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Lst>
  <p:notesMasterIdLst>
    <p:notesMasterId r:id="rId49"/>
  </p:notesMasterIdLst>
  <p:sldIdLst>
    <p:sldId id="265" r:id="rId4"/>
    <p:sldId id="444" r:id="rId5"/>
    <p:sldId id="445" r:id="rId6"/>
    <p:sldId id="446" r:id="rId7"/>
    <p:sldId id="447" r:id="rId8"/>
    <p:sldId id="448" r:id="rId9"/>
    <p:sldId id="450" r:id="rId10"/>
    <p:sldId id="451" r:id="rId11"/>
    <p:sldId id="452" r:id="rId12"/>
    <p:sldId id="453" r:id="rId13"/>
    <p:sldId id="454" r:id="rId14"/>
    <p:sldId id="455" r:id="rId15"/>
    <p:sldId id="456" r:id="rId16"/>
    <p:sldId id="431" r:id="rId17"/>
    <p:sldId id="457" r:id="rId18"/>
    <p:sldId id="458" r:id="rId19"/>
    <p:sldId id="459" r:id="rId20"/>
    <p:sldId id="460" r:id="rId21"/>
    <p:sldId id="497" r:id="rId22"/>
    <p:sldId id="461" r:id="rId23"/>
    <p:sldId id="474" r:id="rId24"/>
    <p:sldId id="565" r:id="rId25"/>
    <p:sldId id="465" r:id="rId26"/>
    <p:sldId id="552" r:id="rId27"/>
    <p:sldId id="582" r:id="rId28"/>
    <p:sldId id="583" r:id="rId29"/>
    <p:sldId id="286" r:id="rId30"/>
    <p:sldId id="556" r:id="rId31"/>
    <p:sldId id="566" r:id="rId32"/>
    <p:sldId id="567" r:id="rId33"/>
    <p:sldId id="449" r:id="rId34"/>
    <p:sldId id="310" r:id="rId35"/>
    <p:sldId id="578" r:id="rId36"/>
    <p:sldId id="568" r:id="rId37"/>
    <p:sldId id="572" r:id="rId38"/>
    <p:sldId id="485" r:id="rId39"/>
    <p:sldId id="573" r:id="rId40"/>
    <p:sldId id="487" r:id="rId41"/>
    <p:sldId id="580" r:id="rId42"/>
    <p:sldId id="574" r:id="rId43"/>
    <p:sldId id="462" r:id="rId44"/>
    <p:sldId id="575" r:id="rId45"/>
    <p:sldId id="584" r:id="rId46"/>
    <p:sldId id="472" r:id="rId47"/>
    <p:sldId id="48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2" autoAdjust="0"/>
    <p:restoredTop sz="94660"/>
  </p:normalViewPr>
  <p:slideViewPr>
    <p:cSldViewPr snapToGrid="0">
      <p:cViewPr varScale="1">
        <p:scale>
          <a:sx n="77" d="100"/>
          <a:sy n="77" d="100"/>
        </p:scale>
        <p:origin x="132" y="55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74EF3B-E87E-4962-BF33-F19ACE4933D7}" type="doc">
      <dgm:prSet loTypeId="urn:microsoft.com/office/officeart/2005/8/layout/hierarchy3" loCatId="hierarchy" qsTypeId="urn:microsoft.com/office/officeart/2005/8/quickstyle/simple3" qsCatId="simple" csTypeId="urn:microsoft.com/office/officeart/2005/8/colors/accent1_2" csCatId="accent1" phldr="1"/>
      <dgm:spPr/>
      <dgm:t>
        <a:bodyPr/>
        <a:lstStyle/>
        <a:p>
          <a:endParaRPr lang="en-US"/>
        </a:p>
      </dgm:t>
    </dgm:pt>
    <dgm:pt modelId="{D5F4AA10-0542-4BBC-AB52-7FEC3AC31D37}">
      <dgm:prSet custT="1"/>
      <dgm:spPr>
        <a:solidFill>
          <a:schemeClr val="accent3">
            <a:lumMod val="40000"/>
            <a:lumOff val="60000"/>
          </a:schemeClr>
        </a:solidFill>
      </dgm:spPr>
      <dgm:t>
        <a:bodyPr/>
        <a:lstStyle/>
        <a:p>
          <a:pPr rtl="0"/>
          <a:r>
            <a:rPr lang="en-US" sz="3000" u="none" dirty="0"/>
            <a:t>Quantitative</a:t>
          </a:r>
        </a:p>
      </dgm:t>
    </dgm:pt>
    <dgm:pt modelId="{8EBAC9C0-FCA6-4780-BD24-C675ADDD7FD5}" type="parTrans" cxnId="{108F9BAF-4C40-4ECF-ABE1-3981C51B81DC}">
      <dgm:prSet/>
      <dgm:spPr/>
      <dgm:t>
        <a:bodyPr/>
        <a:lstStyle/>
        <a:p>
          <a:endParaRPr lang="en-US"/>
        </a:p>
      </dgm:t>
    </dgm:pt>
    <dgm:pt modelId="{9F9A0371-44B3-4614-9843-2D05E96AEC59}" type="sibTrans" cxnId="{108F9BAF-4C40-4ECF-ABE1-3981C51B81DC}">
      <dgm:prSet/>
      <dgm:spPr/>
      <dgm:t>
        <a:bodyPr/>
        <a:lstStyle/>
        <a:p>
          <a:endParaRPr lang="en-US"/>
        </a:p>
      </dgm:t>
    </dgm:pt>
    <dgm:pt modelId="{EB1093FA-F650-45E7-9A35-7BCAB5121DBA}">
      <dgm:prSet custT="1"/>
      <dgm:spPr>
        <a:solidFill>
          <a:schemeClr val="tx1">
            <a:lumMod val="10000"/>
            <a:lumOff val="90000"/>
            <a:alpha val="90000"/>
          </a:schemeClr>
        </a:solidFill>
      </dgm:spPr>
      <dgm:t>
        <a:bodyPr/>
        <a:lstStyle/>
        <a:p>
          <a:pPr rtl="0"/>
          <a:r>
            <a:rPr lang="en-US" sz="2000" dirty="0"/>
            <a:t>Medical Education Research Study Quality Instrument  </a:t>
          </a:r>
          <a:r>
            <a:rPr lang="en-US" sz="2800" dirty="0"/>
            <a:t>MERSQI</a:t>
          </a:r>
        </a:p>
      </dgm:t>
    </dgm:pt>
    <dgm:pt modelId="{13F74DB7-6AFA-4E15-8DAF-A9E99072DF4B}" type="parTrans" cxnId="{472A48D7-CCBD-4041-B050-778B509CEC09}">
      <dgm:prSet/>
      <dgm:spPr/>
      <dgm:t>
        <a:bodyPr/>
        <a:lstStyle/>
        <a:p>
          <a:endParaRPr lang="en-US"/>
        </a:p>
      </dgm:t>
    </dgm:pt>
    <dgm:pt modelId="{DBF7A68B-866F-481C-996C-F6CBF02A38E7}" type="sibTrans" cxnId="{472A48D7-CCBD-4041-B050-778B509CEC09}">
      <dgm:prSet/>
      <dgm:spPr/>
      <dgm:t>
        <a:bodyPr/>
        <a:lstStyle/>
        <a:p>
          <a:endParaRPr lang="en-US"/>
        </a:p>
      </dgm:t>
    </dgm:pt>
    <dgm:pt modelId="{CA991538-8A9D-49A4-8DFB-FDB47B922D3A}">
      <dgm:prSet custT="1"/>
      <dgm:spPr>
        <a:solidFill>
          <a:schemeClr val="tx1">
            <a:lumMod val="10000"/>
            <a:lumOff val="90000"/>
            <a:alpha val="90000"/>
          </a:schemeClr>
        </a:solidFill>
      </dgm:spPr>
      <dgm:t>
        <a:bodyPr/>
        <a:lstStyle/>
        <a:p>
          <a:pPr rtl="0"/>
          <a:r>
            <a:rPr lang="en-US" sz="2800" dirty="0"/>
            <a:t>Modified Newcastle-Ottawa scale</a:t>
          </a:r>
        </a:p>
      </dgm:t>
    </dgm:pt>
    <dgm:pt modelId="{7B9F3D3F-05E1-4A94-B3AD-43EC0BDB143E}" type="parTrans" cxnId="{9F09ACD0-17F2-4F57-981D-92CB9EE2A824}">
      <dgm:prSet/>
      <dgm:spPr/>
      <dgm:t>
        <a:bodyPr/>
        <a:lstStyle/>
        <a:p>
          <a:endParaRPr lang="en-US"/>
        </a:p>
      </dgm:t>
    </dgm:pt>
    <dgm:pt modelId="{F624E0FE-AF7D-434E-BE5C-9A34B469D9B4}" type="sibTrans" cxnId="{9F09ACD0-17F2-4F57-981D-92CB9EE2A824}">
      <dgm:prSet/>
      <dgm:spPr/>
      <dgm:t>
        <a:bodyPr/>
        <a:lstStyle/>
        <a:p>
          <a:endParaRPr lang="en-US"/>
        </a:p>
      </dgm:t>
    </dgm:pt>
    <dgm:pt modelId="{A6A1E8BB-B338-41AA-A9AE-97D3E6D0FF22}">
      <dgm:prSet custT="1"/>
      <dgm:spPr>
        <a:solidFill>
          <a:schemeClr val="accent2">
            <a:lumMod val="40000"/>
            <a:lumOff val="60000"/>
          </a:schemeClr>
        </a:solidFill>
        <a:ln>
          <a:solidFill>
            <a:schemeClr val="accent1">
              <a:lumMod val="40000"/>
              <a:lumOff val="60000"/>
            </a:schemeClr>
          </a:solidFill>
        </a:ln>
      </dgm:spPr>
      <dgm:t>
        <a:bodyPr/>
        <a:lstStyle/>
        <a:p>
          <a:pPr rtl="0"/>
          <a:r>
            <a:rPr lang="en-US" sz="3000" u="none" dirty="0"/>
            <a:t>Qualitative</a:t>
          </a:r>
        </a:p>
      </dgm:t>
    </dgm:pt>
    <dgm:pt modelId="{408DE76F-0311-42D4-9E78-AA5F4B3B909C}" type="parTrans" cxnId="{E114F084-429C-4716-8419-701455A8109C}">
      <dgm:prSet/>
      <dgm:spPr/>
      <dgm:t>
        <a:bodyPr/>
        <a:lstStyle/>
        <a:p>
          <a:endParaRPr lang="en-US"/>
        </a:p>
      </dgm:t>
    </dgm:pt>
    <dgm:pt modelId="{E367F68F-0A82-4AC3-9933-6630D3A54C1F}" type="sibTrans" cxnId="{E114F084-429C-4716-8419-701455A8109C}">
      <dgm:prSet/>
      <dgm:spPr/>
      <dgm:t>
        <a:bodyPr/>
        <a:lstStyle/>
        <a:p>
          <a:endParaRPr lang="en-US"/>
        </a:p>
      </dgm:t>
    </dgm:pt>
    <dgm:pt modelId="{474CB27C-60E7-48A4-A750-912747AF033C}">
      <dgm:prSet custT="1"/>
      <dgm:spPr>
        <a:solidFill>
          <a:schemeClr val="tx1">
            <a:lumMod val="10000"/>
            <a:lumOff val="90000"/>
            <a:alpha val="90000"/>
          </a:schemeClr>
        </a:solidFill>
      </dgm:spPr>
      <dgm:t>
        <a:bodyPr/>
        <a:lstStyle/>
        <a:p>
          <a:pPr rtl="0"/>
          <a:r>
            <a:rPr lang="en-US" sz="2800" dirty="0" err="1"/>
            <a:t>Coté</a:t>
          </a:r>
          <a:r>
            <a:rPr lang="en-US" sz="2800" dirty="0"/>
            <a:t> &amp; Turgeon</a:t>
          </a:r>
        </a:p>
      </dgm:t>
    </dgm:pt>
    <dgm:pt modelId="{6F0363D1-1D9B-4AF9-B5F7-D9F2506A6D72}" type="parTrans" cxnId="{C1E77C9E-691A-4CBA-AC47-3BF74CB45917}">
      <dgm:prSet/>
      <dgm:spPr/>
      <dgm:t>
        <a:bodyPr/>
        <a:lstStyle/>
        <a:p>
          <a:endParaRPr lang="en-US"/>
        </a:p>
      </dgm:t>
    </dgm:pt>
    <dgm:pt modelId="{027B9CFB-740D-478A-9C68-FFF5DA12258A}" type="sibTrans" cxnId="{C1E77C9E-691A-4CBA-AC47-3BF74CB45917}">
      <dgm:prSet/>
      <dgm:spPr/>
      <dgm:t>
        <a:bodyPr/>
        <a:lstStyle/>
        <a:p>
          <a:endParaRPr lang="en-US"/>
        </a:p>
      </dgm:t>
    </dgm:pt>
    <dgm:pt modelId="{0B32E854-0795-4183-B637-EAE9CCFE9419}">
      <dgm:prSet custT="1"/>
      <dgm:spPr/>
      <dgm:t>
        <a:bodyPr/>
        <a:lstStyle/>
        <a:p>
          <a:pPr rtl="0"/>
          <a:r>
            <a:rPr lang="en-US" sz="3000" u="sng" dirty="0"/>
            <a:t>Overall</a:t>
          </a:r>
          <a:endParaRPr lang="en-US" sz="3000" dirty="0"/>
        </a:p>
      </dgm:t>
    </dgm:pt>
    <dgm:pt modelId="{F802C561-E970-483D-975E-956EA9487B93}" type="parTrans" cxnId="{AAA6AF36-E049-447C-B8F1-5373196B23F1}">
      <dgm:prSet/>
      <dgm:spPr/>
      <dgm:t>
        <a:bodyPr/>
        <a:lstStyle/>
        <a:p>
          <a:endParaRPr lang="en-US"/>
        </a:p>
      </dgm:t>
    </dgm:pt>
    <dgm:pt modelId="{C9D93F8D-2874-4ED6-B702-9C6E51F8680F}" type="sibTrans" cxnId="{AAA6AF36-E049-447C-B8F1-5373196B23F1}">
      <dgm:prSet/>
      <dgm:spPr/>
      <dgm:t>
        <a:bodyPr/>
        <a:lstStyle/>
        <a:p>
          <a:endParaRPr lang="en-US"/>
        </a:p>
      </dgm:t>
    </dgm:pt>
    <dgm:pt modelId="{9A56E4CA-EDF4-4035-979D-8C451164E1D6}">
      <dgm:prSet custT="1"/>
      <dgm:spPr>
        <a:solidFill>
          <a:schemeClr val="tx1">
            <a:lumMod val="10000"/>
            <a:lumOff val="90000"/>
            <a:alpha val="90000"/>
          </a:schemeClr>
        </a:solidFill>
      </dgm:spPr>
      <dgm:t>
        <a:bodyPr/>
        <a:lstStyle/>
        <a:p>
          <a:pPr rtl="0"/>
          <a:r>
            <a:rPr lang="en-US" sz="2800" dirty="0"/>
            <a:t>BEME Global Scale</a:t>
          </a:r>
        </a:p>
      </dgm:t>
    </dgm:pt>
    <dgm:pt modelId="{62415151-4E65-4741-A420-E244E499C5E1}" type="parTrans" cxnId="{6BE2468F-0DDF-4524-AB96-7C4F19B34A57}">
      <dgm:prSet/>
      <dgm:spPr/>
      <dgm:t>
        <a:bodyPr/>
        <a:lstStyle/>
        <a:p>
          <a:endParaRPr lang="en-US"/>
        </a:p>
      </dgm:t>
    </dgm:pt>
    <dgm:pt modelId="{879D05F2-2024-49F4-B1AB-B0F437286A81}" type="sibTrans" cxnId="{6BE2468F-0DDF-4524-AB96-7C4F19B34A57}">
      <dgm:prSet/>
      <dgm:spPr/>
      <dgm:t>
        <a:bodyPr/>
        <a:lstStyle/>
        <a:p>
          <a:endParaRPr lang="en-US"/>
        </a:p>
      </dgm:t>
    </dgm:pt>
    <dgm:pt modelId="{864651A6-9E55-44E0-B70C-B4D936A8537B}" type="pres">
      <dgm:prSet presAssocID="{7F74EF3B-E87E-4962-BF33-F19ACE4933D7}" presName="diagram" presStyleCnt="0">
        <dgm:presLayoutVars>
          <dgm:chPref val="1"/>
          <dgm:dir/>
          <dgm:animOne val="branch"/>
          <dgm:animLvl val="lvl"/>
          <dgm:resizeHandles/>
        </dgm:presLayoutVars>
      </dgm:prSet>
      <dgm:spPr/>
      <dgm:t>
        <a:bodyPr/>
        <a:lstStyle/>
        <a:p>
          <a:endParaRPr lang="en-US"/>
        </a:p>
      </dgm:t>
    </dgm:pt>
    <dgm:pt modelId="{73E0C3D0-0C60-4822-AE0B-0391307044B1}" type="pres">
      <dgm:prSet presAssocID="{D5F4AA10-0542-4BBC-AB52-7FEC3AC31D37}" presName="root" presStyleCnt="0"/>
      <dgm:spPr/>
    </dgm:pt>
    <dgm:pt modelId="{CA982664-C7ED-4609-8C42-F9A065B97672}" type="pres">
      <dgm:prSet presAssocID="{D5F4AA10-0542-4BBC-AB52-7FEC3AC31D37}" presName="rootComposite" presStyleCnt="0"/>
      <dgm:spPr/>
    </dgm:pt>
    <dgm:pt modelId="{CD0C2125-C480-45B7-AEB0-70D58159A18E}" type="pres">
      <dgm:prSet presAssocID="{D5F4AA10-0542-4BBC-AB52-7FEC3AC31D37}" presName="rootText" presStyleLbl="node1" presStyleIdx="0" presStyleCnt="3"/>
      <dgm:spPr/>
      <dgm:t>
        <a:bodyPr/>
        <a:lstStyle/>
        <a:p>
          <a:endParaRPr lang="en-US"/>
        </a:p>
      </dgm:t>
    </dgm:pt>
    <dgm:pt modelId="{37F10C65-BC06-4034-B15B-1FFB27FED649}" type="pres">
      <dgm:prSet presAssocID="{D5F4AA10-0542-4BBC-AB52-7FEC3AC31D37}" presName="rootConnector" presStyleLbl="node1" presStyleIdx="0" presStyleCnt="3"/>
      <dgm:spPr/>
      <dgm:t>
        <a:bodyPr/>
        <a:lstStyle/>
        <a:p>
          <a:endParaRPr lang="en-US"/>
        </a:p>
      </dgm:t>
    </dgm:pt>
    <dgm:pt modelId="{83A338CC-FEAC-4391-B429-326612C2ABC1}" type="pres">
      <dgm:prSet presAssocID="{D5F4AA10-0542-4BBC-AB52-7FEC3AC31D37}" presName="childShape" presStyleCnt="0"/>
      <dgm:spPr/>
    </dgm:pt>
    <dgm:pt modelId="{D0C57847-4741-4A7D-B267-C7C0ACC46F9D}" type="pres">
      <dgm:prSet presAssocID="{13F74DB7-6AFA-4E15-8DAF-A9E99072DF4B}" presName="Name13" presStyleLbl="parChTrans1D2" presStyleIdx="0" presStyleCnt="4"/>
      <dgm:spPr/>
      <dgm:t>
        <a:bodyPr/>
        <a:lstStyle/>
        <a:p>
          <a:endParaRPr lang="en-US"/>
        </a:p>
      </dgm:t>
    </dgm:pt>
    <dgm:pt modelId="{1D667386-0E53-44AC-850B-9294CAC79506}" type="pres">
      <dgm:prSet presAssocID="{EB1093FA-F650-45E7-9A35-7BCAB5121DBA}" presName="childText" presStyleLbl="bgAcc1" presStyleIdx="0" presStyleCnt="4" custScaleX="117320" custScaleY="134254">
        <dgm:presLayoutVars>
          <dgm:bulletEnabled val="1"/>
        </dgm:presLayoutVars>
      </dgm:prSet>
      <dgm:spPr/>
      <dgm:t>
        <a:bodyPr/>
        <a:lstStyle/>
        <a:p>
          <a:endParaRPr lang="en-US"/>
        </a:p>
      </dgm:t>
    </dgm:pt>
    <dgm:pt modelId="{EC8FC760-4FDE-44EB-BFB0-75A540EB41F0}" type="pres">
      <dgm:prSet presAssocID="{7B9F3D3F-05E1-4A94-B3AD-43EC0BDB143E}" presName="Name13" presStyleLbl="parChTrans1D2" presStyleIdx="1" presStyleCnt="4"/>
      <dgm:spPr/>
      <dgm:t>
        <a:bodyPr/>
        <a:lstStyle/>
        <a:p>
          <a:endParaRPr lang="en-US"/>
        </a:p>
      </dgm:t>
    </dgm:pt>
    <dgm:pt modelId="{6B99F68F-C7A8-4F73-843D-0FB22DD803BB}" type="pres">
      <dgm:prSet presAssocID="{CA991538-8A9D-49A4-8DFB-FDB47B922D3A}" presName="childText" presStyleLbl="bgAcc1" presStyleIdx="1" presStyleCnt="4" custScaleX="119500" custScaleY="119417">
        <dgm:presLayoutVars>
          <dgm:bulletEnabled val="1"/>
        </dgm:presLayoutVars>
      </dgm:prSet>
      <dgm:spPr/>
      <dgm:t>
        <a:bodyPr/>
        <a:lstStyle/>
        <a:p>
          <a:endParaRPr lang="en-US"/>
        </a:p>
      </dgm:t>
    </dgm:pt>
    <dgm:pt modelId="{E32B019A-8614-434C-B7AF-2C8752C86B67}" type="pres">
      <dgm:prSet presAssocID="{A6A1E8BB-B338-41AA-A9AE-97D3E6D0FF22}" presName="root" presStyleCnt="0"/>
      <dgm:spPr/>
    </dgm:pt>
    <dgm:pt modelId="{8D396272-C7E2-409D-A82B-A44629CD75F5}" type="pres">
      <dgm:prSet presAssocID="{A6A1E8BB-B338-41AA-A9AE-97D3E6D0FF22}" presName="rootComposite" presStyleCnt="0"/>
      <dgm:spPr/>
    </dgm:pt>
    <dgm:pt modelId="{5E797C19-F820-4242-8DF1-F6E0C2D516C2}" type="pres">
      <dgm:prSet presAssocID="{A6A1E8BB-B338-41AA-A9AE-97D3E6D0FF22}" presName="rootText" presStyleLbl="node1" presStyleIdx="1" presStyleCnt="3"/>
      <dgm:spPr/>
      <dgm:t>
        <a:bodyPr/>
        <a:lstStyle/>
        <a:p>
          <a:endParaRPr lang="en-US"/>
        </a:p>
      </dgm:t>
    </dgm:pt>
    <dgm:pt modelId="{B3D829B5-AF2F-4FA5-AC61-E58301F89964}" type="pres">
      <dgm:prSet presAssocID="{A6A1E8BB-B338-41AA-A9AE-97D3E6D0FF22}" presName="rootConnector" presStyleLbl="node1" presStyleIdx="1" presStyleCnt="3"/>
      <dgm:spPr/>
      <dgm:t>
        <a:bodyPr/>
        <a:lstStyle/>
        <a:p>
          <a:endParaRPr lang="en-US"/>
        </a:p>
      </dgm:t>
    </dgm:pt>
    <dgm:pt modelId="{75B06DD2-659D-4593-A628-B3D942F5CDD7}" type="pres">
      <dgm:prSet presAssocID="{A6A1E8BB-B338-41AA-A9AE-97D3E6D0FF22}" presName="childShape" presStyleCnt="0"/>
      <dgm:spPr/>
    </dgm:pt>
    <dgm:pt modelId="{2ED1FFCA-E3FD-4855-B775-8A69E597C1FC}" type="pres">
      <dgm:prSet presAssocID="{6F0363D1-1D9B-4AF9-B5F7-D9F2506A6D72}" presName="Name13" presStyleLbl="parChTrans1D2" presStyleIdx="2" presStyleCnt="4"/>
      <dgm:spPr/>
      <dgm:t>
        <a:bodyPr/>
        <a:lstStyle/>
        <a:p>
          <a:endParaRPr lang="en-US"/>
        </a:p>
      </dgm:t>
    </dgm:pt>
    <dgm:pt modelId="{DE6CB3EB-C4A4-4EF9-9CB0-5B01BC607479}" type="pres">
      <dgm:prSet presAssocID="{474CB27C-60E7-48A4-A750-912747AF033C}" presName="childText" presStyleLbl="bgAcc1" presStyleIdx="2" presStyleCnt="4" custScaleX="107845" custScaleY="108112">
        <dgm:presLayoutVars>
          <dgm:bulletEnabled val="1"/>
        </dgm:presLayoutVars>
      </dgm:prSet>
      <dgm:spPr/>
      <dgm:t>
        <a:bodyPr/>
        <a:lstStyle/>
        <a:p>
          <a:endParaRPr lang="en-US"/>
        </a:p>
      </dgm:t>
    </dgm:pt>
    <dgm:pt modelId="{D525432E-48AB-43FD-A5B6-5CDDA8519350}" type="pres">
      <dgm:prSet presAssocID="{0B32E854-0795-4183-B637-EAE9CCFE9419}" presName="root" presStyleCnt="0"/>
      <dgm:spPr/>
    </dgm:pt>
    <dgm:pt modelId="{5BBC900D-6AD8-4B2B-BFF9-06955AA7F4FF}" type="pres">
      <dgm:prSet presAssocID="{0B32E854-0795-4183-B637-EAE9CCFE9419}" presName="rootComposite" presStyleCnt="0"/>
      <dgm:spPr/>
    </dgm:pt>
    <dgm:pt modelId="{B678CCB0-F8F4-439B-8AC3-573DB6D7A1FF}" type="pres">
      <dgm:prSet presAssocID="{0B32E854-0795-4183-B637-EAE9CCFE9419}" presName="rootText" presStyleLbl="node1" presStyleIdx="2" presStyleCnt="3"/>
      <dgm:spPr/>
      <dgm:t>
        <a:bodyPr/>
        <a:lstStyle/>
        <a:p>
          <a:endParaRPr lang="en-US"/>
        </a:p>
      </dgm:t>
    </dgm:pt>
    <dgm:pt modelId="{4819D0C4-E175-48D1-9277-C4B8D28BEAC7}" type="pres">
      <dgm:prSet presAssocID="{0B32E854-0795-4183-B637-EAE9CCFE9419}" presName="rootConnector" presStyleLbl="node1" presStyleIdx="2" presStyleCnt="3"/>
      <dgm:spPr/>
      <dgm:t>
        <a:bodyPr/>
        <a:lstStyle/>
        <a:p>
          <a:endParaRPr lang="en-US"/>
        </a:p>
      </dgm:t>
    </dgm:pt>
    <dgm:pt modelId="{83899A2A-AFCE-45FA-988D-587FC9167FB7}" type="pres">
      <dgm:prSet presAssocID="{0B32E854-0795-4183-B637-EAE9CCFE9419}" presName="childShape" presStyleCnt="0"/>
      <dgm:spPr/>
    </dgm:pt>
    <dgm:pt modelId="{C69E9B1D-029A-44CF-84B5-E63C23C06C6F}" type="pres">
      <dgm:prSet presAssocID="{62415151-4E65-4741-A420-E244E499C5E1}" presName="Name13" presStyleLbl="parChTrans1D2" presStyleIdx="3" presStyleCnt="4"/>
      <dgm:spPr/>
      <dgm:t>
        <a:bodyPr/>
        <a:lstStyle/>
        <a:p>
          <a:endParaRPr lang="en-US"/>
        </a:p>
      </dgm:t>
    </dgm:pt>
    <dgm:pt modelId="{26C5F5B5-A971-470A-B521-FC7D6430F543}" type="pres">
      <dgm:prSet presAssocID="{9A56E4CA-EDF4-4035-979D-8C451164E1D6}" presName="childText" presStyleLbl="bgAcc1" presStyleIdx="3" presStyleCnt="4" custScaleX="110882" custScaleY="133118">
        <dgm:presLayoutVars>
          <dgm:bulletEnabled val="1"/>
        </dgm:presLayoutVars>
      </dgm:prSet>
      <dgm:spPr/>
      <dgm:t>
        <a:bodyPr/>
        <a:lstStyle/>
        <a:p>
          <a:endParaRPr lang="en-US"/>
        </a:p>
      </dgm:t>
    </dgm:pt>
  </dgm:ptLst>
  <dgm:cxnLst>
    <dgm:cxn modelId="{A8514859-82C5-472B-8327-98D29524E7C6}" type="presOf" srcId="{0B32E854-0795-4183-B637-EAE9CCFE9419}" destId="{4819D0C4-E175-48D1-9277-C4B8D28BEAC7}" srcOrd="1" destOrd="0" presId="urn:microsoft.com/office/officeart/2005/8/layout/hierarchy3"/>
    <dgm:cxn modelId="{48B7B92A-390D-4B33-8CE1-3954AD9596D8}" type="presOf" srcId="{A6A1E8BB-B338-41AA-A9AE-97D3E6D0FF22}" destId="{B3D829B5-AF2F-4FA5-AC61-E58301F89964}" srcOrd="1" destOrd="0" presId="urn:microsoft.com/office/officeart/2005/8/layout/hierarchy3"/>
    <dgm:cxn modelId="{1AA1A36D-FD21-4661-A362-5E2D13D5C8D4}" type="presOf" srcId="{6F0363D1-1D9B-4AF9-B5F7-D9F2506A6D72}" destId="{2ED1FFCA-E3FD-4855-B775-8A69E597C1FC}" srcOrd="0" destOrd="0" presId="urn:microsoft.com/office/officeart/2005/8/layout/hierarchy3"/>
    <dgm:cxn modelId="{9F09ACD0-17F2-4F57-981D-92CB9EE2A824}" srcId="{D5F4AA10-0542-4BBC-AB52-7FEC3AC31D37}" destId="{CA991538-8A9D-49A4-8DFB-FDB47B922D3A}" srcOrd="1" destOrd="0" parTransId="{7B9F3D3F-05E1-4A94-B3AD-43EC0BDB143E}" sibTransId="{F624E0FE-AF7D-434E-BE5C-9A34B469D9B4}"/>
    <dgm:cxn modelId="{6BE2468F-0DDF-4524-AB96-7C4F19B34A57}" srcId="{0B32E854-0795-4183-B637-EAE9CCFE9419}" destId="{9A56E4CA-EDF4-4035-979D-8C451164E1D6}" srcOrd="0" destOrd="0" parTransId="{62415151-4E65-4741-A420-E244E499C5E1}" sibTransId="{879D05F2-2024-49F4-B1AB-B0F437286A81}"/>
    <dgm:cxn modelId="{108F9BAF-4C40-4ECF-ABE1-3981C51B81DC}" srcId="{7F74EF3B-E87E-4962-BF33-F19ACE4933D7}" destId="{D5F4AA10-0542-4BBC-AB52-7FEC3AC31D37}" srcOrd="0" destOrd="0" parTransId="{8EBAC9C0-FCA6-4780-BD24-C675ADDD7FD5}" sibTransId="{9F9A0371-44B3-4614-9843-2D05E96AEC59}"/>
    <dgm:cxn modelId="{13CC294D-DE22-4EDB-B415-F5A115357BA9}" type="presOf" srcId="{CA991538-8A9D-49A4-8DFB-FDB47B922D3A}" destId="{6B99F68F-C7A8-4F73-843D-0FB22DD803BB}" srcOrd="0" destOrd="0" presId="urn:microsoft.com/office/officeart/2005/8/layout/hierarchy3"/>
    <dgm:cxn modelId="{472A48D7-CCBD-4041-B050-778B509CEC09}" srcId="{D5F4AA10-0542-4BBC-AB52-7FEC3AC31D37}" destId="{EB1093FA-F650-45E7-9A35-7BCAB5121DBA}" srcOrd="0" destOrd="0" parTransId="{13F74DB7-6AFA-4E15-8DAF-A9E99072DF4B}" sibTransId="{DBF7A68B-866F-481C-996C-F6CBF02A38E7}"/>
    <dgm:cxn modelId="{AFB1AC95-F162-440A-8507-6876F24B99BE}" type="presOf" srcId="{62415151-4E65-4741-A420-E244E499C5E1}" destId="{C69E9B1D-029A-44CF-84B5-E63C23C06C6F}" srcOrd="0" destOrd="0" presId="urn:microsoft.com/office/officeart/2005/8/layout/hierarchy3"/>
    <dgm:cxn modelId="{A6A2BF32-1C1D-44AE-A833-4A0B4D7004BF}" type="presOf" srcId="{D5F4AA10-0542-4BBC-AB52-7FEC3AC31D37}" destId="{37F10C65-BC06-4034-B15B-1FFB27FED649}" srcOrd="1" destOrd="0" presId="urn:microsoft.com/office/officeart/2005/8/layout/hierarchy3"/>
    <dgm:cxn modelId="{C1E77C9E-691A-4CBA-AC47-3BF74CB45917}" srcId="{A6A1E8BB-B338-41AA-A9AE-97D3E6D0FF22}" destId="{474CB27C-60E7-48A4-A750-912747AF033C}" srcOrd="0" destOrd="0" parTransId="{6F0363D1-1D9B-4AF9-B5F7-D9F2506A6D72}" sibTransId="{027B9CFB-740D-478A-9C68-FFF5DA12258A}"/>
    <dgm:cxn modelId="{35D62818-BAF6-47F9-B834-907B4801CEAB}" type="presOf" srcId="{9A56E4CA-EDF4-4035-979D-8C451164E1D6}" destId="{26C5F5B5-A971-470A-B521-FC7D6430F543}" srcOrd="0" destOrd="0" presId="urn:microsoft.com/office/officeart/2005/8/layout/hierarchy3"/>
    <dgm:cxn modelId="{C438EA52-FFD9-4847-8B8F-1CBA5CCAC34E}" type="presOf" srcId="{EB1093FA-F650-45E7-9A35-7BCAB5121DBA}" destId="{1D667386-0E53-44AC-850B-9294CAC79506}" srcOrd="0" destOrd="0" presId="urn:microsoft.com/office/officeart/2005/8/layout/hierarchy3"/>
    <dgm:cxn modelId="{D2FFF13A-FCDD-45CB-91BF-9BAD8BD69AFD}" type="presOf" srcId="{0B32E854-0795-4183-B637-EAE9CCFE9419}" destId="{B678CCB0-F8F4-439B-8AC3-573DB6D7A1FF}" srcOrd="0" destOrd="0" presId="urn:microsoft.com/office/officeart/2005/8/layout/hierarchy3"/>
    <dgm:cxn modelId="{9AC652D0-0817-4585-AF4A-94BF5312B8A2}" type="presOf" srcId="{13F74DB7-6AFA-4E15-8DAF-A9E99072DF4B}" destId="{D0C57847-4741-4A7D-B267-C7C0ACC46F9D}" srcOrd="0" destOrd="0" presId="urn:microsoft.com/office/officeart/2005/8/layout/hierarchy3"/>
    <dgm:cxn modelId="{F378AA20-4B93-414D-B69B-39E33F8A4C1E}" type="presOf" srcId="{7B9F3D3F-05E1-4A94-B3AD-43EC0BDB143E}" destId="{EC8FC760-4FDE-44EB-BFB0-75A540EB41F0}" srcOrd="0" destOrd="0" presId="urn:microsoft.com/office/officeart/2005/8/layout/hierarchy3"/>
    <dgm:cxn modelId="{0AF9CFB2-587B-42AD-B05B-AFE4B7371BA9}" type="presOf" srcId="{474CB27C-60E7-48A4-A750-912747AF033C}" destId="{DE6CB3EB-C4A4-4EF9-9CB0-5B01BC607479}" srcOrd="0" destOrd="0" presId="urn:microsoft.com/office/officeart/2005/8/layout/hierarchy3"/>
    <dgm:cxn modelId="{EE884298-091D-43F3-95E0-328FE6002F1C}" type="presOf" srcId="{D5F4AA10-0542-4BBC-AB52-7FEC3AC31D37}" destId="{CD0C2125-C480-45B7-AEB0-70D58159A18E}" srcOrd="0" destOrd="0" presId="urn:microsoft.com/office/officeart/2005/8/layout/hierarchy3"/>
    <dgm:cxn modelId="{E114F084-429C-4716-8419-701455A8109C}" srcId="{7F74EF3B-E87E-4962-BF33-F19ACE4933D7}" destId="{A6A1E8BB-B338-41AA-A9AE-97D3E6D0FF22}" srcOrd="1" destOrd="0" parTransId="{408DE76F-0311-42D4-9E78-AA5F4B3B909C}" sibTransId="{E367F68F-0A82-4AC3-9933-6630D3A54C1F}"/>
    <dgm:cxn modelId="{AAA6AF36-E049-447C-B8F1-5373196B23F1}" srcId="{7F74EF3B-E87E-4962-BF33-F19ACE4933D7}" destId="{0B32E854-0795-4183-B637-EAE9CCFE9419}" srcOrd="2" destOrd="0" parTransId="{F802C561-E970-483D-975E-956EA9487B93}" sibTransId="{C9D93F8D-2874-4ED6-B702-9C6E51F8680F}"/>
    <dgm:cxn modelId="{B055CD0D-6B2D-41D3-AA54-EC10C4F336A0}" type="presOf" srcId="{7F74EF3B-E87E-4962-BF33-F19ACE4933D7}" destId="{864651A6-9E55-44E0-B70C-B4D936A8537B}" srcOrd="0" destOrd="0" presId="urn:microsoft.com/office/officeart/2005/8/layout/hierarchy3"/>
    <dgm:cxn modelId="{5E3B509D-E986-456C-B612-A4BF5A3E4888}" type="presOf" srcId="{A6A1E8BB-B338-41AA-A9AE-97D3E6D0FF22}" destId="{5E797C19-F820-4242-8DF1-F6E0C2D516C2}" srcOrd="0" destOrd="0" presId="urn:microsoft.com/office/officeart/2005/8/layout/hierarchy3"/>
    <dgm:cxn modelId="{1FDA5834-0205-4CE9-9C1A-25C907171E94}" type="presParOf" srcId="{864651A6-9E55-44E0-B70C-B4D936A8537B}" destId="{73E0C3D0-0C60-4822-AE0B-0391307044B1}" srcOrd="0" destOrd="0" presId="urn:microsoft.com/office/officeart/2005/8/layout/hierarchy3"/>
    <dgm:cxn modelId="{03775A3C-DA6F-49D7-9767-7B2A94861F9D}" type="presParOf" srcId="{73E0C3D0-0C60-4822-AE0B-0391307044B1}" destId="{CA982664-C7ED-4609-8C42-F9A065B97672}" srcOrd="0" destOrd="0" presId="urn:microsoft.com/office/officeart/2005/8/layout/hierarchy3"/>
    <dgm:cxn modelId="{5DCDD1E0-7F8E-416D-B17F-5DAAB7B35D73}" type="presParOf" srcId="{CA982664-C7ED-4609-8C42-F9A065B97672}" destId="{CD0C2125-C480-45B7-AEB0-70D58159A18E}" srcOrd="0" destOrd="0" presId="urn:microsoft.com/office/officeart/2005/8/layout/hierarchy3"/>
    <dgm:cxn modelId="{4FE325BB-6529-4AA6-9315-9DB3B5FCD76B}" type="presParOf" srcId="{CA982664-C7ED-4609-8C42-F9A065B97672}" destId="{37F10C65-BC06-4034-B15B-1FFB27FED649}" srcOrd="1" destOrd="0" presId="urn:microsoft.com/office/officeart/2005/8/layout/hierarchy3"/>
    <dgm:cxn modelId="{9B89E619-5CFB-41D0-B92B-246D90E953CC}" type="presParOf" srcId="{73E0C3D0-0C60-4822-AE0B-0391307044B1}" destId="{83A338CC-FEAC-4391-B429-326612C2ABC1}" srcOrd="1" destOrd="0" presId="urn:microsoft.com/office/officeart/2005/8/layout/hierarchy3"/>
    <dgm:cxn modelId="{1D4A8457-D615-4B84-A08A-143BA3337C1E}" type="presParOf" srcId="{83A338CC-FEAC-4391-B429-326612C2ABC1}" destId="{D0C57847-4741-4A7D-B267-C7C0ACC46F9D}" srcOrd="0" destOrd="0" presId="urn:microsoft.com/office/officeart/2005/8/layout/hierarchy3"/>
    <dgm:cxn modelId="{E304F5CA-C813-42C9-92A9-2AC62D1A99C2}" type="presParOf" srcId="{83A338CC-FEAC-4391-B429-326612C2ABC1}" destId="{1D667386-0E53-44AC-850B-9294CAC79506}" srcOrd="1" destOrd="0" presId="urn:microsoft.com/office/officeart/2005/8/layout/hierarchy3"/>
    <dgm:cxn modelId="{8F06F544-EF25-40A5-AA5B-95AC5B40069A}" type="presParOf" srcId="{83A338CC-FEAC-4391-B429-326612C2ABC1}" destId="{EC8FC760-4FDE-44EB-BFB0-75A540EB41F0}" srcOrd="2" destOrd="0" presId="urn:microsoft.com/office/officeart/2005/8/layout/hierarchy3"/>
    <dgm:cxn modelId="{F7CCF397-FEDC-4ABC-AC39-3D47CF6A29BB}" type="presParOf" srcId="{83A338CC-FEAC-4391-B429-326612C2ABC1}" destId="{6B99F68F-C7A8-4F73-843D-0FB22DD803BB}" srcOrd="3" destOrd="0" presId="urn:microsoft.com/office/officeart/2005/8/layout/hierarchy3"/>
    <dgm:cxn modelId="{8AABF793-91A2-433C-AED8-16BD4BD7A9F9}" type="presParOf" srcId="{864651A6-9E55-44E0-B70C-B4D936A8537B}" destId="{E32B019A-8614-434C-B7AF-2C8752C86B67}" srcOrd="1" destOrd="0" presId="urn:microsoft.com/office/officeart/2005/8/layout/hierarchy3"/>
    <dgm:cxn modelId="{C882FE0F-9386-4F4A-BACA-EE9F94B197C3}" type="presParOf" srcId="{E32B019A-8614-434C-B7AF-2C8752C86B67}" destId="{8D396272-C7E2-409D-A82B-A44629CD75F5}" srcOrd="0" destOrd="0" presId="urn:microsoft.com/office/officeart/2005/8/layout/hierarchy3"/>
    <dgm:cxn modelId="{635F6567-FE6E-42E3-BF16-C8C2B707DCFA}" type="presParOf" srcId="{8D396272-C7E2-409D-A82B-A44629CD75F5}" destId="{5E797C19-F820-4242-8DF1-F6E0C2D516C2}" srcOrd="0" destOrd="0" presId="urn:microsoft.com/office/officeart/2005/8/layout/hierarchy3"/>
    <dgm:cxn modelId="{1A634F77-1894-4119-BD3D-4B9558331668}" type="presParOf" srcId="{8D396272-C7E2-409D-A82B-A44629CD75F5}" destId="{B3D829B5-AF2F-4FA5-AC61-E58301F89964}" srcOrd="1" destOrd="0" presId="urn:microsoft.com/office/officeart/2005/8/layout/hierarchy3"/>
    <dgm:cxn modelId="{2DC94882-943F-4016-8908-E6DFE333937F}" type="presParOf" srcId="{E32B019A-8614-434C-B7AF-2C8752C86B67}" destId="{75B06DD2-659D-4593-A628-B3D942F5CDD7}" srcOrd="1" destOrd="0" presId="urn:microsoft.com/office/officeart/2005/8/layout/hierarchy3"/>
    <dgm:cxn modelId="{C55559EA-8F8E-4AAA-9EB5-9CF8A74D7E3C}" type="presParOf" srcId="{75B06DD2-659D-4593-A628-B3D942F5CDD7}" destId="{2ED1FFCA-E3FD-4855-B775-8A69E597C1FC}" srcOrd="0" destOrd="0" presId="urn:microsoft.com/office/officeart/2005/8/layout/hierarchy3"/>
    <dgm:cxn modelId="{3EC60AB0-8B2C-40D0-AA4A-AB4EC6F3098C}" type="presParOf" srcId="{75B06DD2-659D-4593-A628-B3D942F5CDD7}" destId="{DE6CB3EB-C4A4-4EF9-9CB0-5B01BC607479}" srcOrd="1" destOrd="0" presId="urn:microsoft.com/office/officeart/2005/8/layout/hierarchy3"/>
    <dgm:cxn modelId="{75867F9C-0F62-43A8-A835-BB9D3386C259}" type="presParOf" srcId="{864651A6-9E55-44E0-B70C-B4D936A8537B}" destId="{D525432E-48AB-43FD-A5B6-5CDDA8519350}" srcOrd="2" destOrd="0" presId="urn:microsoft.com/office/officeart/2005/8/layout/hierarchy3"/>
    <dgm:cxn modelId="{13820557-D01E-4DD0-B65A-E5666D318D45}" type="presParOf" srcId="{D525432E-48AB-43FD-A5B6-5CDDA8519350}" destId="{5BBC900D-6AD8-4B2B-BFF9-06955AA7F4FF}" srcOrd="0" destOrd="0" presId="urn:microsoft.com/office/officeart/2005/8/layout/hierarchy3"/>
    <dgm:cxn modelId="{B668F9B3-1040-4852-9635-9DF829EE9D00}" type="presParOf" srcId="{5BBC900D-6AD8-4B2B-BFF9-06955AA7F4FF}" destId="{B678CCB0-F8F4-439B-8AC3-573DB6D7A1FF}" srcOrd="0" destOrd="0" presId="urn:microsoft.com/office/officeart/2005/8/layout/hierarchy3"/>
    <dgm:cxn modelId="{DBECB375-F75F-462C-86CD-2D4957DBEFD7}" type="presParOf" srcId="{5BBC900D-6AD8-4B2B-BFF9-06955AA7F4FF}" destId="{4819D0C4-E175-48D1-9277-C4B8D28BEAC7}" srcOrd="1" destOrd="0" presId="urn:microsoft.com/office/officeart/2005/8/layout/hierarchy3"/>
    <dgm:cxn modelId="{A9D43B68-8BCE-47B6-84A2-AC0B9C514DBB}" type="presParOf" srcId="{D525432E-48AB-43FD-A5B6-5CDDA8519350}" destId="{83899A2A-AFCE-45FA-988D-587FC9167FB7}" srcOrd="1" destOrd="0" presId="urn:microsoft.com/office/officeart/2005/8/layout/hierarchy3"/>
    <dgm:cxn modelId="{D6D2EF80-E574-4C4A-9119-5413DFBC14AB}" type="presParOf" srcId="{83899A2A-AFCE-45FA-988D-587FC9167FB7}" destId="{C69E9B1D-029A-44CF-84B5-E63C23C06C6F}" srcOrd="0" destOrd="0" presId="urn:microsoft.com/office/officeart/2005/8/layout/hierarchy3"/>
    <dgm:cxn modelId="{859361C7-B3D0-4AC6-A6DB-C725008BD80C}" type="presParOf" srcId="{83899A2A-AFCE-45FA-988D-587FC9167FB7}" destId="{26C5F5B5-A971-470A-B521-FC7D6430F543}" srcOrd="1" destOrd="0" presId="urn:microsoft.com/office/officeart/2005/8/layout/hierarchy3"/>
  </dgm:cxnLst>
  <dgm:bg>
    <a:solidFill>
      <a:schemeClr val="accent2">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C2125-C480-45B7-AEB0-70D58159A18E}">
      <dsp:nvSpPr>
        <dsp:cNvPr id="0" name=""/>
        <dsp:cNvSpPr/>
      </dsp:nvSpPr>
      <dsp:spPr>
        <a:xfrm>
          <a:off x="1093787" y="1875"/>
          <a:ext cx="2459478" cy="1229739"/>
        </a:xfrm>
        <a:prstGeom prst="roundRect">
          <a:avLst>
            <a:gd name="adj" fmla="val 10000"/>
          </a:avLst>
        </a:prstGeom>
        <a:solidFill>
          <a:schemeClr val="accent3">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38100" rIns="57150" bIns="38100" numCol="1" spcCol="1270" anchor="ctr" anchorCtr="0">
          <a:noAutofit/>
        </a:bodyPr>
        <a:lstStyle/>
        <a:p>
          <a:pPr lvl="0" algn="ctr" defTabSz="1333500" rtl="0">
            <a:lnSpc>
              <a:spcPct val="90000"/>
            </a:lnSpc>
            <a:spcBef>
              <a:spcPct val="0"/>
            </a:spcBef>
            <a:spcAft>
              <a:spcPct val="35000"/>
            </a:spcAft>
          </a:pPr>
          <a:r>
            <a:rPr lang="en-US" sz="3000" u="none" kern="1200" dirty="0"/>
            <a:t>Quantitative</a:t>
          </a:r>
        </a:p>
      </dsp:txBody>
      <dsp:txXfrm>
        <a:off x="1129805" y="37893"/>
        <a:ext cx="2387442" cy="1157703"/>
      </dsp:txXfrm>
    </dsp:sp>
    <dsp:sp modelId="{D0C57847-4741-4A7D-B267-C7C0ACC46F9D}">
      <dsp:nvSpPr>
        <dsp:cNvPr id="0" name=""/>
        <dsp:cNvSpPr/>
      </dsp:nvSpPr>
      <dsp:spPr>
        <a:xfrm>
          <a:off x="1339735" y="1231615"/>
          <a:ext cx="245947" cy="1132921"/>
        </a:xfrm>
        <a:custGeom>
          <a:avLst/>
          <a:gdLst/>
          <a:ahLst/>
          <a:cxnLst/>
          <a:rect l="0" t="0" r="0" b="0"/>
          <a:pathLst>
            <a:path>
              <a:moveTo>
                <a:pt x="0" y="0"/>
              </a:moveTo>
              <a:lnTo>
                <a:pt x="0" y="1132921"/>
              </a:lnTo>
              <a:lnTo>
                <a:pt x="245947" y="11329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667386-0E53-44AC-850B-9294CAC79506}">
      <dsp:nvSpPr>
        <dsp:cNvPr id="0" name=""/>
        <dsp:cNvSpPr/>
      </dsp:nvSpPr>
      <dsp:spPr>
        <a:xfrm>
          <a:off x="1585683" y="1539050"/>
          <a:ext cx="2308368" cy="1650974"/>
        </a:xfrm>
        <a:prstGeom prst="roundRect">
          <a:avLst>
            <a:gd name="adj" fmla="val 10000"/>
          </a:avLst>
        </a:prstGeom>
        <a:solidFill>
          <a:schemeClr val="tx1">
            <a:lumMod val="10000"/>
            <a:lumOff val="90000"/>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kern="1200" dirty="0"/>
            <a:t>Medical Education Research Study Quality Instrument  </a:t>
          </a:r>
          <a:r>
            <a:rPr lang="en-US" sz="2800" kern="1200" dirty="0"/>
            <a:t>MERSQI</a:t>
          </a:r>
        </a:p>
      </dsp:txBody>
      <dsp:txXfrm>
        <a:off x="1634038" y="1587405"/>
        <a:ext cx="2211658" cy="1554264"/>
      </dsp:txXfrm>
    </dsp:sp>
    <dsp:sp modelId="{EC8FC760-4FDE-44EB-BFB0-75A540EB41F0}">
      <dsp:nvSpPr>
        <dsp:cNvPr id="0" name=""/>
        <dsp:cNvSpPr/>
      </dsp:nvSpPr>
      <dsp:spPr>
        <a:xfrm>
          <a:off x="1339735" y="1231615"/>
          <a:ext cx="245947" cy="3000102"/>
        </a:xfrm>
        <a:custGeom>
          <a:avLst/>
          <a:gdLst/>
          <a:ahLst/>
          <a:cxnLst/>
          <a:rect l="0" t="0" r="0" b="0"/>
          <a:pathLst>
            <a:path>
              <a:moveTo>
                <a:pt x="0" y="0"/>
              </a:moveTo>
              <a:lnTo>
                <a:pt x="0" y="3000102"/>
              </a:lnTo>
              <a:lnTo>
                <a:pt x="245947" y="30001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99F68F-C7A8-4F73-843D-0FB22DD803BB}">
      <dsp:nvSpPr>
        <dsp:cNvPr id="0" name=""/>
        <dsp:cNvSpPr/>
      </dsp:nvSpPr>
      <dsp:spPr>
        <a:xfrm>
          <a:off x="1585683" y="3497459"/>
          <a:ext cx="2351261" cy="1468517"/>
        </a:xfrm>
        <a:prstGeom prst="roundRect">
          <a:avLst>
            <a:gd name="adj" fmla="val 10000"/>
          </a:avLst>
        </a:prstGeom>
        <a:solidFill>
          <a:schemeClr val="tx1">
            <a:lumMod val="10000"/>
            <a:lumOff val="90000"/>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rtl="0">
            <a:lnSpc>
              <a:spcPct val="90000"/>
            </a:lnSpc>
            <a:spcBef>
              <a:spcPct val="0"/>
            </a:spcBef>
            <a:spcAft>
              <a:spcPct val="35000"/>
            </a:spcAft>
          </a:pPr>
          <a:r>
            <a:rPr lang="en-US" sz="2800" kern="1200" dirty="0"/>
            <a:t>Modified Newcastle-Ottawa scale</a:t>
          </a:r>
        </a:p>
      </dsp:txBody>
      <dsp:txXfrm>
        <a:off x="1628694" y="3540470"/>
        <a:ext cx="2265239" cy="1382495"/>
      </dsp:txXfrm>
    </dsp:sp>
    <dsp:sp modelId="{5E797C19-F820-4242-8DF1-F6E0C2D516C2}">
      <dsp:nvSpPr>
        <dsp:cNvPr id="0" name=""/>
        <dsp:cNvSpPr/>
      </dsp:nvSpPr>
      <dsp:spPr>
        <a:xfrm>
          <a:off x="4168135" y="1875"/>
          <a:ext cx="2459478" cy="1229739"/>
        </a:xfrm>
        <a:prstGeom prst="roundRect">
          <a:avLst>
            <a:gd name="adj" fmla="val 10000"/>
          </a:avLst>
        </a:prstGeom>
        <a:solidFill>
          <a:schemeClr val="accent2">
            <a:lumMod val="40000"/>
            <a:lumOff val="60000"/>
          </a:schemeClr>
        </a:solidFill>
        <a:ln>
          <a:solidFill>
            <a:schemeClr val="accent1">
              <a:lumMod val="40000"/>
              <a:lumOff val="6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38100" rIns="57150" bIns="38100" numCol="1" spcCol="1270" anchor="ctr" anchorCtr="0">
          <a:noAutofit/>
        </a:bodyPr>
        <a:lstStyle/>
        <a:p>
          <a:pPr lvl="0" algn="ctr" defTabSz="1333500" rtl="0">
            <a:lnSpc>
              <a:spcPct val="90000"/>
            </a:lnSpc>
            <a:spcBef>
              <a:spcPct val="0"/>
            </a:spcBef>
            <a:spcAft>
              <a:spcPct val="35000"/>
            </a:spcAft>
          </a:pPr>
          <a:r>
            <a:rPr lang="en-US" sz="3000" u="none" kern="1200" dirty="0"/>
            <a:t>Qualitative</a:t>
          </a:r>
        </a:p>
      </dsp:txBody>
      <dsp:txXfrm>
        <a:off x="4204153" y="37893"/>
        <a:ext cx="2387442" cy="1157703"/>
      </dsp:txXfrm>
    </dsp:sp>
    <dsp:sp modelId="{2ED1FFCA-E3FD-4855-B775-8A69E597C1FC}">
      <dsp:nvSpPr>
        <dsp:cNvPr id="0" name=""/>
        <dsp:cNvSpPr/>
      </dsp:nvSpPr>
      <dsp:spPr>
        <a:xfrm>
          <a:off x="4414083" y="1231615"/>
          <a:ext cx="245947" cy="972182"/>
        </a:xfrm>
        <a:custGeom>
          <a:avLst/>
          <a:gdLst/>
          <a:ahLst/>
          <a:cxnLst/>
          <a:rect l="0" t="0" r="0" b="0"/>
          <a:pathLst>
            <a:path>
              <a:moveTo>
                <a:pt x="0" y="0"/>
              </a:moveTo>
              <a:lnTo>
                <a:pt x="0" y="972182"/>
              </a:lnTo>
              <a:lnTo>
                <a:pt x="245947" y="9721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6CB3EB-C4A4-4EF9-9CB0-5B01BC607479}">
      <dsp:nvSpPr>
        <dsp:cNvPr id="0" name=""/>
        <dsp:cNvSpPr/>
      </dsp:nvSpPr>
      <dsp:spPr>
        <a:xfrm>
          <a:off x="4660031" y="1539050"/>
          <a:ext cx="2121939" cy="1329495"/>
        </a:xfrm>
        <a:prstGeom prst="roundRect">
          <a:avLst>
            <a:gd name="adj" fmla="val 10000"/>
          </a:avLst>
        </a:prstGeom>
        <a:solidFill>
          <a:schemeClr val="tx1">
            <a:lumMod val="10000"/>
            <a:lumOff val="90000"/>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rtl="0">
            <a:lnSpc>
              <a:spcPct val="90000"/>
            </a:lnSpc>
            <a:spcBef>
              <a:spcPct val="0"/>
            </a:spcBef>
            <a:spcAft>
              <a:spcPct val="35000"/>
            </a:spcAft>
          </a:pPr>
          <a:r>
            <a:rPr lang="en-US" sz="2800" kern="1200" dirty="0" err="1"/>
            <a:t>Coté</a:t>
          </a:r>
          <a:r>
            <a:rPr lang="en-US" sz="2800" kern="1200" dirty="0"/>
            <a:t> &amp; Turgeon</a:t>
          </a:r>
        </a:p>
      </dsp:txBody>
      <dsp:txXfrm>
        <a:off x="4698971" y="1577990"/>
        <a:ext cx="2044059" cy="1251615"/>
      </dsp:txXfrm>
    </dsp:sp>
    <dsp:sp modelId="{B678CCB0-F8F4-439B-8AC3-573DB6D7A1FF}">
      <dsp:nvSpPr>
        <dsp:cNvPr id="0" name=""/>
        <dsp:cNvSpPr/>
      </dsp:nvSpPr>
      <dsp:spPr>
        <a:xfrm>
          <a:off x="7242484" y="1875"/>
          <a:ext cx="2459478" cy="1229739"/>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38100" rIns="57150" bIns="38100" numCol="1" spcCol="1270" anchor="ctr" anchorCtr="0">
          <a:noAutofit/>
        </a:bodyPr>
        <a:lstStyle/>
        <a:p>
          <a:pPr lvl="0" algn="ctr" defTabSz="1333500" rtl="0">
            <a:lnSpc>
              <a:spcPct val="90000"/>
            </a:lnSpc>
            <a:spcBef>
              <a:spcPct val="0"/>
            </a:spcBef>
            <a:spcAft>
              <a:spcPct val="35000"/>
            </a:spcAft>
          </a:pPr>
          <a:r>
            <a:rPr lang="en-US" sz="3000" u="sng" kern="1200" dirty="0"/>
            <a:t>Overall</a:t>
          </a:r>
          <a:endParaRPr lang="en-US" sz="3000" kern="1200" dirty="0"/>
        </a:p>
      </dsp:txBody>
      <dsp:txXfrm>
        <a:off x="7278502" y="37893"/>
        <a:ext cx="2387442" cy="1157703"/>
      </dsp:txXfrm>
    </dsp:sp>
    <dsp:sp modelId="{C69E9B1D-029A-44CF-84B5-E63C23C06C6F}">
      <dsp:nvSpPr>
        <dsp:cNvPr id="0" name=""/>
        <dsp:cNvSpPr/>
      </dsp:nvSpPr>
      <dsp:spPr>
        <a:xfrm>
          <a:off x="7488432" y="1231615"/>
          <a:ext cx="245947" cy="1125937"/>
        </a:xfrm>
        <a:custGeom>
          <a:avLst/>
          <a:gdLst/>
          <a:ahLst/>
          <a:cxnLst/>
          <a:rect l="0" t="0" r="0" b="0"/>
          <a:pathLst>
            <a:path>
              <a:moveTo>
                <a:pt x="0" y="0"/>
              </a:moveTo>
              <a:lnTo>
                <a:pt x="0" y="1125937"/>
              </a:lnTo>
              <a:lnTo>
                <a:pt x="245947" y="11259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C5F5B5-A971-470A-B521-FC7D6430F543}">
      <dsp:nvSpPr>
        <dsp:cNvPr id="0" name=""/>
        <dsp:cNvSpPr/>
      </dsp:nvSpPr>
      <dsp:spPr>
        <a:xfrm>
          <a:off x="7734380" y="1539050"/>
          <a:ext cx="2181695" cy="1637004"/>
        </a:xfrm>
        <a:prstGeom prst="roundRect">
          <a:avLst>
            <a:gd name="adj" fmla="val 10000"/>
          </a:avLst>
        </a:prstGeom>
        <a:solidFill>
          <a:schemeClr val="tx1">
            <a:lumMod val="10000"/>
            <a:lumOff val="90000"/>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rtl="0">
            <a:lnSpc>
              <a:spcPct val="90000"/>
            </a:lnSpc>
            <a:spcBef>
              <a:spcPct val="0"/>
            </a:spcBef>
            <a:spcAft>
              <a:spcPct val="35000"/>
            </a:spcAft>
          </a:pPr>
          <a:r>
            <a:rPr lang="en-US" sz="2800" kern="1200" dirty="0"/>
            <a:t>BEME Global Scale</a:t>
          </a:r>
        </a:p>
      </dsp:txBody>
      <dsp:txXfrm>
        <a:off x="7782326" y="1586996"/>
        <a:ext cx="2085803" cy="154111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2BA782-03CC-4E45-894E-646D6B74FB36}" type="datetimeFigureOut">
              <a:rPr lang="en-US" smtClean="0"/>
              <a:t>5/31/2023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97B370-0D59-4475-BA3F-AAD24FD0E3D7}" type="slidenum">
              <a:rPr lang="en-US" smtClean="0"/>
              <a:t>‹#›</a:t>
            </a:fld>
            <a:endParaRPr lang="en-US"/>
          </a:p>
        </p:txBody>
      </p:sp>
    </p:spTree>
    <p:extLst>
      <p:ext uri="{BB962C8B-B14F-4D97-AF65-F5344CB8AC3E}">
        <p14:creationId xmlns:p14="http://schemas.microsoft.com/office/powerpoint/2010/main" val="178161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 </a:t>
            </a:r>
            <a:r>
              <a:rPr lang="en-US" dirty="0" err="1"/>
              <a:t>Huhoskies</a:t>
            </a:r>
            <a:r>
              <a:rPr lang="en-US" dirty="0"/>
              <a:t>! (men’s champs this year)   Focus on medical education scholarship  Question about half-way through, and end, can use chat throughout, Dr. Day will monitor.</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CC47C5-B949-C34F-B99C-FD72C2EFCD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6627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in quality of med ed paper reviews, analysis usually reported best (quant. papers, Darcy Reed, DA Cook </a:t>
            </a:r>
            <a:r>
              <a:rPr lang="en-US" baseline="0" dirty="0" err="1"/>
              <a:t>etc</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0E1E9A-E921-4174-A0FC-51868D7A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5317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solo p levels!   Effect size does not vary with sample size!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0E1E9A-E921-4174-A0FC-51868D7A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3427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 guide – no paper can fulfill all criteria.  BEME=best evidence in medical education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0E1E9A-E921-4174-A0FC-51868D7A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3869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for Hollis to ask questions if there any relevant.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0B3063-0C46-4B2B-B1D4-89391BA91F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1731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journal – formats vary!  This is typical</a:t>
            </a:r>
            <a:r>
              <a:rPr lang="en-US" baseline="0" dirty="0"/>
              <a:t> but each journal or venue has their OWN format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0E1E9A-E921-4174-A0FC-51868D7A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6509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 journal or meeting abstract rules!  These are general recommendations only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0B3063-0C46-4B2B-B1D4-89391BA91F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7986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Basically the opposite of what I just said Could SKIP</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0B3063-0C46-4B2B-B1D4-89391BA91F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8060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 </a:t>
            </a:r>
            <a:r>
              <a:rPr lang="en-US" sz="1100" b="1" dirty="0"/>
              <a:t>Goal: high quality review from someone with content expertise (topic, methods, or both) who is focused on helping the </a:t>
            </a:r>
            <a:r>
              <a:rPr lang="en-US" sz="1100" dirty="0"/>
              <a:t>author – very </a:t>
            </a:r>
            <a:r>
              <a:rPr lang="en-US" sz="1100" dirty="0" err="1"/>
              <a:t>altrustic</a:t>
            </a:r>
            <a:r>
              <a:rPr lang="en-US" sz="1100" dirty="0"/>
              <a:t> role - - in a timely fashion.  Authors!  Choose classifications wisely!</a:t>
            </a:r>
          </a:p>
          <a:p>
            <a:endParaRPr lang="en-US" sz="1100" dirty="0"/>
          </a:p>
          <a:p>
            <a:r>
              <a:rPr lang="en-US" sz="1100" dirty="0"/>
              <a:t>All journals use </a:t>
            </a:r>
            <a:r>
              <a:rPr lang="en-US" sz="1100" u="sng" dirty="0"/>
              <a:t>classifications to match papers </a:t>
            </a:r>
            <a:r>
              <a:rPr lang="en-US" sz="1100" dirty="0"/>
              <a:t>to reviewers:</a:t>
            </a:r>
          </a:p>
          <a:p>
            <a:r>
              <a:rPr lang="en-US" sz="1100" dirty="0"/>
              <a:t>Other considerations</a:t>
            </a:r>
          </a:p>
          <a:p>
            <a:pPr marL="232936" indent="-232936" defTabSz="456468">
              <a:buFontTx/>
              <a:buAutoNum type="alphaLcParenR"/>
              <a:defRPr/>
            </a:pPr>
            <a:r>
              <a:rPr lang="en-US" sz="1100" dirty="0"/>
              <a:t>High scores as reviewer (most journals actually rate reviewers)</a:t>
            </a:r>
          </a:p>
          <a:p>
            <a:pPr marL="232936" indent="-232936">
              <a:buAutoNum type="alphaLcParenR"/>
            </a:pPr>
            <a:r>
              <a:rPr lang="en-US" sz="1100" dirty="0"/>
              <a:t>Not already reviewing another paper or an ‘alternate’ (backup) reviewer for another paper</a:t>
            </a:r>
          </a:p>
          <a:p>
            <a:pPr marL="232936" indent="-232936">
              <a:buAutoNum type="alphaLcParenR"/>
            </a:pPr>
            <a:r>
              <a:rPr lang="en-US" sz="1100" dirty="0"/>
              <a:t>Not just completed a review (avoid burnout)</a:t>
            </a:r>
          </a:p>
          <a:p>
            <a:pPr marL="232936" indent="-232936">
              <a:buAutoNum type="alphaLcParenR"/>
            </a:pPr>
            <a:r>
              <a:rPr lang="en-US" sz="1100" dirty="0"/>
              <a:t>Also, we find potential reviewers not in our database, through PubMed and bibliographies, including the reference list in the index paper.</a:t>
            </a:r>
          </a:p>
          <a:p>
            <a:pPr marL="232936" indent="-232936" defTabSz="456468">
              <a:buFontTx/>
              <a:buAutoNum type="alphaLcParenR"/>
              <a:defRPr/>
            </a:pPr>
            <a:r>
              <a:rPr lang="en-US" sz="1100" dirty="0"/>
              <a:t>Note: JGME does not use reviewers suggested by authors -- other journals, especially basic science journals, often do.</a:t>
            </a:r>
          </a:p>
          <a:p>
            <a:endParaRPr lang="en-US" sz="1100" dirty="0"/>
          </a:p>
          <a:p>
            <a:r>
              <a:rPr lang="en-US" sz="1100" dirty="0"/>
              <a:t>A word about classifications -- Do carefully choose the classifications for your paper – most journals will ask you to do this.  We see lots of carelessly chosen classifications, or only 1, which generates few potential reviewers and annoys the editor.  </a:t>
            </a:r>
            <a:r>
              <a:rPr lang="en-US" sz="1100" u="sng" dirty="0"/>
              <a:t>If the journal asks you to choose classifications, choose as many as you are allowed and do this wisely.</a:t>
            </a:r>
          </a:p>
          <a:p>
            <a:r>
              <a:rPr lang="en-US" sz="1100" dirty="0"/>
              <a:t>If we (JGME) like a paper, and the authors have been lax in choosing classifications, we (</a:t>
            </a:r>
            <a:r>
              <a:rPr lang="en-US" sz="1100" dirty="0" err="1"/>
              <a:t>EiC</a:t>
            </a:r>
            <a:r>
              <a:rPr lang="en-US" sz="1100" dirty="0"/>
              <a:t>) will go back and choose for them – if </a:t>
            </a:r>
            <a:r>
              <a:rPr lang="en-US" sz="1100" dirty="0" err="1"/>
              <a:t>EiC</a:t>
            </a:r>
            <a:r>
              <a:rPr lang="en-US" sz="1100" dirty="0"/>
              <a:t> is in a good mood.  Staff assign classifications, for some journals. </a:t>
            </a:r>
          </a:p>
          <a:p>
            <a:endParaRPr lang="en-US" sz="1100" dirty="0"/>
          </a:p>
          <a:p>
            <a:r>
              <a:rPr lang="en-US" sz="1100" dirty="0"/>
              <a:t>Reviewers are given reminders and time limits, and ‘uninvited’ if they cannot respond in time.  </a:t>
            </a:r>
          </a:p>
          <a:p>
            <a:endParaRPr lang="en-US" sz="1100" dirty="0"/>
          </a:p>
          <a:p>
            <a:r>
              <a:rPr lang="en-US" sz="1100" i="1" dirty="0">
                <a:solidFill>
                  <a:srgbClr val="FF0000"/>
                </a:solidFill>
              </a:rPr>
              <a:t>[per Gail – response to DB questions but all info is on slides 15-16] REVIEWERS review for many journals. </a:t>
            </a:r>
            <a:r>
              <a:rPr lang="en-US" sz="1100" i="1" dirty="0"/>
              <a:t> They know less about each journal’s quality and focus filters, and what ‘major’ vs. ‘minor’ revision means for each journal.  Thus the editor makes the final decision, which is not necessarily and ‘average’ of the 2 reviewers.  For JGME – and this differs for every journal – a minor revision decision means that the journal will publish your paper if you satisfactorily respond to every comment/question.  It does not mean that there are few changes needed.  A ‘major’ revision decision means that we are very interested in the paper, but are not committing to acceptance even if all changes are made: there may be new information that becomes a reason for non-acceptance.  “Major” also does not mean that there are a lot of listed comments.  Other journals may use these designations differently.</a:t>
            </a:r>
          </a:p>
          <a:p>
            <a:endParaRPr lang="en-US" sz="1100" i="1" dirty="0"/>
          </a:p>
          <a:p>
            <a:r>
              <a:rPr lang="en-US" sz="1100" i="1" dirty="0"/>
              <a:t>Bottom line: the reviewer decision on a paper is a suggestion to the editor.  The editor weighs reviewer comments, importance/balance of content (vs. other papers in pipeline or just published), quality standard for journal, and paper fit for category.</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CC47C5-B949-C34F-B99C-FD72C2EFCD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7205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CC47C5-B949-C34F-B99C-FD72C2EFCD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2714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Credit to Deb Simpson for this slide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CC47C5-B949-C34F-B99C-FD72C2EFCD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1015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Glassick’s</a:t>
            </a:r>
            <a:r>
              <a:rPr lang="en-US" dirty="0"/>
              <a:t> categories for medical education.</a:t>
            </a:r>
            <a:r>
              <a:rPr lang="en-US" baseline="0" dirty="0"/>
              <a:t>  And now a new area: QI &amp; implementation science – has it’s own </a:t>
            </a:r>
            <a:r>
              <a:rPr lang="en-US" baseline="0" dirty="0" err="1"/>
              <a:t>stds</a:t>
            </a:r>
            <a:r>
              <a:rPr lang="en-US" baseline="0" dirty="0"/>
              <a:t> for conducting, writing, evaluating research (JGME papers; SQUIRE-EDU published in 2019.</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0E1E9A-E921-4174-A0FC-51868D7A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0713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CC47C5-B949-C34F-B99C-FD72C2EFCD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6684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I have 3 principles, b/c all good things come in threes (Father, Son, Holy Ghost; Red, White, and Blue; Truth, Justice, and the American Way). These principles are not independent of one another; in fact, there’s quite a bit of overlap.  However, I suggest that if you keep these principles in mind as you write and rewrite your papers, you will achieve more publication success. </a:t>
            </a:r>
          </a:p>
          <a:p>
            <a:r>
              <a:rPr lang="en-US" sz="1500" dirty="0"/>
              <a:t>Principle #1 – Revisions always result in a better paper. This seems like a pretty strong statement, but I have to say, in my experience it’s true. And keep in mind, I spend as much time on the author side of the fence as I do as an editor, and I get just as annoyed with having to make tons and tons of revisions. But, as Kevin Eva noted in his 2009 editorial, “I have never seen a paper, whether working as an author, reviewer or editor, that was not improved as a result of going through the [peer-review] process.” And I have to agree.</a:t>
            </a:r>
          </a:p>
          <a:p>
            <a:endParaRPr lang="en-US" sz="1500" dirty="0"/>
          </a:p>
          <a:p>
            <a:endParaRPr lang="en-US" sz="1500" dirty="0"/>
          </a:p>
          <a:p>
            <a:endParaRPr lang="en-US" sz="1500" dirty="0"/>
          </a:p>
          <a:p>
            <a:endParaRPr lang="en-US" sz="1500" dirty="0"/>
          </a:p>
          <a:p>
            <a:r>
              <a:rPr lang="en-US" sz="1500" dirty="0"/>
              <a:t>Principle #2 – The editors and reviewers are always right. Again, seems like a pretty strong statement</a:t>
            </a:r>
            <a:r>
              <a:rPr lang="en-US" sz="1500" b="1" dirty="0"/>
              <a:t>. But I think this is less a statement of fact as it is a way to oriented yourself as you consider the comments and suggested revisions provided by editors and reviewers.</a:t>
            </a:r>
            <a:r>
              <a:rPr lang="en-US" sz="1500" dirty="0"/>
              <a:t> Sure, reviewers are sometimes misinformed on issues – or flat wrong – but the fact is, if they didn’t understand something you did or said in your paper, odds are pretty good that the average reader won’t either.  And remember, most reviewers read your paper much more carefully than the average reader. So, if the reviewer missed something, then someone else probably will too. Remember, if some says “this is unclear,” don’t argue with them. If it’s unclear to someone else, that’s sort of the definition of something being unclear. And you won’t be standing there to argue if/when the paper is finally published. </a:t>
            </a:r>
          </a:p>
          <a:p>
            <a:endParaRPr lang="en-US" sz="1500" dirty="0"/>
          </a:p>
          <a:p>
            <a:r>
              <a:rPr lang="en-US" sz="1500" dirty="0"/>
              <a:t>Principle #3 – Medical education (and medical education research more specifically) is a small world. Remember</a:t>
            </a:r>
            <a:r>
              <a:rPr lang="en-US" sz="1500" b="1" dirty="0"/>
              <a:t>, it takes a career to build a strong professional reputation, but only one mistake can ruin it.</a:t>
            </a:r>
            <a:r>
              <a:rPr lang="en-US" sz="1500" dirty="0"/>
              <a:t> So, be kind, be gracious, and use good manners. What’s more, don’t ignore advice that you’re given by editors and reviewers, even if you end up sending your paper elsewhere. The pool of </a:t>
            </a:r>
            <a:r>
              <a:rPr lang="en-US" sz="1500" dirty="0" err="1"/>
              <a:t>meded</a:t>
            </a:r>
            <a:r>
              <a:rPr lang="en-US" sz="1500" dirty="0"/>
              <a:t> reviewers is quite small, and so it’s not unlikely that your paper will get reviewed at another journal by THE SAME reviewer. This has happened to me (on the reviewer side) several times.  </a:t>
            </a:r>
            <a:r>
              <a:rPr lang="en-US" sz="1500" b="1" dirty="0"/>
              <a:t>And there’s no quicker way to get a rejection than by ignoring a reviewer’s advice only to have that same person review you paper again and realize that you made no attempt to address the issues.</a:t>
            </a:r>
            <a:r>
              <a:rPr lang="en-US" sz="1500" dirty="0"/>
              <a:t>  In general, it tends to be the same people running all these different editorial boards, etc.  Simply take a look at the masthead of a few of your favorite journals and you’ll see a lot of similar names.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BCF403-C120-4856-977C-3E2962FF7F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Copyright 2016, Anthony R. Artino, Jr. &amp; Rebecca D. Blanchard</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Header Placeholder 5"/>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Revise and Resubmit</a:t>
            </a:r>
          </a:p>
        </p:txBody>
      </p:sp>
      <p:sp>
        <p:nvSpPr>
          <p:cNvPr id="7" name="Date Placeholder 6"/>
          <p:cNvSpPr>
            <a:spLocks noGrp="1"/>
          </p:cNvSpPr>
          <p:nvPr>
            <p:ph type="dt"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96F93C-002C-4C92-8C0E-6F821F795BAE}"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5/31/2023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5568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reviewers often see your responses!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CC47C5-B949-C34F-B99C-FD72C2EFCD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93180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ARA</a:t>
            </a:r>
          </a:p>
          <a:p>
            <a:endParaRPr lang="en-US" dirty="0"/>
          </a:p>
          <a:p>
            <a:r>
              <a:rPr lang="en-US" sz="1200" kern="1200" dirty="0">
                <a:solidFill>
                  <a:schemeClr val="tx1"/>
                </a:solidFill>
                <a:effectLst/>
                <a:latin typeface="+mn-lt"/>
                <a:ea typeface="+mn-ea"/>
                <a:cs typeface="+mn-cs"/>
              </a:rPr>
              <a:t>RDB story of “know your favorite sentence? Delete it.” </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Revise and Resubmit</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406E90-E53C-4203-83AE-9E6E614BCF74}"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5/31/2023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Copyright 2016, Anthony R. Artino, Jr. &amp; Rebecca D. Blanchard</a:t>
            </a: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BCF403-C120-4856-977C-3E2962FF7F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8340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various studies – depending upon which journals included   Also, this is if you got beyond the abstract stage!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0B3063-0C46-4B2B-B1D4-89391BA91F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68049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with an experienced qual researcher</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0B3063-0C46-4B2B-B1D4-89391BA91F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662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going to be using this lens for med ed research – which is just one type of scholarship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0E1E9A-E921-4174-A0FC-51868D7A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0450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Referring more to education RESEARCH here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0E1E9A-E921-4174-A0FC-51868D7A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3540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100+ med ed journals!  Or Dr. </a:t>
            </a:r>
            <a:r>
              <a:rPr lang="en-US" dirty="0" err="1"/>
              <a:t>Merl</a:t>
            </a:r>
            <a:r>
              <a:rPr lang="en-US" dirty="0"/>
              <a:t>, other summaries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0E1E9A-E921-4174-A0FC-51868D7A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5268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If</a:t>
            </a:r>
            <a:r>
              <a:rPr lang="en-US" baseline="0" dirty="0"/>
              <a:t> you’re t</a:t>
            </a:r>
            <a:r>
              <a:rPr lang="en-US" dirty="0"/>
              <a:t>hinking</a:t>
            </a:r>
            <a:r>
              <a:rPr lang="en-US" baseline="0" dirty="0"/>
              <a:t> of dissemination – consider the ‘so what’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0E1E9A-E921-4174-A0FC-51868D7A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2426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many projects can be just useful to your own site/program.  But consider:</a:t>
            </a:r>
            <a:r>
              <a:rPr lang="en-US" baseline="0" dirty="0"/>
              <a:t> can this also be useful to others?  If so, these elements are important.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0E1E9A-E921-4174-A0FC-51868D7A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4571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need to know if acceptable to trainees/faculty</a:t>
            </a:r>
            <a:r>
              <a:rPr lang="en-US" baseline="0" dirty="0"/>
              <a:t> – but insufficient for other programs.  Goal: levels 2 or 3 (4 may be unattainable)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0E1E9A-E921-4174-A0FC-51868D7A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449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validity evidence for assessments is an important contribution to scholarship, and published without the study using the new instrument – or combined.  MERSQI, Darcy Reed – career builder!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0E1E9A-E921-4174-A0FC-51868D7A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9885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4EAB7D7-3608-4730-B2E2-670834DF882C}" type="datetimeFigureOut">
              <a:rPr lang="en-US" smtClean="0"/>
              <a:t>5/31/2023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170530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AB7D7-3608-4730-B2E2-670834DF882C}" type="datetimeFigureOut">
              <a:rPr lang="en-US" smtClean="0"/>
              <a:t>5/31/2023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190825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AB7D7-3608-4730-B2E2-670834DF882C}" type="datetimeFigureOut">
              <a:rPr lang="en-US" smtClean="0"/>
              <a:t>5/31/2023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273959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24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7"/>
            <a:ext cx="5678424"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5/31/2023</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42812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EAB7D7-3608-4730-B2E2-670834DF882C}" type="datetimeFigureOut">
              <a:rPr lang="en-US" smtClean="0"/>
              <a:t>5/31/2023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86711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EAB7D7-3608-4730-B2E2-670834DF882C}" type="datetimeFigureOut">
              <a:rPr lang="en-US" smtClean="0"/>
              <a:t>5/31/2023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pic>
        <p:nvPicPr>
          <p:cNvPr id="7" name="Picture 6" descr="Wedding clip ar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0149" y="4426519"/>
            <a:ext cx="2069722" cy="2294956"/>
          </a:xfrm>
          <a:prstGeom prst="rect">
            <a:avLst/>
          </a:prstGeom>
        </p:spPr>
      </p:pic>
    </p:spTree>
    <p:extLst>
      <p:ext uri="{BB962C8B-B14F-4D97-AF65-F5344CB8AC3E}">
        <p14:creationId xmlns:p14="http://schemas.microsoft.com/office/powerpoint/2010/main" val="635576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EAB7D7-3608-4730-B2E2-670834DF882C}" type="datetimeFigureOut">
              <a:rPr lang="en-US" smtClean="0"/>
              <a:t>5/31/2023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408535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EAB7D7-3608-4730-B2E2-670834DF882C}" type="datetimeFigureOut">
              <a:rPr lang="en-US" smtClean="0"/>
              <a:t>5/31/2023</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1431852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EAB7D7-3608-4730-B2E2-670834DF882C}" type="datetimeFigureOut">
              <a:rPr lang="en-US" smtClean="0"/>
              <a:t>5/31/2023</a:t>
            </a:fld>
            <a:endParaRPr lang="en-US"/>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19922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EAB7D7-3608-4730-B2E2-670834DF882C}" type="datetimeFigureOut">
              <a:rPr lang="en-US" smtClean="0"/>
              <a:t>5/31/2023</a:t>
            </a:fld>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134740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AB7D7-3608-4730-B2E2-670834DF882C}" type="datetimeFigureOut">
              <a:rPr lang="en-US" smtClean="0"/>
              <a:t>5/31/2023</a:t>
            </a:fld>
            <a:endParaRPr lang="en-US"/>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148632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chemeClr val="accent1">
                    <a:lumMod val="50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EAB7D7-3608-4730-B2E2-670834DF882C}" type="datetimeFigureOut">
              <a:rPr lang="en-US" smtClean="0"/>
              <a:t>5/31/2023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pic>
        <p:nvPicPr>
          <p:cNvPr id="7" name="Picture 6" descr="Wedding clip ar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0149" y="4426519"/>
            <a:ext cx="2069723" cy="2294956"/>
          </a:xfrm>
          <a:prstGeom prst="rect">
            <a:avLst/>
          </a:prstGeom>
        </p:spPr>
      </p:pic>
    </p:spTree>
    <p:extLst>
      <p:ext uri="{BB962C8B-B14F-4D97-AF65-F5344CB8AC3E}">
        <p14:creationId xmlns:p14="http://schemas.microsoft.com/office/powerpoint/2010/main" val="256107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5/31/2023</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973978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5/31/2023</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189836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AB7D7-3608-4730-B2E2-670834DF882C}" type="datetimeFigureOut">
              <a:rPr lang="en-US" smtClean="0"/>
              <a:t>5/31/2023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197952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AB7D7-3608-4730-B2E2-670834DF882C}" type="datetimeFigureOut">
              <a:rPr lang="en-US" smtClean="0"/>
              <a:t>5/31/2023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05087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5/31/2023</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05441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4EAB7D7-3608-4730-B2E2-670834DF882C}" type="datetimeFigureOut">
              <a:rPr lang="en-US" smtClean="0"/>
              <a:t>5/31/2023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10256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EAB7D7-3608-4730-B2E2-670834DF882C}" type="datetimeFigureOut">
              <a:rPr lang="en-US" smtClean="0"/>
              <a:t>5/31/2023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pic>
        <p:nvPicPr>
          <p:cNvPr id="7" name="Picture 6" descr="Wedding clip ar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0149" y="4426519"/>
            <a:ext cx="2069723" cy="2294956"/>
          </a:xfrm>
          <a:prstGeom prst="rect">
            <a:avLst/>
          </a:prstGeom>
        </p:spPr>
      </p:pic>
    </p:spTree>
    <p:extLst>
      <p:ext uri="{BB962C8B-B14F-4D97-AF65-F5344CB8AC3E}">
        <p14:creationId xmlns:p14="http://schemas.microsoft.com/office/powerpoint/2010/main" val="1958633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EAB7D7-3608-4730-B2E2-670834DF882C}" type="datetimeFigureOut">
              <a:rPr lang="en-US" smtClean="0"/>
              <a:t>5/31/2023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01608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EAB7D7-3608-4730-B2E2-670834DF882C}" type="datetimeFigureOut">
              <a:rPr lang="en-US" smtClean="0"/>
              <a:t>5/31/2023</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389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EAB7D7-3608-4730-B2E2-670834DF882C}" type="datetimeFigureOut">
              <a:rPr lang="en-US" smtClean="0"/>
              <a:t>5/31/2023</a:t>
            </a:fld>
            <a:endParaRPr lang="en-US"/>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403093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EAB7D7-3608-4730-B2E2-670834DF882C}" type="datetimeFigureOut">
              <a:rPr lang="en-US" smtClean="0"/>
              <a:t>5/31/2023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12533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EAB7D7-3608-4730-B2E2-670834DF882C}" type="datetimeFigureOut">
              <a:rPr lang="en-US" smtClean="0"/>
              <a:t>5/31/2023</a:t>
            </a:fld>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586711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AB7D7-3608-4730-B2E2-670834DF882C}" type="datetimeFigureOut">
              <a:rPr lang="en-US" smtClean="0"/>
              <a:t>5/31/2023</a:t>
            </a:fld>
            <a:endParaRPr lang="en-US"/>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81267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5/31/2023</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3905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5/31/2023</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9260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AB7D7-3608-4730-B2E2-670834DF882C}" type="datetimeFigureOut">
              <a:rPr lang="en-US" smtClean="0"/>
              <a:t>5/31/2023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1535891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AB7D7-3608-4730-B2E2-670834DF882C}" type="datetimeFigureOut">
              <a:rPr lang="en-US" smtClean="0"/>
              <a:t>5/31/2023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34145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24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7"/>
            <a:ext cx="5678424"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5/31/2023</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63159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EAB7D7-3608-4730-B2E2-670834DF882C}" type="datetimeFigureOut">
              <a:rPr lang="en-US" smtClean="0"/>
              <a:t>5/31/2023</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56799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EAB7D7-3608-4730-B2E2-670834DF882C}" type="datetimeFigureOut">
              <a:rPr lang="en-US" smtClean="0"/>
              <a:t>5/31/2023</a:t>
            </a:fld>
            <a:endParaRPr lang="en-US"/>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460962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EAB7D7-3608-4730-B2E2-670834DF882C}" type="datetimeFigureOut">
              <a:rPr lang="en-US" smtClean="0"/>
              <a:t>5/31/2023</a:t>
            </a:fld>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80291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AB7D7-3608-4730-B2E2-670834DF882C}" type="datetimeFigureOut">
              <a:rPr lang="en-US" smtClean="0"/>
              <a:t>5/31/2023</a:t>
            </a:fld>
            <a:endParaRPr lang="en-US"/>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70287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5/31/2023</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1168744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5/31/2023</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155284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4EAB7D7-3608-4730-B2E2-670834DF882C}" type="datetimeFigureOut">
              <a:rPr lang="en-US" smtClean="0"/>
              <a:pPr/>
              <a:t>5/31/2023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1B7BAC7-FE87-40F6-AA24-4F4685D1B022}" type="slidenum">
              <a:rPr lang="en-US" smtClean="0"/>
              <a:pPr/>
              <a:t>‹#›</a:t>
            </a:fld>
            <a:endParaRPr lang="en-US"/>
          </a:p>
        </p:txBody>
      </p:sp>
    </p:spTree>
    <p:extLst>
      <p:ext uri="{BB962C8B-B14F-4D97-AF65-F5344CB8AC3E}">
        <p14:creationId xmlns:p14="http://schemas.microsoft.com/office/powerpoint/2010/main" val="2293668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464">
          <p15:clr>
            <a:srgbClr val="F26B43"/>
          </p15:clr>
        </p15:guide>
        <p15:guide id="4" pos="7152">
          <p15:clr>
            <a:srgbClr val="F26B43"/>
          </p15:clr>
        </p15:guide>
        <p15:guide id="5" pos="984">
          <p15:clr>
            <a:srgbClr val="F26B43"/>
          </p15:clr>
        </p15:guide>
        <p15:guide id="6" orient="horz" pos="38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EAB7D7-3608-4730-B2E2-670834DF882C}" type="datetimeFigureOut">
              <a:rPr lang="en-US" smtClean="0"/>
              <a:pPr/>
              <a:t>5/31/2023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B7BAC7-FE87-40F6-AA24-4F4685D1B022}" type="slidenum">
              <a:rPr lang="en-US" smtClean="0"/>
              <a:pPr/>
              <a:t>‹#›</a:t>
            </a:fld>
            <a:endParaRPr lang="en-US"/>
          </a:p>
        </p:txBody>
      </p:sp>
    </p:spTree>
    <p:extLst>
      <p:ext uri="{BB962C8B-B14F-4D97-AF65-F5344CB8AC3E}">
        <p14:creationId xmlns:p14="http://schemas.microsoft.com/office/powerpoint/2010/main" val="140244775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464">
          <p15:clr>
            <a:srgbClr val="F26B43"/>
          </p15:clr>
        </p15:guide>
        <p15:guide id="4" pos="7152">
          <p15:clr>
            <a:srgbClr val="F26B43"/>
          </p15:clr>
        </p15:guide>
        <p15:guide id="5" pos="984">
          <p15:clr>
            <a:srgbClr val="F26B43"/>
          </p15:clr>
        </p15:guide>
        <p15:guide id="6" orient="horz" pos="38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4EAB7D7-3608-4730-B2E2-670834DF882C}" type="datetimeFigureOut">
              <a:rPr lang="en-US" smtClean="0"/>
              <a:pPr/>
              <a:t>5/31/2023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1B7BAC7-FE87-40F6-AA24-4F4685D1B022}" type="slidenum">
              <a:rPr lang="en-US" smtClean="0"/>
              <a:pPr/>
              <a:t>‹#›</a:t>
            </a:fld>
            <a:endParaRPr lang="en-US"/>
          </a:p>
        </p:txBody>
      </p:sp>
    </p:spTree>
    <p:extLst>
      <p:ext uri="{BB962C8B-B14F-4D97-AF65-F5344CB8AC3E}">
        <p14:creationId xmlns:p14="http://schemas.microsoft.com/office/powerpoint/2010/main" val="113391165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464">
          <p15:clr>
            <a:srgbClr val="F26B43"/>
          </p15:clr>
        </p15:guide>
        <p15:guide id="4" pos="7152">
          <p15:clr>
            <a:srgbClr val="F26B43"/>
          </p15:clr>
        </p15:guide>
        <p15:guide id="5" pos="984">
          <p15:clr>
            <a:srgbClr val="F26B43"/>
          </p15:clr>
        </p15:guide>
        <p15:guide id="6"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edding clip 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50" y="640530"/>
            <a:ext cx="3238500" cy="3590925"/>
          </a:xfrm>
          <a:prstGeom prst="rect">
            <a:avLst/>
          </a:prstGeom>
        </p:spPr>
      </p:pic>
      <p:sp>
        <p:nvSpPr>
          <p:cNvPr id="2" name="Title 1"/>
          <p:cNvSpPr>
            <a:spLocks noGrp="1"/>
          </p:cNvSpPr>
          <p:nvPr>
            <p:ph type="ctrTitle"/>
          </p:nvPr>
        </p:nvSpPr>
        <p:spPr>
          <a:xfrm>
            <a:off x="2816919" y="2435992"/>
            <a:ext cx="7320013" cy="1790700"/>
          </a:xfrm>
        </p:spPr>
        <p:txBody>
          <a:bodyPr>
            <a:noAutofit/>
          </a:bodyPr>
          <a:lstStyle/>
          <a:p>
            <a:r>
              <a:rPr lang="en-US" sz="4400" b="1" dirty="0"/>
              <a:t>Manuscript Submissions:</a:t>
            </a:r>
            <a:r>
              <a:rPr lang="en-US" sz="800" b="1" dirty="0"/>
              <a:t/>
            </a:r>
            <a:br>
              <a:rPr lang="en-US" sz="800" b="1" dirty="0"/>
            </a:br>
            <a:r>
              <a:rPr lang="en-US" sz="800" b="1" dirty="0"/>
              <a:t/>
            </a:r>
            <a:br>
              <a:rPr lang="en-US" sz="800" b="1" dirty="0"/>
            </a:br>
            <a:r>
              <a:rPr lang="en-US" sz="4400" b="1" dirty="0"/>
              <a:t> Getting Editors to “Yes”</a:t>
            </a:r>
            <a:endParaRPr lang="en-US" sz="4400" dirty="0">
              <a:solidFill>
                <a:schemeClr val="tx2"/>
              </a:solidFill>
            </a:endParaRPr>
          </a:p>
        </p:txBody>
      </p:sp>
      <p:sp>
        <p:nvSpPr>
          <p:cNvPr id="3" name="Subtitle 2"/>
          <p:cNvSpPr>
            <a:spLocks noGrp="1"/>
          </p:cNvSpPr>
          <p:nvPr>
            <p:ph type="subTitle" idx="1"/>
          </p:nvPr>
        </p:nvSpPr>
        <p:spPr>
          <a:xfrm>
            <a:off x="2667000" y="4813579"/>
            <a:ext cx="6858000" cy="1140593"/>
          </a:xfrm>
        </p:spPr>
        <p:txBody>
          <a:bodyPr>
            <a:normAutofit/>
          </a:bodyPr>
          <a:lstStyle/>
          <a:p>
            <a:r>
              <a:rPr lang="en-US" sz="3200" dirty="0"/>
              <a:t>Gail M Sullivan, MD, MPH</a:t>
            </a:r>
          </a:p>
          <a:p>
            <a:r>
              <a:rPr lang="en-US" sz="2800" dirty="0"/>
              <a:t>UConn Center on Aging</a:t>
            </a:r>
          </a:p>
        </p:txBody>
      </p:sp>
      <p:pic>
        <p:nvPicPr>
          <p:cNvPr id="5" name="Picture 4">
            <a:extLst>
              <a:ext uri="{FF2B5EF4-FFF2-40B4-BE49-F238E27FC236}">
                <a16:creationId xmlns:a16="http://schemas.microsoft.com/office/drawing/2014/main" id="{0BC0099C-19D8-4FCF-AA0D-800DFA6D6321}"/>
              </a:ext>
            </a:extLst>
          </p:cNvPr>
          <p:cNvPicPr>
            <a:picLocks noChangeAspect="1"/>
          </p:cNvPicPr>
          <p:nvPr/>
        </p:nvPicPr>
        <p:blipFill>
          <a:blip r:embed="rId4"/>
          <a:stretch>
            <a:fillRect/>
          </a:stretch>
        </p:blipFill>
        <p:spPr>
          <a:xfrm>
            <a:off x="8699316" y="4928206"/>
            <a:ext cx="1437616" cy="1550761"/>
          </a:xfrm>
          <a:prstGeom prst="rect">
            <a:avLst/>
          </a:prstGeom>
        </p:spPr>
      </p:pic>
    </p:spTree>
    <p:extLst>
      <p:ext uri="{BB962C8B-B14F-4D97-AF65-F5344CB8AC3E}">
        <p14:creationId xmlns:p14="http://schemas.microsoft.com/office/powerpoint/2010/main" val="92307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710" y="105689"/>
            <a:ext cx="10515600" cy="1325563"/>
          </a:xfrm>
        </p:spPr>
        <p:txBody>
          <a:bodyPr/>
          <a:lstStyle/>
          <a:p>
            <a:r>
              <a:rPr lang="en-US" b="1" dirty="0"/>
              <a:t>Design Project of Value to Others</a:t>
            </a:r>
          </a:p>
        </p:txBody>
      </p:sp>
      <p:sp>
        <p:nvSpPr>
          <p:cNvPr id="3" name="Content Placeholder 2"/>
          <p:cNvSpPr>
            <a:spLocks noGrp="1"/>
          </p:cNvSpPr>
          <p:nvPr>
            <p:ph idx="1"/>
          </p:nvPr>
        </p:nvSpPr>
        <p:spPr>
          <a:xfrm>
            <a:off x="2003139" y="1843094"/>
            <a:ext cx="10064589" cy="4986780"/>
          </a:xfrm>
        </p:spPr>
        <p:txBody>
          <a:bodyPr rtlCol="0">
            <a:normAutofit/>
          </a:bodyPr>
          <a:lstStyle/>
          <a:p>
            <a:pPr marL="340614">
              <a:buFont typeface="Wingdings" pitchFamily="2" charset="2"/>
              <a:buChar char="§"/>
              <a:defRPr/>
            </a:pPr>
            <a:r>
              <a:rPr lang="en-US" sz="3700" u="sng" dirty="0"/>
              <a:t>Generalizability</a:t>
            </a:r>
          </a:p>
          <a:p>
            <a:pPr lvl="1" indent="-173736">
              <a:defRPr/>
            </a:pPr>
            <a:r>
              <a:rPr lang="en-US" dirty="0"/>
              <a:t>How do your subjects, setting, compare to others?</a:t>
            </a:r>
          </a:p>
          <a:p>
            <a:pPr lvl="1" indent="-173736">
              <a:defRPr/>
            </a:pPr>
            <a:endParaRPr lang="en-US" sz="600" dirty="0"/>
          </a:p>
          <a:p>
            <a:pPr marL="340614">
              <a:buFont typeface="Wingdings" pitchFamily="2" charset="2"/>
              <a:buChar char="§"/>
              <a:defRPr/>
            </a:pPr>
            <a:r>
              <a:rPr lang="en-US" sz="3700" u="sng" dirty="0"/>
              <a:t>Validity</a:t>
            </a:r>
            <a:r>
              <a:rPr lang="en-US" sz="3700" dirty="0"/>
              <a:t> – are your findings true?</a:t>
            </a:r>
          </a:p>
          <a:p>
            <a:pPr lvl="1" indent="-173736">
              <a:defRPr/>
            </a:pPr>
            <a:r>
              <a:rPr lang="en-US" dirty="0"/>
              <a:t>Not likely due to chance</a:t>
            </a:r>
          </a:p>
          <a:p>
            <a:pPr lvl="1" indent="-173736">
              <a:defRPr/>
            </a:pPr>
            <a:r>
              <a:rPr lang="en-US" dirty="0"/>
              <a:t>Effects by confounding variables</a:t>
            </a:r>
          </a:p>
          <a:p>
            <a:pPr lvl="1" indent="-173736">
              <a:defRPr/>
            </a:pPr>
            <a:r>
              <a:rPr lang="en-US" b="1" i="1" dirty="0"/>
              <a:t>Pre-/post test weakest research design</a:t>
            </a:r>
            <a:endParaRPr lang="en-US" dirty="0"/>
          </a:p>
          <a:p>
            <a:pPr lvl="1" indent="-173736">
              <a:defRPr/>
            </a:pPr>
            <a:endParaRPr lang="en-US" sz="600" dirty="0"/>
          </a:p>
          <a:p>
            <a:pPr marL="340614">
              <a:buFont typeface="Wingdings" pitchFamily="2" charset="2"/>
              <a:buChar char="§"/>
              <a:defRPr/>
            </a:pPr>
            <a:r>
              <a:rPr lang="en-US" sz="3700" u="sng" dirty="0"/>
              <a:t>Usefulness</a:t>
            </a:r>
          </a:p>
          <a:p>
            <a:pPr lvl="1" indent="-173736">
              <a:defRPr/>
            </a:pPr>
            <a:r>
              <a:rPr lang="en-US" dirty="0"/>
              <a:t>Are changes sustained?                         </a:t>
            </a:r>
          </a:p>
          <a:p>
            <a:pPr lvl="1" indent="-173736">
              <a:defRPr/>
            </a:pPr>
            <a:r>
              <a:rPr lang="en-US" dirty="0"/>
              <a:t>What resources required for the intervention?  </a:t>
            </a:r>
            <a:r>
              <a:rPr lang="en-US" b="1" dirty="0" err="1">
                <a:solidFill>
                  <a:schemeClr val="tx2"/>
                </a:solidFill>
              </a:rPr>
              <a:t>Feasibilty</a:t>
            </a:r>
            <a:r>
              <a:rPr lang="en-US" b="1" dirty="0">
                <a:solidFill>
                  <a:schemeClr val="tx2"/>
                </a:solidFill>
              </a:rPr>
              <a:t>!</a:t>
            </a:r>
            <a:endParaRPr lang="en-US" b="1" i="1" dirty="0">
              <a:solidFill>
                <a:schemeClr val="tx2"/>
              </a:solidFill>
            </a:endParaRPr>
          </a:p>
          <a:p>
            <a:pPr marL="170752" lvl="1" indent="0">
              <a:buNone/>
              <a:defRPr/>
            </a:pPr>
            <a:endParaRPr lang="en-US" i="1" dirty="0"/>
          </a:p>
          <a:p>
            <a:pPr lvl="1" indent="-173736">
              <a:defRPr/>
            </a:pPr>
            <a:endParaRPr lang="en-US" dirty="0"/>
          </a:p>
          <a:p>
            <a:pPr lvl="1" indent="-173736">
              <a:defRPr/>
            </a:pPr>
            <a:endParaRPr lang="en-US" dirty="0"/>
          </a:p>
        </p:txBody>
      </p:sp>
      <p:pic>
        <p:nvPicPr>
          <p:cNvPr id="4" name="Picture 3"/>
          <p:cNvPicPr>
            <a:picLocks noChangeAspect="1"/>
          </p:cNvPicPr>
          <p:nvPr/>
        </p:nvPicPr>
        <p:blipFill>
          <a:blip r:embed="rId3"/>
          <a:stretch>
            <a:fillRect/>
          </a:stretch>
        </p:blipFill>
        <p:spPr>
          <a:xfrm>
            <a:off x="8997185" y="38759"/>
            <a:ext cx="2305050" cy="1990725"/>
          </a:xfrm>
          <a:prstGeom prst="rect">
            <a:avLst/>
          </a:prstGeom>
        </p:spPr>
      </p:pic>
      <p:sp>
        <p:nvSpPr>
          <p:cNvPr id="6" name="TextBox 5"/>
          <p:cNvSpPr txBox="1"/>
          <p:nvPr/>
        </p:nvSpPr>
        <p:spPr>
          <a:xfrm>
            <a:off x="8744608" y="1282606"/>
            <a:ext cx="87235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C00000"/>
                </a:solidFill>
                <a:effectLst/>
                <a:uLnTx/>
                <a:uFillTx/>
                <a:latin typeface="Calibri" panose="020F0502020204030204"/>
                <a:ea typeface="+mn-ea"/>
                <a:cs typeface="+mn-cs"/>
              </a:rPr>
              <a:t>Costs,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C00000"/>
                </a:solidFill>
                <a:effectLst/>
                <a:uLnTx/>
                <a:uFillTx/>
                <a:latin typeface="Calibri" panose="020F0502020204030204"/>
                <a:ea typeface="+mn-ea"/>
                <a:cs typeface="+mn-cs"/>
              </a:rPr>
              <a:t>Time,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C00000"/>
                </a:solidFill>
                <a:effectLst/>
                <a:uLnTx/>
                <a:uFillTx/>
                <a:latin typeface="Calibri" panose="020F0502020204030204"/>
                <a:ea typeface="+mn-ea"/>
                <a:cs typeface="+mn-cs"/>
              </a:rPr>
              <a:t>Effort</a:t>
            </a:r>
          </a:p>
        </p:txBody>
      </p:sp>
      <p:sp>
        <p:nvSpPr>
          <p:cNvPr id="7" name="TextBox 6"/>
          <p:cNvSpPr txBox="1"/>
          <p:nvPr/>
        </p:nvSpPr>
        <p:spPr>
          <a:xfrm>
            <a:off x="10594428" y="1600497"/>
            <a:ext cx="1473300"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C00000"/>
                </a:solidFill>
                <a:effectLst/>
                <a:uLnTx/>
                <a:uFillTx/>
                <a:latin typeface="Calibri" panose="020F0502020204030204"/>
                <a:ea typeface="+mn-ea"/>
                <a:cs typeface="+mn-cs"/>
              </a:rPr>
              <a:t>Sustained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C00000"/>
                </a:solidFill>
                <a:effectLst/>
                <a:uLnTx/>
                <a:uFillTx/>
                <a:latin typeface="Calibri" panose="020F0502020204030204"/>
                <a:ea typeface="+mn-ea"/>
                <a:cs typeface="+mn-cs"/>
              </a:rPr>
              <a:t>change in behaviors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C00000"/>
                </a:solidFill>
                <a:effectLst/>
                <a:uLnTx/>
                <a:uFillTx/>
                <a:latin typeface="Calibri" panose="020F0502020204030204"/>
                <a:ea typeface="+mn-ea"/>
                <a:cs typeface="+mn-cs"/>
              </a:rPr>
              <a:t>actions,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C00000"/>
                </a:solidFill>
                <a:effectLst/>
                <a:uLnTx/>
                <a:uFillTx/>
                <a:latin typeface="Calibri" panose="020F0502020204030204"/>
                <a:ea typeface="+mn-ea"/>
                <a:cs typeface="+mn-cs"/>
              </a:rPr>
              <a:t>knowledge</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93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Active Comparison Group</a:t>
            </a:r>
            <a:r>
              <a:rPr lang="en-US" dirty="0"/>
              <a:t>?</a:t>
            </a:r>
          </a:p>
        </p:txBody>
      </p:sp>
      <p:sp>
        <p:nvSpPr>
          <p:cNvPr id="3" name="Content Placeholder 2"/>
          <p:cNvSpPr>
            <a:spLocks noGrp="1"/>
          </p:cNvSpPr>
          <p:nvPr>
            <p:ph idx="1"/>
          </p:nvPr>
        </p:nvSpPr>
        <p:spPr>
          <a:xfrm>
            <a:off x="1903967" y="1650547"/>
            <a:ext cx="10015889" cy="5136795"/>
          </a:xfrm>
        </p:spPr>
        <p:txBody>
          <a:bodyPr rtlCol="0">
            <a:normAutofit/>
          </a:bodyPr>
          <a:lstStyle/>
          <a:p>
            <a:pPr marL="454914" indent="-457200">
              <a:buFont typeface="Wingdings" pitchFamily="2" charset="2"/>
              <a:buChar char="§"/>
              <a:defRPr/>
            </a:pPr>
            <a:r>
              <a:rPr lang="en-US" dirty="0"/>
              <a:t>Medical learners - smart, motivated</a:t>
            </a:r>
          </a:p>
          <a:p>
            <a:pPr lvl="1" indent="-173736">
              <a:defRPr/>
            </a:pPr>
            <a:r>
              <a:rPr lang="en-US" dirty="0"/>
              <a:t>Learn </a:t>
            </a:r>
            <a:r>
              <a:rPr lang="en-US" b="1" i="1" dirty="0">
                <a:solidFill>
                  <a:schemeClr val="tx2"/>
                </a:solidFill>
              </a:rPr>
              <a:t>anything</a:t>
            </a:r>
            <a:r>
              <a:rPr lang="en-US" dirty="0"/>
              <a:t> you teach</a:t>
            </a:r>
          </a:p>
          <a:p>
            <a:pPr lvl="1" indent="-173736">
              <a:defRPr/>
            </a:pPr>
            <a:endParaRPr lang="en-US" sz="700" dirty="0"/>
          </a:p>
          <a:p>
            <a:pPr lvl="1" indent="-173736">
              <a:defRPr/>
            </a:pPr>
            <a:endParaRPr lang="en-US" sz="700" dirty="0"/>
          </a:p>
          <a:p>
            <a:pPr marL="454914" indent="-457200">
              <a:buFont typeface="Wingdings" pitchFamily="2" charset="2"/>
              <a:buChar char="§"/>
              <a:defRPr/>
            </a:pPr>
            <a:r>
              <a:rPr lang="en-US" dirty="0"/>
              <a:t>‘No active control’ = ‘proof-of-efficacy’ trial</a:t>
            </a:r>
          </a:p>
          <a:p>
            <a:pPr lvl="1" indent="-173736">
              <a:defRPr/>
            </a:pPr>
            <a:r>
              <a:rPr lang="en-US" dirty="0"/>
              <a:t>Unlikely </a:t>
            </a:r>
            <a:r>
              <a:rPr lang="en-US" b="1" i="1" dirty="0">
                <a:solidFill>
                  <a:schemeClr val="tx2"/>
                </a:solidFill>
              </a:rPr>
              <a:t>any</a:t>
            </a:r>
            <a:r>
              <a:rPr lang="en-US" dirty="0"/>
              <a:t> intervention would not have </a:t>
            </a:r>
            <a:r>
              <a:rPr lang="en-US" b="1" i="1" dirty="0">
                <a:solidFill>
                  <a:schemeClr val="tx2"/>
                </a:solidFill>
              </a:rPr>
              <a:t>some</a:t>
            </a:r>
            <a:r>
              <a:rPr lang="en-US" dirty="0"/>
              <a:t> effect</a:t>
            </a:r>
          </a:p>
          <a:p>
            <a:pPr lvl="1" indent="-173736">
              <a:defRPr/>
            </a:pPr>
            <a:endParaRPr lang="en-US" sz="600" dirty="0"/>
          </a:p>
          <a:p>
            <a:pPr lvl="2" indent="-173736">
              <a:buNone/>
              <a:defRPr/>
            </a:pPr>
            <a:endParaRPr lang="en-US" sz="600" dirty="0"/>
          </a:p>
          <a:p>
            <a:pPr lvl="1" indent="-173736">
              <a:defRPr/>
            </a:pPr>
            <a:r>
              <a:rPr lang="en-US" sz="2800" dirty="0"/>
              <a:t>No difference, active group vs. no intervention</a:t>
            </a:r>
          </a:p>
          <a:p>
            <a:pPr lvl="2" indent="-173736">
              <a:defRPr/>
            </a:pPr>
            <a:r>
              <a:rPr lang="en-US" sz="2200" dirty="0"/>
              <a:t>Outcome measure is at fault or study w/ low power (n)</a:t>
            </a:r>
          </a:p>
          <a:p>
            <a:pPr lvl="1" indent="-173736">
              <a:defRPr/>
            </a:pPr>
            <a:endParaRPr lang="en-US" sz="700" dirty="0"/>
          </a:p>
          <a:p>
            <a:pPr lvl="1" indent="-173736">
              <a:defRPr/>
            </a:pPr>
            <a:endParaRPr lang="en-US" sz="700" dirty="0"/>
          </a:p>
          <a:p>
            <a:pPr marL="454914" indent="-457200">
              <a:buFont typeface="Wingdings" pitchFamily="2" charset="2"/>
              <a:buChar char="§"/>
              <a:defRPr/>
            </a:pPr>
            <a:r>
              <a:rPr lang="en-US" i="1" dirty="0">
                <a:solidFill>
                  <a:srgbClr val="C00000"/>
                </a:solidFill>
              </a:rPr>
              <a:t>Better</a:t>
            </a:r>
            <a:r>
              <a:rPr lang="en-US" dirty="0"/>
              <a:t>: compare new intervention to reasonable comparison</a:t>
            </a:r>
          </a:p>
          <a:p>
            <a:pPr marL="912114" lvl="1" indent="-457200">
              <a:buFont typeface="Wingdings" pitchFamily="2" charset="2"/>
              <a:buChar char="§"/>
              <a:defRPr/>
            </a:pPr>
            <a:r>
              <a:rPr lang="en-US" dirty="0"/>
              <a:t>Which better for what outcome, </a:t>
            </a:r>
            <a:r>
              <a:rPr lang="en-US" i="1" dirty="0">
                <a:solidFill>
                  <a:schemeClr val="tx2"/>
                </a:solidFill>
              </a:rPr>
              <a:t>at how much ‘cost’</a:t>
            </a:r>
          </a:p>
          <a:p>
            <a:pPr indent="-173736">
              <a:defRPr/>
            </a:pPr>
            <a:endParaRPr lang="en-US" sz="600" dirty="0"/>
          </a:p>
          <a:p>
            <a:pPr indent="-173736">
              <a:defRPr/>
            </a:pPr>
            <a:endParaRPr lang="en-US" dirty="0"/>
          </a:p>
        </p:txBody>
      </p:sp>
    </p:spTree>
    <p:extLst>
      <p:ext uri="{BB962C8B-B14F-4D97-AF65-F5344CB8AC3E}">
        <p14:creationId xmlns:p14="http://schemas.microsoft.com/office/powerpoint/2010/main" val="233865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9505"/>
            <a:ext cx="10515600" cy="1325563"/>
          </a:xfrm>
        </p:spPr>
        <p:txBody>
          <a:bodyPr/>
          <a:lstStyle/>
          <a:p>
            <a:r>
              <a:rPr lang="en-US" b="1" dirty="0"/>
              <a:t>Beware of Surveys!</a:t>
            </a:r>
          </a:p>
        </p:txBody>
      </p:sp>
      <p:sp>
        <p:nvSpPr>
          <p:cNvPr id="3" name="Content Placeholder 2"/>
          <p:cNvSpPr>
            <a:spLocks noGrp="1"/>
          </p:cNvSpPr>
          <p:nvPr>
            <p:ph idx="1"/>
          </p:nvPr>
        </p:nvSpPr>
        <p:spPr>
          <a:xfrm>
            <a:off x="1968544" y="1812836"/>
            <a:ext cx="9696422" cy="4955659"/>
          </a:xfrm>
        </p:spPr>
        <p:txBody>
          <a:bodyPr rtlCol="0">
            <a:noAutofit/>
          </a:bodyPr>
          <a:lstStyle/>
          <a:p>
            <a:pPr indent="-173736">
              <a:defRPr/>
            </a:pPr>
            <a:r>
              <a:rPr lang="en-US" sz="2400" dirty="0"/>
              <a:t>Trainee self-</a:t>
            </a:r>
            <a:r>
              <a:rPr lang="en-US" sz="2400" dirty="0" err="1"/>
              <a:t>eval</a:t>
            </a:r>
            <a:r>
              <a:rPr lang="en-US" sz="2400" dirty="0"/>
              <a:t>. of skills   WEAK - use external assessment</a:t>
            </a:r>
          </a:p>
          <a:p>
            <a:pPr indent="-173736">
              <a:defRPr/>
            </a:pPr>
            <a:endParaRPr lang="en-US" sz="700" dirty="0"/>
          </a:p>
          <a:p>
            <a:pPr indent="-173736">
              <a:defRPr/>
            </a:pPr>
            <a:endParaRPr lang="en-US" sz="700" dirty="0"/>
          </a:p>
          <a:p>
            <a:pPr indent="-173736">
              <a:defRPr/>
            </a:pPr>
            <a:r>
              <a:rPr lang="en-US" sz="2400" dirty="0"/>
              <a:t>Trainee self-confidence      WEAK - most confident = least competent</a:t>
            </a:r>
          </a:p>
          <a:p>
            <a:pPr indent="-173736">
              <a:defRPr/>
            </a:pPr>
            <a:endParaRPr lang="en-US" sz="700" dirty="0"/>
          </a:p>
          <a:p>
            <a:pPr indent="-173736">
              <a:defRPr/>
            </a:pPr>
            <a:endParaRPr lang="en-US" sz="700" dirty="0"/>
          </a:p>
          <a:p>
            <a:pPr indent="-173736">
              <a:defRPr/>
            </a:pPr>
            <a:r>
              <a:rPr lang="en-US" sz="2400" dirty="0"/>
              <a:t>Trainee acceptability           WEAK - but a </a:t>
            </a:r>
            <a:r>
              <a:rPr lang="en-US" sz="2400" i="1" dirty="0">
                <a:solidFill>
                  <a:schemeClr val="tx2"/>
                </a:solidFill>
              </a:rPr>
              <a:t>must</a:t>
            </a:r>
            <a:r>
              <a:rPr lang="en-US" sz="2400" dirty="0"/>
              <a:t> for new experiences</a:t>
            </a:r>
          </a:p>
          <a:p>
            <a:pPr marL="0" indent="0">
              <a:buNone/>
              <a:defRPr/>
            </a:pPr>
            <a:r>
              <a:rPr lang="en-US" sz="700" dirty="0"/>
              <a:t> </a:t>
            </a:r>
          </a:p>
          <a:p>
            <a:pPr marL="0" indent="0">
              <a:buNone/>
              <a:defRPr/>
            </a:pPr>
            <a:endParaRPr lang="en-US" sz="700" dirty="0"/>
          </a:p>
          <a:p>
            <a:pPr indent="-173736">
              <a:defRPr/>
            </a:pPr>
            <a:r>
              <a:rPr lang="en-US" sz="2400" dirty="0"/>
              <a:t>Test survey before use:  derive some validity evidence </a:t>
            </a:r>
            <a:endParaRPr lang="en-US" sz="2400" i="1" dirty="0"/>
          </a:p>
          <a:p>
            <a:pPr lvl="1" indent="-173736">
              <a:defRPr/>
            </a:pPr>
            <a:r>
              <a:rPr lang="en-US" sz="2000" dirty="0"/>
              <a:t>Don’t assume responders understand what you are asking </a:t>
            </a:r>
          </a:p>
          <a:p>
            <a:pPr lvl="2" indent="-173736">
              <a:defRPr/>
            </a:pPr>
            <a:r>
              <a:rPr lang="en-US" sz="1800" dirty="0"/>
              <a:t>“Always” vs. “Mostly” vs. “Usually</a:t>
            </a:r>
          </a:p>
          <a:p>
            <a:pPr lvl="2" indent="-173736">
              <a:defRPr/>
            </a:pPr>
            <a:r>
              <a:rPr lang="en-US" sz="1800" dirty="0"/>
              <a:t>“Formal education” =  ?</a:t>
            </a:r>
          </a:p>
          <a:p>
            <a:pPr lvl="2" indent="-173736">
              <a:defRPr/>
            </a:pPr>
            <a:endParaRPr lang="en-US" sz="700" dirty="0"/>
          </a:p>
          <a:p>
            <a:pPr indent="-173736">
              <a:defRPr/>
            </a:pPr>
            <a:r>
              <a:rPr lang="en-US" sz="2400" dirty="0"/>
              <a:t>Goal 70%+ response rate - - or compare responders to total population</a:t>
            </a:r>
          </a:p>
        </p:txBody>
      </p:sp>
      <p:pic>
        <p:nvPicPr>
          <p:cNvPr id="4" name="Picture 3"/>
          <p:cNvPicPr>
            <a:picLocks noChangeAspect="1"/>
          </p:cNvPicPr>
          <p:nvPr/>
        </p:nvPicPr>
        <p:blipFill>
          <a:blip r:embed="rId2"/>
          <a:stretch>
            <a:fillRect/>
          </a:stretch>
        </p:blipFill>
        <p:spPr>
          <a:xfrm>
            <a:off x="9305841" y="0"/>
            <a:ext cx="2886159" cy="1920608"/>
          </a:xfrm>
          <a:prstGeom prst="rect">
            <a:avLst/>
          </a:prstGeom>
        </p:spPr>
      </p:pic>
    </p:spTree>
    <p:extLst>
      <p:ext uri="{BB962C8B-B14F-4D97-AF65-F5344CB8AC3E}">
        <p14:creationId xmlns:p14="http://schemas.microsoft.com/office/powerpoint/2010/main" val="285143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819" y="134237"/>
            <a:ext cx="10515600" cy="1325563"/>
          </a:xfrm>
        </p:spPr>
        <p:txBody>
          <a:bodyPr/>
          <a:lstStyle/>
          <a:p>
            <a:r>
              <a:rPr lang="en-US" b="1" dirty="0"/>
              <a:t>Qualitative Studies</a:t>
            </a:r>
          </a:p>
        </p:txBody>
      </p:sp>
      <p:sp>
        <p:nvSpPr>
          <p:cNvPr id="3" name="Content Placeholder 2"/>
          <p:cNvSpPr>
            <a:spLocks noGrp="1"/>
          </p:cNvSpPr>
          <p:nvPr>
            <p:ph idx="1"/>
          </p:nvPr>
        </p:nvSpPr>
        <p:spPr>
          <a:xfrm>
            <a:off x="2231559" y="2416374"/>
            <a:ext cx="9735540" cy="4186445"/>
          </a:xfrm>
        </p:spPr>
        <p:txBody>
          <a:bodyPr rtlCol="0">
            <a:normAutofit/>
          </a:bodyPr>
          <a:lstStyle/>
          <a:p>
            <a:pPr indent="-173736">
              <a:defRPr/>
            </a:pPr>
            <a:r>
              <a:rPr lang="en-US" sz="3200" dirty="0"/>
              <a:t>“Qualitative” requires standard methods</a:t>
            </a:r>
            <a:endParaRPr lang="en-US" sz="3200" b="1" dirty="0">
              <a:solidFill>
                <a:srgbClr val="C00000"/>
              </a:solidFill>
            </a:endParaRPr>
          </a:p>
          <a:p>
            <a:pPr lvl="1" indent="-173736">
              <a:defRPr/>
            </a:pPr>
            <a:endParaRPr lang="en-US" sz="1000" dirty="0"/>
          </a:p>
          <a:p>
            <a:pPr lvl="1" indent="-173736">
              <a:defRPr/>
            </a:pPr>
            <a:endParaRPr lang="en-US" sz="1000" dirty="0"/>
          </a:p>
          <a:p>
            <a:pPr indent="-173736">
              <a:buClr>
                <a:schemeClr val="accent1">
                  <a:shade val="75000"/>
                </a:schemeClr>
              </a:buClr>
              <a:defRPr/>
            </a:pPr>
            <a:r>
              <a:rPr lang="en-US" sz="3200" dirty="0">
                <a:solidFill>
                  <a:schemeClr val="tx1">
                    <a:lumMod val="95000"/>
                    <a:lumOff val="5000"/>
                  </a:schemeClr>
                </a:solidFill>
              </a:rPr>
              <a:t>Generate hypotheses  - a place to start </a:t>
            </a:r>
          </a:p>
          <a:p>
            <a:pPr marL="170752" lvl="1" indent="0">
              <a:buClr>
                <a:schemeClr val="accent1">
                  <a:shade val="75000"/>
                </a:schemeClr>
              </a:buClr>
              <a:buNone/>
              <a:defRPr/>
            </a:pPr>
            <a:r>
              <a:rPr lang="en-US" sz="1000" dirty="0">
                <a:solidFill>
                  <a:schemeClr val="tx1">
                    <a:lumMod val="95000"/>
                    <a:lumOff val="5000"/>
                  </a:schemeClr>
                </a:solidFill>
              </a:rPr>
              <a:t> </a:t>
            </a:r>
          </a:p>
          <a:p>
            <a:pPr marL="170752" lvl="1" indent="0">
              <a:buClr>
                <a:schemeClr val="accent1">
                  <a:shade val="75000"/>
                </a:schemeClr>
              </a:buClr>
              <a:buNone/>
              <a:defRPr/>
            </a:pPr>
            <a:endParaRPr lang="en-US" sz="1000" dirty="0">
              <a:solidFill>
                <a:schemeClr val="tx1">
                  <a:lumMod val="95000"/>
                  <a:lumOff val="5000"/>
                </a:schemeClr>
              </a:solidFill>
            </a:endParaRPr>
          </a:p>
          <a:p>
            <a:pPr indent="-173736">
              <a:buClr>
                <a:schemeClr val="accent1">
                  <a:shade val="75000"/>
                </a:schemeClr>
              </a:buClr>
              <a:defRPr/>
            </a:pPr>
            <a:r>
              <a:rPr lang="en-US" sz="3200" dirty="0">
                <a:solidFill>
                  <a:schemeClr val="tx1">
                    <a:lumMod val="95000"/>
                    <a:lumOff val="5000"/>
                  </a:schemeClr>
                </a:solidFill>
              </a:rPr>
              <a:t> Use well-accepted, rigorous approaches</a:t>
            </a:r>
          </a:p>
          <a:p>
            <a:pPr lvl="1" indent="-173736">
              <a:buClr>
                <a:schemeClr val="accent1">
                  <a:shade val="75000"/>
                </a:schemeClr>
              </a:buClr>
              <a:defRPr/>
            </a:pPr>
            <a:r>
              <a:rPr lang="en-US" sz="2800" dirty="0">
                <a:solidFill>
                  <a:schemeClr val="tx1">
                    <a:lumMod val="95000"/>
                    <a:lumOff val="5000"/>
                  </a:schemeClr>
                </a:solidFill>
              </a:rPr>
              <a:t>Work w/an expert</a:t>
            </a:r>
          </a:p>
          <a:p>
            <a:pPr indent="-173736">
              <a:buClr>
                <a:schemeClr val="accent1">
                  <a:shade val="75000"/>
                </a:schemeClr>
              </a:buClr>
              <a:defRPr/>
            </a:pPr>
            <a:endParaRPr lang="en-US" sz="900" dirty="0">
              <a:solidFill>
                <a:schemeClr val="tx1">
                  <a:lumMod val="95000"/>
                  <a:lumOff val="5000"/>
                </a:schemeClr>
              </a:solidFill>
            </a:endParaRPr>
          </a:p>
          <a:p>
            <a:pPr indent="-173736">
              <a:buClr>
                <a:schemeClr val="accent1">
                  <a:shade val="75000"/>
                </a:schemeClr>
              </a:buClr>
              <a:defRPr/>
            </a:pPr>
            <a:r>
              <a:rPr lang="en-US" sz="3200" dirty="0">
                <a:solidFill>
                  <a:schemeClr val="tx1">
                    <a:lumMod val="95000"/>
                    <a:lumOff val="5000"/>
                  </a:schemeClr>
                </a:solidFill>
              </a:rPr>
              <a:t> Combine </a:t>
            </a:r>
            <a:r>
              <a:rPr lang="en-US" sz="3200" dirty="0" err="1">
                <a:solidFill>
                  <a:schemeClr val="tx1">
                    <a:lumMod val="95000"/>
                    <a:lumOff val="5000"/>
                  </a:schemeClr>
                </a:solidFill>
              </a:rPr>
              <a:t>qualit</a:t>
            </a:r>
            <a:r>
              <a:rPr lang="en-US" sz="3200" dirty="0">
                <a:solidFill>
                  <a:schemeClr val="tx1">
                    <a:lumMod val="95000"/>
                    <a:lumOff val="5000"/>
                  </a:schemeClr>
                </a:solidFill>
              </a:rPr>
              <a:t> &amp; </a:t>
            </a:r>
            <a:r>
              <a:rPr lang="en-US" sz="3200" dirty="0" err="1">
                <a:solidFill>
                  <a:schemeClr val="tx1">
                    <a:lumMod val="95000"/>
                    <a:lumOff val="5000"/>
                  </a:schemeClr>
                </a:solidFill>
              </a:rPr>
              <a:t>quantit</a:t>
            </a:r>
            <a:r>
              <a:rPr lang="en-US" sz="3200" dirty="0">
                <a:solidFill>
                  <a:schemeClr val="tx1">
                    <a:lumMod val="95000"/>
                    <a:lumOff val="5000"/>
                  </a:schemeClr>
                </a:solidFill>
              </a:rPr>
              <a:t> methods: 1 informs other</a:t>
            </a:r>
            <a:endParaRPr lang="en-US" sz="3200" dirty="0"/>
          </a:p>
          <a:p>
            <a:pPr indent="-173736">
              <a:defRPr/>
            </a:pPr>
            <a:endParaRPr lang="en-US" dirty="0"/>
          </a:p>
        </p:txBody>
      </p:sp>
      <p:pic>
        <p:nvPicPr>
          <p:cNvPr id="4" name="Picture 3" descr="A Principal's Reflections: Word Cloud Tools: Raising the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9963" y="9704"/>
            <a:ext cx="3840480" cy="1992249"/>
          </a:xfrm>
          <a:prstGeom prst="rect">
            <a:avLst/>
          </a:prstGeom>
          <a:ln w="228600" cap="sq" cmpd="thickThin">
            <a:noFill/>
            <a:prstDash val="solid"/>
            <a:miter lim="800000"/>
          </a:ln>
          <a:effectLst>
            <a:innerShdw blurRad="76200">
              <a:srgbClr val="000000"/>
            </a:innerShdw>
          </a:effectLst>
        </p:spPr>
      </p:pic>
    </p:spTree>
    <p:extLst>
      <p:ext uri="{BB962C8B-B14F-4D97-AF65-F5344CB8AC3E}">
        <p14:creationId xmlns:p14="http://schemas.microsoft.com/office/powerpoint/2010/main" val="309531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Kirkpatrick’s Levels</a:t>
            </a:r>
          </a:p>
        </p:txBody>
      </p:sp>
      <p:pic>
        <p:nvPicPr>
          <p:cNvPr id="6" name="Content Placeholder 5"/>
          <p:cNvPicPr>
            <a:picLocks noGrp="1" noChangeAspect="1"/>
          </p:cNvPicPr>
          <p:nvPr>
            <p:ph idx="1"/>
          </p:nvPr>
        </p:nvPicPr>
        <p:blipFill>
          <a:blip r:embed="rId3"/>
          <a:stretch>
            <a:fillRect/>
          </a:stretch>
        </p:blipFill>
        <p:spPr>
          <a:xfrm>
            <a:off x="721894" y="1690688"/>
            <a:ext cx="5761259" cy="4471093"/>
          </a:xfrm>
          <a:prstGeom prst="rect">
            <a:avLst/>
          </a:prstGeom>
        </p:spPr>
      </p:pic>
      <p:sp>
        <p:nvSpPr>
          <p:cNvPr id="7" name="TextBox 6"/>
          <p:cNvSpPr txBox="1"/>
          <p:nvPr/>
        </p:nvSpPr>
        <p:spPr>
          <a:xfrm>
            <a:off x="6599459" y="1664077"/>
            <a:ext cx="5850897" cy="452431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565CF"/>
                </a:solidFill>
                <a:effectLst/>
                <a:uLnTx/>
                <a:uFillTx/>
                <a:latin typeface="Calibri" panose="020F0502020204030204"/>
                <a:ea typeface="+mn-ea"/>
                <a:cs typeface="+mn-cs"/>
              </a:rPr>
              <a:t>4.</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Patient outcomes, system </a:t>
            </a:r>
          </a:p>
          <a:p>
            <a:pPr marL="517525" marR="0" lvl="0" indent="-517525"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changes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3.</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Behaviors with patients, SPs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2B800"/>
                </a:solidFill>
                <a:effectLst/>
                <a:uLnTx/>
                <a:uFillTx/>
                <a:latin typeface="Calibri" panose="020F0502020204030204"/>
                <a:ea typeface="+mn-ea"/>
                <a:cs typeface="+mn-cs"/>
              </a:rPr>
              <a:t>2.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Knowledge or attitude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AC4A00"/>
                </a:solidFill>
                <a:effectLst/>
                <a:uLnTx/>
                <a:uFillTx/>
                <a:latin typeface="Calibri" panose="020F0502020204030204"/>
                <a:ea typeface="+mn-ea"/>
                <a:cs typeface="+mn-cs"/>
              </a:rPr>
              <a:t>1.</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Participation, attendance, </a:t>
            </a:r>
          </a:p>
          <a:p>
            <a:pPr marL="517525" marR="0" lvl="0" indent="-517525"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acceptability</a:t>
            </a:r>
          </a:p>
        </p:txBody>
      </p:sp>
    </p:spTree>
    <p:extLst>
      <p:ext uri="{BB962C8B-B14F-4D97-AF65-F5344CB8AC3E}">
        <p14:creationId xmlns:p14="http://schemas.microsoft.com/office/powerpoint/2010/main" val="418300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9945"/>
            <a:ext cx="10515600" cy="1325563"/>
          </a:xfrm>
        </p:spPr>
        <p:txBody>
          <a:bodyPr/>
          <a:lstStyle/>
          <a:p>
            <a:r>
              <a:rPr lang="en-US" b="1" dirty="0"/>
              <a:t>Outcome Measures – </a:t>
            </a:r>
            <a:r>
              <a:rPr lang="en-US" b="1" dirty="0" err="1"/>
              <a:t>Quantit</a:t>
            </a:r>
            <a:r>
              <a:rPr lang="en-US" b="1" dirty="0"/>
              <a:t>.</a:t>
            </a:r>
          </a:p>
        </p:txBody>
      </p:sp>
      <p:sp>
        <p:nvSpPr>
          <p:cNvPr id="3" name="Content Placeholder 2"/>
          <p:cNvSpPr>
            <a:spLocks noGrp="1"/>
          </p:cNvSpPr>
          <p:nvPr>
            <p:ph idx="1"/>
          </p:nvPr>
        </p:nvSpPr>
        <p:spPr>
          <a:xfrm>
            <a:off x="2214167" y="2085371"/>
            <a:ext cx="9711088" cy="4710502"/>
          </a:xfrm>
        </p:spPr>
        <p:txBody>
          <a:bodyPr rtlCol="0">
            <a:normAutofit fontScale="77500" lnSpcReduction="20000"/>
          </a:bodyPr>
          <a:lstStyle/>
          <a:p>
            <a:pPr indent="-173736">
              <a:buClr>
                <a:schemeClr val="accent1">
                  <a:shade val="75000"/>
                </a:schemeClr>
              </a:buClr>
              <a:defRPr/>
            </a:pPr>
            <a:r>
              <a:rPr lang="en-US" sz="4000" dirty="0">
                <a:solidFill>
                  <a:schemeClr val="tx1">
                    <a:lumMod val="95000"/>
                    <a:lumOff val="5000"/>
                  </a:schemeClr>
                </a:solidFill>
              </a:rPr>
              <a:t>Match outcomes to question</a:t>
            </a:r>
          </a:p>
          <a:p>
            <a:pPr lvl="1" indent="-173736">
              <a:defRPr/>
            </a:pPr>
            <a:r>
              <a:rPr lang="en-US" sz="3400" dirty="0">
                <a:solidFill>
                  <a:schemeClr val="tx1">
                    <a:lumMod val="95000"/>
                    <a:lumOff val="5000"/>
                  </a:schemeClr>
                </a:solidFill>
              </a:rPr>
              <a:t>Knowledge?    Skills?     Behaviors?    </a:t>
            </a:r>
          </a:p>
          <a:p>
            <a:pPr lvl="1" indent="-173736">
              <a:defRPr/>
            </a:pPr>
            <a:endParaRPr lang="en-US" sz="700" dirty="0">
              <a:solidFill>
                <a:schemeClr val="tx1">
                  <a:lumMod val="95000"/>
                  <a:lumOff val="5000"/>
                </a:schemeClr>
              </a:solidFill>
            </a:endParaRPr>
          </a:p>
          <a:p>
            <a:pPr lvl="1" indent="-173736">
              <a:defRPr/>
            </a:pPr>
            <a:r>
              <a:rPr lang="en-US" sz="3400" dirty="0">
                <a:solidFill>
                  <a:schemeClr val="tx1">
                    <a:lumMod val="95000"/>
                    <a:lumOff val="5000"/>
                  </a:schemeClr>
                </a:solidFill>
              </a:rPr>
              <a:t>Don’t use inappropriate outcomes because they’re easy</a:t>
            </a:r>
            <a:endParaRPr lang="en-US" sz="2900" dirty="0">
              <a:solidFill>
                <a:schemeClr val="tx1">
                  <a:lumMod val="95000"/>
                  <a:lumOff val="5000"/>
                </a:schemeClr>
              </a:solidFill>
            </a:endParaRPr>
          </a:p>
          <a:p>
            <a:pPr lvl="2" indent="-173736">
              <a:buClr>
                <a:schemeClr val="accent3"/>
              </a:buClr>
              <a:defRPr/>
            </a:pPr>
            <a:endParaRPr lang="en-US" sz="1000" dirty="0">
              <a:solidFill>
                <a:schemeClr val="tx1">
                  <a:lumMod val="95000"/>
                  <a:lumOff val="5000"/>
                </a:schemeClr>
              </a:solidFill>
            </a:endParaRPr>
          </a:p>
          <a:p>
            <a:pPr lvl="2" indent="-173736">
              <a:buClr>
                <a:schemeClr val="accent3"/>
              </a:buClr>
              <a:defRPr/>
            </a:pPr>
            <a:endParaRPr lang="en-US" sz="1000" dirty="0">
              <a:solidFill>
                <a:schemeClr val="tx1">
                  <a:lumMod val="95000"/>
                  <a:lumOff val="5000"/>
                </a:schemeClr>
              </a:solidFill>
            </a:endParaRPr>
          </a:p>
          <a:p>
            <a:pPr indent="-173736">
              <a:buClr>
                <a:schemeClr val="accent1">
                  <a:shade val="75000"/>
                </a:schemeClr>
              </a:buClr>
              <a:defRPr/>
            </a:pPr>
            <a:r>
              <a:rPr lang="en-US" sz="4000" dirty="0">
                <a:solidFill>
                  <a:schemeClr val="tx1">
                    <a:lumMod val="95000"/>
                    <a:lumOff val="5000"/>
                  </a:schemeClr>
                </a:solidFill>
              </a:rPr>
              <a:t>Objective  - </a:t>
            </a:r>
            <a:r>
              <a:rPr lang="en-US" sz="4000" b="1" i="1" dirty="0">
                <a:solidFill>
                  <a:srgbClr val="FF0000"/>
                </a:solidFill>
              </a:rPr>
              <a:t>avoid self-assessment</a:t>
            </a:r>
          </a:p>
          <a:p>
            <a:pPr lvl="1" indent="-173736">
              <a:defRPr/>
            </a:pPr>
            <a:endParaRPr lang="en-US" sz="700" dirty="0">
              <a:solidFill>
                <a:schemeClr val="tx1">
                  <a:lumMod val="95000"/>
                  <a:lumOff val="5000"/>
                </a:schemeClr>
              </a:solidFill>
            </a:endParaRPr>
          </a:p>
          <a:p>
            <a:pPr lvl="1" indent="-173736">
              <a:defRPr/>
            </a:pPr>
            <a:r>
              <a:rPr lang="en-US" sz="3400" dirty="0">
                <a:solidFill>
                  <a:schemeClr val="tx1">
                    <a:lumMod val="95000"/>
                    <a:lumOff val="5000"/>
                  </a:schemeClr>
                </a:solidFill>
              </a:rPr>
              <a:t>If modifying existing measures  - describe changes</a:t>
            </a:r>
          </a:p>
          <a:p>
            <a:pPr lvl="1" indent="-173736">
              <a:defRPr/>
            </a:pPr>
            <a:endParaRPr lang="en-US" sz="700" dirty="0">
              <a:solidFill>
                <a:schemeClr val="tx1">
                  <a:lumMod val="95000"/>
                  <a:lumOff val="5000"/>
                </a:schemeClr>
              </a:solidFill>
            </a:endParaRPr>
          </a:p>
          <a:p>
            <a:pPr lvl="1" indent="-173736">
              <a:defRPr/>
            </a:pPr>
            <a:r>
              <a:rPr lang="en-US" sz="3400" dirty="0">
                <a:solidFill>
                  <a:schemeClr val="tx1">
                    <a:lumMod val="95000"/>
                    <a:lumOff val="5000"/>
                  </a:schemeClr>
                </a:solidFill>
              </a:rPr>
              <a:t>If your own, base on literature &amp; credible experts</a:t>
            </a:r>
            <a:endParaRPr lang="en-US" sz="2900" dirty="0">
              <a:solidFill>
                <a:schemeClr val="tx1">
                  <a:lumMod val="95000"/>
                  <a:lumOff val="5000"/>
                </a:schemeClr>
              </a:solidFill>
            </a:endParaRPr>
          </a:p>
          <a:p>
            <a:pPr lvl="1" indent="-173736">
              <a:defRPr/>
            </a:pPr>
            <a:endParaRPr lang="en-US" sz="1000" dirty="0">
              <a:solidFill>
                <a:schemeClr val="tx1">
                  <a:lumMod val="95000"/>
                  <a:lumOff val="5000"/>
                </a:schemeClr>
              </a:solidFill>
            </a:endParaRPr>
          </a:p>
          <a:p>
            <a:pPr lvl="1" indent="-173736">
              <a:defRPr/>
            </a:pPr>
            <a:endParaRPr lang="en-US" sz="1000" dirty="0">
              <a:solidFill>
                <a:schemeClr val="tx1">
                  <a:lumMod val="95000"/>
                  <a:lumOff val="5000"/>
                </a:schemeClr>
              </a:solidFill>
            </a:endParaRPr>
          </a:p>
          <a:p>
            <a:pPr indent="-173736">
              <a:buClr>
                <a:schemeClr val="accent1">
                  <a:shade val="75000"/>
                </a:schemeClr>
              </a:buClr>
              <a:defRPr/>
            </a:pPr>
            <a:r>
              <a:rPr lang="en-US" sz="4000" dirty="0">
                <a:solidFill>
                  <a:schemeClr val="tx1">
                    <a:lumMod val="95000"/>
                    <a:lumOff val="5000"/>
                  </a:schemeClr>
                </a:solidFill>
              </a:rPr>
              <a:t>“Downstream” outcomes if feasible</a:t>
            </a:r>
          </a:p>
          <a:p>
            <a:pPr marL="512064" lvl="1" indent="0">
              <a:buNone/>
              <a:defRPr/>
            </a:pPr>
            <a:endParaRPr lang="en-US" sz="1000" dirty="0">
              <a:solidFill>
                <a:schemeClr val="tx1">
                  <a:lumMod val="95000"/>
                  <a:lumOff val="5000"/>
                </a:schemeClr>
              </a:solidFill>
            </a:endParaRPr>
          </a:p>
          <a:p>
            <a:pPr lvl="1" indent="-173736">
              <a:defRPr/>
            </a:pPr>
            <a:endParaRPr lang="en-US" sz="1000" dirty="0">
              <a:solidFill>
                <a:schemeClr val="tx1">
                  <a:lumMod val="95000"/>
                  <a:lumOff val="5000"/>
                </a:schemeClr>
              </a:solidFill>
            </a:endParaRPr>
          </a:p>
          <a:p>
            <a:pPr indent="-173736">
              <a:defRPr/>
            </a:pPr>
            <a:r>
              <a:rPr lang="en-US" sz="4000" u="sng" dirty="0">
                <a:solidFill>
                  <a:srgbClr val="FF0000"/>
                </a:solidFill>
              </a:rPr>
              <a:t>Sustained</a:t>
            </a:r>
            <a:r>
              <a:rPr lang="en-US" sz="4000" dirty="0">
                <a:solidFill>
                  <a:schemeClr val="tx1">
                    <a:lumMod val="95000"/>
                    <a:lumOff val="5000"/>
                  </a:schemeClr>
                </a:solidFill>
              </a:rPr>
              <a:t>, not just immediate improvements</a:t>
            </a:r>
            <a:endParaRPr lang="en-US" sz="3400" dirty="0">
              <a:solidFill>
                <a:schemeClr val="tx1">
                  <a:lumMod val="95000"/>
                  <a:lumOff val="5000"/>
                </a:schemeClr>
              </a:solidFill>
            </a:endParaRPr>
          </a:p>
          <a:p>
            <a:pPr indent="-173736">
              <a:defRPr/>
            </a:pPr>
            <a:endParaRPr lang="en-US" dirty="0"/>
          </a:p>
        </p:txBody>
      </p:sp>
      <p:pic>
        <p:nvPicPr>
          <p:cNvPr id="5" name="Picture 4"/>
          <p:cNvPicPr>
            <a:picLocks noChangeAspect="1"/>
          </p:cNvPicPr>
          <p:nvPr/>
        </p:nvPicPr>
        <p:blipFill>
          <a:blip r:embed="rId2"/>
          <a:stretch>
            <a:fillRect/>
          </a:stretch>
        </p:blipFill>
        <p:spPr>
          <a:xfrm>
            <a:off x="8520035" y="18284"/>
            <a:ext cx="2995885" cy="2399095"/>
          </a:xfrm>
          <a:prstGeom prst="rect">
            <a:avLst/>
          </a:prstGeom>
        </p:spPr>
      </p:pic>
    </p:spTree>
    <p:extLst>
      <p:ext uri="{BB962C8B-B14F-4D97-AF65-F5344CB8AC3E}">
        <p14:creationId xmlns:p14="http://schemas.microsoft.com/office/powerpoint/2010/main" val="318837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729" y="99855"/>
            <a:ext cx="10515600" cy="1325563"/>
          </a:xfrm>
        </p:spPr>
        <p:txBody>
          <a:bodyPr/>
          <a:lstStyle/>
          <a:p>
            <a:r>
              <a:rPr lang="en-US" b="1" dirty="0"/>
              <a:t>Assessments Need Validity Evidence</a:t>
            </a:r>
          </a:p>
        </p:txBody>
      </p:sp>
      <p:sp>
        <p:nvSpPr>
          <p:cNvPr id="3" name="Content Placeholder 2"/>
          <p:cNvSpPr>
            <a:spLocks noGrp="1"/>
          </p:cNvSpPr>
          <p:nvPr>
            <p:ph idx="1"/>
          </p:nvPr>
        </p:nvSpPr>
        <p:spPr>
          <a:xfrm>
            <a:off x="2095176" y="1731146"/>
            <a:ext cx="9793512" cy="4935986"/>
          </a:xfrm>
        </p:spPr>
        <p:txBody>
          <a:bodyPr rtlCol="0">
            <a:normAutofit/>
          </a:bodyPr>
          <a:lstStyle/>
          <a:p>
            <a:pPr indent="-173736">
              <a:buClr>
                <a:schemeClr val="accent1">
                  <a:shade val="75000"/>
                </a:schemeClr>
              </a:buClr>
              <a:defRPr/>
            </a:pPr>
            <a:r>
              <a:rPr lang="en-US" dirty="0">
                <a:solidFill>
                  <a:schemeClr val="tx1">
                    <a:lumMod val="95000"/>
                    <a:lumOff val="5000"/>
                  </a:schemeClr>
                </a:solidFill>
              </a:rPr>
              <a:t>Construct validity</a:t>
            </a:r>
          </a:p>
          <a:p>
            <a:pPr lvl="1" indent="-173736">
              <a:defRPr/>
            </a:pPr>
            <a:r>
              <a:rPr lang="en-US" i="1" dirty="0">
                <a:solidFill>
                  <a:srgbClr val="C00000"/>
                </a:solidFill>
              </a:rPr>
              <a:t>How closely does the score on the in-training exam reflect actual trainee knowledge?</a:t>
            </a:r>
          </a:p>
          <a:p>
            <a:pPr marL="512064" lvl="1" indent="0">
              <a:buNone/>
              <a:defRPr/>
            </a:pPr>
            <a:endParaRPr lang="en-US" sz="900" dirty="0">
              <a:solidFill>
                <a:schemeClr val="tx1">
                  <a:lumMod val="95000"/>
                  <a:lumOff val="5000"/>
                </a:schemeClr>
              </a:solidFill>
            </a:endParaRPr>
          </a:p>
          <a:p>
            <a:pPr indent="-173736">
              <a:buClr>
                <a:schemeClr val="accent1">
                  <a:shade val="75000"/>
                </a:schemeClr>
              </a:buClr>
              <a:defRPr/>
            </a:pPr>
            <a:r>
              <a:rPr lang="en-US" dirty="0">
                <a:solidFill>
                  <a:schemeClr val="tx1">
                    <a:lumMod val="95000"/>
                    <a:lumOff val="5000"/>
                  </a:schemeClr>
                </a:solidFill>
              </a:rPr>
              <a:t>Compare assessment to known gold standard or criterion</a:t>
            </a:r>
          </a:p>
          <a:p>
            <a:pPr lvl="1" indent="-173736">
              <a:defRPr/>
            </a:pPr>
            <a:endParaRPr lang="en-US" sz="400" dirty="0">
              <a:solidFill>
                <a:schemeClr val="tx1">
                  <a:lumMod val="95000"/>
                  <a:lumOff val="5000"/>
                </a:schemeClr>
              </a:solidFill>
            </a:endParaRPr>
          </a:p>
          <a:p>
            <a:pPr lvl="1" indent="-173736">
              <a:buClr>
                <a:schemeClr val="accent1">
                  <a:shade val="75000"/>
                </a:schemeClr>
              </a:buClr>
              <a:defRPr/>
            </a:pPr>
            <a:r>
              <a:rPr lang="en-US" i="1" dirty="0">
                <a:solidFill>
                  <a:srgbClr val="C00000"/>
                </a:solidFill>
              </a:rPr>
              <a:t>Do scores from new simulation exercise correlate with attending evals?</a:t>
            </a:r>
            <a:endParaRPr lang="en-US" sz="900" i="1" dirty="0">
              <a:solidFill>
                <a:srgbClr val="C00000"/>
              </a:solidFill>
            </a:endParaRPr>
          </a:p>
          <a:p>
            <a:pPr lvl="1" indent="-173736">
              <a:buClr>
                <a:schemeClr val="accent1">
                  <a:shade val="75000"/>
                </a:schemeClr>
              </a:buClr>
              <a:defRPr/>
            </a:pPr>
            <a:endParaRPr lang="en-US" sz="1200" dirty="0">
              <a:solidFill>
                <a:schemeClr val="tx1">
                  <a:lumMod val="95000"/>
                  <a:lumOff val="5000"/>
                </a:schemeClr>
              </a:solidFill>
            </a:endParaRPr>
          </a:p>
          <a:p>
            <a:pPr indent="-173736">
              <a:buClr>
                <a:srgbClr val="5B9BD5">
                  <a:shade val="75000"/>
                </a:srgbClr>
              </a:buClr>
              <a:defRPr/>
            </a:pPr>
            <a:r>
              <a:rPr lang="en-US" dirty="0">
                <a:solidFill>
                  <a:schemeClr val="tx1">
                    <a:lumMod val="95000"/>
                    <a:lumOff val="5000"/>
                  </a:schemeClr>
                </a:solidFill>
              </a:rPr>
              <a:t>READ</a:t>
            </a:r>
          </a:p>
          <a:p>
            <a:pPr lvl="1" indent="-173736">
              <a:buClr>
                <a:srgbClr val="5B9BD5">
                  <a:shade val="75000"/>
                </a:srgbClr>
              </a:buClr>
              <a:defRPr/>
            </a:pPr>
            <a:r>
              <a:rPr lang="en-US" dirty="0">
                <a:solidFill>
                  <a:schemeClr val="tx1">
                    <a:lumMod val="95000"/>
                    <a:lumOff val="5000"/>
                  </a:schemeClr>
                </a:solidFill>
              </a:rPr>
              <a:t>DA Cook, TJ Beckman’s paper: </a:t>
            </a:r>
            <a:r>
              <a:rPr lang="en-US" sz="2200" b="1" i="1" dirty="0">
                <a:solidFill>
                  <a:srgbClr val="C00000"/>
                </a:solidFill>
              </a:rPr>
              <a:t>Current concepts in validity and reliability for psychometric instruments</a:t>
            </a:r>
            <a:r>
              <a:rPr lang="en-US" sz="2200" dirty="0">
                <a:solidFill>
                  <a:srgbClr val="C00000"/>
                </a:solidFill>
              </a:rPr>
              <a:t>, 2006</a:t>
            </a:r>
            <a:r>
              <a:rPr lang="en-US" sz="2200" dirty="0">
                <a:solidFill>
                  <a:prstClr val="black"/>
                </a:solidFill>
              </a:rPr>
              <a:t>, Am J Med; others</a:t>
            </a:r>
          </a:p>
          <a:p>
            <a:pPr lvl="1" indent="-173736">
              <a:buClr>
                <a:schemeClr val="accent1">
                  <a:shade val="75000"/>
                </a:schemeClr>
              </a:buClr>
              <a:defRPr/>
            </a:pPr>
            <a:r>
              <a:rPr lang="en-US" dirty="0">
                <a:solidFill>
                  <a:schemeClr val="tx1">
                    <a:lumMod val="95000"/>
                    <a:lumOff val="5000"/>
                  </a:schemeClr>
                </a:solidFill>
              </a:rPr>
              <a:t>AMEE “Research Compass”</a:t>
            </a:r>
          </a:p>
          <a:p>
            <a:pPr lvl="1" indent="-173736">
              <a:buClr>
                <a:schemeClr val="accent1">
                  <a:shade val="75000"/>
                </a:schemeClr>
              </a:buClr>
              <a:defRPr/>
            </a:pPr>
            <a:r>
              <a:rPr lang="en-US" dirty="0">
                <a:solidFill>
                  <a:schemeClr val="tx1">
                    <a:lumMod val="95000"/>
                    <a:lumOff val="5000"/>
                  </a:schemeClr>
                </a:solidFill>
              </a:rPr>
              <a:t>JGME - many articles</a:t>
            </a:r>
          </a:p>
          <a:p>
            <a:pPr indent="-173736">
              <a:defRPr/>
            </a:pPr>
            <a:endParaRPr lang="en-US" dirty="0"/>
          </a:p>
        </p:txBody>
      </p:sp>
    </p:spTree>
    <p:extLst>
      <p:ext uri="{BB962C8B-B14F-4D97-AF65-F5344CB8AC3E}">
        <p14:creationId xmlns:p14="http://schemas.microsoft.com/office/powerpoint/2010/main" val="10274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921" y="84940"/>
            <a:ext cx="10515600" cy="1325563"/>
          </a:xfrm>
        </p:spPr>
        <p:txBody>
          <a:bodyPr/>
          <a:lstStyle/>
          <a:p>
            <a:r>
              <a:rPr lang="en-US" b="1" dirty="0"/>
              <a:t>Common Problems with Quantitative</a:t>
            </a:r>
          </a:p>
        </p:txBody>
      </p:sp>
      <p:sp>
        <p:nvSpPr>
          <p:cNvPr id="3" name="Content Placeholder 2"/>
          <p:cNvSpPr>
            <a:spLocks noGrp="1"/>
          </p:cNvSpPr>
          <p:nvPr>
            <p:ph idx="1"/>
          </p:nvPr>
        </p:nvSpPr>
        <p:spPr>
          <a:xfrm>
            <a:off x="2181712" y="2091559"/>
            <a:ext cx="9739965" cy="4650249"/>
          </a:xfrm>
        </p:spPr>
        <p:txBody>
          <a:bodyPr rtlCol="0">
            <a:normAutofit/>
          </a:bodyPr>
          <a:lstStyle/>
          <a:p>
            <a:pPr marL="340614">
              <a:buFont typeface="Wingdings" pitchFamily="2" charset="2"/>
              <a:buChar char="§"/>
              <a:defRPr/>
            </a:pPr>
            <a:r>
              <a:rPr lang="en-US" dirty="0"/>
              <a:t>Studies often single site, single discipline, small n</a:t>
            </a:r>
          </a:p>
          <a:p>
            <a:pPr lvl="1" indent="-173736">
              <a:defRPr/>
            </a:pPr>
            <a:r>
              <a:rPr lang="en-US" sz="2200" dirty="0"/>
              <a:t>Limits generalizability</a:t>
            </a:r>
          </a:p>
          <a:p>
            <a:pPr lvl="1" indent="-173736">
              <a:defRPr/>
            </a:pPr>
            <a:r>
              <a:rPr lang="en-US" sz="2200" dirty="0"/>
              <a:t>Limits study power to find differences</a:t>
            </a:r>
          </a:p>
          <a:p>
            <a:pPr lvl="1" indent="-173736">
              <a:defRPr/>
            </a:pPr>
            <a:endParaRPr lang="en-US" sz="900" dirty="0"/>
          </a:p>
          <a:p>
            <a:pPr marL="340614">
              <a:buFont typeface="Wingdings" pitchFamily="2" charset="2"/>
              <a:buChar char="§"/>
              <a:defRPr/>
            </a:pPr>
            <a:r>
              <a:rPr lang="en-US" dirty="0"/>
              <a:t>Solutions</a:t>
            </a:r>
          </a:p>
          <a:p>
            <a:pPr lvl="1" indent="-173736">
              <a:defRPr/>
            </a:pPr>
            <a:r>
              <a:rPr lang="en-US" sz="2200" dirty="0"/>
              <a:t>Power calc.  </a:t>
            </a:r>
          </a:p>
          <a:p>
            <a:pPr lvl="1" indent="-173736">
              <a:defRPr/>
            </a:pPr>
            <a:r>
              <a:rPr lang="en-US" sz="2200" b="1" dirty="0">
                <a:solidFill>
                  <a:srgbClr val="C00000"/>
                </a:solidFill>
              </a:rPr>
              <a:t>Repeat intervention more than once</a:t>
            </a:r>
          </a:p>
          <a:p>
            <a:pPr lvl="1" indent="-173736">
              <a:defRPr/>
            </a:pPr>
            <a:r>
              <a:rPr lang="en-US" sz="2200" b="1" dirty="0">
                <a:solidFill>
                  <a:srgbClr val="C00000"/>
                </a:solidFill>
              </a:rPr>
              <a:t>Implement at &gt; 1 site, same discipline</a:t>
            </a:r>
          </a:p>
          <a:p>
            <a:pPr lvl="1" indent="-173736">
              <a:defRPr/>
            </a:pPr>
            <a:r>
              <a:rPr lang="en-US" sz="2200" b="1" dirty="0">
                <a:solidFill>
                  <a:srgbClr val="C00000"/>
                </a:solidFill>
              </a:rPr>
              <a:t>Work with other disciplines</a:t>
            </a:r>
          </a:p>
          <a:p>
            <a:pPr lvl="1" indent="-173736">
              <a:defRPr/>
            </a:pPr>
            <a:r>
              <a:rPr lang="en-US" sz="2200" i="1" dirty="0"/>
              <a:t>Don’t submit studies with &lt;20 </a:t>
            </a:r>
            <a:r>
              <a:rPr lang="en-US" sz="2200" dirty="0"/>
              <a:t>subjects - preferably 40+</a:t>
            </a:r>
            <a:endParaRPr lang="en-US" b="1" i="1" dirty="0"/>
          </a:p>
          <a:p>
            <a:pPr lvl="2" indent="-173736">
              <a:defRPr/>
            </a:pPr>
            <a:endParaRPr lang="en-US" sz="400" b="1" i="1" dirty="0"/>
          </a:p>
          <a:p>
            <a:pPr indent="-173736">
              <a:defRPr/>
            </a:pPr>
            <a:r>
              <a:rPr lang="en-US" dirty="0"/>
              <a:t>Immediate outcomes </a:t>
            </a:r>
          </a:p>
        </p:txBody>
      </p:sp>
      <p:pic>
        <p:nvPicPr>
          <p:cNvPr id="4" name="Picture 3" descr="Teacher Rose: Cicle Inicial. Segon. Numbe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718" y="84940"/>
            <a:ext cx="2729003" cy="2006619"/>
          </a:xfrm>
          <a:prstGeom prst="rect">
            <a:avLst/>
          </a:prstGeom>
        </p:spPr>
      </p:pic>
    </p:spTree>
    <p:extLst>
      <p:ext uri="{BB962C8B-B14F-4D97-AF65-F5344CB8AC3E}">
        <p14:creationId xmlns:p14="http://schemas.microsoft.com/office/powerpoint/2010/main" val="295567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683042" y="2866587"/>
            <a:ext cx="9508958" cy="3538002"/>
          </a:xfrm>
        </p:spPr>
        <p:txBody>
          <a:bodyPr rtlCol="0">
            <a:normAutofit/>
          </a:bodyPr>
          <a:lstStyle/>
          <a:p>
            <a:pPr marL="454914" indent="-457200">
              <a:buClr>
                <a:schemeClr val="accent1">
                  <a:shade val="75000"/>
                </a:schemeClr>
              </a:buClr>
              <a:buFont typeface="Wingdings" pitchFamily="2" charset="2"/>
              <a:buChar char="§"/>
              <a:defRPr/>
            </a:pPr>
            <a:r>
              <a:rPr lang="en-US" dirty="0">
                <a:solidFill>
                  <a:schemeClr val="tx1">
                    <a:lumMod val="95000"/>
                    <a:lumOff val="5000"/>
                  </a:schemeClr>
                </a:solidFill>
              </a:rPr>
              <a:t>Specify tests BEFORE study</a:t>
            </a:r>
          </a:p>
          <a:p>
            <a:pPr lvl="1" indent="-173736">
              <a:defRPr/>
            </a:pPr>
            <a:r>
              <a:rPr lang="en-US" dirty="0">
                <a:solidFill>
                  <a:schemeClr val="tx1">
                    <a:lumMod val="95000"/>
                    <a:lumOff val="5000"/>
                  </a:schemeClr>
                </a:solidFill>
              </a:rPr>
              <a:t>Adjust </a:t>
            </a:r>
            <a:r>
              <a:rPr lang="en-US" i="1" dirty="0">
                <a:solidFill>
                  <a:schemeClr val="tx1">
                    <a:lumMod val="95000"/>
                    <a:lumOff val="5000"/>
                  </a:schemeClr>
                </a:solidFill>
              </a:rPr>
              <a:t>p</a:t>
            </a:r>
            <a:r>
              <a:rPr lang="en-US" dirty="0">
                <a:solidFill>
                  <a:schemeClr val="tx1">
                    <a:lumMod val="95000"/>
                    <a:lumOff val="5000"/>
                  </a:schemeClr>
                </a:solidFill>
              </a:rPr>
              <a:t> for multiple independent comparisons</a:t>
            </a:r>
            <a:endParaRPr lang="en-US" i="1" dirty="0">
              <a:solidFill>
                <a:schemeClr val="tx1">
                  <a:lumMod val="95000"/>
                  <a:lumOff val="5000"/>
                </a:schemeClr>
              </a:solidFill>
            </a:endParaRPr>
          </a:p>
          <a:p>
            <a:pPr marL="170752" lvl="1" indent="0">
              <a:buNone/>
              <a:defRPr/>
            </a:pPr>
            <a:endParaRPr lang="en-US" sz="1000" dirty="0">
              <a:solidFill>
                <a:schemeClr val="tx1">
                  <a:lumMod val="95000"/>
                  <a:lumOff val="5000"/>
                </a:schemeClr>
              </a:solidFill>
            </a:endParaRPr>
          </a:p>
          <a:p>
            <a:pPr marL="454914" indent="-457200">
              <a:buClr>
                <a:schemeClr val="accent1">
                  <a:shade val="75000"/>
                </a:schemeClr>
              </a:buClr>
              <a:buFont typeface="Wingdings" pitchFamily="2" charset="2"/>
              <a:buChar char="§"/>
              <a:defRPr/>
            </a:pPr>
            <a:r>
              <a:rPr lang="en-US" dirty="0">
                <a:solidFill>
                  <a:schemeClr val="tx1">
                    <a:lumMod val="95000"/>
                    <a:lumOff val="5000"/>
                  </a:schemeClr>
                </a:solidFill>
              </a:rPr>
              <a:t>Examine for </a:t>
            </a:r>
            <a:r>
              <a:rPr lang="en-US" b="1" dirty="0">
                <a:solidFill>
                  <a:srgbClr val="FF0000"/>
                </a:solidFill>
              </a:rPr>
              <a:t>educational impact, effect size</a:t>
            </a:r>
            <a:endParaRPr lang="en-US" sz="3200" b="1" dirty="0">
              <a:solidFill>
                <a:srgbClr val="FF0000"/>
              </a:solidFill>
            </a:endParaRPr>
          </a:p>
          <a:p>
            <a:pPr lvl="1" indent="-173736">
              <a:buClr>
                <a:schemeClr val="accent1">
                  <a:shade val="75000"/>
                </a:schemeClr>
              </a:buClr>
              <a:defRPr/>
            </a:pPr>
            <a:r>
              <a:rPr lang="en-US" dirty="0"/>
              <a:t>Calculate effect size – unless obvious </a:t>
            </a:r>
          </a:p>
          <a:p>
            <a:pPr lvl="1" indent="-173736">
              <a:buClr>
                <a:schemeClr val="accent1">
                  <a:shade val="75000"/>
                </a:schemeClr>
              </a:buClr>
              <a:defRPr/>
            </a:pPr>
            <a:r>
              <a:rPr lang="en-US" dirty="0">
                <a:solidFill>
                  <a:schemeClr val="bg1"/>
                </a:solidFill>
              </a:rPr>
              <a:t> </a:t>
            </a:r>
            <a:r>
              <a:rPr lang="en-US" b="1" i="1" dirty="0">
                <a:solidFill>
                  <a:srgbClr val="FF0000"/>
                </a:solidFill>
              </a:rPr>
              <a:t>Effect size more important than p level </a:t>
            </a:r>
          </a:p>
          <a:p>
            <a:pPr lvl="1" indent="-173736">
              <a:defRPr/>
            </a:pPr>
            <a:endParaRPr lang="en-US" dirty="0"/>
          </a:p>
          <a:p>
            <a:pPr marL="454914" indent="-457200">
              <a:buClr>
                <a:schemeClr val="accent1">
                  <a:shade val="75000"/>
                </a:schemeClr>
              </a:buClr>
              <a:buFont typeface="Wingdings" pitchFamily="2" charset="2"/>
              <a:buChar char="§"/>
              <a:defRPr/>
            </a:pPr>
            <a:r>
              <a:rPr lang="en-US" dirty="0"/>
              <a:t>Qualitative:  </a:t>
            </a:r>
            <a:r>
              <a:rPr lang="en-US" dirty="0">
                <a:solidFill>
                  <a:schemeClr val="tx1">
                    <a:lumMod val="95000"/>
                    <a:lumOff val="5000"/>
                  </a:schemeClr>
                </a:solidFill>
              </a:rPr>
              <a:t>themes with sample quotations or observations</a:t>
            </a:r>
          </a:p>
          <a:p>
            <a:pPr indent="-173736">
              <a:defRPr/>
            </a:pPr>
            <a:endParaRPr lang="en-US" dirty="0"/>
          </a:p>
        </p:txBody>
      </p:sp>
      <p:pic>
        <p:nvPicPr>
          <p:cNvPr id="4" name="Picture 3"/>
          <p:cNvPicPr>
            <a:picLocks noChangeAspect="1"/>
          </p:cNvPicPr>
          <p:nvPr/>
        </p:nvPicPr>
        <p:blipFill>
          <a:blip r:embed="rId3"/>
          <a:stretch>
            <a:fillRect/>
          </a:stretch>
        </p:blipFill>
        <p:spPr>
          <a:xfrm>
            <a:off x="299963" y="0"/>
            <a:ext cx="4296313" cy="2501462"/>
          </a:xfrm>
          <a:prstGeom prst="rect">
            <a:avLst/>
          </a:prstGeom>
        </p:spPr>
      </p:pic>
    </p:spTree>
    <p:extLst>
      <p:ext uri="{BB962C8B-B14F-4D97-AF65-F5344CB8AC3E}">
        <p14:creationId xmlns:p14="http://schemas.microsoft.com/office/powerpoint/2010/main" val="154889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Content Placeholder 2"/>
          <p:cNvSpPr>
            <a:spLocks noGrp="1"/>
          </p:cNvSpPr>
          <p:nvPr>
            <p:ph idx="1"/>
          </p:nvPr>
        </p:nvSpPr>
        <p:spPr>
          <a:xfrm>
            <a:off x="1629103" y="1514616"/>
            <a:ext cx="10197663" cy="5108028"/>
          </a:xfrm>
        </p:spPr>
        <p:txBody>
          <a:bodyPr rtlCol="0">
            <a:normAutofit/>
          </a:bodyPr>
          <a:lstStyle/>
          <a:p>
            <a:pPr marL="631825" indent="-514350">
              <a:defRPr/>
            </a:pPr>
            <a:r>
              <a:rPr lang="en-US" dirty="0"/>
              <a:t>Is </a:t>
            </a:r>
            <a:r>
              <a:rPr lang="en-US" u="sng" dirty="0"/>
              <a:t>not</a:t>
            </a:r>
            <a:r>
              <a:rPr lang="en-US" dirty="0"/>
              <a:t> a direct indicator of size of effect, but rather a function of</a:t>
            </a:r>
          </a:p>
          <a:p>
            <a:pPr marL="631825" indent="-514350">
              <a:defRPr/>
            </a:pPr>
            <a:r>
              <a:rPr lang="en-US" sz="400" dirty="0"/>
              <a:t> </a:t>
            </a:r>
          </a:p>
          <a:p>
            <a:pPr marL="923925" lvl="1" indent="-514350">
              <a:defRPr/>
            </a:pPr>
            <a:r>
              <a:rPr lang="en-US" dirty="0"/>
              <a:t>Sample size</a:t>
            </a:r>
          </a:p>
          <a:p>
            <a:pPr marL="923925" lvl="1" indent="-514350">
              <a:defRPr/>
            </a:pPr>
            <a:endParaRPr lang="en-US" sz="400" dirty="0"/>
          </a:p>
          <a:p>
            <a:pPr marL="923925" lvl="1" indent="-514350">
              <a:defRPr/>
            </a:pPr>
            <a:r>
              <a:rPr lang="en-US" dirty="0"/>
              <a:t>Effect size </a:t>
            </a:r>
          </a:p>
          <a:p>
            <a:pPr marL="923925" lvl="1" indent="-514350">
              <a:defRPr/>
            </a:pPr>
            <a:endParaRPr lang="en-US" sz="400" dirty="0"/>
          </a:p>
          <a:p>
            <a:pPr marL="923925" lvl="1" indent="-514350">
              <a:defRPr/>
            </a:pPr>
            <a:r>
              <a:rPr lang="en-US" i="1" dirty="0"/>
              <a:t>p</a:t>
            </a:r>
            <a:r>
              <a:rPr lang="en-US" dirty="0"/>
              <a:t> level chosen</a:t>
            </a:r>
          </a:p>
          <a:p>
            <a:pPr marL="923925" lvl="1" indent="-514350">
              <a:defRPr/>
            </a:pPr>
            <a:endParaRPr lang="en-US" sz="800" dirty="0"/>
          </a:p>
          <a:p>
            <a:pPr marL="923925" lvl="1" indent="-514350">
              <a:defRPr/>
            </a:pPr>
            <a:endParaRPr lang="en-US" sz="800" dirty="0"/>
          </a:p>
          <a:p>
            <a:pPr marL="631825" indent="-514350">
              <a:defRPr/>
            </a:pPr>
            <a:r>
              <a:rPr lang="en-US" dirty="0"/>
              <a:t>Effect size answers</a:t>
            </a:r>
          </a:p>
          <a:p>
            <a:pPr marL="631825" indent="-514350">
              <a:defRPr/>
            </a:pPr>
            <a:endParaRPr lang="en-US" sz="400" dirty="0"/>
          </a:p>
          <a:p>
            <a:pPr marL="923925" lvl="1" indent="-514350">
              <a:defRPr/>
            </a:pPr>
            <a:r>
              <a:rPr lang="en-US" dirty="0"/>
              <a:t>How </a:t>
            </a:r>
            <a:r>
              <a:rPr lang="en-US" b="1" i="1" dirty="0"/>
              <a:t>much</a:t>
            </a:r>
            <a:r>
              <a:rPr lang="en-US" dirty="0"/>
              <a:t> effect did this program have?</a:t>
            </a:r>
          </a:p>
          <a:p>
            <a:pPr marL="923925" lvl="1" indent="-514350">
              <a:defRPr/>
            </a:pPr>
            <a:endParaRPr lang="en-US" sz="400" dirty="0"/>
          </a:p>
          <a:p>
            <a:pPr marL="923925" lvl="1" indent="-514350">
              <a:defRPr/>
            </a:pPr>
            <a:r>
              <a:rPr lang="en-US" dirty="0"/>
              <a:t>How does this effect </a:t>
            </a:r>
            <a:r>
              <a:rPr lang="en-US" b="1" i="1" dirty="0"/>
              <a:t>compare</a:t>
            </a:r>
            <a:r>
              <a:rPr lang="en-US" dirty="0"/>
              <a:t> with effects of other interventions?</a:t>
            </a:r>
          </a:p>
          <a:p>
            <a:pPr marL="923925" lvl="1" indent="-514350">
              <a:defRPr/>
            </a:pPr>
            <a:endParaRPr lang="en-US" sz="400" dirty="0"/>
          </a:p>
          <a:p>
            <a:pPr marL="923925" lvl="1" indent="-514350">
              <a:defRPr/>
            </a:pPr>
            <a:r>
              <a:rPr lang="en-US" dirty="0"/>
              <a:t>Does </a:t>
            </a:r>
            <a:r>
              <a:rPr lang="en-US" b="1" i="1" dirty="0"/>
              <a:t>not</a:t>
            </a:r>
            <a:r>
              <a:rPr lang="en-US" dirty="0"/>
              <a:t> vary with sample size</a:t>
            </a:r>
          </a:p>
        </p:txBody>
      </p:sp>
      <p:sp>
        <p:nvSpPr>
          <p:cNvPr id="2" name="TextBox 1"/>
          <p:cNvSpPr txBox="1"/>
          <p:nvPr/>
        </p:nvSpPr>
        <p:spPr>
          <a:xfrm>
            <a:off x="1177159" y="472965"/>
            <a:ext cx="5035738"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44546A"/>
                </a:solidFill>
                <a:effectLst/>
                <a:uLnTx/>
                <a:uFillTx/>
                <a:latin typeface="Calibri Light" panose="020F0302020204030204"/>
                <a:ea typeface="+mn-ea"/>
                <a:cs typeface="+mn-cs"/>
              </a:rPr>
              <a:t>Statistical Significance</a:t>
            </a:r>
          </a:p>
        </p:txBody>
      </p:sp>
      <p:pic>
        <p:nvPicPr>
          <p:cNvPr id="4" name="Picture 3"/>
          <p:cNvPicPr>
            <a:picLocks noChangeAspect="1"/>
          </p:cNvPicPr>
          <p:nvPr/>
        </p:nvPicPr>
        <p:blipFill>
          <a:blip r:embed="rId3"/>
          <a:stretch>
            <a:fillRect/>
          </a:stretch>
        </p:blipFill>
        <p:spPr>
          <a:xfrm>
            <a:off x="8495818" y="1994986"/>
            <a:ext cx="3688841" cy="2634887"/>
          </a:xfrm>
          <a:prstGeom prst="rect">
            <a:avLst/>
          </a:prstGeom>
        </p:spPr>
      </p:pic>
    </p:spTree>
    <p:extLst>
      <p:ext uri="{BB962C8B-B14F-4D97-AF65-F5344CB8AC3E}">
        <p14:creationId xmlns:p14="http://schemas.microsoft.com/office/powerpoint/2010/main" val="261519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1" y="680812"/>
            <a:ext cx="7886700" cy="1325563"/>
          </a:xfrm>
        </p:spPr>
        <p:txBody>
          <a:bodyPr>
            <a:normAutofit/>
          </a:bodyPr>
          <a:lstStyle/>
          <a:p>
            <a:r>
              <a:rPr lang="en-US" dirty="0"/>
              <a:t>Conflicts of Interest</a:t>
            </a:r>
          </a:p>
        </p:txBody>
      </p:sp>
      <p:sp>
        <p:nvSpPr>
          <p:cNvPr id="3" name="Content Placeholder 2"/>
          <p:cNvSpPr>
            <a:spLocks noGrp="1"/>
          </p:cNvSpPr>
          <p:nvPr>
            <p:ph idx="1"/>
          </p:nvPr>
        </p:nvSpPr>
        <p:spPr>
          <a:xfrm>
            <a:off x="2152652" y="2636895"/>
            <a:ext cx="8515349" cy="3263504"/>
          </a:xfrm>
        </p:spPr>
        <p:txBody>
          <a:bodyPr>
            <a:normAutofit/>
          </a:bodyPr>
          <a:lstStyle/>
          <a:p>
            <a:r>
              <a:rPr lang="en-US" dirty="0"/>
              <a:t>No commercial disclosures</a:t>
            </a:r>
          </a:p>
          <a:p>
            <a:endParaRPr lang="en-US" sz="900" dirty="0"/>
          </a:p>
          <a:p>
            <a:r>
              <a:rPr lang="en-US" dirty="0"/>
              <a:t>Editor-in-Chief,  </a:t>
            </a:r>
            <a:r>
              <a:rPr lang="en-US" i="1" dirty="0">
                <a:solidFill>
                  <a:srgbClr val="FF0000"/>
                </a:solidFill>
              </a:rPr>
              <a:t>J Graduate Medical Education*</a:t>
            </a:r>
          </a:p>
          <a:p>
            <a:endParaRPr lang="en-US" i="1" dirty="0"/>
          </a:p>
          <a:p>
            <a:pPr marL="0" indent="0">
              <a:buNone/>
            </a:pPr>
            <a:r>
              <a:rPr lang="en-US" i="1" dirty="0"/>
              <a:t>        </a:t>
            </a:r>
          </a:p>
        </p:txBody>
      </p:sp>
    </p:spTree>
    <p:extLst>
      <p:ext uri="{BB962C8B-B14F-4D97-AF65-F5344CB8AC3E}">
        <p14:creationId xmlns:p14="http://schemas.microsoft.com/office/powerpoint/2010/main" val="414785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27651" name="Content Placeholder 2"/>
          <p:cNvSpPr>
            <a:spLocks noGrp="1"/>
          </p:cNvSpPr>
          <p:nvPr>
            <p:ph idx="1"/>
          </p:nvPr>
        </p:nvSpPr>
        <p:spPr>
          <a:xfrm>
            <a:off x="2589523" y="4315469"/>
            <a:ext cx="9338317" cy="2034531"/>
          </a:xfrm>
        </p:spPr>
        <p:txBody>
          <a:bodyPr/>
          <a:lstStyle/>
          <a:p>
            <a:pPr indent="-173038"/>
            <a:r>
              <a:rPr lang="en-US" altLang="en-US" dirty="0"/>
              <a:t>Humans + research </a:t>
            </a:r>
            <a:r>
              <a:rPr lang="en-US" altLang="en-US" dirty="0">
                <a:latin typeface="Arial" panose="020B0604020202020204" pitchFamily="34" charset="0"/>
                <a:cs typeface="Arial" panose="020B0604020202020204" pitchFamily="34" charset="0"/>
              </a:rPr>
              <a:t>→ </a:t>
            </a:r>
            <a:r>
              <a:rPr lang="en-US" altLang="en-US" dirty="0">
                <a:cs typeface="Arial" panose="020B0604020202020204" pitchFamily="34" charset="0"/>
              </a:rPr>
              <a:t>IRB approval or deemed exempt</a:t>
            </a:r>
          </a:p>
          <a:p>
            <a:pPr indent="-173038"/>
            <a:endParaRPr lang="en-US" altLang="en-US" dirty="0">
              <a:cs typeface="Arial" panose="020B0604020202020204" pitchFamily="34" charset="0"/>
            </a:endParaRPr>
          </a:p>
          <a:p>
            <a:pPr indent="-173038"/>
            <a:r>
              <a:rPr lang="en-US" altLang="en-US" dirty="0">
                <a:cs typeface="Arial" panose="020B0604020202020204" pitchFamily="34" charset="0"/>
              </a:rPr>
              <a:t>If your IRB has no education expert</a:t>
            </a:r>
          </a:p>
          <a:p>
            <a:pPr lvl="1" indent="-173038"/>
            <a:r>
              <a:rPr lang="en-US" altLang="en-US" dirty="0">
                <a:cs typeface="Arial" panose="020B0604020202020204" pitchFamily="34" charset="0"/>
              </a:rPr>
              <a:t>Read </a:t>
            </a:r>
            <a:r>
              <a:rPr lang="en-US" altLang="en-US" i="1" dirty="0">
                <a:cs typeface="Arial" panose="020B0604020202020204" pitchFamily="34" charset="0"/>
              </a:rPr>
              <a:t>JGME</a:t>
            </a:r>
            <a:r>
              <a:rPr lang="en-US" altLang="en-US" dirty="0">
                <a:cs typeface="Arial" panose="020B0604020202020204" pitchFamily="34" charset="0"/>
              </a:rPr>
              <a:t> editorials, discuss with IRB</a:t>
            </a:r>
          </a:p>
          <a:p>
            <a:pPr indent="-173038"/>
            <a:endParaRPr lang="en-US" altLang="en-US" dirty="0">
              <a:cs typeface="Arial" panose="020B0604020202020204" pitchFamily="34" charset="0"/>
            </a:endParaRPr>
          </a:p>
          <a:p>
            <a:pPr indent="-173038"/>
            <a:endParaRPr lang="en-US" altLang="en-US" dirty="0"/>
          </a:p>
        </p:txBody>
      </p:sp>
      <p:pic>
        <p:nvPicPr>
          <p:cNvPr id="3" name="Picture 2"/>
          <p:cNvPicPr>
            <a:picLocks noChangeAspect="1"/>
          </p:cNvPicPr>
          <p:nvPr/>
        </p:nvPicPr>
        <p:blipFill>
          <a:blip r:embed="rId2"/>
          <a:stretch>
            <a:fillRect/>
          </a:stretch>
        </p:blipFill>
        <p:spPr>
          <a:xfrm>
            <a:off x="944880" y="256699"/>
            <a:ext cx="4947920" cy="3426893"/>
          </a:xfrm>
          <a:prstGeom prst="rect">
            <a:avLst/>
          </a:prstGeom>
        </p:spPr>
      </p:pic>
    </p:spTree>
    <p:extLst>
      <p:ext uri="{BB962C8B-B14F-4D97-AF65-F5344CB8AC3E}">
        <p14:creationId xmlns:p14="http://schemas.microsoft.com/office/powerpoint/2010/main" val="318619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00874" cy="1325563"/>
          </a:xfrm>
        </p:spPr>
        <p:txBody>
          <a:bodyPr>
            <a:normAutofit fontScale="90000"/>
          </a:bodyPr>
          <a:lstStyle/>
          <a:p>
            <a:r>
              <a:rPr lang="en-US" sz="4800" b="1" dirty="0"/>
              <a:t>Review Quality of Your Project -  </a:t>
            </a:r>
            <a:r>
              <a:rPr lang="en-US" b="1" i="1" dirty="0">
                <a:solidFill>
                  <a:srgbClr val="C00000"/>
                </a:solidFill>
              </a:rPr>
              <a:t>Before</a:t>
            </a:r>
            <a:r>
              <a:rPr lang="en-US" b="1" i="1" dirty="0"/>
              <a:t> </a:t>
            </a:r>
            <a:r>
              <a:rPr lang="en-US" b="1" dirty="0"/>
              <a:t>You Start</a:t>
            </a:r>
            <a:br>
              <a:rPr lang="en-US" b="1" dirty="0"/>
            </a:br>
            <a:endParaRPr lang="en-US" b="1" dirty="0"/>
          </a:p>
        </p:txBody>
      </p:sp>
      <p:graphicFrame>
        <p:nvGraphicFramePr>
          <p:cNvPr id="4" name="Content Placeholder 3"/>
          <p:cNvGraphicFramePr>
            <a:graphicFrameLocks noGrp="1"/>
          </p:cNvGraphicFramePr>
          <p:nvPr>
            <p:ph idx="1"/>
          </p:nvPr>
        </p:nvGraphicFramePr>
        <p:xfrm>
          <a:off x="588579" y="1471448"/>
          <a:ext cx="11009863" cy="49678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624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edding clip 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873" y="276843"/>
            <a:ext cx="4318000" cy="4787900"/>
          </a:xfrm>
          <a:prstGeom prst="rect">
            <a:avLst/>
          </a:prstGeom>
        </p:spPr>
      </p:pic>
      <p:sp>
        <p:nvSpPr>
          <p:cNvPr id="5" name="Title 4"/>
          <p:cNvSpPr>
            <a:spLocks noGrp="1"/>
          </p:cNvSpPr>
          <p:nvPr>
            <p:ph type="ctrTitle"/>
          </p:nvPr>
        </p:nvSpPr>
        <p:spPr>
          <a:xfrm>
            <a:off x="825387" y="3267159"/>
            <a:ext cx="11366613" cy="2387600"/>
          </a:xfrm>
        </p:spPr>
        <p:txBody>
          <a:bodyPr>
            <a:normAutofit/>
          </a:bodyPr>
          <a:lstStyle/>
          <a:p>
            <a:pPr algn="l"/>
            <a:r>
              <a:rPr lang="en-US" sz="4800" dirty="0"/>
              <a:t>Dissemination Requires </a:t>
            </a:r>
            <a:r>
              <a:rPr lang="en-US" sz="4800" b="1" dirty="0">
                <a:solidFill>
                  <a:schemeClr val="accent1">
                    <a:lumMod val="50000"/>
                  </a:schemeClr>
                </a:solidFill>
                <a:effectLst>
                  <a:outerShdw blurRad="38100" dist="38100" dir="2700000" algn="tl">
                    <a:srgbClr val="000000">
                      <a:alpha val="43137"/>
                    </a:srgbClr>
                  </a:outerShdw>
                </a:effectLst>
              </a:rPr>
              <a:t>Clear</a:t>
            </a:r>
            <a:r>
              <a:rPr lang="en-US" sz="4800" dirty="0"/>
              <a:t> Communication</a:t>
            </a:r>
          </a:p>
        </p:txBody>
      </p:sp>
      <p:sp>
        <p:nvSpPr>
          <p:cNvPr id="2" name="TextBox 1">
            <a:extLst>
              <a:ext uri="{FF2B5EF4-FFF2-40B4-BE49-F238E27FC236}">
                <a16:creationId xmlns:a16="http://schemas.microsoft.com/office/drawing/2014/main" id="{266547AF-3F7F-5715-33FC-424D478A01A3}"/>
              </a:ext>
            </a:extLst>
          </p:cNvPr>
          <p:cNvSpPr txBox="1"/>
          <p:nvPr/>
        </p:nvSpPr>
        <p:spPr>
          <a:xfrm>
            <a:off x="2148877" y="3707932"/>
            <a:ext cx="8929945"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Light" panose="020F0302020204030204"/>
                <a:ea typeface="+mn-ea"/>
                <a:cs typeface="+mn-cs"/>
              </a:rPr>
              <a:t>Scholarship Requires Dissemination</a:t>
            </a:r>
          </a:p>
        </p:txBody>
      </p:sp>
    </p:spTree>
    <p:extLst>
      <p:ext uri="{BB962C8B-B14F-4D97-AF65-F5344CB8AC3E}">
        <p14:creationId xmlns:p14="http://schemas.microsoft.com/office/powerpoint/2010/main" val="409991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Manuscript:   </a:t>
            </a:r>
            <a:r>
              <a:rPr lang="en-US" i="1" dirty="0">
                <a:solidFill>
                  <a:srgbClr val="C00000"/>
                </a:solidFill>
              </a:rPr>
              <a:t>IMRDC Recipe</a:t>
            </a:r>
            <a:r>
              <a:rPr lang="en-US" dirty="0">
                <a:solidFill>
                  <a:schemeClr val="accent2"/>
                </a:solidFill>
              </a:rPr>
              <a:t/>
            </a:r>
            <a:br>
              <a:rPr lang="en-US" dirty="0">
                <a:solidFill>
                  <a:schemeClr val="accent2"/>
                </a:solidFill>
              </a:rPr>
            </a:br>
            <a:endParaRPr lang="en-US" dirty="0"/>
          </a:p>
        </p:txBody>
      </p:sp>
      <p:sp>
        <p:nvSpPr>
          <p:cNvPr id="3" name="Content Placeholder 2"/>
          <p:cNvSpPr>
            <a:spLocks noGrp="1"/>
          </p:cNvSpPr>
          <p:nvPr>
            <p:ph idx="1"/>
          </p:nvPr>
        </p:nvSpPr>
        <p:spPr>
          <a:xfrm>
            <a:off x="3142350" y="2116408"/>
            <a:ext cx="8546546" cy="4261083"/>
          </a:xfrm>
        </p:spPr>
        <p:txBody>
          <a:bodyPr rtlCol="0">
            <a:normAutofit/>
          </a:bodyPr>
          <a:lstStyle/>
          <a:p>
            <a:pPr marL="0" indent="0">
              <a:buNone/>
              <a:defRPr/>
            </a:pPr>
            <a:r>
              <a:rPr lang="en-US" b="1" dirty="0">
                <a:solidFill>
                  <a:schemeClr val="tx1">
                    <a:lumMod val="95000"/>
                    <a:lumOff val="5000"/>
                  </a:schemeClr>
                </a:solidFill>
              </a:rPr>
              <a:t>I   </a:t>
            </a:r>
            <a:r>
              <a:rPr lang="en-US" dirty="0" err="1">
                <a:solidFill>
                  <a:schemeClr val="tx1">
                    <a:lumMod val="95000"/>
                    <a:lumOff val="5000"/>
                  </a:schemeClr>
                </a:solidFill>
              </a:rPr>
              <a:t>ntroduction</a:t>
            </a:r>
            <a:endParaRPr lang="en-US" dirty="0">
              <a:solidFill>
                <a:schemeClr val="tx1">
                  <a:lumMod val="95000"/>
                  <a:lumOff val="5000"/>
                </a:schemeClr>
              </a:solidFill>
            </a:endParaRPr>
          </a:p>
          <a:p>
            <a:pPr marL="170752" lvl="1" indent="0">
              <a:buNone/>
              <a:defRPr/>
            </a:pPr>
            <a:endParaRPr lang="en-US" sz="500" dirty="0">
              <a:solidFill>
                <a:schemeClr val="tx1">
                  <a:lumMod val="95000"/>
                  <a:lumOff val="5000"/>
                </a:schemeClr>
              </a:solidFill>
            </a:endParaRPr>
          </a:p>
          <a:p>
            <a:pPr marL="0" indent="0">
              <a:buNone/>
              <a:defRPr/>
            </a:pPr>
            <a:r>
              <a:rPr lang="en-US" b="1" dirty="0">
                <a:solidFill>
                  <a:schemeClr val="tx1">
                    <a:lumMod val="95000"/>
                    <a:lumOff val="5000"/>
                  </a:schemeClr>
                </a:solidFill>
              </a:rPr>
              <a:t>M </a:t>
            </a:r>
            <a:r>
              <a:rPr lang="en-US" dirty="0" err="1">
                <a:solidFill>
                  <a:schemeClr val="tx1">
                    <a:lumMod val="95000"/>
                    <a:lumOff val="5000"/>
                  </a:schemeClr>
                </a:solidFill>
              </a:rPr>
              <a:t>ethods</a:t>
            </a:r>
            <a:r>
              <a:rPr lang="en-US" dirty="0">
                <a:solidFill>
                  <a:schemeClr val="tx1">
                    <a:lumMod val="95000"/>
                    <a:lumOff val="5000"/>
                  </a:schemeClr>
                </a:solidFill>
              </a:rPr>
              <a:t> </a:t>
            </a:r>
          </a:p>
          <a:p>
            <a:pPr marL="170752" lvl="1" indent="0">
              <a:buNone/>
              <a:defRPr/>
            </a:pPr>
            <a:endParaRPr lang="en-US" sz="500" dirty="0">
              <a:solidFill>
                <a:schemeClr val="tx1">
                  <a:lumMod val="95000"/>
                  <a:lumOff val="5000"/>
                </a:schemeClr>
              </a:solidFill>
            </a:endParaRPr>
          </a:p>
          <a:p>
            <a:pPr marL="0" indent="0">
              <a:buNone/>
              <a:defRPr/>
            </a:pPr>
            <a:r>
              <a:rPr lang="en-US" b="1" dirty="0">
                <a:solidFill>
                  <a:schemeClr val="tx1">
                    <a:lumMod val="95000"/>
                    <a:lumOff val="5000"/>
                  </a:schemeClr>
                </a:solidFill>
              </a:rPr>
              <a:t>R  </a:t>
            </a:r>
            <a:r>
              <a:rPr lang="en-US" dirty="0" err="1">
                <a:solidFill>
                  <a:schemeClr val="tx1">
                    <a:lumMod val="95000"/>
                    <a:lumOff val="5000"/>
                  </a:schemeClr>
                </a:solidFill>
              </a:rPr>
              <a:t>esults</a:t>
            </a:r>
            <a:r>
              <a:rPr lang="en-US" dirty="0">
                <a:solidFill>
                  <a:schemeClr val="tx1">
                    <a:lumMod val="95000"/>
                    <a:lumOff val="5000"/>
                  </a:schemeClr>
                </a:solidFill>
              </a:rPr>
              <a:t> </a:t>
            </a:r>
          </a:p>
          <a:p>
            <a:pPr marL="0" indent="0">
              <a:buNone/>
              <a:defRPr/>
            </a:pPr>
            <a:endParaRPr lang="en-US" sz="500" dirty="0">
              <a:solidFill>
                <a:schemeClr val="tx1">
                  <a:lumMod val="95000"/>
                  <a:lumOff val="5000"/>
                </a:schemeClr>
              </a:solidFill>
            </a:endParaRPr>
          </a:p>
          <a:p>
            <a:pPr marL="0" indent="0">
              <a:buNone/>
              <a:defRPr/>
            </a:pPr>
            <a:r>
              <a:rPr lang="en-US" b="1" dirty="0">
                <a:solidFill>
                  <a:schemeClr val="tx1">
                    <a:lumMod val="95000"/>
                    <a:lumOff val="5000"/>
                  </a:schemeClr>
                </a:solidFill>
              </a:rPr>
              <a:t>D  </a:t>
            </a:r>
            <a:r>
              <a:rPr lang="en-US" dirty="0" err="1">
                <a:solidFill>
                  <a:schemeClr val="tx1">
                    <a:lumMod val="95000"/>
                    <a:lumOff val="5000"/>
                  </a:schemeClr>
                </a:solidFill>
              </a:rPr>
              <a:t>iscussion</a:t>
            </a:r>
            <a:r>
              <a:rPr lang="en-US" dirty="0">
                <a:solidFill>
                  <a:schemeClr val="tx1">
                    <a:lumMod val="95000"/>
                    <a:lumOff val="5000"/>
                  </a:schemeClr>
                </a:solidFill>
              </a:rPr>
              <a:t> </a:t>
            </a:r>
          </a:p>
          <a:p>
            <a:pPr marL="0" indent="0">
              <a:buNone/>
              <a:defRPr/>
            </a:pPr>
            <a:endParaRPr lang="en-US" sz="500" dirty="0">
              <a:solidFill>
                <a:schemeClr val="tx1">
                  <a:lumMod val="95000"/>
                  <a:lumOff val="5000"/>
                </a:schemeClr>
              </a:solidFill>
            </a:endParaRPr>
          </a:p>
          <a:p>
            <a:pPr marL="0" indent="0">
              <a:buNone/>
              <a:defRPr/>
            </a:pPr>
            <a:r>
              <a:rPr lang="en-US" b="1" dirty="0">
                <a:solidFill>
                  <a:schemeClr val="tx1">
                    <a:lumMod val="95000"/>
                    <a:lumOff val="5000"/>
                  </a:schemeClr>
                </a:solidFill>
              </a:rPr>
              <a:t>C  </a:t>
            </a:r>
            <a:r>
              <a:rPr lang="en-US" dirty="0" err="1">
                <a:solidFill>
                  <a:schemeClr val="tx1">
                    <a:lumMod val="95000"/>
                    <a:lumOff val="5000"/>
                  </a:schemeClr>
                </a:solidFill>
              </a:rPr>
              <a:t>onclusions</a:t>
            </a:r>
            <a:endParaRPr lang="en-US" dirty="0">
              <a:solidFill>
                <a:schemeClr val="tx1">
                  <a:lumMod val="95000"/>
                  <a:lumOff val="5000"/>
                </a:schemeClr>
              </a:solidFill>
            </a:endParaRPr>
          </a:p>
          <a:p>
            <a:pPr marL="0" indent="0">
              <a:buNone/>
              <a:defRPr/>
            </a:pPr>
            <a:endParaRPr lang="en-US" sz="500" dirty="0">
              <a:solidFill>
                <a:schemeClr val="tx1">
                  <a:lumMod val="95000"/>
                  <a:lumOff val="5000"/>
                </a:schemeClr>
              </a:solidFill>
            </a:endParaRPr>
          </a:p>
        </p:txBody>
      </p:sp>
    </p:spTree>
    <p:extLst>
      <p:ext uri="{BB962C8B-B14F-4D97-AF65-F5344CB8AC3E}">
        <p14:creationId xmlns:p14="http://schemas.microsoft.com/office/powerpoint/2010/main" val="2107197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70676"/>
            <a:ext cx="10515600" cy="1325563"/>
          </a:xfrm>
        </p:spPr>
        <p:txBody>
          <a:bodyPr/>
          <a:lstStyle/>
          <a:p>
            <a:r>
              <a:rPr lang="en-US" b="1" dirty="0"/>
              <a:t>Abstract</a:t>
            </a:r>
          </a:p>
        </p:txBody>
      </p:sp>
      <p:sp>
        <p:nvSpPr>
          <p:cNvPr id="3" name="Content Placeholder 2"/>
          <p:cNvSpPr>
            <a:spLocks noGrp="1" noRot="1" noMove="1" noResize="1" noEditPoints="1" noAdjustHandles="1" noChangeArrowheads="1" noChangeShapeType="1"/>
          </p:cNvSpPr>
          <p:nvPr>
            <p:ph idx="1"/>
          </p:nvPr>
        </p:nvSpPr>
        <p:spPr>
          <a:xfrm>
            <a:off x="2807280" y="1996239"/>
            <a:ext cx="8123086" cy="4351338"/>
          </a:xfrm>
        </p:spPr>
        <p:txBody>
          <a:bodyPr/>
          <a:lstStyle/>
          <a:p>
            <a:r>
              <a:rPr lang="en-US" dirty="0"/>
              <a:t>Follow journal format – </a:t>
            </a:r>
            <a:r>
              <a:rPr lang="en-US" i="1" dirty="0"/>
              <a:t>always</a:t>
            </a:r>
          </a:p>
          <a:p>
            <a:endParaRPr lang="en-US" dirty="0"/>
          </a:p>
          <a:p>
            <a:r>
              <a:rPr lang="en-US" dirty="0"/>
              <a:t>Often </a:t>
            </a:r>
            <a:r>
              <a:rPr lang="en-US" b="1" dirty="0">
                <a:solidFill>
                  <a:srgbClr val="FF0000"/>
                </a:solidFill>
              </a:rPr>
              <a:t>only </a:t>
            </a:r>
            <a:r>
              <a:rPr lang="en-US" dirty="0"/>
              <a:t>part of paper read by editor</a:t>
            </a:r>
          </a:p>
          <a:p>
            <a:pPr lvl="1"/>
            <a:endParaRPr lang="en-US" dirty="0"/>
          </a:p>
          <a:p>
            <a:r>
              <a:rPr lang="en-US" dirty="0"/>
              <a:t>May be only part of paper read by readers</a:t>
            </a:r>
          </a:p>
          <a:p>
            <a:endParaRPr lang="en-US" dirty="0"/>
          </a:p>
          <a:p>
            <a:r>
              <a:rPr lang="en-US" dirty="0"/>
              <a:t>Vs. cover letter – often not read</a:t>
            </a:r>
          </a:p>
        </p:txBody>
      </p:sp>
    </p:spTree>
    <p:extLst>
      <p:ext uri="{BB962C8B-B14F-4D97-AF65-F5344CB8AC3E}">
        <p14:creationId xmlns:p14="http://schemas.microsoft.com/office/powerpoint/2010/main" val="56590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D7B20-A3BE-85C9-A89D-4B698B5FEEEA}"/>
              </a:ext>
            </a:extLst>
          </p:cNvPr>
          <p:cNvSpPr>
            <a:spLocks noGrp="1"/>
          </p:cNvSpPr>
          <p:nvPr>
            <p:ph type="title"/>
          </p:nvPr>
        </p:nvSpPr>
        <p:spPr>
          <a:xfrm>
            <a:off x="838200" y="170916"/>
            <a:ext cx="10515600" cy="1325563"/>
          </a:xfrm>
        </p:spPr>
        <p:txBody>
          <a:bodyPr/>
          <a:lstStyle/>
          <a:p>
            <a:r>
              <a:rPr lang="en-US" dirty="0"/>
              <a:t>Abstract</a:t>
            </a:r>
          </a:p>
        </p:txBody>
      </p:sp>
      <p:sp>
        <p:nvSpPr>
          <p:cNvPr id="3" name="Content Placeholder 2">
            <a:extLst>
              <a:ext uri="{FF2B5EF4-FFF2-40B4-BE49-F238E27FC236}">
                <a16:creationId xmlns:a16="http://schemas.microsoft.com/office/drawing/2014/main" id="{457724BA-2B5D-F74C-F5DA-5560E3FC4197}"/>
              </a:ext>
            </a:extLst>
          </p:cNvPr>
          <p:cNvSpPr>
            <a:spLocks noGrp="1"/>
          </p:cNvSpPr>
          <p:nvPr>
            <p:ph idx="1"/>
          </p:nvPr>
        </p:nvSpPr>
        <p:spPr>
          <a:xfrm>
            <a:off x="2082926" y="1496479"/>
            <a:ext cx="10109074" cy="5352882"/>
          </a:xfrm>
        </p:spPr>
        <p:txBody>
          <a:bodyPr>
            <a:normAutofit/>
          </a:bodyPr>
          <a:lstStyle/>
          <a:p>
            <a:r>
              <a:rPr lang="en-US" b="1" dirty="0"/>
              <a:t>Background</a:t>
            </a:r>
            <a:r>
              <a:rPr lang="en-US" dirty="0"/>
              <a:t>: why important, what is the evidence gap (1-2 sentences)</a:t>
            </a:r>
          </a:p>
          <a:p>
            <a:endParaRPr lang="en-US" sz="800" dirty="0"/>
          </a:p>
          <a:p>
            <a:r>
              <a:rPr lang="en-US" b="1" dirty="0"/>
              <a:t>Objective</a:t>
            </a:r>
            <a:r>
              <a:rPr lang="en-US" dirty="0"/>
              <a:t>: research question or aim  (1 sentence)</a:t>
            </a:r>
          </a:p>
          <a:p>
            <a:endParaRPr lang="en-US" sz="800" dirty="0"/>
          </a:p>
          <a:p>
            <a:r>
              <a:rPr lang="en-US" b="1" dirty="0"/>
              <a:t>Methods</a:t>
            </a:r>
            <a:r>
              <a:rPr lang="en-US" dirty="0"/>
              <a:t>: sufficient, specific details to understand what was done</a:t>
            </a:r>
          </a:p>
          <a:p>
            <a:endParaRPr lang="en-US" sz="800" dirty="0"/>
          </a:p>
          <a:p>
            <a:r>
              <a:rPr lang="en-US" b="1" dirty="0"/>
              <a:t>Result</a:t>
            </a:r>
            <a:r>
              <a:rPr lang="en-US" dirty="0"/>
              <a:t>s: specific findings, including specific numbers, time of study </a:t>
            </a:r>
          </a:p>
          <a:p>
            <a:endParaRPr lang="en-US" sz="800" dirty="0"/>
          </a:p>
          <a:p>
            <a:r>
              <a:rPr lang="en-US" b="1" dirty="0"/>
              <a:t>Conclusions</a:t>
            </a:r>
            <a:r>
              <a:rPr lang="en-US" dirty="0"/>
              <a:t>: summary  -  most important, surprising, or unique 	CONSERVATIVE! (1 sentence)</a:t>
            </a:r>
          </a:p>
          <a:p>
            <a:endParaRPr lang="en-US" dirty="0"/>
          </a:p>
          <a:p>
            <a:pPr lvl="2"/>
            <a:r>
              <a:rPr lang="en-US" sz="3600" dirty="0"/>
              <a:t>Methods &amp; Results = Bulk of Abstract!</a:t>
            </a:r>
            <a:endParaRPr lang="en-US" dirty="0"/>
          </a:p>
        </p:txBody>
      </p:sp>
    </p:spTree>
    <p:extLst>
      <p:ext uri="{BB962C8B-B14F-4D97-AF65-F5344CB8AC3E}">
        <p14:creationId xmlns:p14="http://schemas.microsoft.com/office/powerpoint/2010/main" val="61366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6F691-558F-5CED-912D-117BF30C6738}"/>
              </a:ext>
            </a:extLst>
          </p:cNvPr>
          <p:cNvSpPr>
            <a:spLocks noGrp="1"/>
          </p:cNvSpPr>
          <p:nvPr>
            <p:ph type="title"/>
          </p:nvPr>
        </p:nvSpPr>
        <p:spPr>
          <a:xfrm>
            <a:off x="838200" y="89996"/>
            <a:ext cx="10515600" cy="1325563"/>
          </a:xfrm>
        </p:spPr>
        <p:txBody>
          <a:bodyPr/>
          <a:lstStyle/>
          <a:p>
            <a:r>
              <a:rPr lang="en-US" dirty="0"/>
              <a:t>Abstract Pitfalls</a:t>
            </a:r>
          </a:p>
        </p:txBody>
      </p:sp>
      <p:sp>
        <p:nvSpPr>
          <p:cNvPr id="3" name="Content Placeholder 2">
            <a:extLst>
              <a:ext uri="{FF2B5EF4-FFF2-40B4-BE49-F238E27FC236}">
                <a16:creationId xmlns:a16="http://schemas.microsoft.com/office/drawing/2014/main" id="{62A0F978-2248-1C47-F906-555C6B7A397C}"/>
              </a:ext>
            </a:extLst>
          </p:cNvPr>
          <p:cNvSpPr>
            <a:spLocks noGrp="1"/>
          </p:cNvSpPr>
          <p:nvPr>
            <p:ph idx="1"/>
          </p:nvPr>
        </p:nvSpPr>
        <p:spPr>
          <a:xfrm>
            <a:off x="2496825" y="1886075"/>
            <a:ext cx="8999018" cy="4665645"/>
          </a:xfrm>
        </p:spPr>
        <p:txBody>
          <a:bodyPr>
            <a:normAutofit/>
          </a:bodyPr>
          <a:lstStyle/>
          <a:p>
            <a:r>
              <a:rPr lang="en-US" dirty="0"/>
              <a:t>Long background, conclusions – short methods, results</a:t>
            </a:r>
          </a:p>
          <a:p>
            <a:pPr lvl="1"/>
            <a:r>
              <a:rPr lang="en-US" dirty="0"/>
              <a:t>Move background &amp; discussion into paper</a:t>
            </a:r>
          </a:p>
          <a:p>
            <a:pPr lvl="1"/>
            <a:endParaRPr lang="en-US" sz="900" dirty="0"/>
          </a:p>
          <a:p>
            <a:r>
              <a:rPr lang="en-US" dirty="0"/>
              <a:t>No Methods frame: participants &amp; setting, intervention, outcomes, analysis</a:t>
            </a:r>
          </a:p>
          <a:p>
            <a:endParaRPr lang="en-US" sz="900" dirty="0"/>
          </a:p>
          <a:p>
            <a:r>
              <a:rPr lang="en-US" dirty="0"/>
              <a:t>Results: no numbers – solo p levels</a:t>
            </a:r>
          </a:p>
          <a:p>
            <a:pPr lvl="1"/>
            <a:r>
              <a:rPr lang="en-US" dirty="0"/>
              <a:t>  If qualitative, lack key themes</a:t>
            </a:r>
          </a:p>
          <a:p>
            <a:pPr lvl="1"/>
            <a:endParaRPr lang="en-US" sz="900" dirty="0"/>
          </a:p>
          <a:p>
            <a:r>
              <a:rPr lang="en-US" dirty="0"/>
              <a:t>Conclusions: grandiose, overstated</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302023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Peer review process</a:t>
            </a:r>
          </a:p>
        </p:txBody>
      </p:sp>
      <p:sp>
        <p:nvSpPr>
          <p:cNvPr id="3" name="Content Placeholder 2"/>
          <p:cNvSpPr>
            <a:spLocks noGrp="1"/>
          </p:cNvSpPr>
          <p:nvPr>
            <p:ph idx="1"/>
          </p:nvPr>
        </p:nvSpPr>
        <p:spPr>
          <a:xfrm>
            <a:off x="2781300" y="1904999"/>
            <a:ext cx="7886700" cy="4135120"/>
          </a:xfrm>
        </p:spPr>
        <p:txBody>
          <a:bodyPr>
            <a:normAutofit/>
          </a:bodyPr>
          <a:lstStyle/>
          <a:p>
            <a:r>
              <a:rPr lang="en-US" dirty="0">
                <a:solidFill>
                  <a:schemeClr val="bg2">
                    <a:lumMod val="25000"/>
                  </a:schemeClr>
                </a:solidFill>
              </a:rPr>
              <a:t>Goals: hi quality, content experts, thoughtful, timely</a:t>
            </a:r>
          </a:p>
          <a:p>
            <a:endParaRPr lang="en-US" sz="800" dirty="0">
              <a:solidFill>
                <a:schemeClr val="bg2">
                  <a:lumMod val="25000"/>
                </a:schemeClr>
              </a:solidFill>
            </a:endParaRPr>
          </a:p>
          <a:p>
            <a:endParaRPr lang="en-US" sz="800" dirty="0">
              <a:solidFill>
                <a:schemeClr val="bg2">
                  <a:lumMod val="25000"/>
                </a:schemeClr>
              </a:solidFill>
            </a:endParaRPr>
          </a:p>
          <a:p>
            <a:r>
              <a:rPr lang="en-US" dirty="0"/>
              <a:t>Reviewer selection</a:t>
            </a:r>
          </a:p>
          <a:p>
            <a:pPr lvl="1"/>
            <a:r>
              <a:rPr lang="en-US" sz="2200" dirty="0"/>
              <a:t>Classification matches </a:t>
            </a:r>
          </a:p>
          <a:p>
            <a:pPr lvl="1"/>
            <a:r>
              <a:rPr lang="en-US" sz="2200" dirty="0"/>
              <a:t>Reviewer ratings &amp; workload</a:t>
            </a:r>
          </a:p>
          <a:p>
            <a:endParaRPr lang="en-US" sz="800" dirty="0"/>
          </a:p>
          <a:p>
            <a:pPr marL="0" indent="0">
              <a:buNone/>
            </a:pPr>
            <a:endParaRPr lang="en-US" sz="800" dirty="0"/>
          </a:p>
          <a:p>
            <a:pPr marL="0" indent="0">
              <a:buNone/>
            </a:pPr>
            <a:endParaRPr lang="en-US" sz="800" dirty="0"/>
          </a:p>
          <a:p>
            <a:r>
              <a:rPr lang="en-US" dirty="0"/>
              <a:t>Reviewer decisions </a:t>
            </a:r>
            <a:r>
              <a:rPr lang="en-US" i="1" dirty="0"/>
              <a:t>vs</a:t>
            </a:r>
            <a:r>
              <a:rPr lang="en-US" dirty="0"/>
              <a:t> editor decisions</a:t>
            </a:r>
          </a:p>
        </p:txBody>
      </p:sp>
    </p:spTree>
    <p:extLst>
      <p:ext uri="{BB962C8B-B14F-4D97-AF65-F5344CB8AC3E}">
        <p14:creationId xmlns:p14="http://schemas.microsoft.com/office/powerpoint/2010/main" val="3841149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46F5F-A9DD-4377-BA90-C8ED6D890416}"/>
              </a:ext>
            </a:extLst>
          </p:cNvPr>
          <p:cNvSpPr>
            <a:spLocks noGrp="1"/>
          </p:cNvSpPr>
          <p:nvPr>
            <p:ph type="title"/>
          </p:nvPr>
        </p:nvSpPr>
        <p:spPr>
          <a:xfrm>
            <a:off x="836331" y="205223"/>
            <a:ext cx="7886700" cy="1325563"/>
          </a:xfrm>
        </p:spPr>
        <p:txBody>
          <a:bodyPr/>
          <a:lstStyle/>
          <a:p>
            <a:r>
              <a:rPr lang="en-US" dirty="0"/>
              <a:t>Reviewer Responsibilities</a:t>
            </a:r>
          </a:p>
        </p:txBody>
      </p:sp>
      <p:sp>
        <p:nvSpPr>
          <p:cNvPr id="3" name="Content Placeholder 2">
            <a:extLst>
              <a:ext uri="{FF2B5EF4-FFF2-40B4-BE49-F238E27FC236}">
                <a16:creationId xmlns:a16="http://schemas.microsoft.com/office/drawing/2014/main" id="{D21C767E-3A8E-49B2-B600-6041C3EB1F9D}"/>
              </a:ext>
            </a:extLst>
          </p:cNvPr>
          <p:cNvSpPr>
            <a:spLocks noGrp="1"/>
          </p:cNvSpPr>
          <p:nvPr>
            <p:ph idx="1"/>
          </p:nvPr>
        </p:nvSpPr>
        <p:spPr>
          <a:xfrm>
            <a:off x="2881563" y="1724006"/>
            <a:ext cx="8504049" cy="4649895"/>
          </a:xfrm>
        </p:spPr>
        <p:txBody>
          <a:bodyPr>
            <a:normAutofit/>
          </a:bodyPr>
          <a:lstStyle/>
          <a:p>
            <a:pPr fontAlgn="base">
              <a:lnSpc>
                <a:spcPct val="110000"/>
              </a:lnSpc>
            </a:pPr>
            <a:r>
              <a:rPr lang="en-US" dirty="0"/>
              <a:t>Unbiased, constructive feedback</a:t>
            </a:r>
          </a:p>
          <a:p>
            <a:pPr lvl="1" fontAlgn="base">
              <a:lnSpc>
                <a:spcPct val="110000"/>
              </a:lnSpc>
            </a:pPr>
            <a:r>
              <a:rPr lang="en-US" dirty="0"/>
              <a:t>Scholarly merits &amp; scientific value of the work</a:t>
            </a:r>
          </a:p>
          <a:p>
            <a:pPr lvl="1" fontAlgn="base">
              <a:lnSpc>
                <a:spcPct val="110000"/>
              </a:lnSpc>
            </a:pPr>
            <a:endParaRPr lang="en-US" sz="500" dirty="0"/>
          </a:p>
          <a:p>
            <a:pPr fontAlgn="base">
              <a:lnSpc>
                <a:spcPct val="110000"/>
              </a:lnSpc>
            </a:pPr>
            <a:r>
              <a:rPr lang="en-US" dirty="0"/>
              <a:t>Is writing clear, organized?</a:t>
            </a:r>
          </a:p>
          <a:p>
            <a:pPr fontAlgn="base">
              <a:lnSpc>
                <a:spcPct val="110000"/>
              </a:lnSpc>
            </a:pPr>
            <a:endParaRPr lang="en-US" sz="900" dirty="0"/>
          </a:p>
          <a:p>
            <a:pPr fontAlgn="base">
              <a:lnSpc>
                <a:spcPct val="110000"/>
              </a:lnSpc>
            </a:pPr>
            <a:r>
              <a:rPr lang="en-US" dirty="0"/>
              <a:t>Relevance to readers?</a:t>
            </a:r>
          </a:p>
          <a:p>
            <a:pPr fontAlgn="base">
              <a:lnSpc>
                <a:spcPct val="110000"/>
              </a:lnSpc>
            </a:pPr>
            <a:endParaRPr lang="en-US" sz="500" dirty="0"/>
          </a:p>
          <a:p>
            <a:pPr fontAlgn="base">
              <a:lnSpc>
                <a:spcPct val="110000"/>
              </a:lnSpc>
            </a:pPr>
            <a:r>
              <a:rPr lang="en-US" dirty="0"/>
              <a:t>Avoid personal comments, criticism</a:t>
            </a:r>
          </a:p>
          <a:p>
            <a:pPr fontAlgn="base">
              <a:lnSpc>
                <a:spcPct val="110000"/>
              </a:lnSpc>
            </a:pPr>
            <a:endParaRPr lang="en-US" sz="500" dirty="0"/>
          </a:p>
          <a:p>
            <a:pPr fontAlgn="base">
              <a:lnSpc>
                <a:spcPct val="110000"/>
              </a:lnSpc>
            </a:pPr>
            <a:r>
              <a:rPr lang="en-US" dirty="0"/>
              <a:t>Maintain confidentiality</a:t>
            </a:r>
          </a:p>
          <a:p>
            <a:endParaRPr lang="en-US" dirty="0"/>
          </a:p>
        </p:txBody>
      </p:sp>
      <p:sp>
        <p:nvSpPr>
          <p:cNvPr id="4" name="TextBox 3">
            <a:extLst>
              <a:ext uri="{FF2B5EF4-FFF2-40B4-BE49-F238E27FC236}">
                <a16:creationId xmlns:a16="http://schemas.microsoft.com/office/drawing/2014/main" id="{41A45774-B995-4CC7-986C-932A239CB0A3}"/>
              </a:ext>
            </a:extLst>
          </p:cNvPr>
          <p:cNvSpPr txBox="1"/>
          <p:nvPr/>
        </p:nvSpPr>
        <p:spPr>
          <a:xfrm>
            <a:off x="7700938" y="6285124"/>
            <a:ext cx="345504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Council of Science Editors </a:t>
            </a:r>
          </a:p>
        </p:txBody>
      </p:sp>
    </p:spTree>
    <p:extLst>
      <p:ext uri="{BB962C8B-B14F-4D97-AF65-F5344CB8AC3E}">
        <p14:creationId xmlns:p14="http://schemas.microsoft.com/office/powerpoint/2010/main" val="2717151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AA9CA-AF8D-4E36-80E1-28715BEAE3C2}"/>
              </a:ext>
            </a:extLst>
          </p:cNvPr>
          <p:cNvSpPr>
            <a:spLocks noGrp="1"/>
          </p:cNvSpPr>
          <p:nvPr>
            <p:ph type="title"/>
          </p:nvPr>
        </p:nvSpPr>
        <p:spPr/>
        <p:txBody>
          <a:bodyPr/>
          <a:lstStyle/>
          <a:p>
            <a:r>
              <a:rPr lang="en-US" dirty="0"/>
              <a:t>Minor </a:t>
            </a:r>
            <a:r>
              <a:rPr lang="en-US" i="1" dirty="0"/>
              <a:t>vs</a:t>
            </a:r>
            <a:r>
              <a:rPr lang="en-US" dirty="0"/>
              <a:t> Major Revisions</a:t>
            </a:r>
          </a:p>
        </p:txBody>
      </p:sp>
      <p:sp>
        <p:nvSpPr>
          <p:cNvPr id="3" name="Content Placeholder 2">
            <a:extLst>
              <a:ext uri="{FF2B5EF4-FFF2-40B4-BE49-F238E27FC236}">
                <a16:creationId xmlns:a16="http://schemas.microsoft.com/office/drawing/2014/main" id="{C58367B0-49E5-4387-94A4-C0E0A3A11889}"/>
              </a:ext>
            </a:extLst>
          </p:cNvPr>
          <p:cNvSpPr>
            <a:spLocks noGrp="1"/>
          </p:cNvSpPr>
          <p:nvPr>
            <p:ph idx="1"/>
          </p:nvPr>
        </p:nvSpPr>
        <p:spPr>
          <a:xfrm>
            <a:off x="2620736" y="2572971"/>
            <a:ext cx="9195444" cy="3779414"/>
          </a:xfrm>
        </p:spPr>
        <p:txBody>
          <a:bodyPr>
            <a:normAutofit/>
          </a:bodyPr>
          <a:lstStyle/>
          <a:p>
            <a:r>
              <a:rPr lang="en-US" dirty="0"/>
              <a:t>Journals vary in commitment to accept after revision</a:t>
            </a:r>
          </a:p>
          <a:p>
            <a:r>
              <a:rPr lang="en-US" sz="900" dirty="0"/>
              <a:t> </a:t>
            </a:r>
          </a:p>
          <a:p>
            <a:pPr lvl="1"/>
            <a:r>
              <a:rPr lang="en-US" sz="2400" dirty="0"/>
              <a:t>Read letter carefully</a:t>
            </a:r>
          </a:p>
          <a:p>
            <a:pPr lvl="1"/>
            <a:endParaRPr lang="en-US" sz="900" dirty="0"/>
          </a:p>
          <a:p>
            <a:pPr>
              <a:lnSpc>
                <a:spcPct val="110000"/>
              </a:lnSpc>
            </a:pPr>
            <a:r>
              <a:rPr lang="en-US" dirty="0"/>
              <a:t>For some “minor” = commitment to accept, if all requests answered</a:t>
            </a:r>
          </a:p>
          <a:p>
            <a:pPr lvl="1"/>
            <a:endParaRPr lang="en-US" dirty="0"/>
          </a:p>
          <a:p>
            <a:r>
              <a:rPr lang="en-US" dirty="0"/>
              <a:t>Some journals commit even with “major” revision</a:t>
            </a:r>
          </a:p>
        </p:txBody>
      </p:sp>
    </p:spTree>
    <p:extLst>
      <p:ext uri="{BB962C8B-B14F-4D97-AF65-F5344CB8AC3E}">
        <p14:creationId xmlns:p14="http://schemas.microsoft.com/office/powerpoint/2010/main" val="71227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345" y="365125"/>
            <a:ext cx="10515600" cy="1325563"/>
          </a:xfrm>
        </p:spPr>
        <p:txBody>
          <a:bodyPr/>
          <a:lstStyle/>
          <a:p>
            <a:endParaRPr lang="en-US" dirty="0"/>
          </a:p>
        </p:txBody>
      </p:sp>
      <p:pic>
        <p:nvPicPr>
          <p:cNvPr id="4" name="Picture 3" descr="A Principal's Reflections: Inquiry-Based, Constructivist ..."/>
          <p:cNvPicPr>
            <a:picLocks noChangeAspect="1"/>
          </p:cNvPicPr>
          <p:nvPr/>
        </p:nvPicPr>
        <p:blipFill rotWithShape="1">
          <a:blip r:embed="rId2">
            <a:extLst>
              <a:ext uri="{28A0092B-C50C-407E-A947-70E740481C1C}">
                <a14:useLocalDpi xmlns:a14="http://schemas.microsoft.com/office/drawing/2010/main" val="0"/>
              </a:ext>
            </a:extLst>
          </a:blip>
          <a:srcRect t="22437" b="11709"/>
          <a:stretch/>
        </p:blipFill>
        <p:spPr>
          <a:xfrm>
            <a:off x="180951" y="34186"/>
            <a:ext cx="5382063" cy="2658214"/>
          </a:xfrm>
          <a:prstGeom prst="rect">
            <a:avLst/>
          </a:prstGeom>
        </p:spPr>
      </p:pic>
      <p:sp>
        <p:nvSpPr>
          <p:cNvPr id="3" name="Content Placeholder 2"/>
          <p:cNvSpPr>
            <a:spLocks noGrp="1"/>
          </p:cNvSpPr>
          <p:nvPr>
            <p:ph idx="1"/>
          </p:nvPr>
        </p:nvSpPr>
        <p:spPr>
          <a:xfrm>
            <a:off x="1930621" y="2692400"/>
            <a:ext cx="9981745" cy="3634828"/>
          </a:xfrm>
        </p:spPr>
        <p:txBody>
          <a:bodyPr>
            <a:normAutofit/>
          </a:bodyPr>
          <a:lstStyle/>
          <a:p>
            <a:pPr marL="0" indent="0">
              <a:buNone/>
            </a:pPr>
            <a:r>
              <a:rPr lang="en-US" i="1" dirty="0"/>
              <a:t>   </a:t>
            </a:r>
            <a:endParaRPr lang="en-US" sz="800" dirty="0"/>
          </a:p>
          <a:p>
            <a:pPr marL="746125" indent="-177800">
              <a:spcBef>
                <a:spcPts val="0"/>
              </a:spcBef>
            </a:pPr>
            <a:r>
              <a:rPr lang="en-US" sz="3000" dirty="0"/>
              <a:t>Understand medical education scholarship</a:t>
            </a:r>
          </a:p>
          <a:p>
            <a:pPr marL="746125" indent="-177800">
              <a:spcBef>
                <a:spcPts val="0"/>
              </a:spcBef>
            </a:pPr>
            <a:endParaRPr lang="en-US" sz="3000" dirty="0"/>
          </a:p>
          <a:p>
            <a:pPr marL="746125" indent="-177800">
              <a:spcBef>
                <a:spcPts val="0"/>
              </a:spcBef>
            </a:pPr>
            <a:r>
              <a:rPr lang="en-US" sz="3000" dirty="0"/>
              <a:t>Describe strategies to enhance quality in med </a:t>
            </a:r>
            <a:r>
              <a:rPr lang="en-US" sz="3000" dirty="0" err="1"/>
              <a:t>ed</a:t>
            </a:r>
            <a:r>
              <a:rPr lang="en-US" sz="3000" dirty="0"/>
              <a:t> research</a:t>
            </a:r>
          </a:p>
          <a:p>
            <a:pPr marL="746125" indent="-177800">
              <a:spcBef>
                <a:spcPts val="0"/>
              </a:spcBef>
            </a:pPr>
            <a:endParaRPr lang="en-US" sz="3000" dirty="0"/>
          </a:p>
          <a:p>
            <a:pPr marL="746125" indent="-177800">
              <a:spcBef>
                <a:spcPts val="0"/>
              </a:spcBef>
            </a:pPr>
            <a:r>
              <a:rPr lang="en-US" sz="3000" dirty="0"/>
              <a:t>Identify common pitfalls </a:t>
            </a:r>
          </a:p>
          <a:p>
            <a:pPr marL="0" indent="0">
              <a:buNone/>
            </a:pPr>
            <a:r>
              <a:rPr lang="en-US" sz="3000" dirty="0"/>
              <a:t> </a:t>
            </a:r>
          </a:p>
        </p:txBody>
      </p:sp>
    </p:spTree>
    <p:extLst>
      <p:ext uri="{BB962C8B-B14F-4D97-AF65-F5344CB8AC3E}">
        <p14:creationId xmlns:p14="http://schemas.microsoft.com/office/powerpoint/2010/main" val="2023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738F6-A724-4344-B32F-C78624270BB3}"/>
              </a:ext>
            </a:extLst>
          </p:cNvPr>
          <p:cNvSpPr>
            <a:spLocks noGrp="1"/>
          </p:cNvSpPr>
          <p:nvPr>
            <p:ph type="title"/>
          </p:nvPr>
        </p:nvSpPr>
        <p:spPr>
          <a:xfrm>
            <a:off x="1979102" y="1581530"/>
            <a:ext cx="10515600" cy="1325563"/>
          </a:xfrm>
        </p:spPr>
        <p:txBody>
          <a:bodyPr/>
          <a:lstStyle/>
          <a:p>
            <a:r>
              <a:rPr lang="en-US" dirty="0"/>
              <a:t>Revision Requested:  Now What?</a:t>
            </a:r>
          </a:p>
        </p:txBody>
      </p:sp>
    </p:spTree>
    <p:extLst>
      <p:ext uri="{BB962C8B-B14F-4D97-AF65-F5344CB8AC3E}">
        <p14:creationId xmlns:p14="http://schemas.microsoft.com/office/powerpoint/2010/main" val="61793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C387F-6FB3-45DA-AFB2-24DF645B4776}"/>
              </a:ext>
            </a:extLst>
          </p:cNvPr>
          <p:cNvSpPr>
            <a:spLocks noGrp="1"/>
          </p:cNvSpPr>
          <p:nvPr>
            <p:ph type="title"/>
          </p:nvPr>
        </p:nvSpPr>
        <p:spPr/>
        <p:txBody>
          <a:bodyPr>
            <a:normAutofit/>
          </a:bodyPr>
          <a:lstStyle/>
          <a:p>
            <a:r>
              <a:rPr lang="en-US" sz="3400" b="1" dirty="0"/>
              <a:t>Kubler-Ross Stages of Revision</a:t>
            </a:r>
          </a:p>
        </p:txBody>
      </p:sp>
      <p:grpSp>
        <p:nvGrpSpPr>
          <p:cNvPr id="4" name="Group 3">
            <a:extLst>
              <a:ext uri="{FF2B5EF4-FFF2-40B4-BE49-F238E27FC236}">
                <a16:creationId xmlns:a16="http://schemas.microsoft.com/office/drawing/2014/main" id="{D576909E-E06F-4A6D-B32E-76CDFDFD9D6B}"/>
              </a:ext>
            </a:extLst>
          </p:cNvPr>
          <p:cNvGrpSpPr/>
          <p:nvPr/>
        </p:nvGrpSpPr>
        <p:grpSpPr>
          <a:xfrm>
            <a:off x="3061982" y="1291906"/>
            <a:ext cx="7826928" cy="5626738"/>
            <a:chOff x="2910840" y="2103119"/>
            <a:chExt cx="6233160" cy="4393463"/>
          </a:xfrm>
        </p:grpSpPr>
        <p:pic>
          <p:nvPicPr>
            <p:cNvPr id="5" name="Picture 2" descr="Image result for kubler ross stages">
              <a:extLst>
                <a:ext uri="{FF2B5EF4-FFF2-40B4-BE49-F238E27FC236}">
                  <a16:creationId xmlns:a16="http://schemas.microsoft.com/office/drawing/2014/main" id="{757C6340-4ED7-4A88-BA64-2CB16337EA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605" t="14363"/>
            <a:stretch/>
          </p:blipFill>
          <p:spPr bwMode="auto">
            <a:xfrm>
              <a:off x="2910840" y="2103119"/>
              <a:ext cx="6233160" cy="43934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72A668F-F30B-462A-9F39-70435E6DD8EE}"/>
                </a:ext>
              </a:extLst>
            </p:cNvPr>
            <p:cNvSpPr txBox="1"/>
            <p:nvPr/>
          </p:nvSpPr>
          <p:spPr>
            <a:xfrm>
              <a:off x="6675120" y="4421770"/>
              <a:ext cx="2240280" cy="743188"/>
            </a:xfrm>
            <a:prstGeom prst="rect">
              <a:avLst/>
            </a:prstGeom>
            <a:solidFill>
              <a:schemeClr val="bg1">
                <a:lumMod val="6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Seriously?  There must be a mistake…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A8A2A98E-FC07-4653-9D42-E0E8F1FD8FB6}"/>
                </a:ext>
              </a:extLst>
            </p:cNvPr>
            <p:cNvSpPr txBox="1"/>
            <p:nvPr/>
          </p:nvSpPr>
          <p:spPr>
            <a:xfrm>
              <a:off x="6675120" y="3080650"/>
              <a:ext cx="2240280" cy="728895"/>
            </a:xfrm>
            <a:prstGeom prst="rect">
              <a:avLst/>
            </a:prstGeom>
            <a:solidFill>
              <a:schemeClr val="bg1">
                <a:lumMod val="6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Who were these reviewers…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3915632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a:t>
            </a:r>
          </a:p>
        </p:txBody>
      </p:sp>
      <p:grpSp>
        <p:nvGrpSpPr>
          <p:cNvPr id="5" name="Group 4"/>
          <p:cNvGrpSpPr/>
          <p:nvPr/>
        </p:nvGrpSpPr>
        <p:grpSpPr>
          <a:xfrm>
            <a:off x="1539239" y="1568742"/>
            <a:ext cx="9559395" cy="5349898"/>
            <a:chOff x="30480" y="2103119"/>
            <a:chExt cx="9113520" cy="4393463"/>
          </a:xfrm>
        </p:grpSpPr>
        <p:pic>
          <p:nvPicPr>
            <p:cNvPr id="1026" name="Picture 2" descr="Image result for kubler ross stages"/>
            <p:cNvPicPr>
              <a:picLocks noChangeAspect="1" noChangeArrowheads="1"/>
            </p:cNvPicPr>
            <p:nvPr/>
          </p:nvPicPr>
          <p:blipFill rotWithShape="1">
            <a:blip r:embed="rId3">
              <a:extLst>
                <a:ext uri="{28A0092B-C50C-407E-A947-70E740481C1C}">
                  <a14:useLocalDpi xmlns:a14="http://schemas.microsoft.com/office/drawing/2010/main" val="0"/>
                </a:ext>
              </a:extLst>
            </a:blip>
            <a:srcRect t="14363"/>
            <a:stretch/>
          </p:blipFill>
          <p:spPr bwMode="auto">
            <a:xfrm>
              <a:off x="30480" y="2103119"/>
              <a:ext cx="9113520" cy="43934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75120" y="4421770"/>
              <a:ext cx="2240280" cy="725746"/>
            </a:xfrm>
            <a:prstGeom prst="rect">
              <a:avLst/>
            </a:prstGeom>
            <a:solidFill>
              <a:schemeClr val="bg1">
                <a:lumMod val="6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Seriously?  There must be a mistake…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p:cNvSpPr txBox="1"/>
            <p:nvPr/>
          </p:nvSpPr>
          <p:spPr>
            <a:xfrm>
              <a:off x="6675120" y="3080650"/>
              <a:ext cx="2240280" cy="711789"/>
            </a:xfrm>
            <a:prstGeom prst="rect">
              <a:avLst/>
            </a:prstGeom>
            <a:solidFill>
              <a:schemeClr val="bg1">
                <a:lumMod val="6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Who were these reviewers…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p:cNvSpPr txBox="1"/>
            <p:nvPr/>
          </p:nvSpPr>
          <p:spPr>
            <a:xfrm>
              <a:off x="533400" y="5259970"/>
              <a:ext cx="2240280" cy="711789"/>
            </a:xfrm>
            <a:prstGeom prst="rect">
              <a:avLst/>
            </a:prstGeom>
            <a:solidFill>
              <a:schemeClr val="bg1">
                <a:lumMod val="6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I’ll just write a letter to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EiC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and…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p:cNvSpPr txBox="1"/>
            <p:nvPr/>
          </p:nvSpPr>
          <p:spPr>
            <a:xfrm>
              <a:off x="533400" y="3968543"/>
              <a:ext cx="2240280" cy="725746"/>
            </a:xfrm>
            <a:prstGeom prst="rect">
              <a:avLst/>
            </a:prstGeom>
            <a:solidFill>
              <a:schemeClr val="bg1">
                <a:lumMod val="6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Why even bother – if they don’t want it…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p:cNvSpPr txBox="1"/>
            <p:nvPr/>
          </p:nvSpPr>
          <p:spPr>
            <a:xfrm>
              <a:off x="533400" y="2682606"/>
              <a:ext cx="2240280" cy="725746"/>
            </a:xfrm>
            <a:prstGeom prst="rect">
              <a:avLst/>
            </a:prstGeom>
            <a:solidFill>
              <a:schemeClr val="bg1">
                <a:lumMod val="6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Just do it… </a:t>
              </a:r>
              <a:r>
                <a:rPr kumimoji="0" lang="en-US" sz="1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Goal is to make it  better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75641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472940" y="1220788"/>
            <a:ext cx="3246120" cy="3473132"/>
            <a:chOff x="2872739" y="67627"/>
            <a:chExt cx="3246120" cy="3246120"/>
          </a:xfrm>
        </p:grpSpPr>
        <p:sp>
          <p:nvSpPr>
            <p:cNvPr id="8" name="Oval 7"/>
            <p:cNvSpPr/>
            <p:nvPr/>
          </p:nvSpPr>
          <p:spPr>
            <a:xfrm>
              <a:off x="2872739" y="67627"/>
              <a:ext cx="3246120" cy="3246120"/>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9" name="Oval 4"/>
            <p:cNvSpPr/>
            <p:nvPr/>
          </p:nvSpPr>
          <p:spPr>
            <a:xfrm>
              <a:off x="3267816" y="804850"/>
              <a:ext cx="2380488" cy="146075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marR="0" lvl="0" indent="0" algn="ctr" defTabSz="1155700" rtl="0" eaLnBrk="1" fontAlgn="auto" latinLnBrk="0" hangingPunct="1">
                <a:lnSpc>
                  <a:spcPct val="90000"/>
                </a:lnSpc>
                <a:spcBef>
                  <a:spcPct val="0"/>
                </a:spcBef>
                <a:spcAft>
                  <a:spcPct val="3500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Principle #1</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Revision always results in a better paper</a:t>
              </a:r>
            </a:p>
          </p:txBody>
        </p:sp>
      </p:grpSp>
      <p:grpSp>
        <p:nvGrpSpPr>
          <p:cNvPr id="10" name="Group 9"/>
          <p:cNvGrpSpPr/>
          <p:nvPr/>
        </p:nvGrpSpPr>
        <p:grpSpPr>
          <a:xfrm>
            <a:off x="5669280" y="3535680"/>
            <a:ext cx="3580598" cy="3246120"/>
            <a:chOff x="4044048" y="2096452"/>
            <a:chExt cx="3246120" cy="3246120"/>
          </a:xfrm>
        </p:grpSpPr>
        <p:sp>
          <p:nvSpPr>
            <p:cNvPr id="11" name="Oval 10"/>
            <p:cNvSpPr/>
            <p:nvPr/>
          </p:nvSpPr>
          <p:spPr>
            <a:xfrm>
              <a:off x="4044048" y="2096452"/>
              <a:ext cx="3246120" cy="3246120"/>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12" name="Oval 4"/>
            <p:cNvSpPr/>
            <p:nvPr/>
          </p:nvSpPr>
          <p:spPr>
            <a:xfrm>
              <a:off x="4776103" y="2826829"/>
              <a:ext cx="2133600" cy="178536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marR="0" lvl="0" indent="0" algn="ctr" defTabSz="1155700" rtl="0" eaLnBrk="1" fontAlgn="auto" latinLnBrk="0" hangingPunct="1">
                <a:lnSpc>
                  <a:spcPct val="90000"/>
                </a:lnSpc>
                <a:spcBef>
                  <a:spcPct val="0"/>
                </a:spcBef>
                <a:spcAft>
                  <a:spcPct val="3500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Principle #2</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The editors and reviewers are always right</a:t>
              </a:r>
            </a:p>
          </p:txBody>
        </p:sp>
      </p:grpSp>
      <p:grpSp>
        <p:nvGrpSpPr>
          <p:cNvPr id="13" name="Group 12"/>
          <p:cNvGrpSpPr/>
          <p:nvPr/>
        </p:nvGrpSpPr>
        <p:grpSpPr>
          <a:xfrm>
            <a:off x="3041583" y="3535680"/>
            <a:ext cx="3481137" cy="3246120"/>
            <a:chOff x="1701431" y="2096452"/>
            <a:chExt cx="3246120" cy="3246120"/>
          </a:xfrm>
        </p:grpSpPr>
        <p:sp>
          <p:nvSpPr>
            <p:cNvPr id="14" name="Oval 13"/>
            <p:cNvSpPr/>
            <p:nvPr/>
          </p:nvSpPr>
          <p:spPr>
            <a:xfrm>
              <a:off x="1701431" y="2096452"/>
              <a:ext cx="3246120" cy="3246120"/>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sp>
        <p:sp>
          <p:nvSpPr>
            <p:cNvPr id="15" name="Oval 4"/>
            <p:cNvSpPr/>
            <p:nvPr/>
          </p:nvSpPr>
          <p:spPr>
            <a:xfrm>
              <a:off x="2141758" y="3040761"/>
              <a:ext cx="1947672" cy="178536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marR="0" lvl="0" indent="0" algn="ctr" defTabSz="1155700" rtl="0" eaLnBrk="1" fontAlgn="auto" latinLnBrk="0" hangingPunct="1">
                <a:lnSpc>
                  <a:spcPct val="90000"/>
                </a:lnSpc>
                <a:spcBef>
                  <a:spcPct val="0"/>
                </a:spcBef>
                <a:spcAft>
                  <a:spcPct val="3500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Principle #3</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Health professions education is a small world</a:t>
              </a:r>
            </a:p>
          </p:txBody>
        </p:sp>
      </p:grpSp>
      <p:sp>
        <p:nvSpPr>
          <p:cNvPr id="3" name="Title 2"/>
          <p:cNvSpPr>
            <a:spLocks noGrp="1"/>
          </p:cNvSpPr>
          <p:nvPr>
            <p:ph type="title"/>
          </p:nvPr>
        </p:nvSpPr>
        <p:spPr/>
        <p:txBody>
          <a:bodyPr/>
          <a:lstStyle/>
          <a:p>
            <a:r>
              <a:rPr lang="en-US" b="1" dirty="0"/>
              <a:t>3 Principles</a:t>
            </a:r>
            <a:endParaRPr lang="en-US" b="1" i="1" dirty="0"/>
          </a:p>
        </p:txBody>
      </p:sp>
    </p:spTree>
    <p:extLst>
      <p:ext uri="{BB962C8B-B14F-4D97-AF65-F5344CB8AC3E}">
        <p14:creationId xmlns:p14="http://schemas.microsoft.com/office/powerpoint/2010/main" val="144120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392AB-44A9-42BF-B1F3-1DE97C5FA780}"/>
              </a:ext>
            </a:extLst>
          </p:cNvPr>
          <p:cNvSpPr>
            <a:spLocks noGrp="1"/>
          </p:cNvSpPr>
          <p:nvPr>
            <p:ph type="title"/>
          </p:nvPr>
        </p:nvSpPr>
        <p:spPr>
          <a:xfrm>
            <a:off x="1030021" y="209323"/>
            <a:ext cx="7886700" cy="1325563"/>
          </a:xfrm>
        </p:spPr>
        <p:txBody>
          <a:bodyPr/>
          <a:lstStyle/>
          <a:p>
            <a:r>
              <a:rPr lang="en-US" dirty="0">
                <a:solidFill>
                  <a:schemeClr val="tx1"/>
                </a:solidFill>
              </a:rPr>
              <a:t>Your Mind-set</a:t>
            </a:r>
          </a:p>
        </p:txBody>
      </p:sp>
      <p:sp>
        <p:nvSpPr>
          <p:cNvPr id="3" name="Content Placeholder 2">
            <a:extLst>
              <a:ext uri="{FF2B5EF4-FFF2-40B4-BE49-F238E27FC236}">
                <a16:creationId xmlns:a16="http://schemas.microsoft.com/office/drawing/2014/main" id="{F6D6F0B1-E0CF-4DD2-BABF-504594DF2F53}"/>
              </a:ext>
            </a:extLst>
          </p:cNvPr>
          <p:cNvSpPr>
            <a:spLocks noGrp="1"/>
          </p:cNvSpPr>
          <p:nvPr>
            <p:ph idx="1"/>
          </p:nvPr>
        </p:nvSpPr>
        <p:spPr>
          <a:xfrm>
            <a:off x="2506673" y="1746302"/>
            <a:ext cx="9566957" cy="4902375"/>
          </a:xfrm>
        </p:spPr>
        <p:txBody>
          <a:bodyPr>
            <a:normAutofit/>
          </a:bodyPr>
          <a:lstStyle/>
          <a:p>
            <a:pPr marL="514350" indent="-514350">
              <a:lnSpc>
                <a:spcPct val="110000"/>
              </a:lnSpc>
              <a:spcBef>
                <a:spcPts val="0"/>
              </a:spcBef>
              <a:buClr>
                <a:srgbClr val="003399"/>
              </a:buClr>
              <a:buFont typeface="+mj-lt"/>
              <a:buAutoNum type="arabicPeriod"/>
            </a:pPr>
            <a:r>
              <a:rPr lang="en-US" sz="2800" b="1" dirty="0">
                <a:solidFill>
                  <a:srgbClr val="003399"/>
                </a:solidFill>
              </a:rPr>
              <a:t>Shared goal:   better manuscript</a:t>
            </a:r>
          </a:p>
          <a:p>
            <a:pPr marL="514350" indent="-514350">
              <a:lnSpc>
                <a:spcPct val="110000"/>
              </a:lnSpc>
              <a:spcBef>
                <a:spcPts val="0"/>
              </a:spcBef>
              <a:buClr>
                <a:srgbClr val="003399"/>
              </a:buClr>
              <a:buFont typeface="+mj-lt"/>
              <a:buAutoNum type="arabicPeriod"/>
            </a:pPr>
            <a:endParaRPr lang="en-US" sz="800" dirty="0">
              <a:solidFill>
                <a:srgbClr val="003399"/>
              </a:solidFill>
            </a:endParaRPr>
          </a:p>
          <a:p>
            <a:pPr marL="514350" indent="-514350">
              <a:lnSpc>
                <a:spcPct val="110000"/>
              </a:lnSpc>
              <a:spcBef>
                <a:spcPts val="0"/>
              </a:spcBef>
              <a:buClr>
                <a:srgbClr val="003399"/>
              </a:buClr>
              <a:buFont typeface="+mj-lt"/>
              <a:buAutoNum type="arabicPeriod"/>
            </a:pPr>
            <a:r>
              <a:rPr lang="en-US" sz="2800" b="1" dirty="0">
                <a:solidFill>
                  <a:srgbClr val="003399"/>
                </a:solidFill>
              </a:rPr>
              <a:t>Respond to each comment</a:t>
            </a:r>
          </a:p>
          <a:p>
            <a:pPr marL="857250" lvl="1" indent="-277813">
              <a:lnSpc>
                <a:spcPct val="110000"/>
              </a:lnSpc>
              <a:spcBef>
                <a:spcPts val="0"/>
              </a:spcBef>
              <a:buClr>
                <a:srgbClr val="003399"/>
              </a:buClr>
            </a:pPr>
            <a:r>
              <a:rPr lang="en-US" sz="2400" dirty="0"/>
              <a:t>Respond w/ affirmative change </a:t>
            </a:r>
            <a:r>
              <a:rPr lang="en-US" sz="2400" b="1" i="1" dirty="0">
                <a:solidFill>
                  <a:schemeClr val="accent1">
                    <a:lumMod val="75000"/>
                  </a:schemeClr>
                </a:solidFill>
              </a:rPr>
              <a:t>if possible</a:t>
            </a:r>
          </a:p>
          <a:p>
            <a:pPr marL="857250" lvl="1" indent="-277813">
              <a:lnSpc>
                <a:spcPct val="110000"/>
              </a:lnSpc>
              <a:spcBef>
                <a:spcPts val="0"/>
              </a:spcBef>
              <a:buClr>
                <a:srgbClr val="003399"/>
              </a:buClr>
            </a:pPr>
            <a:r>
              <a:rPr lang="en-US" sz="2400" dirty="0"/>
              <a:t>Polite, evidence-based rebuttal comments if not        </a:t>
            </a:r>
            <a:endParaRPr lang="en-US" sz="1500" dirty="0"/>
          </a:p>
          <a:p>
            <a:pPr marL="857250" lvl="1" indent="-277813">
              <a:lnSpc>
                <a:spcPct val="110000"/>
              </a:lnSpc>
              <a:spcBef>
                <a:spcPts val="0"/>
              </a:spcBef>
              <a:buClr>
                <a:srgbClr val="003399"/>
              </a:buClr>
            </a:pPr>
            <a:r>
              <a:rPr lang="en-US" sz="2400" dirty="0"/>
              <a:t>Acknowledge if unable to change:   +/- add to limitations </a:t>
            </a:r>
          </a:p>
          <a:p>
            <a:pPr marL="857250" lvl="1" indent="-277813">
              <a:lnSpc>
                <a:spcPct val="110000"/>
              </a:lnSpc>
              <a:spcBef>
                <a:spcPts val="0"/>
              </a:spcBef>
              <a:buClr>
                <a:srgbClr val="003399"/>
              </a:buClr>
            </a:pPr>
            <a:r>
              <a:rPr lang="en-US" sz="2400" dirty="0"/>
              <a:t>Visually clear </a:t>
            </a:r>
          </a:p>
          <a:p>
            <a:pPr marL="857250" lvl="1" indent="-277813">
              <a:lnSpc>
                <a:spcPct val="110000"/>
              </a:lnSpc>
              <a:spcBef>
                <a:spcPts val="0"/>
              </a:spcBef>
              <a:buClr>
                <a:srgbClr val="003399"/>
              </a:buClr>
            </a:pPr>
            <a:r>
              <a:rPr lang="en-US" sz="2400" b="1" dirty="0"/>
              <a:t>Succinct</a:t>
            </a:r>
            <a:r>
              <a:rPr lang="en-US" sz="2400" dirty="0"/>
              <a:t> &amp; direct</a:t>
            </a:r>
          </a:p>
          <a:p>
            <a:pPr marL="857250" lvl="1" indent="-277813">
              <a:lnSpc>
                <a:spcPct val="110000"/>
              </a:lnSpc>
              <a:spcBef>
                <a:spcPts val="0"/>
              </a:spcBef>
              <a:buClr>
                <a:srgbClr val="003399"/>
              </a:buClr>
            </a:pPr>
            <a:r>
              <a:rPr lang="en-US" sz="2400" i="1" dirty="0"/>
              <a:t>“We can’t respond as &gt; word count but will add if editors wish”</a:t>
            </a:r>
          </a:p>
          <a:p>
            <a:pPr marL="857250" lvl="1" indent="-277813">
              <a:lnSpc>
                <a:spcPct val="110000"/>
              </a:lnSpc>
              <a:spcBef>
                <a:spcPts val="0"/>
              </a:spcBef>
              <a:buClr>
                <a:srgbClr val="003399"/>
              </a:buClr>
            </a:pPr>
            <a:endParaRPr lang="en-US" sz="800" i="1" dirty="0"/>
          </a:p>
          <a:p>
            <a:pPr marL="514350" indent="-514350">
              <a:lnSpc>
                <a:spcPct val="110000"/>
              </a:lnSpc>
              <a:spcBef>
                <a:spcPts val="0"/>
              </a:spcBef>
              <a:buClr>
                <a:srgbClr val="003399"/>
              </a:buClr>
              <a:buFont typeface="+mj-lt"/>
              <a:buAutoNum type="arabicPeriod"/>
            </a:pPr>
            <a:r>
              <a:rPr lang="en-US" sz="2800" b="1" dirty="0">
                <a:solidFill>
                  <a:srgbClr val="003399"/>
                </a:solidFill>
              </a:rPr>
              <a:t>Adhere to timeline – ask for extension if needed</a:t>
            </a:r>
            <a:endParaRPr lang="en-US" sz="2400" dirty="0"/>
          </a:p>
        </p:txBody>
      </p:sp>
    </p:spTree>
    <p:extLst>
      <p:ext uri="{BB962C8B-B14F-4D97-AF65-F5344CB8AC3E}">
        <p14:creationId xmlns:p14="http://schemas.microsoft.com/office/powerpoint/2010/main" val="1846314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4068E-D6B1-4113-B10F-3DFCBEDE9DC1}"/>
              </a:ext>
            </a:extLst>
          </p:cNvPr>
          <p:cNvSpPr>
            <a:spLocks noGrp="1"/>
          </p:cNvSpPr>
          <p:nvPr>
            <p:ph type="title"/>
          </p:nvPr>
        </p:nvSpPr>
        <p:spPr/>
        <p:txBody>
          <a:bodyPr/>
          <a:lstStyle/>
          <a:p>
            <a:r>
              <a:rPr lang="en-US" dirty="0"/>
              <a:t>Visually Clear Example</a:t>
            </a:r>
          </a:p>
        </p:txBody>
      </p:sp>
      <p:sp>
        <p:nvSpPr>
          <p:cNvPr id="3" name="Content Placeholder 2">
            <a:extLst>
              <a:ext uri="{FF2B5EF4-FFF2-40B4-BE49-F238E27FC236}">
                <a16:creationId xmlns:a16="http://schemas.microsoft.com/office/drawing/2014/main" id="{638A8633-1FCC-4A93-8061-2065071D1031}"/>
              </a:ext>
            </a:extLst>
          </p:cNvPr>
          <p:cNvSpPr>
            <a:spLocks noGrp="1"/>
          </p:cNvSpPr>
          <p:nvPr>
            <p:ph idx="1"/>
          </p:nvPr>
        </p:nvSpPr>
        <p:spPr>
          <a:xfrm>
            <a:off x="2152649" y="1557196"/>
            <a:ext cx="9345251" cy="5300804"/>
          </a:xfrm>
        </p:spPr>
        <p:txBody>
          <a:bodyPr>
            <a:normAutofit fontScale="62500" lnSpcReduction="20000"/>
          </a:bodyPr>
          <a:lstStyle/>
          <a:p>
            <a:pPr marL="0" indent="0">
              <a:buNone/>
            </a:pPr>
            <a:r>
              <a:rPr lang="en-US" sz="4000" dirty="0"/>
              <a:t>R1</a:t>
            </a:r>
          </a:p>
          <a:p>
            <a:pPr marL="349250" lvl="1" indent="0">
              <a:buNone/>
            </a:pPr>
            <a:r>
              <a:rPr lang="en-US" sz="4000" dirty="0"/>
              <a:t>1.  Abstract: shorten the Background to 1 sentence</a:t>
            </a:r>
          </a:p>
          <a:p>
            <a:pPr marL="806450" lvl="1" indent="-457200">
              <a:buFont typeface="+mj-lt"/>
              <a:buAutoNum type="arabicPeriod"/>
            </a:pPr>
            <a:endParaRPr lang="en-US" sz="1400" dirty="0"/>
          </a:p>
          <a:p>
            <a:pPr marL="349250" lvl="1" indent="0">
              <a:buNone/>
            </a:pPr>
            <a:r>
              <a:rPr lang="en-US" sz="4000" dirty="0">
                <a:solidFill>
                  <a:schemeClr val="accent1">
                    <a:lumMod val="50000"/>
                  </a:schemeClr>
                </a:solidFill>
              </a:rPr>
              <a:t>       </a:t>
            </a:r>
            <a:r>
              <a:rPr lang="en-US" sz="4000" b="1" dirty="0">
                <a:solidFill>
                  <a:schemeClr val="accent1">
                    <a:lumMod val="75000"/>
                  </a:schemeClr>
                </a:solidFill>
              </a:rPr>
              <a:t>Done</a:t>
            </a:r>
          </a:p>
          <a:p>
            <a:pPr marL="349250" lvl="1" indent="0">
              <a:buNone/>
            </a:pPr>
            <a:endParaRPr lang="en-US" sz="1400" i="1" dirty="0">
              <a:solidFill>
                <a:schemeClr val="bg2">
                  <a:lumMod val="25000"/>
                </a:schemeClr>
              </a:solidFill>
            </a:endParaRPr>
          </a:p>
          <a:p>
            <a:pPr marL="349250" lvl="1" indent="0">
              <a:buNone/>
            </a:pPr>
            <a:endParaRPr lang="en-US" sz="1400" i="1" dirty="0">
              <a:solidFill>
                <a:schemeClr val="bg2">
                  <a:lumMod val="25000"/>
                </a:schemeClr>
              </a:solidFill>
            </a:endParaRPr>
          </a:p>
          <a:p>
            <a:pPr marL="682625" lvl="1" indent="-333375">
              <a:buNone/>
            </a:pPr>
            <a:r>
              <a:rPr lang="en-US" sz="4000" dirty="0"/>
              <a:t>2.  Introduction: please mention the relevance of this topic to other specialties – 1 to 2 if possible</a:t>
            </a:r>
          </a:p>
          <a:p>
            <a:pPr marL="349250" lvl="1" indent="0">
              <a:buNone/>
            </a:pPr>
            <a:endParaRPr lang="en-US" sz="1400" b="1" dirty="0"/>
          </a:p>
          <a:p>
            <a:pPr marL="349250" lvl="1" indent="0">
              <a:buNone/>
            </a:pPr>
            <a:r>
              <a:rPr lang="en-US" sz="4000" b="1" dirty="0">
                <a:solidFill>
                  <a:schemeClr val="accent1">
                    <a:lumMod val="75000"/>
                  </a:schemeClr>
                </a:solidFill>
              </a:rPr>
              <a:t>       Page 3, lines 35-40 states “Psychiatry has also experienced large increases in applications to residency and reported similar problems in scheduling and conducting interviews. (5)  In response to application inflation, otolaryngology has implemented simultaneous day interviews, across all residency programs.(5-7)”</a:t>
            </a:r>
          </a:p>
          <a:p>
            <a:pPr marL="349250" lvl="1" indent="0">
              <a:buNone/>
            </a:pPr>
            <a:endParaRPr lang="en-US" sz="1100" i="1" dirty="0">
              <a:solidFill>
                <a:schemeClr val="bg2">
                  <a:lumMod val="25000"/>
                </a:schemeClr>
              </a:solidFill>
            </a:endParaRPr>
          </a:p>
          <a:p>
            <a:pPr marL="349250" lvl="1" indent="0">
              <a:buNone/>
            </a:pPr>
            <a:endParaRPr lang="en-US" sz="1100" i="1" dirty="0">
              <a:solidFill>
                <a:schemeClr val="bg2">
                  <a:lumMod val="25000"/>
                </a:schemeClr>
              </a:solidFill>
            </a:endParaRPr>
          </a:p>
          <a:p>
            <a:pPr marL="349250" lvl="1" indent="0">
              <a:buNone/>
            </a:pPr>
            <a:r>
              <a:rPr lang="en-US" sz="4000" dirty="0"/>
              <a:t>3.  Results:  add a Table that displays the data in the second paragraph, </a:t>
            </a:r>
            <a:r>
              <a:rPr lang="en-US" sz="4000" dirty="0" err="1"/>
              <a:t>pg</a:t>
            </a:r>
            <a:r>
              <a:rPr lang="en-US" sz="4000" dirty="0"/>
              <a:t> 5, which will allow reduced text and word count</a:t>
            </a:r>
          </a:p>
          <a:p>
            <a:pPr marL="349250" lvl="1" indent="0">
              <a:buNone/>
            </a:pPr>
            <a:endParaRPr lang="en-US" sz="1400" dirty="0"/>
          </a:p>
          <a:p>
            <a:pPr marL="349250" lvl="1" indent="0">
              <a:buNone/>
            </a:pPr>
            <a:r>
              <a:rPr lang="en-US" sz="4000" b="1" dirty="0"/>
              <a:t>        </a:t>
            </a:r>
            <a:r>
              <a:rPr lang="en-US" sz="4000" b="1" dirty="0">
                <a:solidFill>
                  <a:schemeClr val="accent1">
                    <a:lumMod val="75000"/>
                  </a:schemeClr>
                </a:solidFill>
              </a:rPr>
              <a:t>Done, </a:t>
            </a:r>
            <a:r>
              <a:rPr lang="en-US" sz="4000" b="1" dirty="0" err="1">
                <a:solidFill>
                  <a:schemeClr val="accent1">
                    <a:lumMod val="75000"/>
                  </a:schemeClr>
                </a:solidFill>
              </a:rPr>
              <a:t>pg</a:t>
            </a:r>
            <a:r>
              <a:rPr lang="en-US" sz="4000" b="1" dirty="0">
                <a:solidFill>
                  <a:schemeClr val="accent1">
                    <a:lumMod val="75000"/>
                  </a:schemeClr>
                </a:solidFill>
              </a:rPr>
              <a:t> 15</a:t>
            </a:r>
          </a:p>
          <a:p>
            <a:endParaRPr lang="en-US" dirty="0"/>
          </a:p>
        </p:txBody>
      </p:sp>
    </p:spTree>
    <p:extLst>
      <p:ext uri="{BB962C8B-B14F-4D97-AF65-F5344CB8AC3E}">
        <p14:creationId xmlns:p14="http://schemas.microsoft.com/office/powerpoint/2010/main" val="2475807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What to Do with a Rejection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33627" y="2046083"/>
            <a:ext cx="7080937" cy="4681736"/>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886" r="2151" b="2730"/>
          <a:stretch/>
        </p:blipFill>
        <p:spPr>
          <a:xfrm rot="20355893">
            <a:off x="6637986" y="943305"/>
            <a:ext cx="4193260" cy="1992971"/>
          </a:xfrm>
          <a:prstGeom prst="rect">
            <a:avLst/>
          </a:prstGeom>
        </p:spPr>
      </p:pic>
    </p:spTree>
    <p:extLst>
      <p:ext uri="{BB962C8B-B14F-4D97-AF65-F5344CB8AC3E}">
        <p14:creationId xmlns:p14="http://schemas.microsoft.com/office/powerpoint/2010/main" val="1044210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5132A-9107-4696-A743-268C39A26ACB}"/>
              </a:ext>
            </a:extLst>
          </p:cNvPr>
          <p:cNvSpPr>
            <a:spLocks noGrp="1"/>
          </p:cNvSpPr>
          <p:nvPr>
            <p:ph type="title"/>
          </p:nvPr>
        </p:nvSpPr>
        <p:spPr/>
        <p:txBody>
          <a:bodyPr/>
          <a:lstStyle/>
          <a:p>
            <a:r>
              <a:rPr lang="en-US" dirty="0"/>
              <a:t>Handling Rejections</a:t>
            </a:r>
          </a:p>
        </p:txBody>
      </p:sp>
      <p:sp>
        <p:nvSpPr>
          <p:cNvPr id="3" name="Content Placeholder 2">
            <a:extLst>
              <a:ext uri="{FF2B5EF4-FFF2-40B4-BE49-F238E27FC236}">
                <a16:creationId xmlns:a16="http://schemas.microsoft.com/office/drawing/2014/main" id="{3DE7661E-470C-4B5A-9932-AF3898E4BC5F}"/>
              </a:ext>
            </a:extLst>
          </p:cNvPr>
          <p:cNvSpPr>
            <a:spLocks noGrp="1"/>
          </p:cNvSpPr>
          <p:nvPr>
            <p:ph idx="1"/>
          </p:nvPr>
        </p:nvSpPr>
        <p:spPr>
          <a:xfrm>
            <a:off x="2545382" y="2746900"/>
            <a:ext cx="9321470" cy="3565123"/>
          </a:xfrm>
        </p:spPr>
        <p:txBody>
          <a:bodyPr/>
          <a:lstStyle/>
          <a:p>
            <a:r>
              <a:rPr lang="en-US" dirty="0"/>
              <a:t> Some work may not be ready for wider dissemination</a:t>
            </a:r>
          </a:p>
          <a:p>
            <a:pPr marL="342900" lvl="1" indent="0">
              <a:buNone/>
            </a:pPr>
            <a:endParaRPr lang="en-US" dirty="0"/>
          </a:p>
          <a:p>
            <a:r>
              <a:rPr lang="en-US" dirty="0"/>
              <a:t> Or - better targeting of journal, meeting</a:t>
            </a:r>
          </a:p>
          <a:p>
            <a:endParaRPr lang="en-US" dirty="0"/>
          </a:p>
          <a:p>
            <a:r>
              <a:rPr lang="en-US" dirty="0"/>
              <a:t> Or - better writing</a:t>
            </a:r>
          </a:p>
        </p:txBody>
      </p:sp>
    </p:spTree>
    <p:extLst>
      <p:ext uri="{BB962C8B-B14F-4D97-AF65-F5344CB8AC3E}">
        <p14:creationId xmlns:p14="http://schemas.microsoft.com/office/powerpoint/2010/main" val="43555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Reasonable People May Disagree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35587" y="2447624"/>
            <a:ext cx="5248383" cy="3191177"/>
          </a:xfrm>
          <a:prstGeom prst="rect">
            <a:avLst/>
          </a:prstGeom>
        </p:spPr>
      </p:pic>
    </p:spTree>
    <p:extLst>
      <p:ext uri="{BB962C8B-B14F-4D97-AF65-F5344CB8AC3E}">
        <p14:creationId xmlns:p14="http://schemas.microsoft.com/office/powerpoint/2010/main" val="344729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Tips                    </a:t>
            </a:r>
            <a:r>
              <a:rPr lang="en-US" sz="3200" i="1" dirty="0"/>
              <a:t>			 </a:t>
            </a:r>
            <a:r>
              <a:rPr lang="en-US" sz="2800" i="1" dirty="0"/>
              <a:t>&amp; JGME Editorial</a:t>
            </a:r>
          </a:p>
        </p:txBody>
      </p:sp>
      <p:sp>
        <p:nvSpPr>
          <p:cNvPr id="4" name="Rectangle 3">
            <a:hlinkClick r:id="" action="ppaction://noaction"/>
          </p:cNvPr>
          <p:cNvSpPr/>
          <p:nvPr/>
        </p:nvSpPr>
        <p:spPr>
          <a:xfrm>
            <a:off x="195944" y="1482669"/>
            <a:ext cx="2092569" cy="1371600"/>
          </a:xfrm>
          <a:prstGeom prst="rect">
            <a:avLst/>
          </a:prstGeom>
          <a:solidFill>
            <a:srgbClr val="F2F8EE">
              <a:alpha val="77647"/>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Take time to GRIEVE </a:t>
            </a:r>
          </a:p>
        </p:txBody>
      </p:sp>
      <p:sp>
        <p:nvSpPr>
          <p:cNvPr id="6" name="Rectangle 5">
            <a:hlinkClick r:id="" action="ppaction://noaction"/>
          </p:cNvPr>
          <p:cNvSpPr/>
          <p:nvPr/>
        </p:nvSpPr>
        <p:spPr>
          <a:xfrm>
            <a:off x="9632197" y="4394425"/>
            <a:ext cx="2243913" cy="1606097"/>
          </a:xfrm>
          <a:prstGeom prst="rect">
            <a:avLst/>
          </a:prstGeom>
          <a:solidFill>
            <a:srgbClr val="91C76F">
              <a:alpha val="77647"/>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When Needed, </a:t>
            </a:r>
            <a:b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GET </a:t>
            </a:r>
            <a:b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CLARIFICATION</a:t>
            </a:r>
          </a:p>
        </p:txBody>
      </p:sp>
      <p:sp>
        <p:nvSpPr>
          <p:cNvPr id="8" name="Rectangle 7">
            <a:hlinkClick r:id="" action="ppaction://noaction"/>
          </p:cNvPr>
          <p:cNvSpPr/>
          <p:nvPr/>
        </p:nvSpPr>
        <p:spPr>
          <a:xfrm>
            <a:off x="2090896" y="1996281"/>
            <a:ext cx="2092569" cy="1371600"/>
          </a:xfrm>
          <a:prstGeom prst="rect">
            <a:avLst/>
          </a:prstGeom>
          <a:solidFill>
            <a:srgbClr val="E3F1DB">
              <a:alpha val="77255"/>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Engage the </a:t>
            </a:r>
            <a:b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POSSE</a:t>
            </a:r>
          </a:p>
        </p:txBody>
      </p:sp>
      <p:sp>
        <p:nvSpPr>
          <p:cNvPr id="9" name="Rectangle 8">
            <a:hlinkClick r:id="" action="ppaction://noaction"/>
          </p:cNvPr>
          <p:cNvSpPr/>
          <p:nvPr/>
        </p:nvSpPr>
        <p:spPr>
          <a:xfrm>
            <a:off x="5651367" y="3160939"/>
            <a:ext cx="2092569" cy="1371600"/>
          </a:xfrm>
          <a:prstGeom prst="rect">
            <a:avLst/>
          </a:prstGeom>
          <a:solidFill>
            <a:srgbClr val="CCE5BD">
              <a:alpha val="77255"/>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CONTROL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Your Emotions </a:t>
            </a:r>
          </a:p>
        </p:txBody>
      </p:sp>
      <p:sp>
        <p:nvSpPr>
          <p:cNvPr id="11" name="Rectangle 10">
            <a:hlinkClick r:id="" action="ppaction://noaction"/>
          </p:cNvPr>
          <p:cNvSpPr/>
          <p:nvPr/>
        </p:nvSpPr>
        <p:spPr>
          <a:xfrm>
            <a:off x="3969940" y="2450986"/>
            <a:ext cx="2092569" cy="1371600"/>
          </a:xfrm>
          <a:prstGeom prst="rect">
            <a:avLst/>
          </a:prstGeom>
          <a:solidFill>
            <a:srgbClr val="D3E8C6">
              <a:alpha val="77647"/>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#3</a:t>
            </a:r>
            <a:b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EXPECT </a:t>
            </a:r>
            <a:b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Revisions</a:t>
            </a:r>
          </a:p>
        </p:txBody>
      </p:sp>
      <p:sp>
        <p:nvSpPr>
          <p:cNvPr id="12" name="Rectangle 11">
            <a:hlinkClick r:id="rId3" action="ppaction://hlinksldjump"/>
          </p:cNvPr>
          <p:cNvSpPr/>
          <p:nvPr/>
        </p:nvSpPr>
        <p:spPr>
          <a:xfrm>
            <a:off x="7690972" y="3711121"/>
            <a:ext cx="2145533" cy="1486353"/>
          </a:xfrm>
          <a:prstGeom prst="rect">
            <a:avLst/>
          </a:prstGeom>
          <a:solidFill>
            <a:srgbClr val="B3D89C">
              <a:alpha val="77647"/>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Make it Easy </a:t>
            </a:r>
            <a:b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for Them to </a:t>
            </a:r>
            <a:b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SAY YES</a:t>
            </a:r>
          </a:p>
        </p:txBody>
      </p:sp>
      <p:sp>
        <p:nvSpPr>
          <p:cNvPr id="14" name="Rectangle 13">
            <a:hlinkClick r:id="" action="ppaction://noaction"/>
          </p:cNvPr>
          <p:cNvSpPr/>
          <p:nvPr/>
        </p:nvSpPr>
        <p:spPr>
          <a:xfrm>
            <a:off x="4501030" y="5004822"/>
            <a:ext cx="2424798" cy="1640453"/>
          </a:xfrm>
          <a:prstGeom prst="rect">
            <a:avLst/>
          </a:prstGeom>
          <a:solidFill>
            <a:srgbClr val="DCEEEE">
              <a:alpha val="77647"/>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BE PERSISTENT:</a:t>
            </a:r>
            <a:b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Find Venue w/ Better Fit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459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353800" cy="1325563"/>
          </a:xfrm>
        </p:spPr>
        <p:txBody>
          <a:bodyPr/>
          <a:lstStyle/>
          <a:p>
            <a:endParaRPr lang="en-US" dirty="0"/>
          </a:p>
        </p:txBody>
      </p:sp>
      <p:pic>
        <p:nvPicPr>
          <p:cNvPr id="4" name="Picture 3"/>
          <p:cNvPicPr>
            <a:picLocks noChangeAspect="1"/>
          </p:cNvPicPr>
          <p:nvPr/>
        </p:nvPicPr>
        <p:blipFill rotWithShape="1">
          <a:blip r:embed="rId3"/>
          <a:srcRect t="7428"/>
          <a:stretch/>
        </p:blipFill>
        <p:spPr>
          <a:xfrm>
            <a:off x="0" y="0"/>
            <a:ext cx="4989848" cy="3240350"/>
          </a:xfrm>
          <a:prstGeom prst="rect">
            <a:avLst/>
          </a:prstGeom>
        </p:spPr>
      </p:pic>
      <p:sp>
        <p:nvSpPr>
          <p:cNvPr id="3" name="Content Placeholder 2"/>
          <p:cNvSpPr>
            <a:spLocks noGrp="1"/>
          </p:cNvSpPr>
          <p:nvPr>
            <p:ph idx="1"/>
          </p:nvPr>
        </p:nvSpPr>
        <p:spPr>
          <a:xfrm>
            <a:off x="2464038" y="2055813"/>
            <a:ext cx="9304284" cy="4566300"/>
          </a:xfrm>
        </p:spPr>
        <p:txBody>
          <a:bodyPr>
            <a:normAutofit/>
          </a:bodyPr>
          <a:lstStyle/>
          <a:p>
            <a:r>
              <a:rPr lang="en-US" u="sng" dirty="0"/>
              <a:t>Scholarship of teaching </a:t>
            </a:r>
            <a:r>
              <a:rPr lang="en-US" dirty="0"/>
              <a:t>– often </a:t>
            </a:r>
            <a:r>
              <a:rPr lang="en-US" i="1" dirty="0">
                <a:solidFill>
                  <a:schemeClr val="tx2"/>
                </a:solidFill>
              </a:rPr>
              <a:t>program evaluation</a:t>
            </a:r>
          </a:p>
          <a:p>
            <a:pPr lvl="1"/>
            <a:r>
              <a:rPr lang="en-US" dirty="0"/>
              <a:t>Curriculum</a:t>
            </a:r>
          </a:p>
          <a:p>
            <a:pPr lvl="1"/>
            <a:r>
              <a:rPr lang="en-US" dirty="0"/>
              <a:t>Assessments</a:t>
            </a:r>
          </a:p>
          <a:p>
            <a:pPr lvl="1"/>
            <a:r>
              <a:rPr lang="en-US" dirty="0"/>
              <a:t>Faculty development</a:t>
            </a:r>
          </a:p>
          <a:p>
            <a:pPr lvl="1"/>
            <a:r>
              <a:rPr lang="en-US" dirty="0"/>
              <a:t>Career choices</a:t>
            </a:r>
          </a:p>
          <a:p>
            <a:pPr lvl="1"/>
            <a:endParaRPr lang="en-US" sz="900" dirty="0"/>
          </a:p>
          <a:p>
            <a:r>
              <a:rPr lang="en-US" u="sng" dirty="0"/>
              <a:t>Scholarship of discovery </a:t>
            </a:r>
            <a:r>
              <a:rPr lang="en-US" dirty="0"/>
              <a:t>– </a:t>
            </a:r>
            <a:r>
              <a:rPr lang="en-US" i="1" dirty="0">
                <a:solidFill>
                  <a:schemeClr val="tx2"/>
                </a:solidFill>
              </a:rPr>
              <a:t>med ed research</a:t>
            </a:r>
          </a:p>
          <a:p>
            <a:pPr lvl="1"/>
            <a:r>
              <a:rPr lang="en-US" dirty="0"/>
              <a:t>Quantitative – how much?  </a:t>
            </a:r>
          </a:p>
          <a:p>
            <a:pPr lvl="1"/>
            <a:r>
              <a:rPr lang="en-US" dirty="0"/>
              <a:t>Qualitative – why?</a:t>
            </a:r>
          </a:p>
          <a:p>
            <a:pPr lvl="1"/>
            <a:endParaRPr lang="en-US" sz="900" dirty="0"/>
          </a:p>
          <a:p>
            <a:r>
              <a:rPr lang="en-US" u="sng" dirty="0"/>
              <a:t>Scholarship of integration </a:t>
            </a:r>
            <a:r>
              <a:rPr lang="en-US" dirty="0"/>
              <a:t>– </a:t>
            </a:r>
            <a:r>
              <a:rPr lang="en-US" i="1" dirty="0">
                <a:solidFill>
                  <a:schemeClr val="tx2"/>
                </a:solidFill>
              </a:rPr>
              <a:t>literature synthesis </a:t>
            </a:r>
            <a:r>
              <a:rPr lang="en-US" i="1" dirty="0"/>
              <a:t>(reviews)</a:t>
            </a:r>
          </a:p>
          <a:p>
            <a:pPr marL="457200" lvl="1" indent="0">
              <a:buNone/>
            </a:pPr>
            <a:endParaRPr lang="en-US" dirty="0"/>
          </a:p>
        </p:txBody>
      </p:sp>
    </p:spTree>
    <p:extLst>
      <p:ext uri="{BB962C8B-B14F-4D97-AF65-F5344CB8AC3E}">
        <p14:creationId xmlns:p14="http://schemas.microsoft.com/office/powerpoint/2010/main" val="381608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285D3-548A-410E-99D7-EDBD31075662}"/>
              </a:ext>
            </a:extLst>
          </p:cNvPr>
          <p:cNvSpPr>
            <a:spLocks noGrp="1"/>
          </p:cNvSpPr>
          <p:nvPr>
            <p:ph type="title"/>
          </p:nvPr>
        </p:nvSpPr>
        <p:spPr>
          <a:xfrm>
            <a:off x="662034" y="102577"/>
            <a:ext cx="10867931" cy="983839"/>
          </a:xfrm>
        </p:spPr>
        <p:txBody>
          <a:bodyPr/>
          <a:lstStyle/>
          <a:p>
            <a:r>
              <a:rPr lang="en-US" dirty="0"/>
              <a:t>Common Reasons for Rejection  			    </a:t>
            </a:r>
            <a:r>
              <a:rPr lang="en-US" sz="2800" dirty="0"/>
              <a:t>Quantitative</a:t>
            </a:r>
          </a:p>
        </p:txBody>
      </p:sp>
      <p:sp>
        <p:nvSpPr>
          <p:cNvPr id="3" name="Content Placeholder 2">
            <a:extLst>
              <a:ext uri="{FF2B5EF4-FFF2-40B4-BE49-F238E27FC236}">
                <a16:creationId xmlns:a16="http://schemas.microsoft.com/office/drawing/2014/main" id="{F01CE61B-3CB3-4856-8EEB-93CC7DA26BE2}"/>
              </a:ext>
            </a:extLst>
          </p:cNvPr>
          <p:cNvSpPr>
            <a:spLocks noGrp="1"/>
          </p:cNvSpPr>
          <p:nvPr>
            <p:ph idx="1"/>
          </p:nvPr>
        </p:nvSpPr>
        <p:spPr>
          <a:xfrm>
            <a:off x="2465139" y="1509863"/>
            <a:ext cx="9359918" cy="5348137"/>
          </a:xfrm>
        </p:spPr>
        <p:txBody>
          <a:bodyPr>
            <a:normAutofit fontScale="25000" lnSpcReduction="20000"/>
          </a:bodyPr>
          <a:lstStyle/>
          <a:p>
            <a:pPr marL="340614">
              <a:buFont typeface="Wingdings" pitchFamily="2" charset="2"/>
              <a:buChar char="§"/>
              <a:defRPr/>
            </a:pPr>
            <a:r>
              <a:rPr lang="en-US" sz="11200" dirty="0"/>
              <a:t>Unclear theoretical underpinning</a:t>
            </a:r>
          </a:p>
          <a:p>
            <a:pPr marL="340614">
              <a:buFont typeface="Wingdings" pitchFamily="2" charset="2"/>
              <a:buChar char="§"/>
              <a:defRPr/>
            </a:pPr>
            <a:endParaRPr lang="en-US" sz="3600" dirty="0"/>
          </a:p>
          <a:p>
            <a:pPr marL="340614">
              <a:buFont typeface="Wingdings" pitchFamily="2" charset="2"/>
              <a:buChar char="§"/>
              <a:defRPr/>
            </a:pPr>
            <a:r>
              <a:rPr lang="en-US" sz="11200" dirty="0"/>
              <a:t>Studies single site, single discipline, small n (&lt;40)</a:t>
            </a:r>
            <a:endParaRPr lang="en-US" sz="9600" dirty="0"/>
          </a:p>
          <a:p>
            <a:pPr lvl="1" indent="-173736">
              <a:defRPr/>
            </a:pPr>
            <a:endParaRPr lang="en-US" sz="3600" dirty="0"/>
          </a:p>
          <a:p>
            <a:pPr lvl="1" indent="-173736">
              <a:defRPr/>
            </a:pPr>
            <a:endParaRPr lang="en-US" sz="2400" dirty="0"/>
          </a:p>
          <a:p>
            <a:pPr marL="576263" indent="-228600">
              <a:buFont typeface="Wingdings" pitchFamily="2" charset="2"/>
              <a:buChar char="§"/>
              <a:defRPr/>
            </a:pPr>
            <a:r>
              <a:rPr lang="en-US" sz="11200" dirty="0"/>
              <a:t>Solutions</a:t>
            </a:r>
          </a:p>
          <a:p>
            <a:pPr marL="914400" lvl="1" indent="-282575" defTabSz="804863">
              <a:defRPr/>
            </a:pPr>
            <a:r>
              <a:rPr lang="en-US" sz="9600" dirty="0"/>
              <a:t>Power calc. </a:t>
            </a:r>
          </a:p>
          <a:p>
            <a:pPr marL="914400" lvl="1" indent="-282575" defTabSz="804863">
              <a:defRPr/>
            </a:pPr>
            <a:r>
              <a:rPr lang="en-US" sz="9600" b="1" dirty="0">
                <a:solidFill>
                  <a:srgbClr val="C00000"/>
                </a:solidFill>
              </a:rPr>
              <a:t>Repeat intervention more than once</a:t>
            </a:r>
          </a:p>
          <a:p>
            <a:pPr marL="914400" lvl="1" indent="-282575" defTabSz="804863">
              <a:defRPr/>
            </a:pPr>
            <a:r>
              <a:rPr lang="en-US" sz="9600" b="1" dirty="0">
                <a:solidFill>
                  <a:srgbClr val="C00000"/>
                </a:solidFill>
              </a:rPr>
              <a:t>Implement at &gt; 1 site, same discipline</a:t>
            </a:r>
          </a:p>
          <a:p>
            <a:pPr marL="914400" lvl="1" indent="-282575" defTabSz="804863">
              <a:defRPr/>
            </a:pPr>
            <a:r>
              <a:rPr lang="en-US" sz="9600" b="1" dirty="0">
                <a:solidFill>
                  <a:srgbClr val="C00000"/>
                </a:solidFill>
              </a:rPr>
              <a:t>Work with other disciplines</a:t>
            </a:r>
            <a:endParaRPr lang="en-US" sz="9600" b="1" i="1" dirty="0"/>
          </a:p>
          <a:p>
            <a:pPr lvl="2" indent="-173736">
              <a:defRPr/>
            </a:pPr>
            <a:endParaRPr lang="en-US" sz="3600" b="1" i="1" dirty="0"/>
          </a:p>
          <a:p>
            <a:pPr lvl="2" indent="-173736">
              <a:defRPr/>
            </a:pPr>
            <a:endParaRPr lang="en-US" sz="2800" b="1" i="1" dirty="0"/>
          </a:p>
          <a:p>
            <a:pPr marL="404813" indent="-230188">
              <a:defRPr/>
            </a:pPr>
            <a:r>
              <a:rPr lang="en-US" sz="11200" dirty="0"/>
              <a:t>Immediate outcomes</a:t>
            </a:r>
          </a:p>
          <a:p>
            <a:pPr marL="404813" indent="-230188">
              <a:defRPr/>
            </a:pPr>
            <a:endParaRPr lang="en-US" sz="3600" dirty="0"/>
          </a:p>
          <a:p>
            <a:pPr marL="404813" indent="-230188">
              <a:defRPr/>
            </a:pPr>
            <a:r>
              <a:rPr lang="en-US" sz="11200" dirty="0"/>
              <a:t>Volunteers or low participation rates</a:t>
            </a:r>
          </a:p>
          <a:p>
            <a:pPr marL="404813" indent="-230188">
              <a:defRPr/>
            </a:pPr>
            <a:endParaRPr lang="en-US" sz="3600" dirty="0"/>
          </a:p>
          <a:p>
            <a:pPr marL="404813" indent="-230188">
              <a:defRPr/>
            </a:pPr>
            <a:r>
              <a:rPr lang="en-US" sz="11200" dirty="0"/>
              <a:t>No comparison group:  </a:t>
            </a:r>
            <a:r>
              <a:rPr lang="en-US" sz="11200" i="1" dirty="0"/>
              <a:t>“If you teach them, they will learn”</a:t>
            </a:r>
          </a:p>
          <a:p>
            <a:endParaRPr lang="en-US" dirty="0"/>
          </a:p>
        </p:txBody>
      </p:sp>
    </p:spTree>
    <p:extLst>
      <p:ext uri="{BB962C8B-B14F-4D97-AF65-F5344CB8AC3E}">
        <p14:creationId xmlns:p14="http://schemas.microsoft.com/office/powerpoint/2010/main" val="4085032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A22A9-796D-4E4C-86FC-03753DFD235A}"/>
              </a:ext>
            </a:extLst>
          </p:cNvPr>
          <p:cNvSpPr>
            <a:spLocks noGrp="1"/>
          </p:cNvSpPr>
          <p:nvPr>
            <p:ph type="title"/>
          </p:nvPr>
        </p:nvSpPr>
        <p:spPr/>
        <p:txBody>
          <a:bodyPr/>
          <a:lstStyle/>
          <a:p>
            <a:r>
              <a:rPr lang="en-US" dirty="0"/>
              <a:t>Analysis Issues</a:t>
            </a:r>
          </a:p>
        </p:txBody>
      </p:sp>
      <p:sp>
        <p:nvSpPr>
          <p:cNvPr id="3" name="Content Placeholder 2">
            <a:extLst>
              <a:ext uri="{FF2B5EF4-FFF2-40B4-BE49-F238E27FC236}">
                <a16:creationId xmlns:a16="http://schemas.microsoft.com/office/drawing/2014/main" id="{D7DDABEA-532D-4E41-A414-120BE189C6AB}"/>
              </a:ext>
            </a:extLst>
          </p:cNvPr>
          <p:cNvSpPr>
            <a:spLocks noGrp="1"/>
          </p:cNvSpPr>
          <p:nvPr>
            <p:ph idx="1"/>
          </p:nvPr>
        </p:nvSpPr>
        <p:spPr>
          <a:xfrm>
            <a:off x="2547257" y="2141535"/>
            <a:ext cx="9644743" cy="4351338"/>
          </a:xfrm>
        </p:spPr>
        <p:txBody>
          <a:bodyPr/>
          <a:lstStyle/>
          <a:p>
            <a:pPr indent="-173736">
              <a:defRPr/>
            </a:pPr>
            <a:r>
              <a:rPr lang="en-US" dirty="0">
                <a:solidFill>
                  <a:schemeClr val="tx1">
                    <a:lumMod val="95000"/>
                    <a:lumOff val="5000"/>
                  </a:schemeClr>
                </a:solidFill>
              </a:rPr>
              <a:t>Adjust </a:t>
            </a:r>
            <a:r>
              <a:rPr lang="en-US" i="1" dirty="0">
                <a:solidFill>
                  <a:schemeClr val="tx1">
                    <a:lumMod val="95000"/>
                    <a:lumOff val="5000"/>
                  </a:schemeClr>
                </a:solidFill>
              </a:rPr>
              <a:t>p</a:t>
            </a:r>
            <a:r>
              <a:rPr lang="en-US" dirty="0">
                <a:solidFill>
                  <a:schemeClr val="tx1">
                    <a:lumMod val="95000"/>
                    <a:lumOff val="5000"/>
                  </a:schemeClr>
                </a:solidFill>
              </a:rPr>
              <a:t> for multiple independent comparisons</a:t>
            </a:r>
          </a:p>
          <a:p>
            <a:pPr indent="-173736">
              <a:defRPr/>
            </a:pPr>
            <a:endParaRPr lang="en-US" sz="200" dirty="0">
              <a:solidFill>
                <a:schemeClr val="tx1">
                  <a:lumMod val="95000"/>
                  <a:lumOff val="5000"/>
                </a:schemeClr>
              </a:solidFill>
            </a:endParaRPr>
          </a:p>
          <a:p>
            <a:pPr lvl="1" indent="-173736">
              <a:defRPr/>
            </a:pPr>
            <a:r>
              <a:rPr lang="en-US" sz="2600" dirty="0">
                <a:solidFill>
                  <a:schemeClr val="tx1">
                    <a:lumMod val="95000"/>
                    <a:lumOff val="5000"/>
                  </a:schemeClr>
                </a:solidFill>
              </a:rPr>
              <a:t>Specify tests to be performed </a:t>
            </a:r>
            <a:r>
              <a:rPr lang="en-US" sz="2600" i="1" dirty="0">
                <a:solidFill>
                  <a:schemeClr val="tx1">
                    <a:lumMod val="95000"/>
                    <a:lumOff val="5000"/>
                  </a:schemeClr>
                </a:solidFill>
              </a:rPr>
              <a:t>BEFORE</a:t>
            </a:r>
          </a:p>
          <a:p>
            <a:pPr marL="340614" lvl="1" indent="0">
              <a:buNone/>
              <a:defRPr/>
            </a:pPr>
            <a:endParaRPr lang="en-US" i="1" dirty="0">
              <a:solidFill>
                <a:schemeClr val="tx1">
                  <a:lumMod val="95000"/>
                  <a:lumOff val="5000"/>
                </a:schemeClr>
              </a:solidFill>
            </a:endParaRPr>
          </a:p>
          <a:p>
            <a:pPr marL="170752" lvl="1" indent="0">
              <a:buNone/>
              <a:defRPr/>
            </a:pPr>
            <a:endParaRPr lang="en-US" sz="1000" dirty="0">
              <a:solidFill>
                <a:schemeClr val="tx1">
                  <a:lumMod val="95000"/>
                  <a:lumOff val="5000"/>
                </a:schemeClr>
              </a:solidFill>
            </a:endParaRPr>
          </a:p>
          <a:p>
            <a:pPr marL="454914" indent="-457200">
              <a:buClr>
                <a:schemeClr val="accent1">
                  <a:shade val="75000"/>
                </a:schemeClr>
              </a:buClr>
              <a:buFont typeface="Wingdings" pitchFamily="2" charset="2"/>
              <a:buChar char="§"/>
              <a:defRPr/>
            </a:pPr>
            <a:r>
              <a:rPr lang="en-US" dirty="0">
                <a:solidFill>
                  <a:schemeClr val="tx1">
                    <a:lumMod val="95000"/>
                    <a:lumOff val="5000"/>
                  </a:schemeClr>
                </a:solidFill>
              </a:rPr>
              <a:t>Examine for </a:t>
            </a:r>
            <a:r>
              <a:rPr lang="en-US" b="1" dirty="0">
                <a:solidFill>
                  <a:srgbClr val="FF0000"/>
                </a:solidFill>
              </a:rPr>
              <a:t>educational impact, effect size</a:t>
            </a:r>
          </a:p>
          <a:p>
            <a:pPr marL="454914" indent="-457200">
              <a:buClr>
                <a:schemeClr val="accent1">
                  <a:shade val="75000"/>
                </a:schemeClr>
              </a:buClr>
              <a:buFont typeface="Wingdings" pitchFamily="2" charset="2"/>
              <a:buChar char="§"/>
              <a:defRPr/>
            </a:pPr>
            <a:endParaRPr lang="en-US" sz="200" b="1" dirty="0">
              <a:solidFill>
                <a:srgbClr val="FF0000"/>
              </a:solidFill>
            </a:endParaRPr>
          </a:p>
          <a:p>
            <a:pPr lvl="1" indent="-173736">
              <a:buClr>
                <a:schemeClr val="accent1">
                  <a:shade val="75000"/>
                </a:schemeClr>
              </a:buClr>
              <a:defRPr/>
            </a:pPr>
            <a:r>
              <a:rPr lang="en-US" sz="2600" dirty="0"/>
              <a:t>Calculate effect size – unless obvious </a:t>
            </a:r>
          </a:p>
          <a:p>
            <a:pPr lvl="1" indent="-173736">
              <a:buClr>
                <a:schemeClr val="accent1">
                  <a:shade val="75000"/>
                </a:schemeClr>
              </a:buClr>
              <a:defRPr/>
            </a:pPr>
            <a:r>
              <a:rPr lang="en-US" sz="2600" dirty="0">
                <a:solidFill>
                  <a:schemeClr val="bg1"/>
                </a:solidFill>
              </a:rPr>
              <a:t> </a:t>
            </a:r>
            <a:r>
              <a:rPr lang="en-US" sz="2600" b="1" i="1" dirty="0">
                <a:solidFill>
                  <a:schemeClr val="tx2"/>
                </a:solidFill>
              </a:rPr>
              <a:t>Effect size more important than p level! </a:t>
            </a:r>
          </a:p>
          <a:p>
            <a:endParaRPr lang="en-US" dirty="0"/>
          </a:p>
        </p:txBody>
      </p:sp>
    </p:spTree>
    <p:extLst>
      <p:ext uri="{BB962C8B-B14F-4D97-AF65-F5344CB8AC3E}">
        <p14:creationId xmlns:p14="http://schemas.microsoft.com/office/powerpoint/2010/main" val="3217379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42344-2ED6-45C1-9F01-1F9E8305D0D8}"/>
              </a:ext>
            </a:extLst>
          </p:cNvPr>
          <p:cNvSpPr>
            <a:spLocks noGrp="1"/>
          </p:cNvSpPr>
          <p:nvPr>
            <p:ph type="title"/>
          </p:nvPr>
        </p:nvSpPr>
        <p:spPr>
          <a:xfrm>
            <a:off x="684290" y="21770"/>
            <a:ext cx="11266283" cy="1325563"/>
          </a:xfrm>
        </p:spPr>
        <p:txBody>
          <a:bodyPr/>
          <a:lstStyle/>
          <a:p>
            <a:r>
              <a:rPr lang="en-US" dirty="0"/>
              <a:t>Common Reasons for Rejection  			</a:t>
            </a:r>
            <a:r>
              <a:rPr lang="en-US" sz="3200" dirty="0"/>
              <a:t>Qualitative</a:t>
            </a:r>
          </a:p>
        </p:txBody>
      </p:sp>
      <p:sp>
        <p:nvSpPr>
          <p:cNvPr id="3" name="Content Placeholder 2">
            <a:extLst>
              <a:ext uri="{FF2B5EF4-FFF2-40B4-BE49-F238E27FC236}">
                <a16:creationId xmlns:a16="http://schemas.microsoft.com/office/drawing/2014/main" id="{3FAC5884-A3A8-4B86-A871-0E4E7898C21F}"/>
              </a:ext>
            </a:extLst>
          </p:cNvPr>
          <p:cNvSpPr>
            <a:spLocks noGrp="1"/>
          </p:cNvSpPr>
          <p:nvPr>
            <p:ph idx="1"/>
          </p:nvPr>
        </p:nvSpPr>
        <p:spPr>
          <a:xfrm>
            <a:off x="2254928" y="1825625"/>
            <a:ext cx="9794113" cy="4351338"/>
          </a:xfrm>
        </p:spPr>
        <p:txBody>
          <a:bodyPr>
            <a:normAutofit lnSpcReduction="10000"/>
          </a:bodyPr>
          <a:lstStyle/>
          <a:p>
            <a:r>
              <a:rPr lang="en-US" dirty="0"/>
              <a:t> </a:t>
            </a:r>
            <a:r>
              <a:rPr lang="en-US" dirty="0">
                <a:solidFill>
                  <a:srgbClr val="FF0000"/>
                </a:solidFill>
              </a:rPr>
              <a:t>Unclear theoretical underpinning</a:t>
            </a:r>
          </a:p>
          <a:p>
            <a:endParaRPr lang="en-US" sz="800" dirty="0"/>
          </a:p>
          <a:p>
            <a:r>
              <a:rPr lang="en-US" dirty="0"/>
              <a:t> Unclear methods</a:t>
            </a:r>
          </a:p>
          <a:p>
            <a:endParaRPr lang="en-US" sz="800" dirty="0"/>
          </a:p>
          <a:p>
            <a:r>
              <a:rPr lang="en-US" dirty="0"/>
              <a:t> Lack of rigor</a:t>
            </a:r>
          </a:p>
          <a:p>
            <a:pPr lvl="1"/>
            <a:r>
              <a:rPr lang="en-US" dirty="0"/>
              <a:t>Investigators’ stance, sampling, data trustworthiness, triangulation, </a:t>
            </a:r>
            <a:r>
              <a:rPr lang="en-US" dirty="0" err="1"/>
              <a:t>etc</a:t>
            </a:r>
            <a:endParaRPr lang="en-US" dirty="0"/>
          </a:p>
          <a:p>
            <a:pPr lvl="1"/>
            <a:endParaRPr lang="en-US" sz="400" dirty="0"/>
          </a:p>
          <a:p>
            <a:pPr lvl="1"/>
            <a:r>
              <a:rPr lang="en-US" dirty="0">
                <a:solidFill>
                  <a:srgbClr val="FF0000"/>
                </a:solidFill>
              </a:rPr>
              <a:t>Using open-ended survey questions as “qualitative”</a:t>
            </a:r>
          </a:p>
          <a:p>
            <a:pPr marL="342900" lvl="1" indent="0">
              <a:buNone/>
            </a:pPr>
            <a:endParaRPr lang="en-US" dirty="0"/>
          </a:p>
          <a:p>
            <a:r>
              <a:rPr lang="en-US" dirty="0"/>
              <a:t> Feedback = qualitative methods</a:t>
            </a:r>
          </a:p>
        </p:txBody>
      </p:sp>
      <p:cxnSp>
        <p:nvCxnSpPr>
          <p:cNvPr id="5" name="Straight Connector 4">
            <a:extLst>
              <a:ext uri="{FF2B5EF4-FFF2-40B4-BE49-F238E27FC236}">
                <a16:creationId xmlns:a16="http://schemas.microsoft.com/office/drawing/2014/main" id="{0BB9C0B3-174D-496C-9411-F2490B25F1F8}"/>
              </a:ext>
            </a:extLst>
          </p:cNvPr>
          <p:cNvCxnSpPr/>
          <p:nvPr/>
        </p:nvCxnSpPr>
        <p:spPr>
          <a:xfrm flipH="1">
            <a:off x="4735286" y="5404757"/>
            <a:ext cx="141515" cy="293914"/>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4030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46DA4-0D5D-87EE-1CB3-B8C0451EBC4F}"/>
              </a:ext>
            </a:extLst>
          </p:cNvPr>
          <p:cNvSpPr>
            <a:spLocks noGrp="1"/>
          </p:cNvSpPr>
          <p:nvPr>
            <p:ph type="title"/>
          </p:nvPr>
        </p:nvSpPr>
        <p:spPr/>
        <p:txBody>
          <a:bodyPr/>
          <a:lstStyle/>
          <a:p>
            <a:r>
              <a:rPr lang="en-US" dirty="0"/>
              <a:t>General</a:t>
            </a:r>
          </a:p>
        </p:txBody>
      </p:sp>
      <p:sp>
        <p:nvSpPr>
          <p:cNvPr id="3" name="Content Placeholder 2">
            <a:extLst>
              <a:ext uri="{FF2B5EF4-FFF2-40B4-BE49-F238E27FC236}">
                <a16:creationId xmlns:a16="http://schemas.microsoft.com/office/drawing/2014/main" id="{9398879E-59C6-AF17-D3FF-21EADD212A19}"/>
              </a:ext>
            </a:extLst>
          </p:cNvPr>
          <p:cNvSpPr>
            <a:spLocks noGrp="1"/>
          </p:cNvSpPr>
          <p:nvPr>
            <p:ph idx="1"/>
          </p:nvPr>
        </p:nvSpPr>
        <p:spPr>
          <a:xfrm>
            <a:off x="2820749" y="1987465"/>
            <a:ext cx="7965935" cy="4351338"/>
          </a:xfrm>
        </p:spPr>
        <p:txBody>
          <a:bodyPr>
            <a:normAutofit fontScale="92500" lnSpcReduction="10000"/>
          </a:bodyPr>
          <a:lstStyle/>
          <a:p>
            <a:r>
              <a:rPr lang="en-US" dirty="0"/>
              <a:t>Writing confusing, rambling, typos</a:t>
            </a:r>
          </a:p>
          <a:p>
            <a:endParaRPr lang="en-US" dirty="0"/>
          </a:p>
          <a:p>
            <a:r>
              <a:rPr lang="en-US" dirty="0"/>
              <a:t>All numbers in text as well as graphics</a:t>
            </a:r>
          </a:p>
          <a:p>
            <a:endParaRPr lang="en-US" dirty="0"/>
          </a:p>
          <a:p>
            <a:r>
              <a:rPr lang="en-US" dirty="0"/>
              <a:t>Over word count without explanation</a:t>
            </a:r>
          </a:p>
          <a:p>
            <a:endParaRPr lang="en-US" dirty="0"/>
          </a:p>
          <a:p>
            <a:r>
              <a:rPr lang="en-US" dirty="0"/>
              <a:t>Does not fit scope of journal, or article category</a:t>
            </a:r>
          </a:p>
          <a:p>
            <a:endParaRPr lang="en-US" dirty="0"/>
          </a:p>
          <a:p>
            <a:r>
              <a:rPr lang="en-US" dirty="0"/>
              <a:t>Did not follow journal format!</a:t>
            </a:r>
          </a:p>
        </p:txBody>
      </p:sp>
    </p:spTree>
    <p:extLst>
      <p:ext uri="{BB962C8B-B14F-4D97-AF65-F5344CB8AC3E}">
        <p14:creationId xmlns:p14="http://schemas.microsoft.com/office/powerpoint/2010/main" val="2130757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4" descr="C:\Users\Gail Sullivan_2\AppData\Local\Microsoft\Windows\Temporary Internet Files\Content.IE5\EX9RW42L\MP90044857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8836" y="1759786"/>
            <a:ext cx="7197505" cy="4820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4290" y="501451"/>
            <a:ext cx="11130481" cy="1325563"/>
          </a:xfrm>
        </p:spPr>
        <p:txBody>
          <a:bodyPr>
            <a:normAutofit fontScale="90000"/>
          </a:bodyPr>
          <a:lstStyle/>
          <a:p>
            <a:r>
              <a:rPr lang="en-US" b="1" i="1" dirty="0"/>
              <a:t>Don’t let the first critical ‘look’ be by journal editors or</a:t>
            </a:r>
            <a:r>
              <a:rPr lang="en-US" sz="900" b="1" i="1" dirty="0"/>
              <a:t/>
            </a:r>
            <a:br>
              <a:rPr lang="en-US" sz="900" b="1" i="1" dirty="0"/>
            </a:br>
            <a:r>
              <a:rPr lang="en-US" sz="900" b="1" i="1" dirty="0"/>
              <a:t/>
            </a:r>
            <a:br>
              <a:rPr lang="en-US" sz="900" b="1" i="1" dirty="0"/>
            </a:br>
            <a:r>
              <a:rPr lang="en-US" b="1" i="1" dirty="0"/>
              <a:t>meeting reviewers!</a:t>
            </a:r>
            <a:br>
              <a:rPr lang="en-US" b="1" i="1" dirty="0"/>
            </a:br>
            <a:endParaRPr lang="en-US" b="1" i="1" dirty="0"/>
          </a:p>
        </p:txBody>
      </p:sp>
    </p:spTree>
    <p:extLst>
      <p:ext uri="{BB962C8B-B14F-4D97-AF65-F5344CB8AC3E}">
        <p14:creationId xmlns:p14="http://schemas.microsoft.com/office/powerpoint/2010/main" val="199993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800" y="229219"/>
            <a:ext cx="2634558" cy="2360072"/>
          </a:xfrm>
        </p:spPr>
        <p:txBody>
          <a:bodyPr>
            <a:normAutofit/>
          </a:bodyPr>
          <a:lstStyle/>
          <a:p>
            <a:r>
              <a:rPr lang="en-US" sz="4000" b="1" dirty="0"/>
              <a:t>Questions?</a:t>
            </a:r>
            <a:br>
              <a:rPr lang="en-US" sz="4000" b="1" dirty="0"/>
            </a:br>
            <a:r>
              <a:rPr lang="en-US" sz="4000" b="1" dirty="0"/>
              <a:t/>
            </a:r>
            <a:br>
              <a:rPr lang="en-US" sz="4000" b="1" dirty="0"/>
            </a:br>
            <a:r>
              <a:rPr lang="en-US" sz="4000" b="1" dirty="0"/>
              <a:t>Thank you!</a:t>
            </a:r>
          </a:p>
        </p:txBody>
      </p:sp>
      <p:sp>
        <p:nvSpPr>
          <p:cNvPr id="60419" name="Content Placeholder 2"/>
          <p:cNvSpPr>
            <a:spLocks noGrp="1"/>
          </p:cNvSpPr>
          <p:nvPr>
            <p:ph idx="1"/>
          </p:nvPr>
        </p:nvSpPr>
        <p:spPr>
          <a:xfrm>
            <a:off x="2634343" y="1825625"/>
            <a:ext cx="7405007" cy="4351338"/>
          </a:xfrm>
        </p:spPr>
        <p:txBody>
          <a:bodyPr/>
          <a:lstStyle/>
          <a:p>
            <a:pPr indent="-129779"/>
            <a:endParaRPr lang="en-US" altLang="en-US" sz="750" dirty="0"/>
          </a:p>
          <a:p>
            <a:pPr indent="-129779" algn="ctr">
              <a:buNone/>
            </a:pPr>
            <a:endParaRPr lang="en-US" altLang="en-US" dirty="0"/>
          </a:p>
          <a:p>
            <a:pPr indent="-129779">
              <a:buNone/>
            </a:pPr>
            <a:r>
              <a:rPr lang="en-US" altLang="en-US" dirty="0"/>
              <a:t>                </a:t>
            </a:r>
          </a:p>
          <a:p>
            <a:pPr indent="-129779">
              <a:buNone/>
            </a:pPr>
            <a:endParaRPr lang="en-US" altLang="en-US" b="1" dirty="0"/>
          </a:p>
          <a:p>
            <a:pPr indent="-129779">
              <a:buNone/>
            </a:pPr>
            <a:endParaRPr lang="en-US" altLang="en-US" b="1" dirty="0"/>
          </a:p>
        </p:txBody>
      </p:sp>
      <p:pic>
        <p:nvPicPr>
          <p:cNvPr id="7"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6372" y="0"/>
            <a:ext cx="8672380" cy="6781801"/>
          </a:xfrm>
          <a:prstGeom prst="rect">
            <a:avLst/>
          </a:prstGeom>
        </p:spPr>
      </p:pic>
    </p:spTree>
    <p:extLst>
      <p:ext uri="{BB962C8B-B14F-4D97-AF65-F5344CB8AC3E}">
        <p14:creationId xmlns:p14="http://schemas.microsoft.com/office/powerpoint/2010/main" val="1316076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051" y="77390"/>
            <a:ext cx="9731902" cy="1325563"/>
          </a:xfrm>
        </p:spPr>
        <p:txBody>
          <a:bodyPr/>
          <a:lstStyle/>
          <a:p>
            <a:r>
              <a:rPr lang="en-US" dirty="0"/>
              <a:t>Scholarship:  </a:t>
            </a:r>
            <a:r>
              <a:rPr lang="en-US" dirty="0" err="1"/>
              <a:t>Glassick’s</a:t>
            </a:r>
            <a:r>
              <a:rPr lang="en-US" dirty="0"/>
              <a:t> Criteria</a:t>
            </a:r>
          </a:p>
        </p:txBody>
      </p:sp>
      <p:pic>
        <p:nvPicPr>
          <p:cNvPr id="4" name="Content Placeholder 3"/>
          <p:cNvPicPr>
            <a:picLocks noGrp="1" noChangeAspect="1"/>
          </p:cNvPicPr>
          <p:nvPr>
            <p:ph idx="1"/>
          </p:nvPr>
        </p:nvPicPr>
        <p:blipFill rotWithShape="1">
          <a:blip r:embed="rId3"/>
          <a:srcRect r="30006"/>
          <a:stretch/>
        </p:blipFill>
        <p:spPr>
          <a:xfrm>
            <a:off x="151596" y="962437"/>
            <a:ext cx="6618567" cy="1175881"/>
          </a:xfrm>
          <a:prstGeom prst="rect">
            <a:avLst/>
          </a:prstGeom>
        </p:spPr>
      </p:pic>
      <p:pic>
        <p:nvPicPr>
          <p:cNvPr id="5" name="Picture 4"/>
          <p:cNvPicPr>
            <a:picLocks noChangeAspect="1"/>
          </p:cNvPicPr>
          <p:nvPr/>
        </p:nvPicPr>
        <p:blipFill rotWithShape="1">
          <a:blip r:embed="rId4"/>
          <a:srcRect r="30765"/>
          <a:stretch/>
        </p:blipFill>
        <p:spPr>
          <a:xfrm>
            <a:off x="530960" y="1255130"/>
            <a:ext cx="6842590" cy="1634154"/>
          </a:xfrm>
          <a:prstGeom prst="rect">
            <a:avLst/>
          </a:prstGeom>
        </p:spPr>
      </p:pic>
      <p:pic>
        <p:nvPicPr>
          <p:cNvPr id="6" name="Picture 5"/>
          <p:cNvPicPr>
            <a:picLocks noChangeAspect="1"/>
          </p:cNvPicPr>
          <p:nvPr/>
        </p:nvPicPr>
        <p:blipFill rotWithShape="1">
          <a:blip r:embed="rId5"/>
          <a:srcRect r="32811"/>
          <a:stretch/>
        </p:blipFill>
        <p:spPr>
          <a:xfrm>
            <a:off x="1084972" y="1364575"/>
            <a:ext cx="6756209" cy="2276784"/>
          </a:xfrm>
          <a:prstGeom prst="rect">
            <a:avLst/>
          </a:prstGeom>
        </p:spPr>
      </p:pic>
      <p:pic>
        <p:nvPicPr>
          <p:cNvPr id="7" name="Picture 6"/>
          <p:cNvPicPr>
            <a:picLocks noChangeAspect="1"/>
          </p:cNvPicPr>
          <p:nvPr/>
        </p:nvPicPr>
        <p:blipFill rotWithShape="1">
          <a:blip r:embed="rId6"/>
          <a:srcRect r="36061"/>
          <a:stretch/>
        </p:blipFill>
        <p:spPr>
          <a:xfrm>
            <a:off x="1894984" y="1496031"/>
            <a:ext cx="6345799" cy="2869461"/>
          </a:xfrm>
          <a:prstGeom prst="rect">
            <a:avLst/>
          </a:prstGeom>
        </p:spPr>
      </p:pic>
      <p:pic>
        <p:nvPicPr>
          <p:cNvPr id="8" name="Picture 7"/>
          <p:cNvPicPr>
            <a:picLocks noChangeAspect="1"/>
          </p:cNvPicPr>
          <p:nvPr/>
        </p:nvPicPr>
        <p:blipFill rotWithShape="1">
          <a:blip r:embed="rId7"/>
          <a:srcRect r="1620"/>
          <a:stretch/>
        </p:blipFill>
        <p:spPr>
          <a:xfrm>
            <a:off x="2555593" y="1496031"/>
            <a:ext cx="9484811" cy="3635617"/>
          </a:xfrm>
          <a:prstGeom prst="rect">
            <a:avLst/>
          </a:prstGeom>
        </p:spPr>
      </p:pic>
      <p:pic>
        <p:nvPicPr>
          <p:cNvPr id="9" name="Picture 8"/>
          <p:cNvPicPr>
            <a:picLocks noChangeAspect="1"/>
          </p:cNvPicPr>
          <p:nvPr/>
        </p:nvPicPr>
        <p:blipFill rotWithShape="1">
          <a:blip r:embed="rId8"/>
          <a:srcRect r="4791"/>
          <a:stretch/>
        </p:blipFill>
        <p:spPr>
          <a:xfrm>
            <a:off x="3147835" y="1459917"/>
            <a:ext cx="8892570" cy="4435646"/>
          </a:xfrm>
          <a:prstGeom prst="rect">
            <a:avLst/>
          </a:prstGeom>
        </p:spPr>
      </p:pic>
      <p:pic>
        <p:nvPicPr>
          <p:cNvPr id="10" name="Picture 9"/>
          <p:cNvPicPr>
            <a:picLocks noChangeAspect="1"/>
          </p:cNvPicPr>
          <p:nvPr/>
        </p:nvPicPr>
        <p:blipFill rotWithShape="1">
          <a:blip r:embed="rId9"/>
          <a:srcRect r="6073"/>
          <a:stretch/>
        </p:blipFill>
        <p:spPr>
          <a:xfrm>
            <a:off x="3708367" y="2138318"/>
            <a:ext cx="8332038" cy="4603793"/>
          </a:xfrm>
          <a:prstGeom prst="rect">
            <a:avLst/>
          </a:prstGeom>
        </p:spPr>
      </p:pic>
    </p:spTree>
    <p:extLst>
      <p:ext uri="{BB962C8B-B14F-4D97-AF65-F5344CB8AC3E}">
        <p14:creationId xmlns:p14="http://schemas.microsoft.com/office/powerpoint/2010/main" val="61716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003" y="365125"/>
            <a:ext cx="6792590" cy="1325563"/>
          </a:xfrm>
        </p:spPr>
        <p:txBody>
          <a:bodyPr/>
          <a:lstStyle/>
          <a:p>
            <a:r>
              <a:rPr lang="en-US" dirty="0"/>
              <a:t>Define Question or Purpose</a:t>
            </a:r>
            <a:br>
              <a:rPr lang="en-US" dirty="0"/>
            </a:br>
            <a:endParaRPr lang="en-US" dirty="0"/>
          </a:p>
        </p:txBody>
      </p:sp>
      <p:sp>
        <p:nvSpPr>
          <p:cNvPr id="3" name="Content Placeholder 2"/>
          <p:cNvSpPr>
            <a:spLocks noGrp="1"/>
          </p:cNvSpPr>
          <p:nvPr>
            <p:ph idx="1"/>
          </p:nvPr>
        </p:nvSpPr>
        <p:spPr>
          <a:xfrm>
            <a:off x="2249587" y="1828800"/>
            <a:ext cx="9830118" cy="5029200"/>
          </a:xfrm>
        </p:spPr>
        <p:txBody>
          <a:bodyPr>
            <a:normAutofit/>
          </a:bodyPr>
          <a:lstStyle/>
          <a:p>
            <a:pPr>
              <a:buClr>
                <a:schemeClr val="accent1">
                  <a:shade val="75000"/>
                </a:schemeClr>
              </a:buClr>
              <a:defRPr/>
            </a:pPr>
            <a:r>
              <a:rPr lang="en-US" u="sng" dirty="0">
                <a:solidFill>
                  <a:schemeClr val="tx1">
                    <a:lumMod val="95000"/>
                    <a:lumOff val="5000"/>
                  </a:schemeClr>
                </a:solidFill>
              </a:rPr>
              <a:t>Quantitative</a:t>
            </a:r>
            <a:r>
              <a:rPr lang="en-US" dirty="0">
                <a:solidFill>
                  <a:schemeClr val="tx1">
                    <a:lumMod val="95000"/>
                    <a:lumOff val="5000"/>
                  </a:schemeClr>
                </a:solidFill>
              </a:rPr>
              <a:t>:  </a:t>
            </a:r>
            <a:r>
              <a:rPr lang="en-US" i="1" dirty="0">
                <a:solidFill>
                  <a:schemeClr val="tx1">
                    <a:lumMod val="95000"/>
                    <a:lumOff val="5000"/>
                  </a:schemeClr>
                </a:solidFill>
              </a:rPr>
              <a:t>how much?    </a:t>
            </a:r>
            <a:endParaRPr lang="en-US" dirty="0">
              <a:solidFill>
                <a:schemeClr val="tx1">
                  <a:lumMod val="95000"/>
                  <a:lumOff val="5000"/>
                </a:schemeClr>
              </a:solidFill>
            </a:endParaRPr>
          </a:p>
          <a:p>
            <a:pPr lvl="1">
              <a:defRPr/>
            </a:pPr>
            <a:endParaRPr lang="en-US" sz="800" i="1" dirty="0">
              <a:solidFill>
                <a:schemeClr val="tx1">
                  <a:lumMod val="95000"/>
                  <a:lumOff val="5000"/>
                </a:schemeClr>
              </a:solidFill>
            </a:endParaRPr>
          </a:p>
          <a:p>
            <a:pPr lvl="1">
              <a:defRPr/>
            </a:pPr>
            <a:r>
              <a:rPr lang="en-US" sz="2200" i="1" dirty="0">
                <a:solidFill>
                  <a:schemeClr val="tx1">
                    <a:lumMod val="95000"/>
                    <a:lumOff val="5000"/>
                  </a:schemeClr>
                </a:solidFill>
              </a:rPr>
              <a:t>Will student ratings of residents improve if residents undergo a new teaching rotation?</a:t>
            </a:r>
          </a:p>
          <a:p>
            <a:pPr lvl="1">
              <a:defRPr/>
            </a:pPr>
            <a:endParaRPr lang="en-US" sz="900" dirty="0">
              <a:solidFill>
                <a:schemeClr val="tx1">
                  <a:lumMod val="95000"/>
                  <a:lumOff val="5000"/>
                </a:schemeClr>
              </a:solidFill>
            </a:endParaRPr>
          </a:p>
          <a:p>
            <a:pPr marL="457200" lvl="1" indent="0">
              <a:buNone/>
              <a:defRPr/>
            </a:pPr>
            <a:endParaRPr lang="en-US" sz="1300" dirty="0">
              <a:solidFill>
                <a:schemeClr val="tx1">
                  <a:lumMod val="95000"/>
                  <a:lumOff val="5000"/>
                </a:schemeClr>
              </a:solidFill>
            </a:endParaRPr>
          </a:p>
          <a:p>
            <a:pPr>
              <a:buClr>
                <a:schemeClr val="accent1">
                  <a:shade val="75000"/>
                </a:schemeClr>
              </a:buClr>
              <a:defRPr/>
            </a:pPr>
            <a:r>
              <a:rPr lang="en-US" u="sng" dirty="0">
                <a:solidFill>
                  <a:schemeClr val="tx1">
                    <a:lumMod val="95000"/>
                    <a:lumOff val="5000"/>
                  </a:schemeClr>
                </a:solidFill>
              </a:rPr>
              <a:t>Qualitative</a:t>
            </a:r>
            <a:r>
              <a:rPr lang="en-US" dirty="0">
                <a:solidFill>
                  <a:schemeClr val="tx1">
                    <a:lumMod val="95000"/>
                    <a:lumOff val="5000"/>
                  </a:schemeClr>
                </a:solidFill>
              </a:rPr>
              <a:t>:  </a:t>
            </a:r>
            <a:r>
              <a:rPr lang="en-US" i="1" dirty="0">
                <a:solidFill>
                  <a:schemeClr val="tx1">
                    <a:lumMod val="95000"/>
                    <a:lumOff val="5000"/>
                  </a:schemeClr>
                </a:solidFill>
              </a:rPr>
              <a:t>why?    </a:t>
            </a:r>
            <a:endParaRPr lang="en-US" dirty="0">
              <a:solidFill>
                <a:schemeClr val="tx1">
                  <a:lumMod val="95000"/>
                  <a:lumOff val="5000"/>
                </a:schemeClr>
              </a:solidFill>
            </a:endParaRPr>
          </a:p>
          <a:p>
            <a:pPr>
              <a:buClr>
                <a:schemeClr val="accent1">
                  <a:shade val="75000"/>
                </a:schemeClr>
              </a:buClr>
              <a:defRPr/>
            </a:pPr>
            <a:endParaRPr lang="en-US" sz="800" dirty="0">
              <a:solidFill>
                <a:schemeClr val="tx1">
                  <a:lumMod val="95000"/>
                  <a:lumOff val="5000"/>
                </a:schemeClr>
              </a:solidFill>
            </a:endParaRPr>
          </a:p>
          <a:p>
            <a:pPr lvl="1">
              <a:defRPr/>
            </a:pPr>
            <a:r>
              <a:rPr lang="en-US" sz="2200" i="1" dirty="0">
                <a:solidFill>
                  <a:schemeClr val="tx1">
                    <a:lumMod val="95000"/>
                    <a:lumOff val="5000"/>
                  </a:schemeClr>
                </a:solidFill>
              </a:rPr>
              <a:t>Why do residents report the same amount of stress with fewer work hours? </a:t>
            </a:r>
          </a:p>
          <a:p>
            <a:pPr lvl="1">
              <a:defRPr/>
            </a:pPr>
            <a:endParaRPr lang="en-US" sz="1300" dirty="0">
              <a:solidFill>
                <a:schemeClr val="tx1">
                  <a:lumMod val="95000"/>
                  <a:lumOff val="5000"/>
                </a:schemeClr>
              </a:solidFill>
            </a:endParaRPr>
          </a:p>
          <a:p>
            <a:pPr>
              <a:buClr>
                <a:schemeClr val="accent1">
                  <a:shade val="75000"/>
                </a:schemeClr>
              </a:buClr>
              <a:defRPr/>
            </a:pPr>
            <a:endParaRPr lang="en-US" sz="800" dirty="0">
              <a:solidFill>
                <a:schemeClr val="tx1">
                  <a:lumMod val="95000"/>
                  <a:lumOff val="5000"/>
                </a:schemeClr>
              </a:solidFill>
            </a:endParaRPr>
          </a:p>
          <a:p>
            <a:pPr>
              <a:buClr>
                <a:schemeClr val="accent1">
                  <a:shade val="75000"/>
                </a:schemeClr>
              </a:buClr>
              <a:defRPr/>
            </a:pPr>
            <a:r>
              <a:rPr lang="en-US" dirty="0">
                <a:solidFill>
                  <a:schemeClr val="tx1">
                    <a:lumMod val="95000"/>
                    <a:lumOff val="5000"/>
                  </a:schemeClr>
                </a:solidFill>
              </a:rPr>
              <a:t>Do literature search </a:t>
            </a:r>
            <a:r>
              <a:rPr lang="en-US" i="1" dirty="0">
                <a:solidFill>
                  <a:schemeClr val="tx1">
                    <a:lumMod val="95000"/>
                    <a:lumOff val="5000"/>
                  </a:schemeClr>
                </a:solidFill>
              </a:rPr>
              <a:t>BEFORE </a:t>
            </a:r>
            <a:r>
              <a:rPr lang="en-US" dirty="0">
                <a:solidFill>
                  <a:schemeClr val="tx1">
                    <a:lumMod val="95000"/>
                    <a:lumOff val="5000"/>
                  </a:schemeClr>
                </a:solidFill>
              </a:rPr>
              <a:t>finalizing question </a:t>
            </a:r>
            <a:endParaRPr lang="en-US" dirty="0"/>
          </a:p>
        </p:txBody>
      </p:sp>
      <p:pic>
        <p:nvPicPr>
          <p:cNvPr id="4" name="Picture 3"/>
          <p:cNvPicPr>
            <a:picLocks noChangeAspect="1"/>
          </p:cNvPicPr>
          <p:nvPr/>
        </p:nvPicPr>
        <p:blipFill>
          <a:blip r:embed="rId3"/>
          <a:stretch>
            <a:fillRect/>
          </a:stretch>
        </p:blipFill>
        <p:spPr>
          <a:xfrm>
            <a:off x="8114054" y="-24275"/>
            <a:ext cx="3246422" cy="2379058"/>
          </a:xfrm>
          <a:prstGeom prst="rect">
            <a:avLst/>
          </a:prstGeom>
        </p:spPr>
      </p:pic>
      <p:sp>
        <p:nvSpPr>
          <p:cNvPr id="5" name="TextBox 4"/>
          <p:cNvSpPr txBox="1"/>
          <p:nvPr/>
        </p:nvSpPr>
        <p:spPr>
          <a:xfrm>
            <a:off x="8283334" y="6092765"/>
            <a:ext cx="338759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err="1">
                <a:ln>
                  <a:noFill/>
                </a:ln>
                <a:solidFill>
                  <a:prstClr val="black"/>
                </a:solidFill>
                <a:effectLst/>
                <a:uLnTx/>
                <a:uFillTx/>
                <a:latin typeface="Calibri" panose="020F0502020204030204"/>
                <a:ea typeface="+mn-ea"/>
                <a:cs typeface="+mn-cs"/>
              </a:rPr>
              <a:t>Glassick</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 &amp; Boyer classic papers</a:t>
            </a:r>
          </a:p>
        </p:txBody>
      </p:sp>
    </p:spTree>
    <p:extLst>
      <p:ext uri="{BB962C8B-B14F-4D97-AF65-F5344CB8AC3E}">
        <p14:creationId xmlns:p14="http://schemas.microsoft.com/office/powerpoint/2010/main" val="2073577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26"/>
            <a:ext cx="10515600" cy="1325563"/>
          </a:xfrm>
        </p:spPr>
        <p:txBody>
          <a:bodyPr/>
          <a:lstStyle/>
          <a:p>
            <a:r>
              <a:rPr lang="en-US" dirty="0"/>
              <a:t>Background - Literature </a:t>
            </a:r>
          </a:p>
        </p:txBody>
      </p:sp>
      <p:sp>
        <p:nvSpPr>
          <p:cNvPr id="14339" name="Content Placeholder 2"/>
          <p:cNvSpPr>
            <a:spLocks noGrp="1"/>
          </p:cNvSpPr>
          <p:nvPr>
            <p:ph idx="1"/>
          </p:nvPr>
        </p:nvSpPr>
        <p:spPr>
          <a:xfrm>
            <a:off x="1855810" y="1301451"/>
            <a:ext cx="10412390" cy="4351338"/>
          </a:xfrm>
        </p:spPr>
        <p:txBody>
          <a:bodyPr rtlCol="0">
            <a:normAutofit/>
          </a:bodyPr>
          <a:lstStyle/>
          <a:p>
            <a:pPr indent="-173736">
              <a:defRPr/>
            </a:pPr>
            <a:r>
              <a:rPr lang="en-US" sz="2400" b="1" dirty="0"/>
              <a:t>Skim regularly </a:t>
            </a:r>
            <a:r>
              <a:rPr lang="en-US" sz="2400" u="sng" dirty="0"/>
              <a:t>&gt;</a:t>
            </a:r>
            <a:r>
              <a:rPr lang="en-US" sz="2400" dirty="0"/>
              <a:t> 1 educ journal – or summaries – </a:t>
            </a:r>
            <a:r>
              <a:rPr lang="en-US" sz="2400" dirty="0">
                <a:solidFill>
                  <a:schemeClr val="tx2"/>
                </a:solidFill>
              </a:rPr>
              <a:t>or podcasts</a:t>
            </a:r>
          </a:p>
          <a:p>
            <a:pPr indent="-173736">
              <a:defRPr/>
            </a:pPr>
            <a:endParaRPr lang="en-US" sz="400" dirty="0"/>
          </a:p>
          <a:p>
            <a:pPr lvl="1" indent="-173736">
              <a:defRPr/>
            </a:pPr>
            <a:r>
              <a:rPr lang="en-US" dirty="0"/>
              <a:t>Free </a:t>
            </a:r>
            <a:r>
              <a:rPr lang="en-US" dirty="0" err="1"/>
              <a:t>eToC</a:t>
            </a:r>
            <a:r>
              <a:rPr lang="en-US" dirty="0"/>
              <a:t> though library</a:t>
            </a:r>
          </a:p>
          <a:p>
            <a:pPr lvl="1" indent="-173736">
              <a:defRPr/>
            </a:pPr>
            <a:endParaRPr lang="en-US" sz="800" dirty="0"/>
          </a:p>
          <a:p>
            <a:pPr lvl="2" indent="-173736">
              <a:defRPr/>
            </a:pPr>
            <a:r>
              <a:rPr lang="en-US" sz="2400" i="1" dirty="0"/>
              <a:t>Med Teach </a:t>
            </a:r>
            <a:r>
              <a:rPr lang="en-US" sz="2400" dirty="0"/>
              <a:t>	 		     all health professions, teacher-focus</a:t>
            </a:r>
          </a:p>
          <a:p>
            <a:pPr lvl="2" indent="-173736">
              <a:defRPr/>
            </a:pPr>
            <a:r>
              <a:rPr lang="en-US" sz="2400" i="1" dirty="0"/>
              <a:t>Medical Education </a:t>
            </a:r>
            <a:r>
              <a:rPr lang="en-US" sz="2400" dirty="0"/>
              <a:t> 		     all health professions</a:t>
            </a:r>
          </a:p>
          <a:p>
            <a:pPr lvl="2" indent="-173736">
              <a:defRPr/>
            </a:pPr>
            <a:r>
              <a:rPr lang="en-US" sz="2400" i="1" dirty="0"/>
              <a:t>JGME</a:t>
            </a:r>
            <a:r>
              <a:rPr lang="en-US" sz="2400" dirty="0"/>
              <a:t>			     GME; useful ‘how to’ </a:t>
            </a:r>
            <a:r>
              <a:rPr lang="en-US" sz="2400" dirty="0" err="1"/>
              <a:t>artcles</a:t>
            </a:r>
            <a:endParaRPr lang="en-US" sz="2400" dirty="0"/>
          </a:p>
          <a:p>
            <a:pPr lvl="2" indent="-173736">
              <a:defRPr/>
            </a:pPr>
            <a:r>
              <a:rPr lang="en-US" sz="2400" i="1" dirty="0" err="1"/>
              <a:t>Acad</a:t>
            </a:r>
            <a:r>
              <a:rPr lang="en-US" sz="2400" i="1" dirty="0"/>
              <a:t> Med </a:t>
            </a:r>
            <a:r>
              <a:rPr lang="en-US" sz="2400" dirty="0"/>
              <a:t>	 		     relevance to US med. schools</a:t>
            </a:r>
            <a:endParaRPr lang="en-US" sz="900" dirty="0"/>
          </a:p>
          <a:p>
            <a:pPr lvl="2" indent="-173736">
              <a:defRPr/>
            </a:pPr>
            <a:r>
              <a:rPr lang="en-US" sz="2400" i="1" dirty="0"/>
              <a:t>Teach Learn Med</a:t>
            </a:r>
            <a:r>
              <a:rPr lang="en-US" sz="2400" dirty="0"/>
              <a:t> 		     add to educational theory</a:t>
            </a:r>
          </a:p>
          <a:p>
            <a:pPr marL="1146175" lvl="2" indent="-174625">
              <a:defRPr/>
            </a:pPr>
            <a:r>
              <a:rPr lang="en-US" sz="2400" dirty="0" err="1"/>
              <a:t>MedEdPortal</a:t>
            </a:r>
            <a:r>
              <a:rPr lang="en-US" sz="2400" dirty="0"/>
              <a:t>		     online repository of educ products</a:t>
            </a:r>
          </a:p>
          <a:p>
            <a:pPr marL="1146175" lvl="2" indent="-174625">
              <a:defRPr/>
            </a:pPr>
            <a:endParaRPr lang="en-US" sz="300" dirty="0"/>
          </a:p>
          <a:p>
            <a:pPr indent="-173736">
              <a:defRPr/>
            </a:pPr>
            <a:r>
              <a:rPr lang="en-US" sz="2400" b="1" dirty="0"/>
              <a:t>Commentaries may</a:t>
            </a:r>
            <a:r>
              <a:rPr lang="en-US" sz="2400" dirty="0"/>
              <a:t> identify research gaps</a:t>
            </a:r>
            <a:endParaRPr lang="en-US" dirty="0"/>
          </a:p>
          <a:p>
            <a:pPr lvl="1" indent="-173736">
              <a:defRPr/>
            </a:pPr>
            <a:endParaRPr lang="en-US" dirty="0"/>
          </a:p>
        </p:txBody>
      </p:sp>
      <p:sp>
        <p:nvSpPr>
          <p:cNvPr id="4" name="TextBox 3">
            <a:extLst>
              <a:ext uri="{FF2B5EF4-FFF2-40B4-BE49-F238E27FC236}">
                <a16:creationId xmlns:a16="http://schemas.microsoft.com/office/drawing/2014/main" id="{022B702A-1043-4F8D-AADB-4B2AAC4BDB1A}"/>
              </a:ext>
            </a:extLst>
          </p:cNvPr>
          <p:cNvSpPr txBox="1"/>
          <p:nvPr/>
        </p:nvSpPr>
        <p:spPr>
          <a:xfrm>
            <a:off x="1669191" y="5803777"/>
            <a:ext cx="406758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92D050"/>
                </a:solidFill>
                <a:effectLst/>
                <a:uLnTx/>
                <a:uFillTx/>
                <a:latin typeface="Calibri" panose="020F0502020204030204"/>
                <a:ea typeface="+mn-ea"/>
                <a:cs typeface="+mn-cs"/>
              </a:rPr>
              <a:t>KeyLIME</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podcasts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Key Literature In Medical Education</a:t>
            </a:r>
          </a:p>
        </p:txBody>
      </p:sp>
    </p:spTree>
    <p:extLst>
      <p:ext uri="{BB962C8B-B14F-4D97-AF65-F5344CB8AC3E}">
        <p14:creationId xmlns:p14="http://schemas.microsoft.com/office/powerpoint/2010/main" val="255427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5277" r="16570"/>
          <a:stretch/>
        </p:blipFill>
        <p:spPr>
          <a:xfrm>
            <a:off x="838200" y="0"/>
            <a:ext cx="3891280" cy="2886199"/>
          </a:xfrm>
          <a:prstGeom prst="rect">
            <a:avLst/>
          </a:prstGeom>
        </p:spPr>
      </p:pic>
      <p:sp>
        <p:nvSpPr>
          <p:cNvPr id="2" name="Title 1"/>
          <p:cNvSpPr>
            <a:spLocks noGrp="1"/>
          </p:cNvSpPr>
          <p:nvPr>
            <p:ph type="title"/>
          </p:nvPr>
        </p:nvSpPr>
        <p:spPr/>
        <p:txBody>
          <a:bodyPr/>
          <a:lstStyle/>
          <a:p>
            <a:endParaRPr lang="en-US" i="1" dirty="0"/>
          </a:p>
        </p:txBody>
      </p:sp>
      <p:sp>
        <p:nvSpPr>
          <p:cNvPr id="3" name="Content Placeholder 2"/>
          <p:cNvSpPr>
            <a:spLocks noGrp="1"/>
          </p:cNvSpPr>
          <p:nvPr>
            <p:ph idx="1"/>
          </p:nvPr>
        </p:nvSpPr>
        <p:spPr>
          <a:xfrm>
            <a:off x="2079859" y="2995108"/>
            <a:ext cx="10112141" cy="4351338"/>
          </a:xfrm>
        </p:spPr>
        <p:txBody>
          <a:bodyPr rtlCol="0">
            <a:normAutofit/>
          </a:bodyPr>
          <a:lstStyle/>
          <a:p>
            <a:pPr marL="340614">
              <a:buFont typeface="Wingdings" pitchFamily="2" charset="2"/>
              <a:buChar char="§"/>
              <a:defRPr/>
            </a:pPr>
            <a:r>
              <a:rPr lang="en-US" dirty="0"/>
              <a:t>Is answer to your question </a:t>
            </a:r>
            <a:r>
              <a:rPr lang="en-US" i="1" dirty="0"/>
              <a:t>a given</a:t>
            </a:r>
            <a:r>
              <a:rPr lang="en-US" dirty="0"/>
              <a:t>?</a:t>
            </a:r>
          </a:p>
          <a:p>
            <a:pPr lvl="1" indent="-173736">
              <a:defRPr/>
            </a:pPr>
            <a:r>
              <a:rPr lang="en-US" dirty="0">
                <a:solidFill>
                  <a:srgbClr val="FF0000"/>
                </a:solidFill>
              </a:rPr>
              <a:t>“If you teach, they will learn” </a:t>
            </a:r>
            <a:r>
              <a:rPr lang="en-US" dirty="0"/>
              <a:t>– proof of efficacy studies usually not helpful</a:t>
            </a:r>
          </a:p>
          <a:p>
            <a:pPr lvl="1" indent="-173736">
              <a:defRPr/>
            </a:pPr>
            <a:endParaRPr lang="en-US" sz="800" dirty="0"/>
          </a:p>
          <a:p>
            <a:pPr marL="340614">
              <a:buFont typeface="Wingdings" pitchFamily="2" charset="2"/>
              <a:buChar char="§"/>
              <a:defRPr/>
            </a:pPr>
            <a:r>
              <a:rPr lang="en-US" dirty="0"/>
              <a:t>Likely to find differences </a:t>
            </a:r>
            <a:r>
              <a:rPr lang="en-US" i="1" dirty="0">
                <a:solidFill>
                  <a:srgbClr val="FF0000"/>
                </a:solidFill>
              </a:rPr>
              <a:t>large enough </a:t>
            </a:r>
            <a:r>
              <a:rPr lang="en-US" dirty="0"/>
              <a:t>to be relevant?</a:t>
            </a:r>
          </a:p>
          <a:p>
            <a:pPr lvl="1" indent="-173736">
              <a:defRPr/>
            </a:pPr>
            <a:r>
              <a:rPr lang="en-US" i="1" dirty="0"/>
              <a:t>“After intervention, scores improved from 4.1 to 4.2,  1-5 scale</a:t>
            </a:r>
            <a:endParaRPr lang="en-US" dirty="0"/>
          </a:p>
          <a:p>
            <a:pPr lvl="1" indent="-173736">
              <a:defRPr/>
            </a:pPr>
            <a:endParaRPr lang="en-US" sz="800" dirty="0"/>
          </a:p>
          <a:p>
            <a:pPr>
              <a:buFont typeface="Wingdings" pitchFamily="2" charset="2"/>
              <a:buChar char="§"/>
              <a:defRPr/>
            </a:pPr>
            <a:r>
              <a:rPr lang="en-US" dirty="0"/>
              <a:t>Untested ‘great ideas’ </a:t>
            </a:r>
            <a:r>
              <a:rPr lang="en-US" i="1" dirty="0"/>
              <a:t>not</a:t>
            </a:r>
            <a:r>
              <a:rPr lang="en-US" dirty="0"/>
              <a:t> usually helpful</a:t>
            </a:r>
          </a:p>
          <a:p>
            <a:pPr>
              <a:buFont typeface="Wingdings" pitchFamily="2" charset="2"/>
              <a:buChar char="§"/>
              <a:defRPr/>
            </a:pPr>
            <a:endParaRPr lang="en-US" sz="800" dirty="0"/>
          </a:p>
          <a:p>
            <a:pPr>
              <a:buFont typeface="Wingdings" pitchFamily="2" charset="2"/>
              <a:buChar char="§"/>
              <a:defRPr/>
            </a:pPr>
            <a:r>
              <a:rPr lang="en-US" dirty="0"/>
              <a:t>Developing, testing, supporting educational theory </a:t>
            </a:r>
            <a:r>
              <a:rPr lang="en-US" i="1" dirty="0"/>
              <a:t>IS</a:t>
            </a:r>
            <a:r>
              <a:rPr lang="en-US" dirty="0"/>
              <a:t> useful</a:t>
            </a:r>
          </a:p>
        </p:txBody>
      </p:sp>
    </p:spTree>
    <p:extLst>
      <p:ext uri="{BB962C8B-B14F-4D97-AF65-F5344CB8AC3E}">
        <p14:creationId xmlns:p14="http://schemas.microsoft.com/office/powerpoint/2010/main" val="2544293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15363" name="Content Placeholder 2"/>
          <p:cNvSpPr>
            <a:spLocks noGrp="1"/>
          </p:cNvSpPr>
          <p:nvPr>
            <p:ph idx="1"/>
          </p:nvPr>
        </p:nvSpPr>
        <p:spPr>
          <a:xfrm>
            <a:off x="2578423" y="3429000"/>
            <a:ext cx="9441580" cy="2917654"/>
          </a:xfrm>
        </p:spPr>
        <p:txBody>
          <a:bodyPr rtlCol="0">
            <a:normAutofit/>
          </a:bodyPr>
          <a:lstStyle/>
          <a:p>
            <a:pPr>
              <a:buFont typeface="Wingdings" pitchFamily="2" charset="2"/>
              <a:buChar char="§"/>
              <a:defRPr/>
            </a:pPr>
            <a:r>
              <a:rPr lang="en-US" sz="3000" dirty="0"/>
              <a:t>No funding?   </a:t>
            </a:r>
          </a:p>
          <a:p>
            <a:pPr lvl="1">
              <a:buFont typeface="Wingdings" pitchFamily="2" charset="2"/>
              <a:buChar char="§"/>
              <a:defRPr/>
            </a:pPr>
            <a:r>
              <a:rPr lang="en-US" i="1" dirty="0"/>
              <a:t>Review paper – work in group – qualitative</a:t>
            </a:r>
          </a:p>
          <a:p>
            <a:pPr indent="-173736">
              <a:defRPr/>
            </a:pPr>
            <a:endParaRPr lang="en-US" sz="900" dirty="0"/>
          </a:p>
          <a:p>
            <a:pPr marL="340614">
              <a:buFont typeface="Wingdings" pitchFamily="2" charset="2"/>
              <a:buChar char="§"/>
              <a:defRPr/>
            </a:pPr>
            <a:r>
              <a:rPr lang="en-US" sz="3000" dirty="0"/>
              <a:t>Reviews* can identify gaps</a:t>
            </a:r>
          </a:p>
          <a:p>
            <a:pPr indent="-173736">
              <a:defRPr/>
            </a:pPr>
            <a:endParaRPr lang="en-US" sz="800" dirty="0"/>
          </a:p>
          <a:p>
            <a:pPr marL="340614">
              <a:buFont typeface="Wingdings" pitchFamily="2" charset="2"/>
              <a:buChar char="§"/>
              <a:defRPr/>
            </a:pPr>
            <a:r>
              <a:rPr lang="en-US" sz="3000" dirty="0"/>
              <a:t>You have done ‘background’ for next research</a:t>
            </a:r>
          </a:p>
          <a:p>
            <a:pPr marL="54864" indent="0">
              <a:buNone/>
              <a:defRPr/>
            </a:pPr>
            <a:endParaRPr lang="en-US" dirty="0"/>
          </a:p>
        </p:txBody>
      </p:sp>
      <p:pic>
        <p:nvPicPr>
          <p:cNvPr id="3" name="Picture 2"/>
          <p:cNvPicPr>
            <a:picLocks noChangeAspect="1"/>
          </p:cNvPicPr>
          <p:nvPr/>
        </p:nvPicPr>
        <p:blipFill>
          <a:blip r:embed="rId2"/>
          <a:stretch>
            <a:fillRect/>
          </a:stretch>
        </p:blipFill>
        <p:spPr>
          <a:xfrm>
            <a:off x="660400" y="-1"/>
            <a:ext cx="4864501" cy="2736281"/>
          </a:xfrm>
          <a:prstGeom prst="rect">
            <a:avLst/>
          </a:prstGeom>
        </p:spPr>
      </p:pic>
    </p:spTree>
    <p:extLst>
      <p:ext uri="{BB962C8B-B14F-4D97-AF65-F5344CB8AC3E}">
        <p14:creationId xmlns:p14="http://schemas.microsoft.com/office/powerpoint/2010/main" val="111528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3337</Words>
  <Application>Microsoft Office PowerPoint</Application>
  <PresentationFormat>Widescreen</PresentationFormat>
  <Paragraphs>499</Paragraphs>
  <Slides>45</Slides>
  <Notes>25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45</vt:i4>
      </vt:variant>
    </vt:vector>
  </HeadingPairs>
  <TitlesOfParts>
    <vt:vector size="53" baseType="lpstr">
      <vt:lpstr>Arial</vt:lpstr>
      <vt:lpstr>Calibri</vt:lpstr>
      <vt:lpstr>Calibri Light</vt:lpstr>
      <vt:lpstr>Times New Roman</vt:lpstr>
      <vt:lpstr>Wingdings</vt:lpstr>
      <vt:lpstr>1_Office Theme</vt:lpstr>
      <vt:lpstr>2_Office Theme</vt:lpstr>
      <vt:lpstr>3_Office Theme</vt:lpstr>
      <vt:lpstr>Manuscript Submissions:   Getting Editors to “Yes”</vt:lpstr>
      <vt:lpstr>Conflicts of Interest</vt:lpstr>
      <vt:lpstr>PowerPoint Presentation</vt:lpstr>
      <vt:lpstr>PowerPoint Presentation</vt:lpstr>
      <vt:lpstr>Scholarship:  Glassick’s Criteria</vt:lpstr>
      <vt:lpstr>Define Question or Purpose </vt:lpstr>
      <vt:lpstr>Background - Literature </vt:lpstr>
      <vt:lpstr>PowerPoint Presentation</vt:lpstr>
      <vt:lpstr>PowerPoint Presentation</vt:lpstr>
      <vt:lpstr>Design Project of Value to Others</vt:lpstr>
      <vt:lpstr>Why Active Comparison Group?</vt:lpstr>
      <vt:lpstr>Beware of Surveys!</vt:lpstr>
      <vt:lpstr>Qualitative Studies</vt:lpstr>
      <vt:lpstr>Kirkpatrick’s Levels</vt:lpstr>
      <vt:lpstr>Outcome Measures – Quantit.</vt:lpstr>
      <vt:lpstr>Assessments Need Validity Evidence</vt:lpstr>
      <vt:lpstr>Common Problems with Quantitative</vt:lpstr>
      <vt:lpstr>PowerPoint Presentation</vt:lpstr>
      <vt:lpstr>PowerPoint Presentation</vt:lpstr>
      <vt:lpstr>PowerPoint Presentation</vt:lpstr>
      <vt:lpstr>Review Quality of Your Project -  Before You Start </vt:lpstr>
      <vt:lpstr>Dissemination Requires Clear Communication</vt:lpstr>
      <vt:lpstr>Manuscript:   IMRDC Recipe </vt:lpstr>
      <vt:lpstr>Abstract</vt:lpstr>
      <vt:lpstr>Abstract</vt:lpstr>
      <vt:lpstr>Abstract Pitfalls</vt:lpstr>
      <vt:lpstr>Peer review process</vt:lpstr>
      <vt:lpstr>Reviewer Responsibilities</vt:lpstr>
      <vt:lpstr>Minor vs Major Revisions</vt:lpstr>
      <vt:lpstr>Revision Requested:  Now What?</vt:lpstr>
      <vt:lpstr>Kubler-Ross Stages of Revision</vt:lpstr>
      <vt:lpstr>Stages</vt:lpstr>
      <vt:lpstr>3 Principles</vt:lpstr>
      <vt:lpstr>Your Mind-set</vt:lpstr>
      <vt:lpstr>Visually Clear Example</vt:lpstr>
      <vt:lpstr>What to Do with a Rejection</vt:lpstr>
      <vt:lpstr>Handling Rejections</vt:lpstr>
      <vt:lpstr>Reasonable People May Disagree</vt:lpstr>
      <vt:lpstr>Tips                        &amp; JGME Editorial</vt:lpstr>
      <vt:lpstr>Common Reasons for Rejection         Quantitative</vt:lpstr>
      <vt:lpstr>Analysis Issues</vt:lpstr>
      <vt:lpstr>Common Reasons for Rejection     Qualitative</vt:lpstr>
      <vt:lpstr>General</vt:lpstr>
      <vt:lpstr>Don’t let the first critical ‘look’ be by journal editors or  meeting reviewers! </vt:lpstr>
      <vt:lpstr>Questions?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Gail Sullivan</dc:creator>
  <cp:lastModifiedBy>Halas, Michael</cp:lastModifiedBy>
  <cp:revision>2</cp:revision>
  <dcterms:created xsi:type="dcterms:W3CDTF">2023-05-22T17:02:54Z</dcterms:created>
  <dcterms:modified xsi:type="dcterms:W3CDTF">2023-05-31T16:36:48Z</dcterms:modified>
</cp:coreProperties>
</file>