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Lst>
  <p:notesMasterIdLst>
    <p:notesMasterId r:id="rId34"/>
  </p:notesMasterIdLst>
  <p:sldIdLst>
    <p:sldId id="258" r:id="rId3"/>
    <p:sldId id="263" r:id="rId4"/>
    <p:sldId id="259" r:id="rId5"/>
    <p:sldId id="262" r:id="rId6"/>
    <p:sldId id="260" r:id="rId7"/>
    <p:sldId id="281" r:id="rId8"/>
    <p:sldId id="293" r:id="rId9"/>
    <p:sldId id="286" r:id="rId10"/>
    <p:sldId id="287" r:id="rId11"/>
    <p:sldId id="288" r:id="rId12"/>
    <p:sldId id="289" r:id="rId13"/>
    <p:sldId id="290" r:id="rId14"/>
    <p:sldId id="291" r:id="rId15"/>
    <p:sldId id="292"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36D9EB-90D6-4F26-86E5-4C6556F9BD02}">
          <p14:sldIdLst>
            <p14:sldId id="258"/>
            <p14:sldId id="263"/>
            <p14:sldId id="259"/>
            <p14:sldId id="262"/>
            <p14:sldId id="260"/>
            <p14:sldId id="281"/>
            <p14:sldId id="293"/>
            <p14:sldId id="286"/>
            <p14:sldId id="287"/>
            <p14:sldId id="288"/>
            <p14:sldId id="289"/>
            <p14:sldId id="290"/>
            <p14:sldId id="291"/>
            <p14:sldId id="292"/>
            <p14:sldId id="264"/>
            <p14:sldId id="265"/>
            <p14:sldId id="266"/>
            <p14:sldId id="267"/>
            <p14:sldId id="268"/>
            <p14:sldId id="269"/>
            <p14:sldId id="270"/>
            <p14:sldId id="271"/>
            <p14:sldId id="272"/>
            <p14:sldId id="273"/>
            <p14:sldId id="274"/>
            <p14:sldId id="275"/>
            <p14:sldId id="276"/>
            <p14:sldId id="277"/>
            <p14:sldId id="278"/>
            <p14:sldId id="279"/>
            <p14:sldId id="28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6" autoAdjust="0"/>
    <p:restoredTop sz="94660"/>
  </p:normalViewPr>
  <p:slideViewPr>
    <p:cSldViewPr snapToGrid="0">
      <p:cViewPr varScale="1">
        <p:scale>
          <a:sx n="84" d="100"/>
          <a:sy n="84" d="100"/>
        </p:scale>
        <p:origin x="965"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F1EEFE-9C67-4C99-93B8-BBBFE4C92DD2}"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6ECC0A2D-9B80-4205-8836-B789A889F4BB}">
      <dgm:prSet phldrT="[Text]" custT="1"/>
      <dgm:spPr/>
      <dgm:t>
        <a:bodyPr/>
        <a:lstStyle/>
        <a:p>
          <a:pPr algn="r">
            <a:buNone/>
          </a:pPr>
          <a:r>
            <a:rPr lang="en-US" sz="1900" dirty="0"/>
            <a:t>Medication Treatment</a:t>
          </a:r>
        </a:p>
      </dgm:t>
    </dgm:pt>
    <dgm:pt modelId="{E7204EB5-91B8-4CB8-85DF-5F4F5FE21B0A}" type="parTrans" cxnId="{1C4EE507-443E-4E9B-8750-1D00F9A56F12}">
      <dgm:prSet/>
      <dgm:spPr/>
      <dgm:t>
        <a:bodyPr/>
        <a:lstStyle/>
        <a:p>
          <a:endParaRPr lang="en-US"/>
        </a:p>
      </dgm:t>
    </dgm:pt>
    <dgm:pt modelId="{064A8558-F01B-4814-847C-98F72F758756}" type="sibTrans" cxnId="{1C4EE507-443E-4E9B-8750-1D00F9A56F12}">
      <dgm:prSet/>
      <dgm:spPr/>
      <dgm:t>
        <a:bodyPr/>
        <a:lstStyle/>
        <a:p>
          <a:endParaRPr lang="en-US"/>
        </a:p>
      </dgm:t>
    </dgm:pt>
    <dgm:pt modelId="{DC50FBD7-A564-482C-92DA-C7993144DFF6}">
      <dgm:prSet phldrT="[Text]" custT="1"/>
      <dgm:spPr/>
      <dgm:t>
        <a:bodyPr/>
        <a:lstStyle/>
        <a:p>
          <a:pPr algn="r">
            <a:buNone/>
          </a:pPr>
          <a:r>
            <a:rPr lang="en-US" sz="1900" dirty="0"/>
            <a:t>Immunizations</a:t>
          </a:r>
        </a:p>
      </dgm:t>
    </dgm:pt>
    <dgm:pt modelId="{3BC60A2D-7EDF-4FFC-A331-CDF3A25C1931}" type="parTrans" cxnId="{3ACF7865-2664-450B-A3F9-38ABBC8BBE60}">
      <dgm:prSet/>
      <dgm:spPr/>
      <dgm:t>
        <a:bodyPr/>
        <a:lstStyle/>
        <a:p>
          <a:endParaRPr lang="en-US"/>
        </a:p>
      </dgm:t>
    </dgm:pt>
    <dgm:pt modelId="{0B4D087F-6E81-4CD2-A43D-0284F71FBD8C}" type="sibTrans" cxnId="{3ACF7865-2664-450B-A3F9-38ABBC8BBE60}">
      <dgm:prSet/>
      <dgm:spPr/>
      <dgm:t>
        <a:bodyPr/>
        <a:lstStyle/>
        <a:p>
          <a:endParaRPr lang="en-US"/>
        </a:p>
      </dgm:t>
    </dgm:pt>
    <dgm:pt modelId="{67F7E79B-2FBB-452C-B4B8-4360A4779963}">
      <dgm:prSet phldrT="[Text]" custT="1"/>
      <dgm:spPr>
        <a:solidFill>
          <a:schemeClr val="accent2">
            <a:lumMod val="75000"/>
          </a:schemeClr>
        </a:solidFill>
      </dgm:spPr>
      <dgm:t>
        <a:bodyPr/>
        <a:lstStyle/>
        <a:p>
          <a:r>
            <a:rPr lang="en-US" sz="2200" dirty="0"/>
            <a:t>Acute Care </a:t>
          </a:r>
        </a:p>
      </dgm:t>
    </dgm:pt>
    <dgm:pt modelId="{A8875DAD-910E-428B-B163-2776A195D37A}" type="parTrans" cxnId="{AC9E82A6-27BF-4758-A295-C41653453F67}">
      <dgm:prSet/>
      <dgm:spPr/>
      <dgm:t>
        <a:bodyPr/>
        <a:lstStyle/>
        <a:p>
          <a:endParaRPr lang="en-US"/>
        </a:p>
      </dgm:t>
    </dgm:pt>
    <dgm:pt modelId="{FACF6B35-31C4-4746-86FA-7FCFFAFB4309}" type="sibTrans" cxnId="{AC9E82A6-27BF-4758-A295-C41653453F67}">
      <dgm:prSet/>
      <dgm:spPr/>
      <dgm:t>
        <a:bodyPr/>
        <a:lstStyle/>
        <a:p>
          <a:endParaRPr lang="en-US"/>
        </a:p>
      </dgm:t>
    </dgm:pt>
    <dgm:pt modelId="{4B141CF5-D0C5-453A-BC3D-3FD4435EBBD7}">
      <dgm:prSet phldrT="[Text]" custT="1"/>
      <dgm:spPr/>
      <dgm:t>
        <a:bodyPr/>
        <a:lstStyle/>
        <a:p>
          <a:pPr>
            <a:lnSpc>
              <a:spcPct val="100000"/>
            </a:lnSpc>
            <a:spcAft>
              <a:spcPts val="0"/>
            </a:spcAft>
            <a:buNone/>
          </a:pPr>
          <a:r>
            <a:rPr lang="en-US" sz="1900" dirty="0"/>
            <a:t>Skin and Soft Tissue Infections</a:t>
          </a:r>
        </a:p>
      </dgm:t>
    </dgm:pt>
    <dgm:pt modelId="{2FE80513-609A-49F5-AC60-0693EBDC6D04}" type="parTrans" cxnId="{FC15E774-8AB3-4A7C-9840-913726784D2B}">
      <dgm:prSet/>
      <dgm:spPr/>
      <dgm:t>
        <a:bodyPr/>
        <a:lstStyle/>
        <a:p>
          <a:endParaRPr lang="en-US"/>
        </a:p>
      </dgm:t>
    </dgm:pt>
    <dgm:pt modelId="{8769ED16-6B49-45D9-8579-E27D2E516495}" type="sibTrans" cxnId="{FC15E774-8AB3-4A7C-9840-913726784D2B}">
      <dgm:prSet/>
      <dgm:spPr/>
      <dgm:t>
        <a:bodyPr/>
        <a:lstStyle/>
        <a:p>
          <a:endParaRPr lang="en-US"/>
        </a:p>
      </dgm:t>
    </dgm:pt>
    <dgm:pt modelId="{93A09FA1-4B0F-438E-9BC3-0DDB8054CFE6}">
      <dgm:prSet phldrT="[Text]" custT="1"/>
      <dgm:spPr/>
      <dgm:t>
        <a:bodyPr/>
        <a:lstStyle/>
        <a:p>
          <a:pPr algn="r"/>
          <a:endParaRPr lang="en-US" sz="1800" dirty="0"/>
        </a:p>
      </dgm:t>
    </dgm:pt>
    <dgm:pt modelId="{81A7F668-B6A9-4362-B74E-E7946F3C96A3}" type="parTrans" cxnId="{3886D6C5-4034-4BCC-A4DA-DFDAA5824BA4}">
      <dgm:prSet/>
      <dgm:spPr/>
      <dgm:t>
        <a:bodyPr/>
        <a:lstStyle/>
        <a:p>
          <a:endParaRPr lang="en-US"/>
        </a:p>
      </dgm:t>
    </dgm:pt>
    <dgm:pt modelId="{2E6A0297-F4C7-4444-ADC2-23E95711E0CD}" type="sibTrans" cxnId="{3886D6C5-4034-4BCC-A4DA-DFDAA5824BA4}">
      <dgm:prSet/>
      <dgm:spPr/>
      <dgm:t>
        <a:bodyPr/>
        <a:lstStyle/>
        <a:p>
          <a:endParaRPr lang="en-US"/>
        </a:p>
      </dgm:t>
    </dgm:pt>
    <dgm:pt modelId="{663FEEFC-BB9B-4F46-81FD-A473BA084E06}">
      <dgm:prSet phldrT="[Text]" custT="1"/>
      <dgm:spPr/>
      <dgm:t>
        <a:bodyPr/>
        <a:lstStyle/>
        <a:p>
          <a:pPr algn="r">
            <a:buNone/>
          </a:pPr>
          <a:r>
            <a:rPr lang="en-US" sz="1900" dirty="0"/>
            <a:t>Lifestyle Modifications </a:t>
          </a:r>
        </a:p>
      </dgm:t>
    </dgm:pt>
    <dgm:pt modelId="{2CE7A5E1-8602-4A66-BD1E-B67C053C049B}" type="parTrans" cxnId="{0B0A6ACA-55D2-49F9-9FA8-21C37410153B}">
      <dgm:prSet/>
      <dgm:spPr/>
      <dgm:t>
        <a:bodyPr/>
        <a:lstStyle/>
        <a:p>
          <a:endParaRPr lang="en-US"/>
        </a:p>
      </dgm:t>
    </dgm:pt>
    <dgm:pt modelId="{69AF9C75-686E-4067-98FC-02F5DFFD8B44}" type="sibTrans" cxnId="{0B0A6ACA-55D2-49F9-9FA8-21C37410153B}">
      <dgm:prSet/>
      <dgm:spPr/>
      <dgm:t>
        <a:bodyPr/>
        <a:lstStyle/>
        <a:p>
          <a:endParaRPr lang="en-US"/>
        </a:p>
      </dgm:t>
    </dgm:pt>
    <dgm:pt modelId="{32ADE956-3E22-4C80-88DC-B73A96A78D50}">
      <dgm:prSet phldrT="[Text]" custT="1"/>
      <dgm:spPr/>
      <dgm:t>
        <a:bodyPr/>
        <a:lstStyle/>
        <a:p>
          <a:pPr algn="r">
            <a:buNone/>
          </a:pPr>
          <a:r>
            <a:rPr lang="en-US" sz="1900" dirty="0"/>
            <a:t>Ongoing Education &amp; Support</a:t>
          </a:r>
        </a:p>
      </dgm:t>
    </dgm:pt>
    <dgm:pt modelId="{2E9688E5-9986-4B90-A5A1-EE34D86218D1}" type="parTrans" cxnId="{3D0630EE-8F44-4AD4-944E-29FFEF1FF1B3}">
      <dgm:prSet/>
      <dgm:spPr/>
      <dgm:t>
        <a:bodyPr/>
        <a:lstStyle/>
        <a:p>
          <a:endParaRPr lang="en-US"/>
        </a:p>
      </dgm:t>
    </dgm:pt>
    <dgm:pt modelId="{6AC2DCB5-D8E8-4E56-9B27-F24DD0BB98EA}" type="sibTrans" cxnId="{3D0630EE-8F44-4AD4-944E-29FFEF1FF1B3}">
      <dgm:prSet/>
      <dgm:spPr/>
      <dgm:t>
        <a:bodyPr/>
        <a:lstStyle/>
        <a:p>
          <a:endParaRPr lang="en-US"/>
        </a:p>
      </dgm:t>
    </dgm:pt>
    <dgm:pt modelId="{B1FE586D-DCDF-4476-A0F2-8F60298CDE3E}">
      <dgm:prSet phldrT="[Text]" custT="1"/>
      <dgm:spPr/>
      <dgm:t>
        <a:bodyPr/>
        <a:lstStyle/>
        <a:p>
          <a:pPr algn="r">
            <a:buNone/>
          </a:pPr>
          <a:r>
            <a:rPr lang="en-US" sz="1900" dirty="0"/>
            <a:t>Harm Reduction</a:t>
          </a:r>
        </a:p>
      </dgm:t>
    </dgm:pt>
    <dgm:pt modelId="{2E08B257-1022-4C67-9885-FDA9E8DA1802}" type="parTrans" cxnId="{B3F32245-068D-4BDA-9FD0-B73ABD017773}">
      <dgm:prSet/>
      <dgm:spPr/>
      <dgm:t>
        <a:bodyPr/>
        <a:lstStyle/>
        <a:p>
          <a:endParaRPr lang="en-US"/>
        </a:p>
      </dgm:t>
    </dgm:pt>
    <dgm:pt modelId="{AD220C37-DD7B-4456-B196-5616EFCAAF34}" type="sibTrans" cxnId="{B3F32245-068D-4BDA-9FD0-B73ABD017773}">
      <dgm:prSet/>
      <dgm:spPr/>
      <dgm:t>
        <a:bodyPr/>
        <a:lstStyle/>
        <a:p>
          <a:endParaRPr lang="en-US"/>
        </a:p>
      </dgm:t>
    </dgm:pt>
    <dgm:pt modelId="{BCDF8CF9-6CCC-4D06-A82B-775327361FA6}">
      <dgm:prSet phldrT="[Text]" custT="1"/>
      <dgm:spPr/>
      <dgm:t>
        <a:bodyPr/>
        <a:lstStyle/>
        <a:p>
          <a:pPr algn="r">
            <a:buNone/>
          </a:pPr>
          <a:r>
            <a:rPr lang="en-US" sz="1900" dirty="0" err="1"/>
            <a:t>PrEP</a:t>
          </a:r>
          <a:r>
            <a:rPr lang="en-US" sz="1900" dirty="0"/>
            <a:t> and </a:t>
          </a:r>
          <a:r>
            <a:rPr lang="en-US" sz="1900" dirty="0" err="1"/>
            <a:t>nPEP</a:t>
          </a:r>
          <a:endParaRPr lang="en-US" sz="1900" dirty="0"/>
        </a:p>
      </dgm:t>
    </dgm:pt>
    <dgm:pt modelId="{54B57C45-9D8F-4356-843A-2F0B09B0416D}" type="parTrans" cxnId="{222357A3-2AB1-4DEC-AC5B-D2D99E16C519}">
      <dgm:prSet/>
      <dgm:spPr/>
      <dgm:t>
        <a:bodyPr/>
        <a:lstStyle/>
        <a:p>
          <a:endParaRPr lang="en-US"/>
        </a:p>
      </dgm:t>
    </dgm:pt>
    <dgm:pt modelId="{738E0633-9DD4-4BC7-B6F0-8E6E3ECF2AF5}" type="sibTrans" cxnId="{222357A3-2AB1-4DEC-AC5B-D2D99E16C519}">
      <dgm:prSet/>
      <dgm:spPr/>
      <dgm:t>
        <a:bodyPr/>
        <a:lstStyle/>
        <a:p>
          <a:endParaRPr lang="en-US"/>
        </a:p>
      </dgm:t>
    </dgm:pt>
    <dgm:pt modelId="{674222D7-B7C1-4120-AC3A-16498A58C063}">
      <dgm:prSet phldrT="[Text]" custT="1"/>
      <dgm:spPr/>
      <dgm:t>
        <a:bodyPr/>
        <a:lstStyle/>
        <a:p>
          <a:pPr algn="r">
            <a:buNone/>
          </a:pPr>
          <a:r>
            <a:rPr lang="en-US" sz="1900" dirty="0"/>
            <a:t>Medication for OUD</a:t>
          </a:r>
        </a:p>
      </dgm:t>
    </dgm:pt>
    <dgm:pt modelId="{973DDEA6-0F8E-48E1-A1B2-7589539E56DC}" type="parTrans" cxnId="{51A1BC6B-125D-4922-8587-24A3B319CF58}">
      <dgm:prSet/>
      <dgm:spPr/>
      <dgm:t>
        <a:bodyPr/>
        <a:lstStyle/>
        <a:p>
          <a:endParaRPr lang="en-US"/>
        </a:p>
      </dgm:t>
    </dgm:pt>
    <dgm:pt modelId="{81F1FB92-8CD2-42EE-96CE-0D41FDF210A6}" type="sibTrans" cxnId="{51A1BC6B-125D-4922-8587-24A3B319CF58}">
      <dgm:prSet/>
      <dgm:spPr/>
      <dgm:t>
        <a:bodyPr/>
        <a:lstStyle/>
        <a:p>
          <a:endParaRPr lang="en-US"/>
        </a:p>
      </dgm:t>
    </dgm:pt>
    <dgm:pt modelId="{325213C8-2DE3-40E1-96B2-35357B97A1E5}">
      <dgm:prSet phldrT="[Text]" custT="1"/>
      <dgm:spPr/>
      <dgm:t>
        <a:bodyPr/>
        <a:lstStyle/>
        <a:p>
          <a:pPr>
            <a:lnSpc>
              <a:spcPct val="100000"/>
            </a:lnSpc>
            <a:spcAft>
              <a:spcPts val="0"/>
            </a:spcAft>
            <a:buNone/>
          </a:pPr>
          <a:r>
            <a:rPr lang="en-US" sz="1900" dirty="0"/>
            <a:t>Overdose Response</a:t>
          </a:r>
        </a:p>
      </dgm:t>
    </dgm:pt>
    <dgm:pt modelId="{8ADF12F7-5F21-4902-BC02-0E147DD105BE}" type="parTrans" cxnId="{F52CF0EE-09E7-4981-AB3B-CB554CEC6FFF}">
      <dgm:prSet/>
      <dgm:spPr/>
      <dgm:t>
        <a:bodyPr/>
        <a:lstStyle/>
        <a:p>
          <a:endParaRPr lang="en-US"/>
        </a:p>
      </dgm:t>
    </dgm:pt>
    <dgm:pt modelId="{1E1E2F22-65C1-4A29-BEE1-1E52975E6E6E}" type="sibTrans" cxnId="{F52CF0EE-09E7-4981-AB3B-CB554CEC6FFF}">
      <dgm:prSet/>
      <dgm:spPr/>
      <dgm:t>
        <a:bodyPr/>
        <a:lstStyle/>
        <a:p>
          <a:endParaRPr lang="en-US"/>
        </a:p>
      </dgm:t>
    </dgm:pt>
    <dgm:pt modelId="{1314B482-009D-4D21-9D4B-E30545B04238}">
      <dgm:prSet phldrT="[Text]" custT="1"/>
      <dgm:spPr/>
      <dgm:t>
        <a:bodyPr/>
        <a:lstStyle/>
        <a:p>
          <a:pPr>
            <a:lnSpc>
              <a:spcPct val="100000"/>
            </a:lnSpc>
            <a:spcAft>
              <a:spcPts val="0"/>
            </a:spcAft>
            <a:buNone/>
          </a:pPr>
          <a:r>
            <a:rPr lang="en-US" sz="1900" dirty="0"/>
            <a:t>Trauma</a:t>
          </a:r>
        </a:p>
      </dgm:t>
    </dgm:pt>
    <dgm:pt modelId="{C75505C3-9499-41E0-8D12-F662EAA1981B}" type="parTrans" cxnId="{A91171FC-BF6C-471C-92BB-7C0CFA0249F3}">
      <dgm:prSet/>
      <dgm:spPr/>
      <dgm:t>
        <a:bodyPr/>
        <a:lstStyle/>
        <a:p>
          <a:endParaRPr lang="en-US"/>
        </a:p>
      </dgm:t>
    </dgm:pt>
    <dgm:pt modelId="{923B9813-0390-4F7E-98F9-F10D3BA97B23}" type="sibTrans" cxnId="{A91171FC-BF6C-471C-92BB-7C0CFA0249F3}">
      <dgm:prSet/>
      <dgm:spPr/>
      <dgm:t>
        <a:bodyPr/>
        <a:lstStyle/>
        <a:p>
          <a:endParaRPr lang="en-US"/>
        </a:p>
      </dgm:t>
    </dgm:pt>
    <dgm:pt modelId="{67C1D016-CC47-4E4F-8444-914B5228453F}">
      <dgm:prSet phldrT="[Text]" custT="1"/>
      <dgm:spPr>
        <a:solidFill>
          <a:schemeClr val="accent2">
            <a:lumMod val="75000"/>
          </a:schemeClr>
        </a:solidFill>
      </dgm:spPr>
      <dgm:t>
        <a:bodyPr/>
        <a:lstStyle/>
        <a:p>
          <a:r>
            <a:rPr lang="en-US" sz="2200" dirty="0"/>
            <a:t>Prevention</a:t>
          </a:r>
        </a:p>
      </dgm:t>
    </dgm:pt>
    <dgm:pt modelId="{DD8C467B-428F-499D-80D8-74A5F5658739}" type="sibTrans" cxnId="{F2EFA929-CB37-445F-B0B8-4776F9BCBE6B}">
      <dgm:prSet/>
      <dgm:spPr/>
      <dgm:t>
        <a:bodyPr/>
        <a:lstStyle/>
        <a:p>
          <a:endParaRPr lang="en-US"/>
        </a:p>
      </dgm:t>
    </dgm:pt>
    <dgm:pt modelId="{A535B562-DE37-431F-B709-7D78142F94A8}" type="parTrans" cxnId="{F2EFA929-CB37-445F-B0B8-4776F9BCBE6B}">
      <dgm:prSet/>
      <dgm:spPr/>
      <dgm:t>
        <a:bodyPr/>
        <a:lstStyle/>
        <a:p>
          <a:endParaRPr lang="en-US"/>
        </a:p>
      </dgm:t>
    </dgm:pt>
    <dgm:pt modelId="{AEF32EB0-A9A7-49E4-A6F5-8F1376BB4780}">
      <dgm:prSet phldrT="[Text]" custT="1"/>
      <dgm:spPr>
        <a:solidFill>
          <a:schemeClr val="accent2">
            <a:lumMod val="75000"/>
          </a:schemeClr>
        </a:solidFill>
      </dgm:spPr>
      <dgm:t>
        <a:bodyPr/>
        <a:lstStyle/>
        <a:p>
          <a:r>
            <a:rPr lang="en-US" sz="2200" dirty="0"/>
            <a:t>Managing Chronic Conditions </a:t>
          </a:r>
        </a:p>
      </dgm:t>
    </dgm:pt>
    <dgm:pt modelId="{B99CF29F-0AC5-46A3-ABC8-0A3603570C84}" type="sibTrans" cxnId="{1A66C243-436F-4563-AE8E-DF1F3177261F}">
      <dgm:prSet/>
      <dgm:spPr/>
      <dgm:t>
        <a:bodyPr/>
        <a:lstStyle/>
        <a:p>
          <a:endParaRPr lang="en-US"/>
        </a:p>
      </dgm:t>
    </dgm:pt>
    <dgm:pt modelId="{C124C8AE-FF41-4FF0-92C8-3B491DF01AFF}" type="parTrans" cxnId="{1A66C243-436F-4563-AE8E-DF1F3177261F}">
      <dgm:prSet/>
      <dgm:spPr/>
      <dgm:t>
        <a:bodyPr/>
        <a:lstStyle/>
        <a:p>
          <a:endParaRPr lang="en-US"/>
        </a:p>
      </dgm:t>
    </dgm:pt>
    <dgm:pt modelId="{296514FF-2BDC-4BA3-B64B-193E36B79251}">
      <dgm:prSet phldrT="[Text]" custT="1"/>
      <dgm:spPr>
        <a:solidFill>
          <a:schemeClr val="accent2">
            <a:lumMod val="75000"/>
          </a:schemeClr>
        </a:solidFill>
      </dgm:spPr>
      <dgm:t>
        <a:bodyPr/>
        <a:lstStyle/>
        <a:p>
          <a:r>
            <a:rPr lang="en-US" sz="2200" dirty="0"/>
            <a:t>Screening and Assessment</a:t>
          </a:r>
        </a:p>
      </dgm:t>
    </dgm:pt>
    <dgm:pt modelId="{52BCD84D-FB48-4328-98D6-6D93D5977E62}" type="sibTrans" cxnId="{323E30A1-DEC7-4013-85A3-9BB38592F718}">
      <dgm:prSet/>
      <dgm:spPr/>
      <dgm:t>
        <a:bodyPr/>
        <a:lstStyle/>
        <a:p>
          <a:endParaRPr lang="en-US"/>
        </a:p>
      </dgm:t>
    </dgm:pt>
    <dgm:pt modelId="{24542B3E-9814-465B-A451-E15724F52710}" type="parTrans" cxnId="{323E30A1-DEC7-4013-85A3-9BB38592F718}">
      <dgm:prSet/>
      <dgm:spPr/>
      <dgm:t>
        <a:bodyPr/>
        <a:lstStyle/>
        <a:p>
          <a:endParaRPr lang="en-US"/>
        </a:p>
      </dgm:t>
    </dgm:pt>
    <dgm:pt modelId="{5AA5E221-A138-403F-9FF2-39471069F3F9}">
      <dgm:prSet phldrT="[Text]" custT="1"/>
      <dgm:spPr/>
      <dgm:t>
        <a:bodyPr/>
        <a:lstStyle/>
        <a:p>
          <a:pPr>
            <a:buNone/>
          </a:pPr>
          <a:r>
            <a:rPr lang="en-US" sz="1900" dirty="0"/>
            <a:t>SBIRT/AUDIT</a:t>
          </a:r>
        </a:p>
      </dgm:t>
    </dgm:pt>
    <dgm:pt modelId="{154FA68D-3391-45B5-8316-6FE7F8F27060}" type="sibTrans" cxnId="{89B1AEB4-5601-48B4-A19A-50EE9A347AFF}">
      <dgm:prSet/>
      <dgm:spPr/>
      <dgm:t>
        <a:bodyPr/>
        <a:lstStyle/>
        <a:p>
          <a:endParaRPr lang="en-US"/>
        </a:p>
      </dgm:t>
    </dgm:pt>
    <dgm:pt modelId="{04ABD5C4-989A-4A04-B77E-98A7CB4F3237}" type="parTrans" cxnId="{89B1AEB4-5601-48B4-A19A-50EE9A347AFF}">
      <dgm:prSet/>
      <dgm:spPr/>
      <dgm:t>
        <a:bodyPr/>
        <a:lstStyle/>
        <a:p>
          <a:endParaRPr lang="en-US"/>
        </a:p>
      </dgm:t>
    </dgm:pt>
    <dgm:pt modelId="{0EF61BB8-5A4D-44E6-B09B-AD659D414B5E}">
      <dgm:prSet phldrT="[Text]" custT="1"/>
      <dgm:spPr/>
      <dgm:t>
        <a:bodyPr/>
        <a:lstStyle/>
        <a:p>
          <a:pPr>
            <a:buNone/>
          </a:pPr>
          <a:r>
            <a:rPr lang="en-US" sz="1900" dirty="0"/>
            <a:t>History Collection</a:t>
          </a:r>
        </a:p>
      </dgm:t>
    </dgm:pt>
    <dgm:pt modelId="{534F64DC-CD9F-4E49-9D24-2AFC9812DF61}" type="sibTrans" cxnId="{A10F2704-DF03-406E-813A-F9485A30ACA5}">
      <dgm:prSet/>
      <dgm:spPr/>
      <dgm:t>
        <a:bodyPr/>
        <a:lstStyle/>
        <a:p>
          <a:endParaRPr lang="en-US"/>
        </a:p>
      </dgm:t>
    </dgm:pt>
    <dgm:pt modelId="{7052B832-9E4E-40F1-9B47-52742BDA2E2B}" type="parTrans" cxnId="{A10F2704-DF03-406E-813A-F9485A30ACA5}">
      <dgm:prSet/>
      <dgm:spPr/>
      <dgm:t>
        <a:bodyPr/>
        <a:lstStyle/>
        <a:p>
          <a:endParaRPr lang="en-US"/>
        </a:p>
      </dgm:t>
    </dgm:pt>
    <dgm:pt modelId="{9FF70546-25F2-4982-A41D-61E841C220E8}">
      <dgm:prSet phldrT="[Text]" custT="1"/>
      <dgm:spPr/>
      <dgm:t>
        <a:bodyPr/>
        <a:lstStyle/>
        <a:p>
          <a:pPr>
            <a:buNone/>
          </a:pPr>
          <a:r>
            <a:rPr lang="en-US" sz="1900" dirty="0"/>
            <a:t>DSM-5</a:t>
          </a:r>
        </a:p>
      </dgm:t>
    </dgm:pt>
    <dgm:pt modelId="{F2952C86-EC96-4EEE-86D7-E5E999E44525}" type="sibTrans" cxnId="{21605D76-CA0A-4B74-8201-2BBE31CD9610}">
      <dgm:prSet/>
      <dgm:spPr/>
      <dgm:t>
        <a:bodyPr/>
        <a:lstStyle/>
        <a:p>
          <a:endParaRPr lang="en-US"/>
        </a:p>
      </dgm:t>
    </dgm:pt>
    <dgm:pt modelId="{EC612BA4-1D21-4E1F-B6BB-8BF722840A6C}" type="parTrans" cxnId="{21605D76-CA0A-4B74-8201-2BBE31CD9610}">
      <dgm:prSet/>
      <dgm:spPr/>
      <dgm:t>
        <a:bodyPr/>
        <a:lstStyle/>
        <a:p>
          <a:endParaRPr lang="en-US"/>
        </a:p>
      </dgm:t>
    </dgm:pt>
    <dgm:pt modelId="{2E33AA28-5FA6-454B-91DB-3ABEB68A3159}">
      <dgm:prSet phldrT="[Text]" custT="1"/>
      <dgm:spPr/>
      <dgm:t>
        <a:bodyPr/>
        <a:lstStyle/>
        <a:p>
          <a:pPr>
            <a:buNone/>
          </a:pPr>
          <a:r>
            <a:rPr lang="en-US" sz="1900" dirty="0"/>
            <a:t>Diagnostics</a:t>
          </a:r>
        </a:p>
      </dgm:t>
    </dgm:pt>
    <dgm:pt modelId="{480FA0CA-E616-460F-9AAB-096E9B1EA702}" type="sibTrans" cxnId="{6EAE311B-1073-453D-A705-41D1EEDBC04F}">
      <dgm:prSet/>
      <dgm:spPr/>
      <dgm:t>
        <a:bodyPr/>
        <a:lstStyle/>
        <a:p>
          <a:endParaRPr lang="en-US"/>
        </a:p>
      </dgm:t>
    </dgm:pt>
    <dgm:pt modelId="{298625B4-9F11-4A36-82DC-F3DADFC163F4}" type="parTrans" cxnId="{6EAE311B-1073-453D-A705-41D1EEDBC04F}">
      <dgm:prSet/>
      <dgm:spPr/>
      <dgm:t>
        <a:bodyPr/>
        <a:lstStyle/>
        <a:p>
          <a:endParaRPr lang="en-US"/>
        </a:p>
      </dgm:t>
    </dgm:pt>
    <dgm:pt modelId="{52E2884B-D5E2-4231-8C46-0B9D5188298B}" type="pres">
      <dgm:prSet presAssocID="{A5F1EEFE-9C67-4C99-93B8-BBBFE4C92DD2}" presName="cycleMatrixDiagram" presStyleCnt="0">
        <dgm:presLayoutVars>
          <dgm:chMax val="1"/>
          <dgm:dir/>
          <dgm:animLvl val="lvl"/>
          <dgm:resizeHandles val="exact"/>
        </dgm:presLayoutVars>
      </dgm:prSet>
      <dgm:spPr/>
      <dgm:t>
        <a:bodyPr/>
        <a:lstStyle/>
        <a:p>
          <a:endParaRPr lang="en-US"/>
        </a:p>
      </dgm:t>
    </dgm:pt>
    <dgm:pt modelId="{FB0EEE39-D292-4D3A-9690-1DDE6AABEFCB}" type="pres">
      <dgm:prSet presAssocID="{A5F1EEFE-9C67-4C99-93B8-BBBFE4C92DD2}" presName="children" presStyleCnt="0"/>
      <dgm:spPr/>
    </dgm:pt>
    <dgm:pt modelId="{3B8B1422-4AB5-48DF-90DF-C5D50B816471}" type="pres">
      <dgm:prSet presAssocID="{A5F1EEFE-9C67-4C99-93B8-BBBFE4C92DD2}" presName="child1group" presStyleCnt="0"/>
      <dgm:spPr/>
    </dgm:pt>
    <dgm:pt modelId="{8FD8B14F-D5A4-492C-B37E-A512234B6DC0}" type="pres">
      <dgm:prSet presAssocID="{A5F1EEFE-9C67-4C99-93B8-BBBFE4C92DD2}" presName="child1" presStyleLbl="bgAcc1" presStyleIdx="0" presStyleCnt="4" custScaleX="135609"/>
      <dgm:spPr/>
      <dgm:t>
        <a:bodyPr/>
        <a:lstStyle/>
        <a:p>
          <a:endParaRPr lang="en-US"/>
        </a:p>
      </dgm:t>
    </dgm:pt>
    <dgm:pt modelId="{628F601A-BC40-4313-944F-2C6DCE568D95}" type="pres">
      <dgm:prSet presAssocID="{A5F1EEFE-9C67-4C99-93B8-BBBFE4C92DD2}" presName="child1Text" presStyleLbl="bgAcc1" presStyleIdx="0" presStyleCnt="4">
        <dgm:presLayoutVars>
          <dgm:bulletEnabled val="1"/>
        </dgm:presLayoutVars>
      </dgm:prSet>
      <dgm:spPr/>
      <dgm:t>
        <a:bodyPr/>
        <a:lstStyle/>
        <a:p>
          <a:endParaRPr lang="en-US"/>
        </a:p>
      </dgm:t>
    </dgm:pt>
    <dgm:pt modelId="{78B36AD8-DE0A-48CC-86E4-5E3E25727E1D}" type="pres">
      <dgm:prSet presAssocID="{A5F1EEFE-9C67-4C99-93B8-BBBFE4C92DD2}" presName="child2group" presStyleCnt="0"/>
      <dgm:spPr/>
    </dgm:pt>
    <dgm:pt modelId="{6DECDD6C-D974-46A0-8E50-8C27BB6015AD}" type="pres">
      <dgm:prSet presAssocID="{A5F1EEFE-9C67-4C99-93B8-BBBFE4C92DD2}" presName="child2" presStyleLbl="bgAcc1" presStyleIdx="1" presStyleCnt="4" custScaleX="130031"/>
      <dgm:spPr/>
      <dgm:t>
        <a:bodyPr/>
        <a:lstStyle/>
        <a:p>
          <a:endParaRPr lang="en-US"/>
        </a:p>
      </dgm:t>
    </dgm:pt>
    <dgm:pt modelId="{84CCB1B4-BD8D-499E-AB0D-8856F1BCE04B}" type="pres">
      <dgm:prSet presAssocID="{A5F1EEFE-9C67-4C99-93B8-BBBFE4C92DD2}" presName="child2Text" presStyleLbl="bgAcc1" presStyleIdx="1" presStyleCnt="4">
        <dgm:presLayoutVars>
          <dgm:bulletEnabled val="1"/>
        </dgm:presLayoutVars>
      </dgm:prSet>
      <dgm:spPr/>
      <dgm:t>
        <a:bodyPr/>
        <a:lstStyle/>
        <a:p>
          <a:endParaRPr lang="en-US"/>
        </a:p>
      </dgm:t>
    </dgm:pt>
    <dgm:pt modelId="{3FC421FE-2B5B-426B-938F-DEFA0A7F6511}" type="pres">
      <dgm:prSet presAssocID="{A5F1EEFE-9C67-4C99-93B8-BBBFE4C92DD2}" presName="child3group" presStyleCnt="0"/>
      <dgm:spPr/>
    </dgm:pt>
    <dgm:pt modelId="{EC187C94-D7AA-4F91-968D-70F426AB1745}" type="pres">
      <dgm:prSet presAssocID="{A5F1EEFE-9C67-4C99-93B8-BBBFE4C92DD2}" presName="child3" presStyleLbl="bgAcc1" presStyleIdx="2" presStyleCnt="4" custScaleX="141023" custLinFactNeighborX="-1002" custLinFactNeighborY="0"/>
      <dgm:spPr/>
      <dgm:t>
        <a:bodyPr/>
        <a:lstStyle/>
        <a:p>
          <a:endParaRPr lang="en-US"/>
        </a:p>
      </dgm:t>
    </dgm:pt>
    <dgm:pt modelId="{E09EEB97-DF0B-430B-95F1-592EBEA37A91}" type="pres">
      <dgm:prSet presAssocID="{A5F1EEFE-9C67-4C99-93B8-BBBFE4C92DD2}" presName="child3Text" presStyleLbl="bgAcc1" presStyleIdx="2" presStyleCnt="4">
        <dgm:presLayoutVars>
          <dgm:bulletEnabled val="1"/>
        </dgm:presLayoutVars>
      </dgm:prSet>
      <dgm:spPr/>
      <dgm:t>
        <a:bodyPr/>
        <a:lstStyle/>
        <a:p>
          <a:endParaRPr lang="en-US"/>
        </a:p>
      </dgm:t>
    </dgm:pt>
    <dgm:pt modelId="{3F8BD040-B0C2-41ED-9C57-86594C79AB72}" type="pres">
      <dgm:prSet presAssocID="{A5F1EEFE-9C67-4C99-93B8-BBBFE4C92DD2}" presName="child4group" presStyleCnt="0"/>
      <dgm:spPr/>
    </dgm:pt>
    <dgm:pt modelId="{607F1800-9F00-4FAB-90BA-B301F751798F}" type="pres">
      <dgm:prSet presAssocID="{A5F1EEFE-9C67-4C99-93B8-BBBFE4C92DD2}" presName="child4" presStyleLbl="bgAcc1" presStyleIdx="3" presStyleCnt="4" custScaleX="131975" custLinFactNeighborX="-1225" custLinFactNeighborY="0"/>
      <dgm:spPr/>
      <dgm:t>
        <a:bodyPr/>
        <a:lstStyle/>
        <a:p>
          <a:endParaRPr lang="en-US"/>
        </a:p>
      </dgm:t>
    </dgm:pt>
    <dgm:pt modelId="{A072EEEF-0819-4B4C-83E5-8145A67E5DAA}" type="pres">
      <dgm:prSet presAssocID="{A5F1EEFE-9C67-4C99-93B8-BBBFE4C92DD2}" presName="child4Text" presStyleLbl="bgAcc1" presStyleIdx="3" presStyleCnt="4">
        <dgm:presLayoutVars>
          <dgm:bulletEnabled val="1"/>
        </dgm:presLayoutVars>
      </dgm:prSet>
      <dgm:spPr/>
      <dgm:t>
        <a:bodyPr/>
        <a:lstStyle/>
        <a:p>
          <a:endParaRPr lang="en-US"/>
        </a:p>
      </dgm:t>
    </dgm:pt>
    <dgm:pt modelId="{8393E67D-5AA4-4253-AEA9-A3007291D9A3}" type="pres">
      <dgm:prSet presAssocID="{A5F1EEFE-9C67-4C99-93B8-BBBFE4C92DD2}" presName="childPlaceholder" presStyleCnt="0"/>
      <dgm:spPr/>
    </dgm:pt>
    <dgm:pt modelId="{A040EF21-8A9A-4D90-826A-D3BC6E276140}" type="pres">
      <dgm:prSet presAssocID="{A5F1EEFE-9C67-4C99-93B8-BBBFE4C92DD2}" presName="circle" presStyleCnt="0"/>
      <dgm:spPr/>
    </dgm:pt>
    <dgm:pt modelId="{36B5C554-5C79-40F7-AE12-E58D6F0E7F16}" type="pres">
      <dgm:prSet presAssocID="{A5F1EEFE-9C67-4C99-93B8-BBBFE4C92DD2}" presName="quadrant1" presStyleLbl="node1" presStyleIdx="0" presStyleCnt="4">
        <dgm:presLayoutVars>
          <dgm:chMax val="1"/>
          <dgm:bulletEnabled val="1"/>
        </dgm:presLayoutVars>
      </dgm:prSet>
      <dgm:spPr/>
      <dgm:t>
        <a:bodyPr/>
        <a:lstStyle/>
        <a:p>
          <a:endParaRPr lang="en-US"/>
        </a:p>
      </dgm:t>
    </dgm:pt>
    <dgm:pt modelId="{275AFA7D-0ACF-4406-BA63-48F0C5AB4913}" type="pres">
      <dgm:prSet presAssocID="{A5F1EEFE-9C67-4C99-93B8-BBBFE4C92DD2}" presName="quadrant2" presStyleLbl="node1" presStyleIdx="1" presStyleCnt="4">
        <dgm:presLayoutVars>
          <dgm:chMax val="1"/>
          <dgm:bulletEnabled val="1"/>
        </dgm:presLayoutVars>
      </dgm:prSet>
      <dgm:spPr/>
      <dgm:t>
        <a:bodyPr/>
        <a:lstStyle/>
        <a:p>
          <a:endParaRPr lang="en-US"/>
        </a:p>
      </dgm:t>
    </dgm:pt>
    <dgm:pt modelId="{4832B71B-068C-4BB9-A466-585050909783}" type="pres">
      <dgm:prSet presAssocID="{A5F1EEFE-9C67-4C99-93B8-BBBFE4C92DD2}" presName="quadrant3" presStyleLbl="node1" presStyleIdx="2" presStyleCnt="4">
        <dgm:presLayoutVars>
          <dgm:chMax val="1"/>
          <dgm:bulletEnabled val="1"/>
        </dgm:presLayoutVars>
      </dgm:prSet>
      <dgm:spPr/>
      <dgm:t>
        <a:bodyPr/>
        <a:lstStyle/>
        <a:p>
          <a:endParaRPr lang="en-US"/>
        </a:p>
      </dgm:t>
    </dgm:pt>
    <dgm:pt modelId="{DCB8193E-75D4-462E-8B21-BA64EDE7E3D4}" type="pres">
      <dgm:prSet presAssocID="{A5F1EEFE-9C67-4C99-93B8-BBBFE4C92DD2}" presName="quadrant4" presStyleLbl="node1" presStyleIdx="3" presStyleCnt="4">
        <dgm:presLayoutVars>
          <dgm:chMax val="1"/>
          <dgm:bulletEnabled val="1"/>
        </dgm:presLayoutVars>
      </dgm:prSet>
      <dgm:spPr/>
      <dgm:t>
        <a:bodyPr/>
        <a:lstStyle/>
        <a:p>
          <a:endParaRPr lang="en-US"/>
        </a:p>
      </dgm:t>
    </dgm:pt>
    <dgm:pt modelId="{83D83C49-D0A0-469A-82D5-C78A8617DDBC}" type="pres">
      <dgm:prSet presAssocID="{A5F1EEFE-9C67-4C99-93B8-BBBFE4C92DD2}" presName="quadrantPlaceholder" presStyleCnt="0"/>
      <dgm:spPr/>
    </dgm:pt>
    <dgm:pt modelId="{AFB8F31E-66D8-49F8-B1DC-4C25559F01FC}" type="pres">
      <dgm:prSet presAssocID="{A5F1EEFE-9C67-4C99-93B8-BBBFE4C92DD2}" presName="center1" presStyleLbl="fgShp" presStyleIdx="0" presStyleCnt="2"/>
      <dgm:spPr/>
    </dgm:pt>
    <dgm:pt modelId="{24059EAE-B3E4-4A2D-804E-6FBA876F7361}" type="pres">
      <dgm:prSet presAssocID="{A5F1EEFE-9C67-4C99-93B8-BBBFE4C92DD2}" presName="center2" presStyleLbl="fgShp" presStyleIdx="1" presStyleCnt="2"/>
      <dgm:spPr/>
    </dgm:pt>
  </dgm:ptLst>
  <dgm:cxnLst>
    <dgm:cxn modelId="{D298BC69-2378-4727-A602-B64A706BFFF3}" type="presOf" srcId="{32ADE956-3E22-4C80-88DC-B73A96A78D50}" destId="{6DECDD6C-D974-46A0-8E50-8C27BB6015AD}" srcOrd="0" destOrd="2" presId="urn:microsoft.com/office/officeart/2005/8/layout/cycle4"/>
    <dgm:cxn modelId="{323E30A1-DEC7-4013-85A3-9BB38592F718}" srcId="{A5F1EEFE-9C67-4C99-93B8-BBBFE4C92DD2}" destId="{296514FF-2BDC-4BA3-B64B-193E36B79251}" srcOrd="0" destOrd="0" parTransId="{24542B3E-9814-465B-A451-E15724F52710}" sibTransId="{52BCD84D-FB48-4328-98D6-6D93D5977E62}"/>
    <dgm:cxn modelId="{1A66C243-436F-4563-AE8E-DF1F3177261F}" srcId="{A5F1EEFE-9C67-4C99-93B8-BBBFE4C92DD2}" destId="{AEF32EB0-A9A7-49E4-A6F5-8F1376BB4780}" srcOrd="1" destOrd="0" parTransId="{C124C8AE-FF41-4FF0-92C8-3B491DF01AFF}" sibTransId="{B99CF29F-0AC5-46A3-ABC8-0A3603570C84}"/>
    <dgm:cxn modelId="{4AA4DAFA-7D6D-4BDD-B407-B8E0DDCDD211}" type="presOf" srcId="{296514FF-2BDC-4BA3-B64B-193E36B79251}" destId="{36B5C554-5C79-40F7-AE12-E58D6F0E7F16}" srcOrd="0" destOrd="0" presId="urn:microsoft.com/office/officeart/2005/8/layout/cycle4"/>
    <dgm:cxn modelId="{3D0630EE-8F44-4AD4-944E-29FFEF1FF1B3}" srcId="{AEF32EB0-A9A7-49E4-A6F5-8F1376BB4780}" destId="{32ADE956-3E22-4C80-88DC-B73A96A78D50}" srcOrd="2" destOrd="0" parTransId="{2E9688E5-9986-4B90-A5A1-EE34D86218D1}" sibTransId="{6AC2DCB5-D8E8-4E56-9B27-F24DD0BB98EA}"/>
    <dgm:cxn modelId="{AC9E82A6-27BF-4758-A295-C41653453F67}" srcId="{A5F1EEFE-9C67-4C99-93B8-BBBFE4C92DD2}" destId="{67F7E79B-2FBB-452C-B4B8-4360A4779963}" srcOrd="3" destOrd="0" parTransId="{A8875DAD-910E-428B-B163-2776A195D37A}" sibTransId="{FACF6B35-31C4-4746-86FA-7FCFFAFB4309}"/>
    <dgm:cxn modelId="{46E438A6-2353-4673-A068-292FE36AAE5D}" type="presOf" srcId="{0EF61BB8-5A4D-44E6-B09B-AD659D414B5E}" destId="{628F601A-BC40-4313-944F-2C6DCE568D95}" srcOrd="1" destOrd="1" presId="urn:microsoft.com/office/officeart/2005/8/layout/cycle4"/>
    <dgm:cxn modelId="{DB2D2FBD-2BAF-4540-AE48-7AF74452B2D4}" type="presOf" srcId="{6ECC0A2D-9B80-4205-8836-B789A889F4BB}" destId="{6DECDD6C-D974-46A0-8E50-8C27BB6015AD}" srcOrd="0" destOrd="0" presId="urn:microsoft.com/office/officeart/2005/8/layout/cycle4"/>
    <dgm:cxn modelId="{463F1E6B-A4B3-4D36-A455-0FB3B91B63C0}" type="presOf" srcId="{2E33AA28-5FA6-454B-91DB-3ABEB68A3159}" destId="{628F601A-BC40-4313-944F-2C6DCE568D95}" srcOrd="1" destOrd="3" presId="urn:microsoft.com/office/officeart/2005/8/layout/cycle4"/>
    <dgm:cxn modelId="{DF3D1C5D-B617-4823-AABE-B818F5AC019B}" type="presOf" srcId="{325213C8-2DE3-40E1-96B2-35357B97A1E5}" destId="{607F1800-9F00-4FAB-90BA-B301F751798F}" srcOrd="0" destOrd="1" presId="urn:microsoft.com/office/officeart/2005/8/layout/cycle4"/>
    <dgm:cxn modelId="{348B6685-48C0-432D-B33A-54D4B70D7EAF}" type="presOf" srcId="{32ADE956-3E22-4C80-88DC-B73A96A78D50}" destId="{84CCB1B4-BD8D-499E-AB0D-8856F1BCE04B}" srcOrd="1" destOrd="2" presId="urn:microsoft.com/office/officeart/2005/8/layout/cycle4"/>
    <dgm:cxn modelId="{A574C90C-0B46-484C-B0DE-B64110E26648}" type="presOf" srcId="{DC50FBD7-A564-482C-92DA-C7993144DFF6}" destId="{EC187C94-D7AA-4F91-968D-70F426AB1745}" srcOrd="0" destOrd="0" presId="urn:microsoft.com/office/officeart/2005/8/layout/cycle4"/>
    <dgm:cxn modelId="{DD428D66-C6EA-4A5A-B71F-FAEA32858A84}" type="presOf" srcId="{6ECC0A2D-9B80-4205-8836-B789A889F4BB}" destId="{84CCB1B4-BD8D-499E-AB0D-8856F1BCE04B}" srcOrd="1" destOrd="0" presId="urn:microsoft.com/office/officeart/2005/8/layout/cycle4"/>
    <dgm:cxn modelId="{6EAE311B-1073-453D-A705-41D1EEDBC04F}" srcId="{296514FF-2BDC-4BA3-B64B-193E36B79251}" destId="{2E33AA28-5FA6-454B-91DB-3ABEB68A3159}" srcOrd="3" destOrd="0" parTransId="{298625B4-9F11-4A36-82DC-F3DADFC163F4}" sibTransId="{480FA0CA-E616-460F-9AAB-096E9B1EA702}"/>
    <dgm:cxn modelId="{7FE32C33-339A-49F1-BC27-9E7F29EDDF40}" type="presOf" srcId="{663FEEFC-BB9B-4F46-81FD-A473BA084E06}" destId="{6DECDD6C-D974-46A0-8E50-8C27BB6015AD}" srcOrd="0" destOrd="1" presId="urn:microsoft.com/office/officeart/2005/8/layout/cycle4"/>
    <dgm:cxn modelId="{04A5ABFB-A3C4-4F3F-9D63-28B47E9D83CC}" type="presOf" srcId="{BCDF8CF9-6CCC-4D06-A82B-775327361FA6}" destId="{E09EEB97-DF0B-430B-95F1-592EBEA37A91}" srcOrd="1" destOrd="2" presId="urn:microsoft.com/office/officeart/2005/8/layout/cycle4"/>
    <dgm:cxn modelId="{89B1AEB4-5601-48B4-A19A-50EE9A347AFF}" srcId="{296514FF-2BDC-4BA3-B64B-193E36B79251}" destId="{5AA5E221-A138-403F-9FF2-39471069F3F9}" srcOrd="0" destOrd="0" parTransId="{04ABD5C4-989A-4A04-B77E-98A7CB4F3237}" sibTransId="{154FA68D-3391-45B5-8316-6FE7F8F27060}"/>
    <dgm:cxn modelId="{51A1BC6B-125D-4922-8587-24A3B319CF58}" srcId="{67C1D016-CC47-4E4F-8444-914B5228453F}" destId="{674222D7-B7C1-4120-AC3A-16498A58C063}" srcOrd="3" destOrd="0" parTransId="{973DDEA6-0F8E-48E1-A1B2-7589539E56DC}" sibTransId="{81F1FB92-8CD2-42EE-96CE-0D41FDF210A6}"/>
    <dgm:cxn modelId="{DE7AA783-B5D1-4683-9D46-95294334F042}" type="presOf" srcId="{AEF32EB0-A9A7-49E4-A6F5-8F1376BB4780}" destId="{275AFA7D-0ACF-4406-BA63-48F0C5AB4913}" srcOrd="0" destOrd="0" presId="urn:microsoft.com/office/officeart/2005/8/layout/cycle4"/>
    <dgm:cxn modelId="{1C4EE507-443E-4E9B-8750-1D00F9A56F12}" srcId="{AEF32EB0-A9A7-49E4-A6F5-8F1376BB4780}" destId="{6ECC0A2D-9B80-4205-8836-B789A889F4BB}" srcOrd="0" destOrd="0" parTransId="{E7204EB5-91B8-4CB8-85DF-5F4F5FE21B0A}" sibTransId="{064A8558-F01B-4814-847C-98F72F758756}"/>
    <dgm:cxn modelId="{F2EFA929-CB37-445F-B0B8-4776F9BCBE6B}" srcId="{A5F1EEFE-9C67-4C99-93B8-BBBFE4C92DD2}" destId="{67C1D016-CC47-4E4F-8444-914B5228453F}" srcOrd="2" destOrd="0" parTransId="{A535B562-DE37-431F-B709-7D78142F94A8}" sibTransId="{DD8C467B-428F-499D-80D8-74A5F5658739}"/>
    <dgm:cxn modelId="{D1F6EF75-AA66-4712-87C1-EFBDC1C9B11A}" type="presOf" srcId="{0EF61BB8-5A4D-44E6-B09B-AD659D414B5E}" destId="{8FD8B14F-D5A4-492C-B37E-A512234B6DC0}" srcOrd="0" destOrd="1" presId="urn:microsoft.com/office/officeart/2005/8/layout/cycle4"/>
    <dgm:cxn modelId="{FB601232-A81A-4CEE-8D60-6F7D938C03E7}" type="presOf" srcId="{67C1D016-CC47-4E4F-8444-914B5228453F}" destId="{4832B71B-068C-4BB9-A466-585050909783}" srcOrd="0" destOrd="0" presId="urn:microsoft.com/office/officeart/2005/8/layout/cycle4"/>
    <dgm:cxn modelId="{432F4DC0-837B-45EF-AEC3-DBA2D39DC089}" type="presOf" srcId="{5AA5E221-A138-403F-9FF2-39471069F3F9}" destId="{8FD8B14F-D5A4-492C-B37E-A512234B6DC0}" srcOrd="0" destOrd="0" presId="urn:microsoft.com/office/officeart/2005/8/layout/cycle4"/>
    <dgm:cxn modelId="{CFAECD1D-2959-44CD-9519-778E32A33D5A}" type="presOf" srcId="{B1FE586D-DCDF-4476-A0F2-8F60298CDE3E}" destId="{E09EEB97-DF0B-430B-95F1-592EBEA37A91}" srcOrd="1" destOrd="1" presId="urn:microsoft.com/office/officeart/2005/8/layout/cycle4"/>
    <dgm:cxn modelId="{365B924C-79BB-4C2C-B06D-B3C31A667FD9}" type="presOf" srcId="{B1FE586D-DCDF-4476-A0F2-8F60298CDE3E}" destId="{EC187C94-D7AA-4F91-968D-70F426AB1745}" srcOrd="0" destOrd="1" presId="urn:microsoft.com/office/officeart/2005/8/layout/cycle4"/>
    <dgm:cxn modelId="{A91171FC-BF6C-471C-92BB-7C0CFA0249F3}" srcId="{67F7E79B-2FBB-452C-B4B8-4360A4779963}" destId="{1314B482-009D-4D21-9D4B-E30545B04238}" srcOrd="2" destOrd="0" parTransId="{C75505C3-9499-41E0-8D12-F662EAA1981B}" sibTransId="{923B9813-0390-4F7E-98F9-F10D3BA97B23}"/>
    <dgm:cxn modelId="{3ACF7865-2664-450B-A3F9-38ABBC8BBE60}" srcId="{67C1D016-CC47-4E4F-8444-914B5228453F}" destId="{DC50FBD7-A564-482C-92DA-C7993144DFF6}" srcOrd="0" destOrd="0" parTransId="{3BC60A2D-7EDF-4FFC-A331-CDF3A25C1931}" sibTransId="{0B4D087F-6E81-4CD2-A43D-0284F71FBD8C}"/>
    <dgm:cxn modelId="{FC1F49E7-CE2B-4DE0-AB3F-4C1BA36CF48D}" type="presOf" srcId="{A5F1EEFE-9C67-4C99-93B8-BBBFE4C92DD2}" destId="{52E2884B-D5E2-4231-8C46-0B9D5188298B}" srcOrd="0" destOrd="0" presId="urn:microsoft.com/office/officeart/2005/8/layout/cycle4"/>
    <dgm:cxn modelId="{63A4BCF7-555D-4BE1-A002-25B04CB2571A}" type="presOf" srcId="{BCDF8CF9-6CCC-4D06-A82B-775327361FA6}" destId="{EC187C94-D7AA-4F91-968D-70F426AB1745}" srcOrd="0" destOrd="2" presId="urn:microsoft.com/office/officeart/2005/8/layout/cycle4"/>
    <dgm:cxn modelId="{11FD887F-BB25-43D0-8BD1-CEAD8FA3914E}" type="presOf" srcId="{2E33AA28-5FA6-454B-91DB-3ABEB68A3159}" destId="{8FD8B14F-D5A4-492C-B37E-A512234B6DC0}" srcOrd="0" destOrd="3" presId="urn:microsoft.com/office/officeart/2005/8/layout/cycle4"/>
    <dgm:cxn modelId="{2F497985-97A6-46CB-BB46-99F0EEA7CAF5}" type="presOf" srcId="{9FF70546-25F2-4982-A41D-61E841C220E8}" destId="{628F601A-BC40-4313-944F-2C6DCE568D95}" srcOrd="1" destOrd="2" presId="urn:microsoft.com/office/officeart/2005/8/layout/cycle4"/>
    <dgm:cxn modelId="{13B65FD5-4E06-4411-B254-65F11B64E2C6}" type="presOf" srcId="{DC50FBD7-A564-482C-92DA-C7993144DFF6}" destId="{E09EEB97-DF0B-430B-95F1-592EBEA37A91}" srcOrd="1" destOrd="0" presId="urn:microsoft.com/office/officeart/2005/8/layout/cycle4"/>
    <dgm:cxn modelId="{3ECE6AFA-D57F-462E-8527-D9362E439EB5}" type="presOf" srcId="{674222D7-B7C1-4120-AC3A-16498A58C063}" destId="{E09EEB97-DF0B-430B-95F1-592EBEA37A91}" srcOrd="1" destOrd="3" presId="urn:microsoft.com/office/officeart/2005/8/layout/cycle4"/>
    <dgm:cxn modelId="{870634B8-B5E2-4A18-8AC7-706B8073CE1B}" type="presOf" srcId="{93A09FA1-4B0F-438E-9BC3-0DDB8054CFE6}" destId="{84CCB1B4-BD8D-499E-AB0D-8856F1BCE04B}" srcOrd="1" destOrd="3" presId="urn:microsoft.com/office/officeart/2005/8/layout/cycle4"/>
    <dgm:cxn modelId="{F52CF0EE-09E7-4981-AB3B-CB554CEC6FFF}" srcId="{67F7E79B-2FBB-452C-B4B8-4360A4779963}" destId="{325213C8-2DE3-40E1-96B2-35357B97A1E5}" srcOrd="1" destOrd="0" parTransId="{8ADF12F7-5F21-4902-BC02-0E147DD105BE}" sibTransId="{1E1E2F22-65C1-4A29-BEE1-1E52975E6E6E}"/>
    <dgm:cxn modelId="{A9901BA0-64E7-4FA8-9B6E-E8E79ABAB851}" type="presOf" srcId="{1314B482-009D-4D21-9D4B-E30545B04238}" destId="{607F1800-9F00-4FAB-90BA-B301F751798F}" srcOrd="0" destOrd="2" presId="urn:microsoft.com/office/officeart/2005/8/layout/cycle4"/>
    <dgm:cxn modelId="{FC15E774-8AB3-4A7C-9840-913726784D2B}" srcId="{67F7E79B-2FBB-452C-B4B8-4360A4779963}" destId="{4B141CF5-D0C5-453A-BC3D-3FD4435EBBD7}" srcOrd="0" destOrd="0" parTransId="{2FE80513-609A-49F5-AC60-0693EBDC6D04}" sibTransId="{8769ED16-6B49-45D9-8579-E27D2E516495}"/>
    <dgm:cxn modelId="{96CA7FCA-C0FD-41EB-AE7A-1B6E31A4D5FF}" type="presOf" srcId="{1314B482-009D-4D21-9D4B-E30545B04238}" destId="{A072EEEF-0819-4B4C-83E5-8145A67E5DAA}" srcOrd="1" destOrd="2" presId="urn:microsoft.com/office/officeart/2005/8/layout/cycle4"/>
    <dgm:cxn modelId="{ED3241FA-3C97-4B85-8A6C-5A028A212C63}" type="presOf" srcId="{9FF70546-25F2-4982-A41D-61E841C220E8}" destId="{8FD8B14F-D5A4-492C-B37E-A512234B6DC0}" srcOrd="0" destOrd="2" presId="urn:microsoft.com/office/officeart/2005/8/layout/cycle4"/>
    <dgm:cxn modelId="{D32BDC41-DA2F-4A05-AA92-8AA7DEC8FEA7}" type="presOf" srcId="{325213C8-2DE3-40E1-96B2-35357B97A1E5}" destId="{A072EEEF-0819-4B4C-83E5-8145A67E5DAA}" srcOrd="1" destOrd="1" presId="urn:microsoft.com/office/officeart/2005/8/layout/cycle4"/>
    <dgm:cxn modelId="{B1937609-85E5-4BD7-A9A6-B27095F8E50B}" type="presOf" srcId="{5AA5E221-A138-403F-9FF2-39471069F3F9}" destId="{628F601A-BC40-4313-944F-2C6DCE568D95}" srcOrd="1" destOrd="0" presId="urn:microsoft.com/office/officeart/2005/8/layout/cycle4"/>
    <dgm:cxn modelId="{222357A3-2AB1-4DEC-AC5B-D2D99E16C519}" srcId="{67C1D016-CC47-4E4F-8444-914B5228453F}" destId="{BCDF8CF9-6CCC-4D06-A82B-775327361FA6}" srcOrd="2" destOrd="0" parTransId="{54B57C45-9D8F-4356-843A-2F0B09B0416D}" sibTransId="{738E0633-9DD4-4BC7-B6F0-8E6E3ECF2AF5}"/>
    <dgm:cxn modelId="{B3F32245-068D-4BDA-9FD0-B73ABD017773}" srcId="{67C1D016-CC47-4E4F-8444-914B5228453F}" destId="{B1FE586D-DCDF-4476-A0F2-8F60298CDE3E}" srcOrd="1" destOrd="0" parTransId="{2E08B257-1022-4C67-9885-FDA9E8DA1802}" sibTransId="{AD220C37-DD7B-4456-B196-5616EFCAAF34}"/>
    <dgm:cxn modelId="{B051DB6C-D917-48C0-924B-2CEEF3BB2B2B}" type="presOf" srcId="{4B141CF5-D0C5-453A-BC3D-3FD4435EBBD7}" destId="{A072EEEF-0819-4B4C-83E5-8145A67E5DAA}" srcOrd="1" destOrd="0" presId="urn:microsoft.com/office/officeart/2005/8/layout/cycle4"/>
    <dgm:cxn modelId="{535FAC65-619A-4B75-9533-91D7F4A649CE}" type="presOf" srcId="{4B141CF5-D0C5-453A-BC3D-3FD4435EBBD7}" destId="{607F1800-9F00-4FAB-90BA-B301F751798F}" srcOrd="0" destOrd="0" presId="urn:microsoft.com/office/officeart/2005/8/layout/cycle4"/>
    <dgm:cxn modelId="{6B02EBA7-2876-4C4F-BA8E-D06A500965BA}" type="presOf" srcId="{663FEEFC-BB9B-4F46-81FD-A473BA084E06}" destId="{84CCB1B4-BD8D-499E-AB0D-8856F1BCE04B}" srcOrd="1" destOrd="1" presId="urn:microsoft.com/office/officeart/2005/8/layout/cycle4"/>
    <dgm:cxn modelId="{21605D76-CA0A-4B74-8201-2BBE31CD9610}" srcId="{296514FF-2BDC-4BA3-B64B-193E36B79251}" destId="{9FF70546-25F2-4982-A41D-61E841C220E8}" srcOrd="2" destOrd="0" parTransId="{EC612BA4-1D21-4E1F-B6BB-8BF722840A6C}" sibTransId="{F2952C86-EC96-4EEE-86D7-E5E999E44525}"/>
    <dgm:cxn modelId="{A10F2704-DF03-406E-813A-F9485A30ACA5}" srcId="{296514FF-2BDC-4BA3-B64B-193E36B79251}" destId="{0EF61BB8-5A4D-44E6-B09B-AD659D414B5E}" srcOrd="1" destOrd="0" parTransId="{7052B832-9E4E-40F1-9B47-52742BDA2E2B}" sibTransId="{534F64DC-CD9F-4E49-9D24-2AFC9812DF61}"/>
    <dgm:cxn modelId="{0B0A6ACA-55D2-49F9-9FA8-21C37410153B}" srcId="{AEF32EB0-A9A7-49E4-A6F5-8F1376BB4780}" destId="{663FEEFC-BB9B-4F46-81FD-A473BA084E06}" srcOrd="1" destOrd="0" parTransId="{2CE7A5E1-8602-4A66-BD1E-B67C053C049B}" sibTransId="{69AF9C75-686E-4067-98FC-02F5DFFD8B44}"/>
    <dgm:cxn modelId="{49028334-F6EE-4E14-ADFB-2122B1104275}" type="presOf" srcId="{67F7E79B-2FBB-452C-B4B8-4360A4779963}" destId="{DCB8193E-75D4-462E-8B21-BA64EDE7E3D4}" srcOrd="0" destOrd="0" presId="urn:microsoft.com/office/officeart/2005/8/layout/cycle4"/>
    <dgm:cxn modelId="{19945F2B-DCAD-43B0-83B5-2C9B7C4F1AE8}" type="presOf" srcId="{93A09FA1-4B0F-438E-9BC3-0DDB8054CFE6}" destId="{6DECDD6C-D974-46A0-8E50-8C27BB6015AD}" srcOrd="0" destOrd="3" presId="urn:microsoft.com/office/officeart/2005/8/layout/cycle4"/>
    <dgm:cxn modelId="{4E659371-32AD-4564-B2D3-B343CD20EE0D}" type="presOf" srcId="{674222D7-B7C1-4120-AC3A-16498A58C063}" destId="{EC187C94-D7AA-4F91-968D-70F426AB1745}" srcOrd="0" destOrd="3" presId="urn:microsoft.com/office/officeart/2005/8/layout/cycle4"/>
    <dgm:cxn modelId="{3886D6C5-4034-4BCC-A4DA-DFDAA5824BA4}" srcId="{AEF32EB0-A9A7-49E4-A6F5-8F1376BB4780}" destId="{93A09FA1-4B0F-438E-9BC3-0DDB8054CFE6}" srcOrd="3" destOrd="0" parTransId="{81A7F668-B6A9-4362-B74E-E7946F3C96A3}" sibTransId="{2E6A0297-F4C7-4444-ADC2-23E95711E0CD}"/>
    <dgm:cxn modelId="{916215F2-661C-4121-AFAB-2C46C20E0247}" type="presParOf" srcId="{52E2884B-D5E2-4231-8C46-0B9D5188298B}" destId="{FB0EEE39-D292-4D3A-9690-1DDE6AABEFCB}" srcOrd="0" destOrd="0" presId="urn:microsoft.com/office/officeart/2005/8/layout/cycle4"/>
    <dgm:cxn modelId="{55C71AE7-0A98-4036-BD16-E953680D8304}" type="presParOf" srcId="{FB0EEE39-D292-4D3A-9690-1DDE6AABEFCB}" destId="{3B8B1422-4AB5-48DF-90DF-C5D50B816471}" srcOrd="0" destOrd="0" presId="urn:microsoft.com/office/officeart/2005/8/layout/cycle4"/>
    <dgm:cxn modelId="{C6DC6E3F-3898-459C-93EB-36B662DDB1E6}" type="presParOf" srcId="{3B8B1422-4AB5-48DF-90DF-C5D50B816471}" destId="{8FD8B14F-D5A4-492C-B37E-A512234B6DC0}" srcOrd="0" destOrd="0" presId="urn:microsoft.com/office/officeart/2005/8/layout/cycle4"/>
    <dgm:cxn modelId="{5FE91177-0FC3-4B89-8562-5FA8C850475C}" type="presParOf" srcId="{3B8B1422-4AB5-48DF-90DF-C5D50B816471}" destId="{628F601A-BC40-4313-944F-2C6DCE568D95}" srcOrd="1" destOrd="0" presId="urn:microsoft.com/office/officeart/2005/8/layout/cycle4"/>
    <dgm:cxn modelId="{919BEFD3-E51C-4059-9865-1E3705A91E99}" type="presParOf" srcId="{FB0EEE39-D292-4D3A-9690-1DDE6AABEFCB}" destId="{78B36AD8-DE0A-48CC-86E4-5E3E25727E1D}" srcOrd="1" destOrd="0" presId="urn:microsoft.com/office/officeart/2005/8/layout/cycle4"/>
    <dgm:cxn modelId="{A9E472E1-4F55-4DB2-8742-A1DABF6491D3}" type="presParOf" srcId="{78B36AD8-DE0A-48CC-86E4-5E3E25727E1D}" destId="{6DECDD6C-D974-46A0-8E50-8C27BB6015AD}" srcOrd="0" destOrd="0" presId="urn:microsoft.com/office/officeart/2005/8/layout/cycle4"/>
    <dgm:cxn modelId="{5D457B10-F9A3-4C43-B6E5-E46ACD42850A}" type="presParOf" srcId="{78B36AD8-DE0A-48CC-86E4-5E3E25727E1D}" destId="{84CCB1B4-BD8D-499E-AB0D-8856F1BCE04B}" srcOrd="1" destOrd="0" presId="urn:microsoft.com/office/officeart/2005/8/layout/cycle4"/>
    <dgm:cxn modelId="{B0D85D6E-B419-4C5E-9243-5BA454ECB8F0}" type="presParOf" srcId="{FB0EEE39-D292-4D3A-9690-1DDE6AABEFCB}" destId="{3FC421FE-2B5B-426B-938F-DEFA0A7F6511}" srcOrd="2" destOrd="0" presId="urn:microsoft.com/office/officeart/2005/8/layout/cycle4"/>
    <dgm:cxn modelId="{75EB5029-93E8-48E8-9AC1-3C49FA0E763C}" type="presParOf" srcId="{3FC421FE-2B5B-426B-938F-DEFA0A7F6511}" destId="{EC187C94-D7AA-4F91-968D-70F426AB1745}" srcOrd="0" destOrd="0" presId="urn:microsoft.com/office/officeart/2005/8/layout/cycle4"/>
    <dgm:cxn modelId="{2FF592E2-C55C-4BD9-A92D-24B2EAE75C54}" type="presParOf" srcId="{3FC421FE-2B5B-426B-938F-DEFA0A7F6511}" destId="{E09EEB97-DF0B-430B-95F1-592EBEA37A91}" srcOrd="1" destOrd="0" presId="urn:microsoft.com/office/officeart/2005/8/layout/cycle4"/>
    <dgm:cxn modelId="{A79267D9-1E2D-4466-B776-C09061E467AC}" type="presParOf" srcId="{FB0EEE39-D292-4D3A-9690-1DDE6AABEFCB}" destId="{3F8BD040-B0C2-41ED-9C57-86594C79AB72}" srcOrd="3" destOrd="0" presId="urn:microsoft.com/office/officeart/2005/8/layout/cycle4"/>
    <dgm:cxn modelId="{B753CD34-0EC2-4EB3-9508-CDFDFBCF3B5E}" type="presParOf" srcId="{3F8BD040-B0C2-41ED-9C57-86594C79AB72}" destId="{607F1800-9F00-4FAB-90BA-B301F751798F}" srcOrd="0" destOrd="0" presId="urn:microsoft.com/office/officeart/2005/8/layout/cycle4"/>
    <dgm:cxn modelId="{C6EF62B7-A720-43A0-8559-19B5F8C23DBC}" type="presParOf" srcId="{3F8BD040-B0C2-41ED-9C57-86594C79AB72}" destId="{A072EEEF-0819-4B4C-83E5-8145A67E5DAA}" srcOrd="1" destOrd="0" presId="urn:microsoft.com/office/officeart/2005/8/layout/cycle4"/>
    <dgm:cxn modelId="{6AAD3B41-B95B-4CC4-A21F-72A303EF6E0A}" type="presParOf" srcId="{FB0EEE39-D292-4D3A-9690-1DDE6AABEFCB}" destId="{8393E67D-5AA4-4253-AEA9-A3007291D9A3}" srcOrd="4" destOrd="0" presId="urn:microsoft.com/office/officeart/2005/8/layout/cycle4"/>
    <dgm:cxn modelId="{01E0CD0D-DFA3-4257-B129-797F36E26B06}" type="presParOf" srcId="{52E2884B-D5E2-4231-8C46-0B9D5188298B}" destId="{A040EF21-8A9A-4D90-826A-D3BC6E276140}" srcOrd="1" destOrd="0" presId="urn:microsoft.com/office/officeart/2005/8/layout/cycle4"/>
    <dgm:cxn modelId="{2DE0F9F6-23DE-4C5B-88A5-2D80D764CFA8}" type="presParOf" srcId="{A040EF21-8A9A-4D90-826A-D3BC6E276140}" destId="{36B5C554-5C79-40F7-AE12-E58D6F0E7F16}" srcOrd="0" destOrd="0" presId="urn:microsoft.com/office/officeart/2005/8/layout/cycle4"/>
    <dgm:cxn modelId="{DDD90B56-2700-491F-ABD1-4202717C8793}" type="presParOf" srcId="{A040EF21-8A9A-4D90-826A-D3BC6E276140}" destId="{275AFA7D-0ACF-4406-BA63-48F0C5AB4913}" srcOrd="1" destOrd="0" presId="urn:microsoft.com/office/officeart/2005/8/layout/cycle4"/>
    <dgm:cxn modelId="{CF83BC3A-5B2A-40AD-9086-77DAA7136B45}" type="presParOf" srcId="{A040EF21-8A9A-4D90-826A-D3BC6E276140}" destId="{4832B71B-068C-4BB9-A466-585050909783}" srcOrd="2" destOrd="0" presId="urn:microsoft.com/office/officeart/2005/8/layout/cycle4"/>
    <dgm:cxn modelId="{D977E9D4-4258-4EAB-8FD7-91B3856C8255}" type="presParOf" srcId="{A040EF21-8A9A-4D90-826A-D3BC6E276140}" destId="{DCB8193E-75D4-462E-8B21-BA64EDE7E3D4}" srcOrd="3" destOrd="0" presId="urn:microsoft.com/office/officeart/2005/8/layout/cycle4"/>
    <dgm:cxn modelId="{84C2971D-68A9-44A1-B1D0-88FE6EEB8EA9}" type="presParOf" srcId="{A040EF21-8A9A-4D90-826A-D3BC6E276140}" destId="{83D83C49-D0A0-469A-82D5-C78A8617DDBC}" srcOrd="4" destOrd="0" presId="urn:microsoft.com/office/officeart/2005/8/layout/cycle4"/>
    <dgm:cxn modelId="{D91D43DC-6112-4AE2-916C-03C5F64D06AC}" type="presParOf" srcId="{52E2884B-D5E2-4231-8C46-0B9D5188298B}" destId="{AFB8F31E-66D8-49F8-B1DC-4C25559F01FC}" srcOrd="2" destOrd="0" presId="urn:microsoft.com/office/officeart/2005/8/layout/cycle4"/>
    <dgm:cxn modelId="{3A8324EF-7B2E-4E88-8B1B-2E9C1EEBEDDE}" type="presParOf" srcId="{52E2884B-D5E2-4231-8C46-0B9D5188298B}" destId="{24059EAE-B3E4-4A2D-804E-6FBA876F7361}"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87C94-D7AA-4F91-968D-70F426AB1745}">
      <dsp:nvSpPr>
        <dsp:cNvPr id="0" name=""/>
        <dsp:cNvSpPr/>
      </dsp:nvSpPr>
      <dsp:spPr>
        <a:xfrm>
          <a:off x="3420653" y="2943931"/>
          <a:ext cx="3016030" cy="13853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71450" lvl="1" indent="-171450" algn="r" defTabSz="844550">
            <a:lnSpc>
              <a:spcPct val="90000"/>
            </a:lnSpc>
            <a:spcBef>
              <a:spcPct val="0"/>
            </a:spcBef>
            <a:spcAft>
              <a:spcPct val="15000"/>
            </a:spcAft>
            <a:buChar char="••"/>
          </a:pPr>
          <a:r>
            <a:rPr lang="en-US" sz="1900" kern="1200" dirty="0"/>
            <a:t>Immunizations</a:t>
          </a:r>
        </a:p>
        <a:p>
          <a:pPr marL="171450" lvl="1" indent="-171450" algn="r" defTabSz="844550">
            <a:lnSpc>
              <a:spcPct val="90000"/>
            </a:lnSpc>
            <a:spcBef>
              <a:spcPct val="0"/>
            </a:spcBef>
            <a:spcAft>
              <a:spcPct val="15000"/>
            </a:spcAft>
            <a:buChar char="••"/>
          </a:pPr>
          <a:r>
            <a:rPr lang="en-US" sz="1900" kern="1200" dirty="0"/>
            <a:t>Harm Reduction</a:t>
          </a:r>
        </a:p>
        <a:p>
          <a:pPr marL="171450" lvl="1" indent="-171450" algn="r" defTabSz="844550">
            <a:lnSpc>
              <a:spcPct val="90000"/>
            </a:lnSpc>
            <a:spcBef>
              <a:spcPct val="0"/>
            </a:spcBef>
            <a:spcAft>
              <a:spcPct val="15000"/>
            </a:spcAft>
            <a:buChar char="••"/>
          </a:pPr>
          <a:r>
            <a:rPr lang="en-US" sz="1900" kern="1200" dirty="0" err="1"/>
            <a:t>PrEP</a:t>
          </a:r>
          <a:r>
            <a:rPr lang="en-US" sz="1900" kern="1200" dirty="0"/>
            <a:t> and </a:t>
          </a:r>
          <a:r>
            <a:rPr lang="en-US" sz="1900" kern="1200" dirty="0" err="1"/>
            <a:t>nPEP</a:t>
          </a:r>
          <a:endParaRPr lang="en-US" sz="1900" kern="1200" dirty="0"/>
        </a:p>
        <a:p>
          <a:pPr marL="171450" lvl="1" indent="-171450" algn="r" defTabSz="844550">
            <a:lnSpc>
              <a:spcPct val="90000"/>
            </a:lnSpc>
            <a:spcBef>
              <a:spcPct val="0"/>
            </a:spcBef>
            <a:spcAft>
              <a:spcPct val="15000"/>
            </a:spcAft>
            <a:buChar char="••"/>
          </a:pPr>
          <a:r>
            <a:rPr lang="en-US" sz="1900" kern="1200" dirty="0"/>
            <a:t>Medication for OUD</a:t>
          </a:r>
        </a:p>
      </dsp:txBody>
      <dsp:txXfrm>
        <a:off x="4355894" y="3320708"/>
        <a:ext cx="2050357" cy="978170"/>
      </dsp:txXfrm>
    </dsp:sp>
    <dsp:sp modelId="{607F1800-9F00-4FAB-90BA-B301F751798F}">
      <dsp:nvSpPr>
        <dsp:cNvPr id="0" name=""/>
        <dsp:cNvSpPr/>
      </dsp:nvSpPr>
      <dsp:spPr>
        <a:xfrm>
          <a:off x="23213" y="2943931"/>
          <a:ext cx="2822522" cy="13853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71450" lvl="1" indent="-171450" algn="l" defTabSz="844550">
            <a:lnSpc>
              <a:spcPct val="100000"/>
            </a:lnSpc>
            <a:spcBef>
              <a:spcPct val="0"/>
            </a:spcBef>
            <a:spcAft>
              <a:spcPts val="0"/>
            </a:spcAft>
            <a:buChar char="••"/>
          </a:pPr>
          <a:r>
            <a:rPr lang="en-US" sz="1900" kern="1200" dirty="0"/>
            <a:t>Skin and Soft Tissue Infections</a:t>
          </a:r>
        </a:p>
        <a:p>
          <a:pPr marL="171450" lvl="1" indent="-171450" algn="l" defTabSz="844550">
            <a:lnSpc>
              <a:spcPct val="100000"/>
            </a:lnSpc>
            <a:spcBef>
              <a:spcPct val="0"/>
            </a:spcBef>
            <a:spcAft>
              <a:spcPts val="0"/>
            </a:spcAft>
            <a:buChar char="••"/>
          </a:pPr>
          <a:r>
            <a:rPr lang="en-US" sz="1900" kern="1200" dirty="0"/>
            <a:t>Overdose Response</a:t>
          </a:r>
        </a:p>
        <a:p>
          <a:pPr marL="171450" lvl="1" indent="-171450" algn="l" defTabSz="844550">
            <a:lnSpc>
              <a:spcPct val="100000"/>
            </a:lnSpc>
            <a:spcBef>
              <a:spcPct val="0"/>
            </a:spcBef>
            <a:spcAft>
              <a:spcPts val="0"/>
            </a:spcAft>
            <a:buChar char="••"/>
          </a:pPr>
          <a:r>
            <a:rPr lang="en-US" sz="1900" kern="1200" dirty="0"/>
            <a:t>Trauma</a:t>
          </a:r>
        </a:p>
      </dsp:txBody>
      <dsp:txXfrm>
        <a:off x="53645" y="3320708"/>
        <a:ext cx="1914901" cy="978170"/>
      </dsp:txXfrm>
    </dsp:sp>
    <dsp:sp modelId="{6DECDD6C-D974-46A0-8E50-8C27BB6015AD}">
      <dsp:nvSpPr>
        <dsp:cNvPr id="0" name=""/>
        <dsp:cNvSpPr/>
      </dsp:nvSpPr>
      <dsp:spPr>
        <a:xfrm>
          <a:off x="3559625" y="0"/>
          <a:ext cx="2780946" cy="13853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71450" lvl="1" indent="-171450" algn="r" defTabSz="844550">
            <a:lnSpc>
              <a:spcPct val="90000"/>
            </a:lnSpc>
            <a:spcBef>
              <a:spcPct val="0"/>
            </a:spcBef>
            <a:spcAft>
              <a:spcPct val="15000"/>
            </a:spcAft>
            <a:buChar char="••"/>
          </a:pPr>
          <a:r>
            <a:rPr lang="en-US" sz="1900" kern="1200" dirty="0"/>
            <a:t>Medication Treatment</a:t>
          </a:r>
        </a:p>
        <a:p>
          <a:pPr marL="171450" lvl="1" indent="-171450" algn="r" defTabSz="844550">
            <a:lnSpc>
              <a:spcPct val="90000"/>
            </a:lnSpc>
            <a:spcBef>
              <a:spcPct val="0"/>
            </a:spcBef>
            <a:spcAft>
              <a:spcPct val="15000"/>
            </a:spcAft>
            <a:buChar char="••"/>
          </a:pPr>
          <a:r>
            <a:rPr lang="en-US" sz="1900" kern="1200" dirty="0"/>
            <a:t>Lifestyle Modifications </a:t>
          </a:r>
        </a:p>
        <a:p>
          <a:pPr marL="171450" lvl="1" indent="-171450" algn="r" defTabSz="844550">
            <a:lnSpc>
              <a:spcPct val="90000"/>
            </a:lnSpc>
            <a:spcBef>
              <a:spcPct val="0"/>
            </a:spcBef>
            <a:spcAft>
              <a:spcPct val="15000"/>
            </a:spcAft>
            <a:buChar char="••"/>
          </a:pPr>
          <a:r>
            <a:rPr lang="en-US" sz="1900" kern="1200" dirty="0"/>
            <a:t>Ongoing Education &amp; Support</a:t>
          </a:r>
        </a:p>
        <a:p>
          <a:pPr marL="171450" lvl="1" indent="-171450" algn="r" defTabSz="800100">
            <a:lnSpc>
              <a:spcPct val="90000"/>
            </a:lnSpc>
            <a:spcBef>
              <a:spcPct val="0"/>
            </a:spcBef>
            <a:spcAft>
              <a:spcPct val="15000"/>
            </a:spcAft>
            <a:buChar char="••"/>
          </a:pPr>
          <a:endParaRPr lang="en-US" sz="1800" kern="1200" dirty="0"/>
        </a:p>
      </dsp:txBody>
      <dsp:txXfrm>
        <a:off x="4424341" y="30432"/>
        <a:ext cx="1885798" cy="978170"/>
      </dsp:txXfrm>
    </dsp:sp>
    <dsp:sp modelId="{8FD8B14F-D5A4-492C-B37E-A512234B6DC0}">
      <dsp:nvSpPr>
        <dsp:cNvPr id="0" name=""/>
        <dsp:cNvSpPr/>
      </dsp:nvSpPr>
      <dsp:spPr>
        <a:xfrm>
          <a:off x="10552" y="0"/>
          <a:ext cx="2900242" cy="138537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72390" rIns="72390" bIns="72390" numCol="1" spcCol="1270" anchor="t" anchorCtr="0">
          <a:noAutofit/>
        </a:bodyPr>
        <a:lstStyle/>
        <a:p>
          <a:pPr marL="171450" lvl="1" indent="-171450" algn="l" defTabSz="844550">
            <a:lnSpc>
              <a:spcPct val="90000"/>
            </a:lnSpc>
            <a:spcBef>
              <a:spcPct val="0"/>
            </a:spcBef>
            <a:spcAft>
              <a:spcPct val="15000"/>
            </a:spcAft>
            <a:buChar char="••"/>
          </a:pPr>
          <a:r>
            <a:rPr lang="en-US" sz="1900" kern="1200" dirty="0"/>
            <a:t>SBIRT/AUDIT</a:t>
          </a:r>
        </a:p>
        <a:p>
          <a:pPr marL="171450" lvl="1" indent="-171450" algn="l" defTabSz="844550">
            <a:lnSpc>
              <a:spcPct val="90000"/>
            </a:lnSpc>
            <a:spcBef>
              <a:spcPct val="0"/>
            </a:spcBef>
            <a:spcAft>
              <a:spcPct val="15000"/>
            </a:spcAft>
            <a:buChar char="••"/>
          </a:pPr>
          <a:r>
            <a:rPr lang="en-US" sz="1900" kern="1200" dirty="0"/>
            <a:t>History Collection</a:t>
          </a:r>
        </a:p>
        <a:p>
          <a:pPr marL="171450" lvl="1" indent="-171450" algn="l" defTabSz="844550">
            <a:lnSpc>
              <a:spcPct val="90000"/>
            </a:lnSpc>
            <a:spcBef>
              <a:spcPct val="0"/>
            </a:spcBef>
            <a:spcAft>
              <a:spcPct val="15000"/>
            </a:spcAft>
            <a:buChar char="••"/>
          </a:pPr>
          <a:r>
            <a:rPr lang="en-US" sz="1900" kern="1200" dirty="0"/>
            <a:t>DSM-5</a:t>
          </a:r>
        </a:p>
        <a:p>
          <a:pPr marL="171450" lvl="1" indent="-171450" algn="l" defTabSz="844550">
            <a:lnSpc>
              <a:spcPct val="90000"/>
            </a:lnSpc>
            <a:spcBef>
              <a:spcPct val="0"/>
            </a:spcBef>
            <a:spcAft>
              <a:spcPct val="15000"/>
            </a:spcAft>
            <a:buChar char="••"/>
          </a:pPr>
          <a:r>
            <a:rPr lang="en-US" sz="1900" kern="1200" dirty="0"/>
            <a:t>Diagnostics</a:t>
          </a:r>
        </a:p>
      </dsp:txBody>
      <dsp:txXfrm>
        <a:off x="40984" y="30432"/>
        <a:ext cx="1969305" cy="978170"/>
      </dsp:txXfrm>
    </dsp:sp>
    <dsp:sp modelId="{36B5C554-5C79-40F7-AE12-E58D6F0E7F16}">
      <dsp:nvSpPr>
        <dsp:cNvPr id="0" name=""/>
        <dsp:cNvSpPr/>
      </dsp:nvSpPr>
      <dsp:spPr>
        <a:xfrm>
          <a:off x="1316448" y="246770"/>
          <a:ext cx="1874591" cy="1874591"/>
        </a:xfrm>
        <a:prstGeom prst="pieWedg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Screening and Assessment</a:t>
          </a:r>
        </a:p>
      </dsp:txBody>
      <dsp:txXfrm>
        <a:off x="1865503" y="795825"/>
        <a:ext cx="1325536" cy="1325536"/>
      </dsp:txXfrm>
    </dsp:sp>
    <dsp:sp modelId="{275AFA7D-0ACF-4406-BA63-48F0C5AB4913}">
      <dsp:nvSpPr>
        <dsp:cNvPr id="0" name=""/>
        <dsp:cNvSpPr/>
      </dsp:nvSpPr>
      <dsp:spPr>
        <a:xfrm rot="5400000">
          <a:off x="3277626" y="246770"/>
          <a:ext cx="1874591" cy="1874591"/>
        </a:xfrm>
        <a:prstGeom prst="pieWedg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Managing Chronic Conditions </a:t>
          </a:r>
        </a:p>
      </dsp:txBody>
      <dsp:txXfrm rot="-5400000">
        <a:off x="3277626" y="795825"/>
        <a:ext cx="1325536" cy="1325536"/>
      </dsp:txXfrm>
    </dsp:sp>
    <dsp:sp modelId="{4832B71B-068C-4BB9-A466-585050909783}">
      <dsp:nvSpPr>
        <dsp:cNvPr id="0" name=""/>
        <dsp:cNvSpPr/>
      </dsp:nvSpPr>
      <dsp:spPr>
        <a:xfrm rot="10800000">
          <a:off x="3277626" y="2207948"/>
          <a:ext cx="1874591" cy="1874591"/>
        </a:xfrm>
        <a:prstGeom prst="pieWedg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Prevention</a:t>
          </a:r>
        </a:p>
      </dsp:txBody>
      <dsp:txXfrm rot="10800000">
        <a:off x="3277626" y="2207948"/>
        <a:ext cx="1325536" cy="1325536"/>
      </dsp:txXfrm>
    </dsp:sp>
    <dsp:sp modelId="{DCB8193E-75D4-462E-8B21-BA64EDE7E3D4}">
      <dsp:nvSpPr>
        <dsp:cNvPr id="0" name=""/>
        <dsp:cNvSpPr/>
      </dsp:nvSpPr>
      <dsp:spPr>
        <a:xfrm rot="16200000">
          <a:off x="1316448" y="2207948"/>
          <a:ext cx="1874591" cy="1874591"/>
        </a:xfrm>
        <a:prstGeom prst="pieWedg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a:t>Acute Care </a:t>
          </a:r>
        </a:p>
      </dsp:txBody>
      <dsp:txXfrm rot="5400000">
        <a:off x="1865503" y="2207948"/>
        <a:ext cx="1325536" cy="1325536"/>
      </dsp:txXfrm>
    </dsp:sp>
    <dsp:sp modelId="{AFB8F31E-66D8-49F8-B1DC-4C25559F01FC}">
      <dsp:nvSpPr>
        <dsp:cNvPr id="0" name=""/>
        <dsp:cNvSpPr/>
      </dsp:nvSpPr>
      <dsp:spPr>
        <a:xfrm>
          <a:off x="2910717" y="1775017"/>
          <a:ext cx="647231" cy="56281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059EAE-B3E4-4A2D-804E-6FBA876F7361}">
      <dsp:nvSpPr>
        <dsp:cNvPr id="0" name=""/>
        <dsp:cNvSpPr/>
      </dsp:nvSpPr>
      <dsp:spPr>
        <a:xfrm rot="10800000">
          <a:off x="2910717" y="1991483"/>
          <a:ext cx="647231" cy="562810"/>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77F9DF-D90D-4084-8D2E-5DF49F5F46F5}" type="datetimeFigureOut">
              <a:rPr lang="en-US" smtClean="0"/>
              <a:t>10/21/2021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B8DEB1-C701-44EB-B64B-FBCA50E9E37C}" type="slidenum">
              <a:rPr lang="en-US" smtClean="0"/>
              <a:t>‹#›</a:t>
            </a:fld>
            <a:endParaRPr lang="en-US"/>
          </a:p>
        </p:txBody>
      </p:sp>
    </p:spTree>
    <p:extLst>
      <p:ext uri="{BB962C8B-B14F-4D97-AF65-F5344CB8AC3E}">
        <p14:creationId xmlns:p14="http://schemas.microsoft.com/office/powerpoint/2010/main" val="3525120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 core faculty for the BU family medicine categorical residency and the family medicine-psychiatry dual residency program. </a:t>
            </a:r>
          </a:p>
          <a:p>
            <a:r>
              <a:rPr lang="en-US" dirty="0"/>
              <a:t>I’m a family medicine physician, and I practice full-spectrum outpatient primary care including women’s health and outpatient addiction medicine at BMC (</a:t>
            </a:r>
            <a:r>
              <a:rPr lang="en-US" dirty="0" err="1"/>
              <a:t>Melnea</a:t>
            </a:r>
            <a:r>
              <a:rPr lang="en-US" dirty="0"/>
              <a:t> Cass Clinic with Jenna Meade). </a:t>
            </a:r>
          </a:p>
          <a:p>
            <a:r>
              <a:rPr lang="en-US" dirty="0"/>
              <a:t>I also teach and precept for the residency program, round on our inpatient family medicine service with residents, and direct the addiction track for the residency out of south </a:t>
            </a:r>
            <a:r>
              <a:rPr lang="en-US" dirty="0" err="1"/>
              <a:t>boston</a:t>
            </a:r>
            <a:r>
              <a:rPr lang="en-US" dirty="0"/>
              <a:t> CHC and Greater Roslindale Medical &amp; Dental Center.</a:t>
            </a:r>
          </a:p>
          <a:p>
            <a:r>
              <a:rPr lang="en-US" dirty="0"/>
              <a:t>I do some addiction focused and health equity focused research within our department, and administratively, I’m the medical director for START (Stimulant treatment and recovery team), a clinic for patients who use stimulants like methamphetamine and cocaine. It’s based in FM and is a collaboration between OBAT, psychiatry, project trust. As the former director of our outpatient FM HCV program, now led by Dr. Laura Adam, I am here to talk with you about </a:t>
            </a:r>
            <a:r>
              <a:rPr lang="en-US" dirty="0" err="1"/>
              <a:t>te</a:t>
            </a:r>
            <a:r>
              <a:rPr lang="en-US" dirty="0"/>
              <a:t> value of outpatient HCV work in the primary care or non-specialty setting.</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6B8DEB1-C701-44EB-B64B-FBCA50E9E37C}" type="slidenum">
              <a:rPr lang="en-US" smtClean="0"/>
              <a:t>11</a:t>
            </a:fld>
            <a:endParaRPr lang="en-US"/>
          </a:p>
        </p:txBody>
      </p:sp>
    </p:spTree>
    <p:extLst>
      <p:ext uri="{BB962C8B-B14F-4D97-AF65-F5344CB8AC3E}">
        <p14:creationId xmlns:p14="http://schemas.microsoft.com/office/powerpoint/2010/main" val="781724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https://www.npjournal.org/article/S1555-4155(19)30892-X/fulltext</a:t>
            </a:r>
          </a:p>
          <a:p>
            <a:endParaRPr lang="en-US" dirty="0"/>
          </a:p>
          <a:p>
            <a:r>
              <a:rPr lang="en-US" sz="1200" b="0" i="0" kern="1200" dirty="0">
                <a:solidFill>
                  <a:schemeClr val="tx1"/>
                </a:solidFill>
                <a:effectLst/>
                <a:latin typeface="+mn-lt"/>
                <a:ea typeface="+mn-ea"/>
                <a:cs typeface="+mn-cs"/>
              </a:rPr>
              <a:t>Greater practice restrictions were associated with a lower percentage of NPs, but not PAs, with waivers. The difference in NPs with waivers was modest in terms of percentage points, but was more than 75% larger in less restrictive states compared with more restrictive states. Differences in characteristics between NP and PA scope of practice restrictions, such as PA regulations in all states requiring collaboration with a physician, unlike NPs, may explain the result. https://jamanetwork.com/journals/jama/fullarticle/2730102</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From 2016 to 2019 the number of waivered clinicians per 100,000 population in rural areas increased by 111 percent. NPs and PAs accounted for more than half of this increase and were the first waivered clinicians in 285 rural counties with 5.7 million residents.</a:t>
            </a:r>
          </a:p>
          <a:p>
            <a:r>
              <a:rPr lang="en-US" dirty="0"/>
              <a:t>(Barnett, Lee and Frank, Health Affairs, 2019)  </a:t>
            </a:r>
            <a:r>
              <a:rPr lang="en-US" sz="1200" b="0" i="0" kern="1200" dirty="0">
                <a:solidFill>
                  <a:schemeClr val="tx1"/>
                </a:solidFill>
                <a:effectLst/>
                <a:latin typeface="+mn-lt"/>
                <a:ea typeface="+mn-ea"/>
                <a:cs typeface="+mn-cs"/>
              </a:rPr>
              <a:t>https://doi.org/10.1377/hlthaff.2019.00859</a:t>
            </a:r>
          </a:p>
          <a:p>
            <a:endParaRPr lang="en-US" sz="1200" b="0" i="0" kern="1200" dirty="0">
              <a:solidFill>
                <a:schemeClr val="tx1"/>
              </a:solidFill>
              <a:effectLst/>
              <a:latin typeface="+mn-lt"/>
              <a:ea typeface="+mn-ea"/>
              <a:cs typeface="+mn-cs"/>
            </a:endParaRPr>
          </a:p>
          <a:p>
            <a:r>
              <a:rPr lang="en-US" dirty="0"/>
              <a:t>https://www.samhsa.gov/medication-assisted-treatment/practitioner-resources/DATA-program-data</a:t>
            </a:r>
          </a:p>
          <a:p>
            <a:endParaRPr lang="en-US" dirty="0"/>
          </a:p>
          <a:p>
            <a:r>
              <a:rPr lang="en-US" dirty="0"/>
              <a:t>October 2021 108,984</a:t>
            </a:r>
          </a:p>
          <a:p>
            <a:r>
              <a:rPr lang="en-US" dirty="0"/>
              <a:t>July 2019 70,020</a:t>
            </a:r>
          </a:p>
          <a:p>
            <a:r>
              <a:rPr lang="en-US" dirty="0"/>
              <a:t>As of December 2018, APPs accounted for 28,010 waivered providers.  </a:t>
            </a:r>
          </a:p>
          <a:p>
            <a:r>
              <a:rPr lang="en-US" sz="1200" b="0" i="0" kern="1200" dirty="0" err="1">
                <a:solidFill>
                  <a:schemeClr val="tx1"/>
                </a:solidFill>
                <a:effectLst/>
                <a:latin typeface="+mn-lt"/>
                <a:ea typeface="+mn-ea"/>
                <a:cs typeface="+mn-cs"/>
              </a:rPr>
              <a:t>Auty</a:t>
            </a:r>
            <a:r>
              <a:rPr lang="en-US" sz="1200" b="0" i="0" kern="1200" dirty="0">
                <a:solidFill>
                  <a:schemeClr val="tx1"/>
                </a:solidFill>
                <a:effectLst/>
                <a:latin typeface="+mn-lt"/>
                <a:ea typeface="+mn-ea"/>
                <a:cs typeface="+mn-cs"/>
              </a:rPr>
              <a:t> SG, Stein MD, Walley AY, </a:t>
            </a:r>
            <a:r>
              <a:rPr lang="en-US" sz="1200" b="0" i="0" kern="1200" dirty="0" err="1">
                <a:solidFill>
                  <a:schemeClr val="tx1"/>
                </a:solidFill>
                <a:effectLst/>
                <a:latin typeface="+mn-lt"/>
                <a:ea typeface="+mn-ea"/>
                <a:cs typeface="+mn-cs"/>
              </a:rPr>
              <a:t>Drainoni</a:t>
            </a:r>
            <a:r>
              <a:rPr lang="en-US" sz="1200" b="0" i="0" kern="1200" dirty="0">
                <a:solidFill>
                  <a:schemeClr val="tx1"/>
                </a:solidFill>
                <a:effectLst/>
                <a:latin typeface="+mn-lt"/>
                <a:ea typeface="+mn-ea"/>
                <a:cs typeface="+mn-cs"/>
              </a:rPr>
              <a:t> ML. Buprenorphine waiver uptake among nurse practitioners and physician assistants: The role of existing waivered prescriber supply. J </a:t>
            </a:r>
            <a:r>
              <a:rPr lang="en-US" sz="1200" b="0" i="0" kern="1200" dirty="0" err="1">
                <a:solidFill>
                  <a:schemeClr val="tx1"/>
                </a:solidFill>
                <a:effectLst/>
                <a:latin typeface="+mn-lt"/>
                <a:ea typeface="+mn-ea"/>
                <a:cs typeface="+mn-cs"/>
              </a:rPr>
              <a:t>Subst</a:t>
            </a:r>
            <a:r>
              <a:rPr lang="en-US" sz="1200" b="0" i="0" kern="1200" dirty="0">
                <a:solidFill>
                  <a:schemeClr val="tx1"/>
                </a:solidFill>
                <a:effectLst/>
                <a:latin typeface="+mn-lt"/>
                <a:ea typeface="+mn-ea"/>
                <a:cs typeface="+mn-cs"/>
              </a:rPr>
              <a:t> Abuse Treat. 2020 Aug;115:108032.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10.1016/j.jsat.2020.108032. </a:t>
            </a:r>
            <a:r>
              <a:rPr lang="en-US" sz="1200" b="0" i="0" kern="1200" dirty="0" err="1">
                <a:solidFill>
                  <a:schemeClr val="tx1"/>
                </a:solidFill>
                <a:effectLst/>
                <a:latin typeface="+mn-lt"/>
                <a:ea typeface="+mn-ea"/>
                <a:cs typeface="+mn-cs"/>
              </a:rPr>
              <a:t>Epub</a:t>
            </a:r>
            <a:r>
              <a:rPr lang="en-US" sz="1200" b="0" i="0" kern="1200" dirty="0">
                <a:solidFill>
                  <a:schemeClr val="tx1"/>
                </a:solidFill>
                <a:effectLst/>
                <a:latin typeface="+mn-lt"/>
                <a:ea typeface="+mn-ea"/>
                <a:cs typeface="+mn-cs"/>
              </a:rPr>
              <a:t> 2020 May 13. PMID: 32600629.</a:t>
            </a:r>
            <a:endParaRPr lang="en-US" dirty="0"/>
          </a:p>
          <a:p>
            <a:endParaRPr lang="en-US" dirty="0"/>
          </a:p>
        </p:txBody>
      </p:sp>
      <p:sp>
        <p:nvSpPr>
          <p:cNvPr id="4" name="Slide Number Placeholder 3"/>
          <p:cNvSpPr>
            <a:spLocks noGrp="1"/>
          </p:cNvSpPr>
          <p:nvPr>
            <p:ph type="sldNum" sz="quarter" idx="5"/>
          </p:nvPr>
        </p:nvSpPr>
        <p:spPr/>
        <p:txBody>
          <a:bodyPr/>
          <a:lstStyle/>
          <a:p>
            <a:fld id="{16B8DEB1-C701-44EB-B64B-FBCA50E9E37C}" type="slidenum">
              <a:rPr lang="en-US" smtClean="0"/>
              <a:t>22</a:t>
            </a:fld>
            <a:endParaRPr lang="en-US"/>
          </a:p>
        </p:txBody>
      </p:sp>
    </p:spTree>
    <p:extLst>
      <p:ext uri="{BB962C8B-B14F-4D97-AF65-F5344CB8AC3E}">
        <p14:creationId xmlns:p14="http://schemas.microsoft.com/office/powerpoint/2010/main" val="447443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Marcador de imagen de diapositiva 1"/>
          <p:cNvSpPr>
            <a:spLocks noGrp="1" noRot="1" noChangeAspect="1" noTextEdit="1"/>
          </p:cNvSpPr>
          <p:nvPr>
            <p:ph type="sldImg"/>
          </p:nvPr>
        </p:nvSpPr>
        <p:spPr>
          <a:ln/>
        </p:spPr>
      </p:sp>
      <p:sp>
        <p:nvSpPr>
          <p:cNvPr id="3" name="Marcador de notas 2"/>
          <p:cNvSpPr>
            <a:spLocks noGrp="1"/>
          </p:cNvSpPr>
          <p:nvPr>
            <p:ph type="body" idx="1"/>
          </p:nvPr>
        </p:nvSpPr>
        <p:spPr/>
        <p:txBody>
          <a:bodyPr/>
          <a:lstStyle/>
          <a:p>
            <a:pPr>
              <a:defRPr/>
            </a:pPr>
            <a:r>
              <a:rPr lang="en-US" b="1" dirty="0"/>
              <a:t>Speaker Notes:</a:t>
            </a:r>
          </a:p>
          <a:p>
            <a:pPr marL="171450" indent="-171450">
              <a:buFont typeface="Arial" charset="0"/>
              <a:buChar char="•"/>
              <a:defRPr/>
            </a:pPr>
            <a:r>
              <a:rPr lang="en-US" u="sng" dirty="0"/>
              <a:t>Key Point #1</a:t>
            </a:r>
            <a:r>
              <a:rPr lang="en-US" dirty="0"/>
              <a:t>: Patients out of treatment died at about 6 times the rate of people in the general population, while medication-assisted treatment with methadone brought this to less than 2 times. </a:t>
            </a:r>
          </a:p>
          <a:p>
            <a:pPr marL="171450" indent="-171450">
              <a:buFont typeface="Arial" charset="0"/>
              <a:buChar char="•"/>
              <a:defRPr/>
            </a:pPr>
            <a:r>
              <a:rPr lang="en-US" u="sng" dirty="0"/>
              <a:t>Key Point #2</a:t>
            </a:r>
            <a:r>
              <a:rPr lang="en-US" dirty="0"/>
              <a:t>: </a:t>
            </a:r>
            <a:r>
              <a:rPr lang="en-US" dirty="0">
                <a:latin typeface="+mn-lt"/>
                <a:ea typeface="+mn-ea"/>
                <a:cs typeface="+mn-cs"/>
              </a:rPr>
              <a:t>Retention in methadone and buprenorphine treatment is associated with substantial reductions in the risk for all cause and overdose mortality in people dependent on opioids.</a:t>
            </a:r>
            <a:endParaRPr lang="en-US" dirty="0"/>
          </a:p>
          <a:p>
            <a:pPr marL="171450" indent="-171450">
              <a:buFont typeface="Arial" charset="0"/>
              <a:buChar char="•"/>
              <a:defRPr/>
            </a:pPr>
            <a:endParaRPr lang="en-US" dirty="0"/>
          </a:p>
          <a:p>
            <a:pPr marL="171450" indent="-171450">
              <a:buFont typeface="Arial" charset="0"/>
              <a:buChar char="•"/>
              <a:defRPr/>
            </a:pPr>
            <a:r>
              <a:rPr lang="en-US" dirty="0"/>
              <a:t>When people have SUD and not on medicine, they are 6x more likely to die than the </a:t>
            </a:r>
            <a:r>
              <a:rPr lang="en-US" dirty="0" err="1"/>
              <a:t>feneral</a:t>
            </a:r>
            <a:r>
              <a:rPr lang="en-US" dirty="0"/>
              <a:t> pop. </a:t>
            </a:r>
          </a:p>
          <a:p>
            <a:pPr marL="171450" indent="-171450">
              <a:buFont typeface="Arial" charset="0"/>
              <a:buChar char="•"/>
              <a:defRPr/>
            </a:pPr>
            <a:endParaRPr lang="en-GB" dirty="0"/>
          </a:p>
        </p:txBody>
      </p:sp>
      <p:sp>
        <p:nvSpPr>
          <p:cNvPr id="2" name="Date Placeholder 1"/>
          <p:cNvSpPr>
            <a:spLocks noGrp="1"/>
          </p:cNvSpPr>
          <p:nvPr>
            <p:ph type="dt" idx="10"/>
          </p:nvPr>
        </p:nvSpPr>
        <p:spPr/>
        <p:txBody>
          <a:bodyPr/>
          <a:lstStyle/>
          <a:p>
            <a:r>
              <a:rPr lang="en-US"/>
              <a:t>3/25/2020</a:t>
            </a:r>
          </a:p>
        </p:txBody>
      </p:sp>
      <p:sp>
        <p:nvSpPr>
          <p:cNvPr id="4" name="Footer Placeholder 3"/>
          <p:cNvSpPr>
            <a:spLocks noGrp="1"/>
          </p:cNvSpPr>
          <p:nvPr>
            <p:ph type="ftr" sz="quarter" idx="11"/>
          </p:nvPr>
        </p:nvSpPr>
        <p:spPr/>
        <p:txBody>
          <a:bodyPr/>
          <a:lstStyle/>
          <a:p>
            <a:r>
              <a:rPr lang="en-US"/>
              <a:t>©Boston Medical Center, Office Based Addiction Treatment</a:t>
            </a:r>
          </a:p>
        </p:txBody>
      </p:sp>
      <p:sp>
        <p:nvSpPr>
          <p:cNvPr id="5" name="Slide Number Placeholder 4"/>
          <p:cNvSpPr>
            <a:spLocks noGrp="1"/>
          </p:cNvSpPr>
          <p:nvPr>
            <p:ph type="sldNum" sz="quarter" idx="12"/>
          </p:nvPr>
        </p:nvSpPr>
        <p:spPr/>
        <p:txBody>
          <a:bodyPr/>
          <a:lstStyle/>
          <a:p>
            <a:fld id="{BB6754A7-50CB-4F71-AF85-176903B0C911}" type="slidenum">
              <a:rPr lang="en-US" smtClean="0"/>
              <a:t>23</a:t>
            </a:fld>
            <a:endParaRPr lang="en-US"/>
          </a:p>
        </p:txBody>
      </p:sp>
    </p:spTree>
    <p:extLst>
      <p:ext uri="{BB962C8B-B14F-4D97-AF65-F5344CB8AC3E}">
        <p14:creationId xmlns:p14="http://schemas.microsoft.com/office/powerpoint/2010/main" val="41846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1150938" y="692150"/>
            <a:ext cx="4556125" cy="3416300"/>
          </a:xfrm>
          <a:ln cap="flat"/>
        </p:spPr>
      </p:sp>
      <p:sp>
        <p:nvSpPr>
          <p:cNvPr id="124931" name="Rectangle 3"/>
          <p:cNvSpPr>
            <a:spLocks noGrp="1" noChangeArrowheads="1"/>
          </p:cNvSpPr>
          <p:nvPr>
            <p:ph type="body" idx="1"/>
          </p:nvPr>
        </p:nvSpPr>
        <p:spPr>
          <a:xfrm>
            <a:off x="757238" y="4343400"/>
            <a:ext cx="55626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83" tIns="38091" rIns="76183" bIns="38091"/>
          <a:lstStyle/>
          <a:p>
            <a:r>
              <a:rPr lang="en-US" altLang="en-US" dirty="0">
                <a:latin typeface="Arial" panose="020B0604020202020204" pitchFamily="34" charset="0"/>
              </a:rPr>
              <a:t>This is my “About Me” slide. </a:t>
            </a:r>
          </a:p>
          <a:p>
            <a:endParaRPr lang="en-US" altLang="en-US" dirty="0">
              <a:latin typeface="Arial" panose="020B0604020202020204" pitchFamily="34" charset="0"/>
            </a:endParaRPr>
          </a:p>
          <a:p>
            <a:r>
              <a:rPr lang="en-US" altLang="en-US" dirty="0">
                <a:latin typeface="Arial" panose="020B0604020202020204" pitchFamily="34" charset="0"/>
              </a:rPr>
              <a:t>I treat addiction and I love my patients. </a:t>
            </a:r>
          </a:p>
        </p:txBody>
      </p:sp>
      <p:sp>
        <p:nvSpPr>
          <p:cNvPr id="2" name="Date Placeholder 1"/>
          <p:cNvSpPr>
            <a:spLocks noGrp="1"/>
          </p:cNvSpPr>
          <p:nvPr>
            <p:ph type="dt" idx="10"/>
          </p:nvPr>
        </p:nvSpPr>
        <p:spPr/>
        <p:txBody>
          <a:bodyPr/>
          <a:lstStyle/>
          <a:p>
            <a:r>
              <a:rPr lang="en-US"/>
              <a:t>3/25/2020</a:t>
            </a:r>
          </a:p>
        </p:txBody>
      </p:sp>
      <p:sp>
        <p:nvSpPr>
          <p:cNvPr id="3" name="Footer Placeholder 2"/>
          <p:cNvSpPr>
            <a:spLocks noGrp="1"/>
          </p:cNvSpPr>
          <p:nvPr>
            <p:ph type="ftr" sz="quarter" idx="11"/>
          </p:nvPr>
        </p:nvSpPr>
        <p:spPr/>
        <p:txBody>
          <a:bodyPr/>
          <a:lstStyle/>
          <a:p>
            <a:r>
              <a:rPr lang="en-US"/>
              <a:t>©Boston Medical Center, Office Based Addiction Treatment</a:t>
            </a:r>
          </a:p>
        </p:txBody>
      </p:sp>
      <p:sp>
        <p:nvSpPr>
          <p:cNvPr id="4" name="Slide Number Placeholder 3"/>
          <p:cNvSpPr>
            <a:spLocks noGrp="1"/>
          </p:cNvSpPr>
          <p:nvPr>
            <p:ph type="sldNum" sz="quarter" idx="12"/>
          </p:nvPr>
        </p:nvSpPr>
        <p:spPr/>
        <p:txBody>
          <a:bodyPr/>
          <a:lstStyle/>
          <a:p>
            <a:fld id="{BB6754A7-50CB-4F71-AF85-176903B0C911}" type="slidenum">
              <a:rPr lang="en-US" smtClean="0"/>
              <a:t>24</a:t>
            </a:fld>
            <a:endParaRPr lang="en-US"/>
          </a:p>
        </p:txBody>
      </p:sp>
    </p:spTree>
    <p:extLst>
      <p:ext uri="{BB962C8B-B14F-4D97-AF65-F5344CB8AC3E}">
        <p14:creationId xmlns:p14="http://schemas.microsoft.com/office/powerpoint/2010/main" val="1489420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bf23725a8b_0_4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gbf23725a8b_0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4283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gbfbb95cd28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1" name="Google Shape;471;gbfbb95cd28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453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References:</a:t>
            </a:r>
            <a:r>
              <a:rPr lang="en-US" b="1" baseline="0"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Tran, T. “</a:t>
            </a:r>
            <a:r>
              <a:rPr lang="en-US" sz="1200" dirty="0" err="1" smtClean="0"/>
              <a:t>HepC</a:t>
            </a:r>
            <a:r>
              <a:rPr lang="en-US" sz="1200" dirty="0" smtClean="0"/>
              <a:t>: Who should treat the </a:t>
            </a:r>
            <a:r>
              <a:rPr lang="en-US" sz="1200" dirty="0" err="1" smtClean="0"/>
              <a:t>HepC</a:t>
            </a:r>
            <a:r>
              <a:rPr lang="en-US" sz="1200" dirty="0" smtClean="0"/>
              <a:t> Virus? Role of the primary care provider”. Clinical Liver Disease, 11:3, 66-68, 3/2018</a:t>
            </a:r>
            <a:r>
              <a:rPr lang="en-US" dirty="0" smtClean="0"/>
              <a:t>.</a:t>
            </a:r>
          </a:p>
          <a:p>
            <a:r>
              <a:rPr lang="en-US" dirty="0" smtClean="0"/>
              <a:t>DAAs</a:t>
            </a:r>
            <a:r>
              <a:rPr lang="en-US" baseline="0" dirty="0" smtClean="0"/>
              <a:t> (direct acting anti-hepatitis agents)</a:t>
            </a:r>
          </a:p>
          <a:p>
            <a:endParaRPr lang="en-US" sz="1200" dirty="0"/>
          </a:p>
          <a:p>
            <a:r>
              <a:rPr lang="en-US" sz="1200" b="1" dirty="0"/>
              <a:t>Why is this skill important for your practice? Maybe an example of positive patient experience at BMC? Does it expand the medical home? keep care local and improve care coordination? decrease stigma? </a:t>
            </a:r>
            <a:r>
              <a:rPr lang="en-US" sz="1200" b="1" dirty="0" err="1"/>
              <a:t>etc</a:t>
            </a:r>
            <a:r>
              <a:rPr lang="en-US" sz="1200" b="1" dirty="0"/>
              <a:t>?</a:t>
            </a:r>
          </a:p>
          <a:p>
            <a:r>
              <a:rPr lang="en-US" sz="1200" b="0" dirty="0"/>
              <a:t>High prevalence of infection with sig </a:t>
            </a:r>
            <a:r>
              <a:rPr lang="en-US" sz="1200" b="0" dirty="0" err="1"/>
              <a:t>assoc</a:t>
            </a:r>
            <a:r>
              <a:rPr lang="en-US" sz="1200" b="0" dirty="0"/>
              <a:t> M&amp;M (show data for BMC</a:t>
            </a:r>
            <a:r>
              <a:rPr lang="en-US" sz="1200" b="0" dirty="0" smtClean="0"/>
              <a:t>)</a:t>
            </a:r>
          </a:p>
          <a:p>
            <a:r>
              <a:rPr lang="en-US" sz="1200" b="0" dirty="0" smtClean="0"/>
              <a:t>Highly</a:t>
            </a:r>
            <a:r>
              <a:rPr lang="en-US" sz="1200" b="0" baseline="0" dirty="0" smtClean="0"/>
              <a:t> effective DAAs</a:t>
            </a:r>
          </a:p>
          <a:p>
            <a:r>
              <a:rPr lang="en-US" sz="1200" b="0" baseline="0" dirty="0" smtClean="0"/>
              <a:t>Evidence that NPs as effective in achieving SVR in patients (without </a:t>
            </a:r>
            <a:r>
              <a:rPr lang="en-US" sz="1200" b="0" baseline="0" dirty="0" err="1" smtClean="0"/>
              <a:t>decomp</a:t>
            </a:r>
            <a:r>
              <a:rPr lang="en-US" sz="1200" b="0" baseline="0" dirty="0" smtClean="0"/>
              <a:t> cirrhosis) as specialists</a:t>
            </a:r>
            <a:endParaRPr lang="en-US" sz="1200" b="0" dirty="0"/>
          </a:p>
          <a:p>
            <a:endParaRPr lang="en-US" sz="1200" dirty="0" smtClean="0"/>
          </a:p>
          <a:p>
            <a:r>
              <a:rPr lang="en-US" sz="1200" b="1" dirty="0" smtClean="0"/>
              <a:t>Any initial hesitancy or management/operations push back to acquire the skill? </a:t>
            </a:r>
            <a:r>
              <a:rPr lang="en-US" sz="1200" b="0" dirty="0" smtClean="0"/>
              <a:t>Not at BMC, yes to residents at SBCHC</a:t>
            </a:r>
            <a:endParaRPr lang="en-US" sz="1200" dirty="0" smtClean="0"/>
          </a:p>
          <a:p>
            <a:r>
              <a:rPr lang="en-US" sz="1200" b="1" dirty="0" smtClean="0"/>
              <a:t>If so, how you broke the barrier and now is skill second nature to you and others in practice site? </a:t>
            </a:r>
          </a:p>
          <a:p>
            <a:r>
              <a:rPr lang="en-US" dirty="0" smtClean="0"/>
              <a:t>Made</a:t>
            </a:r>
            <a:r>
              <a:rPr lang="en-US" baseline="0" dirty="0" smtClean="0"/>
              <a:t> the case for p</a:t>
            </a:r>
            <a:r>
              <a:rPr lang="en-US" dirty="0" smtClean="0"/>
              <a:t>revalence of HCV</a:t>
            </a:r>
          </a:p>
          <a:p>
            <a:r>
              <a:rPr lang="en-US" dirty="0" smtClean="0"/>
              <a:t>PCPs/NPs – integration into primary care data</a:t>
            </a:r>
          </a:p>
          <a:p>
            <a:endParaRPr lang="en-US" dirty="0" smtClean="0"/>
          </a:p>
          <a:p>
            <a:r>
              <a:rPr lang="en-US" dirty="0" smtClean="0"/>
              <a:t>340B </a:t>
            </a:r>
          </a:p>
          <a:p>
            <a:r>
              <a:rPr lang="en-US" dirty="0" smtClean="0"/>
              <a:t>https://340binformed.org/2019/05/340b-helps-achieve-hepatitis-c-gold-standard-at-boston-medical-center/</a:t>
            </a:r>
          </a:p>
          <a:p>
            <a:r>
              <a:rPr lang="en-US" dirty="0" smtClean="0"/>
              <a:t>https://cherishresearch.org/2019/04/340b-hcv-primary-care/</a:t>
            </a:r>
          </a:p>
          <a:p>
            <a:r>
              <a:rPr lang="en-US" sz="1200" b="0" dirty="0" smtClean="0"/>
              <a:t>Not reinventing the wheel (Proposal with workflow)</a:t>
            </a:r>
          </a:p>
          <a:p>
            <a:endParaRPr lang="en-US" sz="1200" dirty="0"/>
          </a:p>
          <a:p>
            <a:r>
              <a:rPr lang="en-US" sz="1200" b="1" dirty="0"/>
              <a:t>What other benchmarks are achieved- decreased ED admits, shorten LOS during admission, care coordination/consult when inpatient, </a:t>
            </a:r>
            <a:r>
              <a:rPr lang="en-US" sz="1200" b="1" dirty="0" err="1"/>
              <a:t>etc</a:t>
            </a:r>
            <a:r>
              <a:rPr lang="en-US" sz="1200" b="1" dirty="0"/>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Could this model or has this model been replicated throughout BMC? Where do you hope to this this skill used at BMC? </a:t>
            </a:r>
            <a:r>
              <a:rPr lang="en-US" dirty="0"/>
              <a:t>Could be used – OB</a:t>
            </a:r>
          </a:p>
          <a:p>
            <a:endParaRPr lang="en-US" sz="1200" dirty="0"/>
          </a:p>
          <a:p>
            <a:endParaRPr lang="en-US" dirty="0"/>
          </a:p>
        </p:txBody>
      </p:sp>
      <p:sp>
        <p:nvSpPr>
          <p:cNvPr id="4" name="Slide Number Placeholder 3"/>
          <p:cNvSpPr>
            <a:spLocks noGrp="1"/>
          </p:cNvSpPr>
          <p:nvPr>
            <p:ph type="sldNum" sz="quarter" idx="5"/>
          </p:nvPr>
        </p:nvSpPr>
        <p:spPr/>
        <p:txBody>
          <a:bodyPr/>
          <a:lstStyle/>
          <a:p>
            <a:fld id="{16B8DEB1-C701-44EB-B64B-FBCA50E9E37C}" type="slidenum">
              <a:rPr lang="en-US" smtClean="0"/>
              <a:t>12</a:t>
            </a:fld>
            <a:endParaRPr lang="en-US"/>
          </a:p>
        </p:txBody>
      </p:sp>
    </p:spTree>
    <p:extLst>
      <p:ext uri="{BB962C8B-B14F-4D97-AF65-F5344CB8AC3E}">
        <p14:creationId xmlns:p14="http://schemas.microsoft.com/office/powerpoint/2010/main" val="124346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To date there have been 85 referrals, 42 treatment starts, and 23 patients achieved SVR.</a:t>
            </a:r>
          </a:p>
          <a:p>
            <a:r>
              <a:rPr lang="en-US" sz="1200" b="0" i="0" kern="1200" dirty="0" smtClean="0">
                <a:solidFill>
                  <a:schemeClr val="tx1"/>
                </a:solidFill>
                <a:effectLst/>
                <a:latin typeface="+mn-lt"/>
                <a:ea typeface="+mn-ea"/>
                <a:cs typeface="+mn-cs"/>
              </a:rPr>
              <a:t>(only 1 patient did not achieve SVR after completing treatment, 1 never completed treatment, 10 are still actively on treatment and 7 are just waiting to complete their SVR labs).</a:t>
            </a:r>
          </a:p>
          <a:p>
            <a:endParaRPr lang="en-US" dirty="0"/>
          </a:p>
        </p:txBody>
      </p:sp>
      <p:sp>
        <p:nvSpPr>
          <p:cNvPr id="4" name="Slide Number Placeholder 3"/>
          <p:cNvSpPr>
            <a:spLocks noGrp="1"/>
          </p:cNvSpPr>
          <p:nvPr>
            <p:ph type="sldNum" sz="quarter" idx="10"/>
          </p:nvPr>
        </p:nvSpPr>
        <p:spPr/>
        <p:txBody>
          <a:bodyPr/>
          <a:lstStyle/>
          <a:p>
            <a:fld id="{16B8DEB1-C701-44EB-B64B-FBCA50E9E37C}" type="slidenum">
              <a:rPr lang="en-US" smtClean="0"/>
              <a:t>13</a:t>
            </a:fld>
            <a:endParaRPr lang="en-US"/>
          </a:p>
        </p:txBody>
      </p:sp>
    </p:spTree>
    <p:extLst>
      <p:ext uri="{BB962C8B-B14F-4D97-AF65-F5344CB8AC3E}">
        <p14:creationId xmlns:p14="http://schemas.microsoft.com/office/powerpoint/2010/main" val="3742111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American Association for the Study of Liver Diseases (AASLD)</a:t>
            </a:r>
          </a:p>
          <a:p>
            <a:endParaRPr lang="en-US" dirty="0"/>
          </a:p>
          <a:p>
            <a:r>
              <a:rPr lang="en-US" sz="1200" b="1" dirty="0"/>
              <a:t>What is involved in the advance skills training?</a:t>
            </a:r>
          </a:p>
          <a:p>
            <a:r>
              <a:rPr lang="en-US" sz="1200" b="0" dirty="0"/>
              <a:t>- Go through the UWA course</a:t>
            </a:r>
          </a:p>
          <a:p>
            <a:pPr marL="171450" indent="-171450">
              <a:buFontTx/>
              <a:buChar char="-"/>
            </a:pPr>
            <a:r>
              <a:rPr lang="en-US" sz="1200" b="0" dirty="0"/>
              <a:t>We can share provider manual and workflow (GIM or FM)</a:t>
            </a:r>
          </a:p>
          <a:p>
            <a:pPr marL="171450" indent="-171450">
              <a:buFontTx/>
              <a:buChar char="-"/>
            </a:pPr>
            <a:r>
              <a:rPr lang="en-US" sz="1200" b="0" dirty="0"/>
              <a:t>If at BMC, would want to work with pharmacy team to embed into your practice</a:t>
            </a:r>
          </a:p>
          <a:p>
            <a:r>
              <a:rPr lang="en-US" sz="1200" b="1" dirty="0"/>
              <a:t>How APP can sign up for the skill/who should they contact?</a:t>
            </a:r>
            <a:endParaRPr lang="en-US" sz="1200" dirty="0"/>
          </a:p>
          <a:p>
            <a:r>
              <a:rPr lang="en-US" dirty="0" smtClean="0"/>
              <a:t>If clinic or</a:t>
            </a:r>
            <a:r>
              <a:rPr lang="en-US" baseline="0" dirty="0" smtClean="0"/>
              <a:t> department interested in developing a HCV program -&gt; </a:t>
            </a:r>
            <a:r>
              <a:rPr lang="en-US" dirty="0" smtClean="0"/>
              <a:t>Glory </a:t>
            </a:r>
            <a:r>
              <a:rPr lang="en-US" dirty="0"/>
              <a:t>Ruiz, MD – Director of Public Health Programs at </a:t>
            </a:r>
            <a:r>
              <a:rPr lang="en-US" dirty="0" smtClean="0"/>
              <a:t>BMC</a:t>
            </a:r>
            <a:endParaRPr lang="en-US" dirty="0"/>
          </a:p>
          <a:p>
            <a:endParaRPr lang="en-US" dirty="0"/>
          </a:p>
        </p:txBody>
      </p:sp>
      <p:sp>
        <p:nvSpPr>
          <p:cNvPr id="4" name="Slide Number Placeholder 3"/>
          <p:cNvSpPr>
            <a:spLocks noGrp="1"/>
          </p:cNvSpPr>
          <p:nvPr>
            <p:ph type="sldNum" sz="quarter" idx="5"/>
          </p:nvPr>
        </p:nvSpPr>
        <p:spPr/>
        <p:txBody>
          <a:bodyPr/>
          <a:lstStyle/>
          <a:p>
            <a:fld id="{16B8DEB1-C701-44EB-B64B-FBCA50E9E37C}" type="slidenum">
              <a:rPr lang="en-US" smtClean="0"/>
              <a:t>14</a:t>
            </a:fld>
            <a:endParaRPr lang="en-US"/>
          </a:p>
        </p:txBody>
      </p:sp>
    </p:spTree>
    <p:extLst>
      <p:ext uri="{BB962C8B-B14F-4D97-AF65-F5344CB8AC3E}">
        <p14:creationId xmlns:p14="http://schemas.microsoft.com/office/powerpoint/2010/main" val="1726404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24" name="Google Shape;62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latin typeface="Arial"/>
              <a:ea typeface="Arial"/>
              <a:cs typeface="Arial"/>
              <a:sym typeface="Arial"/>
            </a:endParaRPr>
          </a:p>
        </p:txBody>
      </p:sp>
      <p:sp>
        <p:nvSpPr>
          <p:cNvPr id="625" name="Google Shape;62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233697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4" name="Google Shape;744;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r>
              <a:rPr lang="en-US"/>
              <a:t>Substance use is associated with numerous medical conditions that adversely effect a persons quality of life and lead to increased morbidity and mortality</a:t>
            </a:r>
            <a:endParaRPr/>
          </a:p>
        </p:txBody>
      </p:sp>
      <p:sp>
        <p:nvSpPr>
          <p:cNvPr id="745" name="Google Shape;745;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endParaRPr sz="1200" b="0" i="0" u="none" strike="noStrike" cap="none">
              <a:solidFill>
                <a:srgbClr val="000000"/>
              </a:solidFill>
              <a:latin typeface="Gill Sans"/>
              <a:ea typeface="Gill Sans"/>
              <a:cs typeface="Gill Sans"/>
              <a:sym typeface="Gill Sans"/>
            </a:endParaRPr>
          </a:p>
        </p:txBody>
      </p:sp>
      <p:sp>
        <p:nvSpPr>
          <p:cNvPr id="746" name="Google Shape;746;p2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400"/>
              <a:buFont typeface="Calibri"/>
              <a:buNone/>
            </a:pPr>
            <a:r>
              <a:rPr lang="en-US" sz="1200" b="0" i="0" u="none" strike="noStrike" cap="none">
                <a:solidFill>
                  <a:srgbClr val="000000"/>
                </a:solidFill>
                <a:latin typeface="Calibri"/>
                <a:ea typeface="Calibri"/>
                <a:cs typeface="Calibri"/>
                <a:sym typeface="Calibri"/>
              </a:rPr>
              <a:t>1/10/2020</a:t>
            </a:r>
            <a:endParaRPr sz="1200" b="0" i="0" u="none" strike="noStrike" cap="none">
              <a:solidFill>
                <a:srgbClr val="000000"/>
              </a:solidFill>
              <a:latin typeface="Calibri"/>
              <a:ea typeface="Calibri"/>
              <a:cs typeface="Calibri"/>
              <a:sym typeface="Calibri"/>
            </a:endParaRPr>
          </a:p>
        </p:txBody>
      </p:sp>
      <p:sp>
        <p:nvSpPr>
          <p:cNvPr id="747" name="Google Shape;747;p2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1200" b="0" i="0" u="none" strike="noStrike" cap="none">
                <a:solidFill>
                  <a:srgbClr val="000000"/>
                </a:solidFill>
                <a:latin typeface="Calibri"/>
                <a:ea typeface="Calibri"/>
                <a:cs typeface="Calibri"/>
                <a:sym typeface="Calibri"/>
              </a:rPr>
              <a:t>©Boston Medical Center, Office Based Addiction Treatment</a:t>
            </a:r>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957513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B8DEB1-C701-44EB-B64B-FBCA50E9E37C}" type="slidenum">
              <a:rPr lang="en-US" smtClean="0"/>
              <a:t>19</a:t>
            </a:fld>
            <a:endParaRPr lang="en-US"/>
          </a:p>
        </p:txBody>
      </p:sp>
    </p:spTree>
    <p:extLst>
      <p:ext uri="{BB962C8B-B14F-4D97-AF65-F5344CB8AC3E}">
        <p14:creationId xmlns:p14="http://schemas.microsoft.com/office/powerpoint/2010/main" val="11090597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medications that we use for treatment. </a:t>
            </a:r>
          </a:p>
          <a:p>
            <a:r>
              <a:rPr lang="en-US" dirty="0"/>
              <a:t>How they work and how they differ. </a:t>
            </a:r>
          </a:p>
          <a:p>
            <a:endParaRPr lang="en-US" dirty="0"/>
          </a:p>
          <a:p>
            <a:r>
              <a:rPr lang="en-US" dirty="0"/>
              <a:t>MMT: full agonist, binds completely to the Mu opioid receptor. That is what gives us this dopamine release. </a:t>
            </a:r>
          </a:p>
          <a:p>
            <a:r>
              <a:rPr lang="en-US" dirty="0"/>
              <a:t>Bupe: partial agonist, binds very tightly to the mu receptor but doesn’t quite fill the entire receptor.  this is why they still my have cravings or urges to use. </a:t>
            </a:r>
          </a:p>
          <a:p>
            <a:r>
              <a:rPr lang="en-US" dirty="0"/>
              <a:t>Naltrexone: antagonist or blocker -  have to be off all opioids for 7-10 days b/c you want to avoid precipitated WD. </a:t>
            </a:r>
          </a:p>
          <a:p>
            <a:endParaRPr lang="en-US" dirty="0"/>
          </a:p>
        </p:txBody>
      </p:sp>
      <p:sp>
        <p:nvSpPr>
          <p:cNvPr id="5" name="Date Placeholder 4"/>
          <p:cNvSpPr>
            <a:spLocks noGrp="1"/>
          </p:cNvSpPr>
          <p:nvPr>
            <p:ph type="dt" idx="11"/>
          </p:nvPr>
        </p:nvSpPr>
        <p:spPr/>
        <p:txBody>
          <a:bodyPr/>
          <a:lstStyle/>
          <a:p>
            <a:r>
              <a:rPr lang="en-US"/>
              <a:t>3/25/2020</a:t>
            </a:r>
          </a:p>
        </p:txBody>
      </p:sp>
      <p:sp>
        <p:nvSpPr>
          <p:cNvPr id="6" name="Footer Placeholder 5"/>
          <p:cNvSpPr>
            <a:spLocks noGrp="1"/>
          </p:cNvSpPr>
          <p:nvPr>
            <p:ph type="ftr" sz="quarter" idx="12"/>
          </p:nvPr>
        </p:nvSpPr>
        <p:spPr/>
        <p:txBody>
          <a:bodyPr/>
          <a:lstStyle/>
          <a:p>
            <a:r>
              <a:rPr lang="en-US"/>
              <a:t>©Boston Medical Center, Office Based Addiction Treatment</a:t>
            </a:r>
          </a:p>
        </p:txBody>
      </p:sp>
      <p:sp>
        <p:nvSpPr>
          <p:cNvPr id="7" name="Slide Number Placeholder 6"/>
          <p:cNvSpPr>
            <a:spLocks noGrp="1"/>
          </p:cNvSpPr>
          <p:nvPr>
            <p:ph type="sldNum" sz="quarter" idx="13"/>
          </p:nvPr>
        </p:nvSpPr>
        <p:spPr/>
        <p:txBody>
          <a:bodyPr/>
          <a:lstStyle/>
          <a:p>
            <a:fld id="{BB6754A7-50CB-4F71-AF85-176903B0C911}" type="slidenum">
              <a:rPr lang="en-US" smtClean="0"/>
              <a:t>20</a:t>
            </a:fld>
            <a:endParaRPr lang="en-US"/>
          </a:p>
        </p:txBody>
      </p:sp>
    </p:spTree>
    <p:extLst>
      <p:ext uri="{BB962C8B-B14F-4D97-AF65-F5344CB8AC3E}">
        <p14:creationId xmlns:p14="http://schemas.microsoft.com/office/powerpoint/2010/main" val="3430932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04" name="Google Shape;604;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5" name="Google Shape;605;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200"/>
              <a:buNone/>
            </a:pPr>
            <a:fld id="{00000000-1234-1234-1234-123412341234}" type="slidenum">
              <a:rPr lang="en-US" sz="1200">
                <a:solidFill>
                  <a:schemeClr val="dk1"/>
                </a:solidFill>
                <a:latin typeface="Gill Sans"/>
                <a:ea typeface="Gill Sans"/>
                <a:cs typeface="Gill Sans"/>
                <a:sym typeface="Gill Sans"/>
              </a:rPr>
              <a:t>21</a:t>
            </a:fld>
            <a:endParaRPr sz="1200">
              <a:solidFill>
                <a:schemeClr val="dk1"/>
              </a:solidFill>
              <a:latin typeface="Gill Sans"/>
              <a:ea typeface="Gill Sans"/>
              <a:cs typeface="Gill Sans"/>
              <a:sym typeface="Gill Sans"/>
            </a:endParaRPr>
          </a:p>
        </p:txBody>
      </p:sp>
      <p:sp>
        <p:nvSpPr>
          <p:cNvPr id="606" name="Google Shape;606;p30:notes"/>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1400"/>
              <a:buNone/>
            </a:pPr>
            <a:r>
              <a:rPr lang="en-US"/>
              <a:t>10/16/2020</a:t>
            </a:r>
            <a:endParaRPr/>
          </a:p>
        </p:txBody>
      </p:sp>
      <p:sp>
        <p:nvSpPr>
          <p:cNvPr id="607" name="Google Shape;607;p3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a:t>©Boston Medical Center, Office Based Addiction Treatment</a:t>
            </a:r>
            <a:endParaRPr/>
          </a:p>
        </p:txBody>
      </p:sp>
    </p:spTree>
    <p:extLst>
      <p:ext uri="{BB962C8B-B14F-4D97-AF65-F5344CB8AC3E}">
        <p14:creationId xmlns:p14="http://schemas.microsoft.com/office/powerpoint/2010/main" val="166202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nchor="b"/>
          <a:lstStyle>
            <a:lvl1pPr>
              <a:defRPr sz="800">
                <a:solidFill>
                  <a:schemeClr val="tx1"/>
                </a:solidFill>
              </a:defRPr>
            </a:lvl1pPr>
          </a:lstStyle>
          <a:p>
            <a:pPr>
              <a:defRPr/>
            </a:pPr>
            <a:fld id="{55C0A1CC-8FE5-4F6D-A81A-F60BE2A29BF2}"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nchor="b"/>
          <a:lstStyle>
            <a:lvl1pPr>
              <a:defRPr sz="800">
                <a:solidFill>
                  <a:schemeClr val="tx1"/>
                </a:solidFill>
              </a:defRPr>
            </a:lvl1pPr>
          </a:lstStyle>
          <a:p>
            <a:pPr>
              <a:defRPr/>
            </a:pPr>
            <a:r>
              <a:rPr lang="en-US">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12"/>
          </p:nvPr>
        </p:nvSpPr>
        <p:spPr/>
        <p:txBody>
          <a:bodyPr anchor="b"/>
          <a:lstStyle>
            <a:lvl1pPr>
              <a:defRPr sz="800">
                <a:solidFill>
                  <a:schemeClr val="tx1"/>
                </a:solidFill>
              </a:defRPr>
            </a:lvl1pPr>
          </a:lstStyle>
          <a:p>
            <a:pPr>
              <a:defRPr/>
            </a:pPr>
            <a:fld id="{3AE66CCC-21E3-40B7-A816-FCBB17E29F0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449606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40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83660B5-1C41-4BC8-BC5B-61DE9DC30510}" type="datetime1">
              <a:rPr lang="en-US" smtClean="0">
                <a:solidFill>
                  <a:prstClr val="black"/>
                </a:solidFill>
              </a:rPr>
              <a:pPr>
                <a:defRPr/>
              </a:pPr>
              <a:t>10/21/2021</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Care.Com &amp; Circles - AY20 Contracts</a:t>
            </a:r>
          </a:p>
        </p:txBody>
      </p:sp>
      <p:sp>
        <p:nvSpPr>
          <p:cNvPr id="6" name="Slide Number Placeholder 5"/>
          <p:cNvSpPr>
            <a:spLocks noGrp="1"/>
          </p:cNvSpPr>
          <p:nvPr>
            <p:ph type="sldNum" sz="quarter" idx="12"/>
          </p:nvPr>
        </p:nvSpPr>
        <p:spPr/>
        <p:txBody>
          <a:bodyPr/>
          <a:lstStyle>
            <a:lvl1pPr>
              <a:defRPr/>
            </a:lvl1pPr>
          </a:lstStyle>
          <a:p>
            <a:pPr>
              <a:defRPr/>
            </a:pPr>
            <a:r>
              <a:rPr lang="en-US" dirty="0">
                <a:solidFill>
                  <a:prstClr val="black"/>
                </a:solidFill>
              </a:rPr>
              <a:t>  </a:t>
            </a:r>
            <a:fld id="{24D19A51-8800-42CC-A4F4-BF271F75930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64484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C4CAACA-053C-4C40-AA56-AF08F3ABFD7C}" type="datetime1">
              <a:rPr lang="en-US" smtClean="0">
                <a:solidFill>
                  <a:prstClr val="black"/>
                </a:solidFill>
              </a:rPr>
              <a:pPr>
                <a:defRPr/>
              </a:pPr>
              <a:t>10/21/2021</a:t>
            </a:fld>
            <a:endParaRPr lang="en-US" dirty="0">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solidFill>
              </a:rPr>
              <a:t>Care.Com &amp; Circles - AY20 Contracts</a:t>
            </a:r>
          </a:p>
        </p:txBody>
      </p:sp>
      <p:sp>
        <p:nvSpPr>
          <p:cNvPr id="5" name="Slide Number Placeholder 5"/>
          <p:cNvSpPr>
            <a:spLocks noGrp="1"/>
          </p:cNvSpPr>
          <p:nvPr>
            <p:ph type="sldNum" sz="quarter" idx="12"/>
          </p:nvPr>
        </p:nvSpPr>
        <p:spPr/>
        <p:txBody>
          <a:bodyPr/>
          <a:lstStyle>
            <a:lvl1pPr>
              <a:defRPr/>
            </a:lvl1pPr>
          </a:lstStyle>
          <a:p>
            <a:pPr>
              <a:defRPr/>
            </a:pPr>
            <a:fld id="{BCB030BB-33AA-4152-9789-DF84A7F890D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241915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40000"/>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5969A5E-9E3C-4EB5-8D0E-25B95A8B3B34}"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12"/>
          </p:nvPr>
        </p:nvSpPr>
        <p:spPr/>
        <p:txBody>
          <a:bodyPr/>
          <a:lstStyle>
            <a:lvl1pPr>
              <a:defRPr/>
            </a:lvl1pPr>
          </a:lstStyle>
          <a:p>
            <a:pPr>
              <a:defRPr/>
            </a:pPr>
            <a:r>
              <a:rPr lang="en-US" dirty="0">
                <a:solidFill>
                  <a:prstClr val="black"/>
                </a:solidFill>
              </a:rPr>
              <a:t>  </a:t>
            </a:r>
            <a:fld id="{24D19A51-8800-42CC-A4F4-BF271F75930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4064389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AC23732-F044-4F8B-A512-12D03C21E5A4}" type="datetime1">
              <a:rPr lang="en-US" smtClean="0">
                <a:solidFill>
                  <a:prstClr val="black"/>
                </a:solidFill>
              </a:rPr>
              <a:t>10/21/2021</a:t>
            </a:fld>
            <a:endParaRPr lang="en-US" dirty="0">
              <a:solidFill>
                <a:prstClr val="black"/>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solidFill>
              </a:rPr>
              <a:t>APP Council Town Hall</a:t>
            </a:r>
            <a:endParaRPr lang="en-US" dirty="0">
              <a:solidFill>
                <a:prstClr val="black"/>
              </a:solidFill>
            </a:endParaRPr>
          </a:p>
        </p:txBody>
      </p:sp>
      <p:sp>
        <p:nvSpPr>
          <p:cNvPr id="5" name="Slide Number Placeholder 5"/>
          <p:cNvSpPr>
            <a:spLocks noGrp="1"/>
          </p:cNvSpPr>
          <p:nvPr>
            <p:ph type="sldNum" sz="quarter" idx="12"/>
          </p:nvPr>
        </p:nvSpPr>
        <p:spPr/>
        <p:txBody>
          <a:bodyPr/>
          <a:lstStyle>
            <a:lvl1pPr>
              <a:defRPr/>
            </a:lvl1pPr>
          </a:lstStyle>
          <a:p>
            <a:pPr>
              <a:defRPr/>
            </a:pPr>
            <a:fld id="{BCB030BB-33AA-4152-9789-DF84A7F890DB}"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146760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0229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308099" y="308612"/>
            <a:ext cx="8527804" cy="793569"/>
          </a:xfrm>
          <a:prstGeom prst="rect">
            <a:avLst/>
          </a:prstGeom>
          <a:solidFill>
            <a:srgbClr val="D5D2DC"/>
          </a:solidFill>
          <a:ln>
            <a:noFill/>
          </a:ln>
        </p:spPr>
        <p:txBody>
          <a:bodyPr spcFirstLastPara="1" wrap="square" lIns="182875" tIns="182875" rIns="182875" bIns="182875" anchor="ctr" anchorCtr="0">
            <a:noAutofit/>
          </a:bodyPr>
          <a:lstStyle>
            <a:lvl1pPr lvl="0" algn="ctr">
              <a:lnSpc>
                <a:spcPct val="90000"/>
              </a:lnSpc>
              <a:spcBef>
                <a:spcPts val="0"/>
              </a:spcBef>
              <a:spcAft>
                <a:spcPts val="0"/>
              </a:spcAft>
              <a:buClr>
                <a:srgbClr val="12416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659467" y="6249527"/>
            <a:ext cx="299605" cy="365125"/>
          </a:xfrm>
          <a:prstGeom prst="rect">
            <a:avLst/>
          </a:prstGeom>
          <a:noFill/>
          <a:ln>
            <a:noFill/>
          </a:ln>
        </p:spPr>
        <p:txBody>
          <a:bodyPr spcFirstLastPara="1" wrap="square" lIns="0" tIns="0" rIns="0" bIns="0" anchor="ctr" anchorCtr="1">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
        <p:nvSpPr>
          <p:cNvPr id="23" name="Google Shape;23;p3"/>
          <p:cNvSpPr txBox="1">
            <a:spLocks noGrp="1"/>
          </p:cNvSpPr>
          <p:nvPr>
            <p:ph type="body" idx="1"/>
          </p:nvPr>
        </p:nvSpPr>
        <p:spPr>
          <a:xfrm>
            <a:off x="628651" y="1300764"/>
            <a:ext cx="7886700" cy="4947634"/>
          </a:xfrm>
          <a:prstGeom prst="rect">
            <a:avLst/>
          </a:prstGeom>
          <a:noFill/>
          <a:ln>
            <a:noFill/>
          </a:ln>
        </p:spPr>
        <p:txBody>
          <a:bodyPr spcFirstLastPara="1" wrap="square" lIns="91425" tIns="45700" rIns="91425" bIns="45700" anchor="t" anchorCtr="0">
            <a:noAutofit/>
          </a:bodyPr>
          <a:lstStyle>
            <a:lvl1pPr marL="342900" lvl="0" indent="-257175" algn="l">
              <a:lnSpc>
                <a:spcPct val="100000"/>
              </a:lnSpc>
              <a:spcBef>
                <a:spcPts val="750"/>
              </a:spcBef>
              <a:spcAft>
                <a:spcPts val="0"/>
              </a:spcAft>
              <a:buSzPts val="1800"/>
              <a:buChar char="•"/>
              <a:defRPr/>
            </a:lvl1pPr>
            <a:lvl2pPr marL="685800" lvl="1" indent="-257175" algn="l">
              <a:lnSpc>
                <a:spcPct val="100000"/>
              </a:lnSpc>
              <a:spcBef>
                <a:spcPts val="750"/>
              </a:spcBef>
              <a:spcAft>
                <a:spcPts val="0"/>
              </a:spcAft>
              <a:buSzPts val="1800"/>
              <a:buChar char="•"/>
              <a:defRPr/>
            </a:lvl2pPr>
            <a:lvl3pPr marL="1028700" lvl="2" indent="-257175" algn="l">
              <a:lnSpc>
                <a:spcPct val="100000"/>
              </a:lnSpc>
              <a:spcBef>
                <a:spcPts val="750"/>
              </a:spcBef>
              <a:spcAft>
                <a:spcPts val="0"/>
              </a:spcAft>
              <a:buSzPts val="1800"/>
              <a:buChar char="•"/>
              <a:defRPr/>
            </a:lvl3pPr>
            <a:lvl4pPr marL="1371600" lvl="3" indent="-257175" algn="l">
              <a:lnSpc>
                <a:spcPct val="100000"/>
              </a:lnSpc>
              <a:spcBef>
                <a:spcPts val="750"/>
              </a:spcBef>
              <a:spcAft>
                <a:spcPts val="0"/>
              </a:spcAft>
              <a:buSzPts val="1800"/>
              <a:buChar char="•"/>
              <a:defRPr/>
            </a:lvl4pPr>
            <a:lvl5pPr marL="1714500" lvl="4" indent="-257175" algn="l">
              <a:lnSpc>
                <a:spcPct val="100000"/>
              </a:lnSpc>
              <a:spcBef>
                <a:spcPts val="750"/>
              </a:spcBef>
              <a:spcAft>
                <a:spcPts val="0"/>
              </a:spcAft>
              <a:buSzPts val="1800"/>
              <a:buChar char="•"/>
              <a:defRPr/>
            </a:lvl5pPr>
            <a:lvl6pPr marL="2057400" lvl="5" indent="-257175" algn="l">
              <a:lnSpc>
                <a:spcPct val="100000"/>
              </a:lnSpc>
              <a:spcBef>
                <a:spcPts val="750"/>
              </a:spcBef>
              <a:spcAft>
                <a:spcPts val="0"/>
              </a:spcAft>
              <a:buSzPts val="1800"/>
              <a:buChar char="•"/>
              <a:defRPr/>
            </a:lvl6pPr>
            <a:lvl7pPr marL="2400300" lvl="6" indent="-257175" algn="l">
              <a:lnSpc>
                <a:spcPct val="100000"/>
              </a:lnSpc>
              <a:spcBef>
                <a:spcPts val="750"/>
              </a:spcBef>
              <a:spcAft>
                <a:spcPts val="0"/>
              </a:spcAft>
              <a:buSzPts val="1800"/>
              <a:buChar char="•"/>
              <a:defRPr/>
            </a:lvl7pPr>
            <a:lvl8pPr marL="2743200" lvl="7" indent="-257175" algn="l">
              <a:lnSpc>
                <a:spcPct val="100000"/>
              </a:lnSpc>
              <a:spcBef>
                <a:spcPts val="750"/>
              </a:spcBef>
              <a:spcAft>
                <a:spcPts val="0"/>
              </a:spcAft>
              <a:buSzPts val="1800"/>
              <a:buChar char="•"/>
              <a:defRPr/>
            </a:lvl8pPr>
            <a:lvl9pPr marL="3086100" lvl="8" indent="-257175" algn="l">
              <a:lnSpc>
                <a:spcPct val="100000"/>
              </a:lnSpc>
              <a:spcBef>
                <a:spcPts val="750"/>
              </a:spcBef>
              <a:spcAft>
                <a:spcPts val="0"/>
              </a:spcAft>
              <a:buSzPts val="1800"/>
              <a:buChar char="•"/>
              <a:defRPr/>
            </a:lvl9pPr>
          </a:lstStyle>
          <a:p>
            <a:endParaRPr/>
          </a:p>
        </p:txBody>
      </p:sp>
    </p:spTree>
    <p:extLst>
      <p:ext uri="{BB962C8B-B14F-4D97-AF65-F5344CB8AC3E}">
        <p14:creationId xmlns:p14="http://schemas.microsoft.com/office/powerpoint/2010/main" val="2738129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8" y="423007"/>
            <a:ext cx="8229601" cy="820166"/>
          </a:xfrm>
        </p:spPr>
        <p:txBody>
          <a:bodyPr/>
          <a:lstStyle/>
          <a:p>
            <a:r>
              <a:rPr lang="en-US" dirty="0"/>
              <a:t>Click to edit Master title style</a:t>
            </a:r>
          </a:p>
        </p:txBody>
      </p:sp>
      <p:sp>
        <p:nvSpPr>
          <p:cNvPr id="4" name="Content Placeholder 2"/>
          <p:cNvSpPr>
            <a:spLocks noGrp="1"/>
          </p:cNvSpPr>
          <p:nvPr>
            <p:ph idx="1"/>
          </p:nvPr>
        </p:nvSpPr>
        <p:spPr>
          <a:xfrm>
            <a:off x="628651" y="1659276"/>
            <a:ext cx="7886700" cy="4589122"/>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5788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8" y="423007"/>
            <a:ext cx="8229601" cy="820166"/>
          </a:xfrm>
        </p:spPr>
        <p:txBody>
          <a:bodyPr/>
          <a:lstStyle/>
          <a:p>
            <a:r>
              <a:rPr lang="en-US" dirty="0"/>
              <a:t>Click to edit Master title style</a:t>
            </a:r>
          </a:p>
        </p:txBody>
      </p:sp>
      <p:sp>
        <p:nvSpPr>
          <p:cNvPr id="4" name="Content Placeholder 2"/>
          <p:cNvSpPr>
            <a:spLocks noGrp="1"/>
          </p:cNvSpPr>
          <p:nvPr>
            <p:ph idx="1"/>
          </p:nvPr>
        </p:nvSpPr>
        <p:spPr>
          <a:xfrm>
            <a:off x="628651" y="1659276"/>
            <a:ext cx="7886700" cy="4589122"/>
          </a:xfrm>
          <a:ln>
            <a:noFill/>
          </a:ln>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5198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160296"/>
            <a:ext cx="3771900" cy="39319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14900" y="2160296"/>
            <a:ext cx="3771900" cy="393192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6127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nchor="b"/>
          <a:lstStyle>
            <a:lvl1pPr>
              <a:defRPr sz="800">
                <a:solidFill>
                  <a:schemeClr val="tx1"/>
                </a:solidFill>
              </a:defRPr>
            </a:lvl1pPr>
          </a:lstStyle>
          <a:p>
            <a:pPr>
              <a:defRPr/>
            </a:pPr>
            <a:fld id="{EF0C7063-C710-4581-BAAB-F73DAA268257}" type="datetime1">
              <a:rPr lang="en-US" smtClean="0">
                <a:solidFill>
                  <a:prstClr val="black"/>
                </a:solidFill>
              </a:rPr>
              <a:pPr>
                <a:defRPr/>
              </a:pPr>
              <a:t>10/21/2021</a:t>
            </a:fld>
            <a:endParaRPr lang="en-US" dirty="0">
              <a:solidFill>
                <a:prstClr val="black"/>
              </a:solidFill>
            </a:endParaRPr>
          </a:p>
        </p:txBody>
      </p:sp>
      <p:sp>
        <p:nvSpPr>
          <p:cNvPr id="5" name="Footer Placeholder 4"/>
          <p:cNvSpPr>
            <a:spLocks noGrp="1"/>
          </p:cNvSpPr>
          <p:nvPr>
            <p:ph type="ftr" sz="quarter" idx="11"/>
          </p:nvPr>
        </p:nvSpPr>
        <p:spPr/>
        <p:txBody>
          <a:bodyPr anchor="b"/>
          <a:lstStyle>
            <a:lvl1pPr>
              <a:defRPr sz="800">
                <a:solidFill>
                  <a:schemeClr val="tx1"/>
                </a:solidFill>
              </a:defRPr>
            </a:lvl1pPr>
          </a:lstStyle>
          <a:p>
            <a:pPr>
              <a:defRPr/>
            </a:pPr>
            <a:r>
              <a:rPr lang="en-US" dirty="0">
                <a:solidFill>
                  <a:prstClr val="black"/>
                </a:solidFill>
              </a:rPr>
              <a:t>Care.Com &amp; Circles - AY20 Contracts</a:t>
            </a:r>
          </a:p>
        </p:txBody>
      </p:sp>
      <p:sp>
        <p:nvSpPr>
          <p:cNvPr id="6" name="Slide Number Placeholder 5"/>
          <p:cNvSpPr>
            <a:spLocks noGrp="1"/>
          </p:cNvSpPr>
          <p:nvPr>
            <p:ph type="sldNum" sz="quarter" idx="12"/>
          </p:nvPr>
        </p:nvSpPr>
        <p:spPr/>
        <p:txBody>
          <a:bodyPr anchor="b"/>
          <a:lstStyle>
            <a:lvl1pPr>
              <a:defRPr sz="800">
                <a:solidFill>
                  <a:schemeClr val="tx1"/>
                </a:solidFill>
              </a:defRPr>
            </a:lvl1pPr>
          </a:lstStyle>
          <a:p>
            <a:pPr>
              <a:defRPr/>
            </a:pPr>
            <a:fld id="{3AE66CCC-21E3-40B7-A816-FCBB17E29F0C}" type="slidenum">
              <a:rPr lang="en-US" smtClean="0">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35838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google.com/imgres?imgurl=https://ff8f97e6f3-custmedia.vresp.com/553ec3495d/bu-logo.jpg&amp;imgrefurl=http://hosted.verticalresponse.com/734086/bf8816f78f/286311235/5e849a9c39/&amp;usg=__khO4sFEAPjcaIDpoLO4CqPbYpjg=&amp;h=182&amp;w=448&amp;sz=86&amp;hl=en&amp;start=5&amp;zoom=1&amp;tbnid=BnhaD0XRI8k7bM:&amp;tbnh=52&amp;tbnw=127&amp;ei=ePswUqCKCLLw2gW-kIH4BA&amp;prev=/images?q=boston+University+logo&amp;sa=X&amp;rls=com.microsoft:*&amp;hl=en&amp;tbm=isch&amp;itbs=1&amp;sa=X&amp;ved=0CDQQrQMwBA" TargetMode="Externa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2.jpe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hyperlink" Target="http://www.google.com/imgres?imgurl=https://ff8f97e6f3-custmedia.vresp.com/553ec3495d/bu-logo.jpg&amp;imgrefurl=http://hosted.verticalresponse.com/734086/bf8816f78f/286311235/5e849a9c39/&amp;usg=__khO4sFEAPjcaIDpoLO4CqPbYpjg=&amp;h=182&amp;w=448&amp;sz=86&amp;hl=en&amp;start=5&amp;zoom=1&amp;tbnid=BnhaD0XRI8k7bM:&amp;tbnh=52&amp;tbnw=127&amp;ei=ePswUqCKCLLw2gW-kIH4BA&amp;prev=/images?q=boston+University+logo&amp;sa=X&amp;rls=com.microsoft:*&amp;hl=en&amp;tbm=isch&amp;itbs=1&amp;sa=X&amp;ved=0CDQQrQMwBA" TargetMode="Externa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1524000" y="6416679"/>
            <a:ext cx="1524000" cy="365125"/>
          </a:xfrm>
          <a:prstGeom prst="rect">
            <a:avLst/>
          </a:prstGeom>
        </p:spPr>
        <p:txBody>
          <a:bodyPr vert="horz" wrap="square" lIns="91440" tIns="45720" rIns="91440" bIns="45720" numCol="1" anchor="b" anchorCtr="0" compatLnSpc="1">
            <a:prstTxWarp prst="textNoShape">
              <a:avLst/>
            </a:prstTxWarp>
          </a:bodyPr>
          <a:lstStyle>
            <a:lvl1pPr algn="l">
              <a:defRPr sz="800">
                <a:solidFill>
                  <a:schemeClr val="tx1"/>
                </a:solidFill>
                <a:latin typeface="+mn-lt"/>
                <a:ea typeface="ＭＳ Ｐゴシック"/>
                <a:cs typeface="ＭＳ Ｐゴシック"/>
              </a:defRPr>
            </a:lvl1pPr>
          </a:lstStyle>
          <a:p>
            <a:pPr fontAlgn="base">
              <a:spcBef>
                <a:spcPct val="0"/>
              </a:spcBef>
              <a:spcAft>
                <a:spcPct val="0"/>
              </a:spcAft>
              <a:defRPr/>
            </a:pPr>
            <a:fld id="{A564BBAC-D07A-4EB1-ACB0-65D271311321}"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3"/>
          </p:nvPr>
        </p:nvSpPr>
        <p:spPr>
          <a:xfrm>
            <a:off x="3124200" y="6416679"/>
            <a:ext cx="2895600" cy="365125"/>
          </a:xfrm>
          <a:prstGeom prst="rect">
            <a:avLst/>
          </a:prstGeom>
        </p:spPr>
        <p:txBody>
          <a:bodyPr vert="horz" wrap="square" lIns="91440" tIns="45720" rIns="91440" bIns="45720" numCol="1" anchor="b" anchorCtr="0" compatLnSpc="1">
            <a:prstTxWarp prst="textNoShape">
              <a:avLst/>
            </a:prstTxWarp>
          </a:bodyPr>
          <a:lstStyle>
            <a:lvl1pPr algn="ctr">
              <a:defRPr sz="800">
                <a:solidFill>
                  <a:schemeClr val="tx1"/>
                </a:solidFill>
                <a:latin typeface="+mn-lt"/>
                <a:ea typeface="ＭＳ Ｐゴシック"/>
                <a:cs typeface="ＭＳ Ｐゴシック"/>
              </a:defRPr>
            </a:lvl1pPr>
          </a:lstStyle>
          <a:p>
            <a:pPr fontAlgn="base">
              <a:spcBef>
                <a:spcPct val="0"/>
              </a:spcBef>
              <a:spcAft>
                <a:spcPct val="0"/>
              </a:spcAft>
              <a:defRPr/>
            </a:pPr>
            <a:r>
              <a:rPr lang="en-US">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4"/>
          </p:nvPr>
        </p:nvSpPr>
        <p:spPr>
          <a:xfrm>
            <a:off x="6096000" y="6416679"/>
            <a:ext cx="1447800" cy="365125"/>
          </a:xfrm>
          <a:prstGeom prst="rect">
            <a:avLst/>
          </a:prstGeom>
        </p:spPr>
        <p:txBody>
          <a:bodyPr vert="horz" wrap="square" lIns="91440" tIns="45720" rIns="91440" bIns="45720" numCol="1" anchor="b" anchorCtr="0" compatLnSpc="1">
            <a:prstTxWarp prst="textNoShape">
              <a:avLst/>
            </a:prstTxWarp>
          </a:bodyPr>
          <a:lstStyle>
            <a:lvl1pPr algn="r">
              <a:defRPr sz="800">
                <a:solidFill>
                  <a:schemeClr val="tx1"/>
                </a:solidFill>
                <a:latin typeface="+mn-lt"/>
                <a:ea typeface="ＭＳ Ｐゴシック" charset="0"/>
                <a:cs typeface="+mn-cs"/>
              </a:defRPr>
            </a:lvl1pPr>
          </a:lstStyle>
          <a:p>
            <a:pPr fontAlgn="base">
              <a:spcBef>
                <a:spcPct val="0"/>
              </a:spcBef>
              <a:spcAft>
                <a:spcPct val="0"/>
              </a:spcAft>
              <a:defRPr/>
            </a:pPr>
            <a:fld id="{A06F7197-118B-45C6-9E82-16B2B5D57532}" type="slidenum">
              <a:rPr lang="en-US" smtClean="0">
                <a:solidFill>
                  <a:prstClr val="black"/>
                </a:solidFill>
              </a:rPr>
              <a:pPr fontAlgn="base">
                <a:spcBef>
                  <a:spcPct val="0"/>
                </a:spcBef>
                <a:spcAft>
                  <a:spcPct val="0"/>
                </a:spcAft>
                <a:defRPr/>
              </a:pPr>
              <a:t>‹#›</a:t>
            </a:fld>
            <a:endParaRPr lang="en-US" dirty="0">
              <a:solidFill>
                <a:prstClr val="black"/>
              </a:solidFill>
            </a:endParaRPr>
          </a:p>
        </p:txBody>
      </p:sp>
      <p:pic>
        <p:nvPicPr>
          <p:cNvPr id="9" name="Picture 2" descr="BMC-BUMS LOGOS 120dpi"/>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8229600" y="6429379"/>
            <a:ext cx="914400"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5" descr="http://t2.gstatic.com/images?q=tbn:ANd9GcTVpcK5ZnZJd5KGSDvyfCgQy1l_aGY9ZNkUTJoNasM3vIIbhufhsUwHyVk">
            <a:hlinkClick r:id="rId11"/>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6200" y="6477000"/>
            <a:ext cx="762000" cy="312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500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 id="2147483669" r:id="rId5"/>
    <p:sldLayoutId id="2147483670" r:id="rId6"/>
    <p:sldLayoutId id="2147483671" r:id="rId7"/>
    <p:sldLayoutId id="2147483672" r:id="rId8"/>
  </p:sldLayoutIdLst>
  <p:hf hdr="0"/>
  <p:txStyles>
    <p:titleStyle>
      <a:lvl1pPr algn="ctr" rtl="0" eaLnBrk="1" fontAlgn="base" hangingPunct="1">
        <a:spcBef>
          <a:spcPct val="0"/>
        </a:spcBef>
        <a:spcAft>
          <a:spcPct val="0"/>
        </a:spcAft>
        <a:defRPr sz="3600" b="1" kern="1200">
          <a:solidFill>
            <a:srgbClr val="840000"/>
          </a:solidFill>
          <a:latin typeface="+mj-lt"/>
          <a:ea typeface="ＭＳ Ｐゴシック" charset="0"/>
          <a:cs typeface="ＭＳ Ｐゴシック"/>
        </a:defRPr>
      </a:lvl1pPr>
      <a:lvl2pPr algn="ctr" rtl="0" eaLnBrk="1" fontAlgn="base" hangingPunct="1">
        <a:spcBef>
          <a:spcPct val="0"/>
        </a:spcBef>
        <a:spcAft>
          <a:spcPct val="0"/>
        </a:spcAft>
        <a:defRPr sz="3600" b="1">
          <a:solidFill>
            <a:srgbClr val="840000"/>
          </a:solidFill>
          <a:latin typeface="Calibri" charset="0"/>
          <a:ea typeface="ＭＳ Ｐゴシック" charset="0"/>
          <a:cs typeface="ＭＳ Ｐゴシック"/>
        </a:defRPr>
      </a:lvl2pPr>
      <a:lvl3pPr algn="ctr" rtl="0" eaLnBrk="1" fontAlgn="base" hangingPunct="1">
        <a:spcBef>
          <a:spcPct val="0"/>
        </a:spcBef>
        <a:spcAft>
          <a:spcPct val="0"/>
        </a:spcAft>
        <a:defRPr sz="3600" b="1">
          <a:solidFill>
            <a:srgbClr val="840000"/>
          </a:solidFill>
          <a:latin typeface="Calibri" charset="0"/>
          <a:ea typeface="ＭＳ Ｐゴシック" charset="0"/>
          <a:cs typeface="ＭＳ Ｐゴシック"/>
        </a:defRPr>
      </a:lvl3pPr>
      <a:lvl4pPr algn="ctr" rtl="0" eaLnBrk="1" fontAlgn="base" hangingPunct="1">
        <a:spcBef>
          <a:spcPct val="0"/>
        </a:spcBef>
        <a:spcAft>
          <a:spcPct val="0"/>
        </a:spcAft>
        <a:defRPr sz="3600" b="1">
          <a:solidFill>
            <a:srgbClr val="840000"/>
          </a:solidFill>
          <a:latin typeface="Calibri" charset="0"/>
          <a:ea typeface="ＭＳ Ｐゴシック" charset="0"/>
          <a:cs typeface="ＭＳ Ｐゴシック"/>
        </a:defRPr>
      </a:lvl4pPr>
      <a:lvl5pPr algn="ctr" rtl="0" eaLnBrk="1" fontAlgn="base" hangingPunct="1">
        <a:spcBef>
          <a:spcPct val="0"/>
        </a:spcBef>
        <a:spcAft>
          <a:spcPct val="0"/>
        </a:spcAft>
        <a:defRPr sz="3600" b="1">
          <a:solidFill>
            <a:srgbClr val="840000"/>
          </a:solidFill>
          <a:latin typeface="Calibri" charset="0"/>
          <a:ea typeface="ＭＳ Ｐゴシック" charset="0"/>
          <a:cs typeface="ＭＳ Ｐゴシック"/>
        </a:defRPr>
      </a:lvl5pPr>
      <a:lvl6pPr marL="457200" algn="ctr" rtl="0" eaLnBrk="1" fontAlgn="base" hangingPunct="1">
        <a:spcBef>
          <a:spcPct val="0"/>
        </a:spcBef>
        <a:spcAft>
          <a:spcPct val="0"/>
        </a:spcAft>
        <a:defRPr sz="3600" b="1">
          <a:solidFill>
            <a:srgbClr val="840000"/>
          </a:solidFill>
          <a:latin typeface="Calibri" charset="0"/>
          <a:ea typeface="ＭＳ Ｐゴシック" charset="0"/>
        </a:defRPr>
      </a:lvl6pPr>
      <a:lvl7pPr marL="914400" algn="ctr" rtl="0" eaLnBrk="1" fontAlgn="base" hangingPunct="1">
        <a:spcBef>
          <a:spcPct val="0"/>
        </a:spcBef>
        <a:spcAft>
          <a:spcPct val="0"/>
        </a:spcAft>
        <a:defRPr sz="3600" b="1">
          <a:solidFill>
            <a:srgbClr val="840000"/>
          </a:solidFill>
          <a:latin typeface="Calibri" charset="0"/>
          <a:ea typeface="ＭＳ Ｐゴシック" charset="0"/>
        </a:defRPr>
      </a:lvl7pPr>
      <a:lvl8pPr marL="1371600" algn="ctr" rtl="0" eaLnBrk="1" fontAlgn="base" hangingPunct="1">
        <a:spcBef>
          <a:spcPct val="0"/>
        </a:spcBef>
        <a:spcAft>
          <a:spcPct val="0"/>
        </a:spcAft>
        <a:defRPr sz="3600" b="1">
          <a:solidFill>
            <a:srgbClr val="840000"/>
          </a:solidFill>
          <a:latin typeface="Calibri" charset="0"/>
          <a:ea typeface="ＭＳ Ｐゴシック" charset="0"/>
        </a:defRPr>
      </a:lvl8pPr>
      <a:lvl9pPr marL="1828800" algn="ctr" rtl="0" eaLnBrk="1" fontAlgn="base" hangingPunct="1">
        <a:spcBef>
          <a:spcPct val="0"/>
        </a:spcBef>
        <a:spcAft>
          <a:spcPct val="0"/>
        </a:spcAft>
        <a:defRPr sz="3600" b="1">
          <a:solidFill>
            <a:srgbClr val="840000"/>
          </a:solidFill>
          <a:latin typeface="Calibri" charset="0"/>
          <a:ea typeface="ＭＳ Ｐゴシック" charset="0"/>
        </a:defRPr>
      </a:lvl9pPr>
    </p:titleStyle>
    <p:bodyStyle>
      <a:lvl1pPr marL="342900" indent="-342900" algn="l" rtl="0" eaLnBrk="1" fontAlgn="base" hangingPunct="1">
        <a:spcBef>
          <a:spcPct val="20000"/>
        </a:spcBef>
        <a:spcAft>
          <a:spcPct val="0"/>
        </a:spcAft>
        <a:buClr>
          <a:srgbClr val="920000"/>
        </a:buClr>
        <a:buSzPct val="100000"/>
        <a:buFont typeface="Arial" charset="0"/>
        <a:buChar char="•"/>
        <a:defRPr sz="3200" kern="1200">
          <a:solidFill>
            <a:schemeClr val="tx1"/>
          </a:solidFill>
          <a:latin typeface="+mn-lt"/>
          <a:ea typeface="ＭＳ Ｐゴシック" charset="0"/>
          <a:cs typeface="ＭＳ Ｐゴシック"/>
        </a:defRPr>
      </a:lvl1pPr>
      <a:lvl2pPr marL="742950" indent="-285750" algn="l" rtl="0" eaLnBrk="1" fontAlgn="base" hangingPunct="1">
        <a:spcBef>
          <a:spcPct val="20000"/>
        </a:spcBef>
        <a:spcAft>
          <a:spcPct val="0"/>
        </a:spcAft>
        <a:buClr>
          <a:srgbClr val="920000"/>
        </a:buClr>
        <a:buFont typeface="Wingdings" pitchFamily="2" charset="2"/>
        <a:buChar char="ü"/>
        <a:defRPr sz="2800" kern="1200">
          <a:solidFill>
            <a:schemeClr val="tx1"/>
          </a:solidFill>
          <a:latin typeface="+mn-lt"/>
          <a:ea typeface="ＭＳ Ｐゴシック" charset="0"/>
          <a:cs typeface="ＭＳ Ｐゴシック"/>
        </a:defRPr>
      </a:lvl2pPr>
      <a:lvl3pPr marL="1143000" indent="-228600" algn="l" rtl="0" eaLnBrk="1" fontAlgn="base" hangingPunct="1">
        <a:spcBef>
          <a:spcPct val="20000"/>
        </a:spcBef>
        <a:spcAft>
          <a:spcPct val="0"/>
        </a:spcAft>
        <a:buClr>
          <a:srgbClr val="920000"/>
        </a:buClr>
        <a:buFont typeface="Wingdings" pitchFamily="2" charset="2"/>
        <a:buChar char="Ø"/>
        <a:defRPr sz="2400" kern="1200">
          <a:solidFill>
            <a:schemeClr val="tx1"/>
          </a:solidFill>
          <a:latin typeface="+mn-lt"/>
          <a:ea typeface="ＭＳ Ｐゴシック" charset="0"/>
          <a:cs typeface="ＭＳ Ｐゴシック"/>
        </a:defRPr>
      </a:lvl3pPr>
      <a:lvl4pPr marL="1600200" indent="-228600" algn="l" rtl="0" eaLnBrk="1" fontAlgn="base" hangingPunct="1">
        <a:spcBef>
          <a:spcPct val="20000"/>
        </a:spcBef>
        <a:spcAft>
          <a:spcPct val="0"/>
        </a:spcAft>
        <a:buClr>
          <a:srgbClr val="920000"/>
        </a:buClr>
        <a:buFont typeface="Wingdings" pitchFamily="2" charset="2"/>
        <a:buChar char="ü"/>
        <a:defRPr sz="2000" kern="1200">
          <a:solidFill>
            <a:schemeClr val="tx1"/>
          </a:solidFill>
          <a:latin typeface="+mn-lt"/>
          <a:ea typeface="ＭＳ Ｐゴシック" charset="0"/>
          <a:cs typeface="ＭＳ Ｐゴシック"/>
        </a:defRPr>
      </a:lvl4pPr>
      <a:lvl5pPr marL="2057400" indent="-228600" algn="l" rtl="0" eaLnBrk="1" fontAlgn="base" hangingPunct="1">
        <a:spcBef>
          <a:spcPct val="20000"/>
        </a:spcBef>
        <a:spcAft>
          <a:spcPct val="0"/>
        </a:spcAft>
        <a:buClr>
          <a:srgbClr val="920000"/>
        </a:buClr>
        <a:buFont typeface="Wingdings" pitchFamily="2" charset="2"/>
        <a:buChar char="ü"/>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639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066800"/>
            <a:ext cx="8229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1524000" y="6416681"/>
            <a:ext cx="1524000" cy="365125"/>
          </a:xfrm>
          <a:prstGeom prst="rect">
            <a:avLst/>
          </a:prstGeom>
        </p:spPr>
        <p:txBody>
          <a:bodyPr vert="horz" wrap="square" lIns="91440" tIns="45720" rIns="91440" bIns="45720" numCol="1" anchor="b" anchorCtr="0" compatLnSpc="1">
            <a:prstTxWarp prst="textNoShape">
              <a:avLst/>
            </a:prstTxWarp>
          </a:bodyPr>
          <a:lstStyle>
            <a:lvl1pPr algn="l">
              <a:defRPr sz="800">
                <a:solidFill>
                  <a:schemeClr val="tx1"/>
                </a:solidFill>
                <a:latin typeface="+mn-lt"/>
                <a:ea typeface="ＭＳ Ｐゴシック"/>
                <a:cs typeface="ＭＳ Ｐゴシック"/>
              </a:defRPr>
            </a:lvl1pPr>
          </a:lstStyle>
          <a:p>
            <a:pPr fontAlgn="base">
              <a:spcBef>
                <a:spcPct val="0"/>
              </a:spcBef>
              <a:spcAft>
                <a:spcPct val="0"/>
              </a:spcAft>
              <a:defRPr/>
            </a:pPr>
            <a:fld id="{7B3C6841-25C2-4388-8CB3-659362BE9382}" type="datetime1">
              <a:rPr lang="en-US" smtClean="0">
                <a:solidFill>
                  <a:prstClr val="black"/>
                </a:solidFill>
              </a:rPr>
              <a:pPr fontAlgn="base">
                <a:spcBef>
                  <a:spcPct val="0"/>
                </a:spcBef>
                <a:spcAft>
                  <a:spcPct val="0"/>
                </a:spcAft>
                <a:defRPr/>
              </a:pPr>
              <a:t>10/21/2021</a:t>
            </a:fld>
            <a:endParaRPr lang="en-US" dirty="0">
              <a:solidFill>
                <a:prstClr val="black"/>
              </a:solidFill>
            </a:endParaRPr>
          </a:p>
        </p:txBody>
      </p:sp>
      <p:sp>
        <p:nvSpPr>
          <p:cNvPr id="5" name="Footer Placeholder 4"/>
          <p:cNvSpPr>
            <a:spLocks noGrp="1"/>
          </p:cNvSpPr>
          <p:nvPr>
            <p:ph type="ftr" sz="quarter" idx="3"/>
          </p:nvPr>
        </p:nvSpPr>
        <p:spPr>
          <a:xfrm>
            <a:off x="3124200" y="6416681"/>
            <a:ext cx="2895600" cy="365125"/>
          </a:xfrm>
          <a:prstGeom prst="rect">
            <a:avLst/>
          </a:prstGeom>
        </p:spPr>
        <p:txBody>
          <a:bodyPr vert="horz" wrap="square" lIns="91440" tIns="45720" rIns="91440" bIns="45720" numCol="1" anchor="b" anchorCtr="0" compatLnSpc="1">
            <a:prstTxWarp prst="textNoShape">
              <a:avLst/>
            </a:prstTxWarp>
          </a:bodyPr>
          <a:lstStyle>
            <a:lvl1pPr algn="ctr">
              <a:defRPr sz="800">
                <a:solidFill>
                  <a:schemeClr val="tx1"/>
                </a:solidFill>
                <a:latin typeface="+mn-lt"/>
                <a:ea typeface="ＭＳ Ｐゴシック"/>
                <a:cs typeface="ＭＳ Ｐゴシック"/>
              </a:defRPr>
            </a:lvl1pPr>
          </a:lstStyle>
          <a:p>
            <a:pPr fontAlgn="base">
              <a:spcBef>
                <a:spcPct val="0"/>
              </a:spcBef>
              <a:spcAft>
                <a:spcPct val="0"/>
              </a:spcAft>
              <a:defRPr/>
            </a:pPr>
            <a:r>
              <a:rPr lang="en-US" dirty="0">
                <a:solidFill>
                  <a:prstClr val="black"/>
                </a:solidFill>
              </a:rPr>
              <a:t>Care.Com &amp; Circles - AY20 Contracts</a:t>
            </a:r>
          </a:p>
        </p:txBody>
      </p:sp>
      <p:sp>
        <p:nvSpPr>
          <p:cNvPr id="6" name="Slide Number Placeholder 5"/>
          <p:cNvSpPr>
            <a:spLocks noGrp="1"/>
          </p:cNvSpPr>
          <p:nvPr>
            <p:ph type="sldNum" sz="quarter" idx="4"/>
          </p:nvPr>
        </p:nvSpPr>
        <p:spPr>
          <a:xfrm>
            <a:off x="6096000" y="6416681"/>
            <a:ext cx="1447800" cy="365125"/>
          </a:xfrm>
          <a:prstGeom prst="rect">
            <a:avLst/>
          </a:prstGeom>
        </p:spPr>
        <p:txBody>
          <a:bodyPr vert="horz" wrap="square" lIns="91440" tIns="45720" rIns="91440" bIns="45720" numCol="1" anchor="b" anchorCtr="0" compatLnSpc="1">
            <a:prstTxWarp prst="textNoShape">
              <a:avLst/>
            </a:prstTxWarp>
          </a:bodyPr>
          <a:lstStyle>
            <a:lvl1pPr algn="r">
              <a:defRPr sz="800">
                <a:solidFill>
                  <a:schemeClr val="tx1"/>
                </a:solidFill>
                <a:latin typeface="+mn-lt"/>
                <a:ea typeface="ＭＳ Ｐゴシック" charset="0"/>
                <a:cs typeface="+mn-cs"/>
              </a:defRPr>
            </a:lvl1pPr>
          </a:lstStyle>
          <a:p>
            <a:pPr fontAlgn="base">
              <a:spcBef>
                <a:spcPct val="0"/>
              </a:spcBef>
              <a:spcAft>
                <a:spcPct val="0"/>
              </a:spcAft>
              <a:defRPr/>
            </a:pPr>
            <a:fld id="{A06F7197-118B-45C6-9E82-16B2B5D57532}" type="slidenum">
              <a:rPr lang="en-US" smtClean="0">
                <a:solidFill>
                  <a:prstClr val="black"/>
                </a:solidFill>
              </a:rPr>
              <a:pPr fontAlgn="base">
                <a:spcBef>
                  <a:spcPct val="0"/>
                </a:spcBef>
                <a:spcAft>
                  <a:spcPct val="0"/>
                </a:spcAft>
                <a:defRPr/>
              </a:pPr>
              <a:t>‹#›</a:t>
            </a:fld>
            <a:endParaRPr lang="en-US" dirty="0">
              <a:solidFill>
                <a:prstClr val="black"/>
              </a:solidFill>
            </a:endParaRPr>
          </a:p>
        </p:txBody>
      </p:sp>
      <p:pic>
        <p:nvPicPr>
          <p:cNvPr id="9" name="Picture 2" descr="BMC-BUMS LOGOS 120dpi"/>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29381"/>
            <a:ext cx="914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descr="http://t2.gstatic.com/images?q=tbn:ANd9GcTVpcK5ZnZJd5KGSDvyfCgQy1l_aGY9ZNkUTJoNasM3vIIbhufhsUwHyVk">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76200" y="6477000"/>
            <a:ext cx="762000"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50367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p:txStyles>
    <p:titleStyle>
      <a:lvl1pPr algn="ctr" rtl="0" eaLnBrk="1" fontAlgn="base" hangingPunct="1">
        <a:spcBef>
          <a:spcPct val="0"/>
        </a:spcBef>
        <a:spcAft>
          <a:spcPct val="0"/>
        </a:spcAft>
        <a:defRPr sz="3600" b="1" kern="1200">
          <a:solidFill>
            <a:srgbClr val="840000"/>
          </a:solidFill>
          <a:latin typeface="+mj-lt"/>
          <a:ea typeface="ＭＳ Ｐゴシック" charset="0"/>
          <a:cs typeface="ＭＳ Ｐゴシック"/>
        </a:defRPr>
      </a:lvl1pPr>
      <a:lvl2pPr algn="ctr" rtl="0" eaLnBrk="1" fontAlgn="base" hangingPunct="1">
        <a:spcBef>
          <a:spcPct val="0"/>
        </a:spcBef>
        <a:spcAft>
          <a:spcPct val="0"/>
        </a:spcAft>
        <a:defRPr sz="3600" b="1">
          <a:solidFill>
            <a:srgbClr val="840000"/>
          </a:solidFill>
          <a:latin typeface="Calibri" charset="0"/>
          <a:ea typeface="ＭＳ Ｐゴシック" charset="0"/>
          <a:cs typeface="ＭＳ Ｐゴシック"/>
        </a:defRPr>
      </a:lvl2pPr>
      <a:lvl3pPr algn="ctr" rtl="0" eaLnBrk="1" fontAlgn="base" hangingPunct="1">
        <a:spcBef>
          <a:spcPct val="0"/>
        </a:spcBef>
        <a:spcAft>
          <a:spcPct val="0"/>
        </a:spcAft>
        <a:defRPr sz="3600" b="1">
          <a:solidFill>
            <a:srgbClr val="840000"/>
          </a:solidFill>
          <a:latin typeface="Calibri" charset="0"/>
          <a:ea typeface="ＭＳ Ｐゴシック" charset="0"/>
          <a:cs typeface="ＭＳ Ｐゴシック"/>
        </a:defRPr>
      </a:lvl3pPr>
      <a:lvl4pPr algn="ctr" rtl="0" eaLnBrk="1" fontAlgn="base" hangingPunct="1">
        <a:spcBef>
          <a:spcPct val="0"/>
        </a:spcBef>
        <a:spcAft>
          <a:spcPct val="0"/>
        </a:spcAft>
        <a:defRPr sz="3600" b="1">
          <a:solidFill>
            <a:srgbClr val="840000"/>
          </a:solidFill>
          <a:latin typeface="Calibri" charset="0"/>
          <a:ea typeface="ＭＳ Ｐゴシック" charset="0"/>
          <a:cs typeface="ＭＳ Ｐゴシック"/>
        </a:defRPr>
      </a:lvl4pPr>
      <a:lvl5pPr algn="ctr" rtl="0" eaLnBrk="1" fontAlgn="base" hangingPunct="1">
        <a:spcBef>
          <a:spcPct val="0"/>
        </a:spcBef>
        <a:spcAft>
          <a:spcPct val="0"/>
        </a:spcAft>
        <a:defRPr sz="3600" b="1">
          <a:solidFill>
            <a:srgbClr val="840000"/>
          </a:solidFill>
          <a:latin typeface="Calibri" charset="0"/>
          <a:ea typeface="ＭＳ Ｐゴシック" charset="0"/>
          <a:cs typeface="ＭＳ Ｐゴシック"/>
        </a:defRPr>
      </a:lvl5pPr>
      <a:lvl6pPr marL="457200" algn="ctr" rtl="0" eaLnBrk="1" fontAlgn="base" hangingPunct="1">
        <a:spcBef>
          <a:spcPct val="0"/>
        </a:spcBef>
        <a:spcAft>
          <a:spcPct val="0"/>
        </a:spcAft>
        <a:defRPr sz="3600" b="1">
          <a:solidFill>
            <a:srgbClr val="840000"/>
          </a:solidFill>
          <a:latin typeface="Calibri" charset="0"/>
          <a:ea typeface="ＭＳ Ｐゴシック" charset="0"/>
        </a:defRPr>
      </a:lvl6pPr>
      <a:lvl7pPr marL="914400" algn="ctr" rtl="0" eaLnBrk="1" fontAlgn="base" hangingPunct="1">
        <a:spcBef>
          <a:spcPct val="0"/>
        </a:spcBef>
        <a:spcAft>
          <a:spcPct val="0"/>
        </a:spcAft>
        <a:defRPr sz="3600" b="1">
          <a:solidFill>
            <a:srgbClr val="840000"/>
          </a:solidFill>
          <a:latin typeface="Calibri" charset="0"/>
          <a:ea typeface="ＭＳ Ｐゴシック" charset="0"/>
        </a:defRPr>
      </a:lvl7pPr>
      <a:lvl8pPr marL="1371600" algn="ctr" rtl="0" eaLnBrk="1" fontAlgn="base" hangingPunct="1">
        <a:spcBef>
          <a:spcPct val="0"/>
        </a:spcBef>
        <a:spcAft>
          <a:spcPct val="0"/>
        </a:spcAft>
        <a:defRPr sz="3600" b="1">
          <a:solidFill>
            <a:srgbClr val="840000"/>
          </a:solidFill>
          <a:latin typeface="Calibri" charset="0"/>
          <a:ea typeface="ＭＳ Ｐゴシック" charset="0"/>
        </a:defRPr>
      </a:lvl8pPr>
      <a:lvl9pPr marL="1828800" algn="ctr" rtl="0" eaLnBrk="1" fontAlgn="base" hangingPunct="1">
        <a:spcBef>
          <a:spcPct val="0"/>
        </a:spcBef>
        <a:spcAft>
          <a:spcPct val="0"/>
        </a:spcAft>
        <a:defRPr sz="3600" b="1">
          <a:solidFill>
            <a:srgbClr val="840000"/>
          </a:solidFill>
          <a:latin typeface="Calibri" charset="0"/>
          <a:ea typeface="ＭＳ Ｐゴシック" charset="0"/>
        </a:defRPr>
      </a:lvl9pPr>
    </p:titleStyle>
    <p:bodyStyle>
      <a:lvl1pPr marL="342900" indent="-342900" algn="l" rtl="0" eaLnBrk="1" fontAlgn="base" hangingPunct="1">
        <a:spcBef>
          <a:spcPct val="20000"/>
        </a:spcBef>
        <a:spcAft>
          <a:spcPct val="0"/>
        </a:spcAft>
        <a:buClr>
          <a:srgbClr val="920000"/>
        </a:buClr>
        <a:buSzPct val="100000"/>
        <a:buFont typeface="Arial" charset="0"/>
        <a:buChar char="•"/>
        <a:defRPr sz="3200" kern="1200">
          <a:solidFill>
            <a:schemeClr val="tx1"/>
          </a:solidFill>
          <a:latin typeface="+mn-lt"/>
          <a:ea typeface="ＭＳ Ｐゴシック" charset="0"/>
          <a:cs typeface="ＭＳ Ｐゴシック"/>
        </a:defRPr>
      </a:lvl1pPr>
      <a:lvl2pPr marL="742950" indent="-285750" algn="l" rtl="0" eaLnBrk="1" fontAlgn="base" hangingPunct="1">
        <a:spcBef>
          <a:spcPct val="20000"/>
        </a:spcBef>
        <a:spcAft>
          <a:spcPct val="0"/>
        </a:spcAft>
        <a:buClr>
          <a:srgbClr val="920000"/>
        </a:buClr>
        <a:buFont typeface="Wingdings" pitchFamily="2" charset="2"/>
        <a:buChar char="ü"/>
        <a:defRPr sz="2800" kern="1200">
          <a:solidFill>
            <a:schemeClr val="tx1"/>
          </a:solidFill>
          <a:latin typeface="+mn-lt"/>
          <a:ea typeface="ＭＳ Ｐゴシック" charset="0"/>
          <a:cs typeface="ＭＳ Ｐゴシック"/>
        </a:defRPr>
      </a:lvl2pPr>
      <a:lvl3pPr marL="1143000" indent="-228600" algn="l" rtl="0" eaLnBrk="1" fontAlgn="base" hangingPunct="1">
        <a:spcBef>
          <a:spcPct val="20000"/>
        </a:spcBef>
        <a:spcAft>
          <a:spcPct val="0"/>
        </a:spcAft>
        <a:buClr>
          <a:srgbClr val="920000"/>
        </a:buClr>
        <a:buFont typeface="Wingdings" pitchFamily="2" charset="2"/>
        <a:buChar char="Ø"/>
        <a:defRPr sz="2400" kern="1200">
          <a:solidFill>
            <a:schemeClr val="tx1"/>
          </a:solidFill>
          <a:latin typeface="+mn-lt"/>
          <a:ea typeface="ＭＳ Ｐゴシック" charset="0"/>
          <a:cs typeface="ＭＳ Ｐゴシック"/>
        </a:defRPr>
      </a:lvl3pPr>
      <a:lvl4pPr marL="1600200" indent="-228600" algn="l" rtl="0" eaLnBrk="1" fontAlgn="base" hangingPunct="1">
        <a:spcBef>
          <a:spcPct val="20000"/>
        </a:spcBef>
        <a:spcAft>
          <a:spcPct val="0"/>
        </a:spcAft>
        <a:buClr>
          <a:srgbClr val="920000"/>
        </a:buClr>
        <a:buFont typeface="Wingdings" pitchFamily="2" charset="2"/>
        <a:buChar char="ü"/>
        <a:defRPr sz="2000" kern="1200">
          <a:solidFill>
            <a:schemeClr val="tx1"/>
          </a:solidFill>
          <a:latin typeface="+mn-lt"/>
          <a:ea typeface="ＭＳ Ｐゴシック" charset="0"/>
          <a:cs typeface="ＭＳ Ｐゴシック"/>
        </a:defRPr>
      </a:lvl4pPr>
      <a:lvl5pPr marL="2057400" indent="-228600" algn="l" rtl="0" eaLnBrk="1" fontAlgn="base" hangingPunct="1">
        <a:spcBef>
          <a:spcPct val="20000"/>
        </a:spcBef>
        <a:spcAft>
          <a:spcPct val="0"/>
        </a:spcAft>
        <a:buClr>
          <a:srgbClr val="920000"/>
        </a:buClr>
        <a:buFont typeface="Wingdings" pitchFamily="2" charset="2"/>
        <a:buChar char="ü"/>
        <a:defRPr sz="2000" kern="1200">
          <a:solidFill>
            <a:schemeClr val="tx1"/>
          </a:solidFill>
          <a:latin typeface="+mn-lt"/>
          <a:ea typeface="ＭＳ Ｐゴシック" charset="0"/>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marielle.baldwin@bmc.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patitisc.uw.edu/" TargetMode="External"/><Relationship Id="rId7" Type="http://schemas.openxmlformats.org/officeDocument/2006/relationships/hyperlink" Target="https://inhsu.org/2021-confere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healthhcv.org/" TargetMode="External"/><Relationship Id="rId5" Type="http://schemas.openxmlformats.org/officeDocument/2006/relationships/hyperlink" Target="https://aasldpubs.onlinelibrary.wiley.com/doi/full/10.1002/hep.31060" TargetMode="External"/><Relationship Id="rId4" Type="http://schemas.openxmlformats.org/officeDocument/2006/relationships/hyperlink" Target="https://aidsetc.org/hivhc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g"/><Relationship Id="rId13" Type="http://schemas.openxmlformats.org/officeDocument/2006/relationships/image" Target="../media/image25.gif"/><Relationship Id="rId3" Type="http://schemas.openxmlformats.org/officeDocument/2006/relationships/image" Target="../media/image15.jpg"/><Relationship Id="rId7" Type="http://schemas.openxmlformats.org/officeDocument/2006/relationships/image" Target="../media/image19.jpg"/><Relationship Id="rId12"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30.png"/><Relationship Id="rId5" Type="http://schemas.openxmlformats.org/officeDocument/2006/relationships/diagramQuickStyle" Target="../diagrams/quickStyle1.xml"/><Relationship Id="rId10" Type="http://schemas.openxmlformats.org/officeDocument/2006/relationships/image" Target="../media/image29.png"/><Relationship Id="rId4" Type="http://schemas.openxmlformats.org/officeDocument/2006/relationships/diagramLayout" Target="../diagrams/layout1.xml"/><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bmcobat.org/training/pre-recorded/"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bmcobat.org/resources/videos.php?category=8" TargetMode="External"/><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hyperlink" Target="https://www.youtube.com/channel/UCBPMONNCQMPRL-AxUOQoEaA/video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4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hyperlink" Target="mailto:maryellen.killion@bmc.org" TargetMode="External"/><Relationship Id="rId2" Type="http://schemas.openxmlformats.org/officeDocument/2006/relationships/hyperlink" Target="mailto:Abigail.brann@bmc.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bmcobat.org/" TargetMode="External"/><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8" Type="http://schemas.openxmlformats.org/officeDocument/2006/relationships/hyperlink" Target="https://bostonmedicalcenter.zoom.us/meeting/register/tJcpce6sqDsrG9by13EzTmXBeA03RfVrEpTq"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5400" dirty="0"/>
              <a:t>Advanced Practice Provider Council</a:t>
            </a:r>
            <a:br>
              <a:rPr lang="en-US" sz="5400" dirty="0"/>
            </a:br>
            <a:r>
              <a:rPr lang="en-US" sz="5400" dirty="0"/>
              <a:t>Town Hall</a:t>
            </a:r>
            <a:r>
              <a:rPr lang="en-US" sz="5400" dirty="0">
                <a:solidFill>
                  <a:schemeClr val="tx1"/>
                </a:solidFill>
              </a:rPr>
              <a:t/>
            </a:r>
            <a:br>
              <a:rPr lang="en-US" sz="5400" dirty="0">
                <a:solidFill>
                  <a:schemeClr val="tx1"/>
                </a:solidFill>
              </a:rPr>
            </a:br>
            <a:r>
              <a:rPr lang="en-US" sz="2000" b="0" dirty="0">
                <a:solidFill>
                  <a:srgbClr val="000000"/>
                </a:solidFill>
                <a:latin typeface="Calibri"/>
              </a:rPr>
              <a:t>10/21/2021</a:t>
            </a:r>
            <a:endParaRPr lang="en-US" sz="2000" b="0" dirty="0">
              <a:solidFill>
                <a:schemeClr val="tx1"/>
              </a:solidFill>
            </a:endParaRPr>
          </a:p>
        </p:txBody>
      </p:sp>
      <p:sp>
        <p:nvSpPr>
          <p:cNvPr id="4" name="Date Placeholder 3"/>
          <p:cNvSpPr>
            <a:spLocks noGrp="1"/>
          </p:cNvSpPr>
          <p:nvPr>
            <p:ph type="dt" sz="half" idx="10"/>
          </p:nvPr>
        </p:nvSpPr>
        <p:spPr/>
        <p:txBody>
          <a:bodyPr/>
          <a:lstStyle/>
          <a:p>
            <a:pPr>
              <a:defRPr/>
            </a:pPr>
            <a:fld id="{6F5A5464-FF60-472F-8D90-83C48B807F27}" type="datetime1">
              <a:rPr lang="en-US" smtClean="0">
                <a:solidFill>
                  <a:prstClr val="black"/>
                </a:solidFill>
                <a:latin typeface="Calibri"/>
              </a:rPr>
              <a:t>10/21/2021</a:t>
            </a:fld>
            <a:endParaRPr lang="en-US" dirty="0">
              <a:solidFill>
                <a:prstClr val="black"/>
              </a:solidFill>
              <a:latin typeface="Calibri"/>
            </a:endParaRPr>
          </a:p>
        </p:txBody>
      </p:sp>
      <p:sp>
        <p:nvSpPr>
          <p:cNvPr id="6" name="Slide Number Placeholder 5"/>
          <p:cNvSpPr>
            <a:spLocks noGrp="1"/>
          </p:cNvSpPr>
          <p:nvPr>
            <p:ph type="sldNum" sz="quarter" idx="12"/>
          </p:nvPr>
        </p:nvSpPr>
        <p:spPr/>
        <p:txBody>
          <a:bodyPr/>
          <a:lstStyle/>
          <a:p>
            <a:pPr>
              <a:defRPr/>
            </a:pPr>
            <a:fld id="{3AE66CCC-21E3-40B7-A816-FCBB17E29F0C}" type="slidenum">
              <a:rPr lang="en-US">
                <a:solidFill>
                  <a:prstClr val="black"/>
                </a:solidFill>
                <a:latin typeface="Calibri"/>
              </a:rPr>
              <a:pPr>
                <a:defRPr/>
              </a:pPr>
              <a:t>1</a:t>
            </a:fld>
            <a:endParaRPr lang="en-US" dirty="0">
              <a:solidFill>
                <a:prstClr val="black"/>
              </a:solidFill>
              <a:latin typeface="Calibri"/>
            </a:endParaRPr>
          </a:p>
        </p:txBody>
      </p:sp>
      <p:sp>
        <p:nvSpPr>
          <p:cNvPr id="3" name="Footer Placeholder 2"/>
          <p:cNvSpPr>
            <a:spLocks noGrp="1"/>
          </p:cNvSpPr>
          <p:nvPr>
            <p:ph type="ftr" sz="quarter" idx="11"/>
          </p:nvPr>
        </p:nvSpPr>
        <p:spPr/>
        <p:txBody>
          <a:bodyPr/>
          <a:lstStyle/>
          <a:p>
            <a:pPr>
              <a:defRPr/>
            </a:pPr>
            <a:r>
              <a:rPr lang="en-US">
                <a:solidFill>
                  <a:prstClr val="black"/>
                </a:solidFill>
              </a:rPr>
              <a:t>APP Council Town Hall</a:t>
            </a:r>
            <a:endParaRPr lang="en-US" dirty="0">
              <a:solidFill>
                <a:prstClr val="black"/>
              </a:solidFill>
            </a:endParaRPr>
          </a:p>
        </p:txBody>
      </p:sp>
    </p:spTree>
    <p:extLst>
      <p:ext uri="{BB962C8B-B14F-4D97-AF65-F5344CB8AC3E}">
        <p14:creationId xmlns:p14="http://schemas.microsoft.com/office/powerpoint/2010/main" val="3744839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WHNP--&gt; CNM</a:t>
            </a:r>
          </a:p>
        </p:txBody>
      </p:sp>
      <p:sp>
        <p:nvSpPr>
          <p:cNvPr id="3" name="Content Placeholder 2"/>
          <p:cNvSpPr>
            <a:spLocks noGrp="1"/>
          </p:cNvSpPr>
          <p:nvPr>
            <p:ph idx="1"/>
          </p:nvPr>
        </p:nvSpPr>
        <p:spPr/>
        <p:txBody>
          <a:bodyPr/>
          <a:lstStyle/>
          <a:p>
            <a:r>
              <a:rPr lang="EN-US"/>
              <a:t>Requires post master's certificate through accredited program</a:t>
            </a:r>
          </a:p>
          <a:p>
            <a:r>
              <a:rPr lang="EN-US"/>
              <a:t>Duration of program and exemption from ambulatory clinical hourse dependent on program and nature of current practice</a:t>
            </a:r>
          </a:p>
          <a:p>
            <a:r>
              <a:rPr lang="EN-US"/>
              <a:t>For non- WHNP or WHNP without prenatal experience, still able to complete program as advanced placement (i.e. no pharm, does not require additional Master's)</a:t>
            </a:r>
          </a:p>
          <a:p>
            <a:r>
              <a:rPr lang="EN-US"/>
              <a:t>Expands practice scope and career growth </a:t>
            </a:r>
          </a:p>
        </p:txBody>
      </p:sp>
      <p:sp>
        <p:nvSpPr>
          <p:cNvPr id="4" name="Date Placeholder 3"/>
          <p:cNvSpPr>
            <a:spLocks noGrp="1"/>
          </p:cNvSpPr>
          <p:nvPr>
            <p:ph type="dt" sz="half" idx="10"/>
          </p:nvPr>
        </p:nvSpPr>
        <p:spPr/>
        <p:txBody>
          <a:bodyPr/>
          <a:lstStyle/>
          <a:p>
            <a:pPr>
              <a:defRPr/>
            </a:pPr>
            <a:fld id="{05969A5E-9E3C-4EB5-8D0E-25B95A8B3B34}"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r>
              <a:rPr lang="en-US">
                <a:solidFill>
                  <a:prstClr val="black"/>
                </a:solidFill>
              </a:rPr>
              <a:t>  </a:t>
            </a:r>
            <a:fld id="{24D19A51-8800-42CC-A4F4-BF271F759306}"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106579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3569"/>
            <a:ext cx="8229600" cy="479822"/>
          </a:xfrm>
        </p:spPr>
        <p:txBody>
          <a:bodyPr/>
          <a:lstStyle/>
          <a:p>
            <a:r>
              <a:rPr lang="en-US" dirty="0"/>
              <a:t>Office-Based Hepatitis C (HCV) Treatment</a:t>
            </a:r>
          </a:p>
        </p:txBody>
      </p:sp>
      <p:sp>
        <p:nvSpPr>
          <p:cNvPr id="3" name="Content Placeholder 2"/>
          <p:cNvSpPr>
            <a:spLocks noGrp="1"/>
          </p:cNvSpPr>
          <p:nvPr>
            <p:ph idx="1"/>
          </p:nvPr>
        </p:nvSpPr>
        <p:spPr>
          <a:xfrm>
            <a:off x="457200" y="1798544"/>
            <a:ext cx="8229600" cy="3886200"/>
          </a:xfrm>
        </p:spPr>
        <p:txBody>
          <a:bodyPr/>
          <a:lstStyle/>
          <a:p>
            <a:pPr marL="0" indent="0">
              <a:buNone/>
            </a:pPr>
            <a:endParaRPr lang="en-US" sz="2100" dirty="0"/>
          </a:p>
          <a:p>
            <a:pPr marL="0" indent="0">
              <a:buNone/>
            </a:pPr>
            <a:r>
              <a:rPr lang="en-US" sz="2100" dirty="0"/>
              <a:t>Marielle Baldwin, MD, MPH</a:t>
            </a:r>
          </a:p>
          <a:p>
            <a:pPr marL="0" indent="0">
              <a:buNone/>
            </a:pPr>
            <a:r>
              <a:rPr lang="en-US" sz="2100" dirty="0"/>
              <a:t>Assistant Professor, </a:t>
            </a:r>
            <a:r>
              <a:rPr lang="en-US" sz="2100"/>
              <a:t>Department of Family </a:t>
            </a:r>
            <a:r>
              <a:rPr lang="en-US" sz="2100" dirty="0"/>
              <a:t>Medicine</a:t>
            </a:r>
          </a:p>
          <a:p>
            <a:pPr marL="0" indent="0">
              <a:buNone/>
            </a:pPr>
            <a:r>
              <a:rPr lang="en-US" sz="2100" dirty="0"/>
              <a:t>Boston University School of Medicine</a:t>
            </a:r>
          </a:p>
          <a:p>
            <a:pPr marL="0" indent="0">
              <a:buNone/>
            </a:pPr>
            <a:r>
              <a:rPr lang="en-US" sz="2100" dirty="0"/>
              <a:t>Medical Director, START (Stimulant Treatment &amp; Recovery Team)</a:t>
            </a:r>
          </a:p>
          <a:p>
            <a:pPr marL="0" indent="0">
              <a:buNone/>
            </a:pPr>
            <a:r>
              <a:rPr lang="en-US" sz="2100" dirty="0"/>
              <a:t>Director, FM Residency Addiction Pathway</a:t>
            </a:r>
          </a:p>
          <a:p>
            <a:pPr marL="0" indent="0">
              <a:buNone/>
            </a:pPr>
            <a:r>
              <a:rPr lang="en-US" sz="2100" dirty="0">
                <a:hlinkClick r:id="rId3"/>
              </a:rPr>
              <a:t>marielle.baldwin@bmc.org</a:t>
            </a:r>
            <a:endParaRPr lang="en-US" sz="2100" dirty="0"/>
          </a:p>
          <a:p>
            <a:pPr marL="0" indent="0">
              <a:buNone/>
            </a:pPr>
            <a:endParaRPr lang="en-US" dirty="0"/>
          </a:p>
        </p:txBody>
      </p:sp>
      <p:sp>
        <p:nvSpPr>
          <p:cNvPr id="4" name="Date Placeholder 3"/>
          <p:cNvSpPr>
            <a:spLocks noGrp="1"/>
          </p:cNvSpPr>
          <p:nvPr>
            <p:ph type="dt" sz="half" idx="10"/>
          </p:nvPr>
        </p:nvSpPr>
        <p:spPr/>
        <p:txBody>
          <a:bodyPr/>
          <a:lstStyle/>
          <a:p>
            <a:pPr>
              <a:defRPr/>
            </a:pPr>
            <a:fld id="{78EC67D4-2AB2-4439-818A-12436668AD10}"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r>
              <a:rPr lang="en-US">
                <a:solidFill>
                  <a:prstClr val="black"/>
                </a:solidFill>
              </a:rPr>
              <a:t>  </a:t>
            </a:r>
            <a:fld id="{24D19A51-8800-42CC-A4F4-BF271F759306}"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027606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0C0F2-429D-A64D-8C13-5DFDAE5C28C0}"/>
              </a:ext>
            </a:extLst>
          </p:cNvPr>
          <p:cNvSpPr>
            <a:spLocks noGrp="1"/>
          </p:cNvSpPr>
          <p:nvPr>
            <p:ph type="title"/>
          </p:nvPr>
        </p:nvSpPr>
        <p:spPr/>
        <p:txBody>
          <a:bodyPr/>
          <a:lstStyle/>
          <a:p>
            <a:r>
              <a:rPr lang="en-US" dirty="0" smtClean="0"/>
              <a:t>HCV Management: A Life-Saving Skill</a:t>
            </a:r>
            <a:endParaRPr lang="en-US" dirty="0"/>
          </a:p>
        </p:txBody>
      </p:sp>
      <p:sp>
        <p:nvSpPr>
          <p:cNvPr id="3" name="Content Placeholder 2">
            <a:extLst>
              <a:ext uri="{FF2B5EF4-FFF2-40B4-BE49-F238E27FC236}">
                <a16:creationId xmlns:a16="http://schemas.microsoft.com/office/drawing/2014/main" id="{3E18F7E4-0F50-FA42-8B2C-339CB84DE6E5}"/>
              </a:ext>
            </a:extLst>
          </p:cNvPr>
          <p:cNvSpPr>
            <a:spLocks noGrp="1"/>
          </p:cNvSpPr>
          <p:nvPr>
            <p:ph idx="1"/>
          </p:nvPr>
        </p:nvSpPr>
        <p:spPr>
          <a:xfrm>
            <a:off x="1060704" y="834391"/>
            <a:ext cx="7735824" cy="2009394"/>
          </a:xfrm>
        </p:spPr>
        <p:txBody>
          <a:bodyPr/>
          <a:lstStyle/>
          <a:p>
            <a:r>
              <a:rPr lang="en-US" sz="2400" dirty="0" smtClean="0"/>
              <a:t>Global estimates of significant M&amp;M from HCV:</a:t>
            </a:r>
          </a:p>
          <a:p>
            <a:pPr lvl="1"/>
            <a:r>
              <a:rPr lang="en-US" sz="2400" dirty="0" smtClean="0"/>
              <a:t> 71M people living with chronic HCV worldwide (3.9M in US)</a:t>
            </a:r>
          </a:p>
          <a:p>
            <a:pPr lvl="1"/>
            <a:r>
              <a:rPr lang="en-US" sz="2400" dirty="0" smtClean="0"/>
              <a:t> &gt;400K deaths from HCV-related liver disease worldwide (in 2013)</a:t>
            </a:r>
          </a:p>
          <a:p>
            <a:r>
              <a:rPr lang="en-US" sz="2400" dirty="0" smtClean="0"/>
              <a:t>National Academies of Sciences, Engineering, &amp; Medicine recommends:</a:t>
            </a:r>
          </a:p>
          <a:p>
            <a:pPr lvl="1"/>
            <a:r>
              <a:rPr lang="en-US" sz="2400" dirty="0"/>
              <a:t> </a:t>
            </a:r>
            <a:r>
              <a:rPr lang="en-US" sz="2400" dirty="0" smtClean="0"/>
              <a:t>removing restrictions to offering DAAs</a:t>
            </a:r>
          </a:p>
          <a:p>
            <a:pPr lvl="1"/>
            <a:r>
              <a:rPr lang="en-US" sz="2400" dirty="0" smtClean="0"/>
              <a:t> AASLD partnering w/PCPs to build capacity for treatment</a:t>
            </a:r>
            <a:endParaRPr lang="en-US" sz="2400" dirty="0"/>
          </a:p>
          <a:p>
            <a:r>
              <a:rPr lang="en-US" sz="2400" dirty="0" smtClean="0"/>
              <a:t>ASCEND trial (600 patients w/HCV to PCP vs NP vs specialists)</a:t>
            </a:r>
          </a:p>
          <a:p>
            <a:pPr lvl="1"/>
            <a:r>
              <a:rPr lang="en-US" sz="2400" dirty="0"/>
              <a:t> </a:t>
            </a:r>
            <a:r>
              <a:rPr lang="en-US" sz="2400" dirty="0" smtClean="0"/>
              <a:t>No statistically sig difference in achieving SVR for PCP/NPs vs specialists (Tran, 2018).</a:t>
            </a:r>
            <a:r>
              <a:rPr lang="en-US" sz="2400" dirty="0"/>
              <a:t>  </a:t>
            </a:r>
          </a:p>
          <a:p>
            <a:pPr marL="342900" lvl="1" indent="0">
              <a:buNone/>
            </a:pPr>
            <a:r>
              <a:rPr lang="en-US" sz="2400" dirty="0" smtClean="0"/>
              <a:t> </a:t>
            </a:r>
          </a:p>
        </p:txBody>
      </p:sp>
      <p:sp>
        <p:nvSpPr>
          <p:cNvPr id="4" name="Date Placeholder 3">
            <a:extLst>
              <a:ext uri="{FF2B5EF4-FFF2-40B4-BE49-F238E27FC236}">
                <a16:creationId xmlns:a16="http://schemas.microsoft.com/office/drawing/2014/main" id="{241E1EA2-BAE6-B24F-9187-8D750D653866}"/>
              </a:ext>
            </a:extLst>
          </p:cNvPr>
          <p:cNvSpPr>
            <a:spLocks noGrp="1"/>
          </p:cNvSpPr>
          <p:nvPr>
            <p:ph type="dt" sz="half" idx="10"/>
          </p:nvPr>
        </p:nvSpPr>
        <p:spPr/>
        <p:txBody>
          <a:bodyPr/>
          <a:lstStyle/>
          <a:p>
            <a:pPr>
              <a:defRPr/>
            </a:pPr>
            <a:fld id="{05969A5E-9E3C-4EB5-8D0E-25B95A8B3B34}" type="datetime1">
              <a:rPr lang="en-US" smtClean="0">
                <a:solidFill>
                  <a:prstClr val="black"/>
                </a:solidFill>
              </a:rPr>
              <a:t>10/21/2021</a:t>
            </a:fld>
            <a:endParaRPr lang="en-US" dirty="0">
              <a:solidFill>
                <a:prstClr val="black"/>
              </a:solidFill>
            </a:endParaRPr>
          </a:p>
        </p:txBody>
      </p:sp>
      <p:sp>
        <p:nvSpPr>
          <p:cNvPr id="5" name="Footer Placeholder 4">
            <a:extLst>
              <a:ext uri="{FF2B5EF4-FFF2-40B4-BE49-F238E27FC236}">
                <a16:creationId xmlns:a16="http://schemas.microsoft.com/office/drawing/2014/main" id="{357C25DD-9A15-2649-94B4-A7499899981B}"/>
              </a:ext>
            </a:extLst>
          </p:cNvPr>
          <p:cNvSpPr>
            <a:spLocks noGrp="1"/>
          </p:cNvSpPr>
          <p:nvPr>
            <p:ph type="ftr" sz="quarter" idx="11"/>
          </p:nvPr>
        </p:nvSpPr>
        <p:spPr/>
        <p:txBody>
          <a:bodyPr/>
          <a:lstStyle/>
          <a:p>
            <a:pPr>
              <a:defRPr/>
            </a:pPr>
            <a:r>
              <a:rPr lang="en-US" dirty="0">
                <a:solidFill>
                  <a:prstClr val="black"/>
                </a:solidFill>
              </a:rPr>
              <a:t>APP Council Town Hall</a:t>
            </a:r>
          </a:p>
        </p:txBody>
      </p:sp>
      <p:sp>
        <p:nvSpPr>
          <p:cNvPr id="6" name="Slide Number Placeholder 5">
            <a:extLst>
              <a:ext uri="{FF2B5EF4-FFF2-40B4-BE49-F238E27FC236}">
                <a16:creationId xmlns:a16="http://schemas.microsoft.com/office/drawing/2014/main" id="{AD1A3CA1-FFE1-954C-8B25-75E93F6244C2}"/>
              </a:ext>
            </a:extLst>
          </p:cNvPr>
          <p:cNvSpPr>
            <a:spLocks noGrp="1"/>
          </p:cNvSpPr>
          <p:nvPr>
            <p:ph type="sldNum" sz="quarter" idx="12"/>
          </p:nvPr>
        </p:nvSpPr>
        <p:spPr/>
        <p:txBody>
          <a:bodyPr/>
          <a:lstStyle/>
          <a:p>
            <a:pPr>
              <a:defRPr/>
            </a:pPr>
            <a:r>
              <a:rPr lang="en-US">
                <a:solidFill>
                  <a:prstClr val="black"/>
                </a:solidFill>
              </a:rPr>
              <a:t>  </a:t>
            </a:r>
            <a:fld id="{24D19A51-8800-42CC-A4F4-BF271F759306}"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614303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AB677-C22D-5249-8136-780AE5EFCEB8}"/>
              </a:ext>
            </a:extLst>
          </p:cNvPr>
          <p:cNvSpPr>
            <a:spLocks noGrp="1"/>
          </p:cNvSpPr>
          <p:nvPr>
            <p:ph type="title"/>
          </p:nvPr>
        </p:nvSpPr>
        <p:spPr>
          <a:xfrm>
            <a:off x="457200" y="1026157"/>
            <a:ext cx="8229600" cy="479822"/>
          </a:xfrm>
        </p:spPr>
        <p:txBody>
          <a:bodyPr/>
          <a:lstStyle/>
          <a:p>
            <a:r>
              <a:rPr lang="en-US" dirty="0"/>
              <a:t>Models of Outpatient HCV</a:t>
            </a:r>
          </a:p>
        </p:txBody>
      </p:sp>
      <p:sp>
        <p:nvSpPr>
          <p:cNvPr id="3" name="Content Placeholder 2">
            <a:extLst>
              <a:ext uri="{FF2B5EF4-FFF2-40B4-BE49-F238E27FC236}">
                <a16:creationId xmlns:a16="http://schemas.microsoft.com/office/drawing/2014/main" id="{264DC8CC-35C8-1B4D-A777-CBE933457508}"/>
              </a:ext>
            </a:extLst>
          </p:cNvPr>
          <p:cNvSpPr>
            <a:spLocks noGrp="1"/>
          </p:cNvSpPr>
          <p:nvPr>
            <p:ph idx="1"/>
          </p:nvPr>
        </p:nvSpPr>
        <p:spPr>
          <a:xfrm>
            <a:off x="457200" y="1496528"/>
            <a:ext cx="8229600" cy="3886200"/>
          </a:xfrm>
        </p:spPr>
        <p:txBody>
          <a:bodyPr/>
          <a:lstStyle/>
          <a:p>
            <a:r>
              <a:rPr lang="en-US" sz="2100" b="1" dirty="0"/>
              <a:t>BMC Family Medicine</a:t>
            </a:r>
          </a:p>
          <a:p>
            <a:pPr lvl="2"/>
            <a:r>
              <a:rPr lang="en-US" sz="1650" dirty="0"/>
              <a:t> Providers (NP, PA, MD providers trained)</a:t>
            </a:r>
          </a:p>
          <a:p>
            <a:pPr lvl="3"/>
            <a:r>
              <a:rPr lang="en-US" sz="1650" dirty="0"/>
              <a:t>Maggie Beiger, NP (Director of HCV Services, BHCHP)</a:t>
            </a:r>
          </a:p>
          <a:p>
            <a:pPr lvl="2"/>
            <a:r>
              <a:rPr lang="en-US" sz="1650" dirty="0"/>
              <a:t> Team: case manager, pharmacy liaison, pharmacist, public health infrastructure</a:t>
            </a:r>
          </a:p>
          <a:p>
            <a:pPr lvl="2"/>
            <a:r>
              <a:rPr lang="en-US" sz="1650" dirty="0"/>
              <a:t> Numbers to date (since 2019): 85 referrals, 42 treatment starts, 23 SVR</a:t>
            </a:r>
          </a:p>
          <a:p>
            <a:pPr lvl="2"/>
            <a:r>
              <a:rPr lang="en-US" sz="1650" dirty="0"/>
              <a:t> Operational support (scheduling flexibility/assistance, provider manual)</a:t>
            </a:r>
          </a:p>
          <a:p>
            <a:pPr lvl="2"/>
            <a:r>
              <a:rPr lang="en-US" sz="1650" dirty="0"/>
              <a:t> </a:t>
            </a:r>
            <a:r>
              <a:rPr lang="en-US" sz="1650" b="1" dirty="0"/>
              <a:t>Anecdotal benefits: </a:t>
            </a:r>
            <a:r>
              <a:rPr lang="en-US" sz="1650" dirty="0"/>
              <a:t>medical home model (fewer access/transportation/campus navigation barriers), improved engagement (trusted PCP)</a:t>
            </a:r>
          </a:p>
          <a:p>
            <a:pPr marL="1028700" lvl="3" indent="0">
              <a:buNone/>
            </a:pPr>
            <a:endParaRPr lang="en-US" dirty="0"/>
          </a:p>
          <a:p>
            <a:r>
              <a:rPr lang="en-US" sz="2100" b="1" dirty="0"/>
              <a:t>Other BMC HCV Clinics</a:t>
            </a:r>
          </a:p>
          <a:p>
            <a:pPr lvl="2"/>
            <a:r>
              <a:rPr lang="en-US" sz="1650" dirty="0"/>
              <a:t>GIM, GI, ID, Catalyst, Faster Paths; ED linkage to care through FOCUS</a:t>
            </a:r>
          </a:p>
          <a:p>
            <a:pPr lvl="2"/>
            <a:endParaRPr lang="en-US" dirty="0"/>
          </a:p>
          <a:p>
            <a:r>
              <a:rPr lang="en-US" sz="2100" b="1" dirty="0"/>
              <a:t>South Boston Community Health Center</a:t>
            </a:r>
          </a:p>
        </p:txBody>
      </p:sp>
      <p:sp>
        <p:nvSpPr>
          <p:cNvPr id="4" name="Date Placeholder 3">
            <a:extLst>
              <a:ext uri="{FF2B5EF4-FFF2-40B4-BE49-F238E27FC236}">
                <a16:creationId xmlns:a16="http://schemas.microsoft.com/office/drawing/2014/main" id="{F1263123-0F05-024E-8490-FBE5353098BF}"/>
              </a:ext>
            </a:extLst>
          </p:cNvPr>
          <p:cNvSpPr>
            <a:spLocks noGrp="1"/>
          </p:cNvSpPr>
          <p:nvPr>
            <p:ph type="dt" sz="half" idx="10"/>
          </p:nvPr>
        </p:nvSpPr>
        <p:spPr/>
        <p:txBody>
          <a:bodyPr/>
          <a:lstStyle/>
          <a:p>
            <a:pPr>
              <a:defRPr/>
            </a:pPr>
            <a:fld id="{05969A5E-9E3C-4EB5-8D0E-25B95A8B3B34}" type="datetime1">
              <a:rPr lang="en-US" smtClean="0">
                <a:solidFill>
                  <a:prstClr val="black"/>
                </a:solidFill>
              </a:rPr>
              <a:t>10/21/2021</a:t>
            </a:fld>
            <a:endParaRPr lang="en-US" dirty="0">
              <a:solidFill>
                <a:prstClr val="black"/>
              </a:solidFill>
            </a:endParaRPr>
          </a:p>
        </p:txBody>
      </p:sp>
      <p:sp>
        <p:nvSpPr>
          <p:cNvPr id="5" name="Footer Placeholder 4">
            <a:extLst>
              <a:ext uri="{FF2B5EF4-FFF2-40B4-BE49-F238E27FC236}">
                <a16:creationId xmlns:a16="http://schemas.microsoft.com/office/drawing/2014/main" id="{715FC27E-5F0E-3446-B319-972BD48FA476}"/>
              </a:ext>
            </a:extLst>
          </p:cNvPr>
          <p:cNvSpPr>
            <a:spLocks noGrp="1"/>
          </p:cNvSpPr>
          <p:nvPr>
            <p:ph type="ftr" sz="quarter" idx="11"/>
          </p:nvPr>
        </p:nvSpPr>
        <p:spPr/>
        <p:txBody>
          <a:bodyPr/>
          <a:lstStyle/>
          <a:p>
            <a:pPr>
              <a:defRPr/>
            </a:pPr>
            <a:r>
              <a:rPr lang="en-US">
                <a:solidFill>
                  <a:prstClr val="black"/>
                </a:solidFill>
              </a:rPr>
              <a:t>APP Council Town Hall</a:t>
            </a:r>
            <a:endParaRPr lang="en-US" dirty="0">
              <a:solidFill>
                <a:prstClr val="black"/>
              </a:solidFill>
            </a:endParaRPr>
          </a:p>
        </p:txBody>
      </p:sp>
      <p:sp>
        <p:nvSpPr>
          <p:cNvPr id="6" name="Slide Number Placeholder 5">
            <a:extLst>
              <a:ext uri="{FF2B5EF4-FFF2-40B4-BE49-F238E27FC236}">
                <a16:creationId xmlns:a16="http://schemas.microsoft.com/office/drawing/2014/main" id="{20E13D5F-B549-E14C-8C8E-8D59E9657396}"/>
              </a:ext>
            </a:extLst>
          </p:cNvPr>
          <p:cNvSpPr>
            <a:spLocks noGrp="1"/>
          </p:cNvSpPr>
          <p:nvPr>
            <p:ph type="sldNum" sz="quarter" idx="12"/>
          </p:nvPr>
        </p:nvSpPr>
        <p:spPr/>
        <p:txBody>
          <a:bodyPr/>
          <a:lstStyle/>
          <a:p>
            <a:pPr>
              <a:defRPr/>
            </a:pPr>
            <a:r>
              <a:rPr lang="en-US">
                <a:solidFill>
                  <a:prstClr val="black"/>
                </a:solidFill>
              </a:rPr>
              <a:t>  </a:t>
            </a:r>
            <a:fld id="{24D19A51-8800-42CC-A4F4-BF271F759306}"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3690084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2632"/>
            <a:ext cx="8229600" cy="479822"/>
          </a:xfrm>
        </p:spPr>
        <p:txBody>
          <a:bodyPr/>
          <a:lstStyle/>
          <a:p>
            <a:r>
              <a:rPr lang="en-US" dirty="0"/>
              <a:t>Learning Resources</a:t>
            </a:r>
          </a:p>
        </p:txBody>
      </p:sp>
      <p:sp>
        <p:nvSpPr>
          <p:cNvPr id="3" name="Content Placeholder 2"/>
          <p:cNvSpPr>
            <a:spLocks noGrp="1"/>
          </p:cNvSpPr>
          <p:nvPr>
            <p:ph idx="1"/>
          </p:nvPr>
        </p:nvSpPr>
        <p:spPr>
          <a:xfrm>
            <a:off x="457200" y="1526242"/>
            <a:ext cx="8229600" cy="3886200"/>
          </a:xfrm>
        </p:spPr>
        <p:txBody>
          <a:bodyPr/>
          <a:lstStyle/>
          <a:p>
            <a:r>
              <a:rPr lang="en-US" sz="1650" dirty="0"/>
              <a:t>University of Washington National Hepatitis Center (free online modules/content): </a:t>
            </a:r>
            <a:r>
              <a:rPr lang="en-US" sz="1650" dirty="0">
                <a:hlinkClick r:id="rId3"/>
              </a:rPr>
              <a:t>https://www.hepatitisc.uw.edu/</a:t>
            </a:r>
            <a:endParaRPr lang="en-US" sz="1650" dirty="0"/>
          </a:p>
          <a:p>
            <a:endParaRPr lang="en-US" sz="1650" dirty="0"/>
          </a:p>
          <a:p>
            <a:r>
              <a:rPr lang="en-US" sz="1650" dirty="0"/>
              <a:t>National AIDS Education &amp; Training Center Program (HIV-HCV Co-infection Curriculum): </a:t>
            </a:r>
            <a:r>
              <a:rPr lang="en-US" sz="1650" dirty="0">
                <a:hlinkClick r:id="rId4"/>
              </a:rPr>
              <a:t>https://aidsetc.org/hivhcv</a:t>
            </a:r>
            <a:endParaRPr lang="en-US" sz="1650" dirty="0"/>
          </a:p>
          <a:p>
            <a:endParaRPr lang="en-US" sz="1650" dirty="0"/>
          </a:p>
          <a:p>
            <a:r>
              <a:rPr lang="en-US" sz="1650" dirty="0"/>
              <a:t>Practice Guidelines – American Association for Study of Liver Diseases (AASLD): </a:t>
            </a:r>
            <a:r>
              <a:rPr lang="en-US" sz="1650" dirty="0">
                <a:hlinkClick r:id="rId5"/>
              </a:rPr>
              <a:t>https://aasldpubs.onlinelibrary.wiley.com/doi/full/10.1002/hep.31060</a:t>
            </a:r>
            <a:endParaRPr lang="en-US" sz="1650" dirty="0"/>
          </a:p>
          <a:p>
            <a:endParaRPr lang="en-US" sz="1650" dirty="0"/>
          </a:p>
          <a:p>
            <a:r>
              <a:rPr lang="en-US" sz="1650" dirty="0" err="1"/>
              <a:t>SYNChronicity</a:t>
            </a:r>
            <a:r>
              <a:rPr lang="en-US" sz="1650" dirty="0"/>
              <a:t> National Conference, Fall (HIV, HCV, STI, LGBTQIA Health; clinicians, RNs, CMs): </a:t>
            </a:r>
            <a:r>
              <a:rPr lang="en-US" sz="1650" dirty="0">
                <a:hlinkClick r:id="rId6"/>
              </a:rPr>
              <a:t>https://healthhcv.org/</a:t>
            </a:r>
            <a:endParaRPr lang="en-US" sz="1650" dirty="0"/>
          </a:p>
          <a:p>
            <a:endParaRPr lang="en-US" sz="1650" dirty="0"/>
          </a:p>
          <a:p>
            <a:r>
              <a:rPr lang="en-US" sz="1650" dirty="0"/>
              <a:t>International Network on Health &amp; Hepatitis in Substance Users (INHSU), Fall Conference (public health focused): </a:t>
            </a:r>
            <a:r>
              <a:rPr lang="en-US" sz="1650" dirty="0">
                <a:hlinkClick r:id="rId7"/>
              </a:rPr>
              <a:t>https://inhsu.org/2021-conference/</a:t>
            </a:r>
            <a:endParaRPr lang="en-US" sz="1650" dirty="0"/>
          </a:p>
          <a:p>
            <a:endParaRPr lang="en-US" dirty="0"/>
          </a:p>
        </p:txBody>
      </p:sp>
      <p:sp>
        <p:nvSpPr>
          <p:cNvPr id="4" name="Date Placeholder 3"/>
          <p:cNvSpPr>
            <a:spLocks noGrp="1"/>
          </p:cNvSpPr>
          <p:nvPr>
            <p:ph type="dt" sz="half" idx="10"/>
          </p:nvPr>
        </p:nvSpPr>
        <p:spPr/>
        <p:txBody>
          <a:bodyPr/>
          <a:lstStyle/>
          <a:p>
            <a:pPr>
              <a:defRPr/>
            </a:pPr>
            <a:fld id="{05969A5E-9E3C-4EB5-8D0E-25B95A8B3B34}"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dirty="0">
                <a:solidFill>
                  <a:prstClr val="black"/>
                </a:solidFill>
              </a:rPr>
              <a:t>APP Council Town Hall</a:t>
            </a:r>
          </a:p>
        </p:txBody>
      </p:sp>
      <p:sp>
        <p:nvSpPr>
          <p:cNvPr id="6" name="Slide Number Placeholder 5"/>
          <p:cNvSpPr>
            <a:spLocks noGrp="1"/>
          </p:cNvSpPr>
          <p:nvPr>
            <p:ph type="sldNum" sz="quarter" idx="12"/>
          </p:nvPr>
        </p:nvSpPr>
        <p:spPr/>
        <p:txBody>
          <a:bodyPr/>
          <a:lstStyle/>
          <a:p>
            <a:pPr>
              <a:defRPr/>
            </a:pPr>
            <a:r>
              <a:rPr lang="en-US">
                <a:solidFill>
                  <a:prstClr val="black"/>
                </a:solidFill>
              </a:rPr>
              <a:t>  </a:t>
            </a:r>
            <a:fld id="{24D19A51-8800-42CC-A4F4-BF271F759306}"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224979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D067-5128-4548-BFB0-0B62307E237F}"/>
              </a:ext>
            </a:extLst>
          </p:cNvPr>
          <p:cNvSpPr>
            <a:spLocks noGrp="1"/>
          </p:cNvSpPr>
          <p:nvPr>
            <p:ph type="ctrTitle"/>
          </p:nvPr>
        </p:nvSpPr>
        <p:spPr>
          <a:xfrm>
            <a:off x="883770" y="2253523"/>
            <a:ext cx="7376461" cy="1435810"/>
          </a:xfrm>
          <a:noFill/>
          <a:ln>
            <a:solidFill>
              <a:schemeClr val="accent1">
                <a:lumMod val="75000"/>
              </a:schemeClr>
            </a:solidFill>
          </a:ln>
        </p:spPr>
        <p:style>
          <a:lnRef idx="0">
            <a:scrgbClr r="0" g="0" b="0"/>
          </a:lnRef>
          <a:fillRef idx="0">
            <a:scrgbClr r="0" g="0" b="0"/>
          </a:fillRef>
          <a:effectRef idx="0">
            <a:scrgbClr r="0" g="0" b="0"/>
          </a:effectRef>
          <a:fontRef idx="minor">
            <a:schemeClr val="accent5"/>
          </a:fontRef>
        </p:style>
        <p:txBody>
          <a:bodyPr>
            <a:normAutofit fontScale="90000"/>
          </a:bodyPr>
          <a:lstStyle/>
          <a:p>
            <a:r>
              <a:rPr lang="en-US" dirty="0">
                <a:solidFill>
                  <a:schemeClr val="accent2"/>
                </a:solidFill>
              </a:rPr>
              <a:t>Skills and Thrills:  Additional clinical skills training opportunities for APP at BMC</a:t>
            </a:r>
          </a:p>
        </p:txBody>
      </p:sp>
      <p:sp>
        <p:nvSpPr>
          <p:cNvPr id="3" name="Subtitle 2">
            <a:extLst>
              <a:ext uri="{FF2B5EF4-FFF2-40B4-BE49-F238E27FC236}">
                <a16:creationId xmlns:a16="http://schemas.microsoft.com/office/drawing/2014/main" id="{FA4B5653-B502-454A-8C7E-9D310A154E4E}"/>
              </a:ext>
            </a:extLst>
          </p:cNvPr>
          <p:cNvSpPr>
            <a:spLocks noGrp="1"/>
          </p:cNvSpPr>
          <p:nvPr>
            <p:ph type="subTitle" idx="1"/>
          </p:nvPr>
        </p:nvSpPr>
        <p:spPr>
          <a:xfrm>
            <a:off x="1739851" y="3895604"/>
            <a:ext cx="5664299" cy="1170776"/>
          </a:xfrm>
          <a:ln w="19050">
            <a:solidFill>
              <a:schemeClr val="tx1"/>
            </a:solidFill>
          </a:ln>
        </p:spPr>
        <p:style>
          <a:lnRef idx="2">
            <a:schemeClr val="accent4"/>
          </a:lnRef>
          <a:fillRef idx="1">
            <a:schemeClr val="lt1"/>
          </a:fillRef>
          <a:effectRef idx="0">
            <a:schemeClr val="accent4"/>
          </a:effectRef>
          <a:fontRef idx="minor">
            <a:schemeClr val="dk1"/>
          </a:fontRef>
        </p:style>
        <p:txBody>
          <a:bodyPr>
            <a:normAutofit/>
          </a:bodyPr>
          <a:lstStyle/>
          <a:p>
            <a:r>
              <a:rPr lang="en-US" sz="2100" dirty="0">
                <a:solidFill>
                  <a:schemeClr val="tx1"/>
                </a:solidFill>
              </a:rPr>
              <a:t>Kristin </a:t>
            </a:r>
            <a:r>
              <a:rPr lang="en-US" sz="2100" dirty="0" err="1">
                <a:solidFill>
                  <a:schemeClr val="tx1"/>
                </a:solidFill>
              </a:rPr>
              <a:t>Wason</a:t>
            </a:r>
            <a:r>
              <a:rPr lang="en-US" sz="2100" dirty="0">
                <a:solidFill>
                  <a:schemeClr val="tx1"/>
                </a:solidFill>
              </a:rPr>
              <a:t>, MSN, AGPCNP, CARN </a:t>
            </a:r>
          </a:p>
          <a:p>
            <a:r>
              <a:rPr lang="en-US" sz="2100" dirty="0">
                <a:solidFill>
                  <a:schemeClr val="tx1"/>
                </a:solidFill>
              </a:rPr>
              <a:t>Office Based Addiction Treatment Training and Technical Assistance Program (OBAT TTA+)</a:t>
            </a:r>
          </a:p>
          <a:p>
            <a:endParaRPr lang="en-US" sz="2100" dirty="0">
              <a:solidFill>
                <a:schemeClr val="tx1"/>
              </a:solidFill>
            </a:endParaRPr>
          </a:p>
        </p:txBody>
      </p:sp>
      <p:grpSp>
        <p:nvGrpSpPr>
          <p:cNvPr id="26" name="Group 25">
            <a:extLst>
              <a:ext uri="{FF2B5EF4-FFF2-40B4-BE49-F238E27FC236}">
                <a16:creationId xmlns:a16="http://schemas.microsoft.com/office/drawing/2014/main" id="{77D375E2-38C9-4BDA-8DF0-6E41283783A5}"/>
              </a:ext>
            </a:extLst>
          </p:cNvPr>
          <p:cNvGrpSpPr>
            <a:grpSpLocks noChangeAspect="1"/>
          </p:cNvGrpSpPr>
          <p:nvPr/>
        </p:nvGrpSpPr>
        <p:grpSpPr>
          <a:xfrm>
            <a:off x="1648914" y="5232487"/>
            <a:ext cx="5846173" cy="742121"/>
            <a:chOff x="1480671" y="5683430"/>
            <a:chExt cx="8978266" cy="1139714"/>
          </a:xfrm>
        </p:grpSpPr>
        <p:pic>
          <p:nvPicPr>
            <p:cNvPr id="28" name="Picture 27" descr="A picture containing clock&#10;&#10;Description automatically generated">
              <a:extLst>
                <a:ext uri="{FF2B5EF4-FFF2-40B4-BE49-F238E27FC236}">
                  <a16:creationId xmlns:a16="http://schemas.microsoft.com/office/drawing/2014/main" id="{70DC8B8C-63B9-4534-A391-C9721E4EF0F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0671" y="5683430"/>
              <a:ext cx="2561412" cy="1097280"/>
            </a:xfrm>
            <a:prstGeom prst="rect">
              <a:avLst/>
            </a:prstGeom>
          </p:spPr>
        </p:pic>
        <p:pic>
          <p:nvPicPr>
            <p:cNvPr id="32" name="Picture 31" descr="A picture containing drawing, stop, red, pink&#10;&#10;Description automatically generated">
              <a:extLst>
                <a:ext uri="{FF2B5EF4-FFF2-40B4-BE49-F238E27FC236}">
                  <a16:creationId xmlns:a16="http://schemas.microsoft.com/office/drawing/2014/main" id="{37C7980E-00B0-48D7-9F60-0CBFB398509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6717" y="5781294"/>
              <a:ext cx="2242220" cy="1005840"/>
            </a:xfrm>
            <a:prstGeom prst="rect">
              <a:avLst/>
            </a:prstGeom>
          </p:spPr>
        </p:pic>
        <p:pic>
          <p:nvPicPr>
            <p:cNvPr id="33" name="Picture 32" descr="A close up of a logo&#10;&#10;Description automatically generated">
              <a:extLst>
                <a:ext uri="{FF2B5EF4-FFF2-40B4-BE49-F238E27FC236}">
                  <a16:creationId xmlns:a16="http://schemas.microsoft.com/office/drawing/2014/main" id="{82F01CEC-270F-4F88-9C7E-9A1F137BFF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6763" t="14928" r="5414" b="20323"/>
            <a:stretch/>
          </p:blipFill>
          <p:spPr>
            <a:xfrm>
              <a:off x="4455034" y="5725864"/>
              <a:ext cx="3348733" cy="1097280"/>
            </a:xfrm>
            <a:prstGeom prst="rect">
              <a:avLst/>
            </a:prstGeom>
          </p:spPr>
        </p:pic>
      </p:grpSp>
      <p:pic>
        <p:nvPicPr>
          <p:cNvPr id="20" name="Picture 19" descr="A close up of a logo&#10;&#10;Description automatically generated">
            <a:extLst>
              <a:ext uri="{FF2B5EF4-FFF2-40B4-BE49-F238E27FC236}">
                <a16:creationId xmlns:a16="http://schemas.microsoft.com/office/drawing/2014/main" id="{570ABFB0-0ED4-4B53-B17C-198A4747B7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63878" y="1006856"/>
            <a:ext cx="6616244" cy="1020823"/>
          </a:xfrm>
          <a:prstGeom prst="rect">
            <a:avLst/>
          </a:prstGeom>
        </p:spPr>
      </p:pic>
    </p:spTree>
    <p:extLst>
      <p:ext uri="{BB962C8B-B14F-4D97-AF65-F5344CB8AC3E}">
        <p14:creationId xmlns:p14="http://schemas.microsoft.com/office/powerpoint/2010/main" val="3030820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0E77-D920-4BE2-8815-2C79259E32AC}"/>
              </a:ext>
            </a:extLst>
          </p:cNvPr>
          <p:cNvSpPr>
            <a:spLocks noGrp="1"/>
          </p:cNvSpPr>
          <p:nvPr>
            <p:ph type="title"/>
          </p:nvPr>
        </p:nvSpPr>
        <p:spPr>
          <a:xfrm>
            <a:off x="457200" y="121440"/>
            <a:ext cx="8229600" cy="639762"/>
          </a:xfrm>
        </p:spPr>
        <p:txBody>
          <a:bodyPr/>
          <a:lstStyle/>
          <a:p>
            <a:r>
              <a:rPr lang="en-US" dirty="0"/>
              <a:t>About Me</a:t>
            </a:r>
          </a:p>
        </p:txBody>
      </p:sp>
      <p:sp>
        <p:nvSpPr>
          <p:cNvPr id="3" name="Content Placeholder 2">
            <a:extLst>
              <a:ext uri="{FF2B5EF4-FFF2-40B4-BE49-F238E27FC236}">
                <a16:creationId xmlns:a16="http://schemas.microsoft.com/office/drawing/2014/main" id="{64E8CDB5-0E4C-441A-890F-4DF4DCA5EE5D}"/>
              </a:ext>
            </a:extLst>
          </p:cNvPr>
          <p:cNvSpPr>
            <a:spLocks noGrp="1"/>
          </p:cNvSpPr>
          <p:nvPr>
            <p:ph idx="1"/>
          </p:nvPr>
        </p:nvSpPr>
        <p:spPr>
          <a:xfrm>
            <a:off x="457201" y="874458"/>
            <a:ext cx="5918597" cy="3886200"/>
          </a:xfrm>
        </p:spPr>
        <p:txBody>
          <a:bodyPr/>
          <a:lstStyle/>
          <a:p>
            <a:r>
              <a:rPr lang="en-US" sz="2800" dirty="0"/>
              <a:t>Primary Care Provider within Women’s Health suite of General Internal Medicine</a:t>
            </a:r>
          </a:p>
          <a:p>
            <a:r>
              <a:rPr lang="en-US" sz="2800" dirty="0"/>
              <a:t>Addiction Clinical Educator with OBAT TTA + </a:t>
            </a:r>
          </a:p>
          <a:p>
            <a:r>
              <a:rPr lang="en-US" sz="2800" dirty="0"/>
              <a:t>Associate Director of Grayken Addiction Nurse Fellowship</a:t>
            </a:r>
          </a:p>
          <a:p>
            <a:r>
              <a:rPr lang="en-US" sz="2800" dirty="0"/>
              <a:t>Clinical Expert for Provider Clinical Support System and SAMHSA</a:t>
            </a:r>
          </a:p>
          <a:p>
            <a:r>
              <a:rPr lang="en-US" sz="2800" dirty="0"/>
              <a:t>Focused on advancing care of persons who use substances and nursing practice </a:t>
            </a:r>
          </a:p>
        </p:txBody>
      </p:sp>
      <p:sp>
        <p:nvSpPr>
          <p:cNvPr id="4" name="Date Placeholder 3">
            <a:extLst>
              <a:ext uri="{FF2B5EF4-FFF2-40B4-BE49-F238E27FC236}">
                <a16:creationId xmlns:a16="http://schemas.microsoft.com/office/drawing/2014/main" id="{0EB8D5FD-E7BA-419F-BC6E-AFCDFFADC9FA}"/>
              </a:ext>
            </a:extLst>
          </p:cNvPr>
          <p:cNvSpPr>
            <a:spLocks noGrp="1"/>
          </p:cNvSpPr>
          <p:nvPr>
            <p:ph type="dt" sz="half" idx="10"/>
          </p:nvPr>
        </p:nvSpPr>
        <p:spPr/>
        <p:txBody>
          <a:bodyPr/>
          <a:lstStyle/>
          <a:p>
            <a:pPr>
              <a:defRPr/>
            </a:pPr>
            <a:fld id="{05969A5E-9E3C-4EB5-8D0E-25B95A8B3B34}" type="datetime1">
              <a:rPr lang="en-US" smtClean="0">
                <a:solidFill>
                  <a:prstClr val="black"/>
                </a:solidFill>
              </a:rPr>
              <a:t>10/21/2021</a:t>
            </a:fld>
            <a:endParaRPr lang="en-US" dirty="0">
              <a:solidFill>
                <a:prstClr val="black"/>
              </a:solidFill>
            </a:endParaRPr>
          </a:p>
        </p:txBody>
      </p:sp>
      <p:sp>
        <p:nvSpPr>
          <p:cNvPr id="5" name="Footer Placeholder 4">
            <a:extLst>
              <a:ext uri="{FF2B5EF4-FFF2-40B4-BE49-F238E27FC236}">
                <a16:creationId xmlns:a16="http://schemas.microsoft.com/office/drawing/2014/main" id="{7317B95A-12F1-49D1-AB8B-023CAC6F7936}"/>
              </a:ext>
            </a:extLst>
          </p:cNvPr>
          <p:cNvSpPr>
            <a:spLocks noGrp="1"/>
          </p:cNvSpPr>
          <p:nvPr>
            <p:ph type="ftr" sz="quarter" idx="11"/>
          </p:nvPr>
        </p:nvSpPr>
        <p:spPr/>
        <p:txBody>
          <a:bodyPr/>
          <a:lstStyle/>
          <a:p>
            <a:pPr>
              <a:defRPr/>
            </a:pPr>
            <a:r>
              <a:rPr lang="en-US">
                <a:solidFill>
                  <a:prstClr val="black"/>
                </a:solidFill>
              </a:rPr>
              <a:t>APP Council Town Hall</a:t>
            </a:r>
            <a:endParaRPr lang="en-US" dirty="0">
              <a:solidFill>
                <a:prstClr val="black"/>
              </a:solidFill>
            </a:endParaRPr>
          </a:p>
        </p:txBody>
      </p:sp>
      <p:sp>
        <p:nvSpPr>
          <p:cNvPr id="6" name="Slide Number Placeholder 5">
            <a:extLst>
              <a:ext uri="{FF2B5EF4-FFF2-40B4-BE49-F238E27FC236}">
                <a16:creationId xmlns:a16="http://schemas.microsoft.com/office/drawing/2014/main" id="{8A80932A-9B85-4732-A64C-367AFD379242}"/>
              </a:ext>
            </a:extLst>
          </p:cNvPr>
          <p:cNvSpPr>
            <a:spLocks noGrp="1"/>
          </p:cNvSpPr>
          <p:nvPr>
            <p:ph type="sldNum" sz="quarter" idx="12"/>
          </p:nvPr>
        </p:nvSpPr>
        <p:spPr/>
        <p:txBody>
          <a:bodyPr/>
          <a:lstStyle/>
          <a:p>
            <a:pPr>
              <a:defRPr/>
            </a:pPr>
            <a:r>
              <a:rPr lang="en-US">
                <a:solidFill>
                  <a:prstClr val="black"/>
                </a:solidFill>
              </a:rPr>
              <a:t>  </a:t>
            </a:r>
            <a:fld id="{24D19A51-8800-42CC-A4F4-BF271F759306}" type="slidenum">
              <a:rPr lang="en-US" smtClean="0">
                <a:solidFill>
                  <a:prstClr val="black"/>
                </a:solidFill>
              </a:rPr>
              <a:pPr>
                <a:defRPr/>
              </a:pPr>
              <a:t>16</a:t>
            </a:fld>
            <a:endParaRPr lang="en-US" dirty="0">
              <a:solidFill>
                <a:prstClr val="black"/>
              </a:solidFill>
            </a:endParaRPr>
          </a:p>
        </p:txBody>
      </p:sp>
      <p:pic>
        <p:nvPicPr>
          <p:cNvPr id="8" name="Picture 7">
            <a:extLst>
              <a:ext uri="{FF2B5EF4-FFF2-40B4-BE49-F238E27FC236}">
                <a16:creationId xmlns:a16="http://schemas.microsoft.com/office/drawing/2014/main" id="{1A755E4C-D81C-4176-A724-7C6CCEF936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5798" y="1768490"/>
            <a:ext cx="2651627" cy="3321020"/>
          </a:xfrm>
          <a:prstGeom prst="rect">
            <a:avLst/>
          </a:prstGeom>
        </p:spPr>
      </p:pic>
    </p:spTree>
    <p:extLst>
      <p:ext uri="{BB962C8B-B14F-4D97-AF65-F5344CB8AC3E}">
        <p14:creationId xmlns:p14="http://schemas.microsoft.com/office/powerpoint/2010/main" val="241124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8"/>
          <p:cNvSpPr/>
          <p:nvPr/>
        </p:nvSpPr>
        <p:spPr>
          <a:xfrm>
            <a:off x="-1" y="857250"/>
            <a:ext cx="9151353" cy="5200650"/>
          </a:xfrm>
          <a:prstGeom prst="rect">
            <a:avLst/>
          </a:prstGeom>
          <a:solidFill>
            <a:schemeClr val="dk1"/>
          </a:solidFill>
          <a:ln w="25400" cap="flat" cmpd="sng">
            <a:solidFill>
              <a:srgbClr val="256C87"/>
            </a:solidFill>
            <a:prstDash val="solid"/>
            <a:round/>
            <a:headEnd type="none" w="sm" len="sm"/>
            <a:tailEnd type="none" w="sm" len="sm"/>
          </a:ln>
        </p:spPr>
        <p:txBody>
          <a:bodyPr spcFirstLastPara="1" wrap="square" lIns="68569" tIns="34275" rIns="68569" bIns="34275" anchor="ctr" anchorCtr="0">
            <a:noAutofit/>
          </a:bodyPr>
          <a:lstStyle/>
          <a:p>
            <a:pPr algn="ctr">
              <a:buClr>
                <a:srgbClr val="000000"/>
              </a:buClr>
              <a:buSzPts val="1400"/>
            </a:pPr>
            <a:endParaRPr sz="1050">
              <a:solidFill>
                <a:srgbClr val="FFFFFF"/>
              </a:solidFill>
              <a:latin typeface="Arial"/>
              <a:ea typeface="Arial"/>
              <a:cs typeface="Arial"/>
              <a:sym typeface="Arial"/>
            </a:endParaRPr>
          </a:p>
        </p:txBody>
      </p:sp>
      <p:pic>
        <p:nvPicPr>
          <p:cNvPr id="628" name="Google Shape;628;p8"/>
          <p:cNvPicPr preferRelativeResize="0"/>
          <p:nvPr/>
        </p:nvPicPr>
        <p:blipFill rotWithShape="1">
          <a:blip r:embed="rId3">
            <a:alphaModFix/>
          </a:blip>
          <a:srcRect/>
          <a:stretch/>
        </p:blipFill>
        <p:spPr>
          <a:xfrm>
            <a:off x="7336311" y="2774161"/>
            <a:ext cx="1815041" cy="1948931"/>
          </a:xfrm>
          <a:prstGeom prst="rect">
            <a:avLst/>
          </a:prstGeom>
          <a:noFill/>
          <a:ln>
            <a:noFill/>
          </a:ln>
        </p:spPr>
      </p:pic>
      <p:pic>
        <p:nvPicPr>
          <p:cNvPr id="629" name="Google Shape;629;p8"/>
          <p:cNvPicPr preferRelativeResize="0"/>
          <p:nvPr/>
        </p:nvPicPr>
        <p:blipFill rotWithShape="1">
          <a:blip r:embed="rId4">
            <a:alphaModFix/>
          </a:blip>
          <a:srcRect/>
          <a:stretch/>
        </p:blipFill>
        <p:spPr>
          <a:xfrm>
            <a:off x="7207484" y="858441"/>
            <a:ext cx="1933575" cy="1910602"/>
          </a:xfrm>
          <a:prstGeom prst="rect">
            <a:avLst/>
          </a:prstGeom>
          <a:noFill/>
          <a:ln>
            <a:noFill/>
          </a:ln>
        </p:spPr>
      </p:pic>
      <p:pic>
        <p:nvPicPr>
          <p:cNvPr id="630" name="Google Shape;630;p8"/>
          <p:cNvPicPr preferRelativeResize="0"/>
          <p:nvPr/>
        </p:nvPicPr>
        <p:blipFill rotWithShape="1">
          <a:blip r:embed="rId5">
            <a:alphaModFix/>
          </a:blip>
          <a:srcRect/>
          <a:stretch/>
        </p:blipFill>
        <p:spPr>
          <a:xfrm>
            <a:off x="5482314" y="859631"/>
            <a:ext cx="1910671" cy="1909412"/>
          </a:xfrm>
          <a:prstGeom prst="rect">
            <a:avLst/>
          </a:prstGeom>
          <a:noFill/>
          <a:ln>
            <a:noFill/>
          </a:ln>
        </p:spPr>
      </p:pic>
      <p:pic>
        <p:nvPicPr>
          <p:cNvPr id="631" name="Google Shape;631;p8"/>
          <p:cNvPicPr preferRelativeResize="0"/>
          <p:nvPr/>
        </p:nvPicPr>
        <p:blipFill rotWithShape="1">
          <a:blip r:embed="rId6">
            <a:alphaModFix/>
          </a:blip>
          <a:srcRect/>
          <a:stretch/>
        </p:blipFill>
        <p:spPr>
          <a:xfrm>
            <a:off x="0" y="859631"/>
            <a:ext cx="1946372" cy="1943813"/>
          </a:xfrm>
          <a:prstGeom prst="rect">
            <a:avLst/>
          </a:prstGeom>
          <a:noFill/>
          <a:ln>
            <a:noFill/>
          </a:ln>
        </p:spPr>
      </p:pic>
      <p:pic>
        <p:nvPicPr>
          <p:cNvPr id="632" name="Google Shape;632;p8"/>
          <p:cNvPicPr preferRelativeResize="0"/>
          <p:nvPr/>
        </p:nvPicPr>
        <p:blipFill rotWithShape="1">
          <a:blip r:embed="rId7">
            <a:alphaModFix/>
          </a:blip>
          <a:srcRect/>
          <a:stretch/>
        </p:blipFill>
        <p:spPr>
          <a:xfrm>
            <a:off x="3626574" y="857250"/>
            <a:ext cx="1946371" cy="1946372"/>
          </a:xfrm>
          <a:prstGeom prst="rect">
            <a:avLst/>
          </a:prstGeom>
          <a:noFill/>
          <a:ln>
            <a:noFill/>
          </a:ln>
        </p:spPr>
      </p:pic>
      <p:sp>
        <p:nvSpPr>
          <p:cNvPr id="633" name="Google Shape;633;p8"/>
          <p:cNvSpPr/>
          <p:nvPr/>
        </p:nvSpPr>
        <p:spPr>
          <a:xfrm>
            <a:off x="1783626" y="4865631"/>
            <a:ext cx="7357433" cy="992549"/>
          </a:xfrm>
          <a:prstGeom prst="rect">
            <a:avLst/>
          </a:prstGeom>
          <a:noFill/>
          <a:ln>
            <a:noFill/>
          </a:ln>
        </p:spPr>
        <p:txBody>
          <a:bodyPr spcFirstLastPara="1" wrap="square" lIns="68569" tIns="34275" rIns="68569" bIns="34275" anchor="t" anchorCtr="0">
            <a:spAutoFit/>
          </a:bodyPr>
          <a:lstStyle/>
          <a:p>
            <a:pPr algn="ctr">
              <a:buClr>
                <a:srgbClr val="000000"/>
              </a:buClr>
              <a:buSzPts val="4000"/>
            </a:pPr>
            <a:r>
              <a:rPr lang="en-US" sz="3000" b="1">
                <a:solidFill>
                  <a:srgbClr val="FFFFFF"/>
                </a:solidFill>
                <a:latin typeface="Garamond"/>
                <a:ea typeface="Garamond"/>
                <a:cs typeface="Garamond"/>
                <a:sym typeface="Garamond"/>
              </a:rPr>
              <a:t>222 people die in our country each day </a:t>
            </a:r>
            <a:br>
              <a:rPr lang="en-US" sz="3000" b="1">
                <a:solidFill>
                  <a:srgbClr val="FFFFFF"/>
                </a:solidFill>
                <a:latin typeface="Garamond"/>
                <a:ea typeface="Garamond"/>
                <a:cs typeface="Garamond"/>
                <a:sym typeface="Garamond"/>
              </a:rPr>
            </a:br>
            <a:r>
              <a:rPr lang="en-US" sz="3000" b="1">
                <a:solidFill>
                  <a:srgbClr val="FFFFFF"/>
                </a:solidFill>
                <a:latin typeface="Garamond"/>
                <a:ea typeface="Garamond"/>
                <a:cs typeface="Garamond"/>
                <a:sym typeface="Garamond"/>
              </a:rPr>
              <a:t>from a drug overdose</a:t>
            </a:r>
            <a:r>
              <a:rPr lang="en-US" sz="3000">
                <a:solidFill>
                  <a:srgbClr val="FFFFFF"/>
                </a:solidFill>
                <a:latin typeface="Garamond"/>
                <a:ea typeface="Garamond"/>
                <a:cs typeface="Garamond"/>
                <a:sym typeface="Garamond"/>
              </a:rPr>
              <a:t>. </a:t>
            </a:r>
            <a:endParaRPr sz="3000" b="1">
              <a:solidFill>
                <a:srgbClr val="FFFFFF"/>
              </a:solidFill>
              <a:latin typeface="Garamond"/>
              <a:ea typeface="Garamond"/>
              <a:cs typeface="Garamond"/>
              <a:sym typeface="Garamond"/>
            </a:endParaRPr>
          </a:p>
        </p:txBody>
      </p:sp>
      <p:pic>
        <p:nvPicPr>
          <p:cNvPr id="634" name="Google Shape;634;p8"/>
          <p:cNvPicPr preferRelativeResize="0"/>
          <p:nvPr/>
        </p:nvPicPr>
        <p:blipFill rotWithShape="1">
          <a:blip r:embed="rId8">
            <a:alphaModFix/>
          </a:blip>
          <a:srcRect/>
          <a:stretch/>
        </p:blipFill>
        <p:spPr>
          <a:xfrm>
            <a:off x="0" y="2778000"/>
            <a:ext cx="1925897" cy="1945092"/>
          </a:xfrm>
          <a:prstGeom prst="rect">
            <a:avLst/>
          </a:prstGeom>
          <a:noFill/>
          <a:ln>
            <a:noFill/>
          </a:ln>
        </p:spPr>
      </p:pic>
      <p:pic>
        <p:nvPicPr>
          <p:cNvPr id="635" name="Google Shape;635;p8"/>
          <p:cNvPicPr preferRelativeResize="0"/>
          <p:nvPr/>
        </p:nvPicPr>
        <p:blipFill rotWithShape="1">
          <a:blip r:embed="rId9">
            <a:alphaModFix/>
          </a:blip>
          <a:srcRect/>
          <a:stretch/>
        </p:blipFill>
        <p:spPr>
          <a:xfrm>
            <a:off x="1783627" y="839461"/>
            <a:ext cx="1939973" cy="1943813"/>
          </a:xfrm>
          <a:prstGeom prst="rect">
            <a:avLst/>
          </a:prstGeom>
          <a:noFill/>
          <a:ln>
            <a:noFill/>
          </a:ln>
        </p:spPr>
      </p:pic>
      <p:pic>
        <p:nvPicPr>
          <p:cNvPr id="636" name="Google Shape;636;p8"/>
          <p:cNvPicPr preferRelativeResize="0"/>
          <p:nvPr/>
        </p:nvPicPr>
        <p:blipFill rotWithShape="1">
          <a:blip r:embed="rId10">
            <a:alphaModFix/>
          </a:blip>
          <a:srcRect/>
          <a:stretch/>
        </p:blipFill>
        <p:spPr>
          <a:xfrm>
            <a:off x="5518830" y="2769043"/>
            <a:ext cx="1910671" cy="1954049"/>
          </a:xfrm>
          <a:prstGeom prst="rect">
            <a:avLst/>
          </a:prstGeom>
          <a:noFill/>
          <a:ln>
            <a:noFill/>
          </a:ln>
        </p:spPr>
      </p:pic>
      <p:pic>
        <p:nvPicPr>
          <p:cNvPr id="637" name="Google Shape;637;p8"/>
          <p:cNvPicPr preferRelativeResize="0"/>
          <p:nvPr/>
        </p:nvPicPr>
        <p:blipFill rotWithShape="1">
          <a:blip r:embed="rId11">
            <a:alphaModFix/>
          </a:blip>
          <a:srcRect/>
          <a:stretch/>
        </p:blipFill>
        <p:spPr>
          <a:xfrm>
            <a:off x="3599354" y="2769043"/>
            <a:ext cx="1960495" cy="1954049"/>
          </a:xfrm>
          <a:prstGeom prst="rect">
            <a:avLst/>
          </a:prstGeom>
          <a:noFill/>
          <a:ln>
            <a:noFill/>
          </a:ln>
        </p:spPr>
      </p:pic>
      <p:pic>
        <p:nvPicPr>
          <p:cNvPr id="638" name="Google Shape;638;p8"/>
          <p:cNvPicPr preferRelativeResize="0"/>
          <p:nvPr/>
        </p:nvPicPr>
        <p:blipFill rotWithShape="1">
          <a:blip r:embed="rId12">
            <a:alphaModFix/>
          </a:blip>
          <a:srcRect/>
          <a:stretch/>
        </p:blipFill>
        <p:spPr>
          <a:xfrm>
            <a:off x="1789510" y="2769043"/>
            <a:ext cx="1925897" cy="1954049"/>
          </a:xfrm>
          <a:prstGeom prst="rect">
            <a:avLst/>
          </a:prstGeom>
          <a:noFill/>
          <a:ln>
            <a:noFill/>
          </a:ln>
        </p:spPr>
      </p:pic>
      <p:pic>
        <p:nvPicPr>
          <p:cNvPr id="639" name="Google Shape;639;p8" descr="Logo&#10;&#10;Description automatically generated"/>
          <p:cNvPicPr preferRelativeResize="0"/>
          <p:nvPr/>
        </p:nvPicPr>
        <p:blipFill rotWithShape="1">
          <a:blip r:embed="rId13">
            <a:alphaModFix/>
          </a:blip>
          <a:srcRect/>
          <a:stretch/>
        </p:blipFill>
        <p:spPr>
          <a:xfrm>
            <a:off x="-114300" y="4686301"/>
            <a:ext cx="2071166" cy="1479404"/>
          </a:xfrm>
          <a:prstGeom prst="rect">
            <a:avLst/>
          </a:prstGeom>
          <a:noFill/>
          <a:ln>
            <a:noFill/>
          </a:ln>
        </p:spPr>
      </p:pic>
    </p:spTree>
    <p:extLst>
      <p:ext uri="{BB962C8B-B14F-4D97-AF65-F5344CB8AC3E}">
        <p14:creationId xmlns:p14="http://schemas.microsoft.com/office/powerpoint/2010/main" val="42394730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20"/>
          <p:cNvSpPr/>
          <p:nvPr/>
        </p:nvSpPr>
        <p:spPr>
          <a:xfrm>
            <a:off x="1143895" y="857250"/>
            <a:ext cx="6856214" cy="1143000"/>
          </a:xfrm>
          <a:prstGeom prst="rect">
            <a:avLst/>
          </a:prstGeom>
          <a:noFill/>
          <a:ln>
            <a:noFill/>
          </a:ln>
        </p:spPr>
        <p:txBody>
          <a:bodyPr spcFirstLastPara="1" wrap="square" lIns="68531" tIns="34256" rIns="68531" bIns="34256" anchor="t" anchorCtr="0">
            <a:noAutofit/>
          </a:bodyPr>
          <a:lstStyle/>
          <a:p>
            <a:pPr>
              <a:buClr>
                <a:srgbClr val="000000"/>
              </a:buClr>
              <a:buSzPts val="1700"/>
            </a:pPr>
            <a:endParaRPr sz="1275">
              <a:solidFill>
                <a:srgbClr val="000000"/>
              </a:solidFill>
              <a:latin typeface="Arial"/>
              <a:ea typeface="Arial"/>
              <a:cs typeface="Arial"/>
              <a:sym typeface="Arial"/>
            </a:endParaRPr>
          </a:p>
        </p:txBody>
      </p:sp>
      <p:sp>
        <p:nvSpPr>
          <p:cNvPr id="750" name="Google Shape;750;p20"/>
          <p:cNvSpPr txBox="1">
            <a:spLocks noGrp="1"/>
          </p:cNvSpPr>
          <p:nvPr>
            <p:ph type="title"/>
          </p:nvPr>
        </p:nvSpPr>
        <p:spPr>
          <a:xfrm>
            <a:off x="458274" y="1085851"/>
            <a:ext cx="8227457" cy="768595"/>
          </a:xfrm>
          <a:prstGeom prst="rect">
            <a:avLst/>
          </a:prstGeom>
          <a:solidFill>
            <a:srgbClr val="FFFFFF"/>
          </a:solidFill>
          <a:ln w="31750" cap="sq" cmpd="sng">
            <a:solidFill>
              <a:srgbClr val="266F8B"/>
            </a:solidFill>
            <a:prstDash val="solid"/>
            <a:miter lim="800000"/>
            <a:headEnd type="none" w="sm" len="sm"/>
            <a:tailEnd type="none" w="sm" len="sm"/>
          </a:ln>
        </p:spPr>
        <p:txBody>
          <a:bodyPr spcFirstLastPara="1" vert="horz" wrap="square" lIns="137156" tIns="137156" rIns="137156" bIns="137156" numCol="1" anchor="ctr" anchorCtr="0" compatLnSpc="1">
            <a:prstTxWarp prst="textNoShape">
              <a:avLst/>
            </a:prstTxWarp>
            <a:normAutofit fontScale="90000"/>
          </a:bodyPr>
          <a:lstStyle/>
          <a:p>
            <a:pPr>
              <a:lnSpc>
                <a:spcPct val="90000"/>
              </a:lnSpc>
              <a:spcBef>
                <a:spcPts val="0"/>
              </a:spcBef>
              <a:spcAft>
                <a:spcPts val="0"/>
              </a:spcAft>
              <a:buSzPts val="3200"/>
            </a:pPr>
            <a:r>
              <a:rPr lang="en-US"/>
              <a:t>OPIOID USE DISORDER: CAUSES OF DEATH</a:t>
            </a:r>
            <a:endParaRPr/>
          </a:p>
        </p:txBody>
      </p:sp>
      <p:sp>
        <p:nvSpPr>
          <p:cNvPr id="751" name="Google Shape;751;p20"/>
          <p:cNvSpPr txBox="1">
            <a:spLocks noGrp="1"/>
          </p:cNvSpPr>
          <p:nvPr>
            <p:ph type="body" idx="1"/>
          </p:nvPr>
        </p:nvSpPr>
        <p:spPr>
          <a:xfrm>
            <a:off x="629677" y="1943100"/>
            <a:ext cx="7884647" cy="3097658"/>
          </a:xfrm>
          <a:prstGeom prst="rect">
            <a:avLst/>
          </a:prstGeom>
          <a:noFill/>
          <a:ln>
            <a:noFill/>
          </a:ln>
        </p:spPr>
        <p:txBody>
          <a:bodyPr spcFirstLastPara="1" vert="horz" wrap="square" lIns="68569" tIns="34275" rIns="68569" bIns="34275" numCol="1" anchor="t" anchorCtr="0" compatLnSpc="1">
            <a:prstTxWarp prst="textNoShape">
              <a:avLst/>
            </a:prstTxWarp>
            <a:normAutofit/>
          </a:bodyPr>
          <a:lstStyle/>
          <a:p>
            <a:pPr marL="0" indent="0" algn="ctr">
              <a:spcBef>
                <a:spcPts val="0"/>
              </a:spcBef>
              <a:spcAft>
                <a:spcPts val="0"/>
              </a:spcAft>
              <a:buSzPts val="2400"/>
              <a:buNone/>
            </a:pPr>
            <a:r>
              <a:rPr lang="en-US" sz="1800"/>
              <a:t>Although nearly half of deaths among people with opioid use disorder are due to direct effects of the substance, more than 40% are due to common health problems, highlighting the importance of comprehensive medical care.</a:t>
            </a:r>
            <a:endParaRPr/>
          </a:p>
        </p:txBody>
      </p:sp>
      <p:sp>
        <p:nvSpPr>
          <p:cNvPr id="752" name="Google Shape;752;p20"/>
          <p:cNvSpPr txBox="1"/>
          <p:nvPr/>
        </p:nvSpPr>
        <p:spPr>
          <a:xfrm>
            <a:off x="7412035" y="5526774"/>
            <a:ext cx="875480" cy="323135"/>
          </a:xfrm>
          <a:prstGeom prst="rect">
            <a:avLst/>
          </a:prstGeom>
          <a:noFill/>
          <a:ln>
            <a:noFill/>
          </a:ln>
        </p:spPr>
        <p:txBody>
          <a:bodyPr spcFirstLastPara="1" wrap="square" lIns="68569" tIns="34275" rIns="68569" bIns="34275" anchor="t" anchorCtr="0">
            <a:spAutoFit/>
          </a:bodyPr>
          <a:lstStyle/>
          <a:p>
            <a:pPr>
              <a:buClr>
                <a:srgbClr val="000000"/>
              </a:buClr>
              <a:buSzPts val="1100"/>
            </a:pPr>
            <a:r>
              <a:rPr lang="en-US" sz="825">
                <a:solidFill>
                  <a:srgbClr val="000000"/>
                </a:solidFill>
                <a:latin typeface="Gill Sans"/>
                <a:ea typeface="Gill Sans"/>
                <a:cs typeface="Gill Sans"/>
                <a:sym typeface="Gill Sans"/>
              </a:rPr>
              <a:t>Evans et al., 2015</a:t>
            </a:r>
            <a:endParaRPr sz="1050">
              <a:solidFill>
                <a:srgbClr val="000000"/>
              </a:solidFill>
              <a:latin typeface="Arial"/>
              <a:ea typeface="Arial"/>
              <a:cs typeface="Arial"/>
              <a:sym typeface="Arial"/>
            </a:endParaRPr>
          </a:p>
        </p:txBody>
      </p:sp>
      <p:pic>
        <p:nvPicPr>
          <p:cNvPr id="753" name="Google Shape;753;p20"/>
          <p:cNvPicPr preferRelativeResize="0"/>
          <p:nvPr/>
        </p:nvPicPr>
        <p:blipFill rotWithShape="1">
          <a:blip r:embed="rId3">
            <a:alphaModFix/>
          </a:blip>
          <a:srcRect/>
          <a:stretch/>
        </p:blipFill>
        <p:spPr>
          <a:xfrm>
            <a:off x="2225983" y="2953164"/>
            <a:ext cx="4692035" cy="2933286"/>
          </a:xfrm>
          <a:prstGeom prst="rect">
            <a:avLst/>
          </a:prstGeom>
          <a:noFill/>
          <a:ln>
            <a:noFill/>
          </a:ln>
        </p:spPr>
      </p:pic>
    </p:spTree>
    <p:extLst>
      <p:ext uri="{BB962C8B-B14F-4D97-AF65-F5344CB8AC3E}">
        <p14:creationId xmlns:p14="http://schemas.microsoft.com/office/powerpoint/2010/main" val="924820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FE71E-E8EB-4B65-BBFD-F2074F94BE43}"/>
              </a:ext>
            </a:extLst>
          </p:cNvPr>
          <p:cNvSpPr>
            <a:spLocks noGrp="1"/>
          </p:cNvSpPr>
          <p:nvPr>
            <p:ph type="title"/>
          </p:nvPr>
        </p:nvSpPr>
        <p:spPr>
          <a:xfrm>
            <a:off x="457200" y="914398"/>
            <a:ext cx="8229600" cy="479822"/>
          </a:xfrm>
        </p:spPr>
        <p:txBody>
          <a:bodyPr/>
          <a:lstStyle/>
          <a:p>
            <a:r>
              <a:rPr lang="en-US" dirty="0"/>
              <a:t>Addiction Treatment is Chronic Disease Management</a:t>
            </a:r>
          </a:p>
        </p:txBody>
      </p:sp>
      <p:sp>
        <p:nvSpPr>
          <p:cNvPr id="3" name="Date Placeholder 2">
            <a:extLst>
              <a:ext uri="{FF2B5EF4-FFF2-40B4-BE49-F238E27FC236}">
                <a16:creationId xmlns:a16="http://schemas.microsoft.com/office/drawing/2014/main" id="{24C7D519-C05D-47DB-9C56-766762411575}"/>
              </a:ext>
            </a:extLst>
          </p:cNvPr>
          <p:cNvSpPr>
            <a:spLocks noGrp="1"/>
          </p:cNvSpPr>
          <p:nvPr>
            <p:ph type="dt" sz="half" idx="10"/>
          </p:nvPr>
        </p:nvSpPr>
        <p:spPr/>
        <p:txBody>
          <a:bodyPr/>
          <a:lstStyle/>
          <a:p>
            <a:pPr>
              <a:defRPr/>
            </a:pPr>
            <a:fld id="{AAC23732-F044-4F8B-A512-12D03C21E5A4}" type="datetime1">
              <a:rPr lang="en-US" smtClean="0">
                <a:solidFill>
                  <a:prstClr val="black"/>
                </a:solidFill>
              </a:rPr>
              <a:t>10/21/2021</a:t>
            </a:fld>
            <a:endParaRPr lang="en-US" dirty="0">
              <a:solidFill>
                <a:prstClr val="black"/>
              </a:solidFill>
            </a:endParaRPr>
          </a:p>
        </p:txBody>
      </p:sp>
      <p:sp>
        <p:nvSpPr>
          <p:cNvPr id="4" name="Footer Placeholder 3">
            <a:extLst>
              <a:ext uri="{FF2B5EF4-FFF2-40B4-BE49-F238E27FC236}">
                <a16:creationId xmlns:a16="http://schemas.microsoft.com/office/drawing/2014/main" id="{CF716B0B-14E2-42BB-85FC-C13E70B1BD58}"/>
              </a:ext>
            </a:extLst>
          </p:cNvPr>
          <p:cNvSpPr>
            <a:spLocks noGrp="1"/>
          </p:cNvSpPr>
          <p:nvPr>
            <p:ph type="ftr" sz="quarter" idx="11"/>
          </p:nvPr>
        </p:nvSpPr>
        <p:spPr/>
        <p:txBody>
          <a:bodyPr/>
          <a:lstStyle/>
          <a:p>
            <a:pPr>
              <a:defRPr/>
            </a:pPr>
            <a:r>
              <a:rPr lang="en-US">
                <a:solidFill>
                  <a:prstClr val="black"/>
                </a:solidFill>
              </a:rPr>
              <a:t>APP Council Town Hall</a:t>
            </a:r>
            <a:endParaRPr lang="en-US" dirty="0">
              <a:solidFill>
                <a:prstClr val="black"/>
              </a:solidFill>
            </a:endParaRPr>
          </a:p>
        </p:txBody>
      </p:sp>
      <p:sp>
        <p:nvSpPr>
          <p:cNvPr id="5" name="Slide Number Placeholder 4">
            <a:extLst>
              <a:ext uri="{FF2B5EF4-FFF2-40B4-BE49-F238E27FC236}">
                <a16:creationId xmlns:a16="http://schemas.microsoft.com/office/drawing/2014/main" id="{0AF6715D-E953-4CB6-BD45-1FD5B6CF7544}"/>
              </a:ext>
            </a:extLst>
          </p:cNvPr>
          <p:cNvSpPr>
            <a:spLocks noGrp="1"/>
          </p:cNvSpPr>
          <p:nvPr>
            <p:ph type="sldNum" sz="quarter" idx="12"/>
          </p:nvPr>
        </p:nvSpPr>
        <p:spPr/>
        <p:txBody>
          <a:bodyPr/>
          <a:lstStyle/>
          <a:p>
            <a:pPr>
              <a:defRPr/>
            </a:pPr>
            <a:fld id="{BCB030BB-33AA-4152-9789-DF84A7F890DB}" type="slidenum">
              <a:rPr lang="en-US" smtClean="0">
                <a:solidFill>
                  <a:prstClr val="black"/>
                </a:solidFill>
              </a:rPr>
              <a:pPr>
                <a:defRPr/>
              </a:pPr>
              <a:t>19</a:t>
            </a:fld>
            <a:endParaRPr lang="en-US" dirty="0">
              <a:solidFill>
                <a:prstClr val="black"/>
              </a:solidFill>
            </a:endParaRPr>
          </a:p>
        </p:txBody>
      </p:sp>
      <p:graphicFrame>
        <p:nvGraphicFramePr>
          <p:cNvPr id="6" name="Diagram 5">
            <a:extLst>
              <a:ext uri="{FF2B5EF4-FFF2-40B4-BE49-F238E27FC236}">
                <a16:creationId xmlns:a16="http://schemas.microsoft.com/office/drawing/2014/main" id="{C86B4990-584C-4D5D-A536-58FAC5694BFF}"/>
              </a:ext>
            </a:extLst>
          </p:cNvPr>
          <p:cNvGraphicFramePr/>
          <p:nvPr>
            <p:extLst/>
          </p:nvPr>
        </p:nvGraphicFramePr>
        <p:xfrm>
          <a:off x="1337667" y="1477369"/>
          <a:ext cx="6468666" cy="43293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BE0D8F04-4D23-4A02-A2F1-531723644156}"/>
              </a:ext>
            </a:extLst>
          </p:cNvPr>
          <p:cNvSpPr txBox="1"/>
          <p:nvPr/>
        </p:nvSpPr>
        <p:spPr>
          <a:xfrm>
            <a:off x="6819900" y="4554141"/>
            <a:ext cx="900113" cy="553998"/>
          </a:xfrm>
          <a:prstGeom prst="rect">
            <a:avLst/>
          </a:prstGeom>
          <a:noFill/>
        </p:spPr>
        <p:txBody>
          <a:bodyPr wrap="square" rtlCol="0">
            <a:spAutoFit/>
          </a:bodyPr>
          <a:lstStyle/>
          <a:p>
            <a:pPr algn="r"/>
            <a:r>
              <a:rPr lang="en-US" sz="1500" dirty="0"/>
              <a:t>Naloxone</a:t>
            </a:r>
          </a:p>
        </p:txBody>
      </p:sp>
      <p:pic>
        <p:nvPicPr>
          <p:cNvPr id="8" name="Picture 7">
            <a:extLst>
              <a:ext uri="{FF2B5EF4-FFF2-40B4-BE49-F238E27FC236}">
                <a16:creationId xmlns:a16="http://schemas.microsoft.com/office/drawing/2014/main" id="{BD3D4FC1-1B8B-4F5F-8811-0D0F1D8B1017}"/>
              </a:ext>
            </a:extLst>
          </p:cNvPr>
          <p:cNvPicPr>
            <a:picLocks noChangeAspect="1"/>
          </p:cNvPicPr>
          <p:nvPr/>
        </p:nvPicPr>
        <p:blipFill>
          <a:blip r:embed="rId8"/>
          <a:stretch>
            <a:fillRect/>
          </a:stretch>
        </p:blipFill>
        <p:spPr>
          <a:xfrm>
            <a:off x="8016378" y="1618580"/>
            <a:ext cx="837705" cy="1142081"/>
          </a:xfrm>
          <a:prstGeom prst="rect">
            <a:avLst/>
          </a:prstGeom>
        </p:spPr>
      </p:pic>
      <p:pic>
        <p:nvPicPr>
          <p:cNvPr id="9" name="Picture 8">
            <a:extLst>
              <a:ext uri="{FF2B5EF4-FFF2-40B4-BE49-F238E27FC236}">
                <a16:creationId xmlns:a16="http://schemas.microsoft.com/office/drawing/2014/main" id="{6C0C5E0B-80B3-40EF-A439-7B7B1CA23FCF}"/>
              </a:ext>
            </a:extLst>
          </p:cNvPr>
          <p:cNvPicPr>
            <a:picLocks noChangeAspect="1"/>
          </p:cNvPicPr>
          <p:nvPr/>
        </p:nvPicPr>
        <p:blipFill>
          <a:blip r:embed="rId9"/>
          <a:stretch>
            <a:fillRect/>
          </a:stretch>
        </p:blipFill>
        <p:spPr>
          <a:xfrm>
            <a:off x="208891" y="1618580"/>
            <a:ext cx="956974" cy="1100781"/>
          </a:xfrm>
          <a:prstGeom prst="rect">
            <a:avLst/>
          </a:prstGeom>
        </p:spPr>
      </p:pic>
      <p:pic>
        <p:nvPicPr>
          <p:cNvPr id="10" name="Picture 9">
            <a:extLst>
              <a:ext uri="{FF2B5EF4-FFF2-40B4-BE49-F238E27FC236}">
                <a16:creationId xmlns:a16="http://schemas.microsoft.com/office/drawing/2014/main" id="{12739311-8D33-4C1F-97D5-E01ACE67B273}"/>
              </a:ext>
            </a:extLst>
          </p:cNvPr>
          <p:cNvPicPr>
            <a:picLocks noChangeAspect="1"/>
          </p:cNvPicPr>
          <p:nvPr/>
        </p:nvPicPr>
        <p:blipFill>
          <a:blip r:embed="rId10"/>
          <a:stretch>
            <a:fillRect/>
          </a:stretch>
        </p:blipFill>
        <p:spPr>
          <a:xfrm>
            <a:off x="8016379" y="4765789"/>
            <a:ext cx="817877" cy="903969"/>
          </a:xfrm>
          <a:prstGeom prst="rect">
            <a:avLst/>
          </a:prstGeom>
        </p:spPr>
      </p:pic>
      <p:pic>
        <p:nvPicPr>
          <p:cNvPr id="11" name="Picture 10">
            <a:extLst>
              <a:ext uri="{FF2B5EF4-FFF2-40B4-BE49-F238E27FC236}">
                <a16:creationId xmlns:a16="http://schemas.microsoft.com/office/drawing/2014/main" id="{BBAF3D10-9360-4091-A828-3C0E187ECA73}"/>
              </a:ext>
            </a:extLst>
          </p:cNvPr>
          <p:cNvPicPr>
            <a:picLocks noChangeAspect="1"/>
          </p:cNvPicPr>
          <p:nvPr/>
        </p:nvPicPr>
        <p:blipFill>
          <a:blip r:embed="rId11"/>
          <a:stretch>
            <a:fillRect/>
          </a:stretch>
        </p:blipFill>
        <p:spPr>
          <a:xfrm>
            <a:off x="233265" y="4765789"/>
            <a:ext cx="917263" cy="903969"/>
          </a:xfrm>
          <a:prstGeom prst="rect">
            <a:avLst/>
          </a:prstGeom>
        </p:spPr>
      </p:pic>
    </p:spTree>
    <p:extLst>
      <p:ext uri="{BB962C8B-B14F-4D97-AF65-F5344CB8AC3E}">
        <p14:creationId xmlns:p14="http://schemas.microsoft.com/office/powerpoint/2010/main" val="1874401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550"/>
            <a:ext cx="8229600" cy="716744"/>
          </a:xfrm>
        </p:spPr>
        <p:txBody>
          <a:bodyPr/>
          <a:lstStyle/>
          <a:p>
            <a:r>
              <a:rPr lang="EN-US" dirty="0"/>
              <a:t>Advanced Practice Provider Council</a:t>
            </a:r>
            <a:r>
              <a:rPr lang="EN-US" b="0" dirty="0">
                <a:solidFill>
                  <a:schemeClr val="tx1"/>
                </a:solidFill>
              </a:rPr>
              <a:t> </a:t>
            </a:r>
            <a:r>
              <a:rPr lang="en-US" dirty="0">
                <a:solidFill>
                  <a:schemeClr val="tx1"/>
                </a:solidFill>
              </a:rPr>
              <a:t/>
            </a:r>
            <a:br>
              <a:rPr lang="en-US" dirty="0">
                <a:solidFill>
                  <a:schemeClr val="tx1"/>
                </a:solidFill>
              </a:rPr>
            </a:br>
            <a:r>
              <a:rPr lang="EN-US" b="0" dirty="0">
                <a:solidFill>
                  <a:schemeClr val="tx1"/>
                </a:solidFill>
              </a:rPr>
              <a:t>Town Hall Agenda </a:t>
            </a:r>
            <a:r>
              <a:rPr lang="en-US" dirty="0">
                <a:solidFill>
                  <a:schemeClr val="tx1"/>
                </a:solidFill>
              </a:rPr>
              <a:t/>
            </a:r>
            <a:br>
              <a:rPr lang="en-US" dirty="0">
                <a:solidFill>
                  <a:schemeClr val="tx1"/>
                </a:solidFill>
              </a:rPr>
            </a:br>
            <a:endParaRPr lang="EN-US" b="0" dirty="0">
              <a:solidFill>
                <a:schemeClr val="tx1"/>
              </a:solidFill>
            </a:endParaRPr>
          </a:p>
        </p:txBody>
      </p:sp>
      <p:sp>
        <p:nvSpPr>
          <p:cNvPr id="3" name="Content Placeholder 2"/>
          <p:cNvSpPr>
            <a:spLocks noGrp="1"/>
          </p:cNvSpPr>
          <p:nvPr>
            <p:ph idx="1"/>
          </p:nvPr>
        </p:nvSpPr>
        <p:spPr/>
        <p:txBody>
          <a:bodyPr/>
          <a:lstStyle/>
          <a:p>
            <a:r>
              <a:rPr lang="EN-US" sz="2800" dirty="0"/>
              <a:t>Announcements: Mary Ellen Killion, NP</a:t>
            </a:r>
          </a:p>
          <a:p>
            <a:r>
              <a:rPr lang="EN-US" sz="2800" dirty="0"/>
              <a:t>Speakers introductions: Rosha Foreman, CNM and Jenna Meade, NP</a:t>
            </a:r>
          </a:p>
          <a:p>
            <a:r>
              <a:rPr lang="EN-US" sz="2800" dirty="0"/>
              <a:t>Skills and </a:t>
            </a:r>
            <a:r>
              <a:rPr lang="EN-US" sz="2800" dirty="0">
                <a:latin typeface="Calibri"/>
              </a:rPr>
              <a:t>Thrills: Additional clinical skills training opportunities for APPs at BMC </a:t>
            </a:r>
          </a:p>
          <a:p>
            <a:pPr lvl="2"/>
            <a:r>
              <a:rPr lang="EN-US" dirty="0">
                <a:latin typeface="Arial"/>
              </a:rPr>
              <a:t>Office based Substance Use Disorder Treatment, OBAT, Kristin Wason </a:t>
            </a:r>
          </a:p>
          <a:p>
            <a:pPr lvl="2"/>
            <a:r>
              <a:rPr lang="EN-US" dirty="0">
                <a:latin typeface="Arial"/>
              </a:rPr>
              <a:t>Office based Hep C treatment, Marielle Baldwin </a:t>
            </a:r>
          </a:p>
          <a:p>
            <a:pPr lvl="2"/>
            <a:r>
              <a:rPr lang="EN-US" dirty="0">
                <a:latin typeface="Arial"/>
              </a:rPr>
              <a:t>Long Acting Reversible Contraception (LARC) placement and International Board Certified Lactation Consultant (IBCLC), Emily Swisher-Rosa </a:t>
            </a:r>
          </a:p>
          <a:p>
            <a:pPr lvl="1"/>
            <a:endParaRPr lang="EN-US" dirty="0">
              <a:latin typeface="Arial"/>
            </a:endParaRPr>
          </a:p>
        </p:txBody>
      </p:sp>
      <p:sp>
        <p:nvSpPr>
          <p:cNvPr id="4" name="Date Placeholder 3"/>
          <p:cNvSpPr>
            <a:spLocks noGrp="1"/>
          </p:cNvSpPr>
          <p:nvPr>
            <p:ph type="dt" sz="half" idx="10"/>
          </p:nvPr>
        </p:nvSpPr>
        <p:spPr/>
        <p:txBody>
          <a:bodyPr/>
          <a:lstStyle/>
          <a:p>
            <a:pPr>
              <a:defRPr/>
            </a:pPr>
            <a:fld id="{05969A5E-9E3C-4EB5-8D0E-25B95A8B3B34}"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r>
              <a:rPr lang="en-US" dirty="0">
                <a:solidFill>
                  <a:prstClr val="black"/>
                </a:solidFill>
              </a:rPr>
              <a:t>  </a:t>
            </a:r>
            <a:fld id="{24D19A51-8800-42CC-A4F4-BF271F759306}" type="slidenum">
              <a:rPr lang="en-US">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297525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271" y="1104666"/>
            <a:ext cx="8227457" cy="597145"/>
          </a:xfrm>
        </p:spPr>
        <p:txBody>
          <a:bodyPr>
            <a:normAutofit fontScale="90000"/>
          </a:bodyPr>
          <a:lstStyle/>
          <a:p>
            <a:r>
              <a:rPr lang="en-US" dirty="0"/>
              <a:t>Medications to Treat Opioid Use Disorder (MOUD) </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a:stretch/>
        </p:blipFill>
        <p:spPr>
          <a:xfrm>
            <a:off x="709976" y="1906489"/>
            <a:ext cx="7724048" cy="3515618"/>
          </a:xfrm>
        </p:spPr>
      </p:pic>
      <p:sp>
        <p:nvSpPr>
          <p:cNvPr id="5" name="TextBox 4"/>
          <p:cNvSpPr txBox="1">
            <a:spLocks noChangeArrowheads="1"/>
          </p:cNvSpPr>
          <p:nvPr/>
        </p:nvSpPr>
        <p:spPr bwMode="auto">
          <a:xfrm>
            <a:off x="2268809" y="5684890"/>
            <a:ext cx="5942052"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defRPr sz="2400">
                <a:solidFill>
                  <a:schemeClr val="tx1"/>
                </a:solidFill>
                <a:latin typeface="Times" charset="0"/>
                <a:ea typeface="Osaka" charset="0"/>
                <a:cs typeface="Osaka" charset="0"/>
              </a:defRPr>
            </a:lvl1pPr>
            <a:lvl2pPr marL="742950" indent="-285750" eaLnBrk="0" hangingPunct="0">
              <a:defRPr sz="2400">
                <a:solidFill>
                  <a:schemeClr val="tx1"/>
                </a:solidFill>
                <a:latin typeface="Times" charset="0"/>
                <a:ea typeface="Osaka" charset="0"/>
                <a:cs typeface="Osaka" charset="0"/>
              </a:defRPr>
            </a:lvl2pPr>
            <a:lvl3pPr marL="1143000" indent="-228600" eaLnBrk="0" hangingPunct="0">
              <a:defRPr sz="2400">
                <a:solidFill>
                  <a:schemeClr val="tx1"/>
                </a:solidFill>
                <a:latin typeface="Times" charset="0"/>
                <a:ea typeface="Osaka" charset="0"/>
                <a:cs typeface="Osaka" charset="0"/>
              </a:defRPr>
            </a:lvl3pPr>
            <a:lvl4pPr marL="1600200" indent="-228600" eaLnBrk="0" hangingPunct="0">
              <a:defRPr sz="2400">
                <a:solidFill>
                  <a:schemeClr val="tx1"/>
                </a:solidFill>
                <a:latin typeface="Times" charset="0"/>
                <a:ea typeface="Osaka" charset="0"/>
                <a:cs typeface="Osaka" charset="0"/>
              </a:defRPr>
            </a:lvl4pPr>
            <a:lvl5pPr marL="2057400" indent="-228600" eaLnBrk="0" hangingPunct="0">
              <a:defRPr sz="2400">
                <a:solidFill>
                  <a:schemeClr val="tx1"/>
                </a:solidFill>
                <a:latin typeface="Times" charset="0"/>
                <a:ea typeface="Osaka" charset="0"/>
                <a:cs typeface="Osaka" charset="0"/>
              </a:defRPr>
            </a:lvl5pPr>
            <a:lvl6pPr marL="2514600" indent="-228600" eaLnBrk="0" fontAlgn="base" hangingPunct="0">
              <a:spcBef>
                <a:spcPct val="0"/>
              </a:spcBef>
              <a:spcAft>
                <a:spcPct val="0"/>
              </a:spcAft>
              <a:defRPr sz="2400">
                <a:solidFill>
                  <a:schemeClr val="tx1"/>
                </a:solidFill>
                <a:latin typeface="Times" charset="0"/>
                <a:ea typeface="Osaka" charset="0"/>
                <a:cs typeface="Osaka" charset="0"/>
              </a:defRPr>
            </a:lvl6pPr>
            <a:lvl7pPr marL="2971800" indent="-228600" eaLnBrk="0" fontAlgn="base" hangingPunct="0">
              <a:spcBef>
                <a:spcPct val="0"/>
              </a:spcBef>
              <a:spcAft>
                <a:spcPct val="0"/>
              </a:spcAft>
              <a:defRPr sz="2400">
                <a:solidFill>
                  <a:schemeClr val="tx1"/>
                </a:solidFill>
                <a:latin typeface="Times" charset="0"/>
                <a:ea typeface="Osaka" charset="0"/>
                <a:cs typeface="Osaka" charset="0"/>
              </a:defRPr>
            </a:lvl7pPr>
            <a:lvl8pPr marL="3429000" indent="-228600" eaLnBrk="0" fontAlgn="base" hangingPunct="0">
              <a:spcBef>
                <a:spcPct val="0"/>
              </a:spcBef>
              <a:spcAft>
                <a:spcPct val="0"/>
              </a:spcAft>
              <a:defRPr sz="2400">
                <a:solidFill>
                  <a:schemeClr val="tx1"/>
                </a:solidFill>
                <a:latin typeface="Times" charset="0"/>
                <a:ea typeface="Osaka" charset="0"/>
                <a:cs typeface="Osaka" charset="0"/>
              </a:defRPr>
            </a:lvl8pPr>
            <a:lvl9pPr marL="3886200" indent="-228600" eaLnBrk="0" fontAlgn="base" hangingPunct="0">
              <a:spcBef>
                <a:spcPct val="0"/>
              </a:spcBef>
              <a:spcAft>
                <a:spcPct val="0"/>
              </a:spcAft>
              <a:defRPr sz="2400">
                <a:solidFill>
                  <a:schemeClr val="tx1"/>
                </a:solidFill>
                <a:latin typeface="Times" charset="0"/>
                <a:ea typeface="Osaka" charset="0"/>
                <a:cs typeface="Osaka" charset="0"/>
              </a:defRPr>
            </a:lvl9pPr>
          </a:lstStyle>
          <a:p>
            <a:pPr algn="r"/>
            <a:r>
              <a:rPr lang="en-US" sz="1050" i="1" dirty="0">
                <a:solidFill>
                  <a:prstClr val="black"/>
                </a:solidFill>
                <a:latin typeface="Arial" charset="0"/>
                <a:cs typeface="Arial" charset="0"/>
              </a:rPr>
              <a:t>The Pew Charitable Trusts</a:t>
            </a:r>
            <a:r>
              <a:rPr lang="en-US" sz="1050" dirty="0">
                <a:solidFill>
                  <a:prstClr val="black"/>
                </a:solidFill>
                <a:latin typeface="Arial" charset="0"/>
                <a:cs typeface="Arial" charset="0"/>
              </a:rPr>
              <a:t>, 2016.</a:t>
            </a:r>
          </a:p>
        </p:txBody>
      </p:sp>
    </p:spTree>
    <p:extLst>
      <p:ext uri="{BB962C8B-B14F-4D97-AF65-F5344CB8AC3E}">
        <p14:creationId xmlns:p14="http://schemas.microsoft.com/office/powerpoint/2010/main" val="4721597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0"/>
          <p:cNvSpPr txBox="1">
            <a:spLocks noGrp="1"/>
          </p:cNvSpPr>
          <p:nvPr>
            <p:ph type="title"/>
          </p:nvPr>
        </p:nvSpPr>
        <p:spPr>
          <a:xfrm>
            <a:off x="458272" y="1056633"/>
            <a:ext cx="8227457" cy="615125"/>
          </a:xfrm>
          <a:prstGeom prst="rect">
            <a:avLst/>
          </a:prstGeom>
          <a:solidFill>
            <a:srgbClr val="FFFFFF"/>
          </a:solidFill>
          <a:ln w="31750" cap="sq" cmpd="sng">
            <a:solidFill>
              <a:srgbClr val="266F8B"/>
            </a:solidFill>
            <a:prstDash val="solid"/>
            <a:miter lim="800000"/>
            <a:headEnd type="none" w="sm" len="sm"/>
            <a:tailEnd type="none" w="sm" len="sm"/>
          </a:ln>
        </p:spPr>
        <p:txBody>
          <a:bodyPr spcFirstLastPara="1" vert="horz" wrap="square" lIns="137156" tIns="137156" rIns="137156" bIns="137156" numCol="1" rtlCol="0" anchor="ctr" anchorCtr="0" compatLnSpc="1">
            <a:prstTxWarp prst="textNoShape">
              <a:avLst/>
            </a:prstTxWarp>
            <a:normAutofit fontScale="90000"/>
          </a:bodyPr>
          <a:lstStyle/>
          <a:p>
            <a:pPr>
              <a:buClr>
                <a:srgbClr val="262626"/>
              </a:buClr>
              <a:buSzPts val="3200"/>
            </a:pPr>
            <a:r>
              <a:rPr lang="en-US" dirty="0"/>
              <a:t>Buprenorphine Prescribing </a:t>
            </a:r>
            <a:endParaRPr dirty="0"/>
          </a:p>
        </p:txBody>
      </p:sp>
      <p:sp>
        <p:nvSpPr>
          <p:cNvPr id="610" name="Google Shape;610;p30"/>
          <p:cNvSpPr txBox="1">
            <a:spLocks noGrp="1"/>
          </p:cNvSpPr>
          <p:nvPr>
            <p:ph type="body" idx="1"/>
          </p:nvPr>
        </p:nvSpPr>
        <p:spPr>
          <a:xfrm>
            <a:off x="458272" y="1844182"/>
            <a:ext cx="8227457" cy="3710726"/>
          </a:xfrm>
          <a:prstGeom prst="rect">
            <a:avLst/>
          </a:prstGeom>
          <a:noFill/>
          <a:ln>
            <a:noFill/>
          </a:ln>
        </p:spPr>
        <p:txBody>
          <a:bodyPr spcFirstLastPara="1" vert="horz" wrap="square" lIns="68569" tIns="34275" rIns="68569" bIns="34275" numCol="1" rtlCol="0" anchor="t" anchorCtr="0" compatLnSpc="1">
            <a:prstTxWarp prst="textNoShape">
              <a:avLst/>
            </a:prstTxWarp>
            <a:normAutofit fontScale="77500" lnSpcReduction="20000"/>
          </a:bodyPr>
          <a:lstStyle/>
          <a:p>
            <a:pPr marL="171450" indent="-171450">
              <a:spcBef>
                <a:spcPts val="0"/>
              </a:spcBef>
              <a:spcAft>
                <a:spcPts val="450"/>
              </a:spcAft>
              <a:buSzPts val="2800"/>
            </a:pPr>
            <a:r>
              <a:rPr lang="en-US" sz="2250" dirty="0"/>
              <a:t>Licensed provider with DEA Registration</a:t>
            </a:r>
          </a:p>
          <a:p>
            <a:pPr marL="171450" indent="-171450">
              <a:spcBef>
                <a:spcPts val="0"/>
              </a:spcBef>
              <a:spcAft>
                <a:spcPts val="450"/>
              </a:spcAft>
              <a:buSzPts val="2800"/>
            </a:pPr>
            <a:r>
              <a:rPr lang="en-US" sz="2250" dirty="0"/>
              <a:t>Must apply by submitting Notice of Intent to SAMHSA</a:t>
            </a:r>
          </a:p>
          <a:p>
            <a:pPr marL="171450" indent="-171450">
              <a:spcBef>
                <a:spcPts val="0"/>
              </a:spcBef>
              <a:spcAft>
                <a:spcPts val="450"/>
              </a:spcAft>
              <a:buSzPts val="2800"/>
            </a:pPr>
            <a:r>
              <a:rPr lang="en-US" sz="2250" dirty="0"/>
              <a:t>Register with SAMHSA and DEA</a:t>
            </a:r>
          </a:p>
          <a:p>
            <a:pPr marL="171450" indent="-171450">
              <a:spcBef>
                <a:spcPts val="0"/>
              </a:spcBef>
              <a:spcAft>
                <a:spcPts val="450"/>
              </a:spcAft>
              <a:buSzPts val="2800"/>
            </a:pPr>
            <a:r>
              <a:rPr lang="en-US" sz="2250" dirty="0"/>
              <a:t>Adhere to patient panel size limits</a:t>
            </a:r>
          </a:p>
          <a:p>
            <a:pPr indent="-342900">
              <a:buSzPts val="2800"/>
              <a:buFont typeface="Wingdings" panose="05000000000000000000" pitchFamily="2" charset="2"/>
              <a:buChar char="v"/>
            </a:pPr>
            <a:r>
              <a:rPr lang="en-US" sz="2325" dirty="0"/>
              <a:t>Training: </a:t>
            </a:r>
            <a:endParaRPr sz="2325" dirty="0"/>
          </a:p>
          <a:p>
            <a:pPr marL="514350" lvl="1" indent="-171450">
              <a:buSzPts val="2800"/>
            </a:pPr>
            <a:r>
              <a:rPr lang="en-US" dirty="0"/>
              <a:t>Physician: subspecialty in addictions or completion 8hrs DEA training</a:t>
            </a:r>
          </a:p>
          <a:p>
            <a:pPr marL="1028700" lvl="3" indent="0">
              <a:buSzPts val="2800"/>
              <a:buNone/>
            </a:pPr>
            <a:r>
              <a:rPr lang="en-US" dirty="0"/>
              <a:t>	</a:t>
            </a:r>
            <a:r>
              <a:rPr lang="en-US" sz="1800" dirty="0"/>
              <a:t>*Waiver capability since Oct 2003</a:t>
            </a:r>
            <a:endParaRPr lang="en-US" dirty="0"/>
          </a:p>
          <a:p>
            <a:pPr marL="514350" lvl="1" indent="-171450">
              <a:buSzPts val="2800"/>
            </a:pPr>
            <a:r>
              <a:rPr lang="en-US" dirty="0"/>
              <a:t>APP: completion of 24hrs DEA approved training </a:t>
            </a:r>
          </a:p>
          <a:p>
            <a:pPr marL="685800" lvl="2" indent="0">
              <a:buSzPts val="2800"/>
              <a:buNone/>
            </a:pPr>
            <a:r>
              <a:rPr lang="en-US" dirty="0"/>
              <a:t>	*Waiver capability since Feb 2017</a:t>
            </a:r>
          </a:p>
          <a:p>
            <a:pPr marL="476250" indent="-342900">
              <a:buSzPts val="2800"/>
              <a:buFont typeface="Wingdings" panose="05000000000000000000" pitchFamily="2" charset="2"/>
              <a:buChar char="v"/>
            </a:pPr>
            <a:r>
              <a:rPr lang="en-US" sz="2100" dirty="0"/>
              <a:t>Affirm the capacity to refer patients for appropriate counseling and ancillary services</a:t>
            </a:r>
            <a:endParaRPr dirty="0"/>
          </a:p>
        </p:txBody>
      </p:sp>
      <p:sp>
        <p:nvSpPr>
          <p:cNvPr id="2" name="TextBox 1">
            <a:extLst>
              <a:ext uri="{FF2B5EF4-FFF2-40B4-BE49-F238E27FC236}">
                <a16:creationId xmlns:a16="http://schemas.microsoft.com/office/drawing/2014/main" id="{6E14B043-2B1C-4BDE-8488-34B9CDABBBB8}"/>
              </a:ext>
            </a:extLst>
          </p:cNvPr>
          <p:cNvSpPr txBox="1"/>
          <p:nvPr/>
        </p:nvSpPr>
        <p:spPr>
          <a:xfrm>
            <a:off x="3493294" y="5381083"/>
            <a:ext cx="5192435" cy="715581"/>
          </a:xfrm>
          <a:prstGeom prst="rect">
            <a:avLst/>
          </a:prstGeom>
          <a:noFill/>
        </p:spPr>
        <p:txBody>
          <a:bodyPr wrap="square" rtlCol="0">
            <a:spAutoFit/>
          </a:bodyPr>
          <a:lstStyle/>
          <a:p>
            <a:pPr marL="214313" indent="-214313">
              <a:buFont typeface="Wingdings" panose="05000000000000000000" pitchFamily="2" charset="2"/>
              <a:buChar char="v"/>
            </a:pPr>
            <a:r>
              <a:rPr lang="en-US" sz="1350" i="1" dirty="0"/>
              <a:t>As of April 2021, Education and Counseling requirements are exempt under updated HHS practice guidelines if treating &lt;30 patients. </a:t>
            </a:r>
          </a:p>
          <a:p>
            <a:endParaRPr lang="en-US" sz="1350" dirty="0"/>
          </a:p>
        </p:txBody>
      </p:sp>
    </p:spTree>
    <p:extLst>
      <p:ext uri="{BB962C8B-B14F-4D97-AF65-F5344CB8AC3E}">
        <p14:creationId xmlns:p14="http://schemas.microsoft.com/office/powerpoint/2010/main" val="1973609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8BF19-9D74-4090-8CFE-23FE34BDACC6}"/>
              </a:ext>
            </a:extLst>
          </p:cNvPr>
          <p:cNvSpPr>
            <a:spLocks noGrp="1"/>
          </p:cNvSpPr>
          <p:nvPr>
            <p:ph type="title"/>
          </p:nvPr>
        </p:nvSpPr>
        <p:spPr/>
        <p:txBody>
          <a:bodyPr/>
          <a:lstStyle/>
          <a:p>
            <a:r>
              <a:rPr lang="en-US" dirty="0"/>
              <a:t>APPs are vital for Evidence-Based Treatment Access </a:t>
            </a:r>
          </a:p>
        </p:txBody>
      </p:sp>
      <p:sp>
        <p:nvSpPr>
          <p:cNvPr id="3" name="Slide Number Placeholder 2">
            <a:extLst>
              <a:ext uri="{FF2B5EF4-FFF2-40B4-BE49-F238E27FC236}">
                <a16:creationId xmlns:a16="http://schemas.microsoft.com/office/drawing/2014/main" id="{EF35207A-5E79-42F7-AB7F-DB1C521B7C81}"/>
              </a:ext>
            </a:extLst>
          </p:cNvPr>
          <p:cNvSpPr>
            <a:spLocks noGrp="1"/>
          </p:cNvSpPr>
          <p:nvPr>
            <p:ph type="sldNum" idx="12"/>
          </p:nvPr>
        </p:nvSpPr>
        <p:spPr/>
        <p:txBody>
          <a:bodyPr/>
          <a:lstStyle/>
          <a:p>
            <a:fld id="{00000000-1234-1234-1234-123412341234}" type="slidenum">
              <a:rPr lang="en-US" smtClean="0"/>
              <a:pPr/>
              <a:t>22</a:t>
            </a:fld>
            <a:endParaRPr lang="en-US"/>
          </a:p>
        </p:txBody>
      </p:sp>
      <p:sp>
        <p:nvSpPr>
          <p:cNvPr id="4" name="Text Placeholder 3">
            <a:extLst>
              <a:ext uri="{FF2B5EF4-FFF2-40B4-BE49-F238E27FC236}">
                <a16:creationId xmlns:a16="http://schemas.microsoft.com/office/drawing/2014/main" id="{316C8A3D-AEF8-45A3-B449-BA1706488B3F}"/>
              </a:ext>
            </a:extLst>
          </p:cNvPr>
          <p:cNvSpPr>
            <a:spLocks noGrp="1"/>
          </p:cNvSpPr>
          <p:nvPr>
            <p:ph type="body" idx="1"/>
          </p:nvPr>
        </p:nvSpPr>
        <p:spPr>
          <a:xfrm>
            <a:off x="308099" y="1683885"/>
            <a:ext cx="8527804" cy="3859664"/>
          </a:xfrm>
        </p:spPr>
        <p:txBody>
          <a:bodyPr/>
          <a:lstStyle/>
          <a:p>
            <a:r>
              <a:rPr lang="en-US" sz="2100" dirty="0"/>
              <a:t>In 2019: 70,020 waivered providers in US</a:t>
            </a:r>
            <a:r>
              <a:rPr lang="en-US" sz="2100" baseline="30000" dirty="0"/>
              <a:t>1</a:t>
            </a:r>
            <a:r>
              <a:rPr lang="en-US" sz="2100" dirty="0"/>
              <a:t> of which 28,010 were APPs</a:t>
            </a:r>
            <a:r>
              <a:rPr lang="en-US" sz="2100" baseline="30000" dirty="0"/>
              <a:t>2</a:t>
            </a:r>
            <a:endParaRPr lang="en-US" sz="2100" dirty="0"/>
          </a:p>
          <a:p>
            <a:r>
              <a:rPr lang="en-US" sz="2100" dirty="0"/>
              <a:t>In rural areas from 2016 to 2019, APPs accounted for more than half of new waivers and were the first waivered providers in 285 counties with 5.7 million residents</a:t>
            </a:r>
            <a:r>
              <a:rPr lang="en-US" sz="2100" baseline="30000" dirty="0"/>
              <a:t>3</a:t>
            </a:r>
            <a:r>
              <a:rPr lang="en-US" sz="2100" dirty="0"/>
              <a:t>. </a:t>
            </a:r>
          </a:p>
          <a:p>
            <a:r>
              <a:rPr lang="en-US" sz="2100" dirty="0"/>
              <a:t>NPs in states with full practice authority (FPA) are more likely to have a waivers than those in restricted practice states</a:t>
            </a:r>
            <a:r>
              <a:rPr lang="en-US" sz="2100" baseline="30000" dirty="0"/>
              <a:t>4</a:t>
            </a:r>
            <a:r>
              <a:rPr lang="en-US" sz="2100" dirty="0"/>
              <a:t>.</a:t>
            </a:r>
          </a:p>
          <a:p>
            <a:pPr lvl="1"/>
            <a:r>
              <a:rPr lang="en-US" sz="1950" dirty="0"/>
              <a:t>12 states with the highest percentage of NPs with waivers are FPA states. Conversely, 11 out of the 12 states with the lowest percentage are non-FPA states. </a:t>
            </a:r>
          </a:p>
          <a:p>
            <a:pPr marL="428625" lvl="1" indent="0">
              <a:buNone/>
            </a:pPr>
            <a:endParaRPr lang="en-US" b="1" dirty="0"/>
          </a:p>
          <a:p>
            <a:endParaRPr lang="en-US" dirty="0"/>
          </a:p>
        </p:txBody>
      </p:sp>
      <p:sp>
        <p:nvSpPr>
          <p:cNvPr id="5" name="TextBox 4">
            <a:extLst>
              <a:ext uri="{FF2B5EF4-FFF2-40B4-BE49-F238E27FC236}">
                <a16:creationId xmlns:a16="http://schemas.microsoft.com/office/drawing/2014/main" id="{2DE8D29C-F7AE-4DD6-8425-AB127C280ED2}"/>
              </a:ext>
            </a:extLst>
          </p:cNvPr>
          <p:cNvSpPr txBox="1"/>
          <p:nvPr/>
        </p:nvSpPr>
        <p:spPr>
          <a:xfrm>
            <a:off x="4773810" y="5093848"/>
            <a:ext cx="4916686" cy="923330"/>
          </a:xfrm>
          <a:prstGeom prst="rect">
            <a:avLst/>
          </a:prstGeom>
          <a:noFill/>
        </p:spPr>
        <p:txBody>
          <a:bodyPr wrap="square" rtlCol="0">
            <a:spAutoFit/>
          </a:bodyPr>
          <a:lstStyle/>
          <a:p>
            <a:pPr lvl="1"/>
            <a:r>
              <a:rPr lang="en-US" sz="1350" dirty="0"/>
              <a:t>1 (Abraham, Andrews, Harris, </a:t>
            </a:r>
            <a:r>
              <a:rPr lang="en-US" sz="1350" dirty="0" err="1"/>
              <a:t>Freidmann</a:t>
            </a:r>
            <a:r>
              <a:rPr lang="en-US" sz="1350" dirty="0"/>
              <a:t>, 2020) </a:t>
            </a:r>
          </a:p>
          <a:p>
            <a:pPr lvl="1"/>
            <a:r>
              <a:rPr lang="en-US" sz="1350" dirty="0"/>
              <a:t>2 (</a:t>
            </a:r>
            <a:r>
              <a:rPr lang="en-US" sz="1350" dirty="0" err="1"/>
              <a:t>Auty</a:t>
            </a:r>
            <a:r>
              <a:rPr lang="en-US" sz="1350" dirty="0"/>
              <a:t>, Stein, Walley, </a:t>
            </a:r>
            <a:r>
              <a:rPr lang="en-US" sz="1350" dirty="0" err="1"/>
              <a:t>Drainoni</a:t>
            </a:r>
            <a:r>
              <a:rPr lang="en-US" sz="1350" dirty="0"/>
              <a:t>, 2020).</a:t>
            </a:r>
          </a:p>
          <a:p>
            <a:pPr lvl="1"/>
            <a:r>
              <a:rPr lang="en-US" sz="1350" dirty="0"/>
              <a:t>3 (Barnett, Lee and Frank, Health Affairs, 2019)</a:t>
            </a:r>
          </a:p>
          <a:p>
            <a:pPr lvl="1"/>
            <a:r>
              <a:rPr lang="en-US" sz="1350" dirty="0"/>
              <a:t>4 (</a:t>
            </a:r>
            <a:r>
              <a:rPr lang="en-US" sz="1350" dirty="0" err="1"/>
              <a:t>Dieperink</a:t>
            </a:r>
            <a:r>
              <a:rPr lang="en-US" sz="1350" dirty="0"/>
              <a:t>, </a:t>
            </a:r>
            <a:r>
              <a:rPr lang="en-US" sz="1350" dirty="0" err="1"/>
              <a:t>DePaepe</a:t>
            </a:r>
            <a:r>
              <a:rPr lang="en-US" sz="1350" dirty="0"/>
              <a:t>, 2019) </a:t>
            </a:r>
          </a:p>
        </p:txBody>
      </p:sp>
    </p:spTree>
    <p:extLst>
      <p:ext uri="{BB962C8B-B14F-4D97-AF65-F5344CB8AC3E}">
        <p14:creationId xmlns:p14="http://schemas.microsoft.com/office/powerpoint/2010/main" val="3002990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8" y="1174505"/>
            <a:ext cx="8229601" cy="615125"/>
          </a:xfrm>
        </p:spPr>
        <p:txBody>
          <a:bodyPr/>
          <a:lstStyle/>
          <a:p>
            <a:pPr>
              <a:defRPr/>
            </a:pPr>
            <a:r>
              <a:rPr lang="en-US" altLang="en-US" dirty="0"/>
              <a:t>MOUD Decrease Mortality</a:t>
            </a:r>
            <a:endParaRPr lang="en-GB" dirty="0"/>
          </a:p>
        </p:txBody>
      </p:sp>
      <p:sp>
        <p:nvSpPr>
          <p:cNvPr id="104451" name="Shape 210"/>
          <p:cNvSpPr>
            <a:spLocks noChangeArrowheads="1"/>
          </p:cNvSpPr>
          <p:nvPr/>
        </p:nvSpPr>
        <p:spPr bwMode="auto">
          <a:xfrm>
            <a:off x="340438" y="5439668"/>
            <a:ext cx="113117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33065" rIns="33065" anchor="b">
            <a:spAutoFit/>
          </a:bodyPr>
          <a:lstStyle>
            <a:lvl1pPr>
              <a:spcBef>
                <a:spcPts val="1000"/>
              </a:spcBef>
              <a:buClr>
                <a:schemeClr val="accent1"/>
              </a:buClr>
              <a:buFont typeface="Arial" panose="020B0604020202020204" pitchFamily="34" charset="0"/>
              <a:buChar char="•"/>
              <a:defRPr sz="2800">
                <a:solidFill>
                  <a:srgbClr val="134263"/>
                </a:solidFill>
                <a:latin typeface="Gill Sans MT" panose="020B0502020104020203" pitchFamily="34" charset="0"/>
              </a:defRPr>
            </a:lvl1pPr>
            <a:lvl2pPr marL="742950" indent="-285750">
              <a:spcBef>
                <a:spcPts val="1000"/>
              </a:spcBef>
              <a:buClr>
                <a:schemeClr val="accent1"/>
              </a:buClr>
              <a:buFont typeface="Arial" panose="020B0604020202020204" pitchFamily="34" charset="0"/>
              <a:buChar char="•"/>
              <a:defRPr sz="2400">
                <a:solidFill>
                  <a:srgbClr val="134263"/>
                </a:solidFill>
                <a:latin typeface="Gill Sans MT" panose="020B0502020104020203" pitchFamily="34" charset="0"/>
              </a:defRPr>
            </a:lvl2pPr>
            <a:lvl3pPr marL="1143000" indent="-228600">
              <a:spcBef>
                <a:spcPts val="1000"/>
              </a:spcBef>
              <a:buClr>
                <a:schemeClr val="accent1"/>
              </a:buClr>
              <a:buFont typeface="Arial" panose="020B0604020202020204" pitchFamily="34" charset="0"/>
              <a:buChar char="•"/>
              <a:defRPr sz="2200">
                <a:solidFill>
                  <a:srgbClr val="134263"/>
                </a:solidFill>
                <a:latin typeface="Gill Sans MT" panose="020B0502020104020203" pitchFamily="34" charset="0"/>
              </a:defRPr>
            </a:lvl3pPr>
            <a:lvl4pPr marL="1600200" indent="-228600">
              <a:spcBef>
                <a:spcPts val="1000"/>
              </a:spcBef>
              <a:buClr>
                <a:schemeClr val="accent1"/>
              </a:buClr>
              <a:buFont typeface="Arial" panose="020B0604020202020204" pitchFamily="34" charset="0"/>
              <a:buChar char="•"/>
              <a:defRPr sz="2000">
                <a:solidFill>
                  <a:srgbClr val="134263"/>
                </a:solidFill>
                <a:latin typeface="Gill Sans MT" panose="020B0502020104020203" pitchFamily="34" charset="0"/>
              </a:defRPr>
            </a:lvl4pPr>
            <a:lvl5pPr marL="2057400" indent="-228600">
              <a:spcBef>
                <a:spcPts val="1000"/>
              </a:spcBef>
              <a:buClr>
                <a:schemeClr val="accent1"/>
              </a:buClr>
              <a:buFont typeface="Arial" panose="020B0604020202020204" pitchFamily="34" charset="0"/>
              <a:buChar char="•"/>
              <a:defRPr>
                <a:solidFill>
                  <a:srgbClr val="134263"/>
                </a:solidFill>
                <a:latin typeface="Gill Sans MT" panose="020B0502020104020203" pitchFamily="34" charset="0"/>
              </a:defRPr>
            </a:lvl5pPr>
            <a:lvl6pPr marL="25146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6pPr>
            <a:lvl7pPr marL="29718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7pPr>
            <a:lvl8pPr marL="34290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8pPr>
            <a:lvl9pPr marL="38862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9pPr>
          </a:lstStyle>
          <a:p>
            <a:pPr eaLnBrk="1" hangingPunct="1">
              <a:spcBef>
                <a:spcPct val="0"/>
              </a:spcBef>
              <a:buClrTx/>
              <a:buFontTx/>
              <a:buNone/>
            </a:pPr>
            <a:r>
              <a:rPr lang="fr-FR" altLang="en-US" sz="1050" dirty="0" err="1">
                <a:solidFill>
                  <a:srgbClr val="000000"/>
                </a:solidFill>
                <a:latin typeface="Arial" panose="020B0604020202020204" pitchFamily="34" charset="0"/>
                <a:cs typeface="Arial" panose="020B0604020202020204" pitchFamily="34" charset="0"/>
              </a:rPr>
              <a:t>Sordo</a:t>
            </a:r>
            <a:r>
              <a:rPr lang="fr-FR" altLang="en-US" sz="1050" dirty="0">
                <a:solidFill>
                  <a:srgbClr val="000000"/>
                </a:solidFill>
                <a:latin typeface="Arial" panose="020B0604020202020204" pitchFamily="34" charset="0"/>
                <a:cs typeface="Arial" panose="020B0604020202020204" pitchFamily="34" charset="0"/>
              </a:rPr>
              <a:t> et al., 2017</a:t>
            </a:r>
          </a:p>
        </p:txBody>
      </p:sp>
      <p:pic>
        <p:nvPicPr>
          <p:cNvPr id="104452" name="Picture 5"/>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8267" y="2130028"/>
            <a:ext cx="7770376" cy="2977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3" name="TextBox 6"/>
          <p:cNvSpPr txBox="1">
            <a:spLocks noChangeArrowheads="1"/>
          </p:cNvSpPr>
          <p:nvPr/>
        </p:nvSpPr>
        <p:spPr bwMode="auto">
          <a:xfrm>
            <a:off x="2381226" y="5146400"/>
            <a:ext cx="4381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Arial" panose="020B0604020202020204" pitchFamily="34" charset="0"/>
              <a:buChar char="•"/>
              <a:defRPr sz="2800">
                <a:solidFill>
                  <a:srgbClr val="134263"/>
                </a:solidFill>
                <a:latin typeface="Gill Sans MT" panose="020B0502020104020203" pitchFamily="34" charset="0"/>
              </a:defRPr>
            </a:lvl1pPr>
            <a:lvl2pPr marL="742950" indent="-285750">
              <a:spcBef>
                <a:spcPts val="1000"/>
              </a:spcBef>
              <a:buClr>
                <a:schemeClr val="accent1"/>
              </a:buClr>
              <a:buFont typeface="Arial" panose="020B0604020202020204" pitchFamily="34" charset="0"/>
              <a:buChar char="•"/>
              <a:defRPr sz="2400">
                <a:solidFill>
                  <a:srgbClr val="134263"/>
                </a:solidFill>
                <a:latin typeface="Gill Sans MT" panose="020B0502020104020203" pitchFamily="34" charset="0"/>
              </a:defRPr>
            </a:lvl2pPr>
            <a:lvl3pPr marL="1143000" indent="-228600">
              <a:spcBef>
                <a:spcPts val="1000"/>
              </a:spcBef>
              <a:buClr>
                <a:schemeClr val="accent1"/>
              </a:buClr>
              <a:buFont typeface="Arial" panose="020B0604020202020204" pitchFamily="34" charset="0"/>
              <a:buChar char="•"/>
              <a:defRPr sz="2200">
                <a:solidFill>
                  <a:srgbClr val="134263"/>
                </a:solidFill>
                <a:latin typeface="Gill Sans MT" panose="020B0502020104020203" pitchFamily="34" charset="0"/>
              </a:defRPr>
            </a:lvl3pPr>
            <a:lvl4pPr marL="1600200" indent="-228600">
              <a:spcBef>
                <a:spcPts val="1000"/>
              </a:spcBef>
              <a:buClr>
                <a:schemeClr val="accent1"/>
              </a:buClr>
              <a:buFont typeface="Arial" panose="020B0604020202020204" pitchFamily="34" charset="0"/>
              <a:buChar char="•"/>
              <a:defRPr sz="2000">
                <a:solidFill>
                  <a:srgbClr val="134263"/>
                </a:solidFill>
                <a:latin typeface="Gill Sans MT" panose="020B0502020104020203" pitchFamily="34" charset="0"/>
              </a:defRPr>
            </a:lvl4pPr>
            <a:lvl5pPr marL="2057400" indent="-228600">
              <a:spcBef>
                <a:spcPts val="1000"/>
              </a:spcBef>
              <a:buClr>
                <a:schemeClr val="accent1"/>
              </a:buClr>
              <a:buFont typeface="Arial" panose="020B0604020202020204" pitchFamily="34" charset="0"/>
              <a:buChar char="•"/>
              <a:defRPr>
                <a:solidFill>
                  <a:srgbClr val="134263"/>
                </a:solidFill>
                <a:latin typeface="Gill Sans MT" panose="020B0502020104020203" pitchFamily="34" charset="0"/>
              </a:defRPr>
            </a:lvl5pPr>
            <a:lvl6pPr marL="25146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6pPr>
            <a:lvl7pPr marL="29718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7pPr>
            <a:lvl8pPr marL="34290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8pPr>
            <a:lvl9pPr marL="38862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9pPr>
          </a:lstStyle>
          <a:p>
            <a:pPr algn="ctr">
              <a:spcBef>
                <a:spcPct val="0"/>
              </a:spcBef>
              <a:buClrTx/>
              <a:buFontTx/>
              <a:buNone/>
            </a:pPr>
            <a:r>
              <a:rPr lang="en-US" altLang="en-US" sz="1800" dirty="0">
                <a:solidFill>
                  <a:schemeClr val="tx1"/>
                </a:solidFill>
                <a:latin typeface="Arial" panose="020B0604020202020204" pitchFamily="34" charset="0"/>
              </a:rPr>
              <a:t>Standardized Mortality Ratio</a:t>
            </a:r>
          </a:p>
        </p:txBody>
      </p:sp>
      <p:sp>
        <p:nvSpPr>
          <p:cNvPr id="104454" name="TextBox 7"/>
          <p:cNvSpPr txBox="1">
            <a:spLocks noChangeArrowheads="1"/>
          </p:cNvSpPr>
          <p:nvPr/>
        </p:nvSpPr>
        <p:spPr bwMode="auto">
          <a:xfrm>
            <a:off x="3875674" y="4206683"/>
            <a:ext cx="2396104"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Arial" panose="020B0604020202020204" pitchFamily="34" charset="0"/>
              <a:buChar char="•"/>
              <a:defRPr sz="2800">
                <a:solidFill>
                  <a:srgbClr val="134263"/>
                </a:solidFill>
                <a:latin typeface="Gill Sans MT" panose="020B0502020104020203" pitchFamily="34" charset="0"/>
              </a:defRPr>
            </a:lvl1pPr>
            <a:lvl2pPr marL="742950" indent="-285750">
              <a:spcBef>
                <a:spcPts val="1000"/>
              </a:spcBef>
              <a:buClr>
                <a:schemeClr val="accent1"/>
              </a:buClr>
              <a:buFont typeface="Arial" panose="020B0604020202020204" pitchFamily="34" charset="0"/>
              <a:buChar char="•"/>
              <a:defRPr sz="2400">
                <a:solidFill>
                  <a:srgbClr val="134263"/>
                </a:solidFill>
                <a:latin typeface="Gill Sans MT" panose="020B0502020104020203" pitchFamily="34" charset="0"/>
              </a:defRPr>
            </a:lvl2pPr>
            <a:lvl3pPr marL="1143000" indent="-228600">
              <a:spcBef>
                <a:spcPts val="1000"/>
              </a:spcBef>
              <a:buClr>
                <a:schemeClr val="accent1"/>
              </a:buClr>
              <a:buFont typeface="Arial" panose="020B0604020202020204" pitchFamily="34" charset="0"/>
              <a:buChar char="•"/>
              <a:defRPr sz="2200">
                <a:solidFill>
                  <a:srgbClr val="134263"/>
                </a:solidFill>
                <a:latin typeface="Gill Sans MT" panose="020B0502020104020203" pitchFamily="34" charset="0"/>
              </a:defRPr>
            </a:lvl3pPr>
            <a:lvl4pPr marL="1600200" indent="-228600">
              <a:spcBef>
                <a:spcPts val="1000"/>
              </a:spcBef>
              <a:buClr>
                <a:schemeClr val="accent1"/>
              </a:buClr>
              <a:buFont typeface="Arial" panose="020B0604020202020204" pitchFamily="34" charset="0"/>
              <a:buChar char="•"/>
              <a:defRPr sz="2000">
                <a:solidFill>
                  <a:srgbClr val="134263"/>
                </a:solidFill>
                <a:latin typeface="Gill Sans MT" panose="020B0502020104020203" pitchFamily="34" charset="0"/>
              </a:defRPr>
            </a:lvl4pPr>
            <a:lvl5pPr marL="2057400" indent="-228600">
              <a:spcBef>
                <a:spcPts val="1000"/>
              </a:spcBef>
              <a:buClr>
                <a:schemeClr val="accent1"/>
              </a:buClr>
              <a:buFont typeface="Arial" panose="020B0604020202020204" pitchFamily="34" charset="0"/>
              <a:buChar char="•"/>
              <a:defRPr>
                <a:solidFill>
                  <a:srgbClr val="134263"/>
                </a:solidFill>
                <a:latin typeface="Gill Sans MT" panose="020B0502020104020203" pitchFamily="34" charset="0"/>
              </a:defRPr>
            </a:lvl5pPr>
            <a:lvl6pPr marL="25146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6pPr>
            <a:lvl7pPr marL="29718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7pPr>
            <a:lvl8pPr marL="34290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8pPr>
            <a:lvl9pPr marL="3886200" indent="-228600" eaLnBrk="0" fontAlgn="base" hangingPunct="0">
              <a:spcBef>
                <a:spcPts val="100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9pPr>
          </a:lstStyle>
          <a:p>
            <a:pPr algn="ctr">
              <a:spcBef>
                <a:spcPct val="0"/>
              </a:spcBef>
              <a:buClrTx/>
              <a:buFontTx/>
              <a:buNone/>
            </a:pPr>
            <a:r>
              <a:rPr lang="en-US" altLang="en-US" sz="1800" dirty="0">
                <a:solidFill>
                  <a:schemeClr val="tx1"/>
                </a:solidFill>
                <a:latin typeface="Arial" panose="020B0604020202020204" pitchFamily="34" charset="0"/>
              </a:rPr>
              <a:t>medication treatment</a:t>
            </a:r>
          </a:p>
        </p:txBody>
      </p:sp>
    </p:spTree>
    <p:extLst>
      <p:ext uri="{BB962C8B-B14F-4D97-AF65-F5344CB8AC3E}">
        <p14:creationId xmlns:p14="http://schemas.microsoft.com/office/powerpoint/2010/main" val="3822232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6" descr="99804d8f-4346-4a87-b90f-c78d4aee3622@bm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41369" y="3718336"/>
            <a:ext cx="2665115" cy="209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4"/>
          <p:cNvSpPr>
            <a:spLocks noGrp="1" noChangeArrowheads="1"/>
          </p:cNvSpPr>
          <p:nvPr>
            <p:ph type="title"/>
          </p:nvPr>
        </p:nvSpPr>
        <p:spPr>
          <a:xfrm>
            <a:off x="405903" y="967002"/>
            <a:ext cx="8227457" cy="615125"/>
          </a:xfrm>
        </p:spPr>
        <p:txBody>
          <a:bodyPr/>
          <a:lstStyle/>
          <a:p>
            <a:pPr>
              <a:defRPr/>
            </a:pPr>
            <a:r>
              <a:rPr lang="en-US" altLang="en-US" dirty="0"/>
              <a:t>Voices of BMC Patients in Recovery </a:t>
            </a:r>
          </a:p>
        </p:txBody>
      </p:sp>
      <p:sp>
        <p:nvSpPr>
          <p:cNvPr id="123907" name="Slide Number Placeholder 2"/>
          <p:cNvSpPr>
            <a:spLocks noGrp="1"/>
          </p:cNvSpPr>
          <p:nvPr>
            <p:ph type="sldNum" sz="quarter" idx="4294967295"/>
          </p:nvPr>
        </p:nvSpPr>
        <p:spPr bwMode="auto">
          <a:xfrm>
            <a:off x="8657988" y="5543564"/>
            <a:ext cx="299527" cy="273844"/>
          </a:xfrm>
          <a:prstGeom prst="ellipse">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compatLnSpc="1">
            <a:prstTxWarp prst="textNoShape">
              <a:avLst/>
            </a:prstTxWarp>
          </a:bodyPr>
          <a:lstStyle>
            <a:lvl1pPr>
              <a:spcBef>
                <a:spcPts val="750"/>
              </a:spcBef>
              <a:buClr>
                <a:schemeClr val="accent1"/>
              </a:buClr>
              <a:buFont typeface="Arial" panose="020B0604020202020204" pitchFamily="34" charset="0"/>
              <a:buChar char="•"/>
              <a:defRPr sz="2100">
                <a:solidFill>
                  <a:srgbClr val="134263"/>
                </a:solidFill>
                <a:latin typeface="Gill Sans MT" panose="020B0502020104020203" pitchFamily="34" charset="0"/>
              </a:defRPr>
            </a:lvl1pPr>
            <a:lvl2pPr marL="557213" indent="-214313">
              <a:spcBef>
                <a:spcPts val="750"/>
              </a:spcBef>
              <a:buClr>
                <a:schemeClr val="accent1"/>
              </a:buClr>
              <a:buFont typeface="Arial" panose="020B0604020202020204" pitchFamily="34" charset="0"/>
              <a:buChar char="•"/>
              <a:defRPr sz="1800">
                <a:solidFill>
                  <a:srgbClr val="134263"/>
                </a:solidFill>
                <a:latin typeface="Gill Sans MT" panose="020B0502020104020203" pitchFamily="34" charset="0"/>
              </a:defRPr>
            </a:lvl2pPr>
            <a:lvl3pPr marL="857250" indent="-171450">
              <a:spcBef>
                <a:spcPts val="750"/>
              </a:spcBef>
              <a:buClr>
                <a:schemeClr val="accent1"/>
              </a:buClr>
              <a:buFont typeface="Arial" panose="020B0604020202020204" pitchFamily="34" charset="0"/>
              <a:buChar char="•"/>
              <a:defRPr sz="1650">
                <a:solidFill>
                  <a:srgbClr val="134263"/>
                </a:solidFill>
                <a:latin typeface="Gill Sans MT" panose="020B0502020104020203" pitchFamily="34" charset="0"/>
              </a:defRPr>
            </a:lvl3pPr>
            <a:lvl4pPr marL="1200150" indent="-171450">
              <a:spcBef>
                <a:spcPts val="750"/>
              </a:spcBef>
              <a:buClr>
                <a:schemeClr val="accent1"/>
              </a:buClr>
              <a:buFont typeface="Arial" panose="020B0604020202020204" pitchFamily="34" charset="0"/>
              <a:buChar char="•"/>
              <a:defRPr sz="1500">
                <a:solidFill>
                  <a:srgbClr val="134263"/>
                </a:solidFill>
                <a:latin typeface="Gill Sans MT" panose="020B0502020104020203" pitchFamily="34" charset="0"/>
              </a:defRPr>
            </a:lvl4pPr>
            <a:lvl5pPr marL="1543050" indent="-171450">
              <a:spcBef>
                <a:spcPts val="750"/>
              </a:spcBef>
              <a:buClr>
                <a:schemeClr val="accent1"/>
              </a:buClr>
              <a:buFont typeface="Arial" panose="020B0604020202020204" pitchFamily="34" charset="0"/>
              <a:buChar char="•"/>
              <a:defRPr>
                <a:solidFill>
                  <a:srgbClr val="134263"/>
                </a:solidFill>
                <a:latin typeface="Gill Sans MT" panose="020B0502020104020203" pitchFamily="34" charset="0"/>
              </a:defRPr>
            </a:lvl5pPr>
            <a:lvl6pPr marL="1885950" indent="-171450" eaLnBrk="0" fontAlgn="base" hangingPunct="0">
              <a:spcBef>
                <a:spcPts val="75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6pPr>
            <a:lvl7pPr marL="2228850" indent="-171450" eaLnBrk="0" fontAlgn="base" hangingPunct="0">
              <a:spcBef>
                <a:spcPts val="75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7pPr>
            <a:lvl8pPr marL="2571750" indent="-171450" eaLnBrk="0" fontAlgn="base" hangingPunct="0">
              <a:spcBef>
                <a:spcPts val="75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8pPr>
            <a:lvl9pPr marL="2914650" indent="-171450" eaLnBrk="0" fontAlgn="base" hangingPunct="0">
              <a:spcBef>
                <a:spcPts val="750"/>
              </a:spcBef>
              <a:spcAft>
                <a:spcPct val="0"/>
              </a:spcAft>
              <a:buClr>
                <a:schemeClr val="accent1"/>
              </a:buClr>
              <a:buFont typeface="Arial" panose="020B0604020202020204" pitchFamily="34" charset="0"/>
              <a:buChar char="•"/>
              <a:defRPr>
                <a:solidFill>
                  <a:srgbClr val="134263"/>
                </a:solidFill>
                <a:latin typeface="Gill Sans MT" panose="020B0502020104020203" pitchFamily="34" charset="0"/>
              </a:defRPr>
            </a:lvl9pPr>
          </a:lstStyle>
          <a:p>
            <a:pPr>
              <a:spcBef>
                <a:spcPct val="0"/>
              </a:spcBef>
              <a:buClrTx/>
              <a:buFontTx/>
              <a:buNone/>
            </a:pPr>
            <a:fld id="{A7A05C6C-22AC-4BAB-BFF0-684BF005EC63}" type="slidenum">
              <a:rPr lang="en-US" altLang="en-US" sz="900">
                <a:solidFill>
                  <a:prstClr val="white"/>
                </a:solidFill>
              </a:rPr>
              <a:pPr>
                <a:spcBef>
                  <a:spcPct val="0"/>
                </a:spcBef>
                <a:buClrTx/>
                <a:buFontTx/>
                <a:buNone/>
              </a:pPr>
              <a:t>24</a:t>
            </a:fld>
            <a:endParaRPr lang="en-US" altLang="en-US" sz="900">
              <a:solidFill>
                <a:prstClr val="white"/>
              </a:solidFill>
            </a:endParaRPr>
          </a:p>
        </p:txBody>
      </p:sp>
      <p:sp>
        <p:nvSpPr>
          <p:cNvPr id="47106" name="Rectangle 3"/>
          <p:cNvSpPr>
            <a:spLocks noChangeArrowheads="1"/>
          </p:cNvSpPr>
          <p:nvPr/>
        </p:nvSpPr>
        <p:spPr bwMode="auto">
          <a:xfrm>
            <a:off x="1448615" y="1085850"/>
            <a:ext cx="4552955" cy="377429"/>
          </a:xfrm>
          <a:prstGeom prst="rect">
            <a:avLst/>
          </a:prstGeom>
          <a:noFill/>
          <a:ln w="12700">
            <a:noFill/>
            <a:miter lim="800000"/>
            <a:headEnd/>
            <a:tailEnd/>
          </a:ln>
        </p:spPr>
        <p:txBody>
          <a:bodyPr wrap="none" anchor="ctr"/>
          <a:lstStyle/>
          <a:p>
            <a:pPr>
              <a:defRPr/>
            </a:pPr>
            <a:endParaRPr lang="en-US" sz="1050" kern="0">
              <a:solidFill>
                <a:srgbClr val="000000"/>
              </a:solidFill>
              <a:latin typeface="Arial" charset="0"/>
              <a:ea typeface="MS PGothic" charset="-128"/>
              <a:cs typeface="Arial"/>
              <a:sym typeface="Arial"/>
            </a:endParaRPr>
          </a:p>
        </p:txBody>
      </p:sp>
      <p:pic>
        <p:nvPicPr>
          <p:cNvPr id="123909" name="Picture 3" descr="cab65db9-6299-4f0a-8771-cef21c9dc9a5@bmc"/>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197415" y="1756339"/>
            <a:ext cx="3365020" cy="225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0" name="Picture 5" descr="c705192a-0a95-4e78-a5df-6af85029af97@bmc"/>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20457" y="3683794"/>
            <a:ext cx="1566455" cy="2088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1" name="Picture 4" descr="c2aaf36e-792d-46bf-939c-7834dbefe28f@bmc"/>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26939" y="1756339"/>
            <a:ext cx="33614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912" name="Picture 2" descr="c8d24552-8801-452f-a418-430ed1edb432@bmc"/>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68261" y="3286400"/>
            <a:ext cx="2504423" cy="2063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77162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E8BC7E-DD96-4ECB-97D6-0E166A374D2D}"/>
              </a:ext>
            </a:extLst>
          </p:cNvPr>
          <p:cNvPicPr>
            <a:picLocks noChangeAspect="1"/>
          </p:cNvPicPr>
          <p:nvPr/>
        </p:nvPicPr>
        <p:blipFill>
          <a:blip r:embed="rId2"/>
          <a:stretch>
            <a:fillRect/>
          </a:stretch>
        </p:blipFill>
        <p:spPr>
          <a:xfrm>
            <a:off x="1" y="857250"/>
            <a:ext cx="6282710" cy="5143500"/>
          </a:xfrm>
          <a:prstGeom prst="rect">
            <a:avLst/>
          </a:prstGeom>
        </p:spPr>
      </p:pic>
      <p:sp>
        <p:nvSpPr>
          <p:cNvPr id="2" name="TextBox 1">
            <a:extLst>
              <a:ext uri="{FF2B5EF4-FFF2-40B4-BE49-F238E27FC236}">
                <a16:creationId xmlns:a16="http://schemas.microsoft.com/office/drawing/2014/main" id="{55EB420D-7E04-4B9F-91FF-52E32FE9A11B}"/>
              </a:ext>
            </a:extLst>
          </p:cNvPr>
          <p:cNvSpPr txBox="1"/>
          <p:nvPr/>
        </p:nvSpPr>
        <p:spPr>
          <a:xfrm>
            <a:off x="6786349" y="949372"/>
            <a:ext cx="2262116" cy="784830"/>
          </a:xfrm>
          <a:prstGeom prst="rect">
            <a:avLst/>
          </a:prstGeom>
          <a:noFill/>
        </p:spPr>
        <p:txBody>
          <a:bodyPr wrap="square" rtlCol="0">
            <a:spAutoFit/>
          </a:bodyPr>
          <a:lstStyle/>
          <a:p>
            <a:r>
              <a:rPr lang="en-US" sz="1500" dirty="0"/>
              <a:t>Free</a:t>
            </a:r>
          </a:p>
          <a:p>
            <a:r>
              <a:rPr lang="en-US" sz="1500" dirty="0"/>
              <a:t>Pre-Recorded Modules. CME and Pharm credits</a:t>
            </a:r>
          </a:p>
        </p:txBody>
      </p:sp>
      <p:sp>
        <p:nvSpPr>
          <p:cNvPr id="5" name="TextBox 4">
            <a:extLst>
              <a:ext uri="{FF2B5EF4-FFF2-40B4-BE49-F238E27FC236}">
                <a16:creationId xmlns:a16="http://schemas.microsoft.com/office/drawing/2014/main" id="{A467ACB7-570E-465C-B70D-7FFBE3BDB4C6}"/>
              </a:ext>
            </a:extLst>
          </p:cNvPr>
          <p:cNvSpPr txBox="1"/>
          <p:nvPr/>
        </p:nvSpPr>
        <p:spPr>
          <a:xfrm>
            <a:off x="6786349" y="5009496"/>
            <a:ext cx="2235862" cy="784830"/>
          </a:xfrm>
          <a:prstGeom prst="rect">
            <a:avLst/>
          </a:prstGeom>
          <a:noFill/>
        </p:spPr>
        <p:txBody>
          <a:bodyPr wrap="square" rtlCol="0">
            <a:spAutoFit/>
          </a:bodyPr>
          <a:lstStyle/>
          <a:p>
            <a:r>
              <a:rPr lang="en-US" sz="1500" dirty="0"/>
              <a:t>Free</a:t>
            </a:r>
          </a:p>
          <a:p>
            <a:r>
              <a:rPr lang="en-US" sz="1500" dirty="0"/>
              <a:t>Pre-Recorded Modules. CME and Pharm credits.</a:t>
            </a:r>
          </a:p>
        </p:txBody>
      </p:sp>
      <p:sp>
        <p:nvSpPr>
          <p:cNvPr id="6" name="TextBox 5">
            <a:extLst>
              <a:ext uri="{FF2B5EF4-FFF2-40B4-BE49-F238E27FC236}">
                <a16:creationId xmlns:a16="http://schemas.microsoft.com/office/drawing/2014/main" id="{F768B982-9772-4FE1-AFD8-FD1ADD23CF73}"/>
              </a:ext>
            </a:extLst>
          </p:cNvPr>
          <p:cNvSpPr txBox="1"/>
          <p:nvPr/>
        </p:nvSpPr>
        <p:spPr>
          <a:xfrm>
            <a:off x="6365082" y="2125354"/>
            <a:ext cx="2657129" cy="2492990"/>
          </a:xfrm>
          <a:prstGeom prst="rect">
            <a:avLst/>
          </a:prstGeom>
          <a:noFill/>
        </p:spPr>
        <p:txBody>
          <a:bodyPr wrap="square" rtlCol="0">
            <a:spAutoFit/>
          </a:bodyPr>
          <a:lstStyle/>
          <a:p>
            <a:r>
              <a:rPr lang="en-US" sz="1950" b="1" dirty="0"/>
              <a:t>No-cost</a:t>
            </a:r>
          </a:p>
          <a:p>
            <a:r>
              <a:rPr lang="en-US" sz="1950" b="1" dirty="0"/>
              <a:t>Live Training</a:t>
            </a:r>
          </a:p>
          <a:p>
            <a:r>
              <a:rPr lang="en-US" sz="1950" b="1" dirty="0"/>
              <a:t>Developed by and for APPs!</a:t>
            </a:r>
          </a:p>
          <a:p>
            <a:r>
              <a:rPr lang="en-US" sz="1950" b="1" dirty="0"/>
              <a:t>Most current data and practical tips.</a:t>
            </a:r>
          </a:p>
          <a:p>
            <a:r>
              <a:rPr lang="en-US" sz="1950" b="1" dirty="0"/>
              <a:t>CME and *Pharm credits.</a:t>
            </a:r>
          </a:p>
        </p:txBody>
      </p:sp>
    </p:spTree>
    <p:extLst>
      <p:ext uri="{BB962C8B-B14F-4D97-AF65-F5344CB8AC3E}">
        <p14:creationId xmlns:p14="http://schemas.microsoft.com/office/powerpoint/2010/main" val="259318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74BA4-3A31-4168-B3B2-7D341E7DE577}"/>
              </a:ext>
            </a:extLst>
          </p:cNvPr>
          <p:cNvSpPr>
            <a:spLocks noGrp="1"/>
          </p:cNvSpPr>
          <p:nvPr>
            <p:ph type="title"/>
          </p:nvPr>
        </p:nvSpPr>
        <p:spPr>
          <a:xfrm>
            <a:off x="457200" y="1087556"/>
            <a:ext cx="8229600" cy="978489"/>
          </a:xfrm>
        </p:spPr>
        <p:txBody>
          <a:bodyPr/>
          <a:lstStyle/>
          <a:p>
            <a:r>
              <a:rPr lang="en-US" sz="2400" dirty="0"/>
              <a:t>BMC-PCSS APP Training Curriculum</a:t>
            </a:r>
            <a:r>
              <a:rPr lang="en-US" dirty="0"/>
              <a:t/>
            </a:r>
            <a:br>
              <a:rPr lang="en-US" dirty="0"/>
            </a:br>
            <a:r>
              <a:rPr lang="en-US" sz="1800" i="1" dirty="0"/>
              <a:t>Thursdays from 3-5pm, ongoing now! Join Anytime! </a:t>
            </a:r>
            <a:endParaRPr lang="en-US" i="1" dirty="0"/>
          </a:p>
        </p:txBody>
      </p:sp>
      <p:sp>
        <p:nvSpPr>
          <p:cNvPr id="3" name="Content Placeholder 2">
            <a:extLst>
              <a:ext uri="{FF2B5EF4-FFF2-40B4-BE49-F238E27FC236}">
                <a16:creationId xmlns:a16="http://schemas.microsoft.com/office/drawing/2014/main" id="{98E8E902-D890-42A3-AC5E-1DC6A910DC4C}"/>
              </a:ext>
            </a:extLst>
          </p:cNvPr>
          <p:cNvSpPr>
            <a:spLocks noGrp="1"/>
          </p:cNvSpPr>
          <p:nvPr>
            <p:ph idx="1"/>
          </p:nvPr>
        </p:nvSpPr>
        <p:spPr>
          <a:xfrm>
            <a:off x="628650" y="2167435"/>
            <a:ext cx="7886700" cy="3510887"/>
          </a:xfrm>
        </p:spPr>
        <p:txBody>
          <a:bodyPr>
            <a:normAutofit fontScale="70000" lnSpcReduction="20000"/>
          </a:bodyPr>
          <a:lstStyle/>
          <a:p>
            <a:pPr marL="0" indent="0">
              <a:buNone/>
            </a:pPr>
            <a:r>
              <a:rPr lang="en-US" dirty="0"/>
              <a:t>Week 1: Overview of SUDs; Screening and Treatment Initiation</a:t>
            </a:r>
          </a:p>
          <a:p>
            <a:pPr marL="0" indent="0">
              <a:buNone/>
            </a:pPr>
            <a:r>
              <a:rPr lang="en-US" dirty="0"/>
              <a:t>Week 2: Stigma and Harm Reduction; Motivational Interviewing</a:t>
            </a:r>
          </a:p>
          <a:p>
            <a:pPr marL="0" indent="0">
              <a:buNone/>
            </a:pPr>
            <a:r>
              <a:rPr lang="en-US" dirty="0"/>
              <a:t>Week 3: Medications for OUD; Managing Polypharmacy</a:t>
            </a:r>
          </a:p>
          <a:p>
            <a:pPr marL="0" indent="0">
              <a:buNone/>
            </a:pPr>
            <a:r>
              <a:rPr lang="en-US" dirty="0"/>
              <a:t>Week 4: Implementing Addiction Treatment Into Practice</a:t>
            </a:r>
          </a:p>
          <a:p>
            <a:pPr marL="0" indent="0">
              <a:buNone/>
            </a:pPr>
            <a:r>
              <a:rPr lang="en-US" dirty="0"/>
              <a:t>Week 5: Managing OUD in Pregnancy; Managing Pain</a:t>
            </a:r>
          </a:p>
          <a:p>
            <a:pPr marL="0" indent="0">
              <a:buNone/>
            </a:pPr>
            <a:r>
              <a:rPr lang="en-US" dirty="0"/>
              <a:t>Week 6: Care of Adolescents, Older Adults, Brain Injury</a:t>
            </a:r>
          </a:p>
          <a:p>
            <a:pPr marL="0" indent="0">
              <a:buNone/>
            </a:pPr>
            <a:r>
              <a:rPr lang="en-US" dirty="0"/>
              <a:t>Week 7: Medical Considerations (SSTI, HIV, HCV); Overdose Education and Response</a:t>
            </a:r>
          </a:p>
          <a:p>
            <a:pPr marL="0" indent="0">
              <a:buNone/>
            </a:pPr>
            <a:r>
              <a:rPr lang="en-US" dirty="0"/>
              <a:t>Week 8: Lab Testing and Regulatory Issues  </a:t>
            </a:r>
          </a:p>
          <a:p>
            <a:pPr marL="0" indent="0">
              <a:buNone/>
            </a:pPr>
            <a:endParaRPr lang="en-US" dirty="0"/>
          </a:p>
        </p:txBody>
      </p:sp>
    </p:spTree>
    <p:extLst>
      <p:ext uri="{BB962C8B-B14F-4D97-AF65-F5344CB8AC3E}">
        <p14:creationId xmlns:p14="http://schemas.microsoft.com/office/powerpoint/2010/main" val="423795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D2C13-935A-8E4A-8359-E9952AD93706}"/>
              </a:ext>
            </a:extLst>
          </p:cNvPr>
          <p:cNvSpPr>
            <a:spLocks noGrp="1"/>
          </p:cNvSpPr>
          <p:nvPr>
            <p:ph type="title"/>
          </p:nvPr>
        </p:nvSpPr>
        <p:spPr>
          <a:xfrm>
            <a:off x="457200" y="1288257"/>
            <a:ext cx="8229600" cy="479822"/>
          </a:xfrm>
        </p:spPr>
        <p:txBody>
          <a:bodyPr>
            <a:normAutofit fontScale="90000"/>
          </a:bodyPr>
          <a:lstStyle/>
          <a:p>
            <a:r>
              <a:rPr lang="en-US" i="1" dirty="0"/>
              <a:t>The Nuts and Bolts of Addiction Treatment</a:t>
            </a:r>
            <a:r>
              <a:rPr lang="en-US" dirty="0"/>
              <a:t/>
            </a:r>
            <a:br>
              <a:rPr lang="en-US" dirty="0"/>
            </a:br>
            <a:r>
              <a:rPr lang="en-US" dirty="0"/>
              <a:t>Pre-Recorded Training</a:t>
            </a:r>
          </a:p>
        </p:txBody>
      </p:sp>
      <p:sp>
        <p:nvSpPr>
          <p:cNvPr id="3" name="Content Placeholder 2">
            <a:extLst>
              <a:ext uri="{FF2B5EF4-FFF2-40B4-BE49-F238E27FC236}">
                <a16:creationId xmlns:a16="http://schemas.microsoft.com/office/drawing/2014/main" id="{FC4B8AD8-62F1-B244-AFC5-868B77CAE185}"/>
              </a:ext>
            </a:extLst>
          </p:cNvPr>
          <p:cNvSpPr>
            <a:spLocks noGrp="1"/>
          </p:cNvSpPr>
          <p:nvPr>
            <p:ph idx="1"/>
          </p:nvPr>
        </p:nvSpPr>
        <p:spPr>
          <a:xfrm>
            <a:off x="457200" y="1908572"/>
            <a:ext cx="8229600" cy="3886200"/>
          </a:xfrm>
        </p:spPr>
        <p:txBody>
          <a:bodyPr>
            <a:normAutofit fontScale="92500" lnSpcReduction="10000"/>
          </a:bodyPr>
          <a:lstStyle/>
          <a:p>
            <a:pPr marL="0" indent="0">
              <a:buNone/>
            </a:pPr>
            <a:r>
              <a:rPr lang="en-US" i="1" dirty="0"/>
              <a:t>Waiver-Trained: Now What? The Nuts and Bolts of Addiction Treatment </a:t>
            </a:r>
            <a:r>
              <a:rPr lang="en-US" dirty="0"/>
              <a:t>training is available as an on-demand pre-recorded video on the BMC OBAT TTA+ website.</a:t>
            </a:r>
          </a:p>
          <a:p>
            <a:pPr lvl="1"/>
            <a:r>
              <a:rPr lang="en-US" dirty="0"/>
              <a:t>Watch this 2-hour FREE video training here: </a:t>
            </a:r>
            <a:r>
              <a:rPr lang="en-US" dirty="0">
                <a:hlinkClick r:id="rId2"/>
              </a:rPr>
              <a:t>https://bmcobat.org/training/pre-recorded/</a:t>
            </a:r>
            <a:endParaRPr lang="en-US" dirty="0"/>
          </a:p>
          <a:p>
            <a:pPr lvl="1"/>
            <a:r>
              <a:rPr lang="en-US" dirty="0"/>
              <a:t>2 CME and Pharm credits will be provided to eligible providers</a:t>
            </a:r>
          </a:p>
          <a:p>
            <a:pPr lvl="1"/>
            <a:r>
              <a:rPr lang="en-US" dirty="0"/>
              <a:t>Watch on-demand at your convenience</a:t>
            </a:r>
          </a:p>
        </p:txBody>
      </p:sp>
      <p:pic>
        <p:nvPicPr>
          <p:cNvPr id="14" name="Picture 13" descr="A picture containing metalware, indoor, screw&#10;&#10;Description automatically generated">
            <a:extLst>
              <a:ext uri="{FF2B5EF4-FFF2-40B4-BE49-F238E27FC236}">
                <a16:creationId xmlns:a16="http://schemas.microsoft.com/office/drawing/2014/main" id="{9904DBA5-7784-BD47-AEA2-4DFD3B6B37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3921" y="4240531"/>
            <a:ext cx="2312880" cy="1526186"/>
          </a:xfrm>
          <a:prstGeom prst="rect">
            <a:avLst/>
          </a:prstGeom>
        </p:spPr>
      </p:pic>
    </p:spTree>
    <p:extLst>
      <p:ext uri="{BB962C8B-B14F-4D97-AF65-F5344CB8AC3E}">
        <p14:creationId xmlns:p14="http://schemas.microsoft.com/office/powerpoint/2010/main" val="4673554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B6440-5383-E741-BE9A-38B1D53F26C7}"/>
              </a:ext>
            </a:extLst>
          </p:cNvPr>
          <p:cNvSpPr>
            <a:spLocks noGrp="1"/>
          </p:cNvSpPr>
          <p:nvPr>
            <p:ph type="title"/>
          </p:nvPr>
        </p:nvSpPr>
        <p:spPr>
          <a:solidFill>
            <a:schemeClr val="bg1"/>
          </a:solidFill>
        </p:spPr>
        <p:txBody>
          <a:bodyPr>
            <a:normAutofit fontScale="90000"/>
          </a:bodyPr>
          <a:lstStyle/>
          <a:p>
            <a:r>
              <a:rPr lang="en-US" dirty="0"/>
              <a:t>OBAT TTA+ Short Educational Videos</a:t>
            </a:r>
          </a:p>
        </p:txBody>
      </p:sp>
      <p:pic>
        <p:nvPicPr>
          <p:cNvPr id="5" name="Content Placeholder 4" descr="Graphical user interface, website&#10;&#10;Description automatically generated">
            <a:extLst>
              <a:ext uri="{FF2B5EF4-FFF2-40B4-BE49-F238E27FC236}">
                <a16:creationId xmlns:a16="http://schemas.microsoft.com/office/drawing/2014/main" id="{DCEFDAE3-0469-E644-9164-A6ACE0FD894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2316163"/>
            <a:ext cx="5440668" cy="3098006"/>
          </a:xfrm>
        </p:spPr>
      </p:pic>
      <p:sp>
        <p:nvSpPr>
          <p:cNvPr id="6" name="TextBox 5">
            <a:extLst>
              <a:ext uri="{FF2B5EF4-FFF2-40B4-BE49-F238E27FC236}">
                <a16:creationId xmlns:a16="http://schemas.microsoft.com/office/drawing/2014/main" id="{4F7C6060-4C76-8B48-8468-CA4B5B1E548C}"/>
              </a:ext>
            </a:extLst>
          </p:cNvPr>
          <p:cNvSpPr txBox="1"/>
          <p:nvPr/>
        </p:nvSpPr>
        <p:spPr>
          <a:xfrm>
            <a:off x="6083301" y="2584045"/>
            <a:ext cx="2603500" cy="2585323"/>
          </a:xfrm>
          <a:prstGeom prst="rect">
            <a:avLst/>
          </a:prstGeom>
          <a:noFill/>
        </p:spPr>
        <p:txBody>
          <a:bodyPr wrap="square" rtlCol="0">
            <a:spAutoFit/>
          </a:bodyPr>
          <a:lstStyle/>
          <a:p>
            <a:pPr marL="257175" indent="-257175">
              <a:buFont typeface="Arial" panose="020B0604020202020204" pitchFamily="34" charset="0"/>
              <a:buChar char="•"/>
            </a:pPr>
            <a:r>
              <a:rPr lang="en-US" dirty="0"/>
              <a:t>Watch videos that discuss a variety of essential topics related to substance use disorders</a:t>
            </a:r>
          </a:p>
          <a:p>
            <a:pPr marL="257175" indent="-257175">
              <a:buFont typeface="Arial" panose="020B0604020202020204" pitchFamily="34" charset="0"/>
              <a:buChar char="•"/>
            </a:pPr>
            <a:r>
              <a:rPr lang="en-US" dirty="0"/>
              <a:t>Written by experts</a:t>
            </a:r>
          </a:p>
          <a:p>
            <a:pPr marL="257175" indent="-257175">
              <a:buFont typeface="Arial" panose="020B0604020202020204" pitchFamily="34" charset="0"/>
              <a:buChar char="•"/>
            </a:pPr>
            <a:r>
              <a:rPr lang="en-US" dirty="0"/>
              <a:t>Available on the BMC OBAT TTA+ </a:t>
            </a:r>
            <a:r>
              <a:rPr lang="en-US" dirty="0">
                <a:hlinkClick r:id="rId3"/>
              </a:rPr>
              <a:t>website</a:t>
            </a:r>
            <a:r>
              <a:rPr lang="en-US" dirty="0"/>
              <a:t> and </a:t>
            </a:r>
            <a:r>
              <a:rPr lang="en-US" dirty="0">
                <a:hlinkClick r:id="rId4"/>
              </a:rPr>
              <a:t>YouTube channel</a:t>
            </a:r>
            <a:r>
              <a:rPr lang="en-US" dirty="0"/>
              <a:t>. </a:t>
            </a:r>
          </a:p>
        </p:txBody>
      </p:sp>
    </p:spTree>
    <p:extLst>
      <p:ext uri="{BB962C8B-B14F-4D97-AF65-F5344CB8AC3E}">
        <p14:creationId xmlns:p14="http://schemas.microsoft.com/office/powerpoint/2010/main" val="39875926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bf23725a8b_0_451"/>
          <p:cNvSpPr txBox="1">
            <a:spLocks noGrp="1"/>
          </p:cNvSpPr>
          <p:nvPr>
            <p:ph type="title"/>
          </p:nvPr>
        </p:nvSpPr>
        <p:spPr>
          <a:xfrm>
            <a:off x="457200" y="1174505"/>
            <a:ext cx="8229600" cy="891450"/>
          </a:xfrm>
          <a:prstGeom prst="rect">
            <a:avLst/>
          </a:prstGeom>
          <a:solidFill>
            <a:srgbClr val="FFFFFF"/>
          </a:solidFill>
          <a:ln w="31750" cap="sq" cmpd="sng">
            <a:solidFill>
              <a:srgbClr val="266F8B"/>
            </a:solidFill>
            <a:prstDash val="solid"/>
            <a:miter lim="800000"/>
            <a:headEnd type="none" w="sm" len="sm"/>
            <a:tailEnd type="none" w="sm" len="sm"/>
          </a:ln>
        </p:spPr>
        <p:txBody>
          <a:bodyPr spcFirstLastPara="1" vert="horz" wrap="square" lIns="137156" tIns="137156" rIns="137156" bIns="137156" numCol="1" anchor="ctr" anchorCtr="0" compatLnSpc="1">
            <a:prstTxWarp prst="textNoShape">
              <a:avLst/>
            </a:prstTxWarp>
            <a:normAutofit/>
          </a:bodyPr>
          <a:lstStyle/>
          <a:p>
            <a:pPr>
              <a:lnSpc>
                <a:spcPct val="90000"/>
              </a:lnSpc>
              <a:spcBef>
                <a:spcPts val="0"/>
              </a:spcBef>
              <a:spcAft>
                <a:spcPts val="0"/>
              </a:spcAft>
              <a:buClr>
                <a:srgbClr val="262626"/>
              </a:buClr>
              <a:buSzPts val="3200"/>
            </a:pPr>
            <a:r>
              <a:rPr lang="en-US"/>
              <a:t>BMC MAT QUICK START APP</a:t>
            </a:r>
            <a:endParaRPr/>
          </a:p>
        </p:txBody>
      </p:sp>
      <p:sp>
        <p:nvSpPr>
          <p:cNvPr id="448" name="Google Shape;448;gbf23725a8b_0_451"/>
          <p:cNvSpPr txBox="1">
            <a:spLocks noGrp="1"/>
          </p:cNvSpPr>
          <p:nvPr>
            <p:ph type="body" idx="2"/>
          </p:nvPr>
        </p:nvSpPr>
        <p:spPr>
          <a:xfrm>
            <a:off x="5875219" y="2180344"/>
            <a:ext cx="3037050" cy="2853023"/>
          </a:xfrm>
          <a:prstGeom prst="rect">
            <a:avLst/>
          </a:prstGeom>
          <a:noFill/>
          <a:ln>
            <a:noFill/>
          </a:ln>
        </p:spPr>
        <p:txBody>
          <a:bodyPr spcFirstLastPara="1" vert="horz" wrap="square" lIns="68569" tIns="34275" rIns="68569" bIns="34275" numCol="1" anchor="t" anchorCtr="0" compatLnSpc="1">
            <a:prstTxWarp prst="textNoShape">
              <a:avLst/>
            </a:prstTxWarp>
            <a:normAutofit fontScale="77500" lnSpcReduction="20000"/>
          </a:bodyPr>
          <a:lstStyle/>
          <a:p>
            <a:pPr marL="0" indent="0">
              <a:spcBef>
                <a:spcPts val="0"/>
              </a:spcBef>
              <a:spcAft>
                <a:spcPts val="0"/>
              </a:spcAft>
              <a:buNone/>
            </a:pPr>
            <a:r>
              <a:rPr lang="en-US" sz="2400" dirty="0">
                <a:solidFill>
                  <a:srgbClr val="1C6294"/>
                </a:solidFill>
              </a:rPr>
              <a:t>NOW AVAILABLE!</a:t>
            </a:r>
            <a:endParaRPr dirty="0"/>
          </a:p>
          <a:p>
            <a:pPr marL="0" indent="0" algn="ctr">
              <a:spcBef>
                <a:spcPts val="750"/>
              </a:spcBef>
              <a:spcAft>
                <a:spcPts val="0"/>
              </a:spcAft>
              <a:buNone/>
            </a:pPr>
            <a:endParaRPr sz="1050" dirty="0">
              <a:solidFill>
                <a:srgbClr val="1C6294"/>
              </a:solidFill>
            </a:endParaRPr>
          </a:p>
          <a:p>
            <a:pPr marL="0" indent="0">
              <a:spcBef>
                <a:spcPts val="750"/>
              </a:spcBef>
              <a:spcAft>
                <a:spcPts val="0"/>
              </a:spcAft>
              <a:buNone/>
            </a:pPr>
            <a:r>
              <a:rPr lang="en-US" sz="1725" dirty="0"/>
              <a:t>Provides real-time access to:</a:t>
            </a:r>
            <a:endParaRPr sz="1725" dirty="0"/>
          </a:p>
          <a:p>
            <a:pPr marL="342900" lvl="1" indent="-131444">
              <a:spcBef>
                <a:spcPts val="750"/>
              </a:spcBef>
              <a:spcAft>
                <a:spcPts val="0"/>
              </a:spcAft>
              <a:buSzPct val="100000"/>
              <a:buChar char="•"/>
            </a:pPr>
            <a:r>
              <a:rPr lang="en-US" sz="1725" dirty="0"/>
              <a:t>Algorithms for the initiation of buprenorphine and naltrexone	</a:t>
            </a:r>
            <a:endParaRPr sz="1725" dirty="0"/>
          </a:p>
          <a:p>
            <a:pPr marL="342900" lvl="1" indent="-131444">
              <a:spcBef>
                <a:spcPts val="750"/>
              </a:spcBef>
              <a:spcAft>
                <a:spcPts val="0"/>
              </a:spcAft>
              <a:buSzPct val="100000"/>
              <a:buChar char="•"/>
            </a:pPr>
            <a:r>
              <a:rPr lang="en-US" sz="1725" dirty="0"/>
              <a:t>Links to guidelines and resources covered in this training and on our website</a:t>
            </a:r>
            <a:endParaRPr sz="1725" dirty="0"/>
          </a:p>
          <a:p>
            <a:pPr marL="342900" lvl="1" indent="-131444">
              <a:spcBef>
                <a:spcPts val="750"/>
              </a:spcBef>
              <a:spcAft>
                <a:spcPts val="0"/>
              </a:spcAft>
              <a:buSzPct val="100000"/>
              <a:buChar char="•"/>
            </a:pPr>
            <a:r>
              <a:rPr lang="en-US" sz="1725" dirty="0"/>
              <a:t>Available on iOS and Android; web version available on our website</a:t>
            </a:r>
            <a:endParaRPr sz="1725" dirty="0"/>
          </a:p>
          <a:p>
            <a:pPr marL="0" indent="0">
              <a:spcBef>
                <a:spcPts val="750"/>
              </a:spcBef>
              <a:spcAft>
                <a:spcPts val="0"/>
              </a:spcAft>
              <a:buNone/>
            </a:pPr>
            <a:r>
              <a:rPr lang="en-US" sz="1725" dirty="0"/>
              <a:t>Available for download, free of charge!</a:t>
            </a:r>
            <a:endParaRPr sz="1725" dirty="0"/>
          </a:p>
          <a:p>
            <a:pPr marL="171450" indent="-38100">
              <a:spcBef>
                <a:spcPts val="750"/>
              </a:spcBef>
              <a:spcAft>
                <a:spcPts val="0"/>
              </a:spcAft>
              <a:buNone/>
            </a:pPr>
            <a:endParaRPr dirty="0"/>
          </a:p>
        </p:txBody>
      </p:sp>
      <p:pic>
        <p:nvPicPr>
          <p:cNvPr id="449" name="Google Shape;449;gbf23725a8b_0_451"/>
          <p:cNvPicPr preferRelativeResize="0"/>
          <p:nvPr/>
        </p:nvPicPr>
        <p:blipFill>
          <a:blip r:embed="rId3">
            <a:alphaModFix/>
          </a:blip>
          <a:stretch>
            <a:fillRect/>
          </a:stretch>
        </p:blipFill>
        <p:spPr>
          <a:xfrm>
            <a:off x="482813" y="2180335"/>
            <a:ext cx="1712418" cy="3706124"/>
          </a:xfrm>
          <a:prstGeom prst="rect">
            <a:avLst/>
          </a:prstGeom>
          <a:noFill/>
          <a:ln>
            <a:noFill/>
          </a:ln>
        </p:spPr>
      </p:pic>
      <p:pic>
        <p:nvPicPr>
          <p:cNvPr id="450" name="Google Shape;450;gbf23725a8b_0_451"/>
          <p:cNvPicPr preferRelativeResize="0"/>
          <p:nvPr/>
        </p:nvPicPr>
        <p:blipFill>
          <a:blip r:embed="rId4">
            <a:alphaModFix/>
          </a:blip>
          <a:stretch>
            <a:fillRect/>
          </a:stretch>
        </p:blipFill>
        <p:spPr>
          <a:xfrm>
            <a:off x="2273015" y="2180346"/>
            <a:ext cx="1712418" cy="3706103"/>
          </a:xfrm>
          <a:prstGeom prst="rect">
            <a:avLst/>
          </a:prstGeom>
          <a:noFill/>
          <a:ln>
            <a:noFill/>
          </a:ln>
        </p:spPr>
      </p:pic>
      <p:sp>
        <p:nvSpPr>
          <p:cNvPr id="451" name="Google Shape;451;gbf23725a8b_0_451"/>
          <p:cNvSpPr txBox="1"/>
          <p:nvPr/>
        </p:nvSpPr>
        <p:spPr>
          <a:xfrm>
            <a:off x="5774771" y="5148295"/>
            <a:ext cx="3249675" cy="623225"/>
          </a:xfrm>
          <a:prstGeom prst="rect">
            <a:avLst/>
          </a:prstGeom>
          <a:noFill/>
          <a:ln>
            <a:noFill/>
          </a:ln>
        </p:spPr>
        <p:txBody>
          <a:bodyPr spcFirstLastPara="1" wrap="square" lIns="68569" tIns="68569" rIns="68569" bIns="68569" anchor="t" anchorCtr="0">
            <a:spAutoFit/>
          </a:bodyPr>
          <a:lstStyle/>
          <a:p>
            <a:r>
              <a:rPr lang="en-US" sz="1050" i="1" dirty="0">
                <a:latin typeface="Gill Sans"/>
                <a:ea typeface="Gill Sans"/>
                <a:cs typeface="Gill Sans"/>
                <a:sym typeface="Gill Sans"/>
              </a:rPr>
              <a:t>This initiative was made possible with funding from the SAMHSA Opioid Response Network and the Massachusetts Department of Public Health.</a:t>
            </a:r>
            <a:endParaRPr sz="1050" i="1" dirty="0">
              <a:latin typeface="Gill Sans"/>
              <a:ea typeface="Gill Sans"/>
              <a:cs typeface="Gill Sans"/>
              <a:sym typeface="Gill Sans"/>
            </a:endParaRPr>
          </a:p>
        </p:txBody>
      </p:sp>
      <p:pic>
        <p:nvPicPr>
          <p:cNvPr id="452" name="Google Shape;452;gbf23725a8b_0_451"/>
          <p:cNvPicPr preferRelativeResize="0"/>
          <p:nvPr/>
        </p:nvPicPr>
        <p:blipFill>
          <a:blip r:embed="rId5">
            <a:alphaModFix/>
          </a:blip>
          <a:stretch>
            <a:fillRect/>
          </a:stretch>
        </p:blipFill>
        <p:spPr>
          <a:xfrm>
            <a:off x="4063209" y="2180346"/>
            <a:ext cx="1711562" cy="3706102"/>
          </a:xfrm>
          <a:prstGeom prst="rect">
            <a:avLst/>
          </a:prstGeom>
          <a:noFill/>
          <a:ln>
            <a:noFill/>
          </a:ln>
        </p:spPr>
      </p:pic>
    </p:spTree>
    <p:extLst>
      <p:ext uri="{BB962C8B-B14F-4D97-AF65-F5344CB8AC3E}">
        <p14:creationId xmlns:p14="http://schemas.microsoft.com/office/powerpoint/2010/main" val="36167176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Celebration Weeks!</a:t>
            </a:r>
          </a:p>
        </p:txBody>
      </p:sp>
      <p:sp>
        <p:nvSpPr>
          <p:cNvPr id="3" name="Content Placeholder 2"/>
          <p:cNvSpPr>
            <a:spLocks noGrp="1"/>
          </p:cNvSpPr>
          <p:nvPr>
            <p:ph idx="1"/>
          </p:nvPr>
        </p:nvSpPr>
        <p:spPr>
          <a:xfrm>
            <a:off x="457200" y="1066800"/>
            <a:ext cx="8335926" cy="5181600"/>
          </a:xfrm>
        </p:spPr>
        <p:txBody>
          <a:bodyPr/>
          <a:lstStyle/>
          <a:p>
            <a:r>
              <a:rPr lang="EN-US" sz="2800" dirty="0"/>
              <a:t>Certified Nurse Midwife Week: October 3 – October 9</a:t>
            </a:r>
          </a:p>
          <a:p>
            <a:r>
              <a:rPr lang="EN-US" sz="2800" dirty="0"/>
              <a:t>Physician Assistant Week: October 6 – October 12</a:t>
            </a:r>
          </a:p>
          <a:p>
            <a:r>
              <a:rPr lang="EN-US" sz="2800" dirty="0"/>
              <a:t>Nurse Practitioner Week: November 7– November 12</a:t>
            </a:r>
          </a:p>
          <a:p>
            <a:endParaRPr lang="en-US" sz="2800" dirty="0"/>
          </a:p>
          <a:p>
            <a:pPr marL="0" indent="0">
              <a:buNone/>
            </a:pPr>
            <a:r>
              <a:rPr lang="EN-US" sz="2800" dirty="0"/>
              <a:t>Help us celebrate through BMC’s Social Media!</a:t>
            </a:r>
          </a:p>
          <a:p>
            <a:r>
              <a:rPr lang="EN-US" sz="2800" dirty="0"/>
              <a:t>Contact Abigail Brann (</a:t>
            </a:r>
            <a:r>
              <a:rPr lang="EN-US" sz="2800" dirty="0">
                <a:hlinkClick r:id="rId2"/>
              </a:rPr>
              <a:t>Abigail.brann@bmc.org</a:t>
            </a:r>
            <a:r>
              <a:rPr lang="EN-US" sz="2800" dirty="0"/>
              <a:t>) or </a:t>
            </a:r>
            <a:r>
              <a:rPr lang="EN-US" sz="2800" dirty="0">
                <a:hlinkClick r:id="rId3"/>
              </a:rPr>
              <a:t>Mary Ellen Killion</a:t>
            </a:r>
            <a:endParaRPr lang="EN-US" sz="2800" dirty="0"/>
          </a:p>
        </p:txBody>
      </p:sp>
      <p:sp>
        <p:nvSpPr>
          <p:cNvPr id="4" name="Date Placeholder 3"/>
          <p:cNvSpPr>
            <a:spLocks noGrp="1"/>
          </p:cNvSpPr>
          <p:nvPr>
            <p:ph type="dt" sz="half" idx="10"/>
          </p:nvPr>
        </p:nvSpPr>
        <p:spPr/>
        <p:txBody>
          <a:bodyPr/>
          <a:lstStyle/>
          <a:p>
            <a:pPr>
              <a:defRPr/>
            </a:pPr>
            <a:fld id="{78EC67D4-2AB2-4439-818A-12436668AD10}"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r>
              <a:rPr lang="en-US">
                <a:solidFill>
                  <a:prstClr val="black"/>
                </a:solidFill>
              </a:rPr>
              <a:t>  </a:t>
            </a:r>
            <a:fld id="{24D19A51-8800-42CC-A4F4-BF271F759306}"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9263770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 application&#10;&#10;Description automatically generated with medium confidence">
            <a:extLst>
              <a:ext uri="{FF2B5EF4-FFF2-40B4-BE49-F238E27FC236}">
                <a16:creationId xmlns:a16="http://schemas.microsoft.com/office/drawing/2014/main" id="{B78CB52B-A908-5547-8D4B-BA3404519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9" y="1521617"/>
            <a:ext cx="9142001" cy="3445215"/>
          </a:xfrm>
          <a:prstGeom prst="rect">
            <a:avLst/>
          </a:prstGeom>
        </p:spPr>
      </p:pic>
    </p:spTree>
    <p:extLst>
      <p:ext uri="{BB962C8B-B14F-4D97-AF65-F5344CB8AC3E}">
        <p14:creationId xmlns:p14="http://schemas.microsoft.com/office/powerpoint/2010/main" val="3567874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bfbb95cd28_0_25"/>
          <p:cNvSpPr txBox="1">
            <a:spLocks noGrp="1"/>
          </p:cNvSpPr>
          <p:nvPr>
            <p:ph type="title"/>
          </p:nvPr>
        </p:nvSpPr>
        <p:spPr>
          <a:xfrm>
            <a:off x="401387" y="282479"/>
            <a:ext cx="8229600" cy="720446"/>
          </a:xfrm>
          <a:prstGeom prst="rect">
            <a:avLst/>
          </a:prstGeom>
          <a:solidFill>
            <a:srgbClr val="FFFFFF"/>
          </a:solidFill>
          <a:ln w="31750" cap="sq" cmpd="sng">
            <a:solidFill>
              <a:srgbClr val="266F8B"/>
            </a:solidFill>
            <a:prstDash val="solid"/>
            <a:miter lim="800000"/>
            <a:headEnd type="none" w="sm" len="sm"/>
            <a:tailEnd type="none" w="sm" len="sm"/>
          </a:ln>
        </p:spPr>
        <p:txBody>
          <a:bodyPr spcFirstLastPara="1" vert="horz" wrap="square" lIns="137156" tIns="137156" rIns="137156" bIns="137156" numCol="1" anchor="ctr" anchorCtr="0" compatLnSpc="1">
            <a:prstTxWarp prst="textNoShape">
              <a:avLst/>
            </a:prstTxWarp>
            <a:normAutofit fontScale="90000"/>
          </a:bodyPr>
          <a:lstStyle/>
          <a:p>
            <a:pPr>
              <a:lnSpc>
                <a:spcPct val="90000"/>
              </a:lnSpc>
              <a:spcBef>
                <a:spcPts val="0"/>
              </a:spcBef>
              <a:spcAft>
                <a:spcPts val="0"/>
              </a:spcAft>
              <a:buClr>
                <a:srgbClr val="262626"/>
              </a:buClr>
              <a:buSzPts val="3200"/>
            </a:pPr>
            <a:r>
              <a:rPr lang="en-US" dirty="0"/>
              <a:t>RESOURCES</a:t>
            </a:r>
            <a:endParaRPr dirty="0"/>
          </a:p>
        </p:txBody>
      </p:sp>
      <p:sp>
        <p:nvSpPr>
          <p:cNvPr id="474" name="Google Shape;474;gbfbb95cd28_0_25"/>
          <p:cNvSpPr txBox="1">
            <a:spLocks noGrp="1"/>
          </p:cNvSpPr>
          <p:nvPr>
            <p:ph type="body" idx="2"/>
          </p:nvPr>
        </p:nvSpPr>
        <p:spPr>
          <a:xfrm>
            <a:off x="4755438" y="1561018"/>
            <a:ext cx="4056525" cy="3313800"/>
          </a:xfrm>
          <a:prstGeom prst="rect">
            <a:avLst/>
          </a:prstGeom>
          <a:noFill/>
          <a:ln>
            <a:noFill/>
          </a:ln>
        </p:spPr>
        <p:txBody>
          <a:bodyPr spcFirstLastPara="1" vert="horz" wrap="square" lIns="68569" tIns="34275" rIns="68569" bIns="34275" numCol="1" anchor="t" anchorCtr="0" compatLnSpc="1">
            <a:prstTxWarp prst="textNoShape">
              <a:avLst/>
            </a:prstTxWarp>
            <a:noAutofit/>
          </a:bodyPr>
          <a:lstStyle/>
          <a:p>
            <a:pPr marL="171450" indent="-171450">
              <a:spcBef>
                <a:spcPts val="0"/>
              </a:spcBef>
              <a:spcAft>
                <a:spcPts val="0"/>
              </a:spcAft>
              <a:buSzPts val="2800"/>
            </a:pPr>
            <a:r>
              <a:rPr lang="en-US" sz="2800" dirty="0"/>
              <a:t>Register for (free!) trainings</a:t>
            </a:r>
            <a:endParaRPr sz="2800" dirty="0"/>
          </a:p>
          <a:p>
            <a:pPr marL="171450" indent="-171450">
              <a:spcBef>
                <a:spcPts val="750"/>
              </a:spcBef>
              <a:spcAft>
                <a:spcPts val="0"/>
              </a:spcAft>
              <a:buSzPts val="2800"/>
            </a:pPr>
            <a:r>
              <a:rPr lang="en-US" sz="2800" b="1" dirty="0"/>
              <a:t>Access clinical guidelines</a:t>
            </a:r>
            <a:r>
              <a:rPr lang="en-US" sz="2800" dirty="0"/>
              <a:t>, tools, and forms</a:t>
            </a:r>
          </a:p>
          <a:p>
            <a:pPr marL="171450" indent="-171450">
              <a:spcBef>
                <a:spcPts val="750"/>
              </a:spcBef>
              <a:spcAft>
                <a:spcPts val="0"/>
              </a:spcAft>
              <a:buSzPts val="2800"/>
            </a:pPr>
            <a:r>
              <a:rPr lang="en-US" sz="2800" dirty="0"/>
              <a:t>Access Addiction Nursing Competencies</a:t>
            </a:r>
            <a:endParaRPr sz="2800" dirty="0"/>
          </a:p>
          <a:p>
            <a:pPr marL="171450" indent="-171450">
              <a:spcBef>
                <a:spcPts val="750"/>
              </a:spcBef>
              <a:spcAft>
                <a:spcPts val="0"/>
              </a:spcAft>
              <a:buSzPts val="2800"/>
            </a:pPr>
            <a:r>
              <a:rPr lang="en-US" sz="2800" dirty="0"/>
              <a:t>View recorded trainings and short topical videos</a:t>
            </a:r>
            <a:endParaRPr sz="2800" dirty="0"/>
          </a:p>
          <a:p>
            <a:pPr marL="171450" indent="-171450">
              <a:spcBef>
                <a:spcPts val="750"/>
              </a:spcBef>
              <a:spcAft>
                <a:spcPts val="0"/>
              </a:spcAft>
              <a:buSzPts val="2800"/>
            </a:pPr>
            <a:r>
              <a:rPr lang="en-US" sz="2800" dirty="0"/>
              <a:t>Request technical assistance</a:t>
            </a:r>
            <a:endParaRPr sz="2800" dirty="0"/>
          </a:p>
        </p:txBody>
      </p:sp>
      <p:sp>
        <p:nvSpPr>
          <p:cNvPr id="475" name="Google Shape;475;gbfbb95cd28_0_25"/>
          <p:cNvSpPr txBox="1"/>
          <p:nvPr/>
        </p:nvSpPr>
        <p:spPr>
          <a:xfrm>
            <a:off x="545668" y="2897016"/>
            <a:ext cx="3970519" cy="484590"/>
          </a:xfrm>
          <a:prstGeom prst="rect">
            <a:avLst/>
          </a:prstGeom>
          <a:noFill/>
          <a:ln>
            <a:noFill/>
          </a:ln>
        </p:spPr>
        <p:txBody>
          <a:bodyPr spcFirstLastPara="1" wrap="square" lIns="68569" tIns="34275" rIns="68569" bIns="34275" anchor="t" anchorCtr="0">
            <a:spAutoFit/>
          </a:bodyPr>
          <a:lstStyle/>
          <a:p>
            <a:pPr>
              <a:buClr>
                <a:srgbClr val="000000"/>
              </a:buClr>
              <a:buSzPts val="3599"/>
            </a:pPr>
            <a:r>
              <a:rPr lang="en-US" sz="2699" dirty="0">
                <a:solidFill>
                  <a:srgbClr val="000000"/>
                </a:solidFill>
                <a:latin typeface="Gill Sans"/>
                <a:ea typeface="Gill Sans"/>
                <a:cs typeface="Gill Sans"/>
                <a:sym typeface="Gill Sans"/>
                <a:hlinkClick r:id="rId3"/>
              </a:rPr>
              <a:t>https://www.bmcobat.org</a:t>
            </a:r>
            <a:endParaRPr sz="1350" dirty="0"/>
          </a:p>
        </p:txBody>
      </p:sp>
      <p:pic>
        <p:nvPicPr>
          <p:cNvPr id="7" name="Google Shape;103;p1" descr="Text&#10;&#10;Description automatically generated with medium confidence"/>
          <p:cNvPicPr preferRelativeResize="0">
            <a:picLocks noGrp="1"/>
          </p:cNvPicPr>
          <p:nvPr>
            <p:ph sz="half" idx="1"/>
          </p:nvPr>
        </p:nvPicPr>
        <p:blipFill rotWithShape="1">
          <a:blip r:embed="rId4">
            <a:alphaModFix/>
          </a:blip>
          <a:srcRect/>
          <a:stretch/>
        </p:blipFill>
        <p:spPr>
          <a:xfrm>
            <a:off x="457200" y="1841705"/>
            <a:ext cx="4147457" cy="1015776"/>
          </a:xfrm>
          <a:prstGeom prst="rect">
            <a:avLst/>
          </a:prstGeom>
          <a:noFill/>
          <a:ln>
            <a:noFill/>
          </a:ln>
        </p:spPr>
      </p:pic>
      <p:sp>
        <p:nvSpPr>
          <p:cNvPr id="3" name="TextBox 2"/>
          <p:cNvSpPr txBox="1"/>
          <p:nvPr/>
        </p:nvSpPr>
        <p:spPr>
          <a:xfrm>
            <a:off x="489857" y="1195205"/>
            <a:ext cx="8229600" cy="577081"/>
          </a:xfrm>
          <a:prstGeom prst="rect">
            <a:avLst/>
          </a:prstGeom>
          <a:noFill/>
        </p:spPr>
        <p:txBody>
          <a:bodyPr wrap="square" rtlCol="0">
            <a:spAutoFit/>
          </a:bodyPr>
          <a:lstStyle/>
          <a:p>
            <a:pPr algn="ctr"/>
            <a:r>
              <a:rPr lang="en-US" dirty="0"/>
              <a:t>Free education and support for providers in Massachusetts provided by:</a:t>
            </a:r>
          </a:p>
          <a:p>
            <a:endParaRPr lang="en-US" sz="1350" dirty="0"/>
          </a:p>
        </p:txBody>
      </p:sp>
    </p:spTree>
    <p:extLst>
      <p:ext uri="{BB962C8B-B14F-4D97-AF65-F5344CB8AC3E}">
        <p14:creationId xmlns:p14="http://schemas.microsoft.com/office/powerpoint/2010/main" val="560578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455" y="1412311"/>
            <a:ext cx="1052947" cy="1052947"/>
          </a:xfrm>
          <a:prstGeom prst="rect">
            <a:avLst/>
          </a:prstGeom>
        </p:spPr>
      </p:pic>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455" y="3492751"/>
            <a:ext cx="1052947" cy="1046566"/>
          </a:xfrm>
          <a:prstGeom prst="rect">
            <a:avLst/>
          </a:prstGeom>
        </p:spPr>
      </p:pic>
      <p:pic>
        <p:nvPicPr>
          <p:cNvPr id="28" name="Picture 27"/>
          <p:cNvPicPr>
            <a:picLocks/>
          </p:cNvPicPr>
          <p:nvPr/>
        </p:nvPicPr>
        <p:blipFill>
          <a:blip r:embed="rId4">
            <a:extLst>
              <a:ext uri="{28A0092B-C50C-407E-A947-70E740481C1C}">
                <a14:useLocalDpi xmlns:a14="http://schemas.microsoft.com/office/drawing/2010/main" val="0"/>
              </a:ext>
            </a:extLst>
          </a:blip>
          <a:stretch>
            <a:fillRect/>
          </a:stretch>
        </p:blipFill>
        <p:spPr>
          <a:xfrm>
            <a:off x="694453" y="2464890"/>
            <a:ext cx="1051560" cy="1051560"/>
          </a:xfrm>
          <a:prstGeom prst="rect">
            <a:avLst/>
          </a:prstGeom>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4034" y="3523626"/>
            <a:ext cx="1052947" cy="1052947"/>
          </a:xfrm>
          <a:prstGeom prst="rect">
            <a:avLst/>
          </a:prstGeom>
        </p:spPr>
      </p:pic>
      <p:pic>
        <p:nvPicPr>
          <p:cNvPr id="26" name="Picture 25"/>
          <p:cNvPicPr>
            <a:picLocks/>
          </p:cNvPicPr>
          <p:nvPr/>
        </p:nvPicPr>
        <p:blipFill>
          <a:blip r:embed="rId6">
            <a:extLst>
              <a:ext uri="{28A0092B-C50C-407E-A947-70E740481C1C}">
                <a14:useLocalDpi xmlns:a14="http://schemas.microsoft.com/office/drawing/2010/main" val="0"/>
              </a:ext>
            </a:extLst>
          </a:blip>
          <a:stretch>
            <a:fillRect/>
          </a:stretch>
        </p:blipFill>
        <p:spPr>
          <a:xfrm>
            <a:off x="7304032" y="1394106"/>
            <a:ext cx="1051560" cy="1051560"/>
          </a:xfrm>
          <a:prstGeom prst="rect">
            <a:avLst/>
          </a:prstGeom>
        </p:spPr>
      </p:pic>
      <p:pic>
        <p:nvPicPr>
          <p:cNvPr id="27" name="Picture 26"/>
          <p:cNvPicPr>
            <a:picLocks/>
          </p:cNvPicPr>
          <p:nvPr/>
        </p:nvPicPr>
        <p:blipFill>
          <a:blip r:embed="rId7">
            <a:extLst>
              <a:ext uri="{28A0092B-C50C-407E-A947-70E740481C1C}">
                <a14:useLocalDpi xmlns:a14="http://schemas.microsoft.com/office/drawing/2010/main" val="0"/>
              </a:ext>
            </a:extLst>
          </a:blip>
          <a:stretch>
            <a:fillRect/>
          </a:stretch>
        </p:blipFill>
        <p:spPr>
          <a:xfrm>
            <a:off x="7304032" y="2470106"/>
            <a:ext cx="1051560" cy="1051560"/>
          </a:xfrm>
          <a:prstGeom prst="rect">
            <a:avLst/>
          </a:prstGeom>
        </p:spPr>
      </p:pic>
      <p:sp>
        <p:nvSpPr>
          <p:cNvPr id="2" name="Title 1"/>
          <p:cNvSpPr>
            <a:spLocks noGrp="1"/>
          </p:cNvSpPr>
          <p:nvPr>
            <p:ph type="title"/>
          </p:nvPr>
        </p:nvSpPr>
        <p:spPr>
          <a:xfrm>
            <a:off x="417945" y="168252"/>
            <a:ext cx="8229602" cy="1254465"/>
          </a:xfrm>
        </p:spPr>
        <p:txBody>
          <a:bodyPr>
            <a:normAutofit/>
          </a:bodyPr>
          <a:lstStyle/>
          <a:p>
            <a:r>
              <a:rPr lang="EN-US" sz="2400" dirty="0"/>
              <a:t>BUMG Virtual Clinical Excellence Awards</a:t>
            </a:r>
            <a:r>
              <a:rPr lang="en-US" sz="2400" dirty="0">
                <a:solidFill>
                  <a:schemeClr val="tx1"/>
                </a:solidFill>
              </a:rPr>
              <a:t/>
            </a:r>
            <a:br>
              <a:rPr lang="en-US" sz="2400" dirty="0">
                <a:solidFill>
                  <a:schemeClr val="tx1"/>
                </a:solidFill>
              </a:rPr>
            </a:br>
            <a:r>
              <a:rPr lang="EN-US" sz="2400" dirty="0"/>
              <a:t>Wednesday, October </a:t>
            </a:r>
            <a:r>
              <a:rPr lang="EN-US" sz="2400" dirty="0" smtClean="0"/>
              <a:t>27</a:t>
            </a:r>
            <a:r>
              <a:rPr lang="EN-US" sz="2400" baseline="30000" dirty="0" smtClean="0"/>
              <a:t>th</a:t>
            </a:r>
            <a:r>
              <a:rPr lang="EN-US" sz="2400" dirty="0" smtClean="0"/>
              <a:t>, 12-1:00 </a:t>
            </a:r>
            <a:r>
              <a:rPr lang="EN-US" sz="2400" dirty="0"/>
              <a:t>PM</a:t>
            </a:r>
          </a:p>
        </p:txBody>
      </p:sp>
      <p:graphicFrame>
        <p:nvGraphicFramePr>
          <p:cNvPr id="23" name="Table 22"/>
          <p:cNvGraphicFramePr>
            <a:graphicFrameLocks noGrp="1"/>
          </p:cNvGraphicFramePr>
          <p:nvPr>
            <p:extLst/>
          </p:nvPr>
        </p:nvGraphicFramePr>
        <p:xfrm>
          <a:off x="694455" y="4812634"/>
          <a:ext cx="4779915" cy="512231"/>
        </p:xfrm>
        <a:graphic>
          <a:graphicData uri="http://schemas.openxmlformats.org/drawingml/2006/table">
            <a:tbl>
              <a:tblPr firstRow="1" lastCol="1" bandRow="1">
                <a:tableStyleId>{5C22544A-7EE6-4342-B048-85BDC9FD1C3A}</a:tableStyleId>
              </a:tblPr>
              <a:tblGrid>
                <a:gridCol w="4779915">
                  <a:extLst>
                    <a:ext uri="{9D8B030D-6E8A-4147-A177-3AD203B41FA5}">
                      <a16:colId xmlns:a16="http://schemas.microsoft.com/office/drawing/2014/main" val="2405451165"/>
                    </a:ext>
                  </a:extLst>
                </a:gridCol>
              </a:tblGrid>
              <a:tr h="5122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sng" dirty="0">
                          <a:solidFill>
                            <a:schemeClr val="tx1"/>
                          </a:solidFill>
                        </a:rPr>
                        <a:t>BUMG Clinical Excellence Society Inductees</a:t>
                      </a:r>
                    </a:p>
                  </a:txBody>
                  <a:tcPr>
                    <a:noFill/>
                  </a:tcPr>
                </a:tc>
                <a:extLst>
                  <a:ext uri="{0D108BD9-81ED-4DB2-BD59-A6C34878D82A}">
                    <a16:rowId xmlns:a16="http://schemas.microsoft.com/office/drawing/2014/main" val="3500103443"/>
                  </a:ext>
                </a:extLst>
              </a:tr>
            </a:tbl>
          </a:graphicData>
        </a:graphic>
      </p:graphicFrame>
      <p:sp>
        <p:nvSpPr>
          <p:cNvPr id="3" name="TextBox 2"/>
          <p:cNvSpPr txBox="1"/>
          <p:nvPr/>
        </p:nvSpPr>
        <p:spPr>
          <a:xfrm>
            <a:off x="417945" y="5324865"/>
            <a:ext cx="5905634" cy="1019736"/>
          </a:xfrm>
          <a:prstGeom prst="rect">
            <a:avLst/>
          </a:prstGeom>
          <a:noFill/>
        </p:spPr>
        <p:txBody>
          <a:bodyPr wrap="square" numCol="2" spcCol="182880" rtlCol="0">
            <a:no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Antonieta Camara, MSN, Internal Medicine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Kirsten Austad, MD, MPH, Family Medicine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Vincent Lau, MD, Neurology</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Ilse Castro-Aragon, MD, Radiology</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Vaishali Sanchorawala, MD, Amyloidosis</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Lauren Cipriani, PA-C, Orthopedics</a:t>
            </a:r>
          </a:p>
        </p:txBody>
      </p:sp>
      <p:pic>
        <p:nvPicPr>
          <p:cNvPr id="9" name="Picture 8" descr="Qr code&#10;&#10;Description automatically generated">
            <a:hlinkClick r:id="rId8"/>
            <a:extLst>
              <a:ext uri="{FF2B5EF4-FFF2-40B4-BE49-F238E27FC236}">
                <a16:creationId xmlns:a16="http://schemas.microsoft.com/office/drawing/2014/main" id="{FECC79BD-9DF5-6E45-9539-11EBBC50D2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35325" y="4933452"/>
            <a:ext cx="1553119" cy="1553119"/>
          </a:xfrm>
          <a:prstGeom prst="rect">
            <a:avLst/>
          </a:prstGeom>
        </p:spPr>
      </p:pic>
      <p:sp>
        <p:nvSpPr>
          <p:cNvPr id="10" name="TextBox 9">
            <a:extLst>
              <a:ext uri="{FF2B5EF4-FFF2-40B4-BE49-F238E27FC236}">
                <a16:creationId xmlns:a16="http://schemas.microsoft.com/office/drawing/2014/main" id="{20688717-4E30-174F-94C3-79792315266C}"/>
              </a:ext>
            </a:extLst>
          </p:cNvPr>
          <p:cNvSpPr txBox="1"/>
          <p:nvPr/>
        </p:nvSpPr>
        <p:spPr>
          <a:xfrm>
            <a:off x="7635783" y="5207078"/>
            <a:ext cx="160020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8"/>
              </a:rPr>
              <a:t>Register</a:t>
            </a:r>
            <a:r>
              <a:rPr kumimoji="0" lang="en-US" sz="1800" b="1" i="0" u="none" strike="noStrike" kern="1200" cap="none" spc="0" normalizeH="0" baseline="0" noProof="0" dirty="0">
                <a:ln>
                  <a:noFill/>
                </a:ln>
                <a:solidFill>
                  <a:prstClr val="black"/>
                </a:solidFill>
                <a:effectLst/>
                <a:uLnTx/>
                <a:uFillTx/>
                <a:latin typeface="Calibri"/>
                <a:ea typeface="+mn-ea"/>
                <a:cs typeface="+mn-cs"/>
                <a:hlinkClick r:id="rId8"/>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hlinkClick r:id="rId8"/>
              </a:rPr>
              <a:t>Here!</a:t>
            </a:r>
            <a:endParaRPr kumimoji="0" lang="en-US" sz="24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21067065"/>
              </p:ext>
            </p:extLst>
          </p:nvPr>
        </p:nvGraphicFramePr>
        <p:xfrm>
          <a:off x="694453" y="1404769"/>
          <a:ext cx="7755094" cy="3171802"/>
        </p:xfrm>
        <a:graphic>
          <a:graphicData uri="http://schemas.openxmlformats.org/drawingml/2006/table">
            <a:tbl>
              <a:tblPr>
                <a:tableStyleId>{21E4AEA4-8DFA-4A89-87EB-49C32662AFE0}</a:tableStyleId>
              </a:tblPr>
              <a:tblGrid>
                <a:gridCol w="1047670">
                  <a:extLst>
                    <a:ext uri="{9D8B030D-6E8A-4147-A177-3AD203B41FA5}">
                      <a16:colId xmlns:a16="http://schemas.microsoft.com/office/drawing/2014/main" val="2040821027"/>
                    </a:ext>
                  </a:extLst>
                </a:gridCol>
                <a:gridCol w="2829877">
                  <a:extLst>
                    <a:ext uri="{9D8B030D-6E8A-4147-A177-3AD203B41FA5}">
                      <a16:colId xmlns:a16="http://schemas.microsoft.com/office/drawing/2014/main" val="3122866296"/>
                    </a:ext>
                  </a:extLst>
                </a:gridCol>
                <a:gridCol w="2829877">
                  <a:extLst>
                    <a:ext uri="{9D8B030D-6E8A-4147-A177-3AD203B41FA5}">
                      <a16:colId xmlns:a16="http://schemas.microsoft.com/office/drawing/2014/main" val="2748596565"/>
                    </a:ext>
                  </a:extLst>
                </a:gridCol>
                <a:gridCol w="1047670">
                  <a:extLst>
                    <a:ext uri="{9D8B030D-6E8A-4147-A177-3AD203B41FA5}">
                      <a16:colId xmlns:a16="http://schemas.microsoft.com/office/drawing/2014/main" val="362051833"/>
                    </a:ext>
                  </a:extLst>
                </a:gridCol>
              </a:tblGrid>
              <a:tr h="1045834">
                <a:tc>
                  <a:txBody>
                    <a:bodyPr/>
                    <a:lstStyle/>
                    <a:p>
                      <a:pPr algn="ctr"/>
                      <a:endParaRPr lang="en-US" sz="1400" dirty="0"/>
                    </a:p>
                  </a:txBody>
                  <a:tcPr>
                    <a:noFill/>
                  </a:tcPr>
                </a:tc>
                <a:tc>
                  <a:txBody>
                    <a:bodyPr/>
                    <a:lstStyle/>
                    <a:p>
                      <a:pPr algn="ctr"/>
                      <a:r>
                        <a:rPr lang="fr-FR" b="1" dirty="0">
                          <a:ln>
                            <a:noFill/>
                          </a:ln>
                          <a:solidFill>
                            <a:schemeClr val="bg1"/>
                          </a:solidFill>
                        </a:rPr>
                        <a:t>C</a:t>
                      </a:r>
                      <a:r>
                        <a:rPr lang="fr-FR" sz="1400" b="1" dirty="0">
                          <a:ln>
                            <a:noFill/>
                          </a:ln>
                          <a:solidFill>
                            <a:schemeClr val="bg1"/>
                          </a:solidFill>
                        </a:rPr>
                        <a:t>harlene M. Sylvestre,</a:t>
                      </a:r>
                      <a:r>
                        <a:rPr lang="fr-FR" sz="1400" b="1" baseline="0" dirty="0">
                          <a:ln>
                            <a:noFill/>
                          </a:ln>
                          <a:solidFill>
                            <a:schemeClr val="bg1"/>
                          </a:solidFill>
                        </a:rPr>
                        <a:t> </a:t>
                      </a:r>
                      <a:r>
                        <a:rPr lang="fr-FR" sz="1400" b="1" dirty="0">
                          <a:ln>
                            <a:noFill/>
                          </a:ln>
                          <a:solidFill>
                            <a:schemeClr val="bg1"/>
                          </a:solidFill>
                        </a:rPr>
                        <a:t>MSN</a:t>
                      </a:r>
                      <a:endParaRPr lang="fr-FR" sz="1400" b="1" baseline="0" dirty="0">
                        <a:ln>
                          <a:noFill/>
                        </a:ln>
                        <a:solidFill>
                          <a:schemeClr val="bg1"/>
                        </a:solidFill>
                      </a:endParaRPr>
                    </a:p>
                    <a:p>
                      <a:pPr algn="ctr"/>
                      <a:r>
                        <a:rPr lang="fr-FR" sz="1400" b="1" dirty="0" err="1">
                          <a:ln>
                            <a:noFill/>
                          </a:ln>
                          <a:solidFill>
                            <a:schemeClr val="bg1"/>
                          </a:solidFill>
                        </a:rPr>
                        <a:t>Hematology</a:t>
                      </a:r>
                      <a:endParaRPr lang="fr-FR" sz="1400" b="1" dirty="0">
                        <a:ln>
                          <a:noFill/>
                        </a:ln>
                        <a:solidFill>
                          <a:schemeClr val="bg1"/>
                        </a:solidFill>
                      </a:endParaRPr>
                    </a:p>
                    <a:p>
                      <a:pPr algn="ctr"/>
                      <a:endParaRPr lang="fr-FR" sz="1400" b="1" dirty="0">
                        <a:ln>
                          <a:noFill/>
                        </a:ln>
                        <a:solidFill>
                          <a:schemeClr val="bg1"/>
                        </a:solidFill>
                      </a:endParaRPr>
                    </a:p>
                    <a:p>
                      <a:pPr algn="ctr"/>
                      <a:r>
                        <a:rPr lang="fr-FR" sz="1400" b="1" dirty="0">
                          <a:ln>
                            <a:noFill/>
                          </a:ln>
                          <a:solidFill>
                            <a:schemeClr val="bg1"/>
                          </a:solidFill>
                        </a:rPr>
                        <a:t>APP Excellence</a:t>
                      </a:r>
                      <a:endParaRPr lang="en-US" sz="1400" b="1" dirty="0">
                        <a:ln>
                          <a:noFill/>
                        </a:ln>
                        <a:solidFill>
                          <a:schemeClr val="bg1"/>
                        </a:solidFill>
                      </a:endParaRPr>
                    </a:p>
                  </a:txBody>
                  <a:tcPr>
                    <a:solidFill>
                      <a:schemeClr val="accent2"/>
                    </a:solidFill>
                  </a:tcPr>
                </a:tc>
                <a:tc>
                  <a:txBody>
                    <a:bodyPr/>
                    <a:lstStyle/>
                    <a:p>
                      <a:pPr algn="ctr"/>
                      <a:r>
                        <a:rPr lang="en-US" sz="1400" b="1" dirty="0">
                          <a:ln>
                            <a:noFill/>
                          </a:ln>
                          <a:solidFill>
                            <a:schemeClr val="bg1"/>
                          </a:solidFill>
                        </a:rPr>
                        <a:t>Alice Cruikshank, MS</a:t>
                      </a:r>
                    </a:p>
                    <a:p>
                      <a:pPr algn="ctr"/>
                      <a:r>
                        <a:rPr lang="en-US" sz="1400" b="1" dirty="0">
                          <a:ln>
                            <a:noFill/>
                          </a:ln>
                          <a:solidFill>
                            <a:schemeClr val="bg1"/>
                          </a:solidFill>
                        </a:rPr>
                        <a:t>Pediatrics</a:t>
                      </a:r>
                    </a:p>
                    <a:p>
                      <a:pPr algn="ctr"/>
                      <a:endParaRPr lang="en-US" sz="1400" b="1" dirty="0">
                        <a:ln>
                          <a:noFill/>
                        </a:ln>
                        <a:solidFill>
                          <a:schemeClr val="bg1"/>
                        </a:solidFill>
                      </a:endParaRPr>
                    </a:p>
                    <a:p>
                      <a:pPr algn="ctr"/>
                      <a:r>
                        <a:rPr lang="en-US" sz="1400" b="1" dirty="0">
                          <a:ln>
                            <a:noFill/>
                          </a:ln>
                          <a:solidFill>
                            <a:schemeClr val="bg1"/>
                          </a:solidFill>
                        </a:rPr>
                        <a:t>APP Excellence</a:t>
                      </a:r>
                    </a:p>
                  </a:txBody>
                  <a:tcPr>
                    <a:solidFill>
                      <a:schemeClr val="accent2"/>
                    </a:solidFill>
                  </a:tcPr>
                </a:tc>
                <a:tc>
                  <a:txBody>
                    <a:bodyPr/>
                    <a:lstStyle/>
                    <a:p>
                      <a:pPr algn="ctr"/>
                      <a:endParaRPr lang="en-US" sz="1400" dirty="0"/>
                    </a:p>
                  </a:txBody>
                  <a:tcPr>
                    <a:noFill/>
                  </a:tcPr>
                </a:tc>
                <a:extLst>
                  <a:ext uri="{0D108BD9-81ED-4DB2-BD59-A6C34878D82A}">
                    <a16:rowId xmlns:a16="http://schemas.microsoft.com/office/drawing/2014/main" val="4042224601"/>
                  </a:ext>
                </a:extLst>
              </a:tr>
              <a:tr h="1062984">
                <a:tc>
                  <a:txBody>
                    <a:bodyPr/>
                    <a:lstStyle/>
                    <a:p>
                      <a:pPr algn="ctr"/>
                      <a:endParaRPr lang="en-US" sz="1400" b="1" dirty="0">
                        <a:solidFill>
                          <a:schemeClr val="bg1"/>
                        </a:solidFill>
                      </a:endParaRPr>
                    </a:p>
                  </a:txBody>
                  <a:tcPr>
                    <a:noFill/>
                  </a:tcPr>
                </a:tc>
                <a:tc>
                  <a:txBody>
                    <a:bodyPr/>
                    <a:lstStyle/>
                    <a:p>
                      <a:pPr algn="ctr"/>
                      <a:r>
                        <a:rPr lang="en-US" sz="1400" b="1" dirty="0">
                          <a:ln>
                            <a:noFill/>
                          </a:ln>
                          <a:solidFill>
                            <a:schemeClr val="bg1"/>
                          </a:solidFill>
                        </a:rPr>
                        <a:t>Cynthia A. Rupp, MD</a:t>
                      </a:r>
                    </a:p>
                    <a:p>
                      <a:pPr algn="ctr"/>
                      <a:r>
                        <a:rPr lang="en-US" sz="1400" b="1" dirty="0">
                          <a:ln>
                            <a:noFill/>
                          </a:ln>
                          <a:solidFill>
                            <a:schemeClr val="bg1"/>
                          </a:solidFill>
                        </a:rPr>
                        <a:t>Anesthesiology</a:t>
                      </a:r>
                    </a:p>
                    <a:p>
                      <a:pPr algn="ctr"/>
                      <a:endParaRPr lang="en-US" sz="1400" b="1" dirty="0">
                        <a:ln>
                          <a:noFill/>
                        </a:ln>
                        <a:solidFill>
                          <a:schemeClr val="bg1"/>
                        </a:solidFill>
                      </a:endParaRPr>
                    </a:p>
                    <a:p>
                      <a:pPr algn="ctr"/>
                      <a:r>
                        <a:rPr lang="en-US" sz="1400" b="1" dirty="0">
                          <a:ln>
                            <a:noFill/>
                          </a:ln>
                          <a:solidFill>
                            <a:schemeClr val="bg1"/>
                          </a:solidFill>
                        </a:rPr>
                        <a:t>New Faculty Excellence</a:t>
                      </a:r>
                    </a:p>
                  </a:txBody>
                  <a:tcPr>
                    <a:solidFill>
                      <a:schemeClr val="accent2"/>
                    </a:solidFill>
                  </a:tcPr>
                </a:tc>
                <a:tc>
                  <a:txBody>
                    <a:bodyPr/>
                    <a:lstStyle/>
                    <a:p>
                      <a:pPr algn="ctr"/>
                      <a:r>
                        <a:rPr lang="en-US" sz="1400" b="1" dirty="0">
                          <a:ln>
                            <a:noFill/>
                          </a:ln>
                          <a:solidFill>
                            <a:schemeClr val="bg1"/>
                          </a:solidFill>
                        </a:rPr>
                        <a:t>Aala Jaberi, MD</a:t>
                      </a:r>
                    </a:p>
                    <a:p>
                      <a:pPr algn="ctr"/>
                      <a:r>
                        <a:rPr lang="en-US" sz="1400" b="1" dirty="0">
                          <a:ln>
                            <a:noFill/>
                          </a:ln>
                          <a:solidFill>
                            <a:schemeClr val="bg1"/>
                          </a:solidFill>
                        </a:rPr>
                        <a:t>Nephrology</a:t>
                      </a:r>
                    </a:p>
                    <a:p>
                      <a:pPr algn="ctr"/>
                      <a:endParaRPr lang="en-US" sz="1400" b="1" dirty="0">
                        <a:ln>
                          <a:noFill/>
                        </a:ln>
                        <a:solidFill>
                          <a:schemeClr val="bg1"/>
                        </a:solidFill>
                      </a:endParaRPr>
                    </a:p>
                    <a:p>
                      <a:pPr algn="ctr"/>
                      <a:r>
                        <a:rPr lang="en-US" sz="1400" b="1" dirty="0">
                          <a:ln>
                            <a:noFill/>
                          </a:ln>
                          <a:solidFill>
                            <a:schemeClr val="bg1"/>
                          </a:solidFill>
                        </a:rPr>
                        <a:t>New Faculty Excellence</a:t>
                      </a:r>
                    </a:p>
                  </a:txBody>
                  <a:tcPr>
                    <a:solidFill>
                      <a:schemeClr val="accent2"/>
                    </a:solidFill>
                  </a:tcPr>
                </a:tc>
                <a:tc>
                  <a:txBody>
                    <a:bodyPr/>
                    <a:lstStyle/>
                    <a:p>
                      <a:pPr algn="ctr"/>
                      <a:endParaRPr lang="en-US" sz="1400" b="1" dirty="0">
                        <a:solidFill>
                          <a:schemeClr val="bg1"/>
                        </a:solidFill>
                      </a:endParaRPr>
                    </a:p>
                  </a:txBody>
                  <a:tcPr>
                    <a:noFill/>
                  </a:tcPr>
                </a:tc>
                <a:extLst>
                  <a:ext uri="{0D108BD9-81ED-4DB2-BD59-A6C34878D82A}">
                    <a16:rowId xmlns:a16="http://schemas.microsoft.com/office/drawing/2014/main" val="1592723939"/>
                  </a:ext>
                </a:extLst>
              </a:tr>
              <a:tr h="1062984">
                <a:tc>
                  <a:txBody>
                    <a:bodyPr/>
                    <a:lstStyle/>
                    <a:p>
                      <a:pPr algn="ctr"/>
                      <a:endParaRPr lang="en-US" sz="1400" b="1" i="0" kern="1200" dirty="0">
                        <a:solidFill>
                          <a:schemeClr val="bg1"/>
                        </a:solidFill>
                        <a:effectLst/>
                        <a:latin typeface="+mn-lt"/>
                        <a:ea typeface="+mn-ea"/>
                        <a:cs typeface="+mn-cs"/>
                      </a:endParaRPr>
                    </a:p>
                  </a:txBody>
                  <a:tcPr>
                    <a:noFill/>
                  </a:tcPr>
                </a:tc>
                <a:tc>
                  <a:txBody>
                    <a:bodyPr/>
                    <a:lstStyle/>
                    <a:p>
                      <a:pPr algn="ctr"/>
                      <a:r>
                        <a:rPr lang="en-US" sz="1400" b="1" i="0" kern="1200" dirty="0">
                          <a:ln>
                            <a:noFill/>
                          </a:ln>
                          <a:solidFill>
                            <a:schemeClr val="bg1"/>
                          </a:solidFill>
                          <a:effectLst/>
                          <a:latin typeface="+mn-lt"/>
                          <a:ea typeface="+mn-ea"/>
                          <a:cs typeface="+mn-cs"/>
                        </a:rPr>
                        <a:t>Henri Lee, MD</a:t>
                      </a:r>
                    </a:p>
                    <a:p>
                      <a:pPr algn="ctr"/>
                      <a:r>
                        <a:rPr lang="en-US" sz="1400" b="1" i="0" kern="1200" dirty="0" smtClean="0">
                          <a:ln>
                            <a:noFill/>
                          </a:ln>
                          <a:solidFill>
                            <a:schemeClr val="bg1"/>
                          </a:solidFill>
                          <a:effectLst/>
                          <a:latin typeface="+mn-lt"/>
                          <a:ea typeface="+mn-ea"/>
                          <a:cs typeface="+mn-cs"/>
                        </a:rPr>
                        <a:t>General Internal </a:t>
                      </a:r>
                      <a:r>
                        <a:rPr lang="en-US" sz="1400" b="1" i="0" kern="1200" dirty="0">
                          <a:ln>
                            <a:noFill/>
                          </a:ln>
                          <a:solidFill>
                            <a:schemeClr val="bg1"/>
                          </a:solidFill>
                          <a:effectLst/>
                          <a:latin typeface="+mn-lt"/>
                          <a:ea typeface="+mn-ea"/>
                          <a:cs typeface="+mn-cs"/>
                        </a:rPr>
                        <a:t>Medicine</a:t>
                      </a:r>
                    </a:p>
                    <a:p>
                      <a:pPr algn="ctr"/>
                      <a:endParaRPr lang="en-US" sz="1400" b="1" i="0" kern="1200" dirty="0">
                        <a:ln>
                          <a:noFill/>
                        </a:ln>
                        <a:solidFill>
                          <a:schemeClr val="bg1"/>
                        </a:solidFill>
                        <a:effectLst/>
                        <a:latin typeface="+mn-lt"/>
                        <a:ea typeface="+mn-ea"/>
                        <a:cs typeface="+mn-cs"/>
                      </a:endParaRPr>
                    </a:p>
                    <a:p>
                      <a:pPr algn="ctr"/>
                      <a:r>
                        <a:rPr lang="en-US" sz="1400" b="1" i="0" kern="1200" dirty="0">
                          <a:ln>
                            <a:noFill/>
                          </a:ln>
                          <a:solidFill>
                            <a:schemeClr val="bg1"/>
                          </a:solidFill>
                          <a:effectLst/>
                          <a:latin typeface="+mn-lt"/>
                          <a:ea typeface="+mn-ea"/>
                          <a:cs typeface="+mn-cs"/>
                        </a:rPr>
                        <a:t>Excellence in Leadership</a:t>
                      </a:r>
                    </a:p>
                  </a:txBody>
                  <a:tcPr>
                    <a:solidFill>
                      <a:schemeClr val="accent2"/>
                    </a:solidFill>
                  </a:tcPr>
                </a:tc>
                <a:tc>
                  <a:txBody>
                    <a:bodyPr/>
                    <a:lstStyle/>
                    <a:p>
                      <a:pPr algn="ctr"/>
                      <a:r>
                        <a:rPr lang="en-US" sz="1400" b="1" dirty="0">
                          <a:ln>
                            <a:noFill/>
                          </a:ln>
                          <a:solidFill>
                            <a:schemeClr val="bg1"/>
                          </a:solidFill>
                        </a:rPr>
                        <a:t>Sara N. Stulac, MD </a:t>
                      </a:r>
                    </a:p>
                    <a:p>
                      <a:pPr algn="ctr"/>
                      <a:r>
                        <a:rPr lang="en-US" sz="1400" b="1" dirty="0">
                          <a:ln>
                            <a:noFill/>
                          </a:ln>
                          <a:solidFill>
                            <a:schemeClr val="bg1"/>
                          </a:solidFill>
                        </a:rPr>
                        <a:t>Pediatrics</a:t>
                      </a:r>
                    </a:p>
                    <a:p>
                      <a:pPr algn="ctr"/>
                      <a:endParaRPr lang="en-US" sz="1400" b="1" dirty="0">
                        <a:ln>
                          <a:noFill/>
                        </a:ln>
                        <a:solidFill>
                          <a:schemeClr val="bg1"/>
                        </a:solidFill>
                      </a:endParaRPr>
                    </a:p>
                    <a:p>
                      <a:pPr algn="ctr"/>
                      <a:r>
                        <a:rPr lang="en-US" sz="1400" b="1" dirty="0">
                          <a:ln>
                            <a:noFill/>
                          </a:ln>
                          <a:solidFill>
                            <a:schemeClr val="bg1"/>
                          </a:solidFill>
                        </a:rPr>
                        <a:t>﻿Excellence in Care</a:t>
                      </a:r>
                    </a:p>
                  </a:txBody>
                  <a:tcPr>
                    <a:solidFill>
                      <a:schemeClr val="accent2"/>
                    </a:solidFill>
                  </a:tcPr>
                </a:tc>
                <a:tc>
                  <a:txBody>
                    <a:bodyPr/>
                    <a:lstStyle/>
                    <a:p>
                      <a:pPr algn="ctr"/>
                      <a:endParaRPr lang="en-US" sz="1400" b="1" dirty="0">
                        <a:solidFill>
                          <a:schemeClr val="bg1"/>
                        </a:solidFill>
                      </a:endParaRPr>
                    </a:p>
                  </a:txBody>
                  <a:tcPr>
                    <a:noFill/>
                  </a:tcPr>
                </a:tc>
                <a:extLst>
                  <a:ext uri="{0D108BD9-81ED-4DB2-BD59-A6C34878D82A}">
                    <a16:rowId xmlns:a16="http://schemas.microsoft.com/office/drawing/2014/main" val="1218435067"/>
                  </a:ext>
                </a:extLst>
              </a:tr>
            </a:tbl>
          </a:graphicData>
        </a:graphic>
      </p:graphicFrame>
    </p:spTree>
    <p:extLst>
      <p:ext uri="{BB962C8B-B14F-4D97-AF65-F5344CB8AC3E}">
        <p14:creationId xmlns:p14="http://schemas.microsoft.com/office/powerpoint/2010/main" val="4232732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 Open Call</a:t>
            </a:r>
          </a:p>
        </p:txBody>
      </p:sp>
      <p:sp>
        <p:nvSpPr>
          <p:cNvPr id="3" name="Content Placeholder 2"/>
          <p:cNvSpPr>
            <a:spLocks noGrp="1"/>
          </p:cNvSpPr>
          <p:nvPr>
            <p:ph idx="1"/>
          </p:nvPr>
        </p:nvSpPr>
        <p:spPr>
          <a:xfrm>
            <a:off x="281762" y="1414131"/>
            <a:ext cx="8580476" cy="3561907"/>
          </a:xfrm>
        </p:spPr>
        <p:txBody>
          <a:bodyPr/>
          <a:lstStyle/>
          <a:p>
            <a:pPr marL="0" indent="0" algn="ctr">
              <a:buNone/>
            </a:pPr>
            <a:r>
              <a:rPr lang="en-US" b="1" dirty="0"/>
              <a:t>BMC and BUMG Committees have openings for Advanced Practice Providers</a:t>
            </a:r>
          </a:p>
          <a:p>
            <a:pPr marL="0" indent="0" algn="ctr">
              <a:buNone/>
            </a:pPr>
            <a:endParaRPr lang="en-US" dirty="0"/>
          </a:p>
          <a:p>
            <a:pPr marL="0" indent="0" algn="ctr">
              <a:buNone/>
            </a:pPr>
            <a:r>
              <a:rPr lang="en-US" dirty="0"/>
              <a:t>Be on the lookout for an announcement in early November </a:t>
            </a:r>
          </a:p>
          <a:p>
            <a:pPr marL="0" indent="0" algn="ctr">
              <a:buNone/>
            </a:pPr>
            <a:endParaRPr lang="en-US" dirty="0"/>
          </a:p>
          <a:p>
            <a:pPr marL="0" indent="0" algn="ctr">
              <a:buNone/>
            </a:pPr>
            <a:r>
              <a:rPr lang="en-US" sz="2000" dirty="0"/>
              <a:t>Application process involves submitting a short statement of interest and an updated CV</a:t>
            </a:r>
          </a:p>
        </p:txBody>
      </p:sp>
      <p:sp>
        <p:nvSpPr>
          <p:cNvPr id="4" name="Date Placeholder 3"/>
          <p:cNvSpPr>
            <a:spLocks noGrp="1"/>
          </p:cNvSpPr>
          <p:nvPr>
            <p:ph type="dt" sz="half" idx="10"/>
          </p:nvPr>
        </p:nvSpPr>
        <p:spPr/>
        <p:txBody>
          <a:bodyPr/>
          <a:lstStyle/>
          <a:p>
            <a:pPr>
              <a:defRPr/>
            </a:pPr>
            <a:fld id="{05969A5E-9E3C-4EB5-8D0E-25B95A8B3B34}"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r>
              <a:rPr lang="en-US">
                <a:solidFill>
                  <a:prstClr val="black"/>
                </a:solidFill>
              </a:rPr>
              <a:t>  </a:t>
            </a:r>
            <a:fld id="{24D19A51-8800-42CC-A4F4-BF271F759306}" type="slidenum">
              <a:rPr lang="en-US" smtClean="0">
                <a:solidFill>
                  <a:prstClr val="black"/>
                </a:solidFill>
              </a:rPr>
              <a:pPr>
                <a:defRPr/>
              </a:pPr>
              <a:t>5</a:t>
            </a:fld>
            <a:endParaRPr lang="en-US" dirty="0">
              <a:solidFill>
                <a:prstClr val="black"/>
              </a:solidFill>
            </a:endParaRPr>
          </a:p>
        </p:txBody>
      </p:sp>
    </p:spTree>
    <p:extLst>
      <p:ext uri="{BB962C8B-B14F-4D97-AF65-F5344CB8AC3E}">
        <p14:creationId xmlns:p14="http://schemas.microsoft.com/office/powerpoint/2010/main" val="2471301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194"/>
            <a:ext cx="8229600" cy="1072900"/>
          </a:xfrm>
        </p:spPr>
        <p:txBody>
          <a:bodyPr/>
          <a:lstStyle/>
          <a:p>
            <a:r>
              <a:rPr lang="en-US" dirty="0" smtClean="0"/>
              <a:t> Advanced Practice Provider Council October, 2021 Roster</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266817617"/>
              </p:ext>
            </p:extLst>
          </p:nvPr>
        </p:nvGraphicFramePr>
        <p:xfrm>
          <a:off x="0" y="1179094"/>
          <a:ext cx="9144000" cy="7053205"/>
        </p:xfrm>
        <a:graphic>
          <a:graphicData uri="http://schemas.openxmlformats.org/drawingml/2006/table">
            <a:tbl>
              <a:tblPr firstRow="1" bandRow="1">
                <a:tableStyleId>{5C22544A-7EE6-4342-B048-85BDC9FD1C3A}</a:tableStyleId>
              </a:tblPr>
              <a:tblGrid>
                <a:gridCol w="4559559">
                  <a:extLst>
                    <a:ext uri="{9D8B030D-6E8A-4147-A177-3AD203B41FA5}">
                      <a16:colId xmlns:a16="http://schemas.microsoft.com/office/drawing/2014/main" val="51544656"/>
                    </a:ext>
                  </a:extLst>
                </a:gridCol>
                <a:gridCol w="4584441">
                  <a:extLst>
                    <a:ext uri="{9D8B030D-6E8A-4147-A177-3AD203B41FA5}">
                      <a16:colId xmlns:a16="http://schemas.microsoft.com/office/drawing/2014/main" val="3194667838"/>
                    </a:ext>
                  </a:extLst>
                </a:gridCol>
              </a:tblGrid>
              <a:tr h="322417">
                <a:tc>
                  <a:txBody>
                    <a:bodyPr/>
                    <a:lstStyle/>
                    <a:p>
                      <a:pPr algn="ctr"/>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18641906"/>
                  </a:ext>
                </a:extLst>
              </a:tr>
              <a:tr h="322417">
                <a:tc>
                  <a:txBody>
                    <a:bodyPr/>
                    <a:lstStyle/>
                    <a:p>
                      <a:pPr algn="ctr"/>
                      <a:r>
                        <a:rPr lang="en-US" sz="1800" b="1" dirty="0" smtClean="0"/>
                        <a:t>Mary Ellen Killion</a:t>
                      </a:r>
                      <a:r>
                        <a:rPr lang="en-US" sz="1800" dirty="0" smtClean="0"/>
                        <a:t>,</a:t>
                      </a:r>
                      <a:r>
                        <a:rPr lang="en-US" sz="1800" baseline="0" dirty="0" smtClean="0"/>
                        <a:t> NP, Chair</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err="1" smtClean="0"/>
                        <a:t>Kettie</a:t>
                      </a:r>
                      <a:r>
                        <a:rPr lang="en-US" sz="1800" b="1" dirty="0" smtClean="0"/>
                        <a:t> </a:t>
                      </a:r>
                      <a:r>
                        <a:rPr lang="en-US" sz="1800" b="1" dirty="0" smtClean="0"/>
                        <a:t>Louis</a:t>
                      </a:r>
                      <a:r>
                        <a:rPr lang="en-US" sz="1800" dirty="0" smtClean="0"/>
                        <a:t>, NP</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94049974"/>
                  </a:ext>
                </a:extLst>
              </a:tr>
              <a:tr h="564229">
                <a:tc>
                  <a:txBody>
                    <a:bodyPr/>
                    <a:lstStyle/>
                    <a:p>
                      <a:pPr algn="ctr"/>
                      <a:r>
                        <a:rPr lang="en-US" sz="1800" b="1" dirty="0" smtClean="0"/>
                        <a:t>Frances</a:t>
                      </a:r>
                      <a:r>
                        <a:rPr lang="en-US" sz="1800" dirty="0" smtClean="0"/>
                        <a:t> </a:t>
                      </a:r>
                      <a:r>
                        <a:rPr lang="en-US" sz="1800" b="1" dirty="0" smtClean="0"/>
                        <a:t>Blevins</a:t>
                      </a:r>
                      <a:r>
                        <a:rPr lang="en-US" sz="1800" dirty="0" smtClean="0"/>
                        <a:t>, PA</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smtClean="0"/>
                        <a:t>Rosha Forman</a:t>
                      </a:r>
                      <a:r>
                        <a:rPr lang="en-US" sz="1800" dirty="0" smtClean="0"/>
                        <a:t>, CNM</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9957482"/>
                  </a:ext>
                </a:extLst>
              </a:tr>
              <a:tr h="564229">
                <a:tc>
                  <a:txBody>
                    <a:bodyPr/>
                    <a:lstStyle/>
                    <a:p>
                      <a:pPr algn="ctr"/>
                      <a:r>
                        <a:rPr lang="en-US" sz="1800" b="1" dirty="0" smtClean="0"/>
                        <a:t>Lauren</a:t>
                      </a:r>
                      <a:r>
                        <a:rPr lang="en-US" sz="1800" dirty="0" smtClean="0"/>
                        <a:t> </a:t>
                      </a:r>
                      <a:r>
                        <a:rPr lang="en-US" sz="1800" b="1" dirty="0" smtClean="0"/>
                        <a:t>Cipriani</a:t>
                      </a:r>
                      <a:r>
                        <a:rPr lang="en-US" sz="1800" dirty="0" smtClean="0"/>
                        <a:t>, PA</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smtClean="0"/>
                        <a:t>Douglas Grunseich</a:t>
                      </a:r>
                      <a:r>
                        <a:rPr lang="en-US" sz="1800" dirty="0" smtClean="0"/>
                        <a:t>, CRNA</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898588"/>
                  </a:ext>
                </a:extLst>
              </a:tr>
              <a:tr h="322417">
                <a:tc>
                  <a:txBody>
                    <a:bodyPr/>
                    <a:lstStyle/>
                    <a:p>
                      <a:pPr algn="ctr"/>
                      <a:r>
                        <a:rPr lang="en-US" sz="1800" b="1" dirty="0" smtClean="0"/>
                        <a:t>Lauren</a:t>
                      </a:r>
                      <a:r>
                        <a:rPr lang="en-US" sz="1800" dirty="0" smtClean="0"/>
                        <a:t> </a:t>
                      </a:r>
                      <a:r>
                        <a:rPr lang="en-US" sz="1800" b="1" dirty="0" smtClean="0"/>
                        <a:t>Hartnett, </a:t>
                      </a:r>
                      <a:r>
                        <a:rPr lang="en-US" sz="1800" dirty="0" smtClean="0"/>
                        <a:t>PA</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err="1" smtClean="0"/>
                        <a:t>Hee</a:t>
                      </a:r>
                      <a:r>
                        <a:rPr lang="en-US" sz="1800" b="1" dirty="0" smtClean="0"/>
                        <a:t>-Young</a:t>
                      </a:r>
                      <a:r>
                        <a:rPr lang="en-US" sz="1800" b="1" baseline="0" dirty="0" smtClean="0"/>
                        <a:t> Park</a:t>
                      </a:r>
                      <a:r>
                        <a:rPr lang="en-US" sz="1800" baseline="0" dirty="0" smtClean="0"/>
                        <a:t>, </a:t>
                      </a:r>
                      <a:r>
                        <a:rPr lang="en-US" sz="1800" b="1" baseline="0" dirty="0" smtClean="0"/>
                        <a:t>PhD</a:t>
                      </a:r>
                      <a:r>
                        <a:rPr lang="en-US" sz="1800" baseline="0" dirty="0" smtClean="0"/>
                        <a:t> Assistant Dean of Faculty Affairs</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1053216"/>
                  </a:ext>
                </a:extLst>
              </a:tr>
              <a:tr h="564229">
                <a:tc>
                  <a:txBody>
                    <a:bodyPr/>
                    <a:lstStyle/>
                    <a:p>
                      <a:pPr algn="ctr"/>
                      <a:r>
                        <a:rPr lang="en-US" sz="1800" b="1" dirty="0" err="1" smtClean="0"/>
                        <a:t>Cherisse</a:t>
                      </a:r>
                      <a:r>
                        <a:rPr lang="en-US" sz="1800" b="1" dirty="0" smtClean="0"/>
                        <a:t> Carlo</a:t>
                      </a:r>
                      <a:r>
                        <a:rPr lang="en-US" sz="1800" dirty="0" smtClean="0"/>
                        <a:t>, NP</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smtClean="0"/>
                        <a:t>Angela</a:t>
                      </a:r>
                      <a:r>
                        <a:rPr lang="en-US" sz="1800" b="1" baseline="0" dirty="0" smtClean="0"/>
                        <a:t> </a:t>
                      </a:r>
                      <a:r>
                        <a:rPr lang="en-US" sz="1800" b="1" baseline="0" dirty="0" err="1" smtClean="0"/>
                        <a:t>Reffel</a:t>
                      </a:r>
                      <a:r>
                        <a:rPr lang="en-US" sz="1800" baseline="0" dirty="0" smtClean="0"/>
                        <a:t>, </a:t>
                      </a:r>
                      <a:r>
                        <a:rPr lang="en-US" sz="1800" b="1" baseline="0" dirty="0" smtClean="0"/>
                        <a:t>PA</a:t>
                      </a:r>
                      <a:r>
                        <a:rPr lang="en-US" sz="1800" baseline="0" dirty="0" smtClean="0"/>
                        <a:t> Physician Assistant Program Director</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31942022"/>
                  </a:ext>
                </a:extLst>
              </a:tr>
              <a:tr h="438347">
                <a:tc>
                  <a:txBody>
                    <a:bodyPr/>
                    <a:lstStyle/>
                    <a:p>
                      <a:pPr algn="ctr"/>
                      <a:r>
                        <a:rPr lang="en-US" sz="1800" b="1" dirty="0" smtClean="0"/>
                        <a:t>Melissa Jacobs</a:t>
                      </a:r>
                      <a:r>
                        <a:rPr lang="en-US" sz="1800" dirty="0" smtClean="0"/>
                        <a:t>, NP</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smtClean="0"/>
                        <a:t>Jordan Spector, MD </a:t>
                      </a:r>
                      <a:r>
                        <a:rPr lang="en-US" sz="1800" dirty="0" smtClean="0"/>
                        <a:t>DIO ACGME Designee</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85318104"/>
                  </a:ext>
                </a:extLst>
              </a:tr>
              <a:tr h="322417">
                <a:tc>
                  <a:txBody>
                    <a:bodyPr/>
                    <a:lstStyle/>
                    <a:p>
                      <a:pPr algn="ctr"/>
                      <a:r>
                        <a:rPr lang="en-US" sz="1800" b="1" dirty="0" smtClean="0"/>
                        <a:t>Denise </a:t>
                      </a:r>
                      <a:r>
                        <a:rPr lang="en-US" sz="1800" b="1" dirty="0" err="1" smtClean="0"/>
                        <a:t>Eckstrom</a:t>
                      </a:r>
                      <a:r>
                        <a:rPr lang="en-US" sz="1800" dirty="0" smtClean="0"/>
                        <a:t>, NP</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smtClean="0"/>
                        <a:t>Chris</a:t>
                      </a:r>
                      <a:r>
                        <a:rPr lang="en-US" sz="1800" b="1" baseline="0" dirty="0" smtClean="0"/>
                        <a:t> </a:t>
                      </a:r>
                      <a:r>
                        <a:rPr lang="en-US" sz="1800" b="1" baseline="0" dirty="0" err="1" smtClean="0"/>
                        <a:t>Manesseh</a:t>
                      </a:r>
                      <a:r>
                        <a:rPr lang="en-US" sz="1800" baseline="0" dirty="0" smtClean="0"/>
                        <a:t>, </a:t>
                      </a:r>
                      <a:r>
                        <a:rPr lang="en-US" sz="1800" b="1" baseline="0" dirty="0" smtClean="0"/>
                        <a:t>MD </a:t>
                      </a:r>
                      <a:r>
                        <a:rPr lang="en-US" sz="1800" baseline="0" dirty="0" smtClean="0"/>
                        <a:t>Chief Medical Officer Designee</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4623220"/>
                  </a:ext>
                </a:extLst>
              </a:tr>
              <a:tr h="322417">
                <a:tc>
                  <a:txBody>
                    <a:bodyPr/>
                    <a:lstStyle/>
                    <a:p>
                      <a:pPr algn="ctr"/>
                      <a:r>
                        <a:rPr lang="en-US" sz="1800" b="1" dirty="0" err="1" smtClean="0"/>
                        <a:t>Kerin</a:t>
                      </a:r>
                      <a:r>
                        <a:rPr lang="en-US" sz="1800" b="1" dirty="0" smtClean="0"/>
                        <a:t> Flanagan</a:t>
                      </a:r>
                      <a:r>
                        <a:rPr lang="en-US" sz="1800" dirty="0" smtClean="0"/>
                        <a:t>, NP</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800" b="1" dirty="0" smtClean="0"/>
                        <a:t>Nicole Lincoln</a:t>
                      </a:r>
                      <a:r>
                        <a:rPr lang="en-US" sz="1800" dirty="0" smtClean="0"/>
                        <a:t>, </a:t>
                      </a:r>
                      <a:r>
                        <a:rPr lang="en-US" sz="1800" b="1" dirty="0" smtClean="0"/>
                        <a:t>NP</a:t>
                      </a:r>
                      <a:r>
                        <a:rPr lang="en-US" sz="1800" baseline="0" dirty="0" smtClean="0"/>
                        <a:t> Associate Chief Nursing Officer</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404000"/>
                  </a:ext>
                </a:extLst>
              </a:tr>
              <a:tr h="322417">
                <a:tc>
                  <a:txBody>
                    <a:bodyPr/>
                    <a:lstStyle/>
                    <a:p>
                      <a:pPr algn="ctr"/>
                      <a:r>
                        <a:rPr lang="en-US" sz="1800" b="1" dirty="0" smtClean="0"/>
                        <a:t>Jenna Meade</a:t>
                      </a:r>
                      <a:r>
                        <a:rPr lang="en-US" sz="1800" dirty="0" smtClean="0"/>
                        <a:t>, NP</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8288188"/>
                  </a:ext>
                </a:extLst>
              </a:tr>
              <a:tr h="32241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73179376"/>
                  </a:ext>
                </a:extLst>
              </a:tr>
              <a:tr h="32241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61593827"/>
                  </a:ext>
                </a:extLst>
              </a:tr>
              <a:tr h="32241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36318027"/>
                  </a:ext>
                </a:extLst>
              </a:tr>
              <a:tr h="322417">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27771261"/>
                  </a:ext>
                </a:extLst>
              </a:tr>
              <a:tr h="322417">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1387213"/>
                  </a:ext>
                </a:extLst>
              </a:tr>
            </a:tbl>
          </a:graphicData>
        </a:graphic>
      </p:graphicFrame>
      <p:sp>
        <p:nvSpPr>
          <p:cNvPr id="4" name="Date Placeholder 3"/>
          <p:cNvSpPr>
            <a:spLocks noGrp="1"/>
          </p:cNvSpPr>
          <p:nvPr>
            <p:ph type="dt" sz="half" idx="10"/>
          </p:nvPr>
        </p:nvSpPr>
        <p:spPr/>
        <p:txBody>
          <a:bodyPr/>
          <a:lstStyle/>
          <a:p>
            <a:pPr>
              <a:defRPr/>
            </a:pPr>
            <a:fld id="{05969A5E-9E3C-4EB5-8D0E-25B95A8B3B34}"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r>
              <a:rPr lang="en-US" smtClean="0">
                <a:solidFill>
                  <a:prstClr val="black"/>
                </a:solidFill>
              </a:rPr>
              <a:t>  </a:t>
            </a:r>
            <a:fld id="{24D19A51-8800-42CC-A4F4-BF271F759306}"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346421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090606"/>
            <a:ext cx="8229600" cy="2115633"/>
          </a:xfrm>
        </p:spPr>
        <p:txBody>
          <a:bodyPr/>
          <a:lstStyle/>
          <a:p>
            <a:r>
              <a:rPr lang="en-US" dirty="0" smtClean="0"/>
              <a:t>Emily Swisher-Rosa, NP, OBGYN</a:t>
            </a:r>
            <a:br>
              <a:rPr lang="en-US" dirty="0" smtClean="0"/>
            </a:br>
            <a:r>
              <a:rPr lang="en-US" dirty="0" smtClean="0"/>
              <a:t>LARC, IBCLC</a:t>
            </a:r>
            <a:br>
              <a:rPr lang="en-US" dirty="0" smtClean="0"/>
            </a:br>
            <a:r>
              <a:rPr lang="en-US" dirty="0" smtClean="0"/>
              <a:t>Emily.SwisherRosa@bmc.org</a:t>
            </a:r>
            <a:br>
              <a:rPr lang="en-US" dirty="0" smtClean="0"/>
            </a:br>
            <a:r>
              <a:rPr lang="en-US" dirty="0" smtClean="0"/>
              <a:t/>
            </a:r>
            <a:br>
              <a:rPr lang="en-US" dirty="0" smtClean="0"/>
            </a:br>
            <a:endParaRPr lang="en-US" dirty="0"/>
          </a:p>
        </p:txBody>
      </p:sp>
      <p:sp>
        <p:nvSpPr>
          <p:cNvPr id="4" name="Date Placeholder 3"/>
          <p:cNvSpPr>
            <a:spLocks noGrp="1"/>
          </p:cNvSpPr>
          <p:nvPr>
            <p:ph type="dt" sz="half" idx="10"/>
          </p:nvPr>
        </p:nvSpPr>
        <p:spPr/>
        <p:txBody>
          <a:bodyPr/>
          <a:lstStyle/>
          <a:p>
            <a:pPr>
              <a:defRPr/>
            </a:pPr>
            <a:fld id="{05969A5E-9E3C-4EB5-8D0E-25B95A8B3B34}"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smtClean="0">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r>
              <a:rPr lang="en-US" smtClean="0">
                <a:solidFill>
                  <a:prstClr val="black"/>
                </a:solidFill>
              </a:rPr>
              <a:t>  </a:t>
            </a:r>
            <a:fld id="{24D19A51-8800-42CC-A4F4-BF271F759306}"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84990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Nexplanon trainer for Organon (previously Merck)</a:t>
            </a:r>
          </a:p>
        </p:txBody>
      </p:sp>
      <p:sp>
        <p:nvSpPr>
          <p:cNvPr id="3" name="Content Placeholder 2"/>
          <p:cNvSpPr>
            <a:spLocks noGrp="1"/>
          </p:cNvSpPr>
          <p:nvPr>
            <p:ph idx="1"/>
          </p:nvPr>
        </p:nvSpPr>
        <p:spPr/>
        <p:txBody>
          <a:bodyPr/>
          <a:lstStyle/>
          <a:p>
            <a:r>
              <a:rPr lang="EN-US"/>
              <a:t>Contact sales representative</a:t>
            </a:r>
          </a:p>
          <a:p>
            <a:r>
              <a:rPr lang="EN-US"/>
              <a:t>Complete paperwork</a:t>
            </a:r>
          </a:p>
          <a:p>
            <a:r>
              <a:rPr lang="EN-US"/>
              <a:t>Complete clinical trainer training</a:t>
            </a:r>
          </a:p>
          <a:p>
            <a:r>
              <a:rPr lang="EN-US"/>
              <a:t>Await invitations to provide trainings</a:t>
            </a:r>
          </a:p>
          <a:p>
            <a:pPr lvl="1"/>
            <a:r>
              <a:rPr lang="EN-US"/>
              <a:t>Excellent avenue for learning and becoming familiar with public speaking, teaching, and networking with other area providers and programs</a:t>
            </a:r>
          </a:p>
          <a:p>
            <a:pPr lvl="1"/>
            <a:r>
              <a:rPr lang="EN-US"/>
              <a:t>Well paid</a:t>
            </a:r>
          </a:p>
        </p:txBody>
      </p:sp>
      <p:sp>
        <p:nvSpPr>
          <p:cNvPr id="4" name="Date Placeholder 3"/>
          <p:cNvSpPr>
            <a:spLocks noGrp="1"/>
          </p:cNvSpPr>
          <p:nvPr>
            <p:ph type="dt" sz="half" idx="10"/>
          </p:nvPr>
        </p:nvSpPr>
        <p:spPr/>
        <p:txBody>
          <a:bodyPr/>
          <a:lstStyle/>
          <a:p>
            <a:pPr>
              <a:defRPr/>
            </a:pPr>
            <a:fld id="{78EC67D4-2AB2-4439-818A-12436668AD10}"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r>
              <a:rPr lang="en-US">
                <a:solidFill>
                  <a:prstClr val="black"/>
                </a:solidFill>
              </a:rPr>
              <a:t>  </a:t>
            </a:r>
            <a:fld id="{24D19A51-8800-42CC-A4F4-BF271F759306}"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2300183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alibri"/>
              </a:rPr>
              <a:t>IBCLC as a provider </a:t>
            </a:r>
          </a:p>
        </p:txBody>
      </p:sp>
      <p:sp>
        <p:nvSpPr>
          <p:cNvPr id="3" name="Content Placeholder 2"/>
          <p:cNvSpPr>
            <a:spLocks noGrp="1"/>
          </p:cNvSpPr>
          <p:nvPr>
            <p:ph idx="1"/>
          </p:nvPr>
        </p:nvSpPr>
        <p:spPr/>
        <p:txBody>
          <a:bodyPr/>
          <a:lstStyle/>
          <a:p>
            <a:r>
              <a:rPr lang="EN-US">
                <a:solidFill>
                  <a:srgbClr val="000000"/>
                </a:solidFill>
                <a:latin typeface="Calibri"/>
              </a:rPr>
              <a:t>IBCLC= International Board Certified Lactation Consultant</a:t>
            </a:r>
          </a:p>
          <a:p>
            <a:r>
              <a:rPr lang="EN-US">
                <a:solidFill>
                  <a:srgbClr val="000000"/>
                </a:solidFill>
                <a:latin typeface="Calibri"/>
              </a:rPr>
              <a:t>Different pathways</a:t>
            </a:r>
          </a:p>
          <a:p>
            <a:pPr lvl="1"/>
            <a:r>
              <a:rPr lang="EN-US">
                <a:solidFill>
                  <a:srgbClr val="000000"/>
                </a:solidFill>
                <a:latin typeface="Calibri"/>
              </a:rPr>
              <a:t>Lay person</a:t>
            </a:r>
          </a:p>
          <a:p>
            <a:pPr lvl="1"/>
            <a:r>
              <a:rPr lang="EN-US">
                <a:solidFill>
                  <a:srgbClr val="000000"/>
                </a:solidFill>
                <a:latin typeface="Calibri"/>
              </a:rPr>
              <a:t>RN</a:t>
            </a:r>
          </a:p>
          <a:p>
            <a:pPr lvl="1"/>
            <a:r>
              <a:rPr lang="EN-US">
                <a:solidFill>
                  <a:srgbClr val="000000"/>
                </a:solidFill>
                <a:latin typeface="Calibri"/>
              </a:rPr>
              <a:t>Provider</a:t>
            </a:r>
          </a:p>
          <a:p>
            <a:pPr lvl="2"/>
            <a:r>
              <a:rPr lang="EN-US" sz="1350">
                <a:solidFill>
                  <a:srgbClr val="000000"/>
                </a:solidFill>
                <a:latin typeface="Calibri"/>
              </a:rPr>
              <a:t>Take week long CLC (Certified Lactation Consultant) course OR take coursework online (highly recommend in person for this)</a:t>
            </a:r>
          </a:p>
          <a:p>
            <a:pPr lvl="2"/>
            <a:r>
              <a:rPr lang="EN-US" sz="1350">
                <a:solidFill>
                  <a:srgbClr val="000000"/>
                </a:solidFill>
                <a:latin typeface="Calibri"/>
              </a:rPr>
              <a:t>Log clinical hours (think initial prenatal visits, postpartum visits, or can volunteer at Baby Cafes or other similar drop in groups as CLC—requires 1000 clinical hours)</a:t>
            </a:r>
          </a:p>
          <a:p>
            <a:pPr lvl="2"/>
            <a:r>
              <a:rPr lang="EN-US" sz="1350">
                <a:solidFill>
                  <a:srgbClr val="000000"/>
                </a:solidFill>
                <a:latin typeface="Calibri"/>
              </a:rPr>
              <a:t>Take 90 hours of coursework (online modules work well)</a:t>
            </a:r>
          </a:p>
          <a:p>
            <a:pPr lvl="2"/>
            <a:r>
              <a:rPr lang="EN-US" sz="1350">
                <a:solidFill>
                  <a:srgbClr val="000000"/>
                </a:solidFill>
                <a:latin typeface="Calibri"/>
              </a:rPr>
              <a:t>Sit for exam (maintenance every 3 years, every 6 requires reexamination) </a:t>
            </a:r>
          </a:p>
        </p:txBody>
      </p:sp>
      <p:sp>
        <p:nvSpPr>
          <p:cNvPr id="4" name="Date Placeholder 3"/>
          <p:cNvSpPr>
            <a:spLocks noGrp="1"/>
          </p:cNvSpPr>
          <p:nvPr>
            <p:ph type="dt" sz="half" idx="10"/>
          </p:nvPr>
        </p:nvSpPr>
        <p:spPr/>
        <p:txBody>
          <a:bodyPr/>
          <a:lstStyle/>
          <a:p>
            <a:pPr>
              <a:defRPr/>
            </a:pPr>
            <a:fld id="{05969A5E-9E3C-4EB5-8D0E-25B95A8B3B34}" type="datetime1">
              <a:rPr lang="en-US" smtClean="0">
                <a:solidFill>
                  <a:prstClr val="black"/>
                </a:solidFill>
              </a:rPr>
              <a:t>10/21/2021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APP Council Town Hall</a:t>
            </a: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r>
              <a:rPr lang="en-US">
                <a:solidFill>
                  <a:prstClr val="black"/>
                </a:solidFill>
              </a:rPr>
              <a:t>  </a:t>
            </a:r>
            <a:fld id="{24D19A51-8800-42CC-A4F4-BF271F759306}"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3697074089"/>
      </p:ext>
    </p:extLst>
  </p:cSld>
  <p:clrMapOvr>
    <a:masterClrMapping/>
  </p:clrMapOvr>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3007</Words>
  <Application>Microsoft Office PowerPoint</Application>
  <PresentationFormat>On-screen Show (4:3)</PresentationFormat>
  <Paragraphs>374</Paragraphs>
  <Slides>31</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31</vt:i4>
      </vt:variant>
    </vt:vector>
  </HeadingPairs>
  <TitlesOfParts>
    <vt:vector size="42" baseType="lpstr">
      <vt:lpstr>MS PGothic</vt:lpstr>
      <vt:lpstr>MS PGothic</vt:lpstr>
      <vt:lpstr>Arial</vt:lpstr>
      <vt:lpstr>Calibri</vt:lpstr>
      <vt:lpstr>Garamond</vt:lpstr>
      <vt:lpstr>Gill Sans</vt:lpstr>
      <vt:lpstr>Gill Sans MT</vt:lpstr>
      <vt:lpstr>Osaka</vt:lpstr>
      <vt:lpstr>Wingdings</vt:lpstr>
      <vt:lpstr>1_Office Theme</vt:lpstr>
      <vt:lpstr>2_Office Theme</vt:lpstr>
      <vt:lpstr>Advanced Practice Provider Council Town Hall 10/21/2021</vt:lpstr>
      <vt:lpstr>Advanced Practice Provider Council  Town Hall Agenda  </vt:lpstr>
      <vt:lpstr>APP Celebration Weeks!</vt:lpstr>
      <vt:lpstr>BUMG Virtual Clinical Excellence Awards Wednesday, October 27th, 12-1:00 PM</vt:lpstr>
      <vt:lpstr>APP Open Call</vt:lpstr>
      <vt:lpstr> Advanced Practice Provider Council October, 2021 Roster</vt:lpstr>
      <vt:lpstr>Emily Swisher-Rosa, NP, OBGYN LARC, IBCLC Emily.SwisherRosa@bmc.org  </vt:lpstr>
      <vt:lpstr>Nexplanon trainer for Organon (previously Merck)</vt:lpstr>
      <vt:lpstr>IBCLC as a provider </vt:lpstr>
      <vt:lpstr>WHNP--&gt; CNM</vt:lpstr>
      <vt:lpstr>Office-Based Hepatitis C (HCV) Treatment</vt:lpstr>
      <vt:lpstr>HCV Management: A Life-Saving Skill</vt:lpstr>
      <vt:lpstr>Models of Outpatient HCV</vt:lpstr>
      <vt:lpstr>Learning Resources</vt:lpstr>
      <vt:lpstr>Skills and Thrills:  Additional clinical skills training opportunities for APP at BMC</vt:lpstr>
      <vt:lpstr>About Me</vt:lpstr>
      <vt:lpstr>PowerPoint Presentation</vt:lpstr>
      <vt:lpstr>OPIOID USE DISORDER: CAUSES OF DEATH</vt:lpstr>
      <vt:lpstr>Addiction Treatment is Chronic Disease Management</vt:lpstr>
      <vt:lpstr>Medications to Treat Opioid Use Disorder (MOUD) </vt:lpstr>
      <vt:lpstr>Buprenorphine Prescribing </vt:lpstr>
      <vt:lpstr>APPs are vital for Evidence-Based Treatment Access </vt:lpstr>
      <vt:lpstr>MOUD Decrease Mortality</vt:lpstr>
      <vt:lpstr>Voices of BMC Patients in Recovery </vt:lpstr>
      <vt:lpstr>PowerPoint Presentation</vt:lpstr>
      <vt:lpstr>BMC-PCSS APP Training Curriculum Thursdays from 3-5pm, ongoing now! Join Anytime! </vt:lpstr>
      <vt:lpstr>The Nuts and Bolts of Addiction Treatment Pre-Recorded Training</vt:lpstr>
      <vt:lpstr>OBAT TTA+ Short Educational Videos</vt:lpstr>
      <vt:lpstr>BMC MAT QUICK START APP</vt:lpstr>
      <vt:lpstr>PowerPoint Presentation</vt:lpstr>
      <vt:lpstr>RESOURCES</vt:lpstr>
    </vt:vector>
  </TitlesOfParts>
  <Company>Boston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Practice Provider Council Town Hall 10/21/2021</dc:title>
  <dc:creator>Briccetti, Anna</dc:creator>
  <cp:lastModifiedBy>Halas, Michael</cp:lastModifiedBy>
  <cp:revision>24</cp:revision>
  <dcterms:created xsi:type="dcterms:W3CDTF">2021-10-08T19:32:09Z</dcterms:created>
  <dcterms:modified xsi:type="dcterms:W3CDTF">2021-10-21T21:00:47Z</dcterms:modified>
</cp:coreProperties>
</file>