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Lst>
  <p:notesMasterIdLst>
    <p:notesMasterId r:id="rId48"/>
  </p:notesMasterIdLst>
  <p:handoutMasterIdLst>
    <p:handoutMasterId r:id="rId49"/>
  </p:handoutMasterIdLst>
  <p:sldIdLst>
    <p:sldId id="320" r:id="rId4"/>
    <p:sldId id="321" r:id="rId5"/>
    <p:sldId id="323" r:id="rId6"/>
    <p:sldId id="324" r:id="rId7"/>
    <p:sldId id="325" r:id="rId8"/>
    <p:sldId id="322" r:id="rId9"/>
    <p:sldId id="326" r:id="rId10"/>
    <p:sldId id="260" r:id="rId11"/>
    <p:sldId id="299" r:id="rId12"/>
    <p:sldId id="304" r:id="rId13"/>
    <p:sldId id="319" r:id="rId14"/>
    <p:sldId id="311" r:id="rId15"/>
    <p:sldId id="308" r:id="rId16"/>
    <p:sldId id="300" r:id="rId17"/>
    <p:sldId id="305" r:id="rId18"/>
    <p:sldId id="306" r:id="rId19"/>
    <p:sldId id="303" r:id="rId20"/>
    <p:sldId id="301" r:id="rId21"/>
    <p:sldId id="302" r:id="rId22"/>
    <p:sldId id="293" r:id="rId23"/>
    <p:sldId id="282" r:id="rId24"/>
    <p:sldId id="307" r:id="rId25"/>
    <p:sldId id="309" r:id="rId26"/>
    <p:sldId id="312" r:id="rId27"/>
    <p:sldId id="264" r:id="rId28"/>
    <p:sldId id="272" r:id="rId29"/>
    <p:sldId id="318" r:id="rId30"/>
    <p:sldId id="265" r:id="rId31"/>
    <p:sldId id="266" r:id="rId32"/>
    <p:sldId id="267" r:id="rId33"/>
    <p:sldId id="268" r:id="rId34"/>
    <p:sldId id="294" r:id="rId35"/>
    <p:sldId id="285" r:id="rId36"/>
    <p:sldId id="291" r:id="rId37"/>
    <p:sldId id="274" r:id="rId38"/>
    <p:sldId id="275" r:id="rId39"/>
    <p:sldId id="313" r:id="rId40"/>
    <p:sldId id="314" r:id="rId41"/>
    <p:sldId id="315" r:id="rId42"/>
    <p:sldId id="316" r:id="rId43"/>
    <p:sldId id="287" r:id="rId44"/>
    <p:sldId id="317" r:id="rId45"/>
    <p:sldId id="289" r:id="rId46"/>
    <p:sldId id="327"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CD1C02"/>
    <a:srgbClr val="33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3" autoAdjust="0"/>
    <p:restoredTop sz="86364" autoAdjust="0"/>
  </p:normalViewPr>
  <p:slideViewPr>
    <p:cSldViewPr snapToGrid="0" snapToObjects="1">
      <p:cViewPr varScale="1">
        <p:scale>
          <a:sx n="79" d="100"/>
          <a:sy n="79" d="100"/>
        </p:scale>
        <p:origin x="120" y="28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1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BE68FFE-E18B-4535-AD87-B60D8BA9ABA0}" type="datetimeFigureOut">
              <a:rPr lang="en-US" smtClean="0"/>
              <a:t>8/11/2020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CC7FC26-FA75-4F61-87E9-EFD7A7093B51}" type="slidenum">
              <a:rPr lang="en-US" smtClean="0"/>
              <a:t>‹#›</a:t>
            </a:fld>
            <a:endParaRPr lang="en-US"/>
          </a:p>
        </p:txBody>
      </p:sp>
    </p:spTree>
    <p:extLst>
      <p:ext uri="{BB962C8B-B14F-4D97-AF65-F5344CB8AC3E}">
        <p14:creationId xmlns:p14="http://schemas.microsoft.com/office/powerpoint/2010/main" val="15939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F1410B-491A-F240-AEA6-032C49894E72}" type="datetimeFigureOut">
              <a:rPr lang="en-US" smtClean="0"/>
              <a:t>8/11/2020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A5C13C-9F7C-8F43-8DA3-B14714359893}" type="slidenum">
              <a:rPr lang="en-US" smtClean="0"/>
              <a:t>‹#›</a:t>
            </a:fld>
            <a:endParaRPr lang="en-US" dirty="0"/>
          </a:p>
        </p:txBody>
      </p:sp>
    </p:spTree>
    <p:extLst>
      <p:ext uri="{BB962C8B-B14F-4D97-AF65-F5344CB8AC3E}">
        <p14:creationId xmlns:p14="http://schemas.microsoft.com/office/powerpoint/2010/main" val="159313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use</a:t>
            </a:r>
            <a:r>
              <a:rPr lang="en-US" baseline="0" dirty="0" smtClean="0"/>
              <a:t> of chat feature </a:t>
            </a:r>
            <a:endParaRPr lang="en-US" dirty="0"/>
          </a:p>
        </p:txBody>
      </p:sp>
      <p:sp>
        <p:nvSpPr>
          <p:cNvPr id="4" name="Slide Number Placeholder 3"/>
          <p:cNvSpPr>
            <a:spLocks noGrp="1"/>
          </p:cNvSpPr>
          <p:nvPr>
            <p:ph type="sldNum" sz="quarter" idx="10"/>
          </p:nvPr>
        </p:nvSpPr>
        <p:spPr/>
        <p:txBody>
          <a:bodyPr/>
          <a:lstStyle/>
          <a:p>
            <a:fld id="{EED6DB8C-2EF4-476B-BF58-9AE06EDF063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16185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5C13C-9F7C-8F43-8DA3-B14714359893}" type="slidenum">
              <a:rPr lang="en-US" smtClean="0"/>
              <a:t>24</a:t>
            </a:fld>
            <a:endParaRPr lang="en-US"/>
          </a:p>
        </p:txBody>
      </p:sp>
    </p:spTree>
    <p:extLst>
      <p:ext uri="{BB962C8B-B14F-4D97-AF65-F5344CB8AC3E}">
        <p14:creationId xmlns:p14="http://schemas.microsoft.com/office/powerpoint/2010/main" val="2238559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4739">
              <a:defRPr/>
            </a:pPr>
            <a:fld id="{253034EA-1508-44BD-B36F-7F250A229091}" type="slidenum">
              <a:rPr lang="en-US">
                <a:solidFill>
                  <a:prstClr val="black"/>
                </a:solidFill>
                <a:latin typeface="Calibri" panose="020F0502020204030204"/>
              </a:rPr>
              <a:pPr defTabSz="474739">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1566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34913" indent="-281691">
              <a:defRPr>
                <a:solidFill>
                  <a:schemeClr val="tx1"/>
                </a:solidFill>
                <a:latin typeface="Arial" panose="020B0604020202020204" pitchFamily="34" charset="0"/>
                <a:ea typeface="ＭＳ Ｐゴシック" panose="020B0600070205080204" pitchFamily="34" charset="-128"/>
              </a:defRPr>
            </a:lvl2pPr>
            <a:lvl3pPr marL="1131483" indent="-225038">
              <a:defRPr>
                <a:solidFill>
                  <a:schemeClr val="tx1"/>
                </a:solidFill>
                <a:latin typeface="Arial" panose="020B0604020202020204" pitchFamily="34" charset="0"/>
                <a:ea typeface="ＭＳ Ｐゴシック" panose="020B0600070205080204" pitchFamily="34" charset="-128"/>
              </a:defRPr>
            </a:lvl3pPr>
            <a:lvl4pPr marL="1583131" indent="-225038">
              <a:defRPr>
                <a:solidFill>
                  <a:schemeClr val="tx1"/>
                </a:solidFill>
                <a:latin typeface="Arial" panose="020B0604020202020204" pitchFamily="34" charset="0"/>
                <a:ea typeface="ＭＳ Ｐゴシック" panose="020B0600070205080204" pitchFamily="34" charset="-128"/>
              </a:defRPr>
            </a:lvl4pPr>
            <a:lvl5pPr marL="2036353" indent="-225038">
              <a:defRPr>
                <a:solidFill>
                  <a:schemeClr val="tx1"/>
                </a:solidFill>
                <a:latin typeface="Arial" panose="020B0604020202020204" pitchFamily="34" charset="0"/>
                <a:ea typeface="ＭＳ Ｐゴシック" panose="020B0600070205080204" pitchFamily="34" charset="-128"/>
              </a:defRPr>
            </a:lvl5pPr>
            <a:lvl6pPr marL="2489576"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42798"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96020"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49243"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D55643-F349-401B-AD20-D55F3F250831}" type="slidenum">
              <a:rPr lang="en-US" altLang="en-US" smtClean="0">
                <a:solidFill>
                  <a:prstClr val="black"/>
                </a:solidFill>
                <a:latin typeface="Calibri" panose="020F0502020204030204" pitchFamily="34" charset="0"/>
              </a:rPr>
              <a:pPr/>
              <a:t>44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35458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34913" indent="-281691">
              <a:defRPr>
                <a:solidFill>
                  <a:schemeClr val="tx1"/>
                </a:solidFill>
                <a:latin typeface="Arial" panose="020B0604020202020204" pitchFamily="34" charset="0"/>
                <a:ea typeface="ＭＳ Ｐゴシック" panose="020B0600070205080204" pitchFamily="34" charset="-128"/>
              </a:defRPr>
            </a:lvl2pPr>
            <a:lvl3pPr marL="1131483" indent="-225038">
              <a:defRPr>
                <a:solidFill>
                  <a:schemeClr val="tx1"/>
                </a:solidFill>
                <a:latin typeface="Arial" panose="020B0604020202020204" pitchFamily="34" charset="0"/>
                <a:ea typeface="ＭＳ Ｐゴシック" panose="020B0600070205080204" pitchFamily="34" charset="-128"/>
              </a:defRPr>
            </a:lvl3pPr>
            <a:lvl4pPr marL="1583131" indent="-225038">
              <a:defRPr>
                <a:solidFill>
                  <a:schemeClr val="tx1"/>
                </a:solidFill>
                <a:latin typeface="Arial" panose="020B0604020202020204" pitchFamily="34" charset="0"/>
                <a:ea typeface="ＭＳ Ｐゴシック" panose="020B0600070205080204" pitchFamily="34" charset="-128"/>
              </a:defRPr>
            </a:lvl4pPr>
            <a:lvl5pPr marL="2036353" indent="-225038">
              <a:defRPr>
                <a:solidFill>
                  <a:schemeClr val="tx1"/>
                </a:solidFill>
                <a:latin typeface="Arial" panose="020B0604020202020204" pitchFamily="34" charset="0"/>
                <a:ea typeface="ＭＳ Ｐゴシック" panose="020B0600070205080204" pitchFamily="34" charset="-128"/>
              </a:defRPr>
            </a:lvl5pPr>
            <a:lvl6pPr marL="2489576"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42798"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96020"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49243"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D55643-F349-401B-AD20-D55F3F250831}" type="slidenum">
              <a:rPr lang="en-US" altLang="en-US" smtClean="0">
                <a:solidFill>
                  <a:prstClr val="black"/>
                </a:solidFill>
                <a:latin typeface="Calibri" panose="020F0502020204030204" pitchFamily="34" charset="0"/>
              </a:rPr>
              <a:pPr/>
              <a:t>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52629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Bold ex-</a:t>
            </a:r>
            <a:r>
              <a:rPr lang="en-US" altLang="en-US" dirty="0" err="1" smtClean="0">
                <a:ea typeface="ＭＳ Ｐゴシック" panose="020B0600070205080204" pitchFamily="34" charset="-128"/>
              </a:rPr>
              <a:t>officios</a:t>
            </a:r>
            <a:r>
              <a:rPr lang="en-US" altLang="en-US" dirty="0" smtClean="0">
                <a:ea typeface="ＭＳ Ｐゴシック" panose="020B0600070205080204" pitchFamily="34" charset="-128"/>
              </a:rPr>
              <a:t> </a:t>
            </a:r>
            <a:endParaRPr lang="en-US" altLang="en-US" dirty="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34913" indent="-281691">
              <a:defRPr>
                <a:solidFill>
                  <a:schemeClr val="tx1"/>
                </a:solidFill>
                <a:latin typeface="Arial" panose="020B0604020202020204" pitchFamily="34" charset="0"/>
                <a:ea typeface="ＭＳ Ｐゴシック" panose="020B0600070205080204" pitchFamily="34" charset="-128"/>
              </a:defRPr>
            </a:lvl2pPr>
            <a:lvl3pPr marL="1131483" indent="-225038">
              <a:defRPr>
                <a:solidFill>
                  <a:schemeClr val="tx1"/>
                </a:solidFill>
                <a:latin typeface="Arial" panose="020B0604020202020204" pitchFamily="34" charset="0"/>
                <a:ea typeface="ＭＳ Ｐゴシック" panose="020B0600070205080204" pitchFamily="34" charset="-128"/>
              </a:defRPr>
            </a:lvl3pPr>
            <a:lvl4pPr marL="1583131" indent="-225038">
              <a:defRPr>
                <a:solidFill>
                  <a:schemeClr val="tx1"/>
                </a:solidFill>
                <a:latin typeface="Arial" panose="020B0604020202020204" pitchFamily="34" charset="0"/>
                <a:ea typeface="ＭＳ Ｐゴシック" panose="020B0600070205080204" pitchFamily="34" charset="-128"/>
              </a:defRPr>
            </a:lvl4pPr>
            <a:lvl5pPr marL="2036353" indent="-225038">
              <a:defRPr>
                <a:solidFill>
                  <a:schemeClr val="tx1"/>
                </a:solidFill>
                <a:latin typeface="Arial" panose="020B0604020202020204" pitchFamily="34" charset="0"/>
                <a:ea typeface="ＭＳ Ｐゴシック" panose="020B0600070205080204" pitchFamily="34" charset="-128"/>
              </a:defRPr>
            </a:lvl5pPr>
            <a:lvl6pPr marL="2489576"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42798"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96020"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49243"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D55643-F349-401B-AD20-D55F3F250831}" type="slidenum">
              <a:rPr lang="en-US" altLang="en-US" smtClean="0">
                <a:solidFill>
                  <a:prstClr val="black"/>
                </a:solidFill>
                <a:latin typeface="Calibri" panose="020F0502020204030204" pitchFamily="34" charset="0"/>
              </a:rPr>
              <a:pPr/>
              <a:t>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78465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6DB8C-2EF4-476B-BF58-9AE06EDF063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55482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34913" indent="-281691">
              <a:defRPr>
                <a:solidFill>
                  <a:schemeClr val="tx1"/>
                </a:solidFill>
                <a:latin typeface="Arial" panose="020B0604020202020204" pitchFamily="34" charset="0"/>
                <a:ea typeface="ＭＳ Ｐゴシック" panose="020B0600070205080204" pitchFamily="34" charset="-128"/>
              </a:defRPr>
            </a:lvl2pPr>
            <a:lvl3pPr marL="1131483" indent="-225038">
              <a:defRPr>
                <a:solidFill>
                  <a:schemeClr val="tx1"/>
                </a:solidFill>
                <a:latin typeface="Arial" panose="020B0604020202020204" pitchFamily="34" charset="0"/>
                <a:ea typeface="ＭＳ Ｐゴシック" panose="020B0600070205080204" pitchFamily="34" charset="-128"/>
              </a:defRPr>
            </a:lvl3pPr>
            <a:lvl4pPr marL="1583131" indent="-225038">
              <a:defRPr>
                <a:solidFill>
                  <a:schemeClr val="tx1"/>
                </a:solidFill>
                <a:latin typeface="Arial" panose="020B0604020202020204" pitchFamily="34" charset="0"/>
                <a:ea typeface="ＭＳ Ｐゴシック" panose="020B0600070205080204" pitchFamily="34" charset="-128"/>
              </a:defRPr>
            </a:lvl4pPr>
            <a:lvl5pPr marL="2036353" indent="-225038">
              <a:defRPr>
                <a:solidFill>
                  <a:schemeClr val="tx1"/>
                </a:solidFill>
                <a:latin typeface="Arial" panose="020B0604020202020204" pitchFamily="34" charset="0"/>
                <a:ea typeface="ＭＳ Ｐゴシック" panose="020B0600070205080204" pitchFamily="34" charset="-128"/>
              </a:defRPr>
            </a:lvl5pPr>
            <a:lvl6pPr marL="2489576"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42798"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96020"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49243"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D55643-F349-401B-AD20-D55F3F250831}" type="slidenum">
              <a:rPr lang="en-US" altLang="en-US" smtClean="0">
                <a:solidFill>
                  <a:prstClr val="black"/>
                </a:solidFill>
                <a:latin typeface="Calibri" panose="020F0502020204030204" pitchFamily="34" charset="0"/>
              </a:rPr>
              <a:pPr/>
              <a:t>6</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03801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ea typeface="ＭＳ Ｐゴシック" panose="020B0600070205080204" pitchFamily="34" charset="-128"/>
              </a:rPr>
              <a:t>Dr. Park oversees the Office of Faculty Affairs, whose mission is to support the recruitment, retention and academic advancement and career satisfaction of faculty.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ea typeface="ＭＳ Ｐゴシック" panose="020B0600070205080204" pitchFamily="34" charset="-128"/>
            </a:endParaRPr>
          </a:p>
          <a:p>
            <a:r>
              <a:rPr lang="en-US" sz="1200" b="0" i="0" kern="1200" dirty="0" smtClean="0">
                <a:solidFill>
                  <a:schemeClr val="tx1"/>
                </a:solidFill>
                <a:effectLst/>
                <a:latin typeface="+mn-lt"/>
                <a:ea typeface="+mn-ea"/>
                <a:cs typeface="+mn-cs"/>
              </a:rPr>
              <a:t>Park received both her BS and PhD from MIT and joined the BUSM Department of Dermatology faculty in 1990. She was the PI of an active federally funded biomedical research laboratory that earned national and international recognition in cutaneous biology. She trained and mentored numerous graduate and medical students, residents, fellows and junior faculty.</a:t>
            </a:r>
          </a:p>
          <a:p>
            <a:r>
              <a:rPr lang="en-US" sz="1200" b="0" i="0" kern="1200" dirty="0" smtClean="0">
                <a:solidFill>
                  <a:schemeClr val="tx1"/>
                </a:solidFill>
                <a:effectLst/>
                <a:latin typeface="+mn-lt"/>
                <a:ea typeface="+mn-ea"/>
                <a:cs typeface="+mn-cs"/>
              </a:rPr>
              <a:t>She became an Assistant Dean for GMS in 2010 and Chair of the Department of Medical Sciences and Education in 2014. She has worked with faculty across schools and colleges at BU by serving as a member of the University Council, Faculty Council, and Executive Committee. Collaborating with clinicians and basic science educators, Park implemented a Master of Science in Health Sciences Education. In addition, she has served in a variety of roles at BUSM, including as a member of the Committee on Faculty Affairs, chairing the </a:t>
            </a:r>
            <a:r>
              <a:rPr lang="en-US" sz="1200" b="0" i="0" kern="1200" dirty="0" err="1" smtClean="0">
                <a:solidFill>
                  <a:schemeClr val="tx1"/>
                </a:solidFill>
                <a:effectLst/>
                <a:latin typeface="+mn-lt"/>
                <a:ea typeface="+mn-ea"/>
                <a:cs typeface="+mn-cs"/>
              </a:rPr>
              <a:t>McCahan</a:t>
            </a:r>
            <a:r>
              <a:rPr lang="en-US" sz="1200" b="0" i="0" kern="1200" dirty="0" smtClean="0">
                <a:solidFill>
                  <a:schemeClr val="tx1"/>
                </a:solidFill>
                <a:effectLst/>
                <a:latin typeface="+mn-lt"/>
                <a:ea typeface="+mn-ea"/>
                <a:cs typeface="+mn-cs"/>
              </a:rPr>
              <a:t> Education Day and leading the Boston Area Health Education Center partnership, an initiative to engage and expand the diversity and outreach efforts.</a:t>
            </a:r>
          </a:p>
          <a:p>
            <a:r>
              <a:rPr lang="en-US" sz="1200" b="0" i="0" kern="1200" dirty="0" smtClean="0">
                <a:solidFill>
                  <a:schemeClr val="tx1"/>
                </a:solidFill>
                <a:effectLst/>
                <a:latin typeface="+mn-lt"/>
                <a:ea typeface="+mn-ea"/>
                <a:cs typeface="+mn-cs"/>
              </a:rPr>
              <a:t>Through these administrative responsibilities, Park has developed a deep commitment and attained a wide range of experiences to support the recruitment, retention and academic advancement, and career satisfaction of our diverse faculty.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900" dirty="0" smtClean="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34913" indent="-281691">
              <a:defRPr>
                <a:solidFill>
                  <a:schemeClr val="tx1"/>
                </a:solidFill>
                <a:latin typeface="Arial" panose="020B0604020202020204" pitchFamily="34" charset="0"/>
                <a:ea typeface="ＭＳ Ｐゴシック" panose="020B0600070205080204" pitchFamily="34" charset="-128"/>
              </a:defRPr>
            </a:lvl2pPr>
            <a:lvl3pPr marL="1131483" indent="-225038">
              <a:defRPr>
                <a:solidFill>
                  <a:schemeClr val="tx1"/>
                </a:solidFill>
                <a:latin typeface="Arial" panose="020B0604020202020204" pitchFamily="34" charset="0"/>
                <a:ea typeface="ＭＳ Ｐゴシック" panose="020B0600070205080204" pitchFamily="34" charset="-128"/>
              </a:defRPr>
            </a:lvl3pPr>
            <a:lvl4pPr marL="1583131" indent="-225038">
              <a:defRPr>
                <a:solidFill>
                  <a:schemeClr val="tx1"/>
                </a:solidFill>
                <a:latin typeface="Arial" panose="020B0604020202020204" pitchFamily="34" charset="0"/>
                <a:ea typeface="ＭＳ Ｐゴシック" panose="020B0600070205080204" pitchFamily="34" charset="-128"/>
              </a:defRPr>
            </a:lvl4pPr>
            <a:lvl5pPr marL="2036353" indent="-225038">
              <a:defRPr>
                <a:solidFill>
                  <a:schemeClr val="tx1"/>
                </a:solidFill>
                <a:latin typeface="Arial" panose="020B0604020202020204" pitchFamily="34" charset="0"/>
                <a:ea typeface="ＭＳ Ｐゴシック" panose="020B0600070205080204" pitchFamily="34" charset="-128"/>
              </a:defRPr>
            </a:lvl5pPr>
            <a:lvl6pPr marL="2489576"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42798"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96020"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49243" indent="-2250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D55643-F349-401B-AD20-D55F3F250831}" type="slidenum">
              <a:rPr lang="en-US" altLang="en-US" smtClean="0">
                <a:solidFill>
                  <a:prstClr val="black"/>
                </a:solidFill>
                <a:latin typeface="Calibri" panose="020F0502020204030204" pitchFamily="34" charset="0"/>
              </a:rPr>
              <a:pPr/>
              <a:t>7</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6915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5C13C-9F7C-8F43-8DA3-B14714359893}" type="slidenum">
              <a:rPr lang="en-US" smtClean="0"/>
              <a:t>8</a:t>
            </a:fld>
            <a:endParaRPr lang="en-US"/>
          </a:p>
        </p:txBody>
      </p:sp>
    </p:spTree>
    <p:extLst>
      <p:ext uri="{BB962C8B-B14F-4D97-AF65-F5344CB8AC3E}">
        <p14:creationId xmlns:p14="http://schemas.microsoft.com/office/powerpoint/2010/main" val="315355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5C13C-9F7C-8F43-8DA3-B14714359893}" type="slidenum">
              <a:rPr lang="en-US" smtClean="0"/>
              <a:t>13</a:t>
            </a:fld>
            <a:endParaRPr lang="en-US"/>
          </a:p>
        </p:txBody>
      </p:sp>
    </p:spTree>
    <p:extLst>
      <p:ext uri="{BB962C8B-B14F-4D97-AF65-F5344CB8AC3E}">
        <p14:creationId xmlns:p14="http://schemas.microsoft.com/office/powerpoint/2010/main" val="124806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5C13C-9F7C-8F43-8DA3-B14714359893}" type="slidenum">
              <a:rPr lang="en-US" smtClean="0"/>
              <a:t>23</a:t>
            </a:fld>
            <a:endParaRPr lang="en-US"/>
          </a:p>
        </p:txBody>
      </p:sp>
    </p:spTree>
    <p:extLst>
      <p:ext uri="{BB962C8B-B14F-4D97-AF65-F5344CB8AC3E}">
        <p14:creationId xmlns:p14="http://schemas.microsoft.com/office/powerpoint/2010/main" val="305166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81B96A-B78D-0E40-9F56-7B4FE5E6DF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A52A9C5-8664-234C-A8AA-B90D219B9C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5C304E-70C7-7645-93B0-390556022124}"/>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5" name="Footer Placeholder 4">
            <a:extLst>
              <a:ext uri="{FF2B5EF4-FFF2-40B4-BE49-F238E27FC236}">
                <a16:creationId xmlns:a16="http://schemas.microsoft.com/office/drawing/2014/main" xmlns="" id="{F4C9CA4D-F964-D14D-AD33-DA2AB466C1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6BA56F8-B43A-5543-9363-96F50324A6D8}"/>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29212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D3886-78DD-8148-9A43-2CE708441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EE8FAE3-ED52-3542-9214-24EC6FE4BE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DAD5D7-4D75-5F43-B448-F9AB012B9B15}"/>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5" name="Footer Placeholder 4">
            <a:extLst>
              <a:ext uri="{FF2B5EF4-FFF2-40B4-BE49-F238E27FC236}">
                <a16:creationId xmlns:a16="http://schemas.microsoft.com/office/drawing/2014/main" xmlns="" id="{AA4ECB2C-8656-1A4D-8674-1ECB526290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A339476-77A2-2243-8822-0752DEA738FB}"/>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155502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F48093-CFE8-7D49-8D21-FA574DEB59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8F375D-F778-B64B-A59A-C6FF7957FA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4C4740-F702-8949-8062-6CBC8C49E27C}"/>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5" name="Footer Placeholder 4">
            <a:extLst>
              <a:ext uri="{FF2B5EF4-FFF2-40B4-BE49-F238E27FC236}">
                <a16:creationId xmlns:a16="http://schemas.microsoft.com/office/drawing/2014/main" xmlns="" id="{51ED6D48-AD34-B44D-9947-4DFD44D8DA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4C31453-45AC-F449-B0C0-6D7E76B9325B}"/>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76212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nchor="b"/>
          <a:lstStyle>
            <a:lvl1pPr>
              <a:defRPr sz="800">
                <a:solidFill>
                  <a:schemeClr val="tx1"/>
                </a:solidFill>
              </a:defRPr>
            </a:lvl1pPr>
          </a:lstStyle>
          <a:p>
            <a:pPr>
              <a:defRPr/>
            </a:pPr>
            <a:fld id="{EF0C7063-C710-4581-BAAB-F73DAA268257}" type="datetime1">
              <a:rPr lang="en-US" smtClean="0">
                <a:solidFill>
                  <a:prstClr val="black"/>
                </a:solidFill>
              </a:rPr>
              <a:pPr>
                <a:defRPr/>
              </a:pPr>
              <a:t>8/11/2020</a:t>
            </a:fld>
            <a:endParaRPr lang="en-US" dirty="0">
              <a:solidFill>
                <a:prstClr val="black"/>
              </a:solidFill>
            </a:endParaRPr>
          </a:p>
        </p:txBody>
      </p:sp>
      <p:sp>
        <p:nvSpPr>
          <p:cNvPr id="5" name="Footer Placeholder 4"/>
          <p:cNvSpPr>
            <a:spLocks noGrp="1"/>
          </p:cNvSpPr>
          <p:nvPr>
            <p:ph type="ftr" sz="quarter" idx="11"/>
          </p:nvPr>
        </p:nvSpPr>
        <p:spPr/>
        <p:txBody>
          <a:bodyPr anchor="b"/>
          <a:lstStyle>
            <a:lvl1pPr>
              <a:defRPr sz="800">
                <a:solidFill>
                  <a:schemeClr val="tx1"/>
                </a:solidFill>
              </a:defRPr>
            </a:lvl1pPr>
          </a:lstStyle>
          <a:p>
            <a:pPr>
              <a:defRPr/>
            </a:pPr>
            <a:r>
              <a:rPr lang="en-US" dirty="0" smtClean="0">
                <a:solidFill>
                  <a:prstClr val="black"/>
                </a:solidFill>
              </a:rPr>
              <a:t>Care.Com &amp; Circles - AY20 Contracts</a:t>
            </a:r>
            <a:endParaRPr lang="en-US" dirty="0">
              <a:solidFill>
                <a:prstClr val="black"/>
              </a:solidFill>
            </a:endParaRPr>
          </a:p>
        </p:txBody>
      </p:sp>
      <p:sp>
        <p:nvSpPr>
          <p:cNvPr id="6" name="Slide Number Placeholder 5"/>
          <p:cNvSpPr>
            <a:spLocks noGrp="1"/>
          </p:cNvSpPr>
          <p:nvPr>
            <p:ph type="sldNum" sz="quarter" idx="12"/>
          </p:nvPr>
        </p:nvSpPr>
        <p:spPr/>
        <p:txBody>
          <a:bodyPr anchor="b"/>
          <a:lstStyle>
            <a:lvl1pPr>
              <a:defRPr sz="800">
                <a:solidFill>
                  <a:schemeClr val="tx1"/>
                </a:solidFill>
              </a:defRPr>
            </a:lvl1pPr>
          </a:lstStyle>
          <a:p>
            <a:pPr>
              <a:defRPr/>
            </a:pPr>
            <a:fld id="{3AE66CCC-21E3-40B7-A816-FCBB17E29F0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922464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40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83660B5-1C41-4BC8-BC5B-61DE9DC30510}" type="datetime1">
              <a:rPr lang="en-US" smtClean="0">
                <a:solidFill>
                  <a:prstClr val="black"/>
                </a:solidFill>
              </a:rPr>
              <a:pPr>
                <a:defRPr/>
              </a:pPr>
              <a:t>8/11/2020</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solidFill>
              </a:rPr>
              <a:t>Care.Com &amp; Circles - AY20 Contracts</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r>
              <a:rPr lang="en-US" dirty="0" smtClean="0">
                <a:solidFill>
                  <a:prstClr val="black"/>
                </a:solidFill>
              </a:rPr>
              <a:t>  </a:t>
            </a:r>
            <a:fld id="{24D19A51-8800-42CC-A4F4-BF271F75930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637593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C4CAACA-053C-4C40-AA56-AF08F3ABFD7C}" type="datetime1">
              <a:rPr lang="en-US" smtClean="0">
                <a:solidFill>
                  <a:prstClr val="black"/>
                </a:solidFill>
              </a:rPr>
              <a:pPr>
                <a:defRPr/>
              </a:pPr>
              <a:t>8/11/2020</a:t>
            </a:fld>
            <a:endParaRPr lang="en-US"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smtClean="0">
                <a:solidFill>
                  <a:prstClr val="black"/>
                </a:solidFill>
              </a:rPr>
              <a:t>Care.Com &amp; Circles - AY20 Contracts</a:t>
            </a:r>
            <a:endParaRPr lang="en-US"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BCB030BB-33AA-4152-9789-DF84A7F890D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48465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nchor="b"/>
          <a:lstStyle>
            <a:lvl1pPr>
              <a:defRPr sz="800">
                <a:solidFill>
                  <a:schemeClr val="tx1"/>
                </a:solidFill>
              </a:defRPr>
            </a:lvl1pPr>
          </a:lstStyle>
          <a:p>
            <a:pPr>
              <a:defRPr/>
            </a:pPr>
            <a:fld id="{EF0C7063-C710-4581-BAAB-F73DAA268257}" type="datetime1">
              <a:rPr lang="en-US" smtClean="0">
                <a:solidFill>
                  <a:prstClr val="black"/>
                </a:solidFill>
              </a:rPr>
              <a:pPr>
                <a:defRPr/>
              </a:pPr>
              <a:t>8/11/2020</a:t>
            </a:fld>
            <a:endParaRPr lang="en-US" dirty="0">
              <a:solidFill>
                <a:prstClr val="black"/>
              </a:solidFill>
            </a:endParaRPr>
          </a:p>
        </p:txBody>
      </p:sp>
      <p:sp>
        <p:nvSpPr>
          <p:cNvPr id="5" name="Footer Placeholder 4"/>
          <p:cNvSpPr>
            <a:spLocks noGrp="1"/>
          </p:cNvSpPr>
          <p:nvPr>
            <p:ph type="ftr" sz="quarter" idx="11"/>
          </p:nvPr>
        </p:nvSpPr>
        <p:spPr/>
        <p:txBody>
          <a:bodyPr anchor="b"/>
          <a:lstStyle>
            <a:lvl1pPr>
              <a:defRPr sz="800">
                <a:solidFill>
                  <a:schemeClr val="tx1"/>
                </a:solidFill>
              </a:defRPr>
            </a:lvl1pPr>
          </a:lstStyle>
          <a:p>
            <a:pPr>
              <a:defRPr/>
            </a:pPr>
            <a:r>
              <a:rPr lang="en-US" dirty="0" smtClean="0">
                <a:solidFill>
                  <a:prstClr val="black"/>
                </a:solidFill>
              </a:rPr>
              <a:t>Care.Com &amp; Circles - AY20 Contracts</a:t>
            </a:r>
            <a:endParaRPr lang="en-US" dirty="0">
              <a:solidFill>
                <a:prstClr val="black"/>
              </a:solidFill>
            </a:endParaRPr>
          </a:p>
        </p:txBody>
      </p:sp>
      <p:sp>
        <p:nvSpPr>
          <p:cNvPr id="6" name="Slide Number Placeholder 5"/>
          <p:cNvSpPr>
            <a:spLocks noGrp="1"/>
          </p:cNvSpPr>
          <p:nvPr>
            <p:ph type="sldNum" sz="quarter" idx="12"/>
          </p:nvPr>
        </p:nvSpPr>
        <p:spPr/>
        <p:txBody>
          <a:bodyPr anchor="b"/>
          <a:lstStyle>
            <a:lvl1pPr>
              <a:defRPr sz="800">
                <a:solidFill>
                  <a:schemeClr val="tx1"/>
                </a:solidFill>
              </a:defRPr>
            </a:lvl1pPr>
          </a:lstStyle>
          <a:p>
            <a:pPr>
              <a:defRPr/>
            </a:pPr>
            <a:fld id="{3AE66CCC-21E3-40B7-A816-FCBB17E29F0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81410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40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83660B5-1C41-4BC8-BC5B-61DE9DC30510}" type="datetime1">
              <a:rPr lang="en-US" smtClean="0">
                <a:solidFill>
                  <a:prstClr val="black"/>
                </a:solidFill>
              </a:rPr>
              <a:pPr>
                <a:defRPr/>
              </a:pPr>
              <a:t>8/11/2020</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solidFill>
              </a:rPr>
              <a:t>Care.Com &amp; Circles - AY20 Contracts</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r>
              <a:rPr lang="en-US" dirty="0" smtClean="0">
                <a:solidFill>
                  <a:prstClr val="black"/>
                </a:solidFill>
              </a:rPr>
              <a:t>  </a:t>
            </a:r>
            <a:fld id="{24D19A51-8800-42CC-A4F4-BF271F75930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10738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C4CAACA-053C-4C40-AA56-AF08F3ABFD7C}" type="datetime1">
              <a:rPr lang="en-US" smtClean="0">
                <a:solidFill>
                  <a:prstClr val="black"/>
                </a:solidFill>
              </a:rPr>
              <a:pPr>
                <a:defRPr/>
              </a:pPr>
              <a:t>8/11/2020</a:t>
            </a:fld>
            <a:endParaRPr lang="en-US"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smtClean="0">
                <a:solidFill>
                  <a:prstClr val="black"/>
                </a:solidFill>
              </a:rPr>
              <a:t>Care.Com &amp; Circles - AY20 Contracts</a:t>
            </a:r>
            <a:endParaRPr lang="en-US"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BCB030BB-33AA-4152-9789-DF84A7F890D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609213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91FE9-8BE7-1A43-A1C9-C2441A077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C93F47-13F2-5A40-ABFE-9ADDC77CD1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DA954A-2144-784C-A327-60BBF4CA560F}"/>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5" name="Footer Placeholder 4">
            <a:extLst>
              <a:ext uri="{FF2B5EF4-FFF2-40B4-BE49-F238E27FC236}">
                <a16:creationId xmlns:a16="http://schemas.microsoft.com/office/drawing/2014/main" xmlns="" id="{AB1FD50C-5231-734B-935E-378831C6D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A4C4052-3466-0C41-8FE1-AA181BF3FEFD}"/>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182675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07F42-1BE0-6647-A94E-E7E1C4955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D1FFC8-2D88-704C-91FB-1256476C5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1607C2F-26E4-A741-AFCF-7F795DC40331}"/>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5" name="Footer Placeholder 4">
            <a:extLst>
              <a:ext uri="{FF2B5EF4-FFF2-40B4-BE49-F238E27FC236}">
                <a16:creationId xmlns:a16="http://schemas.microsoft.com/office/drawing/2014/main" xmlns="" id="{97324B13-9F14-6948-9F32-5597CC4050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847B447-DE21-334E-B83F-F940A1F5370B}"/>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35456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9FFD0D-3816-BD40-82DF-F68BDD30B9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E337C0-3ACF-844C-A1FF-2944F99688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F51531-4BCC-884C-93BE-EEC7493419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50E1BF9-1333-C34D-BA18-DA6210852C0F}"/>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6" name="Footer Placeholder 5">
            <a:extLst>
              <a:ext uri="{FF2B5EF4-FFF2-40B4-BE49-F238E27FC236}">
                <a16:creationId xmlns:a16="http://schemas.microsoft.com/office/drawing/2014/main" xmlns="" id="{ABA21AFA-DC54-6340-9D07-47F63073C0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CBD65B30-B9DF-5F45-8875-B2A5D2E71E48}"/>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392047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8D9CAF-DC26-534A-B9B1-F55AB0D00E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764533C-EAC6-1C4A-A3B2-0F4CFA8B3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F0DE048-DC8A-7746-AD3E-9C2F82A881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D3EF532-4E3C-EE41-9389-70C4390D8C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F045987-5008-B540-BC68-29A911386B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5498D5-F915-CF46-9313-6C49152BAD01}"/>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8" name="Footer Placeholder 7">
            <a:extLst>
              <a:ext uri="{FF2B5EF4-FFF2-40B4-BE49-F238E27FC236}">
                <a16:creationId xmlns:a16="http://schemas.microsoft.com/office/drawing/2014/main" xmlns="" id="{51874C1A-BB75-ED48-9588-649D7D70EB9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577752B-E0DA-C545-A153-D3D3DA114B8F}"/>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181118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BBEEF-836D-1E4B-9D38-AAA1BBE51A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CD366E-F5FD-6143-B9B6-B034AC44554A}"/>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4" name="Footer Placeholder 3">
            <a:extLst>
              <a:ext uri="{FF2B5EF4-FFF2-40B4-BE49-F238E27FC236}">
                <a16:creationId xmlns:a16="http://schemas.microsoft.com/office/drawing/2014/main" xmlns="" id="{3EA59C69-A3F0-6A4A-B813-51E52763DA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1258CC-20D5-1C4E-8AA7-03B84520C00E}"/>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413769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A393B1-8BE4-3142-ABF1-2802B349EC22}"/>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3" name="Footer Placeholder 2">
            <a:extLst>
              <a:ext uri="{FF2B5EF4-FFF2-40B4-BE49-F238E27FC236}">
                <a16:creationId xmlns:a16="http://schemas.microsoft.com/office/drawing/2014/main" xmlns="" id="{001190AC-5703-4E4D-A20A-E34A243989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3E7EEADF-C88E-0540-B5C9-AFD59CB85748}"/>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226445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A3D4CC-D95D-3C4F-AC7B-F170CE8F0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22F993-2A82-5844-9324-C2FF30FEE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A1C05AE-72E1-D74F-8686-53A8BEF40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819DE02-D909-9145-8C35-1AF4B3448602}"/>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6" name="Footer Placeholder 5">
            <a:extLst>
              <a:ext uri="{FF2B5EF4-FFF2-40B4-BE49-F238E27FC236}">
                <a16:creationId xmlns:a16="http://schemas.microsoft.com/office/drawing/2014/main" xmlns="" id="{0D9EF133-3308-CC49-90BE-F9EF8B0F0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E3649B57-F1DD-834C-B245-D3E6CDE10EDC}"/>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417274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687AC-DFA1-7144-92E4-08B0A3F7C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5E2437-71CF-7446-A8CB-EE3CB84C7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EBE80052-66E8-3F46-9A34-282919001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EE30024-FC48-A944-9671-3E5A4A3CB147}"/>
              </a:ext>
            </a:extLst>
          </p:cNvPr>
          <p:cNvSpPr>
            <a:spLocks noGrp="1"/>
          </p:cNvSpPr>
          <p:nvPr>
            <p:ph type="dt" sz="half" idx="10"/>
          </p:nvPr>
        </p:nvSpPr>
        <p:spPr/>
        <p:txBody>
          <a:bodyPr/>
          <a:lstStyle/>
          <a:p>
            <a:fld id="{3793CA7C-83E0-7F4E-BC49-6CDD9F2A0104}" type="datetimeFigureOut">
              <a:rPr lang="en-US" smtClean="0"/>
              <a:t>8/11/2020</a:t>
            </a:fld>
            <a:endParaRPr lang="en-US" dirty="0"/>
          </a:p>
        </p:txBody>
      </p:sp>
      <p:sp>
        <p:nvSpPr>
          <p:cNvPr id="6" name="Footer Placeholder 5">
            <a:extLst>
              <a:ext uri="{FF2B5EF4-FFF2-40B4-BE49-F238E27FC236}">
                <a16:creationId xmlns:a16="http://schemas.microsoft.com/office/drawing/2014/main" xmlns="" id="{41885A2A-27A0-EE41-BAF3-461DA0AE87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C377FDB2-1B34-774E-9983-6193517F6454}"/>
              </a:ext>
            </a:extLst>
          </p:cNvPr>
          <p:cNvSpPr>
            <a:spLocks noGrp="1"/>
          </p:cNvSpPr>
          <p:nvPr>
            <p:ph type="sldNum" sz="quarter" idx="12"/>
          </p:nvPr>
        </p:nvSpPr>
        <p:spPr/>
        <p:txBody>
          <a:bodyPr/>
          <a:lstStyle/>
          <a:p>
            <a:fld id="{353625A9-139D-294B-8B42-C74FC74B06DF}" type="slidenum">
              <a:rPr lang="en-US" smtClean="0"/>
              <a:t>‹#›</a:t>
            </a:fld>
            <a:endParaRPr lang="en-US" dirty="0"/>
          </a:p>
        </p:txBody>
      </p:sp>
    </p:spTree>
    <p:extLst>
      <p:ext uri="{BB962C8B-B14F-4D97-AF65-F5344CB8AC3E}">
        <p14:creationId xmlns:p14="http://schemas.microsoft.com/office/powerpoint/2010/main" val="3513712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www.google.com/imgres?imgurl=https://ff8f97e6f3-custmedia.vresp.com/553ec3495d/bu-logo.jpg&amp;imgrefurl=http://hosted.verticalresponse.com/734086/bf8816f78f/286311235/5e849a9c39/&amp;usg=__khO4sFEAPjcaIDpoLO4CqPbYpjg=&amp;h=182&amp;w=448&amp;sz=86&amp;hl=en&amp;start=5&amp;zoom=1&amp;tbnid=BnhaD0XRI8k7bM:&amp;tbnh=52&amp;tbnw=127&amp;ei=ePswUqCKCLLw2gW-kIH4BA&amp;prev=/images?q=boston+University+logo&amp;sa=X&amp;rls=com.microsoft:*&amp;hl=en&amp;tbm=isch&amp;itbs=1&amp;sa=X&amp;ved=0CDQQrQMwBA" TargetMode="Externa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www.google.com/imgres?imgurl=https://ff8f97e6f3-custmedia.vresp.com/553ec3495d/bu-logo.jpg&amp;imgrefurl=http://hosted.verticalresponse.com/734086/bf8816f78f/286311235/5e849a9c39/&amp;usg=__khO4sFEAPjcaIDpoLO4CqPbYpjg=&amp;h=182&amp;w=448&amp;sz=86&amp;hl=en&amp;start=5&amp;zoom=1&amp;tbnid=BnhaD0XRI8k7bM:&amp;tbnh=52&amp;tbnw=127&amp;ei=ePswUqCKCLLw2gW-kIH4BA&amp;prev=/images?q=boston+University+logo&amp;sa=X&amp;rls=com.microsoft:*&amp;hl=en&amp;tbm=isch&amp;itbs=1&amp;sa=X&amp;ved=0CDQQrQMwBA" TargetMode="External"/><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8E08082-76B8-804C-B093-218FC89F5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BFEF49E-E74F-5D4E-BEAD-9ECB5B3D7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84DB49-A1BF-234C-BF16-352D6481B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3CA7C-83E0-7F4E-BC49-6CDD9F2A0104}" type="datetimeFigureOut">
              <a:rPr lang="en-US" smtClean="0"/>
              <a:t>8/11/2020</a:t>
            </a:fld>
            <a:endParaRPr lang="en-US" dirty="0"/>
          </a:p>
        </p:txBody>
      </p:sp>
      <p:sp>
        <p:nvSpPr>
          <p:cNvPr id="5" name="Footer Placeholder 4">
            <a:extLst>
              <a:ext uri="{FF2B5EF4-FFF2-40B4-BE49-F238E27FC236}">
                <a16:creationId xmlns:a16="http://schemas.microsoft.com/office/drawing/2014/main" xmlns="" id="{8248FEE3-E553-4A4E-8DCE-0B210ACE1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5AC84284-EE2A-8643-8980-2955C533F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625A9-139D-294B-8B42-C74FC74B06DF}" type="slidenum">
              <a:rPr lang="en-US" smtClean="0"/>
              <a:t>‹#›</a:t>
            </a:fld>
            <a:endParaRPr lang="en-US" dirty="0"/>
          </a:p>
        </p:txBody>
      </p:sp>
    </p:spTree>
    <p:extLst>
      <p:ext uri="{BB962C8B-B14F-4D97-AF65-F5344CB8AC3E}">
        <p14:creationId xmlns:p14="http://schemas.microsoft.com/office/powerpoint/2010/main" val="2451702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2032000" y="6416678"/>
            <a:ext cx="2032000" cy="365125"/>
          </a:xfrm>
          <a:prstGeom prst="rect">
            <a:avLst/>
          </a:prstGeom>
        </p:spPr>
        <p:txBody>
          <a:bodyPr vert="horz" wrap="square" lIns="91440" tIns="45720" rIns="91440" bIns="45720" numCol="1" anchor="b" anchorCtr="0" compatLnSpc="1">
            <a:prstTxWarp prst="textNoShape">
              <a:avLst/>
            </a:prstTxWarp>
          </a:bodyPr>
          <a:lstStyle>
            <a:lvl1pPr algn="l">
              <a:defRPr sz="800">
                <a:solidFill>
                  <a:schemeClr val="tx1"/>
                </a:solidFill>
                <a:latin typeface="+mn-lt"/>
                <a:ea typeface="ＭＳ Ｐゴシック"/>
                <a:cs typeface="ＭＳ Ｐゴシック"/>
              </a:defRPr>
            </a:lvl1pPr>
          </a:lstStyle>
          <a:p>
            <a:pPr fontAlgn="base">
              <a:spcBef>
                <a:spcPct val="0"/>
              </a:spcBef>
              <a:spcAft>
                <a:spcPct val="0"/>
              </a:spcAft>
              <a:defRPr/>
            </a:pPr>
            <a:fld id="{7B3C6841-25C2-4388-8CB3-659362BE9382}" type="datetime1">
              <a:rPr lang="en-US" smtClean="0">
                <a:solidFill>
                  <a:prstClr val="black"/>
                </a:solidFill>
              </a:rPr>
              <a:pPr fontAlgn="base">
                <a:spcBef>
                  <a:spcPct val="0"/>
                </a:spcBef>
                <a:spcAft>
                  <a:spcPct val="0"/>
                </a:spcAft>
                <a:defRPr/>
              </a:pPr>
              <a:t>8/11/2020</a:t>
            </a:fld>
            <a:endParaRPr lang="en-US" dirty="0">
              <a:solidFill>
                <a:prstClr val="black"/>
              </a:solidFill>
            </a:endParaRPr>
          </a:p>
        </p:txBody>
      </p:sp>
      <p:sp>
        <p:nvSpPr>
          <p:cNvPr id="5" name="Footer Placeholder 4"/>
          <p:cNvSpPr>
            <a:spLocks noGrp="1"/>
          </p:cNvSpPr>
          <p:nvPr>
            <p:ph type="ftr" sz="quarter" idx="3"/>
          </p:nvPr>
        </p:nvSpPr>
        <p:spPr>
          <a:xfrm>
            <a:off x="4165600" y="6416678"/>
            <a:ext cx="3860800" cy="365125"/>
          </a:xfrm>
          <a:prstGeom prst="rect">
            <a:avLst/>
          </a:prstGeom>
        </p:spPr>
        <p:txBody>
          <a:bodyPr vert="horz" wrap="square" lIns="91440" tIns="45720" rIns="91440" bIns="45720" numCol="1" anchor="b" anchorCtr="0" compatLnSpc="1">
            <a:prstTxWarp prst="textNoShape">
              <a:avLst/>
            </a:prstTxWarp>
          </a:bodyPr>
          <a:lstStyle>
            <a:lvl1pPr algn="ctr">
              <a:defRPr sz="800">
                <a:solidFill>
                  <a:schemeClr val="tx1"/>
                </a:solidFill>
                <a:latin typeface="+mn-lt"/>
                <a:ea typeface="ＭＳ Ｐゴシック"/>
                <a:cs typeface="ＭＳ Ｐゴシック"/>
              </a:defRPr>
            </a:lvl1pPr>
          </a:lstStyle>
          <a:p>
            <a:pPr fontAlgn="base">
              <a:spcBef>
                <a:spcPct val="0"/>
              </a:spcBef>
              <a:spcAft>
                <a:spcPct val="0"/>
              </a:spcAft>
              <a:defRPr/>
            </a:pPr>
            <a:r>
              <a:rPr lang="en-US" dirty="0" smtClean="0">
                <a:solidFill>
                  <a:prstClr val="black"/>
                </a:solidFill>
              </a:rPr>
              <a:t>Care.Com &amp; Circles - AY20 Contracts</a:t>
            </a:r>
            <a:endParaRPr lang="en-US" dirty="0">
              <a:solidFill>
                <a:prstClr val="black"/>
              </a:solidFill>
            </a:endParaRPr>
          </a:p>
        </p:txBody>
      </p:sp>
      <p:sp>
        <p:nvSpPr>
          <p:cNvPr id="6" name="Slide Number Placeholder 5"/>
          <p:cNvSpPr>
            <a:spLocks noGrp="1"/>
          </p:cNvSpPr>
          <p:nvPr>
            <p:ph type="sldNum" sz="quarter" idx="4"/>
          </p:nvPr>
        </p:nvSpPr>
        <p:spPr>
          <a:xfrm>
            <a:off x="8128000" y="6416678"/>
            <a:ext cx="1930400" cy="365125"/>
          </a:xfrm>
          <a:prstGeom prst="rect">
            <a:avLst/>
          </a:prstGeom>
        </p:spPr>
        <p:txBody>
          <a:bodyPr vert="horz" wrap="square" lIns="91440" tIns="45720" rIns="91440" bIns="45720" numCol="1" anchor="b" anchorCtr="0" compatLnSpc="1">
            <a:prstTxWarp prst="textNoShape">
              <a:avLst/>
            </a:prstTxWarp>
          </a:bodyPr>
          <a:lstStyle>
            <a:lvl1pPr algn="r">
              <a:defRPr sz="800">
                <a:solidFill>
                  <a:schemeClr val="tx1"/>
                </a:solidFill>
                <a:latin typeface="+mn-lt"/>
                <a:ea typeface="ＭＳ Ｐゴシック" charset="0"/>
                <a:cs typeface="+mn-cs"/>
              </a:defRPr>
            </a:lvl1pPr>
          </a:lstStyle>
          <a:p>
            <a:pPr fontAlgn="base">
              <a:spcBef>
                <a:spcPct val="0"/>
              </a:spcBef>
              <a:spcAft>
                <a:spcPct val="0"/>
              </a:spcAft>
              <a:defRPr/>
            </a:pPr>
            <a:fld id="{A06F7197-118B-45C6-9E82-16B2B5D57532}" type="slidenum">
              <a:rPr lang="en-US" smtClean="0">
                <a:solidFill>
                  <a:prstClr val="black"/>
                </a:solidFill>
              </a:rPr>
              <a:pPr fontAlgn="base">
                <a:spcBef>
                  <a:spcPct val="0"/>
                </a:spcBef>
                <a:spcAft>
                  <a:spcPct val="0"/>
                </a:spcAft>
                <a:defRPr/>
              </a:pPr>
              <a:t>‹#›</a:t>
            </a:fld>
            <a:endParaRPr lang="en-US" dirty="0">
              <a:solidFill>
                <a:prstClr val="black"/>
              </a:solidFill>
            </a:endParaRPr>
          </a:p>
        </p:txBody>
      </p:sp>
      <p:pic>
        <p:nvPicPr>
          <p:cNvPr id="9" name="Picture 2" descr="BMC-BUMS LOGOS 120dpi"/>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72800" y="6429378"/>
            <a:ext cx="1219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t2.gstatic.com/images?q=tbn:ANd9GcTVpcK5ZnZJd5KGSDvyfCgQy1l_aGY9ZNkUTJoNasM3vIIbhufhsUwHyVk">
            <a:hlinkClick r:id="rId6"/>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600" y="6477000"/>
            <a:ext cx="10160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872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hdr="0"/>
  <p:txStyles>
    <p:titleStyle>
      <a:lvl1pPr algn="ctr" rtl="0" eaLnBrk="1" fontAlgn="base" hangingPunct="1">
        <a:spcBef>
          <a:spcPct val="0"/>
        </a:spcBef>
        <a:spcAft>
          <a:spcPct val="0"/>
        </a:spcAft>
        <a:defRPr sz="3600" b="1" kern="1200">
          <a:solidFill>
            <a:srgbClr val="840000"/>
          </a:solidFill>
          <a:latin typeface="+mj-lt"/>
          <a:ea typeface="ＭＳ Ｐゴシック" charset="0"/>
          <a:cs typeface="ＭＳ Ｐゴシック"/>
        </a:defRPr>
      </a:lvl1pPr>
      <a:lvl2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2pPr>
      <a:lvl3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3pPr>
      <a:lvl4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4pPr>
      <a:lvl5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5pPr>
      <a:lvl6pPr marL="457200" algn="ctr" rtl="0" eaLnBrk="1" fontAlgn="base" hangingPunct="1">
        <a:spcBef>
          <a:spcPct val="0"/>
        </a:spcBef>
        <a:spcAft>
          <a:spcPct val="0"/>
        </a:spcAft>
        <a:defRPr sz="3600" b="1">
          <a:solidFill>
            <a:srgbClr val="840000"/>
          </a:solidFill>
          <a:latin typeface="Calibri" charset="0"/>
          <a:ea typeface="ＭＳ Ｐゴシック" charset="0"/>
        </a:defRPr>
      </a:lvl6pPr>
      <a:lvl7pPr marL="914400" algn="ctr" rtl="0" eaLnBrk="1" fontAlgn="base" hangingPunct="1">
        <a:spcBef>
          <a:spcPct val="0"/>
        </a:spcBef>
        <a:spcAft>
          <a:spcPct val="0"/>
        </a:spcAft>
        <a:defRPr sz="3600" b="1">
          <a:solidFill>
            <a:srgbClr val="840000"/>
          </a:solidFill>
          <a:latin typeface="Calibri" charset="0"/>
          <a:ea typeface="ＭＳ Ｐゴシック" charset="0"/>
        </a:defRPr>
      </a:lvl7pPr>
      <a:lvl8pPr marL="1371600" algn="ctr" rtl="0" eaLnBrk="1" fontAlgn="base" hangingPunct="1">
        <a:spcBef>
          <a:spcPct val="0"/>
        </a:spcBef>
        <a:spcAft>
          <a:spcPct val="0"/>
        </a:spcAft>
        <a:defRPr sz="3600" b="1">
          <a:solidFill>
            <a:srgbClr val="840000"/>
          </a:solidFill>
          <a:latin typeface="Calibri" charset="0"/>
          <a:ea typeface="ＭＳ Ｐゴシック" charset="0"/>
        </a:defRPr>
      </a:lvl8pPr>
      <a:lvl9pPr marL="1828800" algn="ctr" rtl="0" eaLnBrk="1" fontAlgn="base" hangingPunct="1">
        <a:spcBef>
          <a:spcPct val="0"/>
        </a:spcBef>
        <a:spcAft>
          <a:spcPct val="0"/>
        </a:spcAft>
        <a:defRPr sz="3600" b="1">
          <a:solidFill>
            <a:srgbClr val="840000"/>
          </a:solidFill>
          <a:latin typeface="Calibri" charset="0"/>
          <a:ea typeface="ＭＳ Ｐゴシック" charset="0"/>
        </a:defRPr>
      </a:lvl9pPr>
    </p:titleStyle>
    <p:bodyStyle>
      <a:lvl1pPr marL="342900" indent="-342900" algn="l" rtl="0" eaLnBrk="1" fontAlgn="base" hangingPunct="1">
        <a:spcBef>
          <a:spcPct val="20000"/>
        </a:spcBef>
        <a:spcAft>
          <a:spcPct val="0"/>
        </a:spcAft>
        <a:buClr>
          <a:srgbClr val="920000"/>
        </a:buClr>
        <a:buSzPct val="100000"/>
        <a:buFont typeface="Arial" charset="0"/>
        <a:buChar char="•"/>
        <a:defRPr sz="3200" kern="1200">
          <a:solidFill>
            <a:schemeClr val="tx1"/>
          </a:solidFill>
          <a:latin typeface="+mn-lt"/>
          <a:ea typeface="ＭＳ Ｐゴシック" charset="0"/>
          <a:cs typeface="ＭＳ Ｐゴシック"/>
        </a:defRPr>
      </a:lvl1pPr>
      <a:lvl2pPr marL="742950" indent="-285750" algn="l" rtl="0" eaLnBrk="1" fontAlgn="base" hangingPunct="1">
        <a:spcBef>
          <a:spcPct val="20000"/>
        </a:spcBef>
        <a:spcAft>
          <a:spcPct val="0"/>
        </a:spcAft>
        <a:buClr>
          <a:srgbClr val="920000"/>
        </a:buClr>
        <a:buFont typeface="Wingdings" pitchFamily="2" charset="2"/>
        <a:buChar char="ü"/>
        <a:defRPr sz="2800" kern="1200">
          <a:solidFill>
            <a:schemeClr val="tx1"/>
          </a:solidFill>
          <a:latin typeface="+mn-lt"/>
          <a:ea typeface="ＭＳ Ｐゴシック" charset="0"/>
          <a:cs typeface="ＭＳ Ｐゴシック"/>
        </a:defRPr>
      </a:lvl2pPr>
      <a:lvl3pPr marL="1143000" indent="-228600" algn="l" rtl="0" eaLnBrk="1" fontAlgn="base" hangingPunct="1">
        <a:spcBef>
          <a:spcPct val="20000"/>
        </a:spcBef>
        <a:spcAft>
          <a:spcPct val="0"/>
        </a:spcAft>
        <a:buClr>
          <a:srgbClr val="920000"/>
        </a:buClr>
        <a:buFont typeface="Wingdings" pitchFamily="2" charset="2"/>
        <a:buChar char="Ø"/>
        <a:defRPr sz="2400" kern="1200">
          <a:solidFill>
            <a:schemeClr val="tx1"/>
          </a:solidFill>
          <a:latin typeface="+mn-lt"/>
          <a:ea typeface="ＭＳ Ｐゴシック" charset="0"/>
          <a:cs typeface="ＭＳ Ｐゴシック"/>
        </a:defRPr>
      </a:lvl3pPr>
      <a:lvl4pPr marL="1600200" indent="-228600" algn="l" rtl="0" eaLnBrk="1" fontAlgn="base" hangingPunct="1">
        <a:spcBef>
          <a:spcPct val="20000"/>
        </a:spcBef>
        <a:spcAft>
          <a:spcPct val="0"/>
        </a:spcAft>
        <a:buClr>
          <a:srgbClr val="920000"/>
        </a:buClr>
        <a:buFont typeface="Wingdings" pitchFamily="2" charset="2"/>
        <a:buChar char="ü"/>
        <a:defRPr sz="2000" kern="1200">
          <a:solidFill>
            <a:schemeClr val="tx1"/>
          </a:solidFill>
          <a:latin typeface="+mn-lt"/>
          <a:ea typeface="ＭＳ Ｐゴシック" charset="0"/>
          <a:cs typeface="ＭＳ Ｐゴシック"/>
        </a:defRPr>
      </a:lvl4pPr>
      <a:lvl5pPr marL="2057400" indent="-228600" algn="l" rtl="0" eaLnBrk="1" fontAlgn="base" hangingPunct="1">
        <a:spcBef>
          <a:spcPct val="20000"/>
        </a:spcBef>
        <a:spcAft>
          <a:spcPct val="0"/>
        </a:spcAft>
        <a:buClr>
          <a:srgbClr val="920000"/>
        </a:buClr>
        <a:buFont typeface="Wingdings" pitchFamily="2" charset="2"/>
        <a:buChar char="ü"/>
        <a:defRPr sz="2000" kern="1200">
          <a:solidFill>
            <a:schemeClr val="tx1"/>
          </a:solidFill>
          <a:latin typeface="+mn-lt"/>
          <a:ea typeface="ＭＳ Ｐゴシック" charset="0"/>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2032000" y="6416678"/>
            <a:ext cx="2032000" cy="365125"/>
          </a:xfrm>
          <a:prstGeom prst="rect">
            <a:avLst/>
          </a:prstGeom>
        </p:spPr>
        <p:txBody>
          <a:bodyPr vert="horz" wrap="square" lIns="91440" tIns="45720" rIns="91440" bIns="45720" numCol="1" anchor="b" anchorCtr="0" compatLnSpc="1">
            <a:prstTxWarp prst="textNoShape">
              <a:avLst/>
            </a:prstTxWarp>
          </a:bodyPr>
          <a:lstStyle>
            <a:lvl1pPr algn="l">
              <a:defRPr sz="800">
                <a:solidFill>
                  <a:schemeClr val="tx1"/>
                </a:solidFill>
                <a:latin typeface="+mn-lt"/>
                <a:ea typeface="ＭＳ Ｐゴシック"/>
                <a:cs typeface="ＭＳ Ｐゴシック"/>
              </a:defRPr>
            </a:lvl1pPr>
          </a:lstStyle>
          <a:p>
            <a:pPr fontAlgn="base">
              <a:spcBef>
                <a:spcPct val="0"/>
              </a:spcBef>
              <a:spcAft>
                <a:spcPct val="0"/>
              </a:spcAft>
              <a:defRPr/>
            </a:pPr>
            <a:fld id="{7B3C6841-25C2-4388-8CB3-659362BE9382}" type="datetime1">
              <a:rPr lang="en-US" smtClean="0">
                <a:solidFill>
                  <a:prstClr val="black"/>
                </a:solidFill>
              </a:rPr>
              <a:pPr fontAlgn="base">
                <a:spcBef>
                  <a:spcPct val="0"/>
                </a:spcBef>
                <a:spcAft>
                  <a:spcPct val="0"/>
                </a:spcAft>
                <a:defRPr/>
              </a:pPr>
              <a:t>8/11/2020</a:t>
            </a:fld>
            <a:endParaRPr lang="en-US" dirty="0">
              <a:solidFill>
                <a:prstClr val="black"/>
              </a:solidFill>
            </a:endParaRPr>
          </a:p>
        </p:txBody>
      </p:sp>
      <p:sp>
        <p:nvSpPr>
          <p:cNvPr id="5" name="Footer Placeholder 4"/>
          <p:cNvSpPr>
            <a:spLocks noGrp="1"/>
          </p:cNvSpPr>
          <p:nvPr>
            <p:ph type="ftr" sz="quarter" idx="3"/>
          </p:nvPr>
        </p:nvSpPr>
        <p:spPr>
          <a:xfrm>
            <a:off x="4165600" y="6416678"/>
            <a:ext cx="3860800" cy="365125"/>
          </a:xfrm>
          <a:prstGeom prst="rect">
            <a:avLst/>
          </a:prstGeom>
        </p:spPr>
        <p:txBody>
          <a:bodyPr vert="horz" wrap="square" lIns="91440" tIns="45720" rIns="91440" bIns="45720" numCol="1" anchor="b" anchorCtr="0" compatLnSpc="1">
            <a:prstTxWarp prst="textNoShape">
              <a:avLst/>
            </a:prstTxWarp>
          </a:bodyPr>
          <a:lstStyle>
            <a:lvl1pPr algn="ctr">
              <a:defRPr sz="800">
                <a:solidFill>
                  <a:schemeClr val="tx1"/>
                </a:solidFill>
                <a:latin typeface="+mn-lt"/>
                <a:ea typeface="ＭＳ Ｐゴシック"/>
                <a:cs typeface="ＭＳ Ｐゴシック"/>
              </a:defRPr>
            </a:lvl1pPr>
          </a:lstStyle>
          <a:p>
            <a:pPr fontAlgn="base">
              <a:spcBef>
                <a:spcPct val="0"/>
              </a:spcBef>
              <a:spcAft>
                <a:spcPct val="0"/>
              </a:spcAft>
              <a:defRPr/>
            </a:pPr>
            <a:r>
              <a:rPr lang="en-US" dirty="0" smtClean="0">
                <a:solidFill>
                  <a:prstClr val="black"/>
                </a:solidFill>
              </a:rPr>
              <a:t>Care.Com &amp; Circles - AY20 Contracts</a:t>
            </a:r>
            <a:endParaRPr lang="en-US" dirty="0">
              <a:solidFill>
                <a:prstClr val="black"/>
              </a:solidFill>
            </a:endParaRPr>
          </a:p>
        </p:txBody>
      </p:sp>
      <p:sp>
        <p:nvSpPr>
          <p:cNvPr id="6" name="Slide Number Placeholder 5"/>
          <p:cNvSpPr>
            <a:spLocks noGrp="1"/>
          </p:cNvSpPr>
          <p:nvPr>
            <p:ph type="sldNum" sz="quarter" idx="4"/>
          </p:nvPr>
        </p:nvSpPr>
        <p:spPr>
          <a:xfrm>
            <a:off x="8128000" y="6416678"/>
            <a:ext cx="1930400" cy="365125"/>
          </a:xfrm>
          <a:prstGeom prst="rect">
            <a:avLst/>
          </a:prstGeom>
        </p:spPr>
        <p:txBody>
          <a:bodyPr vert="horz" wrap="square" lIns="91440" tIns="45720" rIns="91440" bIns="45720" numCol="1" anchor="b" anchorCtr="0" compatLnSpc="1">
            <a:prstTxWarp prst="textNoShape">
              <a:avLst/>
            </a:prstTxWarp>
          </a:bodyPr>
          <a:lstStyle>
            <a:lvl1pPr algn="r">
              <a:defRPr sz="800">
                <a:solidFill>
                  <a:schemeClr val="tx1"/>
                </a:solidFill>
                <a:latin typeface="+mn-lt"/>
                <a:ea typeface="ＭＳ Ｐゴシック" charset="0"/>
                <a:cs typeface="+mn-cs"/>
              </a:defRPr>
            </a:lvl1pPr>
          </a:lstStyle>
          <a:p>
            <a:pPr fontAlgn="base">
              <a:spcBef>
                <a:spcPct val="0"/>
              </a:spcBef>
              <a:spcAft>
                <a:spcPct val="0"/>
              </a:spcAft>
              <a:defRPr/>
            </a:pPr>
            <a:fld id="{A06F7197-118B-45C6-9E82-16B2B5D57532}" type="slidenum">
              <a:rPr lang="en-US" smtClean="0">
                <a:solidFill>
                  <a:prstClr val="black"/>
                </a:solidFill>
              </a:rPr>
              <a:pPr fontAlgn="base">
                <a:spcBef>
                  <a:spcPct val="0"/>
                </a:spcBef>
                <a:spcAft>
                  <a:spcPct val="0"/>
                </a:spcAft>
                <a:defRPr/>
              </a:pPr>
              <a:t>‹#›</a:t>
            </a:fld>
            <a:endParaRPr lang="en-US" dirty="0">
              <a:solidFill>
                <a:prstClr val="black"/>
              </a:solidFill>
            </a:endParaRPr>
          </a:p>
        </p:txBody>
      </p:sp>
      <p:pic>
        <p:nvPicPr>
          <p:cNvPr id="9" name="Picture 2" descr="BMC-BUMS LOGOS 120dpi"/>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72800" y="6429378"/>
            <a:ext cx="1219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t2.gstatic.com/images?q=tbn:ANd9GcTVpcK5ZnZJd5KGSDvyfCgQy1l_aGY9ZNkUTJoNasM3vIIbhufhsUwHyVk">
            <a:hlinkClick r:id="rId6"/>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600" y="6477000"/>
            <a:ext cx="10160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61330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iming>
    <p:tnLst>
      <p:par>
        <p:cTn id="1" dur="indefinite" restart="never" nodeType="tmRoot"/>
      </p:par>
    </p:tnLst>
  </p:timing>
  <p:hf hdr="0"/>
  <p:txStyles>
    <p:titleStyle>
      <a:lvl1pPr algn="ctr" rtl="0" eaLnBrk="1" fontAlgn="base" hangingPunct="1">
        <a:spcBef>
          <a:spcPct val="0"/>
        </a:spcBef>
        <a:spcAft>
          <a:spcPct val="0"/>
        </a:spcAft>
        <a:defRPr sz="3600" b="1" kern="1200">
          <a:solidFill>
            <a:srgbClr val="840000"/>
          </a:solidFill>
          <a:latin typeface="+mj-lt"/>
          <a:ea typeface="ＭＳ Ｐゴシック" charset="0"/>
          <a:cs typeface="ＭＳ Ｐゴシック"/>
        </a:defRPr>
      </a:lvl1pPr>
      <a:lvl2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2pPr>
      <a:lvl3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3pPr>
      <a:lvl4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4pPr>
      <a:lvl5pPr algn="ctr" rtl="0" eaLnBrk="1" fontAlgn="base" hangingPunct="1">
        <a:spcBef>
          <a:spcPct val="0"/>
        </a:spcBef>
        <a:spcAft>
          <a:spcPct val="0"/>
        </a:spcAft>
        <a:defRPr sz="3600" b="1">
          <a:solidFill>
            <a:srgbClr val="840000"/>
          </a:solidFill>
          <a:latin typeface="Calibri" charset="0"/>
          <a:ea typeface="ＭＳ Ｐゴシック" charset="0"/>
          <a:cs typeface="ＭＳ Ｐゴシック"/>
        </a:defRPr>
      </a:lvl5pPr>
      <a:lvl6pPr marL="457200" algn="ctr" rtl="0" eaLnBrk="1" fontAlgn="base" hangingPunct="1">
        <a:spcBef>
          <a:spcPct val="0"/>
        </a:spcBef>
        <a:spcAft>
          <a:spcPct val="0"/>
        </a:spcAft>
        <a:defRPr sz="3600" b="1">
          <a:solidFill>
            <a:srgbClr val="840000"/>
          </a:solidFill>
          <a:latin typeface="Calibri" charset="0"/>
          <a:ea typeface="ＭＳ Ｐゴシック" charset="0"/>
        </a:defRPr>
      </a:lvl6pPr>
      <a:lvl7pPr marL="914400" algn="ctr" rtl="0" eaLnBrk="1" fontAlgn="base" hangingPunct="1">
        <a:spcBef>
          <a:spcPct val="0"/>
        </a:spcBef>
        <a:spcAft>
          <a:spcPct val="0"/>
        </a:spcAft>
        <a:defRPr sz="3600" b="1">
          <a:solidFill>
            <a:srgbClr val="840000"/>
          </a:solidFill>
          <a:latin typeface="Calibri" charset="0"/>
          <a:ea typeface="ＭＳ Ｐゴシック" charset="0"/>
        </a:defRPr>
      </a:lvl7pPr>
      <a:lvl8pPr marL="1371600" algn="ctr" rtl="0" eaLnBrk="1" fontAlgn="base" hangingPunct="1">
        <a:spcBef>
          <a:spcPct val="0"/>
        </a:spcBef>
        <a:spcAft>
          <a:spcPct val="0"/>
        </a:spcAft>
        <a:defRPr sz="3600" b="1">
          <a:solidFill>
            <a:srgbClr val="840000"/>
          </a:solidFill>
          <a:latin typeface="Calibri" charset="0"/>
          <a:ea typeface="ＭＳ Ｐゴシック" charset="0"/>
        </a:defRPr>
      </a:lvl8pPr>
      <a:lvl9pPr marL="1828800" algn="ctr" rtl="0" eaLnBrk="1" fontAlgn="base" hangingPunct="1">
        <a:spcBef>
          <a:spcPct val="0"/>
        </a:spcBef>
        <a:spcAft>
          <a:spcPct val="0"/>
        </a:spcAft>
        <a:defRPr sz="3600" b="1">
          <a:solidFill>
            <a:srgbClr val="840000"/>
          </a:solidFill>
          <a:latin typeface="Calibri" charset="0"/>
          <a:ea typeface="ＭＳ Ｐゴシック" charset="0"/>
        </a:defRPr>
      </a:lvl9pPr>
    </p:titleStyle>
    <p:bodyStyle>
      <a:lvl1pPr marL="342900" indent="-342900" algn="l" rtl="0" eaLnBrk="1" fontAlgn="base" hangingPunct="1">
        <a:spcBef>
          <a:spcPct val="20000"/>
        </a:spcBef>
        <a:spcAft>
          <a:spcPct val="0"/>
        </a:spcAft>
        <a:buClr>
          <a:srgbClr val="920000"/>
        </a:buClr>
        <a:buSzPct val="100000"/>
        <a:buFont typeface="Arial" charset="0"/>
        <a:buChar char="•"/>
        <a:defRPr sz="3200" kern="1200">
          <a:solidFill>
            <a:schemeClr val="tx1"/>
          </a:solidFill>
          <a:latin typeface="+mn-lt"/>
          <a:ea typeface="ＭＳ Ｐゴシック" charset="0"/>
          <a:cs typeface="ＭＳ Ｐゴシック"/>
        </a:defRPr>
      </a:lvl1pPr>
      <a:lvl2pPr marL="742950" indent="-285750" algn="l" rtl="0" eaLnBrk="1" fontAlgn="base" hangingPunct="1">
        <a:spcBef>
          <a:spcPct val="20000"/>
        </a:spcBef>
        <a:spcAft>
          <a:spcPct val="0"/>
        </a:spcAft>
        <a:buClr>
          <a:srgbClr val="920000"/>
        </a:buClr>
        <a:buFont typeface="Wingdings" pitchFamily="2" charset="2"/>
        <a:buChar char="ü"/>
        <a:defRPr sz="2800" kern="1200">
          <a:solidFill>
            <a:schemeClr val="tx1"/>
          </a:solidFill>
          <a:latin typeface="+mn-lt"/>
          <a:ea typeface="ＭＳ Ｐゴシック" charset="0"/>
          <a:cs typeface="ＭＳ Ｐゴシック"/>
        </a:defRPr>
      </a:lvl2pPr>
      <a:lvl3pPr marL="1143000" indent="-228600" algn="l" rtl="0" eaLnBrk="1" fontAlgn="base" hangingPunct="1">
        <a:spcBef>
          <a:spcPct val="20000"/>
        </a:spcBef>
        <a:spcAft>
          <a:spcPct val="0"/>
        </a:spcAft>
        <a:buClr>
          <a:srgbClr val="920000"/>
        </a:buClr>
        <a:buFont typeface="Wingdings" pitchFamily="2" charset="2"/>
        <a:buChar char="Ø"/>
        <a:defRPr sz="2400" kern="1200">
          <a:solidFill>
            <a:schemeClr val="tx1"/>
          </a:solidFill>
          <a:latin typeface="+mn-lt"/>
          <a:ea typeface="ＭＳ Ｐゴシック" charset="0"/>
          <a:cs typeface="ＭＳ Ｐゴシック"/>
        </a:defRPr>
      </a:lvl3pPr>
      <a:lvl4pPr marL="1600200" indent="-228600" algn="l" rtl="0" eaLnBrk="1" fontAlgn="base" hangingPunct="1">
        <a:spcBef>
          <a:spcPct val="20000"/>
        </a:spcBef>
        <a:spcAft>
          <a:spcPct val="0"/>
        </a:spcAft>
        <a:buClr>
          <a:srgbClr val="920000"/>
        </a:buClr>
        <a:buFont typeface="Wingdings" pitchFamily="2" charset="2"/>
        <a:buChar char="ü"/>
        <a:defRPr sz="2000" kern="1200">
          <a:solidFill>
            <a:schemeClr val="tx1"/>
          </a:solidFill>
          <a:latin typeface="+mn-lt"/>
          <a:ea typeface="ＭＳ Ｐゴシック" charset="0"/>
          <a:cs typeface="ＭＳ Ｐゴシック"/>
        </a:defRPr>
      </a:lvl4pPr>
      <a:lvl5pPr marL="2057400" indent="-228600" algn="l" rtl="0" eaLnBrk="1" fontAlgn="base" hangingPunct="1">
        <a:spcBef>
          <a:spcPct val="20000"/>
        </a:spcBef>
        <a:spcAft>
          <a:spcPct val="0"/>
        </a:spcAft>
        <a:buClr>
          <a:srgbClr val="920000"/>
        </a:buClr>
        <a:buFont typeface="Wingdings" pitchFamily="2" charset="2"/>
        <a:buChar char="ü"/>
        <a:defRPr sz="2000" kern="1200">
          <a:solidFill>
            <a:schemeClr val="tx1"/>
          </a:solidFill>
          <a:latin typeface="+mn-lt"/>
          <a:ea typeface="ＭＳ Ｐゴシック" charset="0"/>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mailto:hypark@bu.edu" TargetMode="External"/><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hyperlink" Target="mailto:dadrien@bu.edu" TargetMode="External"/><Relationship Id="rId4" Type="http://schemas.openxmlformats.org/officeDocument/2006/relationships/hyperlink" Target="mailto:dawhite@bu.ed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bumc.bu.edu/busm/faculty" TargetMode="External"/><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bumc.bu.edu/busm/faculty" TargetMode="External"/><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bumc.bu.edu/busm/faculty/appointments-and-promotions/" TargetMode="External"/><Relationship Id="rId7"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www.bumc.bu.edu/bumg/committees/advanced-practice-provider-council/" TargetMode="External"/><Relationship Id="rId5" Type="http://schemas.openxmlformats.org/officeDocument/2006/relationships/hyperlink" Target="https://www.bumc.bu.edu/facdev-medicine/all-bumc/consultancies/" TargetMode="External"/><Relationship Id="rId4" Type="http://schemas.openxmlformats.org/officeDocument/2006/relationships/hyperlink" Target="https://www.bumc.bu.edu/facdev-medicine/all-bum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www.bumc.bu.edu/bumg/apply-for-the-bumg-board-of-trustee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Advanced Practice Provider Council </a:t>
            </a:r>
            <a:br>
              <a:rPr lang="en-US" sz="5400" dirty="0"/>
            </a:br>
            <a:r>
              <a:rPr lang="en-US" sz="5400" dirty="0"/>
              <a:t>Town Hall</a:t>
            </a:r>
            <a:endParaRPr lang="en-US" sz="5400" dirty="0"/>
          </a:p>
        </p:txBody>
      </p:sp>
      <p:sp>
        <p:nvSpPr>
          <p:cNvPr id="4" name="Date Placeholder 3"/>
          <p:cNvSpPr>
            <a:spLocks noGrp="1"/>
          </p:cNvSpPr>
          <p:nvPr>
            <p:ph type="dt" sz="half" idx="10"/>
          </p:nvPr>
        </p:nvSpPr>
        <p:spPr/>
        <p:txBody>
          <a:bodyPr/>
          <a:lstStyle/>
          <a:p>
            <a:pPr>
              <a:defRPr/>
            </a:pPr>
            <a:fld id="{EF0C7063-C710-4581-BAAB-F73DAA268257}" type="datetime1">
              <a:rPr lang="en-US" smtClean="0">
                <a:solidFill>
                  <a:prstClr val="black"/>
                </a:solidFill>
              </a:rPr>
              <a:pPr>
                <a:defRPr/>
              </a:pPr>
              <a:t>8/11/2020</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3AE66CCC-21E3-40B7-A816-FCBB17E29F0C}"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972285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2" name="TextBox 1"/>
          <p:cNvSpPr txBox="1"/>
          <p:nvPr/>
        </p:nvSpPr>
        <p:spPr>
          <a:xfrm>
            <a:off x="3618004" y="216566"/>
            <a:ext cx="3642407" cy="1384995"/>
          </a:xfrm>
          <a:prstGeom prst="rect">
            <a:avLst/>
          </a:prstGeom>
          <a:noFill/>
        </p:spPr>
        <p:txBody>
          <a:bodyPr wrap="none" rtlCol="0">
            <a:spAutoFit/>
          </a:bodyPr>
          <a:lstStyle/>
          <a:p>
            <a:pPr algn="ctr"/>
            <a:r>
              <a:rPr lang="en-US" sz="2800" b="1" dirty="0" smtClean="0">
                <a:solidFill>
                  <a:srgbClr val="0432FF"/>
                </a:solidFill>
              </a:rPr>
              <a:t> </a:t>
            </a:r>
            <a:r>
              <a:rPr lang="en-US" sz="2800" b="1" dirty="0" smtClean="0">
                <a:solidFill>
                  <a:srgbClr val="FF0000"/>
                </a:solidFill>
              </a:rPr>
              <a:t>B</a:t>
            </a:r>
            <a:r>
              <a:rPr lang="en-US" sz="2800" b="1" dirty="0" smtClean="0">
                <a:solidFill>
                  <a:srgbClr val="0432FF"/>
                </a:solidFill>
              </a:rPr>
              <a:t>oston </a:t>
            </a:r>
            <a:r>
              <a:rPr lang="en-US" sz="2800" b="1" dirty="0" smtClean="0">
                <a:solidFill>
                  <a:srgbClr val="FF0000"/>
                </a:solidFill>
              </a:rPr>
              <a:t>U</a:t>
            </a:r>
            <a:r>
              <a:rPr lang="en-US" sz="2800" b="1" dirty="0" smtClean="0">
                <a:solidFill>
                  <a:srgbClr val="0432FF"/>
                </a:solidFill>
              </a:rPr>
              <a:t>niversity</a:t>
            </a:r>
          </a:p>
          <a:p>
            <a:pPr algn="ctr"/>
            <a:r>
              <a:rPr lang="en-US" sz="2800" b="1" dirty="0" smtClean="0">
                <a:solidFill>
                  <a:srgbClr val="0432FF"/>
                </a:solidFill>
              </a:rPr>
              <a:t>One </a:t>
            </a:r>
            <a:r>
              <a:rPr lang="en-US" sz="2800" b="1" dirty="0" smtClean="0">
                <a:solidFill>
                  <a:srgbClr val="FF0000"/>
                </a:solidFill>
              </a:rPr>
              <a:t>BU</a:t>
            </a:r>
          </a:p>
          <a:p>
            <a:pPr algn="ctr"/>
            <a:r>
              <a:rPr lang="en-US" sz="2800" b="1" dirty="0" smtClean="0">
                <a:solidFill>
                  <a:srgbClr val="0432FF"/>
                </a:solidFill>
              </a:rPr>
              <a:t>CRC &amp; Medical Campus</a:t>
            </a:r>
            <a:endParaRPr lang="en-US" sz="2800" b="1" dirty="0">
              <a:solidFill>
                <a:srgbClr val="0432FF"/>
              </a:solidFill>
            </a:endParaRPr>
          </a:p>
        </p:txBody>
      </p:sp>
      <p:sp>
        <p:nvSpPr>
          <p:cNvPr id="10" name="AutoShape 6" descr="Image result for bu campus m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Image result for boston university bu campus ma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6404719" y="1823430"/>
            <a:ext cx="3771393" cy="461665"/>
          </a:xfrm>
          <a:prstGeom prst="rect">
            <a:avLst/>
          </a:prstGeom>
          <a:noFill/>
        </p:spPr>
        <p:txBody>
          <a:bodyPr wrap="square" rtlCol="0">
            <a:spAutoFit/>
          </a:bodyPr>
          <a:lstStyle/>
          <a:p>
            <a:r>
              <a:rPr lang="en-US" sz="2400" b="1" dirty="0" smtClean="0"/>
              <a:t> Medical Campus (BUMC)</a:t>
            </a:r>
            <a:endParaRPr lang="en-US" sz="2400" b="1" dirty="0"/>
          </a:p>
        </p:txBody>
      </p:sp>
      <p:sp>
        <p:nvSpPr>
          <p:cNvPr id="19" name="TextBox 18"/>
          <p:cNvSpPr txBox="1"/>
          <p:nvPr/>
        </p:nvSpPr>
        <p:spPr>
          <a:xfrm>
            <a:off x="850238" y="1854770"/>
            <a:ext cx="3701334" cy="461665"/>
          </a:xfrm>
          <a:prstGeom prst="rect">
            <a:avLst/>
          </a:prstGeom>
          <a:noFill/>
        </p:spPr>
        <p:txBody>
          <a:bodyPr wrap="none" rtlCol="0">
            <a:spAutoFit/>
          </a:bodyPr>
          <a:lstStyle/>
          <a:p>
            <a:r>
              <a:rPr lang="en-US" sz="2400" b="1" dirty="0" smtClean="0"/>
              <a:t>Charles River Campus (CRC)</a:t>
            </a:r>
            <a:endParaRPr lang="en-US" sz="2400" b="1" dirty="0"/>
          </a:p>
        </p:txBody>
      </p:sp>
      <p:sp>
        <p:nvSpPr>
          <p:cNvPr id="3" name="TextBox 2"/>
          <p:cNvSpPr txBox="1"/>
          <p:nvPr/>
        </p:nvSpPr>
        <p:spPr>
          <a:xfrm>
            <a:off x="6520851" y="4206606"/>
            <a:ext cx="3047629" cy="400110"/>
          </a:xfrm>
          <a:prstGeom prst="rect">
            <a:avLst/>
          </a:prstGeom>
          <a:noFill/>
        </p:spPr>
        <p:txBody>
          <a:bodyPr wrap="none" rtlCol="0">
            <a:spAutoFit/>
          </a:bodyPr>
          <a:lstStyle/>
          <a:p>
            <a:r>
              <a:rPr lang="en-US" sz="2000" b="1" dirty="0" smtClean="0">
                <a:solidFill>
                  <a:srgbClr val="0432FF"/>
                </a:solidFill>
                <a:latin typeface="Arial" panose="020B0604020202020204" pitchFamily="34" charset="0"/>
                <a:cs typeface="Arial" panose="020B0604020202020204" pitchFamily="34" charset="0"/>
              </a:rPr>
              <a:t>School of Public Health</a:t>
            </a:r>
            <a:endParaRPr lang="en-US" sz="2000" b="1" dirty="0">
              <a:solidFill>
                <a:srgbClr val="0432FF"/>
              </a:solidFill>
              <a:latin typeface="Arial" panose="020B0604020202020204" pitchFamily="34" charset="0"/>
              <a:cs typeface="Arial" panose="020B0604020202020204" pitchFamily="34" charset="0"/>
            </a:endParaRPr>
          </a:p>
        </p:txBody>
      </p:sp>
      <p:sp>
        <p:nvSpPr>
          <p:cNvPr id="6" name="TextBox 5"/>
          <p:cNvSpPr txBox="1"/>
          <p:nvPr/>
        </p:nvSpPr>
        <p:spPr>
          <a:xfrm>
            <a:off x="6062319" y="4625308"/>
            <a:ext cx="4324493" cy="400110"/>
          </a:xfrm>
          <a:prstGeom prst="rect">
            <a:avLst/>
          </a:prstGeom>
          <a:noFill/>
        </p:spPr>
        <p:txBody>
          <a:bodyPr wrap="square" rtlCol="0">
            <a:spAutoFit/>
          </a:bodyPr>
          <a:lstStyle/>
          <a:p>
            <a:pPr algn="ctr"/>
            <a:r>
              <a:rPr lang="en-US" sz="2000" b="1" dirty="0" smtClean="0">
                <a:solidFill>
                  <a:srgbClr val="0432FF"/>
                </a:solidFill>
                <a:latin typeface="Arial" panose="020B0604020202020204" pitchFamily="34" charset="0"/>
                <a:cs typeface="Arial" panose="020B0604020202020204" pitchFamily="34" charset="0"/>
              </a:rPr>
              <a:t>School of Dental Medicine</a:t>
            </a:r>
            <a:endParaRPr lang="en-US" sz="2000" b="1" dirty="0">
              <a:solidFill>
                <a:srgbClr val="0432FF"/>
              </a:solidFill>
              <a:latin typeface="Arial" panose="020B0604020202020204" pitchFamily="34" charset="0"/>
              <a:cs typeface="Arial" panose="020B0604020202020204" pitchFamily="34" charset="0"/>
            </a:endParaRPr>
          </a:p>
        </p:txBody>
      </p:sp>
      <p:sp>
        <p:nvSpPr>
          <p:cNvPr id="7" name="TextBox 6"/>
          <p:cNvSpPr txBox="1"/>
          <p:nvPr/>
        </p:nvSpPr>
        <p:spPr>
          <a:xfrm>
            <a:off x="8005892" y="3308868"/>
            <a:ext cx="941283" cy="400110"/>
          </a:xfrm>
          <a:prstGeom prst="rect">
            <a:avLst/>
          </a:prstGeom>
          <a:noFill/>
        </p:spPr>
        <p:txBody>
          <a:bodyPr wrap="none" rtlCol="0">
            <a:spAutoFit/>
          </a:bodyPr>
          <a:lstStyle/>
          <a:p>
            <a:r>
              <a:rPr lang="en-US" sz="2000" b="1" dirty="0" smtClean="0">
                <a:solidFill>
                  <a:srgbClr val="0432FF"/>
                </a:solidFill>
                <a:latin typeface="Arial" panose="020B0604020202020204" pitchFamily="34" charset="0"/>
                <a:cs typeface="Arial" panose="020B0604020202020204" pitchFamily="34" charset="0"/>
              </a:rPr>
              <a:t>BUSM</a:t>
            </a:r>
            <a:endParaRPr lang="en-US" sz="2000" b="1" dirty="0">
              <a:solidFill>
                <a:srgbClr val="0432FF"/>
              </a:solidFill>
              <a:latin typeface="Arial" panose="020B0604020202020204" pitchFamily="34" charset="0"/>
              <a:cs typeface="Arial" panose="020B0604020202020204" pitchFamily="34" charset="0"/>
            </a:endParaRPr>
          </a:p>
        </p:txBody>
      </p:sp>
      <p:sp>
        <p:nvSpPr>
          <p:cNvPr id="8" name="TextBox 7"/>
          <p:cNvSpPr txBox="1"/>
          <p:nvPr/>
        </p:nvSpPr>
        <p:spPr>
          <a:xfrm>
            <a:off x="2744195" y="5168550"/>
            <a:ext cx="6835397" cy="461665"/>
          </a:xfrm>
          <a:prstGeom prst="rect">
            <a:avLst/>
          </a:prstGeom>
          <a:noFill/>
        </p:spPr>
        <p:txBody>
          <a:bodyPr wrap="none" rtlCol="0">
            <a:spAutoFit/>
          </a:bodyPr>
          <a:lstStyle/>
          <a:p>
            <a:r>
              <a:rPr lang="en-US" sz="2400" b="1" dirty="0" smtClean="0"/>
              <a:t>Policies and Procedures apply across both campuses</a:t>
            </a:r>
            <a:endParaRPr lang="en-US" sz="2400" b="1" dirty="0"/>
          </a:p>
        </p:txBody>
      </p:sp>
      <p:pic>
        <p:nvPicPr>
          <p:cNvPr id="9" name="Picture 8"/>
          <p:cNvPicPr>
            <a:picLocks noChangeAspect="1"/>
          </p:cNvPicPr>
          <p:nvPr/>
        </p:nvPicPr>
        <p:blipFill>
          <a:blip r:embed="rId3"/>
          <a:stretch>
            <a:fillRect/>
          </a:stretch>
        </p:blipFill>
        <p:spPr>
          <a:xfrm>
            <a:off x="6632975" y="2402373"/>
            <a:ext cx="3009180" cy="1486574"/>
          </a:xfrm>
          <a:prstGeom prst="rect">
            <a:avLst/>
          </a:prstGeom>
        </p:spPr>
      </p:pic>
      <p:pic>
        <p:nvPicPr>
          <p:cNvPr id="11" name="Picture 10"/>
          <p:cNvPicPr>
            <a:picLocks noChangeAspect="1"/>
          </p:cNvPicPr>
          <p:nvPr/>
        </p:nvPicPr>
        <p:blipFill>
          <a:blip r:embed="rId4"/>
          <a:stretch>
            <a:fillRect/>
          </a:stretch>
        </p:blipFill>
        <p:spPr>
          <a:xfrm>
            <a:off x="935026" y="2486772"/>
            <a:ext cx="3506346" cy="1813982"/>
          </a:xfrm>
          <a:prstGeom prst="rect">
            <a:avLst/>
          </a:prstGeom>
        </p:spPr>
      </p:pic>
      <p:sp>
        <p:nvSpPr>
          <p:cNvPr id="16" name="TextBox 15"/>
          <p:cNvSpPr txBox="1"/>
          <p:nvPr/>
        </p:nvSpPr>
        <p:spPr>
          <a:xfrm>
            <a:off x="6520851" y="3832024"/>
            <a:ext cx="2520242" cy="400110"/>
          </a:xfrm>
          <a:prstGeom prst="rect">
            <a:avLst/>
          </a:prstGeom>
          <a:noFill/>
        </p:spPr>
        <p:txBody>
          <a:bodyPr wrap="none" rtlCol="0">
            <a:spAutoFit/>
          </a:bodyPr>
          <a:lstStyle/>
          <a:p>
            <a:r>
              <a:rPr lang="en-US" sz="2000" b="1" dirty="0" smtClean="0">
                <a:solidFill>
                  <a:srgbClr val="0432FF"/>
                </a:solidFill>
                <a:latin typeface="Arial" panose="020B0604020202020204" pitchFamily="34" charset="0"/>
                <a:cs typeface="Arial" panose="020B0604020202020204" pitchFamily="34" charset="0"/>
              </a:rPr>
              <a:t>School of Medicine</a:t>
            </a:r>
            <a:endParaRPr lang="en-US" sz="2000" b="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697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464" y="156739"/>
            <a:ext cx="10515600" cy="1325563"/>
          </a:xfrm>
        </p:spPr>
        <p:txBody>
          <a:bodyPr>
            <a:normAutofit/>
          </a:bodyPr>
          <a:lstStyle/>
          <a:p>
            <a:pPr algn="ctr"/>
            <a:r>
              <a:rPr lang="en-US" sz="4000" b="1" dirty="0" smtClean="0">
                <a:solidFill>
                  <a:srgbClr val="FF0000"/>
                </a:solidFill>
                <a:latin typeface="+mn-lt"/>
              </a:rPr>
              <a:t>B</a:t>
            </a:r>
            <a:r>
              <a:rPr lang="en-US" sz="4000" b="1" dirty="0" smtClean="0">
                <a:solidFill>
                  <a:srgbClr val="0432FF"/>
                </a:solidFill>
                <a:latin typeface="+mn-lt"/>
              </a:rPr>
              <a:t>oston </a:t>
            </a:r>
            <a:r>
              <a:rPr lang="en-US" sz="4000" b="1" dirty="0" smtClean="0">
                <a:solidFill>
                  <a:srgbClr val="FF0000"/>
                </a:solidFill>
                <a:latin typeface="+mn-lt"/>
              </a:rPr>
              <a:t>U</a:t>
            </a:r>
            <a:r>
              <a:rPr lang="en-US" sz="4000" b="1" dirty="0" smtClean="0">
                <a:solidFill>
                  <a:srgbClr val="0432FF"/>
                </a:solidFill>
                <a:latin typeface="+mn-lt"/>
              </a:rPr>
              <a:t>niversity School of Medicine </a:t>
            </a:r>
            <a:br>
              <a:rPr lang="en-US" sz="4000" b="1" dirty="0" smtClean="0">
                <a:solidFill>
                  <a:srgbClr val="0432FF"/>
                </a:solidFill>
                <a:latin typeface="+mn-lt"/>
              </a:rPr>
            </a:br>
            <a:r>
              <a:rPr lang="en-US" sz="4000" b="1" dirty="0" smtClean="0">
                <a:solidFill>
                  <a:srgbClr val="0432FF"/>
                </a:solidFill>
                <a:latin typeface="+mn-lt"/>
              </a:rPr>
              <a:t>(</a:t>
            </a:r>
            <a:r>
              <a:rPr lang="en-US" sz="4000" b="1" dirty="0" smtClean="0">
                <a:solidFill>
                  <a:srgbClr val="FF0000"/>
                </a:solidFill>
                <a:latin typeface="+mn-lt"/>
              </a:rPr>
              <a:t>BU</a:t>
            </a:r>
            <a:r>
              <a:rPr lang="en-US" sz="4000" b="1" dirty="0" smtClean="0">
                <a:solidFill>
                  <a:srgbClr val="0432FF"/>
                </a:solidFill>
                <a:latin typeface="+mn-lt"/>
              </a:rPr>
              <a:t>SM)</a:t>
            </a:r>
            <a:endParaRPr lang="en-US" sz="4000" b="1" dirty="0">
              <a:solidFill>
                <a:srgbClr val="0432FF"/>
              </a:solidFill>
              <a:latin typeface="+mn-lt"/>
            </a:endParaRPr>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
        <p:nvSpPr>
          <p:cNvPr id="11" name="TextBox 10"/>
          <p:cNvSpPr txBox="1"/>
          <p:nvPr/>
        </p:nvSpPr>
        <p:spPr>
          <a:xfrm>
            <a:off x="493497" y="1482302"/>
            <a:ext cx="11015012"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Founded in 1848: New England Female </a:t>
            </a:r>
            <a:r>
              <a:rPr lang="en-US" sz="2400" b="1" dirty="0" smtClean="0"/>
              <a:t>Medical College</a:t>
            </a:r>
          </a:p>
          <a:p>
            <a:pPr marL="285750" indent="-285750">
              <a:buFont typeface="Arial" panose="020B0604020202020204" pitchFamily="34" charset="0"/>
              <a:buChar char="•"/>
            </a:pPr>
            <a:r>
              <a:rPr lang="en-US" sz="2400" b="1" dirty="0" smtClean="0"/>
              <a:t>Renamed </a:t>
            </a:r>
            <a:r>
              <a:rPr lang="en-US" sz="2400" b="1" dirty="0"/>
              <a:t>BUSM </a:t>
            </a:r>
            <a:r>
              <a:rPr lang="en-US" sz="2400" b="1" dirty="0" smtClean="0"/>
              <a:t>1873</a:t>
            </a:r>
          </a:p>
          <a:p>
            <a:pPr marL="285750" indent="-285750">
              <a:buFont typeface="Arial" panose="020B0604020202020204" pitchFamily="34" charset="0"/>
              <a:buChar char="•"/>
            </a:pPr>
            <a:r>
              <a:rPr lang="en-US" sz="2400" b="1" dirty="0" smtClean="0"/>
              <a:t>Awarded first MD </a:t>
            </a:r>
            <a:r>
              <a:rPr lang="en-US" sz="2400" b="1" dirty="0"/>
              <a:t>degree to an African-American </a:t>
            </a:r>
            <a:r>
              <a:rPr lang="en-US" sz="2400" b="1" dirty="0" smtClean="0"/>
              <a:t>woman (Rebecca </a:t>
            </a:r>
            <a:r>
              <a:rPr lang="en-US" sz="2400" b="1" dirty="0" err="1" smtClean="0"/>
              <a:t>Crumpler</a:t>
            </a:r>
            <a:r>
              <a:rPr lang="en-US" sz="2400" b="1" dirty="0" smtClean="0"/>
              <a:t>)</a:t>
            </a:r>
          </a:p>
          <a:p>
            <a:endParaRPr lang="en-US" sz="2400" b="1" i="1" dirty="0"/>
          </a:p>
        </p:txBody>
      </p:sp>
      <p:sp>
        <p:nvSpPr>
          <p:cNvPr id="12" name="TextBox 11"/>
          <p:cNvSpPr txBox="1"/>
          <p:nvPr/>
        </p:nvSpPr>
        <p:spPr>
          <a:xfrm>
            <a:off x="5991054" y="2732569"/>
            <a:ext cx="1107996" cy="646331"/>
          </a:xfrm>
          <a:prstGeom prst="rect">
            <a:avLst/>
          </a:prstGeom>
          <a:noFill/>
        </p:spPr>
        <p:txBody>
          <a:bodyPr wrap="none" rtlCol="0">
            <a:spAutoFit/>
          </a:bodyPr>
          <a:lstStyle/>
          <a:p>
            <a:r>
              <a:rPr lang="en-US" dirty="0"/>
              <a:t>	</a:t>
            </a:r>
          </a:p>
          <a:p>
            <a:endParaRPr lang="en-US" dirty="0"/>
          </a:p>
        </p:txBody>
      </p:sp>
      <p:pic>
        <p:nvPicPr>
          <p:cNvPr id="3" name="Picture 2"/>
          <p:cNvPicPr>
            <a:picLocks noChangeAspect="1"/>
          </p:cNvPicPr>
          <p:nvPr/>
        </p:nvPicPr>
        <p:blipFill>
          <a:blip r:embed="rId3"/>
          <a:stretch>
            <a:fillRect/>
          </a:stretch>
        </p:blipFill>
        <p:spPr>
          <a:xfrm>
            <a:off x="5681829" y="2781397"/>
            <a:ext cx="2290619" cy="3152023"/>
          </a:xfrm>
          <a:prstGeom prst="rect">
            <a:avLst/>
          </a:prstGeom>
        </p:spPr>
      </p:pic>
      <p:sp>
        <p:nvSpPr>
          <p:cNvPr id="7" name="TextBox 6"/>
          <p:cNvSpPr txBox="1"/>
          <p:nvPr/>
        </p:nvSpPr>
        <p:spPr>
          <a:xfrm>
            <a:off x="6759322" y="5100315"/>
            <a:ext cx="3830087" cy="369332"/>
          </a:xfrm>
          <a:prstGeom prst="rect">
            <a:avLst/>
          </a:prstGeom>
          <a:noFill/>
        </p:spPr>
        <p:txBody>
          <a:bodyPr wrap="none" rtlCol="0">
            <a:spAutoFit/>
          </a:bodyPr>
          <a:lstStyle/>
          <a:p>
            <a:r>
              <a:rPr lang="en-US" b="1" dirty="0"/>
              <a:t>Fairview Cemetery in Hyde Park, Mass</a:t>
            </a:r>
          </a:p>
        </p:txBody>
      </p:sp>
      <p:pic>
        <p:nvPicPr>
          <p:cNvPr id="9" name="Picture 8"/>
          <p:cNvPicPr>
            <a:picLocks noChangeAspect="1"/>
          </p:cNvPicPr>
          <p:nvPr/>
        </p:nvPicPr>
        <p:blipFill>
          <a:blip r:embed="rId4"/>
          <a:stretch>
            <a:fillRect/>
          </a:stretch>
        </p:blipFill>
        <p:spPr>
          <a:xfrm>
            <a:off x="2350615" y="2781397"/>
            <a:ext cx="2666774" cy="3192256"/>
          </a:xfrm>
          <a:prstGeom prst="rect">
            <a:avLst/>
          </a:prstGeom>
        </p:spPr>
      </p:pic>
    </p:spTree>
    <p:extLst>
      <p:ext uri="{BB962C8B-B14F-4D97-AF65-F5344CB8AC3E}">
        <p14:creationId xmlns:p14="http://schemas.microsoft.com/office/powerpoint/2010/main" val="3522630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464" y="156739"/>
            <a:ext cx="10515600" cy="1325563"/>
          </a:xfrm>
        </p:spPr>
        <p:txBody>
          <a:bodyPr>
            <a:normAutofit/>
          </a:bodyPr>
          <a:lstStyle/>
          <a:p>
            <a:pPr algn="ctr"/>
            <a:r>
              <a:rPr lang="en-US" sz="4000" b="1" dirty="0" smtClean="0">
                <a:solidFill>
                  <a:srgbClr val="FF0000"/>
                </a:solidFill>
                <a:latin typeface="+mn-lt"/>
              </a:rPr>
              <a:t>B</a:t>
            </a:r>
            <a:r>
              <a:rPr lang="en-US" sz="4000" b="1" dirty="0" smtClean="0">
                <a:solidFill>
                  <a:srgbClr val="0432FF"/>
                </a:solidFill>
                <a:latin typeface="+mn-lt"/>
              </a:rPr>
              <a:t>oston </a:t>
            </a:r>
            <a:r>
              <a:rPr lang="en-US" sz="4000" b="1" dirty="0" smtClean="0">
                <a:solidFill>
                  <a:srgbClr val="FF0000"/>
                </a:solidFill>
                <a:latin typeface="+mn-lt"/>
              </a:rPr>
              <a:t>U</a:t>
            </a:r>
            <a:r>
              <a:rPr lang="en-US" sz="4000" b="1" dirty="0" smtClean="0">
                <a:solidFill>
                  <a:srgbClr val="0432FF"/>
                </a:solidFill>
                <a:latin typeface="+mn-lt"/>
              </a:rPr>
              <a:t>niversity School of Medicine </a:t>
            </a:r>
            <a:br>
              <a:rPr lang="en-US" sz="4000" b="1" dirty="0" smtClean="0">
                <a:solidFill>
                  <a:srgbClr val="0432FF"/>
                </a:solidFill>
                <a:latin typeface="+mn-lt"/>
              </a:rPr>
            </a:br>
            <a:r>
              <a:rPr lang="en-US" sz="4000" b="1" dirty="0" smtClean="0">
                <a:solidFill>
                  <a:srgbClr val="0432FF"/>
                </a:solidFill>
                <a:latin typeface="+mn-lt"/>
              </a:rPr>
              <a:t>(</a:t>
            </a:r>
            <a:r>
              <a:rPr lang="en-US" sz="4000" b="1" dirty="0" smtClean="0">
                <a:solidFill>
                  <a:srgbClr val="FF0000"/>
                </a:solidFill>
                <a:latin typeface="+mn-lt"/>
              </a:rPr>
              <a:t>BU</a:t>
            </a:r>
            <a:r>
              <a:rPr lang="en-US" sz="4000" b="1" dirty="0" smtClean="0">
                <a:solidFill>
                  <a:srgbClr val="0432FF"/>
                </a:solidFill>
                <a:latin typeface="+mn-lt"/>
              </a:rPr>
              <a:t>SM)</a:t>
            </a:r>
            <a:endParaRPr lang="en-US" sz="4000" b="1" dirty="0">
              <a:solidFill>
                <a:srgbClr val="0432FF"/>
              </a:solidFill>
              <a:latin typeface="+mn-lt"/>
            </a:endParaRPr>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
        <p:nvSpPr>
          <p:cNvPr id="8" name="TextBox 7"/>
          <p:cNvSpPr txBox="1"/>
          <p:nvPr/>
        </p:nvSpPr>
        <p:spPr>
          <a:xfrm flipH="1">
            <a:off x="3803427" y="3389454"/>
            <a:ext cx="3295623" cy="1938992"/>
          </a:xfrm>
          <a:prstGeom prst="rect">
            <a:avLst/>
          </a:prstGeom>
          <a:noFill/>
        </p:spPr>
        <p:txBody>
          <a:bodyPr wrap="square" rtlCol="0">
            <a:spAutoFit/>
          </a:bodyPr>
          <a:lstStyle/>
          <a:p>
            <a:endParaRPr lang="en-US" sz="2400" b="1" dirty="0"/>
          </a:p>
          <a:p>
            <a:r>
              <a:rPr lang="en-US" sz="2400" b="1" dirty="0" smtClean="0"/>
              <a:t>~ 300 PhD students</a:t>
            </a:r>
          </a:p>
          <a:p>
            <a:r>
              <a:rPr lang="en-US" sz="2400" b="1" dirty="0" smtClean="0"/>
              <a:t>~ 40 MD/PhD students</a:t>
            </a:r>
          </a:p>
          <a:p>
            <a:r>
              <a:rPr lang="en-US" sz="2400" b="1" dirty="0" smtClean="0"/>
              <a:t>~ 60 PA students</a:t>
            </a:r>
          </a:p>
          <a:p>
            <a:r>
              <a:rPr lang="en-US" sz="2400" b="1" dirty="0" smtClean="0"/>
              <a:t>~ 600 Master’s students</a:t>
            </a:r>
            <a:endParaRPr lang="en-US" sz="2400" b="1" dirty="0"/>
          </a:p>
        </p:txBody>
      </p:sp>
      <p:sp>
        <p:nvSpPr>
          <p:cNvPr id="11" name="TextBox 10"/>
          <p:cNvSpPr txBox="1"/>
          <p:nvPr/>
        </p:nvSpPr>
        <p:spPr>
          <a:xfrm>
            <a:off x="1897425" y="1569060"/>
            <a:ext cx="9295254"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Research Institution  </a:t>
            </a:r>
          </a:p>
          <a:p>
            <a:pPr marL="285750" indent="-285750">
              <a:buFont typeface="Arial" panose="020B0604020202020204" pitchFamily="34" charset="0"/>
              <a:buChar char="•"/>
            </a:pPr>
            <a:r>
              <a:rPr lang="en-US" sz="2800" b="1" dirty="0" smtClean="0"/>
              <a:t>Education Institution</a:t>
            </a:r>
          </a:p>
          <a:p>
            <a:pPr marL="742950" lvl="1" indent="-285750">
              <a:buFont typeface="Arial" panose="020B0604020202020204" pitchFamily="34" charset="0"/>
              <a:buChar char="•"/>
            </a:pPr>
            <a:r>
              <a:rPr lang="en-US" sz="2800" b="1" dirty="0" smtClean="0"/>
              <a:t>MD students (~640 students)</a:t>
            </a:r>
          </a:p>
          <a:p>
            <a:pPr marL="742950" lvl="1" indent="-285750">
              <a:buFont typeface="Arial" panose="020B0604020202020204" pitchFamily="34" charset="0"/>
              <a:buChar char="•"/>
            </a:pPr>
            <a:r>
              <a:rPr lang="en-US" sz="2800" b="1" i="1" dirty="0" smtClean="0"/>
              <a:t>Graduate Medical Sciences (GMS)</a:t>
            </a:r>
            <a:endParaRPr lang="en-US" sz="2800" b="1" i="1" dirty="0"/>
          </a:p>
        </p:txBody>
      </p:sp>
      <p:sp>
        <p:nvSpPr>
          <p:cNvPr id="12" name="TextBox 11"/>
          <p:cNvSpPr txBox="1"/>
          <p:nvPr/>
        </p:nvSpPr>
        <p:spPr>
          <a:xfrm>
            <a:off x="5991054" y="2732569"/>
            <a:ext cx="1107996" cy="646331"/>
          </a:xfrm>
          <a:prstGeom prst="rect">
            <a:avLst/>
          </a:prstGeom>
          <a:noFill/>
        </p:spPr>
        <p:txBody>
          <a:bodyPr wrap="none" rtlCol="0">
            <a:spAutoFit/>
          </a:bodyPr>
          <a:lstStyle/>
          <a:p>
            <a:r>
              <a:rPr lang="en-US" dirty="0"/>
              <a:t>	</a:t>
            </a:r>
          </a:p>
          <a:p>
            <a:endParaRPr lang="en-US" dirty="0"/>
          </a:p>
        </p:txBody>
      </p:sp>
    </p:spTree>
    <p:extLst>
      <p:ext uri="{BB962C8B-B14F-4D97-AF65-F5344CB8AC3E}">
        <p14:creationId xmlns:p14="http://schemas.microsoft.com/office/powerpoint/2010/main" val="2548848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207946"/>
            <a:ext cx="12192000" cy="650054"/>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EEF9D0F-2EE2-3743-8F11-1828E35CF808}"/>
              </a:ext>
            </a:extLst>
          </p:cNvPr>
          <p:cNvSpPr txBox="1"/>
          <p:nvPr/>
        </p:nvSpPr>
        <p:spPr>
          <a:xfrm>
            <a:off x="472181" y="6318305"/>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3"/>
          <a:stretch>
            <a:fillRect/>
          </a:stretch>
        </p:blipFill>
        <p:spPr>
          <a:xfrm>
            <a:off x="10439400" y="6207945"/>
            <a:ext cx="1752597" cy="633579"/>
          </a:xfrm>
          <a:prstGeom prst="rect">
            <a:avLst/>
          </a:prstGeom>
        </p:spPr>
      </p:pic>
      <p:graphicFrame>
        <p:nvGraphicFramePr>
          <p:cNvPr id="6" name="Content Placeholder 5">
            <a:extLst>
              <a:ext uri="{FF2B5EF4-FFF2-40B4-BE49-F238E27FC236}">
                <a16:creationId xmlns:a16="http://schemas.microsoft.com/office/drawing/2014/main" xmlns="" id="{BA939087-CA6F-4074-899B-7478157AA35E}"/>
              </a:ext>
            </a:extLst>
          </p:cNvPr>
          <p:cNvGraphicFramePr>
            <a:graphicFrameLocks noGrp="1"/>
          </p:cNvGraphicFramePr>
          <p:nvPr>
            <p:ph idx="1"/>
            <p:extLst>
              <p:ext uri="{D42A27DB-BD31-4B8C-83A1-F6EECF244321}">
                <p14:modId xmlns:p14="http://schemas.microsoft.com/office/powerpoint/2010/main" val="1291478034"/>
              </p:ext>
            </p:extLst>
          </p:nvPr>
        </p:nvGraphicFramePr>
        <p:xfrm>
          <a:off x="1320801" y="301237"/>
          <a:ext cx="9118599" cy="5711636"/>
        </p:xfrm>
        <a:graphic>
          <a:graphicData uri="http://schemas.openxmlformats.org/drawingml/2006/table">
            <a:tbl>
              <a:tblPr>
                <a:tableStyleId>{5940675A-B579-460E-94D1-54222C63F5DA}</a:tableStyleId>
              </a:tblPr>
              <a:tblGrid>
                <a:gridCol w="4460577">
                  <a:extLst>
                    <a:ext uri="{9D8B030D-6E8A-4147-A177-3AD203B41FA5}">
                      <a16:colId xmlns:a16="http://schemas.microsoft.com/office/drawing/2014/main" xmlns="" val="73556358"/>
                    </a:ext>
                  </a:extLst>
                </a:gridCol>
                <a:gridCol w="1552674">
                  <a:extLst>
                    <a:ext uri="{9D8B030D-6E8A-4147-A177-3AD203B41FA5}">
                      <a16:colId xmlns:a16="http://schemas.microsoft.com/office/drawing/2014/main" xmlns="" val="2763190658"/>
                    </a:ext>
                  </a:extLst>
                </a:gridCol>
                <a:gridCol w="1552674">
                  <a:extLst>
                    <a:ext uri="{9D8B030D-6E8A-4147-A177-3AD203B41FA5}">
                      <a16:colId xmlns:a16="http://schemas.microsoft.com/office/drawing/2014/main" xmlns="" val="4039818966"/>
                    </a:ext>
                  </a:extLst>
                </a:gridCol>
                <a:gridCol w="1552674">
                  <a:extLst>
                    <a:ext uri="{9D8B030D-6E8A-4147-A177-3AD203B41FA5}">
                      <a16:colId xmlns:a16="http://schemas.microsoft.com/office/drawing/2014/main" xmlns="" val="2499593352"/>
                    </a:ext>
                  </a:extLst>
                </a:gridCol>
              </a:tblGrid>
              <a:tr h="512658">
                <a:tc>
                  <a:txBody>
                    <a:bodyPr/>
                    <a:lstStyle/>
                    <a:p>
                      <a:pPr algn="ctr" fontAlgn="b"/>
                      <a:r>
                        <a:rPr lang="en-US" sz="1600" b="1" u="none" strike="noStrike" dirty="0">
                          <a:solidFill>
                            <a:schemeClr val="bg1"/>
                          </a:solidFill>
                          <a:effectLst/>
                          <a:latin typeface="Arial" panose="020B0604020202020204" pitchFamily="34" charset="0"/>
                          <a:cs typeface="Arial" panose="020B0604020202020204" pitchFamily="34" charset="0"/>
                        </a:rPr>
                        <a:t>Department</a:t>
                      </a:r>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7489" marR="7489" marT="7489" marB="0" anchor="b">
                    <a:solidFill>
                      <a:schemeClr val="accent1">
                        <a:lumMod val="75000"/>
                      </a:schemeClr>
                    </a:solidFill>
                  </a:tcPr>
                </a:tc>
                <a:tc>
                  <a:txBody>
                    <a:bodyPr/>
                    <a:lstStyle/>
                    <a:p>
                      <a:pPr algn="ctr" fontAlgn="b"/>
                      <a:r>
                        <a:rPr lang="en-US" sz="1600" b="1" u="none" strike="noStrike" dirty="0">
                          <a:solidFill>
                            <a:schemeClr val="bg1"/>
                          </a:solidFill>
                          <a:effectLst/>
                          <a:latin typeface="Arial" panose="020B0604020202020204" pitchFamily="34" charset="0"/>
                          <a:cs typeface="Arial" panose="020B0604020202020204" pitchFamily="34" charset="0"/>
                        </a:rPr>
                        <a:t>Count of Faculty</a:t>
                      </a:r>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7489" marR="7489" marT="7489" marB="0" anchor="b">
                    <a:solidFill>
                      <a:schemeClr val="accent1">
                        <a:lumMod val="75000"/>
                      </a:schemeClr>
                    </a:solidFill>
                  </a:tcPr>
                </a:tc>
                <a:tc>
                  <a:txBody>
                    <a:bodyPr/>
                    <a:lstStyle/>
                    <a:p>
                      <a:pPr algn="ctr" fontAlgn="b"/>
                      <a:r>
                        <a:rPr lang="en-US" sz="1600" b="1" i="0" u="none" strike="noStrike" dirty="0">
                          <a:solidFill>
                            <a:schemeClr val="bg1"/>
                          </a:solidFill>
                          <a:effectLst/>
                          <a:latin typeface="Arial" panose="020B0604020202020204" pitchFamily="34" charset="0"/>
                          <a:cs typeface="Arial" panose="020B0604020202020204" pitchFamily="34" charset="0"/>
                        </a:rPr>
                        <a:t>Percent Female</a:t>
                      </a:r>
                    </a:p>
                  </a:txBody>
                  <a:tcPr marL="7489" marR="7489" marT="7489" marB="0" anchor="b">
                    <a:solidFill>
                      <a:schemeClr val="accent1">
                        <a:lumMod val="75000"/>
                      </a:schemeClr>
                    </a:solidFill>
                  </a:tcPr>
                </a:tc>
                <a:tc>
                  <a:txBody>
                    <a:bodyPr/>
                    <a:lstStyle/>
                    <a:p>
                      <a:pPr algn="ctr" fontAlgn="b"/>
                      <a:r>
                        <a:rPr lang="en-US" sz="1600" b="1" i="0" u="none" strike="noStrike" dirty="0">
                          <a:solidFill>
                            <a:schemeClr val="bg1"/>
                          </a:solidFill>
                          <a:effectLst/>
                          <a:latin typeface="Arial" panose="020B0604020202020204" pitchFamily="34" charset="0"/>
                          <a:cs typeface="Arial" panose="020B0604020202020204" pitchFamily="34" charset="0"/>
                        </a:rPr>
                        <a:t>Percent </a:t>
                      </a:r>
                    </a:p>
                    <a:p>
                      <a:pPr algn="ctr" fontAlgn="b"/>
                      <a:r>
                        <a:rPr lang="en-US" sz="1600" b="1" i="0" u="none" strike="noStrike" dirty="0">
                          <a:solidFill>
                            <a:schemeClr val="bg1"/>
                          </a:solidFill>
                          <a:effectLst/>
                          <a:latin typeface="Arial" panose="020B0604020202020204" pitchFamily="34" charset="0"/>
                          <a:cs typeface="Arial" panose="020B0604020202020204" pitchFamily="34" charset="0"/>
                        </a:rPr>
                        <a:t>Male</a:t>
                      </a:r>
                    </a:p>
                  </a:txBody>
                  <a:tcPr marL="7489" marR="7489" marT="7489" marB="0" anchor="b">
                    <a:solidFill>
                      <a:schemeClr val="accent1">
                        <a:lumMod val="75000"/>
                      </a:schemeClr>
                    </a:solidFill>
                  </a:tcPr>
                </a:tc>
                <a:extLst>
                  <a:ext uri="{0D108BD9-81ED-4DB2-BD59-A6C34878D82A}">
                    <a16:rowId xmlns:a16="http://schemas.microsoft.com/office/drawing/2014/main" xmlns="" val="1555314808"/>
                  </a:ext>
                </a:extLst>
              </a:tr>
              <a:tr h="202469">
                <a:tc gridSpan="2">
                  <a:txBody>
                    <a:bodyPr/>
                    <a:lstStyle/>
                    <a:p>
                      <a:pPr marL="0" algn="ctr" defTabSz="914400" rtl="0" eaLnBrk="1" fontAlgn="b" latinLnBrk="0" hangingPunct="1"/>
                      <a:r>
                        <a:rPr lang="en-US" sz="1200" b="1" u="none" strike="noStrike" kern="1200" dirty="0">
                          <a:solidFill>
                            <a:schemeClr val="tx1"/>
                          </a:solidFill>
                          <a:effectLst/>
                          <a:latin typeface="Arial" panose="020B0604020202020204" pitchFamily="34" charset="0"/>
                          <a:ea typeface="+mn-ea"/>
                          <a:cs typeface="Arial" panose="020B0604020202020204" pitchFamily="34" charset="0"/>
                        </a:rPr>
                        <a:t>Basic Science </a:t>
                      </a:r>
                      <a:r>
                        <a:rPr lang="en-US" sz="1200" b="1" u="none" strike="noStrike" kern="1200" dirty="0" smtClean="0">
                          <a:solidFill>
                            <a:schemeClr val="tx1"/>
                          </a:solidFill>
                          <a:effectLst/>
                          <a:latin typeface="Arial" panose="020B0604020202020204" pitchFamily="34" charset="0"/>
                          <a:ea typeface="+mn-ea"/>
                          <a:cs typeface="Arial" panose="020B0604020202020204" pitchFamily="34" charset="0"/>
                        </a:rPr>
                        <a:t>Departments </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solidFill>
                      <a:schemeClr val="accent1">
                        <a:lumMod val="60000"/>
                        <a:lumOff val="40000"/>
                      </a:schemeClr>
                    </a:solidFill>
                  </a:tcPr>
                </a:tc>
                <a:tc hMerge="1">
                  <a:txBody>
                    <a:bodyPr/>
                    <a:lstStyle/>
                    <a:p>
                      <a:pPr marL="0" algn="r" defTabSz="914400" rtl="0" eaLnBrk="1" fontAlgn="b" latinLnBrk="0" hangingPunct="1"/>
                      <a:endParaRPr lang="en-US" sz="12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ctr" defTabSz="914400" rtl="0" eaLnBrk="1" fontAlgn="b" latinLnBrk="0" hangingPunct="1"/>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solidFill>
                      <a:schemeClr val="accent1">
                        <a:lumMod val="60000"/>
                        <a:lumOff val="40000"/>
                      </a:schemeClr>
                    </a:solidFill>
                  </a:tcPr>
                </a:tc>
                <a:tc>
                  <a:txBody>
                    <a:bodyPr/>
                    <a:lstStyle/>
                    <a:p>
                      <a:pPr marL="0" algn="ctr" defTabSz="914400" rtl="0" eaLnBrk="1" fontAlgn="b" latinLnBrk="0" hangingPunct="1"/>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solidFill>
                      <a:schemeClr val="accent1">
                        <a:lumMod val="60000"/>
                        <a:lumOff val="40000"/>
                      </a:schemeClr>
                    </a:solidFill>
                  </a:tcPr>
                </a:tc>
                <a:extLst>
                  <a:ext uri="{0D108BD9-81ED-4DB2-BD59-A6C34878D82A}">
                    <a16:rowId xmlns:a16="http://schemas.microsoft.com/office/drawing/2014/main" xmlns="" val="3547871624"/>
                  </a:ext>
                </a:extLst>
              </a:tr>
              <a:tr h="202469">
                <a:tc>
                  <a:txBody>
                    <a:bodyPr/>
                    <a:lstStyle/>
                    <a:p>
                      <a:pPr marL="0" algn="l"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Anatomy &amp; Neurobiology</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32</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dirty="0" smtClean="0">
                          <a:solidFill>
                            <a:schemeClr val="tx1"/>
                          </a:solidFill>
                          <a:effectLst/>
                          <a:latin typeface="Arial" panose="020B0604020202020204" pitchFamily="34" charset="0"/>
                          <a:ea typeface="+mn-ea"/>
                          <a:cs typeface="Arial" panose="020B0604020202020204" pitchFamily="34" charset="0"/>
                        </a:rPr>
                        <a:t>46.88%</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marL="0" algn="r" defTabSz="914400" rtl="0" eaLnBrk="1" fontAlgn="b" latinLnBrk="0" hangingPunct="1"/>
                      <a:r>
                        <a:rPr lang="en-US" sz="1200" b="1" u="none" strike="noStrike" kern="1200">
                          <a:solidFill>
                            <a:schemeClr val="tx1"/>
                          </a:solidFill>
                          <a:effectLst/>
                          <a:latin typeface="Arial" panose="020B0604020202020204" pitchFamily="34" charset="0"/>
                          <a:ea typeface="+mn-ea"/>
                          <a:cs typeface="Arial" panose="020B0604020202020204" pitchFamily="34" charset="0"/>
                        </a:rPr>
                        <a:t>53.13%</a:t>
                      </a:r>
                    </a:p>
                  </a:txBody>
                  <a:tcPr marL="9525" marR="9525" marT="9525" marB="0" anchor="b"/>
                </a:tc>
                <a:extLst>
                  <a:ext uri="{0D108BD9-81ED-4DB2-BD59-A6C34878D82A}">
                    <a16:rowId xmlns:a16="http://schemas.microsoft.com/office/drawing/2014/main" xmlns="" val="4156164712"/>
                  </a:ext>
                </a:extLst>
              </a:tr>
              <a:tr h="199201">
                <a:tc>
                  <a:txBody>
                    <a:bodyPr/>
                    <a:lstStyle/>
                    <a:p>
                      <a:pPr marL="0" algn="l"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Biochemistry</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32</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a:solidFill>
                            <a:schemeClr val="tx1"/>
                          </a:solidFill>
                          <a:effectLst/>
                          <a:latin typeface="Arial" panose="020B0604020202020204" pitchFamily="34" charset="0"/>
                          <a:ea typeface="+mn-ea"/>
                          <a:cs typeface="Arial" panose="020B0604020202020204" pitchFamily="34" charset="0"/>
                        </a:rPr>
                        <a:t>40.63%</a:t>
                      </a:r>
                    </a:p>
                  </a:txBody>
                  <a:tcPr marL="9525" marR="9525" marT="9525" marB="0" anchor="b"/>
                </a:tc>
                <a:tc>
                  <a:txBody>
                    <a:bodyPr/>
                    <a:lstStyle/>
                    <a:p>
                      <a:pPr marL="0" algn="r" defTabSz="914400" rtl="0" eaLnBrk="1" fontAlgn="b" latinLnBrk="0" hangingPunct="1"/>
                      <a:r>
                        <a:rPr lang="en-US" sz="1200" b="1" u="none" strike="noStrike" kern="1200" dirty="0">
                          <a:solidFill>
                            <a:schemeClr val="tx1"/>
                          </a:solidFill>
                          <a:effectLst/>
                          <a:latin typeface="Arial" panose="020B0604020202020204" pitchFamily="34" charset="0"/>
                          <a:ea typeface="+mn-ea"/>
                          <a:cs typeface="Arial" panose="020B0604020202020204" pitchFamily="34" charset="0"/>
                        </a:rPr>
                        <a:t>59.38%</a:t>
                      </a:r>
                    </a:p>
                  </a:txBody>
                  <a:tcPr marL="9525" marR="9525" marT="9525" marB="0" anchor="b"/>
                </a:tc>
                <a:extLst>
                  <a:ext uri="{0D108BD9-81ED-4DB2-BD59-A6C34878D82A}">
                    <a16:rowId xmlns:a16="http://schemas.microsoft.com/office/drawing/2014/main" xmlns="" val="2864879394"/>
                  </a:ext>
                </a:extLst>
              </a:tr>
              <a:tr h="199288">
                <a:tc>
                  <a:txBody>
                    <a:bodyPr/>
                    <a:lstStyle/>
                    <a:p>
                      <a:pPr marL="0" algn="l"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Microbiology</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17</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a:solidFill>
                            <a:schemeClr val="tx1"/>
                          </a:solidFill>
                          <a:effectLst/>
                          <a:latin typeface="Arial" panose="020B0604020202020204" pitchFamily="34" charset="0"/>
                          <a:ea typeface="+mn-ea"/>
                          <a:cs typeface="Arial" panose="020B0604020202020204" pitchFamily="34" charset="0"/>
                        </a:rPr>
                        <a:t>35.29%</a:t>
                      </a:r>
                    </a:p>
                  </a:txBody>
                  <a:tcPr marL="9525" marR="9525" marT="9525" marB="0" anchor="b"/>
                </a:tc>
                <a:tc>
                  <a:txBody>
                    <a:bodyPr/>
                    <a:lstStyle/>
                    <a:p>
                      <a:pPr marL="0" algn="r" defTabSz="914400" rtl="0" eaLnBrk="1" fontAlgn="b" latinLnBrk="0" hangingPunct="1"/>
                      <a:r>
                        <a:rPr lang="en-US" sz="1200" b="1" u="none" strike="noStrike" kern="1200" dirty="0">
                          <a:solidFill>
                            <a:schemeClr val="tx1"/>
                          </a:solidFill>
                          <a:effectLst/>
                          <a:latin typeface="Arial" panose="020B0604020202020204" pitchFamily="34" charset="0"/>
                          <a:ea typeface="+mn-ea"/>
                          <a:cs typeface="Arial" panose="020B0604020202020204" pitchFamily="34" charset="0"/>
                        </a:rPr>
                        <a:t>64.71%</a:t>
                      </a:r>
                    </a:p>
                  </a:txBody>
                  <a:tcPr marL="9525" marR="9525" marT="9525" marB="0" anchor="b"/>
                </a:tc>
                <a:extLst>
                  <a:ext uri="{0D108BD9-81ED-4DB2-BD59-A6C34878D82A}">
                    <a16:rowId xmlns:a16="http://schemas.microsoft.com/office/drawing/2014/main" xmlns="" val="2161100048"/>
                  </a:ext>
                </a:extLst>
              </a:tr>
              <a:tr h="199288">
                <a:tc>
                  <a:txBody>
                    <a:bodyPr/>
                    <a:lstStyle/>
                    <a:p>
                      <a:pPr marL="0" algn="l"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Pharmacology &amp; Experimental Therapeutics</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20</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a:solidFill>
                            <a:schemeClr val="tx1"/>
                          </a:solidFill>
                          <a:effectLst/>
                          <a:latin typeface="Arial" panose="020B0604020202020204" pitchFamily="34" charset="0"/>
                          <a:ea typeface="+mn-ea"/>
                          <a:cs typeface="Arial" panose="020B0604020202020204" pitchFamily="34" charset="0"/>
                        </a:rPr>
                        <a:t>45.00%</a:t>
                      </a:r>
                    </a:p>
                  </a:txBody>
                  <a:tcPr marL="9525" marR="9525" marT="9525" marB="0" anchor="b"/>
                </a:tc>
                <a:tc>
                  <a:txBody>
                    <a:bodyPr/>
                    <a:lstStyle/>
                    <a:p>
                      <a:pPr marL="0" algn="r" defTabSz="914400" rtl="0" eaLnBrk="1" fontAlgn="b" latinLnBrk="0" hangingPunct="1"/>
                      <a:r>
                        <a:rPr lang="en-US" sz="1200" b="1" u="none" strike="noStrike" kern="1200" dirty="0">
                          <a:solidFill>
                            <a:schemeClr val="tx1"/>
                          </a:solidFill>
                          <a:effectLst/>
                          <a:latin typeface="Arial" panose="020B0604020202020204" pitchFamily="34" charset="0"/>
                          <a:ea typeface="+mn-ea"/>
                          <a:cs typeface="Arial" panose="020B0604020202020204" pitchFamily="34" charset="0"/>
                        </a:rPr>
                        <a:t>55.00%</a:t>
                      </a:r>
                    </a:p>
                  </a:txBody>
                  <a:tcPr marL="9525" marR="9525" marT="9525" marB="0" anchor="b"/>
                </a:tc>
                <a:extLst>
                  <a:ext uri="{0D108BD9-81ED-4DB2-BD59-A6C34878D82A}">
                    <a16:rowId xmlns:a16="http://schemas.microsoft.com/office/drawing/2014/main" xmlns="" val="822919342"/>
                  </a:ext>
                </a:extLst>
              </a:tr>
              <a:tr h="199288">
                <a:tc>
                  <a:txBody>
                    <a:bodyPr/>
                    <a:lstStyle/>
                    <a:p>
                      <a:pPr marL="0" algn="l"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Physiology &amp; Biophysics</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dirty="0">
                          <a:effectLst/>
                          <a:latin typeface="Arial" panose="020B0604020202020204" pitchFamily="34" charset="0"/>
                          <a:cs typeface="Arial" panose="020B0604020202020204" pitchFamily="34" charset="0"/>
                        </a:rPr>
                        <a:t>19</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r" defTabSz="914400" rtl="0" eaLnBrk="1" fontAlgn="b" latinLnBrk="0" hangingPunct="1"/>
                      <a:r>
                        <a:rPr lang="en-US" sz="1200" b="1" u="none" strike="noStrike" kern="1200">
                          <a:solidFill>
                            <a:schemeClr val="tx1"/>
                          </a:solidFill>
                          <a:effectLst/>
                          <a:latin typeface="Arial" panose="020B0604020202020204" pitchFamily="34" charset="0"/>
                          <a:ea typeface="+mn-ea"/>
                          <a:cs typeface="Arial" panose="020B0604020202020204" pitchFamily="34" charset="0"/>
                        </a:rPr>
                        <a:t>15.79%</a:t>
                      </a:r>
                    </a:p>
                  </a:txBody>
                  <a:tcPr marL="9525" marR="9525" marT="9525" marB="0" anchor="b"/>
                </a:tc>
                <a:tc>
                  <a:txBody>
                    <a:bodyPr/>
                    <a:lstStyle/>
                    <a:p>
                      <a:pPr marL="0" algn="r" defTabSz="914400" rtl="0" eaLnBrk="1" fontAlgn="b" latinLnBrk="0" hangingPunct="1"/>
                      <a:r>
                        <a:rPr lang="en-US" sz="1200" b="1" u="none" strike="noStrike" kern="1200" dirty="0">
                          <a:solidFill>
                            <a:schemeClr val="tx1"/>
                          </a:solidFill>
                          <a:effectLst/>
                          <a:latin typeface="Arial" panose="020B0604020202020204" pitchFamily="34" charset="0"/>
                          <a:ea typeface="+mn-ea"/>
                          <a:cs typeface="Arial" panose="020B0604020202020204" pitchFamily="34" charset="0"/>
                        </a:rPr>
                        <a:t>84.21%</a:t>
                      </a:r>
                    </a:p>
                  </a:txBody>
                  <a:tcPr marL="9525" marR="9525" marT="9525" marB="0" anchor="b"/>
                </a:tc>
                <a:extLst>
                  <a:ext uri="{0D108BD9-81ED-4DB2-BD59-A6C34878D82A}">
                    <a16:rowId xmlns:a16="http://schemas.microsoft.com/office/drawing/2014/main" xmlns="" val="2483223910"/>
                  </a:ext>
                </a:extLst>
              </a:tr>
              <a:tr h="217386">
                <a:tc gridSpan="2">
                  <a:txBody>
                    <a:bodyPr/>
                    <a:lstStyle/>
                    <a:p>
                      <a:pPr marL="0" algn="ctr" defTabSz="914400" rtl="0" eaLnBrk="1" fontAlgn="b" latinLnBrk="0" hangingPunct="1"/>
                      <a:r>
                        <a:rPr lang="en-US" sz="1200" b="1" u="none" strike="noStrike" kern="1200" dirty="0">
                          <a:solidFill>
                            <a:schemeClr val="tx1"/>
                          </a:solidFill>
                          <a:effectLst/>
                          <a:latin typeface="Arial" panose="020B0604020202020204" pitchFamily="34" charset="0"/>
                          <a:ea typeface="+mn-ea"/>
                          <a:cs typeface="Arial" panose="020B0604020202020204" pitchFamily="34" charset="0"/>
                        </a:rPr>
                        <a:t>Clinical </a:t>
                      </a:r>
                      <a:r>
                        <a:rPr lang="en-US" sz="1200" b="1" u="none" strike="noStrike" kern="1200" dirty="0" smtClean="0">
                          <a:solidFill>
                            <a:schemeClr val="tx1"/>
                          </a:solidFill>
                          <a:effectLst/>
                          <a:latin typeface="Arial" panose="020B0604020202020204" pitchFamily="34" charset="0"/>
                          <a:ea typeface="+mn-ea"/>
                          <a:cs typeface="Arial" panose="020B0604020202020204" pitchFamily="34" charset="0"/>
                        </a:rPr>
                        <a:t>Departments</a:t>
                      </a:r>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solidFill>
                      <a:schemeClr val="accent1">
                        <a:lumMod val="60000"/>
                        <a:lumOff val="40000"/>
                      </a:schemeClr>
                    </a:solidFill>
                  </a:tcPr>
                </a:tc>
                <a:tc hMerge="1">
                  <a:txBody>
                    <a:bodyPr/>
                    <a:lstStyle/>
                    <a:p>
                      <a:pPr marL="0" algn="r" defTabSz="914400" rtl="0" eaLnBrk="1" fontAlgn="b" latinLnBrk="0" hangingPunct="1"/>
                      <a:endParaRPr lang="en-US" sz="12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tc>
                <a:tc>
                  <a:txBody>
                    <a:bodyPr/>
                    <a:lstStyle/>
                    <a:p>
                      <a:pPr marL="0" algn="ctr" defTabSz="914400" rtl="0" eaLnBrk="1" fontAlgn="b" latinLnBrk="0" hangingPunct="1"/>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solidFill>
                      <a:schemeClr val="accent1">
                        <a:lumMod val="60000"/>
                        <a:lumOff val="40000"/>
                      </a:schemeClr>
                    </a:solidFill>
                  </a:tcPr>
                </a:tc>
                <a:tc>
                  <a:txBody>
                    <a:bodyPr/>
                    <a:lstStyle/>
                    <a:p>
                      <a:pPr marL="0" algn="ctr" defTabSz="914400" rtl="0" eaLnBrk="1" fontAlgn="b" latinLnBrk="0" hangingPunct="1"/>
                      <a:endParaRPr lang="en-US" sz="12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7489" marR="7489" marT="7489" marB="0" anchor="b">
                    <a:solidFill>
                      <a:schemeClr val="accent1">
                        <a:lumMod val="60000"/>
                        <a:lumOff val="40000"/>
                      </a:schemeClr>
                    </a:solidFill>
                  </a:tcPr>
                </a:tc>
                <a:extLst>
                  <a:ext uri="{0D108BD9-81ED-4DB2-BD59-A6C34878D82A}">
                    <a16:rowId xmlns:a16="http://schemas.microsoft.com/office/drawing/2014/main" xmlns="" val="602735845"/>
                  </a:ext>
                </a:extLst>
              </a:tr>
              <a:tr h="199288">
                <a:tc>
                  <a:txBody>
                    <a:bodyPr/>
                    <a:lstStyle/>
                    <a:p>
                      <a:pPr algn="l" rtl="0" fontAlgn="b"/>
                      <a:r>
                        <a:rPr lang="en-US" sz="1200" b="1" i="0" u="none" strike="noStrike">
                          <a:solidFill>
                            <a:srgbClr val="000000"/>
                          </a:solidFill>
                          <a:effectLst/>
                          <a:latin typeface="Arial" panose="020B0604020202020204" pitchFamily="34" charset="0"/>
                        </a:rPr>
                        <a:t>Medicine</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449</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55.68%</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44.32%</a:t>
                      </a:r>
                    </a:p>
                  </a:txBody>
                  <a:tcPr marL="9525" marR="9525" marT="9525" marB="0" anchor="b"/>
                </a:tc>
                <a:extLst>
                  <a:ext uri="{0D108BD9-81ED-4DB2-BD59-A6C34878D82A}">
                    <a16:rowId xmlns:a16="http://schemas.microsoft.com/office/drawing/2014/main" xmlns="" val="2597379307"/>
                  </a:ext>
                </a:extLst>
              </a:tr>
              <a:tr h="199288">
                <a:tc>
                  <a:txBody>
                    <a:bodyPr/>
                    <a:lstStyle/>
                    <a:p>
                      <a:pPr algn="l" rtl="0" fontAlgn="b"/>
                      <a:r>
                        <a:rPr lang="en-US" sz="1200" b="1" i="0" u="none" strike="noStrike" dirty="0">
                          <a:solidFill>
                            <a:srgbClr val="000000"/>
                          </a:solidFill>
                          <a:effectLst/>
                          <a:latin typeface="Arial" panose="020B0604020202020204" pitchFamily="34" charset="0"/>
                        </a:rPr>
                        <a:t>Pediatrics</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101</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80.20%</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19.80%</a:t>
                      </a:r>
                    </a:p>
                  </a:txBody>
                  <a:tcPr marL="9525" marR="9525" marT="9525" marB="0" anchor="b"/>
                </a:tc>
                <a:extLst>
                  <a:ext uri="{0D108BD9-81ED-4DB2-BD59-A6C34878D82A}">
                    <a16:rowId xmlns:a16="http://schemas.microsoft.com/office/drawing/2014/main" xmlns="" val="4126152216"/>
                  </a:ext>
                </a:extLst>
              </a:tr>
              <a:tr h="199288">
                <a:tc>
                  <a:txBody>
                    <a:bodyPr/>
                    <a:lstStyle/>
                    <a:p>
                      <a:pPr algn="l" rtl="0" fontAlgn="b"/>
                      <a:r>
                        <a:rPr lang="en-US" sz="1200" b="1" i="0" u="none" strike="noStrike">
                          <a:solidFill>
                            <a:srgbClr val="000000"/>
                          </a:solidFill>
                          <a:effectLst/>
                          <a:latin typeface="Arial" panose="020B0604020202020204" pitchFamily="34" charset="0"/>
                        </a:rPr>
                        <a:t>Family Medicine</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83</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78.31%</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21.69%</a:t>
                      </a:r>
                    </a:p>
                  </a:txBody>
                  <a:tcPr marL="9525" marR="9525" marT="9525" marB="0" anchor="b"/>
                </a:tc>
                <a:extLst>
                  <a:ext uri="{0D108BD9-81ED-4DB2-BD59-A6C34878D82A}">
                    <a16:rowId xmlns:a16="http://schemas.microsoft.com/office/drawing/2014/main" xmlns="" val="960413543"/>
                  </a:ext>
                </a:extLst>
              </a:tr>
              <a:tr h="199288">
                <a:tc>
                  <a:txBody>
                    <a:bodyPr/>
                    <a:lstStyle/>
                    <a:p>
                      <a:pPr algn="l" rtl="0" fontAlgn="b"/>
                      <a:r>
                        <a:rPr lang="en-US" sz="1200" b="1" i="0" u="none" strike="noStrike">
                          <a:solidFill>
                            <a:srgbClr val="000000"/>
                          </a:solidFill>
                          <a:effectLst/>
                          <a:latin typeface="Arial" panose="020B0604020202020204" pitchFamily="34" charset="0"/>
                        </a:rPr>
                        <a:t>Anesthesiology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65</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49.23%</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50.77%</a:t>
                      </a:r>
                    </a:p>
                  </a:txBody>
                  <a:tcPr marL="9525" marR="9525" marT="9525" marB="0" anchor="b"/>
                </a:tc>
                <a:extLst>
                  <a:ext uri="{0D108BD9-81ED-4DB2-BD59-A6C34878D82A}">
                    <a16:rowId xmlns:a16="http://schemas.microsoft.com/office/drawing/2014/main" xmlns="" val="829407437"/>
                  </a:ext>
                </a:extLst>
              </a:tr>
              <a:tr h="199288">
                <a:tc>
                  <a:txBody>
                    <a:bodyPr/>
                    <a:lstStyle/>
                    <a:p>
                      <a:pPr algn="l" rtl="0" fontAlgn="b"/>
                      <a:r>
                        <a:rPr lang="en-US" sz="1200" b="1" i="0" u="none" strike="noStrike">
                          <a:solidFill>
                            <a:srgbClr val="000000"/>
                          </a:solidFill>
                          <a:effectLst/>
                          <a:latin typeface="Arial" panose="020B0604020202020204" pitchFamily="34" charset="0"/>
                        </a:rPr>
                        <a:t>Obstetrics &amp; Gynecology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56</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83.93%</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16.07%</a:t>
                      </a:r>
                    </a:p>
                  </a:txBody>
                  <a:tcPr marL="9525" marR="9525" marT="9525" marB="0" anchor="b"/>
                </a:tc>
                <a:extLst>
                  <a:ext uri="{0D108BD9-81ED-4DB2-BD59-A6C34878D82A}">
                    <a16:rowId xmlns:a16="http://schemas.microsoft.com/office/drawing/2014/main" xmlns="" val="115754330"/>
                  </a:ext>
                </a:extLst>
              </a:tr>
              <a:tr h="199288">
                <a:tc>
                  <a:txBody>
                    <a:bodyPr/>
                    <a:lstStyle/>
                    <a:p>
                      <a:pPr algn="l" rtl="0" fontAlgn="b"/>
                      <a:r>
                        <a:rPr lang="en-US" sz="1200" b="1" i="0" u="none" strike="noStrike">
                          <a:solidFill>
                            <a:srgbClr val="000000"/>
                          </a:solidFill>
                          <a:effectLst/>
                          <a:latin typeface="Arial" panose="020B0604020202020204" pitchFamily="34" charset="0"/>
                        </a:rPr>
                        <a:t>Emergency Medicine</a:t>
                      </a:r>
                    </a:p>
                  </a:txBody>
                  <a:tcPr marL="9525" marR="9525" marT="9525" marB="0" anchor="b"/>
                </a:tc>
                <a:tc>
                  <a:txBody>
                    <a:bodyPr/>
                    <a:lstStyle/>
                    <a:p>
                      <a:pPr algn="r" rtl="0" fontAlgn="b"/>
                      <a:r>
                        <a:rPr lang="en-US" sz="1200" b="1" i="0" u="none" strike="noStrike">
                          <a:solidFill>
                            <a:srgbClr val="000000"/>
                          </a:solidFill>
                          <a:effectLst/>
                          <a:latin typeface="Arial" panose="020B0604020202020204" pitchFamily="34" charset="0"/>
                        </a:rPr>
                        <a:t>55</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60.00%</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40.00%</a:t>
                      </a:r>
                    </a:p>
                  </a:txBody>
                  <a:tcPr marL="9525" marR="9525" marT="9525" marB="0" anchor="b"/>
                </a:tc>
                <a:extLst>
                  <a:ext uri="{0D108BD9-81ED-4DB2-BD59-A6C34878D82A}">
                    <a16:rowId xmlns:a16="http://schemas.microsoft.com/office/drawing/2014/main" xmlns="" val="1117087334"/>
                  </a:ext>
                </a:extLst>
              </a:tr>
              <a:tr h="199288">
                <a:tc>
                  <a:txBody>
                    <a:bodyPr/>
                    <a:lstStyle/>
                    <a:p>
                      <a:pPr algn="l" rtl="0" fontAlgn="b"/>
                      <a:r>
                        <a:rPr lang="en-US" sz="1200" b="1" i="0" u="none" strike="noStrike">
                          <a:solidFill>
                            <a:srgbClr val="000000"/>
                          </a:solidFill>
                          <a:effectLst/>
                          <a:latin typeface="Arial" panose="020B0604020202020204" pitchFamily="34" charset="0"/>
                        </a:rPr>
                        <a:t>Neurology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52</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57.69%</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42.31%</a:t>
                      </a:r>
                    </a:p>
                  </a:txBody>
                  <a:tcPr marL="9525" marR="9525" marT="9525" marB="0" anchor="b"/>
                </a:tc>
                <a:extLst>
                  <a:ext uri="{0D108BD9-81ED-4DB2-BD59-A6C34878D82A}">
                    <a16:rowId xmlns:a16="http://schemas.microsoft.com/office/drawing/2014/main" xmlns="" val="62341846"/>
                  </a:ext>
                </a:extLst>
              </a:tr>
              <a:tr h="199288">
                <a:tc>
                  <a:txBody>
                    <a:bodyPr/>
                    <a:lstStyle/>
                    <a:p>
                      <a:pPr algn="l" rtl="0" fontAlgn="b"/>
                      <a:r>
                        <a:rPr lang="en-US" sz="1200" b="1" i="0" u="none" strike="noStrike">
                          <a:solidFill>
                            <a:srgbClr val="000000"/>
                          </a:solidFill>
                          <a:effectLst/>
                          <a:latin typeface="Arial" panose="020B0604020202020204" pitchFamily="34" charset="0"/>
                        </a:rPr>
                        <a:t>Psychiatry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50</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68.00%</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32.00%</a:t>
                      </a:r>
                    </a:p>
                  </a:txBody>
                  <a:tcPr marL="9525" marR="9525" marT="9525" marB="0" anchor="b"/>
                </a:tc>
                <a:extLst>
                  <a:ext uri="{0D108BD9-81ED-4DB2-BD59-A6C34878D82A}">
                    <a16:rowId xmlns:a16="http://schemas.microsoft.com/office/drawing/2014/main" xmlns="" val="1184864486"/>
                  </a:ext>
                </a:extLst>
              </a:tr>
              <a:tr h="199288">
                <a:tc>
                  <a:txBody>
                    <a:bodyPr/>
                    <a:lstStyle/>
                    <a:p>
                      <a:pPr algn="l" rtl="0" fontAlgn="b"/>
                      <a:r>
                        <a:rPr lang="en-US" sz="1200" b="1" i="0" u="none" strike="noStrike">
                          <a:solidFill>
                            <a:srgbClr val="000000"/>
                          </a:solidFill>
                          <a:effectLst/>
                          <a:latin typeface="Arial" panose="020B0604020202020204" pitchFamily="34" charset="0"/>
                        </a:rPr>
                        <a:t>Surgery</a:t>
                      </a:r>
                    </a:p>
                  </a:txBody>
                  <a:tcPr marL="9525" marR="9525" marT="9525" marB="0" anchor="b"/>
                </a:tc>
                <a:tc>
                  <a:txBody>
                    <a:bodyPr/>
                    <a:lstStyle/>
                    <a:p>
                      <a:pPr algn="r" rtl="0" fontAlgn="b"/>
                      <a:r>
                        <a:rPr lang="en-US" sz="1200" b="1" i="0" u="none" strike="noStrike">
                          <a:solidFill>
                            <a:srgbClr val="000000"/>
                          </a:solidFill>
                          <a:effectLst/>
                          <a:latin typeface="Arial" panose="020B0604020202020204" pitchFamily="34" charset="0"/>
                        </a:rPr>
                        <a:t>39</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30.77%</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69.23%</a:t>
                      </a:r>
                    </a:p>
                  </a:txBody>
                  <a:tcPr marL="9525" marR="9525" marT="9525" marB="0" anchor="b"/>
                </a:tc>
                <a:extLst>
                  <a:ext uri="{0D108BD9-81ED-4DB2-BD59-A6C34878D82A}">
                    <a16:rowId xmlns:a16="http://schemas.microsoft.com/office/drawing/2014/main" xmlns="" val="2874010519"/>
                  </a:ext>
                </a:extLst>
              </a:tr>
              <a:tr h="199288">
                <a:tc>
                  <a:txBody>
                    <a:bodyPr/>
                    <a:lstStyle/>
                    <a:p>
                      <a:pPr algn="l" rtl="0" fontAlgn="b"/>
                      <a:r>
                        <a:rPr lang="en-US" sz="1200" b="1" i="0" u="none" strike="noStrike">
                          <a:solidFill>
                            <a:srgbClr val="000000"/>
                          </a:solidFill>
                          <a:effectLst/>
                          <a:latin typeface="Arial" panose="020B0604020202020204" pitchFamily="34" charset="0"/>
                        </a:rPr>
                        <a:t>Pathology &amp; Laboratory Medicine</a:t>
                      </a:r>
                    </a:p>
                  </a:txBody>
                  <a:tcPr marL="9525" marR="9525" marT="9525" marB="0" anchor="b"/>
                </a:tc>
                <a:tc>
                  <a:txBody>
                    <a:bodyPr/>
                    <a:lstStyle/>
                    <a:p>
                      <a:pPr algn="r" rtl="0" fontAlgn="b"/>
                      <a:r>
                        <a:rPr lang="en-US" sz="1200" b="1" i="0" u="none" strike="noStrike">
                          <a:solidFill>
                            <a:srgbClr val="000000"/>
                          </a:solidFill>
                          <a:effectLst/>
                          <a:latin typeface="Arial" panose="020B0604020202020204" pitchFamily="34" charset="0"/>
                        </a:rPr>
                        <a:t>38</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50.00%</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50.00%</a:t>
                      </a:r>
                    </a:p>
                  </a:txBody>
                  <a:tcPr marL="9525" marR="9525" marT="9525" marB="0" anchor="b"/>
                </a:tc>
                <a:extLst>
                  <a:ext uri="{0D108BD9-81ED-4DB2-BD59-A6C34878D82A}">
                    <a16:rowId xmlns:a16="http://schemas.microsoft.com/office/drawing/2014/main" xmlns="" val="1247779658"/>
                  </a:ext>
                </a:extLst>
              </a:tr>
              <a:tr h="199288">
                <a:tc>
                  <a:txBody>
                    <a:bodyPr/>
                    <a:lstStyle/>
                    <a:p>
                      <a:pPr algn="l" rtl="0" fontAlgn="b"/>
                      <a:r>
                        <a:rPr lang="en-US" sz="1200" b="1" i="0" u="none" strike="noStrike">
                          <a:solidFill>
                            <a:srgbClr val="000000"/>
                          </a:solidFill>
                          <a:effectLst/>
                          <a:latin typeface="Arial" panose="020B0604020202020204" pitchFamily="34" charset="0"/>
                        </a:rPr>
                        <a:t>Radiology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37</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35.14%</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64.86%</a:t>
                      </a:r>
                    </a:p>
                  </a:txBody>
                  <a:tcPr marL="9525" marR="9525" marT="9525" marB="0" anchor="b"/>
                </a:tc>
                <a:extLst>
                  <a:ext uri="{0D108BD9-81ED-4DB2-BD59-A6C34878D82A}">
                    <a16:rowId xmlns:a16="http://schemas.microsoft.com/office/drawing/2014/main" xmlns="" val="66715043"/>
                  </a:ext>
                </a:extLst>
              </a:tr>
              <a:tr h="199288">
                <a:tc>
                  <a:txBody>
                    <a:bodyPr/>
                    <a:lstStyle/>
                    <a:p>
                      <a:pPr algn="l" rtl="0" fontAlgn="b"/>
                      <a:r>
                        <a:rPr lang="en-US" sz="1200" b="1" i="0" u="none" strike="noStrike">
                          <a:solidFill>
                            <a:srgbClr val="000000"/>
                          </a:solidFill>
                          <a:effectLst/>
                          <a:latin typeface="Arial" panose="020B0604020202020204" pitchFamily="34" charset="0"/>
                        </a:rPr>
                        <a:t>Ophthalmology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25</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64.00%</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36.00%</a:t>
                      </a:r>
                    </a:p>
                  </a:txBody>
                  <a:tcPr marL="9525" marR="9525" marT="9525" marB="0" anchor="b"/>
                </a:tc>
                <a:extLst>
                  <a:ext uri="{0D108BD9-81ED-4DB2-BD59-A6C34878D82A}">
                    <a16:rowId xmlns:a16="http://schemas.microsoft.com/office/drawing/2014/main" xmlns="" val="864212324"/>
                  </a:ext>
                </a:extLst>
              </a:tr>
              <a:tr h="199288">
                <a:tc>
                  <a:txBody>
                    <a:bodyPr/>
                    <a:lstStyle/>
                    <a:p>
                      <a:pPr algn="l" rtl="0" fontAlgn="b"/>
                      <a:r>
                        <a:rPr lang="en-US" sz="1200" b="1" i="0" u="none" strike="noStrike">
                          <a:solidFill>
                            <a:srgbClr val="000000"/>
                          </a:solidFill>
                          <a:effectLst/>
                          <a:latin typeface="Arial" panose="020B0604020202020204" pitchFamily="34" charset="0"/>
                        </a:rPr>
                        <a:t>Dermatology</a:t>
                      </a:r>
                    </a:p>
                  </a:txBody>
                  <a:tcPr marL="9525" marR="9525" marT="9525" marB="0" anchor="b"/>
                </a:tc>
                <a:tc>
                  <a:txBody>
                    <a:bodyPr/>
                    <a:lstStyle/>
                    <a:p>
                      <a:pPr algn="r" rtl="0" fontAlgn="b"/>
                      <a:r>
                        <a:rPr lang="en-US" sz="1200" b="1" i="0" u="none" strike="noStrike">
                          <a:solidFill>
                            <a:srgbClr val="000000"/>
                          </a:solidFill>
                          <a:effectLst/>
                          <a:latin typeface="Arial" panose="020B0604020202020204" pitchFamily="34" charset="0"/>
                        </a:rPr>
                        <a:t>17</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70.59%</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29.41%</a:t>
                      </a:r>
                    </a:p>
                  </a:txBody>
                  <a:tcPr marL="9525" marR="9525" marT="9525" marB="0" anchor="b"/>
                </a:tc>
                <a:extLst>
                  <a:ext uri="{0D108BD9-81ED-4DB2-BD59-A6C34878D82A}">
                    <a16:rowId xmlns:a16="http://schemas.microsoft.com/office/drawing/2014/main" xmlns="" val="3589162986"/>
                  </a:ext>
                </a:extLst>
              </a:tr>
              <a:tr h="199288">
                <a:tc>
                  <a:txBody>
                    <a:bodyPr/>
                    <a:lstStyle/>
                    <a:p>
                      <a:pPr algn="l" rtl="0" fontAlgn="b"/>
                      <a:r>
                        <a:rPr lang="en-US" sz="1200" b="1" i="0" u="none" strike="noStrike">
                          <a:solidFill>
                            <a:srgbClr val="000000"/>
                          </a:solidFill>
                          <a:effectLst/>
                          <a:latin typeface="Arial" panose="020B0604020202020204" pitchFamily="34" charset="0"/>
                        </a:rPr>
                        <a:t>Orthopaedic Surgery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14</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21.43%</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78.57%</a:t>
                      </a:r>
                    </a:p>
                  </a:txBody>
                  <a:tcPr marL="9525" marR="9525" marT="9525" marB="0" anchor="b"/>
                </a:tc>
                <a:extLst>
                  <a:ext uri="{0D108BD9-81ED-4DB2-BD59-A6C34878D82A}">
                    <a16:rowId xmlns:a16="http://schemas.microsoft.com/office/drawing/2014/main" xmlns="" val="726453826"/>
                  </a:ext>
                </a:extLst>
              </a:tr>
              <a:tr h="199288">
                <a:tc>
                  <a:txBody>
                    <a:bodyPr/>
                    <a:lstStyle/>
                    <a:p>
                      <a:pPr algn="l" rtl="0" fontAlgn="b"/>
                      <a:r>
                        <a:rPr lang="en-US" sz="1200" b="1" i="0" u="none" strike="noStrike">
                          <a:solidFill>
                            <a:srgbClr val="000000"/>
                          </a:solidFill>
                          <a:effectLst/>
                          <a:latin typeface="Arial" panose="020B0604020202020204" pitchFamily="34" charset="0"/>
                        </a:rPr>
                        <a:t>Otolaryngology-Head &amp; Neck Surgery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13</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69.23%</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30.77%</a:t>
                      </a:r>
                    </a:p>
                  </a:txBody>
                  <a:tcPr marL="9525" marR="9525" marT="9525" marB="0" anchor="b"/>
                </a:tc>
                <a:extLst>
                  <a:ext uri="{0D108BD9-81ED-4DB2-BD59-A6C34878D82A}">
                    <a16:rowId xmlns:a16="http://schemas.microsoft.com/office/drawing/2014/main" xmlns="" val="497806194"/>
                  </a:ext>
                </a:extLst>
              </a:tr>
              <a:tr h="199288">
                <a:tc>
                  <a:txBody>
                    <a:bodyPr/>
                    <a:lstStyle/>
                    <a:p>
                      <a:pPr algn="l" rtl="0" fontAlgn="b"/>
                      <a:r>
                        <a:rPr lang="en-US" sz="1200" b="1" i="0" u="none" strike="noStrike">
                          <a:solidFill>
                            <a:srgbClr val="000000"/>
                          </a:solidFill>
                          <a:effectLst/>
                          <a:latin typeface="Arial" panose="020B0604020202020204" pitchFamily="34" charset="0"/>
                        </a:rPr>
                        <a:t>Medical Sciences &amp; Education</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9</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88.89%</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11.11%</a:t>
                      </a:r>
                    </a:p>
                  </a:txBody>
                  <a:tcPr marL="9525" marR="9525" marT="9525" marB="0" anchor="b"/>
                </a:tc>
                <a:extLst>
                  <a:ext uri="{0D108BD9-81ED-4DB2-BD59-A6C34878D82A}">
                    <a16:rowId xmlns:a16="http://schemas.microsoft.com/office/drawing/2014/main" xmlns="" val="3466400409"/>
                  </a:ext>
                </a:extLst>
              </a:tr>
              <a:tr h="199288">
                <a:tc>
                  <a:txBody>
                    <a:bodyPr/>
                    <a:lstStyle/>
                    <a:p>
                      <a:pPr algn="l" rtl="0" fontAlgn="b"/>
                      <a:r>
                        <a:rPr lang="en-US" sz="1200" b="1" i="0" u="none" strike="noStrike">
                          <a:solidFill>
                            <a:srgbClr val="000000"/>
                          </a:solidFill>
                          <a:effectLst/>
                          <a:latin typeface="Arial" panose="020B0604020202020204" pitchFamily="34" charset="0"/>
                        </a:rPr>
                        <a:t>Urology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9</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22.22%</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77.78%</a:t>
                      </a:r>
                    </a:p>
                  </a:txBody>
                  <a:tcPr marL="9525" marR="9525" marT="9525" marB="0" anchor="b"/>
                </a:tc>
                <a:extLst>
                  <a:ext uri="{0D108BD9-81ED-4DB2-BD59-A6C34878D82A}">
                    <a16:rowId xmlns:a16="http://schemas.microsoft.com/office/drawing/2014/main" xmlns="" val="358582203"/>
                  </a:ext>
                </a:extLst>
              </a:tr>
              <a:tr h="199288">
                <a:tc>
                  <a:txBody>
                    <a:bodyPr/>
                    <a:lstStyle/>
                    <a:p>
                      <a:pPr algn="l" rtl="0" fontAlgn="b"/>
                      <a:r>
                        <a:rPr lang="en-US" sz="1200" b="1" i="0" u="none" strike="noStrike">
                          <a:solidFill>
                            <a:srgbClr val="000000"/>
                          </a:solidFill>
                          <a:effectLst/>
                          <a:latin typeface="Arial" panose="020B0604020202020204" pitchFamily="34" charset="0"/>
                        </a:rPr>
                        <a:t>Neurosurgery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7</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28.57%</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71.43%</a:t>
                      </a:r>
                    </a:p>
                  </a:txBody>
                  <a:tcPr marL="9525" marR="9525" marT="9525" marB="0" anchor="b"/>
                </a:tc>
                <a:extLst>
                  <a:ext uri="{0D108BD9-81ED-4DB2-BD59-A6C34878D82A}">
                    <a16:rowId xmlns:a16="http://schemas.microsoft.com/office/drawing/2014/main" xmlns="" val="3610696025"/>
                  </a:ext>
                </a:extLst>
              </a:tr>
              <a:tr h="184358">
                <a:tc>
                  <a:txBody>
                    <a:bodyPr/>
                    <a:lstStyle/>
                    <a:p>
                      <a:pPr algn="l" rtl="0" fontAlgn="b"/>
                      <a:r>
                        <a:rPr lang="en-US" sz="1200" b="1" i="0" u="none" strike="noStrike">
                          <a:solidFill>
                            <a:srgbClr val="000000"/>
                          </a:solidFill>
                          <a:effectLst/>
                          <a:latin typeface="Arial" panose="020B0604020202020204" pitchFamily="34" charset="0"/>
                        </a:rPr>
                        <a:t>Radiation Oncology</a:t>
                      </a:r>
                    </a:p>
                  </a:txBody>
                  <a:tcPr marL="9525" marR="9525" marT="9525" marB="0" anchor="b"/>
                </a:tc>
                <a:tc>
                  <a:txBody>
                    <a:bodyPr/>
                    <a:lstStyle/>
                    <a:p>
                      <a:pPr algn="r" rtl="0" fontAlgn="b"/>
                      <a:r>
                        <a:rPr lang="en-US" sz="1200" b="1" i="0" u="none" strike="noStrike" dirty="0">
                          <a:solidFill>
                            <a:srgbClr val="000000"/>
                          </a:solidFill>
                          <a:effectLst/>
                          <a:latin typeface="Arial" panose="020B0604020202020204" pitchFamily="34" charset="0"/>
                        </a:rPr>
                        <a:t>6</a:t>
                      </a:r>
                    </a:p>
                  </a:txBody>
                  <a:tcPr marL="9525" marR="9525" marT="9525" marB="0" anchor="b"/>
                </a:tc>
                <a:tc>
                  <a:txBody>
                    <a:bodyPr/>
                    <a:lstStyle/>
                    <a:p>
                      <a:pPr marL="0" algn="r" defTabSz="914400" rtl="0" eaLnBrk="1" fontAlgn="b" latinLnBrk="0" hangingPunct="1"/>
                      <a:r>
                        <a:rPr lang="en-US" sz="1200" b="1" i="0" u="none" strike="noStrike" kern="1200">
                          <a:solidFill>
                            <a:srgbClr val="000000"/>
                          </a:solidFill>
                          <a:effectLst/>
                          <a:latin typeface="Arial" panose="020B0604020202020204" pitchFamily="34" charset="0"/>
                          <a:ea typeface="+mn-ea"/>
                          <a:cs typeface="+mn-cs"/>
                        </a:rPr>
                        <a:t>50.00%</a:t>
                      </a:r>
                    </a:p>
                  </a:txBody>
                  <a:tcPr marL="9525" marR="9525" marT="9525" marB="0" anchor="b"/>
                </a:tc>
                <a:tc>
                  <a:txBody>
                    <a:bodyPr/>
                    <a:lstStyle/>
                    <a:p>
                      <a:pPr marL="0" algn="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mn-cs"/>
                        </a:rPr>
                        <a:t>50.00%</a:t>
                      </a:r>
                    </a:p>
                  </a:txBody>
                  <a:tcPr marL="9525" marR="9525" marT="9525" marB="0" anchor="b"/>
                </a:tc>
                <a:extLst>
                  <a:ext uri="{0D108BD9-81ED-4DB2-BD59-A6C34878D82A}">
                    <a16:rowId xmlns:a16="http://schemas.microsoft.com/office/drawing/2014/main" xmlns="" val="2982867035"/>
                  </a:ext>
                </a:extLst>
              </a:tr>
            </a:tbl>
          </a:graphicData>
        </a:graphic>
      </p:graphicFrame>
    </p:spTree>
    <p:extLst>
      <p:ext uri="{BB962C8B-B14F-4D97-AF65-F5344CB8AC3E}">
        <p14:creationId xmlns:p14="http://schemas.microsoft.com/office/powerpoint/2010/main" val="3950687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p:cNvPicPr>
            <a:picLocks noChangeAspect="1"/>
          </p:cNvPicPr>
          <p:nvPr/>
        </p:nvPicPr>
        <p:blipFill>
          <a:blip r:embed="rId3"/>
          <a:stretch>
            <a:fillRect/>
          </a:stretch>
        </p:blipFill>
        <p:spPr>
          <a:xfrm>
            <a:off x="946165" y="1470368"/>
            <a:ext cx="3805381" cy="2002125"/>
          </a:xfrm>
          <a:prstGeom prst="rect">
            <a:avLst/>
          </a:prstGeom>
        </p:spPr>
      </p:pic>
      <p:cxnSp>
        <p:nvCxnSpPr>
          <p:cNvPr id="15" name="Straight Arrow Connector 14"/>
          <p:cNvCxnSpPr>
            <a:endCxn id="22" idx="2"/>
          </p:cNvCxnSpPr>
          <p:nvPr/>
        </p:nvCxnSpPr>
        <p:spPr>
          <a:xfrm flipV="1">
            <a:off x="6714907" y="3817699"/>
            <a:ext cx="1684325" cy="79163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380164" y="3896511"/>
            <a:ext cx="1836086" cy="69271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6663930" y="1470368"/>
            <a:ext cx="3798494" cy="1943898"/>
          </a:xfrm>
          <a:prstGeom prst="rect">
            <a:avLst/>
          </a:prstGeom>
        </p:spPr>
      </p:pic>
      <p:sp>
        <p:nvSpPr>
          <p:cNvPr id="19" name="TextBox 18"/>
          <p:cNvSpPr txBox="1"/>
          <p:nvPr/>
        </p:nvSpPr>
        <p:spPr>
          <a:xfrm>
            <a:off x="7104425" y="713534"/>
            <a:ext cx="3050450" cy="707886"/>
          </a:xfrm>
          <a:prstGeom prst="rect">
            <a:avLst/>
          </a:prstGeom>
          <a:noFill/>
        </p:spPr>
        <p:txBody>
          <a:bodyPr wrap="none" rtlCol="0">
            <a:spAutoFit/>
          </a:bodyPr>
          <a:lstStyle/>
          <a:p>
            <a:pPr algn="ctr"/>
            <a:r>
              <a:rPr lang="en-US" sz="2000" b="1" dirty="0" smtClean="0">
                <a:solidFill>
                  <a:srgbClr val="0070C0"/>
                </a:solidFill>
              </a:rPr>
              <a:t>Boston Medical Center</a:t>
            </a:r>
          </a:p>
          <a:p>
            <a:r>
              <a:rPr lang="en-US" sz="2000" b="1" dirty="0" smtClean="0">
                <a:solidFill>
                  <a:srgbClr val="FF0000"/>
                </a:solidFill>
              </a:rPr>
              <a:t>BU</a:t>
            </a:r>
            <a:r>
              <a:rPr lang="en-US" sz="2000" b="1" dirty="0" smtClean="0">
                <a:solidFill>
                  <a:srgbClr val="0432FF"/>
                </a:solidFill>
              </a:rPr>
              <a:t>SM</a:t>
            </a:r>
            <a:r>
              <a:rPr lang="en-US" sz="2000" b="1" dirty="0" smtClean="0"/>
              <a:t> Affiliated Institution</a:t>
            </a:r>
          </a:p>
        </p:txBody>
      </p:sp>
      <p:sp>
        <p:nvSpPr>
          <p:cNvPr id="21" name="TextBox 20"/>
          <p:cNvSpPr txBox="1"/>
          <p:nvPr/>
        </p:nvSpPr>
        <p:spPr>
          <a:xfrm>
            <a:off x="2067521" y="3472493"/>
            <a:ext cx="1736629" cy="369332"/>
          </a:xfrm>
          <a:prstGeom prst="rect">
            <a:avLst/>
          </a:prstGeom>
          <a:noFill/>
        </p:spPr>
        <p:txBody>
          <a:bodyPr wrap="none" rtlCol="0">
            <a:spAutoFit/>
          </a:bodyPr>
          <a:lstStyle/>
          <a:p>
            <a:r>
              <a:rPr lang="en-US" b="1" dirty="0" smtClean="0"/>
              <a:t>Academic Home</a:t>
            </a:r>
            <a:endParaRPr lang="en-US" b="1" dirty="0"/>
          </a:p>
        </p:txBody>
      </p:sp>
      <p:sp>
        <p:nvSpPr>
          <p:cNvPr id="13" name="Title 1"/>
          <p:cNvSpPr>
            <a:spLocks noGrp="1"/>
          </p:cNvSpPr>
          <p:nvPr>
            <p:ph type="title"/>
          </p:nvPr>
        </p:nvSpPr>
        <p:spPr>
          <a:xfrm>
            <a:off x="652319" y="4481465"/>
            <a:ext cx="10515600" cy="1325563"/>
          </a:xfrm>
        </p:spPr>
        <p:txBody>
          <a:bodyPr>
            <a:normAutofit/>
          </a:bodyPr>
          <a:lstStyle/>
          <a:p>
            <a:pPr algn="ctr"/>
            <a:r>
              <a:rPr lang="en-US" sz="2800" b="1" dirty="0" smtClean="0">
                <a:solidFill>
                  <a:srgbClr val="FF0000"/>
                </a:solidFill>
                <a:latin typeface="+mn-lt"/>
              </a:rPr>
              <a:t>B</a:t>
            </a:r>
            <a:r>
              <a:rPr lang="en-US" sz="2800" b="1" dirty="0" smtClean="0">
                <a:solidFill>
                  <a:srgbClr val="0432FF"/>
                </a:solidFill>
                <a:latin typeface="+mn-lt"/>
              </a:rPr>
              <a:t>oston </a:t>
            </a:r>
            <a:r>
              <a:rPr lang="en-US" sz="2800" b="1" dirty="0" smtClean="0">
                <a:solidFill>
                  <a:srgbClr val="FF0000"/>
                </a:solidFill>
                <a:latin typeface="+mn-lt"/>
              </a:rPr>
              <a:t>U</a:t>
            </a:r>
            <a:r>
              <a:rPr lang="en-US" sz="2800" b="1" dirty="0" smtClean="0">
                <a:solidFill>
                  <a:srgbClr val="0432FF"/>
                </a:solidFill>
                <a:latin typeface="+mn-lt"/>
              </a:rPr>
              <a:t>niversity Medical Group</a:t>
            </a:r>
            <a:br>
              <a:rPr lang="en-US" sz="2800" b="1" dirty="0" smtClean="0">
                <a:solidFill>
                  <a:srgbClr val="0432FF"/>
                </a:solidFill>
                <a:latin typeface="+mn-lt"/>
              </a:rPr>
            </a:br>
            <a:r>
              <a:rPr lang="en-US" sz="2800" b="1" dirty="0" smtClean="0">
                <a:solidFill>
                  <a:srgbClr val="0432FF"/>
                </a:solidFill>
                <a:latin typeface="+mn-lt"/>
              </a:rPr>
              <a:t>(</a:t>
            </a:r>
            <a:r>
              <a:rPr lang="en-US" sz="2800" b="1" dirty="0" smtClean="0">
                <a:solidFill>
                  <a:srgbClr val="FF0000"/>
                </a:solidFill>
                <a:latin typeface="+mn-lt"/>
              </a:rPr>
              <a:t>BU</a:t>
            </a:r>
            <a:r>
              <a:rPr lang="en-US" sz="2800" b="1" dirty="0" smtClean="0">
                <a:solidFill>
                  <a:srgbClr val="0432FF"/>
                </a:solidFill>
                <a:latin typeface="+mn-lt"/>
              </a:rPr>
              <a:t>MG)</a:t>
            </a:r>
            <a:endParaRPr lang="en-US" sz="2800" b="1" dirty="0">
              <a:solidFill>
                <a:srgbClr val="0432FF"/>
              </a:solidFill>
              <a:latin typeface="+mn-lt"/>
            </a:endParaRPr>
          </a:p>
        </p:txBody>
      </p:sp>
      <p:sp>
        <p:nvSpPr>
          <p:cNvPr id="9" name="TextBox 8"/>
          <p:cNvSpPr txBox="1"/>
          <p:nvPr/>
        </p:nvSpPr>
        <p:spPr>
          <a:xfrm>
            <a:off x="2271230" y="877404"/>
            <a:ext cx="1329210" cy="954107"/>
          </a:xfrm>
          <a:prstGeom prst="rect">
            <a:avLst/>
          </a:prstGeom>
          <a:noFill/>
        </p:spPr>
        <p:txBody>
          <a:bodyPr wrap="none" rtlCol="0">
            <a:spAutoFit/>
          </a:bodyPr>
          <a:lstStyle/>
          <a:p>
            <a:r>
              <a:rPr lang="en-US" sz="2800" b="1" dirty="0">
                <a:solidFill>
                  <a:srgbClr val="0432FF"/>
                </a:solidFill>
              </a:rPr>
              <a:t>(</a:t>
            </a:r>
            <a:r>
              <a:rPr lang="en-US" sz="2800" b="1" dirty="0">
                <a:solidFill>
                  <a:srgbClr val="FF0000"/>
                </a:solidFill>
              </a:rPr>
              <a:t>BU</a:t>
            </a:r>
            <a:r>
              <a:rPr lang="en-US" sz="2800" b="1" dirty="0">
                <a:solidFill>
                  <a:srgbClr val="0432FF"/>
                </a:solidFill>
              </a:rPr>
              <a:t>SM)</a:t>
            </a:r>
            <a:br>
              <a:rPr lang="en-US" sz="2800" b="1" dirty="0">
                <a:solidFill>
                  <a:srgbClr val="0432FF"/>
                </a:solidFill>
              </a:rPr>
            </a:br>
            <a:endParaRPr lang="en-US" sz="2800" dirty="0"/>
          </a:p>
        </p:txBody>
      </p:sp>
      <p:sp>
        <p:nvSpPr>
          <p:cNvPr id="22" name="Rectangle 21"/>
          <p:cNvSpPr/>
          <p:nvPr/>
        </p:nvSpPr>
        <p:spPr>
          <a:xfrm>
            <a:off x="7731357" y="3448367"/>
            <a:ext cx="1335750" cy="369332"/>
          </a:xfrm>
          <a:prstGeom prst="rect">
            <a:avLst/>
          </a:prstGeom>
        </p:spPr>
        <p:txBody>
          <a:bodyPr wrap="none">
            <a:spAutoFit/>
          </a:bodyPr>
          <a:lstStyle/>
          <a:p>
            <a:pPr algn="ctr"/>
            <a:r>
              <a:rPr lang="en-US" b="1" dirty="0"/>
              <a:t>Practice site</a:t>
            </a:r>
          </a:p>
        </p:txBody>
      </p:sp>
    </p:spTree>
    <p:extLst>
      <p:ext uri="{BB962C8B-B14F-4D97-AF65-F5344CB8AC3E}">
        <p14:creationId xmlns:p14="http://schemas.microsoft.com/office/powerpoint/2010/main" val="1314415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08" y="1843076"/>
            <a:ext cx="10515600" cy="2099830"/>
          </a:xfrm>
        </p:spPr>
        <p:txBody>
          <a:bodyPr>
            <a:normAutofit/>
          </a:bodyPr>
          <a:lstStyle/>
          <a:p>
            <a:r>
              <a:rPr lang="en-US" sz="3600" b="1" dirty="0" smtClean="0">
                <a:solidFill>
                  <a:srgbClr val="FF0000"/>
                </a:solidFill>
              </a:rPr>
              <a:t>BU</a:t>
            </a:r>
            <a:r>
              <a:rPr lang="en-US" sz="3600" b="1" dirty="0" smtClean="0"/>
              <a:t> serves as Paymaster</a:t>
            </a:r>
          </a:p>
          <a:p>
            <a:r>
              <a:rPr lang="en-US" sz="3600" b="1" i="1" dirty="0" smtClean="0">
                <a:solidFill>
                  <a:srgbClr val="FF0000"/>
                </a:solidFill>
              </a:rPr>
              <a:t>BU</a:t>
            </a:r>
            <a:r>
              <a:rPr lang="en-US" sz="3600" b="1" i="1" dirty="0" smtClean="0"/>
              <a:t> provides academic appointments at the time of hire</a:t>
            </a:r>
          </a:p>
          <a:p>
            <a:pPr lvl="1"/>
            <a:endParaRPr lang="en-US" sz="3200" b="1" dirty="0" smtClean="0"/>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
        <p:nvSpPr>
          <p:cNvPr id="7" name="Title 1"/>
          <p:cNvSpPr txBox="1">
            <a:spLocks/>
          </p:cNvSpPr>
          <p:nvPr/>
        </p:nvSpPr>
        <p:spPr>
          <a:xfrm>
            <a:off x="404812" y="106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rgbClr val="FF0000"/>
                </a:solidFill>
                <a:latin typeface="+mn-lt"/>
              </a:rPr>
              <a:t>BU</a:t>
            </a:r>
            <a:r>
              <a:rPr lang="en-US" sz="6000" b="1" dirty="0" smtClean="0">
                <a:solidFill>
                  <a:srgbClr val="0432FF"/>
                </a:solidFill>
                <a:latin typeface="+mn-lt"/>
              </a:rPr>
              <a:t>MG Employees</a:t>
            </a:r>
            <a:endParaRPr lang="en-US" sz="6000" b="1" dirty="0">
              <a:solidFill>
                <a:srgbClr val="0432FF"/>
              </a:solidFill>
              <a:latin typeface="+mn-lt"/>
            </a:endParaRPr>
          </a:p>
        </p:txBody>
      </p:sp>
    </p:spTree>
    <p:extLst>
      <p:ext uri="{BB962C8B-B14F-4D97-AF65-F5344CB8AC3E}">
        <p14:creationId xmlns:p14="http://schemas.microsoft.com/office/powerpoint/2010/main" val="3832597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432FF"/>
                </a:solidFill>
                <a:latin typeface="+mn-lt"/>
              </a:rPr>
              <a:t>BMC Employees</a:t>
            </a:r>
            <a:endParaRPr lang="en-US" b="1" dirty="0">
              <a:solidFill>
                <a:srgbClr val="0432FF"/>
              </a:solidFill>
              <a:latin typeface="+mn-lt"/>
            </a:endParaRPr>
          </a:p>
        </p:txBody>
      </p:sp>
      <p:sp>
        <p:nvSpPr>
          <p:cNvPr id="3" name="Content Placeholder 2"/>
          <p:cNvSpPr>
            <a:spLocks noGrp="1"/>
          </p:cNvSpPr>
          <p:nvPr>
            <p:ph idx="1"/>
          </p:nvPr>
        </p:nvSpPr>
        <p:spPr>
          <a:xfrm>
            <a:off x="1655618" y="1881188"/>
            <a:ext cx="8880764" cy="2099830"/>
          </a:xfrm>
        </p:spPr>
        <p:txBody>
          <a:bodyPr>
            <a:noAutofit/>
          </a:bodyPr>
          <a:lstStyle/>
          <a:p>
            <a:endParaRPr lang="en-US" b="1" dirty="0" smtClean="0"/>
          </a:p>
          <a:p>
            <a:r>
              <a:rPr lang="en-US" b="1" dirty="0" smtClean="0"/>
              <a:t>BMC is the major </a:t>
            </a:r>
            <a:r>
              <a:rPr lang="en-US" b="1" dirty="0" smtClean="0">
                <a:solidFill>
                  <a:srgbClr val="FF0000"/>
                </a:solidFill>
              </a:rPr>
              <a:t>BU</a:t>
            </a:r>
            <a:r>
              <a:rPr lang="en-US" b="1" dirty="0" smtClean="0">
                <a:solidFill>
                  <a:srgbClr val="0432FF"/>
                </a:solidFill>
              </a:rPr>
              <a:t>SM</a:t>
            </a:r>
            <a:r>
              <a:rPr lang="en-US" b="1" dirty="0" smtClean="0"/>
              <a:t> affiliated medical institution</a:t>
            </a:r>
          </a:p>
          <a:p>
            <a:r>
              <a:rPr lang="en-US" b="1" dirty="0" smtClean="0"/>
              <a:t>Faculty appointment at </a:t>
            </a:r>
            <a:r>
              <a:rPr lang="en-US" b="1" dirty="0" smtClean="0">
                <a:solidFill>
                  <a:srgbClr val="FF0000"/>
                </a:solidFill>
              </a:rPr>
              <a:t>BU</a:t>
            </a:r>
            <a:r>
              <a:rPr lang="en-US" b="1" dirty="0" smtClean="0">
                <a:solidFill>
                  <a:srgbClr val="0432FF"/>
                </a:solidFill>
              </a:rPr>
              <a:t>SM </a:t>
            </a:r>
            <a:r>
              <a:rPr lang="en-US" b="1" dirty="0" smtClean="0"/>
              <a:t>is not automatic</a:t>
            </a:r>
          </a:p>
          <a:p>
            <a:r>
              <a:rPr lang="en-US" b="1" dirty="0" smtClean="0"/>
              <a:t>Faculty appointment (Voluntary) is available if involved in teaching BUSM students</a:t>
            </a:r>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Tree>
    <p:extLst>
      <p:ext uri="{BB962C8B-B14F-4D97-AF65-F5344CB8AC3E}">
        <p14:creationId xmlns:p14="http://schemas.microsoft.com/office/powerpoint/2010/main" val="2990548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4A3CCF6-5337-324A-B512-0CA6CCC081F8}"/>
              </a:ext>
            </a:extLst>
          </p:cNvPr>
          <p:cNvPicPr/>
          <p:nvPr/>
        </p:nvPicPr>
        <p:blipFill>
          <a:blip r:embed="rId2"/>
          <a:stretch>
            <a:fillRect/>
          </a:stretch>
        </p:blipFill>
        <p:spPr>
          <a:xfrm>
            <a:off x="1219200" y="1324046"/>
            <a:ext cx="9067800" cy="5334000"/>
          </a:xfrm>
          <a:prstGeom prst="rect">
            <a:avLst/>
          </a:prstGeom>
        </p:spPr>
      </p:pic>
      <p:sp>
        <p:nvSpPr>
          <p:cNvPr id="5" name="TextBox 4">
            <a:extLst>
              <a:ext uri="{FF2B5EF4-FFF2-40B4-BE49-F238E27FC236}">
                <a16:creationId xmlns:a16="http://schemas.microsoft.com/office/drawing/2014/main" xmlns="" id="{22001202-6E7A-CC4D-ADB7-E319DA8ADE94}"/>
              </a:ext>
            </a:extLst>
          </p:cNvPr>
          <p:cNvSpPr txBox="1"/>
          <p:nvPr/>
        </p:nvSpPr>
        <p:spPr>
          <a:xfrm>
            <a:off x="-420012" y="243028"/>
            <a:ext cx="8001000" cy="646331"/>
          </a:xfrm>
          <a:prstGeom prst="rect">
            <a:avLst/>
          </a:prstGeom>
          <a:noFill/>
        </p:spPr>
        <p:txBody>
          <a:bodyPr wrap="square" rtlCol="0">
            <a:spAutoFit/>
          </a:bodyPr>
          <a:lstStyle/>
          <a:p>
            <a:pPr algn="r"/>
            <a:r>
              <a:rPr lang="en-US" sz="3600" b="1" dirty="0">
                <a:solidFill>
                  <a:srgbClr val="FF0000"/>
                </a:solidFill>
              </a:rPr>
              <a:t>BU</a:t>
            </a:r>
            <a:r>
              <a:rPr lang="en-US" sz="3600" b="1" dirty="0">
                <a:solidFill>
                  <a:srgbClr val="0432FF"/>
                </a:solidFill>
              </a:rPr>
              <a:t>SM </a:t>
            </a:r>
            <a:r>
              <a:rPr lang="en-US" sz="3600" b="1" dirty="0" smtClean="0">
                <a:solidFill>
                  <a:srgbClr val="0432FF"/>
                </a:solidFill>
              </a:rPr>
              <a:t>Affiliates</a:t>
            </a:r>
            <a:endParaRPr lang="en-US" sz="3600" b="1" dirty="0">
              <a:solidFill>
                <a:srgbClr val="0432FF"/>
              </a:solidFill>
            </a:endParaRPr>
          </a:p>
        </p:txBody>
      </p:sp>
    </p:spTree>
    <p:extLst>
      <p:ext uri="{BB962C8B-B14F-4D97-AF65-F5344CB8AC3E}">
        <p14:creationId xmlns:p14="http://schemas.microsoft.com/office/powerpoint/2010/main" val="3793038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6123"/>
            <a:ext cx="10515600" cy="1325563"/>
          </a:xfrm>
        </p:spPr>
        <p:txBody>
          <a:bodyPr>
            <a:normAutofit/>
          </a:bodyPr>
          <a:lstStyle/>
          <a:p>
            <a:r>
              <a:rPr lang="en-US" sz="4000" b="1" dirty="0" smtClean="0">
                <a:solidFill>
                  <a:srgbClr val="0432FF"/>
                </a:solidFill>
                <a:latin typeface="+mn-lt"/>
              </a:rPr>
              <a:t>Practice Providers at the Affiliated Sites</a:t>
            </a:r>
            <a:endParaRPr lang="en-US" sz="4000" b="1" dirty="0">
              <a:solidFill>
                <a:srgbClr val="0432FF"/>
              </a:solidFill>
              <a:latin typeface="+mn-lt"/>
            </a:endParaRPr>
          </a:p>
        </p:txBody>
      </p:sp>
      <p:sp>
        <p:nvSpPr>
          <p:cNvPr id="3" name="Content Placeholder 2"/>
          <p:cNvSpPr>
            <a:spLocks noGrp="1"/>
          </p:cNvSpPr>
          <p:nvPr>
            <p:ph idx="1"/>
          </p:nvPr>
        </p:nvSpPr>
        <p:spPr>
          <a:xfrm>
            <a:off x="1302328" y="1763747"/>
            <a:ext cx="8857672" cy="2116788"/>
          </a:xfrm>
        </p:spPr>
        <p:txBody>
          <a:bodyPr>
            <a:noAutofit/>
          </a:bodyPr>
          <a:lstStyle/>
          <a:p>
            <a:r>
              <a:rPr lang="en-US" sz="3200" b="1" dirty="0">
                <a:solidFill>
                  <a:srgbClr val="FF0000"/>
                </a:solidFill>
              </a:rPr>
              <a:t>BU</a:t>
            </a:r>
            <a:r>
              <a:rPr lang="en-US" sz="3200" b="1" dirty="0">
                <a:solidFill>
                  <a:srgbClr val="0432FF"/>
                </a:solidFill>
              </a:rPr>
              <a:t>SM </a:t>
            </a:r>
            <a:r>
              <a:rPr lang="en-US" sz="3200" b="1" dirty="0" smtClean="0"/>
              <a:t>Offers</a:t>
            </a:r>
            <a:r>
              <a:rPr lang="en-US" b="1" dirty="0" smtClean="0"/>
              <a:t> Voluntary Faculty Appointment</a:t>
            </a:r>
          </a:p>
          <a:p>
            <a:pPr lvl="1"/>
            <a:r>
              <a:rPr lang="en-US" b="1" dirty="0" smtClean="0"/>
              <a:t>LCME requires that anyone teaching or </a:t>
            </a:r>
            <a:r>
              <a:rPr lang="en-US" b="1" dirty="0" err="1" smtClean="0"/>
              <a:t>precepting</a:t>
            </a:r>
            <a:r>
              <a:rPr lang="en-US" b="1" dirty="0" smtClean="0"/>
              <a:t> </a:t>
            </a:r>
            <a:r>
              <a:rPr lang="en-US" b="1" dirty="0">
                <a:solidFill>
                  <a:srgbClr val="FF0000"/>
                </a:solidFill>
              </a:rPr>
              <a:t>BU</a:t>
            </a:r>
            <a:r>
              <a:rPr lang="en-US" b="1" dirty="0">
                <a:solidFill>
                  <a:srgbClr val="0432FF"/>
                </a:solidFill>
              </a:rPr>
              <a:t>SM </a:t>
            </a:r>
            <a:r>
              <a:rPr lang="en-US" b="1" dirty="0" smtClean="0"/>
              <a:t>medical students must have faculty appointment</a:t>
            </a:r>
          </a:p>
          <a:p>
            <a:pPr lvl="1"/>
            <a:r>
              <a:rPr lang="en-US" b="1" dirty="0" smtClean="0"/>
              <a:t>Teaching  or education of BUSM students at least 40 </a:t>
            </a:r>
            <a:r>
              <a:rPr lang="en-US" b="1" dirty="0" err="1" smtClean="0"/>
              <a:t>hrs</a:t>
            </a:r>
            <a:r>
              <a:rPr lang="en-US" b="1" dirty="0" smtClean="0"/>
              <a:t>/year</a:t>
            </a:r>
          </a:p>
          <a:p>
            <a:pPr lvl="1"/>
            <a:r>
              <a:rPr lang="en-US" b="1" dirty="0" smtClean="0"/>
              <a:t>Receive BU/BUSM announcements, BU email account and access to BUSM Alumni Library</a:t>
            </a:r>
          </a:p>
          <a:p>
            <a:pPr lvl="1"/>
            <a:r>
              <a:rPr lang="en-US" b="1" dirty="0" smtClean="0"/>
              <a:t>Opportunity to collaborate with other BUSM faculty</a:t>
            </a:r>
            <a:endParaRPr lang="en-US" b="1" dirty="0"/>
          </a:p>
          <a:p>
            <a:pPr marL="457200" lvl="1" indent="0">
              <a:buNone/>
            </a:pPr>
            <a:endParaRPr lang="en-US" b="1" dirty="0" smtClean="0"/>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Tree>
    <p:extLst>
      <p:ext uri="{BB962C8B-B14F-4D97-AF65-F5344CB8AC3E}">
        <p14:creationId xmlns:p14="http://schemas.microsoft.com/office/powerpoint/2010/main" val="1954114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507" y="200120"/>
            <a:ext cx="10515600" cy="1325563"/>
          </a:xfrm>
        </p:spPr>
        <p:txBody>
          <a:bodyPr/>
          <a:lstStyle/>
          <a:p>
            <a:r>
              <a:rPr lang="en-US" b="1" dirty="0" smtClean="0">
                <a:solidFill>
                  <a:srgbClr val="0432FF"/>
                </a:solidFill>
                <a:latin typeface="+mn-lt"/>
              </a:rPr>
              <a:t>Why Faculty Appointment?</a:t>
            </a:r>
            <a:endParaRPr lang="en-US" b="1" dirty="0">
              <a:solidFill>
                <a:srgbClr val="0432FF"/>
              </a:solidFill>
              <a:latin typeface="+mn-lt"/>
            </a:endParaRPr>
          </a:p>
        </p:txBody>
      </p:sp>
      <p:sp>
        <p:nvSpPr>
          <p:cNvPr id="3" name="Content Placeholder 2"/>
          <p:cNvSpPr>
            <a:spLocks noGrp="1"/>
          </p:cNvSpPr>
          <p:nvPr>
            <p:ph idx="1"/>
          </p:nvPr>
        </p:nvSpPr>
        <p:spPr>
          <a:xfrm>
            <a:off x="1085273" y="1525683"/>
            <a:ext cx="10515600" cy="4351338"/>
          </a:xfrm>
        </p:spPr>
        <p:txBody>
          <a:bodyPr/>
          <a:lstStyle/>
          <a:p>
            <a:r>
              <a:rPr lang="en-US" b="1" dirty="0" smtClean="0"/>
              <a:t>Opportunity to get involved with innovative, thought provoking scholarly activities</a:t>
            </a:r>
          </a:p>
          <a:p>
            <a:r>
              <a:rPr lang="en-US" b="1" dirty="0" smtClean="0"/>
              <a:t>Interact/net-work with other faculty across the disciplines</a:t>
            </a:r>
          </a:p>
          <a:p>
            <a:r>
              <a:rPr lang="en-US" b="1" dirty="0" smtClean="0"/>
              <a:t>Potential broad impact</a:t>
            </a:r>
          </a:p>
          <a:p>
            <a:r>
              <a:rPr lang="en-US" b="1" dirty="0" smtClean="0"/>
              <a:t>Intellectual curiosity</a:t>
            </a:r>
          </a:p>
          <a:p>
            <a:r>
              <a:rPr lang="en-US" b="1" dirty="0" smtClean="0"/>
              <a:t>Be part of shaping of future healthcare providers</a:t>
            </a:r>
          </a:p>
          <a:p>
            <a:endParaRPr lang="en-US" b="1" dirty="0"/>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Tree>
    <p:extLst>
      <p:ext uri="{BB962C8B-B14F-4D97-AF65-F5344CB8AC3E}">
        <p14:creationId xmlns:p14="http://schemas.microsoft.com/office/powerpoint/2010/main" val="3397275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Date Placeholder 3"/>
          <p:cNvSpPr>
            <a:spLocks noGrp="1"/>
          </p:cNvSpPr>
          <p:nvPr>
            <p:ph type="dt" sz="half" idx="10"/>
          </p:nvPr>
        </p:nvSpPr>
        <p:spPr/>
        <p:txBody>
          <a:bodyPr/>
          <a:lstStyle/>
          <a:p>
            <a:pPr>
              <a:defRPr/>
            </a:pPr>
            <a:fld id="{383660B5-1C41-4BC8-BC5B-61DE9DC30510}" type="datetime1">
              <a:rPr lang="en-US" smtClean="0">
                <a:solidFill>
                  <a:prstClr val="black"/>
                </a:solidFill>
              </a:rPr>
              <a:pPr>
                <a:defRPr/>
              </a:pPr>
              <a:t>8/11/2020</a:t>
            </a:fld>
            <a:endParaRPr lang="en-US" dirty="0">
              <a:solidFill>
                <a:prstClr val="black"/>
              </a:solidFill>
            </a:endParaRPr>
          </a:p>
        </p:txBody>
      </p:sp>
      <p:graphicFrame>
        <p:nvGraphicFramePr>
          <p:cNvPr id="7" name="Table 6"/>
          <p:cNvGraphicFramePr>
            <a:graphicFrameLocks noGrp="1"/>
          </p:cNvGraphicFramePr>
          <p:nvPr>
            <p:extLst/>
          </p:nvPr>
        </p:nvGraphicFramePr>
        <p:xfrm>
          <a:off x="1981200" y="1193726"/>
          <a:ext cx="8229600" cy="3995846"/>
        </p:xfrm>
        <a:graphic>
          <a:graphicData uri="http://schemas.openxmlformats.org/drawingml/2006/table">
            <a:tbl>
              <a:tblPr firstRow="1" firstCol="1" bandRow="1"/>
              <a:tblGrid>
                <a:gridCol w="4724400"/>
                <a:gridCol w="3505200"/>
              </a:tblGrid>
              <a:tr h="675431">
                <a:tc>
                  <a:txBody>
                    <a:bodyPr/>
                    <a:lstStyle/>
                    <a:p>
                      <a:pPr marL="0" marR="0" algn="ctr">
                        <a:spcBef>
                          <a:spcPts val="0"/>
                        </a:spcBef>
                        <a:spcAft>
                          <a:spcPts val="0"/>
                        </a:spcAft>
                      </a:pPr>
                      <a:r>
                        <a:rPr lang="en-US" sz="2400" b="1" dirty="0">
                          <a:solidFill>
                            <a:srgbClr val="FFFFFF"/>
                          </a:solidFill>
                          <a:effectLst/>
                          <a:latin typeface="+mn-lt"/>
                          <a:ea typeface="Times New Roman" panose="02020603050405020304" pitchFamily="18" charset="0"/>
                          <a:cs typeface="Times New Roman" panose="02020603050405020304" pitchFamily="18" charset="0"/>
                        </a:rPr>
                        <a:t>Topic</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spcBef>
                          <a:spcPts val="0"/>
                        </a:spcBef>
                        <a:spcAft>
                          <a:spcPts val="0"/>
                        </a:spcAft>
                      </a:pPr>
                      <a:r>
                        <a:rPr lang="en-US" sz="2400" b="1" dirty="0" smtClean="0">
                          <a:solidFill>
                            <a:schemeClr val="bg1"/>
                          </a:solidFill>
                          <a:effectLst/>
                          <a:latin typeface="+mn-lt"/>
                          <a:ea typeface="Times New Roman" panose="02020603050405020304" pitchFamily="18" charset="0"/>
                          <a:cs typeface="Times New Roman" panose="02020603050405020304" pitchFamily="18" charset="0"/>
                        </a:rPr>
                        <a:t>Presenter</a:t>
                      </a:r>
                      <a:endParaRPr lang="en-US" sz="2400" b="1"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1106805">
                <a:tc>
                  <a:txBody>
                    <a:bodyPr/>
                    <a:lstStyle/>
                    <a:p>
                      <a:pPr marL="0" marR="0">
                        <a:spcBef>
                          <a:spcPts val="0"/>
                        </a:spcBef>
                        <a:spcAft>
                          <a:spcPts val="0"/>
                        </a:spcAft>
                      </a:pPr>
                      <a:r>
                        <a:rPr lang="en-US" sz="2400" b="0" dirty="0" smtClean="0">
                          <a:effectLst/>
                          <a:latin typeface="+mn-lt"/>
                          <a:ea typeface="Times New Roman" panose="02020603050405020304" pitchFamily="18" charset="0"/>
                          <a:cs typeface="Times New Roman" panose="02020603050405020304" pitchFamily="18" charset="0"/>
                        </a:rPr>
                        <a:t>APP Council Purpose &amp; Membership</a:t>
                      </a:r>
                      <a:endParaRPr lang="en-US" sz="2400" b="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smtClean="0">
                          <a:effectLst/>
                          <a:latin typeface="+mn-lt"/>
                          <a:ea typeface="Times New Roman" panose="02020603050405020304" pitchFamily="18" charset="0"/>
                          <a:cs typeface="Times New Roman" panose="02020603050405020304" pitchFamily="18" charset="0"/>
                        </a:rPr>
                        <a:t>Melissa Jacobs, NP</a:t>
                      </a:r>
                      <a:endParaRPr lang="en-US" sz="2400" b="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6805">
                <a:tc>
                  <a:txBody>
                    <a:bodyPr/>
                    <a:lstStyle/>
                    <a:p>
                      <a:pPr marL="0" marR="0">
                        <a:spcBef>
                          <a:spcPts val="0"/>
                        </a:spcBef>
                        <a:spcAft>
                          <a:spcPts val="0"/>
                        </a:spcAft>
                      </a:pPr>
                      <a:r>
                        <a:rPr lang="en-US" sz="2400" b="0" dirty="0" smtClean="0">
                          <a:effectLst/>
                          <a:latin typeface="+mn-lt"/>
                          <a:ea typeface="Times New Roman" panose="02020603050405020304" pitchFamily="18" charset="0"/>
                          <a:cs typeface="Times New Roman" panose="02020603050405020304" pitchFamily="18" charset="0"/>
                        </a:rPr>
                        <a:t>APP Academic</a:t>
                      </a:r>
                      <a:r>
                        <a:rPr lang="en-US" sz="2400" b="0" baseline="0" dirty="0" smtClean="0">
                          <a:effectLst/>
                          <a:latin typeface="+mn-lt"/>
                          <a:ea typeface="Times New Roman" panose="02020603050405020304" pitchFamily="18" charset="0"/>
                          <a:cs typeface="Times New Roman" panose="02020603050405020304" pitchFamily="18" charset="0"/>
                        </a:rPr>
                        <a:t> Appointments &amp; Promotions</a:t>
                      </a:r>
                      <a:endParaRPr lang="en-US" sz="2400" b="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smtClean="0">
                          <a:effectLst/>
                          <a:latin typeface="+mn-lt"/>
                          <a:ea typeface="Times New Roman" panose="02020603050405020304" pitchFamily="18" charset="0"/>
                          <a:cs typeface="Times New Roman" panose="02020603050405020304" pitchFamily="18" charset="0"/>
                        </a:rPr>
                        <a:t>Dr. Hee-Young</a:t>
                      </a:r>
                      <a:r>
                        <a:rPr lang="en-US" sz="2400" b="0" baseline="0" dirty="0" smtClean="0">
                          <a:effectLst/>
                          <a:latin typeface="+mn-lt"/>
                          <a:ea typeface="Times New Roman" panose="02020603050405020304" pitchFamily="18" charset="0"/>
                          <a:cs typeface="Times New Roman" panose="02020603050405020304" pitchFamily="18" charset="0"/>
                        </a:rPr>
                        <a:t> Park, Associate Dean for Faculty Affairs at BUSM</a:t>
                      </a:r>
                      <a:endParaRPr lang="en-US" sz="2400" b="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6805">
                <a:tc>
                  <a:txBody>
                    <a:bodyPr/>
                    <a:lstStyle/>
                    <a:p>
                      <a:pPr marL="0" marR="0">
                        <a:spcBef>
                          <a:spcPts val="0"/>
                        </a:spcBef>
                        <a:spcAft>
                          <a:spcPts val="0"/>
                        </a:spcAft>
                      </a:pPr>
                      <a:r>
                        <a:rPr lang="en-US" sz="2400" b="0" dirty="0" smtClean="0">
                          <a:effectLst/>
                          <a:latin typeface="+mn-lt"/>
                          <a:ea typeface="Times New Roman" panose="02020603050405020304" pitchFamily="18" charset="0"/>
                          <a:cs typeface="Times New Roman" panose="02020603050405020304" pitchFamily="18" charset="0"/>
                        </a:rPr>
                        <a:t>Questions</a:t>
                      </a:r>
                      <a:r>
                        <a:rPr lang="en-US" sz="2400" b="0" baseline="0" dirty="0" smtClean="0">
                          <a:effectLst/>
                          <a:latin typeface="+mn-lt"/>
                          <a:ea typeface="Times New Roman" panose="02020603050405020304" pitchFamily="18" charset="0"/>
                          <a:cs typeface="Times New Roman" panose="02020603050405020304" pitchFamily="18" charset="0"/>
                        </a:rPr>
                        <a:t> </a:t>
                      </a:r>
                      <a:endParaRPr lang="en-US" sz="2400" b="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smtClean="0">
                          <a:effectLst/>
                          <a:latin typeface="+mn-lt"/>
                          <a:ea typeface="Times New Roman" panose="02020603050405020304" pitchFamily="18" charset="0"/>
                          <a:cs typeface="Times New Roman" panose="02020603050405020304" pitchFamily="18" charset="0"/>
                        </a:rPr>
                        <a:t>Open discussion</a:t>
                      </a:r>
                      <a:endParaRPr lang="en-US" sz="2400" b="0" dirty="0">
                        <a:effectLst/>
                        <a:latin typeface="+mn-lt"/>
                        <a:ea typeface="Times New Roman" panose="02020603050405020304" pitchFamily="18"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40757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8" name="Title 1"/>
          <p:cNvSpPr txBox="1">
            <a:spLocks/>
          </p:cNvSpPr>
          <p:nvPr/>
        </p:nvSpPr>
        <p:spPr>
          <a:xfrm>
            <a:off x="1001485" y="1550473"/>
            <a:ext cx="10515600" cy="40168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b="1" dirty="0" smtClean="0">
              <a:solidFill>
                <a:srgbClr val="0432FF"/>
              </a:solidFill>
              <a:latin typeface="+mn-lt"/>
            </a:endParaRPr>
          </a:p>
        </p:txBody>
      </p:sp>
      <p:sp>
        <p:nvSpPr>
          <p:cNvPr id="6" name="TextBox 5"/>
          <p:cNvSpPr txBox="1"/>
          <p:nvPr/>
        </p:nvSpPr>
        <p:spPr>
          <a:xfrm>
            <a:off x="3334988" y="483701"/>
            <a:ext cx="5522024" cy="830997"/>
          </a:xfrm>
          <a:prstGeom prst="rect">
            <a:avLst/>
          </a:prstGeom>
          <a:noFill/>
        </p:spPr>
        <p:txBody>
          <a:bodyPr wrap="none" rtlCol="0">
            <a:spAutoFit/>
          </a:bodyPr>
          <a:lstStyle/>
          <a:p>
            <a:r>
              <a:rPr lang="en-US" sz="4800" b="1" dirty="0">
                <a:solidFill>
                  <a:srgbClr val="FF0000"/>
                </a:solidFill>
              </a:rPr>
              <a:t>BU</a:t>
            </a:r>
            <a:r>
              <a:rPr lang="en-US" sz="4800" b="1" dirty="0">
                <a:solidFill>
                  <a:srgbClr val="0432FF"/>
                </a:solidFill>
              </a:rPr>
              <a:t>SM </a:t>
            </a:r>
            <a:r>
              <a:rPr lang="en-US" sz="4800" b="1" dirty="0" smtClean="0"/>
              <a:t>Faculty Affairs</a:t>
            </a:r>
            <a:endParaRPr lang="en-US" sz="4800" b="1" dirty="0"/>
          </a:p>
        </p:txBody>
      </p:sp>
      <p:sp>
        <p:nvSpPr>
          <p:cNvPr id="2" name="TextBox 1"/>
          <p:cNvSpPr txBox="1"/>
          <p:nvPr/>
        </p:nvSpPr>
        <p:spPr>
          <a:xfrm>
            <a:off x="750355" y="1975680"/>
            <a:ext cx="10766730" cy="2246769"/>
          </a:xfrm>
          <a:prstGeom prst="rect">
            <a:avLst/>
          </a:prstGeom>
          <a:noFill/>
        </p:spPr>
        <p:txBody>
          <a:bodyPr wrap="none" rtlCol="0">
            <a:spAutoFit/>
          </a:bodyPr>
          <a:lstStyle/>
          <a:p>
            <a:r>
              <a:rPr lang="en-US" sz="2800" b="1" dirty="0" smtClean="0"/>
              <a:t>Hee-Young Park, PhD: 	Associate Dean (</a:t>
            </a:r>
            <a:r>
              <a:rPr lang="en-US" sz="2800" b="1" dirty="0" smtClean="0">
                <a:hlinkClick r:id="rId3"/>
              </a:rPr>
              <a:t>hypark@bu.edu</a:t>
            </a:r>
            <a:r>
              <a:rPr lang="en-US" sz="2800" b="1" dirty="0" smtClean="0"/>
              <a:t>) </a:t>
            </a:r>
          </a:p>
          <a:p>
            <a:endParaRPr lang="en-US" sz="2800" b="1" dirty="0"/>
          </a:p>
          <a:p>
            <a:r>
              <a:rPr lang="en-US" sz="2800" b="1" dirty="0" smtClean="0"/>
              <a:t>Danielle White: 		Manager (</a:t>
            </a:r>
            <a:r>
              <a:rPr lang="en-US" sz="2800" b="1" dirty="0" smtClean="0">
                <a:hlinkClick r:id="rId4"/>
              </a:rPr>
              <a:t>dawhite@bu.edu</a:t>
            </a:r>
            <a:r>
              <a:rPr lang="en-US" sz="2800" b="1" dirty="0" smtClean="0"/>
              <a:t>) </a:t>
            </a:r>
          </a:p>
          <a:p>
            <a:endParaRPr lang="en-US" sz="2800" b="1" dirty="0"/>
          </a:p>
          <a:p>
            <a:r>
              <a:rPr lang="en-US" sz="2800" b="1" dirty="0" smtClean="0"/>
              <a:t>Daniella Adrien: 		Administrative Coordinator (</a:t>
            </a:r>
            <a:r>
              <a:rPr lang="en-US" sz="2800" b="1" dirty="0" smtClean="0">
                <a:hlinkClick r:id="rId5"/>
              </a:rPr>
              <a:t>dadrien@bu.edu</a:t>
            </a:r>
            <a:r>
              <a:rPr lang="en-US" sz="2800" b="1" dirty="0" smtClean="0"/>
              <a:t>) </a:t>
            </a:r>
            <a:endParaRPr lang="en-US" sz="2800" b="1" dirty="0"/>
          </a:p>
        </p:txBody>
      </p:sp>
    </p:spTree>
    <p:extLst>
      <p:ext uri="{BB962C8B-B14F-4D97-AF65-F5344CB8AC3E}">
        <p14:creationId xmlns:p14="http://schemas.microsoft.com/office/powerpoint/2010/main" val="479125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8" name="Title 1"/>
          <p:cNvSpPr txBox="1">
            <a:spLocks/>
          </p:cNvSpPr>
          <p:nvPr/>
        </p:nvSpPr>
        <p:spPr>
          <a:xfrm>
            <a:off x="838199" y="1136587"/>
            <a:ext cx="10515600" cy="40168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432FF"/>
                </a:solidFill>
                <a:latin typeface="+mn-lt"/>
                <a:hlinkClick r:id="rId3"/>
              </a:rPr>
              <a:t>https</a:t>
            </a:r>
            <a:r>
              <a:rPr lang="en-US" sz="3200" b="1" dirty="0">
                <a:solidFill>
                  <a:srgbClr val="0432FF"/>
                </a:solidFill>
                <a:latin typeface="+mn-lt"/>
                <a:hlinkClick r:id="rId3"/>
              </a:rPr>
              <a:t>://</a:t>
            </a:r>
            <a:r>
              <a:rPr lang="en-US" sz="3200" b="1" dirty="0" smtClean="0">
                <a:solidFill>
                  <a:srgbClr val="0432FF"/>
                </a:solidFill>
                <a:latin typeface="+mn-lt"/>
                <a:hlinkClick r:id="rId3"/>
              </a:rPr>
              <a:t>www.bumc.bu.edu/busm/faculty</a:t>
            </a:r>
            <a:endParaRPr lang="en-US" sz="3200" b="1" dirty="0" smtClean="0">
              <a:solidFill>
                <a:srgbClr val="0432FF"/>
              </a:solidFill>
              <a:latin typeface="+mn-lt"/>
            </a:endParaRPr>
          </a:p>
          <a:p>
            <a:pPr algn="ctr"/>
            <a:endParaRPr lang="en-US" sz="3200" b="1" dirty="0">
              <a:solidFill>
                <a:srgbClr val="0432FF"/>
              </a:solidFill>
              <a:latin typeface="+mn-lt"/>
            </a:endParaRPr>
          </a:p>
          <a:p>
            <a:pPr algn="ctr"/>
            <a:endParaRPr lang="en-US" sz="3600" b="1" dirty="0" smtClean="0">
              <a:solidFill>
                <a:srgbClr val="0432FF"/>
              </a:solidFill>
              <a:latin typeface="+mn-lt"/>
            </a:endParaRPr>
          </a:p>
        </p:txBody>
      </p:sp>
      <p:sp>
        <p:nvSpPr>
          <p:cNvPr id="6" name="TextBox 5"/>
          <p:cNvSpPr txBox="1"/>
          <p:nvPr/>
        </p:nvSpPr>
        <p:spPr>
          <a:xfrm>
            <a:off x="3081905" y="483701"/>
            <a:ext cx="6028189" cy="830997"/>
          </a:xfrm>
          <a:prstGeom prst="rect">
            <a:avLst/>
          </a:prstGeom>
          <a:noFill/>
        </p:spPr>
        <p:txBody>
          <a:bodyPr wrap="none" rtlCol="0">
            <a:spAutoFit/>
          </a:bodyPr>
          <a:lstStyle/>
          <a:p>
            <a:r>
              <a:rPr lang="en-US" sz="4800" b="1" dirty="0" smtClean="0"/>
              <a:t>Faculty Affairs Website</a:t>
            </a:r>
            <a:endParaRPr lang="en-US" sz="4800" b="1" dirty="0"/>
          </a:p>
        </p:txBody>
      </p:sp>
    </p:spTree>
    <p:extLst>
      <p:ext uri="{BB962C8B-B14F-4D97-AF65-F5344CB8AC3E}">
        <p14:creationId xmlns:p14="http://schemas.microsoft.com/office/powerpoint/2010/main" val="560736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999" y="1880937"/>
            <a:ext cx="10515600" cy="1325563"/>
          </a:xfrm>
        </p:spPr>
        <p:txBody>
          <a:bodyPr>
            <a:normAutofit fontScale="90000"/>
          </a:bodyPr>
          <a:lstStyle/>
          <a:p>
            <a:r>
              <a:rPr lang="en-US" b="1" dirty="0" smtClean="0">
                <a:latin typeface="+mn-lt"/>
              </a:rPr>
              <a:t>Faculty Types</a:t>
            </a:r>
            <a:br>
              <a:rPr lang="en-US" b="1" dirty="0" smtClean="0">
                <a:latin typeface="+mn-lt"/>
              </a:rPr>
            </a:br>
            <a:r>
              <a:rPr lang="en-US" b="1" dirty="0" smtClean="0">
                <a:latin typeface="+mn-lt"/>
              </a:rPr>
              <a:t>Faculty titles</a:t>
            </a:r>
            <a:br>
              <a:rPr lang="en-US" b="1" dirty="0" smtClean="0">
                <a:latin typeface="+mn-lt"/>
              </a:rPr>
            </a:br>
            <a:r>
              <a:rPr lang="en-US" b="1" dirty="0" smtClean="0">
                <a:latin typeface="+mn-lt"/>
              </a:rPr>
              <a:t>Criteria</a:t>
            </a:r>
            <a:br>
              <a:rPr lang="en-US" b="1" dirty="0" smtClean="0">
                <a:latin typeface="+mn-lt"/>
              </a:rPr>
            </a:br>
            <a:r>
              <a:rPr lang="en-US" b="1" dirty="0" smtClean="0">
                <a:latin typeface="+mn-lt"/>
              </a:rPr>
              <a:t>Procedures</a:t>
            </a:r>
            <a:endParaRPr lang="en-US" b="1" dirty="0">
              <a:latin typeface="+mn-lt"/>
            </a:endParaRPr>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Tree>
    <p:extLst>
      <p:ext uri="{BB962C8B-B14F-4D97-AF65-F5344CB8AC3E}">
        <p14:creationId xmlns:p14="http://schemas.microsoft.com/office/powerpoint/2010/main" val="2395909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207946"/>
            <a:ext cx="12192000" cy="650054"/>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EEF9D0F-2EE2-3743-8F11-1828E35CF808}"/>
              </a:ext>
            </a:extLst>
          </p:cNvPr>
          <p:cNvSpPr txBox="1"/>
          <p:nvPr/>
        </p:nvSpPr>
        <p:spPr>
          <a:xfrm>
            <a:off x="472181" y="6318305"/>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3"/>
          <a:stretch>
            <a:fillRect/>
          </a:stretch>
        </p:blipFill>
        <p:spPr>
          <a:xfrm>
            <a:off x="10439400" y="6207945"/>
            <a:ext cx="1752597" cy="633579"/>
          </a:xfrm>
          <a:prstGeom prst="rect">
            <a:avLst/>
          </a:prstGeom>
        </p:spPr>
      </p:pic>
      <p:sp>
        <p:nvSpPr>
          <p:cNvPr id="2" name="Content Placeholder 1"/>
          <p:cNvSpPr>
            <a:spLocks noGrp="1"/>
          </p:cNvSpPr>
          <p:nvPr>
            <p:ph idx="1"/>
          </p:nvPr>
        </p:nvSpPr>
        <p:spPr>
          <a:xfrm>
            <a:off x="2168392" y="1323810"/>
            <a:ext cx="9338589" cy="4351338"/>
          </a:xfrm>
        </p:spPr>
        <p:txBody>
          <a:bodyPr/>
          <a:lstStyle/>
          <a:p>
            <a:endParaRPr lang="en-US" b="1" dirty="0"/>
          </a:p>
          <a:p>
            <a:r>
              <a:rPr lang="en-US" b="1" dirty="0" smtClean="0"/>
              <a:t>Full time</a:t>
            </a:r>
          </a:p>
          <a:p>
            <a:r>
              <a:rPr lang="en-US" b="1" dirty="0" smtClean="0"/>
              <a:t>Part time</a:t>
            </a:r>
          </a:p>
          <a:p>
            <a:r>
              <a:rPr lang="en-US" b="1" dirty="0" smtClean="0"/>
              <a:t>Affiliate (Voluntary)</a:t>
            </a:r>
          </a:p>
          <a:p>
            <a:r>
              <a:rPr lang="en-US" b="1" dirty="0" smtClean="0"/>
              <a:t>Adjunct (has faculty appointment at another academic     institution)</a:t>
            </a:r>
            <a:endParaRPr lang="en-US" b="1" dirty="0"/>
          </a:p>
        </p:txBody>
      </p:sp>
      <p:sp>
        <p:nvSpPr>
          <p:cNvPr id="3" name="TextBox 2"/>
          <p:cNvSpPr txBox="1"/>
          <p:nvPr/>
        </p:nvSpPr>
        <p:spPr>
          <a:xfrm>
            <a:off x="4918519" y="455082"/>
            <a:ext cx="2828403" cy="1446550"/>
          </a:xfrm>
          <a:prstGeom prst="rect">
            <a:avLst/>
          </a:prstGeom>
          <a:noFill/>
        </p:spPr>
        <p:txBody>
          <a:bodyPr wrap="none" rtlCol="0">
            <a:spAutoFit/>
          </a:bodyPr>
          <a:lstStyle/>
          <a:p>
            <a:r>
              <a:rPr lang="en-US" sz="4000" b="1" dirty="0">
                <a:solidFill>
                  <a:srgbClr val="0432FF"/>
                </a:solidFill>
              </a:rPr>
              <a:t>Faculty Type</a:t>
            </a:r>
          </a:p>
          <a:p>
            <a:endParaRPr lang="en-US" sz="4800" dirty="0">
              <a:solidFill>
                <a:srgbClr val="0432FF"/>
              </a:solidFill>
            </a:endParaRPr>
          </a:p>
        </p:txBody>
      </p:sp>
    </p:spTree>
    <p:extLst>
      <p:ext uri="{BB962C8B-B14F-4D97-AF65-F5344CB8AC3E}">
        <p14:creationId xmlns:p14="http://schemas.microsoft.com/office/powerpoint/2010/main" val="1705842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207946"/>
            <a:ext cx="12192000" cy="650054"/>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EEF9D0F-2EE2-3743-8F11-1828E35CF808}"/>
              </a:ext>
            </a:extLst>
          </p:cNvPr>
          <p:cNvSpPr txBox="1"/>
          <p:nvPr/>
        </p:nvSpPr>
        <p:spPr>
          <a:xfrm>
            <a:off x="472181" y="6318305"/>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3"/>
          <a:stretch>
            <a:fillRect/>
          </a:stretch>
        </p:blipFill>
        <p:spPr>
          <a:xfrm>
            <a:off x="10439400" y="6207945"/>
            <a:ext cx="1752597" cy="633579"/>
          </a:xfrm>
          <a:prstGeom prst="rect">
            <a:avLst/>
          </a:prstGeom>
        </p:spPr>
      </p:pic>
      <p:sp>
        <p:nvSpPr>
          <p:cNvPr id="14" name="Title 1">
            <a:extLst>
              <a:ext uri="{FF2B5EF4-FFF2-40B4-BE49-F238E27FC236}">
                <a16:creationId xmlns:a16="http://schemas.microsoft.com/office/drawing/2014/main" xmlns="" id="{F7949617-3AAE-4E5F-9980-4BB3E439E3A6}"/>
              </a:ext>
            </a:extLst>
          </p:cNvPr>
          <p:cNvSpPr>
            <a:spLocks noGrp="1"/>
          </p:cNvSpPr>
          <p:nvPr>
            <p:ph type="title"/>
          </p:nvPr>
        </p:nvSpPr>
        <p:spPr>
          <a:xfrm>
            <a:off x="1" y="410086"/>
            <a:ext cx="12191999" cy="556343"/>
          </a:xfrm>
        </p:spPr>
        <p:txBody>
          <a:bodyPr>
            <a:noAutofit/>
          </a:bodyPr>
          <a:lstStyle/>
          <a:p>
            <a:pPr algn="ctr"/>
            <a:r>
              <a:rPr lang="en-US" sz="4000" dirty="0">
                <a:solidFill>
                  <a:srgbClr val="C00000"/>
                </a:solidFill>
                <a:latin typeface="Arial" panose="020B0604020202020204" pitchFamily="34" charset="0"/>
                <a:cs typeface="Arial" panose="020B0604020202020204" pitchFamily="34" charset="0"/>
              </a:rPr>
              <a:t>Current Faculty</a:t>
            </a:r>
          </a:p>
        </p:txBody>
      </p:sp>
      <p:graphicFrame>
        <p:nvGraphicFramePr>
          <p:cNvPr id="2" name="Table 2">
            <a:extLst>
              <a:ext uri="{FF2B5EF4-FFF2-40B4-BE49-F238E27FC236}">
                <a16:creationId xmlns:a16="http://schemas.microsoft.com/office/drawing/2014/main" xmlns="" id="{AB8123B2-5146-4E42-9511-4961E5308D23}"/>
              </a:ext>
            </a:extLst>
          </p:cNvPr>
          <p:cNvGraphicFramePr>
            <a:graphicFrameLocks noGrp="1"/>
          </p:cNvGraphicFramePr>
          <p:nvPr>
            <p:ph idx="1"/>
            <p:extLst>
              <p:ext uri="{D42A27DB-BD31-4B8C-83A1-F6EECF244321}">
                <p14:modId xmlns:p14="http://schemas.microsoft.com/office/powerpoint/2010/main" val="99241940"/>
              </p:ext>
            </p:extLst>
          </p:nvPr>
        </p:nvGraphicFramePr>
        <p:xfrm>
          <a:off x="1328581" y="1702686"/>
          <a:ext cx="9534832" cy="3505200"/>
        </p:xfrm>
        <a:graphic>
          <a:graphicData uri="http://schemas.openxmlformats.org/drawingml/2006/table">
            <a:tbl>
              <a:tblPr firstRow="1" firstCol="1" bandRow="1">
                <a:tableStyleId>{7DF18680-E054-41AD-8BC1-D1AEF772440D}</a:tableStyleId>
              </a:tblPr>
              <a:tblGrid>
                <a:gridCol w="1477023">
                  <a:extLst>
                    <a:ext uri="{9D8B030D-6E8A-4147-A177-3AD203B41FA5}">
                      <a16:colId xmlns:a16="http://schemas.microsoft.com/office/drawing/2014/main" xmlns="" val="1355845762"/>
                    </a:ext>
                  </a:extLst>
                </a:gridCol>
                <a:gridCol w="1337188">
                  <a:extLst>
                    <a:ext uri="{9D8B030D-6E8A-4147-A177-3AD203B41FA5}">
                      <a16:colId xmlns:a16="http://schemas.microsoft.com/office/drawing/2014/main" xmlns="" val="3988934889"/>
                    </a:ext>
                  </a:extLst>
                </a:gridCol>
                <a:gridCol w="900197">
                  <a:extLst>
                    <a:ext uri="{9D8B030D-6E8A-4147-A177-3AD203B41FA5}">
                      <a16:colId xmlns:a16="http://schemas.microsoft.com/office/drawing/2014/main" xmlns="" val="2174193782"/>
                    </a:ext>
                  </a:extLst>
                </a:gridCol>
                <a:gridCol w="1389626">
                  <a:extLst>
                    <a:ext uri="{9D8B030D-6E8A-4147-A177-3AD203B41FA5}">
                      <a16:colId xmlns:a16="http://schemas.microsoft.com/office/drawing/2014/main" xmlns="" val="1962217913"/>
                    </a:ext>
                  </a:extLst>
                </a:gridCol>
                <a:gridCol w="970116">
                  <a:extLst>
                    <a:ext uri="{9D8B030D-6E8A-4147-A177-3AD203B41FA5}">
                      <a16:colId xmlns:a16="http://schemas.microsoft.com/office/drawing/2014/main" xmlns="" val="1443579084"/>
                    </a:ext>
                  </a:extLst>
                </a:gridCol>
                <a:gridCol w="1341830">
                  <a:extLst>
                    <a:ext uri="{9D8B030D-6E8A-4147-A177-3AD203B41FA5}">
                      <a16:colId xmlns:a16="http://schemas.microsoft.com/office/drawing/2014/main" xmlns="" val="364470097"/>
                    </a:ext>
                  </a:extLst>
                </a:gridCol>
                <a:gridCol w="1059426">
                  <a:extLst>
                    <a:ext uri="{9D8B030D-6E8A-4147-A177-3AD203B41FA5}">
                      <a16:colId xmlns:a16="http://schemas.microsoft.com/office/drawing/2014/main" xmlns="" val="2037458128"/>
                    </a:ext>
                  </a:extLst>
                </a:gridCol>
                <a:gridCol w="1059426">
                  <a:extLst>
                    <a:ext uri="{9D8B030D-6E8A-4147-A177-3AD203B41FA5}">
                      <a16:colId xmlns:a16="http://schemas.microsoft.com/office/drawing/2014/main" xmlns="" val="4035947620"/>
                    </a:ext>
                  </a:extLst>
                </a:gridCol>
              </a:tblGrid>
              <a:tr h="370840">
                <a:tc>
                  <a:txBody>
                    <a:bodyPr/>
                    <a:lstStyle/>
                    <a:p>
                      <a:endParaRPr lang="en-US" dirty="0"/>
                    </a:p>
                  </a:txBody>
                  <a:tcPr/>
                </a:tc>
                <a:tc gridSpan="2">
                  <a:txBody>
                    <a:bodyPr/>
                    <a:lstStyle/>
                    <a:p>
                      <a:pPr algn="ctr"/>
                      <a:r>
                        <a:rPr lang="en-US" dirty="0"/>
                        <a:t>Full-Time</a:t>
                      </a:r>
                    </a:p>
                  </a:txBody>
                  <a:tcPr/>
                </a:tc>
                <a:tc hMerge="1">
                  <a:txBody>
                    <a:bodyPr/>
                    <a:lstStyle/>
                    <a:p>
                      <a:endParaRPr lang="en-US"/>
                    </a:p>
                  </a:txBody>
                  <a:tcPr/>
                </a:tc>
                <a:tc gridSpan="2">
                  <a:txBody>
                    <a:bodyPr/>
                    <a:lstStyle/>
                    <a:p>
                      <a:pPr algn="ctr"/>
                      <a:r>
                        <a:rPr lang="en-US" dirty="0"/>
                        <a:t>Part-Time</a:t>
                      </a:r>
                    </a:p>
                  </a:txBody>
                  <a:tcPr/>
                </a:tc>
                <a:tc hMerge="1">
                  <a:txBody>
                    <a:bodyPr/>
                    <a:lstStyle/>
                    <a:p>
                      <a:endParaRPr lang="en-US"/>
                    </a:p>
                  </a:txBody>
                  <a:tcPr/>
                </a:tc>
                <a:tc gridSpan="2">
                  <a:txBody>
                    <a:bodyPr/>
                    <a:lstStyle/>
                    <a:p>
                      <a:pPr algn="ctr"/>
                      <a:r>
                        <a:rPr lang="en-US" dirty="0"/>
                        <a:t>AFF &amp; Voluntary Faculty</a:t>
                      </a:r>
                    </a:p>
                  </a:txBody>
                  <a:tcPr/>
                </a:tc>
                <a:tc hMerge="1">
                  <a:txBody>
                    <a:bodyPr/>
                    <a:lstStyle/>
                    <a:p>
                      <a:endParaRPr lang="en-US"/>
                    </a:p>
                  </a:txBody>
                  <a:tcPr/>
                </a:tc>
                <a:tc>
                  <a:txBody>
                    <a:bodyPr/>
                    <a:lstStyle/>
                    <a:p>
                      <a:pPr algn="ctr"/>
                      <a:endParaRPr lang="en-US" dirty="0"/>
                    </a:p>
                  </a:txBody>
                  <a:tcPr/>
                </a:tc>
                <a:extLst>
                  <a:ext uri="{0D108BD9-81ED-4DB2-BD59-A6C34878D82A}">
                    <a16:rowId xmlns:a16="http://schemas.microsoft.com/office/drawing/2014/main" xmlns="" val="2461918009"/>
                  </a:ext>
                </a:extLst>
              </a:tr>
              <a:tr h="370840">
                <a:tc>
                  <a:txBody>
                    <a:bodyPr/>
                    <a:lstStyle/>
                    <a:p>
                      <a:r>
                        <a:rPr lang="en-US" dirty="0"/>
                        <a:t>Calendar Year</a:t>
                      </a:r>
                    </a:p>
                  </a:txBody>
                  <a:tcPr/>
                </a:tc>
                <a:tc>
                  <a:txBody>
                    <a:bodyPr/>
                    <a:lstStyle/>
                    <a:p>
                      <a:pPr algn="ctr"/>
                      <a:r>
                        <a:rPr lang="en-US" b="1" dirty="0"/>
                        <a:t>Basic Science</a:t>
                      </a:r>
                    </a:p>
                  </a:txBody>
                  <a:tcPr>
                    <a:lnR w="127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b="1" dirty="0"/>
                        <a:t>Clinical</a:t>
                      </a:r>
                    </a:p>
                  </a:txBody>
                  <a:tcPr>
                    <a:lnL w="12700" cap="flat" cmpd="sng" algn="ctr">
                      <a:solidFill>
                        <a:schemeClr val="bg1"/>
                      </a:solidFill>
                      <a:prstDash val="solid"/>
                      <a:round/>
                      <a:headEnd type="none" w="med" len="med"/>
                      <a:tailEnd type="none" w="med" len="med"/>
                    </a:lnL>
                    <a:solidFill>
                      <a:schemeClr val="accent1">
                        <a:lumMod val="40000"/>
                        <a:lumOff val="60000"/>
                      </a:schemeClr>
                    </a:solidFill>
                  </a:tcPr>
                </a:tc>
                <a:tc>
                  <a:txBody>
                    <a:bodyPr/>
                    <a:lstStyle/>
                    <a:p>
                      <a:pPr algn="ctr"/>
                      <a:r>
                        <a:rPr lang="en-US" b="1" dirty="0"/>
                        <a:t>Basic Science</a:t>
                      </a:r>
                    </a:p>
                  </a:txBody>
                  <a:tcPr>
                    <a:lnR w="127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b="1" dirty="0"/>
                        <a:t>Clinical</a:t>
                      </a:r>
                    </a:p>
                  </a:txBody>
                  <a:tcPr>
                    <a:lnL w="12700" cap="flat" cmpd="sng" algn="ctr">
                      <a:solidFill>
                        <a:schemeClr val="bg1"/>
                      </a:solidFill>
                      <a:prstDash val="solid"/>
                      <a:round/>
                      <a:headEnd type="none" w="med" len="med"/>
                      <a:tailEnd type="none" w="med" len="med"/>
                    </a:lnL>
                    <a:solidFill>
                      <a:schemeClr val="accent1">
                        <a:lumMod val="40000"/>
                        <a:lumOff val="60000"/>
                      </a:schemeClr>
                    </a:solidFill>
                  </a:tcPr>
                </a:tc>
                <a:tc>
                  <a:txBody>
                    <a:bodyPr/>
                    <a:lstStyle/>
                    <a:p>
                      <a:pPr algn="ctr"/>
                      <a:r>
                        <a:rPr lang="en-US" b="1" dirty="0"/>
                        <a:t>Basic Science</a:t>
                      </a:r>
                    </a:p>
                  </a:txBody>
                  <a:tcPr>
                    <a:lnR w="127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b="1" dirty="0"/>
                        <a:t>Clinical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b="1" dirty="0"/>
                        <a:t>TOTALS</a:t>
                      </a:r>
                    </a:p>
                  </a:txBody>
                  <a:tcPr>
                    <a:lnL w="12700" cap="flat" cmpd="sng" algn="ctr">
                      <a:solidFill>
                        <a:schemeClr val="bg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3715496474"/>
                  </a:ext>
                </a:extLst>
              </a:tr>
              <a:tr h="370840">
                <a:tc>
                  <a:txBody>
                    <a:bodyPr/>
                    <a:lstStyle/>
                    <a:p>
                      <a:pPr algn="ctr"/>
                      <a:r>
                        <a:rPr lang="en-US" dirty="0"/>
                        <a:t>2015</a:t>
                      </a:r>
                    </a:p>
                  </a:txBody>
                  <a:tcPr/>
                </a:tc>
                <a:tc>
                  <a:txBody>
                    <a:bodyPr/>
                    <a:lstStyle/>
                    <a:p>
                      <a:pPr algn="ctr" rtl="0" fontAlgn="ctr"/>
                      <a:r>
                        <a:rPr lang="en-US" sz="1600" b="0" i="0" u="none" strike="noStrike" dirty="0">
                          <a:solidFill>
                            <a:srgbClr val="000000"/>
                          </a:solidFill>
                          <a:effectLst/>
                          <a:latin typeface="Arial" panose="020B0604020202020204" pitchFamily="34" charset="0"/>
                        </a:rPr>
                        <a:t>112</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dirty="0">
                          <a:solidFill>
                            <a:srgbClr val="000000"/>
                          </a:solidFill>
                          <a:effectLst/>
                          <a:latin typeface="Arial" panose="020B0604020202020204" pitchFamily="34" charset="0"/>
                        </a:rPr>
                        <a:t>1,533</a:t>
                      </a:r>
                    </a:p>
                  </a:txBody>
                  <a:tcPr marL="9525" marR="9525" marT="9525" marB="0" anchor="ctr">
                    <a:lnL w="12700" cap="flat" cmpd="sng" algn="ctr">
                      <a:solidFill>
                        <a:schemeClr val="bg1"/>
                      </a:solidFill>
                      <a:prstDash val="solid"/>
                      <a:round/>
                      <a:headEnd type="none" w="med" len="med"/>
                      <a:tailEnd type="none" w="med" len="med"/>
                    </a:lnL>
                  </a:tcPr>
                </a:tc>
                <a:tc>
                  <a:txBody>
                    <a:bodyPr/>
                    <a:lstStyle/>
                    <a:p>
                      <a:pPr algn="ctr" rtl="0" fontAlgn="ctr"/>
                      <a:r>
                        <a:rPr lang="en-US" sz="1600" b="0" i="0" u="none" strike="noStrike">
                          <a:solidFill>
                            <a:srgbClr val="000000"/>
                          </a:solidFill>
                          <a:effectLst/>
                          <a:latin typeface="Arial" panose="020B0604020202020204" pitchFamily="34" charset="0"/>
                        </a:rPr>
                        <a:t>13</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a:solidFill>
                            <a:srgbClr val="000000"/>
                          </a:solidFill>
                          <a:effectLst/>
                          <a:latin typeface="Arial" panose="020B0604020202020204" pitchFamily="34" charset="0"/>
                        </a:rPr>
                        <a:t>106</a:t>
                      </a:r>
                    </a:p>
                  </a:txBody>
                  <a:tcPr marL="9525" marR="9525" marT="9525" marB="0" anchor="ctr">
                    <a:lnL w="12700" cap="flat" cmpd="sng" algn="ctr">
                      <a:solidFill>
                        <a:schemeClr val="bg1"/>
                      </a:solidFill>
                      <a:prstDash val="solid"/>
                      <a:round/>
                      <a:headEnd type="none" w="med" len="med"/>
                      <a:tailEnd type="none" w="med" len="med"/>
                    </a:lnL>
                  </a:tcPr>
                </a:tc>
                <a:tc>
                  <a:txBody>
                    <a:bodyPr/>
                    <a:lstStyle/>
                    <a:p>
                      <a:pPr algn="ctr" rtl="0" fontAlgn="ctr"/>
                      <a:r>
                        <a:rPr lang="en-US" sz="1600" b="0" i="0" u="none" strike="noStrike" dirty="0">
                          <a:solidFill>
                            <a:srgbClr val="000000"/>
                          </a:solidFill>
                          <a:effectLst/>
                          <a:latin typeface="Arial" panose="020B0604020202020204" pitchFamily="34" charset="0"/>
                        </a:rPr>
                        <a:t>38</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a:solidFill>
                            <a:srgbClr val="000000"/>
                          </a:solidFill>
                          <a:effectLst/>
                          <a:latin typeface="Arial" panose="020B0604020202020204" pitchFamily="34" charset="0"/>
                        </a:rPr>
                        <a:t>383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914400" rtl="0" eaLnBrk="1" fontAlgn="ctr" latinLnBrk="0" hangingPunct="1"/>
                      <a:r>
                        <a:rPr lang="en-US" sz="1600" b="1" i="0" u="none" strike="noStrike" kern="1200" dirty="0">
                          <a:solidFill>
                            <a:srgbClr val="000000"/>
                          </a:solidFill>
                          <a:effectLst/>
                          <a:latin typeface="Arial" panose="020B0604020202020204" pitchFamily="34" charset="0"/>
                          <a:ea typeface="+mn-ea"/>
                          <a:cs typeface="+mn-cs"/>
                        </a:rPr>
                        <a:t>2,185</a:t>
                      </a:r>
                    </a:p>
                  </a:txBody>
                  <a:tcPr marL="9525" marR="9525" marT="9525"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3665664896"/>
                  </a:ext>
                </a:extLst>
              </a:tr>
              <a:tr h="370840">
                <a:tc>
                  <a:txBody>
                    <a:bodyPr/>
                    <a:lstStyle/>
                    <a:p>
                      <a:pPr algn="ctr"/>
                      <a:r>
                        <a:rPr lang="en-US" dirty="0"/>
                        <a:t>2016</a:t>
                      </a:r>
                    </a:p>
                  </a:txBody>
                  <a:tcPr/>
                </a:tc>
                <a:tc>
                  <a:txBody>
                    <a:bodyPr/>
                    <a:lstStyle/>
                    <a:p>
                      <a:pPr algn="ctr" rtl="0" fontAlgn="ctr"/>
                      <a:r>
                        <a:rPr lang="en-US" sz="1600" b="0" i="0" u="none" strike="noStrike">
                          <a:solidFill>
                            <a:srgbClr val="000000"/>
                          </a:solidFill>
                          <a:effectLst/>
                          <a:latin typeface="Arial" panose="020B0604020202020204" pitchFamily="34" charset="0"/>
                        </a:rPr>
                        <a:t>119</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dirty="0">
                          <a:solidFill>
                            <a:srgbClr val="000000"/>
                          </a:solidFill>
                          <a:effectLst/>
                          <a:latin typeface="Arial" panose="020B0604020202020204" pitchFamily="34" charset="0"/>
                        </a:rPr>
                        <a:t>1,599</a:t>
                      </a:r>
                    </a:p>
                  </a:txBody>
                  <a:tcPr marL="9525" marR="9525" marT="9525" marB="0" anchor="ctr">
                    <a:lnL w="12700" cap="flat" cmpd="sng" algn="ctr">
                      <a:solidFill>
                        <a:schemeClr val="bg1"/>
                      </a:solidFill>
                      <a:prstDash val="solid"/>
                      <a:round/>
                      <a:headEnd type="none" w="med" len="med"/>
                      <a:tailEnd type="none" w="med" len="med"/>
                    </a:lnL>
                  </a:tcPr>
                </a:tc>
                <a:tc>
                  <a:txBody>
                    <a:bodyPr/>
                    <a:lstStyle/>
                    <a:p>
                      <a:pPr algn="ctr" rtl="0" fontAlgn="ctr"/>
                      <a:r>
                        <a:rPr lang="en-US" sz="1600" b="0" i="0" u="none" strike="noStrike" dirty="0">
                          <a:solidFill>
                            <a:srgbClr val="000000"/>
                          </a:solidFill>
                          <a:effectLst/>
                          <a:latin typeface="Arial" panose="020B0604020202020204" pitchFamily="34" charset="0"/>
                        </a:rPr>
                        <a:t>11</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a:solidFill>
                            <a:srgbClr val="000000"/>
                          </a:solidFill>
                          <a:effectLst/>
                          <a:latin typeface="Arial" panose="020B0604020202020204" pitchFamily="34" charset="0"/>
                        </a:rPr>
                        <a:t>116</a:t>
                      </a:r>
                    </a:p>
                  </a:txBody>
                  <a:tcPr marL="9525" marR="9525" marT="9525" marB="0" anchor="ctr">
                    <a:lnL w="12700" cap="flat" cmpd="sng" algn="ctr">
                      <a:solidFill>
                        <a:schemeClr val="bg1"/>
                      </a:solidFill>
                      <a:prstDash val="solid"/>
                      <a:round/>
                      <a:headEnd type="none" w="med" len="med"/>
                      <a:tailEnd type="none" w="med" len="med"/>
                    </a:lnL>
                  </a:tcPr>
                </a:tc>
                <a:tc>
                  <a:txBody>
                    <a:bodyPr/>
                    <a:lstStyle/>
                    <a:p>
                      <a:pPr algn="ctr" rtl="0" fontAlgn="ctr"/>
                      <a:r>
                        <a:rPr lang="en-US" sz="1600" b="0" i="0" u="none" strike="noStrike" dirty="0">
                          <a:solidFill>
                            <a:srgbClr val="000000"/>
                          </a:solidFill>
                          <a:effectLst/>
                          <a:latin typeface="Arial" panose="020B0604020202020204" pitchFamily="34" charset="0"/>
                        </a:rPr>
                        <a:t>29</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a:solidFill>
                            <a:srgbClr val="000000"/>
                          </a:solidFill>
                          <a:effectLst/>
                          <a:latin typeface="Arial" panose="020B0604020202020204" pitchFamily="34" charset="0"/>
                        </a:rPr>
                        <a:t>340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914400" rtl="0" eaLnBrk="1" fontAlgn="ctr" latinLnBrk="0" hangingPunct="1"/>
                      <a:r>
                        <a:rPr lang="en-US" sz="1600" b="1" i="0" u="none" strike="noStrike" kern="1200" dirty="0">
                          <a:solidFill>
                            <a:srgbClr val="000000"/>
                          </a:solidFill>
                          <a:effectLst/>
                          <a:latin typeface="Arial" panose="020B0604020202020204" pitchFamily="34" charset="0"/>
                          <a:ea typeface="+mn-ea"/>
                          <a:cs typeface="+mn-cs"/>
                        </a:rPr>
                        <a:t>2,214</a:t>
                      </a:r>
                    </a:p>
                  </a:txBody>
                  <a:tcPr marL="9525" marR="9525" marT="9525"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865982495"/>
                  </a:ext>
                </a:extLst>
              </a:tr>
              <a:tr h="370840">
                <a:tc>
                  <a:txBody>
                    <a:bodyPr/>
                    <a:lstStyle/>
                    <a:p>
                      <a:pPr algn="ctr"/>
                      <a:r>
                        <a:rPr lang="en-US" dirty="0"/>
                        <a:t>2017</a:t>
                      </a:r>
                    </a:p>
                  </a:txBody>
                  <a:tcPr/>
                </a:tc>
                <a:tc>
                  <a:txBody>
                    <a:bodyPr/>
                    <a:lstStyle/>
                    <a:p>
                      <a:pPr algn="ctr" rtl="0" fontAlgn="ctr"/>
                      <a:r>
                        <a:rPr lang="en-US" sz="1600" b="0" i="0" u="none" strike="noStrike">
                          <a:solidFill>
                            <a:srgbClr val="000000"/>
                          </a:solidFill>
                          <a:effectLst/>
                          <a:latin typeface="Arial" panose="020B0604020202020204" pitchFamily="34" charset="0"/>
                        </a:rPr>
                        <a:t>123</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dirty="0" smtClean="0">
                          <a:solidFill>
                            <a:srgbClr val="000000"/>
                          </a:solidFill>
                          <a:effectLst/>
                          <a:latin typeface="Arial" panose="020B0604020202020204" pitchFamily="34" charset="0"/>
                        </a:rPr>
                        <a:t>1,823</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tcPr>
                </a:tc>
                <a:tc>
                  <a:txBody>
                    <a:bodyPr/>
                    <a:lstStyle/>
                    <a:p>
                      <a:pPr algn="ctr" rtl="0" fontAlgn="ctr"/>
                      <a:r>
                        <a:rPr lang="en-US" sz="1600" b="0" i="0" u="none" strike="noStrike" dirty="0">
                          <a:solidFill>
                            <a:srgbClr val="000000"/>
                          </a:solidFill>
                          <a:effectLst/>
                          <a:latin typeface="Arial" panose="020B0604020202020204" pitchFamily="34" charset="0"/>
                        </a:rPr>
                        <a:t>9</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dirty="0">
                          <a:solidFill>
                            <a:srgbClr val="000000"/>
                          </a:solidFill>
                          <a:effectLst/>
                          <a:latin typeface="Arial" panose="020B0604020202020204" pitchFamily="34" charset="0"/>
                        </a:rPr>
                        <a:t>114</a:t>
                      </a:r>
                    </a:p>
                  </a:txBody>
                  <a:tcPr marL="9525" marR="9525" marT="9525" marB="0" anchor="ctr">
                    <a:lnL w="12700" cap="flat" cmpd="sng" algn="ctr">
                      <a:solidFill>
                        <a:schemeClr val="bg1"/>
                      </a:solidFill>
                      <a:prstDash val="solid"/>
                      <a:round/>
                      <a:headEnd type="none" w="med" len="med"/>
                      <a:tailEnd type="none" w="med" len="med"/>
                    </a:lnL>
                  </a:tcPr>
                </a:tc>
                <a:tc>
                  <a:txBody>
                    <a:bodyPr/>
                    <a:lstStyle/>
                    <a:p>
                      <a:pPr algn="ctr" rtl="0" fontAlgn="ctr"/>
                      <a:r>
                        <a:rPr lang="en-US" sz="1600" b="0" i="0" u="none" strike="noStrike" dirty="0">
                          <a:solidFill>
                            <a:srgbClr val="000000"/>
                          </a:solidFill>
                          <a:effectLst/>
                          <a:latin typeface="Arial" panose="020B0604020202020204" pitchFamily="34" charset="0"/>
                        </a:rPr>
                        <a:t>32</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600" b="0" i="0" u="none" strike="noStrike" dirty="0">
                          <a:solidFill>
                            <a:srgbClr val="000000"/>
                          </a:solidFill>
                          <a:effectLst/>
                          <a:latin typeface="Arial" panose="020B0604020202020204" pitchFamily="34" charset="0"/>
                        </a:rPr>
                        <a:t>341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914400" rtl="0" eaLnBrk="1" fontAlgn="ctr" latinLnBrk="0" hangingPunct="1"/>
                      <a:r>
                        <a:rPr lang="en-US" sz="1600" b="1" i="0" u="none" strike="noStrike" kern="1200" dirty="0">
                          <a:solidFill>
                            <a:srgbClr val="000000"/>
                          </a:solidFill>
                          <a:effectLst/>
                          <a:latin typeface="Arial" panose="020B0604020202020204" pitchFamily="34" charset="0"/>
                          <a:ea typeface="+mn-ea"/>
                          <a:cs typeface="+mn-cs"/>
                        </a:rPr>
                        <a:t>2,442</a:t>
                      </a:r>
                    </a:p>
                  </a:txBody>
                  <a:tcPr marL="9525" marR="9525" marT="9525"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921512242"/>
                  </a:ext>
                </a:extLst>
              </a:tr>
              <a:tr h="370840">
                <a:tc>
                  <a:txBody>
                    <a:bodyPr/>
                    <a:lstStyle/>
                    <a:p>
                      <a:pPr algn="ctr"/>
                      <a:r>
                        <a:rPr lang="en-US" dirty="0"/>
                        <a:t>2018</a:t>
                      </a:r>
                    </a:p>
                  </a:txBody>
                  <a:tcPr/>
                </a:tc>
                <a:tc>
                  <a:txBody>
                    <a:bodyPr/>
                    <a:lstStyle/>
                    <a:p>
                      <a:pPr algn="ctr"/>
                      <a:r>
                        <a:rPr lang="en-US" b="0" dirty="0"/>
                        <a:t>120</a:t>
                      </a:r>
                    </a:p>
                  </a:txBody>
                  <a:tcPr>
                    <a:lnR w="12700" cap="flat" cmpd="sng" algn="ctr">
                      <a:solidFill>
                        <a:schemeClr val="bg1"/>
                      </a:solidFill>
                      <a:prstDash val="solid"/>
                      <a:round/>
                      <a:headEnd type="none" w="med" len="med"/>
                      <a:tailEnd type="none" w="med" len="med"/>
                    </a:lnR>
                  </a:tcPr>
                </a:tc>
                <a:tc>
                  <a:txBody>
                    <a:bodyPr/>
                    <a:lstStyle/>
                    <a:p>
                      <a:pPr algn="ctr"/>
                      <a:r>
                        <a:rPr lang="en-US" b="0" dirty="0"/>
                        <a:t>1040</a:t>
                      </a:r>
                    </a:p>
                  </a:txBody>
                  <a:tcPr>
                    <a:lnL w="12700" cap="flat" cmpd="sng" algn="ctr">
                      <a:solidFill>
                        <a:schemeClr val="bg1"/>
                      </a:solidFill>
                      <a:prstDash val="solid"/>
                      <a:round/>
                      <a:headEnd type="none" w="med" len="med"/>
                      <a:tailEnd type="none" w="med" len="med"/>
                    </a:lnL>
                  </a:tcPr>
                </a:tc>
                <a:tc>
                  <a:txBody>
                    <a:bodyPr/>
                    <a:lstStyle/>
                    <a:p>
                      <a:pPr algn="ctr"/>
                      <a:r>
                        <a:rPr lang="en-US" b="0" dirty="0"/>
                        <a:t>10</a:t>
                      </a:r>
                    </a:p>
                  </a:txBody>
                  <a:tcPr>
                    <a:lnR w="12700" cap="flat" cmpd="sng" algn="ctr">
                      <a:solidFill>
                        <a:schemeClr val="bg1"/>
                      </a:solidFill>
                      <a:prstDash val="solid"/>
                      <a:round/>
                      <a:headEnd type="none" w="med" len="med"/>
                      <a:tailEnd type="none" w="med" len="med"/>
                    </a:lnR>
                  </a:tcPr>
                </a:tc>
                <a:tc>
                  <a:txBody>
                    <a:bodyPr/>
                    <a:lstStyle/>
                    <a:p>
                      <a:pPr algn="ctr"/>
                      <a:r>
                        <a:rPr lang="en-US" b="0" dirty="0"/>
                        <a:t>110</a:t>
                      </a:r>
                    </a:p>
                  </a:txBody>
                  <a:tcPr>
                    <a:lnL w="12700" cap="flat" cmpd="sng" algn="ctr">
                      <a:solidFill>
                        <a:schemeClr val="bg1"/>
                      </a:solidFill>
                      <a:prstDash val="solid"/>
                      <a:round/>
                      <a:headEnd type="none" w="med" len="med"/>
                      <a:tailEnd type="none" w="med" len="med"/>
                    </a:lnL>
                  </a:tcPr>
                </a:tc>
                <a:tc>
                  <a:txBody>
                    <a:bodyPr/>
                    <a:lstStyle/>
                    <a:p>
                      <a:pPr algn="ctr"/>
                      <a:r>
                        <a:rPr lang="en-US" b="0" dirty="0"/>
                        <a:t>16</a:t>
                      </a:r>
                    </a:p>
                  </a:txBody>
                  <a:tcPr>
                    <a:lnR w="12700" cap="flat" cmpd="sng" algn="ctr">
                      <a:solidFill>
                        <a:schemeClr val="bg1"/>
                      </a:solidFill>
                      <a:prstDash val="solid"/>
                      <a:round/>
                      <a:headEnd type="none" w="med" len="med"/>
                      <a:tailEnd type="none" w="med" len="med"/>
                    </a:lnR>
                  </a:tcPr>
                </a:tc>
                <a:tc>
                  <a:txBody>
                    <a:bodyPr/>
                    <a:lstStyle/>
                    <a:p>
                      <a:pPr algn="ctr"/>
                      <a:r>
                        <a:rPr lang="en-US" b="0" dirty="0" smtClean="0"/>
                        <a:t>1075</a:t>
                      </a:r>
                      <a:endParaRPr lang="en-US"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914400" rtl="0" eaLnBrk="1" fontAlgn="ctr" latinLnBrk="0" hangingPunct="1"/>
                      <a:r>
                        <a:rPr lang="en-US" sz="1600" b="1" i="0" u="none" strike="noStrike" kern="1200" dirty="0">
                          <a:solidFill>
                            <a:srgbClr val="000000"/>
                          </a:solidFill>
                          <a:effectLst/>
                          <a:latin typeface="Arial" panose="020B0604020202020204" pitchFamily="34" charset="0"/>
                          <a:ea typeface="+mn-ea"/>
                          <a:cs typeface="+mn-cs"/>
                        </a:rPr>
                        <a:t>2,371</a:t>
                      </a:r>
                    </a:p>
                  </a:txBody>
                  <a:tcPr marL="9525" marR="9525" marT="9525"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3034698285"/>
                  </a:ext>
                </a:extLst>
              </a:tr>
              <a:tr h="370840">
                <a:tc>
                  <a:txBody>
                    <a:bodyPr/>
                    <a:lstStyle/>
                    <a:p>
                      <a:pPr algn="ctr"/>
                      <a:r>
                        <a:rPr lang="en-US" dirty="0"/>
                        <a:t>2019</a:t>
                      </a:r>
                    </a:p>
                  </a:txBody>
                  <a:tcPr/>
                </a:tc>
                <a:tc>
                  <a:txBody>
                    <a:bodyPr/>
                    <a:lstStyle/>
                    <a:p>
                      <a:pPr algn="ctr"/>
                      <a:r>
                        <a:rPr lang="en-US" b="0" dirty="0"/>
                        <a:t>120</a:t>
                      </a:r>
                    </a:p>
                  </a:txBody>
                  <a:tcPr>
                    <a:lnR w="12700" cap="flat" cmpd="sng" algn="ctr">
                      <a:solidFill>
                        <a:schemeClr val="bg1"/>
                      </a:solidFill>
                      <a:prstDash val="solid"/>
                      <a:round/>
                      <a:headEnd type="none" w="med" len="med"/>
                      <a:tailEnd type="none" w="med" len="med"/>
                    </a:lnR>
                  </a:tcPr>
                </a:tc>
                <a:tc>
                  <a:txBody>
                    <a:bodyPr/>
                    <a:lstStyle/>
                    <a:p>
                      <a:pPr algn="ctr"/>
                      <a:r>
                        <a:rPr lang="en-US" b="0" dirty="0"/>
                        <a:t>1088</a:t>
                      </a:r>
                    </a:p>
                  </a:txBody>
                  <a:tcPr>
                    <a:lnL w="12700" cap="flat" cmpd="sng" algn="ctr">
                      <a:solidFill>
                        <a:schemeClr val="bg1"/>
                      </a:solidFill>
                      <a:prstDash val="solid"/>
                      <a:round/>
                      <a:headEnd type="none" w="med" len="med"/>
                      <a:tailEnd type="none" w="med" len="med"/>
                    </a:lnL>
                  </a:tcPr>
                </a:tc>
                <a:tc>
                  <a:txBody>
                    <a:bodyPr/>
                    <a:lstStyle/>
                    <a:p>
                      <a:pPr algn="ctr"/>
                      <a:r>
                        <a:rPr lang="en-US" b="0" dirty="0"/>
                        <a:t>12</a:t>
                      </a:r>
                    </a:p>
                  </a:txBody>
                  <a:tcPr>
                    <a:lnR w="12700" cap="flat" cmpd="sng" algn="ctr">
                      <a:solidFill>
                        <a:schemeClr val="bg1"/>
                      </a:solidFill>
                      <a:prstDash val="solid"/>
                      <a:round/>
                      <a:headEnd type="none" w="med" len="med"/>
                      <a:tailEnd type="none" w="med" len="med"/>
                    </a:lnR>
                  </a:tcPr>
                </a:tc>
                <a:tc>
                  <a:txBody>
                    <a:bodyPr/>
                    <a:lstStyle/>
                    <a:p>
                      <a:pPr algn="ctr"/>
                      <a:r>
                        <a:rPr lang="en-US" b="0" dirty="0"/>
                        <a:t>112</a:t>
                      </a:r>
                    </a:p>
                  </a:txBody>
                  <a:tcPr>
                    <a:lnL w="12700" cap="flat" cmpd="sng" algn="ctr">
                      <a:solidFill>
                        <a:schemeClr val="bg1"/>
                      </a:solidFill>
                      <a:prstDash val="solid"/>
                      <a:round/>
                      <a:headEnd type="none" w="med" len="med"/>
                      <a:tailEnd type="none" w="med" len="med"/>
                    </a:lnL>
                  </a:tcPr>
                </a:tc>
                <a:tc>
                  <a:txBody>
                    <a:bodyPr/>
                    <a:lstStyle/>
                    <a:p>
                      <a:pPr algn="ctr"/>
                      <a:r>
                        <a:rPr lang="en-US" b="0" dirty="0"/>
                        <a:t>14</a:t>
                      </a:r>
                    </a:p>
                  </a:txBody>
                  <a:tcPr>
                    <a:lnR w="12700" cap="flat" cmpd="sng" algn="ctr">
                      <a:solidFill>
                        <a:schemeClr val="bg1"/>
                      </a:solidFill>
                      <a:prstDash val="solid"/>
                      <a:round/>
                      <a:headEnd type="none" w="med" len="med"/>
                      <a:tailEnd type="none" w="med" len="med"/>
                    </a:lnR>
                  </a:tcPr>
                </a:tc>
                <a:tc>
                  <a:txBody>
                    <a:bodyPr/>
                    <a:lstStyle/>
                    <a:p>
                      <a:pPr algn="ctr"/>
                      <a:r>
                        <a:rPr lang="en-US" b="0" dirty="0" smtClean="0"/>
                        <a:t>1021</a:t>
                      </a:r>
                      <a:endParaRPr lang="en-US"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914400" rtl="0" eaLnBrk="1" fontAlgn="ctr" latinLnBrk="0" hangingPunct="1"/>
                      <a:r>
                        <a:rPr lang="en-US" sz="1600" b="1" i="0" u="none" strike="noStrike" kern="1200" dirty="0">
                          <a:solidFill>
                            <a:srgbClr val="000000"/>
                          </a:solidFill>
                          <a:effectLst/>
                          <a:latin typeface="Arial" panose="020B0604020202020204" pitchFamily="34" charset="0"/>
                          <a:ea typeface="+mn-ea"/>
                          <a:cs typeface="+mn-cs"/>
                        </a:rPr>
                        <a:t>2,367</a:t>
                      </a:r>
                    </a:p>
                  </a:txBody>
                  <a:tcPr marL="9525" marR="9525" marT="9525"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601688529"/>
                  </a:ext>
                </a:extLst>
              </a:tr>
              <a:tr h="370840">
                <a:tc>
                  <a:txBody>
                    <a:bodyPr/>
                    <a:lstStyle/>
                    <a:p>
                      <a:pPr algn="ctr"/>
                      <a:r>
                        <a:rPr lang="en-US" dirty="0"/>
                        <a:t>2020</a:t>
                      </a:r>
                    </a:p>
                  </a:txBody>
                  <a:tcPr/>
                </a:tc>
                <a:tc>
                  <a:txBody>
                    <a:bodyPr/>
                    <a:lstStyle/>
                    <a:p>
                      <a:pPr algn="ctr"/>
                      <a:r>
                        <a:rPr lang="en-US" b="0" dirty="0"/>
                        <a:t>120</a:t>
                      </a:r>
                    </a:p>
                  </a:txBody>
                  <a:tcPr>
                    <a:lnR w="12700" cap="flat" cmpd="sng" algn="ctr">
                      <a:solidFill>
                        <a:schemeClr val="bg1"/>
                      </a:solidFill>
                      <a:prstDash val="solid"/>
                      <a:round/>
                      <a:headEnd type="none" w="med" len="med"/>
                      <a:tailEnd type="none" w="med" len="med"/>
                    </a:lnR>
                  </a:tcPr>
                </a:tc>
                <a:tc>
                  <a:txBody>
                    <a:bodyPr/>
                    <a:lstStyle/>
                    <a:p>
                      <a:pPr algn="ctr"/>
                      <a:r>
                        <a:rPr lang="en-US" b="0" dirty="0"/>
                        <a:t>1128</a:t>
                      </a:r>
                    </a:p>
                  </a:txBody>
                  <a:tcPr>
                    <a:lnL w="12700" cap="flat" cmpd="sng" algn="ctr">
                      <a:solidFill>
                        <a:schemeClr val="bg1"/>
                      </a:solidFill>
                      <a:prstDash val="solid"/>
                      <a:round/>
                      <a:headEnd type="none" w="med" len="med"/>
                      <a:tailEnd type="none" w="med" len="med"/>
                    </a:lnL>
                  </a:tcPr>
                </a:tc>
                <a:tc>
                  <a:txBody>
                    <a:bodyPr/>
                    <a:lstStyle/>
                    <a:p>
                      <a:pPr algn="ctr"/>
                      <a:r>
                        <a:rPr lang="en-US" b="0" dirty="0"/>
                        <a:t>10</a:t>
                      </a:r>
                    </a:p>
                  </a:txBody>
                  <a:tcPr>
                    <a:lnR w="12700" cap="flat" cmpd="sng" algn="ctr">
                      <a:solidFill>
                        <a:schemeClr val="bg1"/>
                      </a:solidFill>
                      <a:prstDash val="solid"/>
                      <a:round/>
                      <a:headEnd type="none" w="med" len="med"/>
                      <a:tailEnd type="none" w="med" len="med"/>
                    </a:lnR>
                  </a:tcPr>
                </a:tc>
                <a:tc>
                  <a:txBody>
                    <a:bodyPr/>
                    <a:lstStyle/>
                    <a:p>
                      <a:pPr algn="ctr"/>
                      <a:r>
                        <a:rPr lang="en-US" b="0" dirty="0"/>
                        <a:t>122</a:t>
                      </a:r>
                    </a:p>
                  </a:txBody>
                  <a:tcPr>
                    <a:lnL w="12700" cap="flat" cmpd="sng" algn="ctr">
                      <a:solidFill>
                        <a:schemeClr val="bg1"/>
                      </a:solidFill>
                      <a:prstDash val="solid"/>
                      <a:round/>
                      <a:headEnd type="none" w="med" len="med"/>
                      <a:tailEnd type="none" w="med" len="med"/>
                    </a:lnL>
                  </a:tcPr>
                </a:tc>
                <a:tc>
                  <a:txBody>
                    <a:bodyPr/>
                    <a:lstStyle/>
                    <a:p>
                      <a:pPr algn="ctr"/>
                      <a:r>
                        <a:rPr lang="en-US" b="0" dirty="0"/>
                        <a:t>15</a:t>
                      </a:r>
                    </a:p>
                  </a:txBody>
                  <a:tcPr>
                    <a:lnR w="12700" cap="flat" cmpd="sng" algn="ctr">
                      <a:solidFill>
                        <a:schemeClr val="bg1"/>
                      </a:solidFill>
                      <a:prstDash val="solid"/>
                      <a:round/>
                      <a:headEnd type="none" w="med" len="med"/>
                      <a:tailEnd type="none" w="med" len="med"/>
                    </a:lnR>
                  </a:tcPr>
                </a:tc>
                <a:tc>
                  <a:txBody>
                    <a:bodyPr/>
                    <a:lstStyle/>
                    <a:p>
                      <a:pPr algn="ctr"/>
                      <a:r>
                        <a:rPr lang="en-US" b="0" dirty="0" smtClean="0"/>
                        <a:t>1101</a:t>
                      </a:r>
                      <a:endParaRPr lang="en-US"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914400" rtl="0" eaLnBrk="1" fontAlgn="ctr" latinLnBrk="0" hangingPunct="1"/>
                      <a:r>
                        <a:rPr lang="en-US" sz="1600" b="1" i="0" u="none" strike="noStrike" kern="1200" dirty="0">
                          <a:solidFill>
                            <a:srgbClr val="000000"/>
                          </a:solidFill>
                          <a:effectLst/>
                          <a:latin typeface="Arial" panose="020B0604020202020204" pitchFamily="34" charset="0"/>
                          <a:ea typeface="+mn-ea"/>
                          <a:cs typeface="+mn-cs"/>
                        </a:rPr>
                        <a:t>2,496</a:t>
                      </a:r>
                    </a:p>
                  </a:txBody>
                  <a:tcPr marL="9525" marR="9525" marT="9525"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3720804071"/>
                  </a:ext>
                </a:extLst>
              </a:tr>
            </a:tbl>
          </a:graphicData>
        </a:graphic>
      </p:graphicFrame>
    </p:spTree>
    <p:extLst>
      <p:ext uri="{BB962C8B-B14F-4D97-AF65-F5344CB8AC3E}">
        <p14:creationId xmlns:p14="http://schemas.microsoft.com/office/powerpoint/2010/main" val="1389926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017856588"/>
              </p:ext>
            </p:extLst>
          </p:nvPr>
        </p:nvGraphicFramePr>
        <p:xfrm>
          <a:off x="1748414" y="1610634"/>
          <a:ext cx="8872152" cy="3847372"/>
        </p:xfrm>
        <a:graphic>
          <a:graphicData uri="http://schemas.openxmlformats.org/drawingml/2006/table">
            <a:tbl>
              <a:tblPr firstRow="1" bandRow="1">
                <a:tableStyleId>{10A1B5D5-9B99-4C35-A422-299274C87663}</a:tableStyleId>
              </a:tblPr>
              <a:tblGrid>
                <a:gridCol w="4387082">
                  <a:extLst>
                    <a:ext uri="{9D8B030D-6E8A-4147-A177-3AD203B41FA5}">
                      <a16:colId xmlns:a16="http://schemas.microsoft.com/office/drawing/2014/main" xmlns="" val="2319086185"/>
                    </a:ext>
                  </a:extLst>
                </a:gridCol>
                <a:gridCol w="4485070">
                  <a:extLst>
                    <a:ext uri="{9D8B030D-6E8A-4147-A177-3AD203B41FA5}">
                      <a16:colId xmlns:a16="http://schemas.microsoft.com/office/drawing/2014/main" xmlns="" val="852747911"/>
                    </a:ext>
                  </a:extLst>
                </a:gridCol>
              </a:tblGrid>
              <a:tr h="279398">
                <a:tc>
                  <a:txBody>
                    <a:bodyPr/>
                    <a:lstStyle/>
                    <a:p>
                      <a:pPr algn="ctr"/>
                      <a:r>
                        <a:rPr lang="en-US" sz="2000" b="1" dirty="0" smtClean="0">
                          <a:solidFill>
                            <a:srgbClr val="CC3300"/>
                          </a:solidFill>
                        </a:rPr>
                        <a:t>Available at BU</a:t>
                      </a:r>
                      <a:endParaRPr lang="en-US" sz="2000" b="1" dirty="0">
                        <a:solidFill>
                          <a:srgbClr val="CC33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432FF"/>
                          </a:solidFill>
                        </a:rPr>
                        <a:t>BUSM (No</a:t>
                      </a:r>
                      <a:r>
                        <a:rPr lang="en-US" sz="2000" b="1" baseline="0" dirty="0" smtClean="0">
                          <a:solidFill>
                            <a:srgbClr val="0432FF"/>
                          </a:solidFill>
                        </a:rPr>
                        <a:t> Tenure)</a:t>
                      </a:r>
                      <a:endParaRPr lang="en-US" sz="2000" b="1" dirty="0">
                        <a:solidFill>
                          <a:srgbClr val="0432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03379310"/>
                  </a:ext>
                </a:extLst>
              </a:tr>
              <a:tr h="2040916">
                <a:tc>
                  <a:txBody>
                    <a:bodyPr/>
                    <a:lstStyle/>
                    <a:p>
                      <a:r>
                        <a:rPr lang="en-US" sz="2000" b="1" dirty="0" smtClean="0">
                          <a:solidFill>
                            <a:srgbClr val="CC3300"/>
                          </a:solidFill>
                        </a:rPr>
                        <a:t>I: Unmodified </a:t>
                      </a:r>
                    </a:p>
                    <a:p>
                      <a:r>
                        <a:rPr lang="en-US" sz="2000" b="1" dirty="0" smtClean="0">
                          <a:solidFill>
                            <a:srgbClr val="CC3300"/>
                          </a:solidFill>
                        </a:rPr>
                        <a:t>	Instructor</a:t>
                      </a:r>
                    </a:p>
                    <a:p>
                      <a:r>
                        <a:rPr lang="en-US" sz="2000" b="1" dirty="0" smtClean="0">
                          <a:solidFill>
                            <a:srgbClr val="CC3300"/>
                          </a:solidFill>
                        </a:rPr>
                        <a:t>	Assistant Professor</a:t>
                      </a:r>
                    </a:p>
                    <a:p>
                      <a:r>
                        <a:rPr lang="en-US" sz="2000" b="1" dirty="0" smtClean="0">
                          <a:solidFill>
                            <a:srgbClr val="CC3300"/>
                          </a:solidFill>
                        </a:rPr>
                        <a:t>	Associate</a:t>
                      </a:r>
                      <a:r>
                        <a:rPr lang="en-US" sz="2000" b="1" baseline="0" dirty="0" smtClean="0">
                          <a:solidFill>
                            <a:srgbClr val="CC3300"/>
                          </a:solidFill>
                        </a:rPr>
                        <a:t> Professor</a:t>
                      </a:r>
                    </a:p>
                    <a:p>
                      <a:r>
                        <a:rPr lang="en-US" sz="2000" b="1" baseline="0" dirty="0" smtClean="0">
                          <a:solidFill>
                            <a:srgbClr val="CC3300"/>
                          </a:solidFill>
                        </a:rPr>
                        <a:t>	Professor</a:t>
                      </a:r>
                      <a:endParaRPr lang="en-US" sz="2000" b="1" dirty="0">
                        <a:solidFill>
                          <a:srgbClr val="CC33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rgbClr val="0432FF"/>
                          </a:solidFill>
                        </a:rPr>
                        <a:t>I: Unmodified </a:t>
                      </a:r>
                    </a:p>
                    <a:p>
                      <a:r>
                        <a:rPr lang="en-US" sz="2000" b="1" dirty="0" smtClean="0">
                          <a:solidFill>
                            <a:srgbClr val="0432FF"/>
                          </a:solidFill>
                        </a:rPr>
                        <a:t>	Instructor</a:t>
                      </a:r>
                    </a:p>
                    <a:p>
                      <a:r>
                        <a:rPr lang="en-US" sz="2000" b="1" dirty="0" smtClean="0">
                          <a:solidFill>
                            <a:srgbClr val="0432FF"/>
                          </a:solidFill>
                        </a:rPr>
                        <a:t>	Assistant Professor</a:t>
                      </a:r>
                    </a:p>
                    <a:p>
                      <a:r>
                        <a:rPr lang="en-US" sz="2000" b="1" dirty="0" smtClean="0">
                          <a:solidFill>
                            <a:srgbClr val="0432FF"/>
                          </a:solidFill>
                        </a:rPr>
                        <a:t>	Associate</a:t>
                      </a:r>
                      <a:r>
                        <a:rPr lang="en-US" sz="2000" b="1" baseline="0" dirty="0" smtClean="0">
                          <a:solidFill>
                            <a:srgbClr val="0432FF"/>
                          </a:solidFill>
                        </a:rPr>
                        <a:t> Professor</a:t>
                      </a:r>
                    </a:p>
                    <a:p>
                      <a:r>
                        <a:rPr lang="en-US" sz="2000" b="1" baseline="0" dirty="0" smtClean="0">
                          <a:solidFill>
                            <a:srgbClr val="0432FF"/>
                          </a:solidFill>
                        </a:rPr>
                        <a:t>	Professor</a:t>
                      </a:r>
                      <a:endParaRPr lang="en-US" sz="2000" b="1" dirty="0" smtClean="0">
                        <a:solidFill>
                          <a:srgbClr val="0432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26976397"/>
                  </a:ext>
                </a:extLst>
              </a:tr>
              <a:tr h="892901">
                <a:tc>
                  <a:txBody>
                    <a:bodyPr/>
                    <a:lstStyle/>
                    <a:p>
                      <a:r>
                        <a:rPr lang="en-US" sz="2000" b="1" dirty="0" smtClean="0">
                          <a:solidFill>
                            <a:srgbClr val="CC3300"/>
                          </a:solidFill>
                        </a:rPr>
                        <a:t>II: Modified </a:t>
                      </a:r>
                    </a:p>
                    <a:p>
                      <a:r>
                        <a:rPr lang="en-US" sz="2000" b="1" dirty="0" smtClean="0">
                          <a:solidFill>
                            <a:srgbClr val="CC3300"/>
                          </a:solidFill>
                        </a:rPr>
                        <a:t>	Clinical or Research</a:t>
                      </a:r>
                      <a:endParaRPr lang="en-US" sz="2000" b="1" dirty="0">
                        <a:solidFill>
                          <a:srgbClr val="CC33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rgbClr val="0432FF"/>
                          </a:solidFill>
                        </a:rPr>
                        <a:t>II: Modified </a:t>
                      </a:r>
                    </a:p>
                    <a:p>
                      <a:r>
                        <a:rPr lang="en-US" sz="2000" b="1" dirty="0" smtClean="0">
                          <a:solidFill>
                            <a:srgbClr val="0432FF"/>
                          </a:solidFill>
                        </a:rPr>
                        <a:t>	Clinical or Research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50447051"/>
                  </a:ext>
                </a:extLst>
              </a:tr>
              <a:tr h="517315">
                <a:tc>
                  <a:txBody>
                    <a:bodyPr/>
                    <a:lstStyle/>
                    <a:p>
                      <a:r>
                        <a:rPr lang="en-US" sz="2000" b="1" dirty="0" smtClean="0">
                          <a:solidFill>
                            <a:srgbClr val="CC3300"/>
                          </a:solidFill>
                        </a:rPr>
                        <a:t>III: </a:t>
                      </a:r>
                      <a:r>
                        <a:rPr lang="en-US" sz="2000" b="1" baseline="0" dirty="0" smtClean="0">
                          <a:solidFill>
                            <a:srgbClr val="CC3300"/>
                          </a:solidFill>
                        </a:rPr>
                        <a:t> – of – Practice </a:t>
                      </a:r>
                      <a:endParaRPr lang="en-US" sz="2000" b="1" dirty="0">
                        <a:solidFill>
                          <a:srgbClr val="CC33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rgbClr val="0432FF"/>
                          </a:solidFill>
                        </a:rPr>
                        <a:t>III: Not in use </a:t>
                      </a:r>
                      <a:endParaRPr lang="en-US" sz="2000" b="1" dirty="0">
                        <a:solidFill>
                          <a:srgbClr val="0432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29731171"/>
                  </a:ext>
                </a:extLst>
              </a:tr>
            </a:tbl>
          </a:graphicData>
        </a:graphic>
      </p:graphicFrame>
      <p:sp>
        <p:nvSpPr>
          <p:cNvPr id="2" name="TextBox 1"/>
          <p:cNvSpPr txBox="1"/>
          <p:nvPr/>
        </p:nvSpPr>
        <p:spPr>
          <a:xfrm>
            <a:off x="1541938" y="383459"/>
            <a:ext cx="8779476" cy="1200329"/>
          </a:xfrm>
          <a:prstGeom prst="rect">
            <a:avLst/>
          </a:prstGeom>
          <a:noFill/>
        </p:spPr>
        <p:txBody>
          <a:bodyPr wrap="square" rtlCol="0">
            <a:spAutoFit/>
          </a:bodyPr>
          <a:lstStyle/>
          <a:p>
            <a:pPr algn="ctr"/>
            <a:r>
              <a:rPr lang="en-US" sz="3600" b="1" dirty="0" smtClean="0">
                <a:solidFill>
                  <a:srgbClr val="0432FF"/>
                </a:solidFill>
              </a:rPr>
              <a:t>Faculty Titles</a:t>
            </a:r>
          </a:p>
          <a:p>
            <a:pPr algn="ctr"/>
            <a:r>
              <a:rPr lang="en-US" sz="3600" b="1" dirty="0" smtClean="0">
                <a:solidFill>
                  <a:srgbClr val="0432FF"/>
                </a:solidFill>
              </a:rPr>
              <a:t>(dictated by </a:t>
            </a:r>
            <a:r>
              <a:rPr lang="en-US" sz="3600" b="1" dirty="0" smtClean="0">
                <a:solidFill>
                  <a:srgbClr val="FF0000"/>
                </a:solidFill>
              </a:rPr>
              <a:t>BU</a:t>
            </a:r>
            <a:r>
              <a:rPr lang="en-US" sz="3600" b="1" dirty="0" smtClean="0">
                <a:solidFill>
                  <a:srgbClr val="0432FF"/>
                </a:solidFill>
              </a:rPr>
              <a:t> Faculty Handbook)</a:t>
            </a:r>
            <a:endParaRPr lang="en-US" sz="3600" b="1" dirty="0">
              <a:solidFill>
                <a:srgbClr val="0432FF"/>
              </a:solidFill>
            </a:endParaRPr>
          </a:p>
        </p:txBody>
      </p:sp>
    </p:spTree>
    <p:extLst>
      <p:ext uri="{BB962C8B-B14F-4D97-AF65-F5344CB8AC3E}">
        <p14:creationId xmlns:p14="http://schemas.microsoft.com/office/powerpoint/2010/main" val="4289484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1" name="Picture 10">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12" name="TextBox 11"/>
          <p:cNvSpPr txBox="1"/>
          <p:nvPr/>
        </p:nvSpPr>
        <p:spPr>
          <a:xfrm>
            <a:off x="1046125" y="2830518"/>
            <a:ext cx="7477966" cy="2677656"/>
          </a:xfrm>
          <a:prstGeom prst="rect">
            <a:avLst/>
          </a:prstGeom>
          <a:noFill/>
        </p:spPr>
        <p:txBody>
          <a:bodyPr wrap="square" rtlCol="0">
            <a:spAutoFit/>
          </a:bodyPr>
          <a:lstStyle/>
          <a:p>
            <a:r>
              <a:rPr lang="en-US" sz="3600" b="1" dirty="0" smtClean="0">
                <a:solidFill>
                  <a:srgbClr val="00B050"/>
                </a:solidFill>
              </a:rPr>
              <a:t>-</a:t>
            </a:r>
            <a:r>
              <a:rPr lang="en-US" sz="3200" b="1" dirty="0" smtClean="0">
                <a:solidFill>
                  <a:srgbClr val="00B050"/>
                </a:solidFill>
              </a:rPr>
              <a:t>Scholarship </a:t>
            </a:r>
          </a:p>
          <a:p>
            <a:r>
              <a:rPr lang="en-US" sz="3600" b="1" dirty="0" smtClean="0">
                <a:solidFill>
                  <a:schemeClr val="accent6">
                    <a:lumMod val="60000"/>
                    <a:lumOff val="40000"/>
                  </a:schemeClr>
                </a:solidFill>
              </a:rPr>
              <a:t>-</a:t>
            </a:r>
            <a:r>
              <a:rPr lang="en-US" sz="3200" b="1" dirty="0" smtClean="0">
                <a:solidFill>
                  <a:schemeClr val="accent6">
                    <a:lumMod val="60000"/>
                    <a:lumOff val="40000"/>
                  </a:schemeClr>
                </a:solidFill>
              </a:rPr>
              <a:t>Teaching/Education</a:t>
            </a:r>
          </a:p>
          <a:p>
            <a:r>
              <a:rPr lang="en-US" sz="3200" b="1" dirty="0" smtClean="0">
                <a:solidFill>
                  <a:schemeClr val="accent6">
                    <a:lumMod val="60000"/>
                    <a:lumOff val="40000"/>
                  </a:schemeClr>
                </a:solidFill>
              </a:rPr>
              <a:t>-Research/Patient Care</a:t>
            </a:r>
          </a:p>
          <a:p>
            <a:r>
              <a:rPr lang="en-US" sz="3200" b="1" dirty="0" smtClean="0">
                <a:solidFill>
                  <a:schemeClr val="accent6">
                    <a:lumMod val="60000"/>
                    <a:lumOff val="40000"/>
                  </a:schemeClr>
                </a:solidFill>
              </a:rPr>
              <a:t>-Service </a:t>
            </a:r>
          </a:p>
          <a:p>
            <a:r>
              <a:rPr lang="en-US" sz="3200" b="1" dirty="0" smtClean="0">
                <a:solidFill>
                  <a:schemeClr val="accent6">
                    <a:lumMod val="60000"/>
                    <a:lumOff val="40000"/>
                  </a:schemeClr>
                </a:solidFill>
              </a:rPr>
              <a:t>-</a:t>
            </a:r>
            <a:r>
              <a:rPr lang="en-US" sz="2800" b="1" dirty="0" smtClean="0">
                <a:solidFill>
                  <a:schemeClr val="accent6">
                    <a:lumMod val="60000"/>
                    <a:lumOff val="40000"/>
                  </a:schemeClr>
                </a:solidFill>
              </a:rPr>
              <a:t>Mentorship</a:t>
            </a:r>
            <a:endParaRPr lang="en-US" sz="2800" b="1" dirty="0">
              <a:solidFill>
                <a:schemeClr val="accent6">
                  <a:lumMod val="60000"/>
                  <a:lumOff val="40000"/>
                </a:schemeClr>
              </a:solidFill>
            </a:endParaRPr>
          </a:p>
        </p:txBody>
      </p:sp>
      <p:sp>
        <p:nvSpPr>
          <p:cNvPr id="13" name="TextBox 12"/>
          <p:cNvSpPr txBox="1"/>
          <p:nvPr/>
        </p:nvSpPr>
        <p:spPr>
          <a:xfrm>
            <a:off x="6545328" y="2768964"/>
            <a:ext cx="4400873" cy="2554545"/>
          </a:xfrm>
          <a:prstGeom prst="rect">
            <a:avLst/>
          </a:prstGeom>
          <a:noFill/>
        </p:spPr>
        <p:txBody>
          <a:bodyPr wrap="square" rtlCol="0">
            <a:spAutoFit/>
          </a:bodyPr>
          <a:lstStyle/>
          <a:p>
            <a:r>
              <a:rPr lang="en-US" sz="3200" b="1" dirty="0" smtClean="0">
                <a:solidFill>
                  <a:srgbClr val="00B050"/>
                </a:solidFill>
              </a:rPr>
              <a:t>-</a:t>
            </a:r>
            <a:r>
              <a:rPr lang="en-US" sz="3200" b="1" dirty="0" smtClean="0">
                <a:solidFill>
                  <a:schemeClr val="accent6">
                    <a:lumMod val="60000"/>
                    <a:lumOff val="40000"/>
                  </a:schemeClr>
                </a:solidFill>
              </a:rPr>
              <a:t>Scholarship</a:t>
            </a:r>
            <a:r>
              <a:rPr lang="en-US" sz="2800" b="1" dirty="0" smtClean="0">
                <a:solidFill>
                  <a:schemeClr val="accent6">
                    <a:lumMod val="60000"/>
                    <a:lumOff val="40000"/>
                  </a:schemeClr>
                </a:solidFill>
              </a:rPr>
              <a:t> </a:t>
            </a:r>
          </a:p>
          <a:p>
            <a:r>
              <a:rPr lang="en-US" sz="3200" b="1" dirty="0" smtClean="0">
                <a:solidFill>
                  <a:srgbClr val="00B050"/>
                </a:solidFill>
              </a:rPr>
              <a:t>-Teaching/Education</a:t>
            </a:r>
          </a:p>
          <a:p>
            <a:r>
              <a:rPr lang="en-US" sz="3200" b="1" dirty="0" smtClean="0">
                <a:solidFill>
                  <a:srgbClr val="00B050"/>
                </a:solidFill>
              </a:rPr>
              <a:t>-Research/Patient Care</a:t>
            </a:r>
          </a:p>
          <a:p>
            <a:r>
              <a:rPr lang="en-US" sz="3200" b="1" dirty="0" smtClean="0">
                <a:solidFill>
                  <a:srgbClr val="00B050"/>
                </a:solidFill>
              </a:rPr>
              <a:t>-</a:t>
            </a:r>
            <a:r>
              <a:rPr lang="en-US" sz="2800" b="1" dirty="0" smtClean="0">
                <a:solidFill>
                  <a:srgbClr val="00B050"/>
                </a:solidFill>
              </a:rPr>
              <a:t>Service </a:t>
            </a:r>
          </a:p>
          <a:p>
            <a:r>
              <a:rPr lang="en-US" sz="2800" b="1" dirty="0" smtClean="0">
                <a:solidFill>
                  <a:srgbClr val="00B050"/>
                </a:solidFill>
              </a:rPr>
              <a:t>-Mentorship</a:t>
            </a:r>
            <a:endParaRPr lang="en-US" sz="2800" b="1" dirty="0">
              <a:solidFill>
                <a:srgbClr val="00B050"/>
              </a:solidFill>
            </a:endParaRPr>
          </a:p>
        </p:txBody>
      </p:sp>
      <p:sp>
        <p:nvSpPr>
          <p:cNvPr id="8" name="TextBox 7"/>
          <p:cNvSpPr txBox="1"/>
          <p:nvPr/>
        </p:nvSpPr>
        <p:spPr>
          <a:xfrm>
            <a:off x="520349" y="2010760"/>
            <a:ext cx="4517583" cy="584775"/>
          </a:xfrm>
          <a:prstGeom prst="rect">
            <a:avLst/>
          </a:prstGeom>
          <a:noFill/>
        </p:spPr>
        <p:txBody>
          <a:bodyPr wrap="none" rtlCol="0">
            <a:spAutoFit/>
          </a:bodyPr>
          <a:lstStyle/>
          <a:p>
            <a:r>
              <a:rPr lang="en-US" sz="3200" b="1" dirty="0" smtClean="0"/>
              <a:t>Unmodified Faculty Titles</a:t>
            </a:r>
            <a:endParaRPr lang="en-US" sz="3200" b="1" dirty="0"/>
          </a:p>
        </p:txBody>
      </p:sp>
      <p:sp>
        <p:nvSpPr>
          <p:cNvPr id="14" name="TextBox 13"/>
          <p:cNvSpPr txBox="1"/>
          <p:nvPr/>
        </p:nvSpPr>
        <p:spPr>
          <a:xfrm>
            <a:off x="6280728" y="1992069"/>
            <a:ext cx="4055919" cy="584775"/>
          </a:xfrm>
          <a:prstGeom prst="rect">
            <a:avLst/>
          </a:prstGeom>
          <a:noFill/>
        </p:spPr>
        <p:txBody>
          <a:bodyPr wrap="none" rtlCol="0">
            <a:spAutoFit/>
          </a:bodyPr>
          <a:lstStyle/>
          <a:p>
            <a:r>
              <a:rPr lang="en-US" sz="3200" b="1" dirty="0"/>
              <a:t>M</a:t>
            </a:r>
            <a:r>
              <a:rPr lang="en-US" sz="3200" b="1" dirty="0" smtClean="0"/>
              <a:t>odified Faculty Titles</a:t>
            </a:r>
            <a:endParaRPr lang="en-US" sz="3200" b="1" dirty="0"/>
          </a:p>
        </p:txBody>
      </p:sp>
      <p:sp>
        <p:nvSpPr>
          <p:cNvPr id="15" name="TextBox 14"/>
          <p:cNvSpPr txBox="1"/>
          <p:nvPr/>
        </p:nvSpPr>
        <p:spPr>
          <a:xfrm>
            <a:off x="1939934" y="682345"/>
            <a:ext cx="7845354" cy="646331"/>
          </a:xfrm>
          <a:prstGeom prst="rect">
            <a:avLst/>
          </a:prstGeom>
          <a:noFill/>
        </p:spPr>
        <p:txBody>
          <a:bodyPr wrap="none" rtlCol="0">
            <a:spAutoFit/>
          </a:bodyPr>
          <a:lstStyle/>
          <a:p>
            <a:pPr algn="ctr"/>
            <a:r>
              <a:rPr lang="en-US" sz="3600" b="1" dirty="0" smtClean="0">
                <a:solidFill>
                  <a:srgbClr val="0432FF"/>
                </a:solidFill>
              </a:rPr>
              <a:t>Key Metrics for Evaluation of Promotion</a:t>
            </a:r>
          </a:p>
        </p:txBody>
      </p:sp>
    </p:spTree>
    <p:extLst>
      <p:ext uri="{BB962C8B-B14F-4D97-AF65-F5344CB8AC3E}">
        <p14:creationId xmlns:p14="http://schemas.microsoft.com/office/powerpoint/2010/main" val="166759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164"/>
            <a:ext cx="10515600" cy="1325563"/>
          </a:xfrm>
        </p:spPr>
        <p:txBody>
          <a:bodyPr>
            <a:normAutofit/>
          </a:bodyPr>
          <a:lstStyle/>
          <a:p>
            <a:pPr algn="ctr"/>
            <a:r>
              <a:rPr lang="en-US" b="1" dirty="0" smtClean="0">
                <a:solidFill>
                  <a:srgbClr val="0432FF"/>
                </a:solidFill>
                <a:latin typeface="+mn-lt"/>
              </a:rPr>
              <a:t>Criteria</a:t>
            </a:r>
            <a:endParaRPr lang="en-US" dirty="0">
              <a:solidFill>
                <a:srgbClr val="0432FF"/>
              </a:solidFill>
              <a:latin typeface="+mn-lt"/>
            </a:endParaRPr>
          </a:p>
        </p:txBody>
      </p:sp>
      <p:sp>
        <p:nvSpPr>
          <p:cNvPr id="9" name="Rectangle 8">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1" name="Picture 10">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4" name="Content Placeholder 3"/>
          <p:cNvSpPr>
            <a:spLocks noGrp="1"/>
          </p:cNvSpPr>
          <p:nvPr>
            <p:ph idx="1"/>
          </p:nvPr>
        </p:nvSpPr>
        <p:spPr>
          <a:xfrm>
            <a:off x="1170709" y="2399189"/>
            <a:ext cx="10515600" cy="887491"/>
          </a:xfrm>
        </p:spPr>
        <p:txBody>
          <a:bodyPr>
            <a:normAutofit/>
          </a:bodyPr>
          <a:lstStyle/>
          <a:p>
            <a:pPr marL="0" indent="0">
              <a:buNone/>
            </a:pPr>
            <a:r>
              <a:rPr lang="en-US" sz="3600" b="1" dirty="0" smtClean="0"/>
              <a:t>Identical for all </a:t>
            </a:r>
            <a:r>
              <a:rPr lang="en-US" sz="3600" b="1" dirty="0"/>
              <a:t>F</a:t>
            </a:r>
            <a:r>
              <a:rPr lang="en-US" sz="3600" b="1" dirty="0" smtClean="0"/>
              <a:t>aculty </a:t>
            </a:r>
            <a:r>
              <a:rPr lang="en-US" sz="3600" b="1" dirty="0"/>
              <a:t>T</a:t>
            </a:r>
            <a:r>
              <a:rPr lang="en-US" sz="3600" b="1" dirty="0" smtClean="0"/>
              <a:t>ypes, degrees and specialties</a:t>
            </a:r>
            <a:endParaRPr lang="en-US" sz="3600" b="1" dirty="0"/>
          </a:p>
        </p:txBody>
      </p:sp>
    </p:spTree>
    <p:extLst>
      <p:ext uri="{BB962C8B-B14F-4D97-AF65-F5344CB8AC3E}">
        <p14:creationId xmlns:p14="http://schemas.microsoft.com/office/powerpoint/2010/main" val="1159467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93" y="246800"/>
            <a:ext cx="10515600" cy="1325563"/>
          </a:xfrm>
        </p:spPr>
        <p:txBody>
          <a:bodyPr>
            <a:normAutofit/>
          </a:bodyPr>
          <a:lstStyle/>
          <a:p>
            <a:pPr algn="ctr"/>
            <a:r>
              <a:rPr lang="en-US" b="1" dirty="0" smtClean="0">
                <a:solidFill>
                  <a:srgbClr val="0432FF"/>
                </a:solidFill>
                <a:latin typeface="+mn-lt"/>
              </a:rPr>
              <a:t>Instructor (unmodified)</a:t>
            </a:r>
            <a:endParaRPr lang="en-US" dirty="0">
              <a:solidFill>
                <a:srgbClr val="0432FF"/>
              </a:solidFill>
              <a:latin typeface="+mn-lt"/>
            </a:endParaRPr>
          </a:p>
        </p:txBody>
      </p:sp>
      <p:sp>
        <p:nvSpPr>
          <p:cNvPr id="3" name="Content Placeholder 2"/>
          <p:cNvSpPr>
            <a:spLocks noGrp="1"/>
          </p:cNvSpPr>
          <p:nvPr>
            <p:ph idx="1"/>
          </p:nvPr>
        </p:nvSpPr>
        <p:spPr>
          <a:xfrm>
            <a:off x="2058598" y="1762863"/>
            <a:ext cx="8380802" cy="3612458"/>
          </a:xfrm>
        </p:spPr>
        <p:txBody>
          <a:bodyPr>
            <a:normAutofit/>
          </a:bodyPr>
          <a:lstStyle/>
          <a:p>
            <a:r>
              <a:rPr lang="en-US" b="1" dirty="0"/>
              <a:t>E</a:t>
            </a:r>
            <a:r>
              <a:rPr lang="en-US" b="1" dirty="0" smtClean="0"/>
              <a:t>ntry level </a:t>
            </a:r>
          </a:p>
          <a:p>
            <a:r>
              <a:rPr lang="en-US" b="1" dirty="0"/>
              <a:t>C</a:t>
            </a:r>
            <a:r>
              <a:rPr lang="en-US" b="1" dirty="0" smtClean="0"/>
              <a:t>ompleted their post doctoral training, residency, fellowship or equivalent training </a:t>
            </a:r>
          </a:p>
        </p:txBody>
      </p:sp>
      <p:sp>
        <p:nvSpPr>
          <p:cNvPr id="9" name="Rectangle 8">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1" name="Picture 10">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1021301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83173"/>
            <a:ext cx="10515600" cy="1325563"/>
          </a:xfrm>
        </p:spPr>
        <p:txBody>
          <a:bodyPr>
            <a:normAutofit/>
          </a:bodyPr>
          <a:lstStyle/>
          <a:p>
            <a:r>
              <a:rPr lang="en-US" b="1" dirty="0" smtClean="0">
                <a:solidFill>
                  <a:srgbClr val="0432FF"/>
                </a:solidFill>
                <a:latin typeface="+mn-lt"/>
              </a:rPr>
              <a:t>Assistant Professor (unmodified)</a:t>
            </a:r>
            <a:endParaRPr lang="en-US" b="1" dirty="0">
              <a:solidFill>
                <a:srgbClr val="0432FF"/>
              </a:solidFill>
              <a:latin typeface="+mn-lt"/>
            </a:endParaRPr>
          </a:p>
        </p:txBody>
      </p:sp>
      <p:sp>
        <p:nvSpPr>
          <p:cNvPr id="3" name="Content Placeholder 2"/>
          <p:cNvSpPr>
            <a:spLocks noGrp="1"/>
          </p:cNvSpPr>
          <p:nvPr>
            <p:ph idx="1"/>
          </p:nvPr>
        </p:nvSpPr>
        <p:spPr>
          <a:xfrm>
            <a:off x="1221775" y="1703986"/>
            <a:ext cx="10515600" cy="4351338"/>
          </a:xfrm>
        </p:spPr>
        <p:txBody>
          <a:bodyPr>
            <a:normAutofit/>
          </a:bodyPr>
          <a:lstStyle/>
          <a:p>
            <a:r>
              <a:rPr lang="en-US" b="1" dirty="0"/>
              <a:t>C</a:t>
            </a:r>
            <a:r>
              <a:rPr lang="en-US" b="1" dirty="0" smtClean="0"/>
              <a:t>ompletion of all formal training</a:t>
            </a:r>
            <a:endParaRPr lang="en-US" b="1" dirty="0"/>
          </a:p>
          <a:p>
            <a:r>
              <a:rPr lang="en-US" b="1" dirty="0" smtClean="0"/>
              <a:t>One peer-reviewed original empirical publication </a:t>
            </a:r>
            <a:r>
              <a:rPr lang="en-US" b="1" dirty="0" smtClean="0">
                <a:solidFill>
                  <a:schemeClr val="tx1">
                    <a:lumMod val="65000"/>
                    <a:lumOff val="35000"/>
                  </a:schemeClr>
                </a:solidFill>
              </a:rPr>
              <a:t>(excludes case reports, book chapters, reviewed articles (including peer-reviewed), editorials, etc.)</a:t>
            </a:r>
          </a:p>
          <a:p>
            <a:r>
              <a:rPr lang="en-US" b="1" dirty="0" smtClean="0"/>
              <a:t>3 non-arm’s length letters for PhD </a:t>
            </a:r>
          </a:p>
          <a:p>
            <a:r>
              <a:rPr lang="en-US" b="1" dirty="0" smtClean="0"/>
              <a:t>1 non-arm’s length letter for MD</a:t>
            </a:r>
          </a:p>
        </p:txBody>
      </p:sp>
      <p:sp>
        <p:nvSpPr>
          <p:cNvPr id="8" name="Rectangle 7">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0" name="Picture 9">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3641934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905000" y="890752"/>
            <a:ext cx="8382000" cy="5367808"/>
          </a:xfrm>
        </p:spPr>
        <p:txBody>
          <a:bodyPr/>
          <a:lstStyle/>
          <a:p>
            <a:pPr marL="0" indent="0">
              <a:buNone/>
            </a:pPr>
            <a:r>
              <a:rPr lang="en-US" altLang="en-US" sz="2400" b="1" dirty="0">
                <a:ea typeface="ＭＳ Ｐゴシック" panose="020B0600070205080204" pitchFamily="34" charset="-128"/>
              </a:rPr>
              <a:t>Purpose: </a:t>
            </a:r>
            <a:r>
              <a:rPr lang="en-US" sz="2400" dirty="0"/>
              <a:t>The Advanced Practice Provider Council will promote, develop and support the roles of APPs for the purposes of advising Boston University Medical Group and Boston Medical Center senior leaders on matters pertaining to </a:t>
            </a:r>
          </a:p>
          <a:p>
            <a:pPr lvl="1">
              <a:buFont typeface="Arial" panose="020B0604020202020204" pitchFamily="34" charset="0"/>
              <a:buChar char="•"/>
            </a:pPr>
            <a:r>
              <a:rPr lang="en-US" sz="2400" dirty="0"/>
              <a:t>S</a:t>
            </a:r>
            <a:r>
              <a:rPr lang="en-US" sz="2400" dirty="0"/>
              <a:t>ystems of care </a:t>
            </a:r>
          </a:p>
          <a:p>
            <a:pPr lvl="1">
              <a:buFont typeface="Arial" panose="020B0604020202020204" pitchFamily="34" charset="0"/>
              <a:buChar char="•"/>
            </a:pPr>
            <a:r>
              <a:rPr lang="en-US" sz="2400" dirty="0"/>
              <a:t>S</a:t>
            </a:r>
            <a:r>
              <a:rPr lang="en-US" sz="2400" dirty="0"/>
              <a:t>cope of practice</a:t>
            </a:r>
          </a:p>
          <a:p>
            <a:pPr lvl="1">
              <a:buFont typeface="Arial" panose="020B0604020202020204" pitchFamily="34" charset="0"/>
              <a:buChar char="•"/>
            </a:pPr>
            <a:r>
              <a:rPr lang="en-US" sz="2400" dirty="0"/>
              <a:t>C</a:t>
            </a:r>
            <a:r>
              <a:rPr lang="en-US" sz="2400" dirty="0"/>
              <a:t>ampus wide resources and programs</a:t>
            </a:r>
          </a:p>
          <a:p>
            <a:pPr marL="0" indent="0">
              <a:buNone/>
            </a:pPr>
            <a:endParaRPr lang="en-US" sz="1400" b="1" dirty="0">
              <a:ea typeface="ＭＳ Ｐゴシック" panose="020B0600070205080204" pitchFamily="34" charset="-128"/>
            </a:endParaRPr>
          </a:p>
          <a:p>
            <a:pPr lvl="2"/>
            <a:endParaRPr lang="en-US" sz="1800" dirty="0"/>
          </a:p>
          <a:p>
            <a:pPr marL="0" indent="0">
              <a:buNone/>
            </a:pPr>
            <a:r>
              <a:rPr lang="en-US" altLang="en-US" sz="2400" b="1" dirty="0">
                <a:ea typeface="ＭＳ Ｐゴシック" panose="020B0600070205080204" pitchFamily="34" charset="-128"/>
              </a:rPr>
              <a:t>Reporting Structure: </a:t>
            </a:r>
            <a:r>
              <a:rPr lang="en-US" altLang="en-US" sz="2400" dirty="0">
                <a:ea typeface="ＭＳ Ｐゴシック" panose="020B0600070205080204" pitchFamily="34" charset="-128"/>
              </a:rPr>
              <a:t>The APP Council will report to the BUMG Chief Executive Officer, BMC Chief Medical Officer, and BMC Chief Nursing Officer.</a:t>
            </a:r>
          </a:p>
          <a:p>
            <a:pPr marL="0" indent="0">
              <a:buNone/>
            </a:pP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p:txBody>
      </p:sp>
      <p:sp>
        <p:nvSpPr>
          <p:cNvPr id="20485" name="Title 1"/>
          <p:cNvSpPr>
            <a:spLocks noGrp="1"/>
          </p:cNvSpPr>
          <p:nvPr>
            <p:ph type="title"/>
          </p:nvPr>
        </p:nvSpPr>
        <p:spPr>
          <a:xfrm>
            <a:off x="1981200" y="117476"/>
            <a:ext cx="8229600" cy="639763"/>
          </a:xfrm>
        </p:spPr>
        <p:txBody>
          <a:bodyPr anchor="b"/>
          <a:lstStyle/>
          <a:p>
            <a:pPr eaLnBrk="1" hangingPunct="1"/>
            <a:r>
              <a:rPr lang="en-US" altLang="en-US" sz="3200" dirty="0">
                <a:ea typeface="ＭＳ Ｐゴシック" panose="020B0600070205080204" pitchFamily="34" charset="-128"/>
              </a:rPr>
              <a:t>Advanced Practice Provider Council</a:t>
            </a:r>
            <a:endParaRPr lang="en-US" altLang="en-US" sz="3200" dirty="0">
              <a:ea typeface="ＭＳ Ｐゴシック" panose="020B0600070205080204" pitchFamily="34" charset="-128"/>
            </a:endParaRPr>
          </a:p>
        </p:txBody>
      </p:sp>
      <p:sp>
        <p:nvSpPr>
          <p:cNvPr id="20509" name="Rectangle 2"/>
          <p:cNvSpPr>
            <a:spLocks noChangeArrowheads="1"/>
          </p:cNvSpPr>
          <p:nvPr/>
        </p:nvSpPr>
        <p:spPr bwMode="auto">
          <a:xfrm>
            <a:off x="3495676" y="7737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920000"/>
              </a:buClr>
              <a:buSzPct val="100000"/>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rgbClr val="920000"/>
              </a:buClr>
              <a:buFont typeface="Wingdings" panose="05000000000000000000" pitchFamily="2" charset="2"/>
              <a:buChar char="ü"/>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rgbClr val="920000"/>
              </a:buClr>
              <a:buFont typeface="Wingdings" panose="05000000000000000000" pitchFamily="2" charset="2"/>
              <a:buChar char="Ø"/>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r>
              <a:rPr lang="en-US" altLang="en-US" sz="1800" dirty="0">
                <a:solidFill>
                  <a:prstClr val="black"/>
                </a:solidFill>
                <a:latin typeface="Arial" panose="020B0604020202020204" pitchFamily="34" charset="0"/>
              </a:rPr>
              <a:t/>
            </a:r>
            <a:br>
              <a:rPr lang="en-US" altLang="en-US" sz="1800" dirty="0">
                <a:solidFill>
                  <a:prstClr val="black"/>
                </a:solidFill>
                <a:latin typeface="Arial" panose="020B0604020202020204" pitchFamily="34" charset="0"/>
              </a:rPr>
            </a:br>
            <a:endParaRPr lang="en-US" altLang="en-US" sz="1800" dirty="0">
              <a:solidFill>
                <a:prstClr val="black"/>
              </a:solidFill>
              <a:latin typeface="Arial" panose="020B0604020202020204" pitchFamily="34" charset="0"/>
            </a:endParaRPr>
          </a:p>
        </p:txBody>
      </p:sp>
      <p:sp>
        <p:nvSpPr>
          <p:cNvPr id="6" name="Rectangle 1"/>
          <p:cNvSpPr>
            <a:spLocks noChangeArrowheads="1"/>
          </p:cNvSpPr>
          <p:nvPr/>
        </p:nvSpPr>
        <p:spPr bwMode="auto">
          <a:xfrm>
            <a:off x="2714625" y="2350819"/>
            <a:ext cx="6632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89627022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188" y="327643"/>
            <a:ext cx="10515600" cy="1325563"/>
          </a:xfrm>
        </p:spPr>
        <p:txBody>
          <a:bodyPr>
            <a:normAutofit/>
          </a:bodyPr>
          <a:lstStyle/>
          <a:p>
            <a:r>
              <a:rPr lang="en-US" b="1" dirty="0" smtClean="0">
                <a:solidFill>
                  <a:srgbClr val="0432FF"/>
                </a:solidFill>
                <a:latin typeface="+mn-lt"/>
              </a:rPr>
              <a:t>Associate Professor (unmodified)</a:t>
            </a:r>
            <a:endParaRPr lang="en-US" dirty="0">
              <a:solidFill>
                <a:srgbClr val="0432FF"/>
              </a:solidFill>
              <a:latin typeface="+mn-lt"/>
            </a:endParaRPr>
          </a:p>
        </p:txBody>
      </p:sp>
      <p:sp>
        <p:nvSpPr>
          <p:cNvPr id="3" name="Content Placeholder 2"/>
          <p:cNvSpPr>
            <a:spLocks noGrp="1"/>
          </p:cNvSpPr>
          <p:nvPr>
            <p:ph idx="1"/>
          </p:nvPr>
        </p:nvSpPr>
        <p:spPr>
          <a:xfrm>
            <a:off x="1038113" y="1174951"/>
            <a:ext cx="10515600" cy="4240127"/>
          </a:xfrm>
        </p:spPr>
        <p:txBody>
          <a:bodyPr>
            <a:noAutofit/>
          </a:bodyPr>
          <a:lstStyle/>
          <a:p>
            <a:pPr marL="0" indent="0">
              <a:buNone/>
            </a:pPr>
            <a:endParaRPr lang="en-US" b="1" dirty="0" smtClean="0"/>
          </a:p>
          <a:p>
            <a:r>
              <a:rPr lang="en-US" b="1" dirty="0" smtClean="0"/>
              <a:t>3-6 years as an assistant professor</a:t>
            </a:r>
          </a:p>
          <a:p>
            <a:r>
              <a:rPr lang="en-US" b="1" dirty="0"/>
              <a:t>S</a:t>
            </a:r>
            <a:r>
              <a:rPr lang="en-US" b="1" dirty="0" smtClean="0"/>
              <a:t>cholarly achievements, and recognition of these achievements at regional and </a:t>
            </a:r>
            <a:r>
              <a:rPr lang="en-US" b="1" dirty="0" smtClean="0">
                <a:solidFill>
                  <a:srgbClr val="FF0000"/>
                </a:solidFill>
              </a:rPr>
              <a:t>national level</a:t>
            </a:r>
            <a:r>
              <a:rPr lang="en-US" b="1" dirty="0" smtClean="0"/>
              <a:t> </a:t>
            </a:r>
            <a:endParaRPr lang="en-US" b="1" dirty="0">
              <a:solidFill>
                <a:schemeClr val="bg2">
                  <a:lumMod val="50000"/>
                </a:schemeClr>
              </a:solidFill>
            </a:endParaRPr>
          </a:p>
          <a:p>
            <a:r>
              <a:rPr lang="en-US" b="1" dirty="0" smtClean="0"/>
              <a:t>Requires </a:t>
            </a:r>
            <a:r>
              <a:rPr lang="en-US" b="1" dirty="0"/>
              <a:t>6 arm’s length evaluation letters </a:t>
            </a:r>
          </a:p>
          <a:p>
            <a:pPr lvl="1"/>
            <a:endParaRPr lang="en-US" sz="2800" b="1" dirty="0" smtClean="0"/>
          </a:p>
        </p:txBody>
      </p:sp>
      <p:sp>
        <p:nvSpPr>
          <p:cNvPr id="8" name="Rectangle 7">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0" name="Picture 9">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467468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650" y="415119"/>
            <a:ext cx="10515600" cy="1325563"/>
          </a:xfrm>
        </p:spPr>
        <p:txBody>
          <a:bodyPr>
            <a:normAutofit/>
          </a:bodyPr>
          <a:lstStyle/>
          <a:p>
            <a:r>
              <a:rPr lang="en-US" b="1" dirty="0" smtClean="0">
                <a:solidFill>
                  <a:srgbClr val="0432FF"/>
                </a:solidFill>
                <a:latin typeface="+mn-lt"/>
              </a:rPr>
              <a:t>Professor (unmodified) </a:t>
            </a:r>
            <a:endParaRPr lang="en-US" dirty="0">
              <a:solidFill>
                <a:srgbClr val="0432FF"/>
              </a:solidFill>
              <a:latin typeface="+mn-lt"/>
            </a:endParaRPr>
          </a:p>
        </p:txBody>
      </p:sp>
      <p:sp>
        <p:nvSpPr>
          <p:cNvPr id="3" name="Content Placeholder 2"/>
          <p:cNvSpPr>
            <a:spLocks noGrp="1"/>
          </p:cNvSpPr>
          <p:nvPr>
            <p:ph idx="1"/>
          </p:nvPr>
        </p:nvSpPr>
        <p:spPr>
          <a:xfrm>
            <a:off x="1303205" y="833686"/>
            <a:ext cx="10515600" cy="4351338"/>
          </a:xfrm>
        </p:spPr>
        <p:txBody>
          <a:bodyPr>
            <a:normAutofit/>
          </a:bodyPr>
          <a:lstStyle/>
          <a:p>
            <a:pPr marL="0" indent="0">
              <a:buNone/>
            </a:pPr>
            <a:endParaRPr lang="en-US" sz="2400" b="1" dirty="0" smtClean="0"/>
          </a:p>
          <a:p>
            <a:pPr marL="0" indent="0">
              <a:buNone/>
            </a:pPr>
            <a:endParaRPr lang="en-US" sz="2400" b="1" dirty="0" smtClean="0"/>
          </a:p>
          <a:p>
            <a:r>
              <a:rPr lang="en-US" b="1" dirty="0" smtClean="0"/>
              <a:t>5 years as an associate professor</a:t>
            </a:r>
          </a:p>
          <a:p>
            <a:r>
              <a:rPr lang="en-US" b="1" dirty="0"/>
              <a:t>D</a:t>
            </a:r>
            <a:r>
              <a:rPr lang="en-US" b="1" dirty="0" smtClean="0"/>
              <a:t>istinguished record of scholarship and professional accomplishment recognized at regional, national, and </a:t>
            </a:r>
            <a:r>
              <a:rPr lang="en-US" b="1" dirty="0" smtClean="0">
                <a:solidFill>
                  <a:srgbClr val="FF0000"/>
                </a:solidFill>
              </a:rPr>
              <a:t>international</a:t>
            </a:r>
            <a:r>
              <a:rPr lang="en-US" b="1" dirty="0" smtClean="0"/>
              <a:t> </a:t>
            </a:r>
            <a:r>
              <a:rPr lang="en-US" b="1" dirty="0" smtClean="0">
                <a:solidFill>
                  <a:srgbClr val="FF0000"/>
                </a:solidFill>
              </a:rPr>
              <a:t>level</a:t>
            </a:r>
            <a:endParaRPr lang="en-US" sz="2400" b="1" dirty="0">
              <a:solidFill>
                <a:srgbClr val="FF0000"/>
              </a:solidFill>
            </a:endParaRPr>
          </a:p>
          <a:p>
            <a:r>
              <a:rPr lang="en-US" b="1" dirty="0" smtClean="0"/>
              <a:t>Requires 6 arm’s length evaluation letters</a:t>
            </a:r>
            <a:endParaRPr lang="en-US" b="1" dirty="0"/>
          </a:p>
          <a:p>
            <a:endParaRPr lang="en-US" sz="2400" b="1" dirty="0" smtClean="0"/>
          </a:p>
        </p:txBody>
      </p:sp>
      <p:sp>
        <p:nvSpPr>
          <p:cNvPr id="8" name="Rectangle 7">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0" name="Picture 9">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1299730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56" y="-77228"/>
            <a:ext cx="10515600" cy="1325563"/>
          </a:xfrm>
        </p:spPr>
        <p:txBody>
          <a:bodyPr>
            <a:normAutofit/>
          </a:bodyPr>
          <a:lstStyle/>
          <a:p>
            <a:pPr algn="ctr"/>
            <a:r>
              <a:rPr lang="en-US" sz="4000" b="1" dirty="0" smtClean="0">
                <a:solidFill>
                  <a:srgbClr val="0432FF"/>
                </a:solidFill>
                <a:latin typeface="+mn-lt"/>
              </a:rPr>
              <a:t>Evaluation Letters</a:t>
            </a:r>
            <a:br>
              <a:rPr lang="en-US" sz="4000" b="1" dirty="0" smtClean="0">
                <a:solidFill>
                  <a:srgbClr val="0432FF"/>
                </a:solidFill>
                <a:latin typeface="+mn-lt"/>
              </a:rPr>
            </a:br>
            <a:r>
              <a:rPr lang="en-US" sz="2800" b="1" dirty="0">
                <a:solidFill>
                  <a:srgbClr val="0432FF"/>
                </a:solidFill>
                <a:latin typeface="+mn-lt"/>
              </a:rPr>
              <a:t>(</a:t>
            </a:r>
            <a:r>
              <a:rPr lang="en-US" sz="2800" b="1" dirty="0" smtClean="0">
                <a:solidFill>
                  <a:srgbClr val="0432FF"/>
                </a:solidFill>
                <a:latin typeface="+mn-lt"/>
              </a:rPr>
              <a:t>Arm’s Length Letters-Unmodified Faculty Title)</a:t>
            </a:r>
            <a:endParaRPr lang="en-US" sz="2800" dirty="0">
              <a:solidFill>
                <a:srgbClr val="0432FF"/>
              </a:solidFill>
              <a:latin typeface="+mn-lt"/>
            </a:endParaRPr>
          </a:p>
        </p:txBody>
      </p:sp>
      <p:sp>
        <p:nvSpPr>
          <p:cNvPr id="4" name="TextBox 3"/>
          <p:cNvSpPr txBox="1"/>
          <p:nvPr/>
        </p:nvSpPr>
        <p:spPr>
          <a:xfrm>
            <a:off x="677056" y="1142291"/>
            <a:ext cx="11193668" cy="4893647"/>
          </a:xfrm>
          <a:prstGeom prst="rect">
            <a:avLst/>
          </a:prstGeom>
          <a:noFill/>
        </p:spPr>
        <p:txBody>
          <a:bodyPr wrap="square" rtlCol="0">
            <a:spAutoFit/>
          </a:bodyPr>
          <a:lstStyle/>
          <a:p>
            <a:r>
              <a:rPr lang="en-US" sz="2400" b="1" dirty="0" smtClean="0"/>
              <a:t>The </a:t>
            </a:r>
            <a:r>
              <a:rPr lang="en-US" sz="2400" b="1" dirty="0"/>
              <a:t>expectation is that there is “no personal or formal professional relationship to the candidate, although simply ‘knowing’ the candidate is not a problem because we expect our senior faculty to be well-known in the discipline.”  </a:t>
            </a:r>
            <a:endParaRPr lang="en-US" sz="2400" b="1" dirty="0" smtClean="0"/>
          </a:p>
          <a:p>
            <a:endParaRPr lang="en-US" sz="2400" b="1" dirty="0"/>
          </a:p>
          <a:p>
            <a:r>
              <a:rPr lang="en-US" sz="2400" b="1" u="sng" dirty="0" smtClean="0"/>
              <a:t>Following lists why </a:t>
            </a:r>
            <a:r>
              <a:rPr lang="en-US" sz="2400" b="1" u="sng" dirty="0"/>
              <a:t>letters are usually considered </a:t>
            </a:r>
            <a:r>
              <a:rPr lang="en-US" sz="2400" b="1" u="sng" dirty="0" smtClean="0"/>
              <a:t>NOT </a:t>
            </a:r>
            <a:r>
              <a:rPr lang="en-US" sz="2400" b="1" u="sng" dirty="0"/>
              <a:t>arm’s length</a:t>
            </a:r>
            <a:r>
              <a:rPr lang="en-US" sz="2400" b="1" u="sng" dirty="0" smtClean="0"/>
              <a:t>:</a:t>
            </a:r>
          </a:p>
          <a:p>
            <a:endParaRPr lang="en-US" sz="2400" b="1" u="sng" dirty="0"/>
          </a:p>
          <a:p>
            <a:pPr lvl="0"/>
            <a:r>
              <a:rPr lang="en-US" sz="2400" dirty="0" smtClean="0"/>
              <a:t>-</a:t>
            </a:r>
            <a:r>
              <a:rPr lang="en-US" sz="2400" b="1" i="1" dirty="0" smtClean="0"/>
              <a:t>Co-author </a:t>
            </a:r>
            <a:r>
              <a:rPr lang="en-US" sz="2400" b="1" i="1" dirty="0"/>
              <a:t>(unless incidental in a very long list)</a:t>
            </a:r>
          </a:p>
          <a:p>
            <a:pPr lvl="0"/>
            <a:r>
              <a:rPr lang="en-US" sz="2400" b="1" i="1" dirty="0" smtClean="0"/>
              <a:t>-Formal </a:t>
            </a:r>
            <a:r>
              <a:rPr lang="en-US" sz="2400" b="1" i="1" dirty="0"/>
              <a:t>collaborator, co-instructor</a:t>
            </a:r>
          </a:p>
          <a:p>
            <a:pPr lvl="0"/>
            <a:r>
              <a:rPr lang="en-US" sz="2400" b="1" i="1" dirty="0" smtClean="0"/>
              <a:t>-Co-investigator </a:t>
            </a:r>
            <a:r>
              <a:rPr lang="en-US" sz="2400" b="1" i="1" dirty="0"/>
              <a:t>on a grant or contract</a:t>
            </a:r>
          </a:p>
          <a:p>
            <a:pPr lvl="0"/>
            <a:r>
              <a:rPr lang="en-US" sz="2400" b="1" i="1" dirty="0" smtClean="0"/>
              <a:t>-Mentor </a:t>
            </a:r>
            <a:r>
              <a:rPr lang="en-US" sz="2400" b="1" i="1" dirty="0"/>
              <a:t>or advisor</a:t>
            </a:r>
          </a:p>
          <a:p>
            <a:pPr lvl="0"/>
            <a:r>
              <a:rPr lang="en-US" sz="2400" b="1" i="1" dirty="0" smtClean="0"/>
              <a:t>-Co-working</a:t>
            </a:r>
            <a:r>
              <a:rPr lang="en-US" sz="2400" b="1" i="1" dirty="0"/>
              <a:t>, apart from short-term visiting appointments</a:t>
            </a:r>
          </a:p>
          <a:p>
            <a:pPr lvl="0"/>
            <a:r>
              <a:rPr lang="en-US" sz="2400" b="1" i="1" dirty="0" smtClean="0"/>
              <a:t>-Former </a:t>
            </a:r>
            <a:r>
              <a:rPr lang="en-US" sz="2400" b="1" i="1" dirty="0"/>
              <a:t>student or former supervisor</a:t>
            </a:r>
          </a:p>
          <a:p>
            <a:pPr lvl="0"/>
            <a:r>
              <a:rPr lang="en-US" sz="2400" b="1" i="1" dirty="0" smtClean="0"/>
              <a:t>-Familial </a:t>
            </a:r>
            <a:r>
              <a:rPr lang="en-US" sz="2400" b="1" i="1" dirty="0"/>
              <a:t>relationships or close personal ties beyond professional </a:t>
            </a:r>
            <a:r>
              <a:rPr lang="en-US" sz="2400" b="1" i="1" dirty="0" smtClean="0"/>
              <a:t>collegiality</a:t>
            </a:r>
            <a:endParaRPr lang="en-US" sz="2400" b="1" i="1" dirty="0"/>
          </a:p>
        </p:txBody>
      </p:sp>
      <p:sp>
        <p:nvSpPr>
          <p:cNvPr id="8" name="Rectangle 7">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0" name="Picture 9">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37139571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970" y="317033"/>
            <a:ext cx="10515600" cy="1325563"/>
          </a:xfrm>
        </p:spPr>
        <p:txBody>
          <a:bodyPr>
            <a:normAutofit/>
          </a:bodyPr>
          <a:lstStyle/>
          <a:p>
            <a:pPr algn="ctr"/>
            <a:r>
              <a:rPr lang="en-US" b="1" dirty="0" smtClean="0">
                <a:latin typeface="+mn-lt"/>
              </a:rPr>
              <a:t>National or International Recognition</a:t>
            </a:r>
            <a:br>
              <a:rPr lang="en-US" b="1" dirty="0" smtClean="0">
                <a:latin typeface="+mn-lt"/>
              </a:rPr>
            </a:br>
            <a:r>
              <a:rPr lang="en-US" sz="3600" b="1" dirty="0" smtClean="0">
                <a:latin typeface="+mn-lt"/>
              </a:rPr>
              <a:t>(Unmodified Faculty Title Promotions)</a:t>
            </a:r>
            <a:endParaRPr lang="en-US" sz="3600" dirty="0">
              <a:latin typeface="+mn-lt"/>
            </a:endParaRPr>
          </a:p>
        </p:txBody>
      </p:sp>
      <p:sp>
        <p:nvSpPr>
          <p:cNvPr id="3" name="Content Placeholder 2"/>
          <p:cNvSpPr>
            <a:spLocks noGrp="1"/>
          </p:cNvSpPr>
          <p:nvPr>
            <p:ph idx="1"/>
          </p:nvPr>
        </p:nvSpPr>
        <p:spPr>
          <a:xfrm>
            <a:off x="1948125" y="2033203"/>
            <a:ext cx="8295750" cy="3251675"/>
          </a:xfrm>
        </p:spPr>
        <p:txBody>
          <a:bodyPr>
            <a:normAutofit fontScale="92500" lnSpcReduction="20000"/>
          </a:bodyPr>
          <a:lstStyle/>
          <a:p>
            <a:r>
              <a:rPr lang="en-US" sz="3600" b="1" dirty="0" smtClean="0">
                <a:solidFill>
                  <a:srgbClr val="0432FF"/>
                </a:solidFill>
              </a:rPr>
              <a:t>Member of National or International Society Committees </a:t>
            </a:r>
          </a:p>
          <a:p>
            <a:r>
              <a:rPr lang="en-US" sz="3600" b="1" dirty="0" smtClean="0">
                <a:solidFill>
                  <a:srgbClr val="0432FF"/>
                </a:solidFill>
              </a:rPr>
              <a:t>Invited speakers</a:t>
            </a:r>
          </a:p>
          <a:p>
            <a:r>
              <a:rPr lang="en-US" sz="3600" b="1" dirty="0" smtClean="0">
                <a:solidFill>
                  <a:srgbClr val="0432FF"/>
                </a:solidFill>
              </a:rPr>
              <a:t>Invited panelist</a:t>
            </a:r>
          </a:p>
          <a:p>
            <a:r>
              <a:rPr lang="en-US" sz="3600" b="1" dirty="0" smtClean="0">
                <a:solidFill>
                  <a:srgbClr val="0432FF"/>
                </a:solidFill>
              </a:rPr>
              <a:t>Invited presentations </a:t>
            </a:r>
          </a:p>
          <a:p>
            <a:r>
              <a:rPr lang="en-US" sz="3600" b="1" dirty="0" smtClean="0">
                <a:solidFill>
                  <a:srgbClr val="0432FF"/>
                </a:solidFill>
              </a:rPr>
              <a:t>Grant reviewer</a:t>
            </a:r>
          </a:p>
          <a:p>
            <a:r>
              <a:rPr lang="en-US" sz="3600" b="1" dirty="0" smtClean="0">
                <a:solidFill>
                  <a:srgbClr val="0432FF"/>
                </a:solidFill>
              </a:rPr>
              <a:t>Editorial Boards</a:t>
            </a:r>
            <a:endParaRPr lang="en-US" sz="3600" b="1" dirty="0">
              <a:solidFill>
                <a:srgbClr val="0432FF"/>
              </a:solidFill>
            </a:endParaRPr>
          </a:p>
        </p:txBody>
      </p:sp>
      <p:sp>
        <p:nvSpPr>
          <p:cNvPr id="8" name="Rectangle 7">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0" name="Picture 9">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425656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240" y="219551"/>
            <a:ext cx="10515600" cy="1325563"/>
          </a:xfrm>
        </p:spPr>
        <p:txBody>
          <a:bodyPr/>
          <a:lstStyle/>
          <a:p>
            <a:r>
              <a:rPr lang="en-US" b="1" dirty="0" smtClean="0">
                <a:solidFill>
                  <a:srgbClr val="0432FF"/>
                </a:solidFill>
                <a:latin typeface="+mn-lt"/>
              </a:rPr>
              <a:t>Modified Faculty Titles</a:t>
            </a:r>
            <a:endParaRPr lang="en-US" b="1" dirty="0">
              <a:solidFill>
                <a:srgbClr val="0432FF"/>
              </a:solidFill>
              <a:latin typeface="+mn-lt"/>
            </a:endParaRPr>
          </a:p>
        </p:txBody>
      </p:sp>
      <p:sp>
        <p:nvSpPr>
          <p:cNvPr id="3" name="Content Placeholder 2"/>
          <p:cNvSpPr>
            <a:spLocks noGrp="1"/>
          </p:cNvSpPr>
          <p:nvPr>
            <p:ph idx="1"/>
          </p:nvPr>
        </p:nvSpPr>
        <p:spPr>
          <a:xfrm>
            <a:off x="782504" y="1332904"/>
            <a:ext cx="10515600" cy="4351338"/>
          </a:xfrm>
        </p:spPr>
        <p:txBody>
          <a:bodyPr>
            <a:normAutofit/>
          </a:bodyPr>
          <a:lstStyle/>
          <a:p>
            <a:r>
              <a:rPr lang="en-US" b="1" dirty="0" smtClean="0"/>
              <a:t>Prefixes (arm’s length letters NOT required)</a:t>
            </a:r>
          </a:p>
          <a:p>
            <a:pPr marL="0" indent="0">
              <a:buNone/>
            </a:pPr>
            <a:endParaRPr lang="en-US" b="1" dirty="0" smtClean="0"/>
          </a:p>
          <a:p>
            <a:pPr lvl="1"/>
            <a:r>
              <a:rPr lang="en-US" sz="2800" b="1" i="1" dirty="0" smtClean="0"/>
              <a:t>Clinical</a:t>
            </a:r>
            <a:r>
              <a:rPr lang="en-US" sz="2800" b="1" dirty="0" smtClean="0"/>
              <a:t>: Predominantly responsible for clinical activities with few scholarly activities</a:t>
            </a:r>
          </a:p>
          <a:p>
            <a:pPr lvl="1"/>
            <a:endParaRPr lang="en-US" sz="2800" b="1" dirty="0" smtClean="0"/>
          </a:p>
          <a:p>
            <a:pPr lvl="1"/>
            <a:r>
              <a:rPr lang="en-US" sz="2800" b="1" i="1" dirty="0" smtClean="0"/>
              <a:t>Research</a:t>
            </a:r>
            <a:r>
              <a:rPr lang="en-US" sz="2800" b="1" dirty="0" smtClean="0"/>
              <a:t>: Scientists whose responsibilities include assigned projects under the aegis of a senior scientist</a:t>
            </a:r>
          </a:p>
          <a:p>
            <a:pPr lvl="1"/>
            <a:endParaRPr lang="en-US" sz="2800" b="1" dirty="0" smtClean="0"/>
          </a:p>
          <a:p>
            <a:pPr lvl="1"/>
            <a:endParaRPr lang="en-US" sz="2800" b="1" dirty="0" smtClean="0"/>
          </a:p>
          <a:p>
            <a:pPr lvl="1"/>
            <a:endParaRPr lang="en-US" sz="2800" b="1" dirty="0"/>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
        <p:nvSpPr>
          <p:cNvPr id="6" name="TextBox 5"/>
          <p:cNvSpPr txBox="1"/>
          <p:nvPr/>
        </p:nvSpPr>
        <p:spPr>
          <a:xfrm>
            <a:off x="521101" y="5029071"/>
            <a:ext cx="11038406" cy="707886"/>
          </a:xfrm>
          <a:prstGeom prst="rect">
            <a:avLst/>
          </a:prstGeom>
          <a:noFill/>
        </p:spPr>
        <p:txBody>
          <a:bodyPr wrap="none" rtlCol="0">
            <a:spAutoFit/>
          </a:bodyPr>
          <a:lstStyle/>
          <a:p>
            <a:r>
              <a:rPr lang="en-US" sz="2000" b="1" i="1" dirty="0" smtClean="0"/>
              <a:t>Ad hoc </a:t>
            </a:r>
            <a:r>
              <a:rPr lang="en-US" sz="2000" b="1" dirty="0" smtClean="0"/>
              <a:t>BUSM Promotion Criteria Committee has recommended to consider faculty title with a suffix </a:t>
            </a:r>
          </a:p>
          <a:p>
            <a:r>
              <a:rPr lang="en-US" sz="2000" b="1" dirty="0" smtClean="0"/>
              <a:t>(i.e. Associate Professor of XXX at BMC or BUMC or BUSM, Associate Professor of Clinical XXX, etc.)</a:t>
            </a:r>
            <a:endParaRPr lang="en-US" sz="2000" b="1" dirty="0"/>
          </a:p>
        </p:txBody>
      </p:sp>
      <p:pic>
        <p:nvPicPr>
          <p:cNvPr id="7" name="Picture 6">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2236861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56B2049-CD36-EE40-955D-75C37A3594B4}"/>
              </a:ext>
            </a:extLst>
          </p:cNvPr>
          <p:cNvSpPr txBox="1"/>
          <p:nvPr/>
        </p:nvSpPr>
        <p:spPr>
          <a:xfrm>
            <a:off x="1588851" y="89129"/>
            <a:ext cx="8270060" cy="1323439"/>
          </a:xfrm>
          <a:prstGeom prst="rect">
            <a:avLst/>
          </a:prstGeom>
          <a:noFill/>
        </p:spPr>
        <p:txBody>
          <a:bodyPr wrap="square" rtlCol="0">
            <a:spAutoFit/>
          </a:bodyPr>
          <a:lstStyle/>
          <a:p>
            <a:pPr algn="ctr" defTabSz="342900"/>
            <a:r>
              <a:rPr lang="en-US" sz="4000" b="1" dirty="0">
                <a:solidFill>
                  <a:srgbClr val="0432FF"/>
                </a:solidFill>
              </a:rPr>
              <a:t>Appointments and Promotions   Procedures</a:t>
            </a:r>
          </a:p>
        </p:txBody>
      </p:sp>
      <p:sp>
        <p:nvSpPr>
          <p:cNvPr id="8" name="TextBox 7">
            <a:extLst>
              <a:ext uri="{FF2B5EF4-FFF2-40B4-BE49-F238E27FC236}">
                <a16:creationId xmlns:a16="http://schemas.microsoft.com/office/drawing/2014/main" xmlns="" id="{606F5969-0107-AE4E-97C9-CB14BBE1ED8B}"/>
              </a:ext>
            </a:extLst>
          </p:cNvPr>
          <p:cNvSpPr txBox="1"/>
          <p:nvPr/>
        </p:nvSpPr>
        <p:spPr>
          <a:xfrm>
            <a:off x="193040" y="1602967"/>
            <a:ext cx="4616875" cy="1200329"/>
          </a:xfrm>
          <a:prstGeom prst="rect">
            <a:avLst/>
          </a:prstGeom>
          <a:noFill/>
        </p:spPr>
        <p:txBody>
          <a:bodyPr wrap="square" rtlCol="0">
            <a:spAutoFit/>
          </a:bodyPr>
          <a:lstStyle/>
          <a:p>
            <a:pPr algn="ctr" defTabSz="342900"/>
            <a:r>
              <a:rPr lang="en-US" sz="2400" b="1" dirty="0" smtClean="0">
                <a:solidFill>
                  <a:prstClr val="black"/>
                </a:solidFill>
              </a:rPr>
              <a:t>Instructor, </a:t>
            </a:r>
            <a:r>
              <a:rPr lang="en-US" sz="2400" b="1" dirty="0">
                <a:solidFill>
                  <a:prstClr val="black"/>
                </a:solidFill>
              </a:rPr>
              <a:t>Assistant </a:t>
            </a:r>
            <a:r>
              <a:rPr lang="en-US" sz="2400" b="1" dirty="0" smtClean="0">
                <a:solidFill>
                  <a:prstClr val="black"/>
                </a:solidFill>
              </a:rPr>
              <a:t>Professor, </a:t>
            </a:r>
            <a:r>
              <a:rPr lang="en-US" sz="2400" b="1" dirty="0">
                <a:solidFill>
                  <a:srgbClr val="FF0000"/>
                </a:solidFill>
              </a:rPr>
              <a:t>Modified</a:t>
            </a:r>
            <a:r>
              <a:rPr lang="en-US" sz="2400" b="1" dirty="0">
                <a:solidFill>
                  <a:prstClr val="black"/>
                </a:solidFill>
              </a:rPr>
              <a:t> Associate </a:t>
            </a:r>
            <a:r>
              <a:rPr lang="en-US" sz="2400" b="1" dirty="0" smtClean="0">
                <a:solidFill>
                  <a:prstClr val="black"/>
                </a:solidFill>
              </a:rPr>
              <a:t>Professor &amp; Professor</a:t>
            </a:r>
            <a:endParaRPr lang="en-US" sz="2400" b="1" dirty="0">
              <a:solidFill>
                <a:prstClr val="black"/>
              </a:solidFill>
            </a:endParaRPr>
          </a:p>
        </p:txBody>
      </p:sp>
      <p:sp>
        <p:nvSpPr>
          <p:cNvPr id="9" name="TextBox 8">
            <a:extLst>
              <a:ext uri="{FF2B5EF4-FFF2-40B4-BE49-F238E27FC236}">
                <a16:creationId xmlns:a16="http://schemas.microsoft.com/office/drawing/2014/main" xmlns="" id="{4AB25897-AD25-604F-A082-BC5F4455B62D}"/>
              </a:ext>
            </a:extLst>
          </p:cNvPr>
          <p:cNvSpPr txBox="1"/>
          <p:nvPr/>
        </p:nvSpPr>
        <p:spPr>
          <a:xfrm>
            <a:off x="6614160" y="1481521"/>
            <a:ext cx="4521201" cy="830997"/>
          </a:xfrm>
          <a:prstGeom prst="rect">
            <a:avLst/>
          </a:prstGeom>
          <a:noFill/>
        </p:spPr>
        <p:txBody>
          <a:bodyPr wrap="square" rtlCol="0">
            <a:spAutoFit/>
          </a:bodyPr>
          <a:lstStyle/>
          <a:p>
            <a:pPr algn="ctr" defTabSz="342900"/>
            <a:r>
              <a:rPr lang="en-US" sz="2400" b="1" dirty="0">
                <a:solidFill>
                  <a:srgbClr val="FF0000"/>
                </a:solidFill>
              </a:rPr>
              <a:t>Unmodified</a:t>
            </a:r>
            <a:r>
              <a:rPr lang="en-US" sz="2400" b="1" dirty="0">
                <a:solidFill>
                  <a:prstClr val="black"/>
                </a:solidFill>
              </a:rPr>
              <a:t> </a:t>
            </a:r>
            <a:r>
              <a:rPr lang="en-US" sz="2400" b="1" dirty="0" smtClean="0">
                <a:solidFill>
                  <a:prstClr val="black"/>
                </a:solidFill>
              </a:rPr>
              <a:t>Associate Professor &amp; Professor </a:t>
            </a:r>
            <a:endParaRPr lang="en-US" sz="2400" b="1" dirty="0">
              <a:solidFill>
                <a:prstClr val="black"/>
              </a:solidFill>
            </a:endParaRPr>
          </a:p>
        </p:txBody>
      </p:sp>
      <p:sp>
        <p:nvSpPr>
          <p:cNvPr id="10" name="TextBox 9">
            <a:extLst>
              <a:ext uri="{FF2B5EF4-FFF2-40B4-BE49-F238E27FC236}">
                <a16:creationId xmlns:a16="http://schemas.microsoft.com/office/drawing/2014/main" xmlns="" id="{C85B9C03-86AE-464E-9628-997BAC1A1432}"/>
              </a:ext>
            </a:extLst>
          </p:cNvPr>
          <p:cNvSpPr txBox="1"/>
          <p:nvPr/>
        </p:nvSpPr>
        <p:spPr>
          <a:xfrm>
            <a:off x="4398525" y="2815202"/>
            <a:ext cx="3863984" cy="461665"/>
          </a:xfrm>
          <a:prstGeom prst="rect">
            <a:avLst/>
          </a:prstGeom>
          <a:noFill/>
        </p:spPr>
        <p:txBody>
          <a:bodyPr wrap="square" rtlCol="0">
            <a:spAutoFit/>
          </a:bodyPr>
          <a:lstStyle/>
          <a:p>
            <a:pPr algn="ctr" defTabSz="342900"/>
            <a:r>
              <a:rPr lang="en-US" sz="2400" b="1" dirty="0">
                <a:solidFill>
                  <a:prstClr val="black"/>
                </a:solidFill>
              </a:rPr>
              <a:t>Department </a:t>
            </a:r>
            <a:r>
              <a:rPr lang="en-US" sz="2400" b="1" dirty="0" smtClean="0">
                <a:solidFill>
                  <a:prstClr val="black"/>
                </a:solidFill>
              </a:rPr>
              <a:t>FAP Committee </a:t>
            </a:r>
            <a:endParaRPr lang="en-US" sz="2400" b="1" dirty="0">
              <a:solidFill>
                <a:prstClr val="black"/>
              </a:solidFill>
            </a:endParaRPr>
          </a:p>
        </p:txBody>
      </p:sp>
      <p:sp>
        <p:nvSpPr>
          <p:cNvPr id="11" name="TextBox 10">
            <a:extLst>
              <a:ext uri="{FF2B5EF4-FFF2-40B4-BE49-F238E27FC236}">
                <a16:creationId xmlns:a16="http://schemas.microsoft.com/office/drawing/2014/main" xmlns="" id="{3FC0CA1A-DC0C-2340-BD65-AB40B683AB26}"/>
              </a:ext>
            </a:extLst>
          </p:cNvPr>
          <p:cNvSpPr txBox="1"/>
          <p:nvPr/>
        </p:nvSpPr>
        <p:spPr>
          <a:xfrm>
            <a:off x="4809915" y="3670476"/>
            <a:ext cx="3041204" cy="461665"/>
          </a:xfrm>
          <a:prstGeom prst="rect">
            <a:avLst/>
          </a:prstGeom>
          <a:noFill/>
        </p:spPr>
        <p:txBody>
          <a:bodyPr wrap="square" rtlCol="0">
            <a:spAutoFit/>
          </a:bodyPr>
          <a:lstStyle/>
          <a:p>
            <a:pPr defTabSz="342900"/>
            <a:r>
              <a:rPr lang="en-US" sz="2400" b="1" dirty="0">
                <a:solidFill>
                  <a:prstClr val="black"/>
                </a:solidFill>
              </a:rPr>
              <a:t>BUSM FAP Committee </a:t>
            </a:r>
          </a:p>
        </p:txBody>
      </p:sp>
      <p:sp>
        <p:nvSpPr>
          <p:cNvPr id="12" name="TextBox 11">
            <a:extLst>
              <a:ext uri="{FF2B5EF4-FFF2-40B4-BE49-F238E27FC236}">
                <a16:creationId xmlns:a16="http://schemas.microsoft.com/office/drawing/2014/main" xmlns="" id="{56826F87-6527-744A-AE5B-82D6275C3241}"/>
              </a:ext>
            </a:extLst>
          </p:cNvPr>
          <p:cNvSpPr txBox="1"/>
          <p:nvPr/>
        </p:nvSpPr>
        <p:spPr>
          <a:xfrm>
            <a:off x="4759003" y="4564104"/>
            <a:ext cx="2431760" cy="830997"/>
          </a:xfrm>
          <a:prstGeom prst="rect">
            <a:avLst/>
          </a:prstGeom>
          <a:noFill/>
        </p:spPr>
        <p:txBody>
          <a:bodyPr wrap="square" rtlCol="0">
            <a:spAutoFit/>
          </a:bodyPr>
          <a:lstStyle/>
          <a:p>
            <a:pPr algn="ctr" defTabSz="342900"/>
            <a:r>
              <a:rPr lang="en-US" sz="2400" b="1" dirty="0">
                <a:solidFill>
                  <a:prstClr val="black"/>
                </a:solidFill>
              </a:rPr>
              <a:t>BUSM Executive Committee</a:t>
            </a:r>
          </a:p>
        </p:txBody>
      </p:sp>
      <p:sp>
        <p:nvSpPr>
          <p:cNvPr id="13" name="TextBox 12">
            <a:extLst>
              <a:ext uri="{FF2B5EF4-FFF2-40B4-BE49-F238E27FC236}">
                <a16:creationId xmlns:a16="http://schemas.microsoft.com/office/drawing/2014/main" xmlns="" id="{2E48BEF1-6FFA-FE4C-8DB7-F314AFD7D13F}"/>
              </a:ext>
            </a:extLst>
          </p:cNvPr>
          <p:cNvSpPr txBox="1"/>
          <p:nvPr/>
        </p:nvSpPr>
        <p:spPr>
          <a:xfrm>
            <a:off x="2740385" y="5424212"/>
            <a:ext cx="1552073" cy="461665"/>
          </a:xfrm>
          <a:prstGeom prst="rect">
            <a:avLst/>
          </a:prstGeom>
          <a:noFill/>
        </p:spPr>
        <p:txBody>
          <a:bodyPr wrap="square" rtlCol="0">
            <a:spAutoFit/>
          </a:bodyPr>
          <a:lstStyle/>
          <a:p>
            <a:pPr defTabSz="342900"/>
            <a:r>
              <a:rPr lang="en-US" sz="2400" b="1" dirty="0">
                <a:solidFill>
                  <a:prstClr val="black"/>
                </a:solidFill>
              </a:rPr>
              <a:t>Final</a:t>
            </a:r>
            <a:r>
              <a:rPr lang="en-US" b="1" dirty="0">
                <a:solidFill>
                  <a:prstClr val="black"/>
                </a:solidFill>
              </a:rPr>
              <a:t> </a:t>
            </a:r>
          </a:p>
        </p:txBody>
      </p:sp>
      <p:sp>
        <p:nvSpPr>
          <p:cNvPr id="14" name="TextBox 13">
            <a:extLst>
              <a:ext uri="{FF2B5EF4-FFF2-40B4-BE49-F238E27FC236}">
                <a16:creationId xmlns:a16="http://schemas.microsoft.com/office/drawing/2014/main" xmlns="" id="{DB425927-459B-C04C-BB9C-13D3C6756BB0}"/>
              </a:ext>
            </a:extLst>
          </p:cNvPr>
          <p:cNvSpPr txBox="1"/>
          <p:nvPr/>
        </p:nvSpPr>
        <p:spPr>
          <a:xfrm>
            <a:off x="8504588" y="5302724"/>
            <a:ext cx="1010653" cy="461665"/>
          </a:xfrm>
          <a:prstGeom prst="rect">
            <a:avLst/>
          </a:prstGeom>
          <a:noFill/>
        </p:spPr>
        <p:txBody>
          <a:bodyPr wrap="square" rtlCol="0">
            <a:spAutoFit/>
          </a:bodyPr>
          <a:lstStyle/>
          <a:p>
            <a:pPr defTabSz="342900"/>
            <a:r>
              <a:rPr lang="en-US" sz="2400" b="1" dirty="0">
                <a:solidFill>
                  <a:prstClr val="black"/>
                </a:solidFill>
              </a:rPr>
              <a:t>CRC</a:t>
            </a:r>
            <a:endParaRPr lang="en-US" b="1" dirty="0">
              <a:solidFill>
                <a:prstClr val="black"/>
              </a:solidFill>
            </a:endParaRPr>
          </a:p>
        </p:txBody>
      </p:sp>
      <p:sp>
        <p:nvSpPr>
          <p:cNvPr id="17" name="Right Arrow 16">
            <a:extLst>
              <a:ext uri="{FF2B5EF4-FFF2-40B4-BE49-F238E27FC236}">
                <a16:creationId xmlns:a16="http://schemas.microsoft.com/office/drawing/2014/main" xmlns="" id="{834C604C-3FF7-3049-8A1C-AC1F1644AEBE}"/>
              </a:ext>
            </a:extLst>
          </p:cNvPr>
          <p:cNvSpPr/>
          <p:nvPr/>
        </p:nvSpPr>
        <p:spPr>
          <a:xfrm rot="2824498">
            <a:off x="4735171" y="2442717"/>
            <a:ext cx="397986" cy="253361"/>
          </a:xfrm>
          <a:prstGeom prst="rightArrow">
            <a:avLst/>
          </a:prstGeom>
          <a:solidFill>
            <a:srgbClr val="3C5C26"/>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600" b="1" dirty="0">
              <a:solidFill>
                <a:prstClr val="white"/>
              </a:solidFill>
            </a:endParaRPr>
          </a:p>
        </p:txBody>
      </p:sp>
      <p:sp>
        <p:nvSpPr>
          <p:cNvPr id="18" name="Right Arrow 17">
            <a:extLst>
              <a:ext uri="{FF2B5EF4-FFF2-40B4-BE49-F238E27FC236}">
                <a16:creationId xmlns:a16="http://schemas.microsoft.com/office/drawing/2014/main" xmlns="" id="{1D876DC4-A4E8-2E4D-813B-24FC368AB5EB}"/>
              </a:ext>
            </a:extLst>
          </p:cNvPr>
          <p:cNvSpPr/>
          <p:nvPr/>
        </p:nvSpPr>
        <p:spPr>
          <a:xfrm rot="7979232">
            <a:off x="6991769" y="2399421"/>
            <a:ext cx="397986" cy="255414"/>
          </a:xfrm>
          <a:prstGeom prst="rightArrow">
            <a:avLst/>
          </a:prstGeom>
          <a:solidFill>
            <a:srgbClr val="3C5C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600" b="1" dirty="0">
              <a:solidFill>
                <a:prstClr val="white"/>
              </a:solidFill>
            </a:endParaRPr>
          </a:p>
        </p:txBody>
      </p:sp>
      <p:sp>
        <p:nvSpPr>
          <p:cNvPr id="19" name="Right Arrow 18">
            <a:extLst>
              <a:ext uri="{FF2B5EF4-FFF2-40B4-BE49-F238E27FC236}">
                <a16:creationId xmlns:a16="http://schemas.microsoft.com/office/drawing/2014/main" xmlns="" id="{E65F1B88-774A-D843-9B3B-963A563DF68E}"/>
              </a:ext>
            </a:extLst>
          </p:cNvPr>
          <p:cNvSpPr/>
          <p:nvPr/>
        </p:nvSpPr>
        <p:spPr>
          <a:xfrm rot="5400000">
            <a:off x="5815412" y="3352121"/>
            <a:ext cx="344120" cy="251327"/>
          </a:xfrm>
          <a:prstGeom prst="rightArrow">
            <a:avLst/>
          </a:prstGeom>
          <a:solidFill>
            <a:srgbClr val="3C5C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600" b="1" dirty="0">
              <a:solidFill>
                <a:prstClr val="white"/>
              </a:solidFill>
            </a:endParaRPr>
          </a:p>
        </p:txBody>
      </p:sp>
      <p:sp>
        <p:nvSpPr>
          <p:cNvPr id="21" name="Right Arrow 20">
            <a:extLst>
              <a:ext uri="{FF2B5EF4-FFF2-40B4-BE49-F238E27FC236}">
                <a16:creationId xmlns:a16="http://schemas.microsoft.com/office/drawing/2014/main" xmlns="" id="{8174E637-65B4-E34D-B534-C12CA2879F39}"/>
              </a:ext>
            </a:extLst>
          </p:cNvPr>
          <p:cNvSpPr/>
          <p:nvPr/>
        </p:nvSpPr>
        <p:spPr>
          <a:xfrm rot="5400000">
            <a:off x="5768599" y="4322526"/>
            <a:ext cx="344120" cy="251327"/>
          </a:xfrm>
          <a:prstGeom prst="rightArrow">
            <a:avLst/>
          </a:prstGeom>
          <a:solidFill>
            <a:srgbClr val="3C5C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600" b="1" dirty="0">
              <a:solidFill>
                <a:prstClr val="white"/>
              </a:solidFill>
            </a:endParaRPr>
          </a:p>
        </p:txBody>
      </p:sp>
      <p:sp>
        <p:nvSpPr>
          <p:cNvPr id="22" name="Right Arrow 21">
            <a:extLst>
              <a:ext uri="{FF2B5EF4-FFF2-40B4-BE49-F238E27FC236}">
                <a16:creationId xmlns:a16="http://schemas.microsoft.com/office/drawing/2014/main" xmlns="" id="{448569F6-B7B8-F440-94D2-280300F81E13}"/>
              </a:ext>
            </a:extLst>
          </p:cNvPr>
          <p:cNvSpPr/>
          <p:nvPr/>
        </p:nvSpPr>
        <p:spPr>
          <a:xfrm rot="2824498">
            <a:off x="8070284" y="5107649"/>
            <a:ext cx="397986" cy="253361"/>
          </a:xfrm>
          <a:prstGeom prst="rightArrow">
            <a:avLst/>
          </a:prstGeom>
          <a:solidFill>
            <a:srgbClr val="3C5C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600" b="1" dirty="0">
              <a:solidFill>
                <a:prstClr val="white"/>
              </a:solidFill>
            </a:endParaRPr>
          </a:p>
        </p:txBody>
      </p:sp>
      <p:sp>
        <p:nvSpPr>
          <p:cNvPr id="23" name="Right Arrow 22">
            <a:extLst>
              <a:ext uri="{FF2B5EF4-FFF2-40B4-BE49-F238E27FC236}">
                <a16:creationId xmlns:a16="http://schemas.microsoft.com/office/drawing/2014/main" xmlns="" id="{B4D8F325-0BDC-9E45-A138-083D5E1B8763}"/>
              </a:ext>
            </a:extLst>
          </p:cNvPr>
          <p:cNvSpPr/>
          <p:nvPr/>
        </p:nvSpPr>
        <p:spPr>
          <a:xfrm rot="7979232">
            <a:off x="3657705" y="5143532"/>
            <a:ext cx="397986" cy="255414"/>
          </a:xfrm>
          <a:prstGeom prst="rightArrow">
            <a:avLst/>
          </a:prstGeom>
          <a:solidFill>
            <a:srgbClr val="3C5C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600" b="1" dirty="0">
              <a:solidFill>
                <a:prstClr val="white"/>
              </a:solidFill>
            </a:endParaRPr>
          </a:p>
        </p:txBody>
      </p:sp>
      <p:sp>
        <p:nvSpPr>
          <p:cNvPr id="24" name="Rectangle 2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5" name="TextBox 24">
            <a:extLst>
              <a:ext uri="{FF2B5EF4-FFF2-40B4-BE49-F238E27FC236}">
                <a16:creationId xmlns:a16="http://schemas.microsoft.com/office/drawing/2014/main" xmlns="" id="{4EEF9D0F-2EE2-3743-8F11-1828E35CF808}"/>
              </a:ext>
            </a:extLst>
          </p:cNvPr>
          <p:cNvSpPr txBox="1"/>
          <p:nvPr/>
        </p:nvSpPr>
        <p:spPr>
          <a:xfrm>
            <a:off x="285750" y="6229350"/>
            <a:ext cx="8343900" cy="646331"/>
          </a:xfrm>
          <a:prstGeom prst="rect">
            <a:avLst/>
          </a:prstGeom>
          <a:noFill/>
        </p:spPr>
        <p:txBody>
          <a:bodyPr wrap="square" rtlCol="0">
            <a:spAutoFit/>
          </a:bodyPr>
          <a:lstStyle/>
          <a:p>
            <a:r>
              <a:rPr lang="en-US" sz="3600" b="1" dirty="0">
                <a:solidFill>
                  <a:schemeClr val="bg1"/>
                </a:solidFill>
              </a:rPr>
              <a:t>School of Medicine | Faculty Affairs  </a:t>
            </a:r>
          </a:p>
        </p:txBody>
      </p:sp>
      <p:pic>
        <p:nvPicPr>
          <p:cNvPr id="26" name="Picture 25">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3503095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857" y="90033"/>
            <a:ext cx="10152743" cy="724599"/>
          </a:xfrm>
        </p:spPr>
        <p:txBody>
          <a:bodyPr>
            <a:noAutofit/>
          </a:bodyPr>
          <a:lstStyle/>
          <a:p>
            <a:pPr algn="ctr"/>
            <a:r>
              <a:rPr lang="en-US" sz="2800" b="1" u="sng" dirty="0">
                <a:latin typeface="+mn-lt"/>
              </a:rPr>
              <a:t/>
            </a:r>
            <a:br>
              <a:rPr lang="en-US" sz="2800" b="1" u="sng" dirty="0">
                <a:latin typeface="+mn-lt"/>
              </a:rPr>
            </a:br>
            <a:r>
              <a:rPr lang="en-US" sz="2800" b="1" u="sng" dirty="0" smtClean="0">
                <a:solidFill>
                  <a:srgbClr val="0432FF"/>
                </a:solidFill>
                <a:latin typeface="+mn-lt"/>
              </a:rPr>
              <a:t>BUSM Faculty </a:t>
            </a:r>
            <a:r>
              <a:rPr lang="en-US" sz="2800" b="1" u="sng" dirty="0">
                <a:solidFill>
                  <a:srgbClr val="0432FF"/>
                </a:solidFill>
                <a:latin typeface="+mn-lt"/>
              </a:rPr>
              <a:t>Appointments and Promotions Committee</a:t>
            </a:r>
            <a:r>
              <a:rPr lang="en-US" sz="3600" b="1" u="sng" dirty="0">
                <a:latin typeface="+mn-lt"/>
              </a:rPr>
              <a:t/>
            </a:r>
            <a:br>
              <a:rPr lang="en-US" sz="3600" b="1" u="sng" dirty="0">
                <a:latin typeface="+mn-lt"/>
              </a:rPr>
            </a:br>
            <a:endParaRPr lang="en-US" sz="3600"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02616890"/>
              </p:ext>
            </p:extLst>
          </p:nvPr>
        </p:nvGraphicFramePr>
        <p:xfrm>
          <a:off x="802868" y="927771"/>
          <a:ext cx="11048013" cy="5691144"/>
        </p:xfrm>
        <a:graphic>
          <a:graphicData uri="http://schemas.openxmlformats.org/drawingml/2006/table">
            <a:tbl>
              <a:tblPr firstRow="1" firstCol="1" bandRow="1">
                <a:tableStyleId>{5C22544A-7EE6-4342-B048-85BDC9FD1C3A}</a:tableStyleId>
              </a:tblPr>
              <a:tblGrid>
                <a:gridCol w="3334243">
                  <a:extLst>
                    <a:ext uri="{9D8B030D-6E8A-4147-A177-3AD203B41FA5}">
                      <a16:colId xmlns:a16="http://schemas.microsoft.com/office/drawing/2014/main" xmlns="" val="2475205049"/>
                    </a:ext>
                  </a:extLst>
                </a:gridCol>
                <a:gridCol w="3303368">
                  <a:extLst>
                    <a:ext uri="{9D8B030D-6E8A-4147-A177-3AD203B41FA5}">
                      <a16:colId xmlns:a16="http://schemas.microsoft.com/office/drawing/2014/main" xmlns="" val="2544949154"/>
                    </a:ext>
                  </a:extLst>
                </a:gridCol>
                <a:gridCol w="4410402">
                  <a:extLst>
                    <a:ext uri="{9D8B030D-6E8A-4147-A177-3AD203B41FA5}">
                      <a16:colId xmlns:a16="http://schemas.microsoft.com/office/drawing/2014/main" xmlns="" val="2771197690"/>
                    </a:ext>
                  </a:extLst>
                </a:gridCol>
              </a:tblGrid>
              <a:tr h="433313">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Faculty</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Role on FAP Committee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Title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2145355983"/>
                  </a:ext>
                </a:extLst>
              </a:tr>
              <a:tr h="276786">
                <a:tc>
                  <a:txBody>
                    <a:bodyPr/>
                    <a:lstStyle/>
                    <a:p>
                      <a:pPr marL="0" marR="0" algn="ctr">
                        <a:lnSpc>
                          <a:spcPct val="107000"/>
                        </a:lnSpc>
                        <a:spcBef>
                          <a:spcPts val="0"/>
                        </a:spcBef>
                        <a:spcAft>
                          <a:spcPts val="0"/>
                        </a:spcAft>
                      </a:pPr>
                      <a:r>
                        <a:rPr lang="en-US" sz="1200" b="1" baseline="0" dirty="0">
                          <a:solidFill>
                            <a:srgbClr val="FF0000"/>
                          </a:solidFill>
                          <a:effectLst/>
                          <a:latin typeface="Arial" panose="020B0604020202020204" pitchFamily="34" charset="0"/>
                          <a:cs typeface="Arial" panose="020B0604020202020204" pitchFamily="34" charset="0"/>
                        </a:rPr>
                        <a:t>Kenneth M. Grundfast, MD</a:t>
                      </a:r>
                      <a:endParaRPr lang="en-US" sz="1200" b="1" baseline="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b="1" dirty="0">
                          <a:solidFill>
                            <a:srgbClr val="FF0000"/>
                          </a:solidFill>
                          <a:effectLst/>
                          <a:latin typeface="Arial" panose="020B0604020202020204" pitchFamily="34" charset="0"/>
                          <a:cs typeface="Arial" panose="020B0604020202020204" pitchFamily="34" charset="0"/>
                        </a:rPr>
                        <a:t>Chair</a:t>
                      </a:r>
                      <a:endParaRPr lang="en-US"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b="1" dirty="0">
                          <a:solidFill>
                            <a:srgbClr val="FF0000"/>
                          </a:solidFill>
                          <a:effectLst/>
                          <a:latin typeface="Arial" panose="020B0604020202020204" pitchFamily="34" charset="0"/>
                          <a:cs typeface="Arial" panose="020B0604020202020204" pitchFamily="34" charset="0"/>
                        </a:rPr>
                        <a:t>Professor of Otolaryngology - Head and Neck Surgery</a:t>
                      </a:r>
                      <a:endParaRPr lang="en-US"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731473494"/>
                  </a:ext>
                </a:extLst>
              </a:tr>
              <a:tr h="258316">
                <a:tc>
                  <a:txBody>
                    <a:bodyPr/>
                    <a:lstStyle/>
                    <a:p>
                      <a:pPr marL="0" marR="0" algn="ctr">
                        <a:lnSpc>
                          <a:spcPct val="107000"/>
                        </a:lnSpc>
                        <a:spcBef>
                          <a:spcPts val="0"/>
                        </a:spcBef>
                        <a:spcAft>
                          <a:spcPts val="0"/>
                        </a:spcAft>
                      </a:pPr>
                      <a:r>
                        <a:rPr lang="en-US" sz="1200" baseline="0" dirty="0" smtClean="0">
                          <a:effectLst/>
                          <a:latin typeface="Arial" panose="020B0604020202020204" pitchFamily="34" charset="0"/>
                          <a:ea typeface="Calibri" panose="020F0502020204030204" pitchFamily="34" charset="0"/>
                          <a:cs typeface="Arial" panose="020B0604020202020204" pitchFamily="34" charset="0"/>
                        </a:rPr>
                        <a:t>Stephen Wilson, </a:t>
                      </a:r>
                      <a:r>
                        <a:rPr lang="en-US" sz="1200" baseline="0" dirty="0">
                          <a:effectLst/>
                          <a:latin typeface="Arial" panose="020B0604020202020204" pitchFamily="34" charset="0"/>
                          <a:ea typeface="Calibri" panose="020F0502020204030204" pitchFamily="34" charset="0"/>
                          <a:cs typeface="Arial" panose="020B0604020202020204" pitchFamily="34" charset="0"/>
                        </a:rPr>
                        <a:t>MD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cs typeface="Arial" panose="020B0604020202020204" pitchFamily="34" charset="0"/>
                        </a:rPr>
                        <a:t>Professor</a:t>
                      </a:r>
                      <a:r>
                        <a:rPr lang="en-US" sz="1200" baseline="0" dirty="0" smtClean="0">
                          <a:effectLst/>
                          <a:latin typeface="Arial" panose="020B0604020202020204" pitchFamily="34" charset="0"/>
                          <a:cs typeface="Arial" panose="020B0604020202020204" pitchFamily="34" charset="0"/>
                        </a:rPr>
                        <a:t> &amp; Chair of Family Medicine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1952015511"/>
                  </a:ext>
                </a:extLst>
              </a:tr>
              <a:tr h="387820">
                <a:tc>
                  <a:txBody>
                    <a:bodyPr/>
                    <a:lstStyle/>
                    <a:p>
                      <a:pPr marL="0" marR="0" algn="ctr">
                        <a:lnSpc>
                          <a:spcPct val="107000"/>
                        </a:lnSpc>
                        <a:spcBef>
                          <a:spcPts val="0"/>
                        </a:spcBef>
                        <a:spcAft>
                          <a:spcPts val="0"/>
                        </a:spcAft>
                      </a:pPr>
                      <a:r>
                        <a:rPr lang="en-US" sz="1200" dirty="0" smtClean="0">
                          <a:effectLst/>
                          <a:latin typeface="Arial" panose="020B0604020202020204" pitchFamily="34" charset="0"/>
                          <a:cs typeface="Arial" panose="020B0604020202020204" pitchFamily="34" charset="0"/>
                        </a:rPr>
                        <a:t>Ali Guermazi, MD, PhD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Radiology</a:t>
                      </a:r>
                      <a:r>
                        <a:rPr lang="en-US" sz="1200" baseline="0" dirty="0">
                          <a:effectLst/>
                          <a:latin typeface="Arial" panose="020B0604020202020204" pitchFamily="34" charset="0"/>
                          <a:cs typeface="Arial" panose="020B0604020202020204" pitchFamily="34" charset="0"/>
                        </a:rPr>
                        <a:t> - </a:t>
                      </a:r>
                      <a:r>
                        <a:rPr lang="en-US" sz="1200" dirty="0">
                          <a:effectLst/>
                          <a:latin typeface="Arial" panose="020B0604020202020204" pitchFamily="34" charset="0"/>
                          <a:cs typeface="Arial" panose="020B0604020202020204" pitchFamily="34" charset="0"/>
                        </a:rPr>
                        <a:t>Musculoskeletal Radiology</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282129814"/>
                  </a:ext>
                </a:extLst>
              </a:tr>
              <a:tr h="387820">
                <a:tc>
                  <a:txBody>
                    <a:bodyPr/>
                    <a:lstStyle/>
                    <a:p>
                      <a:pPr marL="0" marR="0" algn="ctr">
                        <a:lnSpc>
                          <a:spcPct val="107000"/>
                        </a:lnSpc>
                        <a:spcBef>
                          <a:spcPts val="0"/>
                        </a:spcBef>
                        <a:spcAft>
                          <a:spcPts val="0"/>
                        </a:spcAft>
                      </a:pPr>
                      <a:r>
                        <a:rPr lang="en-US" sz="1200" dirty="0" smtClean="0">
                          <a:effectLst/>
                          <a:latin typeface="Arial" panose="020B0604020202020204" pitchFamily="34" charset="0"/>
                          <a:cs typeface="Arial" panose="020B0604020202020204" pitchFamily="34" charset="0"/>
                        </a:rPr>
                        <a:t>Jennifer</a:t>
                      </a:r>
                      <a:r>
                        <a:rPr lang="en-US" sz="1200" baseline="0" dirty="0" smtClean="0">
                          <a:effectLst/>
                          <a:latin typeface="Arial" panose="020B0604020202020204" pitchFamily="34" charset="0"/>
                          <a:cs typeface="Arial" panose="020B0604020202020204" pitchFamily="34" charset="0"/>
                        </a:rPr>
                        <a:t> Luebke,</a:t>
                      </a:r>
                      <a:r>
                        <a:rPr lang="en-US" sz="1200" dirty="0" smtClean="0">
                          <a:effectLst/>
                          <a:latin typeface="Arial" panose="020B0604020202020204" pitchFamily="34" charset="0"/>
                          <a:cs typeface="Arial" panose="020B0604020202020204" pitchFamily="34" charset="0"/>
                        </a:rPr>
                        <a:t> </a:t>
                      </a:r>
                      <a:r>
                        <a:rPr lang="en-US" sz="1200" dirty="0">
                          <a:effectLst/>
                          <a:latin typeface="Arial" panose="020B0604020202020204" pitchFamily="34" charset="0"/>
                          <a:cs typeface="Arial" panose="020B0604020202020204" pitchFamily="34" charset="0"/>
                        </a:rPr>
                        <a:t>PhD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Anatomy &amp; Neurobiology</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2692819415"/>
                  </a:ext>
                </a:extLst>
              </a:tr>
              <a:tr h="387820">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Tsuneya Ikezu, MD, PhD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Pharmacology &amp; Experimental Therapeutics</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406049938"/>
                  </a:ext>
                </a:extLst>
              </a:tr>
              <a:tr h="387820">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Jorge</a:t>
                      </a:r>
                      <a:r>
                        <a:rPr lang="en-US" sz="1200" baseline="0" dirty="0">
                          <a:effectLst/>
                          <a:latin typeface="Arial" panose="020B0604020202020204" pitchFamily="34" charset="0"/>
                          <a:cs typeface="Arial" panose="020B0604020202020204" pitchFamily="34" charset="0"/>
                        </a:rPr>
                        <a:t> A. Soto, </a:t>
                      </a:r>
                      <a:r>
                        <a:rPr lang="en-US" sz="1200" dirty="0">
                          <a:effectLst/>
                          <a:latin typeface="Arial" panose="020B0604020202020204" pitchFamily="34" charset="0"/>
                          <a:cs typeface="Arial" panose="020B0604020202020204" pitchFamily="34" charset="0"/>
                        </a:rPr>
                        <a:t>MD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and Chair of Radiology </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502372943"/>
                  </a:ext>
                </a:extLst>
              </a:tr>
              <a:tr h="279207">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Marie-Helene Saint-Hilaire, MD</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Member</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Professor of Neurology</a:t>
                      </a:r>
                    </a:p>
                  </a:txBody>
                  <a:tcPr marL="44271" marR="44271" marT="0" marB="0"/>
                </a:tc>
                <a:extLst>
                  <a:ext uri="{0D108BD9-81ED-4DB2-BD59-A6C34878D82A}">
                    <a16:rowId xmlns:a16="http://schemas.microsoft.com/office/drawing/2014/main" xmlns="" val="2378773724"/>
                  </a:ext>
                </a:extLst>
              </a:tr>
              <a:tr h="279207">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Thomas T. Perls, MD, MPH, FACP</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Member</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Professor of Medicine in Geriatrics</a:t>
                      </a:r>
                    </a:p>
                  </a:txBody>
                  <a:tcPr marL="44271" marR="44271" marT="0" marB="0"/>
                </a:tc>
                <a:extLst>
                  <a:ext uri="{0D108BD9-81ED-4DB2-BD59-A6C34878D82A}">
                    <a16:rowId xmlns:a16="http://schemas.microsoft.com/office/drawing/2014/main" xmlns="" val="663601874"/>
                  </a:ext>
                </a:extLst>
              </a:tr>
              <a:tr h="387820">
                <a:tc>
                  <a:txBody>
                    <a:bodyPr/>
                    <a:lstStyle/>
                    <a:p>
                      <a:pPr marL="0" marR="0" algn="ctr">
                        <a:lnSpc>
                          <a:spcPct val="107000"/>
                        </a:lnSpc>
                        <a:spcBef>
                          <a:spcPts val="0"/>
                        </a:spcBef>
                        <a:spcAft>
                          <a:spcPts val="0"/>
                        </a:spcAft>
                      </a:pPr>
                      <a:r>
                        <a:rPr lang="en-US" sz="1200" dirty="0">
                          <a:effectLst/>
                          <a:latin typeface="Arial" panose="020B0604020202020204" pitchFamily="34" charset="0"/>
                          <a:ea typeface="+mn-ea"/>
                          <a:cs typeface="Arial" panose="020B0604020202020204" pitchFamily="34" charset="0"/>
                        </a:rPr>
                        <a:t>Virginia</a:t>
                      </a:r>
                      <a:r>
                        <a:rPr lang="en-US" sz="1200" baseline="0" dirty="0">
                          <a:effectLst/>
                          <a:latin typeface="Arial" panose="020B0604020202020204" pitchFamily="34" charset="0"/>
                          <a:ea typeface="+mn-ea"/>
                          <a:cs typeface="Arial" panose="020B0604020202020204" pitchFamily="34" charset="0"/>
                        </a:rPr>
                        <a:t> R. Litle, MD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Cardiothoracic Surgery</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485350029"/>
                  </a:ext>
                </a:extLst>
              </a:tr>
              <a:tr h="387820">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Jennifer J. Vasterling, PhD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Psychiatry – General Psychiatry</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1191621043"/>
                  </a:ext>
                </a:extLst>
              </a:tr>
              <a:tr h="387820">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Elizabeth D. Barnett, MD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cs typeface="Arial" panose="020B0604020202020204" pitchFamily="34" charset="0"/>
                        </a:rPr>
                        <a:t>Alternate 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Pediatrics – Infectious Diseases</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464400662"/>
                  </a:ext>
                </a:extLst>
              </a:tr>
              <a:tr h="387820">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Mieke H. Verfaellie, PhD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Member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Professor of Psychiatry</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1394060294"/>
                  </a:ext>
                </a:extLst>
              </a:tr>
              <a:tr h="298576">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Ravin Davidoff, MBBCH</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Alternate Member</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Professor of Medicine in Cardiovascular Medicine</a:t>
                      </a:r>
                    </a:p>
                  </a:txBody>
                  <a:tcPr marL="44271" marR="44271" marT="0" marB="0"/>
                </a:tc>
                <a:extLst>
                  <a:ext uri="{0D108BD9-81ED-4DB2-BD59-A6C34878D82A}">
                    <a16:rowId xmlns:a16="http://schemas.microsoft.com/office/drawing/2014/main" xmlns="" val="964991708"/>
                  </a:ext>
                </a:extLst>
              </a:tr>
              <a:tr h="280959">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Karen H. Antman, MD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Member Ex Officio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Provost of Medical </a:t>
                      </a:r>
                      <a:r>
                        <a:rPr lang="en-US" sz="1200" dirty="0" smtClean="0">
                          <a:effectLst/>
                          <a:latin typeface="Arial" panose="020B0604020202020204" pitchFamily="34" charset="0"/>
                          <a:cs typeface="Arial" panose="020B0604020202020204" pitchFamily="34" charset="0"/>
                        </a:rPr>
                        <a:t>Campus,</a:t>
                      </a:r>
                      <a:r>
                        <a:rPr lang="en-US" sz="1200" baseline="0" dirty="0" smtClean="0">
                          <a:effectLst/>
                          <a:latin typeface="Arial" panose="020B0604020202020204" pitchFamily="34" charset="0"/>
                          <a:cs typeface="Arial" panose="020B0604020202020204" pitchFamily="34" charset="0"/>
                        </a:rPr>
                        <a:t> </a:t>
                      </a:r>
                      <a:r>
                        <a:rPr lang="en-US" sz="1200" dirty="0" smtClean="0">
                          <a:effectLst/>
                          <a:latin typeface="Arial" panose="020B0604020202020204" pitchFamily="34" charset="0"/>
                          <a:cs typeface="Arial" panose="020B0604020202020204" pitchFamily="34" charset="0"/>
                        </a:rPr>
                        <a:t>Dean</a:t>
                      </a:r>
                      <a:r>
                        <a:rPr lang="en-US" sz="1200" dirty="0">
                          <a:effectLst/>
                          <a:latin typeface="Arial" panose="020B0604020202020204" pitchFamily="34" charset="0"/>
                          <a:cs typeface="Arial" panose="020B0604020202020204" pitchFamily="34" charset="0"/>
                        </a:rPr>
                        <a:t>, School of Medicine</a:t>
                      </a:r>
                    </a:p>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915400187"/>
                  </a:ext>
                </a:extLst>
              </a:tr>
              <a:tr h="343013">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Hee-Young Park, PhD</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Member Ex Officio</a:t>
                      </a:r>
                    </a:p>
                  </a:txBody>
                  <a:tcPr marL="44271" marR="44271"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Associate Dean, Faculty</a:t>
                      </a:r>
                      <a:r>
                        <a:rPr lang="en-US" sz="1200" baseline="0" dirty="0">
                          <a:effectLst/>
                          <a:latin typeface="Arial" panose="020B0604020202020204" pitchFamily="34" charset="0"/>
                          <a:ea typeface="Calibri" panose="020F0502020204030204" pitchFamily="34" charset="0"/>
                          <a:cs typeface="Arial" panose="020B0604020202020204" pitchFamily="34" charset="0"/>
                        </a:rPr>
                        <a:t> Affairs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4271" marR="44271" marT="0" marB="0"/>
                </a:tc>
                <a:extLst>
                  <a:ext uri="{0D108BD9-81ED-4DB2-BD59-A6C34878D82A}">
                    <a16:rowId xmlns:a16="http://schemas.microsoft.com/office/drawing/2014/main" xmlns="" val="4218474705"/>
                  </a:ext>
                </a:extLst>
              </a:tr>
            </a:tbl>
          </a:graphicData>
        </a:graphic>
      </p:graphicFrame>
    </p:spTree>
    <p:extLst>
      <p:ext uri="{BB962C8B-B14F-4D97-AF65-F5344CB8AC3E}">
        <p14:creationId xmlns:p14="http://schemas.microsoft.com/office/powerpoint/2010/main" val="4269202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30" y="7341"/>
            <a:ext cx="10515600" cy="1325563"/>
          </a:xfrm>
        </p:spPr>
        <p:txBody>
          <a:bodyPr/>
          <a:lstStyle/>
          <a:p>
            <a:r>
              <a:rPr lang="en-US" b="1" dirty="0" smtClean="0">
                <a:solidFill>
                  <a:srgbClr val="0432FF"/>
                </a:solidFill>
                <a:latin typeface="+mn-lt"/>
              </a:rPr>
              <a:t>Actions </a:t>
            </a:r>
            <a:endParaRPr lang="en-US" b="1" dirty="0">
              <a:solidFill>
                <a:srgbClr val="0432FF"/>
              </a:solidFill>
              <a:latin typeface="+mn-lt"/>
            </a:endParaRPr>
          </a:p>
        </p:txBody>
      </p:sp>
      <p:sp>
        <p:nvSpPr>
          <p:cNvPr id="3" name="Content Placeholder 2"/>
          <p:cNvSpPr>
            <a:spLocks noGrp="1"/>
          </p:cNvSpPr>
          <p:nvPr>
            <p:ph idx="1"/>
          </p:nvPr>
        </p:nvSpPr>
        <p:spPr>
          <a:xfrm>
            <a:off x="782504" y="1332904"/>
            <a:ext cx="10515600" cy="4351338"/>
          </a:xfrm>
        </p:spPr>
        <p:txBody>
          <a:bodyPr>
            <a:normAutofit lnSpcReduction="10000"/>
          </a:bodyPr>
          <a:lstStyle/>
          <a:p>
            <a:pPr>
              <a:buFont typeface="Wingdings" panose="05000000000000000000" pitchFamily="2" charset="2"/>
              <a:buChar char="q"/>
            </a:pPr>
            <a:r>
              <a:rPr lang="en-US" b="1" dirty="0" smtClean="0"/>
              <a:t> Have Faculty Appointment</a:t>
            </a:r>
          </a:p>
          <a:p>
            <a:pPr marL="0" indent="0">
              <a:buNone/>
            </a:pPr>
            <a:endParaRPr lang="en-US" sz="3200" b="1" dirty="0" smtClean="0"/>
          </a:p>
          <a:p>
            <a:pPr lvl="1">
              <a:buFont typeface="Wingdings" panose="05000000000000000000" pitchFamily="2" charset="2"/>
              <a:buChar char="Ø"/>
            </a:pPr>
            <a:r>
              <a:rPr lang="en-US" sz="2800" b="1" dirty="0"/>
              <a:t> </a:t>
            </a:r>
            <a:r>
              <a:rPr lang="en-US" sz="2800" b="1" dirty="0" smtClean="0"/>
              <a:t>Put your CV into BU CV format </a:t>
            </a:r>
          </a:p>
          <a:p>
            <a:pPr lvl="1">
              <a:buFont typeface="Wingdings" panose="05000000000000000000" pitchFamily="2" charset="2"/>
              <a:buChar char="Ø"/>
            </a:pPr>
            <a:r>
              <a:rPr lang="en-US" sz="2800" b="1" dirty="0" smtClean="0"/>
              <a:t> Be familiar with the promotions criteria and process</a:t>
            </a:r>
          </a:p>
          <a:p>
            <a:pPr lvl="1">
              <a:buFont typeface="Wingdings" panose="05000000000000000000" pitchFamily="2" charset="2"/>
              <a:buChar char="Ø"/>
            </a:pPr>
            <a:r>
              <a:rPr lang="en-US" sz="2800" b="1" dirty="0"/>
              <a:t> </a:t>
            </a:r>
            <a:r>
              <a:rPr lang="en-US" sz="2800" b="1" dirty="0" smtClean="0"/>
              <a:t>Identify mentor(s)</a:t>
            </a:r>
          </a:p>
          <a:p>
            <a:pPr lvl="1">
              <a:buFont typeface="Wingdings" panose="05000000000000000000" pitchFamily="2" charset="2"/>
              <a:buChar char="Ø"/>
            </a:pPr>
            <a:r>
              <a:rPr lang="en-US" sz="2800" b="1" dirty="0"/>
              <a:t> </a:t>
            </a:r>
            <a:r>
              <a:rPr lang="en-US" sz="2800" b="1" dirty="0" smtClean="0"/>
              <a:t>Review your CV with mentor or a senior faculty</a:t>
            </a:r>
          </a:p>
          <a:p>
            <a:pPr lvl="1">
              <a:buFont typeface="Wingdings" panose="05000000000000000000" pitchFamily="2" charset="2"/>
              <a:buChar char="Ø"/>
            </a:pPr>
            <a:r>
              <a:rPr lang="en-US" sz="2800" b="1" dirty="0"/>
              <a:t> P</a:t>
            </a:r>
            <a:r>
              <a:rPr lang="en-US" sz="2800" b="1" dirty="0" smtClean="0"/>
              <a:t>lan a strategy for promotion (Annual Review)</a:t>
            </a:r>
          </a:p>
          <a:p>
            <a:pPr lvl="1">
              <a:buFont typeface="Wingdings" panose="05000000000000000000" pitchFamily="2" charset="2"/>
              <a:buChar char="Ø"/>
            </a:pPr>
            <a:r>
              <a:rPr lang="en-US" sz="2800" b="1" dirty="0"/>
              <a:t> </a:t>
            </a:r>
            <a:r>
              <a:rPr lang="en-US" sz="2800" b="1" dirty="0" smtClean="0"/>
              <a:t>Attend events/resources offered by BU/BUSM that relates to promotions</a:t>
            </a:r>
          </a:p>
          <a:p>
            <a:pPr lvl="1">
              <a:buFont typeface="Wingdings" panose="05000000000000000000" pitchFamily="2" charset="2"/>
              <a:buChar char="Ø"/>
            </a:pPr>
            <a:r>
              <a:rPr lang="en-US" sz="2800" b="1" dirty="0"/>
              <a:t> </a:t>
            </a:r>
            <a:r>
              <a:rPr lang="en-US" sz="2800" b="1" dirty="0" smtClean="0"/>
              <a:t>Net-work: opportunities for scholarly activities</a:t>
            </a:r>
          </a:p>
          <a:p>
            <a:pPr marL="457200" lvl="1" indent="0">
              <a:buNone/>
            </a:pPr>
            <a:endParaRPr lang="en-US" sz="3200" b="1" dirty="0" smtClean="0"/>
          </a:p>
          <a:p>
            <a:pPr lvl="1"/>
            <a:endParaRPr lang="en-US" sz="2800" b="1" dirty="0" smtClean="0"/>
          </a:p>
          <a:p>
            <a:pPr lvl="1"/>
            <a:endParaRPr lang="en-US" sz="2800" b="1" dirty="0" smtClean="0"/>
          </a:p>
          <a:p>
            <a:pPr lvl="1"/>
            <a:endParaRPr lang="en-US" sz="2800" b="1" dirty="0"/>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7" name="Picture 6">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998235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30" y="7341"/>
            <a:ext cx="10515600" cy="1325563"/>
          </a:xfrm>
        </p:spPr>
        <p:txBody>
          <a:bodyPr/>
          <a:lstStyle/>
          <a:p>
            <a:r>
              <a:rPr lang="en-US" b="1" dirty="0" smtClean="0">
                <a:solidFill>
                  <a:srgbClr val="0432FF"/>
                </a:solidFill>
                <a:latin typeface="+mn-lt"/>
              </a:rPr>
              <a:t>Actions </a:t>
            </a:r>
            <a:endParaRPr lang="en-US" b="1" dirty="0">
              <a:solidFill>
                <a:srgbClr val="0432FF"/>
              </a:solidFill>
              <a:latin typeface="+mn-lt"/>
            </a:endParaRPr>
          </a:p>
        </p:txBody>
      </p:sp>
      <p:sp>
        <p:nvSpPr>
          <p:cNvPr id="3" name="Content Placeholder 2"/>
          <p:cNvSpPr>
            <a:spLocks noGrp="1"/>
          </p:cNvSpPr>
          <p:nvPr>
            <p:ph idx="1"/>
          </p:nvPr>
        </p:nvSpPr>
        <p:spPr>
          <a:xfrm>
            <a:off x="782504" y="1332904"/>
            <a:ext cx="10515600" cy="4351338"/>
          </a:xfrm>
        </p:spPr>
        <p:txBody>
          <a:bodyPr>
            <a:normAutofit/>
          </a:bodyPr>
          <a:lstStyle/>
          <a:p>
            <a:pPr>
              <a:buFont typeface="Wingdings" panose="05000000000000000000" pitchFamily="2" charset="2"/>
              <a:buChar char="q"/>
            </a:pPr>
            <a:r>
              <a:rPr lang="en-US" b="1" dirty="0" smtClean="0"/>
              <a:t> Do Not Have Faculty Appointment</a:t>
            </a:r>
          </a:p>
          <a:p>
            <a:pPr marL="0" indent="0">
              <a:buNone/>
            </a:pPr>
            <a:endParaRPr lang="en-US" sz="3200" b="1" dirty="0" smtClean="0"/>
          </a:p>
          <a:p>
            <a:pPr lvl="1">
              <a:buFont typeface="Wingdings" panose="05000000000000000000" pitchFamily="2" charset="2"/>
              <a:buChar char="Ø"/>
            </a:pPr>
            <a:r>
              <a:rPr lang="en-US" sz="2800" b="1" dirty="0" smtClean="0"/>
              <a:t> Meet with your chair/supervisor (identify the department)</a:t>
            </a:r>
          </a:p>
          <a:p>
            <a:pPr lvl="1">
              <a:buFont typeface="Wingdings" panose="05000000000000000000" pitchFamily="2" charset="2"/>
              <a:buChar char="Ø"/>
            </a:pPr>
            <a:r>
              <a:rPr lang="en-US" sz="2800" b="1" dirty="0" smtClean="0"/>
              <a:t> Work with the department administrator to put together the dossier</a:t>
            </a:r>
          </a:p>
          <a:p>
            <a:pPr lvl="1">
              <a:buFont typeface="Wingdings" panose="05000000000000000000" pitchFamily="2" charset="2"/>
              <a:buChar char="Ø"/>
            </a:pPr>
            <a:r>
              <a:rPr lang="en-US" sz="2800" b="1" dirty="0"/>
              <a:t> </a:t>
            </a:r>
            <a:r>
              <a:rPr lang="en-US" sz="2800" b="1" dirty="0" smtClean="0"/>
              <a:t>Put your CV into BU CV format</a:t>
            </a:r>
          </a:p>
          <a:p>
            <a:pPr marL="457200" lvl="1" indent="0">
              <a:buNone/>
            </a:pPr>
            <a:endParaRPr lang="en-US" sz="2800" b="1" dirty="0" smtClean="0"/>
          </a:p>
          <a:p>
            <a:pPr lvl="1"/>
            <a:endParaRPr lang="en-US" sz="2800" b="1" dirty="0" smtClean="0"/>
          </a:p>
          <a:p>
            <a:pPr lvl="1"/>
            <a:endParaRPr lang="en-US" sz="2800" b="1" dirty="0"/>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7" name="Picture 6">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222610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9" name="Picture 8"/>
          <p:cNvPicPr>
            <a:picLocks noChangeAspect="1"/>
          </p:cNvPicPr>
          <p:nvPr/>
        </p:nvPicPr>
        <p:blipFill>
          <a:blip r:embed="rId2"/>
          <a:stretch>
            <a:fillRect/>
          </a:stretch>
        </p:blipFill>
        <p:spPr>
          <a:xfrm>
            <a:off x="1104900" y="0"/>
            <a:ext cx="9982200" cy="6648017"/>
          </a:xfrm>
          <a:prstGeom prst="rect">
            <a:avLst/>
          </a:prstGeom>
        </p:spPr>
      </p:pic>
    </p:spTree>
    <p:extLst>
      <p:ext uri="{BB962C8B-B14F-4D97-AF65-F5344CB8AC3E}">
        <p14:creationId xmlns:p14="http://schemas.microsoft.com/office/powerpoint/2010/main" val="1339735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905000" y="890752"/>
            <a:ext cx="8382000" cy="5367808"/>
          </a:xfrm>
        </p:spPr>
        <p:txBody>
          <a:bodyPr/>
          <a:lstStyle/>
          <a:p>
            <a:pPr marL="0" indent="0">
              <a:buNone/>
            </a:pPr>
            <a:r>
              <a:rPr lang="en-US" sz="2200" b="1" dirty="0">
                <a:ea typeface="ＭＳ Ｐゴシック" panose="020B0600070205080204" pitchFamily="34" charset="-128"/>
              </a:rPr>
              <a:t>Chair: </a:t>
            </a:r>
            <a:r>
              <a:rPr lang="en-US" sz="2200" dirty="0"/>
              <a:t>Mary Ellen Killion, NP (</a:t>
            </a:r>
            <a:r>
              <a:rPr lang="en-US" sz="2200" dirty="0"/>
              <a:t>Pediatrics</a:t>
            </a:r>
            <a:r>
              <a:rPr lang="en-US" sz="2200" dirty="0"/>
              <a:t>)</a:t>
            </a:r>
          </a:p>
          <a:p>
            <a:pPr marL="0" indent="0">
              <a:buNone/>
            </a:pPr>
            <a:endParaRPr lang="en-US" altLang="en-US" sz="1400" b="1" dirty="0">
              <a:ea typeface="ＭＳ Ｐゴシック" panose="020B0600070205080204" pitchFamily="34" charset="-128"/>
            </a:endParaRPr>
          </a:p>
          <a:p>
            <a:pPr marL="0" indent="0">
              <a:buNone/>
            </a:pPr>
            <a:r>
              <a:rPr lang="en-US" altLang="en-US" sz="2200" b="1" dirty="0">
                <a:ea typeface="ＭＳ Ｐゴシック" panose="020B0600070205080204" pitchFamily="34" charset="-128"/>
              </a:rPr>
              <a:t>Members:</a:t>
            </a: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marL="0" indent="0">
              <a:buNone/>
            </a:pPr>
            <a:endParaRPr lang="en-US" altLang="en-US" sz="2200" b="1" dirty="0">
              <a:ea typeface="ＭＳ Ｐゴシック" panose="020B0600070205080204" pitchFamily="34" charset="-128"/>
            </a:endParaRPr>
          </a:p>
          <a:p>
            <a:pPr lvl="2"/>
            <a:endParaRPr lang="en-US" sz="1600" dirty="0"/>
          </a:p>
          <a:p>
            <a:pPr marL="0" indent="0">
              <a:buNone/>
            </a:pP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p:txBody>
      </p:sp>
      <p:sp>
        <p:nvSpPr>
          <p:cNvPr id="20485" name="Title 1"/>
          <p:cNvSpPr>
            <a:spLocks noGrp="1"/>
          </p:cNvSpPr>
          <p:nvPr>
            <p:ph type="title"/>
          </p:nvPr>
        </p:nvSpPr>
        <p:spPr>
          <a:xfrm>
            <a:off x="1981200" y="117476"/>
            <a:ext cx="8229600" cy="639763"/>
          </a:xfrm>
        </p:spPr>
        <p:txBody>
          <a:bodyPr anchor="b"/>
          <a:lstStyle/>
          <a:p>
            <a:pPr eaLnBrk="1" hangingPunct="1"/>
            <a:r>
              <a:rPr lang="en-US" altLang="en-US" sz="3200" dirty="0">
                <a:ea typeface="ＭＳ Ｐゴシック" panose="020B0600070205080204" pitchFamily="34" charset="-128"/>
              </a:rPr>
              <a:t>Advanced Practice Provider Council</a:t>
            </a:r>
            <a:endParaRPr lang="en-US" altLang="en-US" sz="3200" dirty="0">
              <a:ea typeface="ＭＳ Ｐゴシック" panose="020B0600070205080204" pitchFamily="34" charset="-128"/>
            </a:endParaRPr>
          </a:p>
        </p:txBody>
      </p:sp>
      <p:graphicFrame>
        <p:nvGraphicFramePr>
          <p:cNvPr id="5" name="Table 4"/>
          <p:cNvGraphicFramePr>
            <a:graphicFrameLocks noGrp="1"/>
          </p:cNvGraphicFramePr>
          <p:nvPr>
            <p:extLst/>
          </p:nvPr>
        </p:nvGraphicFramePr>
        <p:xfrm>
          <a:off x="1905000" y="1955086"/>
          <a:ext cx="8529480" cy="3568042"/>
        </p:xfrm>
        <a:graphic>
          <a:graphicData uri="http://schemas.openxmlformats.org/drawingml/2006/table">
            <a:tbl>
              <a:tblPr/>
              <a:tblGrid>
                <a:gridCol w="4264740"/>
                <a:gridCol w="4264740"/>
              </a:tblGrid>
              <a:tr h="398122">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pt-BR" sz="2000" dirty="0" smtClean="0">
                          <a:effectLst/>
                        </a:rPr>
                        <a:t>Rosha Forman,</a:t>
                      </a:r>
                      <a:r>
                        <a:rPr lang="pt-BR" sz="2000" baseline="0" dirty="0" smtClean="0">
                          <a:effectLst/>
                        </a:rPr>
                        <a:t> CNM (OBGYN)</a:t>
                      </a:r>
                      <a:endParaRPr lang="pt-BR" sz="2000" dirty="0" smtClean="0">
                        <a:effectLst/>
                      </a:endParaRPr>
                    </a:p>
                  </a:txBody>
                  <a:tcPr>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dirty="0" smtClean="0">
                          <a:effectLst/>
                        </a:rPr>
                        <a:t>Douglas Grunseich, CRNA (Anesthesia)</a:t>
                      </a:r>
                    </a:p>
                  </a:txBody>
                  <a:tcPr>
                    <a:lnL w="12700" cmpd="sng">
                      <a:noFill/>
                      <a:prstDash val="soli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tr>
              <a:tr h="249028">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effectLst/>
                        </a:rPr>
                        <a:t>Antonieta Camara, NP (GIM)</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t>Cherisse Carlo, NP (Hospitalist)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effectLst/>
                        </a:rPr>
                        <a:t>Denise Eckstrom,</a:t>
                      </a:r>
                      <a:r>
                        <a:rPr lang="en-US" sz="2000" baseline="0" dirty="0" smtClean="0">
                          <a:effectLst/>
                        </a:rPr>
                        <a:t> NP (Cardiology)</a:t>
                      </a:r>
                      <a:endParaRPr lang="en-US" sz="2000" dirty="0" smtClean="0">
                        <a:effectLs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t>Kerin</a:t>
                      </a:r>
                      <a:r>
                        <a:rPr lang="en-US" sz="2000" baseline="0" dirty="0" smtClean="0"/>
                        <a:t> Flanagan, NP (Neurology)</a:t>
                      </a:r>
                      <a:endParaRPr lang="en-US" sz="2000" dirty="0" smtClean="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effectLst/>
                        </a:rPr>
                        <a:t>Melissa Jacobs, NP (GIM)</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dirty="0" smtClean="0">
                          <a:effectLst/>
                        </a:rPr>
                        <a:t>Jenna Meade, NP</a:t>
                      </a:r>
                      <a:r>
                        <a:rPr lang="en-US" sz="2000" baseline="0" dirty="0" smtClean="0">
                          <a:effectLst/>
                        </a:rPr>
                        <a:t> (Family Medicine)</a:t>
                      </a:r>
                      <a:endParaRPr lang="en-US" sz="2000" dirty="0" smtClean="0">
                        <a:effectLst/>
                      </a:endParaRPr>
                    </a:p>
                  </a:txBody>
                  <a:tcP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effectLst/>
                        </a:rPr>
                        <a:t>Danielle Walker, NP (Psych)</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dirty="0" smtClean="0">
                          <a:effectLst/>
                        </a:rPr>
                        <a:t>Frances Blevins, PA-C (Hem </a:t>
                      </a:r>
                      <a:r>
                        <a:rPr lang="en-US" sz="2000" dirty="0" err="1" smtClean="0">
                          <a:effectLst/>
                        </a:rPr>
                        <a:t>Onc</a:t>
                      </a:r>
                      <a:r>
                        <a:rPr lang="en-US" sz="2000" dirty="0" smtClean="0">
                          <a:effectLst/>
                        </a:rPr>
                        <a:t>)</a:t>
                      </a:r>
                    </a:p>
                  </a:txBody>
                  <a:tcP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dirty="0" smtClean="0">
                          <a:effectLst/>
                        </a:rPr>
                        <a:t>Lauren Cipriani, PA-C</a:t>
                      </a:r>
                      <a:r>
                        <a:rPr lang="en-US" sz="2000" baseline="0" dirty="0" smtClean="0">
                          <a:effectLst/>
                        </a:rPr>
                        <a:t> (Ortho)</a:t>
                      </a:r>
                      <a:endParaRPr lang="en-US" sz="2000" dirty="0" smtClean="0">
                        <a:effectLs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dirty="0" smtClean="0">
                          <a:effectLst/>
                        </a:rPr>
                        <a:t>Lauren Hartnett, PA-C</a:t>
                      </a:r>
                      <a:r>
                        <a:rPr lang="en-US" sz="2000" baseline="0" dirty="0" smtClean="0">
                          <a:effectLst/>
                        </a:rPr>
                        <a:t> (Surgery)</a:t>
                      </a:r>
                      <a:endParaRPr lang="en-US" sz="2000" dirty="0" smtClean="0">
                        <a:effectLst/>
                      </a:endParaRPr>
                    </a:p>
                  </a:txBody>
                  <a:tcP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b="1" dirty="0" smtClean="0">
                          <a:effectLst/>
                        </a:rPr>
                        <a:t>Diane Hanley</a:t>
                      </a:r>
                      <a:r>
                        <a:rPr lang="en-US" sz="2000" b="1" baseline="0" dirty="0" smtClean="0">
                          <a:effectLst/>
                        </a:rPr>
                        <a:t> (BMC)</a:t>
                      </a:r>
                      <a:endParaRPr lang="en-US" sz="2000" b="1" dirty="0" smtClean="0">
                        <a:effectLs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b="1" dirty="0" smtClean="0">
                          <a:effectLst/>
                        </a:rPr>
                        <a:t>Chris Manasseh, MD (BMC)</a:t>
                      </a:r>
                    </a:p>
                  </a:txBody>
                  <a:tcP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b="1" dirty="0" smtClean="0">
                          <a:effectLst/>
                        </a:rPr>
                        <a:t>Jeff Schneider, MD (BMC)</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b="1" dirty="0" smtClean="0">
                          <a:effectLst/>
                        </a:rPr>
                        <a:t>Angela Reffel, PA-C (BU)</a:t>
                      </a:r>
                    </a:p>
                  </a:txBody>
                  <a:tcP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262410">
                <a:tc>
                  <a:txBody>
                    <a:bodyPr/>
                    <a:lstStyle/>
                    <a:p>
                      <a:pPr marL="0" marR="0" lvl="0" indent="0" algn="l" defTabSz="913432" rtl="0" eaLnBrk="1" fontAlgn="t" latinLnBrk="0" hangingPunct="1">
                        <a:lnSpc>
                          <a:spcPct val="100000"/>
                        </a:lnSpc>
                        <a:spcBef>
                          <a:spcPts val="0"/>
                        </a:spcBef>
                        <a:spcAft>
                          <a:spcPts val="0"/>
                        </a:spcAft>
                        <a:buClrTx/>
                        <a:buSzTx/>
                        <a:buFontTx/>
                        <a:buNone/>
                        <a:tabLst/>
                        <a:defRPr/>
                      </a:pPr>
                      <a:r>
                        <a:rPr lang="en-US" sz="2000" b="1" dirty="0" smtClean="0">
                          <a:effectLst/>
                        </a:rPr>
                        <a:t>Hee-Young Park, MD (BU)</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3432" rtl="0" eaLnBrk="1" fontAlgn="auto" latinLnBrk="0" hangingPunct="1">
                        <a:lnSpc>
                          <a:spcPct val="100000"/>
                        </a:lnSpc>
                        <a:spcBef>
                          <a:spcPts val="0"/>
                        </a:spcBef>
                        <a:spcAft>
                          <a:spcPts val="0"/>
                        </a:spcAft>
                        <a:buClrTx/>
                        <a:buSzTx/>
                        <a:buFontTx/>
                        <a:buNone/>
                        <a:tabLst/>
                        <a:defRPr/>
                      </a:pPr>
                      <a:r>
                        <a:rPr lang="en-US" sz="2000" b="1" dirty="0" smtClean="0">
                          <a:effectLst/>
                        </a:rPr>
                        <a:t>Mary Beth</a:t>
                      </a:r>
                      <a:r>
                        <a:rPr lang="en-US" sz="2000" b="1" baseline="0" dirty="0" smtClean="0">
                          <a:effectLst/>
                        </a:rPr>
                        <a:t> Molloy (BUMG)</a:t>
                      </a:r>
                      <a:endParaRPr lang="en-US" sz="2000" b="1" dirty="0" smtClean="0">
                        <a:effectLst/>
                      </a:endParaRPr>
                    </a:p>
                  </a:txBody>
                  <a:tcP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bl>
          </a:graphicData>
        </a:graphic>
      </p:graphicFrame>
      <p:sp>
        <p:nvSpPr>
          <p:cNvPr id="6" name="Rectangle 1"/>
          <p:cNvSpPr>
            <a:spLocks noChangeArrowheads="1"/>
          </p:cNvSpPr>
          <p:nvPr/>
        </p:nvSpPr>
        <p:spPr bwMode="auto">
          <a:xfrm>
            <a:off x="2714625" y="2350819"/>
            <a:ext cx="6632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2309497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2" name="Picture 1"/>
          <p:cNvPicPr>
            <a:picLocks noChangeAspect="1"/>
          </p:cNvPicPr>
          <p:nvPr/>
        </p:nvPicPr>
        <p:blipFill>
          <a:blip r:embed="rId2"/>
          <a:stretch>
            <a:fillRect/>
          </a:stretch>
        </p:blipFill>
        <p:spPr>
          <a:xfrm>
            <a:off x="1147762" y="42862"/>
            <a:ext cx="9896475" cy="6772275"/>
          </a:xfrm>
          <a:prstGeom prst="rect">
            <a:avLst/>
          </a:prstGeom>
        </p:spPr>
      </p:pic>
    </p:spTree>
    <p:extLst>
      <p:ext uri="{BB962C8B-B14F-4D97-AF65-F5344CB8AC3E}">
        <p14:creationId xmlns:p14="http://schemas.microsoft.com/office/powerpoint/2010/main" val="984532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3" name="Title 2"/>
          <p:cNvSpPr>
            <a:spLocks noGrp="1"/>
          </p:cNvSpPr>
          <p:nvPr>
            <p:ph type="title"/>
          </p:nvPr>
        </p:nvSpPr>
        <p:spPr>
          <a:xfrm>
            <a:off x="1035627" y="2244436"/>
            <a:ext cx="10515600" cy="2610593"/>
          </a:xfrm>
        </p:spPr>
        <p:txBody>
          <a:bodyPr>
            <a:noAutofit/>
          </a:bodyPr>
          <a:lstStyle/>
          <a:p>
            <a:r>
              <a:rPr lang="en-US" sz="2800" b="1" dirty="0" smtClean="0">
                <a:solidFill>
                  <a:srgbClr val="0432FF"/>
                </a:solidFill>
                <a:latin typeface="+mn-lt"/>
              </a:rPr>
              <a:t/>
            </a:r>
            <a:br>
              <a:rPr lang="en-US" sz="2800" b="1" dirty="0" smtClean="0">
                <a:solidFill>
                  <a:srgbClr val="0432FF"/>
                </a:solidFill>
                <a:latin typeface="+mn-lt"/>
              </a:rPr>
            </a:br>
            <a:r>
              <a:rPr lang="en-US" sz="2800" b="1" dirty="0">
                <a:solidFill>
                  <a:srgbClr val="0432FF"/>
                </a:solidFill>
                <a:latin typeface="+mn-lt"/>
              </a:rPr>
              <a:t/>
            </a:r>
            <a:br>
              <a:rPr lang="en-US" sz="2800" b="1" dirty="0">
                <a:solidFill>
                  <a:srgbClr val="0432FF"/>
                </a:solidFill>
                <a:latin typeface="+mn-lt"/>
              </a:rPr>
            </a:br>
            <a:r>
              <a:rPr lang="en-US" sz="2800" b="1" dirty="0" smtClean="0">
                <a:latin typeface="+mn-lt"/>
              </a:rPr>
              <a:t>-How to Get Promoted Workshops: four times/year</a:t>
            </a:r>
            <a:br>
              <a:rPr lang="en-US" sz="2800" b="1" dirty="0" smtClean="0">
                <a:latin typeface="+mn-lt"/>
              </a:rPr>
            </a:br>
            <a:r>
              <a:rPr lang="en-US" sz="2800" b="1" dirty="0" smtClean="0">
                <a:latin typeface="+mn-lt"/>
              </a:rPr>
              <a:t/>
            </a:r>
            <a:br>
              <a:rPr lang="en-US" sz="2800" b="1" dirty="0" smtClean="0">
                <a:latin typeface="+mn-lt"/>
              </a:rPr>
            </a:br>
            <a:r>
              <a:rPr lang="en-US" sz="2800" b="1" dirty="0" smtClean="0">
                <a:latin typeface="+mn-lt"/>
              </a:rPr>
              <a:t>-CV reviews offered by BUSM FAP Committees (FA Office: Danielle White)</a:t>
            </a:r>
            <a:br>
              <a:rPr lang="en-US" sz="2800" b="1" dirty="0" smtClean="0">
                <a:latin typeface="+mn-lt"/>
              </a:rPr>
            </a:br>
            <a:r>
              <a:rPr lang="en-US" sz="2800" b="1" dirty="0" smtClean="0">
                <a:latin typeface="+mn-lt"/>
              </a:rPr>
              <a:t/>
            </a:r>
            <a:br>
              <a:rPr lang="en-US" sz="2800" b="1" dirty="0" smtClean="0">
                <a:latin typeface="+mn-lt"/>
              </a:rPr>
            </a:br>
            <a:r>
              <a:rPr lang="en-US" sz="2800" b="1" dirty="0" smtClean="0">
                <a:latin typeface="+mn-lt"/>
              </a:rPr>
              <a:t>-Annual Review—Come up with a plan with your chair/section chief/supervisor</a:t>
            </a:r>
            <a:br>
              <a:rPr lang="en-US" sz="2800" b="1" dirty="0" smtClean="0">
                <a:latin typeface="+mn-lt"/>
              </a:rPr>
            </a:br>
            <a:r>
              <a:rPr lang="en-US" sz="2800" b="1" dirty="0" smtClean="0">
                <a:latin typeface="+mn-lt"/>
              </a:rPr>
              <a:t/>
            </a:r>
            <a:br>
              <a:rPr lang="en-US" sz="2800" b="1" dirty="0" smtClean="0">
                <a:latin typeface="+mn-lt"/>
              </a:rPr>
            </a:br>
            <a:r>
              <a:rPr lang="en-US" sz="2800" b="1" dirty="0" smtClean="0">
                <a:latin typeface="+mn-lt"/>
              </a:rPr>
              <a:t>-Career Consultations offered by Faculty Development Office</a:t>
            </a:r>
            <a:br>
              <a:rPr lang="en-US" sz="2800" b="1" dirty="0" smtClean="0">
                <a:latin typeface="+mn-lt"/>
              </a:rPr>
            </a:br>
            <a:r>
              <a:rPr lang="en-US" sz="2800" b="1" dirty="0" smtClean="0">
                <a:latin typeface="+mn-lt"/>
              </a:rPr>
              <a:t/>
            </a:r>
            <a:br>
              <a:rPr lang="en-US" sz="2800" b="1" dirty="0" smtClean="0">
                <a:latin typeface="+mn-lt"/>
              </a:rPr>
            </a:br>
            <a:r>
              <a:rPr lang="en-US" sz="2800" b="1" dirty="0" smtClean="0">
                <a:latin typeface="+mn-lt"/>
              </a:rPr>
              <a:t>-Educator’s Collaborative Lunch &amp; other relevant seminar series</a:t>
            </a:r>
            <a:br>
              <a:rPr lang="en-US" sz="2800" b="1" dirty="0" smtClean="0">
                <a:latin typeface="+mn-lt"/>
              </a:rPr>
            </a:br>
            <a:r>
              <a:rPr lang="en-US" sz="2800" b="1" dirty="0" smtClean="0">
                <a:latin typeface="+mn-lt"/>
              </a:rPr>
              <a:t/>
            </a:r>
            <a:br>
              <a:rPr lang="en-US" sz="2800" b="1" dirty="0" smtClean="0">
                <a:latin typeface="+mn-lt"/>
              </a:rPr>
            </a:br>
            <a:r>
              <a:rPr lang="en-US" sz="2800" b="1" dirty="0" smtClean="0">
                <a:latin typeface="+mn-lt"/>
              </a:rPr>
              <a:t/>
            </a:r>
            <a:br>
              <a:rPr lang="en-US" sz="2800" b="1" dirty="0" smtClean="0">
                <a:latin typeface="+mn-lt"/>
              </a:rPr>
            </a:br>
            <a:endParaRPr lang="en-US" sz="2800" b="1" dirty="0">
              <a:latin typeface="+mn-lt"/>
            </a:endParaRPr>
          </a:p>
        </p:txBody>
      </p:sp>
      <p:sp>
        <p:nvSpPr>
          <p:cNvPr id="2" name="TextBox 1"/>
          <p:cNvSpPr txBox="1"/>
          <p:nvPr/>
        </p:nvSpPr>
        <p:spPr>
          <a:xfrm>
            <a:off x="4101728" y="205608"/>
            <a:ext cx="4527922" cy="1323439"/>
          </a:xfrm>
          <a:prstGeom prst="rect">
            <a:avLst/>
          </a:prstGeom>
          <a:noFill/>
        </p:spPr>
        <p:txBody>
          <a:bodyPr wrap="square" rtlCol="0">
            <a:spAutoFit/>
          </a:bodyPr>
          <a:lstStyle/>
          <a:p>
            <a:r>
              <a:rPr lang="en-US" sz="4000" b="1" dirty="0" smtClean="0">
                <a:solidFill>
                  <a:srgbClr val="0432FF"/>
                </a:solidFill>
              </a:rPr>
              <a:t>Activities/Resources </a:t>
            </a:r>
          </a:p>
          <a:p>
            <a:endParaRPr lang="en-US" sz="4000" b="1" dirty="0">
              <a:solidFill>
                <a:srgbClr val="0432FF"/>
              </a:solidFill>
            </a:endParaRPr>
          </a:p>
        </p:txBody>
      </p:sp>
    </p:spTree>
    <p:extLst>
      <p:ext uri="{BB962C8B-B14F-4D97-AF65-F5344CB8AC3E}">
        <p14:creationId xmlns:p14="http://schemas.microsoft.com/office/powerpoint/2010/main" val="3343812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12" name="Picture 11">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8" name="Title 1"/>
          <p:cNvSpPr txBox="1">
            <a:spLocks/>
          </p:cNvSpPr>
          <p:nvPr/>
        </p:nvSpPr>
        <p:spPr>
          <a:xfrm>
            <a:off x="838199" y="1136587"/>
            <a:ext cx="10515600" cy="40168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432FF"/>
                </a:solidFill>
                <a:latin typeface="+mn-lt"/>
                <a:hlinkClick r:id="rId3"/>
              </a:rPr>
              <a:t>https</a:t>
            </a:r>
            <a:r>
              <a:rPr lang="en-US" sz="3200" b="1" dirty="0">
                <a:solidFill>
                  <a:srgbClr val="0432FF"/>
                </a:solidFill>
                <a:latin typeface="+mn-lt"/>
                <a:hlinkClick r:id="rId3"/>
              </a:rPr>
              <a:t>://</a:t>
            </a:r>
            <a:r>
              <a:rPr lang="en-US" sz="3200" b="1" dirty="0" smtClean="0">
                <a:solidFill>
                  <a:srgbClr val="0432FF"/>
                </a:solidFill>
                <a:latin typeface="+mn-lt"/>
                <a:hlinkClick r:id="rId3"/>
              </a:rPr>
              <a:t>www.bumc.bu.edu/busm/faculty</a:t>
            </a:r>
            <a:endParaRPr lang="en-US" sz="3200" b="1" dirty="0" smtClean="0">
              <a:solidFill>
                <a:srgbClr val="0432FF"/>
              </a:solidFill>
              <a:latin typeface="+mn-lt"/>
            </a:endParaRPr>
          </a:p>
          <a:p>
            <a:pPr algn="ctr"/>
            <a:endParaRPr lang="en-US" sz="3200" b="1" dirty="0">
              <a:solidFill>
                <a:srgbClr val="0432FF"/>
              </a:solidFill>
              <a:latin typeface="+mn-lt"/>
            </a:endParaRPr>
          </a:p>
          <a:p>
            <a:pPr algn="ctr"/>
            <a:endParaRPr lang="en-US" sz="3600" b="1" dirty="0" smtClean="0">
              <a:solidFill>
                <a:srgbClr val="0432FF"/>
              </a:solidFill>
              <a:latin typeface="+mn-lt"/>
            </a:endParaRPr>
          </a:p>
        </p:txBody>
      </p:sp>
      <p:sp>
        <p:nvSpPr>
          <p:cNvPr id="6" name="TextBox 5"/>
          <p:cNvSpPr txBox="1"/>
          <p:nvPr/>
        </p:nvSpPr>
        <p:spPr>
          <a:xfrm>
            <a:off x="2450321" y="920943"/>
            <a:ext cx="7291355" cy="830997"/>
          </a:xfrm>
          <a:prstGeom prst="rect">
            <a:avLst/>
          </a:prstGeom>
          <a:noFill/>
        </p:spPr>
        <p:txBody>
          <a:bodyPr wrap="none" rtlCol="0">
            <a:spAutoFit/>
          </a:bodyPr>
          <a:lstStyle/>
          <a:p>
            <a:r>
              <a:rPr lang="en-US" sz="4800" b="1" dirty="0" smtClean="0"/>
              <a:t>Visit Faculty Affairs Website</a:t>
            </a:r>
            <a:endParaRPr lang="en-US" sz="4800" b="1" dirty="0"/>
          </a:p>
        </p:txBody>
      </p:sp>
      <p:sp>
        <p:nvSpPr>
          <p:cNvPr id="2" name="TextBox 1"/>
          <p:cNvSpPr txBox="1"/>
          <p:nvPr/>
        </p:nvSpPr>
        <p:spPr>
          <a:xfrm>
            <a:off x="3999345" y="3509819"/>
            <a:ext cx="3648364" cy="1200329"/>
          </a:xfrm>
          <a:prstGeom prst="rect">
            <a:avLst/>
          </a:prstGeom>
          <a:noFill/>
        </p:spPr>
        <p:txBody>
          <a:bodyPr wrap="square" rtlCol="0">
            <a:spAutoFit/>
          </a:bodyPr>
          <a:lstStyle/>
          <a:p>
            <a:r>
              <a:rPr lang="en-US" b="1" dirty="0" smtClean="0"/>
              <a:t>BU CV format template</a:t>
            </a:r>
          </a:p>
          <a:p>
            <a:r>
              <a:rPr lang="en-US" b="1" dirty="0" smtClean="0"/>
              <a:t>Check list</a:t>
            </a:r>
          </a:p>
          <a:p>
            <a:r>
              <a:rPr lang="en-US" b="1" dirty="0" smtClean="0"/>
              <a:t>Dates of BUSM FAP meetings</a:t>
            </a:r>
          </a:p>
          <a:p>
            <a:endParaRPr lang="en-US" b="1" dirty="0"/>
          </a:p>
        </p:txBody>
      </p:sp>
    </p:spTree>
    <p:extLst>
      <p:ext uri="{BB962C8B-B14F-4D97-AF65-F5344CB8AC3E}">
        <p14:creationId xmlns:p14="http://schemas.microsoft.com/office/powerpoint/2010/main" val="41644404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6108707-1274-1C4B-A8EE-49C83829E6EB}"/>
              </a:ext>
            </a:extLst>
          </p:cNvPr>
          <p:cNvPicPr>
            <a:picLocks noChangeAspect="1"/>
          </p:cNvPicPr>
          <p:nvPr/>
        </p:nvPicPr>
        <p:blipFill>
          <a:blip r:embed="rId2"/>
          <a:stretch>
            <a:fillRect/>
          </a:stretch>
        </p:blipFill>
        <p:spPr>
          <a:xfrm>
            <a:off x="3733300" y="1261427"/>
            <a:ext cx="4525241" cy="4525241"/>
          </a:xfrm>
          <a:prstGeom prst="rect">
            <a:avLst/>
          </a:prstGeom>
        </p:spPr>
      </p:pic>
      <p:sp>
        <p:nvSpPr>
          <p:cNvPr id="2" name="Title 1">
            <a:extLst>
              <a:ext uri="{FF2B5EF4-FFF2-40B4-BE49-F238E27FC236}">
                <a16:creationId xmlns:a16="http://schemas.microsoft.com/office/drawing/2014/main" xmlns="" id="{6FB87688-0724-EA48-83CE-6996E529D85C}"/>
              </a:ext>
            </a:extLst>
          </p:cNvPr>
          <p:cNvSpPr>
            <a:spLocks noGrp="1"/>
          </p:cNvSpPr>
          <p:nvPr>
            <p:ph type="title"/>
          </p:nvPr>
        </p:nvSpPr>
        <p:spPr>
          <a:xfrm>
            <a:off x="1137467" y="526176"/>
            <a:ext cx="7886700" cy="994172"/>
          </a:xfrm>
        </p:spPr>
        <p:txBody>
          <a:bodyPr>
            <a:normAutofit/>
          </a:bodyPr>
          <a:lstStyle/>
          <a:p>
            <a:r>
              <a:rPr lang="en-US" sz="4800" b="1" dirty="0">
                <a:latin typeface="+mn-lt"/>
              </a:rPr>
              <a:t>Questions? </a:t>
            </a:r>
          </a:p>
        </p:txBody>
      </p:sp>
      <p:sp>
        <p:nvSpPr>
          <p:cNvPr id="9" name="Rectangle 8">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pic>
        <p:nvPicPr>
          <p:cNvPr id="7" name="Picture 6">
            <a:extLst>
              <a:ext uri="{FF2B5EF4-FFF2-40B4-BE49-F238E27FC236}">
                <a16:creationId xmlns:a16="http://schemas.microsoft.com/office/drawing/2014/main" xmlns="" id="{0D2B5ECE-AD77-554A-925A-15B93CE4451A}"/>
              </a:ext>
            </a:extLst>
          </p:cNvPr>
          <p:cNvPicPr>
            <a:picLocks noChangeAspect="1"/>
          </p:cNvPicPr>
          <p:nvPr/>
        </p:nvPicPr>
        <p:blipFill>
          <a:blip r:embed="rId3"/>
          <a:stretch>
            <a:fillRect/>
          </a:stretch>
        </p:blipFill>
        <p:spPr>
          <a:xfrm>
            <a:off x="10439400" y="6055324"/>
            <a:ext cx="1752600" cy="786201"/>
          </a:xfrm>
          <a:prstGeom prst="rect">
            <a:avLst/>
          </a:prstGeom>
        </p:spPr>
      </p:pic>
    </p:spTree>
    <p:extLst>
      <p:ext uri="{BB962C8B-B14F-4D97-AF65-F5344CB8AC3E}">
        <p14:creationId xmlns:p14="http://schemas.microsoft.com/office/powerpoint/2010/main" val="1882923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905000" y="890752"/>
            <a:ext cx="8382000" cy="5367808"/>
          </a:xfrm>
        </p:spPr>
        <p:txBody>
          <a:bodyPr/>
          <a:lstStyle/>
          <a:p>
            <a:r>
              <a:rPr lang="en-US" altLang="en-US" sz="2400" dirty="0">
                <a:ea typeface="ＭＳ Ｐゴシック" panose="020B0600070205080204" pitchFamily="34" charset="-128"/>
              </a:rPr>
              <a:t>BU School of Medicine Appointments and Promotions Website</a:t>
            </a:r>
          </a:p>
          <a:p>
            <a:pPr marL="400050" lvl="1" indent="0">
              <a:buNone/>
            </a:pPr>
            <a:r>
              <a:rPr lang="en-US" altLang="en-US" sz="2000" dirty="0">
                <a:ea typeface="ＭＳ Ｐゴシック" panose="020B0600070205080204" pitchFamily="34" charset="-128"/>
                <a:hlinkClick r:id="rId3"/>
              </a:rPr>
              <a:t>https://www.bumc.bu.edu/busm/faculty/appointments-and-promotions</a:t>
            </a:r>
            <a:r>
              <a:rPr lang="en-US" altLang="en-US" sz="2000" dirty="0">
                <a:ea typeface="ＭＳ Ｐゴシック" panose="020B0600070205080204" pitchFamily="34" charset="-128"/>
                <a:hlinkClick r:id="rId3"/>
              </a:rPr>
              <a:t>/</a:t>
            </a:r>
            <a:endParaRPr lang="en-US" altLang="en-US" sz="2000" dirty="0">
              <a:ea typeface="ＭＳ Ｐゴシック" panose="020B0600070205080204" pitchFamily="34" charset="-128"/>
            </a:endParaRPr>
          </a:p>
          <a:p>
            <a:pPr marL="0" indent="0">
              <a:buNone/>
            </a:pPr>
            <a:r>
              <a:rPr lang="en-US" altLang="en-US" sz="2400" dirty="0">
                <a:ea typeface="ＭＳ Ｐゴシック" panose="020B0600070205080204" pitchFamily="34" charset="-128"/>
              </a:rPr>
              <a:t> </a:t>
            </a:r>
          </a:p>
          <a:p>
            <a:r>
              <a:rPr lang="en-US" altLang="en-US" sz="2400" dirty="0">
                <a:ea typeface="ＭＳ Ｐゴシック" panose="020B0600070205080204" pitchFamily="34" charset="-128"/>
              </a:rPr>
              <a:t>BUMC Professional Development Programs (including Career Planning and CV Review)</a:t>
            </a:r>
          </a:p>
          <a:p>
            <a:pPr marL="400050" lvl="1" indent="0">
              <a:buNone/>
            </a:pPr>
            <a:r>
              <a:rPr lang="en-US" altLang="en-US" sz="2000" dirty="0">
                <a:ea typeface="ＭＳ Ｐゴシック" panose="020B0600070205080204" pitchFamily="34" charset="-128"/>
                <a:hlinkClick r:id="rId4"/>
              </a:rPr>
              <a:t>https://www.bumc.bu.edu/facdev-medicine/all-bumc</a:t>
            </a:r>
            <a:r>
              <a:rPr lang="en-US" altLang="en-US" sz="2000" dirty="0">
                <a:ea typeface="ＭＳ Ｐゴシック" panose="020B0600070205080204" pitchFamily="34" charset="-128"/>
                <a:hlinkClick r:id="rId4"/>
              </a:rPr>
              <a:t>/</a:t>
            </a:r>
            <a:endParaRPr lang="en-US" altLang="en-US" sz="2000" dirty="0">
              <a:ea typeface="ＭＳ Ｐゴシック" panose="020B0600070205080204" pitchFamily="34" charset="-128"/>
            </a:endParaRPr>
          </a:p>
          <a:p>
            <a:pPr marL="400050" lvl="1" indent="0">
              <a:buNone/>
            </a:pPr>
            <a:r>
              <a:rPr lang="en-US" altLang="en-US" sz="2000" dirty="0">
                <a:ea typeface="ＭＳ Ｐゴシック" panose="020B0600070205080204" pitchFamily="34" charset="-128"/>
                <a:hlinkClick r:id="rId5"/>
              </a:rPr>
              <a:t>https://www.bumc.bu.edu/facdev-medicine/all-bumc/consultancies</a:t>
            </a:r>
            <a:r>
              <a:rPr lang="en-US" altLang="en-US" sz="2000" dirty="0">
                <a:ea typeface="ＭＳ Ｐゴシック" panose="020B0600070205080204" pitchFamily="34" charset="-128"/>
                <a:hlinkClick r:id="rId5"/>
              </a:rPr>
              <a:t>/</a:t>
            </a:r>
            <a:endParaRPr lang="en-US" altLang="en-US" sz="2000" dirty="0">
              <a:ea typeface="ＭＳ Ｐゴシック" panose="020B0600070205080204" pitchFamily="34" charset="-128"/>
            </a:endParaRPr>
          </a:p>
          <a:p>
            <a:pPr marL="400050" lvl="1" indent="0">
              <a:buNone/>
            </a:pPr>
            <a:endParaRPr lang="en-US" altLang="en-US" sz="2000" dirty="0">
              <a:ea typeface="ＭＳ Ｐゴシック" panose="020B0600070205080204" pitchFamily="34" charset="-128"/>
            </a:endParaRPr>
          </a:p>
          <a:p>
            <a:r>
              <a:rPr lang="en-US" altLang="en-US" sz="2400" dirty="0">
                <a:ea typeface="ＭＳ Ｐゴシック" panose="020B0600070205080204" pitchFamily="34" charset="-128"/>
              </a:rPr>
              <a:t>APP Council BUMG Internal Website </a:t>
            </a:r>
          </a:p>
          <a:p>
            <a:pPr marL="400050" lvl="1" indent="0">
              <a:buNone/>
            </a:pPr>
            <a:r>
              <a:rPr lang="en-US" altLang="en-US" sz="2000" dirty="0">
                <a:ea typeface="ＭＳ Ｐゴシック" panose="020B0600070205080204" pitchFamily="34" charset="-128"/>
                <a:hlinkClick r:id="rId6"/>
              </a:rPr>
              <a:t>http://www.bumc.bu.edu/bumg/committees/advanced-practice-provider-council</a:t>
            </a:r>
            <a:r>
              <a:rPr lang="en-US" altLang="en-US" sz="2000" dirty="0">
                <a:ea typeface="ＭＳ Ｐゴシック" panose="020B0600070205080204" pitchFamily="34" charset="-128"/>
                <a:hlinkClick r:id="rId6"/>
              </a:rPr>
              <a:t>/</a:t>
            </a:r>
            <a:endParaRPr lang="en-US" altLang="en-US" sz="2000" dirty="0">
              <a:ea typeface="ＭＳ Ｐゴシック" panose="020B0600070205080204" pitchFamily="34" charset="-128"/>
            </a:endParaRPr>
          </a:p>
          <a:p>
            <a:endParaRPr lang="en-US" altLang="en-US" sz="2400" dirty="0">
              <a:ea typeface="ＭＳ Ｐゴシック" panose="020B0600070205080204" pitchFamily="34" charset="-128"/>
            </a:endParaRPr>
          </a:p>
          <a:p>
            <a:pPr marL="400050" lvl="1" indent="0">
              <a:buNone/>
            </a:pPr>
            <a:endParaRPr lang="en-US" altLang="en-US" sz="2000" dirty="0">
              <a:ea typeface="ＭＳ Ｐゴシック" panose="020B0600070205080204" pitchFamily="34" charset="-128"/>
            </a:endParaRPr>
          </a:p>
          <a:p>
            <a:pPr marL="0" indent="0">
              <a:buNone/>
            </a:pPr>
            <a:endParaRPr lang="en-US" altLang="en-US" sz="2400" dirty="0">
              <a:ea typeface="ＭＳ Ｐゴシック" panose="020B0600070205080204" pitchFamily="34" charset="-128"/>
            </a:endParaRPr>
          </a:p>
        </p:txBody>
      </p:sp>
      <p:sp>
        <p:nvSpPr>
          <p:cNvPr id="20485" name="Title 1"/>
          <p:cNvSpPr>
            <a:spLocks noGrp="1"/>
          </p:cNvSpPr>
          <p:nvPr>
            <p:ph type="title"/>
          </p:nvPr>
        </p:nvSpPr>
        <p:spPr>
          <a:xfrm>
            <a:off x="1981200" y="117476"/>
            <a:ext cx="8229600" cy="639763"/>
          </a:xfrm>
        </p:spPr>
        <p:txBody>
          <a:bodyPr anchor="b"/>
          <a:lstStyle/>
          <a:p>
            <a:pPr eaLnBrk="1" hangingPunct="1"/>
            <a:r>
              <a:rPr lang="en-US" altLang="en-US" sz="3200" dirty="0">
                <a:ea typeface="ＭＳ Ｐゴシック" panose="020B0600070205080204" pitchFamily="34" charset="-128"/>
              </a:rPr>
              <a:t>Resources</a:t>
            </a:r>
            <a:endParaRPr lang="en-US" altLang="en-US" sz="3200" dirty="0">
              <a:ea typeface="ＭＳ Ｐゴシック" panose="020B0600070205080204" pitchFamily="34" charset="-128"/>
            </a:endParaRPr>
          </a:p>
        </p:txBody>
      </p:sp>
      <p:sp>
        <p:nvSpPr>
          <p:cNvPr id="20509" name="Rectangle 2"/>
          <p:cNvSpPr>
            <a:spLocks noChangeArrowheads="1"/>
          </p:cNvSpPr>
          <p:nvPr/>
        </p:nvSpPr>
        <p:spPr bwMode="auto">
          <a:xfrm>
            <a:off x="3495676" y="7737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920000"/>
              </a:buClr>
              <a:buSzPct val="100000"/>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rgbClr val="920000"/>
              </a:buClr>
              <a:buFont typeface="Wingdings" panose="05000000000000000000" pitchFamily="2" charset="2"/>
              <a:buChar char="ü"/>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rgbClr val="920000"/>
              </a:buClr>
              <a:buFont typeface="Wingdings" panose="05000000000000000000" pitchFamily="2" charset="2"/>
              <a:buChar char="Ø"/>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r>
              <a:rPr lang="en-US" altLang="en-US" sz="1800" dirty="0">
                <a:solidFill>
                  <a:prstClr val="black"/>
                </a:solidFill>
                <a:latin typeface="Arial" panose="020B0604020202020204" pitchFamily="34" charset="0"/>
              </a:rPr>
              <a:t/>
            </a:r>
            <a:br>
              <a:rPr lang="en-US" altLang="en-US" sz="1800" dirty="0">
                <a:solidFill>
                  <a:prstClr val="black"/>
                </a:solidFill>
                <a:latin typeface="Arial" panose="020B0604020202020204" pitchFamily="34" charset="0"/>
              </a:rPr>
            </a:br>
            <a:endParaRPr lang="en-US" altLang="en-US" sz="1800" dirty="0">
              <a:solidFill>
                <a:prstClr val="black"/>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altLang="en-US" dirty="0" smtClean="0">
                <a:solidFill>
                  <a:prstClr val="black"/>
                </a:solidFill>
              </a:rPr>
              <a:t>Slide </a:t>
            </a:r>
            <a:fld id="{B00D0D50-D59C-47A1-913C-75C29BA0A533}" type="slidenum">
              <a:rPr lang="en-US" altLang="en-US" smtClean="0">
                <a:solidFill>
                  <a:prstClr val="black"/>
                </a:solidFill>
              </a:rPr>
              <a:pPr>
                <a:defRPr/>
              </a:pPr>
              <a:t>44</a:t>
            </a:fld>
            <a:endParaRPr lang="en-US" altLang="en-US" dirty="0">
              <a:solidFill>
                <a:prstClr val="black"/>
              </a:solidFill>
            </a:endParaRPr>
          </a:p>
        </p:txBody>
      </p:sp>
      <p:pic>
        <p:nvPicPr>
          <p:cNvPr id="10" name="Picture 9" descr="BMC-BUMS LOGOS 120d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7400" y="6429376"/>
            <a:ext cx="914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2714625" y="2350819"/>
            <a:ext cx="6632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prstClr val="black"/>
                </a:solidFill>
                <a:latin typeface="Arial" panose="020B0604020202020204" pitchFamily="34" charset="0"/>
              </a:rPr>
              <a:t/>
            </a:r>
            <a:br>
              <a:rPr lang="en-US" altLang="en-US" dirty="0">
                <a:solidFill>
                  <a:prstClr val="black"/>
                </a:solidFill>
                <a:latin typeface="Arial" panose="020B0604020202020204" pitchFamily="34" charset="0"/>
              </a:rPr>
            </a:br>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85840228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3406"/>
            <a:ext cx="8229600" cy="631524"/>
          </a:xfrm>
        </p:spPr>
        <p:txBody>
          <a:bodyPr/>
          <a:lstStyle/>
          <a:p>
            <a:r>
              <a:rPr lang="en-US" sz="3200" dirty="0"/>
              <a:t>Council Background</a:t>
            </a:r>
            <a:endParaRPr lang="en-US" sz="3200" dirty="0"/>
          </a:p>
        </p:txBody>
      </p:sp>
      <p:sp>
        <p:nvSpPr>
          <p:cNvPr id="6" name="Notched Right Arrow 5"/>
          <p:cNvSpPr/>
          <p:nvPr/>
        </p:nvSpPr>
        <p:spPr>
          <a:xfrm>
            <a:off x="1641883" y="2737577"/>
            <a:ext cx="8830908" cy="1598888"/>
          </a:xfrm>
          <a:prstGeom prst="notchedRightArrow">
            <a:avLst/>
          </a:prstGeom>
          <a:solidFill>
            <a:schemeClr val="accent2"/>
          </a:solidFill>
          <a:ln>
            <a:solidFill>
              <a:schemeClr val="accent2"/>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Oval 7"/>
          <p:cNvSpPr/>
          <p:nvPr/>
        </p:nvSpPr>
        <p:spPr>
          <a:xfrm>
            <a:off x="6858109" y="3333184"/>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8"/>
          <p:cNvSpPr/>
          <p:nvPr/>
        </p:nvSpPr>
        <p:spPr>
          <a:xfrm>
            <a:off x="7976633" y="3320161"/>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11"/>
          <p:cNvSpPr/>
          <p:nvPr/>
        </p:nvSpPr>
        <p:spPr>
          <a:xfrm>
            <a:off x="5039977" y="4232768"/>
            <a:ext cx="1321639" cy="1031051"/>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Charter Approved</a:t>
            </a:r>
          </a:p>
          <a:p>
            <a:pPr algn="ctr" defTabSz="622300">
              <a:lnSpc>
                <a:spcPct val="90000"/>
              </a:lnSpc>
              <a:spcAft>
                <a:spcPct val="35000"/>
              </a:spcAft>
            </a:pPr>
            <a:r>
              <a:rPr lang="en-US" sz="2000" dirty="0">
                <a:solidFill>
                  <a:prstClr val="black"/>
                </a:solidFill>
              </a:rPr>
              <a:t>Aug 19</a:t>
            </a:r>
          </a:p>
        </p:txBody>
      </p:sp>
      <p:sp>
        <p:nvSpPr>
          <p:cNvPr id="14" name="Rectangle 13"/>
          <p:cNvSpPr/>
          <p:nvPr/>
        </p:nvSpPr>
        <p:spPr>
          <a:xfrm>
            <a:off x="6182303" y="1649631"/>
            <a:ext cx="1677529" cy="1308050"/>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Town Halls &amp; Call for Membership</a:t>
            </a:r>
          </a:p>
          <a:p>
            <a:pPr algn="ctr" defTabSz="622300">
              <a:lnSpc>
                <a:spcPct val="90000"/>
              </a:lnSpc>
              <a:spcAft>
                <a:spcPct val="35000"/>
              </a:spcAft>
            </a:pPr>
            <a:r>
              <a:rPr lang="en-US" sz="2000" dirty="0">
                <a:solidFill>
                  <a:prstClr val="black"/>
                </a:solidFill>
              </a:rPr>
              <a:t>Oct/Nov 19</a:t>
            </a:r>
          </a:p>
        </p:txBody>
      </p:sp>
      <p:sp>
        <p:nvSpPr>
          <p:cNvPr id="16" name="Rectangle 15"/>
          <p:cNvSpPr/>
          <p:nvPr/>
        </p:nvSpPr>
        <p:spPr>
          <a:xfrm>
            <a:off x="3971619" y="1498536"/>
            <a:ext cx="1381086" cy="1031051"/>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Workgroup Formed</a:t>
            </a:r>
          </a:p>
          <a:p>
            <a:pPr algn="ctr" defTabSz="622300">
              <a:lnSpc>
                <a:spcPct val="90000"/>
              </a:lnSpc>
              <a:spcAft>
                <a:spcPct val="35000"/>
              </a:spcAft>
            </a:pPr>
            <a:r>
              <a:rPr lang="en-US" sz="2000" dirty="0">
                <a:solidFill>
                  <a:prstClr val="black"/>
                </a:solidFill>
              </a:rPr>
              <a:t>July 19</a:t>
            </a:r>
          </a:p>
        </p:txBody>
      </p:sp>
      <p:sp>
        <p:nvSpPr>
          <p:cNvPr id="17" name="Oval 16"/>
          <p:cNvSpPr/>
          <p:nvPr/>
        </p:nvSpPr>
        <p:spPr>
          <a:xfrm>
            <a:off x="2163317" y="3333184"/>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7"/>
          <p:cNvSpPr/>
          <p:nvPr/>
        </p:nvSpPr>
        <p:spPr>
          <a:xfrm>
            <a:off x="3270214" y="3333184"/>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18"/>
          <p:cNvSpPr/>
          <p:nvPr/>
        </p:nvSpPr>
        <p:spPr>
          <a:xfrm>
            <a:off x="4359615" y="3346592"/>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9"/>
          <p:cNvSpPr/>
          <p:nvPr/>
        </p:nvSpPr>
        <p:spPr>
          <a:xfrm>
            <a:off x="5586179" y="3333184"/>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2692859" y="4232768"/>
            <a:ext cx="1520470" cy="1031051"/>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Approved by Leadership</a:t>
            </a:r>
          </a:p>
          <a:p>
            <a:pPr algn="ctr" defTabSz="622300">
              <a:lnSpc>
                <a:spcPct val="90000"/>
              </a:lnSpc>
              <a:spcAft>
                <a:spcPct val="35000"/>
              </a:spcAft>
            </a:pPr>
            <a:r>
              <a:rPr lang="en-US" sz="2000" dirty="0">
                <a:solidFill>
                  <a:prstClr val="black"/>
                </a:solidFill>
              </a:rPr>
              <a:t>May 19</a:t>
            </a:r>
          </a:p>
        </p:txBody>
      </p:sp>
      <p:sp>
        <p:nvSpPr>
          <p:cNvPr id="22" name="Rectangle 21"/>
          <p:cNvSpPr/>
          <p:nvPr/>
        </p:nvSpPr>
        <p:spPr>
          <a:xfrm>
            <a:off x="1712040" y="1360434"/>
            <a:ext cx="1584797" cy="1585049"/>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Proposed to Professional Development Committee</a:t>
            </a:r>
          </a:p>
          <a:p>
            <a:pPr algn="ctr" defTabSz="622300">
              <a:lnSpc>
                <a:spcPct val="90000"/>
              </a:lnSpc>
              <a:spcAft>
                <a:spcPct val="35000"/>
              </a:spcAft>
            </a:pPr>
            <a:r>
              <a:rPr lang="en-US" sz="2000" dirty="0">
                <a:solidFill>
                  <a:prstClr val="black"/>
                </a:solidFill>
              </a:rPr>
              <a:t>Jan 19</a:t>
            </a:r>
          </a:p>
        </p:txBody>
      </p:sp>
      <p:cxnSp>
        <p:nvCxnSpPr>
          <p:cNvPr id="26" name="Straight Connector 25"/>
          <p:cNvCxnSpPr>
            <a:stCxn id="22" idx="2"/>
            <a:endCxn id="17" idx="0"/>
          </p:cNvCxnSpPr>
          <p:nvPr/>
        </p:nvCxnSpPr>
        <p:spPr>
          <a:xfrm flipH="1">
            <a:off x="2346198" y="2945482"/>
            <a:ext cx="158241" cy="387702"/>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a:stCxn id="12" idx="0"/>
            <a:endCxn id="20" idx="4"/>
          </p:cNvCxnSpPr>
          <p:nvPr/>
        </p:nvCxnSpPr>
        <p:spPr>
          <a:xfrm flipV="1">
            <a:off x="5700797" y="3698945"/>
            <a:ext cx="68263" cy="533823"/>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a:stCxn id="19" idx="0"/>
            <a:endCxn id="16" idx="2"/>
          </p:cNvCxnSpPr>
          <p:nvPr/>
        </p:nvCxnSpPr>
        <p:spPr>
          <a:xfrm flipV="1">
            <a:off x="4542496" y="2529586"/>
            <a:ext cx="119667" cy="817006"/>
          </a:xfrm>
          <a:prstGeom prst="line">
            <a:avLst/>
          </a:prstGeom>
        </p:spPr>
        <p:style>
          <a:lnRef idx="3">
            <a:schemeClr val="dk1"/>
          </a:lnRef>
          <a:fillRef idx="0">
            <a:schemeClr val="dk1"/>
          </a:fillRef>
          <a:effectRef idx="2">
            <a:schemeClr val="dk1"/>
          </a:effectRef>
          <a:fontRef idx="minor">
            <a:schemeClr val="tx1"/>
          </a:fontRef>
        </p:style>
      </p:cxnSp>
      <p:sp>
        <p:nvSpPr>
          <p:cNvPr id="48" name="Oval 47"/>
          <p:cNvSpPr/>
          <p:nvPr/>
        </p:nvSpPr>
        <p:spPr>
          <a:xfrm>
            <a:off x="8947833" y="3320161"/>
            <a:ext cx="365760" cy="365760"/>
          </a:xfrm>
          <a:prstGeom prst="ellips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ectangle 48"/>
          <p:cNvSpPr/>
          <p:nvPr/>
        </p:nvSpPr>
        <p:spPr>
          <a:xfrm>
            <a:off x="7484597" y="4232768"/>
            <a:ext cx="1272657" cy="1031051"/>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Council Formed</a:t>
            </a:r>
          </a:p>
          <a:p>
            <a:pPr algn="ctr" defTabSz="622300">
              <a:lnSpc>
                <a:spcPct val="90000"/>
              </a:lnSpc>
              <a:spcAft>
                <a:spcPct val="35000"/>
              </a:spcAft>
            </a:pPr>
            <a:r>
              <a:rPr lang="en-US" sz="2000" dirty="0">
                <a:solidFill>
                  <a:prstClr val="black"/>
                </a:solidFill>
              </a:rPr>
              <a:t>Dec 19</a:t>
            </a:r>
          </a:p>
        </p:txBody>
      </p:sp>
      <p:sp>
        <p:nvSpPr>
          <p:cNvPr id="53" name="Rectangle 52"/>
          <p:cNvSpPr/>
          <p:nvPr/>
        </p:nvSpPr>
        <p:spPr>
          <a:xfrm>
            <a:off x="8487152" y="1498536"/>
            <a:ext cx="1272657" cy="1031051"/>
          </a:xfrm>
          <a:prstGeom prst="rect">
            <a:avLst/>
          </a:prstGeom>
          <a:solidFill>
            <a:schemeClr val="bg1">
              <a:lumMod val="95000"/>
            </a:schemeClr>
          </a:solidFill>
          <a:ln w="19050">
            <a:solidFill>
              <a:schemeClr val="accent2"/>
            </a:solidFill>
          </a:ln>
        </p:spPr>
        <p:txBody>
          <a:bodyPr wrap="square">
            <a:spAutoFit/>
          </a:bodyPr>
          <a:lstStyle/>
          <a:p>
            <a:pPr algn="ctr" defTabSz="622300">
              <a:lnSpc>
                <a:spcPct val="90000"/>
              </a:lnSpc>
              <a:spcAft>
                <a:spcPct val="35000"/>
              </a:spcAft>
            </a:pPr>
            <a:r>
              <a:rPr lang="en-US" sz="2000" dirty="0">
                <a:solidFill>
                  <a:prstClr val="black"/>
                </a:solidFill>
              </a:rPr>
              <a:t>First Meeting</a:t>
            </a:r>
          </a:p>
          <a:p>
            <a:pPr algn="ctr" defTabSz="622300">
              <a:lnSpc>
                <a:spcPct val="90000"/>
              </a:lnSpc>
              <a:spcAft>
                <a:spcPct val="35000"/>
              </a:spcAft>
            </a:pPr>
            <a:r>
              <a:rPr lang="en-US" sz="2000" dirty="0">
                <a:solidFill>
                  <a:prstClr val="black"/>
                </a:solidFill>
              </a:rPr>
              <a:t>Jan 20</a:t>
            </a:r>
          </a:p>
        </p:txBody>
      </p:sp>
      <p:cxnSp>
        <p:nvCxnSpPr>
          <p:cNvPr id="59" name="Straight Connector 58"/>
          <p:cNvCxnSpPr>
            <a:stCxn id="53" idx="2"/>
            <a:endCxn id="48" idx="0"/>
          </p:cNvCxnSpPr>
          <p:nvPr/>
        </p:nvCxnSpPr>
        <p:spPr>
          <a:xfrm>
            <a:off x="9123481" y="2529587"/>
            <a:ext cx="7233" cy="790575"/>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p:cNvCxnSpPr>
            <a:stCxn id="21" idx="0"/>
            <a:endCxn id="18" idx="4"/>
          </p:cNvCxnSpPr>
          <p:nvPr/>
        </p:nvCxnSpPr>
        <p:spPr>
          <a:xfrm flipV="1">
            <a:off x="3453094" y="3698945"/>
            <a:ext cx="0" cy="533823"/>
          </a:xfrm>
          <a:prstGeom prst="line">
            <a:avLst/>
          </a:prstGeom>
        </p:spPr>
        <p:style>
          <a:lnRef idx="3">
            <a:schemeClr val="dk1"/>
          </a:lnRef>
          <a:fillRef idx="0">
            <a:schemeClr val="dk1"/>
          </a:fillRef>
          <a:effectRef idx="2">
            <a:schemeClr val="dk1"/>
          </a:effectRef>
          <a:fontRef idx="minor">
            <a:schemeClr val="tx1"/>
          </a:fontRef>
        </p:style>
      </p:cxnSp>
      <p:cxnSp>
        <p:nvCxnSpPr>
          <p:cNvPr id="85" name="Straight Connector 84"/>
          <p:cNvCxnSpPr>
            <a:stCxn id="14" idx="2"/>
            <a:endCxn id="8" idx="0"/>
          </p:cNvCxnSpPr>
          <p:nvPr/>
        </p:nvCxnSpPr>
        <p:spPr>
          <a:xfrm>
            <a:off x="7021067" y="2957682"/>
            <a:ext cx="19922" cy="375503"/>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p:cNvCxnSpPr>
            <a:stCxn id="49" idx="0"/>
            <a:endCxn id="9" idx="4"/>
          </p:cNvCxnSpPr>
          <p:nvPr/>
        </p:nvCxnSpPr>
        <p:spPr>
          <a:xfrm flipV="1">
            <a:off x="8120925" y="3685921"/>
            <a:ext cx="38588" cy="54684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5566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905000" y="1255594"/>
            <a:ext cx="8382000" cy="5002966"/>
          </a:xfrm>
        </p:spPr>
        <p:txBody>
          <a:bodyPr/>
          <a:lstStyle/>
          <a:p>
            <a:pPr marL="0" indent="0" algn="ctr">
              <a:buNone/>
            </a:pPr>
            <a:r>
              <a:rPr lang="en-US" sz="2800" b="1" dirty="0"/>
              <a:t>BUMG Advanced Practice Providers are invited to apply for a seat on the BUMG Board of Trustees</a:t>
            </a:r>
          </a:p>
          <a:p>
            <a:pPr marL="0" indent="0" algn="ctr">
              <a:buNone/>
            </a:pPr>
            <a:endParaRPr lang="en-US" sz="1600" dirty="0"/>
          </a:p>
          <a:p>
            <a:pPr marL="0" indent="0" algn="ctr">
              <a:buNone/>
            </a:pPr>
            <a:r>
              <a:rPr lang="en-US" sz="1800" dirty="0"/>
              <a:t>BUMG APPs are eligible, including:  Physician Assistants, Nurse Practitioners, Certified Nurse Midwives, Certified Registered Nurse Anesthetists and Psychiatric Clinical Nurse Specialists</a:t>
            </a:r>
          </a:p>
          <a:p>
            <a:pPr algn="ctr"/>
            <a:endParaRPr lang="en-US" sz="1600" b="1" dirty="0"/>
          </a:p>
          <a:p>
            <a:pPr marL="0" indent="0" algn="ctr">
              <a:buNone/>
            </a:pPr>
            <a:r>
              <a:rPr lang="en-US" sz="2800" b="1" dirty="0">
                <a:solidFill>
                  <a:srgbClr val="990033"/>
                </a:solidFill>
              </a:rPr>
              <a:t>The deadline is August 14, 2020</a:t>
            </a:r>
            <a:endParaRPr lang="en-US" sz="2800" dirty="0">
              <a:solidFill>
                <a:srgbClr val="990033"/>
              </a:solidFill>
            </a:endParaRPr>
          </a:p>
          <a:p>
            <a:pPr lvl="0"/>
            <a:endParaRPr lang="en-US" sz="1600" dirty="0"/>
          </a:p>
          <a:p>
            <a:pPr marL="0" indent="0" algn="ctr">
              <a:buNone/>
            </a:pPr>
            <a:r>
              <a:rPr lang="en-US" sz="2800" b="1" dirty="0"/>
              <a:t>To apply, submit a CV and statement of interest at:</a:t>
            </a:r>
          </a:p>
          <a:p>
            <a:pPr marL="0" indent="0" algn="ctr">
              <a:buNone/>
            </a:pPr>
            <a:r>
              <a:rPr lang="en-US" sz="2000" u="sng" dirty="0">
                <a:hlinkClick r:id="rId3"/>
              </a:rPr>
              <a:t>http://www.bumc.bu.edu/bumg/apply-for-the-bumg-board-of-trustees/</a:t>
            </a:r>
            <a:endParaRPr lang="en-US" sz="2000" dirty="0"/>
          </a:p>
          <a:p>
            <a:endParaRPr lang="en-US" sz="2400" dirty="0"/>
          </a:p>
          <a:p>
            <a:pPr marL="0" indent="0" algn="ctr">
              <a:buNone/>
            </a:pPr>
            <a:r>
              <a:rPr lang="en-US" sz="2400" dirty="0"/>
              <a:t>For questions, contact </a:t>
            </a:r>
            <a:r>
              <a:rPr lang="en-US" sz="2400" u="sng" dirty="0">
                <a:solidFill>
                  <a:srgbClr val="990033"/>
                </a:solidFill>
              </a:rPr>
              <a:t>John.Wood@bmc.org</a:t>
            </a: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a:p>
            <a:pPr marL="0" indent="0">
              <a:buNone/>
            </a:pPr>
            <a:endParaRPr lang="en-US" altLang="en-US" sz="1400" b="1" dirty="0">
              <a:ea typeface="ＭＳ Ｐゴシック" panose="020B0600070205080204" pitchFamily="34" charset="-128"/>
            </a:endParaRPr>
          </a:p>
        </p:txBody>
      </p:sp>
      <p:sp>
        <p:nvSpPr>
          <p:cNvPr id="20485" name="Title 1"/>
          <p:cNvSpPr>
            <a:spLocks noGrp="1"/>
          </p:cNvSpPr>
          <p:nvPr>
            <p:ph type="title"/>
          </p:nvPr>
        </p:nvSpPr>
        <p:spPr>
          <a:xfrm>
            <a:off x="1687535" y="165582"/>
            <a:ext cx="8686800" cy="639763"/>
          </a:xfrm>
        </p:spPr>
        <p:txBody>
          <a:bodyPr anchor="b"/>
          <a:lstStyle/>
          <a:p>
            <a:r>
              <a:rPr lang="en-US" dirty="0">
                <a:solidFill>
                  <a:srgbClr val="990033"/>
                </a:solidFill>
              </a:rPr>
              <a:t>Call for Applications for APP Board Trustee</a:t>
            </a:r>
            <a:endParaRPr lang="en-US" altLang="en-US" dirty="0">
              <a:ea typeface="ＭＳ Ｐゴシック" panose="020B0600070205080204" pitchFamily="34" charset="-128"/>
            </a:endParaRPr>
          </a:p>
        </p:txBody>
      </p:sp>
      <p:sp>
        <p:nvSpPr>
          <p:cNvPr id="20509" name="Rectangle 2"/>
          <p:cNvSpPr>
            <a:spLocks noChangeArrowheads="1"/>
          </p:cNvSpPr>
          <p:nvPr/>
        </p:nvSpPr>
        <p:spPr bwMode="auto">
          <a:xfrm>
            <a:off x="3495676" y="7737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920000"/>
              </a:buClr>
              <a:buSzPct val="100000"/>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rgbClr val="920000"/>
              </a:buClr>
              <a:buFont typeface="Wingdings" panose="05000000000000000000" pitchFamily="2" charset="2"/>
              <a:buChar char="ü"/>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rgbClr val="920000"/>
              </a:buClr>
              <a:buFont typeface="Wingdings" panose="05000000000000000000" pitchFamily="2" charset="2"/>
              <a:buChar char="Ø"/>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r>
              <a:rPr lang="en-US" altLang="en-US" sz="1800" dirty="0">
                <a:solidFill>
                  <a:prstClr val="black"/>
                </a:solidFill>
                <a:latin typeface="Arial" panose="020B0604020202020204" pitchFamily="34" charset="0"/>
              </a:rPr>
              <a:t/>
            </a:r>
            <a:br>
              <a:rPr lang="en-US" altLang="en-US" sz="1800" dirty="0">
                <a:solidFill>
                  <a:prstClr val="black"/>
                </a:solidFill>
                <a:latin typeface="Arial" panose="020B0604020202020204" pitchFamily="34" charset="0"/>
              </a:rPr>
            </a:br>
            <a:endParaRPr lang="en-US" altLang="en-US" sz="1800" dirty="0">
              <a:solidFill>
                <a:prstClr val="black"/>
              </a:solidFill>
              <a:latin typeface="Arial" panose="020B0604020202020204" pitchFamily="34" charset="0"/>
            </a:endParaRPr>
          </a:p>
        </p:txBody>
      </p:sp>
      <p:sp>
        <p:nvSpPr>
          <p:cNvPr id="6" name="Rectangle 1"/>
          <p:cNvSpPr>
            <a:spLocks noChangeArrowheads="1"/>
          </p:cNvSpPr>
          <p:nvPr/>
        </p:nvSpPr>
        <p:spPr bwMode="auto">
          <a:xfrm>
            <a:off x="2714625" y="2350819"/>
            <a:ext cx="6632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18775581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905000" y="890752"/>
            <a:ext cx="8382000" cy="5367808"/>
          </a:xfrm>
        </p:spPr>
        <p:txBody>
          <a:bodyPr/>
          <a:lstStyle/>
          <a:p>
            <a:pPr marL="0" indent="0">
              <a:buNone/>
            </a:pPr>
            <a:r>
              <a:rPr lang="en-US" sz="2400" b="1" dirty="0">
                <a:ea typeface="ＭＳ Ｐゴシック" panose="020B0600070205080204" pitchFamily="34" charset="-128"/>
              </a:rPr>
              <a:t>Council Scope</a:t>
            </a:r>
          </a:p>
          <a:p>
            <a:r>
              <a:rPr lang="en-US" sz="2400" dirty="0">
                <a:ea typeface="ＭＳ Ｐゴシック" panose="020B0600070205080204" pitchFamily="34" charset="-128"/>
              </a:rPr>
              <a:t>Support academic promotion, professional development and advancement in order to sustain and improve provider retention</a:t>
            </a:r>
          </a:p>
          <a:p>
            <a:endParaRPr lang="en-US" sz="1400" dirty="0">
              <a:ea typeface="ＭＳ Ｐゴシック" panose="020B0600070205080204" pitchFamily="34" charset="-128"/>
            </a:endParaRPr>
          </a:p>
          <a:p>
            <a:pPr marL="0" indent="0">
              <a:buNone/>
            </a:pPr>
            <a:r>
              <a:rPr lang="en-US" sz="2400" b="1" dirty="0"/>
              <a:t>Council Goal</a:t>
            </a:r>
          </a:p>
          <a:p>
            <a:r>
              <a:rPr lang="en-US" sz="2400" dirty="0"/>
              <a:t>Increase the number of APPs with faculty titles &amp; improve understanding on APP promotions process </a:t>
            </a:r>
          </a:p>
          <a:p>
            <a:pPr marL="0" indent="0">
              <a:buNone/>
            </a:pPr>
            <a:endParaRPr lang="en-US" altLang="en-US" sz="2400" b="1" dirty="0">
              <a:ea typeface="ＭＳ Ｐゴシック" panose="020B0600070205080204" pitchFamily="34" charset="-128"/>
            </a:endParaRPr>
          </a:p>
          <a:p>
            <a:pPr marL="0" indent="0">
              <a:buNone/>
            </a:pPr>
            <a:r>
              <a:rPr lang="en-US" altLang="en-US" sz="2400" b="1" dirty="0">
                <a:ea typeface="ＭＳ Ｐゴシック" panose="020B0600070205080204" pitchFamily="34" charset="-128"/>
              </a:rPr>
              <a:t>Council Action</a:t>
            </a:r>
            <a:endParaRPr lang="en-US" altLang="en-US" sz="2400" b="1" dirty="0">
              <a:ea typeface="ＭＳ Ｐゴシック" panose="020B0600070205080204" pitchFamily="34" charset="-128"/>
            </a:endParaRPr>
          </a:p>
          <a:p>
            <a:r>
              <a:rPr lang="en-US" altLang="en-US" sz="2400" dirty="0">
                <a:ea typeface="ＭＳ Ｐゴシック" panose="020B0600070205080204" pitchFamily="34" charset="-128"/>
              </a:rPr>
              <a:t>Collaboration with Dr. Hee-Young Park, Associate Dean for Faculty Affairs at Boston University School of Medicine</a:t>
            </a:r>
          </a:p>
          <a:p>
            <a:r>
              <a:rPr lang="en-US" altLang="en-US" sz="2400" dirty="0">
                <a:ea typeface="ＭＳ Ｐゴシック" panose="020B0600070205080204" pitchFamily="34" charset="-128"/>
              </a:rPr>
              <a:t>Town Hall for APP population</a:t>
            </a:r>
          </a:p>
          <a:p>
            <a:pPr marL="0" indent="0">
              <a:buNone/>
            </a:pPr>
            <a:endParaRPr lang="en-US" altLang="en-US" sz="1400" b="1" dirty="0">
              <a:ea typeface="ＭＳ Ｐゴシック" panose="020B0600070205080204" pitchFamily="34" charset="-128"/>
            </a:endParaRPr>
          </a:p>
        </p:txBody>
      </p:sp>
      <p:sp>
        <p:nvSpPr>
          <p:cNvPr id="20485" name="Title 1"/>
          <p:cNvSpPr>
            <a:spLocks noGrp="1"/>
          </p:cNvSpPr>
          <p:nvPr>
            <p:ph type="title"/>
          </p:nvPr>
        </p:nvSpPr>
        <p:spPr>
          <a:xfrm>
            <a:off x="1981200" y="117476"/>
            <a:ext cx="8229600" cy="639763"/>
          </a:xfrm>
        </p:spPr>
        <p:txBody>
          <a:bodyPr anchor="b"/>
          <a:lstStyle/>
          <a:p>
            <a:pPr eaLnBrk="1" hangingPunct="1"/>
            <a:r>
              <a:rPr lang="en-US" altLang="en-US" sz="3200" dirty="0">
                <a:ea typeface="ＭＳ Ｐゴシック" panose="020B0600070205080204" pitchFamily="34" charset="-128"/>
              </a:rPr>
              <a:t>Faculty Titles</a:t>
            </a:r>
            <a:endParaRPr lang="en-US" altLang="en-US" sz="3200" dirty="0">
              <a:ea typeface="ＭＳ Ｐゴシック" panose="020B0600070205080204" pitchFamily="34" charset="-128"/>
            </a:endParaRPr>
          </a:p>
        </p:txBody>
      </p:sp>
      <p:sp>
        <p:nvSpPr>
          <p:cNvPr id="20509" name="Rectangle 2"/>
          <p:cNvSpPr>
            <a:spLocks noChangeArrowheads="1"/>
          </p:cNvSpPr>
          <p:nvPr/>
        </p:nvSpPr>
        <p:spPr bwMode="auto">
          <a:xfrm>
            <a:off x="3495676" y="7737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920000"/>
              </a:buClr>
              <a:buSzPct val="100000"/>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rgbClr val="920000"/>
              </a:buClr>
              <a:buFont typeface="Wingdings" panose="05000000000000000000" pitchFamily="2" charset="2"/>
              <a:buChar char="ü"/>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rgbClr val="920000"/>
              </a:buClr>
              <a:buFont typeface="Wingdings" panose="05000000000000000000" pitchFamily="2" charset="2"/>
              <a:buChar char="Ø"/>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920000"/>
              </a:buClr>
              <a:buFont typeface="Wingdings" panose="05000000000000000000" pitchFamily="2" charset="2"/>
              <a:buChar char="ü"/>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r>
              <a:rPr lang="en-US" altLang="en-US" sz="1800" dirty="0">
                <a:solidFill>
                  <a:prstClr val="black"/>
                </a:solidFill>
                <a:latin typeface="Arial" panose="020B0604020202020204" pitchFamily="34" charset="0"/>
              </a:rPr>
              <a:t/>
            </a:r>
            <a:br>
              <a:rPr lang="en-US" altLang="en-US" sz="1800" dirty="0">
                <a:solidFill>
                  <a:prstClr val="black"/>
                </a:solidFill>
                <a:latin typeface="Arial" panose="020B0604020202020204" pitchFamily="34" charset="0"/>
              </a:rPr>
            </a:br>
            <a:endParaRPr lang="en-US" altLang="en-US" sz="1800" dirty="0">
              <a:solidFill>
                <a:prstClr val="black"/>
              </a:solidFill>
              <a:latin typeface="Arial" panose="020B0604020202020204" pitchFamily="34" charset="0"/>
            </a:endParaRPr>
          </a:p>
        </p:txBody>
      </p:sp>
      <p:sp>
        <p:nvSpPr>
          <p:cNvPr id="6" name="Rectangle 1"/>
          <p:cNvSpPr>
            <a:spLocks noChangeArrowheads="1"/>
          </p:cNvSpPr>
          <p:nvPr/>
        </p:nvSpPr>
        <p:spPr bwMode="auto">
          <a:xfrm>
            <a:off x="2714625" y="2350819"/>
            <a:ext cx="6632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prstClr val="black"/>
                </a:solidFill>
                <a:latin typeface="Arial" panose="020B0604020202020204" pitchFamily="34" charset="0"/>
              </a:rPr>
              <a:t/>
            </a:r>
            <a:br>
              <a:rPr lang="en-US" altLang="en-US" dirty="0">
                <a:solidFill>
                  <a:prstClr val="black"/>
                </a:solidFill>
                <a:latin typeface="Arial" panose="020B0604020202020204" pitchFamily="34" charset="0"/>
              </a:rPr>
            </a:br>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0925722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C1B4F3-4BC0-464E-8E56-6DEFDFCE03F4}"/>
              </a:ext>
            </a:extLst>
          </p:cNvPr>
          <p:cNvPicPr>
            <a:picLocks noChangeAspect="1"/>
          </p:cNvPicPr>
          <p:nvPr/>
        </p:nvPicPr>
        <p:blipFill>
          <a:blip r:embed="rId3"/>
          <a:stretch>
            <a:fillRect/>
          </a:stretch>
        </p:blipFill>
        <p:spPr>
          <a:xfrm>
            <a:off x="0" y="-1100235"/>
            <a:ext cx="12192000" cy="9144000"/>
          </a:xfrm>
          <a:prstGeom prst="rect">
            <a:avLst/>
          </a:prstGeom>
        </p:spPr>
      </p:pic>
      <p:sp>
        <p:nvSpPr>
          <p:cNvPr id="5" name="Rectangle 4">
            <a:extLst>
              <a:ext uri="{FF2B5EF4-FFF2-40B4-BE49-F238E27FC236}">
                <a16:creationId xmlns:a16="http://schemas.microsoft.com/office/drawing/2014/main" xmlns="" id="{3800E839-E7AE-BD42-8B06-BA365A2D1FCC}"/>
              </a:ext>
            </a:extLst>
          </p:cNvPr>
          <p:cNvSpPr/>
          <p:nvPr/>
        </p:nvSpPr>
        <p:spPr>
          <a:xfrm>
            <a:off x="582637" y="-1100235"/>
            <a:ext cx="5844103" cy="779431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57FFB311-B6DC-FD4F-A193-9BAD933AB7CF}"/>
              </a:ext>
            </a:extLst>
          </p:cNvPr>
          <p:cNvSpPr txBox="1"/>
          <p:nvPr/>
        </p:nvSpPr>
        <p:spPr>
          <a:xfrm>
            <a:off x="969818" y="574237"/>
            <a:ext cx="5283200" cy="4401205"/>
          </a:xfrm>
          <a:prstGeom prst="rect">
            <a:avLst/>
          </a:prstGeom>
          <a:noFill/>
        </p:spPr>
        <p:txBody>
          <a:bodyPr wrap="square" rtlCol="0">
            <a:spAutoFit/>
          </a:bodyPr>
          <a:lstStyle/>
          <a:p>
            <a:r>
              <a:rPr lang="en-US" sz="3600" b="1" dirty="0" smtClean="0">
                <a:solidFill>
                  <a:schemeClr val="bg1"/>
                </a:solidFill>
              </a:rPr>
              <a:t>       Faculty Appointments </a:t>
            </a:r>
          </a:p>
          <a:p>
            <a:pPr algn="ctr"/>
            <a:r>
              <a:rPr lang="en-US" sz="3600" b="1" dirty="0" smtClean="0">
                <a:solidFill>
                  <a:schemeClr val="bg1"/>
                </a:solidFill>
              </a:rPr>
              <a:t>&amp; </a:t>
            </a:r>
          </a:p>
          <a:p>
            <a:pPr algn="ctr"/>
            <a:r>
              <a:rPr lang="en-US" sz="3600" b="1" dirty="0" smtClean="0">
                <a:solidFill>
                  <a:schemeClr val="bg1"/>
                </a:solidFill>
              </a:rPr>
              <a:t>Academic Advancements at BU/BUSM</a:t>
            </a:r>
          </a:p>
          <a:p>
            <a:pPr algn="ctr"/>
            <a:endParaRPr lang="en-US" sz="3600" b="1" dirty="0">
              <a:solidFill>
                <a:schemeClr val="bg1"/>
              </a:solidFill>
            </a:endParaRPr>
          </a:p>
          <a:p>
            <a:pPr algn="ctr"/>
            <a:r>
              <a:rPr lang="en-US" sz="2000" b="1" dirty="0" smtClean="0">
                <a:solidFill>
                  <a:schemeClr val="bg1"/>
                </a:solidFill>
              </a:rPr>
              <a:t>Hee-Young Park, PhD</a:t>
            </a:r>
          </a:p>
          <a:p>
            <a:pPr algn="ctr"/>
            <a:r>
              <a:rPr lang="en-US" sz="2000" b="1" dirty="0" smtClean="0">
                <a:solidFill>
                  <a:schemeClr val="bg1"/>
                </a:solidFill>
              </a:rPr>
              <a:t>Associate Dean, Faculty Affairs</a:t>
            </a:r>
          </a:p>
          <a:p>
            <a:pPr algn="ctr"/>
            <a:r>
              <a:rPr lang="en-US" sz="2000" b="1" dirty="0" smtClean="0">
                <a:solidFill>
                  <a:schemeClr val="bg1"/>
                </a:solidFill>
              </a:rPr>
              <a:t>Professor &amp; Chair of Medical Sciences &amp; Education</a:t>
            </a:r>
          </a:p>
          <a:p>
            <a:pPr algn="ctr"/>
            <a:endParaRPr lang="en-US" sz="2000" b="1" dirty="0" smtClean="0">
              <a:solidFill>
                <a:schemeClr val="bg1"/>
              </a:solidFill>
            </a:endParaRPr>
          </a:p>
        </p:txBody>
      </p:sp>
      <p:sp>
        <p:nvSpPr>
          <p:cNvPr id="3" name="Rectangle 2">
            <a:extLst>
              <a:ext uri="{FF2B5EF4-FFF2-40B4-BE49-F238E27FC236}">
                <a16:creationId xmlns:a16="http://schemas.microsoft.com/office/drawing/2014/main" xmlns="" id="{428C5CA1-C203-8548-9656-28E4C8B9363B}"/>
              </a:ext>
            </a:extLst>
          </p:cNvPr>
          <p:cNvSpPr/>
          <p:nvPr/>
        </p:nvSpPr>
        <p:spPr>
          <a:xfrm>
            <a:off x="582636" y="6230610"/>
            <a:ext cx="5844103" cy="460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xmlns="" id="{2EA17E98-32F0-5840-A94B-7C43F9B9577A}"/>
              </a:ext>
            </a:extLst>
          </p:cNvPr>
          <p:cNvSpPr txBox="1"/>
          <p:nvPr/>
        </p:nvSpPr>
        <p:spPr>
          <a:xfrm>
            <a:off x="796842" y="6276978"/>
            <a:ext cx="3987800" cy="369332"/>
          </a:xfrm>
          <a:prstGeom prst="rect">
            <a:avLst/>
          </a:prstGeom>
          <a:noFill/>
        </p:spPr>
        <p:txBody>
          <a:bodyPr wrap="square" rtlCol="0">
            <a:spAutoFit/>
          </a:bodyPr>
          <a:lstStyle/>
          <a:p>
            <a:r>
              <a:rPr lang="en-US" b="1" dirty="0"/>
              <a:t>School of Medicine | Faculty Affairs</a:t>
            </a:r>
          </a:p>
        </p:txBody>
      </p:sp>
      <p:pic>
        <p:nvPicPr>
          <p:cNvPr id="8" name="Picture 7">
            <a:extLst>
              <a:ext uri="{FF2B5EF4-FFF2-40B4-BE49-F238E27FC236}">
                <a16:creationId xmlns:a16="http://schemas.microsoft.com/office/drawing/2014/main" xmlns="" id="{FD09BF57-8FDE-7640-8675-8BECFF4E829E}"/>
              </a:ext>
            </a:extLst>
          </p:cNvPr>
          <p:cNvPicPr>
            <a:picLocks noChangeAspect="1"/>
          </p:cNvPicPr>
          <p:nvPr/>
        </p:nvPicPr>
        <p:blipFill>
          <a:blip r:embed="rId4"/>
          <a:stretch>
            <a:fillRect/>
          </a:stretch>
        </p:blipFill>
        <p:spPr>
          <a:xfrm>
            <a:off x="5400225" y="6230611"/>
            <a:ext cx="1026515" cy="460485"/>
          </a:xfrm>
          <a:prstGeom prst="rect">
            <a:avLst/>
          </a:prstGeom>
        </p:spPr>
      </p:pic>
    </p:spTree>
    <p:extLst>
      <p:ext uri="{BB962C8B-B14F-4D97-AF65-F5344CB8AC3E}">
        <p14:creationId xmlns:p14="http://schemas.microsoft.com/office/powerpoint/2010/main" val="1687904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858"/>
            <a:ext cx="10515600" cy="1325563"/>
          </a:xfrm>
        </p:spPr>
        <p:txBody>
          <a:bodyPr/>
          <a:lstStyle/>
          <a:p>
            <a:pPr algn="ctr"/>
            <a:r>
              <a:rPr lang="en-US" b="1" dirty="0" smtClean="0">
                <a:solidFill>
                  <a:srgbClr val="0432FF"/>
                </a:solidFill>
                <a:latin typeface="+mn-lt"/>
              </a:rPr>
              <a:t>Outline of Presentation</a:t>
            </a:r>
            <a:endParaRPr lang="en-US" b="1" dirty="0">
              <a:solidFill>
                <a:srgbClr val="0432FF"/>
              </a:solidFill>
              <a:latin typeface="+mn-lt"/>
            </a:endParaRPr>
          </a:p>
        </p:txBody>
      </p:sp>
      <p:sp>
        <p:nvSpPr>
          <p:cNvPr id="3" name="Content Placeholder 2"/>
          <p:cNvSpPr>
            <a:spLocks noGrp="1"/>
          </p:cNvSpPr>
          <p:nvPr>
            <p:ph idx="1"/>
          </p:nvPr>
        </p:nvSpPr>
        <p:spPr>
          <a:xfrm>
            <a:off x="1793279" y="1482302"/>
            <a:ext cx="10515600" cy="1960463"/>
          </a:xfrm>
        </p:spPr>
        <p:txBody>
          <a:bodyPr>
            <a:normAutofit/>
          </a:bodyPr>
          <a:lstStyle/>
          <a:p>
            <a:r>
              <a:rPr lang="en-US" sz="2400" b="1" dirty="0" smtClean="0"/>
              <a:t>Institutional relationships: </a:t>
            </a:r>
          </a:p>
          <a:p>
            <a:pPr lvl="1">
              <a:buFont typeface="Wingdings" panose="05000000000000000000" pitchFamily="2" charset="2"/>
              <a:buChar char="Ø"/>
            </a:pPr>
            <a:r>
              <a:rPr lang="en-US" sz="2000" b="1" dirty="0" smtClean="0"/>
              <a:t>Boston University/Boston University School of Medicine</a:t>
            </a:r>
          </a:p>
          <a:p>
            <a:pPr lvl="1">
              <a:buFont typeface="Wingdings" panose="05000000000000000000" pitchFamily="2" charset="2"/>
              <a:buChar char="Ø"/>
            </a:pPr>
            <a:r>
              <a:rPr lang="en-US" sz="2000" b="1" dirty="0" smtClean="0"/>
              <a:t>Boston University Medical Group</a:t>
            </a:r>
          </a:p>
          <a:p>
            <a:pPr lvl="1">
              <a:buFont typeface="Wingdings" panose="05000000000000000000" pitchFamily="2" charset="2"/>
              <a:buChar char="Ø"/>
            </a:pPr>
            <a:r>
              <a:rPr lang="en-US" sz="2000" b="1" dirty="0" smtClean="0"/>
              <a:t>Boston Medical Center/Affiliated Institutions</a:t>
            </a:r>
          </a:p>
        </p:txBody>
      </p:sp>
      <p:sp>
        <p:nvSpPr>
          <p:cNvPr id="4" name="Rectangle 3">
            <a:extLst>
              <a:ext uri="{FF2B5EF4-FFF2-40B4-BE49-F238E27FC236}">
                <a16:creationId xmlns:a16="http://schemas.microsoft.com/office/drawing/2014/main" xmlns="" id="{4AA13049-E775-234C-8E94-4326F496BB5F}"/>
              </a:ext>
            </a:extLst>
          </p:cNvPr>
          <p:cNvSpPr/>
          <p:nvPr/>
        </p:nvSpPr>
        <p:spPr>
          <a:xfrm>
            <a:off x="0" y="6038850"/>
            <a:ext cx="12192000" cy="819150"/>
          </a:xfrm>
          <a:prstGeom prst="rect">
            <a:avLst/>
          </a:prstGeom>
          <a:solidFill>
            <a:srgbClr val="C00000"/>
          </a:solidFill>
          <a:ln>
            <a:solidFill>
              <a:srgbClr val="CD1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0D2B5ECE-AD77-554A-925A-15B93CE4451A}"/>
              </a:ext>
            </a:extLst>
          </p:cNvPr>
          <p:cNvPicPr>
            <a:picLocks noChangeAspect="1"/>
          </p:cNvPicPr>
          <p:nvPr/>
        </p:nvPicPr>
        <p:blipFill>
          <a:blip r:embed="rId2"/>
          <a:stretch>
            <a:fillRect/>
          </a:stretch>
        </p:blipFill>
        <p:spPr>
          <a:xfrm>
            <a:off x="10439400" y="6055324"/>
            <a:ext cx="1752600" cy="786201"/>
          </a:xfrm>
          <a:prstGeom prst="rect">
            <a:avLst/>
          </a:prstGeom>
        </p:spPr>
      </p:pic>
      <p:sp>
        <p:nvSpPr>
          <p:cNvPr id="6" name="TextBox 5">
            <a:extLst>
              <a:ext uri="{FF2B5EF4-FFF2-40B4-BE49-F238E27FC236}">
                <a16:creationId xmlns:a16="http://schemas.microsoft.com/office/drawing/2014/main" xmlns="" id="{4EEF9D0F-2EE2-3743-8F11-1828E35CF808}"/>
              </a:ext>
            </a:extLst>
          </p:cNvPr>
          <p:cNvSpPr txBox="1"/>
          <p:nvPr/>
        </p:nvSpPr>
        <p:spPr>
          <a:xfrm>
            <a:off x="285750" y="6229350"/>
            <a:ext cx="8343900" cy="523220"/>
          </a:xfrm>
          <a:prstGeom prst="rect">
            <a:avLst/>
          </a:prstGeom>
          <a:noFill/>
        </p:spPr>
        <p:txBody>
          <a:bodyPr wrap="square" rtlCol="0">
            <a:spAutoFit/>
          </a:bodyPr>
          <a:lstStyle/>
          <a:p>
            <a:r>
              <a:rPr lang="en-US" sz="2800" b="1" dirty="0">
                <a:solidFill>
                  <a:schemeClr val="bg1"/>
                </a:solidFill>
              </a:rPr>
              <a:t>School of Medicine | Faculty Affairs  </a:t>
            </a:r>
          </a:p>
        </p:txBody>
      </p:sp>
      <p:sp>
        <p:nvSpPr>
          <p:cNvPr id="10" name="TextBox 9"/>
          <p:cNvSpPr txBox="1"/>
          <p:nvPr/>
        </p:nvSpPr>
        <p:spPr>
          <a:xfrm>
            <a:off x="1793279" y="3096530"/>
            <a:ext cx="6825330" cy="2123658"/>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t>Structure of Boston University School of Medicine</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smtClean="0"/>
              <a:t>Faculty Appointments &amp; Promotions</a:t>
            </a:r>
          </a:p>
          <a:p>
            <a:pPr marL="800100" lvl="1" indent="-342900">
              <a:buFont typeface="Wingdings" panose="05000000000000000000" pitchFamily="2" charset="2"/>
              <a:buChar char="Ø"/>
            </a:pPr>
            <a:r>
              <a:rPr lang="en-US" sz="2000" b="1" dirty="0" smtClean="0"/>
              <a:t>Faculty Types</a:t>
            </a:r>
          </a:p>
          <a:p>
            <a:pPr marL="800100" lvl="1" indent="-342900">
              <a:buFont typeface="Wingdings" panose="05000000000000000000" pitchFamily="2" charset="2"/>
              <a:buChar char="Ø"/>
            </a:pPr>
            <a:r>
              <a:rPr lang="en-US" sz="2000" b="1" dirty="0" smtClean="0"/>
              <a:t>Faculty Titles</a:t>
            </a:r>
          </a:p>
          <a:p>
            <a:pPr marL="800100" lvl="1" indent="-342900">
              <a:buFont typeface="Wingdings" panose="05000000000000000000" pitchFamily="2" charset="2"/>
              <a:buChar char="Ø"/>
            </a:pPr>
            <a:r>
              <a:rPr lang="en-US" sz="2000" b="1" dirty="0" smtClean="0"/>
              <a:t>Criteria</a:t>
            </a:r>
          </a:p>
        </p:txBody>
      </p:sp>
    </p:spTree>
    <p:extLst>
      <p:ext uri="{BB962C8B-B14F-4D97-AF65-F5344CB8AC3E}">
        <p14:creationId xmlns:p14="http://schemas.microsoft.com/office/powerpoint/2010/main" val="3479216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2012</TotalTime>
  <Words>2266</Words>
  <Application>Microsoft Office PowerPoint</Application>
  <PresentationFormat>Widescreen</PresentationFormat>
  <Paragraphs>592</Paragraphs>
  <Slides>44</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ＭＳ Ｐゴシック</vt:lpstr>
      <vt:lpstr>Arial</vt:lpstr>
      <vt:lpstr>Calibri</vt:lpstr>
      <vt:lpstr>Calibri Light</vt:lpstr>
      <vt:lpstr>Times New Roman</vt:lpstr>
      <vt:lpstr>Wingdings</vt:lpstr>
      <vt:lpstr>Office Theme</vt:lpstr>
      <vt:lpstr>1_Office Theme</vt:lpstr>
      <vt:lpstr>2_Office Theme</vt:lpstr>
      <vt:lpstr>Advanced Practice Provider Council  Town Hall</vt:lpstr>
      <vt:lpstr>Agenda</vt:lpstr>
      <vt:lpstr>Advanced Practice Provider Council</vt:lpstr>
      <vt:lpstr>Advanced Practice Provider Council</vt:lpstr>
      <vt:lpstr>Council Background</vt:lpstr>
      <vt:lpstr>Call for Applications for APP Board Trustee</vt:lpstr>
      <vt:lpstr>Faculty Titles</vt:lpstr>
      <vt:lpstr>PowerPoint Presentation</vt:lpstr>
      <vt:lpstr>Outline of Presentation</vt:lpstr>
      <vt:lpstr>PowerPoint Presentation</vt:lpstr>
      <vt:lpstr>Boston University School of Medicine  (BUSM)</vt:lpstr>
      <vt:lpstr>Boston University School of Medicine  (BUSM)</vt:lpstr>
      <vt:lpstr>PowerPoint Presentation</vt:lpstr>
      <vt:lpstr>Boston University Medical Group (BUMG)</vt:lpstr>
      <vt:lpstr>PowerPoint Presentation</vt:lpstr>
      <vt:lpstr>BMC Employees</vt:lpstr>
      <vt:lpstr>PowerPoint Presentation</vt:lpstr>
      <vt:lpstr>Practice Providers at the Affiliated Sites</vt:lpstr>
      <vt:lpstr>Why Faculty Appointment?</vt:lpstr>
      <vt:lpstr>PowerPoint Presentation</vt:lpstr>
      <vt:lpstr>PowerPoint Presentation</vt:lpstr>
      <vt:lpstr>Faculty Types Faculty titles Criteria Procedures</vt:lpstr>
      <vt:lpstr>PowerPoint Presentation</vt:lpstr>
      <vt:lpstr>Current Faculty</vt:lpstr>
      <vt:lpstr>PowerPoint Presentation</vt:lpstr>
      <vt:lpstr>PowerPoint Presentation</vt:lpstr>
      <vt:lpstr>Criteria</vt:lpstr>
      <vt:lpstr>Instructor (unmodified)</vt:lpstr>
      <vt:lpstr>Assistant Professor (unmodified)</vt:lpstr>
      <vt:lpstr>Associate Professor (unmodified)</vt:lpstr>
      <vt:lpstr>Professor (unmodified) </vt:lpstr>
      <vt:lpstr>Evaluation Letters (Arm’s Length Letters-Unmodified Faculty Title)</vt:lpstr>
      <vt:lpstr>National or International Recognition (Unmodified Faculty Title Promotions)</vt:lpstr>
      <vt:lpstr>Modified Faculty Titles</vt:lpstr>
      <vt:lpstr>PowerPoint Presentation</vt:lpstr>
      <vt:lpstr> BUSM Faculty Appointments and Promotions Committee </vt:lpstr>
      <vt:lpstr>Actions </vt:lpstr>
      <vt:lpstr>Actions </vt:lpstr>
      <vt:lpstr>PowerPoint Presentation</vt:lpstr>
      <vt:lpstr>PowerPoint Presentation</vt:lpstr>
      <vt:lpstr>  -How to Get Promoted Workshops: four times/year  -CV reviews offered by BUSM FAP Committees (FA Office: Danielle White)  -Annual Review—Come up with a plan with your chair/section chief/supervisor  -Career Consultations offered by Faculty Development Office  -Educator’s Collaborative Lunch &amp; other relevant seminar series   </vt:lpstr>
      <vt:lpstr>PowerPoint Presentation</vt:lpstr>
      <vt:lpstr>Questions? </vt:lpstr>
      <vt:lpstr>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Briccetti, Anna</cp:lastModifiedBy>
  <cp:revision>94</cp:revision>
  <cp:lastPrinted>2019-11-14T21:42:30Z</cp:lastPrinted>
  <dcterms:created xsi:type="dcterms:W3CDTF">2019-03-21T17:50:49Z</dcterms:created>
  <dcterms:modified xsi:type="dcterms:W3CDTF">2020-08-11T15:01:43Z</dcterms:modified>
</cp:coreProperties>
</file>