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8" r:id="rId6"/>
    <p:sldId id="668" r:id="rId7"/>
    <p:sldId id="660" r:id="rId8"/>
    <p:sldId id="674" r:id="rId9"/>
    <p:sldId id="669" r:id="rId10"/>
    <p:sldId id="665" r:id="rId11"/>
    <p:sldId id="664" r:id="rId12"/>
    <p:sldId id="666" r:id="rId13"/>
    <p:sldId id="670" r:id="rId14"/>
    <p:sldId id="672" r:id="rId15"/>
    <p:sldId id="673" r:id="rId16"/>
    <p:sldId id="675" r:id="rId17"/>
    <p:sldId id="658" r:id="rId18"/>
    <p:sldId id="67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igan, Patrick" initials="CP" lastIdx="1" clrIdx="0">
    <p:extLst>
      <p:ext uri="{19B8F6BF-5375-455C-9EA6-DF929625EA0E}">
        <p15:presenceInfo xmlns:p15="http://schemas.microsoft.com/office/powerpoint/2012/main" userId="S-1-5-21-1943626232-73408435-122644288-10849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222873"/>
    <a:srgbClr val="3239A6"/>
    <a:srgbClr val="7F7F7F"/>
    <a:srgbClr val="DBDBDB"/>
    <a:srgbClr val="000BA6"/>
    <a:srgbClr val="0378A6"/>
    <a:srgbClr val="04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83812" autoAdjust="0"/>
  </p:normalViewPr>
  <p:slideViewPr>
    <p:cSldViewPr snapToGrid="0">
      <p:cViewPr varScale="1">
        <p:scale>
          <a:sx n="93" d="100"/>
          <a:sy n="93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D1E74-3001-084B-9DF4-676A67F25E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E613D-AC5A-FD42-A0D0-C9265FE05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0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E613D-AC5A-FD42-A0D0-C9265FE05A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E613D-AC5A-FD42-A0D0-C9265FE05A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Outlook invitation has participation info and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E613D-AC5A-FD42-A0D0-C9265FE05A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1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E613D-AC5A-FD42-A0D0-C9265FE05A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2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E613D-AC5A-FD42-A0D0-C9265FE05A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E613D-AC5A-FD42-A0D0-C9265FE05A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0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E613D-AC5A-FD42-A0D0-C9265FE05A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E613D-AC5A-FD42-A0D0-C9265FE05A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2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E613D-AC5A-FD42-A0D0-C9265FE05A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CBAB-4160-48D9-90AE-6DBF9FF0E8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9F01-B3F7-4217-9C78-578C477AE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CBAB-4160-48D9-90AE-6DBF9FF0E8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9F01-B3F7-4217-9C78-578C477AE9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320573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12192000" cy="1309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301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6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0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solidFill>
            <a:schemeClr val="accent1">
              <a:lumMod val="50000"/>
            </a:schemeClr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CBAB-4160-48D9-90AE-6DBF9FF0E8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9F01-B3F7-4217-9C78-578C477AE9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1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969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230188" indent="0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320576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21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1950" cy="2852737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CBAB-4160-48D9-90AE-6DBF9FF0E8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9F01-B3F7-4217-9C78-578C477AE9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1850" y="4562475"/>
            <a:ext cx="10521950" cy="80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7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CBAB-4160-48D9-90AE-6DBF9FF0E8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9F01-B3F7-4217-9C78-578C477AE9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20573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0" y="0"/>
            <a:ext cx="12192000" cy="1309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301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6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CBAB-4160-48D9-90AE-6DBF9FF0E8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9F01-B3F7-4217-9C78-578C477AE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681163"/>
            <a:ext cx="10515600" cy="9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29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CBAB-4160-48D9-90AE-6DBF9FF0E8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9F01-B3F7-4217-9C78-578C477AE90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0570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309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301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6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8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611781"/>
            <a:ext cx="12192000" cy="246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endParaRPr lang="en-US" sz="375" dirty="0"/>
          </a:p>
        </p:txBody>
      </p:sp>
    </p:spTree>
    <p:extLst>
      <p:ext uri="{BB962C8B-B14F-4D97-AF65-F5344CB8AC3E}">
        <p14:creationId xmlns:p14="http://schemas.microsoft.com/office/powerpoint/2010/main" val="224500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CBAB-4160-48D9-90AE-6DBF9FF0E8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9F01-B3F7-4217-9C78-578C477AE9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3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6CBAB-4160-48D9-90AE-6DBF9FF0E85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39F01-B3F7-4217-9C78-578C477AE9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9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080ED-1A0F-024D-BA5D-55002309173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9EAD7-EF19-2D4A-965C-37C8F043C6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" y="6219555"/>
            <a:ext cx="1318086" cy="591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19A48C-77E2-814C-B635-29A92C12D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45536" y="6251171"/>
            <a:ext cx="1074420" cy="5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23336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60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nc.com/jeff-haden/neuroscience-reveals-the-secret-to-giving-and-receiving-great-feedback/911682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center.kennesaw.edu/oer/literature_review/proposal_peer_review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CRC@b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4000" y="1992702"/>
            <a:ext cx="9144000" cy="1948571"/>
          </a:xfrm>
          <a:solidFill>
            <a:schemeClr val="accent1">
              <a:lumMod val="50000"/>
            </a:schemeClr>
          </a:solidFill>
        </p:spPr>
        <p:txBody>
          <a:bodyPr anchor="ctr"/>
          <a:lstStyle/>
          <a:p>
            <a:pPr marL="233363"/>
            <a:r>
              <a:rPr lang="en-US" dirty="0"/>
              <a:t>Research Accelerator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524000" y="4033348"/>
            <a:ext cx="9144000" cy="2238046"/>
          </a:xfrm>
        </p:spPr>
        <p:txBody>
          <a:bodyPr>
            <a:normAutofit/>
          </a:bodyPr>
          <a:lstStyle/>
          <a:p>
            <a:pPr marL="233363"/>
            <a:r>
              <a:rPr lang="en-US" sz="4300" dirty="0"/>
              <a:t>Ground Rules &amp; Guiding Principles</a:t>
            </a:r>
          </a:p>
          <a:p>
            <a:pPr marL="233363"/>
            <a:r>
              <a:rPr lang="en-US" sz="4300" dirty="0"/>
              <a:t>September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143544-18E9-F34B-9A0B-2BA091D5A0B8}"/>
              </a:ext>
            </a:extLst>
          </p:cNvPr>
          <p:cNvSpPr/>
          <p:nvPr/>
        </p:nvSpPr>
        <p:spPr>
          <a:xfrm>
            <a:off x="0" y="6480810"/>
            <a:ext cx="12192000" cy="3771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8080ED-1A0F-024D-BA5D-550023091739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E9EAD7-EF19-2D4A-965C-37C8F043C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" y="6219555"/>
            <a:ext cx="1318086" cy="5912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19A48C-77E2-814C-B635-29A92C12D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536" y="6251171"/>
            <a:ext cx="1074420" cy="5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0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D940-2903-4AA3-0C40-5F39294F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/>
              <a:t>The Secret to Giving &amp; Receiving Great Feedback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4C0BC68C-BCE6-364D-3CFE-DF0B2640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37" y="1505719"/>
            <a:ext cx="7649643" cy="51632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BF75E8-DBBD-6A6A-4C7C-80B21494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4D86B02C-5DAB-F025-8DD1-167E02025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C673-AAD8-9B9F-EDCA-AABDECD8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/>
              <a:t>The Secret to Giving &amp; Receiving Great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A55C-E22F-3928-1396-0336D51A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545" y="1596888"/>
            <a:ext cx="7401260" cy="526111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Well-intended.</a:t>
            </a:r>
            <a:r>
              <a:rPr lang="en-US" dirty="0"/>
              <a:t> The goal isn’t to tear me down; the goal is to help me improve.</a:t>
            </a:r>
          </a:p>
          <a:p>
            <a:r>
              <a:rPr lang="en-US" b="1" dirty="0"/>
              <a:t>Considerate and respectful.</a:t>
            </a:r>
            <a:r>
              <a:rPr lang="en-US" dirty="0"/>
              <a:t> How you say it matters. </a:t>
            </a:r>
          </a:p>
          <a:p>
            <a:r>
              <a:rPr lang="en-US" b="1" dirty="0"/>
              <a:t>Practical.</a:t>
            </a:r>
            <a:r>
              <a:rPr lang="en-US" dirty="0"/>
              <a:t> What I really need to know is how I can improve. Tips. Strategies. Processes. Tell me what I can do better and show me </a:t>
            </a:r>
            <a:r>
              <a:rPr lang="en-US" i="1" dirty="0"/>
              <a:t>how</a:t>
            </a:r>
            <a:r>
              <a:rPr lang="en-US" dirty="0"/>
              <a:t>.</a:t>
            </a:r>
          </a:p>
          <a:p>
            <a:r>
              <a:rPr lang="en-US" b="1" dirty="0"/>
              <a:t>Relevant.</a:t>
            </a:r>
            <a:r>
              <a:rPr lang="en-US" dirty="0"/>
              <a:t> Describe the specific reason for the feedback; the more individualized, the better.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89B213-C5DC-8FC6-3BD7-1FBFFB08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086"/>
          <a:stretch/>
        </p:blipFill>
        <p:spPr>
          <a:xfrm>
            <a:off x="379447" y="1516477"/>
            <a:ext cx="3459065" cy="13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51E8-724B-6AE1-FC77-99EA24EC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More tips on reviewing materials: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4E63-92B7-2CD3-9A37-066FC3B72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Point out the strengths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Address the larger issues first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Make specific and actionable suggestions for improvement 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Be tactful but be candid and direct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Don't be afraid to disagree with another reviewer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Remember peer review is not an editing service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9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2A70FE0-ED42-0CB6-CD96-DBADAD421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74" y="0"/>
            <a:ext cx="9998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5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dirty="0"/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FAE69-A421-2641-891E-51B0242269AE}"/>
              </a:ext>
            </a:extLst>
          </p:cNvPr>
          <p:cNvSpPr/>
          <p:nvPr/>
        </p:nvSpPr>
        <p:spPr>
          <a:xfrm>
            <a:off x="0" y="6480810"/>
            <a:ext cx="12192000" cy="3771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D7D9F-EC7E-C247-BCD2-6B8546581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" y="6503423"/>
            <a:ext cx="755766" cy="339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3324C-EEF3-F244-9444-FDF81E840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300" y="6516180"/>
            <a:ext cx="604420" cy="314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8080ED-1A0F-024D-BA5D-550023091739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9EAD7-EF19-2D4A-965C-37C8F043C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" y="6219555"/>
            <a:ext cx="1318086" cy="591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19A48C-77E2-814C-B635-29A92C12D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536" y="6251171"/>
            <a:ext cx="1074420" cy="559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 b="26568"/>
          <a:stretch/>
        </p:blipFill>
        <p:spPr>
          <a:xfrm>
            <a:off x="5021097" y="1726567"/>
            <a:ext cx="7170903" cy="3814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F4F9F0-6DE7-694C-8B76-8BF1591E6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1" y="1744503"/>
            <a:ext cx="5005533" cy="3754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188" y="5601669"/>
            <a:ext cx="3830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ACKNOWLEDGEMENT: P30 AR072571</a:t>
            </a:r>
          </a:p>
        </p:txBody>
      </p:sp>
    </p:spTree>
    <p:extLst>
      <p:ext uri="{BB962C8B-B14F-4D97-AF65-F5344CB8AC3E}">
        <p14:creationId xmlns:p14="http://schemas.microsoft.com/office/powerpoint/2010/main" val="222651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737E-35FE-9AE8-6E79-F2BCADD1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5158"/>
          </a:xfrm>
        </p:spPr>
        <p:txBody>
          <a:bodyPr/>
          <a:lstStyle/>
          <a:p>
            <a:r>
              <a:rPr lang="en-US" dirty="0"/>
              <a:t>Draft 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34C6-5D9C-AAF8-321E-5FEC3B0F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49" y="1073022"/>
            <a:ext cx="11988501" cy="6051175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Listen actively and seek to understand. </a:t>
            </a:r>
            <a:r>
              <a:rPr lang="en-US" dirty="0"/>
              <a:t>Trying to understand someone's idea does not require you to agree with it. We commit to being self-reflective and curious rather than defensive or judgmental.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Create an inclusive, respectful environment. </a:t>
            </a:r>
            <a:r>
              <a:rPr lang="en-US" dirty="0"/>
              <a:t>We maintain a welcoming, psychologically safe culture for all participants regardless of race, age, gender, physical ability, neurodiversity, etc. We will not demean, devalue, or minimize others or their ideas.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Challenge ideas, not people. </a:t>
            </a:r>
            <a:r>
              <a:rPr lang="en-US" dirty="0"/>
              <a:t>Dissent and different opinions are encouraged when expressed with respect and civility. Focus on critiquing ideas or practices, not the individuals sharing them.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Speak from personal experience using "I" statements. </a:t>
            </a:r>
            <a:r>
              <a:rPr lang="en-US" dirty="0"/>
              <a:t>Share thoughts, ideas, and questions authentically. You have permission to "speak in rough draft" - express ideas even if they're not fully formed.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Ask honest, open-ended questions. </a:t>
            </a:r>
            <a:r>
              <a:rPr lang="en-US" dirty="0"/>
              <a:t>Engage in genuine inquiry rather than trying to persuade, lead, or pressure. Avoid blaming, accusing, or assuming bad intentions.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Assume others’ best intentions and take responsibility for your impact. </a:t>
            </a:r>
            <a:r>
              <a:rPr lang="en-US" dirty="0"/>
              <a:t>Trust that everyone is doing their best, while acknowledging that good intentions don't negate negative impact. Be quick to apologize and remain open to learning.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Share discomfort and practice transparency. </a:t>
            </a:r>
            <a:r>
              <a:rPr lang="en-US" dirty="0"/>
              <a:t>If something troubles you, speak up rather than texting privately or grumbling later. Address issues directly to build trust.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Be fully present and monitor participation. </a:t>
            </a:r>
            <a:r>
              <a:rPr lang="en-US" dirty="0"/>
              <a:t>Our time is precious - participate fully including in pre-meeting preparation. Be mindful of your own airtime. Speak up when others dominate conversation.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Maintain confidentiality. </a:t>
            </a:r>
            <a:r>
              <a:rPr lang="en-US" dirty="0"/>
              <a:t>What is said here stays here. What is </a:t>
            </a:r>
            <a:r>
              <a:rPr lang="en-US" i="1" dirty="0"/>
              <a:t>learned</a:t>
            </a:r>
            <a:r>
              <a:rPr lang="en-US" dirty="0"/>
              <a:t> here can leave here.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Commit to learning from each other. </a:t>
            </a:r>
            <a:r>
              <a:rPr lang="en-US" dirty="0"/>
              <a:t>Listen to each other rather than talking at or over each other. Acknowledge our differences in backgrounds, skills, interests, and values as strengths.</a:t>
            </a:r>
          </a:p>
        </p:txBody>
      </p:sp>
    </p:spTree>
    <p:extLst>
      <p:ext uri="{BB962C8B-B14F-4D97-AF65-F5344CB8AC3E}">
        <p14:creationId xmlns:p14="http://schemas.microsoft.com/office/powerpoint/2010/main" val="47364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8080ED-1A0F-024D-BA5D-550023091739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233363"/>
            <a:r>
              <a:rPr lang="en-US" dirty="0"/>
              <a:t>Goals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Improve the quality and rigor of scientific works that our participants develop, present and publish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Foster collaborations among participants who have common or complementary academic/research interests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 the development of trainees in research 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9EAD7-EF19-2D4A-965C-37C8F043C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" y="6219555"/>
            <a:ext cx="1318086" cy="591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19A48C-77E2-814C-B635-29A92C12D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536" y="6251171"/>
            <a:ext cx="1074420" cy="5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233363"/>
            <a:r>
              <a:rPr lang="en-US" dirty="0">
                <a:latin typeface="+mn-lt"/>
              </a:rPr>
              <a:t>Nuts &amp; Bolts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3955"/>
            <a:ext cx="10515600" cy="501979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Meeting time: Tuesday 9:30 - 11:00 AM</a:t>
            </a:r>
            <a:endParaRPr lang="en-US" sz="2800" dirty="0"/>
          </a:p>
          <a:p>
            <a:pPr lvl="1"/>
            <a:r>
              <a:rPr lang="en-US" dirty="0"/>
              <a:t>No meeting on BU holidays &amp; closures</a:t>
            </a:r>
          </a:p>
          <a:p>
            <a:pPr lvl="1"/>
            <a:r>
              <a:rPr lang="en-US" dirty="0"/>
              <a:t>Possible 2-hour meeting during abstract season</a:t>
            </a:r>
          </a:p>
          <a:p>
            <a:pPr lvl="0"/>
            <a:r>
              <a:rPr lang="en-US" dirty="0"/>
              <a:t>Materials due by Monday 12pm, earlier is better</a:t>
            </a:r>
            <a:endParaRPr lang="en-US" sz="2800" dirty="0"/>
          </a:p>
          <a:p>
            <a:pPr lvl="1"/>
            <a:r>
              <a:rPr lang="en-US" dirty="0"/>
              <a:t>Accelerator members have other obligations on Monday afternoons/evenings</a:t>
            </a:r>
            <a:endParaRPr lang="en-US" sz="2400" dirty="0"/>
          </a:p>
          <a:p>
            <a:pPr lvl="1"/>
            <a:r>
              <a:rPr lang="en-US" dirty="0"/>
              <a:t>If you are sharing your materials after Mon 12pm, please send an email to the group (or ask </a:t>
            </a:r>
            <a:r>
              <a:rPr lang="en-US" dirty="0">
                <a:hlinkClick r:id="rId3"/>
              </a:rPr>
              <a:t>MCRC@bu.edu</a:t>
            </a:r>
            <a:r>
              <a:rPr lang="en-US" dirty="0"/>
              <a:t> to do so if before 5pm)</a:t>
            </a:r>
          </a:p>
          <a:p>
            <a:pPr lvl="1"/>
            <a:r>
              <a:rPr lang="en-US" dirty="0"/>
              <a:t>Exception:  If Monday is a BU holiday, materials are due by 12pm Friday</a:t>
            </a:r>
          </a:p>
          <a:p>
            <a:pPr lvl="0"/>
            <a:r>
              <a:rPr lang="en-US" dirty="0"/>
              <a:t>Send Maureen &amp; </a:t>
            </a:r>
            <a:r>
              <a:rPr lang="en-US" dirty="0">
                <a:hlinkClick r:id="rId3"/>
              </a:rPr>
              <a:t>MCRC@bu.edu</a:t>
            </a:r>
            <a:r>
              <a:rPr lang="en-US" dirty="0"/>
              <a:t> requests for materials to be added/scheduled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047" t="18218" r="32066" b="37342"/>
          <a:stretch/>
        </p:blipFill>
        <p:spPr>
          <a:xfrm>
            <a:off x="9049302" y="0"/>
            <a:ext cx="3142698" cy="28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233363"/>
            <a:r>
              <a:rPr lang="en-US">
                <a:latin typeface="+mn-lt"/>
              </a:rPr>
              <a:t>Nut &amp; Bolts (2)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86" y="1368174"/>
            <a:ext cx="10515600" cy="48542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Research that uses section resources (personnel time,                                data, etc.) must be presented as an </a:t>
            </a:r>
            <a:r>
              <a:rPr lang="en-US" u="sng" dirty="0"/>
              <a:t>analysis plan</a:t>
            </a:r>
            <a:r>
              <a:rPr lang="en-US" dirty="0"/>
              <a:t>                   before work begins</a:t>
            </a:r>
            <a:endParaRPr lang="en-US" sz="2800" dirty="0"/>
          </a:p>
          <a:p>
            <a:pPr lvl="1"/>
            <a:r>
              <a:rPr lang="en-US" sz="2600" dirty="0"/>
              <a:t>Submission Form required for all studies </a:t>
            </a:r>
          </a:p>
          <a:p>
            <a:pPr lvl="1"/>
            <a:r>
              <a:rPr lang="en-US" sz="2600" dirty="0"/>
              <a:t>The review of MOST APs requires sign off by the MOST Review committee (including Reza and Mike) </a:t>
            </a:r>
          </a:p>
          <a:p>
            <a:pPr lvl="1"/>
            <a:r>
              <a:rPr lang="en-US" sz="2600" dirty="0"/>
              <a:t>Some other datasets have other requirements for study review that are outside the scope of this meeting (e.g. THIN, MarketScan)</a:t>
            </a:r>
          </a:p>
          <a:p>
            <a:pPr lvl="0"/>
            <a:r>
              <a:rPr lang="en-US" dirty="0"/>
              <a:t>Work discussed in Accelerator must acknowledge the P30 grant (AR072571) in presentations &amp; publications</a:t>
            </a:r>
          </a:p>
          <a:p>
            <a:pPr lvl="1"/>
            <a:r>
              <a:rPr lang="en-US" sz="2600" dirty="0"/>
              <a:t>Must comply with NIH publication policies (including PMCID)</a:t>
            </a:r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F4A37-6B4D-EC16-3447-9E51B4C51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47" t="18218" r="32066" b="37342"/>
          <a:stretch/>
        </p:blipFill>
        <p:spPr>
          <a:xfrm>
            <a:off x="9959970" y="0"/>
            <a:ext cx="2232029" cy="20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104BE-406E-2CF8-0AD4-5F8C048FA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7669F-A254-96C7-9E85-EDD46D898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85" y="170330"/>
            <a:ext cx="9369829" cy="66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88DA-0F7B-971E-F0AA-BF8EFE7E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D68A18-FA51-10B9-9BF6-9E3BADCBF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439296"/>
              </p:ext>
            </p:extLst>
          </p:nvPr>
        </p:nvGraphicFramePr>
        <p:xfrm>
          <a:off x="338137" y="1556634"/>
          <a:ext cx="11458575" cy="522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363">
                  <a:extLst>
                    <a:ext uri="{9D8B030D-6E8A-4147-A177-3AD203B41FA5}">
                      <a16:colId xmlns:a16="http://schemas.microsoft.com/office/drawing/2014/main" val="4285711092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16509236"/>
                    </a:ext>
                  </a:extLst>
                </a:gridCol>
                <a:gridCol w="3629024">
                  <a:extLst>
                    <a:ext uri="{9D8B030D-6E8A-4147-A177-3AD203B41FA5}">
                      <a16:colId xmlns:a16="http://schemas.microsoft.com/office/drawing/2014/main" val="2749289354"/>
                    </a:ext>
                  </a:extLst>
                </a:gridCol>
              </a:tblGrid>
              <a:tr h="776991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Yes please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FFC000"/>
                          </a:solidFill>
                        </a:rPr>
                        <a:t>    Maybe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rgbClr val="C00000"/>
                          </a:solidFill>
                        </a:rPr>
                        <a:t>     No, thank you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929943"/>
                  </a:ext>
                </a:extLst>
              </a:tr>
              <a:tr h="3562964">
                <a:tc>
                  <a:txBody>
                    <a:bodyPr/>
                    <a:lstStyle/>
                    <a:p>
                      <a:pPr lvl="0"/>
                      <a:r>
                        <a:rPr lang="en-US" sz="3200" dirty="0"/>
                        <a:t>Original research</a:t>
                      </a:r>
                    </a:p>
                    <a:p>
                      <a:pPr lvl="0"/>
                      <a:r>
                        <a:rPr lang="en-US" sz="3200" dirty="0"/>
                        <a:t>Grants &amp; resubs</a:t>
                      </a:r>
                    </a:p>
                    <a:p>
                      <a:pPr lvl="0"/>
                      <a:r>
                        <a:rPr lang="en-US" sz="3200" dirty="0"/>
                        <a:t>Abstracts</a:t>
                      </a:r>
                    </a:p>
                    <a:p>
                      <a:pPr lvl="0"/>
                      <a:r>
                        <a:rPr lang="en-US" sz="3200" dirty="0"/>
                        <a:t>Posters &amp; Orals</a:t>
                      </a:r>
                    </a:p>
                    <a:p>
                      <a:pPr lvl="0"/>
                      <a:r>
                        <a:rPr lang="en-US" sz="3200" dirty="0"/>
                        <a:t>Manuscripts &amp; major revisions</a:t>
                      </a:r>
                    </a:p>
                    <a:p>
                      <a:pPr lvl="0"/>
                      <a:r>
                        <a:rPr lang="en-US" sz="3200" dirty="0"/>
                        <a:t>Discussion: study design, stat methods, ethics, equity</a:t>
                      </a:r>
                    </a:p>
                    <a:p>
                      <a:endParaRPr lang="en-US" sz="3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Invited talks </a:t>
                      </a:r>
                    </a:p>
                    <a:p>
                      <a:r>
                        <a:rPr lang="en-US" sz="3200" dirty="0"/>
                        <a:t>Reviews Commentaries Opinions </a:t>
                      </a:r>
                    </a:p>
                    <a:p>
                      <a:r>
                        <a:rPr lang="en-US" sz="3200" dirty="0"/>
                        <a:t>Editorials</a:t>
                      </a:r>
                      <a:endParaRPr lang="en-US" sz="3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3200" dirty="0"/>
                        <a:t>Clinical case reports or series</a:t>
                      </a:r>
                    </a:p>
                    <a:p>
                      <a:pPr lvl="0"/>
                      <a:r>
                        <a:rPr lang="en-US" sz="3200" dirty="0"/>
                        <a:t>Grant progress reports</a:t>
                      </a:r>
                    </a:p>
                    <a:p>
                      <a:pPr lvl="0"/>
                      <a:r>
                        <a:rPr lang="en-US" sz="3200" dirty="0"/>
                        <a:t>Detailed budgets</a:t>
                      </a:r>
                    </a:p>
                    <a:p>
                      <a:pPr lvl="0"/>
                      <a:r>
                        <a:rPr lang="en-US" sz="3200" dirty="0"/>
                        <a:t>Recruitment materials</a:t>
                      </a:r>
                    </a:p>
                    <a:p>
                      <a:endParaRPr lang="en-US" sz="3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458109"/>
                  </a:ext>
                </a:extLst>
              </a:tr>
            </a:tbl>
          </a:graphicData>
        </a:graphic>
      </p:graphicFrame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FF60AEA2-A49F-EF31-3601-4E26E6018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49" y="1381124"/>
            <a:ext cx="1104901" cy="1104901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817B7716-E3C5-58AC-F77E-2785639A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0524" y="1556634"/>
            <a:ext cx="666751" cy="666751"/>
          </a:xfrm>
          <a:prstGeom prst="rect">
            <a:avLst/>
          </a:prstGeom>
        </p:spPr>
      </p:pic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CBB578B0-3B11-CC1D-73FB-03FC6E90D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8970" y="1613080"/>
            <a:ext cx="553857" cy="5538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B574A7-6A4D-FEB3-45DA-A7B3185B6E77}"/>
              </a:ext>
            </a:extLst>
          </p:cNvPr>
          <p:cNvSpPr/>
          <p:nvPr/>
        </p:nvSpPr>
        <p:spPr>
          <a:xfrm>
            <a:off x="5018970" y="1548396"/>
            <a:ext cx="2675171" cy="523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BC6AE-A00F-CDEC-7FAC-A8DFDBD3FE4A}"/>
              </a:ext>
            </a:extLst>
          </p:cNvPr>
          <p:cNvSpPr/>
          <p:nvPr/>
        </p:nvSpPr>
        <p:spPr>
          <a:xfrm>
            <a:off x="7694141" y="1453852"/>
            <a:ext cx="4159722" cy="523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33363"/>
            <a:r>
              <a:rPr lang="en-US" dirty="0"/>
              <a:t>Participants</a:t>
            </a:r>
            <a:endParaRPr lang="en-US" dirty="0"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C4AED4-E809-4720-B0E2-854523888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Members of the Rheumatology section and their collaborators and trainees/mentees from any section or institution</a:t>
            </a:r>
          </a:p>
          <a:p>
            <a:pPr lvl="0"/>
            <a:r>
              <a:rPr lang="en-US" dirty="0"/>
              <a:t>Diverse backgrounds: demographics, life and professional experiences, training, and research foci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4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8080ED-1A0F-024D-BA5D-550023091739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33363"/>
            <a:r>
              <a:rPr lang="en-US" dirty="0">
                <a:latin typeface="+mn-lt"/>
              </a:rPr>
              <a:t>Ground Rules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9EAD7-EF19-2D4A-965C-37C8F043C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" y="6219555"/>
            <a:ext cx="1318086" cy="591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19A48C-77E2-814C-B635-29A92C12D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536" y="6251171"/>
            <a:ext cx="1074420" cy="55966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F3C36C-D335-4EF3-A7D5-DAA48307A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65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Discussions and materials from Accelerator meetings are </a:t>
            </a:r>
            <a:r>
              <a:rPr lang="en-US" i="1" dirty="0"/>
              <a:t>confidential</a:t>
            </a:r>
            <a:r>
              <a:rPr lang="en-US" dirty="0"/>
              <a:t> unless/until presented or published  </a:t>
            </a:r>
          </a:p>
          <a:p>
            <a:pPr lvl="0"/>
            <a:r>
              <a:rPr lang="en-US" dirty="0"/>
              <a:t>Members should provide </a:t>
            </a:r>
            <a:r>
              <a:rPr lang="en-US" i="1" dirty="0"/>
              <a:t>constructive, specific and actionable </a:t>
            </a:r>
            <a:r>
              <a:rPr lang="en-US" dirty="0"/>
              <a:t>comments aimed to </a:t>
            </a:r>
            <a:r>
              <a:rPr lang="en-US" i="1" dirty="0"/>
              <a:t>improve the impact, scientific rigor and quality </a:t>
            </a:r>
            <a:r>
              <a:rPr lang="en-US" dirty="0"/>
              <a:t>of the applications, research, publications and presentations we discuss</a:t>
            </a:r>
          </a:p>
          <a:p>
            <a:r>
              <a:rPr lang="en-US" dirty="0"/>
              <a:t>Participants should </a:t>
            </a:r>
            <a:r>
              <a:rPr lang="en-US" i="1" dirty="0"/>
              <a:t>serve as resources </a:t>
            </a:r>
            <a:r>
              <a:rPr lang="en-US" dirty="0"/>
              <a:t>for each other in conducting and disseminating research, training researchers, and providing mentorship for trainees who plan to pursue research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98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8080ED-1A0F-024D-BA5D-550023091739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33363"/>
            <a:r>
              <a:rPr lang="en-US" dirty="0"/>
              <a:t>Guiding Principles</a:t>
            </a:r>
            <a:endParaRPr lang="en-US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9EAD7-EF19-2D4A-965C-37C8F043C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" y="6219555"/>
            <a:ext cx="1318086" cy="591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19A48C-77E2-814C-B635-29A92C12D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536" y="6251171"/>
            <a:ext cx="1074420" cy="55966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BAC790-7DA7-4B3E-8B0B-F71F176C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You belong here </a:t>
            </a:r>
          </a:p>
          <a:p>
            <a:pPr lvl="0"/>
            <a:r>
              <a:rPr lang="en-US" dirty="0"/>
              <a:t>We value each participant’s input and contributions </a:t>
            </a:r>
          </a:p>
          <a:p>
            <a:pPr lvl="0"/>
            <a:r>
              <a:rPr lang="en-US" dirty="0"/>
              <a:t>There is no hierarchy to the value of one’s input – every member, regardless of role or stage of career, provides a useful perspective to help ensure the materials speak to and are understandable to a broad audience</a:t>
            </a:r>
          </a:p>
          <a:p>
            <a:pPr lvl="0"/>
            <a:r>
              <a:rPr lang="en-US" dirty="0"/>
              <a:t>We hope you will feel comfortable speaking during the group meeting- if not, you may email or speak with the presenter directly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THANK YOU for being part of this group and making it successful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0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ED7667181C64C9D8B4C4EA1BEC08C" ma:contentTypeVersion="10" ma:contentTypeDescription="Create a new document." ma:contentTypeScope="" ma:versionID="1df1735b2e9eb43d1eacf9e675b8057d">
  <xsd:schema xmlns:xsd="http://www.w3.org/2001/XMLSchema" xmlns:xs="http://www.w3.org/2001/XMLSchema" xmlns:p="http://schemas.microsoft.com/office/2006/metadata/properties" xmlns:ns3="83cd54d3-48e4-4b65-85f9-e8376cbd882c" targetNamespace="http://schemas.microsoft.com/office/2006/metadata/properties" ma:root="true" ma:fieldsID="89e2a446bc7620a8f8f5b9170b3157de" ns3:_="">
    <xsd:import namespace="83cd54d3-48e4-4b65-85f9-e8376cbd88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d54d3-48e4-4b65-85f9-e8376cbd8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07002C-389F-4B4F-B199-9372560A7FBF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3cd54d3-48e4-4b65-85f9-e8376cbd882c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E793E0A-DB9E-427F-91FC-4CE53B9257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1D290E-1141-4A6A-89F4-7F5B9F0E0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d54d3-48e4-4b65-85f9-e8376cbd8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23073</TotalTime>
  <Words>1006</Words>
  <Application>Microsoft Office PowerPoint</Application>
  <PresentationFormat>Widescreen</PresentationFormat>
  <Paragraphs>92</Paragraphs>
  <Slides>15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Research Accelerator</vt:lpstr>
      <vt:lpstr>Goals</vt:lpstr>
      <vt:lpstr>Nuts &amp; Bolts</vt:lpstr>
      <vt:lpstr>Nut &amp; Bolts (2)</vt:lpstr>
      <vt:lpstr>PowerPoint Presentation</vt:lpstr>
      <vt:lpstr>Material Types</vt:lpstr>
      <vt:lpstr>Participants</vt:lpstr>
      <vt:lpstr>Ground Rules</vt:lpstr>
      <vt:lpstr>Guiding Principles</vt:lpstr>
      <vt:lpstr>The Secret to Giving &amp; Receiving Great Feedback</vt:lpstr>
      <vt:lpstr>The Secret to Giving &amp; Receiving Great Feedback</vt:lpstr>
      <vt:lpstr>More tips on reviewing materials:</vt:lpstr>
      <vt:lpstr>PowerPoint Presentation</vt:lpstr>
      <vt:lpstr>Thank you!</vt:lpstr>
      <vt:lpstr>Draft Ground Rules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Plunkett, Anne M</dc:creator>
  <cp:lastModifiedBy>Wolfe, Grace</cp:lastModifiedBy>
  <cp:revision>94</cp:revision>
  <cp:lastPrinted>2019-10-16T17:52:28Z</cp:lastPrinted>
  <dcterms:created xsi:type="dcterms:W3CDTF">2019-10-11T20:04:19Z</dcterms:created>
  <dcterms:modified xsi:type="dcterms:W3CDTF">2025-10-29T17:48:07Z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0x01010087CED7667181C64C9D8B4C4EA1BEC08C</vt:lpwstr>
  </property>
</Properties>
</file>