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7" r:id="rId5"/>
    <p:sldId id="258" r:id="rId6"/>
    <p:sldId id="668" r:id="rId7"/>
    <p:sldId id="660" r:id="rId8"/>
    <p:sldId id="661" r:id="rId9"/>
    <p:sldId id="662" r:id="rId10"/>
    <p:sldId id="663" r:id="rId11"/>
    <p:sldId id="665" r:id="rId12"/>
    <p:sldId id="664" r:id="rId13"/>
    <p:sldId id="666" r:id="rId14"/>
    <p:sldId id="658"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rigan, Patrick" initials="CP" lastIdx="1" clrIdx="0">
    <p:extLst>
      <p:ext uri="{19B8F6BF-5375-455C-9EA6-DF929625EA0E}">
        <p15:presenceInfo xmlns:p15="http://schemas.microsoft.com/office/powerpoint/2012/main" userId="S-1-5-21-1943626232-73408435-122644288-10849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222873"/>
    <a:srgbClr val="3239A6"/>
    <a:srgbClr val="7F7F7F"/>
    <a:srgbClr val="DBDBDB"/>
    <a:srgbClr val="000BA6"/>
    <a:srgbClr val="0378A6"/>
    <a:srgbClr val="049D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6AB66-962A-4D06-83BA-5EB3BA4E2420}" v="15" dt="2020-10-09T15:38:56.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4" autoAdjust="0"/>
    <p:restoredTop sz="83812" autoAdjust="0"/>
  </p:normalViewPr>
  <p:slideViewPr>
    <p:cSldViewPr snapToGrid="0">
      <p:cViewPr varScale="1">
        <p:scale>
          <a:sx n="76" d="100"/>
          <a:sy n="76" d="100"/>
        </p:scale>
        <p:origin x="68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22B06D-F982-42A9-85CF-B09C9197C691}" type="doc">
      <dgm:prSet loTypeId="urn:microsoft.com/office/officeart/2005/8/layout/hChevron3" loCatId="process" qsTypeId="urn:microsoft.com/office/officeart/2005/8/quickstyle/simple1" qsCatId="simple" csTypeId="urn:microsoft.com/office/officeart/2005/8/colors/accent1_2" csCatId="accent1" phldr="1"/>
      <dgm:spPr/>
    </dgm:pt>
    <dgm:pt modelId="{778EA17D-0F0F-45A9-A5E4-C135866D39F6}">
      <dgm:prSet phldrT="[Text]"/>
      <dgm:spPr>
        <a:solidFill>
          <a:schemeClr val="bg1"/>
        </a:solidFill>
        <a:ln w="38100">
          <a:solidFill>
            <a:schemeClr val="tx1"/>
          </a:solidFill>
        </a:ln>
      </dgm:spPr>
      <dgm:t>
        <a:bodyPr/>
        <a:lstStyle/>
        <a:p>
          <a:pPr algn="l"/>
          <a:r>
            <a:rPr lang="en-US" dirty="0">
              <a:solidFill>
                <a:srgbClr val="000066"/>
              </a:solidFill>
            </a:rPr>
            <a:t>Introduction</a:t>
          </a:r>
        </a:p>
      </dgm:t>
    </dgm:pt>
    <dgm:pt modelId="{B72AD486-84FC-4F89-9B0B-3F2E564D1968}" type="parTrans" cxnId="{52B87AE6-195B-4522-8F04-BAA6084EAEC6}">
      <dgm:prSet/>
      <dgm:spPr/>
      <dgm:t>
        <a:bodyPr/>
        <a:lstStyle/>
        <a:p>
          <a:endParaRPr lang="en-US"/>
        </a:p>
      </dgm:t>
    </dgm:pt>
    <dgm:pt modelId="{2F33CD1C-74DC-42A8-A8F5-CF3958C73B72}" type="sibTrans" cxnId="{52B87AE6-195B-4522-8F04-BAA6084EAEC6}">
      <dgm:prSet/>
      <dgm:spPr/>
      <dgm:t>
        <a:bodyPr/>
        <a:lstStyle/>
        <a:p>
          <a:endParaRPr lang="en-US"/>
        </a:p>
      </dgm:t>
    </dgm:pt>
    <dgm:pt modelId="{996B8559-EB0A-419F-B6B8-23C5522F4A0E}">
      <dgm:prSet phldrT="[Text]"/>
      <dgm:spPr>
        <a:solidFill>
          <a:schemeClr val="accent1">
            <a:lumMod val="50000"/>
          </a:schemeClr>
        </a:solidFill>
        <a:ln w="38100">
          <a:solidFill>
            <a:schemeClr val="tx1"/>
          </a:solidFill>
        </a:ln>
      </dgm:spPr>
      <dgm:t>
        <a:bodyPr/>
        <a:lstStyle/>
        <a:p>
          <a:pPr algn="l"/>
          <a:r>
            <a:rPr lang="en-US" dirty="0">
              <a:solidFill>
                <a:schemeClr val="bg1"/>
              </a:solidFill>
            </a:rPr>
            <a:t>Methods</a:t>
          </a:r>
        </a:p>
      </dgm:t>
    </dgm:pt>
    <dgm:pt modelId="{5A45E158-C9DF-48D7-9216-AC50CB9922CB}" type="parTrans" cxnId="{9B67DD65-9740-4AE2-88D7-C17DE568FAF9}">
      <dgm:prSet/>
      <dgm:spPr/>
      <dgm:t>
        <a:bodyPr/>
        <a:lstStyle/>
        <a:p>
          <a:endParaRPr lang="en-US"/>
        </a:p>
      </dgm:t>
    </dgm:pt>
    <dgm:pt modelId="{3D90D0D4-25AA-4CD9-ADA8-64E1DE676881}" type="sibTrans" cxnId="{9B67DD65-9740-4AE2-88D7-C17DE568FAF9}">
      <dgm:prSet/>
      <dgm:spPr/>
      <dgm:t>
        <a:bodyPr/>
        <a:lstStyle/>
        <a:p>
          <a:endParaRPr lang="en-US"/>
        </a:p>
      </dgm:t>
    </dgm:pt>
    <dgm:pt modelId="{7A7D3F71-F2AB-48EF-ADE2-3CEC63E989DF}">
      <dgm:prSet phldrT="[Text]"/>
      <dgm:spPr>
        <a:solidFill>
          <a:schemeClr val="bg1"/>
        </a:solidFill>
        <a:ln w="38100">
          <a:solidFill>
            <a:schemeClr val="tx1"/>
          </a:solidFill>
        </a:ln>
      </dgm:spPr>
      <dgm:t>
        <a:bodyPr/>
        <a:lstStyle/>
        <a:p>
          <a:pPr algn="l"/>
          <a:r>
            <a:rPr lang="en-US" dirty="0">
              <a:solidFill>
                <a:srgbClr val="000066"/>
              </a:solidFill>
            </a:rPr>
            <a:t>Results</a:t>
          </a:r>
        </a:p>
      </dgm:t>
    </dgm:pt>
    <dgm:pt modelId="{8444DDD7-3D35-41C3-9050-DF0FA72AF77F}" type="parTrans" cxnId="{3252AA70-D44E-45B2-AFCD-E216246BA38B}">
      <dgm:prSet/>
      <dgm:spPr/>
      <dgm:t>
        <a:bodyPr/>
        <a:lstStyle/>
        <a:p>
          <a:endParaRPr lang="en-US"/>
        </a:p>
      </dgm:t>
    </dgm:pt>
    <dgm:pt modelId="{E2A74A43-36B1-4901-B982-F81FD19CB834}" type="sibTrans" cxnId="{3252AA70-D44E-45B2-AFCD-E216246BA38B}">
      <dgm:prSet/>
      <dgm:spPr/>
      <dgm:t>
        <a:bodyPr/>
        <a:lstStyle/>
        <a:p>
          <a:endParaRPr lang="en-US"/>
        </a:p>
      </dgm:t>
    </dgm:pt>
    <dgm:pt modelId="{A5BD18D7-8A47-49E7-9721-2914EAA459D3}">
      <dgm:prSet phldrT="[Text]"/>
      <dgm:spPr>
        <a:solidFill>
          <a:schemeClr val="bg1"/>
        </a:solidFill>
        <a:ln w="38100">
          <a:solidFill>
            <a:schemeClr val="tx1"/>
          </a:solidFill>
        </a:ln>
      </dgm:spPr>
      <dgm:t>
        <a:bodyPr/>
        <a:lstStyle/>
        <a:p>
          <a:pPr algn="l"/>
          <a:r>
            <a:rPr lang="en-US" dirty="0">
              <a:solidFill>
                <a:srgbClr val="222873"/>
              </a:solidFill>
            </a:rPr>
            <a:t>Discussion</a:t>
          </a:r>
        </a:p>
      </dgm:t>
    </dgm:pt>
    <dgm:pt modelId="{9FD21DC2-9594-4AA1-923F-D0F17CA8774A}" type="parTrans" cxnId="{4A9D75DD-A3F9-42AF-A694-A0102074E78C}">
      <dgm:prSet/>
      <dgm:spPr/>
      <dgm:t>
        <a:bodyPr/>
        <a:lstStyle/>
        <a:p>
          <a:endParaRPr lang="en-US"/>
        </a:p>
      </dgm:t>
    </dgm:pt>
    <dgm:pt modelId="{851226AD-9A97-4D2D-88A4-52A1940BE09E}" type="sibTrans" cxnId="{4A9D75DD-A3F9-42AF-A694-A0102074E78C}">
      <dgm:prSet/>
      <dgm:spPr/>
      <dgm:t>
        <a:bodyPr/>
        <a:lstStyle/>
        <a:p>
          <a:endParaRPr lang="en-US"/>
        </a:p>
      </dgm:t>
    </dgm:pt>
    <dgm:pt modelId="{DA7ED38B-025B-4336-874B-A2F3A037584E}">
      <dgm:prSet phldrT="[Text]"/>
      <dgm:spPr>
        <a:solidFill>
          <a:schemeClr val="bg1"/>
        </a:solidFill>
        <a:ln w="38100">
          <a:solidFill>
            <a:schemeClr val="tx1"/>
          </a:solidFill>
        </a:ln>
      </dgm:spPr>
      <dgm:t>
        <a:bodyPr/>
        <a:lstStyle/>
        <a:p>
          <a:pPr algn="l"/>
          <a:r>
            <a:rPr lang="en-US" dirty="0">
              <a:solidFill>
                <a:srgbClr val="000066"/>
              </a:solidFill>
            </a:rPr>
            <a:t>Conclusion</a:t>
          </a:r>
        </a:p>
      </dgm:t>
    </dgm:pt>
    <dgm:pt modelId="{BD5D6E36-B685-467E-B687-20B61CF21335}" type="parTrans" cxnId="{3D4DEB40-E0FE-47D8-945E-FB50E1958869}">
      <dgm:prSet/>
      <dgm:spPr/>
      <dgm:t>
        <a:bodyPr/>
        <a:lstStyle/>
        <a:p>
          <a:endParaRPr lang="en-US"/>
        </a:p>
      </dgm:t>
    </dgm:pt>
    <dgm:pt modelId="{5CB744D3-371E-4310-B31E-B285413329EB}" type="sibTrans" cxnId="{3D4DEB40-E0FE-47D8-945E-FB50E1958869}">
      <dgm:prSet/>
      <dgm:spPr/>
      <dgm:t>
        <a:bodyPr/>
        <a:lstStyle/>
        <a:p>
          <a:endParaRPr lang="en-US"/>
        </a:p>
      </dgm:t>
    </dgm:pt>
    <dgm:pt modelId="{E4B5F1D6-8890-439D-A7DD-66679F6F289C}" type="pres">
      <dgm:prSet presAssocID="{E422B06D-F982-42A9-85CF-B09C9197C691}" presName="Name0" presStyleCnt="0">
        <dgm:presLayoutVars>
          <dgm:dir/>
          <dgm:resizeHandles val="exact"/>
        </dgm:presLayoutVars>
      </dgm:prSet>
      <dgm:spPr/>
    </dgm:pt>
    <dgm:pt modelId="{54432631-ADEA-4620-BC2A-E12AD3558DFD}" type="pres">
      <dgm:prSet presAssocID="{778EA17D-0F0F-45A9-A5E4-C135866D39F6}" presName="parTxOnly" presStyleLbl="node1" presStyleIdx="0" presStyleCnt="5">
        <dgm:presLayoutVars>
          <dgm:bulletEnabled val="1"/>
        </dgm:presLayoutVars>
      </dgm:prSet>
      <dgm:spPr/>
      <dgm:t>
        <a:bodyPr/>
        <a:lstStyle/>
        <a:p>
          <a:endParaRPr lang="en-US"/>
        </a:p>
      </dgm:t>
    </dgm:pt>
    <dgm:pt modelId="{B5AA9D77-47D4-4859-93A9-F6CD9B451F4A}" type="pres">
      <dgm:prSet presAssocID="{2F33CD1C-74DC-42A8-A8F5-CF3958C73B72}" presName="parSpace" presStyleCnt="0"/>
      <dgm:spPr/>
    </dgm:pt>
    <dgm:pt modelId="{39436AD4-0335-4B32-B544-B13BC1580578}" type="pres">
      <dgm:prSet presAssocID="{996B8559-EB0A-419F-B6B8-23C5522F4A0E}" presName="parTxOnly" presStyleLbl="node1" presStyleIdx="1" presStyleCnt="5">
        <dgm:presLayoutVars>
          <dgm:bulletEnabled val="1"/>
        </dgm:presLayoutVars>
      </dgm:prSet>
      <dgm:spPr/>
      <dgm:t>
        <a:bodyPr/>
        <a:lstStyle/>
        <a:p>
          <a:endParaRPr lang="en-US"/>
        </a:p>
      </dgm:t>
    </dgm:pt>
    <dgm:pt modelId="{0BFFABE3-F33E-451F-8AF5-586CEE0BDA20}" type="pres">
      <dgm:prSet presAssocID="{3D90D0D4-25AA-4CD9-ADA8-64E1DE676881}" presName="parSpace" presStyleCnt="0"/>
      <dgm:spPr/>
    </dgm:pt>
    <dgm:pt modelId="{54EF1C0D-4189-45F3-9F7A-F09DB1C25A5E}" type="pres">
      <dgm:prSet presAssocID="{7A7D3F71-F2AB-48EF-ADE2-3CEC63E989DF}" presName="parTxOnly" presStyleLbl="node1" presStyleIdx="2" presStyleCnt="5">
        <dgm:presLayoutVars>
          <dgm:bulletEnabled val="1"/>
        </dgm:presLayoutVars>
      </dgm:prSet>
      <dgm:spPr/>
      <dgm:t>
        <a:bodyPr/>
        <a:lstStyle/>
        <a:p>
          <a:endParaRPr lang="en-US"/>
        </a:p>
      </dgm:t>
    </dgm:pt>
    <dgm:pt modelId="{77CA1FFB-8077-42FB-A19F-B3123A458008}" type="pres">
      <dgm:prSet presAssocID="{E2A74A43-36B1-4901-B982-F81FD19CB834}" presName="parSpace" presStyleCnt="0"/>
      <dgm:spPr/>
    </dgm:pt>
    <dgm:pt modelId="{E2064EB6-2237-4909-B244-CCC527D61FB2}" type="pres">
      <dgm:prSet presAssocID="{A5BD18D7-8A47-49E7-9721-2914EAA459D3}" presName="parTxOnly" presStyleLbl="node1" presStyleIdx="3" presStyleCnt="5">
        <dgm:presLayoutVars>
          <dgm:bulletEnabled val="1"/>
        </dgm:presLayoutVars>
      </dgm:prSet>
      <dgm:spPr/>
      <dgm:t>
        <a:bodyPr/>
        <a:lstStyle/>
        <a:p>
          <a:endParaRPr lang="en-US"/>
        </a:p>
      </dgm:t>
    </dgm:pt>
    <dgm:pt modelId="{A7A754B7-EE0B-47BB-809D-32ECCFC75B72}" type="pres">
      <dgm:prSet presAssocID="{851226AD-9A97-4D2D-88A4-52A1940BE09E}" presName="parSpace" presStyleCnt="0"/>
      <dgm:spPr/>
    </dgm:pt>
    <dgm:pt modelId="{45782E5E-0DB4-4B9D-9095-401E9B5F663D}" type="pres">
      <dgm:prSet presAssocID="{DA7ED38B-025B-4336-874B-A2F3A037584E}" presName="parTxOnly" presStyleLbl="node1" presStyleIdx="4" presStyleCnt="5">
        <dgm:presLayoutVars>
          <dgm:bulletEnabled val="1"/>
        </dgm:presLayoutVars>
      </dgm:prSet>
      <dgm:spPr/>
      <dgm:t>
        <a:bodyPr/>
        <a:lstStyle/>
        <a:p>
          <a:endParaRPr lang="en-US"/>
        </a:p>
      </dgm:t>
    </dgm:pt>
  </dgm:ptLst>
  <dgm:cxnLst>
    <dgm:cxn modelId="{3252AA70-D44E-45B2-AFCD-E216246BA38B}" srcId="{E422B06D-F982-42A9-85CF-B09C9197C691}" destId="{7A7D3F71-F2AB-48EF-ADE2-3CEC63E989DF}" srcOrd="2" destOrd="0" parTransId="{8444DDD7-3D35-41C3-9050-DF0FA72AF77F}" sibTransId="{E2A74A43-36B1-4901-B982-F81FD19CB834}"/>
    <dgm:cxn modelId="{5C0C5C8F-60A3-4132-A4F9-31FD193123DA}" type="presOf" srcId="{7A7D3F71-F2AB-48EF-ADE2-3CEC63E989DF}" destId="{54EF1C0D-4189-45F3-9F7A-F09DB1C25A5E}" srcOrd="0" destOrd="0" presId="urn:microsoft.com/office/officeart/2005/8/layout/hChevron3"/>
    <dgm:cxn modelId="{685774A1-14E5-477F-A214-A1618B0E7DCC}" type="presOf" srcId="{DA7ED38B-025B-4336-874B-A2F3A037584E}" destId="{45782E5E-0DB4-4B9D-9095-401E9B5F663D}" srcOrd="0" destOrd="0" presId="urn:microsoft.com/office/officeart/2005/8/layout/hChevron3"/>
    <dgm:cxn modelId="{B538AFCC-5E84-4C74-B991-9A248068D1DA}" type="presOf" srcId="{996B8559-EB0A-419F-B6B8-23C5522F4A0E}" destId="{39436AD4-0335-4B32-B544-B13BC1580578}" srcOrd="0" destOrd="0" presId="urn:microsoft.com/office/officeart/2005/8/layout/hChevron3"/>
    <dgm:cxn modelId="{3D4DEB40-E0FE-47D8-945E-FB50E1958869}" srcId="{E422B06D-F982-42A9-85CF-B09C9197C691}" destId="{DA7ED38B-025B-4336-874B-A2F3A037584E}" srcOrd="4" destOrd="0" parTransId="{BD5D6E36-B685-467E-B687-20B61CF21335}" sibTransId="{5CB744D3-371E-4310-B31E-B285413329EB}"/>
    <dgm:cxn modelId="{ECCF0BF2-96EA-4802-A88F-7B6315F42BC1}" type="presOf" srcId="{778EA17D-0F0F-45A9-A5E4-C135866D39F6}" destId="{54432631-ADEA-4620-BC2A-E12AD3558DFD}" srcOrd="0" destOrd="0" presId="urn:microsoft.com/office/officeart/2005/8/layout/hChevron3"/>
    <dgm:cxn modelId="{52B87AE6-195B-4522-8F04-BAA6084EAEC6}" srcId="{E422B06D-F982-42A9-85CF-B09C9197C691}" destId="{778EA17D-0F0F-45A9-A5E4-C135866D39F6}" srcOrd="0" destOrd="0" parTransId="{B72AD486-84FC-4F89-9B0B-3F2E564D1968}" sibTransId="{2F33CD1C-74DC-42A8-A8F5-CF3958C73B72}"/>
    <dgm:cxn modelId="{4A9D75DD-A3F9-42AF-A694-A0102074E78C}" srcId="{E422B06D-F982-42A9-85CF-B09C9197C691}" destId="{A5BD18D7-8A47-49E7-9721-2914EAA459D3}" srcOrd="3" destOrd="0" parTransId="{9FD21DC2-9594-4AA1-923F-D0F17CA8774A}" sibTransId="{851226AD-9A97-4D2D-88A4-52A1940BE09E}"/>
    <dgm:cxn modelId="{46B10998-CC32-439B-BEFF-B925DC3BEEB7}" type="presOf" srcId="{A5BD18D7-8A47-49E7-9721-2914EAA459D3}" destId="{E2064EB6-2237-4909-B244-CCC527D61FB2}" srcOrd="0" destOrd="0" presId="urn:microsoft.com/office/officeart/2005/8/layout/hChevron3"/>
    <dgm:cxn modelId="{9B67DD65-9740-4AE2-88D7-C17DE568FAF9}" srcId="{E422B06D-F982-42A9-85CF-B09C9197C691}" destId="{996B8559-EB0A-419F-B6B8-23C5522F4A0E}" srcOrd="1" destOrd="0" parTransId="{5A45E158-C9DF-48D7-9216-AC50CB9922CB}" sibTransId="{3D90D0D4-25AA-4CD9-ADA8-64E1DE676881}"/>
    <dgm:cxn modelId="{93C3D3D0-E0D2-487F-A4CF-B16A205EE4FF}" type="presOf" srcId="{E422B06D-F982-42A9-85CF-B09C9197C691}" destId="{E4B5F1D6-8890-439D-A7DD-66679F6F289C}" srcOrd="0" destOrd="0" presId="urn:microsoft.com/office/officeart/2005/8/layout/hChevron3"/>
    <dgm:cxn modelId="{008FC248-33EA-492F-BD6A-4CDD8374E5E6}" type="presParOf" srcId="{E4B5F1D6-8890-439D-A7DD-66679F6F289C}" destId="{54432631-ADEA-4620-BC2A-E12AD3558DFD}" srcOrd="0" destOrd="0" presId="urn:microsoft.com/office/officeart/2005/8/layout/hChevron3"/>
    <dgm:cxn modelId="{5D642953-8C0A-4AD9-AA2A-AC789730B864}" type="presParOf" srcId="{E4B5F1D6-8890-439D-A7DD-66679F6F289C}" destId="{B5AA9D77-47D4-4859-93A9-F6CD9B451F4A}" srcOrd="1" destOrd="0" presId="urn:microsoft.com/office/officeart/2005/8/layout/hChevron3"/>
    <dgm:cxn modelId="{ADBF9D07-163B-4D99-9A45-007BE5A74696}" type="presParOf" srcId="{E4B5F1D6-8890-439D-A7DD-66679F6F289C}" destId="{39436AD4-0335-4B32-B544-B13BC1580578}" srcOrd="2" destOrd="0" presId="urn:microsoft.com/office/officeart/2005/8/layout/hChevron3"/>
    <dgm:cxn modelId="{2F097F43-6E78-45AF-A9D9-5429342DE2A7}" type="presParOf" srcId="{E4B5F1D6-8890-439D-A7DD-66679F6F289C}" destId="{0BFFABE3-F33E-451F-8AF5-586CEE0BDA20}" srcOrd="3" destOrd="0" presId="urn:microsoft.com/office/officeart/2005/8/layout/hChevron3"/>
    <dgm:cxn modelId="{56B27951-660D-47AF-AF34-053A6CA5A25C}" type="presParOf" srcId="{E4B5F1D6-8890-439D-A7DD-66679F6F289C}" destId="{54EF1C0D-4189-45F3-9F7A-F09DB1C25A5E}" srcOrd="4" destOrd="0" presId="urn:microsoft.com/office/officeart/2005/8/layout/hChevron3"/>
    <dgm:cxn modelId="{092F957D-E746-4EEE-A184-E703439BBFAC}" type="presParOf" srcId="{E4B5F1D6-8890-439D-A7DD-66679F6F289C}" destId="{77CA1FFB-8077-42FB-A19F-B3123A458008}" srcOrd="5" destOrd="0" presId="urn:microsoft.com/office/officeart/2005/8/layout/hChevron3"/>
    <dgm:cxn modelId="{9CE2AFFF-B56A-4142-BA36-070F7F1C5D83}" type="presParOf" srcId="{E4B5F1D6-8890-439D-A7DD-66679F6F289C}" destId="{E2064EB6-2237-4909-B244-CCC527D61FB2}" srcOrd="6" destOrd="0" presId="urn:microsoft.com/office/officeart/2005/8/layout/hChevron3"/>
    <dgm:cxn modelId="{FA941850-89CD-4E33-BB44-FAEF2FED9483}" type="presParOf" srcId="{E4B5F1D6-8890-439D-A7DD-66679F6F289C}" destId="{A7A754B7-EE0B-47BB-809D-32ECCFC75B72}" srcOrd="7" destOrd="0" presId="urn:microsoft.com/office/officeart/2005/8/layout/hChevron3"/>
    <dgm:cxn modelId="{FF16B4BD-D449-4F35-8CF8-7FDA2F2A540B}" type="presParOf" srcId="{E4B5F1D6-8890-439D-A7DD-66679F6F289C}" destId="{45782E5E-0DB4-4B9D-9095-401E9B5F663D}" srcOrd="8" destOrd="0" presId="urn:microsoft.com/office/officeart/2005/8/layout/hChevron3"/>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32631-ADEA-4620-BC2A-E12AD3558DFD}">
      <dsp:nvSpPr>
        <dsp:cNvPr id="0" name=""/>
        <dsp:cNvSpPr/>
      </dsp:nvSpPr>
      <dsp:spPr>
        <a:xfrm>
          <a:off x="992" y="0"/>
          <a:ext cx="1934765" cy="485702"/>
        </a:xfrm>
        <a:prstGeom prst="homePlate">
          <a:avLst/>
        </a:prstGeom>
        <a:solidFill>
          <a:schemeClr val="bg1"/>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lvl="0" algn="l" defTabSz="1022350">
            <a:lnSpc>
              <a:spcPct val="90000"/>
            </a:lnSpc>
            <a:spcBef>
              <a:spcPct val="0"/>
            </a:spcBef>
            <a:spcAft>
              <a:spcPct val="35000"/>
            </a:spcAft>
          </a:pPr>
          <a:r>
            <a:rPr lang="en-US" sz="2300" kern="1200" dirty="0">
              <a:solidFill>
                <a:srgbClr val="000066"/>
              </a:solidFill>
            </a:rPr>
            <a:t>Introduction</a:t>
          </a:r>
        </a:p>
      </dsp:txBody>
      <dsp:txXfrm>
        <a:off x="992" y="0"/>
        <a:ext cx="1813340" cy="485702"/>
      </dsp:txXfrm>
    </dsp:sp>
    <dsp:sp modelId="{39436AD4-0335-4B32-B544-B13BC1580578}">
      <dsp:nvSpPr>
        <dsp:cNvPr id="0" name=""/>
        <dsp:cNvSpPr/>
      </dsp:nvSpPr>
      <dsp:spPr>
        <a:xfrm>
          <a:off x="1548804" y="0"/>
          <a:ext cx="1934765" cy="485702"/>
        </a:xfrm>
        <a:prstGeom prst="chevron">
          <a:avLst/>
        </a:prstGeom>
        <a:solidFill>
          <a:schemeClr val="accent1">
            <a:lumMod val="5000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l" defTabSz="1022350">
            <a:lnSpc>
              <a:spcPct val="90000"/>
            </a:lnSpc>
            <a:spcBef>
              <a:spcPct val="0"/>
            </a:spcBef>
            <a:spcAft>
              <a:spcPct val="35000"/>
            </a:spcAft>
          </a:pPr>
          <a:r>
            <a:rPr lang="en-US" sz="2300" kern="1200" dirty="0">
              <a:solidFill>
                <a:schemeClr val="bg1"/>
              </a:solidFill>
            </a:rPr>
            <a:t>Methods</a:t>
          </a:r>
        </a:p>
      </dsp:txBody>
      <dsp:txXfrm>
        <a:off x="1791655" y="0"/>
        <a:ext cx="1449063" cy="485702"/>
      </dsp:txXfrm>
    </dsp:sp>
    <dsp:sp modelId="{54EF1C0D-4189-45F3-9F7A-F09DB1C25A5E}">
      <dsp:nvSpPr>
        <dsp:cNvPr id="0" name=""/>
        <dsp:cNvSpPr/>
      </dsp:nvSpPr>
      <dsp:spPr>
        <a:xfrm>
          <a:off x="3096617" y="0"/>
          <a:ext cx="1934765" cy="485702"/>
        </a:xfrm>
        <a:prstGeom prst="chevron">
          <a:avLst/>
        </a:prstGeom>
        <a:solidFill>
          <a:schemeClr val="bg1"/>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l" defTabSz="1022350">
            <a:lnSpc>
              <a:spcPct val="90000"/>
            </a:lnSpc>
            <a:spcBef>
              <a:spcPct val="0"/>
            </a:spcBef>
            <a:spcAft>
              <a:spcPct val="35000"/>
            </a:spcAft>
          </a:pPr>
          <a:r>
            <a:rPr lang="en-US" sz="2300" kern="1200" dirty="0">
              <a:solidFill>
                <a:srgbClr val="000066"/>
              </a:solidFill>
            </a:rPr>
            <a:t>Results</a:t>
          </a:r>
        </a:p>
      </dsp:txBody>
      <dsp:txXfrm>
        <a:off x="3339468" y="0"/>
        <a:ext cx="1449063" cy="485702"/>
      </dsp:txXfrm>
    </dsp:sp>
    <dsp:sp modelId="{E2064EB6-2237-4909-B244-CCC527D61FB2}">
      <dsp:nvSpPr>
        <dsp:cNvPr id="0" name=""/>
        <dsp:cNvSpPr/>
      </dsp:nvSpPr>
      <dsp:spPr>
        <a:xfrm>
          <a:off x="4644429" y="0"/>
          <a:ext cx="1934765" cy="485702"/>
        </a:xfrm>
        <a:prstGeom prst="chevron">
          <a:avLst/>
        </a:prstGeom>
        <a:solidFill>
          <a:schemeClr val="bg1"/>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l" defTabSz="1022350">
            <a:lnSpc>
              <a:spcPct val="90000"/>
            </a:lnSpc>
            <a:spcBef>
              <a:spcPct val="0"/>
            </a:spcBef>
            <a:spcAft>
              <a:spcPct val="35000"/>
            </a:spcAft>
          </a:pPr>
          <a:r>
            <a:rPr lang="en-US" sz="2300" kern="1200" dirty="0">
              <a:solidFill>
                <a:srgbClr val="222873"/>
              </a:solidFill>
            </a:rPr>
            <a:t>Discussion</a:t>
          </a:r>
        </a:p>
      </dsp:txBody>
      <dsp:txXfrm>
        <a:off x="4887280" y="0"/>
        <a:ext cx="1449063" cy="485702"/>
      </dsp:txXfrm>
    </dsp:sp>
    <dsp:sp modelId="{45782E5E-0DB4-4B9D-9095-401E9B5F663D}">
      <dsp:nvSpPr>
        <dsp:cNvPr id="0" name=""/>
        <dsp:cNvSpPr/>
      </dsp:nvSpPr>
      <dsp:spPr>
        <a:xfrm>
          <a:off x="6192242" y="0"/>
          <a:ext cx="1934765" cy="485702"/>
        </a:xfrm>
        <a:prstGeom prst="chevron">
          <a:avLst/>
        </a:prstGeom>
        <a:solidFill>
          <a:schemeClr val="bg1"/>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l" defTabSz="1022350">
            <a:lnSpc>
              <a:spcPct val="90000"/>
            </a:lnSpc>
            <a:spcBef>
              <a:spcPct val="0"/>
            </a:spcBef>
            <a:spcAft>
              <a:spcPct val="35000"/>
            </a:spcAft>
          </a:pPr>
          <a:r>
            <a:rPr lang="en-US" sz="2300" kern="1200" dirty="0">
              <a:solidFill>
                <a:srgbClr val="000066"/>
              </a:solidFill>
            </a:rPr>
            <a:t>Conclusion</a:t>
          </a:r>
        </a:p>
      </dsp:txBody>
      <dsp:txXfrm>
        <a:off x="6435093" y="0"/>
        <a:ext cx="1449063" cy="48570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16D1E74-3001-084B-9DF4-676A67F25E3C}" type="datetimeFigureOut">
              <a:rPr lang="en-US" smtClean="0"/>
              <a:t>9/6/2022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02E613D-AC5A-FD42-A0D0-C9265FE05A5A}" type="slidenum">
              <a:rPr lang="en-US" smtClean="0"/>
              <a:t>‹#›</a:t>
            </a:fld>
            <a:endParaRPr lang="en-US"/>
          </a:p>
        </p:txBody>
      </p:sp>
    </p:spTree>
    <p:extLst>
      <p:ext uri="{BB962C8B-B14F-4D97-AF65-F5344CB8AC3E}">
        <p14:creationId xmlns:p14="http://schemas.microsoft.com/office/powerpoint/2010/main" val="1600502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review of MOST APs requires “sign off’ by the methodology team (currently Reza and Mike) as part of their MOST review. Such studies do not require methodologic review at Accelerator, but their prioritization in terms of Analyst work should be determined by needs of core Accelerator faculty (defined as CCCR core faculty)</a:t>
            </a:r>
          </a:p>
          <a:p>
            <a:endParaRPr lang="en-US" dirty="0"/>
          </a:p>
        </p:txBody>
      </p:sp>
      <p:sp>
        <p:nvSpPr>
          <p:cNvPr id="4" name="Slide Number Placeholder 3"/>
          <p:cNvSpPr>
            <a:spLocks noGrp="1"/>
          </p:cNvSpPr>
          <p:nvPr>
            <p:ph type="sldNum" sz="quarter" idx="10"/>
          </p:nvPr>
        </p:nvSpPr>
        <p:spPr/>
        <p:txBody>
          <a:bodyPr/>
          <a:lstStyle/>
          <a:p>
            <a:fld id="{502E613D-AC5A-FD42-A0D0-C9265FE05A5A}" type="slidenum">
              <a:rPr lang="en-US" smtClean="0"/>
              <a:t>4</a:t>
            </a:fld>
            <a:endParaRPr lang="en-US"/>
          </a:p>
        </p:txBody>
      </p:sp>
    </p:spTree>
    <p:extLst>
      <p:ext uri="{BB962C8B-B14F-4D97-AF65-F5344CB8AC3E}">
        <p14:creationId xmlns:p14="http://schemas.microsoft.com/office/powerpoint/2010/main" val="209022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In the course of knee OA, the pain experience at early stage is typically intermittent activity-related weight-bearing pain and then eventually transitioning to a more persistent and chronic pain at later stages</a:t>
            </a:r>
          </a:p>
          <a:p>
            <a:pPr lvl="1"/>
            <a:r>
              <a:rPr lang="en-US" dirty="0"/>
              <a:t>Discordant pain intensity and functional impairments elative to radiographic severity</a:t>
            </a:r>
          </a:p>
          <a:p>
            <a:endParaRPr lang="en-US" dirty="0"/>
          </a:p>
        </p:txBody>
      </p:sp>
      <p:sp>
        <p:nvSpPr>
          <p:cNvPr id="4" name="Slide Number Placeholder 3"/>
          <p:cNvSpPr>
            <a:spLocks noGrp="1"/>
          </p:cNvSpPr>
          <p:nvPr>
            <p:ph type="sldNum" sz="quarter" idx="5"/>
          </p:nvPr>
        </p:nvSpPr>
        <p:spPr/>
        <p:txBody>
          <a:bodyPr/>
          <a:lstStyle/>
          <a:p>
            <a:fld id="{502E613D-AC5A-FD42-A0D0-C9265FE05A5A}" type="slidenum">
              <a:rPr lang="en-US" smtClean="0"/>
              <a:t>5</a:t>
            </a:fld>
            <a:endParaRPr lang="en-US"/>
          </a:p>
        </p:txBody>
      </p:sp>
    </p:spTree>
    <p:extLst>
      <p:ext uri="{BB962C8B-B14F-4D97-AF65-F5344CB8AC3E}">
        <p14:creationId xmlns:p14="http://schemas.microsoft.com/office/powerpoint/2010/main" val="1457893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multiple mechanism-based QST measures</a:t>
            </a:r>
          </a:p>
        </p:txBody>
      </p:sp>
      <p:sp>
        <p:nvSpPr>
          <p:cNvPr id="4" name="Slide Number Placeholder 3"/>
          <p:cNvSpPr>
            <a:spLocks noGrp="1"/>
          </p:cNvSpPr>
          <p:nvPr>
            <p:ph type="sldNum" sz="quarter" idx="5"/>
          </p:nvPr>
        </p:nvSpPr>
        <p:spPr/>
        <p:txBody>
          <a:bodyPr/>
          <a:lstStyle/>
          <a:p>
            <a:fld id="{502E613D-AC5A-FD42-A0D0-C9265FE05A5A}" type="slidenum">
              <a:rPr lang="en-US" smtClean="0"/>
              <a:t>6</a:t>
            </a:fld>
            <a:endParaRPr lang="en-US"/>
          </a:p>
        </p:txBody>
      </p:sp>
    </p:spTree>
    <p:extLst>
      <p:ext uri="{BB962C8B-B14F-4D97-AF65-F5344CB8AC3E}">
        <p14:creationId xmlns:p14="http://schemas.microsoft.com/office/powerpoint/2010/main" val="286108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Multicenter Osteoarthritis Study (MOST) is a National Institutes of Health–funded longitudinal cohort of older adults with or at risk of knee OA. At baseline, 3,026 subjects, ages 50–79, were recruited from Birmingham, Alabama and Iowa City, Iowa. Details of the cohort have been published elsewhere.36 The study protocol was approved by the institutional review boards at the University of Iowa, University of Alabama at Birmingham, University of California at San Francisco and Boston University Medical Center.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Yu Mincho" panose="02020400000000000000" pitchFamily="18" charset="-128"/>
                <a:cs typeface="Times New Roman" panose="02020603050405020304" pitchFamily="18" charset="0"/>
              </a:rPr>
              <a:t>In this study, the sample comprised from subjects who attended 144-month (baseline for this study) and 168-month visits and completed Intermittent and Constant Osteoarthritis Pain (ICOAP), Western Ontario McMaster Universities Osteoarthritis Index (WOMAC) pain and function subscales, and QST measures. </a:t>
            </a:r>
            <a:r>
              <a:rPr lang="en-US" sz="1200" b="1" dirty="0">
                <a:effectLst/>
                <a:latin typeface="Arial" panose="020B0604020202020204" pitchFamily="34" charset="0"/>
                <a:ea typeface="Yu Mincho" panose="02020400000000000000" pitchFamily="18" charset="-128"/>
                <a:cs typeface="Times New Roman" panose="02020603050405020304" pitchFamily="18" charset="0"/>
              </a:rPr>
              <a:t>Subjects who screened positive for peripheral neuropathy</a:t>
            </a:r>
            <a:r>
              <a:rPr lang="en-US" sz="1200" b="1" baseline="30000" dirty="0">
                <a:effectLst/>
                <a:latin typeface="Arial" panose="020B0604020202020204" pitchFamily="34" charset="0"/>
                <a:ea typeface="Yu Mincho" panose="02020400000000000000" pitchFamily="18" charset="-128"/>
                <a:cs typeface="Times New Roman" panose="02020603050405020304" pitchFamily="18" charset="0"/>
              </a:rPr>
              <a:t>37</a:t>
            </a:r>
            <a:r>
              <a:rPr lang="en-US" sz="1200" b="1" dirty="0">
                <a:effectLst/>
                <a:latin typeface="Arial" panose="020B0604020202020204" pitchFamily="34" charset="0"/>
                <a:ea typeface="Yu Mincho" panose="02020400000000000000" pitchFamily="18" charset="-128"/>
                <a:cs typeface="Times New Roman" panose="02020603050405020304" pitchFamily="18" charset="0"/>
              </a:rPr>
              <a:t> or who had a prior total knee replacement were excluded from this study. </a:t>
            </a:r>
            <a:endParaRPr lang="en-US" sz="1200" b="1" dirty="0">
              <a:effectLst/>
              <a:latin typeface="Calibri" panose="020F0502020204030204" pitchFamily="34" charset="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02E613D-AC5A-FD42-A0D0-C9265FE05A5A}" type="slidenum">
              <a:rPr lang="en-US" smtClean="0"/>
              <a:t>7</a:t>
            </a:fld>
            <a:endParaRPr lang="en-US"/>
          </a:p>
        </p:txBody>
      </p:sp>
    </p:spTree>
    <p:extLst>
      <p:ext uri="{BB962C8B-B14F-4D97-AF65-F5344CB8AC3E}">
        <p14:creationId xmlns:p14="http://schemas.microsoft.com/office/powerpoint/2010/main" val="272804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t>Relation of PSI to the development of constant pain</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dirty="0">
              <a:effectLst/>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effectLst/>
                <a:ea typeface="Yu Mincho" panose="02020400000000000000" pitchFamily="18" charset="-128"/>
                <a:cs typeface="Times New Roman" panose="02020603050405020304" pitchFamily="18" charset="0"/>
              </a:rPr>
              <a:t>Intermittent pain</a:t>
            </a:r>
            <a:r>
              <a:rPr lang="en-US" sz="4000" b="1" dirty="0">
                <a:ea typeface="Yu Mincho" panose="02020400000000000000" pitchFamily="18" charset="-128"/>
                <a:cs typeface="Times New Roman" panose="02020603050405020304" pitchFamily="18" charset="0"/>
              </a:rPr>
              <a:t>: at least “mild” intermittent pain severity with at least “sometime” frequency</a:t>
            </a:r>
            <a:endParaRPr lang="en-US" sz="1800" b="1" dirty="0">
              <a:effectLst/>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i="1" dirty="0">
                <a:effectLst/>
                <a:ea typeface="Yu Mincho" panose="02020400000000000000" pitchFamily="18" charset="-128"/>
                <a:cs typeface="Times New Roman" panose="02020603050405020304" pitchFamily="18" charset="0"/>
              </a:rPr>
              <a:t>Constant </a:t>
            </a:r>
            <a:r>
              <a:rPr lang="en-US" sz="1800" b="0" i="1" dirty="0">
                <a:effectLst/>
                <a:ea typeface="Yu Mincho" panose="02020400000000000000" pitchFamily="18" charset="-128"/>
                <a:cs typeface="Times New Roman" panose="02020603050405020304" pitchFamily="18" charset="0"/>
              </a:rPr>
              <a:t>pain </a:t>
            </a:r>
            <a:r>
              <a:rPr lang="en-US" sz="1800" b="0" dirty="0">
                <a:effectLst/>
                <a:ea typeface="Yu Mincho" panose="02020400000000000000" pitchFamily="18" charset="-128"/>
                <a:cs typeface="Times New Roman" panose="02020603050405020304" pitchFamily="18" charset="0"/>
              </a:rPr>
              <a:t>: at least “mild” constant pain severity</a:t>
            </a:r>
          </a:p>
          <a:p>
            <a:pPr marL="0" marR="0">
              <a:lnSpc>
                <a:spcPct val="107000"/>
              </a:lnSpc>
              <a:spcBef>
                <a:spcPts val="0"/>
              </a:spcBef>
              <a:spcAft>
                <a:spcPts val="800"/>
              </a:spcAft>
            </a:pPr>
            <a:endParaRPr lang="en-US" sz="1800" b="1" i="1" dirty="0">
              <a:effectLst/>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endParaRPr lang="en-US" sz="1800" b="1" i="1" dirty="0">
              <a:effectLst/>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b="1" i="1" dirty="0">
                <a:effectLst/>
                <a:ea typeface="Yu Mincho" panose="02020400000000000000" pitchFamily="18" charset="-128"/>
                <a:cs typeface="Times New Roman" panose="02020603050405020304" pitchFamily="18" charset="0"/>
              </a:rPr>
              <a:t>3 items used to define intermittent and </a:t>
            </a:r>
            <a:r>
              <a:rPr lang="en-US" sz="1800" b="1" i="1" dirty="0">
                <a:ea typeface="Yu Mincho" panose="02020400000000000000" pitchFamily="18" charset="-128"/>
                <a:cs typeface="Times New Roman" panose="02020603050405020304" pitchFamily="18" charset="0"/>
              </a:rPr>
              <a:t>constant pain (Constant pain severity, intermittent pain severity, and intermittent pain frequency) </a:t>
            </a:r>
            <a:endParaRPr lang="en-US" sz="1800" b="1" i="1" dirty="0">
              <a:effectLst/>
              <a:latin typeface="Arial" panose="020B060402020202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b="1" dirty="0">
                <a:effectLst/>
                <a:latin typeface="Arial" panose="020B0604020202020204" pitchFamily="34" charset="0"/>
                <a:ea typeface="Yu Mincho" panose="02020400000000000000" pitchFamily="18" charset="-128"/>
                <a:cs typeface="Times New Roman" panose="02020603050405020304" pitchFamily="18" charset="0"/>
              </a:rPr>
              <a:t>Statistical Analysis</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Yu Mincho" panose="02020400000000000000" pitchFamily="18" charset="-128"/>
                <a:cs typeface="Times New Roman" panose="02020603050405020304" pitchFamily="18" charset="0"/>
              </a:rPr>
              <a:t>Our outcomes were whether developing constant pain measured by ICOAP, WOMAC pain, WOMAC function, and neuropathic-like symptoms 2 years later. For the analysis of ICOAP, we limited to the subjects with intermittent pain only (defined as at least “mild” severity with at least “sometime” frequency at baseline) at baseline and then dichotomized the constant pain score into developing constant pain (defined as at least “mild” severity) or not at 2 years as the outcome. We separately used logistic or linear regression models, with GEE as appropriate, to examine the relations of PSI to the development of knee-specific constant pain, knee-specific WOMAC pain, WOMAC function, and neuropathic-like symptoms 2 years later. We repeated the same analyses for individual QST measures </a:t>
            </a:r>
            <a:r>
              <a:rPr lang="en-US" sz="1800" b="1" dirty="0">
                <a:effectLst/>
                <a:latin typeface="Arial" panose="020B0604020202020204" pitchFamily="34" charset="0"/>
                <a:ea typeface="Yu Mincho" panose="02020400000000000000" pitchFamily="18" charset="-128"/>
                <a:cs typeface="Times New Roman" panose="02020603050405020304" pitchFamily="18" charset="0"/>
              </a:rPr>
              <a:t>that were also standardized and rescaled to 0-100 </a:t>
            </a:r>
            <a:r>
              <a:rPr lang="en-US" sz="1800" dirty="0">
                <a:effectLst/>
                <a:latin typeface="Arial" panose="020B0604020202020204" pitchFamily="34" charset="0"/>
                <a:ea typeface="Yu Mincho" panose="02020400000000000000" pitchFamily="18" charset="-128"/>
                <a:cs typeface="Times New Roman" panose="02020603050405020304" pitchFamily="18" charset="0"/>
              </a:rPr>
              <a:t>to examine whether PSI provides better insights compared to individual QST measures. </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Yu Mincho" panose="02020400000000000000" pitchFamily="18" charset="-128"/>
                <a:cs typeface="Times New Roman" panose="02020603050405020304" pitchFamily="18" charset="0"/>
              </a:rPr>
              <a:t>All analyses were adjusted for potential confounders including age, sex, BMI, race, clinic site, depressive symptoms (Center for Epidemiologic Studies Depression Scale </a:t>
            </a:r>
            <a:r>
              <a:rPr lang="en-US" sz="1800" baseline="30000" dirty="0">
                <a:effectLst/>
                <a:latin typeface="Arial" panose="020B0604020202020204" pitchFamily="34" charset="0"/>
                <a:ea typeface="Yu Mincho" panose="02020400000000000000" pitchFamily="18" charset="-128"/>
                <a:cs typeface="Times New Roman" panose="02020603050405020304" pitchFamily="18" charset="0"/>
              </a:rPr>
              <a:t>51</a:t>
            </a:r>
            <a:r>
              <a:rPr lang="en-US" sz="1800" dirty="0">
                <a:effectLst/>
                <a:latin typeface="Arial" panose="020B0604020202020204" pitchFamily="34" charset="0"/>
                <a:ea typeface="Yu Mincho" panose="02020400000000000000" pitchFamily="18" charset="-128"/>
                <a:cs typeface="Times New Roman" panose="02020603050405020304" pitchFamily="18" charset="0"/>
              </a:rPr>
              <a:t>), pain catastrophizing (from the Coping Strategies Questionnaire </a:t>
            </a:r>
            <a:r>
              <a:rPr lang="en-US" sz="1800" baseline="30000" dirty="0">
                <a:effectLst/>
                <a:latin typeface="Arial" panose="020B0604020202020204" pitchFamily="34" charset="0"/>
                <a:ea typeface="Yu Mincho" panose="02020400000000000000" pitchFamily="18" charset="-128"/>
                <a:cs typeface="Times New Roman" panose="02020603050405020304" pitchFamily="18" charset="0"/>
              </a:rPr>
              <a:t>52</a:t>
            </a:r>
            <a:r>
              <a:rPr lang="en-US" sz="1800" dirty="0">
                <a:effectLst/>
                <a:latin typeface="Arial" panose="020B0604020202020204" pitchFamily="34" charset="0"/>
                <a:ea typeface="Yu Mincho" panose="02020400000000000000" pitchFamily="18" charset="-128"/>
                <a:cs typeface="Times New Roman" panose="02020603050405020304" pitchFamily="18" charset="0"/>
              </a:rPr>
              <a:t>), sleep quality, widespread pain, use of opioids prior to the baseline clinic visit. Statistical analysis was conducted using R version 3.6.2.</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Yu Mincho" panose="02020400000000000000" pitchFamily="18" charset="-128"/>
                <a:cs typeface="Times New Roman" panose="02020603050405020304" pitchFamily="18" charset="0"/>
              </a:rPr>
              <a:t>Will update about zero-inflated models and other things as we discuss further. </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02E613D-AC5A-FD42-A0D0-C9265FE05A5A}" type="slidenum">
              <a:rPr lang="en-US" smtClean="0"/>
              <a:t>8</a:t>
            </a:fld>
            <a:endParaRPr lang="en-US"/>
          </a:p>
        </p:txBody>
      </p:sp>
    </p:spTree>
    <p:extLst>
      <p:ext uri="{BB962C8B-B14F-4D97-AF65-F5344CB8AC3E}">
        <p14:creationId xmlns:p14="http://schemas.microsoft.com/office/powerpoint/2010/main" val="1238200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2E613D-AC5A-FD42-A0D0-C9265FE05A5A}" type="slidenum">
              <a:rPr lang="en-US" smtClean="0"/>
              <a:t>9</a:t>
            </a:fld>
            <a:endParaRPr lang="en-US"/>
          </a:p>
        </p:txBody>
      </p:sp>
    </p:spTree>
    <p:extLst>
      <p:ext uri="{BB962C8B-B14F-4D97-AF65-F5344CB8AC3E}">
        <p14:creationId xmlns:p14="http://schemas.microsoft.com/office/powerpoint/2010/main" val="214888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The two primary goals of this meeting are to:  (1) Improve the quality and rigor of scientific works that our participants develop, present and publish, and (2) foster collaborations among participants who have common or complementary academic/research interests. </a:t>
            </a:r>
            <a:endParaRPr lang="en-US" sz="1200" b="1"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 </a:t>
            </a:r>
            <a:endParaRPr lang="en-US" sz="1200" b="1"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We encourage and support collaborations that occur as a result of sharing research materials during the meetings.  However, it is critical that those who share their ideas and work are recognized for their work through collaborations, including but not limited to co-authorship on presented/published work and applications for funding.</a:t>
            </a:r>
            <a:endParaRPr lang="en-US"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02E613D-AC5A-FD42-A0D0-C9265FE05A5A}" type="slidenum">
              <a:rPr lang="en-US" smtClean="0"/>
              <a:t>10</a:t>
            </a:fld>
            <a:endParaRPr lang="en-US"/>
          </a:p>
        </p:txBody>
      </p:sp>
    </p:spTree>
    <p:extLst>
      <p:ext uri="{BB962C8B-B14F-4D97-AF65-F5344CB8AC3E}">
        <p14:creationId xmlns:p14="http://schemas.microsoft.com/office/powerpoint/2010/main" val="2753720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chemeClr val="accent1">
              <a:lumMod val="50000"/>
            </a:schemeClr>
          </a:solidFill>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spTree>
    <p:extLst>
      <p:ext uri="{BB962C8B-B14F-4D97-AF65-F5344CB8AC3E}">
        <p14:creationId xmlns:p14="http://schemas.microsoft.com/office/powerpoint/2010/main" val="289446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09690"/>
          </a:xfrm>
          <a:solidFill>
            <a:schemeClr val="accent1">
              <a:lumMod val="50000"/>
            </a:schemeClr>
          </a:solidFill>
        </p:spPr>
        <p:txBody>
          <a:bodyPr>
            <a:normAutofit/>
          </a:bodyPr>
          <a:lstStyle>
            <a:lvl1pPr marL="230188" indent="0">
              <a:defRPr sz="6000">
                <a:solidFill>
                  <a:schemeClr val="bg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3200"/>
            </a:lvl1pPr>
            <a:lvl2pPr>
              <a:defRPr sz="2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0" y="1320576"/>
            <a:ext cx="12192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21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21950" cy="2852737"/>
          </a:xfrm>
          <a:solidFill>
            <a:schemeClr val="accent1">
              <a:lumMod val="50000"/>
            </a:schemeClr>
          </a:solidFill>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8" name="Straight Connector 7"/>
          <p:cNvCxnSpPr/>
          <p:nvPr userDrawn="1"/>
        </p:nvCxnSpPr>
        <p:spPr>
          <a:xfrm flipV="1">
            <a:off x="831850" y="4562475"/>
            <a:ext cx="10521950" cy="809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978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sz="3200"/>
            </a:lvl1pPr>
            <a:lvl2pPr>
              <a:defRPr sz="2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sz="3200"/>
            </a:lvl1pPr>
            <a:lvl2pPr>
              <a:defRPr sz="2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8" name="Straight Connector 7"/>
          <p:cNvCxnSpPr/>
          <p:nvPr userDrawn="1"/>
        </p:nvCxnSpPr>
        <p:spPr>
          <a:xfrm>
            <a:off x="0" y="1320573"/>
            <a:ext cx="12192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userDrawn="1"/>
        </p:nvSpPr>
        <p:spPr>
          <a:xfrm>
            <a:off x="0" y="0"/>
            <a:ext cx="12192000" cy="1309690"/>
          </a:xfrm>
          <a:prstGeom prst="rect">
            <a:avLst/>
          </a:prstGeom>
          <a:solidFill>
            <a:schemeClr val="accent1">
              <a:lumMod val="50000"/>
            </a:schemeClr>
          </a:solidFill>
        </p:spPr>
        <p:txBody>
          <a:bodyPr vert="horz" lIns="91440" tIns="45720" rIns="91440" bIns="45720" rtlCol="0" anchor="ctr">
            <a:normAutofit/>
          </a:bodyPr>
          <a:lstStyle>
            <a:lvl1pPr marL="230188" indent="0" algn="l" defTabSz="914400" rtl="0" eaLnBrk="1" latinLnBrk="0" hangingPunct="1">
              <a:lnSpc>
                <a:spcPct val="90000"/>
              </a:lnSpc>
              <a:spcBef>
                <a:spcPct val="0"/>
              </a:spcBef>
              <a:buNone/>
              <a:tabLst/>
              <a:defRPr sz="6000" kern="1200">
                <a:solidFill>
                  <a:schemeClr val="bg1"/>
                </a:solidFill>
                <a:latin typeface="+mn-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75954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solidFill>
            <a:schemeClr val="accent1">
              <a:lumMod val="50000"/>
            </a:schemeClr>
          </a:solidFill>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10" name="Straight Connector 9"/>
          <p:cNvCxnSpPr/>
          <p:nvPr userDrawn="1"/>
        </p:nvCxnSpPr>
        <p:spPr>
          <a:xfrm>
            <a:off x="838200" y="1681163"/>
            <a:ext cx="10515600" cy="952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299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6" name="Straight Connector 5"/>
          <p:cNvCxnSpPr/>
          <p:nvPr userDrawn="1"/>
        </p:nvCxnSpPr>
        <p:spPr>
          <a:xfrm>
            <a:off x="0" y="1320570"/>
            <a:ext cx="12192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userDrawn="1"/>
        </p:nvSpPr>
        <p:spPr>
          <a:xfrm>
            <a:off x="0" y="0"/>
            <a:ext cx="12192000" cy="1309690"/>
          </a:xfrm>
          <a:prstGeom prst="rect">
            <a:avLst/>
          </a:prstGeom>
          <a:solidFill>
            <a:schemeClr val="accent1">
              <a:lumMod val="50000"/>
            </a:schemeClr>
          </a:solidFill>
        </p:spPr>
        <p:txBody>
          <a:bodyPr vert="horz" lIns="91440" tIns="45720" rIns="91440" bIns="45720" rtlCol="0" anchor="ctr">
            <a:normAutofit/>
          </a:bodyPr>
          <a:lstStyle>
            <a:lvl1pPr marL="230188" indent="0" algn="l" defTabSz="914400" rtl="0" eaLnBrk="1" latinLnBrk="0" hangingPunct="1">
              <a:lnSpc>
                <a:spcPct val="90000"/>
              </a:lnSpc>
              <a:spcBef>
                <a:spcPct val="0"/>
              </a:spcBef>
              <a:buNone/>
              <a:tabLst/>
              <a:defRPr sz="6000" kern="1200">
                <a:solidFill>
                  <a:schemeClr val="bg1"/>
                </a:solidFill>
                <a:latin typeface="+mn-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106781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p:cNvSpPr txBox="1"/>
          <p:nvPr userDrawn="1"/>
        </p:nvSpPr>
        <p:spPr>
          <a:xfrm>
            <a:off x="0" y="6611781"/>
            <a:ext cx="12192000" cy="246220"/>
          </a:xfrm>
          <a:prstGeom prst="rect">
            <a:avLst/>
          </a:prstGeom>
          <a:solidFill>
            <a:srgbClr val="CC0000"/>
          </a:solidFill>
        </p:spPr>
        <p:txBody>
          <a:bodyPr wrap="square" rtlCol="0">
            <a:spAutoFit/>
          </a:bodyPr>
          <a:lstStyle/>
          <a:p>
            <a:endParaRPr lang="en-US" sz="375" dirty="0"/>
          </a:p>
        </p:txBody>
      </p:sp>
    </p:spTree>
    <p:extLst>
      <p:ext uri="{BB962C8B-B14F-4D97-AF65-F5344CB8AC3E}">
        <p14:creationId xmlns:p14="http://schemas.microsoft.com/office/powerpoint/2010/main" val="2245003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solidFill>
            <a:schemeClr val="accent1">
              <a:lumMod val="50000"/>
            </a:schemeClr>
          </a:solidFill>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8" name="Straight Connector 7"/>
          <p:cNvCxnSpPr/>
          <p:nvPr userDrawn="1"/>
        </p:nvCxnSpPr>
        <p:spPr>
          <a:xfrm>
            <a:off x="838200" y="2057400"/>
            <a:ext cx="39338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6330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solidFill>
            <a:schemeClr val="accent1">
              <a:lumMod val="50000"/>
            </a:schemeClr>
          </a:solidFill>
        </p:spPr>
        <p:txBody>
          <a:bodyPr anchor="b"/>
          <a:lstStyle>
            <a:lvl1pPr>
              <a:defRPr sz="3200"/>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8" name="Straight Connector 7"/>
          <p:cNvCxnSpPr/>
          <p:nvPr userDrawn="1"/>
        </p:nvCxnSpPr>
        <p:spPr>
          <a:xfrm>
            <a:off x="838200" y="2057400"/>
            <a:ext cx="39338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496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7" name="Straight Connector 6"/>
          <p:cNvCxnSpPr/>
          <p:nvPr userDrawn="1"/>
        </p:nvCxnSpPr>
        <p:spPr>
          <a:xfrm>
            <a:off x="0" y="1320573"/>
            <a:ext cx="12192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userDrawn="1"/>
        </p:nvSpPr>
        <p:spPr>
          <a:xfrm>
            <a:off x="0" y="0"/>
            <a:ext cx="12192000" cy="1309690"/>
          </a:xfrm>
          <a:prstGeom prst="rect">
            <a:avLst/>
          </a:prstGeom>
          <a:solidFill>
            <a:schemeClr val="accent1">
              <a:lumMod val="50000"/>
            </a:schemeClr>
          </a:solidFill>
        </p:spPr>
        <p:txBody>
          <a:bodyPr vert="horz" lIns="91440" tIns="45720" rIns="91440" bIns="45720" rtlCol="0" anchor="ctr">
            <a:normAutofit/>
          </a:bodyPr>
          <a:lstStyle>
            <a:lvl1pPr marL="230188" indent="0" algn="l" defTabSz="914400" rtl="0" eaLnBrk="1" latinLnBrk="0" hangingPunct="1">
              <a:lnSpc>
                <a:spcPct val="90000"/>
              </a:lnSpc>
              <a:spcBef>
                <a:spcPct val="0"/>
              </a:spcBef>
              <a:buNone/>
              <a:tabLst/>
              <a:defRPr sz="6000" kern="1200">
                <a:solidFill>
                  <a:schemeClr val="bg1"/>
                </a:solidFill>
                <a:latin typeface="+mn-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4176600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solidFill>
            <a:schemeClr val="accent1">
              <a:lumMod val="50000"/>
            </a:schemeClr>
          </a:solidFill>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D6CBAB-4160-48D9-90AE-6DBF9FF0E85D}" type="datetimeFigureOut">
              <a:rPr lang="en-US" smtClean="0"/>
              <a:t>9/6/2022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C639F01-B3F7-4217-9C78-578C477AE900}" type="slidenum">
              <a:rPr lang="en-US" smtClean="0"/>
              <a:t>‹#›</a:t>
            </a:fld>
            <a:endParaRPr lang="en-US"/>
          </a:p>
        </p:txBody>
      </p:sp>
      <p:cxnSp>
        <p:nvCxnSpPr>
          <p:cNvPr id="7" name="Straight Connector 6"/>
          <p:cNvCxnSpPr/>
          <p:nvPr userDrawn="1"/>
        </p:nvCxnSpPr>
        <p:spPr>
          <a:xfrm>
            <a:off x="8724900" y="365125"/>
            <a:ext cx="0" cy="58118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21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690688"/>
          </a:xfrm>
          <a:prstGeom prst="rect">
            <a:avLst/>
          </a:prstGeom>
          <a:solidFill>
            <a:schemeClr val="accent1">
              <a:lumMod val="50000"/>
            </a:schemeClr>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8080ED-1A0F-024D-BA5D-550023091739}"/>
              </a:ext>
            </a:extLst>
          </p:cNvPr>
          <p:cNvSpPr/>
          <p:nvPr userDrawn="1"/>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E9EAD7-EF19-2D4A-965C-37C8F043C60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userDrawn="1"/>
        </p:nvPicPr>
        <p:blipFill>
          <a:blip r:embed="rId14"/>
          <a:stretch>
            <a:fillRect/>
          </a:stretch>
        </p:blipFill>
        <p:spPr>
          <a:xfrm>
            <a:off x="11045536" y="6251171"/>
            <a:ext cx="1074420" cy="559666"/>
          </a:xfrm>
          <a:prstGeom prst="rect">
            <a:avLst/>
          </a:prstGeom>
        </p:spPr>
      </p:pic>
    </p:spTree>
    <p:extLst>
      <p:ext uri="{BB962C8B-B14F-4D97-AF65-F5344CB8AC3E}">
        <p14:creationId xmlns:p14="http://schemas.microsoft.com/office/powerpoint/2010/main" val="3328223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233363" indent="0" algn="l" defTabSz="914400" rtl="0" eaLnBrk="1" latinLnBrk="0" hangingPunct="1">
        <a:lnSpc>
          <a:spcPct val="90000"/>
        </a:lnSpc>
        <a:spcBef>
          <a:spcPct val="0"/>
        </a:spcBef>
        <a:buNone/>
        <a:tabLst/>
        <a:defRPr sz="6000"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gif"/><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1524000" y="1992702"/>
            <a:ext cx="9144000" cy="1948571"/>
          </a:xfrm>
          <a:solidFill>
            <a:schemeClr val="accent1">
              <a:lumMod val="50000"/>
            </a:schemeClr>
          </a:solidFill>
        </p:spPr>
        <p:txBody>
          <a:bodyPr anchor="ctr"/>
          <a:lstStyle/>
          <a:p>
            <a:pPr marL="233363"/>
            <a:r>
              <a:rPr lang="en-US" dirty="0" smtClean="0"/>
              <a:t>Accelerator</a:t>
            </a:r>
            <a:endParaRPr lang="en-US" dirty="0"/>
          </a:p>
        </p:txBody>
      </p:sp>
      <p:sp>
        <p:nvSpPr>
          <p:cNvPr id="10" name="Subtitle 9"/>
          <p:cNvSpPr>
            <a:spLocks noGrp="1"/>
          </p:cNvSpPr>
          <p:nvPr>
            <p:ph type="subTitle" idx="1"/>
          </p:nvPr>
        </p:nvSpPr>
        <p:spPr>
          <a:xfrm>
            <a:off x="1524000" y="4033348"/>
            <a:ext cx="9144000" cy="2238046"/>
          </a:xfrm>
        </p:spPr>
        <p:txBody>
          <a:bodyPr>
            <a:normAutofit/>
          </a:bodyPr>
          <a:lstStyle/>
          <a:p>
            <a:pPr marL="233363"/>
            <a:r>
              <a:rPr lang="en-US" sz="4300" dirty="0" smtClean="0"/>
              <a:t>Ground Rules &amp; Guiding Principles</a:t>
            </a:r>
          </a:p>
          <a:p>
            <a:pPr marL="233363"/>
            <a:r>
              <a:rPr lang="en-US" sz="4300" dirty="0" smtClean="0"/>
              <a:t>September 2022</a:t>
            </a:r>
            <a:endParaRPr lang="en-US" sz="4300" dirty="0"/>
          </a:p>
        </p:txBody>
      </p:sp>
      <p:sp>
        <p:nvSpPr>
          <p:cNvPr id="2" name="Rectangle 1">
            <a:extLst>
              <a:ext uri="{FF2B5EF4-FFF2-40B4-BE49-F238E27FC236}">
                <a16:creationId xmlns:a16="http://schemas.microsoft.com/office/drawing/2014/main" id="{6D143544-18E9-F34B-9A0B-2BA091D5A0B8}"/>
              </a:ext>
            </a:extLst>
          </p:cNvPr>
          <p:cNvSpPr/>
          <p:nvPr/>
        </p:nvSpPr>
        <p:spPr>
          <a:xfrm>
            <a:off x="0" y="6480810"/>
            <a:ext cx="12192000" cy="37719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6AE9EAD7-EF19-2D4A-965C-37C8F043C6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21" name="Picture 20">
            <a:extLst>
              <a:ext uri="{FF2B5EF4-FFF2-40B4-BE49-F238E27FC236}">
                <a16:creationId xmlns:a16="http://schemas.microsoft.com/office/drawing/2014/main" id="{3C19A48C-77E2-814C-B635-29A92C12D5FF}"/>
              </a:ext>
            </a:extLst>
          </p:cNvPr>
          <p:cNvPicPr>
            <a:picLocks noChangeAspect="1"/>
          </p:cNvPicPr>
          <p:nvPr/>
        </p:nvPicPr>
        <p:blipFill>
          <a:blip r:embed="rId3"/>
          <a:stretch>
            <a:fillRect/>
          </a:stretch>
        </p:blipFill>
        <p:spPr>
          <a:xfrm>
            <a:off x="11045536" y="6251171"/>
            <a:ext cx="1074420" cy="559666"/>
          </a:xfrm>
          <a:prstGeom prst="rect">
            <a:avLst/>
          </a:prstGeom>
        </p:spPr>
      </p:pic>
    </p:spTree>
    <p:extLst>
      <p:ext uri="{BB962C8B-B14F-4D97-AF65-F5344CB8AC3E}">
        <p14:creationId xmlns:p14="http://schemas.microsoft.com/office/powerpoint/2010/main" val="3296100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solidFill>
            <a:schemeClr val="accent1">
              <a:lumMod val="50000"/>
            </a:schemeClr>
          </a:solidFill>
        </p:spPr>
        <p:txBody>
          <a:bodyPr>
            <a:normAutofit/>
          </a:bodyPr>
          <a:lstStyle/>
          <a:p>
            <a:pPr marL="233363"/>
            <a:r>
              <a:rPr lang="en-US" dirty="0" smtClean="0"/>
              <a:t>Goals</a:t>
            </a:r>
            <a:endParaRPr lang="en-US" dirty="0">
              <a:latin typeface="+mn-lt"/>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Improve </a:t>
            </a:r>
            <a:r>
              <a:rPr lang="en-US" dirty="0"/>
              <a:t>the quality and rigor of scientific works that our participants develop, present and </a:t>
            </a:r>
            <a:r>
              <a:rPr lang="en-US" dirty="0" smtClean="0"/>
              <a:t>publish</a:t>
            </a:r>
          </a:p>
          <a:p>
            <a:pPr marL="514350" indent="-514350">
              <a:buFont typeface="+mj-lt"/>
              <a:buAutoNum type="arabicPeriod"/>
            </a:pPr>
            <a:endParaRPr lang="en-US" dirty="0" smtClean="0"/>
          </a:p>
          <a:p>
            <a:pPr marL="514350" indent="-514350">
              <a:buFont typeface="+mj-lt"/>
              <a:buAutoNum type="arabicPeriod"/>
            </a:pPr>
            <a:r>
              <a:rPr lang="en-US" dirty="0"/>
              <a:t>F</a:t>
            </a:r>
            <a:r>
              <a:rPr lang="en-US" dirty="0" smtClean="0"/>
              <a:t>oster </a:t>
            </a:r>
            <a:r>
              <a:rPr lang="en-US" dirty="0"/>
              <a:t>collaborations among participants who have common or complementary academic/research </a:t>
            </a:r>
            <a:r>
              <a:rPr lang="en-US" dirty="0" smtClean="0"/>
              <a:t>interests</a:t>
            </a:r>
            <a:endParaRPr lang="en-US" dirty="0"/>
          </a:p>
          <a:p>
            <a:pPr marL="514350" indent="-514350">
              <a:buFont typeface="+mj-lt"/>
              <a:buAutoNum type="arabicPeriod"/>
            </a:pPr>
            <a:endParaRPr lang="en-US" dirty="0" smtClean="0"/>
          </a:p>
          <a:p>
            <a:pPr marL="514350" indent="-514350">
              <a:buFont typeface="+mj-lt"/>
              <a:buAutoNum type="arabicPeriod"/>
            </a:pPr>
            <a:r>
              <a:rPr lang="en-US" dirty="0" smtClean="0"/>
              <a:t>Support the development of trainees in research </a:t>
            </a:r>
            <a:endParaRPr lang="en-US" dirty="0"/>
          </a:p>
          <a:p>
            <a:pPr marL="0" lvl="0" indent="0">
              <a:buNone/>
            </a:pPr>
            <a:endParaRPr lang="en-US" dirty="0"/>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3"/>
          <a:stretch>
            <a:fillRect/>
          </a:stretch>
        </p:blipFill>
        <p:spPr>
          <a:xfrm>
            <a:off x="11045536" y="6251171"/>
            <a:ext cx="1074420" cy="559666"/>
          </a:xfrm>
          <a:prstGeom prst="rect">
            <a:avLst/>
          </a:prstGeom>
        </p:spPr>
      </p:pic>
    </p:spTree>
    <p:extLst>
      <p:ext uri="{BB962C8B-B14F-4D97-AF65-F5344CB8AC3E}">
        <p14:creationId xmlns:p14="http://schemas.microsoft.com/office/powerpoint/2010/main" val="3911986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solidFill>
            <a:schemeClr val="accent1">
              <a:lumMod val="50000"/>
            </a:schemeClr>
          </a:solidFill>
        </p:spPr>
        <p:txBody>
          <a:bodyPr>
            <a:normAutofit/>
          </a:bodyPr>
          <a:lstStyle/>
          <a:p>
            <a:pPr marL="233363"/>
            <a:r>
              <a:rPr lang="en-US" dirty="0" smtClean="0">
                <a:latin typeface="+mn-lt"/>
              </a:rPr>
              <a:t>Nuts &amp; Bolts</a:t>
            </a:r>
            <a:endParaRPr lang="en-US" dirty="0">
              <a:latin typeface="+mn-lt"/>
            </a:endParaRPr>
          </a:p>
        </p:txBody>
      </p:sp>
      <p:sp>
        <p:nvSpPr>
          <p:cNvPr id="3" name="Content Placeholder 2"/>
          <p:cNvSpPr>
            <a:spLocks noGrp="1"/>
          </p:cNvSpPr>
          <p:nvPr>
            <p:ph idx="1"/>
          </p:nvPr>
        </p:nvSpPr>
        <p:spPr/>
        <p:txBody>
          <a:bodyPr>
            <a:normAutofit fontScale="92500" lnSpcReduction="20000"/>
          </a:bodyPr>
          <a:lstStyle/>
          <a:p>
            <a:pPr lvl="0"/>
            <a:r>
              <a:rPr lang="en-US" dirty="0"/>
              <a:t>Meeting time: Tuesday 9:30 - 11:00 </a:t>
            </a:r>
            <a:r>
              <a:rPr lang="en-US" dirty="0" smtClean="0"/>
              <a:t>AM</a:t>
            </a:r>
            <a:endParaRPr lang="en-US" sz="2800" dirty="0"/>
          </a:p>
          <a:p>
            <a:pPr lvl="1"/>
            <a:r>
              <a:rPr lang="en-US" dirty="0" smtClean="0"/>
              <a:t>No </a:t>
            </a:r>
            <a:r>
              <a:rPr lang="en-US" dirty="0"/>
              <a:t>meeting on BU </a:t>
            </a:r>
            <a:r>
              <a:rPr lang="en-US" dirty="0" smtClean="0"/>
              <a:t>holidays &amp; closures</a:t>
            </a:r>
          </a:p>
          <a:p>
            <a:pPr lvl="1"/>
            <a:r>
              <a:rPr lang="en-US" dirty="0" smtClean="0"/>
              <a:t>Possible 9AM start during abstract season</a:t>
            </a:r>
            <a:endParaRPr lang="en-US" dirty="0"/>
          </a:p>
          <a:p>
            <a:pPr lvl="0"/>
            <a:r>
              <a:rPr lang="en-US" dirty="0"/>
              <a:t>Materials due by Monday 12pm, earlier is better</a:t>
            </a:r>
            <a:endParaRPr lang="en-US" sz="2800" dirty="0"/>
          </a:p>
          <a:p>
            <a:pPr lvl="1"/>
            <a:r>
              <a:rPr lang="en-US" dirty="0"/>
              <a:t>Accelerator members have other obligations on Monday afternoons/evenings</a:t>
            </a:r>
            <a:endParaRPr lang="en-US" sz="2400" dirty="0"/>
          </a:p>
          <a:p>
            <a:pPr lvl="1"/>
            <a:r>
              <a:rPr lang="en-US" dirty="0"/>
              <a:t>If you are sharing your materials after Mon 12pm, please send an email to the group (or ask </a:t>
            </a:r>
            <a:r>
              <a:rPr lang="en-US" dirty="0" smtClean="0"/>
              <a:t>Sharon </a:t>
            </a:r>
            <a:r>
              <a:rPr lang="en-US" dirty="0"/>
              <a:t>to do </a:t>
            </a:r>
            <a:r>
              <a:rPr lang="en-US" dirty="0" smtClean="0"/>
              <a:t>so if before </a:t>
            </a:r>
            <a:r>
              <a:rPr lang="en-US" dirty="0" smtClean="0"/>
              <a:t>5pm</a:t>
            </a:r>
            <a:r>
              <a:rPr lang="en-US" dirty="0" smtClean="0"/>
              <a:t>)</a:t>
            </a:r>
            <a:endParaRPr lang="en-US" dirty="0"/>
          </a:p>
          <a:p>
            <a:pPr lvl="1"/>
            <a:r>
              <a:rPr lang="en-US" dirty="0" smtClean="0"/>
              <a:t>Exception</a:t>
            </a:r>
            <a:r>
              <a:rPr lang="en-US" dirty="0"/>
              <a:t>:  If Monday is a BU holiday, materials are due by 12pm </a:t>
            </a:r>
            <a:r>
              <a:rPr lang="en-US" dirty="0" smtClean="0"/>
              <a:t>Friday</a:t>
            </a:r>
          </a:p>
          <a:p>
            <a:pPr lvl="0"/>
            <a:r>
              <a:rPr lang="en-US" dirty="0" smtClean="0"/>
              <a:t>Send </a:t>
            </a:r>
            <a:r>
              <a:rPr lang="en-US" dirty="0"/>
              <a:t>Maureen &amp; </a:t>
            </a:r>
            <a:r>
              <a:rPr lang="en-US" dirty="0" smtClean="0"/>
              <a:t>Sharon </a:t>
            </a:r>
            <a:r>
              <a:rPr lang="en-US" dirty="0"/>
              <a:t>requests for materials to be added/scheduled</a:t>
            </a:r>
          </a:p>
          <a:p>
            <a:pPr lvl="0"/>
            <a:r>
              <a:rPr lang="en-US" dirty="0"/>
              <a:t>Materials will be shared within the Outlook calendar </a:t>
            </a:r>
            <a:r>
              <a:rPr lang="en-US" dirty="0" smtClean="0"/>
              <a:t>invitation </a:t>
            </a:r>
            <a:endParaRPr lang="en-US" dirty="0"/>
          </a:p>
          <a:p>
            <a:pPr lvl="1"/>
            <a:endParaRPr lang="en-US" sz="2400" dirty="0"/>
          </a:p>
          <a:p>
            <a:pPr marL="0" indent="0">
              <a:buNone/>
            </a:pPr>
            <a:endParaRPr lang="en-US" dirty="0"/>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3"/>
          <a:stretch>
            <a:fillRect/>
          </a:stretch>
        </p:blipFill>
        <p:spPr>
          <a:xfrm>
            <a:off x="11045536" y="6251171"/>
            <a:ext cx="1074420" cy="559666"/>
          </a:xfrm>
          <a:prstGeom prst="rect">
            <a:avLst/>
          </a:prstGeom>
        </p:spPr>
      </p:pic>
      <p:pic>
        <p:nvPicPr>
          <p:cNvPr id="4" name="Picture 3"/>
          <p:cNvPicPr>
            <a:picLocks noChangeAspect="1"/>
          </p:cNvPicPr>
          <p:nvPr/>
        </p:nvPicPr>
        <p:blipFill rotWithShape="1">
          <a:blip r:embed="rId4"/>
          <a:srcRect l="53632" t="17579" r="31606" b="36325"/>
          <a:stretch/>
        </p:blipFill>
        <p:spPr>
          <a:xfrm>
            <a:off x="9677307" y="-34038"/>
            <a:ext cx="2514693" cy="2453853"/>
          </a:xfrm>
          <a:prstGeom prst="rect">
            <a:avLst/>
          </a:prstGeom>
        </p:spPr>
      </p:pic>
    </p:spTree>
    <p:extLst>
      <p:ext uri="{BB962C8B-B14F-4D97-AF65-F5344CB8AC3E}">
        <p14:creationId xmlns:p14="http://schemas.microsoft.com/office/powerpoint/2010/main" val="1269301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solidFill>
            <a:schemeClr val="accent1">
              <a:lumMod val="50000"/>
            </a:schemeClr>
          </a:solidFill>
        </p:spPr>
        <p:txBody>
          <a:bodyPr>
            <a:normAutofit/>
          </a:bodyPr>
          <a:lstStyle/>
          <a:p>
            <a:pPr marL="233363"/>
            <a:r>
              <a:rPr lang="en-US" dirty="0" smtClean="0">
                <a:latin typeface="+mn-lt"/>
              </a:rPr>
              <a:t>Nut &amp; Bolts (2)</a:t>
            </a:r>
            <a:endParaRPr lang="en-US" dirty="0">
              <a:latin typeface="+mn-lt"/>
            </a:endParaRPr>
          </a:p>
        </p:txBody>
      </p:sp>
      <p:sp>
        <p:nvSpPr>
          <p:cNvPr id="3" name="Content Placeholder 2"/>
          <p:cNvSpPr>
            <a:spLocks noGrp="1"/>
          </p:cNvSpPr>
          <p:nvPr>
            <p:ph idx="1"/>
          </p:nvPr>
        </p:nvSpPr>
        <p:spPr>
          <a:xfrm>
            <a:off x="417786" y="1368174"/>
            <a:ext cx="10515600" cy="4854212"/>
          </a:xfrm>
        </p:spPr>
        <p:txBody>
          <a:bodyPr>
            <a:normAutofit fontScale="92500" lnSpcReduction="20000"/>
          </a:bodyPr>
          <a:lstStyle/>
          <a:p>
            <a:pPr lvl="0"/>
            <a:r>
              <a:rPr lang="en-US" dirty="0"/>
              <a:t>Research that uses section resources (personnel </a:t>
            </a:r>
            <a:r>
              <a:rPr lang="en-US" dirty="0" smtClean="0"/>
              <a:t>time</a:t>
            </a:r>
            <a:r>
              <a:rPr lang="en-US" dirty="0"/>
              <a:t>, </a:t>
            </a:r>
            <a:r>
              <a:rPr lang="en-US" dirty="0" smtClean="0"/>
              <a:t>                         data</a:t>
            </a:r>
            <a:r>
              <a:rPr lang="en-US" dirty="0"/>
              <a:t>, etc.) must be presented as </a:t>
            </a:r>
            <a:r>
              <a:rPr lang="en-US" dirty="0" smtClean="0"/>
              <a:t>an </a:t>
            </a:r>
            <a:r>
              <a:rPr lang="en-US" u="sng" dirty="0" smtClean="0"/>
              <a:t>analysis </a:t>
            </a:r>
            <a:r>
              <a:rPr lang="en-US" u="sng" dirty="0"/>
              <a:t>plan</a:t>
            </a:r>
            <a:r>
              <a:rPr lang="en-US" dirty="0"/>
              <a:t>  </a:t>
            </a:r>
            <a:r>
              <a:rPr lang="en-US" dirty="0" smtClean="0"/>
              <a:t>                 before </a:t>
            </a:r>
            <a:r>
              <a:rPr lang="en-US" dirty="0"/>
              <a:t>work </a:t>
            </a:r>
            <a:r>
              <a:rPr lang="en-US" dirty="0" smtClean="0"/>
              <a:t>begins</a:t>
            </a:r>
            <a:endParaRPr lang="en-US" sz="2800" dirty="0"/>
          </a:p>
          <a:p>
            <a:pPr lvl="1"/>
            <a:r>
              <a:rPr lang="en-US" sz="2600" dirty="0" smtClean="0"/>
              <a:t>The </a:t>
            </a:r>
            <a:r>
              <a:rPr lang="en-US" sz="2600" dirty="0"/>
              <a:t>review of MOST APs requires “sign off’ by the methodology team (currently Reza and Mike) as part of their MOST review. Such studies do not require methodologic review at Accelerator, but their prioritization in terms of Analyst work should be determined by needs of core Accelerator faculty (defined as CCCR core faculty)</a:t>
            </a:r>
          </a:p>
          <a:p>
            <a:pPr lvl="1"/>
            <a:r>
              <a:rPr lang="en-US" sz="2600" dirty="0" smtClean="0"/>
              <a:t>Some other datasets </a:t>
            </a:r>
            <a:r>
              <a:rPr lang="en-US" sz="2600" dirty="0"/>
              <a:t>have other requirements for study review that are outside the scope of this meeting (e.g. </a:t>
            </a:r>
            <a:r>
              <a:rPr lang="en-US" sz="2600" dirty="0" smtClean="0"/>
              <a:t>THIN, </a:t>
            </a:r>
            <a:r>
              <a:rPr lang="en-US" sz="2600" dirty="0" err="1" smtClean="0"/>
              <a:t>MarketScan</a:t>
            </a:r>
            <a:r>
              <a:rPr lang="en-US" sz="2600" dirty="0" smtClean="0"/>
              <a:t>)</a:t>
            </a:r>
          </a:p>
          <a:p>
            <a:pPr lvl="0"/>
            <a:r>
              <a:rPr lang="en-US" dirty="0" smtClean="0"/>
              <a:t>Once </a:t>
            </a:r>
            <a:r>
              <a:rPr lang="en-US" dirty="0"/>
              <a:t>monthly we will review current and planned studies and tasks for each analyst/programmer and PI</a:t>
            </a:r>
          </a:p>
          <a:p>
            <a:pPr lvl="0"/>
            <a:r>
              <a:rPr lang="en-US" dirty="0" smtClean="0"/>
              <a:t>Work discussed </a:t>
            </a:r>
            <a:r>
              <a:rPr lang="en-US" dirty="0"/>
              <a:t>in this forum should acknowledge the </a:t>
            </a:r>
            <a:r>
              <a:rPr lang="en-US" dirty="0" smtClean="0"/>
              <a:t>P30 </a:t>
            </a:r>
            <a:r>
              <a:rPr lang="en-US" dirty="0"/>
              <a:t>grant </a:t>
            </a:r>
            <a:r>
              <a:rPr lang="en-US" dirty="0" smtClean="0"/>
              <a:t>(AR072571) in presentations &amp; publications</a:t>
            </a:r>
          </a:p>
          <a:p>
            <a:pPr lvl="1"/>
            <a:r>
              <a:rPr lang="en-US" sz="2600" dirty="0" smtClean="0"/>
              <a:t>Must comply </a:t>
            </a:r>
            <a:r>
              <a:rPr lang="en-US" sz="2600" dirty="0"/>
              <a:t>with NIH publication </a:t>
            </a:r>
            <a:r>
              <a:rPr lang="en-US" sz="2600" dirty="0" smtClean="0"/>
              <a:t>policies (PMCID if 1</a:t>
            </a:r>
            <a:r>
              <a:rPr lang="en-US" sz="2600" baseline="30000" dirty="0" smtClean="0"/>
              <a:t>st</a:t>
            </a:r>
            <a:r>
              <a:rPr lang="en-US" sz="2600" dirty="0" smtClean="0"/>
              <a:t>/last author)</a:t>
            </a:r>
            <a:endParaRPr lang="en-US" sz="2600" dirty="0"/>
          </a:p>
          <a:p>
            <a:pPr marL="0" indent="0">
              <a:buNone/>
            </a:pPr>
            <a:endParaRPr lang="en-US" dirty="0"/>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4"/>
          <a:stretch>
            <a:fillRect/>
          </a:stretch>
        </p:blipFill>
        <p:spPr>
          <a:xfrm>
            <a:off x="11045536" y="6251171"/>
            <a:ext cx="1074420" cy="559666"/>
          </a:xfrm>
          <a:prstGeom prst="rect">
            <a:avLst/>
          </a:prstGeom>
        </p:spPr>
      </p:pic>
      <p:pic>
        <p:nvPicPr>
          <p:cNvPr id="8" name="Picture 7"/>
          <p:cNvPicPr>
            <a:picLocks noChangeAspect="1"/>
          </p:cNvPicPr>
          <p:nvPr/>
        </p:nvPicPr>
        <p:blipFill rotWithShape="1">
          <a:blip r:embed="rId5"/>
          <a:srcRect l="53632" t="17579" r="31606" b="36325"/>
          <a:stretch/>
        </p:blipFill>
        <p:spPr>
          <a:xfrm>
            <a:off x="9748581" y="2058"/>
            <a:ext cx="2443419" cy="2384303"/>
          </a:xfrm>
          <a:prstGeom prst="rect">
            <a:avLst/>
          </a:prstGeom>
        </p:spPr>
      </p:pic>
    </p:spTree>
    <p:extLst>
      <p:ext uri="{BB962C8B-B14F-4D97-AF65-F5344CB8AC3E}">
        <p14:creationId xmlns:p14="http://schemas.microsoft.com/office/powerpoint/2010/main" val="4281675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marL="233363"/>
            <a:r>
              <a:rPr lang="en-US" dirty="0" smtClean="0">
                <a:latin typeface="+mn-lt"/>
              </a:rPr>
              <a:t>Materials Welcomed</a:t>
            </a:r>
            <a:endParaRPr lang="en-US" dirty="0">
              <a:latin typeface="+mn-lt"/>
            </a:endParaRPr>
          </a:p>
        </p:txBody>
      </p:sp>
      <p:sp>
        <p:nvSpPr>
          <p:cNvPr id="3" name="Content Placeholder 2"/>
          <p:cNvSpPr>
            <a:spLocks noGrp="1"/>
          </p:cNvSpPr>
          <p:nvPr>
            <p:ph idx="1"/>
          </p:nvPr>
        </p:nvSpPr>
        <p:spPr>
          <a:xfrm>
            <a:off x="516206" y="1659639"/>
            <a:ext cx="10515600" cy="4351338"/>
          </a:xfrm>
        </p:spPr>
        <p:txBody>
          <a:bodyPr>
            <a:normAutofit/>
          </a:bodyPr>
          <a:lstStyle/>
          <a:p>
            <a:pPr lvl="0"/>
            <a:r>
              <a:rPr lang="en-US" dirty="0"/>
              <a:t>Original </a:t>
            </a:r>
            <a:r>
              <a:rPr lang="en-US" dirty="0" smtClean="0"/>
              <a:t>research, meta-analyses</a:t>
            </a:r>
            <a:r>
              <a:rPr lang="en-US" dirty="0"/>
              <a:t> </a:t>
            </a:r>
          </a:p>
          <a:p>
            <a:pPr lvl="0"/>
            <a:r>
              <a:rPr lang="en-US" dirty="0"/>
              <a:t>Analysis plans</a:t>
            </a:r>
          </a:p>
          <a:p>
            <a:pPr lvl="0"/>
            <a:r>
              <a:rPr lang="en-US" dirty="0" smtClean="0"/>
              <a:t>Any grant </a:t>
            </a:r>
            <a:r>
              <a:rPr lang="en-US" dirty="0"/>
              <a:t>application components, </a:t>
            </a:r>
            <a:r>
              <a:rPr lang="en-US" dirty="0" smtClean="0"/>
              <a:t>resubmissions</a:t>
            </a:r>
            <a:endParaRPr lang="en-US" dirty="0"/>
          </a:p>
          <a:p>
            <a:pPr lvl="0"/>
            <a:r>
              <a:rPr lang="en-US" dirty="0"/>
              <a:t>Abstracts, posters, oral presentations</a:t>
            </a:r>
          </a:p>
          <a:p>
            <a:pPr lvl="0"/>
            <a:r>
              <a:rPr lang="en-US" dirty="0"/>
              <a:t>Manuscripts and major revisions</a:t>
            </a:r>
          </a:p>
          <a:p>
            <a:pPr lvl="0"/>
            <a:r>
              <a:rPr lang="en-US" dirty="0"/>
              <a:t>Discussions of study design, statistical methods, ethics of authorship</a:t>
            </a:r>
            <a:r>
              <a:rPr lang="en-US" dirty="0" smtClean="0"/>
              <a:t>, bias and equity</a:t>
            </a:r>
            <a:endParaRPr lang="en-US" dirty="0"/>
          </a:p>
          <a:p>
            <a:pPr marL="0" indent="0">
              <a:buNone/>
            </a:pPr>
            <a:endParaRPr lang="en-US" dirty="0"/>
          </a:p>
          <a:p>
            <a:pPr marL="0"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9" name="Picture 8">
            <a:extLst>
              <a:ext uri="{FF2B5EF4-FFF2-40B4-BE49-F238E27FC236}">
                <a16:creationId xmlns:a16="http://schemas.microsoft.com/office/drawing/2014/main" id="{ED318DCC-6455-4FB7-9E90-5DEBE7E2D582}"/>
              </a:ext>
            </a:extLst>
          </p:cNvPr>
          <p:cNvPicPr>
            <a:picLocks noChangeAspect="1"/>
          </p:cNvPicPr>
          <p:nvPr/>
        </p:nvPicPr>
        <p:blipFill>
          <a:blip r:embed="rId4"/>
          <a:stretch>
            <a:fillRect/>
          </a:stretch>
        </p:blipFill>
        <p:spPr>
          <a:xfrm>
            <a:off x="11031806" y="6241840"/>
            <a:ext cx="1072989" cy="560881"/>
          </a:xfrm>
          <a:prstGeom prst="rect">
            <a:avLst/>
          </a:prstGeom>
        </p:spPr>
      </p:pic>
    </p:spTree>
    <p:extLst>
      <p:ext uri="{BB962C8B-B14F-4D97-AF65-F5344CB8AC3E}">
        <p14:creationId xmlns:p14="http://schemas.microsoft.com/office/powerpoint/2010/main" val="3885207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marL="233363"/>
            <a:r>
              <a:rPr lang="en-US" dirty="0" smtClean="0"/>
              <a:t>If time allows</a:t>
            </a:r>
            <a:endParaRPr lang="en-US" dirty="0">
              <a:latin typeface="+mn-lt"/>
            </a:endParaRPr>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4"/>
          <a:stretch>
            <a:fillRect/>
          </a:stretch>
        </p:blipFill>
        <p:spPr>
          <a:xfrm>
            <a:off x="11045536" y="6251171"/>
            <a:ext cx="1074420" cy="559666"/>
          </a:xfrm>
          <a:prstGeom prst="rect">
            <a:avLst/>
          </a:prstGeom>
        </p:spPr>
      </p:pic>
      <p:sp>
        <p:nvSpPr>
          <p:cNvPr id="10" name="Content Placeholder 2">
            <a:extLst>
              <a:ext uri="{FF2B5EF4-FFF2-40B4-BE49-F238E27FC236}">
                <a16:creationId xmlns:a16="http://schemas.microsoft.com/office/drawing/2014/main" id="{253B4D2E-7C56-475E-9206-0D6FCC80A0B7}"/>
              </a:ext>
            </a:extLst>
          </p:cNvPr>
          <p:cNvSpPr>
            <a:spLocks noGrp="1"/>
          </p:cNvSpPr>
          <p:nvPr>
            <p:ph idx="1"/>
          </p:nvPr>
        </p:nvSpPr>
        <p:spPr>
          <a:xfrm>
            <a:off x="838200" y="1825625"/>
            <a:ext cx="10515600" cy="4351338"/>
          </a:xfrm>
        </p:spPr>
        <p:txBody>
          <a:bodyPr/>
          <a:lstStyle/>
          <a:p>
            <a:pPr lvl="0"/>
            <a:r>
              <a:rPr lang="en-US" dirty="0"/>
              <a:t>Invited talks on methods, statistics, epi principles</a:t>
            </a:r>
          </a:p>
          <a:p>
            <a:pPr lvl="0"/>
            <a:r>
              <a:rPr lang="en-US" dirty="0"/>
              <a:t>Talks by experts or collaborators on relevant topics</a:t>
            </a:r>
          </a:p>
          <a:p>
            <a:pPr lvl="0"/>
            <a:r>
              <a:rPr lang="en-US" dirty="0"/>
              <a:t>Talks by potential postdocs or faculty members</a:t>
            </a:r>
          </a:p>
          <a:p>
            <a:pPr lvl="0"/>
            <a:r>
              <a:rPr lang="en-US" dirty="0" smtClean="0"/>
              <a:t>Pre-publication reviews, commentaries</a:t>
            </a:r>
            <a:r>
              <a:rPr lang="en-US" dirty="0"/>
              <a:t>, opinion </a:t>
            </a:r>
            <a:r>
              <a:rPr lang="en-US" dirty="0" smtClean="0"/>
              <a:t>or </a:t>
            </a:r>
            <a:r>
              <a:rPr lang="en-US" dirty="0"/>
              <a:t>editorials</a:t>
            </a:r>
          </a:p>
        </p:txBody>
      </p:sp>
    </p:spTree>
    <p:extLst>
      <p:ext uri="{BB962C8B-B14F-4D97-AF65-F5344CB8AC3E}">
        <p14:creationId xmlns:p14="http://schemas.microsoft.com/office/powerpoint/2010/main" val="753319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marL="233363"/>
            <a:r>
              <a:rPr lang="en-US" dirty="0" smtClean="0"/>
              <a:t>Generally not discussed</a:t>
            </a:r>
            <a:endParaRPr lang="en-US" dirty="0">
              <a:latin typeface="+mn-lt"/>
            </a:endParaRPr>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4"/>
          <a:stretch>
            <a:fillRect/>
          </a:stretch>
        </p:blipFill>
        <p:spPr>
          <a:xfrm>
            <a:off x="11045536" y="6251171"/>
            <a:ext cx="1074420" cy="559666"/>
          </a:xfrm>
          <a:prstGeom prst="rect">
            <a:avLst/>
          </a:prstGeom>
        </p:spPr>
      </p:pic>
      <p:sp>
        <p:nvSpPr>
          <p:cNvPr id="21" name="Content Placeholder 2">
            <a:extLst>
              <a:ext uri="{FF2B5EF4-FFF2-40B4-BE49-F238E27FC236}">
                <a16:creationId xmlns:a16="http://schemas.microsoft.com/office/drawing/2014/main" id="{1449DC4A-3CDD-4521-845A-31FB3DE470B9}"/>
              </a:ext>
            </a:extLst>
          </p:cNvPr>
          <p:cNvSpPr>
            <a:spLocks noGrp="1"/>
          </p:cNvSpPr>
          <p:nvPr>
            <p:ph idx="1"/>
          </p:nvPr>
        </p:nvSpPr>
        <p:spPr>
          <a:xfrm>
            <a:off x="838200" y="1825625"/>
            <a:ext cx="10515600" cy="4351338"/>
          </a:xfrm>
        </p:spPr>
        <p:txBody>
          <a:bodyPr/>
          <a:lstStyle/>
          <a:p>
            <a:pPr lvl="0"/>
            <a:r>
              <a:rPr lang="en-US" dirty="0"/>
              <a:t>Clinical case reports or </a:t>
            </a:r>
            <a:r>
              <a:rPr lang="en-US" dirty="0" smtClean="0"/>
              <a:t>series</a:t>
            </a:r>
          </a:p>
          <a:p>
            <a:pPr lvl="0"/>
            <a:r>
              <a:rPr lang="en-US" dirty="0" smtClean="0"/>
              <a:t>Grant </a:t>
            </a:r>
            <a:r>
              <a:rPr lang="en-US" dirty="0"/>
              <a:t>progress </a:t>
            </a:r>
            <a:r>
              <a:rPr lang="en-US" dirty="0" smtClean="0"/>
              <a:t>reports</a:t>
            </a:r>
          </a:p>
          <a:p>
            <a:pPr lvl="0"/>
            <a:r>
              <a:rPr lang="en-US" smtClean="0"/>
              <a:t>Detailed budgets</a:t>
            </a:r>
            <a:endParaRPr lang="en-US" dirty="0"/>
          </a:p>
        </p:txBody>
      </p:sp>
    </p:spTree>
    <p:extLst>
      <p:ext uri="{BB962C8B-B14F-4D97-AF65-F5344CB8AC3E}">
        <p14:creationId xmlns:p14="http://schemas.microsoft.com/office/powerpoint/2010/main" val="3222656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marL="233363"/>
            <a:r>
              <a:rPr lang="en-US" dirty="0"/>
              <a:t>Participants</a:t>
            </a:r>
            <a:endParaRPr lang="en-US" dirty="0">
              <a:latin typeface="+mn-lt"/>
            </a:endParaRPr>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4"/>
          <a:stretch>
            <a:fillRect/>
          </a:stretch>
        </p:blipFill>
        <p:spPr>
          <a:xfrm>
            <a:off x="11045536" y="6251171"/>
            <a:ext cx="1074420" cy="559666"/>
          </a:xfrm>
          <a:prstGeom prst="rect">
            <a:avLst/>
          </a:prstGeom>
        </p:spPr>
      </p:pic>
      <p:graphicFrame>
        <p:nvGraphicFramePr>
          <p:cNvPr id="4" name="Diagram 3"/>
          <p:cNvGraphicFramePr/>
          <p:nvPr/>
        </p:nvGraphicFramePr>
        <p:xfrm>
          <a:off x="1889494" y="6251171"/>
          <a:ext cx="8128000" cy="4857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Content Placeholder 2">
            <a:extLst>
              <a:ext uri="{FF2B5EF4-FFF2-40B4-BE49-F238E27FC236}">
                <a16:creationId xmlns:a16="http://schemas.microsoft.com/office/drawing/2014/main" id="{EDC4AED4-E809-4720-B0E2-854523888F63}"/>
              </a:ext>
            </a:extLst>
          </p:cNvPr>
          <p:cNvSpPr>
            <a:spLocks noGrp="1"/>
          </p:cNvSpPr>
          <p:nvPr>
            <p:ph idx="1"/>
          </p:nvPr>
        </p:nvSpPr>
        <p:spPr>
          <a:xfrm>
            <a:off x="838200" y="1825625"/>
            <a:ext cx="10515600" cy="4351338"/>
          </a:xfrm>
        </p:spPr>
        <p:txBody>
          <a:bodyPr>
            <a:normAutofit/>
          </a:bodyPr>
          <a:lstStyle/>
          <a:p>
            <a:pPr lvl="0"/>
            <a:r>
              <a:rPr lang="en-US" dirty="0"/>
              <a:t>We welcome members of the Rheumatology section, and their collaborators and trainees/mentees from any section or </a:t>
            </a:r>
            <a:r>
              <a:rPr lang="en-US" dirty="0" smtClean="0"/>
              <a:t>institution</a:t>
            </a:r>
          </a:p>
          <a:p>
            <a:pPr lvl="0"/>
            <a:r>
              <a:rPr lang="en-US" dirty="0" smtClean="0"/>
              <a:t>We </a:t>
            </a:r>
            <a:r>
              <a:rPr lang="en-US" dirty="0"/>
              <a:t>seek members that represent diverse backgrounds in terms of their demographics, life and professional experiences, training, and research </a:t>
            </a:r>
            <a:r>
              <a:rPr lang="en-US" dirty="0" smtClean="0"/>
              <a:t>foci</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3866746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marL="233363"/>
            <a:r>
              <a:rPr lang="en-US" dirty="0" smtClean="0">
                <a:latin typeface="+mn-lt"/>
              </a:rPr>
              <a:t>Ground Rules</a:t>
            </a:r>
            <a:endParaRPr lang="en-US" dirty="0">
              <a:latin typeface="+mn-lt"/>
            </a:endParaRPr>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4"/>
          <a:stretch>
            <a:fillRect/>
          </a:stretch>
        </p:blipFill>
        <p:spPr>
          <a:xfrm>
            <a:off x="11045536" y="6251171"/>
            <a:ext cx="1074420" cy="559666"/>
          </a:xfrm>
          <a:prstGeom prst="rect">
            <a:avLst/>
          </a:prstGeom>
        </p:spPr>
      </p:pic>
      <p:sp>
        <p:nvSpPr>
          <p:cNvPr id="11" name="Content Placeholder 2">
            <a:extLst>
              <a:ext uri="{FF2B5EF4-FFF2-40B4-BE49-F238E27FC236}">
                <a16:creationId xmlns:a16="http://schemas.microsoft.com/office/drawing/2014/main" id="{FBF3C36C-D335-4EF3-A7D5-DAA48307A3B7}"/>
              </a:ext>
            </a:extLst>
          </p:cNvPr>
          <p:cNvSpPr>
            <a:spLocks noGrp="1"/>
          </p:cNvSpPr>
          <p:nvPr>
            <p:ph idx="1"/>
          </p:nvPr>
        </p:nvSpPr>
        <p:spPr>
          <a:xfrm>
            <a:off x="838200" y="1567657"/>
            <a:ext cx="10515600" cy="4351338"/>
          </a:xfrm>
        </p:spPr>
        <p:txBody>
          <a:bodyPr>
            <a:normAutofit lnSpcReduction="10000"/>
          </a:bodyPr>
          <a:lstStyle/>
          <a:p>
            <a:pPr lvl="0"/>
            <a:r>
              <a:rPr lang="en-US" dirty="0" smtClean="0"/>
              <a:t>Members should provide </a:t>
            </a:r>
            <a:r>
              <a:rPr lang="en-US" i="1" dirty="0" smtClean="0"/>
              <a:t>constructive </a:t>
            </a:r>
            <a:r>
              <a:rPr lang="en-US" i="1" dirty="0" smtClean="0"/>
              <a:t>and specific </a:t>
            </a:r>
            <a:r>
              <a:rPr lang="en-US" dirty="0" smtClean="0"/>
              <a:t>comments </a:t>
            </a:r>
            <a:r>
              <a:rPr lang="en-US" dirty="0"/>
              <a:t>aimed to </a:t>
            </a:r>
            <a:r>
              <a:rPr lang="en-US" i="1" dirty="0"/>
              <a:t>improve the impact, scientific rigor and quality </a:t>
            </a:r>
            <a:r>
              <a:rPr lang="en-US" dirty="0" smtClean="0"/>
              <a:t>of the applications, research, publications </a:t>
            </a:r>
            <a:r>
              <a:rPr lang="en-US" dirty="0"/>
              <a:t>and presentations </a:t>
            </a:r>
            <a:r>
              <a:rPr lang="en-US" dirty="0" smtClean="0"/>
              <a:t>we discuss</a:t>
            </a:r>
          </a:p>
          <a:p>
            <a:r>
              <a:rPr lang="en-US" dirty="0"/>
              <a:t>We ask members to </a:t>
            </a:r>
            <a:r>
              <a:rPr lang="en-US" i="1" dirty="0"/>
              <a:t>serve as resources </a:t>
            </a:r>
            <a:r>
              <a:rPr lang="en-US" dirty="0"/>
              <a:t>for each other in conducting and disseminating research, training researchers, and providing mentorship for trainees who plan to pursue research</a:t>
            </a:r>
          </a:p>
          <a:p>
            <a:pPr lvl="0"/>
            <a:r>
              <a:rPr lang="en-US" dirty="0" smtClean="0"/>
              <a:t>Discussions </a:t>
            </a:r>
            <a:r>
              <a:rPr lang="en-US" dirty="0"/>
              <a:t>and materials from Accelerator meetings are </a:t>
            </a:r>
            <a:r>
              <a:rPr lang="en-US" i="1" dirty="0"/>
              <a:t>confidential</a:t>
            </a:r>
            <a:r>
              <a:rPr lang="en-US" dirty="0"/>
              <a:t> unless/until </a:t>
            </a:r>
            <a:r>
              <a:rPr lang="en-US" dirty="0" smtClean="0"/>
              <a:t>presented or published</a:t>
            </a:r>
            <a:r>
              <a:rPr lang="en-US" dirty="0"/>
              <a:t>  </a:t>
            </a:r>
            <a:endParaRPr lang="en-US" dirty="0" smtClean="0"/>
          </a:p>
          <a:p>
            <a:pPr marL="0" indent="0">
              <a:buNone/>
            </a:pPr>
            <a:endParaRPr lang="en-US" b="1" dirty="0"/>
          </a:p>
        </p:txBody>
      </p:sp>
    </p:spTree>
    <p:extLst>
      <p:ext uri="{BB962C8B-B14F-4D97-AF65-F5344CB8AC3E}">
        <p14:creationId xmlns:p14="http://schemas.microsoft.com/office/powerpoint/2010/main" val="1269898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marL="233363"/>
            <a:r>
              <a:rPr lang="en-US" dirty="0" smtClean="0"/>
              <a:t>Guiding Principles</a:t>
            </a:r>
            <a:endParaRPr lang="en-US" dirty="0">
              <a:latin typeface="+mn-lt"/>
            </a:endParaRPr>
          </a:p>
        </p:txBody>
      </p:sp>
      <p:pic>
        <p:nvPicPr>
          <p:cNvPr id="5" name="Picture 4">
            <a:extLst>
              <a:ext uri="{FF2B5EF4-FFF2-40B4-BE49-F238E27FC236}">
                <a16:creationId xmlns:a16="http://schemas.microsoft.com/office/drawing/2014/main" id="{6AE9EAD7-EF19-2D4A-965C-37C8F043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6" name="Picture 5">
            <a:extLst>
              <a:ext uri="{FF2B5EF4-FFF2-40B4-BE49-F238E27FC236}">
                <a16:creationId xmlns:a16="http://schemas.microsoft.com/office/drawing/2014/main" id="{3C19A48C-77E2-814C-B635-29A92C12D5FF}"/>
              </a:ext>
            </a:extLst>
          </p:cNvPr>
          <p:cNvPicPr>
            <a:picLocks noChangeAspect="1"/>
          </p:cNvPicPr>
          <p:nvPr/>
        </p:nvPicPr>
        <p:blipFill>
          <a:blip r:embed="rId4"/>
          <a:stretch>
            <a:fillRect/>
          </a:stretch>
        </p:blipFill>
        <p:spPr>
          <a:xfrm>
            <a:off x="11045536" y="6251171"/>
            <a:ext cx="1074420" cy="559666"/>
          </a:xfrm>
          <a:prstGeom prst="rect">
            <a:avLst/>
          </a:prstGeom>
        </p:spPr>
      </p:pic>
      <p:sp>
        <p:nvSpPr>
          <p:cNvPr id="11" name="Content Placeholder 2">
            <a:extLst>
              <a:ext uri="{FF2B5EF4-FFF2-40B4-BE49-F238E27FC236}">
                <a16:creationId xmlns:a16="http://schemas.microsoft.com/office/drawing/2014/main" id="{30BAC790-7DA7-4B3E-8B0B-F71F176C058D}"/>
              </a:ext>
            </a:extLst>
          </p:cNvPr>
          <p:cNvSpPr>
            <a:spLocks noGrp="1"/>
          </p:cNvSpPr>
          <p:nvPr>
            <p:ph idx="1"/>
          </p:nvPr>
        </p:nvSpPr>
        <p:spPr>
          <a:xfrm>
            <a:off x="838200" y="1825625"/>
            <a:ext cx="10515600" cy="4351338"/>
          </a:xfrm>
        </p:spPr>
        <p:txBody>
          <a:bodyPr>
            <a:normAutofit fontScale="92500" lnSpcReduction="20000"/>
          </a:bodyPr>
          <a:lstStyle/>
          <a:p>
            <a:pPr lvl="0"/>
            <a:r>
              <a:rPr lang="en-US" dirty="0"/>
              <a:t>You belong here </a:t>
            </a:r>
          </a:p>
          <a:p>
            <a:pPr lvl="0"/>
            <a:r>
              <a:rPr lang="en-US" dirty="0"/>
              <a:t>We value </a:t>
            </a:r>
            <a:r>
              <a:rPr lang="en-US" dirty="0" smtClean="0"/>
              <a:t>each participant’s </a:t>
            </a:r>
            <a:r>
              <a:rPr lang="en-US" dirty="0"/>
              <a:t>input and </a:t>
            </a:r>
            <a:r>
              <a:rPr lang="en-US" dirty="0" smtClean="0"/>
              <a:t>contributions</a:t>
            </a:r>
            <a:r>
              <a:rPr lang="en-US" dirty="0"/>
              <a:t> </a:t>
            </a:r>
            <a:endParaRPr lang="en-US" dirty="0" smtClean="0"/>
          </a:p>
          <a:p>
            <a:pPr lvl="0"/>
            <a:r>
              <a:rPr lang="en-US" dirty="0"/>
              <a:t>There is no hierarchy </a:t>
            </a:r>
            <a:r>
              <a:rPr lang="en-US" dirty="0" smtClean="0"/>
              <a:t>to </a:t>
            </a:r>
            <a:r>
              <a:rPr lang="en-US" dirty="0"/>
              <a:t>the value of one’s input – every member, regardless of stage of career, provides a useful perspective to help ensure the materials speak to and are understandable to a broad audience</a:t>
            </a:r>
            <a:endParaRPr lang="en-US" dirty="0" smtClean="0"/>
          </a:p>
          <a:p>
            <a:pPr lvl="0"/>
            <a:r>
              <a:rPr lang="en-US" dirty="0" smtClean="0"/>
              <a:t>We </a:t>
            </a:r>
            <a:r>
              <a:rPr lang="en-US" dirty="0"/>
              <a:t>hope you will feel comfortable speaking during the group </a:t>
            </a:r>
            <a:r>
              <a:rPr lang="en-US" dirty="0" smtClean="0"/>
              <a:t>meeting- if not, you </a:t>
            </a:r>
            <a:r>
              <a:rPr lang="en-US" dirty="0"/>
              <a:t>may email or speak with the presenter </a:t>
            </a:r>
            <a:r>
              <a:rPr lang="en-US" dirty="0" smtClean="0"/>
              <a:t>directly</a:t>
            </a:r>
          </a:p>
          <a:p>
            <a:pPr lvl="0"/>
            <a:endParaRPr lang="en-US" dirty="0"/>
          </a:p>
          <a:p>
            <a:pPr lvl="0"/>
            <a:r>
              <a:rPr lang="en-US" dirty="0" smtClean="0"/>
              <a:t>THANK YOU for </a:t>
            </a:r>
            <a:r>
              <a:rPr lang="en-US" dirty="0"/>
              <a:t>being part of this </a:t>
            </a:r>
            <a:r>
              <a:rPr lang="en-US" dirty="0" smtClean="0"/>
              <a:t>group and making it successful</a:t>
            </a:r>
            <a:endParaRPr lang="en-US" dirty="0"/>
          </a:p>
          <a:p>
            <a:pPr marL="0" indent="0">
              <a:buNone/>
            </a:pPr>
            <a:endParaRPr lang="en-US" dirty="0"/>
          </a:p>
        </p:txBody>
      </p:sp>
    </p:spTree>
    <p:extLst>
      <p:ext uri="{BB962C8B-B14F-4D97-AF65-F5344CB8AC3E}">
        <p14:creationId xmlns:p14="http://schemas.microsoft.com/office/powerpoint/2010/main" val="2516400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9600" dirty="0"/>
              <a:t>Thank you!</a:t>
            </a:r>
          </a:p>
        </p:txBody>
      </p:sp>
      <p:sp>
        <p:nvSpPr>
          <p:cNvPr id="7" name="Rectangle 6">
            <a:extLst>
              <a:ext uri="{FF2B5EF4-FFF2-40B4-BE49-F238E27FC236}">
                <a16:creationId xmlns:a16="http://schemas.microsoft.com/office/drawing/2014/main" id="{BA6FAE69-A421-2641-891E-51B0242269AE}"/>
              </a:ext>
            </a:extLst>
          </p:cNvPr>
          <p:cNvSpPr/>
          <p:nvPr/>
        </p:nvSpPr>
        <p:spPr>
          <a:xfrm>
            <a:off x="0" y="6480810"/>
            <a:ext cx="12192000" cy="37719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ED7D9F-EC7E-C247-BCD2-6B8546581A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85" y="6503423"/>
            <a:ext cx="755766" cy="339030"/>
          </a:xfrm>
          <a:prstGeom prst="rect">
            <a:avLst/>
          </a:prstGeom>
        </p:spPr>
      </p:pic>
      <p:pic>
        <p:nvPicPr>
          <p:cNvPr id="9" name="Picture 8">
            <a:extLst>
              <a:ext uri="{FF2B5EF4-FFF2-40B4-BE49-F238E27FC236}">
                <a16:creationId xmlns:a16="http://schemas.microsoft.com/office/drawing/2014/main" id="{31C3324C-EEF3-F244-9444-FDF81E840759}"/>
              </a:ext>
            </a:extLst>
          </p:cNvPr>
          <p:cNvPicPr>
            <a:picLocks noChangeAspect="1"/>
          </p:cNvPicPr>
          <p:nvPr/>
        </p:nvPicPr>
        <p:blipFill>
          <a:blip r:embed="rId3"/>
          <a:stretch>
            <a:fillRect/>
          </a:stretch>
        </p:blipFill>
        <p:spPr>
          <a:xfrm>
            <a:off x="11544300" y="6516180"/>
            <a:ext cx="604420" cy="314843"/>
          </a:xfrm>
          <a:prstGeom prst="rect">
            <a:avLst/>
          </a:prstGeom>
        </p:spPr>
      </p:pic>
      <p:sp>
        <p:nvSpPr>
          <p:cNvPr id="10" name="Rectangle 9">
            <a:extLst>
              <a:ext uri="{FF2B5EF4-FFF2-40B4-BE49-F238E27FC236}">
                <a16:creationId xmlns:a16="http://schemas.microsoft.com/office/drawing/2014/main" id="{438080ED-1A0F-024D-BA5D-550023091739}"/>
              </a:ext>
            </a:extLst>
          </p:cNvPr>
          <p:cNvSpPr/>
          <p:nvPr/>
        </p:nvSpPr>
        <p:spPr>
          <a:xfrm>
            <a:off x="0" y="6176963"/>
            <a:ext cx="12192000" cy="6810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AE9EAD7-EF19-2D4A-965C-37C8F043C6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56" y="6219555"/>
            <a:ext cx="1318086" cy="591282"/>
          </a:xfrm>
          <a:prstGeom prst="rect">
            <a:avLst/>
          </a:prstGeom>
        </p:spPr>
      </p:pic>
      <p:pic>
        <p:nvPicPr>
          <p:cNvPr id="12" name="Picture 11">
            <a:extLst>
              <a:ext uri="{FF2B5EF4-FFF2-40B4-BE49-F238E27FC236}">
                <a16:creationId xmlns:a16="http://schemas.microsoft.com/office/drawing/2014/main" id="{3C19A48C-77E2-814C-B635-29A92C12D5FF}"/>
              </a:ext>
            </a:extLst>
          </p:cNvPr>
          <p:cNvPicPr>
            <a:picLocks noChangeAspect="1"/>
          </p:cNvPicPr>
          <p:nvPr/>
        </p:nvPicPr>
        <p:blipFill>
          <a:blip r:embed="rId3"/>
          <a:stretch>
            <a:fillRect/>
          </a:stretch>
        </p:blipFill>
        <p:spPr>
          <a:xfrm>
            <a:off x="11045536" y="6251171"/>
            <a:ext cx="1074420" cy="559666"/>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4577" b="26568"/>
          <a:stretch/>
        </p:blipFill>
        <p:spPr>
          <a:xfrm>
            <a:off x="5021097" y="1726567"/>
            <a:ext cx="7170903" cy="3814086"/>
          </a:xfrm>
          <a:prstGeom prst="rect">
            <a:avLst/>
          </a:prstGeom>
        </p:spPr>
      </p:pic>
      <p:pic>
        <p:nvPicPr>
          <p:cNvPr id="14" name="Picture 13">
            <a:extLst>
              <a:ext uri="{FF2B5EF4-FFF2-40B4-BE49-F238E27FC236}">
                <a16:creationId xmlns:a16="http://schemas.microsoft.com/office/drawing/2014/main" id="{6DF4F9F0-6DE7-694C-8B76-8BF1591E65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711" y="1744503"/>
            <a:ext cx="5005533" cy="3754151"/>
          </a:xfrm>
          <a:prstGeom prst="rect">
            <a:avLst/>
          </a:prstGeom>
        </p:spPr>
      </p:pic>
      <p:sp>
        <p:nvSpPr>
          <p:cNvPr id="5" name="Rectangle 4"/>
          <p:cNvSpPr/>
          <p:nvPr/>
        </p:nvSpPr>
        <p:spPr>
          <a:xfrm>
            <a:off x="520188" y="5601669"/>
            <a:ext cx="3830985" cy="369332"/>
          </a:xfrm>
          <a:prstGeom prst="rect">
            <a:avLst/>
          </a:prstGeom>
        </p:spPr>
        <p:txBody>
          <a:bodyPr wrap="none">
            <a:spAutoFit/>
          </a:bodyPr>
          <a:lstStyle/>
          <a:p>
            <a:r>
              <a:rPr lang="en-US" dirty="0" smtClean="0"/>
              <a:t>ACKNOWLEDGEMENT: P30 </a:t>
            </a:r>
            <a:r>
              <a:rPr lang="en-US" dirty="0"/>
              <a:t>AR072571</a:t>
            </a:r>
          </a:p>
        </p:txBody>
      </p:sp>
    </p:spTree>
    <p:extLst>
      <p:ext uri="{BB962C8B-B14F-4D97-AF65-F5344CB8AC3E}">
        <p14:creationId xmlns:p14="http://schemas.microsoft.com/office/powerpoint/2010/main" val="2226513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CED7667181C64C9D8B4C4EA1BEC08C" ma:contentTypeVersion="10" ma:contentTypeDescription="Create a new document." ma:contentTypeScope="" ma:versionID="1df1735b2e9eb43d1eacf9e675b8057d">
  <xsd:schema xmlns:xsd="http://www.w3.org/2001/XMLSchema" xmlns:xs="http://www.w3.org/2001/XMLSchema" xmlns:p="http://schemas.microsoft.com/office/2006/metadata/properties" xmlns:ns3="83cd54d3-48e4-4b65-85f9-e8376cbd882c" targetNamespace="http://schemas.microsoft.com/office/2006/metadata/properties" ma:root="true" ma:fieldsID="89e2a446bc7620a8f8f5b9170b3157de" ns3:_="">
    <xsd:import namespace="83cd54d3-48e4-4b65-85f9-e8376cbd882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cd54d3-48e4-4b65-85f9-e8376cbd88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E793E0A-DB9E-427F-91FC-4CE53B92573C}">
  <ds:schemaRefs>
    <ds:schemaRef ds:uri="http://schemas.microsoft.com/sharepoint/v3/contenttype/forms"/>
  </ds:schemaRefs>
</ds:datastoreItem>
</file>

<file path=customXml/itemProps2.xml><?xml version="1.0" encoding="utf-8"?>
<ds:datastoreItem xmlns:ds="http://schemas.openxmlformats.org/officeDocument/2006/customXml" ds:itemID="{401D290E-1141-4A6A-89F4-7F5B9F0E05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cd54d3-48e4-4b65-85f9-e8376cbd88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807002C-389F-4B4F-B199-9372560A7FBF}">
  <ds:schemaRefs>
    <ds:schemaRef ds:uri="http://purl.org/dc/terms/"/>
    <ds:schemaRef ds:uri="http://purl.org/dc/dcmitype/"/>
    <ds:schemaRef ds:uri="http://schemas.microsoft.com/office/2006/documentManagement/types"/>
    <ds:schemaRef ds:uri="http://schemas.openxmlformats.org/package/2006/metadata/core-properties"/>
    <ds:schemaRef ds:uri="http://www.w3.org/XML/1998/namespace"/>
    <ds:schemaRef ds:uri="http://purl.org/dc/elements/1.1/"/>
    <ds:schemaRef ds:uri="83cd54d3-48e4-4b65-85f9-e8376cbd882c"/>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14437</TotalTime>
  <Words>1293</Words>
  <Application>Microsoft Office PowerPoint</Application>
  <PresentationFormat>Widescreen</PresentationFormat>
  <Paragraphs>93</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 New Roman</vt:lpstr>
      <vt:lpstr>Yu Mincho</vt:lpstr>
      <vt:lpstr>Office Theme</vt:lpstr>
      <vt:lpstr>Accelerator</vt:lpstr>
      <vt:lpstr>Goals</vt:lpstr>
      <vt:lpstr>Nuts &amp; Bolts</vt:lpstr>
      <vt:lpstr>Nut &amp; Bolts (2)</vt:lpstr>
      <vt:lpstr>Materials Welcomed</vt:lpstr>
      <vt:lpstr>If time allows</vt:lpstr>
      <vt:lpstr>Generally not discussed</vt:lpstr>
      <vt:lpstr>Participants</vt:lpstr>
      <vt:lpstr>Ground Rules</vt:lpstr>
      <vt:lpstr>Guiding Principles</vt:lpstr>
      <vt:lpstr>Thank you!</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Plunkett, Anne M</dc:creator>
  <cp:lastModifiedBy>Dubreuil, Maureen</cp:lastModifiedBy>
  <cp:revision>86</cp:revision>
  <cp:lastPrinted>2019-10-16T17:52:28Z</cp:lastPrinted>
  <dcterms:created xsi:type="dcterms:W3CDTF">2019-10-11T20:04:19Z</dcterms:created>
  <dcterms:modified xsi:type="dcterms:W3CDTF">2022-09-06T13:11:49Z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0x01010087CED7667181C64C9D8B4C4EA1BEC08C</vt:lpwstr>
  </property>
</Properties>
</file>