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7" r:id="rId2"/>
    <p:sldId id="283" r:id="rId3"/>
    <p:sldId id="287" r:id="rId4"/>
    <p:sldId id="289" r:id="rId5"/>
    <p:sldId id="290" r:id="rId6"/>
    <p:sldId id="355" r:id="rId7"/>
    <p:sldId id="354" r:id="rId8"/>
    <p:sldId id="368" r:id="rId9"/>
    <p:sldId id="367" r:id="rId10"/>
    <p:sldId id="366" r:id="rId11"/>
    <p:sldId id="365" r:id="rId12"/>
    <p:sldId id="353" r:id="rId13"/>
    <p:sldId id="321" r:id="rId14"/>
    <p:sldId id="360" r:id="rId15"/>
    <p:sldId id="322" r:id="rId16"/>
    <p:sldId id="339" r:id="rId17"/>
    <p:sldId id="361" r:id="rId18"/>
    <p:sldId id="306" r:id="rId19"/>
    <p:sldId id="347" r:id="rId20"/>
    <p:sldId id="363" r:id="rId21"/>
    <p:sldId id="364"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FF00"/>
    <a:srgbClr val="FF66FF"/>
    <a:srgbClr val="FFFF99"/>
    <a:srgbClr val="F8F8F8"/>
    <a:srgbClr val="CC9900"/>
    <a:srgbClr val="FF3300"/>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94576" autoAdjust="0"/>
  </p:normalViewPr>
  <p:slideViewPr>
    <p:cSldViewPr>
      <p:cViewPr varScale="1">
        <p:scale>
          <a:sx n="110" d="100"/>
          <a:sy n="110" d="100"/>
        </p:scale>
        <p:origin x="163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BBB408E-2D20-4F2D-BD9E-1325A201DDEB}" type="slidenum">
              <a:rPr lang="en-US" altLang="en-US"/>
              <a:pPr>
                <a:defRPr/>
              </a:pPr>
              <a:t>‹#›</a:t>
            </a:fld>
            <a:endParaRPr lang="en-US" altLang="en-US"/>
          </a:p>
        </p:txBody>
      </p:sp>
    </p:spTree>
    <p:extLst>
      <p:ext uri="{BB962C8B-B14F-4D97-AF65-F5344CB8AC3E}">
        <p14:creationId xmlns:p14="http://schemas.microsoft.com/office/powerpoint/2010/main" val="33396660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669CDC-4ABB-4B17-963A-81919DA0DC7F}" type="slidenum">
              <a:rPr lang="en-US" altLang="en-US"/>
              <a:pPr>
                <a:defRPr/>
              </a:pPr>
              <a:t>‹#›</a:t>
            </a:fld>
            <a:endParaRPr lang="en-US" altLang="en-US"/>
          </a:p>
        </p:txBody>
      </p:sp>
    </p:spTree>
    <p:extLst>
      <p:ext uri="{BB962C8B-B14F-4D97-AF65-F5344CB8AC3E}">
        <p14:creationId xmlns:p14="http://schemas.microsoft.com/office/powerpoint/2010/main" val="178992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4D62D9-E9ED-49C9-87C9-FB5DC981D371}" type="slidenum">
              <a:rPr lang="en-US" altLang="en-US"/>
              <a:pPr>
                <a:defRPr/>
              </a:pPr>
              <a:t>‹#›</a:t>
            </a:fld>
            <a:endParaRPr lang="en-US" altLang="en-US"/>
          </a:p>
        </p:txBody>
      </p:sp>
    </p:spTree>
    <p:extLst>
      <p:ext uri="{BB962C8B-B14F-4D97-AF65-F5344CB8AC3E}">
        <p14:creationId xmlns:p14="http://schemas.microsoft.com/office/powerpoint/2010/main" val="2443121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BC280D-2AF7-44F6-87E2-C958517433A5}" type="slidenum">
              <a:rPr lang="en-US" altLang="en-US"/>
              <a:pPr>
                <a:defRPr/>
              </a:pPr>
              <a:t>‹#›</a:t>
            </a:fld>
            <a:endParaRPr lang="en-US" altLang="en-US"/>
          </a:p>
        </p:txBody>
      </p:sp>
    </p:spTree>
    <p:extLst>
      <p:ext uri="{BB962C8B-B14F-4D97-AF65-F5344CB8AC3E}">
        <p14:creationId xmlns:p14="http://schemas.microsoft.com/office/powerpoint/2010/main" val="1169874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98AAEB-EB48-426B-9064-46D604964962}" type="slidenum">
              <a:rPr lang="en-US" altLang="en-US"/>
              <a:pPr>
                <a:defRPr/>
              </a:pPr>
              <a:t>‹#›</a:t>
            </a:fld>
            <a:endParaRPr lang="en-US" altLang="en-US"/>
          </a:p>
        </p:txBody>
      </p:sp>
    </p:spTree>
    <p:extLst>
      <p:ext uri="{BB962C8B-B14F-4D97-AF65-F5344CB8AC3E}">
        <p14:creationId xmlns:p14="http://schemas.microsoft.com/office/powerpoint/2010/main" val="3566483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9E9577-BD9D-4CFB-9357-A36C2758BA51}" type="slidenum">
              <a:rPr lang="en-US" altLang="en-US"/>
              <a:pPr>
                <a:defRPr/>
              </a:pPr>
              <a:t>‹#›</a:t>
            </a:fld>
            <a:endParaRPr lang="en-US" altLang="en-US"/>
          </a:p>
        </p:txBody>
      </p:sp>
    </p:spTree>
    <p:extLst>
      <p:ext uri="{BB962C8B-B14F-4D97-AF65-F5344CB8AC3E}">
        <p14:creationId xmlns:p14="http://schemas.microsoft.com/office/powerpoint/2010/main" val="1081166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D7BFD3-2765-4149-8642-BA9EFE1003C6}" type="slidenum">
              <a:rPr lang="en-US" altLang="en-US"/>
              <a:pPr>
                <a:defRPr/>
              </a:pPr>
              <a:t>‹#›</a:t>
            </a:fld>
            <a:endParaRPr lang="en-US" altLang="en-US"/>
          </a:p>
        </p:txBody>
      </p:sp>
    </p:spTree>
    <p:extLst>
      <p:ext uri="{BB962C8B-B14F-4D97-AF65-F5344CB8AC3E}">
        <p14:creationId xmlns:p14="http://schemas.microsoft.com/office/powerpoint/2010/main" val="35816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D259344-24A0-4FD6-86A5-43BB7325341B}" type="slidenum">
              <a:rPr lang="en-US" altLang="en-US"/>
              <a:pPr>
                <a:defRPr/>
              </a:pPr>
              <a:t>‹#›</a:t>
            </a:fld>
            <a:endParaRPr lang="en-US" altLang="en-US"/>
          </a:p>
        </p:txBody>
      </p:sp>
    </p:spTree>
    <p:extLst>
      <p:ext uri="{BB962C8B-B14F-4D97-AF65-F5344CB8AC3E}">
        <p14:creationId xmlns:p14="http://schemas.microsoft.com/office/powerpoint/2010/main" val="235623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5D11E48-3153-4196-830A-5247ACAC106D}" type="slidenum">
              <a:rPr lang="en-US" altLang="en-US"/>
              <a:pPr>
                <a:defRPr/>
              </a:pPr>
              <a:t>‹#›</a:t>
            </a:fld>
            <a:endParaRPr lang="en-US" altLang="en-US"/>
          </a:p>
        </p:txBody>
      </p:sp>
    </p:spTree>
    <p:extLst>
      <p:ext uri="{BB962C8B-B14F-4D97-AF65-F5344CB8AC3E}">
        <p14:creationId xmlns:p14="http://schemas.microsoft.com/office/powerpoint/2010/main" val="3042315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207B5C-DBAF-446F-AC34-6B40EE19663A}" type="slidenum">
              <a:rPr lang="en-US" altLang="en-US"/>
              <a:pPr>
                <a:defRPr/>
              </a:pPr>
              <a:t>‹#›</a:t>
            </a:fld>
            <a:endParaRPr lang="en-US" altLang="en-US"/>
          </a:p>
        </p:txBody>
      </p:sp>
    </p:spTree>
    <p:extLst>
      <p:ext uri="{BB962C8B-B14F-4D97-AF65-F5344CB8AC3E}">
        <p14:creationId xmlns:p14="http://schemas.microsoft.com/office/powerpoint/2010/main" val="858195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47FED3-34AB-4CB6-B9D6-B6BBFA8F4E55}" type="slidenum">
              <a:rPr lang="en-US" altLang="en-US"/>
              <a:pPr>
                <a:defRPr/>
              </a:pPr>
              <a:t>‹#›</a:t>
            </a:fld>
            <a:endParaRPr lang="en-US" altLang="en-US"/>
          </a:p>
        </p:txBody>
      </p:sp>
    </p:spTree>
    <p:extLst>
      <p:ext uri="{BB962C8B-B14F-4D97-AF65-F5344CB8AC3E}">
        <p14:creationId xmlns:p14="http://schemas.microsoft.com/office/powerpoint/2010/main" val="42875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4443E4-7162-421C-901C-A1250C86BDA9}" type="slidenum">
              <a:rPr lang="en-US" altLang="en-US"/>
              <a:pPr>
                <a:defRPr/>
              </a:pPr>
              <a:t>‹#›</a:t>
            </a:fld>
            <a:endParaRPr lang="en-US" altLang="en-US"/>
          </a:p>
        </p:txBody>
      </p:sp>
    </p:spTree>
    <p:extLst>
      <p:ext uri="{BB962C8B-B14F-4D97-AF65-F5344CB8AC3E}">
        <p14:creationId xmlns:p14="http://schemas.microsoft.com/office/powerpoint/2010/main" val="1861281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3030A"/>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4E8B478-C0E3-4611-9A36-275B018CBAC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2pPr>
      <a:lvl3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3pPr>
      <a:lvl4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4pPr>
      <a:lvl5pPr algn="ctr" rtl="0" eaLnBrk="0" fontAlgn="base" hangingPunct="0">
        <a:spcBef>
          <a:spcPct val="0"/>
        </a:spcBef>
        <a:spcAft>
          <a:spcPct val="0"/>
        </a:spcAft>
        <a:defRPr sz="4400">
          <a:solidFill>
            <a:schemeClr val="bg1"/>
          </a:solidFill>
          <a:latin typeface="Times New Roman" pitchFamily="18" charset="0"/>
          <a:cs typeface="Times New Roman" pitchFamily="18" charset="0"/>
        </a:defRPr>
      </a:lvl5pPr>
      <a:lvl6pPr marL="457200" algn="ctr" rtl="0" fontAlgn="base">
        <a:spcBef>
          <a:spcPct val="0"/>
        </a:spcBef>
        <a:spcAft>
          <a:spcPct val="0"/>
        </a:spcAft>
        <a:defRPr sz="4400">
          <a:solidFill>
            <a:schemeClr val="bg1"/>
          </a:solidFill>
          <a:latin typeface="Times New Roman" pitchFamily="18" charset="0"/>
          <a:cs typeface="Times New Roman" pitchFamily="18" charset="0"/>
        </a:defRPr>
      </a:lvl6pPr>
      <a:lvl7pPr marL="914400" algn="ctr" rtl="0" fontAlgn="base">
        <a:spcBef>
          <a:spcPct val="0"/>
        </a:spcBef>
        <a:spcAft>
          <a:spcPct val="0"/>
        </a:spcAft>
        <a:defRPr sz="4400">
          <a:solidFill>
            <a:schemeClr val="bg1"/>
          </a:solidFill>
          <a:latin typeface="Times New Roman" pitchFamily="18" charset="0"/>
          <a:cs typeface="Times New Roman" pitchFamily="18" charset="0"/>
        </a:defRPr>
      </a:lvl7pPr>
      <a:lvl8pPr marL="1371600" algn="ctr" rtl="0" fontAlgn="base">
        <a:spcBef>
          <a:spcPct val="0"/>
        </a:spcBef>
        <a:spcAft>
          <a:spcPct val="0"/>
        </a:spcAft>
        <a:defRPr sz="4400">
          <a:solidFill>
            <a:schemeClr val="bg1"/>
          </a:solidFill>
          <a:latin typeface="Times New Roman" pitchFamily="18" charset="0"/>
          <a:cs typeface="Times New Roman" pitchFamily="18" charset="0"/>
        </a:defRPr>
      </a:lvl8pPr>
      <a:lvl9pPr marL="1828800" algn="ctr" rtl="0" fontAlgn="base">
        <a:spcBef>
          <a:spcPct val="0"/>
        </a:spcBef>
        <a:spcAft>
          <a:spcPct val="0"/>
        </a:spcAft>
        <a:defRPr sz="4400">
          <a:solidFill>
            <a:schemeClr val="bg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a:solidFill>
            <a:srgbClr val="FFFF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00"/>
          </a:solidFill>
          <a:latin typeface="+mn-lt"/>
          <a:cs typeface="+mn-cs"/>
        </a:defRPr>
      </a:lvl2pPr>
      <a:lvl3pPr marL="1143000" indent="-228600" algn="l" rtl="0" eaLnBrk="0" fontAlgn="base" hangingPunct="0">
        <a:spcBef>
          <a:spcPct val="20000"/>
        </a:spcBef>
        <a:spcAft>
          <a:spcPct val="0"/>
        </a:spcAft>
        <a:buChar char="•"/>
        <a:defRPr sz="2400">
          <a:solidFill>
            <a:srgbClr val="FFFF00"/>
          </a:solidFill>
          <a:latin typeface="+mn-lt"/>
          <a:cs typeface="+mn-cs"/>
        </a:defRPr>
      </a:lvl3pPr>
      <a:lvl4pPr marL="1600200" indent="-228600" algn="l" rtl="0" eaLnBrk="0" fontAlgn="base" hangingPunct="0">
        <a:spcBef>
          <a:spcPct val="20000"/>
        </a:spcBef>
        <a:spcAft>
          <a:spcPct val="0"/>
        </a:spcAft>
        <a:buChar char="–"/>
        <a:defRPr sz="2000">
          <a:solidFill>
            <a:srgbClr val="FFFF00"/>
          </a:solidFill>
          <a:latin typeface="+mn-lt"/>
          <a:cs typeface="+mn-cs"/>
        </a:defRPr>
      </a:lvl4pPr>
      <a:lvl5pPr marL="2057400" indent="-228600" algn="l" rtl="0" eaLnBrk="0" fontAlgn="base" hangingPunct="0">
        <a:spcBef>
          <a:spcPct val="20000"/>
        </a:spcBef>
        <a:spcAft>
          <a:spcPct val="0"/>
        </a:spcAft>
        <a:buChar char="»"/>
        <a:defRPr sz="2000">
          <a:solidFill>
            <a:srgbClr val="FFFF00"/>
          </a:solidFill>
          <a:latin typeface="+mn-lt"/>
          <a:cs typeface="+mn-cs"/>
        </a:defRPr>
      </a:lvl5pPr>
      <a:lvl6pPr marL="2514600" indent="-228600" algn="l" rtl="0" fontAlgn="base">
        <a:spcBef>
          <a:spcPct val="20000"/>
        </a:spcBef>
        <a:spcAft>
          <a:spcPct val="0"/>
        </a:spcAft>
        <a:buChar char="»"/>
        <a:defRPr sz="2000">
          <a:solidFill>
            <a:srgbClr val="FFFF00"/>
          </a:solidFill>
          <a:latin typeface="+mn-lt"/>
          <a:cs typeface="+mn-cs"/>
        </a:defRPr>
      </a:lvl6pPr>
      <a:lvl7pPr marL="2971800" indent="-228600" algn="l" rtl="0" fontAlgn="base">
        <a:spcBef>
          <a:spcPct val="20000"/>
        </a:spcBef>
        <a:spcAft>
          <a:spcPct val="0"/>
        </a:spcAft>
        <a:buChar char="»"/>
        <a:defRPr sz="2000">
          <a:solidFill>
            <a:srgbClr val="FFFF00"/>
          </a:solidFill>
          <a:latin typeface="+mn-lt"/>
          <a:cs typeface="+mn-cs"/>
        </a:defRPr>
      </a:lvl7pPr>
      <a:lvl8pPr marL="3429000" indent="-228600" algn="l" rtl="0" fontAlgn="base">
        <a:spcBef>
          <a:spcPct val="20000"/>
        </a:spcBef>
        <a:spcAft>
          <a:spcPct val="0"/>
        </a:spcAft>
        <a:buChar char="»"/>
        <a:defRPr sz="2000">
          <a:solidFill>
            <a:srgbClr val="FFFF00"/>
          </a:solidFill>
          <a:latin typeface="+mn-lt"/>
          <a:cs typeface="+mn-cs"/>
        </a:defRPr>
      </a:lvl8pPr>
      <a:lvl9pPr marL="3886200" indent="-228600" algn="l" rtl="0" fontAlgn="base">
        <a:spcBef>
          <a:spcPct val="20000"/>
        </a:spcBef>
        <a:spcAft>
          <a:spcPct val="0"/>
        </a:spcAft>
        <a:buChar char="»"/>
        <a:defRPr sz="2000">
          <a:solidFill>
            <a:srgbClr val="FFFF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teralab.co.uk/X-Ray_Gallery/Sea_Shells_XRay.jpg"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radiology.bidmc.harvard.edu/" TargetMode="External"/><Relationship Id="rId2" Type="http://schemas.openxmlformats.org/officeDocument/2006/relationships/hyperlink" Target="http://www.learningradiology.com/" TargetMode="External"/><Relationship Id="rId1" Type="http://schemas.openxmlformats.org/officeDocument/2006/relationships/slideLayout" Target="../slideLayouts/slideLayout2.xml"/><Relationship Id="rId5" Type="http://schemas.openxmlformats.org/officeDocument/2006/relationships/hyperlink" Target="https://radiopaedia.org/" TargetMode="External"/><Relationship Id="rId4" Type="http://schemas.openxmlformats.org/officeDocument/2006/relationships/hyperlink" Target="http://radiologymasterclass.co.uk/"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57200"/>
            <a:ext cx="6324600" cy="3200400"/>
          </a:xfrm>
        </p:spPr>
        <p:txBody>
          <a:bodyPr/>
          <a:lstStyle/>
          <a:p>
            <a:pPr eaLnBrk="1" hangingPunct="1">
              <a:defRPr/>
            </a:pPr>
            <a:r>
              <a:rPr lang="en-US" dirty="0">
                <a:effectLst>
                  <a:outerShdw blurRad="38100" dist="38100" dir="2700000" algn="tl">
                    <a:srgbClr val="000000"/>
                  </a:outerShdw>
                </a:effectLst>
              </a:rPr>
              <a:t>Introduction to the Radiology Selective: </a:t>
            </a:r>
            <a:r>
              <a:rPr lang="en-US" dirty="0">
                <a:solidFill>
                  <a:srgbClr val="FFFF66"/>
                </a:solidFill>
                <a:effectLst>
                  <a:outerShdw blurRad="38100" dist="38100" dir="2700000" algn="tl">
                    <a:srgbClr val="000000"/>
                  </a:outerShdw>
                </a:effectLst>
              </a:rPr>
              <a:t>Selective</a:t>
            </a:r>
            <a:r>
              <a:rPr lang="en-US" dirty="0">
                <a:effectLst>
                  <a:outerShdw blurRad="38100" dist="38100" dir="2700000" algn="tl">
                    <a:srgbClr val="000000"/>
                  </a:outerShdw>
                </a:effectLst>
              </a:rPr>
              <a:t> </a:t>
            </a:r>
            <a:r>
              <a:rPr lang="en-US" dirty="0" smtClean="0">
                <a:solidFill>
                  <a:srgbClr val="FFFF66"/>
                </a:solidFill>
                <a:effectLst>
                  <a:outerShdw blurRad="38100" dist="38100" dir="2700000" algn="tl">
                    <a:srgbClr val="000000"/>
                  </a:outerShdw>
                </a:effectLst>
              </a:rPr>
              <a:t>Goals, </a:t>
            </a:r>
            <a:r>
              <a:rPr lang="en-US" dirty="0">
                <a:solidFill>
                  <a:srgbClr val="FFFF66"/>
                </a:solidFill>
                <a:effectLst>
                  <a:outerShdw blurRad="38100" dist="38100" dir="2700000" algn="tl">
                    <a:srgbClr val="000000"/>
                  </a:outerShdw>
                </a:effectLst>
              </a:rPr>
              <a:t>Learning Objectives, and Logistics</a:t>
            </a:r>
          </a:p>
        </p:txBody>
      </p:sp>
      <p:sp>
        <p:nvSpPr>
          <p:cNvPr id="3075" name="Rectangle 3"/>
          <p:cNvSpPr>
            <a:spLocks noGrp="1" noChangeArrowheads="1"/>
          </p:cNvSpPr>
          <p:nvPr>
            <p:ph type="subTitle" idx="1"/>
          </p:nvPr>
        </p:nvSpPr>
        <p:spPr>
          <a:xfrm>
            <a:off x="1781175" y="3352800"/>
            <a:ext cx="7362825" cy="2133600"/>
          </a:xfrm>
        </p:spPr>
        <p:txBody>
          <a:bodyPr/>
          <a:lstStyle/>
          <a:p>
            <a:pPr eaLnBrk="1" hangingPunct="1"/>
            <a:endParaRPr lang="en-US" altLang="en-US" sz="2800" dirty="0">
              <a:solidFill>
                <a:schemeClr val="bg1"/>
              </a:solidFill>
            </a:endParaRPr>
          </a:p>
          <a:p>
            <a:pPr eaLnBrk="1" hangingPunct="1"/>
            <a:r>
              <a:rPr lang="en-US" altLang="en-US" sz="2800" dirty="0" smtClean="0">
                <a:solidFill>
                  <a:schemeClr val="bg1"/>
                </a:solidFill>
              </a:rPr>
              <a:t>Boston </a:t>
            </a:r>
            <a:r>
              <a:rPr lang="en-US" altLang="en-US" sz="2800" dirty="0">
                <a:solidFill>
                  <a:schemeClr val="bg1"/>
                </a:solidFill>
              </a:rPr>
              <a:t>University School of Medicine </a:t>
            </a:r>
          </a:p>
        </p:txBody>
      </p:sp>
      <p:pic>
        <p:nvPicPr>
          <p:cNvPr id="3076" name="Picture 7" descr="Sea_Shells_XRay"/>
          <p:cNvPicPr>
            <a:picLocks noChangeAspect="1" noChangeArrowheads="1"/>
          </p:cNvPicPr>
          <p:nvPr/>
        </p:nvPicPr>
        <p:blipFill>
          <a:blip r:embed="rId2">
            <a:extLst>
              <a:ext uri="{28A0092B-C50C-407E-A947-70E740481C1C}">
                <a14:useLocalDpi xmlns:a14="http://schemas.microsoft.com/office/drawing/2010/main" val="0"/>
              </a:ext>
            </a:extLst>
          </a:blip>
          <a:srcRect r="34653"/>
          <a:stretch>
            <a:fillRect/>
          </a:stretch>
        </p:blipFill>
        <p:spPr bwMode="auto">
          <a:xfrm>
            <a:off x="295275" y="555625"/>
            <a:ext cx="1835150" cy="333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9" descr="Sea_Shell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t="9450" r="21951"/>
          <a:stretch>
            <a:fillRect/>
          </a:stretch>
        </p:blipFill>
        <p:spPr bwMode="auto">
          <a:xfrm>
            <a:off x="457200" y="4419600"/>
            <a:ext cx="1323975" cy="2297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3 Schedule</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828800" y="1219200"/>
            <a:ext cx="5238750" cy="5384271"/>
          </a:xfrm>
          <a:prstGeom prst="rect">
            <a:avLst/>
          </a:prstGeom>
        </p:spPr>
      </p:pic>
    </p:spTree>
    <p:extLst>
      <p:ext uri="{BB962C8B-B14F-4D97-AF65-F5344CB8AC3E}">
        <p14:creationId xmlns:p14="http://schemas.microsoft.com/office/powerpoint/2010/main" val="110823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4 Schedule</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1985962" y="1295400"/>
            <a:ext cx="5172075" cy="5307785"/>
          </a:xfrm>
          <a:prstGeom prst="rect">
            <a:avLst/>
          </a:prstGeom>
        </p:spPr>
      </p:pic>
    </p:spTree>
    <p:extLst>
      <p:ext uri="{BB962C8B-B14F-4D97-AF65-F5344CB8AC3E}">
        <p14:creationId xmlns:p14="http://schemas.microsoft.com/office/powerpoint/2010/main" val="2127807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76200"/>
            <a:ext cx="8229600" cy="1143000"/>
          </a:xfrm>
        </p:spPr>
        <p:txBody>
          <a:bodyPr/>
          <a:lstStyle/>
          <a:p>
            <a:pPr eaLnBrk="1" hangingPunct="1"/>
            <a:r>
              <a:rPr lang="en-US" altLang="en-US"/>
              <a:t>Self-Directed Learning</a:t>
            </a:r>
          </a:p>
        </p:txBody>
      </p:sp>
      <p:sp>
        <p:nvSpPr>
          <p:cNvPr id="20483" name="Rectangle 3"/>
          <p:cNvSpPr>
            <a:spLocks noGrp="1" noChangeArrowheads="1"/>
          </p:cNvSpPr>
          <p:nvPr>
            <p:ph type="body" idx="1"/>
          </p:nvPr>
        </p:nvSpPr>
        <p:spPr>
          <a:xfrm>
            <a:off x="457200" y="990600"/>
            <a:ext cx="8229600" cy="5181600"/>
          </a:xfrm>
        </p:spPr>
        <p:txBody>
          <a:bodyPr/>
          <a:lstStyle/>
          <a:p>
            <a:pPr eaLnBrk="1" hangingPunct="1">
              <a:lnSpc>
                <a:spcPct val="80000"/>
              </a:lnSpc>
              <a:buFont typeface="Arial" panose="020B0604020202020204" pitchFamily="34" charset="0"/>
              <a:buChar char="•"/>
              <a:defRPr/>
            </a:pPr>
            <a:r>
              <a:rPr lang="en-US" altLang="en-US" sz="2800" dirty="0">
                <a:solidFill>
                  <a:srgbClr val="FFFF66"/>
                </a:solidFill>
              </a:rPr>
              <a:t>“Basic Principles of Diagnostic Radiology” </a:t>
            </a:r>
            <a:r>
              <a:rPr lang="en-US" altLang="en-US" sz="2800" dirty="0" err="1">
                <a:solidFill>
                  <a:srgbClr val="FFFF66"/>
                </a:solidFill>
              </a:rPr>
              <a:t>powerpoint</a:t>
            </a:r>
            <a:r>
              <a:rPr lang="en-US" altLang="en-US" sz="2800" dirty="0">
                <a:solidFill>
                  <a:srgbClr val="FFFF66"/>
                </a:solidFill>
              </a:rPr>
              <a:t> presentation on blackboard under Core Lectures and Required Diagnoses Folder</a:t>
            </a:r>
          </a:p>
          <a:p>
            <a:pPr marL="0" indent="0" eaLnBrk="1" hangingPunct="1">
              <a:lnSpc>
                <a:spcPct val="80000"/>
              </a:lnSpc>
              <a:buNone/>
              <a:defRPr/>
            </a:pPr>
            <a:endParaRPr lang="en-US" altLang="en-US" sz="2800" dirty="0">
              <a:solidFill>
                <a:srgbClr val="FFFF66"/>
              </a:solidFill>
            </a:endParaRPr>
          </a:p>
          <a:p>
            <a:pPr eaLnBrk="1" hangingPunct="1">
              <a:lnSpc>
                <a:spcPct val="80000"/>
              </a:lnSpc>
              <a:buFont typeface="Arial" panose="020B0604020202020204" pitchFamily="34" charset="0"/>
              <a:buChar char="•"/>
              <a:defRPr/>
            </a:pPr>
            <a:r>
              <a:rPr lang="en-US" altLang="en-US" sz="2800" dirty="0">
                <a:solidFill>
                  <a:srgbClr val="FFFF66"/>
                </a:solidFill>
              </a:rPr>
              <a:t>Websites:</a:t>
            </a:r>
          </a:p>
          <a:p>
            <a:pPr marL="0" indent="0" eaLnBrk="1" hangingPunct="1">
              <a:lnSpc>
                <a:spcPct val="80000"/>
              </a:lnSpc>
              <a:buFontTx/>
              <a:buNone/>
              <a:defRPr/>
            </a:pPr>
            <a:r>
              <a:rPr lang="en-US" altLang="en-US" sz="2800" dirty="0">
                <a:solidFill>
                  <a:srgbClr val="FFFF66"/>
                </a:solidFill>
              </a:rPr>
              <a:t>     </a:t>
            </a:r>
            <a:r>
              <a:rPr lang="en-US" altLang="en-US" sz="2400" dirty="0">
                <a:solidFill>
                  <a:srgbClr val="FF0000"/>
                </a:solidFill>
                <a:hlinkClick r:id="rId2"/>
              </a:rPr>
              <a:t>www.learningradiology.com</a:t>
            </a:r>
            <a:r>
              <a:rPr lang="en-US" altLang="en-US" sz="2400" dirty="0">
                <a:solidFill>
                  <a:srgbClr val="FF0000"/>
                </a:solidFill>
              </a:rPr>
              <a:t> </a:t>
            </a:r>
          </a:p>
          <a:p>
            <a:pPr marL="457200" lvl="1" indent="0" eaLnBrk="1" hangingPunct="1">
              <a:lnSpc>
                <a:spcPct val="80000"/>
              </a:lnSpc>
              <a:buFontTx/>
              <a:buNone/>
              <a:defRPr/>
            </a:pPr>
            <a:r>
              <a:rPr lang="en-US" sz="2400" u="sng" dirty="0">
                <a:hlinkClick r:id="rId3"/>
              </a:rPr>
              <a:t>http://eradiology.bidmc.harvard.edu/</a:t>
            </a:r>
            <a:r>
              <a:rPr lang="en-US" sz="2400" dirty="0"/>
              <a:t> </a:t>
            </a:r>
            <a:r>
              <a:rPr lang="en-US" sz="2400" dirty="0">
                <a:solidFill>
                  <a:srgbClr val="FFFF66"/>
                </a:solidFill>
              </a:rPr>
              <a:t>-Lieberman's lectures</a:t>
            </a:r>
          </a:p>
          <a:p>
            <a:pPr marL="457200" lvl="1" indent="0" eaLnBrk="1" hangingPunct="1">
              <a:lnSpc>
                <a:spcPct val="80000"/>
              </a:lnSpc>
              <a:buFontTx/>
              <a:buNone/>
              <a:defRPr/>
            </a:pPr>
            <a:r>
              <a:rPr lang="en-US" sz="2400" dirty="0">
                <a:solidFill>
                  <a:srgbClr val="FFFF66"/>
                </a:solidFill>
                <a:hlinkClick r:id="rId4"/>
              </a:rPr>
              <a:t>http://radiologymasterclass.co.uk/</a:t>
            </a:r>
            <a:r>
              <a:rPr lang="en-US" sz="2400" dirty="0">
                <a:solidFill>
                  <a:srgbClr val="FFFF66"/>
                </a:solidFill>
              </a:rPr>
              <a:t> - Chest and </a:t>
            </a:r>
            <a:r>
              <a:rPr lang="en-US" sz="2400" dirty="0" smtClean="0">
                <a:solidFill>
                  <a:srgbClr val="FFFF66"/>
                </a:solidFill>
              </a:rPr>
              <a:t>Abdomen</a:t>
            </a:r>
          </a:p>
          <a:p>
            <a:pPr marL="457200" lvl="1" indent="0" eaLnBrk="1" hangingPunct="1">
              <a:lnSpc>
                <a:spcPct val="80000"/>
              </a:lnSpc>
              <a:buFontTx/>
              <a:buNone/>
              <a:defRPr/>
            </a:pPr>
            <a:r>
              <a:rPr lang="en-US" sz="2400" dirty="0" smtClean="0">
                <a:solidFill>
                  <a:srgbClr val="FFFF66"/>
                </a:solidFill>
                <a:hlinkClick r:id="rId5"/>
              </a:rPr>
              <a:t>https</a:t>
            </a:r>
            <a:r>
              <a:rPr lang="en-US" sz="2400" dirty="0">
                <a:solidFill>
                  <a:srgbClr val="FFFF66"/>
                </a:solidFill>
                <a:hlinkClick r:id="rId5"/>
              </a:rPr>
              <a:t>://radiopaedia.org</a:t>
            </a:r>
            <a:r>
              <a:rPr lang="en-US" sz="2400" dirty="0" smtClean="0">
                <a:solidFill>
                  <a:srgbClr val="FFFF66"/>
                </a:solidFill>
                <a:hlinkClick r:id="rId5"/>
              </a:rPr>
              <a:t>/</a:t>
            </a:r>
            <a:endParaRPr lang="en-US" sz="2400" dirty="0" smtClean="0">
              <a:solidFill>
                <a:srgbClr val="FFFF66"/>
              </a:solidFill>
            </a:endParaRPr>
          </a:p>
          <a:p>
            <a:pPr marL="457200" lvl="1" indent="0" eaLnBrk="1" hangingPunct="1">
              <a:lnSpc>
                <a:spcPct val="80000"/>
              </a:lnSpc>
              <a:buFontTx/>
              <a:buNone/>
              <a:defRPr/>
            </a:pPr>
            <a:endParaRPr lang="en-US" sz="2400" dirty="0">
              <a:solidFill>
                <a:srgbClr val="FFFF6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152400"/>
            <a:ext cx="8229600" cy="1143000"/>
          </a:xfrm>
        </p:spPr>
        <p:txBody>
          <a:bodyPr/>
          <a:lstStyle/>
          <a:p>
            <a:pPr eaLnBrk="1" hangingPunct="1"/>
            <a:r>
              <a:rPr lang="en-US" altLang="en-US"/>
              <a:t>Medical Student Presentations</a:t>
            </a:r>
            <a:br>
              <a:rPr lang="en-US" altLang="en-US"/>
            </a:br>
            <a:endParaRPr lang="en-US" altLang="en-US" sz="3200"/>
          </a:p>
        </p:txBody>
      </p:sp>
      <p:sp>
        <p:nvSpPr>
          <p:cNvPr id="21507" name="Rectangle 3"/>
          <p:cNvSpPr>
            <a:spLocks noGrp="1" noChangeArrowheads="1"/>
          </p:cNvSpPr>
          <p:nvPr>
            <p:ph type="body" idx="1"/>
          </p:nvPr>
        </p:nvSpPr>
        <p:spPr>
          <a:xfrm>
            <a:off x="457200" y="1371600"/>
            <a:ext cx="8229600" cy="4876800"/>
          </a:xfrm>
        </p:spPr>
        <p:txBody>
          <a:bodyPr/>
          <a:lstStyle/>
          <a:p>
            <a:pPr eaLnBrk="1" hangingPunct="1">
              <a:defRPr/>
            </a:pPr>
            <a:r>
              <a:rPr lang="en-US" sz="2800" dirty="0">
                <a:solidFill>
                  <a:srgbClr val="FFFF66"/>
                </a:solidFill>
              </a:rPr>
              <a:t>Evidence-Based Imaging (Pass/Fail)</a:t>
            </a:r>
          </a:p>
          <a:p>
            <a:pPr eaLnBrk="1" hangingPunct="1">
              <a:buFont typeface="Arial" panose="020B0604020202020204" pitchFamily="34" charset="0"/>
              <a:buChar char="•"/>
              <a:defRPr/>
            </a:pPr>
            <a:endParaRPr lang="en-US" sz="2400" dirty="0">
              <a:solidFill>
                <a:schemeClr val="bg1"/>
              </a:solidFill>
            </a:endParaRPr>
          </a:p>
          <a:p>
            <a:pPr eaLnBrk="1" hangingPunct="1">
              <a:defRPr/>
            </a:pPr>
            <a:r>
              <a:rPr lang="en-US" sz="2800" dirty="0" smtClean="0">
                <a:solidFill>
                  <a:srgbClr val="FFFF66"/>
                </a:solidFill>
              </a:rPr>
              <a:t>Additional </a:t>
            </a:r>
            <a:r>
              <a:rPr lang="en-US" sz="2800" dirty="0">
                <a:solidFill>
                  <a:srgbClr val="FFFF66"/>
                </a:solidFill>
              </a:rPr>
              <a:t>afternoon sessions/activities </a:t>
            </a:r>
            <a:r>
              <a:rPr lang="en-US" sz="2800" dirty="0" smtClean="0">
                <a:solidFill>
                  <a:srgbClr val="FFFF66"/>
                </a:solidFill>
              </a:rPr>
              <a:t>(Pass/Fail)</a:t>
            </a:r>
            <a:endParaRPr lang="en-US" sz="2800" dirty="0">
              <a:solidFill>
                <a:srgbClr val="FFFF66"/>
              </a:solidFill>
            </a:endParaRPr>
          </a:p>
          <a:p>
            <a:pPr lvl="1" eaLnBrk="1" hangingPunct="1">
              <a:defRPr/>
            </a:pPr>
            <a:r>
              <a:rPr lang="en-US" dirty="0">
                <a:solidFill>
                  <a:srgbClr val="FFFF66"/>
                </a:solidFill>
              </a:rPr>
              <a:t>Radiology-Anatomy </a:t>
            </a:r>
            <a:r>
              <a:rPr lang="en-US" dirty="0" smtClean="0">
                <a:solidFill>
                  <a:srgbClr val="FFFF66"/>
                </a:solidFill>
              </a:rPr>
              <a:t>Lab</a:t>
            </a:r>
            <a:endParaRPr lang="en-US" dirty="0">
              <a:solidFill>
                <a:srgbClr val="FFFF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76200"/>
            <a:ext cx="8229600" cy="1143000"/>
          </a:xfrm>
        </p:spPr>
        <p:txBody>
          <a:bodyPr/>
          <a:lstStyle/>
          <a:p>
            <a:pPr eaLnBrk="1" hangingPunct="1"/>
            <a:r>
              <a:rPr lang="en-US" altLang="en-US"/>
              <a:t>Quizzes</a:t>
            </a:r>
          </a:p>
        </p:txBody>
      </p:sp>
      <p:sp>
        <p:nvSpPr>
          <p:cNvPr id="29699" name="Rectangle 3"/>
          <p:cNvSpPr>
            <a:spLocks noGrp="1" noChangeArrowheads="1"/>
          </p:cNvSpPr>
          <p:nvPr>
            <p:ph type="body" idx="1"/>
          </p:nvPr>
        </p:nvSpPr>
        <p:spPr>
          <a:xfrm>
            <a:off x="457200" y="990600"/>
            <a:ext cx="8534400" cy="5715000"/>
          </a:xfrm>
        </p:spPr>
        <p:txBody>
          <a:bodyPr/>
          <a:lstStyle/>
          <a:p>
            <a:pPr eaLnBrk="1" hangingPunct="1">
              <a:spcBef>
                <a:spcPct val="50000"/>
              </a:spcBef>
              <a:defRPr/>
            </a:pPr>
            <a:r>
              <a:rPr lang="en-US" altLang="en-US" sz="2000" dirty="0">
                <a:solidFill>
                  <a:srgbClr val="FFFF66"/>
                </a:solidFill>
              </a:rPr>
              <a:t>Given once a week (on Friday), 3 quizzes total. On the fourth Friday of the rotation is the final exam.</a:t>
            </a:r>
          </a:p>
          <a:p>
            <a:pPr eaLnBrk="1" hangingPunct="1">
              <a:spcBef>
                <a:spcPct val="50000"/>
              </a:spcBef>
              <a:defRPr/>
            </a:pPr>
            <a:r>
              <a:rPr lang="en-US" altLang="en-US" sz="2000" dirty="0" smtClean="0">
                <a:solidFill>
                  <a:srgbClr val="FFFF66"/>
                </a:solidFill>
              </a:rPr>
              <a:t>20-30 </a:t>
            </a:r>
            <a:r>
              <a:rPr lang="en-US" altLang="en-US" sz="2000" dirty="0">
                <a:solidFill>
                  <a:srgbClr val="FFFF66"/>
                </a:solidFill>
              </a:rPr>
              <a:t>short-answer (not multiple choice) questions per quiz, </a:t>
            </a:r>
            <a:r>
              <a:rPr lang="en-US" altLang="en-US" sz="2000" dirty="0">
                <a:solidFill>
                  <a:schemeClr val="bg1"/>
                </a:solidFill>
              </a:rPr>
              <a:t>geared toward identifying normal structures/abnormalities/disease processes on the topics discussed in the morning core lectures. </a:t>
            </a:r>
          </a:p>
          <a:p>
            <a:pPr marL="457200" lvl="1" indent="0" eaLnBrk="1" hangingPunct="1">
              <a:spcBef>
                <a:spcPct val="50000"/>
              </a:spcBef>
              <a:buFontTx/>
              <a:buNone/>
              <a:defRPr/>
            </a:pPr>
            <a:r>
              <a:rPr lang="en-US" altLang="en-US" sz="2000" dirty="0">
                <a:solidFill>
                  <a:srgbClr val="FFFF66"/>
                </a:solidFill>
              </a:rPr>
              <a:t>Week 1 – Chest quiz,  Week 2 – Abdomen quiz, Week 3 – </a:t>
            </a:r>
            <a:r>
              <a:rPr lang="en-US" altLang="en-US" sz="2000" dirty="0" smtClean="0">
                <a:solidFill>
                  <a:srgbClr val="FFFF66"/>
                </a:solidFill>
              </a:rPr>
              <a:t>MSK/Pedi </a:t>
            </a:r>
            <a:r>
              <a:rPr lang="en-US" altLang="en-US" sz="2000" dirty="0">
                <a:solidFill>
                  <a:srgbClr val="FFFF66"/>
                </a:solidFill>
              </a:rPr>
              <a:t>quiz</a:t>
            </a:r>
          </a:p>
          <a:p>
            <a:pPr eaLnBrk="1" hangingPunct="1">
              <a:spcBef>
                <a:spcPct val="50000"/>
              </a:spcBef>
              <a:defRPr/>
            </a:pPr>
            <a:r>
              <a:rPr lang="en-US" altLang="en-US" sz="2000" dirty="0" smtClean="0">
                <a:solidFill>
                  <a:schemeClr val="bg1"/>
                </a:solidFill>
              </a:rPr>
              <a:t>Answers </a:t>
            </a:r>
            <a:r>
              <a:rPr lang="en-US" altLang="en-US" sz="2000" dirty="0">
                <a:solidFill>
                  <a:schemeClr val="bg1"/>
                </a:solidFill>
              </a:rPr>
              <a:t>will not be revealed/reviewed per BUSM policy.</a:t>
            </a:r>
          </a:p>
          <a:p>
            <a:pPr eaLnBrk="1" hangingPunct="1">
              <a:spcBef>
                <a:spcPct val="50000"/>
              </a:spcBef>
              <a:defRPr/>
            </a:pPr>
            <a:r>
              <a:rPr lang="en-US" altLang="en-US" sz="2000" u="sng" dirty="0">
                <a:solidFill>
                  <a:srgbClr val="FFFF66"/>
                </a:solidFill>
              </a:rPr>
              <a:t>Preparation:</a:t>
            </a:r>
            <a:r>
              <a:rPr lang="en-US" altLang="en-US" sz="2000" dirty="0">
                <a:solidFill>
                  <a:srgbClr val="FFFF66"/>
                </a:solidFill>
              </a:rPr>
              <a:t> 	</a:t>
            </a:r>
            <a:r>
              <a:rPr lang="en-US" altLang="en-US" sz="2000" dirty="0">
                <a:solidFill>
                  <a:schemeClr val="bg1"/>
                </a:solidFill>
              </a:rPr>
              <a:t>Attend and review daily conferences</a:t>
            </a:r>
          </a:p>
          <a:p>
            <a:pPr marL="0" indent="0" eaLnBrk="1" hangingPunct="1">
              <a:spcBef>
                <a:spcPct val="50000"/>
              </a:spcBef>
              <a:buFontTx/>
              <a:buNone/>
              <a:defRPr/>
            </a:pPr>
            <a:r>
              <a:rPr lang="en-US" altLang="en-US" sz="2000" dirty="0">
                <a:solidFill>
                  <a:schemeClr val="bg1"/>
                </a:solidFill>
              </a:rPr>
              <a:t>	 	Supplementary reading </a:t>
            </a:r>
          </a:p>
          <a:p>
            <a:pPr marL="0" indent="0" eaLnBrk="1" hangingPunct="1">
              <a:spcBef>
                <a:spcPct val="50000"/>
              </a:spcBef>
              <a:buFontTx/>
              <a:buNone/>
              <a:defRPr/>
            </a:pPr>
            <a:r>
              <a:rPr lang="en-US" altLang="en-US" sz="2000" dirty="0">
                <a:solidFill>
                  <a:schemeClr val="bg1"/>
                </a:solidFill>
              </a:rPr>
              <a:t>		</a:t>
            </a:r>
            <a:endParaRPr lang="en-US" altLang="en-US" sz="2000" dirty="0">
              <a:solidFill>
                <a:srgbClr val="FFFF66"/>
              </a:solidFill>
            </a:endParaRPr>
          </a:p>
          <a:p>
            <a:pPr lvl="2" eaLnBrk="1" hangingPunct="1">
              <a:lnSpc>
                <a:spcPct val="90000"/>
              </a:lnSpc>
              <a:buFontTx/>
              <a:buNone/>
              <a:defRPr/>
            </a:pPr>
            <a:endParaRPr lang="en-US" altLang="en-US" sz="2000" dirty="0">
              <a:solidFill>
                <a:srgbClr val="FFFF66"/>
              </a:solidFill>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457200"/>
            <a:ext cx="8229600" cy="1143000"/>
          </a:xfrm>
        </p:spPr>
        <p:txBody>
          <a:bodyPr/>
          <a:lstStyle/>
          <a:p>
            <a:r>
              <a:rPr lang="en-US" altLang="en-US"/>
              <a:t>Radiology Selective </a:t>
            </a:r>
            <a:br>
              <a:rPr lang="en-US" altLang="en-US"/>
            </a:br>
            <a:r>
              <a:rPr lang="en-US" altLang="en-US"/>
              <a:t>Objective Structured Clinical Exam (OSCE)</a:t>
            </a:r>
          </a:p>
        </p:txBody>
      </p:sp>
      <p:sp>
        <p:nvSpPr>
          <p:cNvPr id="4" name="Content Placeholder 2"/>
          <p:cNvSpPr txBox="1">
            <a:spLocks/>
          </p:cNvSpPr>
          <p:nvPr/>
        </p:nvSpPr>
        <p:spPr bwMode="auto">
          <a:xfrm>
            <a:off x="533400" y="20574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rgbClr val="FFFF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FF00"/>
                </a:solidFill>
                <a:latin typeface="+mn-lt"/>
                <a:cs typeface="+mn-cs"/>
              </a:defRPr>
            </a:lvl2pPr>
            <a:lvl3pPr marL="1143000" indent="-228600" algn="l" rtl="0" eaLnBrk="0" fontAlgn="base" hangingPunct="0">
              <a:spcBef>
                <a:spcPct val="20000"/>
              </a:spcBef>
              <a:spcAft>
                <a:spcPct val="0"/>
              </a:spcAft>
              <a:buChar char="•"/>
              <a:defRPr sz="2400">
                <a:solidFill>
                  <a:srgbClr val="FFFF00"/>
                </a:solidFill>
                <a:latin typeface="+mn-lt"/>
                <a:cs typeface="+mn-cs"/>
              </a:defRPr>
            </a:lvl3pPr>
            <a:lvl4pPr marL="1600200" indent="-228600" algn="l" rtl="0" eaLnBrk="0" fontAlgn="base" hangingPunct="0">
              <a:spcBef>
                <a:spcPct val="20000"/>
              </a:spcBef>
              <a:spcAft>
                <a:spcPct val="0"/>
              </a:spcAft>
              <a:buChar char="–"/>
              <a:defRPr sz="2000">
                <a:solidFill>
                  <a:srgbClr val="FFFF00"/>
                </a:solidFill>
                <a:latin typeface="+mn-lt"/>
                <a:cs typeface="+mn-cs"/>
              </a:defRPr>
            </a:lvl4pPr>
            <a:lvl5pPr marL="2057400" indent="-228600" algn="l" rtl="0" eaLnBrk="0" fontAlgn="base" hangingPunct="0">
              <a:spcBef>
                <a:spcPct val="20000"/>
              </a:spcBef>
              <a:spcAft>
                <a:spcPct val="0"/>
              </a:spcAft>
              <a:buChar char="»"/>
              <a:defRPr sz="2000">
                <a:solidFill>
                  <a:srgbClr val="FFFF00"/>
                </a:solidFill>
                <a:latin typeface="+mn-lt"/>
                <a:cs typeface="+mn-cs"/>
              </a:defRPr>
            </a:lvl5pPr>
            <a:lvl6pPr marL="2514600" indent="-228600" algn="l" rtl="0" fontAlgn="base">
              <a:spcBef>
                <a:spcPct val="20000"/>
              </a:spcBef>
              <a:spcAft>
                <a:spcPct val="0"/>
              </a:spcAft>
              <a:buChar char="»"/>
              <a:defRPr sz="2000">
                <a:solidFill>
                  <a:srgbClr val="FFFF00"/>
                </a:solidFill>
                <a:latin typeface="+mn-lt"/>
                <a:cs typeface="+mn-cs"/>
              </a:defRPr>
            </a:lvl6pPr>
            <a:lvl7pPr marL="2971800" indent="-228600" algn="l" rtl="0" fontAlgn="base">
              <a:spcBef>
                <a:spcPct val="20000"/>
              </a:spcBef>
              <a:spcAft>
                <a:spcPct val="0"/>
              </a:spcAft>
              <a:buChar char="»"/>
              <a:defRPr sz="2000">
                <a:solidFill>
                  <a:srgbClr val="FFFF00"/>
                </a:solidFill>
                <a:latin typeface="+mn-lt"/>
                <a:cs typeface="+mn-cs"/>
              </a:defRPr>
            </a:lvl7pPr>
            <a:lvl8pPr marL="3429000" indent="-228600" algn="l" rtl="0" fontAlgn="base">
              <a:spcBef>
                <a:spcPct val="20000"/>
              </a:spcBef>
              <a:spcAft>
                <a:spcPct val="0"/>
              </a:spcAft>
              <a:buChar char="»"/>
              <a:defRPr sz="2000">
                <a:solidFill>
                  <a:srgbClr val="FFFF00"/>
                </a:solidFill>
                <a:latin typeface="+mn-lt"/>
                <a:cs typeface="+mn-cs"/>
              </a:defRPr>
            </a:lvl8pPr>
            <a:lvl9pPr marL="3886200" indent="-228600" algn="l" rtl="0" fontAlgn="base">
              <a:spcBef>
                <a:spcPct val="20000"/>
              </a:spcBef>
              <a:spcAft>
                <a:spcPct val="0"/>
              </a:spcAft>
              <a:buChar char="»"/>
              <a:defRPr sz="2000">
                <a:solidFill>
                  <a:srgbClr val="FFFF00"/>
                </a:solidFill>
                <a:latin typeface="+mn-lt"/>
                <a:cs typeface="+mn-cs"/>
              </a:defRPr>
            </a:lvl9pPr>
          </a:lstStyle>
          <a:p>
            <a:pPr>
              <a:defRPr/>
            </a:pPr>
            <a:r>
              <a:rPr lang="en-US" sz="2400" kern="0" dirty="0">
                <a:solidFill>
                  <a:srgbClr val="FFFF66"/>
                </a:solidFill>
              </a:rPr>
              <a:t>At the end of each week, you will have an OSCE case (an image) containing a short clinical scenario followed by 5 open ended questions.</a:t>
            </a:r>
          </a:p>
          <a:p>
            <a:pPr>
              <a:defRPr/>
            </a:pPr>
            <a:r>
              <a:rPr lang="en-US" sz="2400" kern="0" dirty="0">
                <a:solidFill>
                  <a:srgbClr val="FFFF66"/>
                </a:solidFill>
              </a:rPr>
              <a:t>5 questions correspond to the different sections of a radiology report.</a:t>
            </a:r>
          </a:p>
          <a:p>
            <a:pPr marL="457200" lvl="1" indent="0">
              <a:buFontTx/>
              <a:buNone/>
              <a:defRPr/>
            </a:pPr>
            <a:r>
              <a:rPr lang="en-US" sz="2400" kern="0" dirty="0">
                <a:solidFill>
                  <a:srgbClr val="FFFF66"/>
                </a:solidFill>
              </a:rPr>
              <a:t>	</a:t>
            </a:r>
            <a:r>
              <a:rPr lang="en-US" sz="2400" kern="0" dirty="0">
                <a:solidFill>
                  <a:schemeClr val="bg1"/>
                </a:solidFill>
              </a:rPr>
              <a:t>History</a:t>
            </a:r>
          </a:p>
          <a:p>
            <a:pPr marL="457200" lvl="1" indent="0">
              <a:buFontTx/>
              <a:buNone/>
              <a:defRPr/>
            </a:pPr>
            <a:r>
              <a:rPr lang="en-US" sz="2400" kern="0" dirty="0">
                <a:solidFill>
                  <a:schemeClr val="bg1"/>
                </a:solidFill>
              </a:rPr>
              <a:t>	Imaging findings</a:t>
            </a:r>
          </a:p>
          <a:p>
            <a:pPr marL="457200" lvl="1" indent="0">
              <a:buFontTx/>
              <a:buNone/>
              <a:defRPr/>
            </a:pPr>
            <a:r>
              <a:rPr lang="en-US" sz="2400" kern="0" dirty="0">
                <a:solidFill>
                  <a:schemeClr val="bg1"/>
                </a:solidFill>
              </a:rPr>
              <a:t>	Impression/differential diagnosis</a:t>
            </a:r>
          </a:p>
          <a:p>
            <a:pPr marL="457200" lvl="1" indent="0">
              <a:buFontTx/>
              <a:buNone/>
              <a:defRPr/>
            </a:pPr>
            <a:r>
              <a:rPr lang="en-US" sz="2400" kern="0" dirty="0">
                <a:solidFill>
                  <a:schemeClr val="bg1"/>
                </a:solidFill>
              </a:rPr>
              <a:t>	Next step in care/additional imaging recommendations</a:t>
            </a:r>
          </a:p>
          <a:p>
            <a:pPr marL="457200" lvl="1" indent="0">
              <a:buFontTx/>
              <a:buNone/>
              <a:defRPr/>
            </a:pPr>
            <a:r>
              <a:rPr lang="en-US" sz="2400" kern="0" dirty="0">
                <a:solidFill>
                  <a:schemeClr val="bg1"/>
                </a:solidFill>
              </a:rPr>
              <a:t>	Follow-up question pertinent to the case</a:t>
            </a:r>
          </a:p>
          <a:p>
            <a:pPr>
              <a:defRPr/>
            </a:pPr>
            <a:r>
              <a:rPr lang="en-US" sz="2400" kern="0" dirty="0">
                <a:solidFill>
                  <a:srgbClr val="FFFF66"/>
                </a:solidFill>
              </a:rPr>
              <a:t>Graded using a standardized grading sheet.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76200"/>
            <a:ext cx="8229600" cy="1143000"/>
          </a:xfrm>
        </p:spPr>
        <p:txBody>
          <a:bodyPr/>
          <a:lstStyle/>
          <a:p>
            <a:pPr eaLnBrk="1" hangingPunct="1"/>
            <a:r>
              <a:rPr lang="en-US" altLang="en-US"/>
              <a:t>Radiology Selective Evaluation</a:t>
            </a:r>
          </a:p>
        </p:txBody>
      </p:sp>
      <p:sp>
        <p:nvSpPr>
          <p:cNvPr id="25603" name="Rectangle 3"/>
          <p:cNvSpPr>
            <a:spLocks noGrp="1" noChangeArrowheads="1"/>
          </p:cNvSpPr>
          <p:nvPr>
            <p:ph type="body" idx="1"/>
          </p:nvPr>
        </p:nvSpPr>
        <p:spPr>
          <a:xfrm>
            <a:off x="457200" y="1219200"/>
            <a:ext cx="8229600" cy="5715000"/>
          </a:xfrm>
        </p:spPr>
        <p:txBody>
          <a:bodyPr/>
          <a:lstStyle/>
          <a:p>
            <a:pPr>
              <a:defRPr/>
            </a:pPr>
            <a:r>
              <a:rPr lang="en-US" altLang="en-US" sz="2400" u="sng" dirty="0">
                <a:solidFill>
                  <a:srgbClr val="FFFF66"/>
                </a:solidFill>
              </a:rPr>
              <a:t>Graded components (</a:t>
            </a:r>
            <a:r>
              <a:rPr lang="en-US" altLang="en-US" sz="2400" u="sng" dirty="0" smtClean="0">
                <a:solidFill>
                  <a:srgbClr val="FFFF66"/>
                </a:solidFill>
              </a:rPr>
              <a:t>92% </a:t>
            </a:r>
            <a:r>
              <a:rPr lang="en-US" altLang="en-US" sz="2400" u="sng" dirty="0">
                <a:solidFill>
                  <a:srgbClr val="FFFF66"/>
                </a:solidFill>
              </a:rPr>
              <a:t>total)</a:t>
            </a:r>
            <a:endParaRPr lang="en-US" altLang="en-US" sz="2400" dirty="0">
              <a:solidFill>
                <a:srgbClr val="FFFF66"/>
              </a:solidFill>
            </a:endParaRPr>
          </a:p>
          <a:p>
            <a:pPr marL="0" indent="0">
              <a:buFontTx/>
              <a:buNone/>
              <a:defRPr/>
            </a:pPr>
            <a:r>
              <a:rPr lang="en-US" altLang="en-US" sz="2400" dirty="0">
                <a:solidFill>
                  <a:schemeClr val="bg1"/>
                </a:solidFill>
              </a:rPr>
              <a:t>	Final examination, </a:t>
            </a:r>
            <a:r>
              <a:rPr lang="en-US" altLang="en-US" sz="2400" b="1" dirty="0">
                <a:solidFill>
                  <a:schemeClr val="bg1"/>
                </a:solidFill>
              </a:rPr>
              <a:t>3</a:t>
            </a:r>
            <a:r>
              <a:rPr lang="en-US" altLang="en-US" sz="2400" b="1" dirty="0" smtClean="0">
                <a:solidFill>
                  <a:schemeClr val="bg1"/>
                </a:solidFill>
              </a:rPr>
              <a:t>0</a:t>
            </a:r>
            <a:r>
              <a:rPr lang="en-US" altLang="en-US" sz="2400" b="1" dirty="0">
                <a:solidFill>
                  <a:schemeClr val="bg1"/>
                </a:solidFill>
              </a:rPr>
              <a:t>% </a:t>
            </a:r>
            <a:endParaRPr lang="en-US" altLang="en-US" sz="2400" dirty="0">
              <a:solidFill>
                <a:schemeClr val="bg1"/>
              </a:solidFill>
            </a:endParaRPr>
          </a:p>
          <a:p>
            <a:pPr marL="0" indent="0">
              <a:buFontTx/>
              <a:buNone/>
              <a:defRPr/>
            </a:pPr>
            <a:r>
              <a:rPr lang="en-US" altLang="en-US" sz="2400" dirty="0">
                <a:solidFill>
                  <a:schemeClr val="bg1"/>
                </a:solidFill>
              </a:rPr>
              <a:t>	Three quizzes, 10% each, for a total of </a:t>
            </a:r>
            <a:r>
              <a:rPr lang="en-US" altLang="en-US" sz="2400" b="1" dirty="0">
                <a:solidFill>
                  <a:schemeClr val="bg1"/>
                </a:solidFill>
              </a:rPr>
              <a:t>30%</a:t>
            </a:r>
            <a:r>
              <a:rPr lang="en-US" altLang="en-US" sz="2400" dirty="0">
                <a:solidFill>
                  <a:schemeClr val="bg1"/>
                </a:solidFill>
              </a:rPr>
              <a:t> </a:t>
            </a:r>
          </a:p>
          <a:p>
            <a:pPr marL="0" indent="0">
              <a:buFontTx/>
              <a:buNone/>
              <a:defRPr/>
            </a:pPr>
            <a:r>
              <a:rPr lang="en-US" altLang="en-US" sz="2400" dirty="0">
                <a:solidFill>
                  <a:schemeClr val="bg1"/>
                </a:solidFill>
              </a:rPr>
              <a:t>	OSCEs 4 total (4 week block), </a:t>
            </a:r>
            <a:r>
              <a:rPr lang="en-US" altLang="en-US" sz="2400" dirty="0">
                <a:solidFill>
                  <a:schemeClr val="bg1"/>
                </a:solidFill>
              </a:rPr>
              <a:t>8</a:t>
            </a:r>
            <a:r>
              <a:rPr lang="en-US" altLang="en-US" sz="2400" b="1" dirty="0" smtClean="0">
                <a:solidFill>
                  <a:schemeClr val="bg1"/>
                </a:solidFill>
              </a:rPr>
              <a:t>%</a:t>
            </a:r>
            <a:r>
              <a:rPr lang="en-US" altLang="en-US" sz="2400" dirty="0" smtClean="0">
                <a:solidFill>
                  <a:schemeClr val="bg1"/>
                </a:solidFill>
              </a:rPr>
              <a:t> </a:t>
            </a:r>
            <a:r>
              <a:rPr lang="en-US" altLang="en-US" sz="2400" dirty="0">
                <a:solidFill>
                  <a:schemeClr val="bg1"/>
                </a:solidFill>
              </a:rPr>
              <a:t>each, </a:t>
            </a:r>
            <a:r>
              <a:rPr lang="en-US" altLang="en-US" sz="2400" dirty="0" smtClean="0">
                <a:solidFill>
                  <a:schemeClr val="bg1"/>
                </a:solidFill>
              </a:rPr>
              <a:t>32</a:t>
            </a:r>
            <a:r>
              <a:rPr lang="en-US" altLang="en-US" sz="2400" b="1" dirty="0" smtClean="0">
                <a:solidFill>
                  <a:schemeClr val="bg1"/>
                </a:solidFill>
              </a:rPr>
              <a:t>%</a:t>
            </a:r>
            <a:r>
              <a:rPr lang="en-US" altLang="en-US" sz="2400" dirty="0" smtClean="0">
                <a:solidFill>
                  <a:schemeClr val="bg1"/>
                </a:solidFill>
              </a:rPr>
              <a:t> </a:t>
            </a:r>
            <a:r>
              <a:rPr lang="en-US" altLang="en-US" sz="2400" dirty="0">
                <a:solidFill>
                  <a:schemeClr val="bg1"/>
                </a:solidFill>
              </a:rPr>
              <a:t>in 	aggregate</a:t>
            </a:r>
          </a:p>
          <a:p>
            <a:pPr marL="0" indent="0">
              <a:buFontTx/>
              <a:buNone/>
              <a:defRPr/>
            </a:pPr>
            <a:endParaRPr lang="en-US" sz="2400" u="sng" dirty="0">
              <a:solidFill>
                <a:srgbClr val="FFFF66"/>
              </a:solidFill>
            </a:endParaRPr>
          </a:p>
          <a:p>
            <a:pPr>
              <a:defRPr/>
            </a:pPr>
            <a:r>
              <a:rPr lang="en-US" sz="2400" u="sng" dirty="0">
                <a:solidFill>
                  <a:srgbClr val="FFFF66"/>
                </a:solidFill>
              </a:rPr>
              <a:t>Pass/Fail components </a:t>
            </a:r>
            <a:r>
              <a:rPr lang="en-US" sz="2400" u="sng" dirty="0" smtClean="0">
                <a:solidFill>
                  <a:srgbClr val="FFFF66"/>
                </a:solidFill>
              </a:rPr>
              <a:t>(4% </a:t>
            </a:r>
            <a:r>
              <a:rPr lang="en-US" sz="2400" u="sng" dirty="0">
                <a:solidFill>
                  <a:srgbClr val="FFFF66"/>
                </a:solidFill>
              </a:rPr>
              <a:t>total)</a:t>
            </a:r>
            <a:endParaRPr lang="en-US" sz="2400" dirty="0">
              <a:solidFill>
                <a:srgbClr val="FFFF66"/>
              </a:solidFill>
            </a:endParaRPr>
          </a:p>
          <a:p>
            <a:pPr marL="0" indent="0">
              <a:buFontTx/>
              <a:buNone/>
              <a:defRPr/>
            </a:pPr>
            <a:r>
              <a:rPr lang="en-US" altLang="en-US" sz="2400" dirty="0">
                <a:solidFill>
                  <a:schemeClr val="bg1"/>
                </a:solidFill>
              </a:rPr>
              <a:t>	Evidence-Based Imaging presentation, </a:t>
            </a:r>
            <a:r>
              <a:rPr lang="en-US" altLang="en-US" sz="2400" dirty="0" smtClean="0">
                <a:solidFill>
                  <a:schemeClr val="bg1"/>
                </a:solidFill>
              </a:rPr>
              <a:t>4</a:t>
            </a:r>
            <a:r>
              <a:rPr lang="en-US" altLang="en-US" sz="2400" b="1" dirty="0" smtClean="0">
                <a:solidFill>
                  <a:schemeClr val="bg1"/>
                </a:solidFill>
              </a:rPr>
              <a:t>%</a:t>
            </a:r>
            <a:endParaRPr lang="en-US" altLang="en-US" sz="2400" dirty="0">
              <a:solidFill>
                <a:schemeClr val="bg1"/>
              </a:solidFill>
            </a:endParaRPr>
          </a:p>
          <a:p>
            <a:pPr marL="0" indent="0">
              <a:buFontTx/>
              <a:buNone/>
              <a:defRPr/>
            </a:pPr>
            <a:r>
              <a:rPr lang="en-US" sz="2400" dirty="0">
                <a:solidFill>
                  <a:schemeClr val="bg1"/>
                </a:solidFill>
              </a:rPr>
              <a:t>	</a:t>
            </a:r>
            <a:r>
              <a:rPr lang="en-US" sz="2400" dirty="0" smtClean="0">
                <a:solidFill>
                  <a:schemeClr val="bg1"/>
                </a:solidFill>
              </a:rPr>
              <a:t>Radiology-Anatomy Lab, 4</a:t>
            </a:r>
            <a:r>
              <a:rPr lang="en-US" sz="2400" b="1" dirty="0" smtClean="0">
                <a:solidFill>
                  <a:schemeClr val="bg1"/>
                </a:solidFill>
              </a:rPr>
              <a:t>% </a:t>
            </a:r>
            <a:endParaRPr lang="en-US" sz="2400" dirty="0">
              <a:solidFill>
                <a:schemeClr val="bg1"/>
              </a:solidFill>
            </a:endParaRPr>
          </a:p>
          <a:p>
            <a:pPr marL="0" indent="0">
              <a:buFontTx/>
              <a:buNone/>
              <a:defRPr/>
            </a:pPr>
            <a:r>
              <a:rPr lang="en-US" sz="2400" dirty="0">
                <a:solidFill>
                  <a:schemeClr val="bg1"/>
                </a:solidFill>
              </a:rPr>
              <a:t>	</a:t>
            </a:r>
          </a:p>
          <a:p>
            <a:pPr marL="0" indent="0">
              <a:buFontTx/>
              <a:buNone/>
              <a:defRPr/>
            </a:pPr>
            <a:r>
              <a:rPr lang="en-US" sz="2400" dirty="0">
                <a:solidFill>
                  <a:schemeClr val="bg1"/>
                </a:solidFill>
              </a:rPr>
              <a:t>	</a:t>
            </a:r>
            <a:endParaRPr lang="en-US" sz="2400" dirty="0">
              <a:solidFill>
                <a:srgbClr val="FFFF66"/>
              </a:solidFill>
            </a:endParaRPr>
          </a:p>
          <a:p>
            <a:pPr marL="0" indent="0" eaLnBrk="1" hangingPunct="1">
              <a:lnSpc>
                <a:spcPct val="90000"/>
              </a:lnSpc>
              <a:buFontTx/>
              <a:buNone/>
              <a:defRPr/>
            </a:pPr>
            <a:endParaRPr lang="en-US" sz="2400" dirty="0">
              <a:solidFill>
                <a:srgbClr val="FFFF66"/>
              </a:solidFill>
            </a:endParaRPr>
          </a:p>
          <a:p>
            <a:pPr lvl="2" eaLnBrk="1" hangingPunct="1">
              <a:lnSpc>
                <a:spcPct val="90000"/>
              </a:lnSpc>
              <a:buFontTx/>
              <a:buNone/>
              <a:defRPr/>
            </a:pPr>
            <a:endParaRPr lang="en-US" dirty="0">
              <a:solidFill>
                <a:srgbClr val="FFFF66"/>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76200"/>
            <a:ext cx="8229600" cy="1143000"/>
          </a:xfrm>
        </p:spPr>
        <p:txBody>
          <a:bodyPr/>
          <a:lstStyle/>
          <a:p>
            <a:pPr eaLnBrk="1" hangingPunct="1"/>
            <a:r>
              <a:rPr lang="en-US" altLang="en-US"/>
              <a:t>Radiology Selective Evaluation</a:t>
            </a:r>
          </a:p>
        </p:txBody>
      </p:sp>
      <p:sp>
        <p:nvSpPr>
          <p:cNvPr id="22531" name="Rectangle 3"/>
          <p:cNvSpPr>
            <a:spLocks noGrp="1" noChangeArrowheads="1"/>
          </p:cNvSpPr>
          <p:nvPr>
            <p:ph type="body" idx="1"/>
          </p:nvPr>
        </p:nvSpPr>
        <p:spPr>
          <a:xfrm>
            <a:off x="457200" y="1219200"/>
            <a:ext cx="8686800" cy="5715000"/>
          </a:xfrm>
        </p:spPr>
        <p:txBody>
          <a:bodyPr/>
          <a:lstStyle/>
          <a:p>
            <a:pPr eaLnBrk="1" hangingPunct="1">
              <a:lnSpc>
                <a:spcPct val="90000"/>
              </a:lnSpc>
            </a:pPr>
            <a:r>
              <a:rPr lang="en-US" altLang="en-US" sz="1800" dirty="0" smtClean="0">
                <a:solidFill>
                  <a:srgbClr val="FFFF99"/>
                </a:solidFill>
              </a:rPr>
              <a:t>Complete </a:t>
            </a:r>
            <a:r>
              <a:rPr lang="en-US" altLang="en-US" sz="1800" dirty="0">
                <a:solidFill>
                  <a:srgbClr val="FFFF99"/>
                </a:solidFill>
              </a:rPr>
              <a:t>8 “Who Did You Work With” evaluations through E*Value;</a:t>
            </a:r>
            <a:r>
              <a:rPr lang="en-US" altLang="en-US" sz="1800" dirty="0">
                <a:solidFill>
                  <a:schemeClr val="bg1"/>
                </a:solidFill>
              </a:rPr>
              <a:t> on 4 </a:t>
            </a:r>
            <a:r>
              <a:rPr lang="en-US" altLang="en-US" sz="1800" dirty="0" err="1">
                <a:solidFill>
                  <a:schemeClr val="bg1"/>
                </a:solidFill>
              </a:rPr>
              <a:t>attendings</a:t>
            </a:r>
            <a:r>
              <a:rPr lang="en-US" altLang="en-US" sz="1800" dirty="0">
                <a:solidFill>
                  <a:schemeClr val="bg1"/>
                </a:solidFill>
              </a:rPr>
              <a:t>/4 residents that you worked with throughout the block. We will not release your final grade until all of these are completed. *Medical School Policy</a:t>
            </a:r>
          </a:p>
          <a:p>
            <a:pPr eaLnBrk="1" hangingPunct="1">
              <a:lnSpc>
                <a:spcPct val="90000"/>
              </a:lnSpc>
            </a:pPr>
            <a:endParaRPr lang="en-US" altLang="en-US" sz="2000" dirty="0">
              <a:solidFill>
                <a:srgbClr val="FFFF99"/>
              </a:solidFill>
            </a:endParaRPr>
          </a:p>
          <a:p>
            <a:r>
              <a:rPr lang="en-US" altLang="en-US" sz="1800" dirty="0">
                <a:solidFill>
                  <a:srgbClr val="FFFF99"/>
                </a:solidFill>
              </a:rPr>
              <a:t>On the last day of the Selective</a:t>
            </a:r>
            <a:r>
              <a:rPr lang="en-US" altLang="en-US" sz="1800" b="1" dirty="0">
                <a:solidFill>
                  <a:srgbClr val="FFFF99"/>
                </a:solidFill>
              </a:rPr>
              <a:t>,</a:t>
            </a:r>
            <a:r>
              <a:rPr lang="en-US" altLang="en-US" sz="1800" dirty="0">
                <a:solidFill>
                  <a:srgbClr val="FFFF99"/>
                </a:solidFill>
              </a:rPr>
              <a:t> please return the following from your orientation packet to </a:t>
            </a:r>
            <a:r>
              <a:rPr lang="en-US" altLang="en-US" sz="1800" dirty="0" smtClean="0">
                <a:solidFill>
                  <a:srgbClr val="FFFF99"/>
                </a:solidFill>
              </a:rPr>
              <a:t>the radiology coordinator, </a:t>
            </a:r>
            <a:r>
              <a:rPr lang="en-US" altLang="en-US" sz="1800" dirty="0">
                <a:solidFill>
                  <a:srgbClr val="FFFF99"/>
                </a:solidFill>
              </a:rPr>
              <a:t>along with the textbooks: </a:t>
            </a:r>
          </a:p>
          <a:p>
            <a:pPr lvl="2"/>
            <a:r>
              <a:rPr lang="en-US" altLang="en-US" sz="1600" dirty="0">
                <a:solidFill>
                  <a:schemeClr val="bg1"/>
                </a:solidFill>
              </a:rPr>
              <a:t>Radiology Technologist Shadowing Checklist</a:t>
            </a:r>
          </a:p>
          <a:p>
            <a:pPr lvl="2"/>
            <a:r>
              <a:rPr lang="en-US" altLang="en-US" sz="1600" dirty="0">
                <a:solidFill>
                  <a:schemeClr val="bg1"/>
                </a:solidFill>
              </a:rPr>
              <a:t>Technologist Shadowing Questions </a:t>
            </a:r>
          </a:p>
          <a:p>
            <a:pPr lvl="2"/>
            <a:r>
              <a:rPr lang="en-US" altLang="en-US" sz="1600" dirty="0">
                <a:solidFill>
                  <a:schemeClr val="bg1"/>
                </a:solidFill>
              </a:rPr>
              <a:t>Clinical Observation Feedback Form completed/signed by </a:t>
            </a:r>
            <a:r>
              <a:rPr lang="en-US" altLang="en-US" sz="1600" dirty="0" err="1">
                <a:solidFill>
                  <a:schemeClr val="bg1"/>
                </a:solidFill>
              </a:rPr>
              <a:t>attendings</a:t>
            </a:r>
            <a:r>
              <a:rPr lang="en-US" altLang="en-US" sz="1600" dirty="0">
                <a:solidFill>
                  <a:schemeClr val="bg1"/>
                </a:solidFill>
              </a:rPr>
              <a:t>/residents</a:t>
            </a:r>
          </a:p>
          <a:p>
            <a:pPr lvl="2"/>
            <a:r>
              <a:rPr lang="en-US" altLang="en-US" sz="1600" dirty="0">
                <a:solidFill>
                  <a:schemeClr val="bg1"/>
                </a:solidFill>
              </a:rPr>
              <a:t>5-7 pm Call Sheet completed/signed</a:t>
            </a:r>
          </a:p>
          <a:p>
            <a:pPr lvl="2"/>
            <a:r>
              <a:rPr lang="en-US" altLang="en-US" sz="1600" dirty="0">
                <a:solidFill>
                  <a:schemeClr val="bg1"/>
                </a:solidFill>
              </a:rPr>
              <a:t>Student Time </a:t>
            </a:r>
            <a:r>
              <a:rPr lang="en-US" altLang="en-US" sz="1600" dirty="0" smtClean="0">
                <a:solidFill>
                  <a:schemeClr val="bg1"/>
                </a:solidFill>
              </a:rPr>
              <a:t>Logged into E*Value - completed</a:t>
            </a:r>
            <a:endParaRPr lang="en-US" altLang="en-US" sz="1600" dirty="0">
              <a:solidFill>
                <a:schemeClr val="bg1"/>
              </a:solidFill>
            </a:endParaRPr>
          </a:p>
          <a:p>
            <a:pPr lvl="2"/>
            <a:endParaRPr lang="en-US" altLang="en-US" sz="1600" dirty="0"/>
          </a:p>
          <a:p>
            <a:pPr eaLnBrk="1" hangingPunct="1">
              <a:lnSpc>
                <a:spcPct val="90000"/>
              </a:lnSpc>
            </a:pPr>
            <a:r>
              <a:rPr lang="en-US" altLang="en-US" sz="1800" dirty="0">
                <a:solidFill>
                  <a:srgbClr val="FFFF66"/>
                </a:solidFill>
              </a:rPr>
              <a:t>Mid-Rotation Selective feedback at beginning of 3</a:t>
            </a:r>
            <a:r>
              <a:rPr lang="en-US" altLang="en-US" sz="1800" baseline="30000" dirty="0">
                <a:solidFill>
                  <a:srgbClr val="FFFF66"/>
                </a:solidFill>
              </a:rPr>
              <a:t>rd</a:t>
            </a:r>
            <a:r>
              <a:rPr lang="en-US" altLang="en-US" sz="1800" dirty="0">
                <a:solidFill>
                  <a:srgbClr val="FFFF66"/>
                </a:solidFill>
              </a:rPr>
              <a:t> week</a:t>
            </a:r>
          </a:p>
          <a:p>
            <a:pPr eaLnBrk="1" hangingPunct="1">
              <a:lnSpc>
                <a:spcPct val="90000"/>
              </a:lnSpc>
              <a:buFont typeface="+mj-lt"/>
              <a:buAutoNum type="arabicPeriod"/>
            </a:pPr>
            <a:endParaRPr lang="en-US" altLang="en-US" sz="1800" dirty="0">
              <a:solidFill>
                <a:srgbClr val="FFFF66"/>
              </a:solidFill>
            </a:endParaRPr>
          </a:p>
          <a:p>
            <a:pPr eaLnBrk="1" hangingPunct="1">
              <a:lnSpc>
                <a:spcPct val="90000"/>
              </a:lnSpc>
            </a:pPr>
            <a:r>
              <a:rPr lang="en-US" altLang="en-US" sz="1800" dirty="0">
                <a:solidFill>
                  <a:srgbClr val="FFFF66"/>
                </a:solidFill>
              </a:rPr>
              <a:t>No exit </a:t>
            </a:r>
            <a:r>
              <a:rPr lang="en-US" altLang="en-US" sz="1800" dirty="0" smtClean="0">
                <a:solidFill>
                  <a:srgbClr val="FFFF66"/>
                </a:solidFill>
              </a:rPr>
              <a:t>interview</a:t>
            </a:r>
            <a:endParaRPr lang="en-US" altLang="en-US" sz="1800" dirty="0">
              <a:solidFill>
                <a:srgbClr val="FFFF66"/>
              </a:solidFill>
            </a:endParaRPr>
          </a:p>
          <a:p>
            <a:pPr eaLnBrk="1" hangingPunct="1">
              <a:lnSpc>
                <a:spcPct val="90000"/>
              </a:lnSpc>
            </a:pPr>
            <a:r>
              <a:rPr lang="en-US" altLang="en-US" sz="1800" dirty="0" smtClean="0">
                <a:solidFill>
                  <a:srgbClr val="FFFF66"/>
                </a:solidFill>
              </a:rPr>
              <a:t>Final </a:t>
            </a:r>
            <a:r>
              <a:rPr lang="en-US" altLang="en-US" sz="1800" dirty="0">
                <a:solidFill>
                  <a:srgbClr val="FFFF66"/>
                </a:solidFill>
              </a:rPr>
              <a:t>grades will be determined based on attendance,</a:t>
            </a:r>
            <a:r>
              <a:rPr lang="en-US" altLang="en-US" sz="1800" i="1" dirty="0">
                <a:solidFill>
                  <a:srgbClr val="FFFF66"/>
                </a:solidFill>
              </a:rPr>
              <a:t> </a:t>
            </a:r>
            <a:r>
              <a:rPr lang="en-US" altLang="en-US" sz="1800" dirty="0">
                <a:solidFill>
                  <a:srgbClr val="FFFF66"/>
                </a:solidFill>
              </a:rPr>
              <a:t>participation, and performance (</a:t>
            </a:r>
            <a:r>
              <a:rPr lang="en-US" altLang="en-US" sz="1800" i="1" dirty="0">
                <a:solidFill>
                  <a:srgbClr val="FFFF66"/>
                </a:solidFill>
              </a:rPr>
              <a:t>please see Radiology Selective syllabus on Blackboard for further details</a:t>
            </a:r>
            <a:r>
              <a:rPr lang="en-US" altLang="en-US" sz="1800" dirty="0">
                <a:solidFill>
                  <a:srgbClr val="FFFF66"/>
                </a:solidFill>
              </a:rPr>
              <a:t>)</a:t>
            </a:r>
          </a:p>
          <a:p>
            <a:r>
              <a:rPr lang="en-US" altLang="en-US" sz="2400" dirty="0" smtClean="0">
                <a:solidFill>
                  <a:srgbClr val="FFFF66"/>
                </a:solidFill>
              </a:rPr>
              <a:t>Unexcused </a:t>
            </a:r>
            <a:r>
              <a:rPr lang="en-US" altLang="en-US" sz="2400" dirty="0">
                <a:solidFill>
                  <a:srgbClr val="FFFF66"/>
                </a:solidFill>
              </a:rPr>
              <a:t>absence from a mandatory lecture -2.5% of final grade</a:t>
            </a:r>
          </a:p>
          <a:p>
            <a:endParaRPr lang="en-US" altLang="en-US" sz="2400" u="sng" dirty="0">
              <a:solidFill>
                <a:srgbClr val="FFFF66"/>
              </a:solidFill>
            </a:endParaRPr>
          </a:p>
          <a:p>
            <a:pPr eaLnBrk="1" hangingPunct="1">
              <a:lnSpc>
                <a:spcPct val="90000"/>
              </a:lnSpc>
            </a:pPr>
            <a:endParaRPr lang="en-US" altLang="en-US" sz="2400" dirty="0">
              <a:solidFill>
                <a:srgbClr val="FFFF66"/>
              </a:solidFill>
            </a:endParaRPr>
          </a:p>
          <a:p>
            <a:pPr lvl="2" eaLnBrk="1" hangingPunct="1">
              <a:lnSpc>
                <a:spcPct val="90000"/>
              </a:lnSpc>
              <a:buFontTx/>
              <a:buNone/>
            </a:pPr>
            <a:endParaRPr lang="en-US" altLang="en-US" dirty="0">
              <a:solidFill>
                <a:srgbClr val="FFFF66"/>
              </a:solidFill>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Final Examination</a:t>
            </a:r>
          </a:p>
        </p:txBody>
      </p:sp>
      <p:sp>
        <p:nvSpPr>
          <p:cNvPr id="22531" name="Rectangle 3"/>
          <p:cNvSpPr>
            <a:spLocks noGrp="1" noChangeArrowheads="1"/>
          </p:cNvSpPr>
          <p:nvPr>
            <p:ph type="body" idx="1"/>
          </p:nvPr>
        </p:nvSpPr>
        <p:spPr>
          <a:xfrm>
            <a:off x="457200" y="1295400"/>
            <a:ext cx="8229600" cy="5257800"/>
          </a:xfrm>
        </p:spPr>
        <p:txBody>
          <a:bodyPr/>
          <a:lstStyle/>
          <a:p>
            <a:pPr eaLnBrk="1" hangingPunct="1">
              <a:defRPr/>
            </a:pPr>
            <a:r>
              <a:rPr lang="en-US" sz="2000" dirty="0">
                <a:solidFill>
                  <a:srgbClr val="FFFF66"/>
                </a:solidFill>
              </a:rPr>
              <a:t>Web-based 80 multiple choice question examination administered in the computer lab of the Alumni Medical Library focusing on:</a:t>
            </a:r>
          </a:p>
          <a:p>
            <a:pPr lvl="2" eaLnBrk="1" hangingPunct="1">
              <a:defRPr/>
            </a:pPr>
            <a:r>
              <a:rPr lang="en-US" sz="2000" dirty="0">
                <a:solidFill>
                  <a:srgbClr val="FFFF66"/>
                </a:solidFill>
              </a:rPr>
              <a:t>Basic Imaging Principles</a:t>
            </a:r>
          </a:p>
          <a:p>
            <a:pPr lvl="2" eaLnBrk="1" hangingPunct="1">
              <a:defRPr/>
            </a:pPr>
            <a:r>
              <a:rPr lang="en-US" sz="2000" dirty="0">
                <a:solidFill>
                  <a:srgbClr val="FFFF66"/>
                </a:solidFill>
              </a:rPr>
              <a:t>Image Interpretation</a:t>
            </a:r>
          </a:p>
          <a:p>
            <a:pPr lvl="2" eaLnBrk="1" hangingPunct="1">
              <a:defRPr/>
            </a:pPr>
            <a:r>
              <a:rPr lang="en-US" sz="2000" dirty="0">
                <a:solidFill>
                  <a:srgbClr val="FFFF66"/>
                </a:solidFill>
              </a:rPr>
              <a:t>Imaging Strategies</a:t>
            </a:r>
          </a:p>
          <a:p>
            <a:pPr marL="285750" indent="-285750">
              <a:buFont typeface="Arial" charset="0"/>
              <a:buChar char="•"/>
              <a:defRPr/>
            </a:pPr>
            <a:r>
              <a:rPr lang="en-US" sz="2000" dirty="0">
                <a:solidFill>
                  <a:srgbClr val="FFFF66"/>
                </a:solidFill>
              </a:rPr>
              <a:t>Time Limit: </a:t>
            </a:r>
            <a:r>
              <a:rPr lang="en-US" sz="2000" dirty="0">
                <a:solidFill>
                  <a:schemeClr val="bg1"/>
                </a:solidFill>
              </a:rPr>
              <a:t>1 hour and 40 min</a:t>
            </a:r>
          </a:p>
          <a:p>
            <a:pPr marL="285750" indent="-285750">
              <a:buFont typeface="Arial" charset="0"/>
              <a:buChar char="•"/>
              <a:defRPr/>
            </a:pPr>
            <a:r>
              <a:rPr lang="en-US" sz="2000" dirty="0">
                <a:solidFill>
                  <a:srgbClr val="FFFF66"/>
                </a:solidFill>
              </a:rPr>
              <a:t>Some questions pertain to images that are provided </a:t>
            </a:r>
          </a:p>
          <a:p>
            <a:pPr marL="285750" indent="-285750">
              <a:buFont typeface="Arial" charset="0"/>
              <a:buChar char="•"/>
              <a:defRPr/>
            </a:pPr>
            <a:r>
              <a:rPr lang="en-US" sz="2000" dirty="0">
                <a:solidFill>
                  <a:srgbClr val="FFFF66"/>
                </a:solidFill>
              </a:rPr>
              <a:t>Image contrast cannot be adjusted, however, this is not needed</a:t>
            </a:r>
          </a:p>
          <a:p>
            <a:pPr eaLnBrk="1" hangingPunct="1">
              <a:defRPr/>
            </a:pPr>
            <a:r>
              <a:rPr lang="en-US" sz="2000" dirty="0" smtClean="0">
                <a:solidFill>
                  <a:srgbClr val="FFFF66"/>
                </a:solidFill>
              </a:rPr>
              <a:t>30</a:t>
            </a:r>
            <a:r>
              <a:rPr lang="en-US" sz="2000" dirty="0">
                <a:solidFill>
                  <a:srgbClr val="FFFF66"/>
                </a:solidFill>
              </a:rPr>
              <a:t>% of Selective grade </a:t>
            </a:r>
          </a:p>
          <a:p>
            <a:pPr lvl="2" eaLnBrk="1" hangingPunct="1">
              <a:buFontTx/>
              <a:buNone/>
              <a:defRPr/>
            </a:pPr>
            <a:endParaRPr lang="en-US" sz="2000" dirty="0">
              <a:solidFill>
                <a:schemeClr val="bg1"/>
              </a:solidFill>
            </a:endParaRPr>
          </a:p>
          <a:p>
            <a:pPr lvl="2" eaLnBrk="1" hangingPunct="1">
              <a:buFontTx/>
              <a:buNone/>
              <a:defRPr/>
            </a:pPr>
            <a:endParaRPr lang="en-US" sz="2000" dirty="0">
              <a:solidFill>
                <a:schemeClr val="bg1"/>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BUSM Work Hours</a:t>
            </a:r>
          </a:p>
        </p:txBody>
      </p:sp>
      <p:sp>
        <p:nvSpPr>
          <p:cNvPr id="24579" name="Rectangle 3"/>
          <p:cNvSpPr>
            <a:spLocks noGrp="1" noChangeArrowheads="1"/>
          </p:cNvSpPr>
          <p:nvPr>
            <p:ph type="body" idx="1"/>
          </p:nvPr>
        </p:nvSpPr>
        <p:spPr>
          <a:xfrm>
            <a:off x="457200" y="1295400"/>
            <a:ext cx="8229600" cy="5257800"/>
          </a:xfrm>
        </p:spPr>
        <p:txBody>
          <a:bodyPr/>
          <a:lstStyle/>
          <a:p>
            <a:r>
              <a:rPr lang="en-US" altLang="en-US" sz="1800" dirty="0">
                <a:solidFill>
                  <a:srgbClr val="FFFF66"/>
                </a:solidFill>
              </a:rPr>
              <a:t>On-site hours must be limited to 80 hours per week, </a:t>
            </a:r>
            <a:r>
              <a:rPr lang="en-US" altLang="en-US" sz="1800" dirty="0">
                <a:solidFill>
                  <a:schemeClr val="bg1"/>
                </a:solidFill>
              </a:rPr>
              <a:t>averaged over a two-week period, inclusive of all in-house call activities. Students must be provided with one day in seven free from all educational and clinical responsibilities, averaged over a two-week period. One day is defined as one continuous 24-hour period free from all clinical, educational, and administrative activities.</a:t>
            </a:r>
          </a:p>
          <a:p>
            <a:r>
              <a:rPr lang="en-US" altLang="en-US" sz="1800" dirty="0">
                <a:solidFill>
                  <a:schemeClr val="bg1"/>
                </a:solidFill>
              </a:rPr>
              <a:t>Any violation of the work hours policy should be reported by students. Such violations might be created during course, selective, or elective rotations, by attending physicians, residents, or other course or hospital staff members. Students can report concerns about work hours directly to the course or selective director or to an Associate Dean (Academic Affairs, or Student Affairs). If the violation is not rectified, students must report the concern to an Associate Dean who will address the issue with the course or selective director, who will then investigate and report back in writing to the Associate Dean as to how the situation has been rectified.</a:t>
            </a:r>
          </a:p>
          <a:p>
            <a:r>
              <a:rPr lang="en-US" altLang="en-US" sz="1800" dirty="0">
                <a:solidFill>
                  <a:schemeClr val="bg1"/>
                </a:solidFill>
              </a:rPr>
              <a:t>In addition, course and selective specific evaluation forms requested by the Office of Medical Education will have a question regarding adherence to work hours policy. Students who report work hours violations via this method remain anonymous, but the evaluation results are reviewed by the Director of the Office of Medical Education and course directors. This allows course leaders to rectify any violations in their course or selective.</a:t>
            </a:r>
          </a:p>
          <a:p>
            <a:pPr lvl="2" eaLnBrk="1" hangingPunct="1">
              <a:buFontTx/>
              <a:buNone/>
            </a:pPr>
            <a:endParaRPr lang="en-US" altLang="en-US" sz="1800" dirty="0">
              <a:solidFill>
                <a:srgbClr val="FFFF66"/>
              </a:solidFill>
            </a:endParaRPr>
          </a:p>
          <a:p>
            <a:pPr lvl="2" eaLnBrk="1" hangingPunct="1">
              <a:buFontTx/>
              <a:buNone/>
            </a:pPr>
            <a:endParaRPr lang="en-US" altLang="en-US" sz="1800" dirty="0">
              <a:solidFill>
                <a:srgbClr val="FFFF66"/>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sz="4000"/>
              <a:t>BUSM Institutional Learning Objectives: </a:t>
            </a:r>
            <a:r>
              <a:rPr lang="en-US" altLang="en-US" sz="4000">
                <a:solidFill>
                  <a:srgbClr val="FF0000"/>
                </a:solidFill>
              </a:rPr>
              <a:t>BU CARES</a:t>
            </a:r>
          </a:p>
        </p:txBody>
      </p:sp>
      <p:sp>
        <p:nvSpPr>
          <p:cNvPr id="4099" name="Content Placeholder 2"/>
          <p:cNvSpPr>
            <a:spLocks noGrp="1"/>
          </p:cNvSpPr>
          <p:nvPr>
            <p:ph idx="1"/>
          </p:nvPr>
        </p:nvSpPr>
        <p:spPr/>
        <p:txBody>
          <a:bodyPr/>
          <a:lstStyle/>
          <a:p>
            <a:r>
              <a:rPr lang="en-US" altLang="en-US" sz="1800" b="1" dirty="0">
                <a:solidFill>
                  <a:srgbClr val="FF0000"/>
                </a:solidFill>
              </a:rPr>
              <a:t>B</a:t>
            </a:r>
            <a:r>
              <a:rPr lang="en-US" altLang="en-US" sz="1800" dirty="0">
                <a:solidFill>
                  <a:srgbClr val="FFFF66"/>
                </a:solidFill>
              </a:rPr>
              <a:t>ehaves in a caring, compassionate and sensitive manner toward patients and colleagues of all cultures and backgrounds. (Patient Care and Professionalism)</a:t>
            </a:r>
          </a:p>
          <a:p>
            <a:r>
              <a:rPr lang="en-US" altLang="en-US" sz="1800" b="1" dirty="0">
                <a:solidFill>
                  <a:srgbClr val="FF0000"/>
                </a:solidFill>
              </a:rPr>
              <a:t>U</a:t>
            </a:r>
            <a:r>
              <a:rPr lang="en-US" altLang="en-US" sz="1800" dirty="0">
                <a:solidFill>
                  <a:srgbClr val="FFFF66"/>
                </a:solidFill>
              </a:rPr>
              <a:t>ses the science of normal and abnormal states of health to prevent disease, to recognize and diagnose illness and to provide an appropriate level of care (Medical Knowledge; Patient Care)</a:t>
            </a:r>
          </a:p>
          <a:p>
            <a:r>
              <a:rPr lang="en-US" altLang="en-US" sz="1800" b="1" dirty="0">
                <a:solidFill>
                  <a:srgbClr val="FF0000"/>
                </a:solidFill>
              </a:rPr>
              <a:t>C</a:t>
            </a:r>
            <a:r>
              <a:rPr lang="en-US" altLang="en-US" sz="1800" dirty="0">
                <a:solidFill>
                  <a:srgbClr val="FFFF66"/>
                </a:solidFill>
              </a:rPr>
              <a:t>ommunicates with colleagues and patients to ensure effective </a:t>
            </a:r>
            <a:r>
              <a:rPr lang="en-US" altLang="en-US" sz="1800" dirty="0" err="1">
                <a:solidFill>
                  <a:srgbClr val="FFFF66"/>
                </a:solidFill>
              </a:rPr>
              <a:t>interprofessional</a:t>
            </a:r>
            <a:r>
              <a:rPr lang="en-US" altLang="en-US" sz="1800" dirty="0">
                <a:solidFill>
                  <a:srgbClr val="FFFF66"/>
                </a:solidFill>
              </a:rPr>
              <a:t> medical care (Interpersonal and Communication Skills, Patient Care)</a:t>
            </a:r>
          </a:p>
          <a:p>
            <a:r>
              <a:rPr lang="en-US" altLang="en-US" sz="1800" b="1" dirty="0">
                <a:solidFill>
                  <a:srgbClr val="FF0000"/>
                </a:solidFill>
              </a:rPr>
              <a:t>A</a:t>
            </a:r>
            <a:r>
              <a:rPr lang="en-US" altLang="en-US" sz="1800" dirty="0">
                <a:solidFill>
                  <a:srgbClr val="FFFF66"/>
                </a:solidFill>
              </a:rPr>
              <a:t>cts in accordance with the highest ethical standards of medical practice (Professionalism)</a:t>
            </a:r>
          </a:p>
          <a:p>
            <a:r>
              <a:rPr lang="en-US" altLang="en-US" sz="1800" b="1" dirty="0">
                <a:solidFill>
                  <a:srgbClr val="FF0000"/>
                </a:solidFill>
              </a:rPr>
              <a:t>R</a:t>
            </a:r>
            <a:r>
              <a:rPr lang="en-US" altLang="en-US" sz="1800" dirty="0">
                <a:solidFill>
                  <a:srgbClr val="FFFF66"/>
                </a:solidFill>
              </a:rPr>
              <a:t>eviews and critically appraises biomedical literature and evidence for the purpose of ongoing improvement of the practice of medicine (Practice-based learning and Improvement, Medical Knowledge)</a:t>
            </a:r>
          </a:p>
          <a:p>
            <a:r>
              <a:rPr lang="en-US" altLang="en-US" sz="1800" b="1" dirty="0">
                <a:solidFill>
                  <a:srgbClr val="FF0000"/>
                </a:solidFill>
              </a:rPr>
              <a:t>E</a:t>
            </a:r>
            <a:r>
              <a:rPr lang="en-US" altLang="en-US" sz="1800" dirty="0">
                <a:solidFill>
                  <a:srgbClr val="FFFF66"/>
                </a:solidFill>
              </a:rPr>
              <a:t>xhibits commitment and aptitude for life-long learning and continuing improvement as a physician (Practice-based Learning)</a:t>
            </a:r>
          </a:p>
          <a:p>
            <a:r>
              <a:rPr lang="en-US" altLang="en-US" sz="1800" b="1" dirty="0">
                <a:solidFill>
                  <a:srgbClr val="FF0000"/>
                </a:solidFill>
              </a:rPr>
              <a:t>S</a:t>
            </a:r>
            <a:r>
              <a:rPr lang="en-US" altLang="en-US" sz="1800" dirty="0">
                <a:solidFill>
                  <a:srgbClr val="FFFF66"/>
                </a:solidFill>
              </a:rPr>
              <a:t>upports optimal patient care through identifying and using resources of the health care system (Systems-based Practice; Patient Care)</a:t>
            </a:r>
          </a:p>
          <a:p>
            <a:pPr>
              <a:buFontTx/>
              <a:buNone/>
            </a:pPr>
            <a:endParaRPr lang="en-US" altLang="en-US" dirty="0">
              <a:solidFill>
                <a:srgbClr val="FFFF6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4800" y="228599"/>
            <a:ext cx="8686800" cy="6515101"/>
          </a:xfrm>
          <a:prstGeom prst="rect">
            <a:avLst/>
          </a:prstGeom>
        </p:spPr>
      </p:pic>
    </p:spTree>
    <p:extLst>
      <p:ext uri="{BB962C8B-B14F-4D97-AF65-F5344CB8AC3E}">
        <p14:creationId xmlns:p14="http://schemas.microsoft.com/office/powerpoint/2010/main" val="9451089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81000" y="285749"/>
            <a:ext cx="8458200" cy="6343651"/>
          </a:xfrm>
          <a:prstGeom prst="rect">
            <a:avLst/>
          </a:prstGeom>
        </p:spPr>
      </p:pic>
    </p:spTree>
    <p:extLst>
      <p:ext uri="{BB962C8B-B14F-4D97-AF65-F5344CB8AC3E}">
        <p14:creationId xmlns:p14="http://schemas.microsoft.com/office/powerpoint/2010/main" val="1875071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Radiology Selective Goal</a:t>
            </a:r>
          </a:p>
        </p:txBody>
      </p:sp>
      <p:sp>
        <p:nvSpPr>
          <p:cNvPr id="5123" name="Content Placeholder 2"/>
          <p:cNvSpPr>
            <a:spLocks noGrp="1"/>
          </p:cNvSpPr>
          <p:nvPr>
            <p:ph idx="1"/>
          </p:nvPr>
        </p:nvSpPr>
        <p:spPr/>
        <p:txBody>
          <a:bodyPr/>
          <a:lstStyle/>
          <a:p>
            <a:r>
              <a:rPr lang="en-US" altLang="en-US" sz="2800" dirty="0">
                <a:solidFill>
                  <a:srgbClr val="FFFF66"/>
                </a:solidFill>
              </a:rPr>
              <a:t>Expose students to all aspects of imaging, including a variety of imaging modalities.  </a:t>
            </a:r>
          </a:p>
          <a:p>
            <a:endParaRPr lang="en-US" altLang="en-US" sz="2800" dirty="0">
              <a:solidFill>
                <a:srgbClr val="FFFF66"/>
              </a:solidFill>
            </a:endParaRPr>
          </a:p>
          <a:p>
            <a:r>
              <a:rPr lang="en-US" altLang="en-US" sz="2800" dirty="0">
                <a:solidFill>
                  <a:srgbClr val="FFFF66"/>
                </a:solidFill>
              </a:rPr>
              <a:t>Provide students with the fundamental knowledge necessary for interpretation of studies and/or radiologic reports as well as an understanding of the principles of evidence-based imaging.</a:t>
            </a:r>
            <a:r>
              <a:rPr lang="en-US" altLang="en-US" dirty="0">
                <a:solidFill>
                  <a:srgbClr val="FFFF66"/>
                </a:solidFill>
              </a:rPr>
              <a:t> </a:t>
            </a:r>
          </a:p>
          <a:p>
            <a:pPr>
              <a:buFontTx/>
              <a:buNone/>
            </a:pPr>
            <a:r>
              <a:rPr lang="en-US" altLang="en-US" dirty="0">
                <a:solidFill>
                  <a:srgbClr val="FFFF66"/>
                </a:solidFill>
              </a:rPr>
              <a:t> </a:t>
            </a:r>
          </a:p>
          <a:p>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686800" cy="1143000"/>
          </a:xfrm>
        </p:spPr>
        <p:txBody>
          <a:bodyPr/>
          <a:lstStyle/>
          <a:p>
            <a:r>
              <a:rPr lang="en-US" altLang="en-US" sz="4000"/>
              <a:t>Radiology Selective Learning Objectives</a:t>
            </a:r>
          </a:p>
        </p:txBody>
      </p:sp>
      <p:sp>
        <p:nvSpPr>
          <p:cNvPr id="6147" name="Content Placeholder 2"/>
          <p:cNvSpPr>
            <a:spLocks noGrp="1"/>
          </p:cNvSpPr>
          <p:nvPr>
            <p:ph idx="1"/>
          </p:nvPr>
        </p:nvSpPr>
        <p:spPr>
          <a:xfrm>
            <a:off x="457200" y="1066800"/>
            <a:ext cx="8229600" cy="5791200"/>
          </a:xfrm>
        </p:spPr>
        <p:txBody>
          <a:bodyPr/>
          <a:lstStyle/>
          <a:p>
            <a:pPr marL="0" indent="0">
              <a:buFontTx/>
              <a:buNone/>
            </a:pPr>
            <a:r>
              <a:rPr lang="en-US" altLang="en-US" sz="2000" dirty="0">
                <a:solidFill>
                  <a:srgbClr val="FFFF66"/>
                </a:solidFill>
              </a:rPr>
              <a:t>1. Describe the range of available diagnostic imaging examinations including strengths and limitations, and use available tools (ACR Appropriateness Criteria) to select imaging appropriately (including Evidence-Based Imaging session): </a:t>
            </a:r>
            <a:r>
              <a:rPr lang="en-US" altLang="en-US" sz="2000" dirty="0">
                <a:solidFill>
                  <a:srgbClr val="FF0000"/>
                </a:solidFill>
              </a:rPr>
              <a:t>URS</a:t>
            </a:r>
          </a:p>
          <a:p>
            <a:pPr marL="0" indent="0">
              <a:buFontTx/>
              <a:buNone/>
            </a:pPr>
            <a:endParaRPr lang="en-US" altLang="en-US" sz="2000" dirty="0">
              <a:solidFill>
                <a:srgbClr val="FFFF66"/>
              </a:solidFill>
            </a:endParaRPr>
          </a:p>
          <a:p>
            <a:pPr marL="0" indent="0">
              <a:buFontTx/>
              <a:buNone/>
            </a:pPr>
            <a:r>
              <a:rPr lang="en-US" altLang="en-US" sz="2000" dirty="0">
                <a:solidFill>
                  <a:srgbClr val="FFFF66"/>
                </a:solidFill>
              </a:rPr>
              <a:t>2. Review appropriate terminology used to describe findings in each modality, to facilitate communication with radiologists, reading and understanding radiology reports, and presenting/discussing cases in various medical settings (including case presentations, daily didactic sessions, OSCEs): </a:t>
            </a:r>
            <a:r>
              <a:rPr lang="en-US" altLang="en-US" sz="2000" dirty="0">
                <a:solidFill>
                  <a:srgbClr val="FF0000"/>
                </a:solidFill>
              </a:rPr>
              <a:t>UC</a:t>
            </a:r>
            <a:r>
              <a:rPr lang="en-US" altLang="en-US" sz="2000" dirty="0">
                <a:solidFill>
                  <a:srgbClr val="FFFF66"/>
                </a:solidFill>
              </a:rPr>
              <a:t> </a:t>
            </a:r>
          </a:p>
          <a:p>
            <a:pPr marL="0" indent="0">
              <a:buFontTx/>
              <a:buNone/>
            </a:pPr>
            <a:endParaRPr lang="en-US" altLang="en-US" sz="2000" dirty="0">
              <a:solidFill>
                <a:srgbClr val="FFFF66"/>
              </a:solidFill>
            </a:endParaRPr>
          </a:p>
          <a:p>
            <a:pPr marL="0" indent="0">
              <a:buFontTx/>
              <a:buNone/>
            </a:pPr>
            <a:r>
              <a:rPr lang="en-US" altLang="en-US" sz="2000" dirty="0">
                <a:solidFill>
                  <a:srgbClr val="FFFF66"/>
                </a:solidFill>
              </a:rPr>
              <a:t>3. Describe the basics of what a patient will experience when they have each of these different types of radiology exams, to more effectively explain them to their patients, and realize when a patient is not appropriate for a particular type of exam due to physical limitations, clinical condition, as well as addressing patient fears (including clinical observations): </a:t>
            </a:r>
            <a:r>
              <a:rPr lang="en-US" altLang="en-US" sz="2000" dirty="0">
                <a:solidFill>
                  <a:srgbClr val="FF0000"/>
                </a:solidFill>
              </a:rPr>
              <a:t>BCA</a:t>
            </a:r>
          </a:p>
          <a:p>
            <a:pPr marL="0" indent="0">
              <a:buFontTx/>
              <a:buNone/>
            </a:pPr>
            <a:endParaRPr lang="en-US" altLang="en-US" sz="2000" dirty="0">
              <a:solidFill>
                <a:srgbClr val="FFFF66"/>
              </a:solidFill>
            </a:endParaRPr>
          </a:p>
          <a:p>
            <a:pPr marL="0" indent="0">
              <a:buFontTx/>
              <a:buNone/>
            </a:pPr>
            <a:endParaRPr lang="en-US" altLang="en-US" sz="2000" dirty="0">
              <a:solidFill>
                <a:srgbClr val="FFFF6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28600" y="76200"/>
            <a:ext cx="8686800" cy="1143000"/>
          </a:xfrm>
        </p:spPr>
        <p:txBody>
          <a:bodyPr/>
          <a:lstStyle/>
          <a:p>
            <a:r>
              <a:rPr lang="en-US" altLang="en-US" sz="4000"/>
              <a:t>Radiology Selective Learning Objectives</a:t>
            </a:r>
          </a:p>
        </p:txBody>
      </p:sp>
      <p:sp>
        <p:nvSpPr>
          <p:cNvPr id="7171" name="Content Placeholder 2"/>
          <p:cNvSpPr>
            <a:spLocks noGrp="1"/>
          </p:cNvSpPr>
          <p:nvPr>
            <p:ph idx="1"/>
          </p:nvPr>
        </p:nvSpPr>
        <p:spPr>
          <a:xfrm>
            <a:off x="457200" y="1143000"/>
            <a:ext cx="8229600" cy="5181600"/>
          </a:xfrm>
        </p:spPr>
        <p:txBody>
          <a:bodyPr/>
          <a:lstStyle/>
          <a:p>
            <a:pPr marL="0" indent="0">
              <a:buFontTx/>
              <a:buNone/>
            </a:pPr>
            <a:r>
              <a:rPr lang="en-US" altLang="en-US" sz="2000" dirty="0">
                <a:solidFill>
                  <a:srgbClr val="FFFF66"/>
                </a:solidFill>
              </a:rPr>
              <a:t>4. List the costs, risks, preparation, and any follow-up care needed for each of the various types of exams (including Evidence-Based Imaging, Clinical observations, didactic lectures, OSCEs): </a:t>
            </a:r>
            <a:r>
              <a:rPr lang="en-US" altLang="en-US" sz="2000" dirty="0">
                <a:solidFill>
                  <a:srgbClr val="FF0000"/>
                </a:solidFill>
              </a:rPr>
              <a:t>UCS</a:t>
            </a:r>
          </a:p>
          <a:p>
            <a:pPr marL="0" indent="0">
              <a:buFontTx/>
              <a:buNone/>
            </a:pPr>
            <a:endParaRPr lang="en-US" altLang="en-US" sz="2000" dirty="0">
              <a:solidFill>
                <a:srgbClr val="FFFF66"/>
              </a:solidFill>
            </a:endParaRPr>
          </a:p>
          <a:p>
            <a:pPr marL="0" indent="0">
              <a:buFontTx/>
              <a:buNone/>
            </a:pPr>
            <a:r>
              <a:rPr lang="en-US" altLang="en-US" sz="2000" dirty="0">
                <a:solidFill>
                  <a:srgbClr val="FFFF66"/>
                </a:solidFill>
              </a:rPr>
              <a:t>5. Differentiate normal anatomy from clinically important abnormal conditions on common studies (including Radiology-Anatomy lab, Cadaver Biopsy, Clinical observations): </a:t>
            </a:r>
            <a:r>
              <a:rPr lang="en-US" altLang="en-US" sz="2000" dirty="0">
                <a:solidFill>
                  <a:srgbClr val="FF0000"/>
                </a:solidFill>
              </a:rPr>
              <a:t>U</a:t>
            </a:r>
          </a:p>
          <a:p>
            <a:pPr marL="0" indent="0">
              <a:buFontTx/>
              <a:buNone/>
            </a:pPr>
            <a:endParaRPr lang="en-US" altLang="en-US" sz="2000" dirty="0">
              <a:solidFill>
                <a:srgbClr val="FFFF66"/>
              </a:solidFill>
            </a:endParaRPr>
          </a:p>
          <a:p>
            <a:pPr marL="0" indent="0">
              <a:buFontTx/>
              <a:buNone/>
            </a:pPr>
            <a:r>
              <a:rPr lang="en-US" altLang="en-US" sz="2000" dirty="0">
                <a:solidFill>
                  <a:srgbClr val="FFFF66"/>
                </a:solidFill>
              </a:rPr>
              <a:t>6. Analyze, synthesize and evaluate the medical literature while preparing the Evidence-based Imaging and Radiology-Pathology presentations: </a:t>
            </a:r>
            <a:r>
              <a:rPr lang="en-US" altLang="en-US" sz="2000" dirty="0">
                <a:solidFill>
                  <a:srgbClr val="FF0000"/>
                </a:solidFill>
              </a:rPr>
              <a:t>URE</a:t>
            </a:r>
          </a:p>
          <a:p>
            <a:pPr marL="0" indent="0">
              <a:buFontTx/>
              <a:buNone/>
            </a:pPr>
            <a:endParaRPr lang="en-US" altLang="en-US" sz="2000" dirty="0">
              <a:solidFill>
                <a:srgbClr val="FFFF66"/>
              </a:solidFill>
            </a:endParaRPr>
          </a:p>
          <a:p>
            <a:pPr marL="0" indent="0">
              <a:buFontTx/>
              <a:buNone/>
            </a:pPr>
            <a:r>
              <a:rPr lang="en-US" altLang="en-US" sz="2000" dirty="0">
                <a:solidFill>
                  <a:srgbClr val="FFFF66"/>
                </a:solidFill>
              </a:rPr>
              <a:t>7. Act in a professional manner by being punctual, maintaining appropriate demeanor in the Radiology department, being prepared for all assigned activities, and maintaining patient confidentiality at all times (all activities): </a:t>
            </a:r>
            <a:r>
              <a:rPr lang="en-US" altLang="en-US" sz="2000" dirty="0">
                <a:solidFill>
                  <a:srgbClr val="FF0000"/>
                </a:solidFill>
              </a:rPr>
              <a:t>BAE</a:t>
            </a:r>
          </a:p>
          <a:p>
            <a:pPr marL="0" indent="0">
              <a:buFontTx/>
              <a:buNone/>
            </a:pPr>
            <a:endParaRPr lang="en-US" altLang="en-US" sz="2000" dirty="0">
              <a:solidFill>
                <a:srgbClr val="FFFF6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1143000"/>
          </a:xfrm>
        </p:spPr>
        <p:txBody>
          <a:bodyPr/>
          <a:lstStyle/>
          <a:p>
            <a:pPr eaLnBrk="1" hangingPunct="1"/>
            <a:r>
              <a:rPr lang="en-US" altLang="en-US"/>
              <a:t>During the Radiology Selective</a:t>
            </a:r>
          </a:p>
        </p:txBody>
      </p:sp>
      <p:sp>
        <p:nvSpPr>
          <p:cNvPr id="8195" name="Rectangle 3"/>
          <p:cNvSpPr>
            <a:spLocks noGrp="1" noChangeArrowheads="1"/>
          </p:cNvSpPr>
          <p:nvPr>
            <p:ph type="body" idx="1"/>
          </p:nvPr>
        </p:nvSpPr>
        <p:spPr>
          <a:xfrm>
            <a:off x="457200" y="1219200"/>
            <a:ext cx="8229600" cy="5105400"/>
          </a:xfrm>
        </p:spPr>
        <p:txBody>
          <a:bodyPr/>
          <a:lstStyle/>
          <a:p>
            <a:pPr eaLnBrk="1" hangingPunct="1"/>
            <a:r>
              <a:rPr lang="en-US" altLang="en-US" dirty="0">
                <a:solidFill>
                  <a:srgbClr val="FFFF66"/>
                </a:solidFill>
              </a:rPr>
              <a:t>Develop a systematic approach to image </a:t>
            </a:r>
            <a:r>
              <a:rPr lang="en-US" altLang="en-US" dirty="0" smtClean="0">
                <a:solidFill>
                  <a:srgbClr val="FFFF66"/>
                </a:solidFill>
              </a:rPr>
              <a:t>interpretation</a:t>
            </a:r>
            <a:endParaRPr lang="en-US" altLang="en-US" u="sng" dirty="0">
              <a:solidFill>
                <a:srgbClr val="FFFF66"/>
              </a:solidFill>
            </a:endParaRPr>
          </a:p>
          <a:p>
            <a:pPr eaLnBrk="1" hangingPunct="1"/>
            <a:r>
              <a:rPr lang="en-US" altLang="en-US" u="sng" dirty="0">
                <a:solidFill>
                  <a:srgbClr val="FFFF66"/>
                </a:solidFill>
              </a:rPr>
              <a:t>Recognize </a:t>
            </a:r>
            <a:r>
              <a:rPr lang="en-US" altLang="en-US" u="sng" dirty="0" smtClean="0">
                <a:solidFill>
                  <a:srgbClr val="FFFF66"/>
                </a:solidFill>
              </a:rPr>
              <a:t>~30 </a:t>
            </a:r>
            <a:r>
              <a:rPr lang="en-US" altLang="en-US" u="sng" dirty="0">
                <a:solidFill>
                  <a:srgbClr val="FFFF66"/>
                </a:solidFill>
              </a:rPr>
              <a:t>common and clinically important diagnoses</a:t>
            </a:r>
            <a:r>
              <a:rPr lang="en-US" altLang="en-US" dirty="0">
                <a:solidFill>
                  <a:srgbClr val="FFFF66"/>
                </a:solidFill>
              </a:rPr>
              <a:t>, e.g., intracranial hemorrhage, CHF, pneumothorax, pneumonia, free air, SBO, and fractures. </a:t>
            </a:r>
            <a:endParaRPr lang="en-US" altLang="en-US" sz="2000" dirty="0">
              <a:solidFill>
                <a:srgbClr val="FFFF6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229600" cy="914400"/>
          </a:xfrm>
        </p:spPr>
        <p:txBody>
          <a:bodyPr/>
          <a:lstStyle/>
          <a:p>
            <a:pPr eaLnBrk="1" hangingPunct="1"/>
            <a:r>
              <a:rPr lang="en-US" altLang="en-US"/>
              <a:t>Selective Logistics</a:t>
            </a:r>
          </a:p>
        </p:txBody>
      </p:sp>
      <p:sp>
        <p:nvSpPr>
          <p:cNvPr id="9219" name="Rectangle 3"/>
          <p:cNvSpPr>
            <a:spLocks noGrp="1" noChangeArrowheads="1"/>
          </p:cNvSpPr>
          <p:nvPr>
            <p:ph type="body" idx="1"/>
          </p:nvPr>
        </p:nvSpPr>
        <p:spPr>
          <a:xfrm>
            <a:off x="0" y="914400"/>
            <a:ext cx="9144000" cy="5867400"/>
          </a:xfrm>
        </p:spPr>
        <p:txBody>
          <a:bodyPr/>
          <a:lstStyle/>
          <a:p>
            <a:pPr algn="ctr" eaLnBrk="1" hangingPunct="1">
              <a:lnSpc>
                <a:spcPct val="90000"/>
              </a:lnSpc>
              <a:buFontTx/>
              <a:buNone/>
            </a:pPr>
            <a:r>
              <a:rPr lang="en-US" altLang="en-US" dirty="0">
                <a:solidFill>
                  <a:srgbClr val="FFFF66"/>
                </a:solidFill>
              </a:rPr>
              <a:t>       Daily schedule</a:t>
            </a:r>
            <a:r>
              <a:rPr lang="en-US" altLang="en-US" dirty="0" smtClean="0">
                <a:solidFill>
                  <a:srgbClr val="FFFF66"/>
                </a:solidFill>
              </a:rPr>
              <a:t>:</a:t>
            </a:r>
          </a:p>
          <a:p>
            <a:pPr algn="ctr" eaLnBrk="1" hangingPunct="1">
              <a:lnSpc>
                <a:spcPct val="90000"/>
              </a:lnSpc>
              <a:buFontTx/>
              <a:buNone/>
            </a:pPr>
            <a:endParaRPr lang="en-US" altLang="en-US" b="1" dirty="0">
              <a:solidFill>
                <a:srgbClr val="FFFF66"/>
              </a:solidFill>
            </a:endParaRPr>
          </a:p>
          <a:p>
            <a:pPr lvl="2" eaLnBrk="1" hangingPunct="1">
              <a:lnSpc>
                <a:spcPct val="90000"/>
              </a:lnSpc>
            </a:pPr>
            <a:r>
              <a:rPr lang="en-US" altLang="en-US" dirty="0" smtClean="0">
                <a:solidFill>
                  <a:schemeClr val="bg1"/>
                </a:solidFill>
              </a:rPr>
              <a:t>8:00-9:30am:</a:t>
            </a:r>
            <a:r>
              <a:rPr lang="en-US" altLang="en-US" dirty="0">
                <a:solidFill>
                  <a:schemeClr val="bg1"/>
                </a:solidFill>
              </a:rPr>
              <a:t> </a:t>
            </a:r>
            <a:r>
              <a:rPr lang="en-US" altLang="en-US" dirty="0" smtClean="0">
                <a:solidFill>
                  <a:schemeClr val="bg1"/>
                </a:solidFill>
              </a:rPr>
              <a:t>Didactic </a:t>
            </a:r>
            <a:r>
              <a:rPr lang="en-US" altLang="en-US" dirty="0">
                <a:solidFill>
                  <a:schemeClr val="bg1"/>
                </a:solidFill>
              </a:rPr>
              <a:t>session with radiology </a:t>
            </a:r>
            <a:r>
              <a:rPr lang="en-US" altLang="en-US" dirty="0" smtClean="0">
                <a:solidFill>
                  <a:schemeClr val="bg1"/>
                </a:solidFill>
              </a:rPr>
              <a:t>resident</a:t>
            </a:r>
            <a:endParaRPr lang="en-US" altLang="en-US" sz="2000" dirty="0">
              <a:solidFill>
                <a:srgbClr val="FF0000"/>
              </a:solidFill>
            </a:endParaRPr>
          </a:p>
          <a:p>
            <a:pPr lvl="2" eaLnBrk="1" hangingPunct="1">
              <a:lnSpc>
                <a:spcPct val="90000"/>
              </a:lnSpc>
            </a:pPr>
            <a:r>
              <a:rPr lang="en-US" altLang="en-US" dirty="0" smtClean="0">
                <a:solidFill>
                  <a:srgbClr val="FFFF66"/>
                </a:solidFill>
              </a:rPr>
              <a:t>9:30-12</a:t>
            </a:r>
            <a:r>
              <a:rPr lang="en-US" altLang="en-US" dirty="0" smtClean="0">
                <a:solidFill>
                  <a:srgbClr val="FFFF66"/>
                </a:solidFill>
                <a:sym typeface="Wingdings" panose="05000000000000000000" pitchFamily="2" charset="2"/>
              </a:rPr>
              <a:t>:00pm:</a:t>
            </a:r>
            <a:r>
              <a:rPr lang="en-US" altLang="en-US" dirty="0">
                <a:solidFill>
                  <a:srgbClr val="FFFF66"/>
                </a:solidFill>
                <a:sym typeface="Wingdings" panose="05000000000000000000" pitchFamily="2" charset="2"/>
              </a:rPr>
              <a:t> </a:t>
            </a:r>
            <a:r>
              <a:rPr lang="en-US" altLang="en-US" dirty="0" smtClean="0">
                <a:solidFill>
                  <a:srgbClr val="FFFF66"/>
                </a:solidFill>
              </a:rPr>
              <a:t>Clinical observation via Zoom Readouts, Online Lecture Review, Reading, Review, Presentation Preparation.</a:t>
            </a:r>
            <a:endParaRPr lang="en-US" altLang="en-US" sz="2000" dirty="0">
              <a:solidFill>
                <a:srgbClr val="FF0000"/>
              </a:solidFill>
            </a:endParaRPr>
          </a:p>
          <a:p>
            <a:pPr lvl="2" eaLnBrk="1" hangingPunct="1">
              <a:lnSpc>
                <a:spcPct val="90000"/>
              </a:lnSpc>
            </a:pPr>
            <a:r>
              <a:rPr lang="en-US" altLang="en-US" dirty="0" smtClean="0">
                <a:solidFill>
                  <a:schemeClr val="bg1"/>
                </a:solidFill>
              </a:rPr>
              <a:t>12:00-1:30pm:</a:t>
            </a:r>
            <a:r>
              <a:rPr lang="en-US" altLang="en-US" dirty="0">
                <a:solidFill>
                  <a:schemeClr val="bg1"/>
                </a:solidFill>
              </a:rPr>
              <a:t> </a:t>
            </a:r>
            <a:r>
              <a:rPr lang="en-US" altLang="en-US" dirty="0" smtClean="0">
                <a:solidFill>
                  <a:schemeClr val="bg1"/>
                </a:solidFill>
              </a:rPr>
              <a:t>Back </a:t>
            </a:r>
            <a:r>
              <a:rPr lang="en-US" altLang="en-US" dirty="0">
                <a:solidFill>
                  <a:schemeClr val="bg1"/>
                </a:solidFill>
              </a:rPr>
              <a:t>to </a:t>
            </a:r>
            <a:r>
              <a:rPr lang="en-US" altLang="en-US" dirty="0" smtClean="0">
                <a:solidFill>
                  <a:schemeClr val="bg1"/>
                </a:solidFill>
              </a:rPr>
              <a:t>Back </a:t>
            </a:r>
            <a:r>
              <a:rPr lang="en-US" altLang="en-US" dirty="0">
                <a:solidFill>
                  <a:schemeClr val="bg1"/>
                </a:solidFill>
              </a:rPr>
              <a:t>Radiology Noon Conferences </a:t>
            </a:r>
            <a:endParaRPr lang="en-US" altLang="en-US" sz="2000" dirty="0">
              <a:solidFill>
                <a:srgbClr val="FF0000"/>
              </a:solidFill>
            </a:endParaRPr>
          </a:p>
          <a:p>
            <a:pPr lvl="3" eaLnBrk="1" hangingPunct="1">
              <a:lnSpc>
                <a:spcPct val="90000"/>
              </a:lnSpc>
            </a:pPr>
            <a:r>
              <a:rPr lang="en-US" altLang="en-US" sz="1600" b="1" dirty="0" smtClean="0">
                <a:solidFill>
                  <a:srgbClr val="FF0000"/>
                </a:solidFill>
              </a:rPr>
              <a:t>You </a:t>
            </a:r>
            <a:r>
              <a:rPr lang="en-US" altLang="en-US" sz="1600" b="1" dirty="0">
                <a:solidFill>
                  <a:srgbClr val="FF0000"/>
                </a:solidFill>
              </a:rPr>
              <a:t>will be forwarded a weekly schedule of </a:t>
            </a:r>
            <a:r>
              <a:rPr lang="en-US" altLang="en-US" sz="1600" b="1" dirty="0" smtClean="0">
                <a:solidFill>
                  <a:srgbClr val="FF0000"/>
                </a:solidFill>
              </a:rPr>
              <a:t>the Noon </a:t>
            </a:r>
            <a:r>
              <a:rPr lang="en-US" altLang="en-US" sz="1600" b="1" dirty="0">
                <a:solidFill>
                  <a:srgbClr val="FF0000"/>
                </a:solidFill>
              </a:rPr>
              <a:t>conferences – Educational, Resident, </a:t>
            </a:r>
            <a:r>
              <a:rPr lang="en-US" altLang="en-US" sz="1600" b="1" dirty="0" smtClean="0">
                <a:solidFill>
                  <a:srgbClr val="FF0000"/>
                </a:solidFill>
              </a:rPr>
              <a:t>and Case </a:t>
            </a:r>
            <a:r>
              <a:rPr lang="en-US" altLang="en-US" sz="1600" b="1" dirty="0" smtClean="0">
                <a:solidFill>
                  <a:srgbClr val="FF0000"/>
                </a:solidFill>
              </a:rPr>
              <a:t>Conferences </a:t>
            </a:r>
          </a:p>
          <a:p>
            <a:pPr lvl="2" eaLnBrk="1" hangingPunct="1">
              <a:lnSpc>
                <a:spcPct val="90000"/>
              </a:lnSpc>
            </a:pPr>
            <a:r>
              <a:rPr lang="en-US" altLang="en-US" dirty="0" smtClean="0">
                <a:solidFill>
                  <a:srgbClr val="FFFF66"/>
                </a:solidFill>
              </a:rPr>
              <a:t>1:30-5:00pm: Didactic session with radiology attending, Zoom Readouts, Multidisciplinary Conferences</a:t>
            </a:r>
          </a:p>
          <a:p>
            <a:pPr lvl="2" eaLnBrk="1" hangingPunct="1">
              <a:lnSpc>
                <a:spcPct val="90000"/>
              </a:lnSpc>
              <a:buFontTx/>
              <a:buNone/>
            </a:pPr>
            <a:endParaRPr lang="en-US" altLang="en-US" dirty="0">
              <a:solidFill>
                <a:schemeClr val="bg1"/>
              </a:solidFill>
            </a:endParaRPr>
          </a:p>
          <a:p>
            <a:pPr lvl="2" eaLnBrk="1" hangingPunct="1">
              <a:lnSpc>
                <a:spcPct val="90000"/>
              </a:lnSpc>
              <a:buFontTx/>
              <a:buNone/>
            </a:pPr>
            <a:endParaRPr lang="en-US" altLang="en-US" dirty="0">
              <a:solidFill>
                <a:schemeClr val="bg1"/>
              </a:solidFill>
            </a:endParaRPr>
          </a:p>
          <a:p>
            <a:pPr lvl="2" eaLnBrk="1" hangingPunct="1">
              <a:lnSpc>
                <a:spcPct val="90000"/>
              </a:lnSpc>
              <a:buFontTx/>
              <a:buNone/>
            </a:pPr>
            <a:endParaRPr lang="en-US" altLang="en-US" dirty="0">
              <a:solidFill>
                <a:schemeClr val="bg1"/>
              </a:solidFill>
            </a:endParaRPr>
          </a:p>
          <a:p>
            <a:pPr lvl="2" eaLnBrk="1" hangingPunct="1">
              <a:lnSpc>
                <a:spcPct val="90000"/>
              </a:lnSpc>
              <a:buFontTx/>
              <a:buNone/>
            </a:pPr>
            <a:endParaRPr lang="en-US" altLang="en-US" dirty="0">
              <a:solidFill>
                <a:schemeClr val="bg1"/>
              </a:solidFill>
            </a:endParaRPr>
          </a:p>
        </p:txBody>
      </p:sp>
      <p:sp>
        <p:nvSpPr>
          <p:cNvPr id="9220" name="Text Box 5"/>
          <p:cNvSpPr txBox="1">
            <a:spLocks noChangeArrowheads="1"/>
          </p:cNvSpPr>
          <p:nvPr/>
        </p:nvSpPr>
        <p:spPr bwMode="auto">
          <a:xfrm>
            <a:off x="457200" y="5410200"/>
            <a:ext cx="85344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spcBef>
                <a:spcPct val="20000"/>
              </a:spcBef>
              <a:buChar char="•"/>
              <a:defRPr sz="3200">
                <a:solidFill>
                  <a:srgbClr val="FFFF00"/>
                </a:solidFill>
                <a:latin typeface="Times New Roman" panose="02020603050405020304" pitchFamily="18" charset="0"/>
                <a:cs typeface="Times New Roman" panose="02020603050405020304" pitchFamily="18" charset="0"/>
              </a:defRPr>
            </a:lvl1pPr>
            <a:lvl2pPr marL="742950" indent="-285750">
              <a:spcBef>
                <a:spcPct val="20000"/>
              </a:spcBef>
              <a:buChar char="–"/>
              <a:defRPr sz="2800">
                <a:solidFill>
                  <a:srgbClr val="FFFF00"/>
                </a:solidFill>
                <a:latin typeface="Times New Roman" panose="02020603050405020304" pitchFamily="18" charset="0"/>
                <a:cs typeface="Times New Roman" panose="02020603050405020304" pitchFamily="18" charset="0"/>
              </a:defRPr>
            </a:lvl2pPr>
            <a:lvl3pPr marL="1143000" indent="-228600">
              <a:spcBef>
                <a:spcPct val="20000"/>
              </a:spcBef>
              <a:buChar char="•"/>
              <a:defRPr sz="2400">
                <a:solidFill>
                  <a:srgbClr val="FFFF00"/>
                </a:solidFill>
                <a:latin typeface="Times New Roman" panose="02020603050405020304" pitchFamily="18" charset="0"/>
                <a:cs typeface="Times New Roman" panose="02020603050405020304" pitchFamily="18" charset="0"/>
              </a:defRPr>
            </a:lvl3pPr>
            <a:lvl4pPr marL="1600200" indent="-228600">
              <a:spcBef>
                <a:spcPct val="20000"/>
              </a:spcBef>
              <a:buChar char="–"/>
              <a:defRPr sz="2000">
                <a:solidFill>
                  <a:srgbClr val="FFFF00"/>
                </a:solidFill>
                <a:latin typeface="Times New Roman" panose="02020603050405020304" pitchFamily="18" charset="0"/>
                <a:cs typeface="Times New Roman" panose="02020603050405020304" pitchFamily="18" charset="0"/>
              </a:defRPr>
            </a:lvl4pPr>
            <a:lvl5pPr marL="2057400" indent="-228600">
              <a:spcBef>
                <a:spcPct val="20000"/>
              </a:spcBef>
              <a:buChar char="»"/>
              <a:defRPr sz="2000">
                <a:solidFill>
                  <a:srgbClr val="FFFF00"/>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har char="»"/>
              <a:defRPr sz="2000">
                <a:solidFill>
                  <a:srgbClr val="FFFF00"/>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har char="»"/>
              <a:defRPr sz="2000">
                <a:solidFill>
                  <a:srgbClr val="FFFF00"/>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har char="»"/>
              <a:defRPr sz="2000">
                <a:solidFill>
                  <a:srgbClr val="FFFF00"/>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har char="»"/>
              <a:defRPr sz="2000">
                <a:solidFill>
                  <a:srgbClr val="FFFF00"/>
                </a:solidFill>
                <a:latin typeface="Times New Roman" panose="02020603050405020304" pitchFamily="18" charset="0"/>
                <a:cs typeface="Times New Roman" panose="02020603050405020304" pitchFamily="18" charset="0"/>
              </a:defRPr>
            </a:lvl9pPr>
          </a:lstStyle>
          <a:p>
            <a:pPr eaLnBrk="1" hangingPunct="1">
              <a:spcBef>
                <a:spcPct val="50000"/>
              </a:spcBef>
              <a:buFontTx/>
              <a:buNone/>
            </a:pPr>
            <a:r>
              <a:rPr lang="en-US" altLang="en-US" sz="1800" b="1" dirty="0" smtClean="0">
                <a:solidFill>
                  <a:srgbClr val="33CCFF"/>
                </a:solidFill>
              </a:rPr>
              <a:t>  </a:t>
            </a:r>
            <a:endParaRPr lang="en-US" altLang="en-US" sz="2400" i="1" dirty="0">
              <a:solidFill>
                <a:srgbClr val="33CCFF"/>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 Schedule</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4" name="Picture 3"/>
          <p:cNvPicPr>
            <a:picLocks noChangeAspect="1"/>
          </p:cNvPicPr>
          <p:nvPr/>
        </p:nvPicPr>
        <p:blipFill>
          <a:blip r:embed="rId2"/>
          <a:stretch>
            <a:fillRect/>
          </a:stretch>
        </p:blipFill>
        <p:spPr>
          <a:xfrm>
            <a:off x="1600200" y="1180092"/>
            <a:ext cx="5548312" cy="5677908"/>
          </a:xfrm>
          <a:prstGeom prst="rect">
            <a:avLst/>
          </a:prstGeom>
        </p:spPr>
      </p:pic>
    </p:spTree>
    <p:extLst>
      <p:ext uri="{BB962C8B-B14F-4D97-AF65-F5344CB8AC3E}">
        <p14:creationId xmlns:p14="http://schemas.microsoft.com/office/powerpoint/2010/main" val="2879073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2 Schedule</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2024062" y="1255816"/>
            <a:ext cx="5095875" cy="5214729"/>
          </a:xfrm>
          <a:prstGeom prst="rect">
            <a:avLst/>
          </a:prstGeom>
        </p:spPr>
      </p:pic>
    </p:spTree>
    <p:extLst>
      <p:ext uri="{BB962C8B-B14F-4D97-AF65-F5344CB8AC3E}">
        <p14:creationId xmlns:p14="http://schemas.microsoft.com/office/powerpoint/2010/main" val="1863791997"/>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1789</TotalTime>
  <Words>1219</Words>
  <Application>Microsoft Office PowerPoint</Application>
  <PresentationFormat>On-screen Show (4:3)</PresentationFormat>
  <Paragraphs>118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 New Roman</vt:lpstr>
      <vt:lpstr>Wingdings</vt:lpstr>
      <vt:lpstr>Default Design</vt:lpstr>
      <vt:lpstr>Introduction to the Radiology Selective: Selective Goals, Learning Objectives, and Logistics</vt:lpstr>
      <vt:lpstr>BUSM Institutional Learning Objectives: BU CARES</vt:lpstr>
      <vt:lpstr>Radiology Selective Goal</vt:lpstr>
      <vt:lpstr>Radiology Selective Learning Objectives</vt:lpstr>
      <vt:lpstr>Radiology Selective Learning Objectives</vt:lpstr>
      <vt:lpstr>During the Radiology Selective</vt:lpstr>
      <vt:lpstr>Selective Logistics</vt:lpstr>
      <vt:lpstr>Week 1 Schedule</vt:lpstr>
      <vt:lpstr>Week 2 Schedule</vt:lpstr>
      <vt:lpstr>Week 3 Schedule</vt:lpstr>
      <vt:lpstr>Week 4 Schedule</vt:lpstr>
      <vt:lpstr>Self-Directed Learning</vt:lpstr>
      <vt:lpstr>Medical Student Presentations </vt:lpstr>
      <vt:lpstr>Quizzes</vt:lpstr>
      <vt:lpstr>Radiology Selective  Objective Structured Clinical Exam (OSCE)</vt:lpstr>
      <vt:lpstr>Radiology Selective Evaluation</vt:lpstr>
      <vt:lpstr>Radiology Selective Evaluation</vt:lpstr>
      <vt:lpstr>Final Examination</vt:lpstr>
      <vt:lpstr>BUSM Work Hours</vt:lpstr>
      <vt:lpstr>PowerPoint Presentation</vt:lpstr>
      <vt:lpstr>PowerPoint Presentation</vt:lpstr>
    </vt:vector>
  </TitlesOfParts>
  <Company>CCHCS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Clinical Radiology: Clerkship Goals and Logistics</dc:title>
  <dc:creator>Priscilla Slanetz, MD, MPH;Johanne E. Dillon, MD</dc:creator>
  <cp:lastModifiedBy>Alfonse, Justin</cp:lastModifiedBy>
  <cp:revision>245</cp:revision>
  <dcterms:created xsi:type="dcterms:W3CDTF">2006-01-06T15:54:12Z</dcterms:created>
  <dcterms:modified xsi:type="dcterms:W3CDTF">2020-08-24T11:50:57Z</dcterms:modified>
</cp:coreProperties>
</file>