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Santiago" initials="JS" lastIdx="3" clrIdx="0">
    <p:extLst>
      <p:ext uri="{19B8F6BF-5375-455C-9EA6-DF929625EA0E}">
        <p15:presenceInfo xmlns:p15="http://schemas.microsoft.com/office/powerpoint/2012/main" userId="055a7529f9fddbe3" providerId="Windows Live"/>
      </p:ext>
    </p:extLst>
  </p:cmAuthor>
  <p:cmAuthor id="2" name="Memmo, Elise P" initials="MEP" lastIdx="2" clrIdx="1">
    <p:extLst>
      <p:ext uri="{19B8F6BF-5375-455C-9EA6-DF929625EA0E}">
        <p15:presenceInfo xmlns:p15="http://schemas.microsoft.com/office/powerpoint/2012/main" userId="S-1-5-21-1013449540-720069183-311576647-1485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81" d="100"/>
          <a:sy n="81" d="100"/>
        </p:scale>
        <p:origin x="79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C58B9-DC6C-2E4A-B00B-6539D633C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DF0CDE-8596-BD47-AB51-4B28E0E89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F0257-6764-9E40-A212-B8B0F1CE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1E5-7270-1240-9346-57C06F53695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28F98-F06C-994B-908C-FA389120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828E-7687-5F4A-9705-67495FBBB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6BA-425E-464F-9DD6-9C952FE2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7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8136A-8BA5-CA4F-B65C-D32D45110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C8B28-D2AA-EF45-94AF-7C3A29F78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636A3-87B0-9F45-B86B-4C198333F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1E5-7270-1240-9346-57C06F53695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35136-8148-E442-980F-7708A6D2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56BB6-2910-AF4B-BFC4-C18F1DDC4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6BA-425E-464F-9DD6-9C952FE2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55DD0B-886B-F749-A7FA-2D43ABD64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2E31E-C4A9-A749-A106-A1C41C8D3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D49E0-9B85-9448-9899-AAAD48244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1E5-7270-1240-9346-57C06F53695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C84E5-B973-784E-81CC-8F0CEE32C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89619-57A3-9A44-AF52-BB3FAD92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6BA-425E-464F-9DD6-9C952FE2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AB4E4-A5B7-EA4D-87AA-1F3E1B2A8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2501D-888E-DD4B-8A9C-9B802023A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FD220-D44B-CD42-B1A9-526D97B63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1E5-7270-1240-9346-57C06F53695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7F81D-D0DB-AF46-9F52-F2A45FAC6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6C4A6-28DD-B24E-801B-186155675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6BA-425E-464F-9DD6-9C952FE2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0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12A4F-1C4D-0947-8AD0-1DA60FD93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01BB5-FFF8-6946-BB52-08007DEE2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8C2A7-DAC1-064E-884E-7E7FA8CB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1E5-7270-1240-9346-57C06F53695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CAD47-417A-4449-B693-6BACA5F9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5E860-155F-A548-91D2-860B49F4B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6BA-425E-464F-9DD6-9C952FE2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7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60C1D-2911-4148-8FB4-DF4C4D553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0D60A-AD88-454E-A679-62184BE47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12333-6E43-664E-8D8F-1B49614BA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480D7-9567-634C-95BB-85D090ED6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1E5-7270-1240-9346-57C06F53695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9A27D-58FA-4343-82BB-A59381D25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D5BE9-D3E0-4D4F-8D3F-DD517B3A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6BA-425E-464F-9DD6-9C952FE2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7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D414D-F7E3-AB4B-A913-6DA7FFE12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AD763-B8E1-4A46-BE64-655EFC96C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874A3-80B3-214A-9CA7-30747127A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CC7021-4ACC-454C-9AC7-413FC19D2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FB3B3D-8B64-254F-BB52-B97A996AEF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11E87C-4B91-B049-B6D9-01A2E7588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1E5-7270-1240-9346-57C06F53695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D135DF-74F0-914B-A7B8-19A7AF4AF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90A927-B0C4-124B-B873-D41B0830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6BA-425E-464F-9DD6-9C952FE2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4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D0891-C971-7948-87C1-5286914B7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F7B12-4B61-4646-B58F-078910BB4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1E5-7270-1240-9346-57C06F53695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6E590B-17FF-FB4D-A77F-D89B94C8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F3BC4-82C5-E84E-8F8E-8CBC4C9B8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6BA-425E-464F-9DD6-9C952FE2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9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F43B4D-FC2C-744E-A358-A45EE1C0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1E5-7270-1240-9346-57C06F53695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E0E02-110D-254A-8CF8-3C8B55C91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1968C-6FDE-9045-A1FE-34BFD9C1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6BA-425E-464F-9DD6-9C952FE2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0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D26C0-6449-4B4D-A818-EA4BEF94C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D9714-FDF9-BD4E-833A-B91ED2103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DF5B9-C596-CB4F-B4DB-DBBD27DF0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2D88D-5CB2-8849-819A-5F8FC02E9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1E5-7270-1240-9346-57C06F53695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1463D-2B62-A247-824F-F93AF75FE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E7ECA-BC12-924C-A1FB-7BD8998E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6BA-425E-464F-9DD6-9C952FE2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89259-499E-A240-AB88-EAFC49940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F4A16A-BAD8-7E49-A4CD-32E4DE1EF9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8DECEA-C8B8-CD4D-B598-E4E904E57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0F4A0-C3F0-AE47-A100-2CAD7F4E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1E5-7270-1240-9346-57C06F53695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9ADBA-DB25-5D4D-AFCD-3F76FD83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95796-D147-704E-94F7-85745B8E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6BA-425E-464F-9DD6-9C952FE2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6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2FF8B4-57B9-2F44-BE95-21A66FEFA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23A31-FE27-DD4A-A989-4CC636F17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B7986-82A2-464A-951F-ADF77F3CD2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E21E5-7270-1240-9346-57C06F536954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8D579-8E2A-AA40-8C7A-AA9040A94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6674D-73EA-C54A-8187-69121C41B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76BA-425E-464F-9DD6-9C952FE2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3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>
            <a:extLst>
              <a:ext uri="{FF2B5EF4-FFF2-40B4-BE49-F238E27FC236}">
                <a16:creationId xmlns:a16="http://schemas.microsoft.com/office/drawing/2014/main" id="{A34D93F9-A060-3245-81B7-39B43BF4187F}"/>
              </a:ext>
            </a:extLst>
          </p:cNvPr>
          <p:cNvSpPr/>
          <p:nvPr/>
        </p:nvSpPr>
        <p:spPr>
          <a:xfrm>
            <a:off x="455428" y="1480008"/>
            <a:ext cx="2135902" cy="897821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28-32+ week low risk </a:t>
            </a:r>
            <a:r>
              <a:rPr lang="en-US" sz="1200" dirty="0" err="1">
                <a:solidFill>
                  <a:schemeClr val="tx1"/>
                </a:solidFill>
              </a:rPr>
              <a:t>pt</a:t>
            </a:r>
            <a:r>
              <a:rPr lang="en-US" sz="1200" dirty="0">
                <a:solidFill>
                  <a:schemeClr val="tx1"/>
                </a:solidFill>
              </a:rPr>
              <a:t> (no regular ATU visits)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OR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16-32 week MFM </a:t>
            </a:r>
            <a:r>
              <a:rPr lang="en-US" sz="1200" dirty="0" err="1">
                <a:solidFill>
                  <a:schemeClr val="tx1"/>
                </a:solidFill>
              </a:rPr>
              <a:t>pt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9788742E-0A4E-1743-AA1F-60AD816324CC}"/>
              </a:ext>
            </a:extLst>
          </p:cNvPr>
          <p:cNvSpPr/>
          <p:nvPr/>
        </p:nvSpPr>
        <p:spPr>
          <a:xfrm>
            <a:off x="4000559" y="1592016"/>
            <a:ext cx="1135639" cy="7876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Pt does not already have BP cuff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257ACF8F-B6C7-1E4E-976A-EFC9810C9870}"/>
              </a:ext>
            </a:extLst>
          </p:cNvPr>
          <p:cNvSpPr/>
          <p:nvPr/>
        </p:nvSpPr>
        <p:spPr>
          <a:xfrm>
            <a:off x="8502628" y="1597485"/>
            <a:ext cx="1270324" cy="78581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Med student registers </a:t>
            </a:r>
            <a:r>
              <a:rPr lang="en-US" sz="1200" dirty="0" err="1">
                <a:solidFill>
                  <a:schemeClr val="tx1"/>
                </a:solidFill>
              </a:rPr>
              <a:t>pt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 err="1">
                <a:solidFill>
                  <a:schemeClr val="tx1"/>
                </a:solidFill>
              </a:rPr>
              <a:t>Rimidi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webportal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B7AD5576-98FE-A541-9CD7-1D8AA6372B3A}"/>
              </a:ext>
            </a:extLst>
          </p:cNvPr>
          <p:cNvSpPr/>
          <p:nvPr/>
        </p:nvSpPr>
        <p:spPr>
          <a:xfrm>
            <a:off x="1941955" y="3216144"/>
            <a:ext cx="1230086" cy="78581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Pt appointment complete</a:t>
            </a:r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90B68923-AD52-8445-A8B5-13E1FBAC7792}"/>
              </a:ext>
            </a:extLst>
          </p:cNvPr>
          <p:cNvSpPr/>
          <p:nvPr/>
        </p:nvSpPr>
        <p:spPr>
          <a:xfrm>
            <a:off x="4930721" y="3202038"/>
            <a:ext cx="1376419" cy="78581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Day of virtual appt </a:t>
            </a:r>
            <a:r>
              <a:rPr lang="en-US" sz="1200" dirty="0" err="1">
                <a:solidFill>
                  <a:schemeClr val="tx1"/>
                </a:solidFill>
              </a:rPr>
              <a:t>pt</a:t>
            </a:r>
            <a:r>
              <a:rPr lang="en-US" sz="1200" dirty="0">
                <a:solidFill>
                  <a:schemeClr val="tx1"/>
                </a:solidFill>
              </a:rPr>
              <a:t> takes her BP</a:t>
            </a:r>
          </a:p>
        </p:txBody>
      </p:sp>
      <p:sp>
        <p:nvSpPr>
          <p:cNvPr id="15" name="Pentagon 14">
            <a:extLst>
              <a:ext uri="{FF2B5EF4-FFF2-40B4-BE49-F238E27FC236}">
                <a16:creationId xmlns:a16="http://schemas.microsoft.com/office/drawing/2014/main" id="{D96442EC-FD33-D542-845C-9A54DDE7E7A1}"/>
              </a:ext>
            </a:extLst>
          </p:cNvPr>
          <p:cNvSpPr/>
          <p:nvPr/>
        </p:nvSpPr>
        <p:spPr>
          <a:xfrm>
            <a:off x="7804033" y="3211488"/>
            <a:ext cx="1357462" cy="78581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Pt attends virtual appt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60463" y="3211487"/>
            <a:ext cx="1785256" cy="785813"/>
            <a:chOff x="677561" y="4160589"/>
            <a:chExt cx="1785256" cy="78581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CE92118-9658-E946-996C-5623CD726C26}"/>
                </a:ext>
              </a:extLst>
            </p:cNvPr>
            <p:cNvGrpSpPr/>
            <p:nvPr/>
          </p:nvGrpSpPr>
          <p:grpSpPr>
            <a:xfrm>
              <a:off x="677561" y="4160589"/>
              <a:ext cx="1785256" cy="785813"/>
              <a:chOff x="9345388" y="564696"/>
              <a:chExt cx="1785256" cy="785813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17" name="Chevron 16">
                <a:extLst>
                  <a:ext uri="{FF2B5EF4-FFF2-40B4-BE49-F238E27FC236}">
                    <a16:creationId xmlns:a16="http://schemas.microsoft.com/office/drawing/2014/main" id="{63D3F8A2-3E35-594C-8315-C8A55D297F4D}"/>
                  </a:ext>
                </a:extLst>
              </p:cNvPr>
              <p:cNvSpPr/>
              <p:nvPr/>
            </p:nvSpPr>
            <p:spPr>
              <a:xfrm>
                <a:off x="9345388" y="564696"/>
                <a:ext cx="816428" cy="785813"/>
              </a:xfrm>
              <a:prstGeom prst="chevr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Chevron 17">
                <a:extLst>
                  <a:ext uri="{FF2B5EF4-FFF2-40B4-BE49-F238E27FC236}">
                    <a16:creationId xmlns:a16="http://schemas.microsoft.com/office/drawing/2014/main" id="{90A4C582-8C0B-1E4C-93D8-4153A4424864}"/>
                  </a:ext>
                </a:extLst>
              </p:cNvPr>
              <p:cNvSpPr/>
              <p:nvPr/>
            </p:nvSpPr>
            <p:spPr>
              <a:xfrm>
                <a:off x="9829802" y="564696"/>
                <a:ext cx="816428" cy="785813"/>
              </a:xfrm>
              <a:prstGeom prst="chevr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Chevron 18">
                <a:extLst>
                  <a:ext uri="{FF2B5EF4-FFF2-40B4-BE49-F238E27FC236}">
                    <a16:creationId xmlns:a16="http://schemas.microsoft.com/office/drawing/2014/main" id="{684446AB-8C9E-AF4D-82F8-DFA17F4BC7A2}"/>
                  </a:ext>
                </a:extLst>
              </p:cNvPr>
              <p:cNvSpPr/>
              <p:nvPr/>
            </p:nvSpPr>
            <p:spPr>
              <a:xfrm>
                <a:off x="10314216" y="564696"/>
                <a:ext cx="816428" cy="785813"/>
              </a:xfrm>
              <a:prstGeom prst="chevr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96A0EE2-DB5D-6B4C-8CBB-0C9E7A9B99F5}"/>
                </a:ext>
              </a:extLst>
            </p:cNvPr>
            <p:cNvSpPr txBox="1"/>
            <p:nvPr/>
          </p:nvSpPr>
          <p:spPr>
            <a:xfrm>
              <a:off x="1064021" y="4322852"/>
              <a:ext cx="13062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Pt at home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992893" y="3216144"/>
            <a:ext cx="1785256" cy="785813"/>
            <a:chOff x="7890060" y="4154338"/>
            <a:chExt cx="1785256" cy="785813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995B7D5-A462-1248-ACAA-9BA04FEFD574}"/>
                </a:ext>
              </a:extLst>
            </p:cNvPr>
            <p:cNvGrpSpPr/>
            <p:nvPr/>
          </p:nvGrpSpPr>
          <p:grpSpPr>
            <a:xfrm>
              <a:off x="7890060" y="4154338"/>
              <a:ext cx="1785256" cy="785813"/>
              <a:chOff x="9345388" y="564696"/>
              <a:chExt cx="1785256" cy="785813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24" name="Chevron 23">
                <a:extLst>
                  <a:ext uri="{FF2B5EF4-FFF2-40B4-BE49-F238E27FC236}">
                    <a16:creationId xmlns:a16="http://schemas.microsoft.com/office/drawing/2014/main" id="{56D87BEC-9392-ED41-9239-81013A75C83B}"/>
                  </a:ext>
                </a:extLst>
              </p:cNvPr>
              <p:cNvSpPr/>
              <p:nvPr/>
            </p:nvSpPr>
            <p:spPr>
              <a:xfrm>
                <a:off x="9345388" y="564696"/>
                <a:ext cx="816428" cy="785813"/>
              </a:xfrm>
              <a:prstGeom prst="chevr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Chevron 24">
                <a:extLst>
                  <a:ext uri="{FF2B5EF4-FFF2-40B4-BE49-F238E27FC236}">
                    <a16:creationId xmlns:a16="http://schemas.microsoft.com/office/drawing/2014/main" id="{54A866C4-AC76-794E-A71F-5DDFF37D44D9}"/>
                  </a:ext>
                </a:extLst>
              </p:cNvPr>
              <p:cNvSpPr/>
              <p:nvPr/>
            </p:nvSpPr>
            <p:spPr>
              <a:xfrm>
                <a:off x="9829802" y="564696"/>
                <a:ext cx="816428" cy="785813"/>
              </a:xfrm>
              <a:prstGeom prst="chevr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Chevron 25">
                <a:extLst>
                  <a:ext uri="{FF2B5EF4-FFF2-40B4-BE49-F238E27FC236}">
                    <a16:creationId xmlns:a16="http://schemas.microsoft.com/office/drawing/2014/main" id="{C05201FD-7A00-9B48-B00E-974E5C6BBAAD}"/>
                  </a:ext>
                </a:extLst>
              </p:cNvPr>
              <p:cNvSpPr/>
              <p:nvPr/>
            </p:nvSpPr>
            <p:spPr>
              <a:xfrm>
                <a:off x="10314216" y="564696"/>
                <a:ext cx="816428" cy="785813"/>
              </a:xfrm>
              <a:prstGeom prst="chevr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505E15-BF5A-E84B-8CD6-F7C0909EE84D}"/>
                </a:ext>
              </a:extLst>
            </p:cNvPr>
            <p:cNvSpPr txBox="1"/>
            <p:nvPr/>
          </p:nvSpPr>
          <p:spPr>
            <a:xfrm>
              <a:off x="8367572" y="4362578"/>
              <a:ext cx="1050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Repeat</a:t>
              </a:r>
            </a:p>
          </p:txBody>
        </p:sp>
      </p:grpSp>
      <p:sp>
        <p:nvSpPr>
          <p:cNvPr id="28" name="Pentagon 27">
            <a:extLst>
              <a:ext uri="{FF2B5EF4-FFF2-40B4-BE49-F238E27FC236}">
                <a16:creationId xmlns:a16="http://schemas.microsoft.com/office/drawing/2014/main" id="{0E8054C6-09B3-CE46-A530-343C7394033D}"/>
              </a:ext>
            </a:extLst>
          </p:cNvPr>
          <p:cNvSpPr/>
          <p:nvPr/>
        </p:nvSpPr>
        <p:spPr>
          <a:xfrm>
            <a:off x="10829579" y="3199578"/>
            <a:ext cx="1231959" cy="785813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Pt returns cuff in original box by dropping at UPS when PP monitoring complete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97674" y="4524932"/>
            <a:ext cx="325835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/>
              <a:t>Eligibility for </a:t>
            </a:r>
            <a:r>
              <a:rPr lang="en-US" sz="1200" u="sng" dirty="0" err="1"/>
              <a:t>Rimidi</a:t>
            </a:r>
            <a:r>
              <a:rPr lang="en-US" sz="1200" u="sng" dirty="0"/>
              <a:t> Cuffs</a:t>
            </a:r>
            <a:endParaRPr lang="en-US" sz="12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dirty="0"/>
              <a:t>For women at high risk of hypertensive complications (generally in MFM practice) between 16-32 weeks.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dirty="0"/>
              <a:t>For women in the third trimester (28-32+ weeks) who: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sz="1100" dirty="0"/>
              <a:t>Don’t have a BP cuff at home.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sz="1100" dirty="0"/>
              <a:t>Are not scheduled to come in for additional fetal surveillance that would require frequent visits regardless (BMI&gt;40, GDM, multiple gestation,  AMA &gt; =40 </a:t>
            </a:r>
            <a:r>
              <a:rPr lang="en-US" sz="1100" dirty="0" err="1"/>
              <a:t>yo</a:t>
            </a:r>
            <a:r>
              <a:rPr lang="en-US" sz="1100" dirty="0"/>
              <a:t>).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sz="1100" dirty="0"/>
              <a:t>Could have in person visits less frequently weeks instead of q2 (</a:t>
            </a:r>
            <a:r>
              <a:rPr lang="en-US" sz="1100" dirty="0" err="1"/>
              <a:t>eg</a:t>
            </a:r>
            <a:r>
              <a:rPr lang="en-US" sz="1100" dirty="0"/>
              <a:t> 32,36, 38, 40).</a:t>
            </a:r>
          </a:p>
        </p:txBody>
      </p:sp>
      <p:sp>
        <p:nvSpPr>
          <p:cNvPr id="30" name="Pentagon 29">
            <a:extLst>
              <a:ext uri="{FF2B5EF4-FFF2-40B4-BE49-F238E27FC236}">
                <a16:creationId xmlns:a16="http://schemas.microsoft.com/office/drawing/2014/main" id="{9788742E-0A4E-1743-AA1F-60AD816324CC}"/>
              </a:ext>
            </a:extLst>
          </p:cNvPr>
          <p:cNvSpPr/>
          <p:nvPr/>
        </p:nvSpPr>
        <p:spPr>
          <a:xfrm>
            <a:off x="2760693" y="1597483"/>
            <a:ext cx="1097424" cy="78581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Provider asks if </a:t>
            </a:r>
            <a:r>
              <a:rPr lang="en-US" sz="1200" dirty="0" err="1">
                <a:solidFill>
                  <a:schemeClr val="tx1"/>
                </a:solidFill>
              </a:rPr>
              <a:t>pt</a:t>
            </a:r>
            <a:r>
              <a:rPr lang="en-US" sz="1200" dirty="0">
                <a:solidFill>
                  <a:schemeClr val="tx1"/>
                </a:solidFill>
              </a:rPr>
              <a:t> has BP cuff</a:t>
            </a:r>
          </a:p>
        </p:txBody>
      </p:sp>
      <p:sp>
        <p:nvSpPr>
          <p:cNvPr id="31" name="Pentagon 30">
            <a:extLst>
              <a:ext uri="{FF2B5EF4-FFF2-40B4-BE49-F238E27FC236}">
                <a16:creationId xmlns:a16="http://schemas.microsoft.com/office/drawing/2014/main" id="{B7AD5576-98FE-A541-9CD7-1D8AA6372B3A}"/>
              </a:ext>
            </a:extLst>
          </p:cNvPr>
          <p:cNvSpPr/>
          <p:nvPr/>
        </p:nvSpPr>
        <p:spPr>
          <a:xfrm>
            <a:off x="9908356" y="1597484"/>
            <a:ext cx="2135902" cy="78581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Med student gives </a:t>
            </a:r>
            <a:r>
              <a:rPr lang="en-US" sz="1200" dirty="0" err="1">
                <a:solidFill>
                  <a:schemeClr val="tx1"/>
                </a:solidFill>
              </a:rPr>
              <a:t>pt</a:t>
            </a:r>
            <a:r>
              <a:rPr lang="en-US" sz="1200" dirty="0">
                <a:solidFill>
                  <a:schemeClr val="tx1"/>
                </a:solidFill>
              </a:rPr>
              <a:t> cuff (with UPS prepaid shipping label on box) &amp; provides </a:t>
            </a:r>
            <a:r>
              <a:rPr lang="en-US" sz="1200" dirty="0" err="1">
                <a:solidFill>
                  <a:schemeClr val="tx1"/>
                </a:solidFill>
              </a:rPr>
              <a:t>pt</a:t>
            </a:r>
            <a:r>
              <a:rPr lang="en-US" sz="1200" dirty="0">
                <a:solidFill>
                  <a:schemeClr val="tx1"/>
                </a:solidFill>
              </a:rPr>
              <a:t> education on BP cuff use</a:t>
            </a:r>
          </a:p>
        </p:txBody>
      </p:sp>
      <p:sp>
        <p:nvSpPr>
          <p:cNvPr id="32" name="Pentagon 31">
            <a:extLst>
              <a:ext uri="{FF2B5EF4-FFF2-40B4-BE49-F238E27FC236}">
                <a16:creationId xmlns:a16="http://schemas.microsoft.com/office/drawing/2014/main" id="{9788742E-0A4E-1743-AA1F-60AD816324CC}"/>
              </a:ext>
            </a:extLst>
          </p:cNvPr>
          <p:cNvSpPr/>
          <p:nvPr/>
        </p:nvSpPr>
        <p:spPr>
          <a:xfrm>
            <a:off x="5250092" y="1597488"/>
            <a:ext cx="1656310" cy="78581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Provider pages medical student </a:t>
            </a:r>
            <a:r>
              <a:rPr lang="en-US" sz="1200" b="1" dirty="0">
                <a:solidFill>
                  <a:schemeClr val="tx2"/>
                </a:solidFill>
              </a:rPr>
              <a:t>Pager #5808 </a:t>
            </a:r>
            <a:r>
              <a:rPr lang="en-US" sz="1200" dirty="0">
                <a:solidFill>
                  <a:schemeClr val="tx1"/>
                </a:solidFill>
              </a:rPr>
              <a:t>to assist with BP cuff</a:t>
            </a:r>
          </a:p>
        </p:txBody>
      </p:sp>
      <p:sp>
        <p:nvSpPr>
          <p:cNvPr id="33" name="Pentagon 32">
            <a:extLst>
              <a:ext uri="{FF2B5EF4-FFF2-40B4-BE49-F238E27FC236}">
                <a16:creationId xmlns:a16="http://schemas.microsoft.com/office/drawing/2014/main" id="{B7AD5576-98FE-A541-9CD7-1D8AA6372B3A}"/>
              </a:ext>
            </a:extLst>
          </p:cNvPr>
          <p:cNvSpPr/>
          <p:nvPr/>
        </p:nvSpPr>
        <p:spPr>
          <a:xfrm>
            <a:off x="28729" y="3232495"/>
            <a:ext cx="1839624" cy="78581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Provider uses BP cuff </a:t>
            </a:r>
            <a:r>
              <a:rPr lang="en-US" sz="1200" dirty="0" err="1">
                <a:solidFill>
                  <a:schemeClr val="tx1"/>
                </a:solidFill>
              </a:rPr>
              <a:t>dotphrase</a:t>
            </a:r>
            <a:r>
              <a:rPr lang="en-US" sz="1200" dirty="0">
                <a:solidFill>
                  <a:schemeClr val="tx1"/>
                </a:solidFill>
              </a:rPr>
              <a:t> in AVS to document BP cuff given &amp; </a:t>
            </a:r>
            <a:r>
              <a:rPr lang="en-US" sz="1200" dirty="0" err="1">
                <a:solidFill>
                  <a:schemeClr val="tx1"/>
                </a:solidFill>
              </a:rPr>
              <a:t>pt</a:t>
            </a:r>
            <a:r>
              <a:rPr lang="en-US" sz="1200" dirty="0">
                <a:solidFill>
                  <a:schemeClr val="tx1"/>
                </a:solidFill>
              </a:rPr>
              <a:t> instructions</a:t>
            </a:r>
          </a:p>
        </p:txBody>
      </p:sp>
      <p:sp>
        <p:nvSpPr>
          <p:cNvPr id="37" name="Pentagon 36">
            <a:extLst>
              <a:ext uri="{FF2B5EF4-FFF2-40B4-BE49-F238E27FC236}">
                <a16:creationId xmlns:a16="http://schemas.microsoft.com/office/drawing/2014/main" id="{90B68923-AD52-8445-A8B5-13E1FBAC7792}"/>
              </a:ext>
            </a:extLst>
          </p:cNvPr>
          <p:cNvSpPr/>
          <p:nvPr/>
        </p:nvSpPr>
        <p:spPr>
          <a:xfrm>
            <a:off x="6367377" y="3216144"/>
            <a:ext cx="1376419" cy="78581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Provider checks </a:t>
            </a:r>
            <a:r>
              <a:rPr lang="en-US" sz="1200" dirty="0" err="1">
                <a:solidFill>
                  <a:schemeClr val="tx1"/>
                </a:solidFill>
              </a:rPr>
              <a:t>pt’s</a:t>
            </a:r>
            <a:r>
              <a:rPr lang="en-US" sz="1200" dirty="0">
                <a:solidFill>
                  <a:schemeClr val="tx1"/>
                </a:solidFill>
              </a:rPr>
              <a:t> BP in </a:t>
            </a:r>
            <a:r>
              <a:rPr lang="en-US" sz="1200" dirty="0" err="1">
                <a:solidFill>
                  <a:schemeClr val="tx1"/>
                </a:solidFill>
              </a:rPr>
              <a:t>webportal</a:t>
            </a:r>
            <a:r>
              <a:rPr lang="en-US" sz="1200" dirty="0">
                <a:solidFill>
                  <a:schemeClr val="tx1"/>
                </a:solidFill>
              </a:rPr>
              <a:t> before </a:t>
            </a:r>
            <a:r>
              <a:rPr lang="en-US" sz="1200" dirty="0" err="1">
                <a:solidFill>
                  <a:schemeClr val="tx1"/>
                </a:solidFill>
              </a:rPr>
              <a:t>appt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3734048" y="3243541"/>
            <a:ext cx="306593" cy="18976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75230" y="4501001"/>
            <a:ext cx="2229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HR RN monitors portal for prenatal patients</a:t>
            </a:r>
          </a:p>
        </p:txBody>
      </p:sp>
      <p:sp>
        <p:nvSpPr>
          <p:cNvPr id="38" name="Pentagon 37">
            <a:extLst>
              <a:ext uri="{FF2B5EF4-FFF2-40B4-BE49-F238E27FC236}">
                <a16:creationId xmlns:a16="http://schemas.microsoft.com/office/drawing/2014/main" id="{257ACF8F-B6C7-1E4E-976A-EFC9810C9870}"/>
              </a:ext>
            </a:extLst>
          </p:cNvPr>
          <p:cNvSpPr/>
          <p:nvPr/>
        </p:nvSpPr>
        <p:spPr>
          <a:xfrm>
            <a:off x="7062941" y="1597483"/>
            <a:ext cx="1270324" cy="78581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Med student retrieves cuff marks inventory list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2041" y="212115"/>
            <a:ext cx="6485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Prenatal </a:t>
            </a:r>
            <a:r>
              <a:rPr lang="en-US" sz="2400" b="1" dirty="0" err="1">
                <a:solidFill>
                  <a:schemeClr val="tx2"/>
                </a:solidFill>
              </a:rPr>
              <a:t>Rimidi</a:t>
            </a:r>
            <a:r>
              <a:rPr lang="en-US" sz="2400" b="1" dirty="0">
                <a:solidFill>
                  <a:schemeClr val="tx2"/>
                </a:solidFill>
              </a:rPr>
              <a:t> BP Cuff Distribution &amp; Follow Up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</a:rPr>
              <a:t>Work Flow</a:t>
            </a:r>
          </a:p>
        </p:txBody>
      </p:sp>
    </p:spTree>
    <p:extLst>
      <p:ext uri="{BB962C8B-B14F-4D97-AF65-F5344CB8AC3E}">
        <p14:creationId xmlns:p14="http://schemas.microsoft.com/office/powerpoint/2010/main" val="1582665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246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Julie Santiago</cp:lastModifiedBy>
  <cp:revision>25</cp:revision>
  <dcterms:created xsi:type="dcterms:W3CDTF">2020-04-01T19:39:43Z</dcterms:created>
  <dcterms:modified xsi:type="dcterms:W3CDTF">2020-04-09T14:21:45Z</dcterms:modified>
</cp:coreProperties>
</file>