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4"/>
  </p:notesMasterIdLst>
  <p:handoutMasterIdLst>
    <p:handoutMasterId r:id="rId5"/>
  </p:handoutMasterIdLst>
  <p:sldIdLst>
    <p:sldId id="851" r:id="rId2"/>
    <p:sldId id="852" r:id="rId3"/>
  </p:sldIdLst>
  <p:sldSz cx="9144000" cy="6858000" type="screen4x3"/>
  <p:notesSz cx="685800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  <a:srgbClr val="00FF99"/>
    <a:srgbClr val="33CCFF"/>
    <a:srgbClr val="0099CC"/>
    <a:srgbClr val="CCFFFF"/>
    <a:srgbClr val="000000"/>
    <a:srgbClr val="1F497D"/>
    <a:srgbClr val="0E325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176" autoAdjust="0"/>
    <p:restoredTop sz="92941" autoAdjust="0"/>
  </p:normalViewPr>
  <p:slideViewPr>
    <p:cSldViewPr>
      <p:cViewPr varScale="1">
        <p:scale>
          <a:sx n="89" d="100"/>
          <a:sy n="89" d="100"/>
        </p:scale>
        <p:origin x="-19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5" y="4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9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901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b" anchorCtr="0" compatLnSpc="1">
            <a:prstTxWarp prst="textNoShape">
              <a:avLst/>
            </a:prstTxWarp>
          </a:bodyPr>
          <a:lstStyle>
            <a:lvl1pPr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9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5" y="8777901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ea typeface="+mn-ea"/>
              </a:defRPr>
            </a:lvl1pPr>
          </a:lstStyle>
          <a:p>
            <a:pPr>
              <a:defRPr/>
            </a:pPr>
            <a:fld id="{95C948B6-0D78-438D-98F1-80F97B373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5" y="4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3738"/>
            <a:ext cx="4621212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388952"/>
            <a:ext cx="5030391" cy="415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901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5" y="8777901"/>
            <a:ext cx="2972098" cy="46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3" rIns="91305" bIns="456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BCBD1F69-591F-417A-A8DF-E629517A0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03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931CB-0441-41FB-BEA6-939476C132C5}" type="slidenum">
              <a:rPr lang="en-US" smtClean="0">
                <a:ea typeface="宋体" pitchFamily="2" charset="-122"/>
              </a:rPr>
              <a:pPr/>
              <a:t>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67WEQ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8223-3B56-4DC8-85C6-7A4D8B09F2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1A68-D3C8-45C4-9B34-40AE60933C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7E60-A19B-4CA3-B6E4-EE45C40E7F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B4F5-6172-4AC7-BE1B-B58A1EC2DF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162-E2B7-41F0-B927-B56680464E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27AD-6554-48C9-A623-10EF07758A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8035-164C-4A70-B169-0D07E17275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A140-BFD3-40A4-9965-EB3BE51598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EB082-7A80-4A9C-90C5-57FE51F553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722E-F2D2-4CE4-9853-12919635EC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58B7-CFB9-4315-8719-96408F037F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fld id="{535E1801-E8B9-4C49-AE4F-A06562E6A4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85800" y="9064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000" b="1">
              <a:solidFill>
                <a:schemeClr val="tx2"/>
              </a:solidFill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52400" y="17526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5000"/>
            </a:pP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0" y="1365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+mn-ea"/>
              </a:rPr>
              <a:t>BI-793 Lecture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+mn-ea"/>
              </a:rPr>
              <a:t>Schedule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52400" y="2438400"/>
            <a:ext cx="899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/>
              <a:t>Jan </a:t>
            </a:r>
            <a:r>
              <a:rPr lang="en-US" sz="2800" dirty="0" smtClean="0"/>
              <a:t>22</a:t>
            </a:r>
            <a:r>
              <a:rPr lang="en-US" sz="2800" dirty="0"/>
              <a:t>	  1. Introduction; lab tour		      CEC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/>
              <a:t>Jan </a:t>
            </a:r>
            <a:r>
              <a:rPr lang="en-US" sz="2800" dirty="0" smtClean="0"/>
              <a:t>29</a:t>
            </a:r>
            <a:r>
              <a:rPr lang="en-US" sz="2800" dirty="0"/>
              <a:t>	  2. MS fundamentals			      </a:t>
            </a:r>
            <a:r>
              <a:rPr lang="en-US" sz="2800" dirty="0" smtClean="0"/>
              <a:t>	CL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/>
              <a:t>Feb  </a:t>
            </a:r>
            <a:r>
              <a:rPr lang="en-US" sz="2800" dirty="0" smtClean="0"/>
              <a:t> </a:t>
            </a:r>
            <a:r>
              <a:rPr lang="en-US" sz="2800" dirty="0" smtClean="0"/>
              <a:t>5  </a:t>
            </a:r>
            <a:r>
              <a:rPr lang="en-US" sz="2800" dirty="0"/>
              <a:t>	  3. Ionization methods: MALDI &amp; ESI  </a:t>
            </a:r>
            <a:r>
              <a:rPr lang="en-US" sz="2800" dirty="0" smtClean="0"/>
              <a:t>	CL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 smtClean="0"/>
              <a:t>Feb </a:t>
            </a:r>
            <a:r>
              <a:rPr lang="en-US" sz="2800" dirty="0" smtClean="0"/>
              <a:t>12</a:t>
            </a:r>
            <a:r>
              <a:rPr lang="en-US" sz="2800" dirty="0" smtClean="0"/>
              <a:t>	  4. Mass analyzers 		      	         CL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 smtClean="0"/>
              <a:t>Feb </a:t>
            </a:r>
            <a:r>
              <a:rPr lang="en-US" sz="2800" dirty="0" smtClean="0"/>
              <a:t>26</a:t>
            </a:r>
            <a:r>
              <a:rPr lang="en-US" sz="2800" dirty="0" smtClean="0"/>
              <a:t>	  5. Peptides and proteins	 	     	JZ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 smtClean="0"/>
              <a:t>Mar  5</a:t>
            </a:r>
            <a:r>
              <a:rPr lang="en-US" sz="2800" dirty="0"/>
              <a:t>	  </a:t>
            </a:r>
            <a:r>
              <a:rPr lang="en-US" sz="2800" dirty="0" smtClean="0"/>
              <a:t>6. Proteomics and databases	      MEM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 smtClean="0"/>
              <a:t>Mar </a:t>
            </a:r>
            <a:r>
              <a:rPr lang="en-US" sz="2800" dirty="0" smtClean="0"/>
              <a:t>12</a:t>
            </a:r>
            <a:r>
              <a:rPr lang="en-US" sz="2800" dirty="0"/>
              <a:t>	 </a:t>
            </a:r>
            <a:r>
              <a:rPr lang="en-US" sz="2800" dirty="0" smtClean="0"/>
              <a:t>  </a:t>
            </a:r>
            <a:r>
              <a:rPr lang="en-US" sz="2800" dirty="0" smtClean="0"/>
              <a:t>6a. </a:t>
            </a:r>
            <a:r>
              <a:rPr lang="en-US" sz="2800" i="1" dirty="0" smtClean="0"/>
              <a:t>Lab</a:t>
            </a:r>
            <a:r>
              <a:rPr lang="en-US" sz="2800" dirty="0" smtClean="0"/>
              <a:t> </a:t>
            </a:r>
            <a:r>
              <a:rPr lang="en-US" sz="2800" i="1" dirty="0" smtClean="0"/>
              <a:t>demos: </a:t>
            </a:r>
            <a:r>
              <a:rPr lang="en-US" sz="2800" dirty="0"/>
              <a:t>MS</a:t>
            </a:r>
            <a:r>
              <a:rPr lang="en-US" sz="2800" baseline="30000" dirty="0"/>
              <a:t>n</a:t>
            </a:r>
            <a:r>
              <a:rPr lang="en-US" sz="2800" dirty="0"/>
              <a:t>, databases </a:t>
            </a:r>
            <a:r>
              <a:rPr lang="en-US" sz="2800" dirty="0" smtClean="0"/>
              <a:t>	      MEM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800" dirty="0" smtClean="0"/>
              <a:t>	  </a:t>
            </a:r>
            <a:r>
              <a:rPr lang="en-US" sz="28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50" y="838200"/>
            <a:ext cx="823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i="1" dirty="0" smtClean="0"/>
              <a:t>Faculty</a:t>
            </a:r>
            <a:r>
              <a:rPr lang="en-US" sz="1800" dirty="0" smtClean="0"/>
              <a:t>: Catherine E Costello (CEC), Cheng Lin (CL) Mark E McComb (MEM), </a:t>
            </a:r>
          </a:p>
          <a:p>
            <a:pPr algn="ctr"/>
            <a:r>
              <a:rPr lang="en-US" sz="1800" dirty="0" smtClean="0"/>
              <a:t>Bing Wang (BW), Joseph Zaia (JZ)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b="1" i="1" dirty="0" smtClean="0"/>
              <a:t>Location, Time</a:t>
            </a:r>
            <a:r>
              <a:rPr lang="en-US" sz="1800" dirty="0" smtClean="0"/>
              <a:t>: BUSM, 670 Albany St, Room 107, Tuesdays 3-4:50 PM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E8223-3B56-4DC8-85C6-7A4D8B09F268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Rectangle 3"/>
          <p:cNvSpPr>
            <a:spLocks noChangeArrowheads="1"/>
          </p:cNvSpPr>
          <p:nvPr/>
        </p:nvSpPr>
        <p:spPr bwMode="auto">
          <a:xfrm>
            <a:off x="0" y="1365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+mn-ea"/>
              </a:rPr>
              <a:t>BI-793 Lecture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+mn-ea"/>
              </a:rPr>
              <a:t>Schedule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ea typeface="+mn-ea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81000" y="11430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Mar </a:t>
            </a:r>
            <a:r>
              <a:rPr lang="en-US" sz="2800" dirty="0" smtClean="0"/>
              <a:t>19</a:t>
            </a:r>
            <a:r>
              <a:rPr lang="en-US" sz="2800" dirty="0" smtClean="0"/>
              <a:t>	  7. </a:t>
            </a:r>
            <a:r>
              <a:rPr lang="en-US" sz="2800" dirty="0" err="1" smtClean="0"/>
              <a:t>Noncovalent</a:t>
            </a:r>
            <a:r>
              <a:rPr lang="en-US" sz="2800" dirty="0" smtClean="0"/>
              <a:t> complexes          MEM</a:t>
            </a:r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Mar 26</a:t>
            </a:r>
            <a:r>
              <a:rPr lang="en-US" sz="2800" dirty="0"/>
              <a:t>	 </a:t>
            </a:r>
            <a:r>
              <a:rPr lang="en-US" sz="2800" dirty="0" smtClean="0"/>
              <a:t> 8. </a:t>
            </a:r>
            <a:r>
              <a:rPr lang="en-US" sz="2800" dirty="0"/>
              <a:t>Affinity methods </a:t>
            </a:r>
            <a:r>
              <a:rPr lang="en-US" sz="2800" dirty="0" smtClean="0"/>
              <a:t>		         	   JZ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Apr  </a:t>
            </a:r>
            <a:r>
              <a:rPr lang="en-US" sz="2800" dirty="0" smtClean="0"/>
              <a:t>2</a:t>
            </a:r>
            <a:r>
              <a:rPr lang="en-US" sz="2800" dirty="0"/>
              <a:t>	</a:t>
            </a:r>
            <a:r>
              <a:rPr lang="en-US" sz="2800" dirty="0" smtClean="0"/>
              <a:t>  9</a:t>
            </a:r>
            <a:r>
              <a:rPr lang="en-US" sz="2800" dirty="0"/>
              <a:t>. Nucleic </a:t>
            </a:r>
            <a:r>
              <a:rPr lang="en-US" sz="2800" dirty="0" smtClean="0"/>
              <a:t>acids 	        	        BHW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Apr  9</a:t>
            </a:r>
            <a:r>
              <a:rPr lang="en-US" sz="2800" dirty="0"/>
              <a:t>	 </a:t>
            </a:r>
            <a:r>
              <a:rPr lang="en-US" sz="2800" dirty="0" smtClean="0"/>
              <a:t>10</a:t>
            </a:r>
            <a:r>
              <a:rPr lang="en-US" sz="2800" dirty="0" smtClean="0"/>
              <a:t>. </a:t>
            </a:r>
            <a:r>
              <a:rPr lang="en-US" sz="2800" dirty="0"/>
              <a:t>MS imaging, </a:t>
            </a:r>
            <a:r>
              <a:rPr lang="en-US" sz="2800" dirty="0" smtClean="0"/>
              <a:t>profiling 		  JZ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Apr </a:t>
            </a:r>
            <a:r>
              <a:rPr lang="en-US" sz="2800" dirty="0" smtClean="0"/>
              <a:t>16</a:t>
            </a:r>
            <a:r>
              <a:rPr lang="en-US" sz="2800" dirty="0"/>
              <a:t>	</a:t>
            </a:r>
            <a:r>
              <a:rPr lang="en-US" sz="2800" dirty="0" smtClean="0"/>
              <a:t> 11. </a:t>
            </a:r>
            <a:r>
              <a:rPr lang="en-US" sz="2800" dirty="0"/>
              <a:t>Carbohydrates  </a:t>
            </a:r>
            <a:r>
              <a:rPr lang="en-US" sz="2800" dirty="0" smtClean="0"/>
              <a:t>  			  JZ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Apr </a:t>
            </a:r>
            <a:r>
              <a:rPr lang="en-US" sz="2800" dirty="0" smtClean="0"/>
              <a:t>23</a:t>
            </a:r>
            <a:r>
              <a:rPr lang="en-US" sz="2800" dirty="0" smtClean="0"/>
              <a:t>	 12. </a:t>
            </a:r>
            <a:r>
              <a:rPr lang="en-US" sz="2800" dirty="0"/>
              <a:t>Lipids, Glycoconjugates</a:t>
            </a:r>
            <a:r>
              <a:rPr lang="en-US" sz="2800" dirty="0" smtClean="0"/>
              <a:t>	  	CEC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smtClean="0"/>
              <a:t>Apr 30</a:t>
            </a:r>
            <a:r>
              <a:rPr lang="en-US" sz="2800" smtClean="0"/>
              <a:t>  </a:t>
            </a:r>
            <a:r>
              <a:rPr lang="en-US" sz="2800" dirty="0"/>
              <a:t>	 13. Medical applications 	</a:t>
            </a:r>
            <a:r>
              <a:rPr lang="en-US" sz="2800" dirty="0" smtClean="0"/>
              <a:t>   	CEC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 smtClean="0"/>
              <a:t>	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 dirty="0"/>
              <a:t>May </a:t>
            </a:r>
            <a:r>
              <a:rPr lang="en-US" sz="2800" dirty="0" smtClean="0"/>
              <a:t> 9</a:t>
            </a:r>
            <a:r>
              <a:rPr lang="en-US" sz="2800" dirty="0"/>
              <a:t>	 papers </a:t>
            </a:r>
            <a:r>
              <a:rPr lang="en-US" sz="2800" dirty="0" smtClean="0"/>
              <a:t>due</a:t>
            </a:r>
            <a:r>
              <a:rPr lang="en-US" sz="28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E8223-3B56-4DC8-85C6-7A4D8B09F268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8828</TotalTime>
  <Words>59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BU Mass Spectrometry Resource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 in the Extracellular Matrix: Collagens and Proteoglycans</dc:title>
  <dc:creator>Catherine E. Costello</dc:creator>
  <cp:lastModifiedBy>Costello, CE</cp:lastModifiedBy>
  <cp:revision>443</cp:revision>
  <cp:lastPrinted>2019-01-06T19:21:42Z</cp:lastPrinted>
  <dcterms:created xsi:type="dcterms:W3CDTF">2002-09-27T09:09:26Z</dcterms:created>
  <dcterms:modified xsi:type="dcterms:W3CDTF">2019-01-06T19:58:59Z</dcterms:modified>
</cp:coreProperties>
</file>