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4035" r:id="rId3"/>
    <p:sldMasterId id="2147484037" r:id="rId4"/>
  </p:sldMasterIdLst>
  <p:notesMasterIdLst>
    <p:notesMasterId r:id="rId83"/>
  </p:notesMasterIdLst>
  <p:handoutMasterIdLst>
    <p:handoutMasterId r:id="rId84"/>
  </p:handoutMasterIdLst>
  <p:sldIdLst>
    <p:sldId id="319" r:id="rId5"/>
    <p:sldId id="571" r:id="rId6"/>
    <p:sldId id="727" r:id="rId7"/>
    <p:sldId id="679" r:id="rId8"/>
    <p:sldId id="394" r:id="rId9"/>
    <p:sldId id="523" r:id="rId10"/>
    <p:sldId id="743" r:id="rId11"/>
    <p:sldId id="258" r:id="rId12"/>
    <p:sldId id="259" r:id="rId13"/>
    <p:sldId id="264" r:id="rId14"/>
    <p:sldId id="738" r:id="rId15"/>
    <p:sldId id="524" r:id="rId16"/>
    <p:sldId id="714" r:id="rId17"/>
    <p:sldId id="741" r:id="rId18"/>
    <p:sldId id="715" r:id="rId19"/>
    <p:sldId id="717" r:id="rId20"/>
    <p:sldId id="651" r:id="rId21"/>
    <p:sldId id="652" r:id="rId22"/>
    <p:sldId id="653" r:id="rId23"/>
    <p:sldId id="722" r:id="rId24"/>
    <p:sldId id="723" r:id="rId25"/>
    <p:sldId id="659" r:id="rId26"/>
    <p:sldId id="696" r:id="rId27"/>
    <p:sldId id="671" r:id="rId28"/>
    <p:sldId id="672" r:id="rId29"/>
    <p:sldId id="673" r:id="rId30"/>
    <p:sldId id="661" r:id="rId31"/>
    <p:sldId id="724" r:id="rId32"/>
    <p:sldId id="682" r:id="rId33"/>
    <p:sldId id="742" r:id="rId34"/>
    <p:sldId id="683" r:id="rId35"/>
    <p:sldId id="684" r:id="rId36"/>
    <p:sldId id="725" r:id="rId37"/>
    <p:sldId id="726" r:id="rId38"/>
    <p:sldId id="674" r:id="rId39"/>
    <p:sldId id="675" r:id="rId40"/>
    <p:sldId id="676" r:id="rId41"/>
    <p:sldId id="677" r:id="rId42"/>
    <p:sldId id="678" r:id="rId43"/>
    <p:sldId id="680" r:id="rId44"/>
    <p:sldId id="527" r:id="rId45"/>
    <p:sldId id="685" r:id="rId46"/>
    <p:sldId id="721" r:id="rId47"/>
    <p:sldId id="387" r:id="rId48"/>
    <p:sldId id="734" r:id="rId49"/>
    <p:sldId id="735" r:id="rId50"/>
    <p:sldId id="691" r:id="rId51"/>
    <p:sldId id="692" r:id="rId52"/>
    <p:sldId id="693" r:id="rId53"/>
    <p:sldId id="694" r:id="rId54"/>
    <p:sldId id="695" r:id="rId55"/>
    <p:sldId id="720" r:id="rId56"/>
    <p:sldId id="528" r:id="rId57"/>
    <p:sldId id="697" r:id="rId58"/>
    <p:sldId id="699" r:id="rId59"/>
    <p:sldId id="698" r:id="rId60"/>
    <p:sldId id="700" r:id="rId61"/>
    <p:sldId id="701" r:id="rId62"/>
    <p:sldId id="702" r:id="rId63"/>
    <p:sldId id="703" r:id="rId64"/>
    <p:sldId id="704" r:id="rId65"/>
    <p:sldId id="705" r:id="rId66"/>
    <p:sldId id="529" r:id="rId67"/>
    <p:sldId id="706" r:id="rId68"/>
    <p:sldId id="731" r:id="rId69"/>
    <p:sldId id="732" r:id="rId70"/>
    <p:sldId id="733" r:id="rId71"/>
    <p:sldId id="710" r:id="rId72"/>
    <p:sldId id="530" r:id="rId73"/>
    <p:sldId id="730" r:id="rId74"/>
    <p:sldId id="718" r:id="rId75"/>
    <p:sldId id="739" r:id="rId76"/>
    <p:sldId id="711" r:id="rId77"/>
    <p:sldId id="712" r:id="rId78"/>
    <p:sldId id="713" r:id="rId79"/>
    <p:sldId id="740" r:id="rId80"/>
    <p:sldId id="736" r:id="rId81"/>
    <p:sldId id="737" r:id="rId82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wood, Eva" initials="GE" lastIdx="1" clrIdx="0">
    <p:extLst/>
  </p:cmAuthor>
  <p:cmAuthor id="2" name="Caruso, Lisa" initials="CL" lastIdx="2" clrIdx="1">
    <p:extLst>
      <p:ext uri="{19B8F6BF-5375-455C-9EA6-DF929625EA0E}">
        <p15:presenceInfo xmlns:p15="http://schemas.microsoft.com/office/powerpoint/2012/main" userId="S-1-5-21-1013449540-720069183-311576647-35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1" autoAdjust="0"/>
    <p:restoredTop sz="86411" autoAdjust="0"/>
  </p:normalViewPr>
  <p:slideViewPr>
    <p:cSldViewPr>
      <p:cViewPr varScale="1">
        <p:scale>
          <a:sx n="74" d="100"/>
          <a:sy n="74" d="100"/>
        </p:scale>
        <p:origin x="90" y="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540" y="-4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VANS-NAS.dom.bmc.org\DOM$\Finance\Monthly%20Section%20analysis\FY17\DOM%20Faculty%20Meeting%20AY17%20Year-End\Final%20DOM%20FAculty%20Mtg%20Slide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VANS-NAS.dom.bmc.org\DOM$\Finance\Monthly%20Section%20analysis\FY17\DOM%20Faculty%20Meeting%20AY17%20Year-End\Reimbursement%20$%20RV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Department of Medicine Inpatient Discharges</a:t>
            </a:r>
            <a:r>
              <a:rPr lang="en-US" baseline="0"/>
              <a:t> by Academic Year</a:t>
            </a:r>
            <a:endParaRPr lang="en-US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697773889374898E-2"/>
          <c:y val="0.112521909701869"/>
          <c:w val="0.81969111499951397"/>
          <c:h val="0.83702562305524797"/>
        </c:manualLayout>
      </c:layout>
      <c:lineChart>
        <c:grouping val="standard"/>
        <c:varyColors val="0"/>
        <c:ser>
          <c:idx val="0"/>
          <c:order val="0"/>
          <c:tx>
            <c:strRef>
              <c:f>Discharges!$A$3</c:f>
              <c:strCache>
                <c:ptCount val="1"/>
                <c:pt idx="0">
                  <c:v>AY2018</c:v>
                </c:pt>
              </c:strCache>
            </c:strRef>
          </c:tx>
          <c:marker>
            <c:symbol val="none"/>
          </c:marker>
          <c:cat>
            <c:strRef>
              <c:f>Discharges!$B$2:$M$2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Discharges!$B$3:$M$3</c:f>
              <c:numCache>
                <c:formatCode>General</c:formatCode>
                <c:ptCount val="12"/>
                <c:pt idx="0">
                  <c:v>824</c:v>
                </c:pt>
                <c:pt idx="1">
                  <c:v>802</c:v>
                </c:pt>
                <c:pt idx="2">
                  <c:v>784</c:v>
                </c:pt>
                <c:pt idx="3">
                  <c:v>913</c:v>
                </c:pt>
                <c:pt idx="4">
                  <c:v>829</c:v>
                </c:pt>
                <c:pt idx="5">
                  <c:v>786</c:v>
                </c:pt>
                <c:pt idx="6">
                  <c:v>849</c:v>
                </c:pt>
                <c:pt idx="7">
                  <c:v>776</c:v>
                </c:pt>
                <c:pt idx="8">
                  <c:v>860</c:v>
                </c:pt>
                <c:pt idx="9">
                  <c:v>853</c:v>
                </c:pt>
                <c:pt idx="10">
                  <c:v>1047</c:v>
                </c:pt>
                <c:pt idx="11">
                  <c:v>1040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Discharges!$A$4</c:f>
              <c:strCache>
                <c:ptCount val="1"/>
                <c:pt idx="0">
                  <c:v>AY2017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Discharges!$B$2:$M$2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Discharges!$B$4:$M$4</c:f>
              <c:numCache>
                <c:formatCode>General</c:formatCode>
                <c:ptCount val="12"/>
                <c:pt idx="0">
                  <c:v>782</c:v>
                </c:pt>
                <c:pt idx="1">
                  <c:v>805</c:v>
                </c:pt>
                <c:pt idx="2">
                  <c:v>761</c:v>
                </c:pt>
                <c:pt idx="3">
                  <c:v>776</c:v>
                </c:pt>
                <c:pt idx="4">
                  <c:v>836</c:v>
                </c:pt>
                <c:pt idx="5">
                  <c:v>795</c:v>
                </c:pt>
                <c:pt idx="6">
                  <c:v>772</c:v>
                </c:pt>
                <c:pt idx="7">
                  <c:v>813</c:v>
                </c:pt>
                <c:pt idx="8">
                  <c:v>845</c:v>
                </c:pt>
                <c:pt idx="9">
                  <c:v>764</c:v>
                </c:pt>
                <c:pt idx="10">
                  <c:v>876</c:v>
                </c:pt>
                <c:pt idx="11">
                  <c:v>723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Discharges!$A$5</c:f>
              <c:strCache>
                <c:ptCount val="1"/>
                <c:pt idx="0">
                  <c:v>AY2016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Discharges!$B$2:$M$2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Discharges!$B$5:$M$5</c:f>
              <c:numCache>
                <c:formatCode>General</c:formatCode>
                <c:ptCount val="12"/>
                <c:pt idx="0">
                  <c:v>780</c:v>
                </c:pt>
                <c:pt idx="1">
                  <c:v>741</c:v>
                </c:pt>
                <c:pt idx="2">
                  <c:v>776</c:v>
                </c:pt>
                <c:pt idx="3">
                  <c:v>785</c:v>
                </c:pt>
                <c:pt idx="4">
                  <c:v>793</c:v>
                </c:pt>
                <c:pt idx="5">
                  <c:v>805</c:v>
                </c:pt>
                <c:pt idx="6">
                  <c:v>768</c:v>
                </c:pt>
                <c:pt idx="7">
                  <c:v>770</c:v>
                </c:pt>
                <c:pt idx="8">
                  <c:v>843</c:v>
                </c:pt>
                <c:pt idx="9">
                  <c:v>798</c:v>
                </c:pt>
                <c:pt idx="10">
                  <c:v>757</c:v>
                </c:pt>
                <c:pt idx="11">
                  <c:v>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786328"/>
        <c:axId val="401786720"/>
      </c:lineChart>
      <c:catAx>
        <c:axId val="40178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786720"/>
        <c:crosses val="autoZero"/>
        <c:auto val="1"/>
        <c:lblAlgn val="ctr"/>
        <c:lblOffset val="100"/>
        <c:noMultiLvlLbl val="0"/>
      </c:catAx>
      <c:valAx>
        <c:axId val="40178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786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86368"/>
        <c:axId val="358486760"/>
      </c:barChart>
      <c:catAx>
        <c:axId val="3584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86760"/>
        <c:crosses val="autoZero"/>
        <c:auto val="1"/>
        <c:lblAlgn val="ctr"/>
        <c:lblOffset val="100"/>
        <c:noMultiLvlLbl val="0"/>
      </c:catAx>
      <c:valAx>
        <c:axId val="35848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Sheet1!$F$19:$F$23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Sheet1!$G$19:$G$23</c:f>
              <c:numCache>
                <c:formatCode>_(* #,##0.00_);_(* \(#,##0.00\);_(* "-"??_);_(@_)</c:formatCode>
                <c:ptCount val="5"/>
                <c:pt idx="0">
                  <c:v>50.897324584123993</c:v>
                </c:pt>
                <c:pt idx="1">
                  <c:v>51.052245950483453</c:v>
                </c:pt>
                <c:pt idx="2">
                  <c:v>49.248773911377874</c:v>
                </c:pt>
                <c:pt idx="3">
                  <c:v>48.847980280067695</c:v>
                </c:pt>
                <c:pt idx="4">
                  <c:v>51.33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7-E640-A6A2-CC6F19C1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87544"/>
        <c:axId val="635744584"/>
      </c:barChart>
      <c:catAx>
        <c:axId val="35848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744584"/>
        <c:crosses val="autoZero"/>
        <c:auto val="1"/>
        <c:lblAlgn val="ctr"/>
        <c:lblOffset val="100"/>
        <c:noMultiLvlLbl val="0"/>
      </c:catAx>
      <c:valAx>
        <c:axId val="635744584"/>
        <c:scaling>
          <c:orientation val="minMax"/>
          <c:max val="54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875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Department of Medicine Average Length</a:t>
            </a:r>
            <a:r>
              <a:rPr lang="en-US" baseline="0"/>
              <a:t> of Stay by Academic Year</a:t>
            </a:r>
            <a:endParaRPr lang="en-US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LOS!$A$3</c:f>
              <c:strCache>
                <c:ptCount val="1"/>
                <c:pt idx="0">
                  <c:v>AY2018</c:v>
                </c:pt>
              </c:strCache>
            </c:strRef>
          </c:tx>
          <c:marker>
            <c:symbol val="none"/>
          </c:marker>
          <c:cat>
            <c:strRef>
              <c:f>LOS!$B$2:$M$2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LOS!$B$3:$M$3</c:f>
              <c:numCache>
                <c:formatCode>General</c:formatCode>
                <c:ptCount val="12"/>
                <c:pt idx="0">
                  <c:v>5.56</c:v>
                </c:pt>
                <c:pt idx="1">
                  <c:v>5.98</c:v>
                </c:pt>
                <c:pt idx="2">
                  <c:v>5.88</c:v>
                </c:pt>
                <c:pt idx="3">
                  <c:v>8.07</c:v>
                </c:pt>
                <c:pt idx="4">
                  <c:v>5.74</c:v>
                </c:pt>
                <c:pt idx="5">
                  <c:v>6.05</c:v>
                </c:pt>
                <c:pt idx="6">
                  <c:v>5.96</c:v>
                </c:pt>
                <c:pt idx="7">
                  <c:v>5.52</c:v>
                </c:pt>
                <c:pt idx="8">
                  <c:v>6.2</c:v>
                </c:pt>
                <c:pt idx="9">
                  <c:v>6.98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LOS!$A$4</c:f>
              <c:strCache>
                <c:ptCount val="1"/>
                <c:pt idx="0">
                  <c:v>AY2017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LOS!$B$2:$M$2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LOS!$B$4:$M$4</c:f>
              <c:numCache>
                <c:formatCode>0.00</c:formatCode>
                <c:ptCount val="12"/>
                <c:pt idx="0">
                  <c:v>5.61</c:v>
                </c:pt>
                <c:pt idx="1">
                  <c:v>5.81</c:v>
                </c:pt>
                <c:pt idx="2">
                  <c:v>6.17</c:v>
                </c:pt>
                <c:pt idx="3">
                  <c:v>5.92</c:v>
                </c:pt>
                <c:pt idx="4">
                  <c:v>5.87</c:v>
                </c:pt>
                <c:pt idx="5">
                  <c:v>5.87</c:v>
                </c:pt>
                <c:pt idx="6">
                  <c:v>5.89</c:v>
                </c:pt>
                <c:pt idx="7">
                  <c:v>5.61</c:v>
                </c:pt>
                <c:pt idx="8">
                  <c:v>5.29</c:v>
                </c:pt>
                <c:pt idx="9">
                  <c:v>5.59</c:v>
                </c:pt>
                <c:pt idx="10">
                  <c:v>5.94</c:v>
                </c:pt>
                <c:pt idx="11">
                  <c:v>5.54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LOS!$A$5</c:f>
              <c:strCache>
                <c:ptCount val="1"/>
                <c:pt idx="0">
                  <c:v>AY2016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LOS!$B$2:$M$2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LOS!$B$5:$M$5</c:f>
              <c:numCache>
                <c:formatCode>0.00</c:formatCode>
                <c:ptCount val="12"/>
                <c:pt idx="0">
                  <c:v>5.3969270166453303</c:v>
                </c:pt>
                <c:pt idx="1">
                  <c:v>5.6293800539083598</c:v>
                </c:pt>
                <c:pt idx="2">
                  <c:v>5.2925257731958801</c:v>
                </c:pt>
                <c:pt idx="3">
                  <c:v>5.7477707006369396</c:v>
                </c:pt>
                <c:pt idx="4">
                  <c:v>5.08</c:v>
                </c:pt>
                <c:pt idx="5">
                  <c:v>5.34</c:v>
                </c:pt>
                <c:pt idx="6">
                  <c:v>5.89</c:v>
                </c:pt>
                <c:pt idx="7">
                  <c:v>5.8</c:v>
                </c:pt>
                <c:pt idx="8">
                  <c:v>5.53</c:v>
                </c:pt>
                <c:pt idx="9">
                  <c:v>5.29</c:v>
                </c:pt>
                <c:pt idx="10">
                  <c:v>5.47</c:v>
                </c:pt>
                <c:pt idx="11">
                  <c:v>5.83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744976"/>
        <c:axId val="635745368"/>
      </c:lineChart>
      <c:catAx>
        <c:axId val="63574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745368"/>
        <c:crosses val="autoZero"/>
        <c:auto val="1"/>
        <c:lblAlgn val="ctr"/>
        <c:lblOffset val="100"/>
        <c:noMultiLvlLbl val="0"/>
      </c:catAx>
      <c:valAx>
        <c:axId val="63574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744976"/>
        <c:crosses val="autoZero"/>
        <c:crossBetween val="between"/>
      </c:valAx>
      <c:spPr>
        <a:noFill/>
        <a:ln w="25400">
          <a:noFill/>
        </a:ln>
      </c:spPr>
    </c:plotArea>
    <c:legend>
      <c:legendPos val="t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682382133995002E-2"/>
          <c:y val="5.6872037914691899E-2"/>
          <c:w val="0.76302729528535995"/>
          <c:h val="0.805687203791468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BUSM</c:v>
                </c:pt>
              </c:strCache>
            </c:strRef>
          </c:tx>
          <c:spPr>
            <a:solidFill>
              <a:srgbClr val="BBE0E3"/>
            </a:solidFill>
            <a:ln w="3183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53.923000000000002</c:v>
                </c:pt>
                <c:pt idx="1">
                  <c:v>50.475999999999999</c:v>
                </c:pt>
                <c:pt idx="2">
                  <c:v>72.587000000000003</c:v>
                </c:pt>
                <c:pt idx="3" formatCode="0.000">
                  <c:v>35.890500000000003</c:v>
                </c:pt>
                <c:pt idx="4">
                  <c:v>51.23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01-744E-A69A-8F1276D18B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BMC</c:v>
                </c:pt>
              </c:strCache>
            </c:strRef>
          </c:tx>
          <c:spPr>
            <a:solidFill>
              <a:srgbClr val="333399"/>
            </a:solidFill>
            <a:ln w="3183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31.314</c:v>
                </c:pt>
                <c:pt idx="1">
                  <c:v>62.521999999999998</c:v>
                </c:pt>
                <c:pt idx="2">
                  <c:v>30.844000000000001</c:v>
                </c:pt>
                <c:pt idx="3" formatCode="0.000">
                  <c:v>26.131900000000002</c:v>
                </c:pt>
                <c:pt idx="4">
                  <c:v>71.245000000000005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01-744E-A69A-8F1276D18B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999"/>
            </a:solidFill>
            <a:ln w="3183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85.236999999999995</c:v>
                </c:pt>
                <c:pt idx="1">
                  <c:v>109.1</c:v>
                </c:pt>
                <c:pt idx="2">
                  <c:v>103.43100000000001</c:v>
                </c:pt>
                <c:pt idx="3" formatCode="0.000">
                  <c:v>62.022400000000005</c:v>
                </c:pt>
                <c:pt idx="4" formatCode="0.000">
                  <c:v>122.47499999999999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01-744E-A69A-8F1276D18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35746152"/>
        <c:axId val="638697024"/>
        <c:axId val="0"/>
      </c:bar3DChart>
      <c:catAx>
        <c:axId val="63574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69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8697024"/>
        <c:scaling>
          <c:orientation val="minMax"/>
          <c:min val="10"/>
        </c:scaling>
        <c:delete val="0"/>
        <c:axPos val="l"/>
        <c:majorGridlines>
          <c:spPr>
            <a:ln w="318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5746152"/>
        <c:crosses val="autoZero"/>
        <c:crossBetween val="between"/>
      </c:valAx>
      <c:spPr>
        <a:noFill/>
        <a:ln w="25462">
          <a:noFill/>
        </a:ln>
      </c:spPr>
    </c:plotArea>
    <c:legend>
      <c:legendPos val="r"/>
      <c:layout>
        <c:manualLayout>
          <c:xMode val="edge"/>
          <c:yMode val="edge"/>
          <c:x val="0.83700440528634401"/>
          <c:y val="0.496519721577726"/>
          <c:w val="0.140969162995595"/>
          <c:h val="0.27842227378190298"/>
        </c:manualLayout>
      </c:layout>
      <c:overlay val="0"/>
      <c:spPr>
        <a:noFill/>
        <a:ln w="25462">
          <a:noFill/>
        </a:ln>
      </c:spPr>
      <c:txPr>
        <a:bodyPr/>
        <a:lstStyle/>
        <a:p>
          <a:pPr>
            <a:defRPr sz="152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0512817250982"/>
          <c:y val="0.2409415572918511"/>
          <c:w val="0.86020602943411539"/>
          <c:h val="0.60395028892686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PGY 1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35</c:v>
                </c:pt>
                <c:pt idx="1">
                  <c:v>60</c:v>
                </c:pt>
                <c:pt idx="2">
                  <c:v>76</c:v>
                </c:pt>
                <c:pt idx="3">
                  <c:v>62</c:v>
                </c:pt>
                <c:pt idx="4">
                  <c:v>82</c:v>
                </c:pt>
                <c:pt idx="5">
                  <c:v>87</c:v>
                </c:pt>
                <c:pt idx="6">
                  <c:v>80</c:v>
                </c:pt>
                <c:pt idx="7">
                  <c:v>81</c:v>
                </c:pt>
                <c:pt idx="8">
                  <c:v>84</c:v>
                </c:pt>
                <c:pt idx="9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BE-9542-8925-3E5D4E4662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PGY 2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42</c:v>
                </c:pt>
                <c:pt idx="1">
                  <c:v>50</c:v>
                </c:pt>
                <c:pt idx="2">
                  <c:v>61</c:v>
                </c:pt>
                <c:pt idx="3">
                  <c:v>65</c:v>
                </c:pt>
                <c:pt idx="4">
                  <c:v>61</c:v>
                </c:pt>
                <c:pt idx="5">
                  <c:v>73</c:v>
                </c:pt>
                <c:pt idx="6">
                  <c:v>73</c:v>
                </c:pt>
                <c:pt idx="7">
                  <c:v>79</c:v>
                </c:pt>
                <c:pt idx="8">
                  <c:v>86</c:v>
                </c:pt>
                <c:pt idx="9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BE-9542-8925-3E5D4E4662F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PGY 3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3">
                  <c:v>64</c:v>
                </c:pt>
                <c:pt idx="4">
                  <c:v>62</c:v>
                </c:pt>
                <c:pt idx="5">
                  <c:v>58</c:v>
                </c:pt>
                <c:pt idx="6">
                  <c:v>69</c:v>
                </c:pt>
                <c:pt idx="7">
                  <c:v>67</c:v>
                </c:pt>
                <c:pt idx="8">
                  <c:v>86</c:v>
                </c:pt>
                <c:pt idx="9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BE-9542-8925-3E5D4E466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549272"/>
        <c:axId val="658549664"/>
      </c:barChart>
      <c:catAx>
        <c:axId val="658549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Academic</a:t>
                </a:r>
                <a:r>
                  <a:rPr lang="en-US" sz="1600" b="1" baseline="0"/>
                  <a:t> Year</a:t>
                </a:r>
                <a:endParaRPr lang="en-US" sz="16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549664"/>
        <c:crosses val="autoZero"/>
        <c:auto val="1"/>
        <c:lblAlgn val="ctr"/>
        <c:lblOffset val="100"/>
        <c:noMultiLvlLbl val="0"/>
      </c:catAx>
      <c:valAx>
        <c:axId val="65854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Percentile</a:t>
                </a:r>
                <a:r>
                  <a:rPr lang="en-US" sz="1600" b="1" baseline="0"/>
                  <a:t> Rank</a:t>
                </a:r>
                <a:endParaRPr lang="en-US" sz="16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54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803862425397142"/>
          <c:y val="0.17012451926690297"/>
          <c:w val="0.31050065431885504"/>
          <c:h val="5.883728742458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9-05T14:19:35.925" idx="2">
    <p:pos x="5725" y="916"/>
    <p:text>Mortality O/E not available for just medical services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0.54054</cdr:x>
      <cdr:y>0.55013</cdr:y>
    </cdr:from>
    <cdr:to>
      <cdr:x>0.72072</cdr:x>
      <cdr:y>0.68664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48432" y="2489886"/>
          <a:ext cx="1482811" cy="617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0.55906</cdr:x>
      <cdr:y>0.58381</cdr:y>
    </cdr:from>
    <cdr:to>
      <cdr:x>0.73924</cdr:x>
      <cdr:y>0.72032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00832" y="2642286"/>
          <a:ext cx="1482811" cy="617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0.91088</cdr:x>
      <cdr:y>0.48825</cdr:y>
    </cdr:from>
    <cdr:to>
      <cdr:x>0.98843</cdr:x>
      <cdr:y>0.50929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96175" y="2209800"/>
          <a:ext cx="638175" cy="95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0.83862</cdr:x>
      <cdr:y>0.33339</cdr:y>
    </cdr:from>
    <cdr:to>
      <cdr:x>0.94974</cdr:x>
      <cdr:y>0.53543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1544" y="15089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0.82987</cdr:x>
      <cdr:y>0.18855</cdr:y>
    </cdr:from>
    <cdr:to>
      <cdr:x>0.94098</cdr:x>
      <cdr:y>0.23545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29470" y="853357"/>
          <a:ext cx="914391" cy="212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rgbClr val="0070C0"/>
              </a:solidFill>
            </a:rPr>
            <a:t>N = </a:t>
          </a:r>
          <a:r>
            <a:rPr lang="en-US" b="1" dirty="0" smtClean="0">
              <a:solidFill>
                <a:srgbClr val="0070C0"/>
              </a:solidFill>
            </a:rPr>
            <a:t>10363</a:t>
          </a:r>
          <a:endParaRPr lang="en-US" sz="1100" b="1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2BE75-D1A1-4876-ADBF-98B2410B602B}" type="datetime1">
              <a:rPr lang="en-US" altLang="en-US"/>
              <a:pPr/>
              <a:t>9/25/2018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B40FC-714F-4FB1-96B7-AA426AD0573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82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954" tIns="46477" rIns="92954" bIns="46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FB5E89-F6D4-4306-9AC3-2F922220AAD4}" type="datetime1">
              <a:rPr lang="en-US" altLang="en-US"/>
              <a:pPr/>
              <a:t>9/25/2018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4" tIns="46477" rIns="92954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2954" tIns="46477" rIns="92954" bIns="4647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954" tIns="46477" rIns="92954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46688E-1256-4D87-9B15-A61C729E9C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1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Dr. Coleman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CA5D11-3FED-4C03-834B-9FFDF59E9AC6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4311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Dennis Chow 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AB11CF-22F0-47C9-8472-C95ACBBBCD3B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8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 Jacobs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1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Dennis Chow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73010A-CA00-4257-A5A2-7BC4928C62D7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Sue Stanfield</a:t>
            </a: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9936" indent="-299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9902" indent="-2399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9863" indent="-2399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9823" indent="-2399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39784" indent="-2399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19745" indent="-2399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99706" indent="-2399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79666" indent="-2399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6538AC-DCE0-4A0C-B834-151598A65E26}" type="slidenum">
              <a:rPr lang="en-US" altLang="en-US" sz="1200">
                <a:solidFill>
                  <a:prstClr val="black"/>
                </a:solidFill>
              </a:rPr>
              <a:pPr/>
              <a:t>16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21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918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0457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Alice Jacobs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8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Alice Jacobs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14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6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Coleman- Need to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835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Alice Jacobs (BMC</a:t>
            </a:r>
            <a:r>
              <a:rPr lang="en-US" baseline="0" dirty="0"/>
              <a:t> Dashboard/SDK)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66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Alice Jacobs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07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Alice Jacobs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2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197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03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 Jacobs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15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555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273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667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1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Gopal Yadavalli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4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5096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Caruso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3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Lisa Caruso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7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Lisa Caruso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3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108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67698" y="4995326"/>
            <a:ext cx="5974022" cy="2462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Liz Wilson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4852" indent="-28263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0541" indent="-22610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2758" indent="-22610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4974" indent="-22610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BB71BF-CBBC-4EF8-AF6C-989C2D951605}" type="slidenum">
              <a:rPr lang="en-US" altLang="en-US" sz="1200">
                <a:solidFill>
                  <a:prstClr val="black"/>
                </a:solidFill>
              </a:rPr>
              <a:pPr/>
              <a:t>42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54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Barbara Corkey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B2B2F-D7C1-4659-8641-9F11051D7D32}" type="slidenum">
              <a:rPr lang="en-US" altLang="en-US" sz="1200">
                <a:solidFill>
                  <a:prstClr val="black"/>
                </a:solidFill>
              </a:rPr>
              <a:pPr/>
              <a:t>43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41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8" y="4962912"/>
            <a:ext cx="5974022" cy="2446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0F77-4CBC-2E41-8E88-3A877E0835E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83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Source: Katya </a:t>
            </a:r>
            <a:r>
              <a:rPr lang="en-US" dirty="0" err="1"/>
              <a:t>Ravid</a:t>
            </a:r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C7AF3D-5019-4115-BFF3-DB101AF8C23E}" type="slidenum">
              <a:rPr lang="en-US" altLang="en-US" sz="1200">
                <a:solidFill>
                  <a:prstClr val="black"/>
                </a:solidFill>
              </a:rPr>
              <a:pPr/>
              <a:t>47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1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Source: Katya </a:t>
            </a:r>
            <a:r>
              <a:rPr lang="en-US" dirty="0" err="1"/>
              <a:t>Ravid</a:t>
            </a:r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C7AF3D-5019-4115-BFF3-DB101AF8C23E}" type="slidenum">
              <a:rPr lang="en-US" altLang="en-US" sz="1200">
                <a:solidFill>
                  <a:prstClr val="black"/>
                </a:solidFill>
              </a:rPr>
              <a:pPr/>
              <a:t>48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3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194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Source: Katya </a:t>
            </a:r>
            <a:r>
              <a:rPr lang="en-US" dirty="0" err="1"/>
              <a:t>Ravid</a:t>
            </a:r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1F108B-7A70-4CAF-86DB-BD089823C81D}" type="slidenum">
              <a:rPr lang="en-US" altLang="en-US" sz="1200">
                <a:solidFill>
                  <a:prstClr val="black"/>
                </a:solidFill>
              </a:rPr>
              <a:pPr/>
              <a:t>51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3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Barbara Corkey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54334-851B-4CAA-BC4D-7012FEB7F8C0}" type="slidenum">
              <a:rPr lang="en-US" altLang="en-US" sz="1200">
                <a:solidFill>
                  <a:prstClr val="black"/>
                </a:solidFill>
              </a:rPr>
              <a:pPr/>
              <a:t>52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89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553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Gopal Yadavalli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521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altLang="en-US" dirty="0"/>
              <a:t>Source: Gopal Yadavalli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55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710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Gopal Yadavalli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B60B55-6B37-415A-A15C-2BD89B1819F6}" type="slidenum">
              <a:rPr lang="en-US" altLang="en-US" sz="1200">
                <a:solidFill>
                  <a:prstClr val="black"/>
                </a:solidFill>
              </a:rPr>
              <a:pPr/>
              <a:t>56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72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57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97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58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365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94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2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Source: Jen Visconti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28CD31-BF6A-4342-87CF-06A588B36B30}" type="slidenum">
              <a:rPr lang="en-US" altLang="en-US" sz="1200">
                <a:solidFill>
                  <a:prstClr val="black"/>
                </a:solidFill>
              </a:rPr>
              <a:pPr/>
              <a:t>7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787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61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511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289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3088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12112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Emelia Benjamin Robina Bhasin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7C6C66-D2E3-4AD7-A907-BC54194C6FA8}" type="slidenum">
              <a:rPr lang="en-US" altLang="en-US" sz="1200">
                <a:solidFill>
                  <a:prstClr val="black"/>
                </a:solidFill>
              </a:rPr>
              <a:pPr/>
              <a:t>65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342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Emelia Benjamin / Robina Bhasin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06CDA9-A5F0-4271-965C-47FA4D59F925}" type="slidenum">
              <a:rPr lang="en-US" altLang="en-US" sz="1200">
                <a:solidFill>
                  <a:prstClr val="black"/>
                </a:solidFill>
              </a:rPr>
              <a:pPr/>
              <a:t>66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010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Emelia Benjamin / Robina Bhasin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06CDA9-A5F0-4271-965C-47FA4D59F925}" type="slidenum">
              <a:rPr lang="en-US" altLang="en-US" sz="1200">
                <a:solidFill>
                  <a:prstClr val="black"/>
                </a:solidFill>
              </a:rPr>
              <a:pPr/>
              <a:t>67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859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Emelia Benjamin / Robina Bhasin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B19E4D-8449-4B7E-AC0B-30C3391BF0BB}" type="slidenum">
              <a:rPr lang="en-US" altLang="en-US" sz="1200">
                <a:solidFill>
                  <a:prstClr val="black"/>
                </a:solidFill>
              </a:rPr>
              <a:pPr/>
              <a:t>68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265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4841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Dennis Chow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BE57C5-12B1-4F9C-8EC8-FA65F00AE725}" type="slidenum">
              <a:rPr lang="en-US" altLang="en-US" sz="1200">
                <a:solidFill>
                  <a:prstClr val="black"/>
                </a:solidFill>
              </a:rPr>
              <a:pPr/>
              <a:t>70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8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Jen Visconti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0BB79B-9A78-4B55-BD34-1FA44BFF25E7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60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9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Source: Sue Stanfield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5EF11-E227-4879-93AC-862767CBB45D}" type="slidenum">
              <a:rPr lang="en-US" altLang="en-US" sz="1200">
                <a:solidFill>
                  <a:srgbClr val="000000"/>
                </a:solidFill>
              </a:rPr>
              <a:pPr/>
              <a:t>71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793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9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/>
              <a:t>Sue Stanfield</a:t>
            </a:r>
            <a:endParaRPr lang="en-US" dirty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5EF11-E227-4879-93AC-862767CBB45D}" type="slidenum">
              <a:rPr lang="en-US" altLang="en-US" sz="1200">
                <a:solidFill>
                  <a:srgbClr val="000000"/>
                </a:solidFill>
              </a:rPr>
              <a:pPr/>
              <a:t>72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250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8300" y="708025"/>
            <a:ext cx="6299200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</a:t>
            </a:r>
            <a:r>
              <a:rPr lang="en-US" altLang="en-US" baseline="0" dirty="0"/>
              <a:t> </a:t>
            </a:r>
            <a:r>
              <a:rPr lang="en-US" altLang="en-US" dirty="0"/>
              <a:t>Eva Greenwood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8E762A-2CCA-4793-912E-E9C97A8B86BC}" type="slidenum">
              <a:rPr lang="en-US" altLang="en-US" sz="1200">
                <a:solidFill>
                  <a:prstClr val="black"/>
                </a:solidFill>
              </a:rPr>
              <a:pPr/>
              <a:t>73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43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8300" y="708025"/>
            <a:ext cx="6299200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</a:t>
            </a:r>
            <a:r>
              <a:rPr lang="en-US" altLang="en-US" baseline="0" dirty="0"/>
              <a:t> </a:t>
            </a:r>
            <a:r>
              <a:rPr lang="en-US" altLang="en-US" dirty="0"/>
              <a:t>Eva Greenwood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F4313D-F370-45E5-9DF2-E3C30C7138CF}" type="slidenum">
              <a:rPr lang="en-US" altLang="en-US" sz="1200">
                <a:solidFill>
                  <a:prstClr val="black"/>
                </a:solidFill>
              </a:rPr>
              <a:pPr/>
              <a:t>75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2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Jen Visconti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5FB37A-162C-4610-A34B-0FE9DF45A87F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Source: Jen Visconti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5FB37A-162C-4610-A34B-0FE9DF45A87F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6688E-1256-4D87-9B15-A61C729E9C9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302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3394C-B791-4E02-B49E-24E0A9539A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37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66042-01AA-4EC4-831A-C18D19F038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8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0ED3-0970-43CC-A28B-9F1988E0841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58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F878F-EFD2-4809-8B13-EA048A1F15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832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3394C-B791-4E02-B49E-24E0A9539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2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A22A0-0234-4E2A-8D7A-58248F2607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7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D73F2-E504-4B76-8D63-3741BD014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C8A7E-FD57-4146-B321-F92D45BA52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7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D09B6-5602-41A4-B52E-65B7FD9E5B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3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92D0C-CD57-40F0-AE2A-2D34762109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78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710DF-FE9B-47CA-87FA-378383F886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A22A0-0234-4E2A-8D7A-58248F2607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399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FABBD-A545-46ED-B883-2FD7C6461F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3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D890-6CC0-4AD9-84C2-3D02F667EF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1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66042-01AA-4EC4-831A-C18D19F038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0ED3-0970-43CC-A28B-9F1988E084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59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F878F-EFD2-4809-8B13-EA048A1F15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65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974-5088-4F8C-BDB0-CDD17CEB7D24}" type="datetime1">
              <a:rPr lang="en-US" smtClean="0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F878F-EFD2-4809-8B13-EA048A1F15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21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710DF-FE9B-47CA-87FA-378383F886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3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C3CAD1-A0F9-A14A-9007-B8DF1725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E57C86-26A1-0041-BF1F-BA46B6D6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D5392D-1CDE-4842-BB25-232E405E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7D45-415B-8C4E-97DA-D1BB5CC3497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84D7A0-A6E7-F74D-B128-C159AD19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CE94A5-76B4-5649-8B74-99645E3B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732-8E90-4445-90AE-82EDADD0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9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3394C-B791-4E02-B49E-24E0A9539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14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A22A0-0234-4E2A-8D7A-58248F2607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5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D73F2-E504-4B76-8D63-3741BD0143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7973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D73F2-E504-4B76-8D63-3741BD014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36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C8A7E-FD57-4146-B321-F92D45BA52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36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D09B6-5602-41A4-B52E-65B7FD9E5B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92D0C-CD57-40F0-AE2A-2D34762109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710DF-FE9B-47CA-87FA-378383F886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22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FABBD-A545-46ED-B883-2FD7C6461F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2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D890-6CC0-4AD9-84C2-3D02F667EF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0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66042-01AA-4EC4-831A-C18D19F038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38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0ED3-0970-43CC-A28B-9F1988E084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9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F878F-EFD2-4809-8B13-EA048A1F15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9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C8A7E-FD57-4146-B321-F92D45BA52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25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D09B6-5602-41A4-B52E-65B7FD9E5B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46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92D0C-CD57-40F0-AE2A-2D34762109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50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710DF-FE9B-47CA-87FA-378383F886C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75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FABBD-A545-46ED-B883-2FD7C6461F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280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D890-6CC0-4AD9-84C2-3D02F667EF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593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36CFA4-B1C7-4BB3-854D-9C29853694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36CFA4-B1C7-4BB3-854D-9C298536944B}" type="slidenum">
              <a:rPr lang="en-US" alt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9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085850"/>
          </a:xfrm>
          <a:prstGeom prst="rect">
            <a:avLst/>
          </a:prstGeom>
        </p:spPr>
        <p:txBody>
          <a:bodyPr vert="horz" wrap="square" lIns="88668" tIns="44338" rIns="88668" bIns="44338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668" tIns="44338" rIns="88668" bIns="443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4431" y="457225"/>
            <a:ext cx="812800" cy="365125"/>
          </a:xfrm>
          <a:prstGeom prst="rect">
            <a:avLst/>
          </a:prstGeom>
        </p:spPr>
        <p:txBody>
          <a:bodyPr vert="horz" wrap="square" lIns="88668" tIns="44338" rIns="88668" bIns="44338" numCol="1" anchor="t" anchorCtr="0" compatLnSpc="1">
            <a:prstTxWarp prst="textNoShape">
              <a:avLst/>
            </a:prstTxWarp>
          </a:bodyPr>
          <a:lstStyle>
            <a:lvl1pPr algn="r" defTabSz="452326">
              <a:defRPr sz="816">
                <a:solidFill>
                  <a:srgbClr val="125E7B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eaLnBrk="1" hangingPunct="1">
              <a:defRPr/>
            </a:pPr>
            <a:fld id="{1E352B58-DA58-460C-BEF6-8F6E60C8C777}" type="datetime1">
              <a:rPr lang="en-US" smtClean="0"/>
              <a:pPr eaLnBrk="1" hangingPunct="1">
                <a:defRPr/>
              </a:pPr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19800"/>
            <a:ext cx="7416800" cy="579438"/>
          </a:xfrm>
          <a:prstGeom prst="rect">
            <a:avLst/>
          </a:prstGeom>
          <a:noFill/>
          <a:ln>
            <a:noFill/>
          </a:ln>
        </p:spPr>
        <p:txBody>
          <a:bodyPr vert="horz" wrap="square" lIns="88668" tIns="44338" rIns="88668" bIns="44338" numCol="1" anchor="b" anchorCtr="0" compatLnSpc="1">
            <a:prstTxWarp prst="textNoShape">
              <a:avLst/>
            </a:prstTxWarp>
          </a:bodyPr>
          <a:lstStyle>
            <a:lvl1pPr defTabSz="452326">
              <a:defRPr sz="816">
                <a:solidFill>
                  <a:srgbClr val="A6A6A6"/>
                </a:solidFill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29" y="228617"/>
            <a:ext cx="508000" cy="365125"/>
          </a:xfrm>
          <a:prstGeom prst="rect">
            <a:avLst/>
          </a:prstGeom>
        </p:spPr>
        <p:txBody>
          <a:bodyPr vert="horz" wrap="square" lIns="88668" tIns="44338" rIns="88668" bIns="44338" numCol="1" anchor="t" anchorCtr="0" compatLnSpc="1">
            <a:prstTxWarp prst="textNoShape">
              <a:avLst/>
            </a:prstTxWarp>
          </a:bodyPr>
          <a:lstStyle>
            <a:lvl1pPr algn="r" defTabSz="452326">
              <a:defRPr sz="1020">
                <a:solidFill>
                  <a:srgbClr val="125E7B"/>
                </a:solidFill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 eaLnBrk="1" hangingPunct="1">
              <a:defRPr/>
            </a:pPr>
            <a:fld id="{18843720-6E5E-4766-B229-BC0F8A19BEAA}" type="slidenum">
              <a:rPr lang="en-US"/>
              <a:pPr eaLnBrk="1" hangingPunct="1"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4" descr="BMC-202 LOGOS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37" y="5937250"/>
            <a:ext cx="34099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26"/>
            <a:ext cx="12192000" cy="6858000"/>
          </a:xfrm>
          <a:prstGeom prst="rect">
            <a:avLst/>
          </a:prstGeom>
          <a:noFill/>
          <a:ln w="317500" cap="flat" cmpd="sng" algn="ctr">
            <a:solidFill>
              <a:srgbClr val="629F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9" tIns="45239" rIns="90469" bIns="45239" anchor="ctr"/>
          <a:lstStyle/>
          <a:p>
            <a:pPr algn="ctr" defTabSz="452326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201" y="152426"/>
            <a:ext cx="11785600" cy="6553200"/>
          </a:xfrm>
          <a:prstGeom prst="rect">
            <a:avLst/>
          </a:prstGeom>
          <a:noFill/>
          <a:ln>
            <a:solidFill>
              <a:srgbClr val="125E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69" tIns="45239" rIns="90469" bIns="45239" anchor="ctr"/>
          <a:lstStyle/>
          <a:p>
            <a:pPr algn="ctr" defTabSz="452326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7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50" r:id="rId2"/>
    <p:sldLayoutId id="2147484051" r:id="rId3"/>
  </p:sldLayoutIdLst>
  <p:hf hdr="0" ftr="0" dt="0"/>
  <p:txStyles>
    <p:titleStyle>
      <a:lvl1pPr algn="l" defTabSz="450804" rtl="0" eaLnBrk="0" fontAlgn="base" hangingPunct="0">
        <a:spcBef>
          <a:spcPct val="0"/>
        </a:spcBef>
        <a:spcAft>
          <a:spcPct val="0"/>
        </a:spcAft>
        <a:defRPr sz="2959" kern="1200" cap="all">
          <a:solidFill>
            <a:srgbClr val="125E7B"/>
          </a:solidFill>
          <a:latin typeface="+mj-lt"/>
          <a:ea typeface="ＭＳ Ｐゴシック" pitchFamily="1" charset="-128"/>
          <a:cs typeface="ＭＳ Ｐゴシック"/>
        </a:defRPr>
      </a:lvl1pPr>
      <a:lvl2pPr algn="l" defTabSz="450804" rtl="0" eaLnBrk="0" fontAlgn="base" hangingPunct="0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  <a:cs typeface="ＭＳ Ｐゴシック"/>
        </a:defRPr>
      </a:lvl2pPr>
      <a:lvl3pPr algn="l" defTabSz="450804" rtl="0" eaLnBrk="0" fontAlgn="base" hangingPunct="0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  <a:cs typeface="ＭＳ Ｐゴシック"/>
        </a:defRPr>
      </a:lvl3pPr>
      <a:lvl4pPr algn="l" defTabSz="450804" rtl="0" eaLnBrk="0" fontAlgn="base" hangingPunct="0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  <a:cs typeface="ＭＳ Ｐゴシック"/>
        </a:defRPr>
      </a:lvl4pPr>
      <a:lvl5pPr algn="l" defTabSz="450804" rtl="0" eaLnBrk="0" fontAlgn="base" hangingPunct="0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  <a:cs typeface="ＭＳ Ｐゴシック"/>
        </a:defRPr>
      </a:lvl5pPr>
      <a:lvl6pPr marL="452326" algn="l" defTabSz="452326" rtl="0" fontAlgn="base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</a:defRPr>
      </a:lvl6pPr>
      <a:lvl7pPr marL="904662" algn="l" defTabSz="452326" rtl="0" fontAlgn="base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</a:defRPr>
      </a:lvl7pPr>
      <a:lvl8pPr marL="1356993" algn="l" defTabSz="452326" rtl="0" fontAlgn="base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</a:defRPr>
      </a:lvl8pPr>
      <a:lvl9pPr marL="1809322" algn="l" defTabSz="452326" rtl="0" fontAlgn="base">
        <a:spcBef>
          <a:spcPct val="0"/>
        </a:spcBef>
        <a:spcAft>
          <a:spcPct val="0"/>
        </a:spcAft>
        <a:defRPr sz="2959">
          <a:solidFill>
            <a:srgbClr val="125E7B"/>
          </a:solidFill>
          <a:latin typeface="Arial" charset="0"/>
          <a:ea typeface="ＭＳ Ｐゴシック" pitchFamily="1" charset="-128"/>
        </a:defRPr>
      </a:lvl9pPr>
    </p:titleStyle>
    <p:bodyStyle>
      <a:lvl1pPr marL="337713" indent="-337713" algn="l" defTabSz="450804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1pPr>
      <a:lvl2pPr marL="733548" indent="-281167" algn="l" defTabSz="450804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itchFamily="34" charset="0"/>
        <a:buChar char="–"/>
        <a:defRPr sz="2041"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1129378" indent="-224619" algn="l" defTabSz="450804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1581759" indent="-224619" algn="l" defTabSz="450804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2034130" indent="-224619" algn="l" defTabSz="450804" rtl="0" eaLnBrk="0" fontAlgn="base" hangingPunct="0">
        <a:spcBef>
          <a:spcPct val="20000"/>
        </a:spcBef>
        <a:spcAft>
          <a:spcPct val="0"/>
        </a:spcAft>
        <a:buClr>
          <a:srgbClr val="629FA6"/>
        </a:buClr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2487821" indent="-226160" algn="l" defTabSz="452326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40158" indent="-226160" algn="l" defTabSz="452326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392482" indent="-226160" algn="l" defTabSz="452326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44814" indent="-226160" algn="l" defTabSz="452326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52326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04662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56993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09322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261656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13992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166321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618649" algn="l" defTabSz="452326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NOT YET UPDATED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36CFA4-B1C7-4BB3-854D-9C298536944B}" type="slidenum">
              <a:rPr lang="en-US" alt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0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6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53.xml"/><Relationship Id="rId4" Type="http://schemas.openxmlformats.org/officeDocument/2006/relationships/slide" Target="slide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6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53.xml"/><Relationship Id="rId4" Type="http://schemas.openxmlformats.org/officeDocument/2006/relationships/slide" Target="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bu.edu/tec/our-research/diabetes-cohort-consortiu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6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5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6.xml"/><Relationship Id="rId7" Type="http://schemas.openxmlformats.org/officeDocument/2006/relationships/slide" Target="slide6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41.xml"/><Relationship Id="rId4" Type="http://schemas.openxmlformats.org/officeDocument/2006/relationships/slide" Target="slide12.xml"/><Relationship Id="rId9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6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52600" y="1676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Department of Medicine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Faculty Meeting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dirty="0"/>
              <a:t>Tuesday, September 25, 2018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124205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dirty="0">
              <a:cs typeface="MS PGothic" charset="0"/>
            </a:endParaRPr>
          </a:p>
          <a:p>
            <a:pPr>
              <a:defRPr/>
            </a:pPr>
            <a:r>
              <a:rPr lang="en-US" dirty="0">
                <a:cs typeface="MS PGothic" charset="0"/>
              </a:rPr>
              <a:t>Announcements</a:t>
            </a:r>
          </a:p>
          <a:p>
            <a:pPr>
              <a:defRPr/>
            </a:pPr>
            <a:r>
              <a:rPr lang="en-US" dirty="0">
                <a:cs typeface="MS PGothic" charset="0"/>
              </a:rPr>
              <a:t>AY 2018 Annual Review </a:t>
            </a:r>
          </a:p>
          <a:p>
            <a:pPr>
              <a:defRPr/>
            </a:pPr>
            <a:endParaRPr lang="en-US" dirty="0">
              <a:cs typeface="MS PGothic" charset="0"/>
            </a:endParaRPr>
          </a:p>
          <a:p>
            <a:pPr marL="0" indent="0" algn="ctr">
              <a:buNone/>
              <a:defRPr/>
            </a:pPr>
            <a:r>
              <a:rPr lang="en-US" dirty="0">
                <a:cs typeface="MS PGothic" charset="0"/>
              </a:rPr>
              <a:t>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7467600" cy="762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Promotions</a:t>
            </a:r>
          </a:p>
        </p:txBody>
      </p:sp>
      <p:graphicFrame>
        <p:nvGraphicFramePr>
          <p:cNvPr id="48275" name="Group 14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57401" y="1010399"/>
          <a:ext cx="7924799" cy="282575"/>
        </p:xfrm>
        <a:graphic>
          <a:graphicData uri="http://schemas.openxmlformats.org/drawingml/2006/table">
            <a:tbl>
              <a:tblPr/>
              <a:tblGrid>
                <a:gridCol w="2367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1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58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Section</a:t>
                      </a:r>
                    </a:p>
                  </a:txBody>
                  <a:tcPr marL="68580" marR="68580" marT="34367" marB="343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Faculty Member</a:t>
                      </a:r>
                    </a:p>
                  </a:txBody>
                  <a:tcPr marL="68580" marR="68580" marT="34367" marB="34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</a:p>
                  </a:txBody>
                  <a:tcPr marL="68580" marR="68580" marT="34367" marB="34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57399" y="1292973"/>
          <a:ext cx="7924800" cy="174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8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0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Kwan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Endocrinology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 Lee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Endocrinology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Poorani Goundan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Professor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Deepa Gopal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Pulmonary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Ehab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Billatos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 Siddiqi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044351-DCD5-CE4E-B242-9504C1B4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i="1" dirty="0"/>
              <a:t>New</a:t>
            </a:r>
            <a:r>
              <a:rPr lang="en-US" dirty="0"/>
              <a:t> Endowed Professorships </a:t>
            </a:r>
            <a:br>
              <a:rPr lang="en-US" dirty="0"/>
            </a:br>
            <a:r>
              <a:rPr lang="en-US" dirty="0"/>
              <a:t>AY 15-18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6B6682-B1DE-4948-8457-8FDE3B51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25267"/>
            <a:ext cx="7886700" cy="3677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Norman </a:t>
            </a:r>
            <a:r>
              <a:rPr lang="en-US" sz="2400" b="1" dirty="0" err="1"/>
              <a:t>Levinsky</a:t>
            </a:r>
            <a:r>
              <a:rPr lang="en-US" sz="2400" b="1" dirty="0"/>
              <a:t> </a:t>
            </a:r>
            <a:r>
              <a:rPr lang="en-US" sz="2400" dirty="0"/>
              <a:t>Professorship in Nephrology</a:t>
            </a:r>
          </a:p>
          <a:p>
            <a:pPr marL="0" indent="0">
              <a:buNone/>
            </a:pPr>
            <a:r>
              <a:rPr lang="en-US" sz="2400" b="1" dirty="0"/>
              <a:t>David </a:t>
            </a:r>
            <a:r>
              <a:rPr lang="en-US" sz="2400" b="1" dirty="0" err="1"/>
              <a:t>Seldin</a:t>
            </a:r>
            <a:r>
              <a:rPr lang="en-US" sz="2400" b="1" dirty="0"/>
              <a:t> </a:t>
            </a:r>
            <a:r>
              <a:rPr lang="en-US" sz="2400" dirty="0"/>
              <a:t>Professorship in Medicine</a:t>
            </a:r>
          </a:p>
          <a:p>
            <a:pPr marL="0" indent="0">
              <a:buNone/>
            </a:pPr>
            <a:r>
              <a:rPr lang="en-US" sz="2400" b="1" dirty="0"/>
              <a:t>John Noble </a:t>
            </a:r>
            <a:r>
              <a:rPr lang="en-US" sz="2400" dirty="0"/>
              <a:t>Professorship in General Internal Medicine</a:t>
            </a:r>
          </a:p>
          <a:p>
            <a:pPr marL="0" indent="0">
              <a:buNone/>
            </a:pPr>
            <a:r>
              <a:rPr lang="en-US" sz="2400" b="1" dirty="0"/>
              <a:t>Franz </a:t>
            </a:r>
            <a:r>
              <a:rPr lang="en-US" sz="2400" b="1" dirty="0" err="1"/>
              <a:t>Ingelfinger</a:t>
            </a:r>
            <a:r>
              <a:rPr lang="en-US" sz="2400" b="1" dirty="0"/>
              <a:t> </a:t>
            </a:r>
            <a:r>
              <a:rPr lang="en-US" sz="2400" dirty="0"/>
              <a:t>Professorship in Gastroenterology</a:t>
            </a:r>
          </a:p>
          <a:p>
            <a:pPr marL="0" indent="0">
              <a:buNone/>
            </a:pPr>
            <a:r>
              <a:rPr lang="en-US" sz="2400" b="1" dirty="0"/>
              <a:t>Joseph Vita </a:t>
            </a:r>
            <a:r>
              <a:rPr lang="en-US" sz="2400" dirty="0"/>
              <a:t>Professorship in Cardiology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be Named:</a:t>
            </a:r>
          </a:p>
          <a:p>
            <a:pPr marL="0" indent="0">
              <a:buNone/>
            </a:pPr>
            <a:r>
              <a:rPr lang="en-US" sz="2400" b="1" dirty="0"/>
              <a:t>Louis Sullivan </a:t>
            </a:r>
            <a:r>
              <a:rPr lang="en-US" sz="2400" dirty="0"/>
              <a:t>Professorship in Medicine </a:t>
            </a:r>
          </a:p>
        </p:txBody>
      </p:sp>
    </p:spTree>
    <p:extLst>
      <p:ext uri="{BB962C8B-B14F-4D97-AF65-F5344CB8AC3E}">
        <p14:creationId xmlns:p14="http://schemas.microsoft.com/office/powerpoint/2010/main" val="355604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Annual Review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2018 Academic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002060"/>
                </a:solidFill>
                <a:hlinkClick r:id="rId3" action="ppaction://hlinksldjump"/>
              </a:rPr>
              <a:t>DOM Faculty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FF0000"/>
                </a:solidFill>
              </a:rPr>
              <a:t>Clinical Programs</a:t>
            </a:r>
          </a:p>
          <a:p>
            <a:r>
              <a:rPr lang="en-US" sz="2800" b="1" dirty="0">
                <a:solidFill>
                  <a:srgbClr val="002060"/>
                </a:solidFill>
                <a:hlinkClick r:id="rId4" action="ppaction://hlinksldjump"/>
              </a:rPr>
              <a:t>Research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5" action="ppaction://hlinksldjump"/>
              </a:rPr>
              <a:t>Education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Faculty Development and Diversity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7" action="ppaction://hlinksldjump"/>
              </a:rPr>
              <a:t>Finance and Research Administration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" action="ppaction://noaction"/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Appendix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053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97163" y="228600"/>
            <a:ext cx="6797675" cy="85725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Clinical Volume (# wRVUs)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1940026" y="1186407"/>
          <a:ext cx="8311951" cy="469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4" imgW="11544377" imgH="6229427" progId="Excel.Sheet.8">
                  <p:embed/>
                </p:oleObj>
              </mc:Choice>
              <mc:Fallback>
                <p:oleObj name="Worksheet" r:id="rId4" imgW="11544377" imgH="622942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026" y="1186407"/>
                        <a:ext cx="8311951" cy="4698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1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DOM Inpatient Discharges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09900" y="1993230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2003" y="3494260"/>
            <a:ext cx="61908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accent2"/>
                </a:solidFill>
              </a:rPr>
              <a:t>N = 9548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2003" y="3223517"/>
            <a:ext cx="61908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00B050"/>
                </a:solidFill>
              </a:rPr>
              <a:t>N = 9422</a:t>
            </a:r>
          </a:p>
        </p:txBody>
      </p:sp>
    </p:spTree>
    <p:extLst>
      <p:ext uri="{BB962C8B-B14F-4D97-AF65-F5344CB8AC3E}">
        <p14:creationId xmlns:p14="http://schemas.microsoft.com/office/powerpoint/2010/main" val="36891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81201" y="162194"/>
            <a:ext cx="7996237" cy="1044575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Clinical Collections ‘$M</a:t>
            </a:r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2941638" y="1095375"/>
          <a:ext cx="6303962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Worksheet" r:id="rId4" imgW="11782383" imgH="9524974" progId="Excel.Sheet.8">
                  <p:embed/>
                </p:oleObj>
              </mc:Choice>
              <mc:Fallback>
                <p:oleObj name="Worksheet" r:id="rId4" imgW="11782383" imgH="952497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1095375"/>
                        <a:ext cx="6303962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8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981200" y="111126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Reimbursement $ per wRVU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673183" y="1357183"/>
          <a:ext cx="7006281" cy="467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>
            <p:extLst/>
          </p:nvPr>
        </p:nvGraphicFramePr>
        <p:xfrm>
          <a:off x="2519982" y="1238121"/>
          <a:ext cx="7312681" cy="478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10080" y="6355650"/>
            <a:ext cx="7188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*$=NPSR-BD+HSN; NPSR: Net Patient Service Revenue; BD: Bad Debt; HSN: Health Safety Net a.k.a. Free Care</a:t>
            </a:r>
          </a:p>
        </p:txBody>
      </p:sp>
    </p:spTree>
    <p:extLst>
      <p:ext uri="{BB962C8B-B14F-4D97-AF65-F5344CB8AC3E}">
        <p14:creationId xmlns:p14="http://schemas.microsoft.com/office/powerpoint/2010/main" val="134326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b="1" dirty="0"/>
              <a:t>Clinical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56" y="944567"/>
            <a:ext cx="8686800" cy="4525963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2800" b="1" dirty="0"/>
              <a:t>Physician Satisfaction/Advocacy Advisory Group </a:t>
            </a:r>
            <a:r>
              <a:rPr lang="en-US" sz="2800" dirty="0"/>
              <a:t>initiatives [MA job description, reporting of test results to patients, transitional care management (TCM) following hospital discharge processes, flexible clinic schedules, optimization of clinic session templates] 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/>
              <a:t>DOM Subspecialty Referral Compendium </a:t>
            </a:r>
            <a:r>
              <a:rPr lang="en-US" sz="2800" dirty="0"/>
              <a:t>updated and distributed to BACO sites	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>
                <a:cs typeface="Arial" panose="020B0604020202020204" pitchFamily="34" charset="0"/>
              </a:rPr>
              <a:t>DOM </a:t>
            </a:r>
            <a:r>
              <a:rPr lang="en-US" sz="2800" b="1" i="1" dirty="0">
                <a:cs typeface="Arial" panose="020B0604020202020204" pitchFamily="34" charset="0"/>
              </a:rPr>
              <a:t>Evans Clinician </a:t>
            </a:r>
            <a:r>
              <a:rPr lang="en-US" sz="2800" dirty="0">
                <a:cs typeface="Arial" panose="020B0604020202020204" pitchFamily="34" charset="0"/>
              </a:rPr>
              <a:t>designation inaugural awards distributed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>
                <a:cs typeface="Arial" panose="020B0604020202020204" pitchFamily="34" charset="0"/>
              </a:rPr>
              <a:t>Education Evaluation Core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741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Highlights (</a:t>
            </a:r>
            <a:r>
              <a:rPr lang="en-US" b="1" dirty="0" err="1"/>
              <a:t>con’t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5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dirty="0"/>
              <a:t>Multidisciplinary Sickle Cell Disease Program</a:t>
            </a:r>
          </a:p>
          <a:p>
            <a:r>
              <a:rPr lang="en-US" dirty="0"/>
              <a:t>Pulmonary Embolus Response Team (PERT)</a:t>
            </a:r>
          </a:p>
          <a:p>
            <a:r>
              <a:rPr lang="en-US" dirty="0"/>
              <a:t>Multidisciplinary CHF Readmissions Reduction Program</a:t>
            </a:r>
          </a:p>
          <a:p>
            <a:r>
              <a:rPr lang="en-US" dirty="0"/>
              <a:t>Multidisciplinary Endocarditis Team</a:t>
            </a:r>
          </a:p>
          <a:p>
            <a:r>
              <a:rPr lang="en-US" dirty="0"/>
              <a:t>Expansion Structural Heart Disease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959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Highlights (</a:t>
            </a:r>
            <a:r>
              <a:rPr lang="en-US" b="1" dirty="0" err="1"/>
              <a:t>con’t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74838"/>
            <a:ext cx="8991600" cy="4525963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dirty="0"/>
              <a:t>COPD and Asthma Readmissions Reduction integrated with Tobacco Cessation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Lung Nodule and Lung Cancer screening growth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cs typeface="Arial" panose="020B0604020202020204" pitchFamily="34" charset="0"/>
              </a:rPr>
              <a:t>Inpatient Flow Initiatives – successful 30 minute pilot</a:t>
            </a:r>
          </a:p>
          <a:p>
            <a:pPr lvl="0"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2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43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704" y="914405"/>
            <a:ext cx="8991600" cy="4525963"/>
          </a:xfrm>
        </p:spPr>
        <p:txBody>
          <a:bodyPr/>
          <a:lstStyle/>
          <a:p>
            <a:r>
              <a:rPr lang="en-US" sz="2800" dirty="0"/>
              <a:t>Casandra Knight has taken over as Interim VC Finance and Administration</a:t>
            </a:r>
          </a:p>
          <a:p>
            <a:r>
              <a:rPr lang="en-US" sz="2800" dirty="0"/>
              <a:t>Update on ID, Renal, Rheumatology Section Chief and VC Finance and Admin Searches</a:t>
            </a:r>
          </a:p>
          <a:p>
            <a:r>
              <a:rPr lang="en-US" sz="2800" dirty="0"/>
              <a:t>New Director, Communications being hired for </a:t>
            </a:r>
            <a:r>
              <a:rPr lang="en-US" sz="2800" dirty="0" err="1"/>
              <a:t>DoM</a:t>
            </a:r>
            <a:r>
              <a:rPr lang="en-US" sz="2800" dirty="0"/>
              <a:t>, final candidates being interviewed</a:t>
            </a:r>
          </a:p>
          <a:p>
            <a:r>
              <a:rPr lang="en-US" sz="2800" dirty="0"/>
              <a:t>Committee to improve morale of clinicians chaired by Dr. Jacobs will be implementing Epic Superusers (one per section) funded by </a:t>
            </a:r>
            <a:r>
              <a:rPr lang="en-US" sz="2800" dirty="0" err="1"/>
              <a:t>DoM</a:t>
            </a:r>
            <a:r>
              <a:rPr lang="en-US" sz="2800" dirty="0"/>
              <a:t> and Sections</a:t>
            </a:r>
          </a:p>
          <a:p>
            <a:r>
              <a:rPr lang="en-US" sz="2800" dirty="0"/>
              <a:t>Consolidation of BMC inpatient facility being implemented in October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5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-52387"/>
            <a:ext cx="7543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2060"/>
                </a:solidFill>
                <a:cs typeface="Arial" panose="020B0604020202020204" pitchFamily="34" charset="0"/>
              </a:rPr>
              <a:t>Clinical Metrics</a:t>
            </a:r>
            <a:r>
              <a:rPr lang="en-US" sz="4000" b="1" dirty="0">
                <a:ea typeface="+mj-ea"/>
                <a:cs typeface="+mj-cs"/>
              </a:rPr>
              <a:t> - </a:t>
            </a:r>
            <a:r>
              <a:rPr lang="en-US" sz="4000" i="1" dirty="0">
                <a:cs typeface="Arial" panose="020B0604020202020204" pitchFamily="34" charset="0"/>
              </a:rPr>
              <a:t>The Positives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371601"/>
            <a:ext cx="8591550" cy="4144963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Patient experience </a:t>
            </a:r>
            <a:r>
              <a:rPr lang="en-US" altLang="en-US" sz="2400" i="1" dirty="0">
                <a:cs typeface="Arial" panose="020B0604020202020204" pitchFamily="34" charset="0"/>
              </a:rPr>
              <a:t>(likelihood to recommend) </a:t>
            </a:r>
            <a:r>
              <a:rPr lang="en-US" altLang="en-US" sz="2400" dirty="0">
                <a:cs typeface="Arial" panose="020B0604020202020204" pitchFamily="34" charset="0"/>
              </a:rPr>
              <a:t>above goal in all but two sections and among the highest in BMC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Access (14 days for new patients) above goal in Geriatrics, Pulmonary and ID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Readmission rate lower than goal for Cardiology, Geriatrics, Renal and MP Hospitalists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 err="1">
                <a:cs typeface="Arial" panose="020B0604020202020204" pitchFamily="34" charset="0"/>
              </a:rPr>
              <a:t>wRVUs</a:t>
            </a:r>
            <a:r>
              <a:rPr lang="en-US" altLang="en-US" sz="2400" dirty="0">
                <a:cs typeface="Arial" panose="020B0604020202020204" pitchFamily="34" charset="0"/>
              </a:rPr>
              <a:t> increased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Inpatient Mortality better than goal</a:t>
            </a:r>
          </a:p>
          <a:p>
            <a:pPr eaLnBrk="1" hangingPunct="1">
              <a:spcAft>
                <a:spcPts val="1200"/>
              </a:spcAft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3209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5300" y="6226175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1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1534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cs typeface="Arial" panose="020B0604020202020204" pitchFamily="34" charset="0"/>
              </a:rPr>
              <a:t>Clinical Metrics</a:t>
            </a:r>
            <a:r>
              <a:rPr lang="en-US" altLang="en-US" sz="4000" b="1" dirty="0">
                <a:cs typeface="Arial" panose="020B0604020202020204" pitchFamily="34" charset="0"/>
              </a:rPr>
              <a:t> - </a:t>
            </a:r>
            <a:r>
              <a:rPr lang="en-US" altLang="en-US" sz="4000" i="1" dirty="0">
                <a:cs typeface="Arial" panose="020B0604020202020204" pitchFamily="34" charset="0"/>
              </a:rPr>
              <a:t>The Negatives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8610600" cy="49149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Ambulatory visit volume 1.7% (below budget) and </a:t>
            </a:r>
            <a:r>
              <a:rPr lang="en-US" altLang="en-US" sz="2400" u="sng" dirty="0">
                <a:cs typeface="Arial" panose="020B0604020202020204" pitchFamily="34" charset="0"/>
              </a:rPr>
              <a:t>below</a:t>
            </a:r>
            <a:r>
              <a:rPr lang="en-US" altLang="en-US" sz="2400" dirty="0">
                <a:cs typeface="Arial" panose="020B0604020202020204" pitchFamily="34" charset="0"/>
              </a:rPr>
              <a:t> AY 17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Outpatient access for new patients below goal overall in both specialties and primary care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Discharges before noon below goal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LOS above goal on majority of DOM services, but &lt;1.0 O:E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331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Ambulatory Measures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642" y="716498"/>
            <a:ext cx="5717046" cy="38806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 Ambulatory FY18 Performance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period ending August 31, 2018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74082" y="6880169"/>
            <a:ext cx="2133600" cy="47625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8075" y="2971801"/>
            <a:ext cx="1958639" cy="5506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99"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Ambulatory volume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8073" y="3641660"/>
            <a:ext cx="1958640" cy="5493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99"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experience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78074" y="5482592"/>
            <a:ext cx="1958639" cy="5372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99"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access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78074" y="6168392"/>
            <a:ext cx="1958638" cy="4610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99"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Specialty access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00201" y="4191000"/>
            <a:ext cx="34588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Recommend provider office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Clerks courtesy/respect</a:t>
            </a:r>
          </a:p>
          <a:p>
            <a:pPr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MD Communication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876800" y="1720519"/>
            <a:ext cx="1122144" cy="200243"/>
          </a:xfrm>
          <a:prstGeom prst="rect">
            <a:avLst/>
          </a:prstGeom>
        </p:spPr>
        <p:txBody>
          <a:bodyPr/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Month to date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018096" y="1796144"/>
            <a:ext cx="879074" cy="11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FY18 YTD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9140213" y="1778921"/>
            <a:ext cx="1586106" cy="11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YTD Status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6927974" y="1796145"/>
            <a:ext cx="841766" cy="18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YTD Goal</a:t>
            </a:r>
          </a:p>
        </p:txBody>
      </p:sp>
      <p:sp>
        <p:nvSpPr>
          <p:cNvPr id="68" name="Oval 67"/>
          <p:cNvSpPr/>
          <p:nvPr/>
        </p:nvSpPr>
        <p:spPr>
          <a:xfrm>
            <a:off x="9511737" y="3106667"/>
            <a:ext cx="351503" cy="31443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724401" y="3019729"/>
            <a:ext cx="128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27,319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49786" y="3026568"/>
            <a:ext cx="142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303,802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74863" y="3036545"/>
            <a:ext cx="149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309,069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7944942" y="1772312"/>
            <a:ext cx="1068855" cy="21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Variance YTD 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77537" y="3051765"/>
            <a:ext cx="138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-1.7 %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89635" y="4304104"/>
            <a:ext cx="98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91.2 %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854817" y="4332852"/>
            <a:ext cx="98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90.9 %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67625" y="4317277"/>
            <a:ext cx="115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  90.0 %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00646" y="4355068"/>
            <a:ext cx="8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 1 %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572000" y="2693580"/>
            <a:ext cx="5486400" cy="4962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76800" y="4736068"/>
            <a:ext cx="9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95.3 %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791200" y="4736068"/>
            <a:ext cx="9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93.4 %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745757" y="4736068"/>
            <a:ext cx="9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 94.0%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957740" y="4694116"/>
            <a:ext cx="92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 -0.6%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880196" y="5175076"/>
            <a:ext cx="9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93.8 %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23099" y="5191491"/>
            <a:ext cx="9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94.1 %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775938" y="5160496"/>
            <a:ext cx="9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92 %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10592" y="5139925"/>
            <a:ext cx="186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  2%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923130" y="5664444"/>
            <a:ext cx="9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92.1 %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850861" y="5676584"/>
            <a:ext cx="9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68.1 %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86862" y="5676584"/>
            <a:ext cx="9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80 %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964861" y="5676584"/>
            <a:ext cx="87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-15 %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935859" y="6198357"/>
            <a:ext cx="9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66.7 %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791200" y="6222951"/>
            <a:ext cx="9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73.5 %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93478" y="6241406"/>
            <a:ext cx="9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80 %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050252" y="6213243"/>
            <a:ext cx="7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-8 %</a:t>
            </a:r>
          </a:p>
        </p:txBody>
      </p:sp>
      <p:sp>
        <p:nvSpPr>
          <p:cNvPr id="55" name="Oval 54"/>
          <p:cNvSpPr/>
          <p:nvPr/>
        </p:nvSpPr>
        <p:spPr>
          <a:xfrm>
            <a:off x="9525000" y="4343401"/>
            <a:ext cx="312202" cy="301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1" b="1" dirty="0"/>
          </a:p>
        </p:txBody>
      </p:sp>
      <p:sp>
        <p:nvSpPr>
          <p:cNvPr id="58" name="Oval 57"/>
          <p:cNvSpPr/>
          <p:nvPr/>
        </p:nvSpPr>
        <p:spPr>
          <a:xfrm>
            <a:off x="9517598" y="5108300"/>
            <a:ext cx="312202" cy="3019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1" b="1" dirty="0"/>
          </a:p>
        </p:txBody>
      </p:sp>
      <p:sp>
        <p:nvSpPr>
          <p:cNvPr id="59" name="Oval 58"/>
          <p:cNvSpPr/>
          <p:nvPr/>
        </p:nvSpPr>
        <p:spPr>
          <a:xfrm>
            <a:off x="9525000" y="5717900"/>
            <a:ext cx="312202" cy="3019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1" b="1" dirty="0"/>
          </a:p>
        </p:txBody>
      </p:sp>
      <p:sp>
        <p:nvSpPr>
          <p:cNvPr id="60" name="Oval 59"/>
          <p:cNvSpPr/>
          <p:nvPr/>
        </p:nvSpPr>
        <p:spPr>
          <a:xfrm>
            <a:off x="9525000" y="6327500"/>
            <a:ext cx="312202" cy="3019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1" b="1" dirty="0"/>
          </a:p>
        </p:txBody>
      </p:sp>
      <p:sp>
        <p:nvSpPr>
          <p:cNvPr id="61" name="Oval 60"/>
          <p:cNvSpPr/>
          <p:nvPr/>
        </p:nvSpPr>
        <p:spPr>
          <a:xfrm>
            <a:off x="9478298" y="4714770"/>
            <a:ext cx="351503" cy="31443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774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2743138" y="493242"/>
            <a:ext cx="7162862" cy="4071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100" b="1" dirty="0">
                <a:solidFill>
                  <a:srgbClr val="002060"/>
                </a:solidFill>
                <a:cs typeface="Arial" panose="020B0604020202020204" pitchFamily="34" charset="0"/>
              </a:rPr>
              <a:t>Visit Volume</a:t>
            </a:r>
            <a:r>
              <a:rPr lang="en-US" altLang="en-US" sz="3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>
                <a:solidFill>
                  <a:srgbClr val="002060"/>
                </a:solidFill>
                <a:cs typeface="Arial" panose="020B0604020202020204" pitchFamily="34" charset="0"/>
              </a:rPr>
              <a:t>(period ending August 31, 2018)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33074" y="1442225"/>
          <a:ext cx="8313822" cy="4791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1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32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32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43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Column1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 Actual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Actual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YTD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YTD Budget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YTD Variance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8,086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8,378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Cardiology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22,314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24,396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24,968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25,339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Hem/Onc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35,133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39,304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38,772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38,066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21,569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21,694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21,333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-6.5%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13,980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14,287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13,841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14,827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-6.7%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Rheumatology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11,726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13,054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13,731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16,715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-17.9%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Endocrine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38,968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41,506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45,375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43,681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/Allergy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13,327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14,356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-7.2%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Geriatrics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4,756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4,601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4,862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GIM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104,172</a:t>
                      </a: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105,532</a:t>
                      </a: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108,158</a:t>
                      </a: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109,437</a:t>
                      </a: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-1.2%</a:t>
                      </a: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DOM Total</a:t>
                      </a:r>
                    </a:p>
                  </a:txBody>
                  <a:tcPr marL="51434" marR="51434" marT="25721" marB="2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311,709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322,260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303,802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309,069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-1.7%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000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Ambulatory</a:t>
                      </a:r>
                      <a:r>
                        <a:rPr lang="en-US" sz="2000" b="1" baseline="0" dirty="0">
                          <a:latin typeface="+mn-lt"/>
                          <a:cs typeface="Arial" panose="020B0604020202020204" pitchFamily="34" charset="0"/>
                        </a:rPr>
                        <a:t> Total</a:t>
                      </a:r>
                      <a:endParaRPr lang="en-US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4" marR="51434" marT="25721" marB="2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783,733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820,889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770,567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796,189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-3.2%</a:t>
                      </a:r>
                    </a:p>
                  </a:txBody>
                  <a:tcPr marL="5358" marR="5358" marT="535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5553" y="628787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QUEST Dashboard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0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479634" cy="524502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rgbClr val="002060"/>
                </a:solidFill>
                <a:cs typeface="Arial" panose="020B0604020202020204" pitchFamily="34" charset="0"/>
              </a:rPr>
              <a:t>Patient Experience: </a:t>
            </a:r>
            <a:r>
              <a:rPr lang="en-US" altLang="en-US" sz="2700" dirty="0">
                <a:solidFill>
                  <a:srgbClr val="002060"/>
                </a:solidFill>
                <a:cs typeface="Arial" panose="020B0604020202020204" pitchFamily="34" charset="0"/>
              </a:rPr>
              <a:t>likelihood to recommend) (period ending August 31, 2018)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781425" y="5013128"/>
            <a:ext cx="1200150" cy="267891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84946" y="1219200"/>
          <a:ext cx="8337888" cy="545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9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1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9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54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14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8341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Goal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Actual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YTD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YTD Goal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YTD Variance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Geriatrics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93.4%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Pulmonary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91.7%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Cardiology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91.4%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Hem</a:t>
                      </a:r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</a:t>
                      </a:r>
                      <a:r>
                        <a:rPr lang="en-US" sz="2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Onc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93.7%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Rheumatology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93.8%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Endocrine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</a:t>
                      </a:r>
                    </a:p>
                  </a:txBody>
                  <a:tcPr marL="7144" marR="7144" marT="714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95.8%</a:t>
                      </a:r>
                    </a:p>
                  </a:txBody>
                  <a:tcPr marL="7144" marR="7144" marT="714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92.7%</a:t>
                      </a:r>
                    </a:p>
                  </a:txBody>
                  <a:tcPr marL="7144" marR="7144" marT="714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7144" marR="7144" marT="7144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GIM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88.8%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87.2%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-3.1%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 Total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906%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Ambulatory</a:t>
                      </a:r>
                      <a:r>
                        <a:rPr lang="en-US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77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>
          <a:xfrm>
            <a:off x="2743201" y="220803"/>
            <a:ext cx="7049879" cy="392906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rgbClr val="002060"/>
                </a:solidFill>
                <a:cs typeface="Arial" panose="020B0604020202020204" pitchFamily="34" charset="0"/>
              </a:rPr>
              <a:t>Ambulatory New Patient Access </a:t>
            </a:r>
            <a:r>
              <a:rPr lang="en-US" altLang="en-US" sz="2700" dirty="0">
                <a:solidFill>
                  <a:srgbClr val="002060"/>
                </a:solidFill>
                <a:cs typeface="Arial" panose="020B0604020202020204" pitchFamily="34" charset="0"/>
              </a:rPr>
              <a:t>(X days)</a:t>
            </a:r>
            <a:br>
              <a:rPr lang="en-US" altLang="en-US" sz="27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2700" dirty="0">
                <a:solidFill>
                  <a:srgbClr val="002060"/>
                </a:solidFill>
                <a:cs typeface="Arial" panose="020B0604020202020204" pitchFamily="34" charset="0"/>
              </a:rPr>
              <a:t>(period ending August 31, 2018)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015210" y="5179516"/>
            <a:ext cx="1157288" cy="205383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28800" y="955562"/>
          <a:ext cx="8674768" cy="557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4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96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96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82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Actual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2018 Actual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Variance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Rheumatology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-15.0%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Geriatrics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Cardiology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58.6%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-26.8%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Hem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</a:t>
                      </a:r>
                      <a:r>
                        <a:rPr lang="en-US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76.3%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73.2%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-8.5%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76.2%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-37.5%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Pulmonary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86.1%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92.5%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88.4%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Endocrine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79.7%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67.1%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-16.1%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GIM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86.0%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65.2%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-18.5%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Renal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69.8%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50.7%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-36.6%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 Total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78.3%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67.1%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-16.1%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Ambulatory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-14.9%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65348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QUEST Dashboard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5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Inpatient Measures</a:t>
            </a:r>
            <a:b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85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442103"/>
            <a:ext cx="7248524" cy="23552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DOM Inpatient Clinical Operations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FY18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76989" y="6245225"/>
            <a:ext cx="4987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Arial"/>
                <a:ea typeface="+mn-ea"/>
              </a:rPr>
              <a:t>1 Source: SDK, Data Analytics &amp; Reporting team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3466" y="1590506"/>
            <a:ext cx="1302008" cy="2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44546A"/>
              </a:buClr>
            </a:pPr>
            <a:r>
              <a:rPr lang="en-US" sz="2000" kern="0" dirty="0">
                <a:solidFill>
                  <a:prstClr val="black"/>
                </a:solidFill>
              </a:rPr>
              <a:t>FY18 YTD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32266" y="1590506"/>
            <a:ext cx="1302008" cy="2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44546A"/>
              </a:buClr>
            </a:pPr>
            <a:endParaRPr lang="en-US" sz="2000" kern="0" dirty="0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332017" y="1872380"/>
            <a:ext cx="486543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623663" y="1590506"/>
            <a:ext cx="1302008" cy="2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44546A"/>
              </a:buClr>
            </a:pPr>
            <a:r>
              <a:rPr lang="en-US" sz="2000" kern="0" dirty="0">
                <a:solidFill>
                  <a:prstClr val="black"/>
                </a:solidFill>
              </a:rPr>
              <a:t>Goal</a:t>
            </a:r>
            <a:r>
              <a:rPr lang="en-US" sz="2000" kern="0" baseline="30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93" y="1962453"/>
            <a:ext cx="1929156" cy="83920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932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LOS O/E</a:t>
            </a:r>
          </a:p>
        </p:txBody>
      </p:sp>
      <p:sp>
        <p:nvSpPr>
          <p:cNvPr id="13" name="Oval 12"/>
          <p:cNvSpPr/>
          <p:nvPr/>
        </p:nvSpPr>
        <p:spPr>
          <a:xfrm>
            <a:off x="2224326" y="2078696"/>
            <a:ext cx="279892" cy="27989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48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713466" y="2120895"/>
            <a:ext cx="1157784" cy="36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0.961</a:t>
            </a:r>
          </a:p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(Oct - Mar)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347439" y="2193957"/>
            <a:ext cx="1157784" cy="2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NA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98" y="4000144"/>
            <a:ext cx="1929155" cy="65358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932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OBS Unit LOS (hours)</a:t>
            </a:r>
          </a:p>
        </p:txBody>
      </p:sp>
      <p:sp>
        <p:nvSpPr>
          <p:cNvPr id="14" name="Oval 13"/>
          <p:cNvSpPr/>
          <p:nvPr/>
        </p:nvSpPr>
        <p:spPr>
          <a:xfrm>
            <a:off x="2252901" y="4088157"/>
            <a:ext cx="279892" cy="27989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48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713466" y="4069492"/>
            <a:ext cx="1157784" cy="3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33 hours </a:t>
            </a:r>
          </a:p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(Jul-Sept)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93" y="3023989"/>
            <a:ext cx="1929156" cy="6718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932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Average Discharge Time</a:t>
            </a:r>
          </a:p>
        </p:txBody>
      </p:sp>
      <p:sp>
        <p:nvSpPr>
          <p:cNvPr id="16" name="Oval 15"/>
          <p:cNvSpPr/>
          <p:nvPr/>
        </p:nvSpPr>
        <p:spPr>
          <a:xfrm>
            <a:off x="2243376" y="3121527"/>
            <a:ext cx="279892" cy="27989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48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713466" y="3097051"/>
            <a:ext cx="1157784" cy="36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02:56 PM</a:t>
            </a:r>
          </a:p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(Oct - Apr)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324600" y="3170113"/>
            <a:ext cx="1157784" cy="2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98" y="4992646"/>
            <a:ext cx="1929155" cy="6077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932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Readmission Rate </a:t>
            </a:r>
          </a:p>
        </p:txBody>
      </p:sp>
      <p:sp>
        <p:nvSpPr>
          <p:cNvPr id="15" name="Oval 14"/>
          <p:cNvSpPr/>
          <p:nvPr/>
        </p:nvSpPr>
        <p:spPr>
          <a:xfrm>
            <a:off x="2243376" y="5061613"/>
            <a:ext cx="279892" cy="27989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48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713466" y="4999038"/>
            <a:ext cx="1157784" cy="36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17.74%</a:t>
            </a:r>
          </a:p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(Oct - Feb)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324600" y="5014949"/>
            <a:ext cx="1157784" cy="2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1" y="4000144"/>
            <a:ext cx="80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+mn-ea"/>
              </a:rPr>
              <a:t>24 hours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7400" y="629081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616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11" y="806168"/>
            <a:ext cx="4395179" cy="17664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LOS O/E by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71024" y="1447801"/>
            <a:ext cx="1324976" cy="14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FY18 YTD </a:t>
            </a:r>
          </a:p>
          <a:p>
            <a:pPr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(Oct - Mar)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12500" y="1590528"/>
            <a:ext cx="1326700" cy="21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YTD Status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724401" y="2209800"/>
            <a:ext cx="364907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23937" y="6374059"/>
            <a:ext cx="439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Source: UHC, SDK, Data Analytics &amp; Reporting team 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553201" y="1609701"/>
            <a:ext cx="1440913" cy="19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Goal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844270" y="4498005"/>
            <a:ext cx="976506" cy="1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0.921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6428435" y="4497606"/>
            <a:ext cx="976506" cy="1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0.854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3666853" y="4498005"/>
            <a:ext cx="976506" cy="1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ID</a:t>
            </a:r>
            <a:endParaRPr lang="en-US" kern="0" baseline="30000" dirty="0">
              <a:solidFill>
                <a:prstClr val="black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820419" y="4481145"/>
            <a:ext cx="188927" cy="203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6428436" y="5202032"/>
            <a:ext cx="976506" cy="1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0.921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4844270" y="482693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0.890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6428435" y="482693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0.861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3666853" y="4814665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Hem </a:t>
            </a:r>
            <a:r>
              <a:rPr lang="en-US" kern="0" dirty="0" err="1">
                <a:solidFill>
                  <a:prstClr val="black"/>
                </a:solidFill>
              </a:rPr>
              <a:t>Onc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832720" y="4813222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844270" y="5183429"/>
            <a:ext cx="976506" cy="1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1.094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3669189" y="5089989"/>
            <a:ext cx="1092280" cy="2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ENC Hospitalists</a:t>
            </a:r>
          </a:p>
        </p:txBody>
      </p:sp>
      <p:sp>
        <p:nvSpPr>
          <p:cNvPr id="78" name="Oval 77"/>
          <p:cNvSpPr/>
          <p:nvPr/>
        </p:nvSpPr>
        <p:spPr>
          <a:xfrm>
            <a:off x="7841851" y="5255536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773011" y="2676499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73011" y="29718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73011" y="3862435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73011" y="41148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73011" y="51054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4844270" y="5598145"/>
            <a:ext cx="976506" cy="1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1.006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3657600" y="5525057"/>
            <a:ext cx="1092280" cy="19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Hospitalists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844270" y="30203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0.884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6428435" y="30203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0.926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697173" y="30203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1 </a:t>
            </a:r>
          </a:p>
        </p:txBody>
      </p:sp>
      <p:sp>
        <p:nvSpPr>
          <p:cNvPr id="104" name="Oval 103"/>
          <p:cNvSpPr/>
          <p:nvPr/>
        </p:nvSpPr>
        <p:spPr>
          <a:xfrm>
            <a:off x="7804152" y="3006584"/>
            <a:ext cx="188927" cy="193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44270" y="245482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1.043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428435" y="245482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0.848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697173" y="245482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Cardiology</a:t>
            </a:r>
          </a:p>
        </p:txBody>
      </p:sp>
      <p:sp>
        <p:nvSpPr>
          <p:cNvPr id="73" name="Oval 72"/>
          <p:cNvSpPr/>
          <p:nvPr/>
        </p:nvSpPr>
        <p:spPr>
          <a:xfrm>
            <a:off x="7798365" y="2441104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844270" y="273756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0.878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428435" y="273756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0.851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3697173" y="273756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Geriatrics</a:t>
            </a:r>
          </a:p>
        </p:txBody>
      </p:sp>
      <p:sp>
        <p:nvSpPr>
          <p:cNvPr id="74" name="Oval 73"/>
          <p:cNvSpPr/>
          <p:nvPr/>
        </p:nvSpPr>
        <p:spPr>
          <a:xfrm>
            <a:off x="7804152" y="2723844"/>
            <a:ext cx="188927" cy="193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773011" y="4740113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744436" y="4459872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1" y="4137545"/>
            <a:ext cx="74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Renal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93946" y="411458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0.852</a:t>
            </a:r>
          </a:p>
        </p:txBody>
      </p:sp>
      <p:sp>
        <p:nvSpPr>
          <p:cNvPr id="91" name="Oval 90"/>
          <p:cNvSpPr/>
          <p:nvPr/>
        </p:nvSpPr>
        <p:spPr>
          <a:xfrm>
            <a:off x="7811296" y="4167974"/>
            <a:ext cx="188927" cy="193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4844270" y="330304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0.937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6428435" y="330304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0.926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3697173" y="330304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2 </a:t>
            </a:r>
          </a:p>
        </p:txBody>
      </p:sp>
      <p:sp>
        <p:nvSpPr>
          <p:cNvPr id="96" name="Oval 95"/>
          <p:cNvSpPr/>
          <p:nvPr/>
        </p:nvSpPr>
        <p:spPr>
          <a:xfrm>
            <a:off x="7804152" y="3289324"/>
            <a:ext cx="188927" cy="193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4844270" y="358578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0.925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6377063" y="3597960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 0.926</a:t>
            </a:r>
          </a:p>
          <a:p>
            <a:pPr>
              <a:buClr>
                <a:srgbClr val="44546A"/>
              </a:buClr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3697173" y="358578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3 </a:t>
            </a:r>
          </a:p>
        </p:txBody>
      </p:sp>
      <p:sp>
        <p:nvSpPr>
          <p:cNvPr id="103" name="Oval 102"/>
          <p:cNvSpPr/>
          <p:nvPr/>
        </p:nvSpPr>
        <p:spPr>
          <a:xfrm>
            <a:off x="7804152" y="3572064"/>
            <a:ext cx="188927" cy="193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4844270" y="386852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0.981</a:t>
            </a: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6377063" y="3846310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 0.926</a:t>
            </a:r>
          </a:p>
          <a:p>
            <a:pPr>
              <a:buClr>
                <a:srgbClr val="44546A"/>
              </a:buClr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3697173" y="386852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4 </a:t>
            </a:r>
          </a:p>
        </p:txBody>
      </p:sp>
      <p:sp>
        <p:nvSpPr>
          <p:cNvPr id="108" name="Oval 107"/>
          <p:cNvSpPr/>
          <p:nvPr/>
        </p:nvSpPr>
        <p:spPr>
          <a:xfrm>
            <a:off x="7804152" y="3854804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4773011" y="32766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773011" y="3547961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ontent Placeholder 2"/>
          <p:cNvSpPr txBox="1">
            <a:spLocks/>
          </p:cNvSpPr>
          <p:nvPr/>
        </p:nvSpPr>
        <p:spPr bwMode="auto">
          <a:xfrm>
            <a:off x="4844270" y="4179047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0.898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773011" y="555905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6428436" y="5569071"/>
            <a:ext cx="976506" cy="1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0.921</a:t>
            </a:r>
          </a:p>
        </p:txBody>
      </p:sp>
      <p:sp>
        <p:nvSpPr>
          <p:cNvPr id="114" name="Oval 113"/>
          <p:cNvSpPr/>
          <p:nvPr/>
        </p:nvSpPr>
        <p:spPr>
          <a:xfrm>
            <a:off x="7841851" y="5598144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95505-8372-0747-B9D5-39B5A05E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EA1549-3AFB-D744-BCC8-A1498410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/>
          <a:lstStyle/>
          <a:p>
            <a:r>
              <a:rPr lang="en-US" dirty="0"/>
              <a:t>Section Chief orientation manual has been completed </a:t>
            </a:r>
          </a:p>
          <a:p>
            <a:r>
              <a:rPr lang="en-US" dirty="0"/>
              <a:t>Bonus payments to research faculty (Sept) and clinical faculty (Nov)</a:t>
            </a:r>
          </a:p>
          <a:p>
            <a:r>
              <a:rPr lang="en-US" dirty="0"/>
              <a:t>Non-</a:t>
            </a:r>
            <a:r>
              <a:rPr lang="en-US" dirty="0" err="1"/>
              <a:t>wRVU</a:t>
            </a:r>
            <a:r>
              <a:rPr lang="en-US" dirty="0"/>
              <a:t> criteria should be disseminated by Section Chiefs to section faculty</a:t>
            </a:r>
          </a:p>
          <a:p>
            <a:r>
              <a:rPr lang="en-US" dirty="0"/>
              <a:t>AY 16 Health Safety Net Payments received from BMC</a:t>
            </a:r>
          </a:p>
          <a:p>
            <a:r>
              <a:rPr lang="en-US" dirty="0"/>
              <a:t>Intern interviewers needed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7DB18B-0FAF-664D-B1AE-8D3DE466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1847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DOM Average Length of Stay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09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4138" y="3670691"/>
            <a:ext cx="9573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 err="1">
                <a:solidFill>
                  <a:schemeClr val="accent2"/>
                </a:solidFill>
              </a:rPr>
              <a:t>Avg</a:t>
            </a:r>
            <a:r>
              <a:rPr lang="en-US" sz="825" b="1" dirty="0">
                <a:solidFill>
                  <a:schemeClr val="accent2"/>
                </a:solidFill>
              </a:rPr>
              <a:t> LOS = 5.76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4138" y="3843330"/>
            <a:ext cx="9573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 err="1">
                <a:solidFill>
                  <a:srgbClr val="0070C0"/>
                </a:solidFill>
              </a:rPr>
              <a:t>Avg</a:t>
            </a:r>
            <a:r>
              <a:rPr lang="en-US" sz="825" b="1" dirty="0">
                <a:solidFill>
                  <a:srgbClr val="0070C0"/>
                </a:solidFill>
              </a:rPr>
              <a:t> LOS = 5.91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4138" y="3506936"/>
            <a:ext cx="9573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 err="1">
                <a:solidFill>
                  <a:srgbClr val="00B050"/>
                </a:solidFill>
              </a:rPr>
              <a:t>Avg</a:t>
            </a:r>
            <a:r>
              <a:rPr lang="en-US" sz="825" b="1" dirty="0">
                <a:solidFill>
                  <a:srgbClr val="00B050"/>
                </a:solidFill>
              </a:rPr>
              <a:t> LOS = 5.52</a:t>
            </a:r>
          </a:p>
        </p:txBody>
      </p:sp>
    </p:spTree>
    <p:extLst>
      <p:ext uri="{BB962C8B-B14F-4D97-AF65-F5344CB8AC3E}">
        <p14:creationId xmlns:p14="http://schemas.microsoft.com/office/powerpoint/2010/main" val="3995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989" y="934997"/>
            <a:ext cx="5456015" cy="6497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Average Discharge Time by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73010" y="1371601"/>
            <a:ext cx="1244986" cy="2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FY18 YTD</a:t>
            </a:r>
          </a:p>
          <a:p>
            <a:pPr algn="ctr"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(Oct - Apr)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773011" y="2057400"/>
            <a:ext cx="364907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54643" y="6382934"/>
            <a:ext cx="4463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Source: UHC, SDK, Data Analytics &amp; Reporting team 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507997" y="1568868"/>
            <a:ext cx="1244986" cy="2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sz="1800" kern="0" dirty="0">
                <a:solidFill>
                  <a:prstClr val="black"/>
                </a:solidFill>
              </a:rPr>
              <a:t>Goal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278631" y="2434265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2:54 PM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776477" y="2434265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  <a:p>
            <a:pPr>
              <a:buClr>
                <a:srgbClr val="44546A"/>
              </a:buClr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697174" y="2434265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Cardiology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278630" y="2747480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3:00 PM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776477" y="2747480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3697173" y="2747480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Geriatrics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5278630" y="309243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2:55 PM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6776477" y="309243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697173" y="309243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1 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5278630" y="418598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2:17 PM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6776477" y="418598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3697173" y="41910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ID</a:t>
            </a:r>
            <a:endParaRPr lang="en-US" kern="0" baseline="30000" dirty="0">
              <a:solidFill>
                <a:prstClr val="black"/>
              </a:solidFill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5278631" y="44196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3:28 PM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6776477" y="44196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3697174" y="44196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Hem </a:t>
            </a:r>
            <a:r>
              <a:rPr lang="en-US" kern="0" dirty="0" err="1">
                <a:solidFill>
                  <a:prstClr val="black"/>
                </a:solidFill>
              </a:rPr>
              <a:t>Onc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5278630" y="4716394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2:55 PM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6776477" y="4716394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3693917" y="4623689"/>
            <a:ext cx="1182883" cy="2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ENC Hospitalists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5278631" y="51816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2:54 PM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6776477" y="51816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3693916" y="5061820"/>
            <a:ext cx="1182884" cy="2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Hospitalists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4773011" y="2654633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773011" y="2992697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73011" y="41910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73011" y="44196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73011" y="4668419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773011" y="54864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5278631" y="553509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4:00 PM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6776477" y="553509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3693916" y="5550074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Renal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4773011" y="50292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5278630" y="3465305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2:42 PM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6776477" y="3465305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3697173" y="3465305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2 </a:t>
            </a:r>
          </a:p>
        </p:txBody>
      </p:sp>
      <p:sp>
        <p:nvSpPr>
          <p:cNvPr id="98" name="Content Placeholder 2"/>
          <p:cNvSpPr txBox="1">
            <a:spLocks/>
          </p:cNvSpPr>
          <p:nvPr/>
        </p:nvSpPr>
        <p:spPr bwMode="auto">
          <a:xfrm>
            <a:off x="5278630" y="369251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2:37 PM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6776477" y="369251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3697173" y="369251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3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5278630" y="394917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2:48 PM</a:t>
            </a: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 bwMode="auto">
          <a:xfrm>
            <a:off x="6776477" y="394917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N/A</a:t>
            </a: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 bwMode="auto">
          <a:xfrm>
            <a:off x="3697173" y="3949178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4 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773011" y="33528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773011" y="37338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773011" y="39624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82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198" y="533401"/>
            <a:ext cx="5122976" cy="43546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Readmission Rate O/E by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6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1446" y="1749435"/>
            <a:ext cx="1490755" cy="1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FY18 YTD </a:t>
            </a:r>
          </a:p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(Oct - Feb)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725348" y="1743743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YTD Status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744436" y="2362200"/>
            <a:ext cx="364907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78045" y="6435528"/>
            <a:ext cx="5073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Source: UHC, SDK, Data Analytics &amp; Reporting team 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442876" y="179265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Goal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956587" y="4498005"/>
            <a:ext cx="976506" cy="1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1.159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6414894" y="4498005"/>
            <a:ext cx="976506" cy="1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1.020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3671694" y="4498004"/>
            <a:ext cx="976506" cy="1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ID</a:t>
            </a:r>
            <a:endParaRPr lang="en-US" kern="0" baseline="30000" dirty="0">
              <a:solidFill>
                <a:prstClr val="black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820419" y="4481145"/>
            <a:ext cx="188927" cy="2037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6491094" y="5163966"/>
            <a:ext cx="976506" cy="1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1.020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4956587" y="482693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1.380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6423067" y="482693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1.310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3626547" y="4816879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Hem </a:t>
            </a:r>
            <a:r>
              <a:rPr lang="en-US" kern="0" dirty="0" err="1">
                <a:solidFill>
                  <a:prstClr val="black"/>
                </a:solidFill>
              </a:rPr>
              <a:t>Onc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832720" y="4813222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956587" y="5145363"/>
            <a:ext cx="976506" cy="1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1.051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3632120" y="5068834"/>
            <a:ext cx="1092280" cy="1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ENC Hospitalists</a:t>
            </a:r>
          </a:p>
        </p:txBody>
      </p:sp>
      <p:sp>
        <p:nvSpPr>
          <p:cNvPr id="78" name="Oval 77"/>
          <p:cNvSpPr/>
          <p:nvPr/>
        </p:nvSpPr>
        <p:spPr>
          <a:xfrm>
            <a:off x="7841851" y="5140944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773011" y="26670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73011" y="29718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73011" y="3814139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73011" y="4110634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419601" y="51054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4956587" y="5625578"/>
            <a:ext cx="976506" cy="1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0.943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3632120" y="5549828"/>
            <a:ext cx="1092280" cy="24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Hospitalists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956587" y="30203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1.066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6423067" y="30203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1.060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697173" y="30203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1 </a:t>
            </a:r>
          </a:p>
        </p:txBody>
      </p:sp>
      <p:sp>
        <p:nvSpPr>
          <p:cNvPr id="104" name="Oval 103"/>
          <p:cNvSpPr/>
          <p:nvPr/>
        </p:nvSpPr>
        <p:spPr>
          <a:xfrm>
            <a:off x="7804152" y="3006584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956587" y="243840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1.099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491094" y="245482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1.110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697173" y="245482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Cardiology</a:t>
            </a:r>
          </a:p>
        </p:txBody>
      </p:sp>
      <p:sp>
        <p:nvSpPr>
          <p:cNvPr id="73" name="Oval 72"/>
          <p:cNvSpPr/>
          <p:nvPr/>
        </p:nvSpPr>
        <p:spPr>
          <a:xfrm>
            <a:off x="7798365" y="2441104"/>
            <a:ext cx="188927" cy="193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956587" y="272114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0.982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491094" y="273756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1.050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3697173" y="273756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Geriatrics</a:t>
            </a:r>
          </a:p>
        </p:txBody>
      </p:sp>
      <p:sp>
        <p:nvSpPr>
          <p:cNvPr id="74" name="Oval 73"/>
          <p:cNvSpPr/>
          <p:nvPr/>
        </p:nvSpPr>
        <p:spPr>
          <a:xfrm>
            <a:off x="7804152" y="2723844"/>
            <a:ext cx="188927" cy="193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885328" y="4740113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744436" y="4459872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1" y="4137545"/>
            <a:ext cx="748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Renal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95432" y="4120969"/>
            <a:ext cx="8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1.170</a:t>
            </a:r>
          </a:p>
        </p:txBody>
      </p:sp>
      <p:sp>
        <p:nvSpPr>
          <p:cNvPr id="91" name="Oval 90"/>
          <p:cNvSpPr/>
          <p:nvPr/>
        </p:nvSpPr>
        <p:spPr>
          <a:xfrm>
            <a:off x="7811296" y="4167974"/>
            <a:ext cx="188927" cy="193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4956587" y="330304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1.563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6423067" y="330304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1.060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3697173" y="3303041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2 </a:t>
            </a:r>
          </a:p>
        </p:txBody>
      </p:sp>
      <p:sp>
        <p:nvSpPr>
          <p:cNvPr id="96" name="Oval 95"/>
          <p:cNvSpPr/>
          <p:nvPr/>
        </p:nvSpPr>
        <p:spPr>
          <a:xfrm>
            <a:off x="7804152" y="3289324"/>
            <a:ext cx="188927" cy="1930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4956587" y="358578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0.779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6423067" y="358578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1.060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3697173" y="358578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3 </a:t>
            </a:r>
          </a:p>
        </p:txBody>
      </p:sp>
      <p:sp>
        <p:nvSpPr>
          <p:cNvPr id="103" name="Oval 102"/>
          <p:cNvSpPr/>
          <p:nvPr/>
        </p:nvSpPr>
        <p:spPr>
          <a:xfrm>
            <a:off x="7804152" y="3572064"/>
            <a:ext cx="188927" cy="193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4956587" y="386852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1.126</a:t>
            </a: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6423067" y="386852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 1.060</a:t>
            </a: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3697173" y="3868522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MP 4 </a:t>
            </a:r>
          </a:p>
        </p:txBody>
      </p:sp>
      <p:sp>
        <p:nvSpPr>
          <p:cNvPr id="108" name="Oval 107"/>
          <p:cNvSpPr/>
          <p:nvPr/>
        </p:nvSpPr>
        <p:spPr>
          <a:xfrm>
            <a:off x="7804152" y="3854804"/>
            <a:ext cx="188927" cy="1930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>
              <a:solidFill>
                <a:prstClr val="white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4773011" y="3276600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773011" y="3547961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ontent Placeholder 2"/>
          <p:cNvSpPr txBox="1">
            <a:spLocks/>
          </p:cNvSpPr>
          <p:nvPr/>
        </p:nvSpPr>
        <p:spPr bwMode="auto">
          <a:xfrm>
            <a:off x="4956587" y="4179047"/>
            <a:ext cx="976506" cy="1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1.109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773011" y="5444458"/>
            <a:ext cx="364907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6491094" y="5596504"/>
            <a:ext cx="976506" cy="1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14" indent="-192027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053" indent="-26185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168" indent="-155526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588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294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59998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052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106" indent="-130134" algn="l" defTabSz="89506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4546A"/>
              </a:buClr>
            </a:pPr>
            <a:r>
              <a:rPr lang="en-US" kern="0" dirty="0">
                <a:solidFill>
                  <a:prstClr val="black"/>
                </a:solidFill>
              </a:rPr>
              <a:t>1.020</a:t>
            </a:r>
          </a:p>
        </p:txBody>
      </p:sp>
      <p:sp>
        <p:nvSpPr>
          <p:cNvPr id="114" name="Oval 113"/>
          <p:cNvSpPr/>
          <p:nvPr/>
        </p:nvSpPr>
        <p:spPr>
          <a:xfrm>
            <a:off x="7841851" y="5598144"/>
            <a:ext cx="188927" cy="1930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53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Clinical Goals AY 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5"/>
            <a:ext cx="8763000" cy="4525963"/>
          </a:xfrm>
        </p:spPr>
        <p:txBody>
          <a:bodyPr/>
          <a:lstStyle/>
          <a:p>
            <a:pPr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Improve physician satisfaction</a:t>
            </a:r>
          </a:p>
          <a:p>
            <a:pPr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Improve efficiency and effectiveness of EHR</a:t>
            </a:r>
          </a:p>
          <a:p>
            <a:pPr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Ongoing implementation of Evidence-based /Consensus Criteria for Referral to Specialty Clinics </a:t>
            </a:r>
          </a:p>
          <a:p>
            <a:pPr>
              <a:spcAft>
                <a:spcPts val="400"/>
              </a:spcAft>
              <a:defRPr/>
            </a:pPr>
            <a:r>
              <a:rPr lang="en-US" dirty="0">
                <a:ea typeface="ＭＳ Ｐゴシック" pitchFamily="-107" charset="-128"/>
                <a:cs typeface="Arial" panose="020B0604020202020204" pitchFamily="34" charset="0"/>
              </a:rPr>
              <a:t>Improve ambulatory new and established patient access and decrease No Show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38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Clinical Goals AY 19 (</a:t>
            </a:r>
            <a:r>
              <a:rPr lang="en-US" sz="4000" b="1" dirty="0" err="1">
                <a:solidFill>
                  <a:srgbClr val="002060"/>
                </a:solidFill>
              </a:rPr>
              <a:t>con’t</a:t>
            </a:r>
            <a:r>
              <a:rPr lang="en-US" sz="40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Improve inpatient flow (e.g. teams to assume care in ED)</a:t>
            </a:r>
          </a:p>
          <a:p>
            <a:pPr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Establish recommended criteria for inpatient internal medicine and subspecialty consultation</a:t>
            </a:r>
            <a:endParaRPr lang="en-US" dirty="0"/>
          </a:p>
          <a:p>
            <a:pPr>
              <a:spcAft>
                <a:spcPts val="400"/>
              </a:spcAft>
              <a:defRPr/>
            </a:pPr>
            <a:r>
              <a:rPr lang="en-US" dirty="0"/>
              <a:t>Target improvement in conditions which disproportionately affect URM</a:t>
            </a:r>
          </a:p>
          <a:p>
            <a:pPr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Assess metrics by Race, Sex and Ethnicity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00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Quality Improvement Highlights and 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30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6"/>
                </a:solidFill>
              </a:rPr>
              <a:t>Quality Highlights AY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17643"/>
            <a:ext cx="8991600" cy="4525963"/>
          </a:xfrm>
        </p:spPr>
        <p:txBody>
          <a:bodyPr/>
          <a:lstStyle/>
          <a:p>
            <a:pPr marL="342900" lvl="1" indent="-342900" eaLnBrk="1" hangingPunct="1">
              <a:spcAft>
                <a:spcPts val="600"/>
              </a:spcAft>
              <a:buFontTx/>
              <a:buChar char="•"/>
              <a:defRPr/>
            </a:pPr>
            <a:r>
              <a:rPr lang="en-US" sz="2400" u="sng" dirty="0">
                <a:cs typeface="Arial" panose="020B0604020202020204" pitchFamily="34" charset="0"/>
              </a:rPr>
              <a:t>Inpatient Mortality Initiatives</a:t>
            </a:r>
            <a:r>
              <a:rPr lang="en-US" sz="2400" dirty="0">
                <a:cs typeface="Arial" panose="020B0604020202020204" pitchFamily="34" charset="0"/>
              </a:rPr>
              <a:t>: O/E for BMC YTD 0.800</a:t>
            </a:r>
          </a:p>
          <a:p>
            <a:pPr marL="742950" lvl="2" indent="-342900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Major impact of General Inpatient Hospice Service with Seasons Hospice with go-live 10/15/17, 42/53 from Medicine Services</a:t>
            </a:r>
          </a:p>
          <a:p>
            <a:pPr marL="742950" lvl="2" indent="-342900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Improving inpatient sepsis care with Sepsis Order Set</a:t>
            </a:r>
          </a:p>
          <a:p>
            <a:pPr marL="742950" lvl="2" indent="-342900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Initiative to reduce rates of delirium using Confusion Assessment Method by nursing</a:t>
            </a:r>
          </a:p>
          <a:p>
            <a:pPr marL="4572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cs typeface="Arial" panose="020B0604020202020204" pitchFamily="34" charset="0"/>
              </a:rPr>
              <a:t>Reduce Hospital Associated Infections</a:t>
            </a:r>
          </a:p>
          <a:p>
            <a:pPr marL="857250" lvl="2" indent="-45720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Use of midlines rather than PICC lines to reduce CLABSI</a:t>
            </a:r>
          </a:p>
          <a:p>
            <a:pPr marL="857250" lvl="2" indent="-45720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New BPA to reduce false positive CAUTIs</a:t>
            </a:r>
          </a:p>
          <a:p>
            <a:pPr marL="857250" lvl="2" indent="-457200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Continued interdisciplinary infection control to reduce cases of </a:t>
            </a:r>
            <a:r>
              <a:rPr lang="en-US" dirty="0" err="1">
                <a:cs typeface="Arial" panose="020B0604020202020204" pitchFamily="34" charset="0"/>
              </a:rPr>
              <a:t>C.diff</a:t>
            </a:r>
            <a:endParaRPr lang="en-US" dirty="0">
              <a:cs typeface="Arial" panose="020B0604020202020204" pitchFamily="34" charset="0"/>
            </a:endParaRPr>
          </a:p>
          <a:p>
            <a:pPr marL="857250" lvl="2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60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3663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Mortality O/E Trend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(April 2016-April 2018)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3175" y="168592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BMC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8675" y="1655978"/>
            <a:ext cx="373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Medical Patients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6666" y="6382926"/>
            <a:ext cx="68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357" y="2381481"/>
            <a:ext cx="4348236" cy="400144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03622" y="2229560"/>
            <a:ext cx="4547156" cy="42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33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6"/>
                </a:solidFill>
              </a:rPr>
              <a:t>Quality Highlights AY 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400" u="sng" dirty="0">
                <a:cs typeface="Arial" panose="020B0604020202020204" pitchFamily="34" charset="0"/>
              </a:rPr>
              <a:t>Education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QI/PS pathway growing in popularity with 14 residents engaged from AY18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PGY2 QI curriculum successful with evaluations showing significant improvement proficiency self-assessment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DOM residents actively working on improving accuracy and efficacy of VTE prophylaxis and reducing unnecessary inpatient contact precautions for MRSA and VRE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BMC QI fellow from IM, Dr. Nick Cordella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2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1968500" y="-176213"/>
            <a:ext cx="7886700" cy="1325563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cs typeface="Arial" panose="020B0604020202020204" pitchFamily="34" charset="0"/>
              </a:rPr>
              <a:t>Quality Goals AY19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0" y="1149355"/>
            <a:ext cx="8470900" cy="549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BMC Quality Goals:</a:t>
            </a:r>
          </a:p>
          <a:p>
            <a:r>
              <a:rPr lang="en-US" sz="2400" dirty="0">
                <a:cs typeface="Arial" panose="020B0604020202020204" pitchFamily="34" charset="0"/>
              </a:rPr>
              <a:t>Reduce Mortality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FY18 goal  &lt;0.845;  O/E for BMC YTD 0.800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Continue enrollment of appropriate patients into GIP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Improve coding on admission to accurately reflect </a:t>
            </a:r>
            <a:r>
              <a:rPr lang="en-US" sz="2400">
                <a:cs typeface="Arial" panose="020B0604020202020204" pitchFamily="34" charset="0"/>
              </a:rPr>
              <a:t>expected mortality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400" dirty="0"/>
              <a:t>Reduce PHI: chasing zero CLABSIs, CAUTIs, </a:t>
            </a:r>
            <a:r>
              <a:rPr lang="en-US" sz="2400" dirty="0" err="1"/>
              <a:t>Cdiff</a:t>
            </a:r>
            <a:r>
              <a:rPr lang="en-US" sz="2400" dirty="0"/>
              <a:t> infections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/>
              <a:t>FY18 goal  &lt;0.90; BMC YTD 0.930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/>
              <a:t>Improve rates of handwashing to &gt;90%; currently, BMC MDs at 87.83% (Jan 18-Aug 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0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-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Grand Rounds Speakers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198237"/>
              </p:ext>
            </p:extLst>
          </p:nvPr>
        </p:nvGraphicFramePr>
        <p:xfrm>
          <a:off x="1981201" y="1295401"/>
          <a:ext cx="7837714" cy="881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8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6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Topic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Speaker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8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September 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Sue Kim Hanson</a:t>
                      </a:r>
                      <a:r>
                        <a:rPr lang="en-US" sz="1600" b="1" baseline="0" dirty="0"/>
                        <a:t> Lecture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+mn-lt"/>
                        </a:rPr>
                        <a:t>"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Treating Inflammatory Diseases from Heart Disease to Cancer with Interleukin-1 Blockade”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Charles </a:t>
                      </a:r>
                      <a:r>
                        <a:rPr lang="en-US" sz="1600" dirty="0" err="1"/>
                        <a:t>Dinarello</a:t>
                      </a:r>
                      <a:r>
                        <a:rPr lang="en-US" sz="1600" dirty="0"/>
                        <a:t>, M.D.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8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October</a:t>
                      </a:r>
                      <a:r>
                        <a:rPr lang="en-US" sz="1600" baseline="0" dirty="0"/>
                        <a:t> 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Clinical Problem Solving</a:t>
                      </a:r>
                      <a:endParaRPr lang="en-US" sz="1600" b="1" baseline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Robert Lowe, M.D.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76357999"/>
                  </a:ext>
                </a:extLst>
              </a:tr>
              <a:tr h="1648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October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12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Ingelfinger</a:t>
                      </a:r>
                      <a:r>
                        <a:rPr lang="en-US" sz="1600" b="1" dirty="0"/>
                        <a:t> Visiting</a:t>
                      </a:r>
                      <a:r>
                        <a:rPr lang="en-US" sz="1600" b="1" baseline="0" dirty="0"/>
                        <a:t> Professor – Evans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latin typeface="+mn-lt"/>
                        </a:rPr>
                        <a:t>“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Tipping the Scales Toward Life: The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Renalase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Signaling Pathway”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Gary V. Desir, M.D.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Yale</a:t>
                      </a:r>
                      <a:r>
                        <a:rPr lang="en-US" sz="1600" baseline="0" dirty="0"/>
                        <a:t> New Haven Hospital</a:t>
                      </a:r>
                      <a:endParaRPr lang="en-US" sz="16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33234346"/>
                  </a:ext>
                </a:extLst>
              </a:tr>
              <a:tr h="1648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23630556"/>
                  </a:ext>
                </a:extLst>
              </a:tr>
              <a:tr h="18350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="" xmlns:a16="http://schemas.microsoft.com/office/drawing/2014/main" id="{260EF667-AE31-444B-B8AA-6B8C0827E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03979"/>
              </p:ext>
            </p:extLst>
          </p:nvPr>
        </p:nvGraphicFramePr>
        <p:xfrm>
          <a:off x="1993900" y="914401"/>
          <a:ext cx="7837714" cy="594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8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6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Topic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Speaker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September 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Sue Kim Hanson</a:t>
                      </a:r>
                      <a:r>
                        <a:rPr lang="en-US" sz="1600" b="1" baseline="0" dirty="0"/>
                        <a:t> Lecture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+mn-lt"/>
                        </a:rPr>
                        <a:t>"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Treating Inflammatory Diseases from Heart Disease to Cancer with Interleukin-1 Blockade”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Charles </a:t>
                      </a:r>
                      <a:r>
                        <a:rPr lang="en-US" sz="1600" dirty="0" err="1"/>
                        <a:t>Dinarello</a:t>
                      </a:r>
                      <a:r>
                        <a:rPr lang="en-US" sz="1600" dirty="0"/>
                        <a:t>, M.D.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9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October</a:t>
                      </a:r>
                      <a:r>
                        <a:rPr lang="en-US" sz="1600" baseline="0" dirty="0"/>
                        <a:t> 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Clinical Problem Solving</a:t>
                      </a:r>
                      <a:endParaRPr lang="en-US" sz="1600" b="1" baseline="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Robert Lowe, M.D.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76357999"/>
                  </a:ext>
                </a:extLst>
              </a:tr>
              <a:tr h="1039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October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12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Ingelfinger</a:t>
                      </a:r>
                      <a:r>
                        <a:rPr lang="en-US" sz="1600" b="1" dirty="0"/>
                        <a:t> Visiting</a:t>
                      </a:r>
                      <a:r>
                        <a:rPr lang="en-US" sz="1600" b="1" baseline="0" dirty="0"/>
                        <a:t> Professor – Evans Days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latin typeface="+mn-lt"/>
                        </a:rPr>
                        <a:t>“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Tipping the Scales Toward Life: The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Renalase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Signaling Pathway”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Gary V. Desir, M.D.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Yale</a:t>
                      </a:r>
                      <a:r>
                        <a:rPr lang="en-US" sz="1600" baseline="0" dirty="0"/>
                        <a:t> New Haven Hospital</a:t>
                      </a:r>
                      <a:endParaRPr lang="en-US" sz="16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3323434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October</a:t>
                      </a:r>
                      <a:r>
                        <a:rPr lang="en-US" sz="1600" baseline="0" dirty="0"/>
                        <a:t> 19</a:t>
                      </a:r>
                      <a:r>
                        <a:rPr lang="en-US" sz="1600" baseline="30000" dirty="0"/>
                        <a:t>th</a:t>
                      </a:r>
                      <a:endParaRPr lang="en-US" sz="16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Korn</a:t>
                      </a:r>
                      <a:r>
                        <a:rPr lang="en-US" sz="1600" b="1" dirty="0"/>
                        <a:t> Memorial</a:t>
                      </a:r>
                      <a:r>
                        <a:rPr lang="en-US" sz="1600" b="1" baseline="0" dirty="0"/>
                        <a:t> Lecture</a:t>
                      </a:r>
                      <a:endParaRPr lang="en-US" sz="1600" b="1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Murray Baron, M.D.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23630556"/>
                  </a:ext>
                </a:extLst>
              </a:tr>
              <a:tr h="18350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October 26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Topic: TBD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Tillman Ruff, M.D.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63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1968500" y="-176213"/>
            <a:ext cx="7886700" cy="1325563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cs typeface="Arial" panose="020B0604020202020204" pitchFamily="34" charset="0"/>
              </a:rPr>
              <a:t>Quality Goals AY19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1"/>
            <a:ext cx="8699500" cy="5254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/>
              <a:t>Intentional inclusion of house-staff in any improvement work</a:t>
            </a:r>
          </a:p>
          <a:p>
            <a:pPr marL="285750" indent="-285750">
              <a:defRPr/>
            </a:pPr>
            <a:r>
              <a:rPr lang="en-US" altLang="en-US" sz="2400" dirty="0"/>
              <a:t>Continue to drive inter-specialty and multidisciplinary collaboration in setting, reaching, and sustaining goals</a:t>
            </a:r>
          </a:p>
          <a:p>
            <a:pPr marL="285750" indent="-285750">
              <a:defRPr/>
            </a:pPr>
            <a:r>
              <a:rPr lang="en-US" altLang="en-US" sz="2400" dirty="0"/>
              <a:t>Provide mentorship and formal education in QPS leadership skills to physician leaders</a:t>
            </a:r>
          </a:p>
          <a:p>
            <a:pPr marL="285750" indent="-285750">
              <a:defRPr/>
            </a:pPr>
            <a:r>
              <a:rPr lang="en-US" altLang="en-US" sz="2400" dirty="0"/>
              <a:t>Expand collaboration with BMC QI Hub and Center for Improvement and Implementation Science (CIIS)</a:t>
            </a:r>
          </a:p>
          <a:p>
            <a:pPr>
              <a:defRPr/>
            </a:pPr>
            <a:r>
              <a:rPr lang="en-US" sz="2400" dirty="0"/>
              <a:t>Successful improvement in caring for older adults with support from membership in the IHI’s Age-Friendly Health System Community using the 4M framework</a:t>
            </a:r>
          </a:p>
          <a:p>
            <a:pPr lvl="1">
              <a:defRPr/>
            </a:pPr>
            <a:r>
              <a:rPr lang="en-US" sz="2400" dirty="0"/>
              <a:t>What Matters?</a:t>
            </a:r>
          </a:p>
          <a:p>
            <a:pPr lvl="1">
              <a:defRPr/>
            </a:pPr>
            <a:r>
              <a:rPr lang="en-US" sz="2400" dirty="0"/>
              <a:t>Medication</a:t>
            </a:r>
          </a:p>
          <a:p>
            <a:pPr lvl="1">
              <a:defRPr/>
            </a:pPr>
            <a:r>
              <a:rPr lang="en-US" sz="2400" dirty="0"/>
              <a:t>Mobility</a:t>
            </a:r>
          </a:p>
          <a:p>
            <a:pPr lvl="1">
              <a:defRPr/>
            </a:pPr>
            <a:r>
              <a:rPr lang="en-US" sz="2400" dirty="0"/>
              <a:t>Mentation</a:t>
            </a:r>
          </a:p>
          <a:p>
            <a:pPr marL="457200" lvl="1" indent="0">
              <a:buNone/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6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Annual Review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2018 Academic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002060"/>
                </a:solidFill>
                <a:hlinkClick r:id="rId3" action="ppaction://hlinksldjump"/>
              </a:rPr>
              <a:t>DOM Faculty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002060"/>
                </a:solidFill>
                <a:hlinkClick r:id="rId4" action="ppaction://hlinksldjump"/>
              </a:rPr>
              <a:t>Clinical Programs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Research Programs</a:t>
            </a:r>
          </a:p>
          <a:p>
            <a:r>
              <a:rPr lang="en-US" sz="2800" b="1" dirty="0">
                <a:solidFill>
                  <a:srgbClr val="002060"/>
                </a:solidFill>
                <a:hlinkClick r:id="rId5" action="ppaction://hlinksldjump"/>
              </a:rPr>
              <a:t>Education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Faculty Development and Diversity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7" action="ppaction://hlinksldjump"/>
              </a:rPr>
              <a:t>Finance and Research Administration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" action="ppaction://noaction"/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Appendix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1548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054" y="122890"/>
            <a:ext cx="7162377" cy="11429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65" b="1" dirty="0">
                <a:solidFill>
                  <a:srgbClr val="002060"/>
                </a:solidFill>
              </a:rPr>
              <a:t>New Research Awards ($m)</a:t>
            </a:r>
            <a:r>
              <a:rPr lang="en-US" altLang="en-US" b="1" dirty="0">
                <a:solidFill>
                  <a:srgbClr val="002060"/>
                </a:solidFill>
              </a:rPr>
              <a:t/>
            </a:r>
            <a:br>
              <a:rPr lang="en-US" altLang="en-US" b="1" dirty="0">
                <a:solidFill>
                  <a:srgbClr val="002060"/>
                </a:solidFill>
              </a:rPr>
            </a:br>
            <a:endParaRPr lang="en-US" altLang="en-US" sz="1837" dirty="0">
              <a:solidFill>
                <a:srgbClr val="002060"/>
              </a:solidFill>
            </a:endParaRPr>
          </a:p>
        </p:txBody>
      </p:sp>
      <p:sp>
        <p:nvSpPr>
          <p:cNvPr id="614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71" indent="-28572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79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30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82" indent="-228576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33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8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3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78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CB284E-4D49-45EE-8964-81C186C42C42}" type="slidenum">
              <a:rPr lang="en-US" altLang="en-US" sz="1400">
                <a:solidFill>
                  <a:srgbClr val="000000"/>
                </a:solidFill>
              </a:rPr>
              <a:pPr/>
              <a:t>42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2371873" y="1569629"/>
          <a:ext cx="7593364" cy="417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2146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2057400" y="0"/>
            <a:ext cx="7848600" cy="110648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Research Activities, AY18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198013"/>
            <a:ext cx="8839200" cy="5523462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ja-JP" sz="2400" b="1" dirty="0">
                <a:solidFill>
                  <a:schemeClr val="tx2"/>
                </a:solidFill>
              </a:rPr>
              <a:t>TEC</a:t>
            </a:r>
            <a:r>
              <a:rPr lang="en-US" sz="2400" dirty="0">
                <a:solidFill>
                  <a:schemeClr val="tx2"/>
                </a:solidFill>
              </a:rPr>
              <a:t> assembled a 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diabetes database</a:t>
            </a:r>
            <a:r>
              <a:rPr lang="en-US" sz="2400" dirty="0">
                <a:solidFill>
                  <a:schemeClr val="tx2"/>
                </a:solidFill>
              </a:rPr>
              <a:t>  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Medical Data Science &amp; Single Cell Sequencing Core</a:t>
            </a:r>
            <a:endParaRPr lang="en-US" altLang="ja-JP" sz="2400" b="1" dirty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Clinical/Basic Grand Rounds 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Research Faculty Incentive Plan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b="1" dirty="0"/>
              <a:t>Research core use: &gt; 225 faculty, 9 external collaborators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b="1" dirty="0"/>
              <a:t>Funding Awards</a:t>
            </a:r>
            <a:r>
              <a:rPr lang="en-US" altLang="en-US" sz="2400" dirty="0"/>
              <a:t>: </a:t>
            </a:r>
            <a:endParaRPr lang="en-US" altLang="en-US" sz="2000" dirty="0"/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	Pilots: 8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	Evans Junior: 2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	K Supplements: 7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	&gt;95% grant support: 29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	Training Grant Supplements: 7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	Bridge Funding: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33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 vert="horz" wrap="square" lIns="67852" tIns="33929" rIns="67852" bIns="33929" numCol="1" rtlCol="0" anchor="t" anchorCtr="0" compatLnSpc="1">
            <a:prstTxWarp prst="textNoShape">
              <a:avLst/>
            </a:prstTxWarp>
          </a:bodyPr>
          <a:lstStyle/>
          <a:p>
            <a:fld id="{4D82C7C7-9DD1-8149-AD4E-722A8F54D8CA}" type="slidenum">
              <a:rPr lang="en-US" sz="105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44</a:t>
            </a:fld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10082" y="1219253"/>
            <a:ext cx="6171836" cy="879861"/>
          </a:xfrm>
          <a:prstGeom prst="rect">
            <a:avLst/>
          </a:prstGeom>
        </p:spPr>
        <p:txBody>
          <a:bodyPr vert="horz" wrap="square" lIns="67852" tIns="33929" rIns="67852" bIns="33929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defTabSz="441835" eaLnBrk="1" hangingPunct="1">
              <a:defRPr sz="3200" b="1" cap="all">
                <a:solidFill>
                  <a:srgbClr val="002060"/>
                </a:solidFill>
                <a:latin typeface="+mj-lt"/>
                <a:ea typeface="ＭＳ Ｐゴシック" pitchFamily="1" charset="-128"/>
                <a:cs typeface="ＭＳ Ｐゴシック"/>
              </a:defRPr>
            </a:lvl1pPr>
            <a:lvl2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2pPr>
            <a:lvl3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3pPr>
            <a:lvl4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4pPr>
            <a:lvl5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5pPr>
            <a:lvl6pPr marL="443326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6pPr>
            <a:lvl7pPr marL="886663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7pPr>
            <a:lvl8pPr marL="1329994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8pPr>
            <a:lvl9pPr marL="1773324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9pPr>
          </a:lstStyle>
          <a:p>
            <a:endParaRPr lang="en-US" sz="2449" dirty="0"/>
          </a:p>
          <a:p>
            <a:endParaRPr lang="en-US" sz="2449" dirty="0"/>
          </a:p>
          <a:p>
            <a:r>
              <a:rPr lang="en-US" sz="2908" dirty="0">
                <a:solidFill>
                  <a:schemeClr val="tx1"/>
                </a:solidFill>
              </a:rPr>
              <a:t>FY18 Evans Endowment spending</a:t>
            </a:r>
          </a:p>
          <a:p>
            <a:endParaRPr lang="en-US" sz="2449" dirty="0"/>
          </a:p>
          <a:p>
            <a:endParaRPr lang="en-US" sz="2449" dirty="0"/>
          </a:p>
        </p:txBody>
      </p:sp>
      <p:sp>
        <p:nvSpPr>
          <p:cNvPr id="6" name="TextBox 5"/>
          <p:cNvSpPr txBox="1"/>
          <p:nvPr/>
        </p:nvSpPr>
        <p:spPr>
          <a:xfrm>
            <a:off x="3859496" y="5090909"/>
            <a:ext cx="3439849" cy="23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18" dirty="0"/>
              <a:t>*FY2018 year-end is open – additional expenses expected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496" y="1861234"/>
            <a:ext cx="4473011" cy="31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0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2F733-1811-0A41-BF67-2B99451C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2" y="304800"/>
            <a:ext cx="7886700" cy="994172"/>
          </a:xfrm>
        </p:spPr>
        <p:txBody>
          <a:bodyPr/>
          <a:lstStyle/>
          <a:p>
            <a:r>
              <a:rPr lang="en-US" dirty="0"/>
              <a:t>Challenges for AY 19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C8F5E9-1EA4-C541-B471-DE66304AB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29" y="1836966"/>
            <a:ext cx="8931729" cy="39923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Empowering, Recognizing, and Rewarding Faculty Achievement </a:t>
            </a:r>
          </a:p>
          <a:p>
            <a:pPr marL="0" indent="0">
              <a:buNone/>
            </a:pPr>
            <a:r>
              <a:rPr lang="en-US" dirty="0"/>
              <a:t>Achieving greater Diversity in all its forms</a:t>
            </a:r>
          </a:p>
          <a:p>
            <a:pPr marL="0" indent="0">
              <a:buNone/>
            </a:pPr>
            <a:r>
              <a:rPr lang="en-US" dirty="0"/>
              <a:t>Continuously Evaluating and Improving Research Infrastructure</a:t>
            </a:r>
          </a:p>
          <a:p>
            <a:pPr marL="0" indent="0">
              <a:buNone/>
            </a:pPr>
            <a:r>
              <a:rPr lang="en-US" dirty="0"/>
              <a:t>Identifying and Developing Leaders (Faculty and Trainees)</a:t>
            </a:r>
          </a:p>
          <a:p>
            <a:pPr marL="0" indent="0">
              <a:buNone/>
            </a:pPr>
            <a:r>
              <a:rPr lang="en-US" dirty="0"/>
              <a:t>Enhancing Joy of Clinical Practice</a:t>
            </a:r>
          </a:p>
          <a:p>
            <a:pPr marL="0" indent="0">
              <a:buNone/>
            </a:pPr>
            <a:r>
              <a:rPr lang="en-US" dirty="0"/>
              <a:t>Improve Clinical Operations</a:t>
            </a:r>
          </a:p>
          <a:p>
            <a:pPr marL="0" indent="0">
              <a:buNone/>
            </a:pPr>
            <a:r>
              <a:rPr lang="en-US" dirty="0"/>
              <a:t>Improve Revenue Cycle Performance and Faculty Compensation Plan</a:t>
            </a:r>
          </a:p>
          <a:p>
            <a:pPr marL="0" indent="0">
              <a:buNone/>
            </a:pPr>
            <a:r>
              <a:rPr lang="en-US" dirty="0"/>
              <a:t>Enhance Value (quality/cost) of Clinical Care</a:t>
            </a:r>
          </a:p>
          <a:p>
            <a:pPr marL="0" indent="0">
              <a:buNone/>
            </a:pPr>
            <a:r>
              <a:rPr lang="en-US" dirty="0"/>
              <a:t>Improve competency-based assessment of trainees</a:t>
            </a:r>
          </a:p>
          <a:p>
            <a:pPr marL="0" indent="0">
              <a:buNone/>
            </a:pPr>
            <a:r>
              <a:rPr lang="en-US" dirty="0"/>
              <a:t>More rigorous valuation of our educational interventions</a:t>
            </a:r>
          </a:p>
          <a:p>
            <a:pPr marL="0" indent="0">
              <a:buNone/>
            </a:pPr>
            <a:r>
              <a:rPr lang="en-US" dirty="0"/>
              <a:t>Improve clinical and research experience of residents and fellows</a:t>
            </a:r>
          </a:p>
          <a:p>
            <a:pPr marL="0" indent="0">
              <a:buNone/>
            </a:pPr>
            <a:r>
              <a:rPr lang="en-US" dirty="0"/>
              <a:t>Enhance student clerkship experiences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5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99E897-4D81-6747-B8B4-495D48B8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5DE7CB-5F3D-8D42-8C35-A3F41872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AC0380-C6C7-DE4E-99C6-93EE7C62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732-8E90-4445-90AE-82EDADD0419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33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2838450" y="2800350"/>
            <a:ext cx="6172200" cy="857250"/>
          </a:xfrm>
        </p:spPr>
        <p:txBody>
          <a:bodyPr/>
          <a:lstStyle/>
          <a:p>
            <a:r>
              <a:rPr lang="en-US" altLang="en-US" sz="2250" b="1" dirty="0">
                <a:solidFill>
                  <a:srgbClr val="002060"/>
                </a:solidFill>
              </a:rPr>
              <a:t/>
            </a:r>
            <a:br>
              <a:rPr lang="en-US" altLang="en-US" sz="2250" b="1" dirty="0">
                <a:solidFill>
                  <a:srgbClr val="002060"/>
                </a:solidFill>
              </a:rPr>
            </a:br>
            <a:r>
              <a:rPr lang="en-US" altLang="en-US" sz="2250" b="1" dirty="0">
                <a:solidFill>
                  <a:srgbClr val="002060"/>
                </a:solidFill>
              </a:rPr>
              <a:t>New (2018) Affinity Research Collaboratives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2895600" y="3747780"/>
            <a:ext cx="6172200" cy="2274568"/>
          </a:xfrm>
        </p:spPr>
        <p:txBody>
          <a:bodyPr/>
          <a:lstStyle/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800" b="1" dirty="0"/>
              <a:t>Tobacco Regulatory Science </a:t>
            </a:r>
            <a:r>
              <a:rPr lang="en-US" altLang="en-US" sz="1800" dirty="0"/>
              <a:t>(Drs. Jessica </a:t>
            </a:r>
            <a:r>
              <a:rPr lang="en-US" altLang="en-US" sz="1800" dirty="0" err="1"/>
              <a:t>Fetterman</a:t>
            </a:r>
            <a:r>
              <a:rPr lang="en-US" altLang="en-US" sz="1800" dirty="0"/>
              <a:t>, Naomi Hamburg, Andrew Stokes and Stine </a:t>
            </a:r>
            <a:r>
              <a:rPr lang="en-US" altLang="en-US" sz="1800" dirty="0" err="1"/>
              <a:t>Grodal</a:t>
            </a:r>
            <a:r>
              <a:rPr lang="en-US" altLang="en-US" sz="1800" dirty="0"/>
              <a:t>)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800" b="1" dirty="0"/>
              <a:t>Fibrosis: Connecting Tissues and Investigators (FCTI) </a:t>
            </a:r>
            <a:r>
              <a:rPr lang="en-US" altLang="en-US" sz="1800" dirty="0"/>
              <a:t>(Drs. Bob </a:t>
            </a:r>
            <a:r>
              <a:rPr lang="en-US" altLang="en-US" sz="1800" dirty="0" err="1"/>
              <a:t>Varelas</a:t>
            </a:r>
            <a:r>
              <a:rPr lang="en-US" altLang="en-US" sz="1800" dirty="0"/>
              <a:t>, Maria </a:t>
            </a:r>
            <a:r>
              <a:rPr lang="en-US" altLang="en-US" sz="1800" dirty="0" err="1"/>
              <a:t>Trojanowska</a:t>
            </a:r>
            <a:r>
              <a:rPr lang="en-US" altLang="en-US" sz="1800" dirty="0"/>
              <a:t> and Irving </a:t>
            </a:r>
            <a:r>
              <a:rPr lang="en-US" altLang="en-US" sz="1800" dirty="0" err="1"/>
              <a:t>Bigio</a:t>
            </a:r>
            <a:r>
              <a:rPr lang="en-US" altLang="en-US" sz="1800" dirty="0"/>
              <a:t>)</a:t>
            </a:r>
            <a:endParaRPr lang="en-US" altLang="en-US" sz="1800" b="1" dirty="0"/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endParaRPr lang="en-US" altLang="en-US" sz="1800" dirty="0"/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endParaRPr lang="en-US" altLang="en-US" sz="18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857250"/>
            <a:ext cx="2266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0050" y="2343150"/>
            <a:ext cx="41719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Founding Director, Katya </a:t>
            </a:r>
            <a:r>
              <a:rPr lang="en-US" b="1" dirty="0" err="1"/>
              <a:t>Ravid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53050" y="971551"/>
          <a:ext cx="51435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" r:id="rId5" imgW="6858000" imgH="1714500" progId="Word.Document.12">
                  <p:embed/>
                </p:oleObj>
              </mc:Choice>
              <mc:Fallback>
                <p:oleObj name="Document" r:id="rId5" imgW="6858000" imgH="171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3050" y="971551"/>
                        <a:ext cx="51435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805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172200" cy="2114550"/>
          </a:xfrm>
        </p:spPr>
        <p:txBody>
          <a:bodyPr/>
          <a:lstStyle/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800" b="1" dirty="0">
                <a:solidFill>
                  <a:srgbClr val="FF0000"/>
                </a:solidFill>
              </a:rPr>
              <a:t>Renewed ARC-Programs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800" b="1" dirty="0"/>
              <a:t>Mobile and Electronic Health (ME-Health) </a:t>
            </a:r>
            <a:r>
              <a:rPr lang="en-US" altLang="en-US" sz="1800" dirty="0"/>
              <a:t>(Drs. Belinda </a:t>
            </a:r>
            <a:r>
              <a:rPr lang="en-US" altLang="en-US" sz="1800" dirty="0" err="1"/>
              <a:t>Borrelli</a:t>
            </a:r>
            <a:r>
              <a:rPr lang="en-US" altLang="en-US" sz="1800" dirty="0"/>
              <a:t>, Lisa </a:t>
            </a:r>
            <a:r>
              <a:rPr lang="en-US" altLang="en-US" sz="1800" dirty="0" err="1"/>
              <a:t>Quintiliani</a:t>
            </a:r>
            <a:r>
              <a:rPr lang="en-US" altLang="en-US" sz="1800" dirty="0"/>
              <a:t> and </a:t>
            </a:r>
            <a:r>
              <a:rPr lang="en-US" altLang="en-US" sz="1800" dirty="0" err="1"/>
              <a:t>Tibor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Palfai</a:t>
            </a:r>
            <a:r>
              <a:rPr lang="en-US" altLang="en-US" sz="1800" dirty="0"/>
              <a:t>)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800" b="1" dirty="0"/>
              <a:t>Systems Biology Approaches to Microbiome Research </a:t>
            </a:r>
            <a:r>
              <a:rPr lang="en-US" altLang="en-US" sz="1800" dirty="0"/>
              <a:t>(Drs. Daniel </a:t>
            </a:r>
            <a:r>
              <a:rPr lang="en-US" altLang="en-US" sz="1800" dirty="0" err="1"/>
              <a:t>Segr</a:t>
            </a:r>
            <a:r>
              <a:rPr lang="en-US" sz="1800" dirty="0" err="1"/>
              <a:t>è</a:t>
            </a:r>
            <a:r>
              <a:rPr lang="en-US" altLang="en-US" sz="1800" dirty="0"/>
              <a:t> and Evan Johnson)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800" b="1" dirty="0"/>
              <a:t>Precision Medicine in Alzheimer’s Disease </a:t>
            </a:r>
            <a:r>
              <a:rPr lang="en-US" altLang="en-US" sz="1800" dirty="0"/>
              <a:t>(Drs. Rhoda Au, Alice Cronin-</a:t>
            </a:r>
            <a:r>
              <a:rPr lang="en-US" altLang="en-US" sz="1800" dirty="0" err="1"/>
              <a:t>Golomb</a:t>
            </a:r>
            <a:r>
              <a:rPr lang="en-US" altLang="en-US" sz="1800" dirty="0"/>
              <a:t> and Lindsay </a:t>
            </a:r>
            <a:r>
              <a:rPr lang="en-US" altLang="en-US" sz="1800" dirty="0" err="1"/>
              <a:t>Farrer</a:t>
            </a:r>
            <a:r>
              <a:rPr lang="en-US" altLang="en-US" sz="1800" dirty="0"/>
              <a:t>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857250"/>
            <a:ext cx="2266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95450" y="3486151"/>
            <a:ext cx="5829300" cy="26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500" b="1" dirty="0">
                <a:solidFill>
                  <a:srgbClr val="FF0000"/>
                </a:solidFill>
              </a:rPr>
              <a:t>Ongoing ARC-Programs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500" b="1" dirty="0"/>
              <a:t>THROMBOSIS TO HEMOSTASIS IN HEALTH AND DISEASE </a:t>
            </a:r>
            <a:r>
              <a:rPr lang="en-US" altLang="en-US" sz="1500" dirty="0"/>
              <a:t>(Drs. </a:t>
            </a:r>
            <a:r>
              <a:rPr lang="en-US" altLang="en-US" sz="1500" dirty="0" err="1"/>
              <a:t>Vipul</a:t>
            </a:r>
            <a:r>
              <a:rPr lang="en-US" altLang="en-US" sz="1500" dirty="0"/>
              <a:t> </a:t>
            </a:r>
            <a:r>
              <a:rPr lang="en-US" altLang="en-US" sz="1500" dirty="0" err="1"/>
              <a:t>Chitalia</a:t>
            </a:r>
            <a:r>
              <a:rPr lang="en-US" altLang="en-US" sz="1500" dirty="0"/>
              <a:t>, Jean Francis, Mark Sloan and Katya </a:t>
            </a:r>
            <a:r>
              <a:rPr lang="en-US" altLang="en-US" sz="1500" dirty="0" err="1"/>
              <a:t>Ravid</a:t>
            </a:r>
            <a:r>
              <a:rPr lang="en-US" altLang="en-US" sz="1500" dirty="0"/>
              <a:t>)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500" b="1" dirty="0"/>
              <a:t>ETIOLOGY AND PATHOGENESIS OF ORAL CANCER (EPOC)</a:t>
            </a:r>
            <a:r>
              <a:rPr lang="en-US" altLang="en-US" sz="1500" dirty="0"/>
              <a:t> (Drs. Maria </a:t>
            </a:r>
            <a:r>
              <a:rPr lang="en-US" altLang="en-US" sz="1500" dirty="0" err="1"/>
              <a:t>Kukuruzinsa</a:t>
            </a:r>
            <a:r>
              <a:rPr lang="en-US" altLang="en-US" sz="1500" dirty="0"/>
              <a:t>, </a:t>
            </a:r>
            <a:r>
              <a:rPr lang="en-US" altLang="en-US" sz="1500" dirty="0" err="1"/>
              <a:t>Avrum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Spira</a:t>
            </a:r>
            <a:r>
              <a:rPr lang="en-US" altLang="en-US" sz="1500" dirty="0"/>
              <a:t> and Maria </a:t>
            </a:r>
            <a:r>
              <a:rPr lang="en-US" altLang="en-US" sz="1500" dirty="0" err="1"/>
              <a:t>Trojanowska</a:t>
            </a:r>
            <a:r>
              <a:rPr lang="en-US" altLang="en-US" sz="1500" dirty="0"/>
              <a:t>)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500" b="1" dirty="0"/>
              <a:t>PROTEIN TRAFFICKING &amp; NEURODEGENERATIVE DIESEASE </a:t>
            </a:r>
            <a:r>
              <a:rPr lang="en-US" altLang="en-US" sz="1500" dirty="0"/>
              <a:t>(Dr. Lindsay </a:t>
            </a:r>
            <a:r>
              <a:rPr lang="en-US" altLang="en-US" sz="1500" dirty="0" err="1"/>
              <a:t>Farrer</a:t>
            </a:r>
            <a:r>
              <a:rPr lang="en-US" altLang="en-US" sz="1500" dirty="0"/>
              <a:t>)</a:t>
            </a:r>
            <a:r>
              <a:rPr lang="en-US" altLang="en-US" sz="1800" dirty="0"/>
              <a:t> </a:t>
            </a:r>
          </a:p>
          <a:p>
            <a:pPr marL="0" indent="0" eaLnBrk="1" hangingPunct="1">
              <a:spcAft>
                <a:spcPts val="900"/>
              </a:spcAft>
              <a:buNone/>
              <a:tabLst>
                <a:tab pos="297656" algn="l"/>
              </a:tabLst>
            </a:pPr>
            <a:r>
              <a:rPr lang="en-US" altLang="en-US" sz="1800" dirty="0"/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628900"/>
            <a:ext cx="2343150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9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48" y="553482"/>
            <a:ext cx="8229600" cy="857250"/>
          </a:xfrm>
        </p:spPr>
        <p:txBody>
          <a:bodyPr/>
          <a:lstStyle/>
          <a:p>
            <a:r>
              <a:rPr lang="en-US" u="sng" dirty="0"/>
              <a:t>New Initiatives in Discussion for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50" y="1714500"/>
            <a:ext cx="8229600" cy="3257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i="1" dirty="0"/>
              <a:t>A </a:t>
            </a:r>
            <a:r>
              <a:rPr lang="en-US" sz="2400" b="1" i="1" dirty="0"/>
              <a:t>multi-PI BU-based startup company </a:t>
            </a:r>
            <a:r>
              <a:rPr lang="en-US" sz="2400" i="1" dirty="0"/>
              <a:t>grounded in discoveries of  few 2-3 ARCs, where researchers patent their invention, and team up with OTD and outside investors to license the discovery/drug, etc. 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b="1" i="1" dirty="0"/>
              <a:t>Biomechanics Center</a:t>
            </a:r>
            <a:r>
              <a:rPr lang="en-US" sz="2400" i="1" dirty="0"/>
              <a:t>; in collaboration with CR campus</a:t>
            </a:r>
          </a:p>
          <a:p>
            <a:pPr>
              <a:spcAft>
                <a:spcPts val="600"/>
              </a:spcAft>
            </a:pPr>
            <a:r>
              <a:rPr lang="en-US" sz="2400" b="1" i="1" dirty="0"/>
              <a:t>Environmental Toxicants Program</a:t>
            </a:r>
          </a:p>
          <a:p>
            <a:pPr>
              <a:spcAft>
                <a:spcPts val="600"/>
              </a:spcAft>
            </a:pPr>
            <a:r>
              <a:rPr lang="en-US" sz="2400" b="1" i="1" dirty="0"/>
              <a:t>MTM graduate program </a:t>
            </a:r>
            <a:r>
              <a:rPr lang="en-US" sz="2400" i="1" dirty="0"/>
              <a:t>– a certificate in multidisciplinary training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9949" y="5638800"/>
            <a:ext cx="79304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Please contact Dr. </a:t>
            </a:r>
            <a:r>
              <a:rPr lang="en-US" b="1" dirty="0" err="1"/>
              <a:t>Ravid</a:t>
            </a:r>
            <a:r>
              <a:rPr lang="en-US" b="1" dirty="0"/>
              <a:t> for details and inclusion in 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337018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7DED1-9049-8641-86A0-70759171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4800"/>
            <a:ext cx="8107136" cy="994172"/>
          </a:xfrm>
        </p:spPr>
        <p:txBody>
          <a:bodyPr/>
          <a:lstStyle/>
          <a:p>
            <a:r>
              <a:rPr lang="en-US" dirty="0"/>
              <a:t>Historic Achievements for</a:t>
            </a:r>
            <a:br>
              <a:rPr lang="en-US" dirty="0"/>
            </a:br>
            <a:r>
              <a:rPr lang="en-US" dirty="0" err="1"/>
              <a:t>DoM</a:t>
            </a:r>
            <a:r>
              <a:rPr lang="en-US" dirty="0"/>
              <a:t> in AY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3DF3FE-7399-FA45-AFAB-A99144E0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New grant funding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Clinical volume (</a:t>
            </a:r>
            <a:r>
              <a:rPr lang="en-US" dirty="0" err="1"/>
              <a:t>wRVU’s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Clinical collections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Collection rate ($$/</a:t>
            </a:r>
            <a:r>
              <a:rPr lang="en-US" dirty="0" err="1"/>
              <a:t>wRVU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Training Exam Scores for PGY 1’s</a:t>
            </a:r>
          </a:p>
        </p:txBody>
      </p:sp>
    </p:spTree>
    <p:extLst>
      <p:ext uri="{BB962C8B-B14F-4D97-AF65-F5344CB8AC3E}">
        <p14:creationId xmlns:p14="http://schemas.microsoft.com/office/powerpoint/2010/main" val="411106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650" y="1085851"/>
            <a:ext cx="2590774" cy="3231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500" b="1" dirty="0"/>
              <a:t>Metrics in the past 5 years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809750" y="1657350"/>
          <a:ext cx="8292180" cy="29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3" imgW="8369300" imgH="2971800" progId="Word.Document.12">
                  <p:embed/>
                </p:oleObj>
              </mc:Choice>
              <mc:Fallback>
                <p:oleObj name="Document" r:id="rId3" imgW="8369300" imgH="29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0" y="1657350"/>
                        <a:ext cx="8292180" cy="29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574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057400" y="381000"/>
            <a:ext cx="8153400" cy="5638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</a:rPr>
              <a:t>IBRO/Evans Center: Representative  Activities 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</a:rPr>
              <a:t>(Jan 2017 – June 2018)</a:t>
            </a:r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endParaRPr lang="en-US" altLang="en-US" sz="1500" b="1" dirty="0"/>
          </a:p>
          <a:p>
            <a:pPr marL="0" indent="0">
              <a:spcBef>
                <a:spcPts val="60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500" b="1" dirty="0"/>
              <a:t>Pre-ARC Metabolic Clinical Research Collaborative:  Redox Metabolism Mini-Symposium</a:t>
            </a:r>
            <a:r>
              <a:rPr lang="en-US" altLang="en-US" sz="1500" dirty="0"/>
              <a:t> May 2, 2018</a:t>
            </a:r>
          </a:p>
          <a:p>
            <a:pPr marL="0" indent="0">
              <a:spcBef>
                <a:spcPts val="60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500" b="1" dirty="0"/>
              <a:t>Pre-ARC Connecting Tissues and Investigators: Research on Tap, Fibrosis in Health and Disease </a:t>
            </a:r>
            <a:r>
              <a:rPr lang="en-US" altLang="en-US" sz="1500" dirty="0"/>
              <a:t>December 6, 2017</a:t>
            </a:r>
            <a:endParaRPr lang="en-US" altLang="en-US" sz="1500" b="1" dirty="0"/>
          </a:p>
          <a:p>
            <a:pPr marL="0" indent="0">
              <a:spcBef>
                <a:spcPts val="60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500" b="1" dirty="0"/>
              <a:t>Precision Medicine in Alzheimer’s Disease ARC: Museum of Science, Lee and Nile Albright Annual Symposium, Precision Medicine: Precision Health </a:t>
            </a:r>
            <a:r>
              <a:rPr lang="en-US" altLang="en-US" sz="1500" dirty="0"/>
              <a:t> November 15, 2017</a:t>
            </a:r>
          </a:p>
          <a:p>
            <a:pPr marL="0" indent="0">
              <a:spcBef>
                <a:spcPts val="60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500" b="1" dirty="0"/>
              <a:t>ME-Health ARC:  2</a:t>
            </a:r>
            <a:r>
              <a:rPr lang="en-US" altLang="en-US" sz="1500" b="1" baseline="30000" dirty="0"/>
              <a:t>nd</a:t>
            </a:r>
            <a:r>
              <a:rPr lang="en-US" altLang="en-US" sz="1500" b="1" dirty="0"/>
              <a:t> Annual Mobile and Electronic Health Symposium </a:t>
            </a:r>
            <a:r>
              <a:rPr lang="en-US" altLang="en-US" sz="1500" dirty="0"/>
              <a:t>November 2, 2017</a:t>
            </a:r>
          </a:p>
          <a:p>
            <a:pPr marL="0" indent="0">
              <a:spcBef>
                <a:spcPts val="60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500" b="1" dirty="0" err="1"/>
              <a:t>Microbiome</a:t>
            </a:r>
            <a:r>
              <a:rPr lang="en-US" altLang="en-US" sz="1500" b="1" dirty="0"/>
              <a:t> ARC Symposium and 1</a:t>
            </a:r>
            <a:r>
              <a:rPr lang="en-US" altLang="en-US" sz="1500" b="1" baseline="30000" dirty="0"/>
              <a:t>st</a:t>
            </a:r>
            <a:r>
              <a:rPr lang="en-US" altLang="en-US" sz="1500" b="1" dirty="0"/>
              <a:t> </a:t>
            </a:r>
            <a:r>
              <a:rPr lang="en-US" altLang="en-US" sz="1500" b="1" dirty="0" err="1"/>
              <a:t>Microbiome</a:t>
            </a:r>
            <a:r>
              <a:rPr lang="en-US" altLang="en-US" sz="1500" b="1" dirty="0"/>
              <a:t> Day </a:t>
            </a:r>
            <a:r>
              <a:rPr lang="en-US" altLang="en-US" sz="1500" dirty="0"/>
              <a:t>February 16, 2017</a:t>
            </a:r>
            <a:endParaRPr lang="en-US" altLang="en-US" sz="1500" b="1" dirty="0"/>
          </a:p>
          <a:p>
            <a:pPr marL="0" indent="0">
              <a:spcBef>
                <a:spcPts val="60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r>
              <a:rPr lang="en-US" altLang="en-US" sz="1500" b="1" dirty="0"/>
              <a:t>ME-Health ARC with The Center for Future Technologies in Cancer Care, Symposium: Bridging Clinical and Engineering Expertise Towards Electronic Health </a:t>
            </a:r>
            <a:r>
              <a:rPr lang="en-US" altLang="en-US" sz="1500" dirty="0"/>
              <a:t>January 19, 2017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endParaRPr lang="en-US" altLang="en-US" sz="1800" b="1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  <a:tabLst>
                <a:tab pos="517922" algn="l"/>
              </a:tabLst>
              <a:defRPr/>
            </a:pPr>
            <a:endParaRPr lang="en-US" altLang="en-US" sz="1350" i="1" u="sng" dirty="0"/>
          </a:p>
          <a:p>
            <a:pPr>
              <a:tabLst>
                <a:tab pos="517922" algn="l"/>
              </a:tabLst>
              <a:defRPr/>
            </a:pPr>
            <a:endParaRPr lang="en-US" sz="1050" dirty="0"/>
          </a:p>
          <a:p>
            <a:pPr>
              <a:tabLst>
                <a:tab pos="517922" algn="l"/>
              </a:tabLst>
              <a:defRPr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54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Research Goals, AY19 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91440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700" dirty="0"/>
              <a:t>Continue </a:t>
            </a:r>
            <a:r>
              <a:rPr lang="en-US" altLang="en-US" sz="2700" b="1" dirty="0"/>
              <a:t>“First Step Program</a:t>
            </a:r>
            <a:r>
              <a:rPr lang="en-US" altLang="en-US" sz="2700" dirty="0"/>
              <a:t>”; Pilot program, Evans Days, Dim Sum, </a:t>
            </a:r>
            <a:r>
              <a:rPr lang="en-US" altLang="en-US" sz="2700" dirty="0">
                <a:solidFill>
                  <a:schemeClr val="tx2"/>
                </a:solidFill>
              </a:rPr>
              <a:t>Clinical/Basic Grand Rounds </a:t>
            </a:r>
            <a:endParaRPr lang="en-US" altLang="en-US" sz="2700" dirty="0"/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700" b="1" dirty="0"/>
              <a:t>Identify technology transfer opportunities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700" dirty="0"/>
              <a:t>Clinical/Basic/Population Research Collaborations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700" dirty="0"/>
              <a:t>Submit additional SIG grant applications to support Cores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700" dirty="0"/>
              <a:t>Promote Innovative </a:t>
            </a:r>
            <a:r>
              <a:rPr lang="en-US" altLang="en-US" sz="2700" b="1" dirty="0"/>
              <a:t>Team Science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700" dirty="0"/>
              <a:t>Collaborate </a:t>
            </a:r>
            <a:r>
              <a:rPr lang="en-US" altLang="en-US" sz="2700" b="1" dirty="0"/>
              <a:t>with the CTSI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700" b="1" dirty="0"/>
              <a:t>Cross campus research forums </a:t>
            </a:r>
            <a:r>
              <a:rPr lang="en-US" altLang="en-US" sz="2700" b="1"/>
              <a:t>and collaborations</a:t>
            </a:r>
            <a:endParaRPr lang="en-US" altLang="en-US" sz="2700" b="1" dirty="0"/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700" b="1" dirty="0"/>
              <a:t>Engage research trainees – Evans Day presentations</a:t>
            </a:r>
            <a:endParaRPr lang="en-US" altLang="en-US" sz="2700" dirty="0"/>
          </a:p>
          <a:p>
            <a:pPr marL="0" indent="0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8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Annual Review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2018 Academic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002060"/>
                </a:solidFill>
                <a:hlinkClick r:id="rId3" action="ppaction://hlinksldjump"/>
              </a:rPr>
              <a:t>DOM Faculty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002060"/>
                </a:solidFill>
                <a:hlinkClick r:id="rId4" action="ppaction://hlinksldjump"/>
              </a:rPr>
              <a:t>Clinical Programs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5" action="ppaction://hlinksldjump"/>
              </a:rPr>
              <a:t>Research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Education Programs</a:t>
            </a: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Faculty Development and Diversity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7" action="ppaction://hlinksldjump"/>
              </a:rPr>
              <a:t>Finance and Research Administration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" action="ppaction://noaction"/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Appendix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4192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054785" y="804920"/>
          <a:ext cx="8003361" cy="557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81443" y="228617"/>
            <a:ext cx="8229114" cy="1173148"/>
          </a:xfrm>
          <a:prstGeom prst="rect">
            <a:avLst/>
          </a:prstGeom>
        </p:spPr>
        <p:txBody>
          <a:bodyPr vert="horz" wrap="square" lIns="90469" tIns="45239" rIns="90469" bIns="45239" numCol="1" anchor="b" anchorCtr="0" compatLnSpc="1">
            <a:prstTxWarp prst="textNoShape">
              <a:avLst/>
            </a:prstTxWarp>
            <a:normAutofit fontScale="47500" lnSpcReduction="20000"/>
          </a:bodyPr>
          <a:lstStyle>
            <a:lvl1pPr defTabSz="441835" eaLnBrk="1" hangingPunct="1">
              <a:defRPr sz="3200" b="1" cap="all">
                <a:solidFill>
                  <a:srgbClr val="002060"/>
                </a:solidFill>
                <a:latin typeface="+mj-lt"/>
                <a:ea typeface="ＭＳ Ｐゴシック" pitchFamily="1" charset="-128"/>
                <a:cs typeface="ＭＳ Ｐゴシック"/>
              </a:defRPr>
            </a:lvl1pPr>
            <a:lvl2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2pPr>
            <a:lvl3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3pPr>
            <a:lvl4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4pPr>
            <a:lvl5pPr defTabSz="441835" eaLnBrk="0" hangingPunct="0">
              <a:defRPr sz="2900">
                <a:solidFill>
                  <a:srgbClr val="125E7B"/>
                </a:solidFill>
                <a:ea typeface="ＭＳ Ｐゴシック" pitchFamily="1" charset="-128"/>
                <a:cs typeface="ＭＳ Ｐゴシック"/>
              </a:defRPr>
            </a:lvl5pPr>
            <a:lvl6pPr marL="443326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6pPr>
            <a:lvl7pPr marL="886663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7pPr>
            <a:lvl8pPr marL="1329994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8pPr>
            <a:lvl9pPr marL="1773324" defTabSz="443326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rgbClr val="125E7B"/>
                </a:solidFill>
                <a:ea typeface="ＭＳ Ｐゴシック" pitchFamily="1" charset="-128"/>
              </a:defRPr>
            </a:lvl9pPr>
          </a:lstStyle>
          <a:p>
            <a:endParaRPr lang="en-US" sz="3265" dirty="0"/>
          </a:p>
          <a:p>
            <a:pPr>
              <a:defRPr lang="en-US" sz="3200" b="1" i="0" u="none" strike="noStrike" kern="1200" cap="all" baseline="0">
                <a:solidFill>
                  <a:srgbClr val="002060"/>
                </a:solidFill>
                <a:latin typeface="+mj-lt"/>
                <a:ea typeface="ＭＳ Ｐゴシック" pitchFamily="1" charset="-128"/>
                <a:cs typeface="ＭＳ Ｐゴシック"/>
              </a:defRPr>
            </a:pPr>
            <a:r>
              <a:rPr lang="en-US" sz="6836" dirty="0">
                <a:latin typeface="Arial" panose="020B0604020202020204" pitchFamily="34" charset="0"/>
                <a:cs typeface="Arial" panose="020B0604020202020204" pitchFamily="34" charset="0"/>
              </a:rPr>
              <a:t>In-Training Examination Results </a:t>
            </a:r>
          </a:p>
          <a:p>
            <a:pPr>
              <a:defRPr lang="en-US" sz="3200" b="1" i="0" u="none" strike="noStrike" kern="1200" cap="all" baseline="0">
                <a:solidFill>
                  <a:srgbClr val="002060"/>
                </a:solidFill>
                <a:latin typeface="+mj-lt"/>
                <a:ea typeface="ＭＳ Ｐゴシック" pitchFamily="1" charset="-128"/>
                <a:cs typeface="ＭＳ Ｐゴシック"/>
              </a:defRPr>
            </a:pPr>
            <a:r>
              <a:rPr lang="en-US" sz="6836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836">
                <a:latin typeface="Arial" panose="020B0604020202020204" pitchFamily="34" charset="0"/>
                <a:cs typeface="Arial" panose="020B0604020202020204" pitchFamily="34" charset="0"/>
              </a:rPr>
              <a:t>AY 2008-2017)</a:t>
            </a:r>
            <a:endParaRPr lang="en-US" sz="6836" dirty="0"/>
          </a:p>
        </p:txBody>
      </p:sp>
    </p:spTree>
    <p:extLst>
      <p:ext uri="{BB962C8B-B14F-4D97-AF65-F5344CB8AC3E}">
        <p14:creationId xmlns:p14="http://schemas.microsoft.com/office/powerpoint/2010/main" val="2527712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BU Applicant History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57400" y="1151864"/>
          <a:ext cx="8262256" cy="5165418"/>
        </p:xfrm>
        <a:graphic>
          <a:graphicData uri="http://schemas.openxmlformats.org/drawingml/2006/table">
            <a:tbl>
              <a:tblPr/>
              <a:tblGrid>
                <a:gridCol w="772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6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24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79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Year 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 # of BU Applicants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 Matched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3 Categorical; 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4 Categorical; 1 Primary Care; 1 Prelim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8 Categorical; 1 Primary Care; 2 Prelim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0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6 Categorical; 1 Primary Care; 1 Preventive Med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 Categorical; 1 Primary Care; 6 Prelim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 Categorical; 3 Prelim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9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4 Categorical, 3 Prelim</a:t>
                      </a:r>
                    </a:p>
                  </a:txBody>
                  <a:tcPr marL="7144" marR="7144" marT="714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98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Residency Program </a:t>
            </a:r>
            <a:br>
              <a:rPr lang="en-US" altLang="en-US" sz="4000" b="1" dirty="0">
                <a:solidFill>
                  <a:srgbClr val="002060"/>
                </a:solidFill>
              </a:rPr>
            </a:br>
            <a:r>
              <a:rPr lang="en-US" altLang="en-US" sz="4000" b="1" dirty="0">
                <a:solidFill>
                  <a:srgbClr val="002060"/>
                </a:solidFill>
              </a:rPr>
              <a:t>Education Goals, AY18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1981200" y="2100955"/>
            <a:ext cx="8686800" cy="414427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400" dirty="0"/>
              <a:t>New career pathway in</a:t>
            </a:r>
            <a:r>
              <a:rPr lang="en-US" altLang="en-US" sz="2400" b="1" dirty="0"/>
              <a:t> leadership in academic medicine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400" b="1" dirty="0"/>
              <a:t>Improve </a:t>
            </a:r>
            <a:r>
              <a:rPr lang="en-US" altLang="en-US" sz="2400" dirty="0"/>
              <a:t>feedback skills of teaching faculty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400" b="1" dirty="0"/>
              <a:t>Further facilitate</a:t>
            </a:r>
            <a:r>
              <a:rPr lang="en-US" altLang="en-US" sz="2400" dirty="0"/>
              <a:t> resident participation in scholarly activities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400" b="1" dirty="0"/>
              <a:t>Resubmit </a:t>
            </a:r>
            <a:r>
              <a:rPr lang="en-US" altLang="en-US" sz="2400" dirty="0"/>
              <a:t>R38 application for funding to enhance residents’ entry into research careers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400" dirty="0"/>
              <a:t>Improve the </a:t>
            </a:r>
            <a:r>
              <a:rPr lang="en-US" altLang="en-US" sz="2400" b="1" dirty="0"/>
              <a:t>academic half day </a:t>
            </a:r>
            <a:r>
              <a:rPr lang="en-US" altLang="en-US" sz="2400" dirty="0"/>
              <a:t>conferences </a:t>
            </a:r>
            <a:r>
              <a:rPr lang="en-US" sz="2400" dirty="0"/>
              <a:t>and activities</a:t>
            </a:r>
            <a:endParaRPr lang="en-US" altLang="en-US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400" dirty="0"/>
              <a:t>I</a:t>
            </a:r>
            <a:r>
              <a:rPr lang="en-US" altLang="en-US" sz="2400" b="1" dirty="0"/>
              <a:t>ncrease</a:t>
            </a:r>
            <a:r>
              <a:rPr lang="en-US" altLang="en-US" sz="2400" dirty="0"/>
              <a:t> diversity of trainees and focus on inclusion and wellbeing for all residents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56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Student Education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Review of AY ‘18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5" y="1600205"/>
            <a:ext cx="8475133" cy="4525963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070" y="1514573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Medicine 1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Implemented new grading methods (new CSEF)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Developed new direct observation tools for faculty and residents in conjunction with school (FOCUS Forms)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Feedback workshop for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Upgraded and updated student didactics and moved timing of lectures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65368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434" y="1371601"/>
            <a:ext cx="8475133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err="1"/>
              <a:t>Evals</a:t>
            </a:r>
            <a:r>
              <a:rPr lang="en-US" altLang="en-US" sz="2400" b="1" dirty="0"/>
              <a:t> from Office of Med </a:t>
            </a:r>
            <a:r>
              <a:rPr lang="en-US" altLang="en-US" sz="2400" b="1" dirty="0" err="1"/>
              <a:t>Educ</a:t>
            </a:r>
            <a:r>
              <a:rPr lang="en-US" altLang="en-US" sz="2400" b="1" dirty="0"/>
              <a:t> at BUSM for 2017-3018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8000"/>
                </a:solidFill>
              </a:rPr>
              <a:t>91% </a:t>
            </a:r>
            <a:r>
              <a:rPr lang="en-US" altLang="en-US" sz="2400" dirty="0"/>
              <a:t>of students rate quality of the Med 1 education as good/excellent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8000"/>
                </a:solidFill>
              </a:rPr>
              <a:t>89% </a:t>
            </a:r>
            <a:r>
              <a:rPr lang="en-US" altLang="en-US" sz="2400" dirty="0"/>
              <a:t>of students rate faculty as engaged/demonstrating enthusiasm for student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79% </a:t>
            </a:r>
            <a:r>
              <a:rPr lang="en-US" altLang="en-US" sz="2400" dirty="0"/>
              <a:t>of students received clear expectations of criteria by which they were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78% </a:t>
            </a:r>
            <a:r>
              <a:rPr lang="en-US" altLang="en-US" sz="2400" dirty="0"/>
              <a:t>of students received sufficient feedback from faculty</a:t>
            </a:r>
          </a:p>
          <a:p>
            <a:pPr marL="0" indent="0">
              <a:buNone/>
              <a:defRPr/>
            </a:pPr>
            <a:r>
              <a:rPr lang="en-US" sz="2400" b="1" dirty="0">
                <a:ea typeface="ＭＳ Ｐゴシック" panose="020B0600070205080204" pitchFamily="34" charset="-128"/>
                <a:cs typeface="MS PGothic" charset="0"/>
              </a:rPr>
              <a:t>AAMC Graduate Questionnaire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Med clerkship continues to be rated below national median for teaching/observation by </a:t>
            </a:r>
            <a:r>
              <a:rPr lang="en-US" sz="2400" u="sng" dirty="0">
                <a:ea typeface="ＭＳ Ｐゴシック" panose="020B0600070205080204" pitchFamily="34" charset="-128"/>
              </a:rPr>
              <a:t>faculty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03966" y="19664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 b="1" kern="0" dirty="0">
                <a:solidFill>
                  <a:srgbClr val="002060"/>
                </a:solidFill>
              </a:rPr>
              <a:t>Student Education </a:t>
            </a:r>
            <a:br>
              <a:rPr lang="en-US" altLang="en-US" b="1" kern="0" dirty="0">
                <a:solidFill>
                  <a:srgbClr val="002060"/>
                </a:solidFill>
              </a:rPr>
            </a:br>
            <a:r>
              <a:rPr lang="en-US" altLang="en-US" sz="2800" b="1" kern="0" dirty="0">
                <a:solidFill>
                  <a:srgbClr val="002060"/>
                </a:solidFill>
              </a:rPr>
              <a:t>Review of AY ‘18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547102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Medicine 2</a:t>
            </a:r>
          </a:p>
          <a:p>
            <a:pPr lvl="1"/>
            <a:r>
              <a:rPr lang="en-US" dirty="0"/>
              <a:t>Overall very highly rated clerkship</a:t>
            </a:r>
          </a:p>
          <a:p>
            <a:pPr lvl="2"/>
            <a:r>
              <a:rPr lang="en-US" dirty="0"/>
              <a:t>98% students rate clerkship as “good to excellent” </a:t>
            </a:r>
          </a:p>
          <a:p>
            <a:pPr lvl="2"/>
            <a:r>
              <a:rPr lang="en-US" dirty="0"/>
              <a:t>Interactive didactics</a:t>
            </a:r>
          </a:p>
          <a:p>
            <a:pPr lvl="2"/>
            <a:r>
              <a:rPr lang="en-US" dirty="0"/>
              <a:t>Effective teaching by dedicated faculty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Bootcamp in IM</a:t>
            </a:r>
          </a:p>
          <a:p>
            <a:pPr lvl="1"/>
            <a:r>
              <a:rPr lang="en-US" dirty="0"/>
              <a:t>Successful implementation: 2 years, 20 4</a:t>
            </a:r>
            <a:r>
              <a:rPr lang="en-US" baseline="30000" dirty="0"/>
              <a:t>th</a:t>
            </a:r>
            <a:r>
              <a:rPr lang="en-US" dirty="0"/>
              <a:t> years</a:t>
            </a:r>
          </a:p>
          <a:p>
            <a:pPr lvl="1"/>
            <a:r>
              <a:rPr lang="en-US" dirty="0"/>
              <a:t>High yield topics to prepare for intern year </a:t>
            </a:r>
          </a:p>
          <a:p>
            <a:pPr lvl="1"/>
            <a:r>
              <a:rPr lang="en-US" dirty="0"/>
              <a:t>Serving as model for future </a:t>
            </a:r>
            <a:r>
              <a:rPr lang="en-US" dirty="0" err="1"/>
              <a:t>bootcamps</a:t>
            </a:r>
            <a:r>
              <a:rPr lang="en-US" dirty="0"/>
              <a:t> at BUSM &amp; national dissemination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Student Education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Review of AY ‘18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29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Annual Review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2018 Academic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DOM Faculty</a:t>
            </a:r>
          </a:p>
          <a:p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Clinical Programs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" action="ppaction://noaction"/>
              </a:rPr>
              <a:t>Research Programs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Education Programs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" action="ppaction://noaction"/>
              </a:rPr>
              <a:t>Faculty Development and Diversity Programs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" action="ppaction://noaction"/>
              </a:rPr>
              <a:t>Finance and Research Administration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" action="ppaction://noaction"/>
              </a:rPr>
              <a:t>Summary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Appendix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375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Student Education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Goals AY ‘19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Based on feedback, 2018-2019 priority areas:</a:t>
            </a:r>
          </a:p>
          <a:p>
            <a:pPr marL="0" indent="0">
              <a:buNone/>
            </a:pPr>
            <a:endParaRPr lang="en-US" sz="2400" dirty="0"/>
          </a:p>
          <a:p>
            <a:pPr marL="914400" lvl="1" indent="-457200">
              <a:buAutoNum type="arabicPeriod"/>
            </a:pPr>
            <a:r>
              <a:rPr lang="en-US" sz="2400" dirty="0"/>
              <a:t>Improving feedback exchange with students</a:t>
            </a:r>
          </a:p>
          <a:p>
            <a:pPr lvl="2"/>
            <a:r>
              <a:rPr lang="en-US" sz="2000" b="1" dirty="0"/>
              <a:t>Rounding with teams to provide additional feedback to students and support to residents/faculty</a:t>
            </a:r>
          </a:p>
          <a:p>
            <a:pPr lvl="2"/>
            <a:r>
              <a:rPr lang="en-US" sz="2000" dirty="0"/>
              <a:t>Feedback “campaign” (workshops, videos) for students/residents/faculty</a:t>
            </a:r>
          </a:p>
          <a:p>
            <a:pPr lvl="2"/>
            <a:r>
              <a:rPr lang="en-US" sz="2000" dirty="0"/>
              <a:t>FOCUS forms rollout- direct observation tools </a:t>
            </a:r>
          </a:p>
          <a:p>
            <a:pPr lvl="2"/>
            <a:endParaRPr lang="en-US" sz="2000" dirty="0"/>
          </a:p>
          <a:p>
            <a:pPr marL="457200" lvl="1" indent="0">
              <a:buNone/>
            </a:pPr>
            <a:r>
              <a:rPr lang="en-US" sz="2400" dirty="0"/>
              <a:t>2. Standardizing assessments (grading) amongst residents and faculty at BUSM and sites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Routine site visits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Faculty/resident development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 </a:t>
            </a:r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90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Student Education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Goals AY ‘19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686800" cy="51054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690563" algn="l"/>
              </a:tabLst>
            </a:pPr>
            <a:r>
              <a:rPr lang="en-US" altLang="en-US" sz="3000" dirty="0"/>
              <a:t>	3. </a:t>
            </a:r>
            <a:r>
              <a:rPr lang="en-US" altLang="en-US" sz="2800" dirty="0"/>
              <a:t>Integrating </a:t>
            </a:r>
            <a:r>
              <a:rPr lang="en-US" sz="2800" dirty="0"/>
              <a:t>students coming and going from 	other clerkship sites</a:t>
            </a:r>
          </a:p>
          <a:p>
            <a:pPr lvl="2"/>
            <a:r>
              <a:rPr lang="en-US" sz="2000" dirty="0"/>
              <a:t>Med 1 : 8 sites (including San Jose, CA); Med 2: 5 sites &amp; CHCs</a:t>
            </a:r>
          </a:p>
          <a:p>
            <a:pPr lvl="2"/>
            <a:r>
              <a:rPr lang="en-US" altLang="en-US" sz="2000" b="1" dirty="0"/>
              <a:t>Improve quality, learning, grading and feedback at the multiple sites </a:t>
            </a:r>
            <a:endParaRPr lang="en-US" sz="2000" b="1" dirty="0"/>
          </a:p>
          <a:p>
            <a:pPr lvl="2"/>
            <a:r>
              <a:rPr lang="en-US" sz="2000" dirty="0"/>
              <a:t>Keeping students local: New for 2018-2019- 3</a:t>
            </a:r>
            <a:r>
              <a:rPr lang="en-US" sz="2000" baseline="30000" dirty="0"/>
              <a:t>rd</a:t>
            </a:r>
            <a:r>
              <a:rPr lang="en-US" sz="2000" dirty="0"/>
              <a:t> year students in ICU (10/15/2018)</a:t>
            </a:r>
          </a:p>
          <a:p>
            <a:pPr lvl="2"/>
            <a:endParaRPr lang="en-US" altLang="en-US" sz="3000" b="1" dirty="0"/>
          </a:p>
          <a:p>
            <a:pPr marL="0" indent="0">
              <a:spcAft>
                <a:spcPts val="0"/>
              </a:spcAft>
              <a:buNone/>
              <a:tabLst>
                <a:tab pos="690563" algn="l"/>
              </a:tabLst>
            </a:pPr>
            <a:r>
              <a:rPr lang="en-US" altLang="en-US" sz="3000" dirty="0"/>
              <a:t>	4</a:t>
            </a:r>
            <a:r>
              <a:rPr lang="en-US" altLang="en-US" sz="2800" dirty="0"/>
              <a:t>. Increase educational innovation and 	scholarship</a:t>
            </a:r>
            <a:endParaRPr lang="en-US" sz="2800" dirty="0"/>
          </a:p>
          <a:p>
            <a:pPr lvl="2"/>
            <a:r>
              <a:rPr lang="en-US" altLang="en-US" sz="2000" dirty="0"/>
              <a:t>Multiple ongoing collaborations w L Demers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50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Student Education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Ongoing Goals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Continued Priority Areas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Professional Identity Development for students as physicians and internists/specialists</a:t>
            </a:r>
            <a:endParaRPr lang="en-US" sz="2000" dirty="0"/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Initiatives to attract top BUSM students to IM and to BMC IM residency program</a:t>
            </a:r>
          </a:p>
          <a:p>
            <a:pPr lvl="2"/>
            <a:r>
              <a:rPr lang="en-US" sz="2000" dirty="0"/>
              <a:t>Start early with </a:t>
            </a:r>
            <a:r>
              <a:rPr lang="en-US" sz="2000"/>
              <a:t>pre-clinical students</a:t>
            </a:r>
            <a:endParaRPr lang="en-US" sz="20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 </a:t>
            </a:r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70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Annual Review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2018 Academic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002060"/>
                </a:solidFill>
                <a:hlinkClick r:id="rId3" action="ppaction://hlinksldjump"/>
              </a:rPr>
              <a:t>DOM Faculty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002060"/>
                </a:solidFill>
                <a:hlinkClick r:id="rId4" action="ppaction://hlinksldjump"/>
              </a:rPr>
              <a:t>Clinical Programs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5" action="ppaction://hlinksldjump"/>
              </a:rPr>
              <a:t>Research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Education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Faculty Development and Diversity Programs</a:t>
            </a:r>
          </a:p>
          <a:p>
            <a:r>
              <a:rPr lang="en-US" sz="2800" b="1" dirty="0">
                <a:solidFill>
                  <a:srgbClr val="002060"/>
                </a:solidFill>
                <a:hlinkClick r:id="rId7" action="ppaction://hlinksldjump"/>
              </a:rPr>
              <a:t>Finance and Research Administration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8" action="ppaction://hlinksldjump"/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9" action="ppaction://hlinksldjump"/>
              </a:rPr>
              <a:t>Appendix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7560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74638"/>
            <a:ext cx="8610600" cy="639762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Faculty Development &amp; Diversity Programs AY18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219201"/>
            <a:ext cx="8610600" cy="6013263"/>
          </a:xfrm>
        </p:spPr>
        <p:txBody>
          <a:bodyPr/>
          <a:lstStyle/>
          <a:p>
            <a:pPr marL="115888" indent="0" defTabSz="457200" eaLnBrk="1" hangingPunct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BUMC Programs 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Early Career Faculty Development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Mid-Career Faculty Leadership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Women’s Leadership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URM Faculty Development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Seminar Series 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CV Reviews &amp; Career Consultations</a:t>
            </a:r>
          </a:p>
          <a:p>
            <a:pPr marL="115888" indent="0" defTabSz="457200" eaLnBrk="1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DOM Programs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Narrative Writing Program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Faculty Development Grants 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Education Pilot Grants &amp; Curriculum</a:t>
            </a:r>
          </a:p>
          <a:p>
            <a:pPr marL="573088" indent="-457200" defTabSz="457200" eaLnBrk="1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Faculty Networking Dinners </a:t>
            </a:r>
          </a:p>
          <a:p>
            <a:pPr marL="115888" indent="0" defTabSz="45720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20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6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ea typeface="+mj-ea"/>
                <a:cs typeface="+mj-cs"/>
              </a:rPr>
              <a:t>Faculty Development and Diversity Activities, AY18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14500" y="1143000"/>
            <a:ext cx="8763000" cy="554098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8" indent="0" defTabSz="45720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Academy for Faculty Advancement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</a:p>
          <a:p>
            <a:pPr marL="461963" lvl="1" indent="-346075" defTabSz="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Redesigned curriculum for structured, longitudinal career development program for BUSM early career faculty</a:t>
            </a:r>
          </a:p>
          <a:p>
            <a:pPr marL="115888" lvl="1" indent="0" defTabSz="45720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Mid-Career Faculty Leadership Programs</a:t>
            </a:r>
          </a:p>
          <a:p>
            <a:pPr marL="458788" defTabSz="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Implemented and evaluated 3</a:t>
            </a:r>
            <a:r>
              <a:rPr lang="en-US" altLang="en-US" sz="2400" kern="0" baseline="30000" dirty="0">
                <a:solidFill>
                  <a:srgbClr val="000000"/>
                </a:solidFill>
              </a:rPr>
              <a:t>rd</a:t>
            </a:r>
            <a:r>
              <a:rPr lang="en-US" altLang="en-US" sz="2400" kern="0" dirty="0">
                <a:solidFill>
                  <a:srgbClr val="000000"/>
                </a:solidFill>
              </a:rPr>
              <a:t> year of longitudinal program for late Assistant and all Associate Professors at BUSM/BUSPH/BUGSDM</a:t>
            </a:r>
          </a:p>
          <a:p>
            <a:pPr marL="115888" indent="0" defTabSz="45720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Women’s Leadership Program</a:t>
            </a:r>
          </a:p>
          <a:p>
            <a:pPr marL="458788" defTabSz="4572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Implemented and evaluated 2</a:t>
            </a:r>
            <a:r>
              <a:rPr lang="en-US" altLang="en-US" sz="2400" kern="0" baseline="30000" dirty="0">
                <a:solidFill>
                  <a:srgbClr val="000000"/>
                </a:solidFill>
              </a:rPr>
              <a:t>nd</a:t>
            </a:r>
            <a:r>
              <a:rPr lang="en-US" altLang="en-US" sz="2400" kern="0" dirty="0">
                <a:solidFill>
                  <a:srgbClr val="000000"/>
                </a:solidFill>
              </a:rPr>
              <a:t> year of program for women faculty leaders at BUMC </a:t>
            </a:r>
          </a:p>
          <a:p>
            <a:pPr marL="115888" indent="0" defTabSz="45720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Underrepresented Minority Faculty Development Program </a:t>
            </a:r>
          </a:p>
          <a:p>
            <a:pPr marL="458788" defTabSz="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Implemented and evaluated 4</a:t>
            </a:r>
            <a:r>
              <a:rPr lang="en-US" altLang="en-US" sz="2400" kern="0" baseline="30000" dirty="0">
                <a:solidFill>
                  <a:srgbClr val="000000"/>
                </a:solidFill>
              </a:rPr>
              <a:t>th</a:t>
            </a:r>
            <a:r>
              <a:rPr lang="en-US" altLang="en-US" sz="2400" kern="0" dirty="0">
                <a:solidFill>
                  <a:srgbClr val="000000"/>
                </a:solidFill>
              </a:rPr>
              <a:t> year of 10-month program for URM faculty at BUMC</a:t>
            </a:r>
          </a:p>
          <a:p>
            <a:pPr marL="1588" indent="0" defTabSz="457200" eaLnBrk="1" hangingPunct="1">
              <a:spcBef>
                <a:spcPts val="600"/>
              </a:spcBef>
              <a:buNone/>
              <a:defRPr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458788" indent="-457200" defTabSz="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189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3575" y="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ea typeface="+mj-ea"/>
                <a:cs typeface="+mj-cs"/>
              </a:rPr>
              <a:t>Faculty Development and Diversity Activities, AY18</a:t>
            </a:r>
          </a:p>
        </p:txBody>
      </p:sp>
      <p:sp>
        <p:nvSpPr>
          <p:cNvPr id="98306" name="Rectangle 3"/>
          <p:cNvSpPr txBox="1">
            <a:spLocks noChangeArrowheads="1"/>
          </p:cNvSpPr>
          <p:nvPr/>
        </p:nvSpPr>
        <p:spPr bwMode="auto">
          <a:xfrm>
            <a:off x="1676400" y="1116634"/>
            <a:ext cx="8743950" cy="54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635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Faculty development seminars</a:t>
            </a:r>
          </a:p>
          <a:p>
            <a:pPr marL="80645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24 seminars on topics in </a:t>
            </a:r>
            <a:r>
              <a:rPr lang="en-US" dirty="0">
                <a:solidFill>
                  <a:srgbClr val="000000"/>
                </a:solidFill>
              </a:rPr>
              <a:t>research, education, leadership, QI, diversity, career development, and retirement </a:t>
            </a:r>
          </a:p>
          <a:p>
            <a:pPr marL="0"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CV reviews and career consultations</a:t>
            </a:r>
          </a:p>
          <a:p>
            <a:pPr marL="80645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~140 CV reviews and career consultations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Faculty development grants </a:t>
            </a:r>
          </a:p>
          <a:p>
            <a:pPr marL="80645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20 faculty awarded grants to attend conferences/ programs to further career development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Education Pilot Grants curriculum</a:t>
            </a:r>
          </a:p>
          <a:p>
            <a:pPr marL="80645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Partnered with Lindsay Demers/Education Evaluation Core to provide support for grantees through a structured curriculum to enhance educational research, writing skills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Faculty networking dinners </a:t>
            </a:r>
          </a:p>
          <a:p>
            <a:pPr marL="806450" lvl="1" indent="-342900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Hosted dinners for educators, investigators, early career, women (2), and URM &amp; allies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21831"/>
            <a:ext cx="2133600" cy="476250"/>
          </a:xfrm>
        </p:spPr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0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3575" y="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ea typeface="+mj-ea"/>
                <a:cs typeface="+mj-cs"/>
              </a:rPr>
              <a:t>Faculty Development and Diversity Activities, AY18</a:t>
            </a:r>
          </a:p>
        </p:txBody>
      </p:sp>
      <p:sp>
        <p:nvSpPr>
          <p:cNvPr id="98306" name="Rectangle 3"/>
          <p:cNvSpPr txBox="1">
            <a:spLocks noChangeArrowheads="1"/>
          </p:cNvSpPr>
          <p:nvPr/>
        </p:nvSpPr>
        <p:spPr bwMode="auto">
          <a:xfrm>
            <a:off x="1676400" y="1116634"/>
            <a:ext cx="8743950" cy="54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635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/>
            <a:r>
              <a:rPr lang="en-US" b="1" dirty="0"/>
              <a:t>Build community and support the careers of URM faculty</a:t>
            </a:r>
            <a:endParaRPr lang="en-US" dirty="0"/>
          </a:p>
          <a:p>
            <a:pPr marL="798513" indent="-341313">
              <a:buFont typeface="Wingdings" panose="05000000000000000000" pitchFamily="2" charset="2"/>
              <a:buChar char="§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of URM Faculty Development Program</a:t>
            </a:r>
          </a:p>
          <a:p>
            <a:pPr marL="798513" indent="-341313">
              <a:buFont typeface="Wingdings" panose="05000000000000000000" pitchFamily="2" charset="2"/>
              <a:buChar char="§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of Evans Student Scholars Program</a:t>
            </a:r>
          </a:p>
          <a:p>
            <a:pPr marL="798513" indent="-341313">
              <a:buFont typeface="Wingdings" panose="05000000000000000000" pitchFamily="2" charset="2"/>
              <a:buChar char="§"/>
            </a:pPr>
            <a:r>
              <a:rPr lang="en-US" dirty="0"/>
              <a:t>Conducted stay interviews with all URM faculty in DOM</a:t>
            </a:r>
          </a:p>
          <a:p>
            <a:pPr marL="798513" indent="-341313">
              <a:buFont typeface="Wingdings" panose="05000000000000000000" pitchFamily="2" charset="2"/>
              <a:buChar char="§"/>
            </a:pPr>
            <a:r>
              <a:rPr lang="en-US" dirty="0"/>
              <a:t>Launched DOM Conversations on Diversity &amp; Inclusion</a:t>
            </a:r>
          </a:p>
          <a:p>
            <a:pPr marL="798513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Continue to improve unconscious bias training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115888"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Narrative Writing Program</a:t>
            </a:r>
          </a:p>
          <a:p>
            <a:pPr marL="80645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Piloted in DOM with 15 participants </a:t>
            </a:r>
            <a:endParaRPr lang="en-US" altLang="en-US" b="1" dirty="0">
              <a:solidFill>
                <a:srgbClr val="000000"/>
              </a:solidFill>
            </a:endParaRPr>
          </a:p>
          <a:p>
            <a:pPr lvl="1" indent="-3476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Clinical Educator Mentor Training</a:t>
            </a:r>
          </a:p>
          <a:p>
            <a:pPr marL="806450" lvl="1" indent="-342900">
              <a:buFont typeface="Wingdings" panose="05000000000000000000" pitchFamily="2" charset="2"/>
              <a:buChar char="§"/>
            </a:pPr>
            <a:r>
              <a:rPr lang="en-US" dirty="0"/>
              <a:t>Developed a clinician educator mentor training module in collaboration with colleagues nationally</a:t>
            </a:r>
          </a:p>
          <a:p>
            <a:pPr marL="806450" lvl="1" indent="-342900">
              <a:buFont typeface="Wingdings" panose="05000000000000000000" pitchFamily="2" charset="2"/>
              <a:buChar char="§"/>
            </a:pPr>
            <a:r>
              <a:rPr lang="en-US" dirty="0"/>
              <a:t>Piloted 2 hour training in May</a:t>
            </a:r>
          </a:p>
          <a:p>
            <a:pPr marL="798513" lvl="1" indent="-341313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21831"/>
            <a:ext cx="2133600" cy="476250"/>
          </a:xfrm>
        </p:spPr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746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Faculty Development and Diversity Goals, AY19</a:t>
            </a:r>
          </a:p>
        </p:txBody>
      </p:sp>
      <p:sp>
        <p:nvSpPr>
          <p:cNvPr id="100354" name="Content Placeholder 2"/>
          <p:cNvSpPr txBox="1">
            <a:spLocks/>
          </p:cNvSpPr>
          <p:nvPr/>
        </p:nvSpPr>
        <p:spPr bwMode="auto">
          <a:xfrm>
            <a:off x="1905000" y="1524000"/>
            <a:ext cx="8458200" cy="393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5988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Enhance </a:t>
            </a:r>
            <a:r>
              <a:rPr lang="en-US" altLang="en-US" sz="2800" b="1" dirty="0">
                <a:solidFill>
                  <a:srgbClr val="000000"/>
                </a:solidFill>
              </a:rPr>
              <a:t>all faculty programming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Launch </a:t>
            </a:r>
            <a:r>
              <a:rPr lang="en-US" altLang="en-US" sz="2800" b="1" dirty="0">
                <a:solidFill>
                  <a:srgbClr val="000000"/>
                </a:solidFill>
              </a:rPr>
              <a:t>Clinical Leadership Program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Participate in </a:t>
            </a:r>
            <a:r>
              <a:rPr lang="en-US" altLang="en-US" sz="2800" b="1" dirty="0">
                <a:solidFill>
                  <a:srgbClr val="000000"/>
                </a:solidFill>
              </a:rPr>
              <a:t>Bias Reduction in Internal Medicine </a:t>
            </a:r>
            <a:r>
              <a:rPr lang="en-US" altLang="en-US" sz="2800" dirty="0">
                <a:solidFill>
                  <a:srgbClr val="000000"/>
                </a:solidFill>
              </a:rPr>
              <a:t>(BRIM) national study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Launch </a:t>
            </a:r>
            <a:r>
              <a:rPr lang="en-US" altLang="en-US" sz="2800" b="1" dirty="0">
                <a:solidFill>
                  <a:srgbClr val="000000"/>
                </a:solidFill>
              </a:rPr>
              <a:t>URM Faculty Mentoring Program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Expand </a:t>
            </a:r>
            <a:r>
              <a:rPr lang="en-US" altLang="en-US" sz="2800" b="1" dirty="0">
                <a:solidFill>
                  <a:srgbClr val="000000"/>
                </a:solidFill>
              </a:rPr>
              <a:t>Narrative Writing Program </a:t>
            </a:r>
            <a:r>
              <a:rPr lang="en-US" altLang="en-US" sz="2800" dirty="0">
                <a:solidFill>
                  <a:srgbClr val="000000"/>
                </a:solidFill>
              </a:rPr>
              <a:t>to BUMC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Offer</a:t>
            </a:r>
            <a:r>
              <a:rPr lang="en-US" altLang="en-US" sz="2800" b="1" dirty="0">
                <a:solidFill>
                  <a:srgbClr val="000000"/>
                </a:solidFill>
              </a:rPr>
              <a:t> Clinical Educator Mentor Training </a:t>
            </a:r>
            <a:r>
              <a:rPr lang="en-US" altLang="en-US" sz="2800" dirty="0">
                <a:solidFill>
                  <a:srgbClr val="000000"/>
                </a:solidFill>
              </a:rPr>
              <a:t>again fall 2018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00"/>
                </a:solidFill>
              </a:rPr>
              <a:t>Publish manuscripts </a:t>
            </a:r>
            <a:r>
              <a:rPr lang="en-US" altLang="en-US" sz="2800" dirty="0">
                <a:solidFill>
                  <a:srgbClr val="000000"/>
                </a:solidFill>
              </a:rPr>
              <a:t>on FDD programs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539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Annual Review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2018 Academic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2060"/>
                </a:solidFill>
                <a:hlinkClick r:id="rId3" action="ppaction://hlinksldjump"/>
              </a:rPr>
              <a:t>DOM Faculty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002060"/>
                </a:solidFill>
                <a:hlinkClick r:id="rId4" action="ppaction://hlinksldjump"/>
              </a:rPr>
              <a:t>Clinical Programs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5" action="ppaction://hlinksldjump"/>
              </a:rPr>
              <a:t>Research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6" action="ppaction://hlinksldjump"/>
              </a:rPr>
              <a:t>Education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7" action="ppaction://hlinksldjump"/>
              </a:rPr>
              <a:t>Faculty Development and Diversity Programs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Finance and Research Administration</a:t>
            </a:r>
          </a:p>
          <a:p>
            <a:r>
              <a:rPr lang="en-US" sz="2800" b="1" dirty="0">
                <a:solidFill>
                  <a:srgbClr val="002060"/>
                </a:solidFill>
                <a:hlinkClick r:id="" action="ppaction://noaction"/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hlinkClick r:id="rId7" action="ppaction://hlinksldjump"/>
              </a:rPr>
              <a:t>Appendix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/>
              <a:pPr/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814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09550"/>
            <a:ext cx="8686800" cy="85725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Faculty Distribution by Rank </a:t>
            </a:r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extLst/>
          </p:nvPr>
        </p:nvGraphicFramePr>
        <p:xfrm>
          <a:off x="2286000" y="1698625"/>
          <a:ext cx="7848600" cy="4305302"/>
        </p:xfrm>
        <a:graphic>
          <a:graphicData uri="http://schemas.openxmlformats.org/drawingml/2006/table">
            <a:tbl>
              <a:tblPr/>
              <a:tblGrid>
                <a:gridCol w="2971800"/>
                <a:gridCol w="1219200"/>
                <a:gridCol w="1828800"/>
                <a:gridCol w="1828800"/>
              </a:tblGrid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Rank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Total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Women (%)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URM</a:t>
                      </a:r>
                      <a:r>
                        <a:rPr kumimoji="0" lang="ja-JP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 (%)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Professor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 (28%)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 (3%)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Associate Professor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79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26 (33%)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 (1%)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Assistant Professor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170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95 (56%)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18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(11%)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Instructor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104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82 (79%)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17 (16%)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Total AY18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Total AY 17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423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223 (52%)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211 (50%)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39 (9.2%)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29 (6.8%)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9723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Operating Income/(Loss)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51784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75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47B3B0-7F84-4054-9D34-5C65C4992F2A}" type="slidenum">
              <a:rPr lang="en-US" altLang="en-US" sz="1400">
                <a:solidFill>
                  <a:srgbClr val="000000"/>
                </a:solidFill>
              </a:rPr>
              <a:pPr/>
              <a:t>70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2555874" y="1162048"/>
          <a:ext cx="7664688" cy="4779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Worksheet" r:id="rId4" imgW="11791828" imgH="7353351" progId="Excel.Sheet.8">
                  <p:embed/>
                </p:oleObj>
              </mc:Choice>
              <mc:Fallback>
                <p:oleObj name="Worksheet" r:id="rId4" imgW="11791828" imgH="7353351" progId="Excel.Sheet.8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4" y="1162048"/>
                        <a:ext cx="7664688" cy="4779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1214" y="5610479"/>
            <a:ext cx="3895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*2018 – Includes year-end bonus accrual</a:t>
            </a:r>
          </a:p>
        </p:txBody>
      </p:sp>
    </p:spTree>
    <p:extLst>
      <p:ext uri="{BB962C8B-B14F-4D97-AF65-F5344CB8AC3E}">
        <p14:creationId xmlns:p14="http://schemas.microsoft.com/office/powerpoint/2010/main" val="32361672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 flipV="1">
            <a:off x="1672456" y="1371600"/>
            <a:ext cx="80144" cy="4603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025" dirty="0"/>
          </a:p>
          <a:p>
            <a:pPr marL="0" indent="0">
              <a:buNone/>
              <a:defRPr/>
            </a:pPr>
            <a:endParaRPr lang="en-US" sz="2100" u="sng" dirty="0"/>
          </a:p>
          <a:p>
            <a:pPr marL="0" indent="0">
              <a:buNone/>
              <a:defRPr/>
            </a:pPr>
            <a:endParaRPr lang="en-US" sz="2100" u="sng" dirty="0"/>
          </a:p>
          <a:p>
            <a:pPr>
              <a:defRPr/>
            </a:pPr>
            <a:endParaRPr lang="en-US" sz="1350" dirty="0"/>
          </a:p>
          <a:p>
            <a:pPr>
              <a:defRPr/>
            </a:pPr>
            <a:endParaRPr lang="en-US" sz="2025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81200" y="401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rgbClr val="002060"/>
                </a:solidFill>
                <a:cs typeface="+mj-cs"/>
              </a:rPr>
              <a:t>Revenue Cycle Results, AY18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09B6-5602-41A4-B52E-65B7FD9E5BA7}" type="slidenum">
              <a:rPr lang="en-US" altLang="en-US" smtClean="0">
                <a:solidFill>
                  <a:srgbClr val="000000"/>
                </a:solidFill>
              </a:rPr>
              <a:pPr/>
              <a:t>71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0" y="921357"/>
          <a:ext cx="8626150" cy="5335098"/>
        </p:xfrm>
        <a:graphic>
          <a:graphicData uri="http://schemas.openxmlformats.org/drawingml/2006/table">
            <a:tbl>
              <a:tblPr/>
              <a:tblGrid>
                <a:gridCol w="2970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8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2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74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1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Metrics </a:t>
                      </a: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(through</a:t>
                      </a:r>
                      <a:r>
                        <a:rPr lang="en-US" sz="18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April 30</a:t>
                      </a:r>
                      <a:r>
                        <a:rPr lang="en-US" sz="18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AY 18 Goals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AY18 Actuals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423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Accounts Receivable &gt; 90 days </a:t>
                      </a:r>
                    </a:p>
                    <a:p>
                      <a:pPr marL="58738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(based on date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entry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268" marR="9268" marT="9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(Excludes HSN)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83"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per wRVU –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through June 30th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       (includes Health Safety Net)</a:t>
                      </a:r>
                    </a:p>
                  </a:txBody>
                  <a:tcPr marL="9268" marR="9268" marT="9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$48.39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$51.33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Partially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due to HSN payments paid at slightly higher rate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423"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Charge lag                                (includes charge corrections)</a:t>
                      </a:r>
                    </a:p>
                  </a:txBody>
                  <a:tcPr marL="9268" marR="9268" marT="9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days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Continued struggles with specific sections on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closing notes.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0977"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First time denials</a:t>
                      </a:r>
                    </a:p>
                  </a:txBody>
                  <a:tcPr marL="9268" marR="9268" marT="9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9.1 %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Increase due to </a:t>
                      </a:r>
                      <a:r>
                        <a:rPr lang="en-US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HSN payments posted to system as of July, 2017.  Had system issues resulting in multiple, repetitive denials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9868"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Copay collection</a:t>
                      </a:r>
                    </a:p>
                  </a:txBody>
                  <a:tcPr marL="9268" marR="9268" marT="9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45.52</a:t>
                      </a: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Continued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challenges with registration, insurance validation and front desk collection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0517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 flipV="1">
            <a:off x="2778342" y="1885951"/>
            <a:ext cx="60108" cy="345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sz="1519" dirty="0"/>
          </a:p>
          <a:p>
            <a:pPr marL="0" indent="0">
              <a:buNone/>
              <a:defRPr/>
            </a:pPr>
            <a:endParaRPr lang="en-US" sz="1575" u="sng" dirty="0"/>
          </a:p>
          <a:p>
            <a:pPr marL="0" indent="0">
              <a:buNone/>
              <a:defRPr/>
            </a:pPr>
            <a:endParaRPr lang="en-US" sz="1575" u="sng" dirty="0"/>
          </a:p>
          <a:p>
            <a:pPr>
              <a:defRPr/>
            </a:pPr>
            <a:endParaRPr lang="en-US" sz="1013" dirty="0"/>
          </a:p>
          <a:p>
            <a:pPr>
              <a:defRPr/>
            </a:pPr>
            <a:endParaRPr lang="en-US" sz="1519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84754" y="891387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000" b="1" kern="0" dirty="0">
                <a:solidFill>
                  <a:srgbClr val="002060"/>
                </a:solidFill>
                <a:cs typeface="+mj-cs"/>
              </a:rPr>
              <a:t>Revenue Cycle Goals, AY19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09B6-5602-41A4-B52E-65B7FD9E5BA7}" type="slidenum">
              <a:rPr lang="en-US" altLang="en-US" smtClean="0">
                <a:solidFill>
                  <a:srgbClr val="000000"/>
                </a:solidFill>
              </a:rPr>
              <a:pPr/>
              <a:t>72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09904" y="1723493"/>
          <a:ext cx="6281636" cy="3519441"/>
        </p:xfrm>
        <a:graphic>
          <a:graphicData uri="http://schemas.openxmlformats.org/drawingml/2006/table">
            <a:tbl>
              <a:tblPr/>
              <a:tblGrid>
                <a:gridCol w="2205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6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4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Metrics</a:t>
                      </a:r>
                    </a:p>
                  </a:txBody>
                  <a:tcPr marL="5465" marR="5465" marT="5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AY 19 Goals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Action items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6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Accounts Receivable &gt; 90 days      (based on date of entry)</a:t>
                      </a:r>
                    </a:p>
                  </a:txBody>
                  <a:tcPr marL="5465" marR="5465" marT="5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to work with Vendor and Shared Services**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6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per wRVU                                     (includes Health Safety Net)</a:t>
                      </a:r>
                    </a:p>
                  </a:txBody>
                  <a:tcPr marL="5465" marR="5465" marT="5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$49.00 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Collaborate with PreReg responsible for HSN eligibility and PBO on follow up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6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 lag                                (includes charge corrections)</a:t>
                      </a:r>
                    </a:p>
                  </a:txBody>
                  <a:tcPr marL="5465" marR="5465" marT="5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days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to work with Practices on Open Encounters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(In-Pt &amp; Out-Pt)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work with Vendor on clearing charge edits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47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First time denials</a:t>
                      </a:r>
                    </a:p>
                  </a:txBody>
                  <a:tcPr marL="5465" marR="5465" marT="5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7.50%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eligibility verification and referrals; primary focus on GIM and Shared Services** and assistance with new Epic Work Queue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process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66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Copay collection</a:t>
                      </a:r>
                    </a:p>
                  </a:txBody>
                  <a:tcPr marL="5465" marR="5465" marT="5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with Epic Team to populate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 Copay data into Epic fields. Continue to 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rovide individual counseling to front desk staff</a:t>
                      </a:r>
                    </a:p>
                  </a:txBody>
                  <a:tcPr marL="5465" marR="5465" marT="5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81351" y="5437296"/>
            <a:ext cx="539157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**   Shared Services include Pre-Reg, Managed Care Department, Call Center and PBO</a:t>
            </a:r>
          </a:p>
        </p:txBody>
      </p:sp>
    </p:spTree>
    <p:extLst>
      <p:ext uri="{BB962C8B-B14F-4D97-AF65-F5344CB8AC3E}">
        <p14:creationId xmlns:p14="http://schemas.microsoft.com/office/powerpoint/2010/main" val="2382464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1905000" y="320675"/>
            <a:ext cx="8305800" cy="85725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Central Administration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86800" cy="5334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b="1" dirty="0"/>
              <a:t>AY18 Results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Delivered 17 Admin Projects focusing on four areas: </a:t>
            </a:r>
            <a:r>
              <a:rPr lang="en-US" sz="2000" b="1" i="1" dirty="0"/>
              <a:t>Increase Revenue, Decrease Expenses, Process Improvement and Improve Engagement </a:t>
            </a:r>
            <a:r>
              <a:rPr lang="en-US" sz="2000" i="1" dirty="0"/>
              <a:t>(details on the next slide)</a:t>
            </a:r>
            <a:endParaRPr lang="en-US" sz="2000" b="1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Implemented Epic revenue cycle in May 2018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Organized Clinical Trial Bootcamp in March 2018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Revised monthly DOM Admin Dashboard July 2017</a:t>
            </a:r>
          </a:p>
          <a:p>
            <a:pPr lvl="1">
              <a:spcBef>
                <a:spcPts val="0"/>
              </a:spcBef>
              <a:defRPr/>
            </a:pPr>
            <a:endParaRPr lang="en-US" altLang="en-US" sz="2000" b="1" dirty="0">
              <a:cs typeface="MS PGothic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b="1" dirty="0"/>
              <a:t>AY19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Hire and onboard Manager of Communications and Marketing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Hire and onboard Vice Chair of Finance and Administration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Manage changes regarding Lawson/Infor and Strata upgrade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Start ground work for the next 5-year strategic plan 2021-2025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Continue staff development and DOM initiatives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36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3838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2018 Administrative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384935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Increase Revenue</a:t>
                      </a:r>
                    </a:p>
                    <a:p>
                      <a:pPr marL="0" indent="0">
                        <a:buNone/>
                      </a:pP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Copay Collection (Fosbroke)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Epic RCM Go-Live (Stanfield)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MassHealth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ACO (Greenwood)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Philanthropy (Dubois &amp; Greenwood)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New Grant Awards (Joseph)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Decrease Expenses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Food Expenses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(Carss)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Research Expenses (Joseph)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Grant Deficit (Joseph)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Fellowship Staffing (Dubois)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 Improve Efficiency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Administrator Guide (McDonald,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Knight and Kuo)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Faculty Annual Salary Letters (Kahrim)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Website Support (McCarthy)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Marketing Plan (McCarthy)</a:t>
                      </a:r>
                    </a:p>
                    <a:p>
                      <a:pPr marL="342900" lvl="1" indent="0">
                        <a:buFont typeface="+mj-lt"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Celebrate Engagement</a:t>
                      </a:r>
                    </a:p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Admin Grand Round (Lee)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DOM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Admin Awards (McCarthy)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Book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Club (Gibson)</a:t>
                      </a:r>
                    </a:p>
                    <a:p>
                      <a:pPr marL="635000" lvl="1" indent="-292100">
                        <a:buFont typeface="+mj-lt"/>
                        <a:buAutoNum type="alphaL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Social Events (Ferrara and Visconti)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4751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DOM Strategic Plan</a:t>
            </a:r>
            <a:br>
              <a:rPr lang="en-US" altLang="en-US" sz="4000" b="1" dirty="0">
                <a:solidFill>
                  <a:srgbClr val="002060"/>
                </a:solidFill>
              </a:rPr>
            </a:br>
            <a:r>
              <a:rPr lang="en-US" altLang="en-US" sz="4000" b="1" dirty="0">
                <a:solidFill>
                  <a:srgbClr val="002060"/>
                </a:solidFill>
              </a:rPr>
              <a:t>2016-2020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905000" y="1676405"/>
            <a:ext cx="8382000" cy="45688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30238" algn="l"/>
              </a:tabLst>
              <a:defRPr/>
            </a:pPr>
            <a:r>
              <a:rPr lang="en-US" altLang="en-US" sz="1800" dirty="0"/>
              <a:t>Focus on five themes: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30238" algn="l"/>
              </a:tabLst>
              <a:defRPr/>
            </a:pPr>
            <a:r>
              <a:rPr lang="en-US" altLang="en-US" sz="1800" b="1" dirty="0"/>
              <a:t>EXCELLENCE: </a:t>
            </a:r>
            <a:r>
              <a:rPr lang="en-US" altLang="en-US" sz="1800" dirty="0"/>
              <a:t>The department will strive for a level of achievement that is outstanding relative to external benchmarks and historical performance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30238" algn="l"/>
              </a:tabLst>
              <a:defRPr/>
            </a:pPr>
            <a:r>
              <a:rPr lang="en-US" altLang="en-US" sz="1800" b="1" dirty="0"/>
              <a:t>EMPOWERMENT AND OWNERSHIP OF FACULTY: </a:t>
            </a:r>
            <a:r>
              <a:rPr lang="en-US" altLang="en-US" sz="1800" dirty="0"/>
              <a:t>The department should provide value to the faculty by creating an environment conducive to professional growth and success.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30238" algn="l"/>
              </a:tabLst>
              <a:defRPr/>
            </a:pPr>
            <a:r>
              <a:rPr lang="en-US" altLang="en-US" sz="1800" b="1" dirty="0"/>
              <a:t>HEALTH EQUITY</a:t>
            </a:r>
            <a:r>
              <a:rPr lang="en-US" altLang="en-US" sz="1800" dirty="0"/>
              <a:t>: The department’s programs should include strategies to reduce disparities in health outcomes attributable to race, gender, and socioeconomic status.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30238" algn="l"/>
              </a:tabLst>
              <a:defRPr/>
            </a:pPr>
            <a:r>
              <a:rPr lang="en-US" altLang="en-US" sz="1800" b="1" dirty="0"/>
              <a:t>INNOVATION: </a:t>
            </a:r>
            <a:r>
              <a:rPr lang="en-US" altLang="en-US" sz="1800" dirty="0"/>
              <a:t>The department should encourage and support new approaches to clinical care, education, and discovery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30238" algn="l"/>
              </a:tabLst>
              <a:defRPr/>
            </a:pPr>
            <a:r>
              <a:rPr lang="en-US" altLang="en-US" sz="1800" b="1" dirty="0"/>
              <a:t>COMMUNICATION: </a:t>
            </a:r>
            <a:r>
              <a:rPr lang="en-US" altLang="en-US" sz="1800" dirty="0"/>
              <a:t>The department should have multiple and effective approaches designed to sustain bidirectional communication within the department and with institutional affiliates.</a:t>
            </a:r>
          </a:p>
          <a:p>
            <a:pPr>
              <a:tabLst>
                <a:tab pos="630238" algn="l"/>
              </a:tabLst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46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8318D-156E-6447-9455-3B4AB461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239" y="726141"/>
            <a:ext cx="6172200" cy="857250"/>
          </a:xfrm>
        </p:spPr>
        <p:txBody>
          <a:bodyPr/>
          <a:lstStyle/>
          <a:p>
            <a:r>
              <a:rPr lang="en-US" sz="3000" dirty="0"/>
              <a:t>Challenges for AY 19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33CFE-8F18-3D43-A8B6-81307D77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327" y="1583392"/>
            <a:ext cx="8280026" cy="45383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/>
              <a:t>FACULTY:</a:t>
            </a:r>
            <a:r>
              <a:rPr lang="en-US" sz="2400" dirty="0"/>
              <a:t>	Empowering, Recognizing, and Rewarding Faculty Achievement </a:t>
            </a:r>
          </a:p>
          <a:p>
            <a:pPr marL="0" indent="0">
              <a:buNone/>
            </a:pPr>
            <a:r>
              <a:rPr lang="en-US" sz="2400" dirty="0"/>
              <a:t>		Achieve greater Diversity in all its forms</a:t>
            </a:r>
          </a:p>
          <a:p>
            <a:pPr marL="0" indent="0">
              <a:buNone/>
            </a:pPr>
            <a:r>
              <a:rPr lang="en-US" sz="2400" dirty="0"/>
              <a:t>		Identifying and Developing Leaders (Faculty and Trainees)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RESEARCH:</a:t>
            </a:r>
            <a:r>
              <a:rPr lang="en-US" sz="2400" dirty="0"/>
              <a:t>	Continuously Evaluate and Improve Research Infrastructure</a:t>
            </a:r>
          </a:p>
          <a:p>
            <a:pPr marL="0" indent="0">
              <a:buNone/>
            </a:pPr>
            <a:r>
              <a:rPr lang="en-US" sz="2400" dirty="0"/>
              <a:t>		Promote evolution of Medical Data Science </a:t>
            </a:r>
          </a:p>
          <a:p>
            <a:pPr marL="0" indent="0">
              <a:buNone/>
            </a:pPr>
            <a:r>
              <a:rPr lang="en-US" sz="2400" dirty="0"/>
              <a:t>		Support new translational and interdisciplinary research initiatives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CLINICAL:</a:t>
            </a:r>
            <a:r>
              <a:rPr lang="en-US" sz="2400" dirty="0"/>
              <a:t>	Enhance Joy and Satisfaction of Clinical Practice</a:t>
            </a:r>
          </a:p>
          <a:p>
            <a:pPr marL="0" indent="0">
              <a:buNone/>
            </a:pPr>
            <a:r>
              <a:rPr lang="en-US" sz="2400" dirty="0"/>
              <a:t>		Improve Clinical Operations in ambulatory and inpatient settings</a:t>
            </a:r>
          </a:p>
          <a:p>
            <a:pPr marL="0" indent="0">
              <a:buNone/>
            </a:pPr>
            <a:r>
              <a:rPr lang="en-US" sz="2400" dirty="0"/>
              <a:t>		Improve Revenue Cycle Performance and Compensation Plan</a:t>
            </a:r>
          </a:p>
          <a:p>
            <a:pPr marL="0" indent="0">
              <a:buNone/>
            </a:pPr>
            <a:r>
              <a:rPr lang="en-US" sz="2400" dirty="0"/>
              <a:t>		Enhance Value (quality in all six IOM domains/cost) of Clinical Care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EDUCATION</a:t>
            </a:r>
            <a:r>
              <a:rPr lang="en-US" sz="2400" dirty="0"/>
              <a:t>:	Improve competency-based assessment of trainees</a:t>
            </a:r>
          </a:p>
          <a:p>
            <a:pPr marL="0" indent="0">
              <a:buNone/>
            </a:pPr>
            <a:r>
              <a:rPr lang="en-US" sz="2400" dirty="0"/>
              <a:t>		More rigorous assessment of our educational interventions</a:t>
            </a:r>
          </a:p>
          <a:p>
            <a:pPr marL="0" indent="0">
              <a:buNone/>
            </a:pPr>
            <a:r>
              <a:rPr lang="en-US" sz="2400" dirty="0"/>
              <a:t>		Improve clinical and research experience of residents and fellows</a:t>
            </a:r>
          </a:p>
          <a:p>
            <a:pPr marL="0" indent="0">
              <a:buNone/>
            </a:pPr>
            <a:r>
              <a:rPr lang="en-US" sz="2400" dirty="0"/>
              <a:t>		Enhance student clerkship experiences </a:t>
            </a:r>
          </a:p>
          <a:p>
            <a:endParaRPr lang="en-US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543350-B963-8F46-8B40-E2D4D6A6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8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8318D-156E-6447-9455-3B4AB461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lang="en-US" sz="4000" dirty="0"/>
              <a:t>Goals for AY 19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33CFE-8F18-3D43-A8B6-81307D77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62051"/>
            <a:ext cx="8991600" cy="555942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FACULTY:</a:t>
            </a:r>
            <a:r>
              <a:rPr lang="en-US" sz="1800" dirty="0"/>
              <a:t>	Empowering, Recognizing, and Rewarding Faculty Achievement </a:t>
            </a:r>
          </a:p>
          <a:p>
            <a:pPr marL="0" indent="0">
              <a:buNone/>
            </a:pPr>
            <a:r>
              <a:rPr lang="en-US" sz="1800" dirty="0"/>
              <a:t>		Achieve greater Diversity in all its forms</a:t>
            </a:r>
          </a:p>
          <a:p>
            <a:pPr marL="0" indent="0">
              <a:buNone/>
            </a:pPr>
            <a:r>
              <a:rPr lang="en-US" sz="1800" dirty="0"/>
              <a:t>		Identifying and Developing Leaders (Faculty and Trainees)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RESEARCH:</a:t>
            </a:r>
            <a:r>
              <a:rPr lang="en-US" sz="1800" dirty="0"/>
              <a:t>	Continuously Evaluate and Improve Research Infrastructure</a:t>
            </a:r>
          </a:p>
          <a:p>
            <a:pPr marL="0" indent="0">
              <a:buNone/>
            </a:pPr>
            <a:r>
              <a:rPr lang="en-US" sz="1800" dirty="0"/>
              <a:t>		Promote evolution of Medical Data Science </a:t>
            </a:r>
          </a:p>
          <a:p>
            <a:pPr marL="0" indent="0">
              <a:buNone/>
            </a:pPr>
            <a:r>
              <a:rPr lang="en-US" sz="1800" dirty="0"/>
              <a:t>		Support new translational and interdisciplinary research initiatives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CLINICAL:</a:t>
            </a:r>
            <a:r>
              <a:rPr lang="en-US" sz="1800" dirty="0"/>
              <a:t>	Enhance Joy and Satisfaction of Clinical Practice</a:t>
            </a:r>
          </a:p>
          <a:p>
            <a:pPr marL="0" indent="0">
              <a:buNone/>
            </a:pPr>
            <a:r>
              <a:rPr lang="en-US" sz="1800" dirty="0"/>
              <a:t>		Improve Clinical Operations in ambulatory and inpatient settings</a:t>
            </a:r>
          </a:p>
          <a:p>
            <a:pPr marL="0" indent="0">
              <a:buNone/>
            </a:pPr>
            <a:r>
              <a:rPr lang="en-US" sz="1800" dirty="0"/>
              <a:t>		Improve Revenue Cycle Performance and Compensation Plan</a:t>
            </a:r>
          </a:p>
          <a:p>
            <a:pPr marL="0" indent="0">
              <a:buNone/>
            </a:pPr>
            <a:r>
              <a:rPr lang="en-US" sz="1800" dirty="0"/>
              <a:t>		Enhance Value (quality in all six IOM domains/cost) of Clinical Care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EDUCATION</a:t>
            </a:r>
            <a:r>
              <a:rPr lang="en-US" sz="1800" dirty="0"/>
              <a:t>:	Improve competency-based assessment of trainees</a:t>
            </a:r>
          </a:p>
          <a:p>
            <a:pPr marL="0" indent="0">
              <a:buNone/>
            </a:pPr>
            <a:r>
              <a:rPr lang="en-US" sz="1800" dirty="0"/>
              <a:t>		More rigorous valuation of our educational interventions</a:t>
            </a:r>
          </a:p>
          <a:p>
            <a:pPr marL="0" indent="0">
              <a:buNone/>
            </a:pPr>
            <a:r>
              <a:rPr lang="en-US" sz="1800" dirty="0"/>
              <a:t>		Improve clinical and research experience of residents and fellows</a:t>
            </a:r>
          </a:p>
          <a:p>
            <a:pPr marL="0" indent="0">
              <a:buNone/>
            </a:pPr>
            <a:r>
              <a:rPr lang="en-US" sz="1800" dirty="0"/>
              <a:t>		Enhance student clerkship experiences 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543350-B963-8F46-8B40-E2D4D6A6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47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18C78-6735-5C4E-8D53-608EA74D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AY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1D52DA-5BE5-274E-A475-8EA3652A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070" y="1417638"/>
            <a:ext cx="8780930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Extraordinary performance in research funding, most measures of clinical volume, and performance of trainees</a:t>
            </a:r>
          </a:p>
          <a:p>
            <a:pPr marL="0" indent="0">
              <a:buNone/>
            </a:pPr>
            <a:r>
              <a:rPr lang="en-US" sz="2400" dirty="0"/>
              <a:t>Very strong financial performance</a:t>
            </a:r>
          </a:p>
          <a:p>
            <a:pPr marL="0" indent="0">
              <a:buNone/>
            </a:pPr>
            <a:r>
              <a:rPr lang="en-US" sz="2400" dirty="0"/>
              <a:t>Performance below goal access, patient experience, inpatient and outpatient clinical operations</a:t>
            </a:r>
          </a:p>
          <a:p>
            <a:pPr marL="0" indent="0">
              <a:buNone/>
            </a:pPr>
            <a:r>
              <a:rPr lang="en-US" sz="2400" dirty="0"/>
              <a:t>New interdisciplinary research initiatives underway</a:t>
            </a:r>
          </a:p>
          <a:p>
            <a:pPr marL="0" indent="0">
              <a:buNone/>
            </a:pPr>
            <a:r>
              <a:rPr lang="en-US" sz="2400" dirty="0"/>
              <a:t>Residency program continues to improve in selectivity, resident performance</a:t>
            </a:r>
          </a:p>
          <a:p>
            <a:pPr marL="0" indent="0">
              <a:buNone/>
            </a:pPr>
            <a:r>
              <a:rPr lang="en-US" sz="2400" dirty="0"/>
              <a:t>Student evaluation of their experience on medicine clerkships far below goal</a:t>
            </a:r>
          </a:p>
          <a:p>
            <a:pPr marL="0" indent="0">
              <a:buNone/>
            </a:pPr>
            <a:r>
              <a:rPr lang="en-US" sz="2400" dirty="0"/>
              <a:t>Department of Medicine faculty insufficiently diverse, and women/URM’s over-represented at the lower academic ranks</a:t>
            </a:r>
          </a:p>
        </p:txBody>
      </p:sp>
    </p:spTree>
    <p:extLst>
      <p:ext uri="{BB962C8B-B14F-4D97-AF65-F5344CB8AC3E}">
        <p14:creationId xmlns:p14="http://schemas.microsoft.com/office/powerpoint/2010/main" val="267164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Appointments and Promotions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9846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altLang="en-US" sz="2800" dirty="0"/>
              <a:t>New Hires - 45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630238" algn="l"/>
              </a:tabLst>
            </a:pPr>
            <a:r>
              <a:rPr lang="en-US" altLang="en-US" sz="2800" dirty="0"/>
              <a:t>Promotions - 23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630238" algn="l"/>
              </a:tabLst>
            </a:pPr>
            <a:r>
              <a:rPr lang="en-US" altLang="en-US" dirty="0"/>
              <a:t>9 Assistant Professors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630238" algn="l"/>
              </a:tabLst>
            </a:pPr>
            <a:r>
              <a:rPr lang="en-US" altLang="en-US" dirty="0"/>
              <a:t>3 Clinical Associate Professor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630238" algn="l"/>
              </a:tabLst>
            </a:pPr>
            <a:r>
              <a:rPr lang="en-US" altLang="en-US" dirty="0"/>
              <a:t>7 Associate Professors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630238" algn="l"/>
              </a:tabLst>
            </a:pPr>
            <a:r>
              <a:rPr lang="en-US" altLang="en-US" dirty="0"/>
              <a:t>4 Professors</a:t>
            </a:r>
          </a:p>
          <a:p>
            <a:pPr>
              <a:buNone/>
              <a:tabLst>
                <a:tab pos="630238" algn="l"/>
              </a:tabLst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22A0-0234-4E2A-8D7A-58248F26075A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6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7467600" cy="762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Promotions</a:t>
            </a:r>
          </a:p>
        </p:txBody>
      </p:sp>
      <p:graphicFrame>
        <p:nvGraphicFramePr>
          <p:cNvPr id="48275" name="Group 14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57401" y="1010399"/>
          <a:ext cx="7924799" cy="282575"/>
        </p:xfrm>
        <a:graphic>
          <a:graphicData uri="http://schemas.openxmlformats.org/drawingml/2006/table">
            <a:tbl>
              <a:tblPr/>
              <a:tblGrid>
                <a:gridCol w="2282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8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2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Section</a:t>
                      </a:r>
                    </a:p>
                  </a:txBody>
                  <a:tcPr marL="68580" marR="68580" marT="34367" marB="343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Faculty Member</a:t>
                      </a:r>
                    </a:p>
                  </a:txBody>
                  <a:tcPr marL="68580" marR="68580" marT="34367" marB="34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</a:p>
                  </a:txBody>
                  <a:tcPr marL="68580" marR="68580" marT="34367" marB="34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57399" y="1292974"/>
          <a:ext cx="7412386" cy="493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9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8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Pulmonary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Kevin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Wilson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GIM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Timothy Naimi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Endocrinology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Stephanie Lee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Endocrinology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Elizabeth Pearce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Pulmonary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Allan Walkey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Nephrology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Vipul Chitalia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Hematology/Oncology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George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Murphy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Pulmonary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Andrew Wilson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Pulmonary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Matt Jones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Nephrology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Craig Gordon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Nephrology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Jean Francis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Gastroenterology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Associate Professor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Infectious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Disease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Richard Serrao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Associate Professor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Ashvin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Pande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Associate Professor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Computational Biomedicine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Vijaya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Kolachalama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Vascular Biology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Jessica Fetterman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Infectious Disease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Jai Marathe</a:t>
                      </a:r>
                    </a:p>
                  </a:txBody>
                  <a:tcPr marL="9525" marR="9525" marT="9525" marB="0"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 marL="68580" marR="68580" marT="34290" marB="34290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10DF-FE9B-47CA-87FA-378383F886C8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64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BMC-BUMS">
      <a:dk1>
        <a:sysClr val="windowText" lastClr="000000"/>
      </a:dk1>
      <a:lt1>
        <a:sysClr val="window" lastClr="FFFFFF"/>
      </a:lt1>
      <a:dk2>
        <a:srgbClr val="0A2554"/>
      </a:dk2>
      <a:lt2>
        <a:srgbClr val="EEECE1"/>
      </a:lt2>
      <a:accent1>
        <a:srgbClr val="125E7B"/>
      </a:accent1>
      <a:accent2>
        <a:srgbClr val="629FA6"/>
      </a:accent2>
      <a:accent3>
        <a:srgbClr val="99CC66"/>
      </a:accent3>
      <a:accent4>
        <a:srgbClr val="FF9933"/>
      </a:accent4>
      <a:accent5>
        <a:srgbClr val="CCCC33"/>
      </a:accent5>
      <a:accent6>
        <a:srgbClr val="996699"/>
      </a:accent6>
      <a:hlink>
        <a:srgbClr val="629FA6"/>
      </a:hlink>
      <a:folHlink>
        <a:srgbClr val="125E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26395</TotalTime>
  <Words>4494</Words>
  <Application>Microsoft Office PowerPoint</Application>
  <PresentationFormat>Widescreen</PresentationFormat>
  <Paragraphs>1277</Paragraphs>
  <Slides>78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MS PGothic</vt:lpstr>
      <vt:lpstr>MS PGothic</vt:lpstr>
      <vt:lpstr>Arial</vt:lpstr>
      <vt:lpstr>Calibri</vt:lpstr>
      <vt:lpstr>Wingdings</vt:lpstr>
      <vt:lpstr>Default Design</vt:lpstr>
      <vt:lpstr>2_Default Design</vt:lpstr>
      <vt:lpstr>Office Theme</vt:lpstr>
      <vt:lpstr>3_Default Design</vt:lpstr>
      <vt:lpstr>Worksheet</vt:lpstr>
      <vt:lpstr>Document</vt:lpstr>
      <vt:lpstr>Department of Medicine  Faculty Meeting  Tuesday, September 25, 2018 </vt:lpstr>
      <vt:lpstr>Announcements</vt:lpstr>
      <vt:lpstr>Announcements (con’t)</vt:lpstr>
      <vt:lpstr>Grand Rounds Speakers</vt:lpstr>
      <vt:lpstr>Historic Achievements for DoM in AY 18</vt:lpstr>
      <vt:lpstr>Annual Review  2018 Academic Year</vt:lpstr>
      <vt:lpstr>Faculty Distribution by Rank </vt:lpstr>
      <vt:lpstr>Appointments and Promotions </vt:lpstr>
      <vt:lpstr>Promotions</vt:lpstr>
      <vt:lpstr>Promotions</vt:lpstr>
      <vt:lpstr>Summary of New Endowed Professorships  AY 15-18</vt:lpstr>
      <vt:lpstr>Annual Review  2018 Academic Year</vt:lpstr>
      <vt:lpstr>Clinical Volume (# wRVUs)</vt:lpstr>
      <vt:lpstr>DOM Inpatient Discharges</vt:lpstr>
      <vt:lpstr>Clinical Collections ‘$M</vt:lpstr>
      <vt:lpstr>Reimbursement $ per wRVU</vt:lpstr>
      <vt:lpstr>Clinical Highlights</vt:lpstr>
      <vt:lpstr>Clinical Highlights (con’t)</vt:lpstr>
      <vt:lpstr>Clinical Highlights (con’t)</vt:lpstr>
      <vt:lpstr>Clinical Metrics - The Positives</vt:lpstr>
      <vt:lpstr>Clinical Metrics - The Negatives</vt:lpstr>
      <vt:lpstr>Ambulatory Measures</vt:lpstr>
      <vt:lpstr>DOM Ambulatory FY18 Performance For the period ending August 31, 2018</vt:lpstr>
      <vt:lpstr>Visit Volume (period ending August 31, 2018)</vt:lpstr>
      <vt:lpstr>Patient Experience: likelihood to recommend) (period ending August 31, 2018)</vt:lpstr>
      <vt:lpstr>Ambulatory New Patient Access (X days) (period ending August 31, 2018)</vt:lpstr>
      <vt:lpstr>Inpatient Measures </vt:lpstr>
      <vt:lpstr>DOM Inpatient Clinical Operations  FY18 Performance</vt:lpstr>
      <vt:lpstr>LOS O/E by Service</vt:lpstr>
      <vt:lpstr>DOM Average Length of Stay</vt:lpstr>
      <vt:lpstr>Average Discharge Time by Service</vt:lpstr>
      <vt:lpstr>Readmission Rate O/E by Service</vt:lpstr>
      <vt:lpstr>Clinical Goals AY 19 </vt:lpstr>
      <vt:lpstr>Clinical Goals AY 19 (con’t)</vt:lpstr>
      <vt:lpstr>Quality Improvement Highlights and Goals</vt:lpstr>
      <vt:lpstr>Quality Highlights AY 18</vt:lpstr>
      <vt:lpstr>Mortality O/E Trend (April 2016-April 2018)</vt:lpstr>
      <vt:lpstr>Quality Highlights AY 18</vt:lpstr>
      <vt:lpstr>Quality Goals AY19</vt:lpstr>
      <vt:lpstr>Quality Goals AY19</vt:lpstr>
      <vt:lpstr>Annual Review  2018 Academic Year</vt:lpstr>
      <vt:lpstr>New Research Awards ($m) </vt:lpstr>
      <vt:lpstr>Research Activities, AY18</vt:lpstr>
      <vt:lpstr>PowerPoint Presentation</vt:lpstr>
      <vt:lpstr>Challenges for AY 19 and Beyond</vt:lpstr>
      <vt:lpstr>PowerPoint Presentation</vt:lpstr>
      <vt:lpstr> New (2018) Affinity Research Collaboratives</vt:lpstr>
      <vt:lpstr>PowerPoint Presentation</vt:lpstr>
      <vt:lpstr>New Initiatives in Discussion for 2019</vt:lpstr>
      <vt:lpstr>PowerPoint Presentation</vt:lpstr>
      <vt:lpstr>PowerPoint Presentation</vt:lpstr>
      <vt:lpstr>Research Goals, AY19 </vt:lpstr>
      <vt:lpstr>Annual Review  2018 Academic Year</vt:lpstr>
      <vt:lpstr>PowerPoint Presentation</vt:lpstr>
      <vt:lpstr>BU Applicant History</vt:lpstr>
      <vt:lpstr>Residency Program  Education Goals, AY18</vt:lpstr>
      <vt:lpstr>Student Education  Review of AY ‘18</vt:lpstr>
      <vt:lpstr>PowerPoint Presentation</vt:lpstr>
      <vt:lpstr>Student Education  Review of AY ‘18</vt:lpstr>
      <vt:lpstr>Student Education  Goals AY ‘19</vt:lpstr>
      <vt:lpstr>Student Education  Goals AY ‘19</vt:lpstr>
      <vt:lpstr>Student Education  Ongoing Goals</vt:lpstr>
      <vt:lpstr>Annual Review  2018 Academic Year</vt:lpstr>
      <vt:lpstr>Faculty Development &amp; Diversity Programs AY18</vt:lpstr>
      <vt:lpstr>Faculty Development and Diversity Activities, AY18</vt:lpstr>
      <vt:lpstr>Faculty Development and Diversity Activities, AY18</vt:lpstr>
      <vt:lpstr>Faculty Development and Diversity Activities, AY18</vt:lpstr>
      <vt:lpstr>Faculty Development and Diversity Goals, AY19</vt:lpstr>
      <vt:lpstr>Annual Review  2018 Academic Year</vt:lpstr>
      <vt:lpstr>Operating Income/(Loss)</vt:lpstr>
      <vt:lpstr>PowerPoint Presentation</vt:lpstr>
      <vt:lpstr>PowerPoint Presentation</vt:lpstr>
      <vt:lpstr>Central Administration</vt:lpstr>
      <vt:lpstr>2018 Administrative Projects</vt:lpstr>
      <vt:lpstr>DOM Strategic Plan 2016-2020</vt:lpstr>
      <vt:lpstr>Challenges for AY 19 and Beyond</vt:lpstr>
      <vt:lpstr>Goals for AY 19 and Beyond</vt:lpstr>
      <vt:lpstr>Summary of AY 18</vt:lpstr>
    </vt:vector>
  </TitlesOfParts>
  <Company>Boston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dacolema</dc:creator>
  <cp:lastModifiedBy>Visconti, Jennifer</cp:lastModifiedBy>
  <cp:revision>438</cp:revision>
  <cp:lastPrinted>2015-09-04T17:48:18Z</cp:lastPrinted>
  <dcterms:created xsi:type="dcterms:W3CDTF">2013-09-02T15:58:35Z</dcterms:created>
  <dcterms:modified xsi:type="dcterms:W3CDTF">2018-09-25T15:11:34Z</dcterms:modified>
</cp:coreProperties>
</file>