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66" r:id="rId2"/>
    <p:sldId id="357" r:id="rId3"/>
    <p:sldId id="402" r:id="rId4"/>
    <p:sldId id="403" r:id="rId5"/>
    <p:sldId id="404" r:id="rId6"/>
    <p:sldId id="405" r:id="rId7"/>
    <p:sldId id="406" r:id="rId8"/>
    <p:sldId id="408" r:id="rId9"/>
    <p:sldId id="407" r:id="rId10"/>
    <p:sldId id="386" r:id="rId11"/>
    <p:sldId id="390" r:id="rId12"/>
    <p:sldId id="387" r:id="rId13"/>
    <p:sldId id="388" r:id="rId14"/>
    <p:sldId id="389" r:id="rId15"/>
    <p:sldId id="382" r:id="rId16"/>
    <p:sldId id="302" r:id="rId17"/>
    <p:sldId id="412" r:id="rId18"/>
    <p:sldId id="303" r:id="rId19"/>
    <p:sldId id="414" r:id="rId20"/>
    <p:sldId id="415" r:id="rId21"/>
    <p:sldId id="335" r:id="rId22"/>
    <p:sldId id="333" r:id="rId23"/>
    <p:sldId id="330" r:id="rId24"/>
    <p:sldId id="308" r:id="rId25"/>
    <p:sldId id="360" r:id="rId26"/>
    <p:sldId id="359" r:id="rId27"/>
    <p:sldId id="358" r:id="rId28"/>
    <p:sldId id="361" r:id="rId29"/>
    <p:sldId id="310" r:id="rId30"/>
    <p:sldId id="356" r:id="rId31"/>
    <p:sldId id="395" r:id="rId32"/>
    <p:sldId id="311" r:id="rId33"/>
    <p:sldId id="363" r:id="rId34"/>
    <p:sldId id="413" r:id="rId35"/>
    <p:sldId id="416" r:id="rId36"/>
    <p:sldId id="397" r:id="rId37"/>
    <p:sldId id="398" r:id="rId38"/>
    <p:sldId id="399" r:id="rId39"/>
    <p:sldId id="392" r:id="rId40"/>
    <p:sldId id="401" r:id="rId41"/>
    <p:sldId id="329" r:id="rId42"/>
    <p:sldId id="410" r:id="rId43"/>
    <p:sldId id="381" r:id="rId44"/>
    <p:sldId id="394" r:id="rId45"/>
    <p:sldId id="396" r:id="rId46"/>
    <p:sldId id="378" r:id="rId47"/>
    <p:sldId id="379" r:id="rId48"/>
    <p:sldId id="411" r:id="rId49"/>
    <p:sldId id="365" r:id="rId50"/>
    <p:sldId id="409"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99FF"/>
    <a:srgbClr val="FFCC66"/>
    <a:srgbClr val="363080"/>
    <a:srgbClr val="5850A5"/>
    <a:srgbClr val="342F61"/>
    <a:srgbClr val="463F83"/>
    <a:srgbClr val="E2E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1" autoAdjust="0"/>
    <p:restoredTop sz="94280" autoAdjust="0"/>
  </p:normalViewPr>
  <p:slideViewPr>
    <p:cSldViewPr>
      <p:cViewPr varScale="1">
        <p:scale>
          <a:sx n="102" d="100"/>
          <a:sy n="102" d="100"/>
        </p:scale>
        <p:origin x="210" y="114"/>
      </p:cViewPr>
      <p:guideLst>
        <p:guide orient="horz" pos="2160"/>
        <p:guide pos="2880"/>
      </p:guideLst>
    </p:cSldViewPr>
  </p:slideViewPr>
  <p:outlineViewPr>
    <p:cViewPr>
      <p:scale>
        <a:sx n="25" d="100"/>
        <a:sy n="25" d="100"/>
      </p:scale>
      <p:origin x="0" y="-4254"/>
    </p:cViewPr>
  </p:outlineViewPr>
  <p:notesTextViewPr>
    <p:cViewPr>
      <p:scale>
        <a:sx n="100" d="100"/>
        <a:sy n="100" d="100"/>
      </p:scale>
      <p:origin x="0" y="0"/>
    </p:cViewPr>
  </p:notesTextViewPr>
  <p:sorterViewPr>
    <p:cViewPr>
      <p:scale>
        <a:sx n="125" d="100"/>
        <a:sy n="125" d="100"/>
      </p:scale>
      <p:origin x="0" y="-210"/>
    </p:cViewPr>
  </p:sorterViewPr>
  <p:notesViewPr>
    <p:cSldViewPr>
      <p:cViewPr>
        <p:scale>
          <a:sx n="100" d="100"/>
          <a:sy n="100" d="100"/>
        </p:scale>
        <p:origin x="1632" y="-36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A94975-2721-421C-A744-71CFCA4042B5}" type="slidenum">
              <a:rPr lang="en-US" altLang="en-US"/>
              <a:pPr>
                <a:defRPr/>
              </a:pPr>
              <a:t>‹#›</a:t>
            </a:fld>
            <a:endParaRPr lang="en-US" altLang="en-US"/>
          </a:p>
        </p:txBody>
      </p:sp>
    </p:spTree>
    <p:extLst>
      <p:ext uri="{BB962C8B-B14F-4D97-AF65-F5344CB8AC3E}">
        <p14:creationId xmlns:p14="http://schemas.microsoft.com/office/powerpoint/2010/main" val="151809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54EFFFE-E58A-4011-AC6C-0A90E075B57F}" type="slidenum">
              <a:rPr lang="en-US" altLang="en-US"/>
              <a:pPr>
                <a:defRPr/>
              </a:pPr>
              <a:t>‹#›</a:t>
            </a:fld>
            <a:endParaRPr lang="en-US" altLang="en-US"/>
          </a:p>
        </p:txBody>
      </p:sp>
    </p:spTree>
    <p:extLst>
      <p:ext uri="{BB962C8B-B14F-4D97-AF65-F5344CB8AC3E}">
        <p14:creationId xmlns:p14="http://schemas.microsoft.com/office/powerpoint/2010/main" val="1225807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usembassy.gov/"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j1visa.state.gov/participants/how-to-apply/" TargetMode="External"/><Relationship Id="rId5" Type="http://schemas.openxmlformats.org/officeDocument/2006/relationships/hyperlink" Target="https://j1visa.state.gov/participants/how-to-apply/about-ds-2019/detailed-description-of-the-ds-2019/" TargetMode="External"/><Relationship Id="rId4" Type="http://schemas.openxmlformats.org/officeDocument/2006/relationships/hyperlink" Target="https://j1visa.state.gov/participants/how-to-apply/sponsor-search/"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travel.state.gov/content/visas/en/general/glossary.html#outofstatu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j1visa.state.gov/sponsors/how-to-administer-a-progra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ecfmg.org/echo/medical-medicalese.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lmlaw.com/immigration/Exchange.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1</a:t>
            </a:fld>
            <a:endParaRPr lang="en-US" altLang="en-US" dirty="0"/>
          </a:p>
        </p:txBody>
      </p:sp>
      <p:sp>
        <p:nvSpPr>
          <p:cNvPr id="8195" name="Rectangle 2"/>
          <p:cNvSpPr>
            <a:spLocks noGrp="1" noRot="1" noChangeAspect="1" noChangeArrowheads="1" noTextEdit="1"/>
          </p:cNvSpPr>
          <p:nvPr>
            <p:ph type="sldImg"/>
          </p:nvPr>
        </p:nvSpPr>
        <p:spPr>
          <a:xfrm>
            <a:off x="1143000" y="782960"/>
            <a:ext cx="4572000" cy="3429000"/>
          </a:xfrm>
          <a:ln/>
        </p:spPr>
      </p:sp>
      <p:sp>
        <p:nvSpPr>
          <p:cNvPr id="819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3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10</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332656" y="4343400"/>
            <a:ext cx="6156684" cy="4513076"/>
          </a:xfrm>
          <a:noFill/>
        </p:spPr>
        <p:txBody>
          <a:bodyPr/>
          <a:lstStyle/>
          <a:p>
            <a:r>
              <a:rPr lang="en-US" dirty="0">
                <a:latin typeface="Arial Black" panose="020B0A04020102020204" pitchFamily="34" charset="0"/>
              </a:rPr>
              <a:t>The Department of State has designated the Educational Commission for Foreign Medical Graduates (ECFMG) as the only sponsor for all alien physicians who wish to pursue a program of graduate medical education or training</a:t>
            </a:r>
            <a:r>
              <a:rPr lang="en-US" dirty="0"/>
              <a:t>.</a:t>
            </a:r>
          </a:p>
          <a:p>
            <a:r>
              <a:rPr lang="en-US" dirty="0">
                <a:latin typeface="Arial Black" panose="020B0A04020102020204" pitchFamily="34" charset="0"/>
              </a:rPr>
              <a:t>The objectives of the J-1 Visa program are:</a:t>
            </a:r>
          </a:p>
          <a:p>
            <a:pPr marL="1085850" lvl="2" indent="-171450">
              <a:buFont typeface="Arial" panose="020B0604020202020204" pitchFamily="34" charset="0"/>
              <a:buChar char="•"/>
            </a:pPr>
            <a:r>
              <a:rPr lang="en-US" dirty="0">
                <a:latin typeface="Arial Black" panose="020B0A04020102020204" pitchFamily="34" charset="0"/>
              </a:rPr>
              <a:t>Enhance international educational and cultural exchange</a:t>
            </a:r>
          </a:p>
          <a:p>
            <a:pPr marL="1085850" lvl="2" indent="-171450">
              <a:buFont typeface="Arial" panose="020B0604020202020204" pitchFamily="34" charset="0"/>
              <a:buChar char="•"/>
            </a:pPr>
            <a:r>
              <a:rPr lang="en-US" dirty="0">
                <a:latin typeface="Arial Black" panose="020B0A04020102020204" pitchFamily="34" charset="0"/>
              </a:rPr>
              <a:t>Promote mutual understanding between the USA and other countries through the interchange of persons, knowledge, and skills</a:t>
            </a:r>
            <a:r>
              <a:rPr lang="en-US" dirty="0">
                <a:latin typeface="Lucida Console" panose="020B0609040504020204" pitchFamily="49" charset="0"/>
              </a:rPr>
              <a:t>.</a:t>
            </a:r>
          </a:p>
          <a:p>
            <a:pPr marL="1085850" lvl="2" indent="-171450">
              <a:buFont typeface="Arial" panose="020B0604020202020204" pitchFamily="34" charset="0"/>
              <a:buChar char="•"/>
            </a:pPr>
            <a:r>
              <a:rPr lang="en-US" dirty="0">
                <a:latin typeface="Arial Black" panose="020B0A04020102020204" pitchFamily="34" charset="0"/>
              </a:rPr>
              <a:t>provides foreign nationals this opportunities with the expectation that on completion of their exchange program, they will return home to share their experiences.</a:t>
            </a:r>
          </a:p>
          <a:p>
            <a:pPr eaLnBrk="1" hangingPunct="1"/>
            <a:r>
              <a:rPr lang="en-US" altLang="en-US" dirty="0">
                <a:latin typeface="Arial Black" panose="020B0A04020102020204" pitchFamily="34" charset="0"/>
                <a:cs typeface="Arial" panose="020B0604020202020204" pitchFamily="34" charset="0"/>
              </a:rPr>
              <a:t>TPL is responsible to coordinate the sponsorship application process with prospective and current J-1 physicians in training at the institution and to be knowledgeable of the J-1 regulations. </a:t>
            </a:r>
          </a:p>
        </p:txBody>
      </p:sp>
    </p:spTree>
    <p:extLst>
      <p:ext uri="{BB962C8B-B14F-4D97-AF65-F5344CB8AC3E}">
        <p14:creationId xmlns:p14="http://schemas.microsoft.com/office/powerpoint/2010/main" val="71930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11</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2400" dirty="0">
                <a:latin typeface="Arial Black" panose="020B0A04020102020204" pitchFamily="34" charset="0"/>
              </a:rPr>
              <a:t>The J-1 Exchange Visitor Program provides opportunities for around 300,000 foreign visitors from 200 countries and territories per year to experience U.S. society and culture and engage with America</a:t>
            </a:r>
            <a:endParaRPr lang="en-US" altLang="en-US" sz="2400" dirty="0">
              <a:latin typeface="Arial Black" panose="020B0A040201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78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12</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296652" y="4343400"/>
            <a:ext cx="6192688" cy="4114800"/>
          </a:xfrm>
          <a:noFill/>
        </p:spPr>
        <p:txBody>
          <a:bodyPr/>
          <a:lstStyle/>
          <a:p>
            <a:pPr eaLnBrk="1" hangingPunct="1"/>
            <a:r>
              <a:rPr lang="en-US" altLang="en-US" sz="2000" dirty="0">
                <a:latin typeface="Arial Black" panose="020B0A04020102020204" pitchFamily="34" charset="0"/>
                <a:cs typeface="Arial" panose="020B0604020202020204" pitchFamily="34" charset="0"/>
              </a:rPr>
              <a:t>As you can see the statistics for the 2014-2015 academic year were high considering that the number of US applicants keeps growing every year.</a:t>
            </a:r>
          </a:p>
          <a:p>
            <a:pPr eaLnBrk="1" hangingPunct="1"/>
            <a:r>
              <a:rPr lang="en-US" altLang="en-US" sz="2000" dirty="0">
                <a:latin typeface="Arial Black" panose="020B0A04020102020204" pitchFamily="34" charset="0"/>
                <a:cs typeface="Arial" panose="020B0604020202020204" pitchFamily="34" charset="0"/>
              </a:rPr>
              <a:t>Applicants from India are almost 5 times more than other countries with the exception of Canada, but the quantity will change because Canada put a cap to  the number of applicants that can leave the country starting in 2017</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93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13</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sz="2400" dirty="0">
                <a:latin typeface="Arial Black" panose="020B0A04020102020204" pitchFamily="34" charset="0"/>
                <a:cs typeface="Arial" panose="020B0604020202020204" pitchFamily="34" charset="0"/>
              </a:rPr>
              <a:t>At the same time with the exception of NY the states in this table have a very close average number of participants</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77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14</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sz="2000" dirty="0">
                <a:latin typeface="Arial Black" panose="020B0A04020102020204" pitchFamily="34" charset="0"/>
                <a:cs typeface="Arial" panose="020B0604020202020204" pitchFamily="34" charset="0"/>
              </a:rPr>
              <a:t>And as expected the majority of participants are in the Internal Medicine Field that is of course because they all want to continue doing a Medicine sub-specialty fellowship, i.e., cardiology, gastroenterology, </a:t>
            </a:r>
            <a:r>
              <a:rPr lang="en-US" altLang="en-US" sz="2000" dirty="0" err="1">
                <a:latin typeface="Arial Black" panose="020B0A04020102020204" pitchFamily="34" charset="0"/>
                <a:cs typeface="Arial" panose="020B0604020202020204" pitchFamily="34" charset="0"/>
              </a:rPr>
              <a:t>etc</a:t>
            </a:r>
            <a:endParaRPr lang="en-US" altLang="en-US" sz="2000" dirty="0">
              <a:latin typeface="Arial Black" panose="020B0A040201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6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15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404664" y="4127376"/>
            <a:ext cx="6048672" cy="4799013"/>
          </a:xfrm>
          <a:noFill/>
        </p:spPr>
        <p:txBody>
          <a:bodyPr/>
          <a:lstStyle/>
          <a:p>
            <a:pPr algn="l" fontAlgn="base"/>
            <a:r>
              <a:rPr lang="en-US" altLang="en-US" b="1" dirty="0">
                <a:latin typeface="Arial" panose="020B0604020202020204" pitchFamily="34" charset="0"/>
                <a:cs typeface="Arial" panose="020B0604020202020204" pitchFamily="34" charset="0"/>
              </a:rPr>
              <a:t>.</a:t>
            </a:r>
            <a:r>
              <a:rPr lang="en-US" b="1" i="0" dirty="0">
                <a:solidFill>
                  <a:srgbClr val="333333"/>
                </a:solidFill>
                <a:effectLst/>
                <a:latin typeface="Helvetica Neue"/>
              </a:rPr>
              <a:t> </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76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16</a:t>
            </a:fld>
            <a:endParaRPr lang="en-GB" altLang="en-US"/>
          </a:p>
        </p:txBody>
      </p:sp>
      <p:sp>
        <p:nvSpPr>
          <p:cNvPr id="1024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720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17</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88640" y="4330344"/>
            <a:ext cx="6480720" cy="4706151"/>
          </a:xfrm>
          <a:noFill/>
        </p:spPr>
        <p:txBody>
          <a:bodyPr/>
          <a:lstStyle/>
          <a:p>
            <a:pPr eaLnBrk="1" hangingPunct="1"/>
            <a:r>
              <a:rPr lang="en-US" altLang="en-US" dirty="0">
                <a:latin typeface="Arial Black" panose="020B0A04020102020204" pitchFamily="34" charset="0"/>
                <a:cs typeface="Arial" panose="020B0604020202020204" pitchFamily="34" charset="0"/>
              </a:rPr>
              <a:t>Each U.S. teaching hospital at which a J-1 physician trains designates an individual to serve as the institution’s TPL. The TPL is responsible to coordinate the sponsorship application process with prospective and current J-1 physicians in training at the institution and to be knowledgeable of the J-1 regulations. The TPL works with both ECFMG and J-1 physicians to ensure that the host training site and its J-1 trainees are in compliance with federal requirements for participation</a:t>
            </a:r>
            <a:r>
              <a:rPr lang="en-US" altLang="en-US" dirty="0">
                <a:latin typeface="Arial" panose="020B0604020202020204" pitchFamily="34" charset="0"/>
                <a:cs typeface="Arial" panose="020B0604020202020204" pitchFamily="34" charset="0"/>
              </a:rPr>
              <a:t>.</a:t>
            </a:r>
          </a:p>
          <a:p>
            <a:pPr lvl="1" eaLnBrk="1" hangingPunct="1"/>
            <a:r>
              <a:rPr lang="en-US" altLang="en-US" b="1" dirty="0">
                <a:latin typeface="Arial"/>
                <a:cs typeface="Arial"/>
              </a:rPr>
              <a:t>Immediately:</a:t>
            </a:r>
          </a:p>
          <a:p>
            <a:pPr lvl="1" eaLnBrk="1" hangingPunct="1">
              <a:buFont typeface="Arial" panose="020B0604020202020204" pitchFamily="34" charset="0"/>
              <a:buChar char="•"/>
            </a:pPr>
            <a:r>
              <a:rPr lang="en-US" altLang="en-US" b="1" dirty="0">
                <a:latin typeface="Arial"/>
                <a:cs typeface="Arial"/>
              </a:rPr>
              <a:t>Provide contract or offer letter for signature and return</a:t>
            </a:r>
          </a:p>
          <a:p>
            <a:pPr lvl="1" eaLnBrk="1" hangingPunct="1">
              <a:buFont typeface="Arial" panose="020B0604020202020204" pitchFamily="34" charset="0"/>
              <a:buChar char="•"/>
            </a:pPr>
            <a:r>
              <a:rPr lang="en-US" altLang="en-US" b="1" dirty="0">
                <a:latin typeface="Arial"/>
                <a:cs typeface="Arial"/>
              </a:rPr>
              <a:t>List of required documents</a:t>
            </a:r>
          </a:p>
          <a:p>
            <a:pPr eaLnBrk="1" hangingPunct="1"/>
            <a:r>
              <a:rPr lang="en-US" altLang="en-US" dirty="0">
                <a:latin typeface="Arial Black" panose="020B0A04020102020204" pitchFamily="34" charset="0"/>
                <a:cs typeface="Arial" panose="020B0604020202020204" pitchFamily="34" charset="0"/>
              </a:rPr>
              <a:t> • Hold a Standard ECFMG Certificate without expired examination dates, if applicable. </a:t>
            </a:r>
          </a:p>
          <a:p>
            <a:pPr eaLnBrk="1" hangingPunct="1"/>
            <a:r>
              <a:rPr lang="en-US" altLang="en-US" dirty="0">
                <a:latin typeface="Arial Black" panose="020B0A04020102020204" pitchFamily="34" charset="0"/>
                <a:cs typeface="Arial" panose="020B0604020202020204" pitchFamily="34" charset="0"/>
              </a:rPr>
              <a:t> • Hold a contract or an official letter of offer for a position in an approved graduate medical education or training program. </a:t>
            </a:r>
          </a:p>
          <a:p>
            <a:pPr eaLnBrk="1" hangingPunct="1"/>
            <a:r>
              <a:rPr lang="en-US" altLang="en-US" dirty="0">
                <a:latin typeface="Arial Black" panose="020B0A04020102020204" pitchFamily="34" charset="0"/>
                <a:cs typeface="Arial" panose="020B0604020202020204" pitchFamily="34" charset="0"/>
              </a:rPr>
              <a:t>• Provide a Statement of Need from the Ministry of Health of the country of nationality or most recent legal permanent residence. This statement must provide written assurance that the country needs specialists in the area in which the Exchange Visitor will receive training and that he/she will return to the country upon completion. If permanent residence is in a country other than that of citizenship, the Statement of Need must come from the country of most recent legal permanent residence. Duration of Stay: ECFMG’s sponsorship for GME participation is limited to the time typically required to complete specialty/subspecialty training requirements as determined by the American Board of Medical Specialties (ABMS).  The duration of sponsorship is further limited to a maximum of seven years</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910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18</a:t>
            </a:fld>
            <a:endParaRPr lang="en-GB" altLang="en-US"/>
          </a:p>
        </p:txBody>
      </p:sp>
      <p:sp>
        <p:nvSpPr>
          <p:cNvPr id="1024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480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19</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13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2</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368660" y="4343400"/>
            <a:ext cx="6264696" cy="4585084"/>
          </a:xfrm>
          <a:noFill/>
        </p:spPr>
        <p:txBody>
          <a:bodyPr/>
          <a:lstStyle/>
          <a:p>
            <a:pPr marL="171450" indent="-171450">
              <a:buFont typeface="Arial" panose="020B0604020202020204" pitchFamily="34" charset="0"/>
              <a:buChar char="•"/>
            </a:pPr>
            <a:r>
              <a:rPr lang="en-US" altLang="en-US" sz="2400" dirty="0">
                <a:latin typeface="Arial Black" panose="020B0A04020102020204" pitchFamily="34" charset="0"/>
                <a:cs typeface="Arial" panose="020B0604020202020204" pitchFamily="34" charset="0"/>
              </a:rPr>
              <a:t>The perfect time of the year to do a brief  overview of what type of visas are available for Foreign national physicians who seek entry into U.S. programs of graduate medical education or training that permits clinical training activities.</a:t>
            </a:r>
          </a:p>
          <a:p>
            <a:pPr marL="171450" indent="-171450">
              <a:buFont typeface="Arial" panose="020B0604020202020204" pitchFamily="34" charset="0"/>
              <a:buChar char="•"/>
            </a:pPr>
            <a:endParaRPr lang="en-US" dirty="0">
              <a:latin typeface="Arial Black" panose="020B0A04020102020204" pitchFamily="34" charset="0"/>
            </a:endParaRPr>
          </a:p>
        </p:txBody>
      </p:sp>
    </p:spTree>
    <p:extLst>
      <p:ext uri="{BB962C8B-B14F-4D97-AF65-F5344CB8AC3E}">
        <p14:creationId xmlns:p14="http://schemas.microsoft.com/office/powerpoint/2010/main" val="369661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20</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46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21</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224644" y="4343400"/>
            <a:ext cx="6372708" cy="4693096"/>
          </a:xfrm>
          <a:noFill/>
        </p:spPr>
        <p:txBody>
          <a:bodyPr/>
          <a:lstStyle/>
          <a:p>
            <a:pPr eaLnBrk="1" hangingPunct="1"/>
            <a:endParaRPr lang="en-US" altLang="en-US" sz="1400" b="1" dirty="0"/>
          </a:p>
          <a:p>
            <a:pPr eaLnBrk="1" hangingPunct="1"/>
            <a:r>
              <a:rPr lang="en-US" altLang="en-US" sz="1400" b="1" kern="0" dirty="0">
                <a:latin typeface="Arial"/>
                <a:cs typeface="Arial"/>
              </a:rPr>
              <a:t>Statement of Need Sample</a:t>
            </a:r>
          </a:p>
          <a:p>
            <a:pPr lvl="2" eaLnBrk="1" hangingPunct="1">
              <a:buFont typeface="Arial" panose="020B0604020202020204" pitchFamily="34" charset="0"/>
              <a:buChar char="•"/>
            </a:pPr>
            <a:r>
              <a:rPr lang="en-US" altLang="en-US" sz="1400" b="1" kern="0" dirty="0">
                <a:latin typeface="Arial"/>
                <a:cs typeface="Arial"/>
              </a:rPr>
              <a:t>Issued by federal office of applicant’s most recent country of permanent residence</a:t>
            </a:r>
          </a:p>
          <a:p>
            <a:pPr lvl="2" eaLnBrk="1" hangingPunct="1">
              <a:buFont typeface="Arial" panose="020B0604020202020204" pitchFamily="34" charset="0"/>
              <a:buChar char="•"/>
            </a:pPr>
            <a:r>
              <a:rPr lang="en-US" altLang="en-US" sz="1400" b="1" kern="0" dirty="0">
                <a:latin typeface="Arial"/>
                <a:cs typeface="Arial"/>
              </a:rPr>
              <a:t>Ministry of Health letterhead</a:t>
            </a:r>
          </a:p>
          <a:p>
            <a:pPr lvl="2" eaLnBrk="1" hangingPunct="1">
              <a:buFont typeface="Arial" panose="020B0604020202020204" pitchFamily="34" charset="0"/>
              <a:buChar char="•"/>
            </a:pPr>
            <a:r>
              <a:rPr lang="en-US" altLang="en-US" sz="1400" b="1" kern="0" dirty="0">
                <a:latin typeface="Arial"/>
                <a:cs typeface="Arial"/>
              </a:rPr>
              <a:t>Addressed to ECFMG</a:t>
            </a:r>
          </a:p>
          <a:p>
            <a:pPr lvl="2" eaLnBrk="1" hangingPunct="1">
              <a:buFont typeface="Arial" panose="020B0604020202020204" pitchFamily="34" charset="0"/>
              <a:buChar char="•"/>
            </a:pPr>
            <a:r>
              <a:rPr lang="en-US" altLang="en-US" sz="1400" b="1" kern="0" dirty="0">
                <a:latin typeface="Arial"/>
                <a:cs typeface="Arial"/>
              </a:rPr>
              <a:t>Align with specialty being pursued</a:t>
            </a:r>
          </a:p>
          <a:p>
            <a:pPr lvl="2" eaLnBrk="1" hangingPunct="1">
              <a:buFont typeface="Arial" panose="020B0604020202020204" pitchFamily="34" charset="0"/>
              <a:buChar char="•"/>
            </a:pPr>
            <a:r>
              <a:rPr lang="en-US" altLang="en-US" sz="1400" b="1" kern="0" dirty="0">
                <a:latin typeface="Arial"/>
                <a:cs typeface="Arial"/>
              </a:rPr>
              <a:t>Contain stamp/seal of issuing government</a:t>
            </a:r>
          </a:p>
          <a:p>
            <a:pPr lvl="2" eaLnBrk="1" hangingPunct="1">
              <a:buFont typeface="Arial" panose="020B0604020202020204" pitchFamily="34" charset="0"/>
              <a:buChar char="•"/>
            </a:pPr>
            <a:r>
              <a:rPr lang="en-US" altLang="en-US" sz="1400" b="1" kern="0" dirty="0">
                <a:latin typeface="Arial"/>
                <a:cs typeface="Arial"/>
              </a:rPr>
              <a:t>Dated signature of issuing official</a:t>
            </a:r>
          </a:p>
          <a:p>
            <a:pPr lvl="2" eaLnBrk="1" hangingPunct="1">
              <a:buFont typeface="Arial" panose="020B0604020202020204" pitchFamily="34" charset="0"/>
              <a:buChar char="•"/>
            </a:pPr>
            <a:r>
              <a:rPr lang="en-US" altLang="en-US" sz="1400" b="1" kern="0" dirty="0">
                <a:latin typeface="Arial"/>
                <a:cs typeface="Arial"/>
              </a:rPr>
              <a:t>Issued in English</a:t>
            </a:r>
          </a:p>
          <a:p>
            <a:pPr eaLnBrk="1" hangingPunct="1"/>
            <a:r>
              <a:rPr lang="en-US" altLang="en-US" sz="1400" b="1" kern="0" dirty="0">
                <a:latin typeface="Arial"/>
                <a:cs typeface="Arial"/>
              </a:rPr>
              <a:t>Also known as the Ministry of Health (MOH</a:t>
            </a:r>
            <a:r>
              <a:rPr lang="en-US" altLang="en-US" sz="1400" b="1" kern="0" dirty="0">
                <a:solidFill>
                  <a:srgbClr val="333399"/>
                </a:solidFill>
                <a:latin typeface="Arial"/>
                <a:cs typeface="Arial"/>
              </a:rPr>
              <a:t>) Letter</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402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22</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00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23</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err="1" smtClean="0">
                <a:latin typeface="Arial" panose="020B0604020202020204" pitchFamily="34" charset="0"/>
                <a:cs typeface="Arial" panose="020B0604020202020204" pitchFamily="34" charset="0"/>
              </a:rPr>
              <a:t>EVNet</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964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24</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fontAlgn="base"/>
            <a:r>
              <a:rPr lang="en-US" sz="1200" b="0" i="0" kern="1200" dirty="0">
                <a:solidFill>
                  <a:schemeClr val="tx1"/>
                </a:solidFill>
                <a:effectLst/>
                <a:latin typeface="Arial" charset="0"/>
                <a:ea typeface="+mn-ea"/>
                <a:cs typeface="Arial" charset="0"/>
              </a:rPr>
              <a:t>About DS-2019</a:t>
            </a:r>
          </a:p>
          <a:p>
            <a:pPr fontAlgn="base"/>
            <a:r>
              <a:rPr lang="en-US" sz="1200" b="0" i="0" kern="1200" dirty="0">
                <a:solidFill>
                  <a:schemeClr val="tx1"/>
                </a:solidFill>
                <a:effectLst/>
                <a:latin typeface="Arial" charset="0"/>
                <a:ea typeface="+mn-ea"/>
                <a:cs typeface="Arial" charset="0"/>
              </a:rPr>
              <a:t>The Form DS-2019 or "Certificate of Eligibility for Exchange Visitor (J-1) Status" is the basic document used in the administration of the exchange visitor program.</a:t>
            </a:r>
          </a:p>
          <a:p>
            <a:pPr fontAlgn="base"/>
            <a:r>
              <a:rPr lang="en-US" sz="1200" b="0" i="0" kern="1200" dirty="0">
                <a:solidFill>
                  <a:schemeClr val="tx1"/>
                </a:solidFill>
                <a:effectLst/>
                <a:latin typeface="Arial" charset="0"/>
                <a:ea typeface="+mn-ea"/>
                <a:cs typeface="Arial" charset="0"/>
              </a:rPr>
              <a:t>This form permits a prospective exchange visitor to seek an interview at a </a:t>
            </a:r>
            <a:r>
              <a:rPr lang="en-US" sz="1200" b="0" i="0" u="none" strike="noStrike" kern="1200" dirty="0">
                <a:solidFill>
                  <a:schemeClr val="tx1"/>
                </a:solidFill>
                <a:effectLst/>
                <a:latin typeface="Arial" charset="0"/>
                <a:ea typeface="+mn-ea"/>
                <a:cs typeface="Arial" charset="0"/>
                <a:hlinkClick r:id="rId3"/>
              </a:rPr>
              <a:t>U.S. embassy or </a:t>
            </a:r>
            <a:r>
              <a:rPr lang="en-US" sz="1200" b="0" i="0" u="none" strike="noStrike" kern="1200" dirty="0" err="1">
                <a:solidFill>
                  <a:schemeClr val="tx1"/>
                </a:solidFill>
                <a:effectLst/>
                <a:latin typeface="Arial" charset="0"/>
                <a:ea typeface="+mn-ea"/>
                <a:cs typeface="Arial" charset="0"/>
                <a:hlinkClick r:id="rId3"/>
              </a:rPr>
              <a:t>consulate</a:t>
            </a:r>
            <a:r>
              <a:rPr lang="en-US" sz="1200" b="0" i="0" kern="1200" dirty="0" err="1">
                <a:solidFill>
                  <a:schemeClr val="tx1"/>
                </a:solidFill>
                <a:effectLst/>
                <a:latin typeface="Arial" charset="0"/>
                <a:ea typeface="+mn-ea"/>
                <a:cs typeface="Arial" charset="0"/>
              </a:rPr>
              <a:t>in</a:t>
            </a:r>
            <a:r>
              <a:rPr lang="en-US" sz="1200" b="0" i="0" kern="1200" dirty="0">
                <a:solidFill>
                  <a:schemeClr val="tx1"/>
                </a:solidFill>
                <a:effectLst/>
                <a:latin typeface="Arial" charset="0"/>
                <a:ea typeface="+mn-ea"/>
                <a:cs typeface="Arial" charset="0"/>
              </a:rPr>
              <a:t> order to obtain a J visa to enter the United States.</a:t>
            </a:r>
          </a:p>
          <a:p>
            <a:pPr fontAlgn="base"/>
            <a:r>
              <a:rPr lang="en-US" sz="1200" b="0" i="0" kern="1200" dirty="0">
                <a:solidFill>
                  <a:schemeClr val="tx1"/>
                </a:solidFill>
                <a:effectLst/>
                <a:latin typeface="Arial" charset="0"/>
                <a:ea typeface="+mn-ea"/>
                <a:cs typeface="Arial" charset="0"/>
              </a:rPr>
              <a:t>The Form DS-2019 identifies the exchange visitor and their </a:t>
            </a:r>
            <a:r>
              <a:rPr lang="en-US" sz="1200" b="0" i="0" u="none" strike="noStrike" kern="1200" dirty="0">
                <a:solidFill>
                  <a:schemeClr val="tx1"/>
                </a:solidFill>
                <a:effectLst/>
                <a:latin typeface="Arial" charset="0"/>
                <a:ea typeface="+mn-ea"/>
                <a:cs typeface="Arial" charset="0"/>
                <a:hlinkClick r:id="rId4"/>
              </a:rPr>
              <a:t>designated sponsor</a:t>
            </a:r>
            <a:r>
              <a:rPr lang="en-US" sz="1200" b="0" i="0" kern="1200" dirty="0">
                <a:solidFill>
                  <a:schemeClr val="tx1"/>
                </a:solidFill>
                <a:effectLst/>
                <a:latin typeface="Arial" charset="0"/>
                <a:ea typeface="+mn-ea"/>
                <a:cs typeface="Arial" charset="0"/>
              </a:rPr>
              <a:t> and provides a brief description of the exchange visitor’s program, including the start and end date, category of exchange, and an estimate of the cost of the exchange program. Read the </a:t>
            </a:r>
            <a:r>
              <a:rPr lang="en-US" sz="1200" b="0" i="0" u="none" strike="noStrike" kern="1200" dirty="0">
                <a:solidFill>
                  <a:schemeClr val="tx1"/>
                </a:solidFill>
                <a:effectLst/>
                <a:latin typeface="Arial" charset="0"/>
                <a:ea typeface="+mn-ea"/>
                <a:cs typeface="Arial" charset="0"/>
                <a:hlinkClick r:id="rId5"/>
              </a:rPr>
              <a:t>detailed description of the Form DS-2019</a:t>
            </a:r>
            <a:r>
              <a:rPr lang="en-US" sz="1200" b="0" i="0" kern="1200" dirty="0">
                <a:solidFill>
                  <a:schemeClr val="tx1"/>
                </a:solidFill>
                <a:effectLst/>
                <a:latin typeface="Arial" charset="0"/>
                <a:ea typeface="+mn-ea"/>
                <a:cs typeface="Arial" charset="0"/>
              </a:rPr>
              <a:t>.</a:t>
            </a:r>
          </a:p>
          <a:p>
            <a:pPr fontAlgn="base"/>
            <a:r>
              <a:rPr lang="en-US" sz="1200" b="1" i="0" kern="1200" dirty="0">
                <a:solidFill>
                  <a:schemeClr val="tx1"/>
                </a:solidFill>
                <a:effectLst/>
                <a:latin typeface="Arial" charset="0"/>
                <a:ea typeface="+mn-ea"/>
                <a:cs typeface="Arial" charset="0"/>
              </a:rPr>
              <a:t>How can I obtain a Form DS-2019?</a:t>
            </a:r>
          </a:p>
          <a:p>
            <a:pPr fontAlgn="base"/>
            <a:r>
              <a:rPr lang="en-US" sz="1200" b="0" i="0" kern="1200" dirty="0">
                <a:solidFill>
                  <a:schemeClr val="tx1"/>
                </a:solidFill>
                <a:effectLst/>
                <a:latin typeface="Arial" charset="0"/>
                <a:ea typeface="+mn-ea"/>
                <a:cs typeface="Arial" charset="0"/>
              </a:rPr>
              <a:t>Designated sponsors are authorized to issue this form to prospective exchange visitors they have screened and selected for participation in the exchange visitor program (see </a:t>
            </a:r>
            <a:r>
              <a:rPr lang="en-US" sz="1200" b="0" i="0" u="none" strike="noStrike" kern="1200" dirty="0">
                <a:solidFill>
                  <a:schemeClr val="tx1"/>
                </a:solidFill>
                <a:effectLst/>
                <a:latin typeface="Arial" charset="0"/>
                <a:ea typeface="+mn-ea"/>
                <a:cs typeface="Arial" charset="0"/>
                <a:hlinkClick r:id="rId6"/>
              </a:rPr>
              <a:t>How To Apply</a:t>
            </a:r>
            <a:r>
              <a:rPr lang="en-US" sz="1200" b="0" i="0" kern="1200" dirty="0">
                <a:solidFill>
                  <a:schemeClr val="tx1"/>
                </a:solidFill>
                <a:effectLst/>
                <a:latin typeface="Arial" charset="0"/>
                <a:ea typeface="+mn-ea"/>
                <a:cs typeface="Arial" charset="0"/>
              </a:rPr>
              <a:t>). The information in this form is completed by the sponsor prior to being given to the participant, who once given the DS-2019, can apply at a U.S. embassy or consulate for the J-1 visa.</a:t>
            </a:r>
          </a:p>
          <a:p>
            <a:pPr fontAlgn="base"/>
            <a:r>
              <a:rPr lang="en-US" sz="1200" b="0" i="0" kern="1200" dirty="0">
                <a:solidFill>
                  <a:schemeClr val="tx1"/>
                </a:solidFill>
                <a:effectLst/>
                <a:latin typeface="Arial" charset="0"/>
                <a:ea typeface="+mn-ea"/>
                <a:cs typeface="Arial" charset="0"/>
              </a:rPr>
              <a:t>Issuance of the J-1 visa, like all non-immigrant visas, is at the discretion of Consular Officers viewing visa applications at U.S. embassies and consulates. This means that even if you are accepted to an exchange visitor program and have received your DS-2019, the Consular Officers decide if you receive the J-1 visa.</a:t>
            </a:r>
          </a:p>
          <a:p>
            <a:pPr fontAlgn="base"/>
            <a:r>
              <a:rPr lang="en-US" sz="1200" b="0" i="0" kern="1200" dirty="0" smtClean="0">
                <a:solidFill>
                  <a:schemeClr val="tx1"/>
                </a:solidFill>
                <a:effectLst/>
                <a:latin typeface="Arial" charset="0"/>
                <a:ea typeface="+mn-ea"/>
                <a:cs typeface="Arial" charset="0"/>
              </a:rPr>
              <a:t>The </a:t>
            </a:r>
            <a:r>
              <a:rPr lang="en-US" sz="1200" b="0" i="0" kern="1200" dirty="0">
                <a:solidFill>
                  <a:schemeClr val="tx1"/>
                </a:solidFill>
                <a:effectLst/>
                <a:latin typeface="Arial" charset="0"/>
                <a:ea typeface="+mn-ea"/>
                <a:cs typeface="Arial" charset="0"/>
              </a:rPr>
              <a:t>Form DS-2019:</a:t>
            </a:r>
          </a:p>
          <a:p>
            <a:pPr fontAlgn="base"/>
            <a:r>
              <a:rPr lang="en-US" sz="1200" b="0" i="0" kern="1200" dirty="0">
                <a:solidFill>
                  <a:schemeClr val="tx1"/>
                </a:solidFill>
                <a:effectLst/>
                <a:latin typeface="Arial" charset="0"/>
                <a:ea typeface="+mn-ea"/>
                <a:cs typeface="Arial" charset="0"/>
              </a:rPr>
              <a:t>Identifies the participant (block 1);</a:t>
            </a:r>
          </a:p>
          <a:p>
            <a:pPr fontAlgn="base"/>
            <a:r>
              <a:rPr lang="en-US" sz="1200" b="0" i="0" kern="1200" dirty="0">
                <a:solidFill>
                  <a:schemeClr val="tx1"/>
                </a:solidFill>
                <a:effectLst/>
                <a:latin typeface="Arial" charset="0"/>
                <a:ea typeface="+mn-ea"/>
                <a:cs typeface="Arial" charset="0"/>
              </a:rPr>
              <a:t>Identifies the sponsor (block 2 and block 7, which contain the name, signature and telephone number/address of the sponsor’s responsible officer);</a:t>
            </a:r>
          </a:p>
          <a:p>
            <a:pPr fontAlgn="base"/>
            <a:r>
              <a:rPr lang="en-US" sz="1200" b="0" i="0" kern="1200" dirty="0">
                <a:solidFill>
                  <a:schemeClr val="tx1"/>
                </a:solidFill>
                <a:effectLst/>
                <a:latin typeface="Arial" charset="0"/>
                <a:ea typeface="+mn-ea"/>
                <a:cs typeface="Arial" charset="0"/>
              </a:rPr>
              <a:t>Provides a brief description of the program activity to be completed by the participant (block 2);</a:t>
            </a:r>
          </a:p>
          <a:p>
            <a:pPr fontAlgn="base"/>
            <a:r>
              <a:rPr lang="en-US" sz="1200" b="0" i="0" kern="1200" dirty="0">
                <a:solidFill>
                  <a:schemeClr val="tx1"/>
                </a:solidFill>
                <a:effectLst/>
                <a:latin typeface="Arial" charset="0"/>
                <a:ea typeface="+mn-ea"/>
                <a:cs typeface="Arial" charset="0"/>
              </a:rPr>
              <a:t>Identifies the beginning and end dates of the program (block 3) and the program category (block 4); and</a:t>
            </a:r>
          </a:p>
          <a:p>
            <a:pPr fontAlgn="base"/>
            <a:r>
              <a:rPr lang="en-US" sz="1200" b="0" i="0" kern="1200" dirty="0">
                <a:solidFill>
                  <a:schemeClr val="tx1"/>
                </a:solidFill>
                <a:effectLst/>
                <a:latin typeface="Arial" charset="0"/>
                <a:ea typeface="+mn-ea"/>
                <a:cs typeface="Arial" charset="0"/>
              </a:rPr>
              <a:t>Provides a breakout of the total estimated financial support to be provided to the participant during his or her program (block 5).</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08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25</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dirty="0" smtClean="0"/>
              <a:t>The </a:t>
            </a:r>
            <a:r>
              <a:rPr lang="en-US" dirty="0"/>
              <a:t>Form DS-2019:</a:t>
            </a:r>
          </a:p>
          <a:p>
            <a:r>
              <a:rPr lang="en-US" dirty="0"/>
              <a:t>Identifies the participant (block 1);</a:t>
            </a:r>
          </a:p>
          <a:p>
            <a:r>
              <a:rPr lang="en-US" dirty="0"/>
              <a:t>Identifies the sponsor (block 2 and block 7, which contain the name, signature and telephone number/address of the sponsor’s responsible officer);</a:t>
            </a:r>
          </a:p>
          <a:p>
            <a:r>
              <a:rPr lang="en-US" dirty="0"/>
              <a:t>Provides a brief description of the program activity to be completed by the participant (block 2);</a:t>
            </a:r>
          </a:p>
          <a:p>
            <a:r>
              <a:rPr lang="en-US" dirty="0"/>
              <a:t>Identifies the beginning and end dates of the program (block 3) and the program category (block 4); and</a:t>
            </a:r>
          </a:p>
          <a:p>
            <a:r>
              <a:rPr lang="en-US" dirty="0"/>
              <a:t>Provides a breakout of the total estimated financial support to be provided to the participant during his or her program (block 5).</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96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26</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72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27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88640" y="4343400"/>
            <a:ext cx="6480720" cy="4114800"/>
          </a:xfrm>
          <a:noFill/>
        </p:spPr>
        <p:txBody>
          <a:bodyPr/>
          <a:lstStyle/>
          <a:p>
            <a:pPr eaLnBrk="1" hangingPunct="1"/>
            <a:r>
              <a:rPr lang="en-US" altLang="en-US"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81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28</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31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29</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dirty="0"/>
              <a:t>*Entry Document Only* Confirms: </a:t>
            </a:r>
          </a:p>
          <a:p>
            <a:pPr eaLnBrk="1" hangingPunct="1"/>
            <a:r>
              <a:rPr lang="en-US" dirty="0"/>
              <a:t> Visa type/class </a:t>
            </a:r>
          </a:p>
          <a:p>
            <a:pPr eaLnBrk="1" hangingPunct="1"/>
            <a:r>
              <a:rPr lang="en-US" dirty="0"/>
              <a:t> Number of entries </a:t>
            </a:r>
          </a:p>
          <a:p>
            <a:pPr eaLnBrk="1" hangingPunct="1"/>
            <a:r>
              <a:rPr lang="en-US" dirty="0"/>
              <a:t> (single or multiple) </a:t>
            </a:r>
          </a:p>
          <a:p>
            <a:pPr eaLnBrk="1" hangingPunct="1"/>
            <a:r>
              <a:rPr lang="en-US" dirty="0"/>
              <a:t> Issue date  Expiration date for entry May expire while in the US in valid visa status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35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3</a:t>
            </a:fld>
            <a:endParaRPr lang="en-GB"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sz="2400" dirty="0" smtClean="0">
                <a:latin typeface="Arial Black" panose="020B0A04020102020204" pitchFamily="34" charset="0"/>
                <a:cs typeface="Arial" panose="020B0604020202020204" pitchFamily="34" charset="0"/>
              </a:rPr>
              <a:t>The most common visa types are:</a:t>
            </a:r>
            <a:endParaRPr lang="en-US" altLang="en-US" sz="2400" dirty="0">
              <a:latin typeface="Arial Black" panose="020B0A04020102020204" pitchFamily="34" charset="0"/>
              <a:cs typeface="Arial" panose="020B0604020202020204" pitchFamily="34" charset="0"/>
            </a:endParaRPr>
          </a:p>
          <a:p>
            <a:pPr marL="342900" indent="-342900" eaLnBrk="1" hangingPunct="1">
              <a:buFont typeface="Arial" panose="020B0604020202020204" pitchFamily="34" charset="0"/>
              <a:buChar char="•"/>
            </a:pPr>
            <a:r>
              <a:rPr lang="en-US" altLang="en-US" sz="2400" dirty="0">
                <a:latin typeface="Arial Black" panose="020B0A04020102020204" pitchFamily="34" charset="0"/>
                <a:cs typeface="Arial" panose="020B0604020202020204" pitchFamily="34" charset="0"/>
              </a:rPr>
              <a:t>The F-1 with OPT, </a:t>
            </a:r>
          </a:p>
          <a:p>
            <a:pPr marL="342900" indent="-342900" eaLnBrk="1" hangingPunct="1">
              <a:buFont typeface="Arial" panose="020B0604020202020204" pitchFamily="34" charset="0"/>
              <a:buChar char="•"/>
            </a:pPr>
            <a:r>
              <a:rPr lang="en-US" altLang="en-US" sz="2400" dirty="0">
                <a:latin typeface="Arial Black" panose="020B0A04020102020204" pitchFamily="34" charset="0"/>
                <a:cs typeface="Arial" panose="020B0604020202020204" pitchFamily="34" charset="0"/>
              </a:rPr>
              <a:t>The H-1B, </a:t>
            </a:r>
          </a:p>
          <a:p>
            <a:pPr marL="342900" indent="-342900" eaLnBrk="1" hangingPunct="1">
              <a:buFont typeface="Arial" panose="020B0604020202020204" pitchFamily="34" charset="0"/>
              <a:buChar char="•"/>
            </a:pPr>
            <a:r>
              <a:rPr lang="en-US" altLang="en-US" sz="2400" dirty="0">
                <a:latin typeface="Arial Black" panose="020B0A04020102020204" pitchFamily="34" charset="0"/>
                <a:cs typeface="Arial" panose="020B0604020202020204" pitchFamily="34" charset="0"/>
              </a:rPr>
              <a:t>The J2 or H2-B </a:t>
            </a:r>
          </a:p>
          <a:p>
            <a:pPr marL="342900" indent="-342900" eaLnBrk="1" hangingPunct="1">
              <a:buFont typeface="Arial" panose="020B0604020202020204" pitchFamily="34" charset="0"/>
              <a:buChar char="•"/>
            </a:pPr>
            <a:r>
              <a:rPr lang="en-US" altLang="en-US" sz="2400" dirty="0">
                <a:latin typeface="Arial Black" panose="020B0A04020102020204" pitchFamily="34" charset="0"/>
                <a:cs typeface="Arial" panose="020B0604020202020204" pitchFamily="34" charset="0"/>
              </a:rPr>
              <a:t>The EAD and </a:t>
            </a:r>
          </a:p>
          <a:p>
            <a:pPr marL="342900" indent="-342900" eaLnBrk="1" hangingPunct="1">
              <a:buFont typeface="Arial" panose="020B0604020202020204" pitchFamily="34" charset="0"/>
              <a:buChar char="•"/>
            </a:pPr>
            <a:r>
              <a:rPr lang="en-US" altLang="en-US" sz="2400" dirty="0">
                <a:latin typeface="Arial Black" panose="020B0A04020102020204" pitchFamily="34" charset="0"/>
                <a:cs typeface="Arial" panose="020B0604020202020204" pitchFamily="34" charset="0"/>
              </a:rPr>
              <a:t>The J-1</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719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30</a:t>
            </a:fld>
            <a:endParaRPr lang="en-GB"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dirty="0"/>
              <a:t>J-1 Physician + TPL = Complete Application  Sponsorship Available for Participation in:  ACGME-accredited residency training  ACGME-accredited subspecialty training  Non-Standard programs (advanced cutting edge fellowships)  Extension for board examinations Sponsorship application instructions available</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93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31</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dirty="0"/>
              <a:t>SEVIS Student and Exchange Visitor Information System  Data exchange between DHS / DOS  Immigration tracking of the activities of non-immigrant (J, F &amp; M) visa holders and dependents  Accessed by consulates, embassies, ports-of-entry, and other DHS agencies  ECFMG creates and updates SEVIS records for all J-1 “alien physicians” and J-2 dependents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7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32</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236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33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 </a:t>
            </a:r>
            <a:r>
              <a:rPr lang="en-US" dirty="0">
                <a:latin typeface="Arial Black" panose="020B0A04020102020204" pitchFamily="34" charset="0"/>
              </a:rPr>
              <a:t>ROLE OF THE J-1 EXCHANGE VISITOR </a:t>
            </a:r>
          </a:p>
          <a:p>
            <a:r>
              <a:rPr lang="en-US" dirty="0">
                <a:latin typeface="Arial Black" panose="020B0A04020102020204" pitchFamily="34" charset="0"/>
              </a:rPr>
              <a:t>Each ECFMG-sponsored J-1 physician is responsible to know and understand the requirements for securing and maintaining J-1 visa status.  J-1 physicians are also specifically responsible to: </a:t>
            </a:r>
          </a:p>
          <a:p>
            <a:r>
              <a:rPr lang="en-US" dirty="0">
                <a:latin typeface="Arial Black" panose="020B0A04020102020204" pitchFamily="34" charset="0"/>
              </a:rPr>
              <a:t>• Maintain a valid passport  </a:t>
            </a:r>
          </a:p>
          <a:p>
            <a:r>
              <a:rPr lang="en-US" dirty="0">
                <a:latin typeface="Arial Black" panose="020B0A04020102020204" pitchFamily="34" charset="0"/>
              </a:rPr>
              <a:t>• Secure and maintain required health and accident insurance for themselves and their J-2 dependents, as detailed on the Mandatory Insurance page on the ECFMG website. </a:t>
            </a:r>
          </a:p>
          <a:p>
            <a:r>
              <a:rPr lang="en-US" dirty="0">
                <a:latin typeface="Arial Black" panose="020B0A04020102020204" pitchFamily="34" charset="0"/>
              </a:rPr>
              <a:t>• Report any address changes within ten days to ECFMG through ECFMG’s On-line Applicant Status and Information System (OASIS) or the </a:t>
            </a:r>
            <a:r>
              <a:rPr lang="en-US" dirty="0" err="1">
                <a:latin typeface="Arial Black" panose="020B0A04020102020204" pitchFamily="34" charset="0"/>
              </a:rPr>
              <a:t>MyECFMG</a:t>
            </a:r>
            <a:r>
              <a:rPr lang="en-US" dirty="0">
                <a:latin typeface="Arial Black" panose="020B0A04020102020204" pitchFamily="34" charset="0"/>
              </a:rPr>
              <a:t> mobile app  </a:t>
            </a:r>
          </a:p>
          <a:p>
            <a:r>
              <a:rPr lang="en-US" dirty="0">
                <a:latin typeface="Arial Black" panose="020B0A04020102020204" pitchFamily="34" charset="0"/>
              </a:rPr>
              <a:t>• Engage in full-time training at the host institution identified on Form DS-2019  </a:t>
            </a:r>
          </a:p>
          <a:p>
            <a:r>
              <a:rPr lang="en-US" dirty="0">
                <a:latin typeface="Arial Black" panose="020B0A04020102020204" pitchFamily="34" charset="0"/>
              </a:rPr>
              <a:t>• Notify ECFMG of any proposed changes to his/her training plan (e.g., training levels, training dates, resignation, etc.)  </a:t>
            </a:r>
          </a:p>
          <a:p>
            <a:r>
              <a:rPr lang="en-US" dirty="0">
                <a:latin typeface="Arial Black" panose="020B0A04020102020204" pitchFamily="34" charset="0"/>
              </a:rPr>
              <a:t>• Adhere to all U.S. laws</a:t>
            </a:r>
          </a:p>
          <a:p>
            <a:pPr eaLnBrk="1" hangingPunct="1"/>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146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4EFFFE-E58A-4011-AC6C-0A90E075B57F}" type="slidenum">
              <a:rPr lang="en-US" altLang="en-US" smtClean="0"/>
              <a:pPr>
                <a:defRPr/>
              </a:pPr>
              <a:t>34</a:t>
            </a:fld>
            <a:endParaRPr lang="en-US" altLang="en-US"/>
          </a:p>
        </p:txBody>
      </p:sp>
    </p:spTree>
    <p:extLst>
      <p:ext uri="{BB962C8B-B14F-4D97-AF65-F5344CB8AC3E}">
        <p14:creationId xmlns:p14="http://schemas.microsoft.com/office/powerpoint/2010/main" val="2026650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4EFFFE-E58A-4011-AC6C-0A90E075B57F}" type="slidenum">
              <a:rPr lang="en-US" altLang="en-US" smtClean="0"/>
              <a:pPr>
                <a:defRPr/>
              </a:pPr>
              <a:t>35</a:t>
            </a:fld>
            <a:endParaRPr lang="en-US" altLang="en-US"/>
          </a:p>
        </p:txBody>
      </p:sp>
    </p:spTree>
    <p:extLst>
      <p:ext uri="{BB962C8B-B14F-4D97-AF65-F5344CB8AC3E}">
        <p14:creationId xmlns:p14="http://schemas.microsoft.com/office/powerpoint/2010/main" val="4005540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36</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056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37</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110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38</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dirty="0"/>
              <a:t> Medical, FMLA, Educational, etc.  Host institution must seek ECFMG’s pre-</a:t>
            </a:r>
            <a:r>
              <a:rPr lang="en-US" dirty="0" err="1"/>
              <a:t>approva</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00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39</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64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4</a:t>
            </a:fld>
            <a:endParaRPr lang="en-GB"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350658" y="4438411"/>
            <a:ext cx="6156684" cy="4477072"/>
          </a:xfrm>
          <a:noFill/>
        </p:spPr>
        <p:txBody>
          <a:bodyPr/>
          <a:lstStyle/>
          <a:p>
            <a:r>
              <a:rPr lang="en-US" altLang="en-US" sz="1300" u="sng" dirty="0">
                <a:latin typeface="Arial Black" panose="020B0A04020102020204" pitchFamily="34" charset="0"/>
              </a:rPr>
              <a:t>Let’s talk briefly about F-1 (OPT) Who is </a:t>
            </a:r>
            <a:r>
              <a:rPr lang="en-US" altLang="en-US" sz="1300" u="sng" dirty="0" err="1">
                <a:latin typeface="Arial Black" panose="020B0A04020102020204" pitchFamily="34" charset="0"/>
              </a:rPr>
              <a:t>elegible</a:t>
            </a:r>
            <a:r>
              <a:rPr lang="en-US" altLang="en-US" sz="1300" u="sng" dirty="0">
                <a:latin typeface="Arial Black" panose="020B0A04020102020204" pitchFamily="34" charset="0"/>
              </a:rPr>
              <a:t> for this visa?</a:t>
            </a:r>
            <a:r>
              <a:rPr lang="en-US" altLang="en-US" sz="1300" dirty="0">
                <a:latin typeface="Arial Black" panose="020B0A04020102020204" pitchFamily="34" charset="0"/>
              </a:rPr>
              <a:t> </a:t>
            </a:r>
          </a:p>
          <a:p>
            <a:r>
              <a:rPr lang="en-US" sz="1300" dirty="0">
                <a:latin typeface="Arial Black" panose="020B0A04020102020204" pitchFamily="34" charset="0"/>
              </a:rPr>
              <a:t>This status is commonly seen with an IMG who completed medical school in the USA. So basically any medical international students who are attending an academic programs in the US can apply for this visa</a:t>
            </a:r>
          </a:p>
          <a:p>
            <a:r>
              <a:rPr lang="en-US" altLang="en-US" sz="1300" u="sng" dirty="0">
                <a:latin typeface="Arial Black" panose="020B0A04020102020204" pitchFamily="34" charset="0"/>
              </a:rPr>
              <a:t>How long this visa works for medical trainees? </a:t>
            </a:r>
          </a:p>
          <a:p>
            <a:r>
              <a:rPr lang="en-US" sz="1300" dirty="0">
                <a:latin typeface="Arial Black" panose="020B0A04020102020204" pitchFamily="34" charset="0"/>
              </a:rPr>
              <a:t>After completion of medical school the IMG is entitled to one year of optional practical training (OPT) and begins the residency program with an employment authorizations document (EAD) that allows employment for one year.</a:t>
            </a:r>
            <a:endParaRPr lang="en-US" altLang="en-US" sz="1300" dirty="0">
              <a:latin typeface="Arial Black" panose="020B0A04020102020204" pitchFamily="34" charset="0"/>
            </a:endParaRPr>
          </a:p>
          <a:p>
            <a:r>
              <a:rPr lang="en-US" altLang="en-US" sz="1300" u="sng" dirty="0">
                <a:latin typeface="Arial Black" panose="020B0A04020102020204" pitchFamily="34" charset="0"/>
              </a:rPr>
              <a:t>When they should apply for?</a:t>
            </a:r>
          </a:p>
          <a:p>
            <a:r>
              <a:rPr lang="en-US" sz="1300" dirty="0">
                <a:latin typeface="Arial Black" panose="020B0A04020102020204" pitchFamily="34" charset="0"/>
              </a:rPr>
              <a:t>The UIMG should applied  when they found their match before they graduate from medical school. The F-1 "designated school official" (DSO) at the US medical school can usually provide information necessary to make employment eligibility determinations for these graduates.</a:t>
            </a:r>
          </a:p>
          <a:p>
            <a:r>
              <a:rPr lang="en-US" sz="1300" dirty="0">
                <a:latin typeface="Arial Black" panose="020B0A04020102020204" pitchFamily="34" charset="0"/>
              </a:rPr>
              <a:t>This OPT authorization is appropriate for the first or matched year</a:t>
            </a:r>
            <a:endParaRPr lang="en-US" altLang="en-US" sz="1300" dirty="0">
              <a:latin typeface="Arial Black" panose="020B0A04020102020204" pitchFamily="34" charset="0"/>
            </a:endParaRPr>
          </a:p>
          <a:p>
            <a:r>
              <a:rPr lang="en-US" altLang="en-US" sz="1300" u="sng" dirty="0">
                <a:latin typeface="Arial Black" panose="020B0A04020102020204" pitchFamily="34" charset="0"/>
              </a:rPr>
              <a:t>Can they apply for other visas?</a:t>
            </a:r>
          </a:p>
          <a:p>
            <a:r>
              <a:rPr lang="en-US" altLang="en-US" sz="1300" dirty="0">
                <a:latin typeface="Arial Black" panose="020B0A04020102020204" pitchFamily="34" charset="0"/>
              </a:rPr>
              <a:t>A resident on F-1 status must change to either a J-1 or H-1B status to continue residency training past PGY-1, is a common knowledge that the F-1 is a bridge to H-1B or Other Visas.</a:t>
            </a:r>
          </a:p>
          <a:p>
            <a:endParaRPr lang="en-US" altLang="en-US" dirty="0">
              <a:latin typeface="Arial Black" panose="020B0A040201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303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40</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70638" y="4220717"/>
            <a:ext cx="6516724" cy="4923284"/>
          </a:xfrm>
          <a:noFill/>
        </p:spPr>
        <p:txBody>
          <a:bodyPr/>
          <a:lstStyle/>
          <a:p>
            <a:r>
              <a:rPr lang="en-US" sz="1100" b="0" i="0" kern="1200" dirty="0">
                <a:solidFill>
                  <a:schemeClr val="tx1"/>
                </a:solidFill>
                <a:effectLst/>
                <a:latin typeface="Arial" charset="0"/>
                <a:ea typeface="+mn-ea"/>
                <a:cs typeface="Arial" charset="0"/>
              </a:rPr>
              <a:t>As a J-1 Exchange Visitor Program Sponsor, the sponsors are required to comply with all Exchange Visitor regulations found in 22 C.F.R. § 62.15.  These regulations require they submit an annual report to the Department of State which includes among other components, a narrative  program evaluation which details:  (c) </a:t>
            </a:r>
            <a:r>
              <a:rPr lang="en-US" sz="1100" b="0" i="1" kern="1200" dirty="0">
                <a:solidFill>
                  <a:schemeClr val="tx1"/>
                </a:solidFill>
                <a:effectLst/>
                <a:latin typeface="Arial" charset="0"/>
                <a:ea typeface="+mn-ea"/>
                <a:cs typeface="Arial" charset="0"/>
              </a:rPr>
              <a:t>Cross-cultural activities</a:t>
            </a:r>
            <a:r>
              <a:rPr lang="en-US" sz="1100" b="0" i="0" kern="1200" dirty="0">
                <a:solidFill>
                  <a:schemeClr val="tx1"/>
                </a:solidFill>
                <a:effectLst/>
                <a:latin typeface="Arial" charset="0"/>
                <a:ea typeface="+mn-ea"/>
                <a:cs typeface="Arial" charset="0"/>
              </a:rPr>
              <a:t>. A summary of the cross-cultural activities provided for its exchange visitors during the reporting year. Over the past few years the Department of State has tightened its review of this aspect of the program and all J-sponsors must ensure appropriate compliance or risk jeopardizing their ability to maintain their J program.  </a:t>
            </a:r>
          </a:p>
          <a:p>
            <a:r>
              <a:rPr lang="en-US" sz="1100" b="1" i="0" kern="1200" dirty="0">
                <a:solidFill>
                  <a:schemeClr val="tx1"/>
                </a:solidFill>
                <a:effectLst/>
                <a:latin typeface="Arial" charset="0"/>
                <a:ea typeface="+mn-ea"/>
                <a:cs typeface="Arial" charset="0"/>
              </a:rPr>
              <a:t>What is the Goal of the Cross-Cultural Component? </a:t>
            </a:r>
            <a:r>
              <a:rPr lang="en-US" sz="1100" b="0" i="0" kern="1200" dirty="0">
                <a:solidFill>
                  <a:schemeClr val="tx1"/>
                </a:solidFill>
                <a:effectLst/>
                <a:latin typeface="Arial" charset="0"/>
                <a:ea typeface="+mn-ea"/>
                <a:cs typeface="Arial" charset="0"/>
              </a:rPr>
              <a:t>The cross-cultural component of the exchange visitor program gives participants the opportunity to learn about U.S. society and culture outside of their placement; to share their own culture, traditions and views with Americans; to help see the world from another perspective; to be more tolerant and respectful of differences; and to appreciate similarities that bring people together.</a:t>
            </a:r>
          </a:p>
          <a:p>
            <a:r>
              <a:rPr lang="en-US" sz="1100" b="1" i="0" kern="1200" dirty="0">
                <a:solidFill>
                  <a:schemeClr val="tx1"/>
                </a:solidFill>
                <a:effectLst/>
                <a:latin typeface="Arial" charset="0"/>
                <a:ea typeface="+mn-ea"/>
                <a:cs typeface="Arial" charset="0"/>
              </a:rPr>
              <a:t>What Types of Activities are Appropriate? </a:t>
            </a:r>
            <a:r>
              <a:rPr lang="en-US" sz="1100" b="0" i="0" kern="1200" dirty="0">
                <a:solidFill>
                  <a:schemeClr val="tx1"/>
                </a:solidFill>
                <a:effectLst/>
                <a:latin typeface="Arial" charset="0"/>
                <a:ea typeface="+mn-ea"/>
                <a:cs typeface="Arial" charset="0"/>
              </a:rPr>
              <a:t>Cross-cultural programs can be built around any number of general themes that participants might like to learn more about: civic responsibility; civil rights; community service and volunteerism; American history and exploration; youth leadership; science, technology, engineering and math in the local/global economy; personal or individual freedoms; American entrepreneurial spirit; democracy and governance; individual responsibility; holidays and food; the media; government; American film, culture and the arts; and ethnic, racial and religious diversity in the </a:t>
            </a:r>
            <a:r>
              <a:rPr lang="en-US" sz="1100" b="0" i="0" kern="1200" dirty="0" err="1">
                <a:solidFill>
                  <a:schemeClr val="tx1"/>
                </a:solidFill>
                <a:effectLst/>
                <a:latin typeface="Arial" charset="0"/>
                <a:ea typeface="+mn-ea"/>
                <a:cs typeface="Arial" charset="0"/>
              </a:rPr>
              <a:t>U.S.</a:t>
            </a:r>
            <a:r>
              <a:rPr lang="en-US" sz="1100" dirty="0" err="1"/>
              <a:t>o</a:t>
            </a:r>
            <a:r>
              <a:rPr lang="en-US" sz="1100" b="0" i="0" kern="1200" dirty="0" err="1">
                <a:solidFill>
                  <a:schemeClr val="tx1"/>
                </a:solidFill>
                <a:effectLst/>
                <a:latin typeface="Arial" charset="0"/>
                <a:ea typeface="+mn-ea"/>
                <a:cs typeface="Arial" charset="0"/>
              </a:rPr>
              <a:t>ffered</a:t>
            </a:r>
            <a:r>
              <a:rPr lang="en-US" sz="1100" b="0" i="0" kern="1200" dirty="0">
                <a:solidFill>
                  <a:schemeClr val="tx1"/>
                </a:solidFill>
                <a:effectLst/>
                <a:latin typeface="Arial" charset="0"/>
                <a:ea typeface="+mn-ea"/>
                <a:cs typeface="Arial" charset="0"/>
              </a:rPr>
              <a:t> by your host teaching institution to share your culture, learn from others with different backgrounds, and explore your community.</a:t>
            </a:r>
          </a:p>
          <a:p>
            <a:pPr fontAlgn="base">
              <a:spcBef>
                <a:spcPts val="0"/>
              </a:spcBef>
            </a:pPr>
            <a:r>
              <a:rPr lang="en-US" sz="1100" b="0" i="0" kern="1200" dirty="0">
                <a:solidFill>
                  <a:schemeClr val="tx1"/>
                </a:solidFill>
                <a:effectLst/>
                <a:latin typeface="Arial" charset="0"/>
                <a:ea typeface="+mn-ea"/>
                <a:cs typeface="Arial" charset="0"/>
              </a:rPr>
              <a:t>Examples of cross‐cultural experiences might include:</a:t>
            </a:r>
          </a:p>
          <a:p>
            <a:pPr fontAlgn="base">
              <a:spcBef>
                <a:spcPts val="0"/>
              </a:spcBef>
            </a:pPr>
            <a:r>
              <a:rPr lang="en-US" sz="1100" b="0" i="0" kern="1200" dirty="0">
                <a:solidFill>
                  <a:schemeClr val="tx1"/>
                </a:solidFill>
                <a:effectLst/>
                <a:latin typeface="Arial" charset="0"/>
                <a:ea typeface="+mn-ea"/>
                <a:cs typeface="Arial" charset="0"/>
              </a:rPr>
              <a:t>Family picnics</a:t>
            </a:r>
          </a:p>
          <a:p>
            <a:pPr fontAlgn="base">
              <a:spcBef>
                <a:spcPts val="0"/>
              </a:spcBef>
            </a:pPr>
            <a:r>
              <a:rPr lang="en-US" sz="1100" b="0" i="0" kern="1200" dirty="0">
                <a:solidFill>
                  <a:schemeClr val="tx1"/>
                </a:solidFill>
                <a:effectLst/>
                <a:latin typeface="Arial" charset="0"/>
                <a:ea typeface="+mn-ea"/>
                <a:cs typeface="Arial" charset="0"/>
              </a:rPr>
              <a:t>Excursions to local amusement parks, sporting events, concerts, museums, or community events</a:t>
            </a:r>
          </a:p>
          <a:p>
            <a:pPr fontAlgn="base">
              <a:spcBef>
                <a:spcPts val="0"/>
              </a:spcBef>
            </a:pPr>
            <a:r>
              <a:rPr lang="en-US" sz="1100" b="0" i="0" kern="1200" dirty="0">
                <a:solidFill>
                  <a:schemeClr val="tx1"/>
                </a:solidFill>
                <a:effectLst/>
                <a:latin typeface="Arial" charset="0"/>
                <a:ea typeface="+mn-ea"/>
                <a:cs typeface="Arial" charset="0"/>
              </a:rPr>
              <a:t>Celebrations for U.S. holidays (i.e., Thanksgiving, Fourth of July)</a:t>
            </a:r>
          </a:p>
          <a:p>
            <a:pPr fontAlgn="base">
              <a:spcBef>
                <a:spcPts val="0"/>
              </a:spcBef>
            </a:pPr>
            <a:r>
              <a:rPr lang="en-US" sz="1100" b="0" i="0" kern="1200" dirty="0">
                <a:solidFill>
                  <a:schemeClr val="tx1"/>
                </a:solidFill>
                <a:effectLst/>
                <a:latin typeface="Arial" charset="0"/>
                <a:ea typeface="+mn-ea"/>
                <a:cs typeface="Arial" charset="0"/>
              </a:rPr>
              <a:t>Gatherings for physicians / families to share and compare their cultures</a:t>
            </a:r>
          </a:p>
          <a:p>
            <a:pPr fontAlgn="base">
              <a:spcBef>
                <a:spcPts val="0"/>
              </a:spcBef>
            </a:pPr>
            <a:r>
              <a:rPr lang="en-US" sz="1100" b="0" i="0" kern="1200" dirty="0">
                <a:solidFill>
                  <a:schemeClr val="tx1"/>
                </a:solidFill>
                <a:effectLst/>
                <a:latin typeface="Arial" charset="0"/>
                <a:ea typeface="+mn-ea"/>
                <a:cs typeface="Arial" charset="0"/>
              </a:rPr>
              <a:t>Outings to local restaurants or “pot luck” dinners featuring foods from different cultures</a:t>
            </a:r>
          </a:p>
          <a:p>
            <a:pPr fontAlgn="base">
              <a:spcBef>
                <a:spcPts val="0"/>
              </a:spcBef>
            </a:pPr>
            <a:r>
              <a:rPr lang="en-US" sz="1100" b="0" i="0" kern="1200" dirty="0">
                <a:solidFill>
                  <a:schemeClr val="tx1"/>
                </a:solidFill>
                <a:effectLst/>
                <a:latin typeface="Arial" charset="0"/>
                <a:ea typeface="+mn-ea"/>
                <a:cs typeface="Arial" charset="0"/>
              </a:rPr>
              <a:t>Departmental luncheons, happy hours, or other social events</a:t>
            </a:r>
          </a:p>
          <a:p>
            <a:pPr fontAlgn="base">
              <a:spcBef>
                <a:spcPts val="0"/>
              </a:spcBef>
            </a:pPr>
            <a:r>
              <a:rPr lang="en-US" sz="1100" b="0" i="0" kern="1200" dirty="0">
                <a:solidFill>
                  <a:schemeClr val="tx1"/>
                </a:solidFill>
                <a:effectLst/>
                <a:latin typeface="Arial" charset="0"/>
                <a:ea typeface="+mn-ea"/>
                <a:cs typeface="Arial" charset="0"/>
              </a:rPr>
              <a:t>Academic conferences</a:t>
            </a:r>
          </a:p>
          <a:p>
            <a:endParaRPr lang="en-US" sz="1200" b="0" i="0" kern="1200" dirty="0">
              <a:solidFill>
                <a:schemeClr val="tx1"/>
              </a:solidFill>
              <a:effectLst/>
              <a:latin typeface="Arial" charset="0"/>
              <a:ea typeface="+mn-ea"/>
              <a:cs typeface="Arial"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130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41</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dirty="0"/>
              <a:t>When Travel is “REQUIRED”  Be sure to discuss contract conditions • Delayed return • Failure to return  Request travel documents from ECFMG • Travel endorsement on Form DS-2019 Refer to: www.ecfmg.org/evsp/tr</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518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42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57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43</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Transition to fellowship; Form I-644 is an attestation of the exchange visitor physician’s good standing in the Exchange Visitor Program as of his/her participation in his/her most recent host program. It must, therefore, be completed by the program director or the director of graduate medical education at the current, or most recent (not proposed) host institution.</a:t>
            </a:r>
            <a:endParaRPr lang="en-US" altLang="en-US" sz="1200" b="1"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689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44</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512676" y="4359124"/>
            <a:ext cx="5940660" cy="4677371"/>
          </a:xfrm>
          <a:noFill/>
        </p:spPr>
        <p:txBody>
          <a:bodyPr/>
          <a:lstStyle/>
          <a:p>
            <a:r>
              <a:rPr lang="en-US" dirty="0"/>
              <a:t>J-1 Physicians are normally limited to seven years in training, but can also obtain an extension of J-1 status to take specialty board examinations. </a:t>
            </a:r>
          </a:p>
          <a:p>
            <a:r>
              <a:rPr lang="en-US" sz="1200" b="1" i="0" kern="1200" dirty="0">
                <a:solidFill>
                  <a:schemeClr val="tx1"/>
                </a:solidFill>
                <a:effectLst/>
                <a:latin typeface="Arial" charset="0"/>
                <a:ea typeface="+mn-ea"/>
                <a:cs typeface="Arial" charset="0"/>
              </a:rPr>
              <a:t>Waivers: </a:t>
            </a:r>
            <a:r>
              <a:rPr lang="en-US" sz="1200" b="0" i="0" kern="1200" dirty="0">
                <a:solidFill>
                  <a:schemeClr val="tx1"/>
                </a:solidFill>
                <a:effectLst/>
                <a:latin typeface="Arial" charset="0"/>
                <a:ea typeface="+mn-ea"/>
                <a:cs typeface="Arial" charset="0"/>
              </a:rPr>
              <a:t>Program participants who are subject to the two-year home-country physical presence requirement, must apply for a waiver of that requirement if they seek to remain in the United States beyond the end date of their programs or if they seek to submit an application for a change in visa status. A waiver may be requested for five statutory bases: </a:t>
            </a:r>
          </a:p>
          <a:p>
            <a:pPr marL="171450" indent="-171450" fontAlgn="base">
              <a:buFont typeface="Arial" panose="020B0604020202020204" pitchFamily="34" charset="0"/>
              <a:buChar char="•"/>
            </a:pPr>
            <a:r>
              <a:rPr lang="en-US" sz="1200" b="0" i="0" kern="1200" dirty="0">
                <a:solidFill>
                  <a:schemeClr val="tx1"/>
                </a:solidFill>
                <a:effectLst/>
                <a:latin typeface="Arial" charset="0"/>
                <a:ea typeface="+mn-ea"/>
                <a:cs typeface="Arial" charset="0"/>
              </a:rPr>
              <a:t>a claim of Exceptional Hardship to a U.S. citizen or legal permanent resident spouse or child of an exchange visitor if the exchange visitor is required to return to the country of residence;</a:t>
            </a:r>
          </a:p>
          <a:p>
            <a:pPr marL="171450" indent="-171450" fontAlgn="base">
              <a:buFont typeface="Arial" panose="020B0604020202020204" pitchFamily="34" charset="0"/>
              <a:buChar char="•"/>
            </a:pPr>
            <a:r>
              <a:rPr lang="en-US" sz="1200" b="0" i="0" kern="1200" dirty="0">
                <a:solidFill>
                  <a:schemeClr val="tx1"/>
                </a:solidFill>
                <a:effectLst/>
                <a:latin typeface="Arial" charset="0"/>
                <a:ea typeface="+mn-ea"/>
                <a:cs typeface="Arial" charset="0"/>
              </a:rPr>
              <a:t>a claim that the participant will be persecuted due to race, religion, or political opinions if he/she returns to the country of residence;</a:t>
            </a:r>
          </a:p>
          <a:p>
            <a:pPr marL="171450" indent="-171450" fontAlgn="base">
              <a:buFont typeface="Arial" panose="020B0604020202020204" pitchFamily="34" charset="0"/>
              <a:buChar char="•"/>
            </a:pPr>
            <a:r>
              <a:rPr lang="en-US" sz="1200" b="0" i="0" kern="1200" dirty="0">
                <a:solidFill>
                  <a:schemeClr val="tx1"/>
                </a:solidFill>
                <a:effectLst/>
                <a:latin typeface="Arial" charset="0"/>
                <a:ea typeface="+mn-ea"/>
                <a:cs typeface="Arial" charset="0"/>
              </a:rPr>
              <a:t>a request from an interested U.S. Government Agency on the participant's behalf;</a:t>
            </a:r>
          </a:p>
          <a:p>
            <a:pPr marL="171450" indent="-171450" fontAlgn="base">
              <a:buFont typeface="Arial" panose="020B0604020202020204" pitchFamily="34" charset="0"/>
              <a:buChar char="•"/>
            </a:pPr>
            <a:r>
              <a:rPr lang="en-US" sz="1200" b="0" i="0" kern="1200" dirty="0">
                <a:solidFill>
                  <a:schemeClr val="tx1"/>
                </a:solidFill>
                <a:effectLst/>
                <a:latin typeface="Arial" charset="0"/>
                <a:ea typeface="+mn-ea"/>
                <a:cs typeface="Arial" charset="0"/>
              </a:rPr>
              <a:t>a No Objection Statement from your government; and</a:t>
            </a:r>
          </a:p>
          <a:p>
            <a:pPr marL="171450" indent="-171450" fontAlgn="base">
              <a:buFont typeface="Arial" panose="020B0604020202020204" pitchFamily="34" charset="0"/>
              <a:buChar char="•"/>
            </a:pPr>
            <a:r>
              <a:rPr lang="en-US" sz="1200" b="0" i="0" kern="1200" dirty="0">
                <a:solidFill>
                  <a:schemeClr val="tx1"/>
                </a:solidFill>
                <a:effectLst/>
                <a:latin typeface="Arial" charset="0"/>
                <a:ea typeface="+mn-ea"/>
                <a:cs typeface="Arial" charset="0"/>
              </a:rPr>
              <a:t>a request by a designated State Health Department or its equivalent.</a:t>
            </a:r>
          </a:p>
          <a:p>
            <a:r>
              <a:rPr lang="en-US" sz="1200" b="0" i="0" kern="1200" dirty="0">
                <a:solidFill>
                  <a:schemeClr val="tx1"/>
                </a:solidFill>
                <a:effectLst/>
                <a:latin typeface="Arial" charset="0"/>
                <a:ea typeface="+mn-ea"/>
                <a:cs typeface="Arial" charset="0"/>
              </a:rPr>
              <a:t>Participants must file an application to receive a recommendation for a waiver with the Department of State. All J-1 waivers are awarded based on the fiscal year; from October 1 through September 30. As a physician can have only one interested government waiver pending at a time and can only have one waiver it is particularly important that a physician begin looking for a job as early as possible and to perform due diligence on the waiver job before signing the employment contract.</a:t>
            </a:r>
          </a:p>
        </p:txBody>
      </p:sp>
    </p:spTree>
    <p:extLst>
      <p:ext uri="{BB962C8B-B14F-4D97-AF65-F5344CB8AC3E}">
        <p14:creationId xmlns:p14="http://schemas.microsoft.com/office/powerpoint/2010/main" val="1807275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solidFill>
                  <a:srgbClr val="000000"/>
                </a:solidFill>
              </a:rPr>
              <a:pPr>
                <a:spcBef>
                  <a:spcPct val="0"/>
                </a:spcBef>
              </a:pPr>
              <a:t>45</a:t>
            </a:fld>
            <a:endParaRPr lang="en-GB" altLang="en-US">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512676" y="4343400"/>
            <a:ext cx="5659524" cy="4549080"/>
          </a:xfrm>
          <a:noFill/>
        </p:spPr>
        <p:txBody>
          <a:bodyPr/>
          <a:lstStyle/>
          <a:p>
            <a:pPr eaLnBrk="1" hangingPunct="1"/>
            <a:r>
              <a:rPr lang="en-US" sz="1200" b="0" i="0" kern="1200" dirty="0">
                <a:solidFill>
                  <a:schemeClr val="tx1"/>
                </a:solidFill>
                <a:effectLst/>
                <a:latin typeface="Arial" charset="0"/>
                <a:ea typeface="+mn-ea"/>
                <a:cs typeface="Arial" charset="0"/>
              </a:rPr>
              <a:t>Failure to depart the United States on time will result in you being </a:t>
            </a:r>
            <a:r>
              <a:rPr lang="en-US" sz="1200" b="0" i="0" u="none" strike="noStrike" kern="1200" dirty="0">
                <a:solidFill>
                  <a:schemeClr val="tx1"/>
                </a:solidFill>
                <a:effectLst/>
                <a:latin typeface="Arial" charset="0"/>
                <a:ea typeface="+mn-ea"/>
                <a:cs typeface="Arial" charset="0"/>
                <a:hlinkClick r:id="rId3"/>
              </a:rPr>
              <a:t>out of status</a:t>
            </a:r>
            <a:r>
              <a:rPr lang="en-US" sz="1200" b="0" i="0" kern="1200" dirty="0">
                <a:solidFill>
                  <a:schemeClr val="tx1"/>
                </a:solidFill>
                <a:effectLst/>
                <a:latin typeface="Arial" charset="0"/>
                <a:ea typeface="+mn-ea"/>
                <a:cs typeface="Arial" charset="0"/>
              </a:rPr>
              <a:t>. </a:t>
            </a:r>
            <a:r>
              <a:rPr lang="en-US" sz="1200" b="1" i="0" kern="1200" dirty="0">
                <a:solidFill>
                  <a:schemeClr val="tx1"/>
                </a:solidFill>
                <a:effectLst/>
                <a:latin typeface="Arial" charset="0"/>
                <a:ea typeface="+mn-ea"/>
                <a:cs typeface="Arial" charset="0"/>
              </a:rPr>
              <a:t>Program Extension: </a:t>
            </a:r>
            <a:r>
              <a:rPr lang="en-US" sz="1200" b="0" i="0" kern="1200" dirty="0">
                <a:solidFill>
                  <a:schemeClr val="tx1"/>
                </a:solidFill>
                <a:effectLst/>
                <a:latin typeface="Arial" charset="0"/>
                <a:ea typeface="+mn-ea"/>
                <a:cs typeface="Arial" charset="0"/>
              </a:rPr>
              <a:t>The responsible officer has the discretion to extend a participant's program to its maximum regulatory duration, that is, to the limit imposed by the regulations specific to a program category or to a program sponsor's designation. A new Form DS-2019 reflecting the extension is issued to the participant. Extensions beyond the maximum program duration are allowed in some program categories for exceptional or unusual circumstances, with approval from the Department of State. To obtain approval for such extensions, the responsible officer must submit a written request that justifies the petition and provides supporting documentation to the Department of State on behalf of the participant. </a:t>
            </a:r>
          </a:p>
          <a:p>
            <a:pPr fontAlgn="base"/>
            <a:r>
              <a:rPr lang="en-US" sz="1200" b="1" i="0" kern="1200" dirty="0">
                <a:solidFill>
                  <a:schemeClr val="tx1"/>
                </a:solidFill>
                <a:effectLst/>
                <a:latin typeface="Arial" charset="0"/>
                <a:ea typeface="+mn-ea"/>
                <a:cs typeface="Arial" charset="0"/>
              </a:rPr>
              <a:t>Travel Grace Period: </a:t>
            </a:r>
            <a:r>
              <a:rPr lang="en-US" sz="1200" b="0" i="0" kern="1200" dirty="0">
                <a:solidFill>
                  <a:schemeClr val="tx1"/>
                </a:solidFill>
                <a:effectLst/>
                <a:latin typeface="Arial" charset="0"/>
                <a:ea typeface="+mn-ea"/>
                <a:cs typeface="Arial" charset="0"/>
              </a:rPr>
              <a:t>Following the completion of their program, the period defined on the Form DS-2019, the United States Citizenship and Immigration Services (USCIS) allows participants a 30-day travel period commonly referred to as the "Grace Period." During this 30-day grace period, participants are no longer in J-visa status, and are under the jurisdiction of the USCIS. The USCIS grants this period to allow participants to settle their affairs and to prepare to return to their home countries. Program participants may no longer continue and/or complete exchange activities, nor may they work. Although participants may travel in the United States, it is recommended that they do not travel beyond the borders of the United States as they may not be permitted reentry..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708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46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b="1">
                <a:solidFill>
                  <a:srgbClr val="333333"/>
                </a:solidFill>
                <a:latin typeface="Helvetica Neue"/>
              </a:rPr>
              <a:t>Pre-Arrival Information</a:t>
            </a:r>
          </a:p>
          <a:p>
            <a:r>
              <a:rPr lang="en-US" b="1">
                <a:solidFill>
                  <a:srgbClr val="575858"/>
                </a:solidFill>
                <a:latin typeface="Helvetica Neue"/>
              </a:rPr>
              <a:t>Sponsors are required to provide their participants with </a:t>
            </a:r>
            <a:r>
              <a:rPr lang="en-US" b="1">
                <a:solidFill>
                  <a:srgbClr val="16A8EE"/>
                </a:solidFill>
                <a:latin typeface="Helvetica Neue"/>
                <a:hlinkClick r:id="rId3"/>
              </a:rPr>
              <a:t>information about the program</a:t>
            </a:r>
            <a:r>
              <a:rPr lang="en-US" b="1">
                <a:solidFill>
                  <a:srgbClr val="575858"/>
                </a:solidFill>
                <a:latin typeface="Helvetica Neue"/>
              </a:rPr>
              <a:t> and related matters before they leave their home countries for the United States. Sponsors must also provide their participants with specific program information and any contractual obligations relevant to their program category. For details, please refer to the regulations. [22 CFR 62.10 (b)(1-8) and specific regulations for categories of interest]</a:t>
            </a:r>
          </a:p>
          <a:p>
            <a:r>
              <a:rPr lang="en-US" b="1">
                <a:solidFill>
                  <a:srgbClr val="333333"/>
                </a:solidFill>
                <a:latin typeface="Helvetica Neue"/>
              </a:rPr>
              <a:t>Orientation</a:t>
            </a:r>
          </a:p>
          <a:p>
            <a:r>
              <a:rPr lang="en-US" b="1">
                <a:solidFill>
                  <a:srgbClr val="575858"/>
                </a:solidFill>
                <a:latin typeface="Helvetica Neue"/>
              </a:rPr>
              <a:t>Sponsors must offer appropriate </a:t>
            </a:r>
            <a:r>
              <a:rPr lang="en-US" b="1">
                <a:solidFill>
                  <a:srgbClr val="16A8EE"/>
                </a:solidFill>
                <a:latin typeface="Helvetica Neue"/>
                <a:hlinkClick r:id="rId3"/>
              </a:rPr>
              <a:t>orientation</a:t>
            </a:r>
            <a:r>
              <a:rPr lang="en-US" b="1">
                <a:solidFill>
                  <a:srgbClr val="575858"/>
                </a:solidFill>
                <a:latin typeface="Helvetica Neue"/>
              </a:rPr>
              <a:t> for all participants, and are encouraged to offer orientation to the participant's family (J-2 spouses and dependents), especially those expected to remain in the United States for at least one year. For details, please refer to the regulations. [22 CFR 62.10 (c)(1-7) and specific regulations for categories of interest]. Orientation materials should include information about the region, state and locale</a:t>
            </a:r>
            <a:r>
              <a:rPr lang="en-US">
                <a:solidFill>
                  <a:srgbClr val="575858"/>
                </a:solidFill>
                <a:latin typeface="Helvetica Neue"/>
              </a:rPr>
              <a:t>.</a:t>
            </a:r>
            <a:endParaRPr lang="en-US" dirty="0">
              <a:solidFill>
                <a:srgbClr val="575858"/>
              </a:solidFill>
              <a:latin typeface="Helvetica Neue"/>
            </a:endParaRPr>
          </a:p>
        </p:txBody>
      </p:sp>
    </p:spTree>
    <p:extLst>
      <p:ext uri="{BB962C8B-B14F-4D97-AF65-F5344CB8AC3E}">
        <p14:creationId xmlns:p14="http://schemas.microsoft.com/office/powerpoint/2010/main" val="3147547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47</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88640" y="4343400"/>
            <a:ext cx="6516724" cy="5053136"/>
          </a:xfrm>
          <a:noFill/>
        </p:spPr>
        <p:txBody>
          <a:bodyPr/>
          <a:lstStyle/>
          <a:p>
            <a:r>
              <a:rPr lang="en-US" sz="1150" dirty="0">
                <a:latin typeface="Arial Black" panose="020B0A04020102020204" pitchFamily="34" charset="0"/>
              </a:rPr>
              <a:t>The IMG Advisors Network (IAN) is a free service of the ECFMG Certificate Holders Office (ECHO). IAN allows qualifying IMGs who plan to come to the United States to connect with advisors who can answer questions about applying to U.S. GME and living and working in the United States. IAN advisors may also be a good source of advice and guidance on training and career issues beyond residency, such as pursuit of subspecialty fellowships. </a:t>
            </a:r>
            <a:r>
              <a:rPr lang="en-US" sz="1150" b="1" dirty="0">
                <a:latin typeface="Arial Black" panose="020B0A04020102020204" pitchFamily="34" charset="0"/>
              </a:rPr>
              <a:t>Beyond Entry into U.S. GME, there are daily living issues, t</a:t>
            </a:r>
            <a:r>
              <a:rPr lang="en-US" sz="1150" dirty="0">
                <a:latin typeface="Arial Black" panose="020B0A04020102020204" pitchFamily="34" charset="0"/>
              </a:rPr>
              <a:t>hese issues typically have included:</a:t>
            </a:r>
          </a:p>
          <a:p>
            <a:r>
              <a:rPr lang="en-US" sz="1150" dirty="0">
                <a:latin typeface="Arial Black" panose="020B0A04020102020204" pitchFamily="34" charset="0"/>
              </a:rPr>
              <a:t>Where to find housing</a:t>
            </a:r>
          </a:p>
          <a:p>
            <a:r>
              <a:rPr lang="en-US" sz="1150" dirty="0">
                <a:latin typeface="Arial Black" panose="020B0A04020102020204" pitchFamily="34" charset="0"/>
              </a:rPr>
              <a:t>Where to find ethnic restaurants and grocery stores</a:t>
            </a:r>
          </a:p>
          <a:p>
            <a:r>
              <a:rPr lang="en-US" sz="1150" dirty="0">
                <a:latin typeface="Arial Black" panose="020B0A04020102020204" pitchFamily="34" charset="0"/>
              </a:rPr>
              <a:t>Where to find houses of worship</a:t>
            </a:r>
          </a:p>
          <a:p>
            <a:r>
              <a:rPr lang="en-US" sz="1150" dirty="0">
                <a:latin typeface="Arial Black" panose="020B0A04020102020204" pitchFamily="34" charset="0"/>
              </a:rPr>
              <a:t>Setting up personal finances</a:t>
            </a:r>
          </a:p>
          <a:p>
            <a:r>
              <a:rPr lang="en-US" sz="1150" dirty="0">
                <a:latin typeface="Arial Black" panose="020B0A04020102020204" pitchFamily="34" charset="0"/>
              </a:rPr>
              <a:t>Obtaining a Social Security Number</a:t>
            </a:r>
          </a:p>
          <a:p>
            <a:r>
              <a:rPr lang="en-US" sz="1150" dirty="0">
                <a:latin typeface="Arial Black" panose="020B0A04020102020204" pitchFamily="34" charset="0"/>
              </a:rPr>
              <a:t>Buying/leasing an automobile; getting a driver’s license</a:t>
            </a:r>
          </a:p>
          <a:p>
            <a:r>
              <a:rPr lang="en-US" sz="1150" dirty="0">
                <a:latin typeface="Arial Black" panose="020B0A04020102020204" pitchFamily="34" charset="0"/>
              </a:rPr>
              <a:t>Spouses and children - employment opportunities, child care, schools</a:t>
            </a:r>
          </a:p>
          <a:p>
            <a:r>
              <a:rPr lang="en-US" sz="1150" dirty="0">
                <a:latin typeface="Arial Black" panose="020B0A04020102020204" pitchFamily="34" charset="0"/>
              </a:rPr>
              <a:t>Support groups - people from the same country or ethnic groups</a:t>
            </a:r>
          </a:p>
          <a:p>
            <a:r>
              <a:rPr lang="en-US" sz="1150" dirty="0">
                <a:latin typeface="Arial Black" panose="020B0A04020102020204" pitchFamily="34" charset="0"/>
              </a:rPr>
              <a:t>Expectations for work and call schedules, time off, vacations</a:t>
            </a:r>
          </a:p>
          <a:p>
            <a:r>
              <a:rPr lang="en-US" sz="1150" dirty="0">
                <a:latin typeface="Arial Black" panose="020B0A04020102020204" pitchFamily="34" charset="0"/>
              </a:rPr>
              <a:t>Recreational resources</a:t>
            </a:r>
          </a:p>
          <a:p>
            <a:r>
              <a:rPr lang="en-US" sz="1150" dirty="0">
                <a:latin typeface="Arial Black" panose="020B0A04020102020204" pitchFamily="34" charset="0"/>
              </a:rPr>
              <a:t>U.S. culture - books, TV shows, movies, music, sports</a:t>
            </a:r>
          </a:p>
          <a:p>
            <a:r>
              <a:rPr lang="en-US" sz="1150" dirty="0">
                <a:latin typeface="Arial Black" panose="020B0A04020102020204" pitchFamily="34" charset="0"/>
              </a:rPr>
              <a:t>Language - idioms, jargon, abbreviations (see also the </a:t>
            </a:r>
            <a:r>
              <a:rPr lang="en-US" sz="1150" u="sng" dirty="0">
                <a:latin typeface="Arial Black" panose="020B0A04020102020204" pitchFamily="34" charset="0"/>
                <a:hlinkClick r:id="rId3"/>
              </a:rPr>
              <a:t>“</a:t>
            </a:r>
            <a:r>
              <a:rPr lang="en-US" sz="1150" u="sng" dirty="0" err="1">
                <a:latin typeface="Arial Black" panose="020B0A04020102020204" pitchFamily="34" charset="0"/>
                <a:hlinkClick r:id="rId3"/>
              </a:rPr>
              <a:t>Medicalese</a:t>
            </a:r>
            <a:r>
              <a:rPr lang="en-US" sz="1150" u="sng" dirty="0">
                <a:latin typeface="Arial Black" panose="020B0A04020102020204" pitchFamily="34" charset="0"/>
                <a:hlinkClick r:id="rId3"/>
              </a:rPr>
              <a:t>” glossary</a:t>
            </a:r>
            <a:r>
              <a:rPr lang="en-US" sz="1150" dirty="0">
                <a:latin typeface="Arial Black" panose="020B0A04020102020204" pitchFamily="34" charset="0"/>
              </a:rPr>
              <a:t>) </a:t>
            </a:r>
          </a:p>
          <a:p>
            <a:r>
              <a:rPr lang="en-US" sz="1150" dirty="0">
                <a:latin typeface="Arial Black" panose="020B0A04020102020204" pitchFamily="34" charset="0"/>
              </a:rPr>
              <a:t>Unique features or characteristics of the program or the area in which it is located</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29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48</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066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49</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05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5</a:t>
            </a:fld>
            <a:endParaRPr lang="en-GB"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52636" y="4139444"/>
            <a:ext cx="6552728" cy="5017132"/>
          </a:xfrm>
          <a:noFill/>
        </p:spPr>
        <p:txBody>
          <a:bodyPr/>
          <a:lstStyle/>
          <a:p>
            <a:pPr eaLnBrk="1" hangingPunct="1"/>
            <a:r>
              <a:rPr lang="en-US" altLang="en-US" sz="800" dirty="0">
                <a:latin typeface="Arial Black" panose="020B0A04020102020204" pitchFamily="34" charset="0"/>
                <a:cs typeface="Arial" panose="020B0604020202020204" pitchFamily="34" charset="0"/>
              </a:rPr>
              <a:t>The H-1B is the most common temporary work visa option for medical residents and fellows they are considered employees, Their status is regulated by the Department of Homeland Security and the Department of Labor..</a:t>
            </a:r>
          </a:p>
          <a:p>
            <a:r>
              <a:rPr lang="en-US" sz="800" dirty="0">
                <a:latin typeface="Arial Black" panose="020B0A04020102020204" pitchFamily="34" charset="0"/>
              </a:rPr>
              <a:t>What are the requirements for H1-B visa:</a:t>
            </a:r>
          </a:p>
          <a:p>
            <a:pPr marL="228600" indent="-228600">
              <a:buFont typeface="+mj-lt"/>
              <a:buAutoNum type="arabicPeriod"/>
            </a:pPr>
            <a:r>
              <a:rPr lang="en-US" sz="800" dirty="0">
                <a:latin typeface="Arial Black" panose="020B0A04020102020204" pitchFamily="34" charset="0"/>
              </a:rPr>
              <a:t>Having a Fellowship or Medical Residency offer, because H-1B employment authorization is employer specific. The GME program must file an H-1B petition on behalf of the IMG; the law does not permit prospective trainees to file for themselves;  </a:t>
            </a:r>
          </a:p>
          <a:p>
            <a:pPr marL="228600" indent="-228600">
              <a:buFont typeface="+mj-lt"/>
              <a:buAutoNum type="arabicPeriod"/>
            </a:pPr>
            <a:r>
              <a:rPr lang="en-US" sz="800" dirty="0">
                <a:latin typeface="Arial Black" panose="020B0A04020102020204" pitchFamily="34" charset="0"/>
              </a:rPr>
              <a:t>Physician must be paid prevailing; </a:t>
            </a:r>
          </a:p>
          <a:p>
            <a:pPr marL="228600" indent="-228600">
              <a:buFont typeface="+mj-lt"/>
              <a:buAutoNum type="arabicPeriod"/>
            </a:pPr>
            <a:r>
              <a:rPr lang="en-US" sz="800" dirty="0">
                <a:latin typeface="Arial Black" panose="020B0A04020102020204" pitchFamily="34" charset="0"/>
              </a:rPr>
              <a:t>ECFMG certification; </a:t>
            </a:r>
          </a:p>
          <a:p>
            <a:pPr marL="228600" indent="-228600">
              <a:buFont typeface="+mj-lt"/>
              <a:buAutoNum type="arabicPeriod"/>
            </a:pPr>
            <a:r>
              <a:rPr lang="en-US" sz="800" dirty="0">
                <a:latin typeface="Arial Black" panose="020B0A04020102020204" pitchFamily="34" charset="0"/>
              </a:rPr>
              <a:t>Passage of USMLE Steps I,II,III or FLEX Parts 1 and 2; and </a:t>
            </a:r>
          </a:p>
          <a:p>
            <a:pPr marL="228600" indent="-228600">
              <a:buFont typeface="+mj-lt"/>
              <a:buAutoNum type="arabicPeriod"/>
            </a:pPr>
            <a:r>
              <a:rPr lang="en-US" sz="800" dirty="0">
                <a:latin typeface="Arial Black" panose="020B0A04020102020204" pitchFamily="34" charset="0"/>
              </a:rPr>
              <a:t>State Medical License or other authorization to practice medicine in the State of intended employment (if such license/authorization is required by the State) **</a:t>
            </a:r>
          </a:p>
          <a:p>
            <a:r>
              <a:rPr lang="en-US" sz="800" i="1" dirty="0">
                <a:latin typeface="Arial Black" panose="020B0A04020102020204" pitchFamily="34" charset="0"/>
              </a:rPr>
              <a:t>** Most States require medical residents to have State Medical Licenses to practice medicine. However, some States such as New York do not require medical residents/fellows to hold State licenses. Other States, such as Connecticut, require that the employer obtain permits to practice for medical residents for at least the first two years of medical training</a:t>
            </a:r>
          </a:p>
          <a:p>
            <a:r>
              <a:rPr lang="en-US" sz="800" i="1" dirty="0">
                <a:latin typeface="Arial Black" panose="020B0A04020102020204" pitchFamily="34" charset="0"/>
              </a:rPr>
              <a:t>The documents are:</a:t>
            </a:r>
            <a:endParaRPr lang="en-US" sz="800" dirty="0">
              <a:latin typeface="Arial Black" panose="020B0A04020102020204" pitchFamily="34" charset="0"/>
            </a:endParaRPr>
          </a:p>
          <a:p>
            <a:pPr marL="628650" lvl="1" indent="-171450">
              <a:buFont typeface="Arial" panose="020B0604020202020204" pitchFamily="34" charset="0"/>
              <a:buChar char="•"/>
            </a:pPr>
            <a:r>
              <a:rPr lang="en-US" altLang="en-US" sz="800" dirty="0">
                <a:latin typeface="Arial Black" panose="020B0A04020102020204" pitchFamily="34" charset="0"/>
              </a:rPr>
              <a:t>Copy of medical school diploma and course list/transcript;</a:t>
            </a:r>
          </a:p>
          <a:p>
            <a:pPr marL="628650" lvl="1" indent="-171450">
              <a:buFont typeface="Arial" panose="020B0604020202020204" pitchFamily="34" charset="0"/>
              <a:buChar char="•"/>
            </a:pPr>
            <a:r>
              <a:rPr lang="en-US" altLang="en-US" sz="800" dirty="0">
                <a:latin typeface="Arial Black" panose="020B0A04020102020204" pitchFamily="34" charset="0"/>
              </a:rPr>
              <a:t>Copy of ECFMG certificate;</a:t>
            </a:r>
          </a:p>
          <a:p>
            <a:pPr marL="628650" lvl="1" indent="-171450">
              <a:buFont typeface="Arial" panose="020B0604020202020204" pitchFamily="34" charset="0"/>
              <a:buChar char="•"/>
            </a:pPr>
            <a:r>
              <a:rPr lang="en-US" altLang="en-US" sz="800" dirty="0">
                <a:latin typeface="Arial Black" panose="020B0A04020102020204" pitchFamily="34" charset="0"/>
              </a:rPr>
              <a:t>Copy of USMLE Steps I,II,III pass results letters </a:t>
            </a:r>
          </a:p>
          <a:p>
            <a:pPr marL="628650" lvl="1" indent="-171450">
              <a:buFont typeface="Arial" panose="020B0604020202020204" pitchFamily="34" charset="0"/>
              <a:buChar char="•"/>
            </a:pPr>
            <a:r>
              <a:rPr lang="en-US" altLang="en-US" sz="800" dirty="0">
                <a:latin typeface="Arial Black" panose="020B0A04020102020204" pitchFamily="34" charset="0"/>
              </a:rPr>
              <a:t>Copy of valid passport (all pages);</a:t>
            </a:r>
          </a:p>
          <a:p>
            <a:pPr marL="628650" lvl="1" indent="-171450">
              <a:buFont typeface="Arial" panose="020B0604020202020204" pitchFamily="34" charset="0"/>
              <a:buChar char="•"/>
            </a:pPr>
            <a:r>
              <a:rPr lang="en-US" altLang="en-US" sz="800" dirty="0">
                <a:latin typeface="Arial Black" panose="020B0A04020102020204" pitchFamily="34" charset="0"/>
              </a:rPr>
              <a:t>Copy of residency/fellowship offer letter or contract; </a:t>
            </a:r>
          </a:p>
          <a:p>
            <a:pPr marL="628650" lvl="1" indent="-171450">
              <a:buFont typeface="Arial" panose="020B0604020202020204" pitchFamily="34" charset="0"/>
              <a:buChar char="•"/>
            </a:pPr>
            <a:r>
              <a:rPr lang="en-US" altLang="en-US" sz="800" dirty="0">
                <a:latin typeface="Arial Black" panose="020B0A04020102020204" pitchFamily="34" charset="0"/>
              </a:rPr>
              <a:t>Evidence of State Medical License/permit (when required) - if you do not yet have a State Medical License/permit, be sure to take the necessary steps to apply for the necessary license/permit, and advise us once such permit will be ready;</a:t>
            </a:r>
          </a:p>
          <a:p>
            <a:pPr eaLnBrk="1" hangingPunct="1"/>
            <a:r>
              <a:rPr lang="en-US" altLang="en-US" sz="800" dirty="0">
                <a:latin typeface="Arial Black" panose="020B0A04020102020204" pitchFamily="34" charset="0"/>
                <a:cs typeface="Arial" panose="020B0604020202020204" pitchFamily="34" charset="0"/>
              </a:rPr>
              <a:t>Costs for H1B visa processing are the responsibility of the employer. Most residency/fellowship programs agree to H-1B sponsorship but they prefer J-1 visa that not required to pay for it.  Is recommend that all medical residents/fellows utilize premium processing for H1B visa applications, which guarantees a response from the US Immigration Service within 15 business days.</a:t>
            </a:r>
          </a:p>
          <a:p>
            <a:pPr eaLnBrk="1" hangingPunct="1"/>
            <a:r>
              <a:rPr lang="en-US" altLang="en-US" sz="800" dirty="0">
                <a:latin typeface="Arial Black" panose="020B0A04020102020204" pitchFamily="34" charset="0"/>
                <a:cs typeface="Arial" panose="020B0604020202020204" pitchFamily="34" charset="0"/>
              </a:rPr>
              <a:t>H-1B visas are granted initially for up to three years, and are renewable for another three-years. With some exceptions, H-1B visas are limited to six-years in duration, for residents in longer programs they may need to moved to J-1 or permanent residency. Every IMG that qualifies for H-1B status can also get a J-1, but not all qualified for H-1B </a:t>
            </a:r>
          </a:p>
          <a:p>
            <a:pPr eaLnBrk="1" hangingPunct="1"/>
            <a:r>
              <a:rPr lang="en-US" altLang="en-US" sz="800" dirty="0">
                <a:latin typeface="Arial Black" panose="020B0A04020102020204" pitchFamily="34" charset="0"/>
                <a:cs typeface="Arial" panose="020B0604020202020204" pitchFamily="34" charset="0"/>
              </a:rPr>
              <a:t>H1-B Cap- </a:t>
            </a:r>
            <a:r>
              <a:rPr lang="en-US" sz="800" dirty="0">
                <a:latin typeface="Arial Black" panose="020B0A04020102020204" pitchFamily="34" charset="0"/>
              </a:rPr>
              <a:t>is nothing but the total number of petitions or maximum limit on the same allowed, This is loosely referred as general quota/cap or regular quota or non-advanced degree quota/cap. The annual cap is set as 65,000. Application opens in April 1</a:t>
            </a:r>
            <a:r>
              <a:rPr lang="en-US" sz="800" baseline="30000" dirty="0">
                <a:latin typeface="Arial Black" panose="020B0A04020102020204" pitchFamily="34" charset="0"/>
              </a:rPr>
              <a:t>st</a:t>
            </a:r>
            <a:r>
              <a:rPr lang="en-US" sz="800" dirty="0">
                <a:latin typeface="Arial Black" panose="020B0A04020102020204" pitchFamily="34" charset="0"/>
              </a:rPr>
              <a:t>, the demand substantially exceeds supply. Exempt </a:t>
            </a:r>
            <a:r>
              <a:rPr lang="en-US" sz="800" dirty="0" err="1">
                <a:latin typeface="Arial Black" panose="020B0A04020102020204" pitchFamily="34" charset="0"/>
              </a:rPr>
              <a:t>fromit</a:t>
            </a:r>
            <a:r>
              <a:rPr lang="en-US" sz="800" dirty="0">
                <a:latin typeface="Arial Black" panose="020B0A04020102020204" pitchFamily="34" charset="0"/>
              </a:rPr>
              <a:t> are J-1 waivered physicians, universities, non-profit, university affiliated entities, </a:t>
            </a:r>
            <a:r>
              <a:rPr lang="en-US" sz="800" dirty="0" err="1">
                <a:latin typeface="Arial Black" panose="020B0A04020102020204" pitchFamily="34" charset="0"/>
              </a:rPr>
              <a:t>etc</a:t>
            </a:r>
            <a:endParaRPr lang="en-US" sz="800" dirty="0">
              <a:latin typeface="Arial Black" panose="020B0A040201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553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50</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56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6</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368660" y="4343400"/>
            <a:ext cx="6084676" cy="4513076"/>
          </a:xfrm>
          <a:noFill/>
        </p:spPr>
        <p:txBody>
          <a:bodyPr/>
          <a:lstStyle/>
          <a:p>
            <a:r>
              <a:rPr lang="en-US" dirty="0">
                <a:latin typeface="Arial Black" panose="020B0A04020102020204" pitchFamily="34" charset="0"/>
              </a:rPr>
              <a:t>J-2 Visa (Family member of </a:t>
            </a:r>
            <a:r>
              <a:rPr lang="en-US" dirty="0">
                <a:latin typeface="Arial Black" panose="020B0A04020102020204" pitchFamily="34" charset="0"/>
                <a:hlinkClick r:id="rId3"/>
              </a:rPr>
              <a:t>J-1</a:t>
            </a:r>
            <a:r>
              <a:rPr lang="en-US" dirty="0">
                <a:latin typeface="Arial Black" panose="020B0A04020102020204" pitchFamily="34" charset="0"/>
              </a:rPr>
              <a:t> visa holder):</a:t>
            </a:r>
          </a:p>
          <a:p>
            <a:r>
              <a:rPr lang="en-US" dirty="0">
                <a:latin typeface="Arial Black" panose="020B0A04020102020204" pitchFamily="34" charset="0"/>
              </a:rPr>
              <a:t>The spouse and minor children of the J-1 visa holder may accompany or follow to join the exchange visitor to the United States. J-2 dependents are eligible for employment authorization. A J-2 dependent will be subject to the two-year home country physical presence requirement if accompanying an exchange visitor on a program subjecting the J-1 visa holder to the requirement</a:t>
            </a:r>
            <a:r>
              <a:rPr lang="en-US" dirty="0"/>
              <a:t>.</a:t>
            </a:r>
          </a:p>
          <a:p>
            <a:endParaRPr lang="en-US" dirty="0"/>
          </a:p>
          <a:p>
            <a:pPr eaLnBrk="1" hangingPunct="1"/>
            <a:r>
              <a:rPr lang="en-US" dirty="0">
                <a:latin typeface="Arial Black" panose="020B0A04020102020204" pitchFamily="34" charset="0"/>
              </a:rPr>
              <a:t>The H-2B  program allows U.S. employers or U.S. agents who meet specific regulatory requirements to bring foreign nationals to the United States to fill temporary nonagricultural jobs</a:t>
            </a:r>
            <a:r>
              <a:rPr lang="en-US" dirty="0"/>
              <a:t>.</a:t>
            </a:r>
          </a:p>
          <a:p>
            <a:r>
              <a:rPr lang="en-US" dirty="0">
                <a:latin typeface="Arial Black" panose="020B0A04020102020204" pitchFamily="34" charset="0"/>
              </a:rPr>
              <a:t>To qualify for H-2B nonimmigrant classification, the petitioner must establish that: </a:t>
            </a:r>
          </a:p>
          <a:p>
            <a:pPr marL="171450" indent="-171450">
              <a:buFont typeface="Arial" panose="020B0604020202020204" pitchFamily="34" charset="0"/>
              <a:buChar char="•"/>
            </a:pPr>
            <a:r>
              <a:rPr lang="en-US" dirty="0">
                <a:latin typeface="Arial Black" panose="020B0A04020102020204" pitchFamily="34" charset="0"/>
              </a:rPr>
              <a:t>There are not enough U.S. workers who are able, willing, qualified, and available to do the temporary work.</a:t>
            </a:r>
          </a:p>
          <a:p>
            <a:pPr marL="171450" indent="-171450">
              <a:buFont typeface="Arial" panose="020B0604020202020204" pitchFamily="34" charset="0"/>
              <a:buChar char="•"/>
            </a:pPr>
            <a:r>
              <a:rPr lang="en-US" dirty="0">
                <a:latin typeface="Arial Black" panose="020B0A04020102020204" pitchFamily="34" charset="0"/>
              </a:rPr>
              <a:t>Employing H-2B workers will not adversely affect the wages and working conditions of similarly employed U.S. workers.</a:t>
            </a:r>
          </a:p>
          <a:p>
            <a:pPr marL="171450" indent="-171450">
              <a:buFont typeface="Arial" panose="020B0604020202020204" pitchFamily="34" charset="0"/>
              <a:buChar char="•"/>
            </a:pPr>
            <a:r>
              <a:rPr lang="en-US" dirty="0">
                <a:latin typeface="Arial Black" panose="020B0A04020102020204" pitchFamily="34" charset="0"/>
              </a:rPr>
              <a:t>Its need for the prospective worker’s services or labor is temporary, regardless of whether the underlying job can be described as temporary.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67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7</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sz="2000" dirty="0">
                <a:latin typeface="Arial Black" panose="020B0A04020102020204" pitchFamily="34" charset="0"/>
              </a:rPr>
              <a:t>An </a:t>
            </a:r>
            <a:r>
              <a:rPr lang="en-US" sz="2000" b="1" dirty="0">
                <a:latin typeface="Arial Black" panose="020B0A04020102020204" pitchFamily="34" charset="0"/>
              </a:rPr>
              <a:t>Employment Authorization Document</a:t>
            </a:r>
            <a:r>
              <a:rPr lang="en-US" sz="2000" dirty="0">
                <a:latin typeface="Arial Black" panose="020B0A04020102020204" pitchFamily="34" charset="0"/>
              </a:rPr>
              <a:t> (</a:t>
            </a:r>
            <a:r>
              <a:rPr lang="en-US" sz="2000" b="1" dirty="0">
                <a:latin typeface="Arial Black" panose="020B0A04020102020204" pitchFamily="34" charset="0"/>
              </a:rPr>
              <a:t>EAD</a:t>
            </a:r>
            <a:r>
              <a:rPr lang="en-US" sz="2000" dirty="0">
                <a:latin typeface="Arial Black" panose="020B0A04020102020204" pitchFamily="34" charset="0"/>
              </a:rPr>
              <a:t>) is a document issued by the USCIS to authorize an alien to work in the U.S. for a period of time, usually one year. It is also called a work permit. It takes the form of a card with the alien's name, photo, and work eligibility expiration date.</a:t>
            </a:r>
            <a:endParaRPr lang="en-US" altLang="en-US" sz="2000" dirty="0">
              <a:latin typeface="Arial Black" panose="020B0A040201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00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A0F8D2-0412-45CA-8EA4-A28F4F6A39BA}" type="slidenum">
              <a:rPr lang="en-US" altLang="en-US"/>
              <a:pPr>
                <a:spcBef>
                  <a:spcPct val="0"/>
                </a:spcBef>
              </a:pPr>
              <a:t>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224644" y="4328729"/>
            <a:ext cx="6408712" cy="4813684"/>
          </a:xfrm>
          <a:noFill/>
        </p:spPr>
        <p:txBody>
          <a:bodyPr/>
          <a:lstStyle/>
          <a:p>
            <a:pPr marL="171450" indent="-171450">
              <a:buFont typeface="Arial" panose="020B0604020202020204" pitchFamily="34" charset="0"/>
              <a:buChar char="•"/>
            </a:pPr>
            <a:endParaRPr lang="en-US" sz="1100" dirty="0">
              <a:latin typeface="Arial Black" panose="020B0A04020102020204" pitchFamily="34" charset="0"/>
            </a:endParaRPr>
          </a:p>
        </p:txBody>
      </p:sp>
    </p:spTree>
    <p:extLst>
      <p:ext uri="{BB962C8B-B14F-4D97-AF65-F5344CB8AC3E}">
        <p14:creationId xmlns:p14="http://schemas.microsoft.com/office/powerpoint/2010/main" val="378938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978F3-1D39-4EC2-B0F2-380B515D6036}" type="slidenum">
              <a:rPr lang="en-GB" altLang="en-US"/>
              <a:pPr>
                <a:spcBef>
                  <a:spcPct val="0"/>
                </a:spcBef>
              </a:pPr>
              <a:t>9</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88640" y="4355976"/>
            <a:ext cx="6372708" cy="4536504"/>
          </a:xfrm>
          <a:noFill/>
        </p:spPr>
        <p:txBody>
          <a:bodyPr/>
          <a:lstStyle/>
          <a:p>
            <a:pPr eaLnBrk="1" hangingPunct="1"/>
            <a:r>
              <a:rPr lang="en-US" altLang="en-US" sz="1600" dirty="0">
                <a:latin typeface="Arial Black" panose="020B0A04020102020204" pitchFamily="34" charset="0"/>
                <a:cs typeface="Arial" panose="020B0604020202020204" pitchFamily="34" charset="0"/>
              </a:rPr>
              <a:t>There are 3 organizations and one federal agency involved in the J-1 Visa process for IMG’s</a:t>
            </a:r>
          </a:p>
          <a:p>
            <a:pPr eaLnBrk="1" hangingPunct="1"/>
            <a:r>
              <a:rPr lang="en-US" altLang="en-US" sz="1600" dirty="0" err="1">
                <a:latin typeface="Arial Black" panose="020B0A04020102020204" pitchFamily="34" charset="0"/>
                <a:cs typeface="Arial" panose="020B0604020202020204" pitchFamily="34" charset="0"/>
              </a:rPr>
              <a:t>DoS</a:t>
            </a:r>
            <a:r>
              <a:rPr lang="en-US" altLang="en-US" sz="1600" dirty="0">
                <a:latin typeface="Arial Black" panose="020B0A04020102020204" pitchFamily="34" charset="0"/>
                <a:cs typeface="Arial" panose="020B0604020202020204" pitchFamily="34" charset="0"/>
              </a:rPr>
              <a:t>- Department of State-administers the Exchange Visitor Program, which includes the J-1 medical training program</a:t>
            </a:r>
          </a:p>
          <a:p>
            <a:pPr eaLnBrk="1" hangingPunct="1"/>
            <a:r>
              <a:rPr lang="en-US" altLang="en-US" sz="1600" dirty="0">
                <a:latin typeface="Arial Black" panose="020B0A04020102020204" pitchFamily="34" charset="0"/>
                <a:cs typeface="Arial" panose="020B0604020202020204" pitchFamily="34" charset="0"/>
              </a:rPr>
              <a:t>AAMC- Association of American Colleges-monitors and sets standards for medical education and administers the Electronic Residency Application Service (ERAS)</a:t>
            </a:r>
          </a:p>
          <a:p>
            <a:pPr eaLnBrk="1" hangingPunct="1"/>
            <a:r>
              <a:rPr lang="en-US" altLang="en-US" sz="1600" dirty="0">
                <a:latin typeface="Arial Black" panose="020B0A04020102020204" pitchFamily="34" charset="0"/>
                <a:cs typeface="Arial" panose="020B0604020202020204" pitchFamily="34" charset="0"/>
              </a:rPr>
              <a:t>NRMP- National Residency Matching Program –administers the MATCH</a:t>
            </a:r>
          </a:p>
          <a:p>
            <a:pPr eaLnBrk="1" hangingPunct="1"/>
            <a:r>
              <a:rPr lang="en-US" altLang="en-US" sz="1600" dirty="0">
                <a:latin typeface="Arial Black" panose="020B0A04020102020204" pitchFamily="34" charset="0"/>
                <a:cs typeface="Arial" panose="020B0604020202020204" pitchFamily="34" charset="0"/>
              </a:rPr>
              <a:t>ECFMG- Educational Commission for Foreign Medical Graduates- as we already mentioned the serve as the Responsible Office (RO) for the EV program and provides the academic credentialing services and issues the DS-2019. They are also responsible for authorizing travel for the J-1 IMG and issuing the ECFMG certification</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59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2420938"/>
          </a:xfrm>
          <a:prstGeom prst="rect">
            <a:avLst/>
          </a:prstGeom>
          <a:solidFill>
            <a:schemeClr val="tx2">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5" name="Rectangle 4"/>
          <p:cNvSpPr>
            <a:spLocks noChangeArrowheads="1"/>
          </p:cNvSpPr>
          <p:nvPr/>
        </p:nvSpPr>
        <p:spPr bwMode="auto">
          <a:xfrm>
            <a:off x="0" y="6605588"/>
            <a:ext cx="9139238" cy="277812"/>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6" name="Rectangle 5"/>
          <p:cNvSpPr>
            <a:spLocks noChangeArrowheads="1"/>
          </p:cNvSpPr>
          <p:nvPr/>
        </p:nvSpPr>
        <p:spPr bwMode="auto">
          <a:xfrm>
            <a:off x="-3175" y="2420938"/>
            <a:ext cx="9147175" cy="215900"/>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4102" name="Rectangle 6"/>
          <p:cNvSpPr>
            <a:spLocks noGrp="1" noChangeArrowheads="1"/>
          </p:cNvSpPr>
          <p:nvPr>
            <p:ph type="ctrTitle"/>
          </p:nvPr>
        </p:nvSpPr>
        <p:spPr>
          <a:xfrm>
            <a:off x="468313" y="296863"/>
            <a:ext cx="7989887" cy="1655762"/>
          </a:xfrm>
        </p:spPr>
        <p:txBody>
          <a:bodyPr/>
          <a:lstStyle>
            <a:lvl1pPr>
              <a:defRPr/>
            </a:lvl1pPr>
          </a:lstStyle>
          <a:p>
            <a:pPr lvl="0"/>
            <a:r>
              <a:rPr lang="en-US" noProof="0"/>
              <a:t>Click to edit Master title style</a:t>
            </a:r>
          </a:p>
        </p:txBody>
      </p:sp>
      <p:sp>
        <p:nvSpPr>
          <p:cNvPr id="4103" name="Rectangle 7"/>
          <p:cNvSpPr>
            <a:spLocks noGrp="1" noChangeArrowheads="1"/>
          </p:cNvSpPr>
          <p:nvPr>
            <p:ph type="subTitle" idx="1"/>
          </p:nvPr>
        </p:nvSpPr>
        <p:spPr>
          <a:xfrm>
            <a:off x="468313" y="3886200"/>
            <a:ext cx="7304087" cy="1752600"/>
          </a:xfrm>
        </p:spPr>
        <p:txBody>
          <a:bodyPr/>
          <a:lstStyle>
            <a:lvl1pPr marL="0" indent="0">
              <a:buFontTx/>
              <a:buNone/>
              <a:defRPr>
                <a:solidFill>
                  <a:schemeClr val="tx1"/>
                </a:solidFill>
              </a:defRPr>
            </a:lvl1pPr>
          </a:lstStyle>
          <a:p>
            <a:pPr lvl="0"/>
            <a:r>
              <a:rPr lang="en-US" noProof="0"/>
              <a:t>Click to edit Master subtitle style</a:t>
            </a:r>
          </a:p>
        </p:txBody>
      </p:sp>
      <p:sp>
        <p:nvSpPr>
          <p:cNvPr id="7" name="Rectangle 11"/>
          <p:cNvSpPr>
            <a:spLocks noGrp="1" noChangeArrowheads="1"/>
          </p:cNvSpPr>
          <p:nvPr>
            <p:ph type="dt" sz="half" idx="10"/>
          </p:nvPr>
        </p:nvSpPr>
        <p:spPr>
          <a:xfrm>
            <a:off x="457200" y="6605588"/>
            <a:ext cx="2133600" cy="279400"/>
          </a:xfrm>
        </p:spPr>
        <p:txBody>
          <a:bodyPr/>
          <a:lstStyle>
            <a:lvl1pPr>
              <a:defRPr>
                <a:solidFill>
                  <a:schemeClr val="tx1"/>
                </a:solidFill>
              </a:defRPr>
            </a:lvl1pPr>
          </a:lstStyle>
          <a:p>
            <a:pPr>
              <a:defRPr/>
            </a:pPr>
            <a:endParaRPr lang="en-US"/>
          </a:p>
        </p:txBody>
      </p:sp>
      <p:sp>
        <p:nvSpPr>
          <p:cNvPr id="8" name="Rectangle 12"/>
          <p:cNvSpPr>
            <a:spLocks noGrp="1" noChangeArrowheads="1"/>
          </p:cNvSpPr>
          <p:nvPr>
            <p:ph type="ftr" sz="quarter" idx="11"/>
          </p:nvPr>
        </p:nvSpPr>
        <p:spPr>
          <a:xfrm>
            <a:off x="3124200" y="6605588"/>
            <a:ext cx="2895600" cy="279400"/>
          </a:xfrm>
        </p:spPr>
        <p:txBody>
          <a:bodyPr/>
          <a:lstStyle>
            <a:lvl1pPr>
              <a:defRPr>
                <a:solidFill>
                  <a:schemeClr val="tx1"/>
                </a:solidFill>
              </a:defRPr>
            </a:lvl1pPr>
          </a:lstStyle>
          <a:p>
            <a:pPr>
              <a:defRPr/>
            </a:pPr>
            <a:endParaRPr lang="en-US"/>
          </a:p>
        </p:txBody>
      </p:sp>
      <p:sp>
        <p:nvSpPr>
          <p:cNvPr id="9" name="Rectangle 13"/>
          <p:cNvSpPr>
            <a:spLocks noGrp="1" noChangeArrowheads="1"/>
          </p:cNvSpPr>
          <p:nvPr>
            <p:ph type="sldNum" sz="quarter" idx="12"/>
          </p:nvPr>
        </p:nvSpPr>
        <p:spPr>
          <a:xfrm>
            <a:off x="6553200" y="6605588"/>
            <a:ext cx="2133600" cy="279400"/>
          </a:xfrm>
        </p:spPr>
        <p:txBody>
          <a:bodyPr/>
          <a:lstStyle>
            <a:lvl1pPr>
              <a:defRPr smtClean="0">
                <a:solidFill>
                  <a:schemeClr val="tx1"/>
                </a:solidFill>
              </a:defRPr>
            </a:lvl1pPr>
          </a:lstStyle>
          <a:p>
            <a:pPr>
              <a:defRPr/>
            </a:pPr>
            <a:fld id="{EF84E31A-4B65-408E-A0CB-C30DACEA2F78}" type="slidenum">
              <a:rPr lang="en-US" altLang="en-US"/>
              <a:pPr>
                <a:defRPr/>
              </a:pPr>
              <a:t>‹#›</a:t>
            </a:fld>
            <a:endParaRPr lang="en-US" altLang="en-US"/>
          </a:p>
        </p:txBody>
      </p:sp>
    </p:spTree>
    <p:extLst>
      <p:ext uri="{BB962C8B-B14F-4D97-AF65-F5344CB8AC3E}">
        <p14:creationId xmlns:p14="http://schemas.microsoft.com/office/powerpoint/2010/main" val="90201529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81954-A5D2-456E-BC13-79F18F69D06F}" type="slidenum">
              <a:rPr lang="en-US" altLang="en-US"/>
              <a:pPr>
                <a:defRPr/>
              </a:pPr>
              <a:t>‹#›</a:t>
            </a:fld>
            <a:endParaRPr lang="en-US" altLang="en-US"/>
          </a:p>
        </p:txBody>
      </p:sp>
    </p:spTree>
    <p:extLst>
      <p:ext uri="{BB962C8B-B14F-4D97-AF65-F5344CB8AC3E}">
        <p14:creationId xmlns:p14="http://schemas.microsoft.com/office/powerpoint/2010/main" val="397675642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8324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0350"/>
            <a:ext cx="6067425"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1E001-F72D-456D-9599-E5A68830CDE9}" type="slidenum">
              <a:rPr lang="en-US" altLang="en-US"/>
              <a:pPr>
                <a:defRPr/>
              </a:pPr>
              <a:t>‹#›</a:t>
            </a:fld>
            <a:endParaRPr lang="en-US" altLang="en-US"/>
          </a:p>
        </p:txBody>
      </p:sp>
    </p:spTree>
    <p:extLst>
      <p:ext uri="{BB962C8B-B14F-4D97-AF65-F5344CB8AC3E}">
        <p14:creationId xmlns:p14="http://schemas.microsoft.com/office/powerpoint/2010/main" val="213215673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6D9DF-FDB0-482B-9EFF-A7D65879A2C8}" type="slidenum">
              <a:rPr lang="en-US" altLang="en-US"/>
              <a:pPr>
                <a:defRPr/>
              </a:pPr>
              <a:t>‹#›</a:t>
            </a:fld>
            <a:endParaRPr lang="en-US" altLang="en-US"/>
          </a:p>
        </p:txBody>
      </p:sp>
    </p:spTree>
    <p:extLst>
      <p:ext uri="{BB962C8B-B14F-4D97-AF65-F5344CB8AC3E}">
        <p14:creationId xmlns:p14="http://schemas.microsoft.com/office/powerpoint/2010/main" val="153668165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92CE6A-ADEA-48B6-A72B-374A6EF4642C}" type="slidenum">
              <a:rPr lang="en-US" altLang="en-US"/>
              <a:pPr>
                <a:defRPr/>
              </a:pPr>
              <a:t>‹#›</a:t>
            </a:fld>
            <a:endParaRPr lang="en-US" altLang="en-US"/>
          </a:p>
        </p:txBody>
      </p:sp>
    </p:spTree>
    <p:extLst>
      <p:ext uri="{BB962C8B-B14F-4D97-AF65-F5344CB8AC3E}">
        <p14:creationId xmlns:p14="http://schemas.microsoft.com/office/powerpoint/2010/main" val="381153860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49D9BE-EA73-43EC-BF5D-C464707166AB}" type="slidenum">
              <a:rPr lang="en-US" altLang="en-US"/>
              <a:pPr>
                <a:defRPr/>
              </a:pPr>
              <a:t>‹#›</a:t>
            </a:fld>
            <a:endParaRPr lang="en-US" altLang="en-US"/>
          </a:p>
        </p:txBody>
      </p:sp>
    </p:spTree>
    <p:extLst>
      <p:ext uri="{BB962C8B-B14F-4D97-AF65-F5344CB8AC3E}">
        <p14:creationId xmlns:p14="http://schemas.microsoft.com/office/powerpoint/2010/main" val="4890218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D1A8DC-F0C9-4B70-AF48-1452343B7E0F}" type="slidenum">
              <a:rPr lang="en-US" altLang="en-US"/>
              <a:pPr>
                <a:defRPr/>
              </a:pPr>
              <a:t>‹#›</a:t>
            </a:fld>
            <a:endParaRPr lang="en-US" altLang="en-US"/>
          </a:p>
        </p:txBody>
      </p:sp>
    </p:spTree>
    <p:extLst>
      <p:ext uri="{BB962C8B-B14F-4D97-AF65-F5344CB8AC3E}">
        <p14:creationId xmlns:p14="http://schemas.microsoft.com/office/powerpoint/2010/main" val="245823713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94ABBB-4184-4DCC-9C08-EEFB8AAAD3CA}" type="slidenum">
              <a:rPr lang="en-US" altLang="en-US"/>
              <a:pPr>
                <a:defRPr/>
              </a:pPr>
              <a:t>‹#›</a:t>
            </a:fld>
            <a:endParaRPr lang="en-US" altLang="en-US"/>
          </a:p>
        </p:txBody>
      </p:sp>
    </p:spTree>
    <p:extLst>
      <p:ext uri="{BB962C8B-B14F-4D97-AF65-F5344CB8AC3E}">
        <p14:creationId xmlns:p14="http://schemas.microsoft.com/office/powerpoint/2010/main" val="218184815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11FCB3-1C08-4F1D-A59B-2289C8CF65B3}" type="slidenum">
              <a:rPr lang="en-US" altLang="en-US"/>
              <a:pPr>
                <a:defRPr/>
              </a:pPr>
              <a:t>‹#›</a:t>
            </a:fld>
            <a:endParaRPr lang="en-US" altLang="en-US"/>
          </a:p>
        </p:txBody>
      </p:sp>
    </p:spTree>
    <p:extLst>
      <p:ext uri="{BB962C8B-B14F-4D97-AF65-F5344CB8AC3E}">
        <p14:creationId xmlns:p14="http://schemas.microsoft.com/office/powerpoint/2010/main" val="36538327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A5779E-9D7F-4A3A-903B-A0A3B1146701}" type="slidenum">
              <a:rPr lang="en-US" altLang="en-US"/>
              <a:pPr>
                <a:defRPr/>
              </a:pPr>
              <a:t>‹#›</a:t>
            </a:fld>
            <a:endParaRPr lang="en-US" altLang="en-US"/>
          </a:p>
        </p:txBody>
      </p:sp>
    </p:spTree>
    <p:extLst>
      <p:ext uri="{BB962C8B-B14F-4D97-AF65-F5344CB8AC3E}">
        <p14:creationId xmlns:p14="http://schemas.microsoft.com/office/powerpoint/2010/main" val="317131253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EAA37-8820-4369-9C85-2B605DB50AD9}" type="slidenum">
              <a:rPr lang="en-US" altLang="en-US"/>
              <a:pPr>
                <a:defRPr/>
              </a:pPr>
              <a:t>‹#›</a:t>
            </a:fld>
            <a:endParaRPr lang="en-US" altLang="en-US"/>
          </a:p>
        </p:txBody>
      </p:sp>
    </p:spTree>
    <p:extLst>
      <p:ext uri="{BB962C8B-B14F-4D97-AF65-F5344CB8AC3E}">
        <p14:creationId xmlns:p14="http://schemas.microsoft.com/office/powerpoint/2010/main" val="277370406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3175" y="0"/>
            <a:ext cx="9144000" cy="1196975"/>
          </a:xfrm>
          <a:prstGeom prst="rect">
            <a:avLst/>
          </a:prstGeom>
          <a:solidFill>
            <a:schemeClr val="tx2">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1034" name="Rectangle 10"/>
          <p:cNvSpPr>
            <a:spLocks noChangeArrowheads="1"/>
          </p:cNvSpPr>
          <p:nvPr/>
        </p:nvSpPr>
        <p:spPr bwMode="auto">
          <a:xfrm>
            <a:off x="-3175" y="1089025"/>
            <a:ext cx="9147175" cy="215900"/>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1028" name="Rectangle 2"/>
          <p:cNvSpPr>
            <a:spLocks noGrp="1" noChangeArrowheads="1"/>
          </p:cNvSpPr>
          <p:nvPr>
            <p:ph type="title"/>
          </p:nvPr>
        </p:nvSpPr>
        <p:spPr bwMode="auto">
          <a:xfrm>
            <a:off x="457200" y="260350"/>
            <a:ext cx="82915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457200" y="1484313"/>
            <a:ext cx="829151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Rectangle 11"/>
          <p:cNvSpPr>
            <a:spLocks noChangeArrowheads="1"/>
          </p:cNvSpPr>
          <p:nvPr/>
        </p:nvSpPr>
        <p:spPr bwMode="auto">
          <a:xfrm>
            <a:off x="0" y="6605588"/>
            <a:ext cx="9139238" cy="277812"/>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2" name="Rectangle 4"/>
          <p:cNvSpPr>
            <a:spLocks noGrp="1" noChangeArrowheads="1"/>
          </p:cNvSpPr>
          <p:nvPr>
            <p:ph type="dt" sz="half" idx="2"/>
          </p:nvPr>
        </p:nvSpPr>
        <p:spPr bwMode="auto">
          <a:xfrm>
            <a:off x="457200" y="6561138"/>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latin typeface="Arial" charset="0"/>
                <a:cs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561138"/>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accent2"/>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561138"/>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accent2"/>
                </a:solidFill>
              </a:defRPr>
            </a:lvl1pPr>
          </a:lstStyle>
          <a:p>
            <a:pPr>
              <a:defRPr/>
            </a:pPr>
            <a:fld id="{E46B10BA-5E66-4044-A19A-A97D2AA214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wipe dir="r"/>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cfmg.org/evsp/notification-off-site-rotation.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cfmg.org/evsp/notification-LOA.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ecfmg.org/evsp/notification-resignation.pdf" TargetMode="External"/><Relationship Id="rId4" Type="http://schemas.openxmlformats.org/officeDocument/2006/relationships/hyperlink" Target="http://www.ecfmg.org/evsp/early-dismissal-form.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cfmg.org/evsp/pre-arrival-information.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www.usembassy.gov/" TargetMode="External"/><Relationship Id="rId4" Type="http://schemas.openxmlformats.org/officeDocument/2006/relationships/hyperlink" Target="https://j1visa.state.gov/wp-content/uploads/2015/03/Brochure-The-Exchange-Visitor-Program.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ravel.state.gov/content/visas/en/general/wait-times.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travel.state.gov/content/dam/visas/LegalRightsandProtections/English%20Online%20Reading%205-20-201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86850"/>
            <a:ext cx="9144000" cy="1655762"/>
          </a:xfrm>
        </p:spPr>
        <p:txBody>
          <a:bodyPr/>
          <a:lstStyle/>
          <a:p>
            <a:pPr algn="ctr" eaLnBrk="1" hangingPunct="1"/>
            <a:r>
              <a:rPr lang="en-GB" altLang="en-US" sz="8000" b="1" dirty="0"/>
              <a:t>J1 Visas</a:t>
            </a:r>
            <a:endParaRPr lang="en-US" altLang="en-US" sz="8000" b="1" dirty="0"/>
          </a:p>
        </p:txBody>
      </p:sp>
      <p:sp>
        <p:nvSpPr>
          <p:cNvPr id="2" name="TextBox 2"/>
          <p:cNvSpPr txBox="1"/>
          <p:nvPr/>
        </p:nvSpPr>
        <p:spPr>
          <a:xfrm>
            <a:off x="495300" y="5424488"/>
            <a:ext cx="7988080" cy="461665"/>
          </a:xfrm>
          <a:prstGeom prst="rect">
            <a:avLst/>
          </a:prstGeom>
        </p:spPr>
        <p:txBody>
          <a:bodyPr wrap="square" rtlCol="0">
            <a:spAutoFit/>
          </a:bodyPr>
          <a:lstStyle/>
          <a:p>
            <a:pPr algn="ctr"/>
            <a:r>
              <a:rPr lang="en-US" sz="2400" b="1" dirty="0">
                <a:solidFill>
                  <a:srgbClr val="333399"/>
                </a:solidFill>
              </a:rPr>
              <a:t>Sandra Ordonez • Boston University Medical Center</a:t>
            </a:r>
          </a:p>
        </p:txBody>
      </p:sp>
      <p:sp>
        <p:nvSpPr>
          <p:cNvPr id="4" name="TextBox 3"/>
          <p:cNvSpPr txBox="1"/>
          <p:nvPr/>
        </p:nvSpPr>
        <p:spPr>
          <a:xfrm>
            <a:off x="0" y="3753036"/>
            <a:ext cx="9143999" cy="1200329"/>
          </a:xfrm>
          <a:prstGeom prst="rect">
            <a:avLst/>
          </a:prstGeom>
        </p:spPr>
        <p:txBody>
          <a:bodyPr wrap="square" rtlCol="0">
            <a:spAutoFit/>
          </a:bodyPr>
          <a:lstStyle/>
          <a:p>
            <a:pPr algn="ctr"/>
            <a:r>
              <a:rPr lang="en-US" sz="7200" b="1" dirty="0">
                <a:solidFill>
                  <a:srgbClr val="333399"/>
                </a:solidFill>
              </a:rPr>
              <a:t>From A to Z</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3400" b="1" dirty="0"/>
              <a:t>Educational Commission for Foreign Medical Graduates (ECFMG)</a:t>
            </a:r>
            <a:endParaRPr lang="en-US" altLang="en-US" sz="3400" b="1" dirty="0"/>
          </a:p>
        </p:txBody>
      </p:sp>
      <p:sp>
        <p:nvSpPr>
          <p:cNvPr id="9219" name="Rectangle 3"/>
          <p:cNvSpPr>
            <a:spLocks noGrp="1" noChangeArrowheads="1"/>
          </p:cNvSpPr>
          <p:nvPr>
            <p:ph type="body" idx="1"/>
          </p:nvPr>
        </p:nvSpPr>
        <p:spPr>
          <a:xfrm>
            <a:off x="31296" y="1412776"/>
            <a:ext cx="8717417" cy="5256584"/>
          </a:xfrm>
        </p:spPr>
        <p:txBody>
          <a:bodyPr/>
          <a:lstStyle/>
          <a:p>
            <a:pPr marL="457200" lvl="1" indent="0" eaLnBrk="1" hangingPunct="1">
              <a:buNone/>
            </a:pPr>
            <a:r>
              <a:rPr lang="en-US" altLang="en-US" b="1" dirty="0">
                <a:solidFill>
                  <a:srgbClr val="333399"/>
                </a:solidFill>
                <a:latin typeface="Arial"/>
                <a:cs typeface="Arial"/>
              </a:rPr>
              <a:t>Private, non-profit organization</a:t>
            </a:r>
          </a:p>
          <a:p>
            <a:pPr marL="457200" lvl="1" indent="0" eaLnBrk="1" hangingPunct="1">
              <a:buNone/>
            </a:pPr>
            <a:endParaRPr lang="en-US" altLang="en-US" sz="1400"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Established in 1956</a:t>
            </a:r>
          </a:p>
          <a:p>
            <a:pPr marL="457200" lvl="1" indent="0" eaLnBrk="1" hangingPunct="1">
              <a:buNone/>
            </a:pPr>
            <a:endParaRPr lang="en-US" altLang="en-US" sz="1400" b="1" dirty="0">
              <a:solidFill>
                <a:srgbClr val="333399"/>
              </a:solidFill>
              <a:latin typeface="Arial"/>
              <a:cs typeface="Arial"/>
            </a:endParaRPr>
          </a:p>
          <a:p>
            <a:pPr marL="457200" lvl="1" indent="0" eaLnBrk="1" hangingPunct="1">
              <a:buNone/>
            </a:pPr>
            <a:r>
              <a:rPr lang="en-US" altLang="en-US" b="1" dirty="0">
                <a:solidFill>
                  <a:srgbClr val="333399"/>
                </a:solidFill>
              </a:rPr>
              <a:t>Administers Exchange Visitor Sponsorship Program (EVSP)</a:t>
            </a:r>
            <a:br>
              <a:rPr lang="en-US" altLang="en-US" b="1" dirty="0">
                <a:solidFill>
                  <a:srgbClr val="333399"/>
                </a:solidFill>
              </a:rPr>
            </a:br>
            <a:endParaRPr lang="en-US" altLang="en-US" sz="1400" b="1" dirty="0">
              <a:solidFill>
                <a:srgbClr val="333399"/>
              </a:solidFill>
            </a:endParaRPr>
          </a:p>
          <a:p>
            <a:pPr lvl="3" eaLnBrk="1" hangingPunct="1">
              <a:buFont typeface="Arial" panose="020B0604020202020204" pitchFamily="34" charset="0"/>
              <a:buChar char="•"/>
            </a:pPr>
            <a:r>
              <a:rPr lang="en-US" altLang="en-US" sz="2600" b="1" dirty="0">
                <a:solidFill>
                  <a:srgbClr val="333399"/>
                </a:solidFill>
              </a:rPr>
              <a:t>Designated visa sponsor for all J-1 physicians participating in clinical US GME</a:t>
            </a:r>
            <a:endParaRPr lang="en-US" altLang="en-US" sz="2600" b="1" dirty="0">
              <a:solidFill>
                <a:srgbClr val="333399"/>
              </a:solidFill>
              <a:latin typeface="Arial"/>
              <a:cs typeface="Arial"/>
            </a:endParaRPr>
          </a:p>
          <a:p>
            <a:pPr marL="457200" lvl="1" indent="0" eaLnBrk="1" hangingPunct="1">
              <a:buNone/>
            </a:pPr>
            <a:endParaRPr lang="en-US" altLang="en-US" sz="1400"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Utilizes Institutional or Program Training Program Liaison (TPL) to process visa applications</a:t>
            </a:r>
          </a:p>
          <a:p>
            <a:pPr marL="457200" lvl="1" indent="0" eaLnBrk="1" hangingPunct="1">
              <a:buNone/>
            </a:pPr>
            <a:endParaRPr lang="en-US" altLang="en-US" sz="2800" dirty="0">
              <a:solidFill>
                <a:srgbClr val="6698CC"/>
              </a:solidFill>
              <a:latin typeface="Arial"/>
              <a:cs typeface="Arial"/>
            </a:endParaRPr>
          </a:p>
        </p:txBody>
      </p:sp>
    </p:spTree>
    <p:extLst>
      <p:ext uri="{BB962C8B-B14F-4D97-AF65-F5344CB8AC3E}">
        <p14:creationId xmlns:p14="http://schemas.microsoft.com/office/powerpoint/2010/main" val="2740608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400" b="1" dirty="0"/>
              <a:t>2014-2015 J-1 Physician Facts</a:t>
            </a:r>
            <a:endParaRPr lang="en-US" altLang="en-US" sz="4400" b="1" dirty="0"/>
          </a:p>
        </p:txBody>
      </p:sp>
      <p:sp>
        <p:nvSpPr>
          <p:cNvPr id="9219" name="Rectangle 3"/>
          <p:cNvSpPr>
            <a:spLocks noGrp="1" noChangeArrowheads="1"/>
          </p:cNvSpPr>
          <p:nvPr>
            <p:ph type="body" idx="1"/>
          </p:nvPr>
        </p:nvSpPr>
        <p:spPr>
          <a:xfrm>
            <a:off x="-175579" y="1340768"/>
            <a:ext cx="9319579" cy="5076564"/>
          </a:xfrm>
        </p:spPr>
        <p:txBody>
          <a:bodyPr/>
          <a:lstStyle/>
          <a:p>
            <a:pPr marL="457200" lvl="1" indent="0" eaLnBrk="1" hangingPunct="1">
              <a:buNone/>
            </a:pPr>
            <a:r>
              <a:rPr lang="en-US" altLang="en-US" sz="3000" b="1" dirty="0">
                <a:solidFill>
                  <a:srgbClr val="333399"/>
                </a:solidFill>
                <a:latin typeface="Arial"/>
                <a:cs typeface="Arial"/>
              </a:rPr>
              <a:t>J-1 Physicians in US GME Programs in 2014-2015</a:t>
            </a:r>
            <a:endParaRPr lang="en-US" altLang="en-US" sz="3000" b="1" dirty="0">
              <a:solidFill>
                <a:srgbClr val="333399"/>
              </a:solidFill>
            </a:endParaRPr>
          </a:p>
          <a:p>
            <a:pPr lvl="2" eaLnBrk="1" hangingPunct="1">
              <a:lnSpc>
                <a:spcPct val="200000"/>
              </a:lnSpc>
              <a:buFont typeface="Arial" panose="020B0604020202020204" pitchFamily="34" charset="0"/>
              <a:buChar char="•"/>
            </a:pPr>
            <a:r>
              <a:rPr lang="en-US" altLang="en-US" sz="3000" b="1" dirty="0">
                <a:solidFill>
                  <a:srgbClr val="333399"/>
                </a:solidFill>
              </a:rPr>
              <a:t>130 Countries Represented</a:t>
            </a:r>
          </a:p>
          <a:p>
            <a:pPr lvl="2" eaLnBrk="1" hangingPunct="1">
              <a:lnSpc>
                <a:spcPct val="200000"/>
              </a:lnSpc>
              <a:buFont typeface="Arial" panose="020B0604020202020204" pitchFamily="34" charset="0"/>
              <a:buChar char="•"/>
            </a:pPr>
            <a:r>
              <a:rPr lang="en-US" altLang="en-US" sz="3000" b="1" dirty="0">
                <a:solidFill>
                  <a:srgbClr val="333399"/>
                </a:solidFill>
              </a:rPr>
              <a:t>61% Men, 39% Women</a:t>
            </a:r>
            <a:endParaRPr lang="en-US" altLang="en-US" sz="3000" b="1" dirty="0">
              <a:solidFill>
                <a:srgbClr val="333399"/>
              </a:solidFill>
              <a:latin typeface="Arial"/>
              <a:cs typeface="Arial"/>
            </a:endParaRPr>
          </a:p>
          <a:p>
            <a:pPr lvl="2" eaLnBrk="1" hangingPunct="1">
              <a:lnSpc>
                <a:spcPct val="200000"/>
              </a:lnSpc>
              <a:buFont typeface="Arial" panose="020B0604020202020204" pitchFamily="34" charset="0"/>
              <a:buChar char="•"/>
            </a:pPr>
            <a:r>
              <a:rPr lang="en-US" altLang="en-US" sz="3000" b="1" dirty="0">
                <a:solidFill>
                  <a:srgbClr val="333399"/>
                </a:solidFill>
                <a:latin typeface="Arial"/>
                <a:cs typeface="Arial"/>
              </a:rPr>
              <a:t>Training in 49 out of 50 states + Puerto Rico</a:t>
            </a:r>
          </a:p>
          <a:p>
            <a:pPr lvl="2" eaLnBrk="1" hangingPunct="1">
              <a:lnSpc>
                <a:spcPct val="200000"/>
              </a:lnSpc>
              <a:buFont typeface="Arial" panose="020B0604020202020204" pitchFamily="34" charset="0"/>
              <a:buChar char="•"/>
            </a:pPr>
            <a:r>
              <a:rPr lang="en-US" altLang="en-US" sz="3000" b="1" dirty="0">
                <a:solidFill>
                  <a:srgbClr val="333399"/>
                </a:solidFill>
                <a:latin typeface="Arial"/>
                <a:cs typeface="Arial"/>
              </a:rPr>
              <a:t>Over 30% training in Internal Medicine</a:t>
            </a:r>
          </a:p>
          <a:p>
            <a:pPr lvl="2" eaLnBrk="1" hangingPunct="1">
              <a:buFont typeface="Arial" panose="020B0604020202020204" pitchFamily="34" charset="0"/>
              <a:buChar char="•"/>
            </a:pPr>
            <a:endParaRPr lang="en-US" altLang="en-US" sz="2800" dirty="0">
              <a:solidFill>
                <a:srgbClr val="6698CC"/>
              </a:solidFill>
              <a:latin typeface="Arial"/>
              <a:cs typeface="Arial"/>
            </a:endParaRPr>
          </a:p>
        </p:txBody>
      </p:sp>
    </p:spTree>
    <p:extLst>
      <p:ext uri="{BB962C8B-B14F-4D97-AF65-F5344CB8AC3E}">
        <p14:creationId xmlns:p14="http://schemas.microsoft.com/office/powerpoint/2010/main" val="36408798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84110"/>
            <a:ext cx="9144000" cy="720725"/>
          </a:xfrm>
        </p:spPr>
        <p:txBody>
          <a:bodyPr/>
          <a:lstStyle/>
          <a:p>
            <a:pPr eaLnBrk="1" hangingPunct="1"/>
            <a:r>
              <a:rPr lang="en-US" altLang="en-US" sz="2800" b="1" dirty="0"/>
              <a:t>Top 10 Nations of Origin for J-1 Physicians, 2014-15</a:t>
            </a:r>
          </a:p>
        </p:txBody>
      </p:sp>
      <p:graphicFrame>
        <p:nvGraphicFramePr>
          <p:cNvPr id="3" name="Table 2"/>
          <p:cNvGraphicFramePr>
            <a:graphicFrameLocks noGrp="1"/>
          </p:cNvGraphicFramePr>
          <p:nvPr>
            <p:extLst>
              <p:ext uri="{D42A27DB-BD31-4B8C-83A1-F6EECF244321}">
                <p14:modId xmlns:p14="http://schemas.microsoft.com/office/powerpoint/2010/main" val="187593885"/>
              </p:ext>
            </p:extLst>
          </p:nvPr>
        </p:nvGraphicFramePr>
        <p:xfrm>
          <a:off x="1032030" y="1245725"/>
          <a:ext cx="7056784" cy="5029068"/>
        </p:xfrm>
        <a:graphic>
          <a:graphicData uri="http://schemas.openxmlformats.org/drawingml/2006/table">
            <a:tbl>
              <a:tblPr firstRow="1" bandRow="1">
                <a:tableStyleId>{93296810-A885-4BE3-A3E7-6D5BEEA58F35}</a:tableStyleId>
              </a:tblPr>
              <a:tblGrid>
                <a:gridCol w="3636404">
                  <a:extLst>
                    <a:ext uri="{9D8B030D-6E8A-4147-A177-3AD203B41FA5}">
                      <a16:colId xmlns:a16="http://schemas.microsoft.com/office/drawing/2014/main" xmlns="" val="20000"/>
                    </a:ext>
                  </a:extLst>
                </a:gridCol>
                <a:gridCol w="3420380">
                  <a:extLst>
                    <a:ext uri="{9D8B030D-6E8A-4147-A177-3AD203B41FA5}">
                      <a16:colId xmlns:a16="http://schemas.microsoft.com/office/drawing/2014/main" xmlns="" val="20001"/>
                    </a:ext>
                  </a:extLst>
                </a:gridCol>
              </a:tblGrid>
              <a:tr h="349176">
                <a:tc>
                  <a:txBody>
                    <a:bodyPr/>
                    <a:lstStyle/>
                    <a:p>
                      <a:r>
                        <a:rPr lang="en-US" sz="2400" b="1" dirty="0">
                          <a:solidFill>
                            <a:schemeClr val="tx2"/>
                          </a:solidFill>
                        </a:rPr>
                        <a:t>Country</a:t>
                      </a:r>
                    </a:p>
                  </a:txBody>
                  <a:tcPr marL="91444" marR="91444" marT="45714" marB="45714"/>
                </a:tc>
                <a:tc>
                  <a:txBody>
                    <a:bodyPr/>
                    <a:lstStyle/>
                    <a:p>
                      <a:r>
                        <a:rPr lang="en-US" sz="2400" b="1" dirty="0">
                          <a:solidFill>
                            <a:schemeClr val="tx2"/>
                          </a:solidFill>
                        </a:rPr>
                        <a:t>No.</a:t>
                      </a:r>
                      <a:r>
                        <a:rPr lang="en-US" sz="2400" b="1" baseline="0" dirty="0">
                          <a:solidFill>
                            <a:schemeClr val="tx2"/>
                          </a:solidFill>
                        </a:rPr>
                        <a:t> of J-1 Physicians</a:t>
                      </a:r>
                      <a:endParaRPr lang="en-US" sz="2400" b="1" dirty="0">
                        <a:solidFill>
                          <a:schemeClr val="tx2"/>
                        </a:solidFill>
                      </a:endParaRPr>
                    </a:p>
                  </a:txBody>
                  <a:tcPr marL="91444" marR="91444" marT="45714" marB="45714"/>
                </a:tc>
                <a:extLst>
                  <a:ext uri="{0D108BD9-81ED-4DB2-BD59-A6C34878D82A}">
                    <a16:rowId xmlns:a16="http://schemas.microsoft.com/office/drawing/2014/main" xmlns="" val="10000"/>
                  </a:ext>
                </a:extLst>
              </a:tr>
              <a:tr h="448734">
                <a:tc>
                  <a:txBody>
                    <a:bodyPr/>
                    <a:lstStyle/>
                    <a:p>
                      <a:r>
                        <a:rPr lang="en-US" sz="2400" b="1" dirty="0">
                          <a:solidFill>
                            <a:srgbClr val="333399"/>
                          </a:solidFill>
                        </a:rPr>
                        <a:t>India</a:t>
                      </a:r>
                    </a:p>
                  </a:txBody>
                  <a:tcPr marL="91444" marR="91444" marT="45714" marB="45714"/>
                </a:tc>
                <a:tc>
                  <a:txBody>
                    <a:bodyPr/>
                    <a:lstStyle/>
                    <a:p>
                      <a:r>
                        <a:rPr lang="en-US" sz="2400" b="1" dirty="0">
                          <a:solidFill>
                            <a:srgbClr val="333399"/>
                          </a:solidFill>
                        </a:rPr>
                        <a:t>2,369</a:t>
                      </a:r>
                    </a:p>
                  </a:txBody>
                  <a:tcPr marL="91444" marR="91444" marT="45714" marB="45714"/>
                </a:tc>
                <a:extLst>
                  <a:ext uri="{0D108BD9-81ED-4DB2-BD59-A6C34878D82A}">
                    <a16:rowId xmlns:a16="http://schemas.microsoft.com/office/drawing/2014/main" xmlns="" val="10001"/>
                  </a:ext>
                </a:extLst>
              </a:tr>
              <a:tr h="448734">
                <a:tc>
                  <a:txBody>
                    <a:bodyPr/>
                    <a:lstStyle/>
                    <a:p>
                      <a:r>
                        <a:rPr lang="en-US" sz="2400" b="1" dirty="0">
                          <a:solidFill>
                            <a:srgbClr val="333399"/>
                          </a:solidFill>
                        </a:rPr>
                        <a:t>Canada*</a:t>
                      </a:r>
                    </a:p>
                  </a:txBody>
                  <a:tcPr marL="91444" marR="91444" marT="45714" marB="45714"/>
                </a:tc>
                <a:tc>
                  <a:txBody>
                    <a:bodyPr/>
                    <a:lstStyle/>
                    <a:p>
                      <a:r>
                        <a:rPr lang="en-US" sz="2400" b="1" dirty="0">
                          <a:solidFill>
                            <a:srgbClr val="333399"/>
                          </a:solidFill>
                        </a:rPr>
                        <a:t>1,855</a:t>
                      </a:r>
                    </a:p>
                  </a:txBody>
                  <a:tcPr marL="91444" marR="91444" marT="45714" marB="45714"/>
                </a:tc>
                <a:extLst>
                  <a:ext uri="{0D108BD9-81ED-4DB2-BD59-A6C34878D82A}">
                    <a16:rowId xmlns:a16="http://schemas.microsoft.com/office/drawing/2014/main" xmlns="" val="10002"/>
                  </a:ext>
                </a:extLst>
              </a:tr>
              <a:tr h="448734">
                <a:tc>
                  <a:txBody>
                    <a:bodyPr/>
                    <a:lstStyle/>
                    <a:p>
                      <a:r>
                        <a:rPr lang="en-US" sz="2400" b="1" dirty="0">
                          <a:solidFill>
                            <a:srgbClr val="333399"/>
                          </a:solidFill>
                        </a:rPr>
                        <a:t>Pakistan</a:t>
                      </a:r>
                    </a:p>
                  </a:txBody>
                  <a:tcPr marL="91444" marR="91444" marT="45714" marB="45714"/>
                </a:tc>
                <a:tc>
                  <a:txBody>
                    <a:bodyPr/>
                    <a:lstStyle/>
                    <a:p>
                      <a:r>
                        <a:rPr lang="en-US" sz="2400" b="1" dirty="0">
                          <a:solidFill>
                            <a:srgbClr val="333399"/>
                          </a:solidFill>
                        </a:rPr>
                        <a:t>567</a:t>
                      </a:r>
                    </a:p>
                  </a:txBody>
                  <a:tcPr marL="91444" marR="91444" marT="45714" marB="45714"/>
                </a:tc>
                <a:extLst>
                  <a:ext uri="{0D108BD9-81ED-4DB2-BD59-A6C34878D82A}">
                    <a16:rowId xmlns:a16="http://schemas.microsoft.com/office/drawing/2014/main" xmlns="" val="10003"/>
                  </a:ext>
                </a:extLst>
              </a:tr>
              <a:tr h="448734">
                <a:tc>
                  <a:txBody>
                    <a:bodyPr/>
                    <a:lstStyle/>
                    <a:p>
                      <a:r>
                        <a:rPr lang="en-US" sz="2400" b="1" dirty="0">
                          <a:solidFill>
                            <a:srgbClr val="333399"/>
                          </a:solidFill>
                        </a:rPr>
                        <a:t>Lebanon</a:t>
                      </a:r>
                    </a:p>
                  </a:txBody>
                  <a:tcPr marL="91444" marR="91444" marT="45714" marB="45714"/>
                </a:tc>
                <a:tc>
                  <a:txBody>
                    <a:bodyPr/>
                    <a:lstStyle/>
                    <a:p>
                      <a:r>
                        <a:rPr lang="en-US" sz="2400" b="1" dirty="0">
                          <a:solidFill>
                            <a:srgbClr val="333399"/>
                          </a:solidFill>
                        </a:rPr>
                        <a:t>401</a:t>
                      </a:r>
                    </a:p>
                  </a:txBody>
                  <a:tcPr marL="91444" marR="91444" marT="45714" marB="45714"/>
                </a:tc>
                <a:extLst>
                  <a:ext uri="{0D108BD9-81ED-4DB2-BD59-A6C34878D82A}">
                    <a16:rowId xmlns:a16="http://schemas.microsoft.com/office/drawing/2014/main" xmlns="" val="10004"/>
                  </a:ext>
                </a:extLst>
              </a:tr>
              <a:tr h="448734">
                <a:tc>
                  <a:txBody>
                    <a:bodyPr/>
                    <a:lstStyle/>
                    <a:p>
                      <a:r>
                        <a:rPr lang="en-US" sz="2400" b="1" dirty="0">
                          <a:solidFill>
                            <a:srgbClr val="333399"/>
                          </a:solidFill>
                        </a:rPr>
                        <a:t>Saudi</a:t>
                      </a:r>
                      <a:r>
                        <a:rPr lang="en-US" sz="2400" b="1" baseline="0" dirty="0">
                          <a:solidFill>
                            <a:srgbClr val="333399"/>
                          </a:solidFill>
                        </a:rPr>
                        <a:t> Arabia</a:t>
                      </a:r>
                      <a:endParaRPr lang="en-US" sz="2400" b="1" dirty="0">
                        <a:solidFill>
                          <a:srgbClr val="333399"/>
                        </a:solidFill>
                      </a:endParaRPr>
                    </a:p>
                  </a:txBody>
                  <a:tcPr marL="91444" marR="91444" marT="45714" marB="45714"/>
                </a:tc>
                <a:tc>
                  <a:txBody>
                    <a:bodyPr/>
                    <a:lstStyle/>
                    <a:p>
                      <a:r>
                        <a:rPr lang="en-US" sz="2400" b="1" dirty="0">
                          <a:solidFill>
                            <a:srgbClr val="333399"/>
                          </a:solidFill>
                        </a:rPr>
                        <a:t>309</a:t>
                      </a:r>
                    </a:p>
                  </a:txBody>
                  <a:tcPr marL="91444" marR="91444" marT="45714" marB="45714"/>
                </a:tc>
                <a:extLst>
                  <a:ext uri="{0D108BD9-81ED-4DB2-BD59-A6C34878D82A}">
                    <a16:rowId xmlns:a16="http://schemas.microsoft.com/office/drawing/2014/main" xmlns="" val="10005"/>
                  </a:ext>
                </a:extLst>
              </a:tr>
              <a:tr h="448734">
                <a:tc>
                  <a:txBody>
                    <a:bodyPr/>
                    <a:lstStyle/>
                    <a:p>
                      <a:r>
                        <a:rPr lang="en-US" sz="2400" b="1" dirty="0">
                          <a:solidFill>
                            <a:srgbClr val="333399"/>
                          </a:solidFill>
                        </a:rPr>
                        <a:t>Jordan</a:t>
                      </a:r>
                    </a:p>
                  </a:txBody>
                  <a:tcPr marL="91444" marR="91444" marT="45714" marB="45714"/>
                </a:tc>
                <a:tc>
                  <a:txBody>
                    <a:bodyPr/>
                    <a:lstStyle/>
                    <a:p>
                      <a:r>
                        <a:rPr lang="en-US" sz="2400" b="1" dirty="0">
                          <a:solidFill>
                            <a:srgbClr val="333399"/>
                          </a:solidFill>
                        </a:rPr>
                        <a:t>264</a:t>
                      </a:r>
                    </a:p>
                  </a:txBody>
                  <a:tcPr marL="91444" marR="91444" marT="45714" marB="45714"/>
                </a:tc>
                <a:extLst>
                  <a:ext uri="{0D108BD9-81ED-4DB2-BD59-A6C34878D82A}">
                    <a16:rowId xmlns:a16="http://schemas.microsoft.com/office/drawing/2014/main" xmlns="" val="10006"/>
                  </a:ext>
                </a:extLst>
              </a:tr>
              <a:tr h="448734">
                <a:tc>
                  <a:txBody>
                    <a:bodyPr/>
                    <a:lstStyle/>
                    <a:p>
                      <a:r>
                        <a:rPr lang="en-US" sz="2400" b="1" dirty="0">
                          <a:solidFill>
                            <a:srgbClr val="333399"/>
                          </a:solidFill>
                        </a:rPr>
                        <a:t>Egypt</a:t>
                      </a:r>
                    </a:p>
                  </a:txBody>
                  <a:tcPr marL="91444" marR="91444" marT="45714" marB="45714"/>
                </a:tc>
                <a:tc>
                  <a:txBody>
                    <a:bodyPr/>
                    <a:lstStyle/>
                    <a:p>
                      <a:r>
                        <a:rPr lang="en-US" sz="2400" b="1" dirty="0">
                          <a:solidFill>
                            <a:srgbClr val="333399"/>
                          </a:solidFill>
                        </a:rPr>
                        <a:t>173</a:t>
                      </a:r>
                    </a:p>
                  </a:txBody>
                  <a:tcPr marL="91444" marR="91444" marT="45714" marB="45714"/>
                </a:tc>
                <a:extLst>
                  <a:ext uri="{0D108BD9-81ED-4DB2-BD59-A6C34878D82A}">
                    <a16:rowId xmlns:a16="http://schemas.microsoft.com/office/drawing/2014/main" xmlns="" val="10007"/>
                  </a:ext>
                </a:extLst>
              </a:tr>
              <a:tr h="448734">
                <a:tc>
                  <a:txBody>
                    <a:bodyPr/>
                    <a:lstStyle/>
                    <a:p>
                      <a:r>
                        <a:rPr lang="en-US" sz="2400" b="1" dirty="0">
                          <a:solidFill>
                            <a:srgbClr val="333399"/>
                          </a:solidFill>
                        </a:rPr>
                        <a:t>Philippines</a:t>
                      </a:r>
                    </a:p>
                  </a:txBody>
                  <a:tcPr marL="91444" marR="91444" marT="45714" marB="45714"/>
                </a:tc>
                <a:tc>
                  <a:txBody>
                    <a:bodyPr/>
                    <a:lstStyle/>
                    <a:p>
                      <a:r>
                        <a:rPr lang="en-US" sz="2400" b="1" dirty="0">
                          <a:solidFill>
                            <a:srgbClr val="333399"/>
                          </a:solidFill>
                        </a:rPr>
                        <a:t>168</a:t>
                      </a:r>
                    </a:p>
                  </a:txBody>
                  <a:tcPr marL="91444" marR="91444" marT="45714" marB="45714"/>
                </a:tc>
                <a:extLst>
                  <a:ext uri="{0D108BD9-81ED-4DB2-BD59-A6C34878D82A}">
                    <a16:rowId xmlns:a16="http://schemas.microsoft.com/office/drawing/2014/main" xmlns="" val="10008"/>
                  </a:ext>
                </a:extLst>
              </a:tr>
              <a:tr h="448734">
                <a:tc>
                  <a:txBody>
                    <a:bodyPr/>
                    <a:lstStyle/>
                    <a:p>
                      <a:r>
                        <a:rPr lang="en-US" sz="2400" b="1" dirty="0">
                          <a:solidFill>
                            <a:srgbClr val="333399"/>
                          </a:solidFill>
                        </a:rPr>
                        <a:t>Syria</a:t>
                      </a:r>
                    </a:p>
                  </a:txBody>
                  <a:tcPr marL="91444" marR="91444" marT="45714" marB="45714"/>
                </a:tc>
                <a:tc>
                  <a:txBody>
                    <a:bodyPr/>
                    <a:lstStyle/>
                    <a:p>
                      <a:r>
                        <a:rPr lang="en-US" sz="2400" b="1" dirty="0">
                          <a:solidFill>
                            <a:srgbClr val="333399"/>
                          </a:solidFill>
                        </a:rPr>
                        <a:t>165</a:t>
                      </a:r>
                    </a:p>
                  </a:txBody>
                  <a:tcPr marL="91444" marR="91444" marT="45714" marB="45714"/>
                </a:tc>
                <a:extLst>
                  <a:ext uri="{0D108BD9-81ED-4DB2-BD59-A6C34878D82A}">
                    <a16:rowId xmlns:a16="http://schemas.microsoft.com/office/drawing/2014/main" xmlns="" val="10009"/>
                  </a:ext>
                </a:extLst>
              </a:tr>
              <a:tr h="448734">
                <a:tc>
                  <a:txBody>
                    <a:bodyPr/>
                    <a:lstStyle/>
                    <a:p>
                      <a:r>
                        <a:rPr lang="en-US" sz="2400" b="1" dirty="0">
                          <a:solidFill>
                            <a:srgbClr val="333399"/>
                          </a:solidFill>
                        </a:rPr>
                        <a:t>Peru</a:t>
                      </a:r>
                    </a:p>
                  </a:txBody>
                  <a:tcPr marL="91444" marR="91444" marT="45714" marB="45714"/>
                </a:tc>
                <a:tc>
                  <a:txBody>
                    <a:bodyPr/>
                    <a:lstStyle/>
                    <a:p>
                      <a:r>
                        <a:rPr lang="en-US" sz="2400" b="1" dirty="0">
                          <a:solidFill>
                            <a:srgbClr val="333399"/>
                          </a:solidFill>
                        </a:rPr>
                        <a:t>164</a:t>
                      </a:r>
                    </a:p>
                  </a:txBody>
                  <a:tcPr marL="91444" marR="91444" marT="45714" marB="45714"/>
                </a:tc>
                <a:extLst>
                  <a:ext uri="{0D108BD9-81ED-4DB2-BD59-A6C34878D82A}">
                    <a16:rowId xmlns:a16="http://schemas.microsoft.com/office/drawing/2014/main" xmlns="" val="10010"/>
                  </a:ext>
                </a:extLst>
              </a:tr>
            </a:tbl>
          </a:graphicData>
        </a:graphic>
      </p:graphicFrame>
      <p:sp>
        <p:nvSpPr>
          <p:cNvPr id="5" name="Rectangle 4"/>
          <p:cNvSpPr/>
          <p:nvPr/>
        </p:nvSpPr>
        <p:spPr>
          <a:xfrm>
            <a:off x="287524" y="6273316"/>
            <a:ext cx="8545796" cy="430887"/>
          </a:xfrm>
          <a:prstGeom prst="rect">
            <a:avLst/>
          </a:prstGeom>
        </p:spPr>
        <p:txBody>
          <a:bodyPr wrap="square">
            <a:spAutoFit/>
          </a:bodyPr>
          <a:lstStyle/>
          <a:p>
            <a:pPr algn="ctr"/>
            <a:r>
              <a:rPr lang="en-US" sz="2200" b="1" dirty="0"/>
              <a:t>Source ECFMG database. Data current as of January 29, 2016</a:t>
            </a:r>
            <a:r>
              <a:rPr lang="en-US" dirty="0"/>
              <a:t>.</a:t>
            </a:r>
          </a:p>
        </p:txBody>
      </p:sp>
    </p:spTree>
    <p:extLst>
      <p:ext uri="{BB962C8B-B14F-4D97-AF65-F5344CB8AC3E}">
        <p14:creationId xmlns:p14="http://schemas.microsoft.com/office/powerpoint/2010/main" val="34144546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60350"/>
            <a:ext cx="9144000" cy="720725"/>
          </a:xfrm>
        </p:spPr>
        <p:txBody>
          <a:bodyPr/>
          <a:lstStyle/>
          <a:p>
            <a:pPr eaLnBrk="1" hangingPunct="1"/>
            <a:r>
              <a:rPr lang="en-US" altLang="en-US" sz="2700" b="1" dirty="0"/>
              <a:t>States With Highest Number of J-1 Physicians, 2014-15</a:t>
            </a:r>
          </a:p>
        </p:txBody>
      </p:sp>
      <p:graphicFrame>
        <p:nvGraphicFramePr>
          <p:cNvPr id="4" name="Table 3"/>
          <p:cNvGraphicFramePr>
            <a:graphicFrameLocks noGrp="1"/>
          </p:cNvGraphicFramePr>
          <p:nvPr>
            <p:extLst>
              <p:ext uri="{D42A27DB-BD31-4B8C-83A1-F6EECF244321}">
                <p14:modId xmlns:p14="http://schemas.microsoft.com/office/powerpoint/2010/main" val="2143659660"/>
              </p:ext>
            </p:extLst>
          </p:nvPr>
        </p:nvGraphicFramePr>
        <p:xfrm>
          <a:off x="1041503" y="1628800"/>
          <a:ext cx="7060994" cy="4114692"/>
        </p:xfrm>
        <a:graphic>
          <a:graphicData uri="http://schemas.openxmlformats.org/drawingml/2006/table">
            <a:tbl>
              <a:tblPr firstRow="1" bandRow="1">
                <a:tableStyleId>{93296810-A885-4BE3-A3E7-6D5BEEA58F35}</a:tableStyleId>
              </a:tblPr>
              <a:tblGrid>
                <a:gridCol w="3640614">
                  <a:extLst>
                    <a:ext uri="{9D8B030D-6E8A-4147-A177-3AD203B41FA5}">
                      <a16:colId xmlns:a16="http://schemas.microsoft.com/office/drawing/2014/main" xmlns="" val="20000"/>
                    </a:ext>
                  </a:extLst>
                </a:gridCol>
                <a:gridCol w="3420380">
                  <a:extLst>
                    <a:ext uri="{9D8B030D-6E8A-4147-A177-3AD203B41FA5}">
                      <a16:colId xmlns:a16="http://schemas.microsoft.com/office/drawing/2014/main" xmlns="" val="20001"/>
                    </a:ext>
                  </a:extLst>
                </a:gridCol>
              </a:tblGrid>
              <a:tr h="355000">
                <a:tc>
                  <a:txBody>
                    <a:bodyPr/>
                    <a:lstStyle/>
                    <a:p>
                      <a:r>
                        <a:rPr lang="en-US" sz="2400" b="1" dirty="0">
                          <a:solidFill>
                            <a:schemeClr val="tx2"/>
                          </a:solidFill>
                        </a:rPr>
                        <a:t>Country</a:t>
                      </a:r>
                    </a:p>
                  </a:txBody>
                  <a:tcPr marL="91444" marR="91444" marT="45714" marB="45714"/>
                </a:tc>
                <a:tc>
                  <a:txBody>
                    <a:bodyPr/>
                    <a:lstStyle/>
                    <a:p>
                      <a:r>
                        <a:rPr lang="en-US" sz="2400" dirty="0">
                          <a:solidFill>
                            <a:schemeClr val="tx2"/>
                          </a:solidFill>
                        </a:rPr>
                        <a:t>No.</a:t>
                      </a:r>
                      <a:r>
                        <a:rPr lang="en-US" sz="2400" baseline="0" dirty="0">
                          <a:solidFill>
                            <a:schemeClr val="tx2"/>
                          </a:solidFill>
                        </a:rPr>
                        <a:t> of J-1 Physicians</a:t>
                      </a:r>
                      <a:endParaRPr lang="en-US" sz="2400" dirty="0">
                        <a:solidFill>
                          <a:schemeClr val="tx2"/>
                        </a:solidFill>
                      </a:endParaRPr>
                    </a:p>
                  </a:txBody>
                  <a:tcPr marL="91444" marR="91444" marT="45714" marB="45714"/>
                </a:tc>
                <a:extLst>
                  <a:ext uri="{0D108BD9-81ED-4DB2-BD59-A6C34878D82A}">
                    <a16:rowId xmlns:a16="http://schemas.microsoft.com/office/drawing/2014/main" xmlns="" val="10000"/>
                  </a:ext>
                </a:extLst>
              </a:tr>
              <a:tr h="443753">
                <a:tc>
                  <a:txBody>
                    <a:bodyPr/>
                    <a:lstStyle/>
                    <a:p>
                      <a:r>
                        <a:rPr lang="en-US" sz="2400" b="1" dirty="0">
                          <a:solidFill>
                            <a:srgbClr val="333399"/>
                          </a:solidFill>
                        </a:rPr>
                        <a:t>New York</a:t>
                      </a:r>
                    </a:p>
                  </a:txBody>
                  <a:tcPr marL="91444" marR="91444" marT="45714" marB="45714"/>
                </a:tc>
                <a:tc>
                  <a:txBody>
                    <a:bodyPr/>
                    <a:lstStyle/>
                    <a:p>
                      <a:r>
                        <a:rPr lang="en-US" sz="2400" b="1" dirty="0">
                          <a:solidFill>
                            <a:srgbClr val="333399"/>
                          </a:solidFill>
                        </a:rPr>
                        <a:t>1,595</a:t>
                      </a:r>
                    </a:p>
                  </a:txBody>
                  <a:tcPr marL="91444" marR="91444" marT="45714" marB="45714"/>
                </a:tc>
                <a:extLst>
                  <a:ext uri="{0D108BD9-81ED-4DB2-BD59-A6C34878D82A}">
                    <a16:rowId xmlns:a16="http://schemas.microsoft.com/office/drawing/2014/main" xmlns="" val="10001"/>
                  </a:ext>
                </a:extLst>
              </a:tr>
              <a:tr h="443753">
                <a:tc>
                  <a:txBody>
                    <a:bodyPr/>
                    <a:lstStyle/>
                    <a:p>
                      <a:r>
                        <a:rPr lang="en-US" sz="2400" b="1" dirty="0">
                          <a:solidFill>
                            <a:srgbClr val="333399"/>
                          </a:solidFill>
                        </a:rPr>
                        <a:t>Michigan</a:t>
                      </a:r>
                    </a:p>
                  </a:txBody>
                  <a:tcPr marL="91444" marR="91444" marT="45714" marB="45714"/>
                </a:tc>
                <a:tc>
                  <a:txBody>
                    <a:bodyPr/>
                    <a:lstStyle/>
                    <a:p>
                      <a:r>
                        <a:rPr lang="en-US" sz="2400" b="1" dirty="0">
                          <a:solidFill>
                            <a:srgbClr val="333399"/>
                          </a:solidFill>
                        </a:rPr>
                        <a:t>692</a:t>
                      </a:r>
                    </a:p>
                  </a:txBody>
                  <a:tcPr marL="91444" marR="91444" marT="45714" marB="45714"/>
                </a:tc>
                <a:extLst>
                  <a:ext uri="{0D108BD9-81ED-4DB2-BD59-A6C34878D82A}">
                    <a16:rowId xmlns:a16="http://schemas.microsoft.com/office/drawing/2014/main" xmlns="" val="10002"/>
                  </a:ext>
                </a:extLst>
              </a:tr>
              <a:tr h="443753">
                <a:tc>
                  <a:txBody>
                    <a:bodyPr/>
                    <a:lstStyle/>
                    <a:p>
                      <a:r>
                        <a:rPr lang="en-US" sz="2400" b="1" dirty="0">
                          <a:solidFill>
                            <a:srgbClr val="333399"/>
                          </a:solidFill>
                        </a:rPr>
                        <a:t>Texas</a:t>
                      </a:r>
                    </a:p>
                  </a:txBody>
                  <a:tcPr marL="91444" marR="91444" marT="45714" marB="45714"/>
                </a:tc>
                <a:tc>
                  <a:txBody>
                    <a:bodyPr/>
                    <a:lstStyle/>
                    <a:p>
                      <a:r>
                        <a:rPr lang="en-US" sz="2400" b="1" dirty="0">
                          <a:solidFill>
                            <a:srgbClr val="333399"/>
                          </a:solidFill>
                        </a:rPr>
                        <a:t>605</a:t>
                      </a:r>
                    </a:p>
                  </a:txBody>
                  <a:tcPr marL="91444" marR="91444" marT="45714" marB="45714"/>
                </a:tc>
                <a:extLst>
                  <a:ext uri="{0D108BD9-81ED-4DB2-BD59-A6C34878D82A}">
                    <a16:rowId xmlns:a16="http://schemas.microsoft.com/office/drawing/2014/main" xmlns="" val="10003"/>
                  </a:ext>
                </a:extLst>
              </a:tr>
              <a:tr h="443753">
                <a:tc>
                  <a:txBody>
                    <a:bodyPr/>
                    <a:lstStyle/>
                    <a:p>
                      <a:r>
                        <a:rPr lang="en-US" sz="2400" b="1" dirty="0">
                          <a:solidFill>
                            <a:srgbClr val="333399"/>
                          </a:solidFill>
                        </a:rPr>
                        <a:t>Ohio</a:t>
                      </a:r>
                    </a:p>
                  </a:txBody>
                  <a:tcPr marL="91444" marR="91444" marT="45714" marB="45714"/>
                </a:tc>
                <a:tc>
                  <a:txBody>
                    <a:bodyPr/>
                    <a:lstStyle/>
                    <a:p>
                      <a:r>
                        <a:rPr lang="en-US" sz="2400" b="1" dirty="0">
                          <a:solidFill>
                            <a:srgbClr val="333399"/>
                          </a:solidFill>
                        </a:rPr>
                        <a:t>569</a:t>
                      </a:r>
                    </a:p>
                  </a:txBody>
                  <a:tcPr marL="91444" marR="91444" marT="45714" marB="45714"/>
                </a:tc>
                <a:extLst>
                  <a:ext uri="{0D108BD9-81ED-4DB2-BD59-A6C34878D82A}">
                    <a16:rowId xmlns:a16="http://schemas.microsoft.com/office/drawing/2014/main" xmlns="" val="10004"/>
                  </a:ext>
                </a:extLst>
              </a:tr>
              <a:tr h="443753">
                <a:tc>
                  <a:txBody>
                    <a:bodyPr/>
                    <a:lstStyle/>
                    <a:p>
                      <a:r>
                        <a:rPr lang="en-US" sz="2400" b="1" dirty="0">
                          <a:solidFill>
                            <a:srgbClr val="333399"/>
                          </a:solidFill>
                        </a:rPr>
                        <a:t>Massachusetts</a:t>
                      </a:r>
                    </a:p>
                  </a:txBody>
                  <a:tcPr marL="91444" marR="91444" marT="45714" marB="45714"/>
                </a:tc>
                <a:tc>
                  <a:txBody>
                    <a:bodyPr/>
                    <a:lstStyle/>
                    <a:p>
                      <a:r>
                        <a:rPr lang="en-US" sz="2400" b="1" dirty="0">
                          <a:solidFill>
                            <a:srgbClr val="333399"/>
                          </a:solidFill>
                        </a:rPr>
                        <a:t>521</a:t>
                      </a:r>
                    </a:p>
                  </a:txBody>
                  <a:tcPr marL="91444" marR="91444" marT="45714" marB="45714"/>
                </a:tc>
                <a:extLst>
                  <a:ext uri="{0D108BD9-81ED-4DB2-BD59-A6C34878D82A}">
                    <a16:rowId xmlns:a16="http://schemas.microsoft.com/office/drawing/2014/main" xmlns="" val="10005"/>
                  </a:ext>
                </a:extLst>
              </a:tr>
              <a:tr h="443753">
                <a:tc>
                  <a:txBody>
                    <a:bodyPr/>
                    <a:lstStyle/>
                    <a:p>
                      <a:r>
                        <a:rPr lang="en-US" sz="2400" b="1" dirty="0">
                          <a:solidFill>
                            <a:srgbClr val="333399"/>
                          </a:solidFill>
                        </a:rPr>
                        <a:t>Illinois</a:t>
                      </a:r>
                    </a:p>
                  </a:txBody>
                  <a:tcPr marL="91444" marR="91444" marT="45714" marB="45714"/>
                </a:tc>
                <a:tc>
                  <a:txBody>
                    <a:bodyPr/>
                    <a:lstStyle/>
                    <a:p>
                      <a:r>
                        <a:rPr lang="en-US" sz="2400" b="1" dirty="0">
                          <a:solidFill>
                            <a:srgbClr val="333399"/>
                          </a:solidFill>
                        </a:rPr>
                        <a:t>513</a:t>
                      </a:r>
                    </a:p>
                  </a:txBody>
                  <a:tcPr marL="91444" marR="91444" marT="45714" marB="45714"/>
                </a:tc>
                <a:extLst>
                  <a:ext uri="{0D108BD9-81ED-4DB2-BD59-A6C34878D82A}">
                    <a16:rowId xmlns:a16="http://schemas.microsoft.com/office/drawing/2014/main" xmlns="" val="10006"/>
                  </a:ext>
                </a:extLst>
              </a:tr>
              <a:tr h="443753">
                <a:tc>
                  <a:txBody>
                    <a:bodyPr/>
                    <a:lstStyle/>
                    <a:p>
                      <a:r>
                        <a:rPr lang="en-US" sz="2400" b="1" dirty="0">
                          <a:solidFill>
                            <a:srgbClr val="333399"/>
                          </a:solidFill>
                        </a:rPr>
                        <a:t>Pennsylvania</a:t>
                      </a:r>
                    </a:p>
                  </a:txBody>
                  <a:tcPr marL="91444" marR="91444" marT="45714" marB="45714"/>
                </a:tc>
                <a:tc>
                  <a:txBody>
                    <a:bodyPr/>
                    <a:lstStyle/>
                    <a:p>
                      <a:r>
                        <a:rPr lang="en-US" sz="2400" b="1" dirty="0">
                          <a:solidFill>
                            <a:srgbClr val="333399"/>
                          </a:solidFill>
                        </a:rPr>
                        <a:t>500</a:t>
                      </a:r>
                    </a:p>
                  </a:txBody>
                  <a:tcPr marL="91444" marR="91444" marT="45714" marB="45714"/>
                </a:tc>
                <a:extLst>
                  <a:ext uri="{0D108BD9-81ED-4DB2-BD59-A6C34878D82A}">
                    <a16:rowId xmlns:a16="http://schemas.microsoft.com/office/drawing/2014/main" xmlns="" val="10007"/>
                  </a:ext>
                </a:extLst>
              </a:tr>
              <a:tr h="443753">
                <a:tc>
                  <a:txBody>
                    <a:bodyPr/>
                    <a:lstStyle/>
                    <a:p>
                      <a:r>
                        <a:rPr lang="en-US" sz="2400" b="1" dirty="0">
                          <a:solidFill>
                            <a:srgbClr val="333399"/>
                          </a:solidFill>
                        </a:rPr>
                        <a:t>Florida</a:t>
                      </a:r>
                    </a:p>
                  </a:txBody>
                  <a:tcPr marL="91444" marR="91444" marT="45714" marB="45714"/>
                </a:tc>
                <a:tc>
                  <a:txBody>
                    <a:bodyPr/>
                    <a:lstStyle/>
                    <a:p>
                      <a:r>
                        <a:rPr lang="en-US" sz="2400" b="1" dirty="0">
                          <a:solidFill>
                            <a:srgbClr val="333399"/>
                          </a:solidFill>
                        </a:rPr>
                        <a:t>460</a:t>
                      </a:r>
                    </a:p>
                  </a:txBody>
                  <a:tcPr marL="91444" marR="91444" marT="45714" marB="45714"/>
                </a:tc>
                <a:extLst>
                  <a:ext uri="{0D108BD9-81ED-4DB2-BD59-A6C34878D82A}">
                    <a16:rowId xmlns:a16="http://schemas.microsoft.com/office/drawing/2014/main" xmlns="" val="10008"/>
                  </a:ext>
                </a:extLst>
              </a:tr>
            </a:tbl>
          </a:graphicData>
        </a:graphic>
      </p:graphicFrame>
      <p:sp>
        <p:nvSpPr>
          <p:cNvPr id="5" name="Rectangle 4"/>
          <p:cNvSpPr/>
          <p:nvPr/>
        </p:nvSpPr>
        <p:spPr>
          <a:xfrm>
            <a:off x="287524" y="6201308"/>
            <a:ext cx="8545796" cy="430887"/>
          </a:xfrm>
          <a:prstGeom prst="rect">
            <a:avLst/>
          </a:prstGeom>
        </p:spPr>
        <p:txBody>
          <a:bodyPr wrap="square">
            <a:spAutoFit/>
          </a:bodyPr>
          <a:lstStyle/>
          <a:p>
            <a:pPr algn="ctr"/>
            <a:r>
              <a:rPr lang="en-US" sz="2200" b="1" dirty="0"/>
              <a:t>Source ECFMG database. Data current as of January 29, 2016</a:t>
            </a:r>
            <a:r>
              <a:rPr lang="en-US" sz="2000" b="1" dirty="0"/>
              <a:t>.</a:t>
            </a:r>
          </a:p>
        </p:txBody>
      </p:sp>
    </p:spTree>
    <p:extLst>
      <p:ext uri="{BB962C8B-B14F-4D97-AF65-F5344CB8AC3E}">
        <p14:creationId xmlns:p14="http://schemas.microsoft.com/office/powerpoint/2010/main" val="39471873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578" y="123413"/>
            <a:ext cx="9144000" cy="720725"/>
          </a:xfrm>
        </p:spPr>
        <p:txBody>
          <a:bodyPr/>
          <a:lstStyle/>
          <a:p>
            <a:pPr eaLnBrk="1" hangingPunct="1"/>
            <a:r>
              <a:rPr lang="en-US" altLang="en-US" sz="2600" b="1" dirty="0"/>
              <a:t>Top Specialty Fields Pursued by J-1 Physicians, 2014-15</a:t>
            </a:r>
          </a:p>
        </p:txBody>
      </p:sp>
      <p:graphicFrame>
        <p:nvGraphicFramePr>
          <p:cNvPr id="4" name="Table 3"/>
          <p:cNvGraphicFramePr>
            <a:graphicFrameLocks noGrp="1"/>
          </p:cNvGraphicFramePr>
          <p:nvPr>
            <p:extLst>
              <p:ext uri="{D42A27DB-BD31-4B8C-83A1-F6EECF244321}">
                <p14:modId xmlns:p14="http://schemas.microsoft.com/office/powerpoint/2010/main" val="263428247"/>
              </p:ext>
            </p:extLst>
          </p:nvPr>
        </p:nvGraphicFramePr>
        <p:xfrm>
          <a:off x="1113511" y="1244248"/>
          <a:ext cx="7060994" cy="5029068"/>
        </p:xfrm>
        <a:graphic>
          <a:graphicData uri="http://schemas.openxmlformats.org/drawingml/2006/table">
            <a:tbl>
              <a:tblPr firstRow="1" bandRow="1">
                <a:tableStyleId>{93296810-A885-4BE3-A3E7-6D5BEEA58F35}</a:tableStyleId>
              </a:tblPr>
              <a:tblGrid>
                <a:gridCol w="3640614">
                  <a:extLst>
                    <a:ext uri="{9D8B030D-6E8A-4147-A177-3AD203B41FA5}">
                      <a16:colId xmlns:a16="http://schemas.microsoft.com/office/drawing/2014/main" xmlns="" val="20000"/>
                    </a:ext>
                  </a:extLst>
                </a:gridCol>
                <a:gridCol w="3420380">
                  <a:extLst>
                    <a:ext uri="{9D8B030D-6E8A-4147-A177-3AD203B41FA5}">
                      <a16:colId xmlns:a16="http://schemas.microsoft.com/office/drawing/2014/main" xmlns="" val="20001"/>
                    </a:ext>
                  </a:extLst>
                </a:gridCol>
              </a:tblGrid>
              <a:tr h="355000">
                <a:tc>
                  <a:txBody>
                    <a:bodyPr/>
                    <a:lstStyle/>
                    <a:p>
                      <a:r>
                        <a:rPr lang="en-US" sz="2400" dirty="0">
                          <a:solidFill>
                            <a:schemeClr val="tx2"/>
                          </a:solidFill>
                        </a:rPr>
                        <a:t>Country</a:t>
                      </a:r>
                    </a:p>
                  </a:txBody>
                  <a:tcPr marL="91444" marR="91444" marT="45714" marB="45714"/>
                </a:tc>
                <a:tc>
                  <a:txBody>
                    <a:bodyPr/>
                    <a:lstStyle/>
                    <a:p>
                      <a:r>
                        <a:rPr lang="en-US" sz="2400" dirty="0">
                          <a:solidFill>
                            <a:schemeClr val="tx2"/>
                          </a:solidFill>
                        </a:rPr>
                        <a:t>No.</a:t>
                      </a:r>
                      <a:r>
                        <a:rPr lang="en-US" sz="2400" baseline="0" dirty="0">
                          <a:solidFill>
                            <a:schemeClr val="tx2"/>
                          </a:solidFill>
                        </a:rPr>
                        <a:t> of J-1 Physicians</a:t>
                      </a:r>
                      <a:endParaRPr lang="en-US" sz="2400" dirty="0">
                        <a:solidFill>
                          <a:schemeClr val="tx2"/>
                        </a:solidFill>
                      </a:endParaRPr>
                    </a:p>
                  </a:txBody>
                  <a:tcPr marL="91444" marR="91444" marT="45714" marB="45714"/>
                </a:tc>
                <a:extLst>
                  <a:ext uri="{0D108BD9-81ED-4DB2-BD59-A6C34878D82A}">
                    <a16:rowId xmlns:a16="http://schemas.microsoft.com/office/drawing/2014/main" xmlns="" val="10000"/>
                  </a:ext>
                </a:extLst>
              </a:tr>
              <a:tr h="443753">
                <a:tc>
                  <a:txBody>
                    <a:bodyPr/>
                    <a:lstStyle/>
                    <a:p>
                      <a:r>
                        <a:rPr lang="en-US" sz="2300" b="1" dirty="0">
                          <a:solidFill>
                            <a:srgbClr val="333399"/>
                          </a:solidFill>
                        </a:rPr>
                        <a:t>Internal Medicine</a:t>
                      </a:r>
                    </a:p>
                  </a:txBody>
                  <a:tcPr marL="91444" marR="91444" marT="45714" marB="45714"/>
                </a:tc>
                <a:tc>
                  <a:txBody>
                    <a:bodyPr/>
                    <a:lstStyle/>
                    <a:p>
                      <a:r>
                        <a:rPr lang="en-US" sz="2400" b="1" dirty="0">
                          <a:solidFill>
                            <a:srgbClr val="333399"/>
                          </a:solidFill>
                        </a:rPr>
                        <a:t>4,441</a:t>
                      </a:r>
                    </a:p>
                  </a:txBody>
                  <a:tcPr marL="91444" marR="91444" marT="45714" marB="45714"/>
                </a:tc>
                <a:extLst>
                  <a:ext uri="{0D108BD9-81ED-4DB2-BD59-A6C34878D82A}">
                    <a16:rowId xmlns:a16="http://schemas.microsoft.com/office/drawing/2014/main" xmlns="" val="10001"/>
                  </a:ext>
                </a:extLst>
              </a:tr>
              <a:tr h="443753">
                <a:tc>
                  <a:txBody>
                    <a:bodyPr/>
                    <a:lstStyle/>
                    <a:p>
                      <a:r>
                        <a:rPr lang="en-US" sz="2300" b="1" dirty="0">
                          <a:solidFill>
                            <a:srgbClr val="333399"/>
                          </a:solidFill>
                        </a:rPr>
                        <a:t>Pediatrics</a:t>
                      </a:r>
                    </a:p>
                  </a:txBody>
                  <a:tcPr marL="91444" marR="91444" marT="45714" marB="45714"/>
                </a:tc>
                <a:tc>
                  <a:txBody>
                    <a:bodyPr/>
                    <a:lstStyle/>
                    <a:p>
                      <a:r>
                        <a:rPr lang="en-US" sz="2400" b="1" dirty="0">
                          <a:solidFill>
                            <a:srgbClr val="333399"/>
                          </a:solidFill>
                        </a:rPr>
                        <a:t>1,064</a:t>
                      </a:r>
                    </a:p>
                  </a:txBody>
                  <a:tcPr marL="91444" marR="91444" marT="45714" marB="45714"/>
                </a:tc>
                <a:extLst>
                  <a:ext uri="{0D108BD9-81ED-4DB2-BD59-A6C34878D82A}">
                    <a16:rowId xmlns:a16="http://schemas.microsoft.com/office/drawing/2014/main" xmlns="" val="10002"/>
                  </a:ext>
                </a:extLst>
              </a:tr>
              <a:tr h="443753">
                <a:tc>
                  <a:txBody>
                    <a:bodyPr/>
                    <a:lstStyle/>
                    <a:p>
                      <a:r>
                        <a:rPr lang="en-US" sz="2300" b="1" dirty="0">
                          <a:solidFill>
                            <a:srgbClr val="333399"/>
                          </a:solidFill>
                        </a:rPr>
                        <a:t>Family Medicine</a:t>
                      </a:r>
                    </a:p>
                  </a:txBody>
                  <a:tcPr marL="91444" marR="91444" marT="45714" marB="45714"/>
                </a:tc>
                <a:tc>
                  <a:txBody>
                    <a:bodyPr/>
                    <a:lstStyle/>
                    <a:p>
                      <a:r>
                        <a:rPr lang="en-US" sz="2400" b="1" dirty="0">
                          <a:solidFill>
                            <a:srgbClr val="333399"/>
                          </a:solidFill>
                        </a:rPr>
                        <a:t>651</a:t>
                      </a:r>
                    </a:p>
                  </a:txBody>
                  <a:tcPr marL="91444" marR="91444" marT="45714" marB="45714"/>
                </a:tc>
                <a:extLst>
                  <a:ext uri="{0D108BD9-81ED-4DB2-BD59-A6C34878D82A}">
                    <a16:rowId xmlns:a16="http://schemas.microsoft.com/office/drawing/2014/main" xmlns="" val="10003"/>
                  </a:ext>
                </a:extLst>
              </a:tr>
              <a:tr h="443753">
                <a:tc>
                  <a:txBody>
                    <a:bodyPr/>
                    <a:lstStyle/>
                    <a:p>
                      <a:r>
                        <a:rPr lang="en-US" sz="2300" b="1" dirty="0">
                          <a:solidFill>
                            <a:srgbClr val="333399"/>
                          </a:solidFill>
                        </a:rPr>
                        <a:t>General Surgery</a:t>
                      </a:r>
                    </a:p>
                  </a:txBody>
                  <a:tcPr marL="91444" marR="91444" marT="45714" marB="45714"/>
                </a:tc>
                <a:tc>
                  <a:txBody>
                    <a:bodyPr/>
                    <a:lstStyle/>
                    <a:p>
                      <a:r>
                        <a:rPr lang="en-US" sz="2400" b="1" dirty="0">
                          <a:solidFill>
                            <a:srgbClr val="333399"/>
                          </a:solidFill>
                        </a:rPr>
                        <a:t>622</a:t>
                      </a:r>
                    </a:p>
                  </a:txBody>
                  <a:tcPr marL="91444" marR="91444" marT="45714" marB="45714"/>
                </a:tc>
                <a:extLst>
                  <a:ext uri="{0D108BD9-81ED-4DB2-BD59-A6C34878D82A}">
                    <a16:rowId xmlns:a16="http://schemas.microsoft.com/office/drawing/2014/main" xmlns="" val="10004"/>
                  </a:ext>
                </a:extLst>
              </a:tr>
              <a:tr h="443753">
                <a:tc>
                  <a:txBody>
                    <a:bodyPr/>
                    <a:lstStyle/>
                    <a:p>
                      <a:r>
                        <a:rPr lang="en-US" sz="2300" b="1" dirty="0">
                          <a:solidFill>
                            <a:srgbClr val="333399"/>
                          </a:solidFill>
                        </a:rPr>
                        <a:t>Neurology</a:t>
                      </a:r>
                    </a:p>
                  </a:txBody>
                  <a:tcPr marL="91444" marR="91444" marT="45714" marB="45714"/>
                </a:tc>
                <a:tc>
                  <a:txBody>
                    <a:bodyPr/>
                    <a:lstStyle/>
                    <a:p>
                      <a:r>
                        <a:rPr lang="en-US" sz="2400" b="1" dirty="0">
                          <a:solidFill>
                            <a:srgbClr val="333399"/>
                          </a:solidFill>
                        </a:rPr>
                        <a:t>557</a:t>
                      </a:r>
                    </a:p>
                  </a:txBody>
                  <a:tcPr marL="91444" marR="91444" marT="45714" marB="45714"/>
                </a:tc>
                <a:extLst>
                  <a:ext uri="{0D108BD9-81ED-4DB2-BD59-A6C34878D82A}">
                    <a16:rowId xmlns:a16="http://schemas.microsoft.com/office/drawing/2014/main" xmlns="" val="10005"/>
                  </a:ext>
                </a:extLst>
              </a:tr>
              <a:tr h="0">
                <a:tc>
                  <a:txBody>
                    <a:bodyPr/>
                    <a:lstStyle/>
                    <a:p>
                      <a:r>
                        <a:rPr lang="en-US" sz="2300" b="1" dirty="0">
                          <a:solidFill>
                            <a:srgbClr val="333399"/>
                          </a:solidFill>
                        </a:rPr>
                        <a:t>Psychiatry</a:t>
                      </a:r>
                    </a:p>
                  </a:txBody>
                  <a:tcPr marL="91444" marR="91444" marT="45714" marB="45714"/>
                </a:tc>
                <a:tc>
                  <a:txBody>
                    <a:bodyPr/>
                    <a:lstStyle/>
                    <a:p>
                      <a:r>
                        <a:rPr lang="en-US" sz="2400" b="1" dirty="0">
                          <a:solidFill>
                            <a:srgbClr val="333399"/>
                          </a:solidFill>
                        </a:rPr>
                        <a:t>429</a:t>
                      </a:r>
                    </a:p>
                  </a:txBody>
                  <a:tcPr marL="91444" marR="91444" marT="45714" marB="45714"/>
                </a:tc>
                <a:extLst>
                  <a:ext uri="{0D108BD9-81ED-4DB2-BD59-A6C34878D82A}">
                    <a16:rowId xmlns:a16="http://schemas.microsoft.com/office/drawing/2014/main" xmlns="" val="10006"/>
                  </a:ext>
                </a:extLst>
              </a:tr>
              <a:tr h="443753">
                <a:tc>
                  <a:txBody>
                    <a:bodyPr/>
                    <a:lstStyle/>
                    <a:p>
                      <a:r>
                        <a:rPr lang="en-US" sz="2300" b="1" dirty="0">
                          <a:solidFill>
                            <a:srgbClr val="333399"/>
                          </a:solidFill>
                        </a:rPr>
                        <a:t>Pathology</a:t>
                      </a:r>
                    </a:p>
                  </a:txBody>
                  <a:tcPr marL="91444" marR="91444" marT="45714" marB="45714"/>
                </a:tc>
                <a:tc>
                  <a:txBody>
                    <a:bodyPr/>
                    <a:lstStyle/>
                    <a:p>
                      <a:r>
                        <a:rPr lang="en-US" sz="2400" b="1" dirty="0">
                          <a:solidFill>
                            <a:srgbClr val="333399"/>
                          </a:solidFill>
                        </a:rPr>
                        <a:t>227</a:t>
                      </a:r>
                    </a:p>
                  </a:txBody>
                  <a:tcPr marL="91444" marR="91444" marT="45714" marB="45714"/>
                </a:tc>
                <a:extLst>
                  <a:ext uri="{0D108BD9-81ED-4DB2-BD59-A6C34878D82A}">
                    <a16:rowId xmlns:a16="http://schemas.microsoft.com/office/drawing/2014/main" xmlns="" val="10007"/>
                  </a:ext>
                </a:extLst>
              </a:tr>
              <a:tr h="443753">
                <a:tc>
                  <a:txBody>
                    <a:bodyPr/>
                    <a:lstStyle/>
                    <a:p>
                      <a:r>
                        <a:rPr lang="en-US" sz="2300" b="1" dirty="0">
                          <a:solidFill>
                            <a:srgbClr val="333399"/>
                          </a:solidFill>
                        </a:rPr>
                        <a:t>Anesthesiology</a:t>
                      </a:r>
                    </a:p>
                  </a:txBody>
                  <a:tcPr marL="91444" marR="91444" marT="45714" marB="45714"/>
                </a:tc>
                <a:tc>
                  <a:txBody>
                    <a:bodyPr/>
                    <a:lstStyle/>
                    <a:p>
                      <a:r>
                        <a:rPr lang="en-US" sz="2400" b="1" dirty="0">
                          <a:solidFill>
                            <a:srgbClr val="333399"/>
                          </a:solidFill>
                        </a:rPr>
                        <a:t>168</a:t>
                      </a:r>
                    </a:p>
                  </a:txBody>
                  <a:tcPr marL="91444" marR="91444" marT="45714" marB="45714"/>
                </a:tc>
                <a:extLst>
                  <a:ext uri="{0D108BD9-81ED-4DB2-BD59-A6C34878D82A}">
                    <a16:rowId xmlns:a16="http://schemas.microsoft.com/office/drawing/2014/main" xmlns="" val="10008"/>
                  </a:ext>
                </a:extLst>
              </a:tr>
              <a:tr h="443753">
                <a:tc>
                  <a:txBody>
                    <a:bodyPr/>
                    <a:lstStyle/>
                    <a:p>
                      <a:r>
                        <a:rPr lang="en-US" sz="2300" b="1" dirty="0">
                          <a:solidFill>
                            <a:srgbClr val="333399"/>
                          </a:solidFill>
                        </a:rPr>
                        <a:t>Diagnostic</a:t>
                      </a:r>
                      <a:r>
                        <a:rPr lang="en-US" sz="2300" b="1" baseline="0" dirty="0">
                          <a:solidFill>
                            <a:srgbClr val="333399"/>
                          </a:solidFill>
                        </a:rPr>
                        <a:t> Radiology</a:t>
                      </a:r>
                      <a:endParaRPr lang="en-US" sz="2300" b="1" dirty="0">
                        <a:solidFill>
                          <a:srgbClr val="333399"/>
                        </a:solidFill>
                      </a:endParaRPr>
                    </a:p>
                  </a:txBody>
                  <a:tcPr marL="91444" marR="91444" marT="45714" marB="45714"/>
                </a:tc>
                <a:tc>
                  <a:txBody>
                    <a:bodyPr/>
                    <a:lstStyle/>
                    <a:p>
                      <a:r>
                        <a:rPr lang="en-US" sz="2400" b="1" dirty="0">
                          <a:solidFill>
                            <a:srgbClr val="333399"/>
                          </a:solidFill>
                        </a:rPr>
                        <a:t>164</a:t>
                      </a:r>
                    </a:p>
                  </a:txBody>
                  <a:tcPr marL="91444" marR="91444" marT="45714" marB="45714"/>
                </a:tc>
                <a:extLst>
                  <a:ext uri="{0D108BD9-81ED-4DB2-BD59-A6C34878D82A}">
                    <a16:rowId xmlns:a16="http://schemas.microsoft.com/office/drawing/2014/main" xmlns="" val="10009"/>
                  </a:ext>
                </a:extLst>
              </a:tr>
              <a:tr h="443753">
                <a:tc>
                  <a:txBody>
                    <a:bodyPr/>
                    <a:lstStyle/>
                    <a:p>
                      <a:r>
                        <a:rPr lang="en-US" sz="2300" b="1" dirty="0">
                          <a:solidFill>
                            <a:srgbClr val="333399"/>
                          </a:solidFill>
                        </a:rPr>
                        <a:t>Obstetrics/ Gynecology</a:t>
                      </a:r>
                    </a:p>
                  </a:txBody>
                  <a:tcPr marL="91444" marR="91444" marT="45714" marB="45714"/>
                </a:tc>
                <a:tc>
                  <a:txBody>
                    <a:bodyPr/>
                    <a:lstStyle/>
                    <a:p>
                      <a:r>
                        <a:rPr lang="en-US" sz="2400" b="1" dirty="0">
                          <a:solidFill>
                            <a:srgbClr val="333399"/>
                          </a:solidFill>
                        </a:rPr>
                        <a:t>146</a:t>
                      </a:r>
                    </a:p>
                  </a:txBody>
                  <a:tcPr marL="91444" marR="91444" marT="45714" marB="45714"/>
                </a:tc>
                <a:extLst>
                  <a:ext uri="{0D108BD9-81ED-4DB2-BD59-A6C34878D82A}">
                    <a16:rowId xmlns:a16="http://schemas.microsoft.com/office/drawing/2014/main" xmlns="" val="10010"/>
                  </a:ext>
                </a:extLst>
              </a:tr>
            </a:tbl>
          </a:graphicData>
        </a:graphic>
      </p:graphicFrame>
      <p:sp>
        <p:nvSpPr>
          <p:cNvPr id="5" name="Rectangle 4"/>
          <p:cNvSpPr/>
          <p:nvPr/>
        </p:nvSpPr>
        <p:spPr>
          <a:xfrm>
            <a:off x="287524" y="6273316"/>
            <a:ext cx="8545796" cy="430887"/>
          </a:xfrm>
          <a:prstGeom prst="rect">
            <a:avLst/>
          </a:prstGeom>
        </p:spPr>
        <p:txBody>
          <a:bodyPr wrap="square">
            <a:spAutoFit/>
          </a:bodyPr>
          <a:lstStyle/>
          <a:p>
            <a:pPr algn="ctr"/>
            <a:r>
              <a:rPr lang="en-US" sz="2200" b="1" dirty="0"/>
              <a:t>Source ECFMG database. Data current as of January 29, 2016</a:t>
            </a:r>
            <a:r>
              <a:rPr lang="en-US" dirty="0"/>
              <a:t>.</a:t>
            </a:r>
          </a:p>
        </p:txBody>
      </p:sp>
    </p:spTree>
    <p:extLst>
      <p:ext uri="{BB962C8B-B14F-4D97-AF65-F5344CB8AC3E}">
        <p14:creationId xmlns:p14="http://schemas.microsoft.com/office/powerpoint/2010/main" val="18734395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753036"/>
            <a:ext cx="9143999" cy="1569660"/>
          </a:xfrm>
          <a:prstGeom prst="rect">
            <a:avLst/>
          </a:prstGeom>
        </p:spPr>
        <p:txBody>
          <a:bodyPr wrap="square" rtlCol="0">
            <a:spAutoFit/>
          </a:bodyPr>
          <a:lstStyle/>
          <a:p>
            <a:pPr algn="ctr"/>
            <a:r>
              <a:rPr lang="en-US" sz="9600" b="1" dirty="0">
                <a:solidFill>
                  <a:srgbClr val="333399"/>
                </a:solidFill>
              </a:rPr>
              <a:t>Prior to Arrival</a:t>
            </a:r>
          </a:p>
        </p:txBody>
      </p:sp>
      <p:pic>
        <p:nvPicPr>
          <p:cNvPr id="2049" name="Picture 1" descr="ECFMG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4104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Submit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87474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Timeline for Processing </a:t>
            </a:r>
            <a:endParaRPr lang="en-US" altLang="en-US" sz="4800" b="1" dirty="0"/>
          </a:p>
        </p:txBody>
      </p:sp>
      <p:sp>
        <p:nvSpPr>
          <p:cNvPr id="9219" name="Rectangle 3"/>
          <p:cNvSpPr>
            <a:spLocks noGrp="1" noChangeArrowheads="1"/>
          </p:cNvSpPr>
          <p:nvPr>
            <p:ph type="body" idx="1"/>
          </p:nvPr>
        </p:nvSpPr>
        <p:spPr>
          <a:xfrm>
            <a:off x="4311268" y="1376772"/>
            <a:ext cx="2890156" cy="612539"/>
          </a:xfrm>
        </p:spPr>
        <p:txBody>
          <a:bodyPr/>
          <a:lstStyle/>
          <a:p>
            <a:pPr marL="457200" lvl="1" indent="0" eaLnBrk="1" hangingPunct="1">
              <a:buNone/>
            </a:pPr>
            <a:r>
              <a:rPr lang="en-US" altLang="en-US" sz="3200" b="1" dirty="0">
                <a:solidFill>
                  <a:srgbClr val="333399"/>
                </a:solidFill>
                <a:latin typeface="Arial"/>
                <a:cs typeface="Arial"/>
              </a:rPr>
              <a:t>Recruiting</a:t>
            </a:r>
          </a:p>
          <a:p>
            <a:pPr marL="457200" lvl="1" indent="0" algn="ctr" eaLnBrk="1" hangingPunct="1">
              <a:buNone/>
            </a:pPr>
            <a:endParaRPr lang="en-US" altLang="en-US" sz="3200" dirty="0">
              <a:solidFill>
                <a:srgbClr val="6698CC"/>
              </a:solidFill>
              <a:latin typeface="Arial"/>
              <a:cs typeface="Arial"/>
            </a:endParaRPr>
          </a:p>
          <a:p>
            <a:pPr marL="457200" lvl="1" indent="0" algn="ctr" eaLnBrk="1" hangingPunct="1">
              <a:buNone/>
            </a:pPr>
            <a:endParaRPr lang="en-US" altLang="en-US" sz="3200" dirty="0">
              <a:solidFill>
                <a:srgbClr val="6698CC"/>
              </a:solidFill>
              <a:latin typeface="Arial"/>
              <a:cs typeface="Arial"/>
            </a:endParaRPr>
          </a:p>
        </p:txBody>
      </p:sp>
      <p:sp>
        <p:nvSpPr>
          <p:cNvPr id="5" name="Rectangle 3"/>
          <p:cNvSpPr txBox="1">
            <a:spLocks noChangeArrowheads="1"/>
          </p:cNvSpPr>
          <p:nvPr/>
        </p:nvSpPr>
        <p:spPr bwMode="auto">
          <a:xfrm>
            <a:off x="3995936" y="2475926"/>
            <a:ext cx="36004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NRMP Match</a:t>
            </a:r>
          </a:p>
          <a:p>
            <a:pPr marL="457200" lvl="1" indent="0" algn="ctr" eaLnBrk="1" hangingPunct="1">
              <a:buFontTx/>
              <a:buNone/>
            </a:pPr>
            <a:endParaRPr lang="en-US" altLang="en-US" sz="3200" kern="0" dirty="0">
              <a:solidFill>
                <a:srgbClr val="6698CC"/>
              </a:solidFill>
              <a:latin typeface="Arial"/>
              <a:cs typeface="Arial"/>
            </a:endParaRPr>
          </a:p>
          <a:p>
            <a:pPr marL="457200" lvl="1" indent="0" algn="ctr" eaLnBrk="1" hangingPunct="1">
              <a:buFontTx/>
              <a:buNone/>
            </a:pPr>
            <a:endParaRPr lang="en-US" altLang="en-US" sz="3200" kern="0" dirty="0">
              <a:solidFill>
                <a:srgbClr val="6698CC"/>
              </a:solidFill>
              <a:latin typeface="Arial"/>
              <a:cs typeface="Arial"/>
            </a:endParaRPr>
          </a:p>
        </p:txBody>
      </p:sp>
      <p:sp>
        <p:nvSpPr>
          <p:cNvPr id="10" name="Rectangle 3"/>
          <p:cNvSpPr txBox="1">
            <a:spLocks noChangeArrowheads="1"/>
          </p:cNvSpPr>
          <p:nvPr/>
        </p:nvSpPr>
        <p:spPr bwMode="auto">
          <a:xfrm>
            <a:off x="2771800" y="3610590"/>
            <a:ext cx="6228692"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Collect Required Documents</a:t>
            </a:r>
          </a:p>
        </p:txBody>
      </p:sp>
      <p:sp>
        <p:nvSpPr>
          <p:cNvPr id="13" name="Rectangle 3"/>
          <p:cNvSpPr txBox="1">
            <a:spLocks noChangeArrowheads="1"/>
          </p:cNvSpPr>
          <p:nvPr/>
        </p:nvSpPr>
        <p:spPr bwMode="auto">
          <a:xfrm>
            <a:off x="2339752" y="4850353"/>
            <a:ext cx="6804248"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Submit J1 Application to </a:t>
            </a:r>
            <a:r>
              <a:rPr lang="en-US" altLang="en-US" sz="3200" b="1" kern="0" dirty="0" err="1">
                <a:solidFill>
                  <a:srgbClr val="333399"/>
                </a:solidFill>
                <a:latin typeface="Arial"/>
                <a:cs typeface="Arial"/>
              </a:rPr>
              <a:t>EVNet</a:t>
            </a:r>
            <a:endParaRPr lang="en-US" altLang="en-US" sz="3200" b="1" kern="0" dirty="0">
              <a:solidFill>
                <a:srgbClr val="333399"/>
              </a:solidFill>
              <a:latin typeface="Arial"/>
              <a:cs typeface="Arial"/>
            </a:endParaRPr>
          </a:p>
          <a:p>
            <a:pPr marL="457200" lvl="1" indent="0" algn="ctr" eaLnBrk="1" hangingPunct="1">
              <a:buFontTx/>
              <a:buNone/>
            </a:pPr>
            <a:endParaRPr lang="en-US" altLang="en-US" sz="3200" kern="0" dirty="0">
              <a:solidFill>
                <a:srgbClr val="6698CC"/>
              </a:solidFill>
              <a:latin typeface="Arial"/>
              <a:cs typeface="Arial"/>
            </a:endParaRPr>
          </a:p>
        </p:txBody>
      </p:sp>
      <p:sp>
        <p:nvSpPr>
          <p:cNvPr id="6" name="Chevron 5"/>
          <p:cNvSpPr/>
          <p:nvPr/>
        </p:nvSpPr>
        <p:spPr bwMode="auto">
          <a:xfrm rot="5400000">
            <a:off x="5613403" y="1726286"/>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Chevron 14"/>
          <p:cNvSpPr/>
          <p:nvPr/>
        </p:nvSpPr>
        <p:spPr bwMode="auto">
          <a:xfrm rot="5400000">
            <a:off x="5555609" y="2854541"/>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6" name="Chevron 15"/>
          <p:cNvSpPr/>
          <p:nvPr/>
        </p:nvSpPr>
        <p:spPr bwMode="auto">
          <a:xfrm rot="5400000">
            <a:off x="5572937" y="4084274"/>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7" name="Chevron 16"/>
          <p:cNvSpPr/>
          <p:nvPr/>
        </p:nvSpPr>
        <p:spPr bwMode="auto">
          <a:xfrm rot="5400000">
            <a:off x="5572936" y="5342065"/>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8" name="Rectangle 3"/>
          <p:cNvSpPr txBox="1">
            <a:spLocks noChangeArrowheads="1"/>
          </p:cNvSpPr>
          <p:nvPr/>
        </p:nvSpPr>
        <p:spPr bwMode="auto">
          <a:xfrm>
            <a:off x="4311268" y="6039049"/>
            <a:ext cx="2559734"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J1 Arrival</a:t>
            </a:r>
          </a:p>
        </p:txBody>
      </p:sp>
      <p:sp>
        <p:nvSpPr>
          <p:cNvPr id="19" name="Rectangle 3"/>
          <p:cNvSpPr txBox="1">
            <a:spLocks noChangeArrowheads="1"/>
          </p:cNvSpPr>
          <p:nvPr/>
        </p:nvSpPr>
        <p:spPr bwMode="auto">
          <a:xfrm>
            <a:off x="170303" y="1377243"/>
            <a:ext cx="2907479"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chemeClr val="tx1"/>
                </a:solidFill>
                <a:latin typeface="Arial"/>
                <a:cs typeface="Arial"/>
              </a:rPr>
              <a:t>Nov - Jan</a:t>
            </a:r>
          </a:p>
          <a:p>
            <a:pPr marL="457200" lvl="1" indent="0" algn="ctr" eaLnBrk="1" hangingPunct="1">
              <a:buFontTx/>
              <a:buNone/>
            </a:pPr>
            <a:endParaRPr lang="en-US" altLang="en-US" sz="3200" kern="0" dirty="0">
              <a:solidFill>
                <a:schemeClr val="tx2">
                  <a:lumMod val="50000"/>
                </a:schemeClr>
              </a:solidFill>
              <a:latin typeface="Arial"/>
              <a:cs typeface="Arial"/>
            </a:endParaRPr>
          </a:p>
          <a:p>
            <a:pPr marL="457200" lvl="1" indent="0" algn="ctr" eaLnBrk="1" hangingPunct="1">
              <a:buFontTx/>
              <a:buNone/>
            </a:pPr>
            <a:endParaRPr lang="en-US" altLang="en-US" sz="3200" kern="0" dirty="0">
              <a:solidFill>
                <a:schemeClr val="tx2">
                  <a:lumMod val="50000"/>
                </a:schemeClr>
              </a:solidFill>
              <a:latin typeface="Arial"/>
              <a:cs typeface="Arial"/>
            </a:endParaRPr>
          </a:p>
        </p:txBody>
      </p:sp>
      <p:sp>
        <p:nvSpPr>
          <p:cNvPr id="20" name="Rectangle 3"/>
          <p:cNvSpPr txBox="1">
            <a:spLocks noChangeArrowheads="1"/>
          </p:cNvSpPr>
          <p:nvPr/>
        </p:nvSpPr>
        <p:spPr bwMode="auto">
          <a:xfrm>
            <a:off x="170300" y="2459502"/>
            <a:ext cx="289016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chemeClr val="tx1"/>
                </a:solidFill>
                <a:latin typeface="Arial"/>
                <a:cs typeface="Arial"/>
              </a:rPr>
              <a:t>Mid-March</a:t>
            </a:r>
          </a:p>
          <a:p>
            <a:pPr marL="457200" lvl="1" indent="0" algn="ctr" eaLnBrk="1" hangingPunct="1">
              <a:buFontTx/>
              <a:buNone/>
            </a:pPr>
            <a:endParaRPr lang="en-US" altLang="en-US" sz="3200" kern="0" dirty="0">
              <a:solidFill>
                <a:schemeClr val="tx2">
                  <a:lumMod val="50000"/>
                </a:schemeClr>
              </a:solidFill>
              <a:latin typeface="Arial"/>
              <a:cs typeface="Arial"/>
            </a:endParaRPr>
          </a:p>
          <a:p>
            <a:pPr marL="457200" lvl="1" indent="0" algn="ctr" eaLnBrk="1" hangingPunct="1">
              <a:buFontTx/>
              <a:buNone/>
            </a:pPr>
            <a:endParaRPr lang="en-US" altLang="en-US" sz="3200" kern="0" dirty="0">
              <a:solidFill>
                <a:schemeClr val="tx2">
                  <a:lumMod val="50000"/>
                </a:schemeClr>
              </a:solidFill>
              <a:latin typeface="Arial"/>
              <a:cs typeface="Arial"/>
            </a:endParaRPr>
          </a:p>
        </p:txBody>
      </p:sp>
      <p:sp>
        <p:nvSpPr>
          <p:cNvPr id="21" name="Rectangle 3"/>
          <p:cNvSpPr txBox="1">
            <a:spLocks noChangeArrowheads="1"/>
          </p:cNvSpPr>
          <p:nvPr/>
        </p:nvSpPr>
        <p:spPr bwMode="auto">
          <a:xfrm>
            <a:off x="187627" y="3627184"/>
            <a:ext cx="2890156"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chemeClr val="tx1"/>
                </a:solidFill>
                <a:latin typeface="Arial"/>
                <a:cs typeface="Arial"/>
              </a:rPr>
              <a:t>March/April</a:t>
            </a:r>
          </a:p>
          <a:p>
            <a:pPr marL="457200" lvl="1" indent="0" algn="ctr" eaLnBrk="1" hangingPunct="1">
              <a:buFontTx/>
              <a:buNone/>
            </a:pPr>
            <a:endParaRPr lang="en-US" altLang="en-US" sz="3200" kern="0" dirty="0">
              <a:solidFill>
                <a:schemeClr val="tx2">
                  <a:lumMod val="50000"/>
                </a:schemeClr>
              </a:solidFill>
              <a:latin typeface="Arial"/>
              <a:cs typeface="Arial"/>
            </a:endParaRPr>
          </a:p>
        </p:txBody>
      </p:sp>
      <p:sp>
        <p:nvSpPr>
          <p:cNvPr id="22" name="Rectangle 3"/>
          <p:cNvSpPr txBox="1">
            <a:spLocks noChangeArrowheads="1"/>
          </p:cNvSpPr>
          <p:nvPr/>
        </p:nvSpPr>
        <p:spPr bwMode="auto">
          <a:xfrm>
            <a:off x="187627" y="4870746"/>
            <a:ext cx="2872833"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chemeClr val="tx1"/>
                </a:solidFill>
                <a:latin typeface="Arial"/>
                <a:cs typeface="Arial"/>
              </a:rPr>
              <a:t>April</a:t>
            </a:r>
          </a:p>
          <a:p>
            <a:pPr marL="457200" lvl="1" indent="0" algn="ctr" eaLnBrk="1" hangingPunct="1">
              <a:buFontTx/>
              <a:buNone/>
            </a:pPr>
            <a:endParaRPr lang="en-US" altLang="en-US" sz="3200" kern="0" dirty="0">
              <a:solidFill>
                <a:schemeClr val="tx2">
                  <a:lumMod val="50000"/>
                </a:schemeClr>
              </a:solidFill>
              <a:latin typeface="Arial"/>
              <a:cs typeface="Arial"/>
            </a:endParaRPr>
          </a:p>
        </p:txBody>
      </p:sp>
      <p:sp>
        <p:nvSpPr>
          <p:cNvPr id="23" name="Rectangle 3"/>
          <p:cNvSpPr txBox="1">
            <a:spLocks noChangeArrowheads="1"/>
          </p:cNvSpPr>
          <p:nvPr/>
        </p:nvSpPr>
        <p:spPr bwMode="auto">
          <a:xfrm>
            <a:off x="187627" y="6025326"/>
            <a:ext cx="2872833"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chemeClr val="tx1"/>
                </a:solidFill>
                <a:latin typeface="Arial"/>
                <a:cs typeface="Arial"/>
              </a:rPr>
              <a:t>June</a:t>
            </a:r>
          </a:p>
          <a:p>
            <a:pPr marL="457200" lvl="1" indent="0" algn="ctr" eaLnBrk="1" hangingPunct="1">
              <a:buFontTx/>
              <a:buNone/>
            </a:pPr>
            <a:endParaRPr lang="en-US" altLang="en-US" sz="3200" b="1" kern="0" dirty="0">
              <a:solidFill>
                <a:schemeClr val="tx1"/>
              </a:solidFill>
              <a:latin typeface="Arial"/>
              <a:cs typeface="Arial"/>
            </a:endParaRPr>
          </a:p>
        </p:txBody>
      </p:sp>
    </p:spTree>
    <p:extLst>
      <p:ext uri="{BB962C8B-B14F-4D97-AF65-F5344CB8AC3E}">
        <p14:creationId xmlns:p14="http://schemas.microsoft.com/office/powerpoint/2010/main" val="503774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fade">
                                      <p:cBhvr>
                                        <p:cTn id="16" dur="1000"/>
                                        <p:tgtEl>
                                          <p:spTgt spid="9219">
                                            <p:txEl>
                                              <p:pRg st="0" end="0"/>
                                            </p:txEl>
                                          </p:spTgt>
                                        </p:tgtEl>
                                      </p:cBhvr>
                                    </p:animEffect>
                                    <p:anim calcmode="lin" valueType="num">
                                      <p:cBhvr>
                                        <p:cTn id="1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1000"/>
                                        <p:tgtEl>
                                          <p:spTgt spid="13">
                                            <p:txEl>
                                              <p:pRg st="0" end="0"/>
                                            </p:txEl>
                                          </p:spTgt>
                                        </p:tgtEl>
                                      </p:cBhvr>
                                    </p:animEffect>
                                    <p:anim calcmode="lin" valueType="num">
                                      <p:cBhvr>
                                        <p:cTn id="6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
                                            <p:txEl>
                                              <p:pRg st="0" end="0"/>
                                            </p:txEl>
                                          </p:spTgt>
                                        </p:tgtEl>
                                        <p:attrNameLst>
                                          <p:attrName>style.visibility</p:attrName>
                                        </p:attrNameLst>
                                      </p:cBhvr>
                                      <p:to>
                                        <p:strVal val="visible"/>
                                      </p:to>
                                    </p:set>
                                    <p:animEffect transition="in" filter="fade">
                                      <p:cBhvr>
                                        <p:cTn id="8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10" grpId="0"/>
      <p:bldP spid="6" grpId="0" animBg="1"/>
      <p:bldP spid="15" grpId="0" animBg="1"/>
      <p:bldP spid="16" grpId="0" animBg="1"/>
      <p:bldP spid="17" grpId="0" animBg="1"/>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J-1 Visa</a:t>
            </a:r>
            <a:endParaRPr lang="en-US" altLang="en-US" sz="4800" b="1" dirty="0"/>
          </a:p>
        </p:txBody>
      </p:sp>
      <p:sp>
        <p:nvSpPr>
          <p:cNvPr id="2" name="Oval 1"/>
          <p:cNvSpPr/>
          <p:nvPr/>
        </p:nvSpPr>
        <p:spPr bwMode="auto">
          <a:xfrm>
            <a:off x="1229377" y="1212969"/>
            <a:ext cx="4024790" cy="3960439"/>
          </a:xfrm>
          <a:prstGeom prst="ellipse">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4" name="Rectangle 3"/>
          <p:cNvSpPr/>
          <p:nvPr/>
        </p:nvSpPr>
        <p:spPr>
          <a:xfrm>
            <a:off x="1656767" y="1661333"/>
            <a:ext cx="2465415" cy="1631216"/>
          </a:xfrm>
          <a:prstGeom prst="rect">
            <a:avLst/>
          </a:prstGeom>
        </p:spPr>
        <p:txBody>
          <a:bodyPr wrap="square">
            <a:spAutoFit/>
          </a:bodyPr>
          <a:lstStyle/>
          <a:p>
            <a:pPr algn="ctr"/>
            <a:r>
              <a:rPr lang="en-US" sz="2000" b="1" dirty="0">
                <a:solidFill>
                  <a:srgbClr val="333399"/>
                </a:solidFill>
              </a:rPr>
              <a:t>U.S. Teaching Hospital </a:t>
            </a:r>
          </a:p>
          <a:p>
            <a:pPr algn="ctr"/>
            <a:endParaRPr lang="en-US" sz="2000" b="1" dirty="0">
              <a:solidFill>
                <a:srgbClr val="333399"/>
              </a:solidFill>
            </a:endParaRPr>
          </a:p>
          <a:p>
            <a:pPr algn="ctr"/>
            <a:r>
              <a:rPr lang="en-US" sz="2000" b="1" dirty="0">
                <a:solidFill>
                  <a:srgbClr val="333399"/>
                </a:solidFill>
              </a:rPr>
              <a:t>Training Program Liaison</a:t>
            </a:r>
          </a:p>
        </p:txBody>
      </p:sp>
      <p:sp>
        <p:nvSpPr>
          <p:cNvPr id="10" name="Oval 9"/>
          <p:cNvSpPr/>
          <p:nvPr/>
        </p:nvSpPr>
        <p:spPr bwMode="auto">
          <a:xfrm>
            <a:off x="3841963" y="1308295"/>
            <a:ext cx="4024790" cy="4005297"/>
          </a:xfrm>
          <a:prstGeom prst="ellipse">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1" name="Oval 10"/>
          <p:cNvSpPr/>
          <p:nvPr/>
        </p:nvSpPr>
        <p:spPr bwMode="auto">
          <a:xfrm>
            <a:off x="2352400" y="2875193"/>
            <a:ext cx="4284476" cy="3714798"/>
          </a:xfrm>
          <a:prstGeom prst="ellipse">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7" name="Rectangle 6"/>
          <p:cNvSpPr/>
          <p:nvPr/>
        </p:nvSpPr>
        <p:spPr>
          <a:xfrm>
            <a:off x="5601983" y="2643299"/>
            <a:ext cx="2236510" cy="461665"/>
          </a:xfrm>
          <a:prstGeom prst="rect">
            <a:avLst/>
          </a:prstGeom>
        </p:spPr>
        <p:txBody>
          <a:bodyPr wrap="none">
            <a:spAutoFit/>
          </a:bodyPr>
          <a:lstStyle/>
          <a:p>
            <a:r>
              <a:rPr lang="en-US" sz="2400" b="1" dirty="0">
                <a:solidFill>
                  <a:srgbClr val="333399"/>
                </a:solidFill>
              </a:rPr>
              <a:t>J-1 Physician </a:t>
            </a:r>
          </a:p>
        </p:txBody>
      </p:sp>
      <p:sp>
        <p:nvSpPr>
          <p:cNvPr id="9" name="Rectangle 8"/>
          <p:cNvSpPr/>
          <p:nvPr/>
        </p:nvSpPr>
        <p:spPr>
          <a:xfrm>
            <a:off x="2973343" y="5327373"/>
            <a:ext cx="3259226" cy="1015663"/>
          </a:xfrm>
          <a:prstGeom prst="rect">
            <a:avLst/>
          </a:prstGeom>
        </p:spPr>
        <p:txBody>
          <a:bodyPr wrap="none">
            <a:spAutoFit/>
          </a:bodyPr>
          <a:lstStyle/>
          <a:p>
            <a:pPr algn="ctr"/>
            <a:r>
              <a:rPr lang="en-US" sz="2000" b="1" dirty="0">
                <a:solidFill>
                  <a:srgbClr val="333399"/>
                </a:solidFill>
              </a:rPr>
              <a:t>U.S. Department of State </a:t>
            </a:r>
          </a:p>
          <a:p>
            <a:pPr algn="ctr"/>
            <a:endParaRPr lang="en-US" sz="2000" b="1" dirty="0">
              <a:solidFill>
                <a:srgbClr val="333399"/>
              </a:solidFill>
            </a:endParaRPr>
          </a:p>
          <a:p>
            <a:pPr algn="ctr"/>
            <a:r>
              <a:rPr lang="en-US" sz="2000" b="1" dirty="0">
                <a:solidFill>
                  <a:srgbClr val="333399"/>
                </a:solidFill>
              </a:rPr>
              <a:t>SEVIS</a:t>
            </a:r>
          </a:p>
        </p:txBody>
      </p:sp>
      <p:sp>
        <p:nvSpPr>
          <p:cNvPr id="12" name="Rectangle 11"/>
          <p:cNvSpPr/>
          <p:nvPr/>
        </p:nvSpPr>
        <p:spPr>
          <a:xfrm>
            <a:off x="3955182" y="3253960"/>
            <a:ext cx="1295547" cy="461665"/>
          </a:xfrm>
          <a:prstGeom prst="rect">
            <a:avLst/>
          </a:prstGeom>
        </p:spPr>
        <p:txBody>
          <a:bodyPr wrap="none">
            <a:spAutoFit/>
          </a:bodyPr>
          <a:lstStyle/>
          <a:p>
            <a:r>
              <a:rPr lang="en-US" sz="2400" b="1" dirty="0">
                <a:solidFill>
                  <a:srgbClr val="333399"/>
                </a:solidFill>
              </a:rPr>
              <a:t>ECFMG</a:t>
            </a:r>
          </a:p>
        </p:txBody>
      </p:sp>
    </p:spTree>
    <p:extLst>
      <p:ext uri="{BB962C8B-B14F-4D97-AF65-F5344CB8AC3E}">
        <p14:creationId xmlns:p14="http://schemas.microsoft.com/office/powerpoint/2010/main" val="3370305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additive="base">
                                        <p:cTn id="4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 calcmode="lin" valueType="num">
                                      <p:cBhvr additive="base">
                                        <p:cTn id="5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 calcmode="lin" valueType="num">
                                      <p:cBhvr additive="base">
                                        <p:cTn id="5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2" grpId="0" animBg="1"/>
      <p:bldP spid="10" grpId="0" animBg="1"/>
      <p:bldP spid="11"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260350"/>
            <a:ext cx="8856984" cy="720725"/>
          </a:xfrm>
        </p:spPr>
        <p:txBody>
          <a:bodyPr/>
          <a:lstStyle/>
          <a:p>
            <a:pPr algn="ctr" eaLnBrk="1" hangingPunct="1"/>
            <a:r>
              <a:rPr lang="en-GB" altLang="en-US" sz="4800" b="1" dirty="0"/>
              <a:t>Initial Application Documents</a:t>
            </a:r>
            <a:endParaRPr lang="en-US" altLang="en-US" sz="4800" b="1" dirty="0"/>
          </a:p>
        </p:txBody>
      </p:sp>
      <p:sp>
        <p:nvSpPr>
          <p:cNvPr id="9219" name="Rectangle 3"/>
          <p:cNvSpPr>
            <a:spLocks noGrp="1" noChangeArrowheads="1"/>
          </p:cNvSpPr>
          <p:nvPr>
            <p:ph type="body" idx="1"/>
          </p:nvPr>
        </p:nvSpPr>
        <p:spPr>
          <a:xfrm>
            <a:off x="179512" y="1304764"/>
            <a:ext cx="8748972" cy="5184576"/>
          </a:xfrm>
        </p:spPr>
        <p:txBody>
          <a:bodyPr/>
          <a:lstStyle/>
          <a:p>
            <a:pPr marL="457200" lvl="1" indent="0" eaLnBrk="1" hangingPunct="1">
              <a:buNone/>
            </a:pPr>
            <a:r>
              <a:rPr lang="en-US" altLang="en-US" b="1" dirty="0">
                <a:solidFill>
                  <a:srgbClr val="333399"/>
                </a:solidFill>
                <a:latin typeface="Arial"/>
                <a:cs typeface="Arial"/>
              </a:rPr>
              <a:t>Contract/Letter of Offer</a:t>
            </a:r>
          </a:p>
          <a:p>
            <a:pPr marL="457200" lvl="1" indent="0" eaLnBrk="1" hangingPunct="1">
              <a:buNone/>
            </a:pPr>
            <a:endParaRPr lang="en-US" altLang="en-US"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Statement of Need</a:t>
            </a:r>
          </a:p>
          <a:p>
            <a:pPr marL="457200" lvl="1" indent="0" eaLnBrk="1" hangingPunct="1">
              <a:buNone/>
            </a:pPr>
            <a:endParaRPr lang="en-US" altLang="en-US"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CV</a:t>
            </a:r>
          </a:p>
          <a:p>
            <a:pPr marL="457200" lvl="1" indent="0" eaLnBrk="1" hangingPunct="1">
              <a:buNone/>
            </a:pPr>
            <a:endParaRPr lang="en-US" altLang="en-US"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Passport Name Page(s)</a:t>
            </a:r>
          </a:p>
          <a:p>
            <a:pPr marL="457200" lvl="1" indent="0" eaLnBrk="1" hangingPunct="1">
              <a:buNone/>
            </a:pPr>
            <a:endParaRPr lang="en-US" altLang="en-US"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Training Program Description (subspecialties only)</a:t>
            </a:r>
          </a:p>
          <a:p>
            <a:pPr marL="457200" lvl="1" indent="0" eaLnBrk="1" hangingPunct="1">
              <a:buNone/>
            </a:pPr>
            <a:r>
              <a:rPr lang="en-US" altLang="en-US" sz="3200" dirty="0">
                <a:solidFill>
                  <a:srgbClr val="6698CC"/>
                </a:solidFill>
                <a:latin typeface="Arial"/>
                <a:cs typeface="Arial"/>
              </a:rPr>
              <a:t>       </a:t>
            </a:r>
          </a:p>
          <a:p>
            <a:pPr marL="457200" lvl="1" indent="0" eaLnBrk="1" hangingPunct="1">
              <a:buNone/>
            </a:pPr>
            <a:r>
              <a:rPr lang="en-US" altLang="en-US" sz="3200" dirty="0">
                <a:solidFill>
                  <a:srgbClr val="6698CC"/>
                </a:solidFill>
                <a:latin typeface="Arial"/>
                <a:cs typeface="Arial"/>
              </a:rPr>
              <a:t>      </a:t>
            </a:r>
          </a:p>
        </p:txBody>
      </p:sp>
      <p:pic>
        <p:nvPicPr>
          <p:cNvPr id="1025" name="Picture 1" descr="ECFMG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4104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HTMLSubmit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830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1000"/>
                                        <p:tgtEl>
                                          <p:spTgt spid="9219">
                                            <p:txEl>
                                              <p:pRg st="0" end="0"/>
                                            </p:txEl>
                                          </p:spTgt>
                                        </p:tgtEl>
                                      </p:cBhvr>
                                    </p:animEffect>
                                    <p:anim calcmode="lin" valueType="num">
                                      <p:cBhvr>
                                        <p:cTn id="13"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anim calcmode="lin" valueType="num">
                                      <p:cBhvr>
                                        <p:cTn id="1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1000"/>
                                        <p:tgtEl>
                                          <p:spTgt spid="9219">
                                            <p:txEl>
                                              <p:pRg st="4" end="4"/>
                                            </p:txEl>
                                          </p:spTgt>
                                        </p:tgtEl>
                                      </p:cBhvr>
                                    </p:animEffect>
                                    <p:anim calcmode="lin" valueType="num">
                                      <p:cBhvr>
                                        <p:cTn id="23"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fade">
                                      <p:cBhvr>
                                        <p:cTn id="27" dur="1000"/>
                                        <p:tgtEl>
                                          <p:spTgt spid="9219">
                                            <p:txEl>
                                              <p:pRg st="6" end="6"/>
                                            </p:txEl>
                                          </p:spTgt>
                                        </p:tgtEl>
                                      </p:cBhvr>
                                    </p:animEffect>
                                    <p:anim calcmode="lin" valueType="num">
                                      <p:cBhvr>
                                        <p:cTn id="28"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219">
                                            <p:txEl>
                                              <p:pRg st="8" end="8"/>
                                            </p:txEl>
                                          </p:spTgt>
                                        </p:tgtEl>
                                        <p:attrNameLst>
                                          <p:attrName>style.visibility</p:attrName>
                                        </p:attrNameLst>
                                      </p:cBhvr>
                                      <p:to>
                                        <p:strVal val="visible"/>
                                      </p:to>
                                    </p:set>
                                    <p:animEffect transition="in" filter="fade">
                                      <p:cBhvr>
                                        <p:cTn id="32" dur="1000"/>
                                        <p:tgtEl>
                                          <p:spTgt spid="9219">
                                            <p:txEl>
                                              <p:pRg st="8" end="8"/>
                                            </p:txEl>
                                          </p:spTgt>
                                        </p:tgtEl>
                                      </p:cBhvr>
                                    </p:animEffect>
                                    <p:anim calcmode="lin" valueType="num">
                                      <p:cBhvr>
                                        <p:cTn id="33"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9219">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animEffect transition="in" filter="fade">
                                      <p:cBhvr>
                                        <p:cTn id="37" dur="1000"/>
                                        <p:tgtEl>
                                          <p:spTgt spid="9219">
                                            <p:txEl>
                                              <p:pRg st="9" end="9"/>
                                            </p:txEl>
                                          </p:spTgt>
                                        </p:tgtEl>
                                      </p:cBhvr>
                                    </p:animEffect>
                                    <p:anim calcmode="lin" valueType="num">
                                      <p:cBhvr>
                                        <p:cTn id="38"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260350"/>
            <a:ext cx="8856984" cy="720725"/>
          </a:xfrm>
        </p:spPr>
        <p:txBody>
          <a:bodyPr/>
          <a:lstStyle/>
          <a:p>
            <a:pPr algn="ctr" eaLnBrk="1" hangingPunct="1"/>
            <a:r>
              <a:rPr lang="en-GB" altLang="en-US" sz="4800" b="1" dirty="0"/>
              <a:t>Initial Application Documents</a:t>
            </a:r>
            <a:endParaRPr lang="en-US" altLang="en-US" sz="4800" b="1" dirty="0"/>
          </a:p>
        </p:txBody>
      </p:sp>
      <p:sp>
        <p:nvSpPr>
          <p:cNvPr id="9219" name="Rectangle 3"/>
          <p:cNvSpPr>
            <a:spLocks noGrp="1" noChangeArrowheads="1"/>
          </p:cNvSpPr>
          <p:nvPr>
            <p:ph type="body" idx="1"/>
          </p:nvPr>
        </p:nvSpPr>
        <p:spPr>
          <a:xfrm>
            <a:off x="179512" y="1628800"/>
            <a:ext cx="8856984" cy="4608512"/>
          </a:xfrm>
        </p:spPr>
        <p:txBody>
          <a:bodyPr/>
          <a:lstStyle/>
          <a:p>
            <a:pPr marL="457200" lvl="1" indent="0" eaLnBrk="1" hangingPunct="1">
              <a:buNone/>
            </a:pPr>
            <a:r>
              <a:rPr lang="en-US" altLang="en-US" sz="3200" b="1" dirty="0">
                <a:solidFill>
                  <a:srgbClr val="333399"/>
                </a:solidFill>
                <a:latin typeface="Arial"/>
                <a:cs typeface="Arial"/>
              </a:rPr>
              <a:t>Contract/Letter of Offer</a:t>
            </a:r>
          </a:p>
          <a:p>
            <a:pPr lvl="2" eaLnBrk="1" hangingPunct="1">
              <a:buFont typeface="Arial" panose="020B0604020202020204" pitchFamily="34" charset="0"/>
              <a:buChar char="•"/>
            </a:pPr>
            <a:r>
              <a:rPr lang="en-US" altLang="en-US" b="1" dirty="0">
                <a:solidFill>
                  <a:srgbClr val="333399"/>
                </a:solidFill>
                <a:latin typeface="Arial"/>
                <a:cs typeface="Arial"/>
              </a:rPr>
              <a:t>Start and End Dates of Training</a:t>
            </a:r>
          </a:p>
          <a:p>
            <a:pPr lvl="2" eaLnBrk="1" hangingPunct="1">
              <a:buFont typeface="Arial" panose="020B0604020202020204" pitchFamily="34" charset="0"/>
              <a:buChar char="•"/>
            </a:pPr>
            <a:r>
              <a:rPr lang="en-US" altLang="en-US" b="1" dirty="0">
                <a:solidFill>
                  <a:srgbClr val="333399"/>
                </a:solidFill>
                <a:latin typeface="Arial"/>
                <a:cs typeface="Arial"/>
              </a:rPr>
              <a:t>Specialty</a:t>
            </a:r>
          </a:p>
          <a:p>
            <a:pPr lvl="2" eaLnBrk="1" hangingPunct="1">
              <a:buFont typeface="Arial" panose="020B0604020202020204" pitchFamily="34" charset="0"/>
              <a:buChar char="•"/>
            </a:pPr>
            <a:r>
              <a:rPr lang="en-US" altLang="en-US" b="1" dirty="0">
                <a:solidFill>
                  <a:srgbClr val="333399"/>
                </a:solidFill>
                <a:latin typeface="Arial"/>
                <a:cs typeface="Arial"/>
              </a:rPr>
              <a:t>Training Level</a:t>
            </a:r>
          </a:p>
          <a:p>
            <a:pPr lvl="2" eaLnBrk="1" hangingPunct="1">
              <a:buFont typeface="Arial" panose="020B0604020202020204" pitchFamily="34" charset="0"/>
              <a:buChar char="•"/>
            </a:pPr>
            <a:r>
              <a:rPr lang="en-US" altLang="en-US" b="1" dirty="0">
                <a:solidFill>
                  <a:srgbClr val="333399"/>
                </a:solidFill>
                <a:latin typeface="Arial"/>
                <a:cs typeface="Arial"/>
              </a:rPr>
              <a:t>Stipend</a:t>
            </a:r>
          </a:p>
          <a:p>
            <a:pPr lvl="2" eaLnBrk="1" hangingPunct="1">
              <a:buFont typeface="Arial" panose="020B0604020202020204" pitchFamily="34" charset="0"/>
              <a:buChar char="•"/>
            </a:pPr>
            <a:r>
              <a:rPr lang="en-US" altLang="en-US" b="1" dirty="0">
                <a:solidFill>
                  <a:srgbClr val="333399"/>
                </a:solidFill>
                <a:latin typeface="Arial"/>
                <a:cs typeface="Arial"/>
              </a:rPr>
              <a:t>Signed by Applicant &amp; Appropriate Personnel</a:t>
            </a:r>
          </a:p>
          <a:p>
            <a:pPr marL="457200" lvl="1" indent="0" eaLnBrk="1" hangingPunct="1">
              <a:buNone/>
            </a:pPr>
            <a:endParaRPr lang="en-US" altLang="en-US" sz="3200" b="1" dirty="0">
              <a:solidFill>
                <a:srgbClr val="333399"/>
              </a:solidFill>
              <a:latin typeface="Arial"/>
              <a:cs typeface="Arial"/>
            </a:endParaRPr>
          </a:p>
          <a:p>
            <a:pPr marL="457200" lvl="1" indent="0" eaLnBrk="1" hangingPunct="1">
              <a:buNone/>
            </a:pPr>
            <a:r>
              <a:rPr lang="en-US" altLang="en-US" sz="3200" b="1" dirty="0">
                <a:solidFill>
                  <a:srgbClr val="333399"/>
                </a:solidFill>
                <a:latin typeface="Arial"/>
                <a:cs typeface="Arial"/>
              </a:rPr>
              <a:t>Fully executed contract/offer letter required prior to applicant being submitted in </a:t>
            </a:r>
            <a:r>
              <a:rPr lang="en-US" altLang="en-US" sz="3200" b="1" dirty="0" err="1">
                <a:solidFill>
                  <a:srgbClr val="333399"/>
                </a:solidFill>
                <a:latin typeface="Arial"/>
                <a:cs typeface="Arial"/>
              </a:rPr>
              <a:t>EVNet</a:t>
            </a:r>
            <a:endParaRPr lang="en-US" altLang="en-US" b="1" dirty="0">
              <a:solidFill>
                <a:srgbClr val="333399"/>
              </a:solidFill>
              <a:latin typeface="Arial"/>
              <a:cs typeface="Arial"/>
            </a:endParaRPr>
          </a:p>
        </p:txBody>
      </p:sp>
    </p:spTree>
    <p:extLst>
      <p:ext uri="{BB962C8B-B14F-4D97-AF65-F5344CB8AC3E}">
        <p14:creationId xmlns:p14="http://schemas.microsoft.com/office/powerpoint/2010/main" val="19461374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3" y="620688"/>
            <a:ext cx="8891858" cy="1323439"/>
          </a:xfrm>
          <a:prstGeom prst="rect">
            <a:avLst/>
          </a:prstGeom>
        </p:spPr>
        <p:txBody>
          <a:bodyPr wrap="none">
            <a:spAutoFit/>
          </a:bodyPr>
          <a:lstStyle/>
          <a:p>
            <a:pPr algn="ctr"/>
            <a:r>
              <a:rPr lang="en-US" sz="8000" dirty="0">
                <a:solidFill>
                  <a:schemeClr val="tx2"/>
                </a:solidFill>
              </a:rPr>
              <a:t>Trainee Visa Types</a:t>
            </a:r>
          </a:p>
        </p:txBody>
      </p:sp>
      <p:pic>
        <p:nvPicPr>
          <p:cNvPr id="5" name="Content Placeholder 3"/>
          <p:cNvPicPr>
            <a:picLocks noChangeAspect="1"/>
          </p:cNvPicPr>
          <p:nvPr/>
        </p:nvPicPr>
        <p:blipFill>
          <a:blip r:embed="rId3"/>
          <a:stretch>
            <a:fillRect/>
          </a:stretch>
        </p:blipFill>
        <p:spPr bwMode="auto">
          <a:xfrm>
            <a:off x="2021370" y="2672916"/>
            <a:ext cx="511200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41394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4464" y="260350"/>
            <a:ext cx="8856984" cy="720725"/>
          </a:xfrm>
        </p:spPr>
        <p:txBody>
          <a:bodyPr/>
          <a:lstStyle/>
          <a:p>
            <a:pPr algn="ctr" eaLnBrk="1" hangingPunct="1"/>
            <a:r>
              <a:rPr lang="en-GB" altLang="en-US" sz="4800" b="1" dirty="0"/>
              <a:t>Initial Application Documents</a:t>
            </a:r>
            <a:endParaRPr lang="en-US" altLang="en-US" sz="4800" b="1" dirty="0"/>
          </a:p>
        </p:txBody>
      </p:sp>
      <p:sp>
        <p:nvSpPr>
          <p:cNvPr id="4" name="Rectangle 3"/>
          <p:cNvSpPr txBox="1">
            <a:spLocks noChangeArrowheads="1"/>
          </p:cNvSpPr>
          <p:nvPr/>
        </p:nvSpPr>
        <p:spPr bwMode="auto">
          <a:xfrm>
            <a:off x="174464" y="1556792"/>
            <a:ext cx="88569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Statement of Need</a:t>
            </a:r>
          </a:p>
          <a:p>
            <a:pPr lvl="2" eaLnBrk="1" hangingPunct="1">
              <a:buFont typeface="Arial" panose="020B0604020202020204" pitchFamily="34" charset="0"/>
              <a:buChar char="•"/>
            </a:pPr>
            <a:r>
              <a:rPr lang="en-US" altLang="en-US" b="1" kern="0" dirty="0">
                <a:solidFill>
                  <a:srgbClr val="333399"/>
                </a:solidFill>
                <a:latin typeface="Arial"/>
                <a:cs typeface="Arial"/>
              </a:rPr>
              <a:t>Issued by federal office of applicant’s most recent country of permanent residence</a:t>
            </a:r>
          </a:p>
          <a:p>
            <a:pPr lvl="2" eaLnBrk="1" hangingPunct="1">
              <a:buFont typeface="Arial" panose="020B0604020202020204" pitchFamily="34" charset="0"/>
              <a:buChar char="•"/>
            </a:pPr>
            <a:r>
              <a:rPr lang="en-US" altLang="en-US" b="1" kern="0" dirty="0">
                <a:solidFill>
                  <a:srgbClr val="333399"/>
                </a:solidFill>
                <a:latin typeface="Arial"/>
                <a:cs typeface="Arial"/>
              </a:rPr>
              <a:t>Ministry of Health letterhead</a:t>
            </a:r>
          </a:p>
          <a:p>
            <a:pPr lvl="2" eaLnBrk="1" hangingPunct="1">
              <a:buFont typeface="Arial" panose="020B0604020202020204" pitchFamily="34" charset="0"/>
              <a:buChar char="•"/>
            </a:pPr>
            <a:r>
              <a:rPr lang="en-US" altLang="en-US" b="1" kern="0" dirty="0">
                <a:solidFill>
                  <a:srgbClr val="333399"/>
                </a:solidFill>
                <a:latin typeface="Arial"/>
                <a:cs typeface="Arial"/>
              </a:rPr>
              <a:t>Addressed to ECFMG</a:t>
            </a:r>
          </a:p>
          <a:p>
            <a:pPr lvl="2" eaLnBrk="1" hangingPunct="1">
              <a:buFont typeface="Arial" panose="020B0604020202020204" pitchFamily="34" charset="0"/>
              <a:buChar char="•"/>
            </a:pPr>
            <a:r>
              <a:rPr lang="en-US" altLang="en-US" b="1" kern="0" dirty="0">
                <a:solidFill>
                  <a:srgbClr val="333399"/>
                </a:solidFill>
                <a:latin typeface="Arial"/>
                <a:cs typeface="Arial"/>
              </a:rPr>
              <a:t>Align with specialty being pursued</a:t>
            </a:r>
          </a:p>
          <a:p>
            <a:pPr lvl="2" eaLnBrk="1" hangingPunct="1">
              <a:buFont typeface="Arial" panose="020B0604020202020204" pitchFamily="34" charset="0"/>
              <a:buChar char="•"/>
            </a:pPr>
            <a:r>
              <a:rPr lang="en-US" altLang="en-US" b="1" kern="0" dirty="0">
                <a:solidFill>
                  <a:srgbClr val="333399"/>
                </a:solidFill>
                <a:latin typeface="Arial"/>
                <a:cs typeface="Arial"/>
              </a:rPr>
              <a:t>Contain stamp/seal of issuing government</a:t>
            </a:r>
          </a:p>
          <a:p>
            <a:pPr lvl="2" eaLnBrk="1" hangingPunct="1">
              <a:buFont typeface="Arial" panose="020B0604020202020204" pitchFamily="34" charset="0"/>
              <a:buChar char="•"/>
            </a:pPr>
            <a:r>
              <a:rPr lang="en-US" altLang="en-US" b="1" kern="0" dirty="0">
                <a:solidFill>
                  <a:srgbClr val="333399"/>
                </a:solidFill>
                <a:latin typeface="Arial"/>
                <a:cs typeface="Arial"/>
              </a:rPr>
              <a:t>Dated signature of issuing official</a:t>
            </a:r>
          </a:p>
          <a:p>
            <a:pPr lvl="2" eaLnBrk="1" hangingPunct="1">
              <a:buFont typeface="Arial" panose="020B0604020202020204" pitchFamily="34" charset="0"/>
              <a:buChar char="•"/>
            </a:pPr>
            <a:r>
              <a:rPr lang="en-US" altLang="en-US" b="1" kern="0" dirty="0">
                <a:solidFill>
                  <a:srgbClr val="333399"/>
                </a:solidFill>
                <a:latin typeface="Arial"/>
                <a:cs typeface="Arial"/>
              </a:rPr>
              <a:t>Issued in English</a:t>
            </a:r>
            <a:br>
              <a:rPr lang="en-US" altLang="en-US" b="1" kern="0" dirty="0">
                <a:solidFill>
                  <a:srgbClr val="333399"/>
                </a:solidFill>
                <a:latin typeface="Arial"/>
                <a:cs typeface="Arial"/>
              </a:rPr>
            </a:br>
            <a:endParaRPr lang="en-US" altLang="en-US" sz="3200" b="1" kern="0" dirty="0">
              <a:solidFill>
                <a:srgbClr val="333399"/>
              </a:solidFill>
              <a:latin typeface="Arial"/>
              <a:cs typeface="Arial"/>
            </a:endParaRPr>
          </a:p>
          <a:p>
            <a:pPr marL="457200" lvl="1" indent="0" eaLnBrk="1" hangingPunct="1">
              <a:buFontTx/>
              <a:buNone/>
            </a:pPr>
            <a:r>
              <a:rPr lang="en-US" altLang="en-US" b="1" kern="0" dirty="0">
                <a:solidFill>
                  <a:srgbClr val="333399"/>
                </a:solidFill>
                <a:latin typeface="Arial"/>
                <a:cs typeface="Arial"/>
              </a:rPr>
              <a:t>Also known as the Ministry of Health (MOH) Letter</a:t>
            </a:r>
          </a:p>
        </p:txBody>
      </p:sp>
    </p:spTree>
    <p:extLst>
      <p:ext uri="{BB962C8B-B14F-4D97-AF65-F5344CB8AC3E}">
        <p14:creationId xmlns:p14="http://schemas.microsoft.com/office/powerpoint/2010/main" val="34995815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4464" y="260350"/>
            <a:ext cx="8790024" cy="720725"/>
          </a:xfrm>
        </p:spPr>
        <p:txBody>
          <a:bodyPr/>
          <a:lstStyle/>
          <a:p>
            <a:pPr algn="ctr" eaLnBrk="1" hangingPunct="1"/>
            <a:r>
              <a:rPr lang="en-GB" altLang="en-US" sz="4800" b="1" dirty="0"/>
              <a:t>Initial Application Documents</a:t>
            </a:r>
            <a:endParaRPr lang="en-US" altLang="en-US" sz="4800" b="1" dirty="0"/>
          </a:p>
        </p:txBody>
      </p:sp>
      <p:sp>
        <p:nvSpPr>
          <p:cNvPr id="4" name="Rectangle 3"/>
          <p:cNvSpPr txBox="1">
            <a:spLocks noChangeArrowheads="1"/>
          </p:cNvSpPr>
          <p:nvPr/>
        </p:nvSpPr>
        <p:spPr bwMode="auto">
          <a:xfrm>
            <a:off x="174464" y="1556792"/>
            <a:ext cx="8856984" cy="68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Statement of Need Sample</a:t>
            </a:r>
          </a:p>
        </p:txBody>
      </p:sp>
      <p:pic>
        <p:nvPicPr>
          <p:cNvPr id="2" name="Picture 1"/>
          <p:cNvPicPr>
            <a:picLocks noChangeAspect="1"/>
          </p:cNvPicPr>
          <p:nvPr/>
        </p:nvPicPr>
        <p:blipFill>
          <a:blip r:embed="rId3"/>
          <a:stretch>
            <a:fillRect/>
          </a:stretch>
        </p:blipFill>
        <p:spPr>
          <a:xfrm>
            <a:off x="185219" y="3176972"/>
            <a:ext cx="8854069" cy="2955548"/>
          </a:xfrm>
          <a:prstGeom prst="rect">
            <a:avLst/>
          </a:prstGeom>
        </p:spPr>
      </p:pic>
      <p:sp>
        <p:nvSpPr>
          <p:cNvPr id="3" name="Rectangle 2"/>
          <p:cNvSpPr/>
          <p:nvPr/>
        </p:nvSpPr>
        <p:spPr>
          <a:xfrm>
            <a:off x="647564" y="2206605"/>
            <a:ext cx="8383884" cy="646331"/>
          </a:xfrm>
          <a:prstGeom prst="rect">
            <a:avLst/>
          </a:prstGeom>
        </p:spPr>
        <p:txBody>
          <a:bodyPr wrap="square">
            <a:spAutoFit/>
          </a:bodyPr>
          <a:lstStyle/>
          <a:p>
            <a:r>
              <a:rPr lang="en-US" dirty="0"/>
              <a:t>Exact wording that has been approved by the U.S. Secretary of Health and Human Services for the Statement of Need:</a:t>
            </a:r>
          </a:p>
        </p:txBody>
      </p:sp>
    </p:spTree>
    <p:extLst>
      <p:ext uri="{BB962C8B-B14F-4D97-AF65-F5344CB8AC3E}">
        <p14:creationId xmlns:p14="http://schemas.microsoft.com/office/powerpoint/2010/main" val="21964675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500" y="260350"/>
            <a:ext cx="8964996" cy="720725"/>
          </a:xfrm>
        </p:spPr>
        <p:txBody>
          <a:bodyPr/>
          <a:lstStyle/>
          <a:p>
            <a:pPr algn="ctr" eaLnBrk="1" hangingPunct="1"/>
            <a:r>
              <a:rPr lang="en-GB" altLang="en-US" sz="4800" b="1" dirty="0"/>
              <a:t>Initial Application Documents</a:t>
            </a:r>
            <a:endParaRPr lang="en-US" altLang="en-US" sz="4800" b="1" dirty="0"/>
          </a:p>
        </p:txBody>
      </p:sp>
      <p:sp>
        <p:nvSpPr>
          <p:cNvPr id="9219" name="Rectangle 3"/>
          <p:cNvSpPr>
            <a:spLocks noGrp="1" noChangeArrowheads="1"/>
          </p:cNvSpPr>
          <p:nvPr>
            <p:ph type="body" idx="1"/>
          </p:nvPr>
        </p:nvSpPr>
        <p:spPr>
          <a:xfrm>
            <a:off x="0" y="1314128"/>
            <a:ext cx="4572508" cy="5184576"/>
          </a:xfrm>
        </p:spPr>
        <p:txBody>
          <a:bodyPr/>
          <a:lstStyle/>
          <a:p>
            <a:pPr marL="57150" indent="0" eaLnBrk="1" hangingPunct="1">
              <a:buNone/>
            </a:pPr>
            <a:r>
              <a:rPr lang="en-US" altLang="en-US" sz="3600" b="1" dirty="0">
                <a:solidFill>
                  <a:srgbClr val="333399"/>
                </a:solidFill>
                <a:latin typeface="Arial"/>
                <a:cs typeface="Arial"/>
              </a:rPr>
              <a:t>CV</a:t>
            </a:r>
          </a:p>
          <a:p>
            <a:pPr lvl="1" eaLnBrk="1" hangingPunct="1">
              <a:lnSpc>
                <a:spcPct val="150000"/>
              </a:lnSpc>
              <a:buFont typeface="Arial" panose="020B0604020202020204" pitchFamily="34" charset="0"/>
              <a:buChar char="•"/>
            </a:pPr>
            <a:r>
              <a:rPr lang="en-US" altLang="en-US" sz="2600" b="1" dirty="0">
                <a:solidFill>
                  <a:srgbClr val="333399"/>
                </a:solidFill>
                <a:latin typeface="Arial"/>
                <a:cs typeface="Arial"/>
              </a:rPr>
              <a:t>Educational History</a:t>
            </a:r>
          </a:p>
          <a:p>
            <a:pPr lvl="1" eaLnBrk="1" hangingPunct="1">
              <a:lnSpc>
                <a:spcPct val="150000"/>
              </a:lnSpc>
              <a:buFont typeface="Arial" panose="020B0604020202020204" pitchFamily="34" charset="0"/>
              <a:buChar char="•"/>
            </a:pPr>
            <a:r>
              <a:rPr lang="en-US" altLang="en-US" sz="2600" b="1" dirty="0">
                <a:solidFill>
                  <a:srgbClr val="333399"/>
                </a:solidFill>
                <a:latin typeface="Arial"/>
                <a:cs typeface="Arial"/>
              </a:rPr>
              <a:t>Academic History</a:t>
            </a:r>
          </a:p>
          <a:p>
            <a:pPr lvl="1" eaLnBrk="1" hangingPunct="1">
              <a:lnSpc>
                <a:spcPct val="150000"/>
              </a:lnSpc>
              <a:buFont typeface="Arial" panose="020B0604020202020204" pitchFamily="34" charset="0"/>
              <a:buChar char="•"/>
            </a:pPr>
            <a:r>
              <a:rPr lang="en-US" altLang="en-US" sz="2600" b="1" dirty="0">
                <a:solidFill>
                  <a:srgbClr val="333399"/>
                </a:solidFill>
                <a:latin typeface="Arial"/>
                <a:cs typeface="Arial"/>
              </a:rPr>
              <a:t>Month/Year to Month/Year format</a:t>
            </a:r>
          </a:p>
          <a:p>
            <a:pPr lvl="1" eaLnBrk="1" hangingPunct="1">
              <a:lnSpc>
                <a:spcPct val="150000"/>
              </a:lnSpc>
              <a:buFont typeface="Arial" panose="020B0604020202020204" pitchFamily="34" charset="0"/>
              <a:buChar char="•"/>
            </a:pPr>
            <a:r>
              <a:rPr lang="en-US" altLang="en-US" sz="2600" b="1" dirty="0">
                <a:solidFill>
                  <a:srgbClr val="333399"/>
                </a:solidFill>
                <a:latin typeface="Arial"/>
                <a:cs typeface="Arial"/>
              </a:rPr>
              <a:t>All gaps after medical school should be accounted for</a:t>
            </a:r>
            <a:r>
              <a:rPr lang="en-US" altLang="en-US" sz="3400" b="1" dirty="0">
                <a:solidFill>
                  <a:srgbClr val="333399"/>
                </a:solidFill>
                <a:latin typeface="Arial"/>
                <a:cs typeface="Arial"/>
              </a:rPr>
              <a:t>.</a:t>
            </a:r>
          </a:p>
        </p:txBody>
      </p:sp>
      <p:sp>
        <p:nvSpPr>
          <p:cNvPr id="4" name="Rectangle 3"/>
          <p:cNvSpPr txBox="1">
            <a:spLocks noChangeArrowheads="1"/>
          </p:cNvSpPr>
          <p:nvPr/>
        </p:nvSpPr>
        <p:spPr bwMode="auto">
          <a:xfrm>
            <a:off x="4348694" y="1337077"/>
            <a:ext cx="4797561" cy="21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57150" indent="0" eaLnBrk="1" hangingPunct="1">
              <a:buFontTx/>
              <a:buNone/>
            </a:pPr>
            <a:r>
              <a:rPr lang="en-US" altLang="en-US" sz="3600" b="1" kern="0" dirty="0">
                <a:solidFill>
                  <a:srgbClr val="333399"/>
                </a:solidFill>
                <a:latin typeface="Arial"/>
                <a:cs typeface="Arial"/>
              </a:rPr>
              <a:t>Passport Name Page</a:t>
            </a:r>
          </a:p>
          <a:p>
            <a:pPr lvl="2" eaLnBrk="1" hangingPunct="1">
              <a:lnSpc>
                <a:spcPct val="150000"/>
              </a:lnSpc>
              <a:buFont typeface="Arial" panose="020B0604020202020204" pitchFamily="34" charset="0"/>
              <a:buChar char="•"/>
            </a:pPr>
            <a:r>
              <a:rPr lang="en-US" altLang="en-US" sz="2600" b="1" kern="0" dirty="0">
                <a:solidFill>
                  <a:srgbClr val="333399"/>
                </a:solidFill>
                <a:latin typeface="Arial"/>
                <a:cs typeface="Arial"/>
              </a:rPr>
              <a:t>Applicant</a:t>
            </a:r>
          </a:p>
          <a:p>
            <a:pPr lvl="2" eaLnBrk="1" hangingPunct="1">
              <a:lnSpc>
                <a:spcPct val="150000"/>
              </a:lnSpc>
              <a:buFont typeface="Arial" panose="020B0604020202020204" pitchFamily="34" charset="0"/>
              <a:buChar char="•"/>
            </a:pPr>
            <a:r>
              <a:rPr lang="en-US" altLang="en-US" sz="2600" b="1" kern="0" dirty="0">
                <a:solidFill>
                  <a:srgbClr val="333399"/>
                </a:solidFill>
                <a:latin typeface="Arial"/>
                <a:cs typeface="Arial"/>
              </a:rPr>
              <a:t>All dependents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0837" y="3356992"/>
            <a:ext cx="3853277" cy="2743200"/>
          </a:xfrm>
          <a:prstGeom prst="rect">
            <a:avLst/>
          </a:prstGeom>
          <a:ln w="19050">
            <a:solidFill>
              <a:schemeClr val="bg1">
                <a:lumMod val="50000"/>
              </a:schemeClr>
            </a:solidFill>
          </a:ln>
        </p:spPr>
      </p:pic>
    </p:spTree>
    <p:extLst>
      <p:ext uri="{BB962C8B-B14F-4D97-AF65-F5344CB8AC3E}">
        <p14:creationId xmlns:p14="http://schemas.microsoft.com/office/powerpoint/2010/main" val="37910275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8640"/>
            <a:ext cx="9036496" cy="720725"/>
          </a:xfrm>
        </p:spPr>
        <p:txBody>
          <a:bodyPr/>
          <a:lstStyle/>
          <a:p>
            <a:pPr algn="ctr" eaLnBrk="1" hangingPunct="1"/>
            <a:r>
              <a:rPr lang="en-GB" altLang="en-US" b="1" dirty="0"/>
              <a:t>Additional Initial Application Documents</a:t>
            </a:r>
            <a:endParaRPr lang="en-US" altLang="en-US" b="1" dirty="0"/>
          </a:p>
        </p:txBody>
      </p:sp>
      <p:sp>
        <p:nvSpPr>
          <p:cNvPr id="9219" name="Rectangle 3"/>
          <p:cNvSpPr>
            <a:spLocks noGrp="1" noChangeArrowheads="1"/>
          </p:cNvSpPr>
          <p:nvPr>
            <p:ph type="body" idx="1"/>
          </p:nvPr>
        </p:nvSpPr>
        <p:spPr>
          <a:xfrm>
            <a:off x="107504" y="1340768"/>
            <a:ext cx="8928992" cy="5148572"/>
          </a:xfrm>
        </p:spPr>
        <p:txBody>
          <a:bodyPr/>
          <a:lstStyle/>
          <a:p>
            <a:pPr marL="457200" lvl="1" indent="0" eaLnBrk="1" hangingPunct="1">
              <a:buNone/>
            </a:pPr>
            <a:r>
              <a:rPr lang="en-US" altLang="en-US" sz="2600" b="1" dirty="0">
                <a:solidFill>
                  <a:srgbClr val="333399"/>
                </a:solidFill>
                <a:latin typeface="Arial"/>
                <a:cs typeface="Arial"/>
              </a:rPr>
              <a:t>Previous IAP-66 and/or DS-2019 (previous J1s)</a:t>
            </a:r>
          </a:p>
          <a:p>
            <a:pPr marL="457200" lvl="1" indent="0" eaLnBrk="1" hangingPunct="1">
              <a:buNone/>
            </a:pPr>
            <a:endParaRPr lang="en-US" altLang="en-US" sz="2600" b="1" dirty="0">
              <a:solidFill>
                <a:srgbClr val="333399"/>
              </a:solidFill>
              <a:latin typeface="Arial"/>
              <a:cs typeface="Arial"/>
            </a:endParaRPr>
          </a:p>
          <a:p>
            <a:pPr marL="457200" lvl="1" indent="0" eaLnBrk="1" hangingPunct="1">
              <a:buNone/>
            </a:pPr>
            <a:r>
              <a:rPr lang="en-US" altLang="en-US" sz="2600" b="1" dirty="0">
                <a:solidFill>
                  <a:srgbClr val="333399"/>
                </a:solidFill>
                <a:latin typeface="Arial"/>
                <a:cs typeface="Arial"/>
              </a:rPr>
              <a:t>I-94 Arrival/Departure Records (previous J-1s)</a:t>
            </a:r>
          </a:p>
          <a:p>
            <a:pPr marL="457200" lvl="1" indent="0" eaLnBrk="1" hangingPunct="1">
              <a:buNone/>
            </a:pPr>
            <a:endParaRPr lang="en-US" altLang="en-US" sz="2600" b="1" dirty="0">
              <a:solidFill>
                <a:srgbClr val="333399"/>
              </a:solidFill>
              <a:latin typeface="Arial"/>
              <a:cs typeface="Arial"/>
            </a:endParaRPr>
          </a:p>
          <a:p>
            <a:pPr marL="457200" lvl="1" indent="0" eaLnBrk="1" hangingPunct="1">
              <a:buNone/>
            </a:pPr>
            <a:r>
              <a:rPr lang="en-US" altLang="en-US" sz="2600" b="1" dirty="0">
                <a:solidFill>
                  <a:srgbClr val="333399"/>
                </a:solidFill>
                <a:latin typeface="Arial"/>
                <a:cs typeface="Arial"/>
              </a:rPr>
              <a:t>Return </a:t>
            </a:r>
            <a:r>
              <a:rPr lang="en-US" altLang="en-US" sz="2600" b="1" dirty="0" err="1">
                <a:solidFill>
                  <a:srgbClr val="333399"/>
                </a:solidFill>
                <a:latin typeface="Arial"/>
                <a:cs typeface="Arial"/>
              </a:rPr>
              <a:t>Airbill</a:t>
            </a:r>
            <a:r>
              <a:rPr lang="en-US" altLang="en-US" sz="2600" b="1" dirty="0">
                <a:solidFill>
                  <a:srgbClr val="333399"/>
                </a:solidFill>
                <a:latin typeface="Arial"/>
                <a:cs typeface="Arial"/>
              </a:rPr>
              <a:t> for Expedited Delivery (Optional)</a:t>
            </a:r>
          </a:p>
          <a:p>
            <a:pPr marL="457200" lvl="1" indent="0" eaLnBrk="1" hangingPunct="1">
              <a:buNone/>
            </a:pPr>
            <a:endParaRPr lang="en-US" altLang="en-US" sz="2600" b="1" dirty="0">
              <a:solidFill>
                <a:srgbClr val="333399"/>
              </a:solidFill>
              <a:latin typeface="Arial"/>
              <a:cs typeface="Arial"/>
            </a:endParaRPr>
          </a:p>
          <a:p>
            <a:pPr marL="457200" lvl="1" indent="0" eaLnBrk="1" hangingPunct="1">
              <a:buNone/>
            </a:pPr>
            <a:r>
              <a:rPr lang="en-US" altLang="en-US" sz="2600" b="1" dirty="0">
                <a:solidFill>
                  <a:srgbClr val="333399"/>
                </a:solidFill>
                <a:latin typeface="Arial"/>
                <a:cs typeface="Arial"/>
              </a:rPr>
              <a:t>Transfer Request Documentation (J1-reseach to J1-clinical)</a:t>
            </a:r>
          </a:p>
          <a:p>
            <a:pPr marL="457200" lvl="1" indent="0" eaLnBrk="1" hangingPunct="1">
              <a:buNone/>
            </a:pPr>
            <a:endParaRPr lang="en-US" altLang="en-US" sz="2600" dirty="0">
              <a:solidFill>
                <a:srgbClr val="333399"/>
              </a:solidFill>
              <a:latin typeface="Arial"/>
              <a:cs typeface="Arial"/>
            </a:endParaRPr>
          </a:p>
          <a:p>
            <a:pPr marL="457200" lvl="1" indent="0" eaLnBrk="1" hangingPunct="1">
              <a:buNone/>
            </a:pPr>
            <a:r>
              <a:rPr lang="en-US" altLang="en-US" sz="2600" b="1" dirty="0">
                <a:solidFill>
                  <a:srgbClr val="333399"/>
                </a:solidFill>
                <a:latin typeface="Arial"/>
                <a:cs typeface="Arial"/>
              </a:rPr>
              <a:t>Medical School Diploma &amp; Passport Photo (LCME Graduates Only)</a:t>
            </a:r>
          </a:p>
          <a:p>
            <a:pPr marL="457200" lvl="1" indent="0" eaLnBrk="1" hangingPunct="1">
              <a:buNone/>
            </a:pPr>
            <a:r>
              <a:rPr lang="en-US" altLang="en-US" sz="3200" dirty="0">
                <a:solidFill>
                  <a:srgbClr val="6698CC"/>
                </a:solidFill>
                <a:latin typeface="Arial"/>
                <a:cs typeface="Arial"/>
              </a:rPr>
              <a:t>       </a:t>
            </a:r>
          </a:p>
          <a:p>
            <a:pPr marL="457200" lvl="1" indent="0" eaLnBrk="1" hangingPunct="1">
              <a:buNone/>
            </a:pPr>
            <a:r>
              <a:rPr lang="en-US" altLang="en-US" sz="3200" dirty="0">
                <a:solidFill>
                  <a:srgbClr val="6698CC"/>
                </a:solidFill>
                <a:latin typeface="Arial"/>
                <a:cs typeface="Arial"/>
              </a:rPr>
              <a:t>      </a:t>
            </a:r>
          </a:p>
        </p:txBody>
      </p:sp>
    </p:spTree>
    <p:extLst>
      <p:ext uri="{BB962C8B-B14F-4D97-AF65-F5344CB8AC3E}">
        <p14:creationId xmlns:p14="http://schemas.microsoft.com/office/powerpoint/2010/main" val="27723264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412776"/>
            <a:ext cx="885698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Previous IAP-66 now a DS-2019</a:t>
            </a:r>
          </a:p>
        </p:txBody>
      </p:sp>
      <p:pic>
        <p:nvPicPr>
          <p:cNvPr id="5" name="Picture 4"/>
          <p:cNvPicPr>
            <a:picLocks noChangeAspect="1"/>
          </p:cNvPicPr>
          <p:nvPr/>
        </p:nvPicPr>
        <p:blipFill>
          <a:blip r:embed="rId3"/>
          <a:stretch>
            <a:fillRect/>
          </a:stretch>
        </p:blipFill>
        <p:spPr>
          <a:xfrm>
            <a:off x="5148064" y="2023186"/>
            <a:ext cx="3319692" cy="4164934"/>
          </a:xfrm>
          <a:prstGeom prst="rect">
            <a:avLst/>
          </a:prstGeom>
          <a:ln w="12700">
            <a:solidFill>
              <a:schemeClr val="tx1"/>
            </a:solidFill>
          </a:ln>
        </p:spPr>
      </p:pic>
      <p:pic>
        <p:nvPicPr>
          <p:cNvPr id="6" name="Picture 5"/>
          <p:cNvPicPr>
            <a:picLocks noChangeAspect="1"/>
          </p:cNvPicPr>
          <p:nvPr/>
        </p:nvPicPr>
        <p:blipFill>
          <a:blip r:embed="rId4"/>
          <a:stretch>
            <a:fillRect/>
          </a:stretch>
        </p:blipFill>
        <p:spPr>
          <a:xfrm>
            <a:off x="626136" y="2023339"/>
            <a:ext cx="3226185" cy="4164781"/>
          </a:xfrm>
          <a:prstGeom prst="rect">
            <a:avLst/>
          </a:prstGeom>
          <a:ln w="19050">
            <a:solidFill>
              <a:schemeClr val="tx1"/>
            </a:solidFill>
          </a:ln>
        </p:spPr>
      </p:pic>
      <p:sp>
        <p:nvSpPr>
          <p:cNvPr id="8" name="Rectangle 7"/>
          <p:cNvSpPr/>
          <p:nvPr/>
        </p:nvSpPr>
        <p:spPr>
          <a:xfrm>
            <a:off x="71836" y="6188120"/>
            <a:ext cx="3996108" cy="830997"/>
          </a:xfrm>
          <a:prstGeom prst="rect">
            <a:avLst/>
          </a:prstGeom>
        </p:spPr>
        <p:txBody>
          <a:bodyPr wrap="square">
            <a:spAutoFit/>
          </a:bodyPr>
          <a:lstStyle/>
          <a:p>
            <a:r>
              <a:rPr lang="en-US" b="1" dirty="0">
                <a:solidFill>
                  <a:srgbClr val="333399"/>
                </a:solidFill>
              </a:rPr>
              <a:t> 	</a:t>
            </a:r>
            <a:r>
              <a:rPr lang="en-US" sz="2400" b="1" dirty="0">
                <a:solidFill>
                  <a:srgbClr val="333399"/>
                </a:solidFill>
              </a:rPr>
              <a:t>Sample IAP-66</a:t>
            </a:r>
            <a:r>
              <a:rPr lang="en-US" b="1" dirty="0">
                <a:solidFill>
                  <a:srgbClr val="333399"/>
                </a:solidFill>
              </a:rPr>
              <a:t>		              	</a:t>
            </a:r>
            <a:endParaRPr lang="en-US" sz="2400" b="1" dirty="0">
              <a:solidFill>
                <a:srgbClr val="333399"/>
              </a:solidFill>
            </a:endParaRPr>
          </a:p>
        </p:txBody>
      </p:sp>
      <p:sp>
        <p:nvSpPr>
          <p:cNvPr id="9" name="Rectangle 2"/>
          <p:cNvSpPr txBox="1">
            <a:spLocks noChangeArrowheads="1"/>
          </p:cNvSpPr>
          <p:nvPr/>
        </p:nvSpPr>
        <p:spPr bwMode="auto">
          <a:xfrm>
            <a:off x="74118" y="188640"/>
            <a:ext cx="903649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a:lstStyle>
          <a:p>
            <a:pPr eaLnBrk="1" hangingPunct="1"/>
            <a:r>
              <a:rPr lang="en-GB" altLang="en-US" b="1" kern="0" dirty="0"/>
              <a:t>Additional Initial Application Documents</a:t>
            </a:r>
            <a:endParaRPr lang="en-US" altLang="en-US" b="1" kern="0" dirty="0"/>
          </a:p>
        </p:txBody>
      </p:sp>
      <p:sp>
        <p:nvSpPr>
          <p:cNvPr id="7" name="Rectangle 6"/>
          <p:cNvSpPr/>
          <p:nvPr/>
        </p:nvSpPr>
        <p:spPr>
          <a:xfrm>
            <a:off x="4622244" y="6172388"/>
            <a:ext cx="4162224" cy="461665"/>
          </a:xfrm>
          <a:prstGeom prst="rect">
            <a:avLst/>
          </a:prstGeom>
        </p:spPr>
        <p:txBody>
          <a:bodyPr wrap="square">
            <a:spAutoFit/>
          </a:bodyPr>
          <a:lstStyle/>
          <a:p>
            <a:r>
              <a:rPr lang="en-US" b="1" dirty="0">
                <a:solidFill>
                  <a:srgbClr val="333399"/>
                </a:solidFill>
              </a:rPr>
              <a:t>                </a:t>
            </a:r>
            <a:r>
              <a:rPr lang="en-US" sz="2400" b="1" dirty="0">
                <a:solidFill>
                  <a:srgbClr val="333399"/>
                </a:solidFill>
              </a:rPr>
              <a:t>Sample DS-2019</a:t>
            </a:r>
          </a:p>
        </p:txBody>
      </p:sp>
    </p:spTree>
    <p:extLst>
      <p:ext uri="{BB962C8B-B14F-4D97-AF65-F5344CB8AC3E}">
        <p14:creationId xmlns:p14="http://schemas.microsoft.com/office/powerpoint/2010/main" val="12867152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484864"/>
            <a:ext cx="5076565" cy="511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57150" indent="0" eaLnBrk="1" hangingPunct="1">
              <a:buFontTx/>
              <a:buNone/>
            </a:pPr>
            <a:r>
              <a:rPr lang="en-US" altLang="en-US" sz="2800" b="1" kern="0" dirty="0">
                <a:solidFill>
                  <a:srgbClr val="333399"/>
                </a:solidFill>
                <a:latin typeface="Arial"/>
                <a:cs typeface="Arial"/>
              </a:rPr>
              <a:t>DS-2019 Mailed to TPL</a:t>
            </a:r>
            <a:br>
              <a:rPr lang="en-US" altLang="en-US" sz="2800" b="1" kern="0" dirty="0">
                <a:solidFill>
                  <a:srgbClr val="333399"/>
                </a:solidFill>
                <a:latin typeface="Arial"/>
                <a:cs typeface="Arial"/>
              </a:rPr>
            </a:br>
            <a:r>
              <a:rPr lang="en-US" altLang="en-US" sz="2800" b="1" kern="0" dirty="0">
                <a:solidFill>
                  <a:srgbClr val="333399"/>
                </a:solidFill>
                <a:latin typeface="Arial"/>
                <a:cs typeface="Arial"/>
              </a:rPr>
              <a:t/>
            </a:r>
            <a:br>
              <a:rPr lang="en-US" altLang="en-US" sz="2800" b="1" kern="0" dirty="0">
                <a:solidFill>
                  <a:srgbClr val="333399"/>
                </a:solidFill>
                <a:latin typeface="Arial"/>
                <a:cs typeface="Arial"/>
              </a:rPr>
            </a:br>
            <a:r>
              <a:rPr lang="en-US" altLang="en-US" sz="2800" b="1" kern="0" dirty="0">
                <a:solidFill>
                  <a:srgbClr val="333399"/>
                </a:solidFill>
                <a:latin typeface="Arial"/>
                <a:cs typeface="Arial"/>
              </a:rPr>
              <a:t>Review all information for accuracy</a:t>
            </a:r>
            <a:br>
              <a:rPr lang="en-US" altLang="en-US" sz="2800" b="1" kern="0" dirty="0">
                <a:solidFill>
                  <a:srgbClr val="333399"/>
                </a:solidFill>
                <a:latin typeface="Arial"/>
                <a:cs typeface="Arial"/>
              </a:rPr>
            </a:br>
            <a:r>
              <a:rPr lang="en-US" altLang="en-US" sz="2800" b="1" kern="0" dirty="0">
                <a:solidFill>
                  <a:srgbClr val="333399"/>
                </a:solidFill>
                <a:latin typeface="Arial"/>
                <a:cs typeface="Arial"/>
              </a:rPr>
              <a:t/>
            </a:r>
            <a:br>
              <a:rPr lang="en-US" altLang="en-US" sz="2800" b="1" kern="0" dirty="0">
                <a:solidFill>
                  <a:srgbClr val="333399"/>
                </a:solidFill>
                <a:latin typeface="Arial"/>
                <a:cs typeface="Arial"/>
              </a:rPr>
            </a:br>
            <a:r>
              <a:rPr lang="en-US" altLang="en-US" sz="2800" b="1" kern="0" dirty="0">
                <a:solidFill>
                  <a:srgbClr val="333399"/>
                </a:solidFill>
                <a:latin typeface="Arial"/>
                <a:cs typeface="Arial"/>
              </a:rPr>
              <a:t>Copy/Scan for program records</a:t>
            </a:r>
          </a:p>
          <a:p>
            <a:pPr marL="57150" indent="0" eaLnBrk="1" hangingPunct="1">
              <a:spcBef>
                <a:spcPts val="1200"/>
              </a:spcBef>
              <a:buFontTx/>
              <a:buNone/>
            </a:pPr>
            <a:r>
              <a:rPr lang="en-US" altLang="en-US" sz="2800" b="1" kern="0" dirty="0">
                <a:solidFill>
                  <a:srgbClr val="333399"/>
                </a:solidFill>
                <a:latin typeface="Arial"/>
                <a:cs typeface="Arial"/>
              </a:rPr>
              <a:t/>
            </a:r>
            <a:br>
              <a:rPr lang="en-US" altLang="en-US" sz="2800" b="1" kern="0" dirty="0">
                <a:solidFill>
                  <a:srgbClr val="333399"/>
                </a:solidFill>
                <a:latin typeface="Arial"/>
                <a:cs typeface="Arial"/>
              </a:rPr>
            </a:br>
            <a:r>
              <a:rPr lang="en-US" altLang="en-US" sz="2800" b="1" kern="0" dirty="0">
                <a:solidFill>
                  <a:srgbClr val="333399"/>
                </a:solidFill>
                <a:latin typeface="Arial"/>
                <a:cs typeface="Arial"/>
              </a:rPr>
              <a:t>Mail to J-1 Holder via trackable courier</a:t>
            </a:r>
          </a:p>
        </p:txBody>
      </p:sp>
      <p:sp>
        <p:nvSpPr>
          <p:cNvPr id="9" name="Rectangle 2"/>
          <p:cNvSpPr txBox="1">
            <a:spLocks noChangeArrowheads="1"/>
          </p:cNvSpPr>
          <p:nvPr/>
        </p:nvSpPr>
        <p:spPr bwMode="auto">
          <a:xfrm>
            <a:off x="456951" y="260648"/>
            <a:ext cx="82915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a:lstStyle>
          <a:p>
            <a:pPr algn="ctr" eaLnBrk="1" hangingPunct="1"/>
            <a:r>
              <a:rPr lang="en-GB" altLang="en-US" sz="4800" b="1" kern="0" dirty="0"/>
              <a:t>DS-2019</a:t>
            </a:r>
            <a:endParaRPr lang="en-US" altLang="en-US" sz="4800" b="1" kern="0" dirty="0"/>
          </a:p>
        </p:txBody>
      </p:sp>
      <p:pic>
        <p:nvPicPr>
          <p:cNvPr id="5" name="Picture 4"/>
          <p:cNvPicPr>
            <a:picLocks noChangeAspect="1"/>
          </p:cNvPicPr>
          <p:nvPr/>
        </p:nvPicPr>
        <p:blipFill>
          <a:blip r:embed="rId3"/>
          <a:stretch>
            <a:fillRect/>
          </a:stretch>
        </p:blipFill>
        <p:spPr>
          <a:xfrm>
            <a:off x="5112060" y="1556792"/>
            <a:ext cx="3780420" cy="4801968"/>
          </a:xfrm>
          <a:prstGeom prst="rect">
            <a:avLst/>
          </a:prstGeom>
          <a:ln w="19050">
            <a:solidFill>
              <a:schemeClr val="tx1"/>
            </a:solidFill>
          </a:ln>
        </p:spPr>
      </p:pic>
    </p:spTree>
    <p:extLst>
      <p:ext uri="{BB962C8B-B14F-4D97-AF65-F5344CB8AC3E}">
        <p14:creationId xmlns:p14="http://schemas.microsoft.com/office/powerpoint/2010/main" val="41345794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5516" y="260350"/>
            <a:ext cx="8640960" cy="720725"/>
          </a:xfrm>
        </p:spPr>
        <p:txBody>
          <a:bodyPr/>
          <a:lstStyle/>
          <a:p>
            <a:pPr algn="ctr" eaLnBrk="1" hangingPunct="1"/>
            <a:r>
              <a:rPr lang="en-GB" altLang="en-US" sz="4800" b="1" dirty="0"/>
              <a:t>J1-Appointment Application</a:t>
            </a:r>
            <a:endParaRPr lang="en-US" altLang="en-US" sz="4800" b="1" dirty="0"/>
          </a:p>
        </p:txBody>
      </p:sp>
      <p:sp>
        <p:nvSpPr>
          <p:cNvPr id="9219" name="Rectangle 3"/>
          <p:cNvSpPr>
            <a:spLocks noGrp="1" noChangeArrowheads="1"/>
          </p:cNvSpPr>
          <p:nvPr>
            <p:ph type="body" idx="1"/>
          </p:nvPr>
        </p:nvSpPr>
        <p:spPr>
          <a:xfrm>
            <a:off x="0" y="1376772"/>
            <a:ext cx="9144000" cy="612539"/>
          </a:xfrm>
        </p:spPr>
        <p:txBody>
          <a:bodyPr/>
          <a:lstStyle/>
          <a:p>
            <a:pPr marL="457200" lvl="1" indent="0" algn="ctr" eaLnBrk="1" hangingPunct="1">
              <a:buNone/>
            </a:pPr>
            <a:r>
              <a:rPr lang="en-US" altLang="en-US" sz="3200" b="1" dirty="0">
                <a:solidFill>
                  <a:srgbClr val="333399"/>
                </a:solidFill>
                <a:latin typeface="Arial"/>
                <a:cs typeface="Arial"/>
              </a:rPr>
              <a:t>Create Appointment Profile in </a:t>
            </a:r>
            <a:r>
              <a:rPr lang="en-US" altLang="en-US" sz="3200" b="1" dirty="0" err="1">
                <a:solidFill>
                  <a:srgbClr val="333399"/>
                </a:solidFill>
                <a:latin typeface="Arial"/>
                <a:cs typeface="Arial"/>
              </a:rPr>
              <a:t>EVNet</a:t>
            </a:r>
            <a:endParaRPr lang="en-US" altLang="en-US" sz="3200" b="1" dirty="0">
              <a:solidFill>
                <a:srgbClr val="333399"/>
              </a:solidFill>
              <a:latin typeface="Arial"/>
              <a:cs typeface="Arial"/>
            </a:endParaRPr>
          </a:p>
          <a:p>
            <a:pPr marL="457200" lvl="1" indent="0" algn="ctr" eaLnBrk="1" hangingPunct="1">
              <a:buNone/>
            </a:pPr>
            <a:endParaRPr lang="en-US" altLang="en-US" sz="3200" dirty="0">
              <a:solidFill>
                <a:srgbClr val="6698CC"/>
              </a:solidFill>
              <a:latin typeface="Arial"/>
              <a:cs typeface="Arial"/>
            </a:endParaRPr>
          </a:p>
          <a:p>
            <a:pPr marL="457200" lvl="1" indent="0" algn="ctr" eaLnBrk="1" hangingPunct="1">
              <a:buNone/>
            </a:pPr>
            <a:endParaRPr lang="en-US" altLang="en-US" sz="3200" dirty="0">
              <a:solidFill>
                <a:srgbClr val="6698CC"/>
              </a:solidFill>
              <a:latin typeface="Arial"/>
              <a:cs typeface="Arial"/>
            </a:endParaRPr>
          </a:p>
        </p:txBody>
      </p:sp>
      <p:sp>
        <p:nvSpPr>
          <p:cNvPr id="5" name="Rectangle 3"/>
          <p:cNvSpPr txBox="1">
            <a:spLocks noChangeArrowheads="1"/>
          </p:cNvSpPr>
          <p:nvPr/>
        </p:nvSpPr>
        <p:spPr bwMode="auto">
          <a:xfrm>
            <a:off x="0" y="2475926"/>
            <a:ext cx="91440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algn="ctr" eaLnBrk="1" hangingPunct="1">
              <a:buFontTx/>
              <a:buNone/>
            </a:pPr>
            <a:r>
              <a:rPr lang="en-US" altLang="en-US" sz="3200" b="1" kern="0" dirty="0">
                <a:solidFill>
                  <a:srgbClr val="333399"/>
                </a:solidFill>
                <a:latin typeface="Arial"/>
                <a:cs typeface="Arial"/>
              </a:rPr>
              <a:t>Initiate Individual Appointment</a:t>
            </a:r>
          </a:p>
          <a:p>
            <a:pPr marL="457200" lvl="1" indent="0" algn="ctr" eaLnBrk="1" hangingPunct="1">
              <a:buFontTx/>
              <a:buNone/>
            </a:pPr>
            <a:endParaRPr lang="en-US" altLang="en-US" sz="3200" kern="0" dirty="0">
              <a:solidFill>
                <a:srgbClr val="6698CC"/>
              </a:solidFill>
              <a:latin typeface="Arial"/>
              <a:cs typeface="Arial"/>
            </a:endParaRPr>
          </a:p>
          <a:p>
            <a:pPr marL="457200" lvl="1" indent="0" algn="ctr" eaLnBrk="1" hangingPunct="1">
              <a:buFontTx/>
              <a:buNone/>
            </a:pPr>
            <a:endParaRPr lang="en-US" altLang="en-US" sz="3200" kern="0" dirty="0">
              <a:solidFill>
                <a:srgbClr val="6698CC"/>
              </a:solidFill>
              <a:latin typeface="Arial"/>
              <a:cs typeface="Arial"/>
            </a:endParaRPr>
          </a:p>
        </p:txBody>
      </p:sp>
      <p:sp>
        <p:nvSpPr>
          <p:cNvPr id="10" name="Rectangle 3"/>
          <p:cNvSpPr txBox="1">
            <a:spLocks noChangeArrowheads="1"/>
          </p:cNvSpPr>
          <p:nvPr/>
        </p:nvSpPr>
        <p:spPr bwMode="auto">
          <a:xfrm>
            <a:off x="0" y="3610590"/>
            <a:ext cx="91440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algn="ctr" eaLnBrk="1" hangingPunct="1">
              <a:buFontTx/>
              <a:buNone/>
            </a:pPr>
            <a:r>
              <a:rPr lang="en-US" altLang="en-US" sz="3200" b="1" kern="0" dirty="0">
                <a:solidFill>
                  <a:srgbClr val="333399"/>
                </a:solidFill>
                <a:latin typeface="Arial"/>
                <a:cs typeface="Arial"/>
              </a:rPr>
              <a:t>Upload All Required Documents</a:t>
            </a:r>
          </a:p>
        </p:txBody>
      </p:sp>
      <p:sp>
        <p:nvSpPr>
          <p:cNvPr id="13" name="Rectangle 3"/>
          <p:cNvSpPr txBox="1">
            <a:spLocks noChangeArrowheads="1"/>
          </p:cNvSpPr>
          <p:nvPr/>
        </p:nvSpPr>
        <p:spPr bwMode="auto">
          <a:xfrm>
            <a:off x="-77310" y="4904168"/>
            <a:ext cx="9360532"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57150" indent="0" eaLnBrk="1" hangingPunct="1">
              <a:buFontTx/>
              <a:buNone/>
            </a:pPr>
            <a:r>
              <a:rPr lang="en-US" altLang="en-US" sz="2900" b="1" kern="0" dirty="0">
                <a:solidFill>
                  <a:srgbClr val="333399"/>
                </a:solidFill>
                <a:latin typeface="Arial"/>
                <a:cs typeface="Arial"/>
              </a:rPr>
              <a:t>Resident Completes OASIS Application &amp; Pays Fee</a:t>
            </a:r>
          </a:p>
          <a:p>
            <a:pPr marL="457200" lvl="1" indent="0" algn="ctr" eaLnBrk="1" hangingPunct="1">
              <a:buFontTx/>
              <a:buNone/>
            </a:pPr>
            <a:endParaRPr lang="en-US" altLang="en-US" sz="3200" kern="0" dirty="0">
              <a:solidFill>
                <a:srgbClr val="6698CC"/>
              </a:solidFill>
              <a:latin typeface="Arial"/>
              <a:cs typeface="Arial"/>
            </a:endParaRPr>
          </a:p>
        </p:txBody>
      </p:sp>
      <p:sp>
        <p:nvSpPr>
          <p:cNvPr id="6" name="Chevron 5"/>
          <p:cNvSpPr/>
          <p:nvPr/>
        </p:nvSpPr>
        <p:spPr bwMode="auto">
          <a:xfrm rot="5400000">
            <a:off x="4232166" y="1726286"/>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Chevron 14"/>
          <p:cNvSpPr/>
          <p:nvPr/>
        </p:nvSpPr>
        <p:spPr bwMode="auto">
          <a:xfrm rot="5400000">
            <a:off x="4232165" y="2854541"/>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6" name="Chevron 15"/>
          <p:cNvSpPr/>
          <p:nvPr/>
        </p:nvSpPr>
        <p:spPr bwMode="auto">
          <a:xfrm rot="5400000">
            <a:off x="4249493" y="4084275"/>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7" name="Chevron 16"/>
          <p:cNvSpPr/>
          <p:nvPr/>
        </p:nvSpPr>
        <p:spPr bwMode="auto">
          <a:xfrm rot="5400000">
            <a:off x="4249492" y="5342065"/>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8" name="Rectangle 3"/>
          <p:cNvSpPr txBox="1">
            <a:spLocks noChangeArrowheads="1"/>
          </p:cNvSpPr>
          <p:nvPr/>
        </p:nvSpPr>
        <p:spPr bwMode="auto">
          <a:xfrm>
            <a:off x="0" y="6025326"/>
            <a:ext cx="91440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algn="ctr" eaLnBrk="1" hangingPunct="1">
              <a:buFontTx/>
              <a:buNone/>
            </a:pPr>
            <a:r>
              <a:rPr lang="en-US" altLang="en-US" sz="3200" b="1" kern="0" dirty="0">
                <a:solidFill>
                  <a:srgbClr val="333399"/>
                </a:solidFill>
                <a:latin typeface="Arial"/>
                <a:cs typeface="Arial"/>
              </a:rPr>
              <a:t>DS-2019 Mailed to TPL</a:t>
            </a:r>
          </a:p>
        </p:txBody>
      </p:sp>
      <p:sp>
        <p:nvSpPr>
          <p:cNvPr id="24" name="Rectangle 23"/>
          <p:cNvSpPr/>
          <p:nvPr/>
        </p:nvSpPr>
        <p:spPr>
          <a:xfrm>
            <a:off x="5112060" y="5605089"/>
            <a:ext cx="1440160" cy="369332"/>
          </a:xfrm>
          <a:prstGeom prst="rect">
            <a:avLst/>
          </a:prstGeom>
        </p:spPr>
        <p:txBody>
          <a:bodyPr wrap="square">
            <a:spAutoFit/>
          </a:bodyPr>
          <a:lstStyle/>
          <a:p>
            <a:r>
              <a:rPr lang="en-US" b="1" dirty="0">
                <a:solidFill>
                  <a:srgbClr val="333399"/>
                </a:solidFill>
              </a:rPr>
              <a:t>4-6</a:t>
            </a:r>
            <a:r>
              <a:rPr lang="en-US" dirty="0"/>
              <a:t> </a:t>
            </a:r>
            <a:r>
              <a:rPr lang="en-US" b="1" dirty="0">
                <a:solidFill>
                  <a:srgbClr val="333399"/>
                </a:solidFill>
              </a:rPr>
              <a:t>Weeks</a:t>
            </a:r>
          </a:p>
        </p:txBody>
      </p:sp>
    </p:spTree>
    <p:extLst>
      <p:ext uri="{BB962C8B-B14F-4D97-AF65-F5344CB8AC3E}">
        <p14:creationId xmlns:p14="http://schemas.microsoft.com/office/powerpoint/2010/main" val="3925846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1000"/>
                                        <p:tgtEl>
                                          <p:spTgt spid="9219">
                                            <p:txEl>
                                              <p:pRg st="0" end="0"/>
                                            </p:txEl>
                                          </p:spTgt>
                                        </p:tgtEl>
                                      </p:cBhvr>
                                    </p:animEffect>
                                    <p:anim calcmode="lin" valueType="num">
                                      <p:cBhvr>
                                        <p:cTn id="13"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1000"/>
                                        <p:tgtEl>
                                          <p:spTgt spid="13">
                                            <p:txEl>
                                              <p:pRg st="0" end="0"/>
                                            </p:txEl>
                                          </p:spTgt>
                                        </p:tgtEl>
                                      </p:cBhvr>
                                    </p:animEffect>
                                    <p:anim calcmode="lin" valueType="num">
                                      <p:cBhvr>
                                        <p:cTn id="5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1000"/>
                                        <p:tgtEl>
                                          <p:spTgt spid="18">
                                            <p:txEl>
                                              <p:pRg st="0" end="0"/>
                                            </p:txEl>
                                          </p:spTgt>
                                        </p:tgtEl>
                                      </p:cBhvr>
                                    </p:animEffect>
                                    <p:anim calcmode="lin" valueType="num">
                                      <p:cBhvr>
                                        <p:cTn id="7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 y="3537012"/>
            <a:ext cx="9143999" cy="1569660"/>
          </a:xfrm>
          <a:prstGeom prst="rect">
            <a:avLst/>
          </a:prstGeom>
        </p:spPr>
        <p:txBody>
          <a:bodyPr wrap="square" rtlCol="0">
            <a:spAutoFit/>
          </a:bodyPr>
          <a:lstStyle/>
          <a:p>
            <a:pPr algn="ctr"/>
            <a:r>
              <a:rPr lang="en-US" sz="9600" b="1" dirty="0">
                <a:solidFill>
                  <a:srgbClr val="333399"/>
                </a:solidFill>
              </a:rPr>
              <a:t>Initial Arrival</a:t>
            </a:r>
          </a:p>
        </p:txBody>
      </p:sp>
    </p:spTree>
    <p:extLst>
      <p:ext uri="{BB962C8B-B14F-4D97-AF65-F5344CB8AC3E}">
        <p14:creationId xmlns:p14="http://schemas.microsoft.com/office/powerpoint/2010/main" val="104343291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6538" y="172331"/>
            <a:ext cx="8291513" cy="720725"/>
          </a:xfrm>
        </p:spPr>
        <p:txBody>
          <a:bodyPr/>
          <a:lstStyle/>
          <a:p>
            <a:pPr algn="ctr" eaLnBrk="1" hangingPunct="1"/>
            <a:r>
              <a:rPr lang="en-GB" altLang="en-US" sz="4800" b="1" dirty="0"/>
              <a:t>J1-Appointment</a:t>
            </a:r>
            <a:r>
              <a:rPr lang="en-GB" altLang="en-US" dirty="0"/>
              <a:t> </a:t>
            </a:r>
            <a:r>
              <a:rPr lang="en-GB" altLang="en-US" sz="4800" b="1" dirty="0"/>
              <a:t>Application</a:t>
            </a:r>
            <a:endParaRPr lang="en-US" altLang="en-US" sz="4800" b="1" dirty="0"/>
          </a:p>
        </p:txBody>
      </p:sp>
      <p:sp>
        <p:nvSpPr>
          <p:cNvPr id="9219" name="Rectangle 3"/>
          <p:cNvSpPr>
            <a:spLocks noGrp="1" noChangeArrowheads="1"/>
          </p:cNvSpPr>
          <p:nvPr>
            <p:ph type="body" idx="1"/>
          </p:nvPr>
        </p:nvSpPr>
        <p:spPr>
          <a:xfrm>
            <a:off x="-508" y="1678264"/>
            <a:ext cx="9144508" cy="562604"/>
          </a:xfrm>
        </p:spPr>
        <p:txBody>
          <a:bodyPr/>
          <a:lstStyle/>
          <a:p>
            <a:pPr marL="457200" lvl="1" indent="0" algn="ctr" eaLnBrk="1" hangingPunct="1">
              <a:buNone/>
            </a:pPr>
            <a:r>
              <a:rPr lang="en-US" altLang="en-US" sz="3200" b="1" dirty="0">
                <a:solidFill>
                  <a:srgbClr val="333399"/>
                </a:solidFill>
                <a:latin typeface="Arial"/>
                <a:cs typeface="Arial"/>
              </a:rPr>
              <a:t>Visa Holder Enters Country</a:t>
            </a:r>
          </a:p>
          <a:p>
            <a:pPr marL="457200" lvl="1" indent="0" algn="ctr" eaLnBrk="1" hangingPunct="1">
              <a:buNone/>
            </a:pPr>
            <a:endParaRPr lang="en-US" altLang="en-US" sz="3200" dirty="0">
              <a:solidFill>
                <a:srgbClr val="6698CC"/>
              </a:solidFill>
              <a:latin typeface="Arial"/>
              <a:cs typeface="Arial"/>
            </a:endParaRPr>
          </a:p>
          <a:p>
            <a:pPr marL="457200" lvl="1" indent="0" algn="ctr" eaLnBrk="1" hangingPunct="1">
              <a:buNone/>
            </a:pPr>
            <a:endParaRPr lang="en-US" altLang="en-US" sz="3200" dirty="0">
              <a:solidFill>
                <a:srgbClr val="6698CC"/>
              </a:solidFill>
              <a:latin typeface="Arial"/>
              <a:cs typeface="Arial"/>
            </a:endParaRPr>
          </a:p>
        </p:txBody>
      </p:sp>
      <p:sp>
        <p:nvSpPr>
          <p:cNvPr id="5" name="Rectangle 3"/>
          <p:cNvSpPr txBox="1">
            <a:spLocks noChangeArrowheads="1"/>
          </p:cNvSpPr>
          <p:nvPr/>
        </p:nvSpPr>
        <p:spPr bwMode="auto">
          <a:xfrm>
            <a:off x="0" y="2888469"/>
            <a:ext cx="91440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algn="ctr" eaLnBrk="1" hangingPunct="1">
              <a:buFontTx/>
              <a:buNone/>
            </a:pPr>
            <a:r>
              <a:rPr lang="en-US" altLang="en-US" sz="3200" b="1" kern="0" dirty="0">
                <a:solidFill>
                  <a:srgbClr val="333399"/>
                </a:solidFill>
                <a:latin typeface="Arial"/>
                <a:cs typeface="Arial"/>
              </a:rPr>
              <a:t>Initial Arrival Verification With TPL</a:t>
            </a:r>
          </a:p>
          <a:p>
            <a:pPr marL="457200" lvl="1" indent="0" algn="ctr" eaLnBrk="1" hangingPunct="1">
              <a:buFontTx/>
              <a:buNone/>
            </a:pPr>
            <a:endParaRPr lang="en-US" altLang="en-US" sz="3200" kern="0" dirty="0">
              <a:solidFill>
                <a:srgbClr val="6698CC"/>
              </a:solidFill>
              <a:latin typeface="Arial"/>
              <a:cs typeface="Arial"/>
            </a:endParaRPr>
          </a:p>
          <a:p>
            <a:pPr marL="457200" lvl="1" indent="0" algn="ctr" eaLnBrk="1" hangingPunct="1">
              <a:buFontTx/>
              <a:buNone/>
            </a:pPr>
            <a:endParaRPr lang="en-US" altLang="en-US" sz="3200" kern="0" dirty="0">
              <a:solidFill>
                <a:srgbClr val="6698CC"/>
              </a:solidFill>
              <a:latin typeface="Arial"/>
              <a:cs typeface="Arial"/>
            </a:endParaRPr>
          </a:p>
        </p:txBody>
      </p:sp>
      <p:sp>
        <p:nvSpPr>
          <p:cNvPr id="10" name="Rectangle 3"/>
          <p:cNvSpPr txBox="1">
            <a:spLocks noChangeArrowheads="1"/>
          </p:cNvSpPr>
          <p:nvPr/>
        </p:nvSpPr>
        <p:spPr bwMode="auto">
          <a:xfrm>
            <a:off x="0" y="4256621"/>
            <a:ext cx="91440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algn="ctr" eaLnBrk="1" hangingPunct="1">
              <a:buFontTx/>
              <a:buNone/>
            </a:pPr>
            <a:r>
              <a:rPr lang="en-US" altLang="en-US" sz="3200" b="1" kern="0" dirty="0">
                <a:solidFill>
                  <a:srgbClr val="333399"/>
                </a:solidFill>
                <a:latin typeface="Arial"/>
                <a:cs typeface="Arial"/>
              </a:rPr>
              <a:t>Initial Arrival Validation</a:t>
            </a:r>
            <a:r>
              <a:rPr lang="en-US" altLang="en-US" sz="3200" kern="0" dirty="0">
                <a:solidFill>
                  <a:srgbClr val="6698CC"/>
                </a:solidFill>
                <a:latin typeface="Arial"/>
                <a:cs typeface="Arial"/>
              </a:rPr>
              <a:t>	</a:t>
            </a:r>
          </a:p>
        </p:txBody>
      </p:sp>
      <p:sp>
        <p:nvSpPr>
          <p:cNvPr id="6" name="Chevron 5"/>
          <p:cNvSpPr/>
          <p:nvPr/>
        </p:nvSpPr>
        <p:spPr bwMode="auto">
          <a:xfrm rot="5400000">
            <a:off x="4394234" y="1946007"/>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Chevron 14"/>
          <p:cNvSpPr/>
          <p:nvPr/>
        </p:nvSpPr>
        <p:spPr bwMode="auto">
          <a:xfrm rot="5400000">
            <a:off x="4394233" y="3290286"/>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6" name="Chevron 15"/>
          <p:cNvSpPr/>
          <p:nvPr/>
        </p:nvSpPr>
        <p:spPr bwMode="auto">
          <a:xfrm rot="5400000">
            <a:off x="4411561" y="4664035"/>
            <a:ext cx="401469" cy="927520"/>
          </a:xfrm>
          <a:prstGeom prst="chevron">
            <a:avLst/>
          </a:pr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8" name="Rectangle 3"/>
          <p:cNvSpPr txBox="1">
            <a:spLocks noChangeArrowheads="1"/>
          </p:cNvSpPr>
          <p:nvPr/>
        </p:nvSpPr>
        <p:spPr bwMode="auto">
          <a:xfrm>
            <a:off x="22967" y="5759334"/>
            <a:ext cx="9144000" cy="61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algn="ctr" eaLnBrk="1" hangingPunct="1">
              <a:buFontTx/>
              <a:buNone/>
            </a:pPr>
            <a:r>
              <a:rPr lang="en-US" altLang="en-US" sz="3200" b="1" kern="0" dirty="0">
                <a:solidFill>
                  <a:srgbClr val="333399"/>
                </a:solidFill>
                <a:latin typeface="Arial"/>
                <a:cs typeface="Arial"/>
              </a:rPr>
              <a:t>Social Security Number Application</a:t>
            </a:r>
          </a:p>
        </p:txBody>
      </p:sp>
      <p:sp>
        <p:nvSpPr>
          <p:cNvPr id="24" name="Rectangle 23"/>
          <p:cNvSpPr/>
          <p:nvPr/>
        </p:nvSpPr>
        <p:spPr>
          <a:xfrm>
            <a:off x="0" y="1412776"/>
            <a:ext cx="9144000" cy="369332"/>
          </a:xfrm>
          <a:prstGeom prst="rect">
            <a:avLst/>
          </a:prstGeom>
        </p:spPr>
        <p:txBody>
          <a:bodyPr wrap="square">
            <a:spAutoFit/>
          </a:bodyPr>
          <a:lstStyle/>
          <a:p>
            <a:pPr algn="ctr"/>
            <a:r>
              <a:rPr lang="en-US" b="1" dirty="0"/>
              <a:t>Maximum 30 days prior to start date</a:t>
            </a:r>
          </a:p>
        </p:txBody>
      </p:sp>
      <p:sp>
        <p:nvSpPr>
          <p:cNvPr id="14" name="Rectangle 13"/>
          <p:cNvSpPr/>
          <p:nvPr/>
        </p:nvSpPr>
        <p:spPr>
          <a:xfrm>
            <a:off x="-508" y="2663624"/>
            <a:ext cx="9144000" cy="369332"/>
          </a:xfrm>
          <a:prstGeom prst="rect">
            <a:avLst/>
          </a:prstGeom>
        </p:spPr>
        <p:txBody>
          <a:bodyPr wrap="square">
            <a:spAutoFit/>
          </a:bodyPr>
          <a:lstStyle/>
          <a:p>
            <a:pPr algn="ctr"/>
            <a:r>
              <a:rPr lang="en-US" b="1" dirty="0"/>
              <a:t>Within 72 Hours</a:t>
            </a:r>
          </a:p>
        </p:txBody>
      </p:sp>
      <p:sp>
        <p:nvSpPr>
          <p:cNvPr id="19" name="Rectangle 18"/>
          <p:cNvSpPr/>
          <p:nvPr/>
        </p:nvSpPr>
        <p:spPr>
          <a:xfrm>
            <a:off x="-508" y="4031776"/>
            <a:ext cx="9144000" cy="369332"/>
          </a:xfrm>
          <a:prstGeom prst="rect">
            <a:avLst/>
          </a:prstGeom>
        </p:spPr>
        <p:txBody>
          <a:bodyPr wrap="square">
            <a:spAutoFit/>
          </a:bodyPr>
          <a:lstStyle/>
          <a:p>
            <a:pPr algn="ctr"/>
            <a:r>
              <a:rPr lang="en-US" b="1" dirty="0"/>
              <a:t>3-10 days</a:t>
            </a:r>
          </a:p>
        </p:txBody>
      </p:sp>
      <p:sp>
        <p:nvSpPr>
          <p:cNvPr id="20" name="Rectangle 19"/>
          <p:cNvSpPr/>
          <p:nvPr/>
        </p:nvSpPr>
        <p:spPr>
          <a:xfrm>
            <a:off x="-508" y="5399928"/>
            <a:ext cx="9144000" cy="369332"/>
          </a:xfrm>
          <a:prstGeom prst="rect">
            <a:avLst/>
          </a:prstGeom>
        </p:spPr>
        <p:txBody>
          <a:bodyPr wrap="square">
            <a:spAutoFit/>
          </a:bodyPr>
          <a:lstStyle/>
          <a:p>
            <a:pPr algn="ctr"/>
            <a:r>
              <a:rPr lang="en-US" b="1" dirty="0"/>
              <a:t>7-14 days</a:t>
            </a:r>
          </a:p>
        </p:txBody>
      </p:sp>
    </p:spTree>
    <p:extLst>
      <p:ext uri="{BB962C8B-B14F-4D97-AF65-F5344CB8AC3E}">
        <p14:creationId xmlns:p14="http://schemas.microsoft.com/office/powerpoint/2010/main" val="2874066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1000"/>
                                        <p:tgtEl>
                                          <p:spTgt spid="24">
                                            <p:txEl>
                                              <p:pRg st="0" end="0"/>
                                            </p:txEl>
                                          </p:spTgt>
                                        </p:tgtEl>
                                      </p:cBhvr>
                                    </p:animEffect>
                                    <p:anim calcmode="lin" valueType="num">
                                      <p:cBhvr>
                                        <p:cTn id="13"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animEffect transition="in" filter="fade">
                                      <p:cBhvr>
                                        <p:cTn id="19" dur="1000"/>
                                        <p:tgtEl>
                                          <p:spTgt spid="9219">
                                            <p:txEl>
                                              <p:pRg st="0" end="0"/>
                                            </p:txEl>
                                          </p:spTgt>
                                        </p:tgtEl>
                                      </p:cBhvr>
                                    </p:animEffect>
                                    <p:anim calcmode="lin" valueType="num">
                                      <p:cBhvr>
                                        <p:cTn id="20"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1000"/>
                                        <p:tgtEl>
                                          <p:spTgt spid="14">
                                            <p:txEl>
                                              <p:pRg st="0" end="0"/>
                                            </p:txEl>
                                          </p:spTgt>
                                        </p:tgtEl>
                                      </p:cBhvr>
                                    </p:animEffect>
                                    <p:anim calcmode="lin" valueType="num">
                                      <p:cBhvr>
                                        <p:cTn id="3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1000"/>
                                        <p:tgtEl>
                                          <p:spTgt spid="19">
                                            <p:txEl>
                                              <p:pRg st="0" end="0"/>
                                            </p:txEl>
                                          </p:spTgt>
                                        </p:tgtEl>
                                      </p:cBhvr>
                                    </p:animEffect>
                                    <p:anim calcmode="lin" valueType="num">
                                      <p:cBhvr>
                                        <p:cTn id="5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Effect transition="in" filter="fade">
                                      <p:cBhvr>
                                        <p:cTn id="59" dur="1000"/>
                                        <p:tgtEl>
                                          <p:spTgt spid="10">
                                            <p:txEl>
                                              <p:pRg st="0" end="0"/>
                                            </p:txEl>
                                          </p:spTgt>
                                        </p:tgtEl>
                                      </p:cBhvr>
                                    </p:animEffect>
                                    <p:anim calcmode="lin" valueType="num">
                                      <p:cBhvr>
                                        <p:cTn id="6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fade">
                                      <p:cBhvr>
                                        <p:cTn id="72" dur="1000"/>
                                        <p:tgtEl>
                                          <p:spTgt spid="20">
                                            <p:txEl>
                                              <p:pRg st="0" end="0"/>
                                            </p:txEl>
                                          </p:spTgt>
                                        </p:tgtEl>
                                      </p:cBhvr>
                                    </p:animEffect>
                                    <p:anim calcmode="lin" valueType="num">
                                      <p:cBhvr>
                                        <p:cTn id="7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fade">
                                      <p:cBhvr>
                                        <p:cTn id="79" dur="1000"/>
                                        <p:tgtEl>
                                          <p:spTgt spid="18">
                                            <p:txEl>
                                              <p:pRg st="0" end="0"/>
                                            </p:txEl>
                                          </p:spTgt>
                                        </p:tgtEl>
                                      </p:cBhvr>
                                    </p:animEffect>
                                    <p:anim calcmode="lin" valueType="num">
                                      <p:cBhvr>
                                        <p:cTn id="8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4216" y="152636"/>
            <a:ext cx="8820980" cy="720725"/>
          </a:xfrm>
        </p:spPr>
        <p:txBody>
          <a:bodyPr/>
          <a:lstStyle/>
          <a:p>
            <a:pPr algn="ctr" eaLnBrk="1" hangingPunct="1"/>
            <a:r>
              <a:rPr lang="en-GB" altLang="en-US" sz="4800" b="1" dirty="0"/>
              <a:t>Initial Arrival Validation Form</a:t>
            </a:r>
            <a:endParaRPr lang="en-US" altLang="en-US" sz="4800" b="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704" b="5725"/>
          <a:stretch/>
        </p:blipFill>
        <p:spPr>
          <a:xfrm>
            <a:off x="350166" y="1534952"/>
            <a:ext cx="4124540" cy="4957934"/>
          </a:xfrm>
          <a:prstGeom prst="rect">
            <a:avLst/>
          </a:prstGeom>
          <a:ln w="19050">
            <a:solidFill>
              <a:schemeClr val="tx1"/>
            </a:solidFill>
          </a:ln>
        </p:spPr>
      </p:pic>
      <p:pic>
        <p:nvPicPr>
          <p:cNvPr id="5" name="Content Placeholder 2"/>
          <p:cNvPicPr>
            <a:picLocks noGrp="1" noChangeAspect="1" noChangeArrowheads="1"/>
          </p:cNvPicPr>
          <p:nvPr/>
        </p:nvPicPr>
        <p:blipFill rotWithShape="1">
          <a:blip r:embed="rId4" cstate="print">
            <a:extLst>
              <a:ext uri="{28A0092B-C50C-407E-A947-70E740481C1C}">
                <a14:useLocalDpi xmlns:a14="http://schemas.microsoft.com/office/drawing/2010/main" val="0"/>
              </a:ext>
            </a:extLst>
          </a:blip>
          <a:srcRect l="13170" t="21171" r="893" b="37918"/>
          <a:stretch/>
        </p:blipFill>
        <p:spPr bwMode="auto">
          <a:xfrm>
            <a:off x="5246924" y="2600908"/>
            <a:ext cx="3456432" cy="212439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156176" y="1988840"/>
            <a:ext cx="1637928" cy="276999"/>
          </a:xfrm>
          <a:prstGeom prst="rect">
            <a:avLst/>
          </a:prstGeom>
        </p:spPr>
        <p:txBody>
          <a:bodyPr wrap="square">
            <a:spAutoFit/>
          </a:bodyPr>
          <a:lstStyle/>
          <a:p>
            <a:pPr marL="57150" indent="0" eaLnBrk="1" hangingPunct="1">
              <a:buNone/>
            </a:pPr>
            <a:r>
              <a:rPr lang="en-US" altLang="en-US" sz="1200" b="1" dirty="0">
                <a:solidFill>
                  <a:srgbClr val="333399"/>
                </a:solidFill>
              </a:rPr>
              <a:t>Copy of visa</a:t>
            </a:r>
          </a:p>
        </p:txBody>
      </p:sp>
      <p:sp>
        <p:nvSpPr>
          <p:cNvPr id="9" name="Rectangle 8"/>
          <p:cNvSpPr/>
          <p:nvPr/>
        </p:nvSpPr>
        <p:spPr>
          <a:xfrm>
            <a:off x="1331640" y="1257586"/>
            <a:ext cx="2590324" cy="276999"/>
          </a:xfrm>
          <a:prstGeom prst="rect">
            <a:avLst/>
          </a:prstGeom>
        </p:spPr>
        <p:txBody>
          <a:bodyPr wrap="none">
            <a:spAutoFit/>
          </a:bodyPr>
          <a:lstStyle/>
          <a:p>
            <a:pPr marL="57150" indent="0" eaLnBrk="1" hangingPunct="1">
              <a:buNone/>
            </a:pPr>
            <a:r>
              <a:rPr lang="en-US" altLang="en-US" sz="1200" b="1" dirty="0">
                <a:solidFill>
                  <a:srgbClr val="333399"/>
                </a:solidFill>
              </a:rPr>
              <a:t>Validation of ECFMG sponsored</a:t>
            </a:r>
          </a:p>
        </p:txBody>
      </p:sp>
    </p:spTree>
    <p:extLst>
      <p:ext uri="{BB962C8B-B14F-4D97-AF65-F5344CB8AC3E}">
        <p14:creationId xmlns:p14="http://schemas.microsoft.com/office/powerpoint/2010/main" val="2050300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5446" y="260350"/>
            <a:ext cx="8717417" cy="720725"/>
          </a:xfrm>
        </p:spPr>
        <p:txBody>
          <a:bodyPr/>
          <a:lstStyle/>
          <a:p>
            <a:pPr algn="ctr" eaLnBrk="1" hangingPunct="1"/>
            <a:r>
              <a:rPr lang="en-GB" altLang="en-US" sz="4000" b="1" dirty="0"/>
              <a:t>Immigration Options for Residents</a:t>
            </a:r>
            <a:endParaRPr lang="en-US" altLang="en-US" sz="4000" b="1" dirty="0"/>
          </a:p>
        </p:txBody>
      </p:sp>
      <p:sp>
        <p:nvSpPr>
          <p:cNvPr id="9219" name="Rectangle 3"/>
          <p:cNvSpPr>
            <a:spLocks noGrp="1" noChangeArrowheads="1"/>
          </p:cNvSpPr>
          <p:nvPr>
            <p:ph type="body" idx="1"/>
          </p:nvPr>
        </p:nvSpPr>
        <p:spPr>
          <a:xfrm>
            <a:off x="215446" y="1520788"/>
            <a:ext cx="8717417" cy="4608512"/>
          </a:xfrm>
        </p:spPr>
        <p:txBody>
          <a:bodyPr/>
          <a:lstStyle/>
          <a:p>
            <a:pPr marL="457200" lvl="1" indent="0" eaLnBrk="1" hangingPunct="1">
              <a:buNone/>
            </a:pPr>
            <a:r>
              <a:rPr lang="en-US" altLang="en-US" b="1" dirty="0">
                <a:solidFill>
                  <a:srgbClr val="333399"/>
                </a:solidFill>
                <a:latin typeface="Arial"/>
                <a:cs typeface="Arial"/>
              </a:rPr>
              <a:t>F-1 Optional Practical Training (OPT)</a:t>
            </a:r>
          </a:p>
          <a:p>
            <a:pPr marL="457200" lvl="1" indent="0" eaLnBrk="1" hangingPunct="1">
              <a:buNone/>
            </a:pPr>
            <a:endParaRPr lang="en-US" altLang="en-US" b="1" dirty="0">
              <a:solidFill>
                <a:srgbClr val="333399"/>
              </a:solidFill>
            </a:endParaRPr>
          </a:p>
          <a:p>
            <a:pPr marL="457200" lvl="1" indent="0" eaLnBrk="1" hangingPunct="1">
              <a:buNone/>
            </a:pPr>
            <a:r>
              <a:rPr lang="en-US" altLang="en-US" b="1" dirty="0">
                <a:solidFill>
                  <a:srgbClr val="333399"/>
                </a:solidFill>
              </a:rPr>
              <a:t>H1-B</a:t>
            </a:r>
          </a:p>
          <a:p>
            <a:pPr marL="457200" lvl="1" indent="0" eaLnBrk="1" hangingPunct="1">
              <a:buNone/>
            </a:pPr>
            <a:endParaRPr lang="en-US" altLang="en-US" b="1" dirty="0">
              <a:solidFill>
                <a:srgbClr val="333399"/>
              </a:solidFill>
            </a:endParaRPr>
          </a:p>
          <a:p>
            <a:pPr marL="457200" lvl="1" indent="0" eaLnBrk="1" hangingPunct="1">
              <a:buNone/>
            </a:pPr>
            <a:r>
              <a:rPr lang="en-US" altLang="en-US" b="1" dirty="0">
                <a:solidFill>
                  <a:srgbClr val="333399"/>
                </a:solidFill>
              </a:rPr>
              <a:t>J2 or H2-B</a:t>
            </a:r>
            <a:endParaRPr lang="en-US" altLang="en-US" b="1" dirty="0">
              <a:solidFill>
                <a:srgbClr val="333399"/>
              </a:solidFill>
              <a:latin typeface="Arial"/>
              <a:cs typeface="Arial"/>
            </a:endParaRPr>
          </a:p>
          <a:p>
            <a:pPr marL="457200" lvl="1" indent="0" eaLnBrk="1" hangingPunct="1">
              <a:buNone/>
            </a:pPr>
            <a:endParaRPr lang="en-US" altLang="en-US" sz="3200" b="1" dirty="0">
              <a:solidFill>
                <a:srgbClr val="333399"/>
              </a:solidFill>
              <a:latin typeface="Arial"/>
              <a:cs typeface="Arial"/>
            </a:endParaRPr>
          </a:p>
          <a:p>
            <a:pPr marL="457200" lvl="1" indent="0" eaLnBrk="1" hangingPunct="1">
              <a:buNone/>
            </a:pPr>
            <a:r>
              <a:rPr lang="en-US" altLang="en-US" b="1" dirty="0">
                <a:solidFill>
                  <a:srgbClr val="333399"/>
                </a:solidFill>
              </a:rPr>
              <a:t>Employment Authorization Document (EAD)</a:t>
            </a:r>
          </a:p>
          <a:p>
            <a:pPr marL="457200" lvl="1" indent="0" eaLnBrk="1" hangingPunct="1">
              <a:buNone/>
            </a:pPr>
            <a:endParaRPr lang="en-US" altLang="en-US" b="1" dirty="0">
              <a:solidFill>
                <a:srgbClr val="333399"/>
              </a:solidFill>
            </a:endParaRPr>
          </a:p>
          <a:p>
            <a:pPr marL="457200" lvl="1" indent="0" eaLnBrk="1" hangingPunct="1">
              <a:buNone/>
            </a:pPr>
            <a:r>
              <a:rPr lang="en-US" altLang="en-US" b="1" dirty="0">
                <a:solidFill>
                  <a:srgbClr val="333399"/>
                </a:solidFill>
              </a:rPr>
              <a:t>J-1</a:t>
            </a:r>
          </a:p>
          <a:p>
            <a:pPr marL="457200" lvl="1" indent="0" eaLnBrk="1" hangingPunct="1">
              <a:buNone/>
            </a:pPr>
            <a:endParaRPr lang="en-US" altLang="en-US" dirty="0">
              <a:solidFill>
                <a:srgbClr val="6698CC"/>
              </a:solidFill>
              <a:cs typeface="Arial"/>
            </a:endParaRPr>
          </a:p>
          <a:p>
            <a:pPr marL="457200" lvl="1" indent="0" eaLnBrk="1" hangingPunct="1">
              <a:buNone/>
            </a:pPr>
            <a:endParaRPr lang="en-US" altLang="en-US" sz="3200" dirty="0">
              <a:solidFill>
                <a:srgbClr val="6698CC"/>
              </a:solidFill>
              <a:latin typeface="Arial"/>
              <a:cs typeface="Arial"/>
            </a:endParaRPr>
          </a:p>
        </p:txBody>
      </p:sp>
    </p:spTree>
    <p:extLst>
      <p:ext uri="{BB962C8B-B14F-4D97-AF65-F5344CB8AC3E}">
        <p14:creationId xmlns:p14="http://schemas.microsoft.com/office/powerpoint/2010/main" val="21291341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736812"/>
            <a:ext cx="885698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r>
              <a:rPr lang="en-US" altLang="en-US" sz="3200" b="1" kern="0" dirty="0">
                <a:solidFill>
                  <a:srgbClr val="333399"/>
                </a:solidFill>
                <a:latin typeface="Arial"/>
                <a:cs typeface="Arial"/>
              </a:rPr>
              <a:t>I-94 Arrival/Departure Records</a:t>
            </a:r>
          </a:p>
        </p:txBody>
      </p:sp>
      <p:sp>
        <p:nvSpPr>
          <p:cNvPr id="8" name="Rectangle 7"/>
          <p:cNvSpPr/>
          <p:nvPr/>
        </p:nvSpPr>
        <p:spPr>
          <a:xfrm>
            <a:off x="1588556" y="5615952"/>
            <a:ext cx="1872208" cy="369332"/>
          </a:xfrm>
          <a:prstGeom prst="rect">
            <a:avLst/>
          </a:prstGeom>
        </p:spPr>
        <p:txBody>
          <a:bodyPr wrap="square">
            <a:spAutoFit/>
          </a:bodyPr>
          <a:lstStyle/>
          <a:p>
            <a:r>
              <a:rPr lang="en-US" dirty="0"/>
              <a:t> </a:t>
            </a:r>
            <a:r>
              <a:rPr lang="en-US" b="1" dirty="0">
                <a:solidFill>
                  <a:srgbClr val="333399"/>
                </a:solidFill>
              </a:rPr>
              <a:t>Electronic I-94</a:t>
            </a:r>
          </a:p>
        </p:txBody>
      </p:sp>
      <p:sp>
        <p:nvSpPr>
          <p:cNvPr id="9" name="Rectangle 2"/>
          <p:cNvSpPr txBox="1">
            <a:spLocks noChangeArrowheads="1"/>
          </p:cNvSpPr>
          <p:nvPr/>
        </p:nvSpPr>
        <p:spPr bwMode="auto">
          <a:xfrm>
            <a:off x="71501" y="172796"/>
            <a:ext cx="9072499"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a:lstStyle>
          <a:p>
            <a:pPr eaLnBrk="1" hangingPunct="1"/>
            <a:r>
              <a:rPr lang="en-GB" altLang="en-US" b="1" kern="0" dirty="0"/>
              <a:t>Additional Initial Application Documents</a:t>
            </a:r>
            <a:endParaRPr lang="en-US" altLang="en-US" b="1" kern="0" dirty="0"/>
          </a:p>
        </p:txBody>
      </p:sp>
      <p:pic>
        <p:nvPicPr>
          <p:cNvPr id="2" name="Picture 1"/>
          <p:cNvPicPr>
            <a:picLocks noChangeAspect="1"/>
          </p:cNvPicPr>
          <p:nvPr/>
        </p:nvPicPr>
        <p:blipFill>
          <a:blip r:embed="rId3"/>
          <a:stretch>
            <a:fillRect/>
          </a:stretch>
        </p:blipFill>
        <p:spPr>
          <a:xfrm>
            <a:off x="4827551" y="2707906"/>
            <a:ext cx="3560873" cy="2908046"/>
          </a:xfrm>
          <a:prstGeom prst="rect">
            <a:avLst/>
          </a:prstGeom>
        </p:spPr>
      </p:pic>
      <p:pic>
        <p:nvPicPr>
          <p:cNvPr id="3" name="Picture 2"/>
          <p:cNvPicPr>
            <a:picLocks noChangeAspect="1"/>
          </p:cNvPicPr>
          <p:nvPr/>
        </p:nvPicPr>
        <p:blipFill>
          <a:blip r:embed="rId4"/>
          <a:stretch>
            <a:fillRect/>
          </a:stretch>
        </p:blipFill>
        <p:spPr>
          <a:xfrm>
            <a:off x="621336" y="2707906"/>
            <a:ext cx="3806648" cy="2816920"/>
          </a:xfrm>
          <a:prstGeom prst="rect">
            <a:avLst/>
          </a:prstGeom>
        </p:spPr>
      </p:pic>
      <p:sp>
        <p:nvSpPr>
          <p:cNvPr id="7" name="Rectangle 6"/>
          <p:cNvSpPr/>
          <p:nvPr/>
        </p:nvSpPr>
        <p:spPr>
          <a:xfrm>
            <a:off x="4597747" y="5615952"/>
            <a:ext cx="4330069" cy="369332"/>
          </a:xfrm>
          <a:prstGeom prst="rect">
            <a:avLst/>
          </a:prstGeom>
        </p:spPr>
        <p:txBody>
          <a:bodyPr wrap="square">
            <a:spAutoFit/>
          </a:bodyPr>
          <a:lstStyle/>
          <a:p>
            <a:r>
              <a:rPr lang="en-US" dirty="0"/>
              <a:t>  </a:t>
            </a:r>
            <a:r>
              <a:rPr lang="en-US" b="1" dirty="0">
                <a:solidFill>
                  <a:srgbClr val="333399"/>
                </a:solidFill>
              </a:rPr>
              <a:t>Paper I-94 (Land and Sea Crossings)</a:t>
            </a:r>
          </a:p>
        </p:txBody>
      </p:sp>
    </p:spTree>
    <p:extLst>
      <p:ext uri="{BB962C8B-B14F-4D97-AF65-F5344CB8AC3E}">
        <p14:creationId xmlns:p14="http://schemas.microsoft.com/office/powerpoint/2010/main" val="27309538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solidFill>
                  <a:schemeClr val="tx2">
                    <a:lumMod val="95000"/>
                  </a:schemeClr>
                </a:solidFill>
              </a:rPr>
              <a:t>SEVIS Verification</a:t>
            </a:r>
            <a:endParaRPr lang="en-US" altLang="en-US" sz="4800" b="1" dirty="0">
              <a:solidFill>
                <a:schemeClr val="tx2">
                  <a:lumMod val="95000"/>
                </a:schemeClr>
              </a:solidFill>
            </a:endParaRPr>
          </a:p>
        </p:txBody>
      </p:sp>
      <p:pic>
        <p:nvPicPr>
          <p:cNvPr id="2" name="Picture 1"/>
          <p:cNvPicPr>
            <a:picLocks noChangeAspect="1"/>
          </p:cNvPicPr>
          <p:nvPr/>
        </p:nvPicPr>
        <p:blipFill rotWithShape="1">
          <a:blip r:embed="rId3"/>
          <a:srcRect t="4228" r="40783" b="24002"/>
          <a:stretch/>
        </p:blipFill>
        <p:spPr>
          <a:xfrm>
            <a:off x="1151620" y="1484518"/>
            <a:ext cx="7344816" cy="5004822"/>
          </a:xfrm>
          <a:prstGeom prst="rect">
            <a:avLst/>
          </a:prstGeom>
        </p:spPr>
      </p:pic>
    </p:spTree>
    <p:extLst>
      <p:ext uri="{BB962C8B-B14F-4D97-AF65-F5344CB8AC3E}">
        <p14:creationId xmlns:p14="http://schemas.microsoft.com/office/powerpoint/2010/main" val="42732452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Social Security Number</a:t>
            </a:r>
            <a:endParaRPr lang="en-US" altLang="en-US" sz="4800" b="1" dirty="0"/>
          </a:p>
        </p:txBody>
      </p:sp>
      <p:sp>
        <p:nvSpPr>
          <p:cNvPr id="9219" name="Rectangle 3"/>
          <p:cNvSpPr>
            <a:spLocks noGrp="1" noChangeArrowheads="1"/>
          </p:cNvSpPr>
          <p:nvPr>
            <p:ph type="body" idx="1"/>
          </p:nvPr>
        </p:nvSpPr>
        <p:spPr>
          <a:xfrm>
            <a:off x="315051" y="1731623"/>
            <a:ext cx="8291513" cy="5120641"/>
          </a:xfrm>
        </p:spPr>
        <p:txBody>
          <a:bodyPr/>
          <a:lstStyle/>
          <a:p>
            <a:pPr marL="457200" lvl="1" indent="0" eaLnBrk="1" hangingPunct="1">
              <a:buNone/>
            </a:pPr>
            <a:r>
              <a:rPr lang="en-US" altLang="en-US" sz="3200" b="1" dirty="0">
                <a:solidFill>
                  <a:srgbClr val="333399"/>
                </a:solidFill>
                <a:latin typeface="Arial"/>
                <a:cs typeface="Arial"/>
              </a:rPr>
              <a:t>Apply as soon as SEVIS Verification is complete</a:t>
            </a:r>
          </a:p>
          <a:p>
            <a:pPr lvl="4" eaLnBrk="1" hangingPunct="1"/>
            <a:endParaRPr lang="en-US" altLang="en-US" sz="2400" b="1" dirty="0">
              <a:solidFill>
                <a:srgbClr val="333399"/>
              </a:solidFill>
              <a:latin typeface="Arial"/>
              <a:cs typeface="Arial"/>
            </a:endParaRPr>
          </a:p>
          <a:p>
            <a:pPr lvl="4" eaLnBrk="1" hangingPunct="1"/>
            <a:r>
              <a:rPr lang="en-US" altLang="en-US" sz="2800" b="1" dirty="0">
                <a:solidFill>
                  <a:srgbClr val="333399"/>
                </a:solidFill>
                <a:latin typeface="Arial"/>
                <a:cs typeface="Arial"/>
              </a:rPr>
              <a:t>Social Security Number Application</a:t>
            </a:r>
          </a:p>
          <a:p>
            <a:pPr lvl="4" eaLnBrk="1" hangingPunct="1"/>
            <a:r>
              <a:rPr lang="en-US" altLang="en-US" sz="2800" b="1" dirty="0">
                <a:solidFill>
                  <a:srgbClr val="333399"/>
                </a:solidFill>
              </a:rPr>
              <a:t>Original documents</a:t>
            </a:r>
          </a:p>
          <a:p>
            <a:pPr lvl="4" eaLnBrk="1" hangingPunct="1"/>
            <a:r>
              <a:rPr lang="en-US" altLang="en-US" sz="2800" b="1" dirty="0">
                <a:solidFill>
                  <a:srgbClr val="333399"/>
                </a:solidFill>
                <a:latin typeface="Arial"/>
                <a:cs typeface="Arial"/>
              </a:rPr>
              <a:t>7-14 days</a:t>
            </a:r>
          </a:p>
          <a:p>
            <a:pPr lvl="4" eaLnBrk="1" hangingPunct="1"/>
            <a:r>
              <a:rPr lang="en-US" altLang="en-US" sz="2800" b="1" dirty="0">
                <a:solidFill>
                  <a:srgbClr val="333399"/>
                </a:solidFill>
                <a:latin typeface="Arial"/>
                <a:cs typeface="Arial"/>
              </a:rPr>
              <a:t>Required for I9 Processing</a:t>
            </a:r>
          </a:p>
        </p:txBody>
      </p:sp>
    </p:spTree>
    <p:extLst>
      <p:ext uri="{BB962C8B-B14F-4D97-AF65-F5344CB8AC3E}">
        <p14:creationId xmlns:p14="http://schemas.microsoft.com/office/powerpoint/2010/main" val="2820377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 y="2996952"/>
            <a:ext cx="9143999" cy="3046988"/>
          </a:xfrm>
          <a:prstGeom prst="rect">
            <a:avLst/>
          </a:prstGeom>
        </p:spPr>
        <p:txBody>
          <a:bodyPr wrap="square" rtlCol="0">
            <a:spAutoFit/>
          </a:bodyPr>
          <a:lstStyle/>
          <a:p>
            <a:pPr algn="ctr"/>
            <a:r>
              <a:rPr lang="en-US" sz="9600" b="1" dirty="0">
                <a:solidFill>
                  <a:srgbClr val="333399"/>
                </a:solidFill>
              </a:rPr>
              <a:t>During Residency</a:t>
            </a:r>
          </a:p>
        </p:txBody>
      </p:sp>
    </p:spTree>
    <p:extLst>
      <p:ext uri="{BB962C8B-B14F-4D97-AF65-F5344CB8AC3E}">
        <p14:creationId xmlns:p14="http://schemas.microsoft.com/office/powerpoint/2010/main" val="310196317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453" y="116632"/>
            <a:ext cx="8801833" cy="769441"/>
          </a:xfrm>
          <a:prstGeom prst="rect">
            <a:avLst/>
          </a:prstGeom>
        </p:spPr>
        <p:txBody>
          <a:bodyPr wrap="none">
            <a:spAutoFit/>
          </a:bodyPr>
          <a:lstStyle/>
          <a:p>
            <a:pPr algn="ctr"/>
            <a:r>
              <a:rPr lang="en-GB" altLang="en-US" sz="4400" b="1" dirty="0" smtClean="0">
                <a:solidFill>
                  <a:schemeClr val="tx2"/>
                </a:solidFill>
              </a:rPr>
              <a:t>Role of the J-1 Exchange Visitor</a:t>
            </a:r>
            <a:endParaRPr lang="en-US" sz="4400" dirty="0">
              <a:solidFill>
                <a:schemeClr val="tx2"/>
              </a:solidFill>
            </a:endParaRPr>
          </a:p>
        </p:txBody>
      </p:sp>
      <p:sp>
        <p:nvSpPr>
          <p:cNvPr id="5" name="Rectangle 4"/>
          <p:cNvSpPr/>
          <p:nvPr/>
        </p:nvSpPr>
        <p:spPr>
          <a:xfrm>
            <a:off x="99169" y="1340768"/>
            <a:ext cx="9032908" cy="5355312"/>
          </a:xfrm>
          <a:prstGeom prst="rect">
            <a:avLst/>
          </a:prstGeom>
        </p:spPr>
        <p:txBody>
          <a:bodyPr wrap="square">
            <a:spAutoFit/>
          </a:bodyPr>
          <a:lstStyle/>
          <a:p>
            <a:r>
              <a:rPr lang="en-US" sz="1900" b="1" dirty="0" smtClean="0">
                <a:solidFill>
                  <a:srgbClr val="333399"/>
                </a:solidFill>
                <a:latin typeface="+mn-lt"/>
              </a:rPr>
              <a:t>J-1 </a:t>
            </a:r>
            <a:r>
              <a:rPr lang="en-US" sz="1900" b="1" dirty="0">
                <a:solidFill>
                  <a:srgbClr val="333399"/>
                </a:solidFill>
                <a:latin typeface="+mn-lt"/>
              </a:rPr>
              <a:t>physicians are also specifically responsible to: </a:t>
            </a:r>
            <a:endParaRPr lang="en-US" sz="1900" b="1" dirty="0" smtClean="0">
              <a:solidFill>
                <a:srgbClr val="333399"/>
              </a:solidFill>
              <a:latin typeface="+mn-lt"/>
            </a:endParaRPr>
          </a:p>
          <a:p>
            <a:endParaRPr lang="en-US" sz="1900" b="1" dirty="0">
              <a:solidFill>
                <a:srgbClr val="333399"/>
              </a:solidFill>
              <a:latin typeface="+mn-lt"/>
            </a:endParaRPr>
          </a:p>
          <a:p>
            <a:r>
              <a:rPr lang="en-US" sz="1900" b="1" dirty="0">
                <a:solidFill>
                  <a:srgbClr val="333399"/>
                </a:solidFill>
                <a:latin typeface="+mn-lt"/>
              </a:rPr>
              <a:t>• Maintain a valid passport  </a:t>
            </a:r>
            <a:endParaRPr lang="en-US" sz="1900" b="1" dirty="0" smtClean="0">
              <a:solidFill>
                <a:srgbClr val="333399"/>
              </a:solidFill>
              <a:latin typeface="+mn-lt"/>
            </a:endParaRPr>
          </a:p>
          <a:p>
            <a:endParaRPr lang="en-US" sz="1900" b="1" dirty="0">
              <a:solidFill>
                <a:srgbClr val="333399"/>
              </a:solidFill>
              <a:latin typeface="+mn-lt"/>
            </a:endParaRPr>
          </a:p>
          <a:p>
            <a:r>
              <a:rPr lang="en-US" sz="1900" b="1" dirty="0">
                <a:solidFill>
                  <a:srgbClr val="333399"/>
                </a:solidFill>
                <a:latin typeface="+mn-lt"/>
              </a:rPr>
              <a:t>• Secure and maintain required health and accident insurance for themselves and their J-2 dependents, as detailed on the Mandatory Insurance page on the ECFMG website. </a:t>
            </a:r>
            <a:endParaRPr lang="en-US" sz="1900" b="1" dirty="0" smtClean="0">
              <a:solidFill>
                <a:srgbClr val="333399"/>
              </a:solidFill>
              <a:latin typeface="+mn-lt"/>
            </a:endParaRPr>
          </a:p>
          <a:p>
            <a:endParaRPr lang="en-US" sz="1900" b="1" dirty="0">
              <a:solidFill>
                <a:srgbClr val="333399"/>
              </a:solidFill>
              <a:latin typeface="+mn-lt"/>
            </a:endParaRPr>
          </a:p>
          <a:p>
            <a:r>
              <a:rPr lang="en-US" sz="1900" b="1" dirty="0">
                <a:solidFill>
                  <a:srgbClr val="333399"/>
                </a:solidFill>
                <a:latin typeface="+mn-lt"/>
              </a:rPr>
              <a:t>• Report any address changes within ten days to ECFMG through ECFMG’s On-line Applicant Status and Information System (OASIS) or the </a:t>
            </a:r>
            <a:r>
              <a:rPr lang="en-US" sz="1900" b="1" dirty="0" err="1">
                <a:solidFill>
                  <a:srgbClr val="333399"/>
                </a:solidFill>
                <a:latin typeface="+mn-lt"/>
              </a:rPr>
              <a:t>MyECFMG</a:t>
            </a:r>
            <a:r>
              <a:rPr lang="en-US" sz="1900" b="1" dirty="0">
                <a:solidFill>
                  <a:srgbClr val="333399"/>
                </a:solidFill>
                <a:latin typeface="+mn-lt"/>
              </a:rPr>
              <a:t> mobile app  </a:t>
            </a:r>
            <a:endParaRPr lang="en-US" sz="1900" b="1" dirty="0" smtClean="0">
              <a:solidFill>
                <a:srgbClr val="333399"/>
              </a:solidFill>
              <a:latin typeface="+mn-lt"/>
            </a:endParaRPr>
          </a:p>
          <a:p>
            <a:endParaRPr lang="en-US" sz="1900" b="1" dirty="0">
              <a:solidFill>
                <a:srgbClr val="333399"/>
              </a:solidFill>
              <a:latin typeface="+mn-lt"/>
            </a:endParaRPr>
          </a:p>
          <a:p>
            <a:r>
              <a:rPr lang="en-US" sz="1900" b="1" dirty="0">
                <a:solidFill>
                  <a:srgbClr val="333399"/>
                </a:solidFill>
                <a:latin typeface="+mn-lt"/>
              </a:rPr>
              <a:t>• Engage in full-time training at the host institution identified on Form DS-2019  </a:t>
            </a:r>
            <a:endParaRPr lang="en-US" sz="1900" b="1" dirty="0" smtClean="0">
              <a:solidFill>
                <a:srgbClr val="333399"/>
              </a:solidFill>
              <a:latin typeface="+mn-lt"/>
            </a:endParaRPr>
          </a:p>
          <a:p>
            <a:endParaRPr lang="en-US" sz="1900" b="1" dirty="0">
              <a:solidFill>
                <a:srgbClr val="333399"/>
              </a:solidFill>
              <a:latin typeface="+mn-lt"/>
            </a:endParaRPr>
          </a:p>
          <a:p>
            <a:r>
              <a:rPr lang="en-US" sz="1900" b="1" dirty="0">
                <a:solidFill>
                  <a:srgbClr val="333399"/>
                </a:solidFill>
                <a:latin typeface="+mn-lt"/>
              </a:rPr>
              <a:t>• Notify ECFMG of any proposed changes to his/her training plan (e.g., training levels, training dates, resignation, etc.)  </a:t>
            </a:r>
          </a:p>
          <a:p>
            <a:r>
              <a:rPr lang="en-US" sz="1900" b="1" dirty="0">
                <a:solidFill>
                  <a:srgbClr val="333399"/>
                </a:solidFill>
                <a:latin typeface="+mn-lt"/>
              </a:rPr>
              <a:t>• Adhere to all U.S. laws</a:t>
            </a:r>
            <a:endParaRPr lang="en-US" sz="1900" b="1" dirty="0">
              <a:solidFill>
                <a:srgbClr val="333399"/>
              </a:solidFill>
              <a:latin typeface="+mn-lt"/>
            </a:endParaRPr>
          </a:p>
        </p:txBody>
      </p:sp>
    </p:spTree>
    <p:extLst>
      <p:ext uri="{BB962C8B-B14F-4D97-AF65-F5344CB8AC3E}">
        <p14:creationId xmlns:p14="http://schemas.microsoft.com/office/powerpoint/2010/main" val="42344807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824" y="116632"/>
            <a:ext cx="8735084" cy="1015663"/>
          </a:xfrm>
          <a:prstGeom prst="rect">
            <a:avLst/>
          </a:prstGeom>
        </p:spPr>
        <p:txBody>
          <a:bodyPr wrap="none">
            <a:spAutoFit/>
          </a:bodyPr>
          <a:lstStyle/>
          <a:p>
            <a:pPr algn="ctr"/>
            <a:r>
              <a:rPr lang="en-GB" altLang="en-US" sz="6000" b="1" dirty="0">
                <a:solidFill>
                  <a:schemeClr val="tx2"/>
                </a:solidFill>
              </a:rPr>
              <a:t>Insurance Requirement</a:t>
            </a:r>
            <a:endParaRPr lang="en-US" sz="6000" dirty="0">
              <a:solidFill>
                <a:schemeClr val="tx2"/>
              </a:solidFill>
            </a:endParaRPr>
          </a:p>
        </p:txBody>
      </p:sp>
      <p:sp>
        <p:nvSpPr>
          <p:cNvPr id="5" name="Rectangle 4"/>
          <p:cNvSpPr/>
          <p:nvPr/>
        </p:nvSpPr>
        <p:spPr>
          <a:xfrm>
            <a:off x="143508" y="1844824"/>
            <a:ext cx="8889400" cy="4154984"/>
          </a:xfrm>
          <a:prstGeom prst="rect">
            <a:avLst/>
          </a:prstGeom>
        </p:spPr>
        <p:txBody>
          <a:bodyPr wrap="square">
            <a:spAutoFit/>
          </a:bodyPr>
          <a:lstStyle/>
          <a:p>
            <a:pPr marL="57150" indent="0" eaLnBrk="1" hangingPunct="1">
              <a:buNone/>
            </a:pPr>
            <a:r>
              <a:rPr lang="en-US" altLang="en-US" sz="4400" b="1" dirty="0">
                <a:solidFill>
                  <a:srgbClr val="333399"/>
                </a:solidFill>
              </a:rPr>
              <a:t>Federally mandated requirement</a:t>
            </a:r>
          </a:p>
          <a:p>
            <a:pPr marL="57150" indent="0" eaLnBrk="1" hangingPunct="1">
              <a:buNone/>
            </a:pPr>
            <a:endParaRPr lang="en-US" altLang="en-US" sz="4400" b="1" dirty="0">
              <a:solidFill>
                <a:srgbClr val="333399"/>
              </a:solidFill>
            </a:endParaRPr>
          </a:p>
          <a:p>
            <a:pPr marL="57150" indent="0" eaLnBrk="1" hangingPunct="1">
              <a:buNone/>
            </a:pPr>
            <a:r>
              <a:rPr lang="en-US" altLang="en-US" sz="4400" b="1" dirty="0">
                <a:solidFill>
                  <a:srgbClr val="333399"/>
                </a:solidFill>
              </a:rPr>
              <a:t>Minimum continuous coverage</a:t>
            </a:r>
          </a:p>
          <a:p>
            <a:pPr marL="57150" indent="0" eaLnBrk="1" hangingPunct="1">
              <a:buNone/>
            </a:pPr>
            <a:endParaRPr lang="en-US" altLang="en-US" sz="4400" b="1" dirty="0">
              <a:solidFill>
                <a:srgbClr val="333399"/>
              </a:solidFill>
            </a:endParaRPr>
          </a:p>
          <a:p>
            <a:pPr marL="57150" indent="0" eaLnBrk="1" hangingPunct="1">
              <a:buNone/>
            </a:pPr>
            <a:r>
              <a:rPr lang="en-US" altLang="en-US" sz="4400" b="1" dirty="0">
                <a:solidFill>
                  <a:srgbClr val="333399"/>
                </a:solidFill>
              </a:rPr>
              <a:t>Trainee attests annually in OASIS</a:t>
            </a:r>
          </a:p>
        </p:txBody>
      </p:sp>
    </p:spTree>
    <p:extLst>
      <p:ext uri="{BB962C8B-B14F-4D97-AF65-F5344CB8AC3E}">
        <p14:creationId xmlns:p14="http://schemas.microsoft.com/office/powerpoint/2010/main" val="407452103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Form I-644</a:t>
            </a:r>
            <a:endParaRPr lang="en-US" altLang="en-US" sz="4800" b="1" dirty="0"/>
          </a:p>
        </p:txBody>
      </p:sp>
      <p:sp>
        <p:nvSpPr>
          <p:cNvPr id="9219" name="Rectangle 3"/>
          <p:cNvSpPr>
            <a:spLocks noGrp="1" noChangeArrowheads="1"/>
          </p:cNvSpPr>
          <p:nvPr>
            <p:ph type="body" idx="1"/>
          </p:nvPr>
        </p:nvSpPr>
        <p:spPr>
          <a:xfrm>
            <a:off x="0" y="1376772"/>
            <a:ext cx="9144000" cy="5120641"/>
          </a:xfrm>
          <a:ln>
            <a:noFill/>
          </a:ln>
        </p:spPr>
        <p:txBody>
          <a:bodyPr/>
          <a:lstStyle/>
          <a:p>
            <a:pPr marL="57150" indent="0" eaLnBrk="1" hangingPunct="1">
              <a:buNone/>
            </a:pPr>
            <a:r>
              <a:rPr lang="en-US" altLang="en-US" sz="3300" b="1" dirty="0">
                <a:solidFill>
                  <a:srgbClr val="333399"/>
                </a:solidFill>
              </a:rPr>
              <a:t>Completed annually for continuing trainees</a:t>
            </a:r>
          </a:p>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p:txBody>
      </p:sp>
      <p:pic>
        <p:nvPicPr>
          <p:cNvPr id="2" name="Picture 1"/>
          <p:cNvPicPr>
            <a:picLocks noChangeAspect="1"/>
          </p:cNvPicPr>
          <p:nvPr/>
        </p:nvPicPr>
        <p:blipFill rotWithShape="1">
          <a:blip r:embed="rId3"/>
          <a:srcRect l="20668" t="24406" r="21222" b="7673"/>
          <a:stretch/>
        </p:blipFill>
        <p:spPr>
          <a:xfrm>
            <a:off x="1007604" y="2079596"/>
            <a:ext cx="6655692" cy="4373740"/>
          </a:xfrm>
          <a:prstGeom prst="rect">
            <a:avLst/>
          </a:prstGeom>
        </p:spPr>
      </p:pic>
    </p:spTree>
    <p:extLst>
      <p:ext uri="{BB962C8B-B14F-4D97-AF65-F5344CB8AC3E}">
        <p14:creationId xmlns:p14="http://schemas.microsoft.com/office/powerpoint/2010/main" val="30918327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Away Electives</a:t>
            </a:r>
            <a:endParaRPr lang="en-US" altLang="en-US" sz="4800" b="1" dirty="0"/>
          </a:p>
        </p:txBody>
      </p:sp>
      <p:sp>
        <p:nvSpPr>
          <p:cNvPr id="9219" name="Rectangle 3"/>
          <p:cNvSpPr>
            <a:spLocks noGrp="1" noChangeArrowheads="1"/>
          </p:cNvSpPr>
          <p:nvPr>
            <p:ph type="body" idx="1"/>
          </p:nvPr>
        </p:nvSpPr>
        <p:spPr>
          <a:xfrm>
            <a:off x="423063" y="1731623"/>
            <a:ext cx="8613433" cy="5120641"/>
          </a:xfrm>
          <a:ln>
            <a:noFill/>
          </a:ln>
        </p:spPr>
        <p:txBody>
          <a:bodyPr/>
          <a:lstStyle/>
          <a:p>
            <a:pPr marL="57150" indent="0" eaLnBrk="1" hangingPunct="1">
              <a:buNone/>
            </a:pPr>
            <a:r>
              <a:rPr lang="en-US" altLang="en-US" sz="3600" b="1" dirty="0">
                <a:solidFill>
                  <a:srgbClr val="333399"/>
                </a:solidFill>
              </a:rPr>
              <a:t>Notification of Off Site Rotation Form</a:t>
            </a:r>
          </a:p>
          <a:p>
            <a:pPr marL="57150" indent="0" eaLnBrk="1" hangingPunct="1">
              <a:buNone/>
            </a:pPr>
            <a:r>
              <a:rPr lang="en-US" altLang="en-US" b="1" dirty="0">
                <a:solidFill>
                  <a:srgbClr val="333399"/>
                </a:solidFill>
                <a:hlinkClick r:id="rId3"/>
              </a:rPr>
              <a:t>http://www.ecfmg.org/evsp/notification-off-site-rotation.pdf</a:t>
            </a:r>
            <a:endParaRPr lang="en-US" altLang="en-US" b="1" dirty="0">
              <a:solidFill>
                <a:srgbClr val="333399"/>
              </a:solidFill>
            </a:endParaRPr>
          </a:p>
          <a:p>
            <a:pPr marL="57150" indent="0" eaLnBrk="1" hangingPunct="1">
              <a:buNone/>
            </a:pPr>
            <a:endParaRPr lang="en-US" altLang="en-US" sz="3600" b="1" dirty="0">
              <a:solidFill>
                <a:srgbClr val="333399"/>
              </a:solidFill>
            </a:endParaRPr>
          </a:p>
          <a:p>
            <a:pPr marL="57150" indent="0" eaLnBrk="1" hangingPunct="1">
              <a:buNone/>
            </a:pPr>
            <a:r>
              <a:rPr lang="en-US" altLang="en-US" sz="3600" b="1" dirty="0">
                <a:solidFill>
                  <a:srgbClr val="333399"/>
                </a:solidFill>
              </a:rPr>
              <a:t>Required 30 or more days in advance</a:t>
            </a:r>
          </a:p>
          <a:p>
            <a:pPr marL="57150" indent="0" eaLnBrk="1" hangingPunct="1">
              <a:buNone/>
            </a:pPr>
            <a:endParaRPr lang="en-US" altLang="en-US" sz="3600" b="1" dirty="0">
              <a:solidFill>
                <a:srgbClr val="333399"/>
              </a:solidFill>
            </a:endParaRPr>
          </a:p>
          <a:p>
            <a:pPr marL="57150" indent="0" eaLnBrk="1" hangingPunct="1">
              <a:buNone/>
            </a:pPr>
            <a:r>
              <a:rPr lang="en-US" altLang="en-US" sz="3600" b="1" dirty="0">
                <a:solidFill>
                  <a:srgbClr val="333399"/>
                </a:solidFill>
              </a:rPr>
              <a:t>New DS-2019 will be issued</a:t>
            </a:r>
          </a:p>
          <a:p>
            <a:pPr marL="57150" indent="0" eaLnBrk="1" hangingPunct="1">
              <a:buNone/>
            </a:pPr>
            <a:endParaRPr lang="en-US" altLang="en-US" sz="3600" dirty="0">
              <a:solidFill>
                <a:srgbClr val="6698CC"/>
              </a:solidFill>
            </a:endParaRPr>
          </a:p>
        </p:txBody>
      </p:sp>
    </p:spTree>
    <p:extLst>
      <p:ext uri="{BB962C8B-B14F-4D97-AF65-F5344CB8AC3E}">
        <p14:creationId xmlns:p14="http://schemas.microsoft.com/office/powerpoint/2010/main" val="24212430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8640"/>
            <a:ext cx="9015380" cy="720725"/>
          </a:xfrm>
        </p:spPr>
        <p:txBody>
          <a:bodyPr/>
          <a:lstStyle/>
          <a:p>
            <a:pPr algn="ctr" eaLnBrk="1" hangingPunct="1"/>
            <a:r>
              <a:rPr lang="en-GB" altLang="en-US" sz="4200" b="1" dirty="0"/>
              <a:t>Leave of Absence/Early Departure</a:t>
            </a:r>
            <a:endParaRPr lang="en-US" altLang="en-US" sz="4200" b="1" dirty="0"/>
          </a:p>
        </p:txBody>
      </p:sp>
      <p:sp>
        <p:nvSpPr>
          <p:cNvPr id="9219" name="Rectangle 3"/>
          <p:cNvSpPr>
            <a:spLocks noGrp="1" noChangeArrowheads="1"/>
          </p:cNvSpPr>
          <p:nvPr>
            <p:ph type="body" idx="1"/>
          </p:nvPr>
        </p:nvSpPr>
        <p:spPr>
          <a:xfrm>
            <a:off x="200973" y="1410451"/>
            <a:ext cx="8613433" cy="5439488"/>
          </a:xfrm>
          <a:ln>
            <a:noFill/>
          </a:ln>
        </p:spPr>
        <p:txBody>
          <a:bodyPr/>
          <a:lstStyle/>
          <a:p>
            <a:pPr marL="57150" indent="0" eaLnBrk="1" hangingPunct="1">
              <a:buNone/>
            </a:pPr>
            <a:r>
              <a:rPr lang="en-US" altLang="en-US" sz="2600" b="1" u="sng" dirty="0">
                <a:solidFill>
                  <a:srgbClr val="333399"/>
                </a:solidFill>
              </a:rPr>
              <a:t>Leave of Absence</a:t>
            </a:r>
          </a:p>
          <a:p>
            <a:pPr marL="514350" indent="-457200" eaLnBrk="1" hangingPunct="1"/>
            <a:r>
              <a:rPr lang="en-US" altLang="en-US" sz="2600" b="1" dirty="0">
                <a:solidFill>
                  <a:srgbClr val="333399"/>
                </a:solidFill>
              </a:rPr>
              <a:t>Notification of Leave of Absence Form</a:t>
            </a:r>
          </a:p>
          <a:p>
            <a:pPr marL="514350" indent="-457200" eaLnBrk="1" hangingPunct="1"/>
            <a:r>
              <a:rPr lang="en-US" sz="2600" b="1" dirty="0">
                <a:solidFill>
                  <a:srgbClr val="333399"/>
                </a:solidFill>
                <a:hlinkClick r:id="rId3"/>
              </a:rPr>
              <a:t>http://www.ecfmg.org/evsp/notification-LOA.pdf</a:t>
            </a:r>
            <a:endParaRPr lang="en-US" altLang="en-US" sz="2600" b="1" dirty="0">
              <a:solidFill>
                <a:srgbClr val="333399"/>
              </a:solidFill>
            </a:endParaRPr>
          </a:p>
          <a:p>
            <a:pPr marL="514350" indent="-457200" eaLnBrk="1" hangingPunct="1"/>
            <a:r>
              <a:rPr lang="en-US" altLang="en-US" sz="2600" b="1" dirty="0">
                <a:solidFill>
                  <a:srgbClr val="333399"/>
                </a:solidFill>
              </a:rPr>
              <a:t>Requires updated contract if training dates impacted</a:t>
            </a:r>
          </a:p>
          <a:p>
            <a:pPr marL="514350" indent="-457200" eaLnBrk="1" hangingPunct="1"/>
            <a:r>
              <a:rPr lang="en-US" altLang="en-US" sz="2600" b="1" dirty="0">
                <a:solidFill>
                  <a:srgbClr val="333399"/>
                </a:solidFill>
              </a:rPr>
              <a:t>New DS-2019 will be issued</a:t>
            </a:r>
          </a:p>
          <a:p>
            <a:pPr marL="57150" indent="0" eaLnBrk="1" hangingPunct="1">
              <a:buNone/>
            </a:pPr>
            <a:r>
              <a:rPr lang="en-US" altLang="en-US" sz="2600" b="1" u="sng" dirty="0">
                <a:solidFill>
                  <a:srgbClr val="333399"/>
                </a:solidFill>
              </a:rPr>
              <a:t>Dismissal</a:t>
            </a:r>
          </a:p>
          <a:p>
            <a:pPr marL="57150" indent="0" eaLnBrk="1" hangingPunct="1">
              <a:buNone/>
            </a:pPr>
            <a:r>
              <a:rPr lang="en-US" sz="2600" b="1" dirty="0">
                <a:solidFill>
                  <a:srgbClr val="333399"/>
                </a:solidFill>
                <a:hlinkClick r:id="rId4"/>
              </a:rPr>
              <a:t>http://www.ecfmg.org/evsp/early-dismissal-form.pdf</a:t>
            </a:r>
            <a:endParaRPr lang="en-US" altLang="en-US" sz="2600" b="1" dirty="0">
              <a:solidFill>
                <a:srgbClr val="333399"/>
              </a:solidFill>
            </a:endParaRPr>
          </a:p>
          <a:p>
            <a:pPr marL="57150" indent="0" eaLnBrk="1" hangingPunct="1">
              <a:buNone/>
            </a:pPr>
            <a:r>
              <a:rPr lang="en-US" altLang="en-US" sz="2600" b="1" u="sng" dirty="0">
                <a:solidFill>
                  <a:srgbClr val="333399"/>
                </a:solidFill>
              </a:rPr>
              <a:t>Resignation</a:t>
            </a:r>
          </a:p>
          <a:p>
            <a:pPr marL="57150" indent="0" eaLnBrk="1" hangingPunct="1">
              <a:buNone/>
            </a:pPr>
            <a:r>
              <a:rPr lang="en-US" sz="2600" b="1" dirty="0">
                <a:solidFill>
                  <a:srgbClr val="333399"/>
                </a:solidFill>
                <a:hlinkClick r:id="rId5"/>
              </a:rPr>
              <a:t>http://www.ecfmg.org/evsp/notification-resignation.pdf</a:t>
            </a:r>
            <a:endParaRPr lang="en-US" altLang="en-US" sz="2600" b="1" dirty="0">
              <a:solidFill>
                <a:srgbClr val="333399"/>
              </a:solidFill>
            </a:endParaRPr>
          </a:p>
          <a:p>
            <a:pPr marL="57150" indent="0" eaLnBrk="1" hangingPunct="1">
              <a:buNone/>
            </a:pPr>
            <a:endParaRPr lang="en-US" altLang="en-US" sz="3600" dirty="0">
              <a:solidFill>
                <a:srgbClr val="6698CC"/>
              </a:solidFill>
            </a:endParaRPr>
          </a:p>
        </p:txBody>
      </p:sp>
    </p:spTree>
    <p:extLst>
      <p:ext uri="{BB962C8B-B14F-4D97-AF65-F5344CB8AC3E}">
        <p14:creationId xmlns:p14="http://schemas.microsoft.com/office/powerpoint/2010/main" val="25970881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2465" y="226271"/>
            <a:ext cx="8820980" cy="720725"/>
          </a:xfrm>
        </p:spPr>
        <p:txBody>
          <a:bodyPr/>
          <a:lstStyle/>
          <a:p>
            <a:pPr eaLnBrk="1" hangingPunct="1"/>
            <a:r>
              <a:rPr lang="en-GB" altLang="en-US" sz="4800" b="1" dirty="0"/>
              <a:t>Reporting Serious Incidents</a:t>
            </a:r>
            <a:endParaRPr lang="en-US" altLang="en-US" sz="4800" b="1" dirty="0"/>
          </a:p>
        </p:txBody>
      </p:sp>
      <p:sp>
        <p:nvSpPr>
          <p:cNvPr id="9219" name="Rectangle 3"/>
          <p:cNvSpPr>
            <a:spLocks noGrp="1" noChangeArrowheads="1"/>
          </p:cNvSpPr>
          <p:nvPr>
            <p:ph type="body" idx="1"/>
          </p:nvPr>
        </p:nvSpPr>
        <p:spPr>
          <a:xfrm>
            <a:off x="315051" y="1731623"/>
            <a:ext cx="8613433" cy="5120641"/>
          </a:xfrm>
          <a:ln>
            <a:noFill/>
          </a:ln>
        </p:spPr>
        <p:txBody>
          <a:bodyPr/>
          <a:lstStyle/>
          <a:p>
            <a:pPr marL="457200" lvl="1" indent="0" eaLnBrk="1" hangingPunct="1">
              <a:buNone/>
            </a:pPr>
            <a:endParaRPr lang="en-US" altLang="en-US" sz="3200" dirty="0">
              <a:solidFill>
                <a:srgbClr val="6698CC"/>
              </a:solidFill>
            </a:endParaRPr>
          </a:p>
          <a:p>
            <a:pPr marL="457200" lvl="1" indent="0" eaLnBrk="1" hangingPunct="1">
              <a:buNone/>
            </a:pPr>
            <a:endParaRPr lang="en-US" altLang="en-US" sz="3200" dirty="0">
              <a:solidFill>
                <a:srgbClr val="6698CC"/>
              </a:solidFill>
            </a:endParaRPr>
          </a:p>
        </p:txBody>
      </p:sp>
      <p:pic>
        <p:nvPicPr>
          <p:cNvPr id="2" name="Picture 1"/>
          <p:cNvPicPr>
            <a:picLocks noChangeAspect="1"/>
          </p:cNvPicPr>
          <p:nvPr/>
        </p:nvPicPr>
        <p:blipFill>
          <a:blip r:embed="rId3"/>
          <a:stretch>
            <a:fillRect/>
          </a:stretch>
        </p:blipFill>
        <p:spPr>
          <a:xfrm>
            <a:off x="1268347" y="1448780"/>
            <a:ext cx="6669217" cy="5001913"/>
          </a:xfrm>
          <a:prstGeom prst="rect">
            <a:avLst/>
          </a:prstGeom>
        </p:spPr>
      </p:pic>
    </p:spTree>
    <p:extLst>
      <p:ext uri="{BB962C8B-B14F-4D97-AF65-F5344CB8AC3E}">
        <p14:creationId xmlns:p14="http://schemas.microsoft.com/office/powerpoint/2010/main" val="59261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b="1" dirty="0"/>
              <a:t>F-1 Optional Practical Training (OPT)</a:t>
            </a:r>
            <a:endParaRPr lang="en-US" altLang="en-US" b="1" dirty="0"/>
          </a:p>
        </p:txBody>
      </p:sp>
      <p:sp>
        <p:nvSpPr>
          <p:cNvPr id="9219" name="Rectangle 3"/>
          <p:cNvSpPr>
            <a:spLocks noGrp="1" noChangeArrowheads="1"/>
          </p:cNvSpPr>
          <p:nvPr>
            <p:ph type="body" idx="1"/>
          </p:nvPr>
        </p:nvSpPr>
        <p:spPr>
          <a:xfrm>
            <a:off x="-216532" y="1466782"/>
            <a:ext cx="5496667" cy="5238582"/>
          </a:xfrm>
        </p:spPr>
        <p:txBody>
          <a:bodyPr/>
          <a:lstStyle/>
          <a:p>
            <a:pPr marL="457200" lvl="1" indent="0" eaLnBrk="1" hangingPunct="1">
              <a:buNone/>
            </a:pPr>
            <a:r>
              <a:rPr lang="en-US" altLang="en-US" b="1" dirty="0">
                <a:solidFill>
                  <a:srgbClr val="333399"/>
                </a:solidFill>
                <a:latin typeface="Arial"/>
                <a:cs typeface="Arial"/>
              </a:rPr>
              <a:t>F-1 Visa is for undergraduate or graduate students</a:t>
            </a:r>
          </a:p>
          <a:p>
            <a:pPr marL="457200" lvl="1" indent="0" eaLnBrk="1" hangingPunct="1">
              <a:buNone/>
            </a:pPr>
            <a:endParaRPr lang="en-US" altLang="en-US"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OPT permits additional 12 months of work to complement education</a:t>
            </a:r>
          </a:p>
          <a:p>
            <a:pPr marL="457200" lvl="1" indent="0" eaLnBrk="1" hangingPunct="1">
              <a:buNone/>
            </a:pPr>
            <a:endParaRPr lang="en-US" altLang="en-US" b="1" dirty="0">
              <a:solidFill>
                <a:srgbClr val="333399"/>
              </a:solidFill>
              <a:latin typeface="Arial"/>
              <a:cs typeface="Arial"/>
            </a:endParaRPr>
          </a:p>
          <a:p>
            <a:pPr marL="457200" lvl="1" indent="0" eaLnBrk="1" hangingPunct="1">
              <a:buNone/>
            </a:pPr>
            <a:r>
              <a:rPr lang="en-US" altLang="en-US" b="1" dirty="0">
                <a:solidFill>
                  <a:srgbClr val="333399"/>
                </a:solidFill>
                <a:latin typeface="Arial"/>
                <a:cs typeface="Arial"/>
              </a:rPr>
              <a:t>Traditionally OPT  is converted to H1B if used in residency</a:t>
            </a:r>
          </a:p>
        </p:txBody>
      </p:sp>
      <p:pic>
        <p:nvPicPr>
          <p:cNvPr id="2" name="Picture 1"/>
          <p:cNvPicPr>
            <a:picLocks noChangeAspect="1"/>
          </p:cNvPicPr>
          <p:nvPr/>
        </p:nvPicPr>
        <p:blipFill>
          <a:blip r:embed="rId3"/>
          <a:stretch>
            <a:fillRect/>
          </a:stretch>
        </p:blipFill>
        <p:spPr>
          <a:xfrm>
            <a:off x="5508104" y="1340768"/>
            <a:ext cx="3419872" cy="5220580"/>
          </a:xfrm>
          <a:prstGeom prst="rect">
            <a:avLst/>
          </a:prstGeom>
        </p:spPr>
      </p:pic>
    </p:spTree>
    <p:extLst>
      <p:ext uri="{BB962C8B-B14F-4D97-AF65-F5344CB8AC3E}">
        <p14:creationId xmlns:p14="http://schemas.microsoft.com/office/powerpoint/2010/main" val="35121354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Cross Cultural Activities</a:t>
            </a:r>
            <a:endParaRPr lang="en-US" altLang="en-US" sz="4800" b="1" dirty="0"/>
          </a:p>
        </p:txBody>
      </p:sp>
      <p:sp>
        <p:nvSpPr>
          <p:cNvPr id="9219" name="Rectangle 3"/>
          <p:cNvSpPr>
            <a:spLocks noGrp="1" noChangeArrowheads="1"/>
          </p:cNvSpPr>
          <p:nvPr>
            <p:ph type="body" idx="1"/>
          </p:nvPr>
        </p:nvSpPr>
        <p:spPr>
          <a:xfrm>
            <a:off x="315051" y="1628800"/>
            <a:ext cx="8613433" cy="5120641"/>
          </a:xfrm>
          <a:ln>
            <a:noFill/>
          </a:ln>
        </p:spPr>
        <p:txBody>
          <a:bodyPr/>
          <a:lstStyle/>
          <a:p>
            <a:pPr marL="457200" lvl="1" indent="0" eaLnBrk="1" hangingPunct="1">
              <a:buNone/>
            </a:pPr>
            <a:r>
              <a:rPr lang="en-US" altLang="en-US" sz="3200" b="1" dirty="0">
                <a:solidFill>
                  <a:srgbClr val="333399"/>
                </a:solidFill>
              </a:rPr>
              <a:t>J1 program objective is educational AND cultural</a:t>
            </a:r>
          </a:p>
          <a:p>
            <a:pPr marL="457200" lvl="1" indent="0" eaLnBrk="1" hangingPunct="1">
              <a:buNone/>
            </a:pPr>
            <a:endParaRPr lang="en-US" altLang="en-US" sz="1600" b="1" dirty="0">
              <a:solidFill>
                <a:srgbClr val="333399"/>
              </a:solidFill>
            </a:endParaRPr>
          </a:p>
          <a:p>
            <a:pPr marL="457200" lvl="1" indent="0" eaLnBrk="1" hangingPunct="1">
              <a:buNone/>
            </a:pPr>
            <a:r>
              <a:rPr lang="en-US" altLang="en-US" sz="3200" b="1" dirty="0">
                <a:solidFill>
                  <a:srgbClr val="333399"/>
                </a:solidFill>
              </a:rPr>
              <a:t>Trainees expected to have opportunities to learn about American culture</a:t>
            </a:r>
          </a:p>
          <a:p>
            <a:pPr marL="457200" lvl="1" indent="0" eaLnBrk="1" hangingPunct="1">
              <a:buNone/>
            </a:pPr>
            <a:r>
              <a:rPr lang="en-US" altLang="en-US" sz="3200" b="1" dirty="0">
                <a:solidFill>
                  <a:srgbClr val="333399"/>
                </a:solidFill>
              </a:rPr>
              <a:t>		</a:t>
            </a:r>
            <a:r>
              <a:rPr lang="en-US" altLang="en-US" sz="2400" b="1" dirty="0">
                <a:solidFill>
                  <a:srgbClr val="333399"/>
                </a:solidFill>
              </a:rPr>
              <a:t>Celebrating holidays</a:t>
            </a:r>
          </a:p>
          <a:p>
            <a:pPr marL="457200" lvl="1" indent="0" eaLnBrk="1" hangingPunct="1">
              <a:buNone/>
            </a:pPr>
            <a:r>
              <a:rPr lang="en-US" altLang="en-US" sz="2400" b="1" dirty="0">
                <a:solidFill>
                  <a:srgbClr val="333399"/>
                </a:solidFill>
              </a:rPr>
              <a:t>		Cultural activities (museums, festivals, </a:t>
            </a:r>
            <a:r>
              <a:rPr lang="en-US" altLang="en-US" sz="2400" b="1" dirty="0" err="1">
                <a:solidFill>
                  <a:srgbClr val="333399"/>
                </a:solidFill>
              </a:rPr>
              <a:t>etc</a:t>
            </a:r>
            <a:r>
              <a:rPr lang="en-US" altLang="en-US" sz="2400" b="1" dirty="0">
                <a:solidFill>
                  <a:srgbClr val="333399"/>
                </a:solidFill>
              </a:rPr>
              <a:t>)</a:t>
            </a:r>
          </a:p>
          <a:p>
            <a:pPr marL="457200" lvl="1" indent="0" eaLnBrk="1" hangingPunct="1">
              <a:buNone/>
            </a:pPr>
            <a:r>
              <a:rPr lang="en-US" altLang="en-US" sz="2400" b="1" dirty="0">
                <a:solidFill>
                  <a:srgbClr val="333399"/>
                </a:solidFill>
              </a:rPr>
              <a:t>		Social events (concerts, sporting events)</a:t>
            </a:r>
          </a:p>
          <a:p>
            <a:pPr marL="457200" lvl="1" indent="0" eaLnBrk="1" hangingPunct="1">
              <a:buNone/>
            </a:pPr>
            <a:r>
              <a:rPr lang="en-US" altLang="en-US" sz="2400" b="1" dirty="0">
                <a:solidFill>
                  <a:srgbClr val="333399"/>
                </a:solidFill>
              </a:rPr>
              <a:t>		Multicultural events (potlucks, festivals)</a:t>
            </a:r>
          </a:p>
          <a:p>
            <a:pPr marL="457200" lvl="1" indent="0" eaLnBrk="1" hangingPunct="1">
              <a:buNone/>
            </a:pPr>
            <a:r>
              <a:rPr lang="en-US" altLang="en-US" sz="2400" b="1" dirty="0">
                <a:solidFill>
                  <a:srgbClr val="333399"/>
                </a:solidFill>
              </a:rPr>
              <a:t>		Academic conferences</a:t>
            </a:r>
          </a:p>
        </p:txBody>
      </p:sp>
    </p:spTree>
    <p:extLst>
      <p:ext uri="{BB962C8B-B14F-4D97-AF65-F5344CB8AC3E}">
        <p14:creationId xmlns:p14="http://schemas.microsoft.com/office/powerpoint/2010/main" val="259049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1000"/>
                                        <p:tgtEl>
                                          <p:spTgt spid="9219">
                                            <p:txEl>
                                              <p:pRg st="0" end="0"/>
                                            </p:txEl>
                                          </p:spTgt>
                                        </p:tgtEl>
                                      </p:cBhvr>
                                    </p:animEffect>
                                    <p:anim calcmode="lin" valueType="num">
                                      <p:cBhvr>
                                        <p:cTn id="13"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anim calcmode="lin" valueType="num">
                                      <p:cBhvr>
                                        <p:cTn id="1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1000"/>
                                        <p:tgtEl>
                                          <p:spTgt spid="9219">
                                            <p:txEl>
                                              <p:pRg st="3" end="3"/>
                                            </p:txEl>
                                          </p:spTgt>
                                        </p:tgtEl>
                                      </p:cBhvr>
                                    </p:animEffect>
                                    <p:anim calcmode="lin" valueType="num">
                                      <p:cBhvr>
                                        <p:cTn id="23"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1000"/>
                                        <p:tgtEl>
                                          <p:spTgt spid="9219">
                                            <p:txEl>
                                              <p:pRg st="4" end="4"/>
                                            </p:txEl>
                                          </p:spTgt>
                                        </p:tgtEl>
                                      </p:cBhvr>
                                    </p:animEffect>
                                    <p:anim calcmode="lin" valueType="num">
                                      <p:cBhvr>
                                        <p:cTn id="28"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1000"/>
                                        <p:tgtEl>
                                          <p:spTgt spid="9219">
                                            <p:txEl>
                                              <p:pRg st="5" end="5"/>
                                            </p:txEl>
                                          </p:spTgt>
                                        </p:tgtEl>
                                      </p:cBhvr>
                                    </p:animEffect>
                                    <p:anim calcmode="lin" valueType="num">
                                      <p:cBhvr>
                                        <p:cTn id="3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1000"/>
                                        <p:tgtEl>
                                          <p:spTgt spid="9219">
                                            <p:txEl>
                                              <p:pRg st="6" end="6"/>
                                            </p:txEl>
                                          </p:spTgt>
                                        </p:tgtEl>
                                      </p:cBhvr>
                                    </p:animEffect>
                                    <p:anim calcmode="lin" valueType="num">
                                      <p:cBhvr>
                                        <p:cTn id="38"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fade">
                                      <p:cBhvr>
                                        <p:cTn id="42" dur="1000"/>
                                        <p:tgtEl>
                                          <p:spTgt spid="9219">
                                            <p:txEl>
                                              <p:pRg st="7" end="7"/>
                                            </p:txEl>
                                          </p:spTgt>
                                        </p:tgtEl>
                                      </p:cBhvr>
                                    </p:animEffect>
                                    <p:anim calcmode="lin" valueType="num">
                                      <p:cBhvr>
                                        <p:cTn id="43"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maze_final_S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7944" y="1448780"/>
            <a:ext cx="4754880" cy="507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59532" y="2564904"/>
            <a:ext cx="3453318" cy="2286000"/>
          </a:xfrm>
          <a:prstGeom prst="rect">
            <a:avLst/>
          </a:prstGeom>
        </p:spPr>
      </p:pic>
    </p:spTree>
    <p:extLst>
      <p:ext uri="{BB962C8B-B14F-4D97-AF65-F5344CB8AC3E}">
        <p14:creationId xmlns:p14="http://schemas.microsoft.com/office/powerpoint/2010/main" val="9429936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996952"/>
            <a:ext cx="9143999" cy="3046988"/>
          </a:xfrm>
          <a:prstGeom prst="rect">
            <a:avLst/>
          </a:prstGeom>
        </p:spPr>
        <p:txBody>
          <a:bodyPr wrap="square" rtlCol="0">
            <a:spAutoFit/>
          </a:bodyPr>
          <a:lstStyle/>
          <a:p>
            <a:pPr algn="ctr"/>
            <a:r>
              <a:rPr lang="en-US" sz="9600" b="1" dirty="0">
                <a:solidFill>
                  <a:srgbClr val="333399"/>
                </a:solidFill>
              </a:rPr>
              <a:t>After Residency</a:t>
            </a:r>
          </a:p>
        </p:txBody>
      </p:sp>
    </p:spTree>
    <p:extLst>
      <p:ext uri="{BB962C8B-B14F-4D97-AF65-F5344CB8AC3E}">
        <p14:creationId xmlns:p14="http://schemas.microsoft.com/office/powerpoint/2010/main" val="212519876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Options After Residency</a:t>
            </a:r>
            <a:endParaRPr lang="en-US" altLang="en-US" sz="4800" b="1" dirty="0"/>
          </a:p>
        </p:txBody>
      </p:sp>
      <p:sp>
        <p:nvSpPr>
          <p:cNvPr id="9219" name="Rectangle 3"/>
          <p:cNvSpPr>
            <a:spLocks noGrp="1" noChangeArrowheads="1"/>
          </p:cNvSpPr>
          <p:nvPr>
            <p:ph type="body" idx="1"/>
          </p:nvPr>
        </p:nvSpPr>
        <p:spPr>
          <a:xfrm>
            <a:off x="-144524" y="2060849"/>
            <a:ext cx="9129468" cy="3456384"/>
          </a:xfrm>
        </p:spPr>
        <p:txBody>
          <a:bodyPr/>
          <a:lstStyle/>
          <a:p>
            <a:pPr marL="457200" lvl="1" indent="0" eaLnBrk="1" hangingPunct="1">
              <a:buNone/>
            </a:pPr>
            <a:r>
              <a:rPr lang="en-US" altLang="en-US" sz="3200" b="1" dirty="0">
                <a:solidFill>
                  <a:srgbClr val="333399"/>
                </a:solidFill>
              </a:rPr>
              <a:t>Fellowship</a:t>
            </a:r>
          </a:p>
          <a:p>
            <a:pPr marL="457200" lvl="1" indent="0" eaLnBrk="1" hangingPunct="1">
              <a:buNone/>
            </a:pPr>
            <a:endParaRPr lang="en-US" altLang="en-US" sz="3200" b="1" dirty="0">
              <a:solidFill>
                <a:srgbClr val="333399"/>
              </a:solidFill>
            </a:endParaRPr>
          </a:p>
          <a:p>
            <a:pPr marL="457200" lvl="1" indent="0" eaLnBrk="1" hangingPunct="1">
              <a:buNone/>
            </a:pPr>
            <a:r>
              <a:rPr lang="en-US" altLang="en-US" sz="3200" b="1" dirty="0">
                <a:solidFill>
                  <a:srgbClr val="333399"/>
                </a:solidFill>
              </a:rPr>
              <a:t>J-1 Waiver Job</a:t>
            </a:r>
          </a:p>
          <a:p>
            <a:pPr marL="457200" lvl="1" indent="0" eaLnBrk="1" hangingPunct="1">
              <a:buNone/>
            </a:pPr>
            <a:endParaRPr lang="en-US" altLang="en-US" sz="3200" b="1" dirty="0">
              <a:solidFill>
                <a:srgbClr val="333399"/>
              </a:solidFill>
            </a:endParaRPr>
          </a:p>
          <a:p>
            <a:pPr marL="457200" lvl="1" indent="0" eaLnBrk="1" hangingPunct="1">
              <a:buNone/>
            </a:pPr>
            <a:r>
              <a:rPr lang="en-US" altLang="en-US" sz="3200" b="1" dirty="0">
                <a:solidFill>
                  <a:srgbClr val="333399"/>
                </a:solidFill>
              </a:rPr>
              <a:t>Return to Home Country (minimum 2 years</a:t>
            </a:r>
            <a:r>
              <a:rPr lang="en-US" altLang="en-US" sz="3200" dirty="0">
                <a:solidFill>
                  <a:srgbClr val="333399"/>
                </a:solidFill>
              </a:rPr>
              <a:t>)</a:t>
            </a:r>
          </a:p>
          <a:p>
            <a:pPr marL="457200" lvl="1" indent="0" eaLnBrk="1" hangingPunct="1">
              <a:buNone/>
            </a:pPr>
            <a:endParaRPr lang="en-US" altLang="en-US" sz="3200" dirty="0">
              <a:solidFill>
                <a:srgbClr val="6698CC"/>
              </a:solidFill>
            </a:endParaRPr>
          </a:p>
        </p:txBody>
      </p:sp>
    </p:spTree>
    <p:extLst>
      <p:ext uri="{BB962C8B-B14F-4D97-AF65-F5344CB8AC3E}">
        <p14:creationId xmlns:p14="http://schemas.microsoft.com/office/powerpoint/2010/main" val="2777334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1000"/>
                                        <p:tgtEl>
                                          <p:spTgt spid="9219">
                                            <p:txEl>
                                              <p:pRg st="0" end="0"/>
                                            </p:txEl>
                                          </p:spTgt>
                                        </p:tgtEl>
                                      </p:cBhvr>
                                    </p:animEffect>
                                    <p:anim calcmode="lin" valueType="num">
                                      <p:cBhvr>
                                        <p:cTn id="13"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anim calcmode="lin" valueType="num">
                                      <p:cBhvr>
                                        <p:cTn id="1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1000"/>
                                        <p:tgtEl>
                                          <p:spTgt spid="9219">
                                            <p:txEl>
                                              <p:pRg st="4" end="4"/>
                                            </p:txEl>
                                          </p:spTgt>
                                        </p:tgtEl>
                                      </p:cBhvr>
                                    </p:animEffect>
                                    <p:anim calcmode="lin" valueType="num">
                                      <p:cBhvr>
                                        <p:cTn id="23"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J-1 Waiver Job</a:t>
            </a:r>
            <a:endParaRPr lang="en-US" altLang="en-US" sz="4800" b="1" dirty="0"/>
          </a:p>
        </p:txBody>
      </p:sp>
      <p:sp>
        <p:nvSpPr>
          <p:cNvPr id="9219" name="Rectangle 3"/>
          <p:cNvSpPr>
            <a:spLocks noGrp="1" noChangeArrowheads="1"/>
          </p:cNvSpPr>
          <p:nvPr>
            <p:ph type="body" idx="1"/>
          </p:nvPr>
        </p:nvSpPr>
        <p:spPr>
          <a:xfrm>
            <a:off x="387059" y="1556792"/>
            <a:ext cx="8613433" cy="5120641"/>
          </a:xfrm>
          <a:ln>
            <a:noFill/>
          </a:ln>
        </p:spPr>
        <p:txBody>
          <a:bodyPr/>
          <a:lstStyle/>
          <a:p>
            <a:pPr marL="57150" indent="0" eaLnBrk="1" hangingPunct="1">
              <a:buNone/>
            </a:pPr>
            <a:r>
              <a:rPr lang="en-US" altLang="en-US" sz="3600" b="1" dirty="0">
                <a:solidFill>
                  <a:srgbClr val="333399"/>
                </a:solidFill>
              </a:rPr>
              <a:t>No required documents from training program</a:t>
            </a:r>
          </a:p>
          <a:p>
            <a:pPr marL="57150" indent="0" eaLnBrk="1" hangingPunct="1">
              <a:buNone/>
            </a:pPr>
            <a:endParaRPr lang="en-US" altLang="en-US" sz="3600" b="1" dirty="0">
              <a:solidFill>
                <a:srgbClr val="333399"/>
              </a:solidFill>
            </a:endParaRPr>
          </a:p>
          <a:p>
            <a:pPr marL="57150" indent="0" eaLnBrk="1" hangingPunct="1">
              <a:buNone/>
            </a:pPr>
            <a:r>
              <a:rPr lang="en-US" altLang="en-US" sz="3600" b="1" dirty="0">
                <a:solidFill>
                  <a:srgbClr val="333399"/>
                </a:solidFill>
              </a:rPr>
              <a:t>Items that may be requested:</a:t>
            </a:r>
          </a:p>
          <a:p>
            <a:pPr marL="57150" indent="0" eaLnBrk="1" hangingPunct="1">
              <a:buNone/>
            </a:pPr>
            <a:r>
              <a:rPr lang="en-US" altLang="en-US" sz="3600" b="1" dirty="0">
                <a:solidFill>
                  <a:srgbClr val="333399"/>
                </a:solidFill>
              </a:rPr>
              <a:t>		Letters of recommendation</a:t>
            </a:r>
          </a:p>
          <a:p>
            <a:pPr marL="57150" indent="0" eaLnBrk="1" hangingPunct="1">
              <a:buNone/>
            </a:pPr>
            <a:r>
              <a:rPr lang="en-US" altLang="en-US" sz="3600" b="1" dirty="0">
                <a:solidFill>
                  <a:srgbClr val="333399"/>
                </a:solidFill>
              </a:rPr>
              <a:t>		Board eligibility letter</a:t>
            </a:r>
          </a:p>
          <a:p>
            <a:pPr marL="57150" indent="0" eaLnBrk="1" hangingPunct="1">
              <a:buNone/>
            </a:pPr>
            <a:r>
              <a:rPr lang="en-US" altLang="en-US" sz="3600" b="1" dirty="0">
                <a:solidFill>
                  <a:srgbClr val="333399"/>
                </a:solidFill>
              </a:rPr>
              <a:t>		Copies of visa documents</a:t>
            </a:r>
          </a:p>
          <a:p>
            <a:pPr marL="57150" indent="0" eaLnBrk="1" hangingPunct="1">
              <a:buNone/>
            </a:pPr>
            <a:endParaRPr lang="en-US" altLang="en-US" sz="3600" dirty="0">
              <a:solidFill>
                <a:srgbClr val="6698CC"/>
              </a:solidFill>
            </a:endParaRPr>
          </a:p>
          <a:p>
            <a:pPr marL="57150" indent="0" eaLnBrk="1" hangingPunct="1">
              <a:buNone/>
            </a:pPr>
            <a:endParaRPr lang="en-US" altLang="en-US" sz="3600" dirty="0">
              <a:solidFill>
                <a:srgbClr val="6698CC"/>
              </a:solidFill>
            </a:endParaRPr>
          </a:p>
          <a:p>
            <a:pPr marL="57150" indent="0" eaLnBrk="1" hangingPunct="1">
              <a:buNone/>
            </a:pPr>
            <a:endParaRPr lang="en-US" altLang="en-US" sz="3600" dirty="0">
              <a:solidFill>
                <a:srgbClr val="6698CC"/>
              </a:solidFill>
            </a:endParaRPr>
          </a:p>
        </p:txBody>
      </p:sp>
    </p:spTree>
    <p:extLst>
      <p:ext uri="{BB962C8B-B14F-4D97-AF65-F5344CB8AC3E}">
        <p14:creationId xmlns:p14="http://schemas.microsoft.com/office/powerpoint/2010/main" val="1051859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1000"/>
                                        <p:tgtEl>
                                          <p:spTgt spid="9219">
                                            <p:txEl>
                                              <p:pRg st="0" end="0"/>
                                            </p:txEl>
                                          </p:spTgt>
                                        </p:tgtEl>
                                      </p:cBhvr>
                                    </p:animEffect>
                                    <p:anim calcmode="lin" valueType="num">
                                      <p:cBhvr>
                                        <p:cTn id="13"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anim calcmode="lin" valueType="num">
                                      <p:cBhvr>
                                        <p:cTn id="1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1000"/>
                                        <p:tgtEl>
                                          <p:spTgt spid="9219">
                                            <p:txEl>
                                              <p:pRg st="3" end="3"/>
                                            </p:txEl>
                                          </p:spTgt>
                                        </p:tgtEl>
                                      </p:cBhvr>
                                    </p:animEffect>
                                    <p:anim calcmode="lin" valueType="num">
                                      <p:cBhvr>
                                        <p:cTn id="23"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1000"/>
                                        <p:tgtEl>
                                          <p:spTgt spid="9219">
                                            <p:txEl>
                                              <p:pRg st="4" end="4"/>
                                            </p:txEl>
                                          </p:spTgt>
                                        </p:tgtEl>
                                      </p:cBhvr>
                                    </p:animEffect>
                                    <p:anim calcmode="lin" valueType="num">
                                      <p:cBhvr>
                                        <p:cTn id="28"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1000"/>
                                        <p:tgtEl>
                                          <p:spTgt spid="9219">
                                            <p:txEl>
                                              <p:pRg st="5" end="5"/>
                                            </p:txEl>
                                          </p:spTgt>
                                        </p:tgtEl>
                                      </p:cBhvr>
                                    </p:animEffect>
                                    <p:anim calcmode="lin" valueType="num">
                                      <p:cBhvr>
                                        <p:cTn id="3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Returning to Home Country</a:t>
            </a:r>
            <a:endParaRPr lang="en-US" altLang="en-US" sz="4800" b="1" dirty="0"/>
          </a:p>
        </p:txBody>
      </p:sp>
      <p:sp>
        <p:nvSpPr>
          <p:cNvPr id="9219" name="Rectangle 3"/>
          <p:cNvSpPr>
            <a:spLocks noGrp="1" noChangeArrowheads="1"/>
          </p:cNvSpPr>
          <p:nvPr>
            <p:ph type="body" idx="1"/>
          </p:nvPr>
        </p:nvSpPr>
        <p:spPr>
          <a:xfrm>
            <a:off x="150716" y="1340768"/>
            <a:ext cx="8613433" cy="5120641"/>
          </a:xfrm>
          <a:ln>
            <a:noFill/>
          </a:ln>
        </p:spPr>
        <p:txBody>
          <a:bodyPr/>
          <a:lstStyle/>
          <a:p>
            <a:pPr marL="57150" indent="0" eaLnBrk="1" hangingPunct="1">
              <a:buNone/>
            </a:pPr>
            <a:r>
              <a:rPr lang="en-US" altLang="en-US" b="1" dirty="0">
                <a:solidFill>
                  <a:srgbClr val="333399"/>
                </a:solidFill>
              </a:rPr>
              <a:t>No required documents from training program</a:t>
            </a:r>
          </a:p>
          <a:p>
            <a:pPr marL="57150" indent="0" eaLnBrk="1" hangingPunct="1">
              <a:buNone/>
            </a:pPr>
            <a:endParaRPr lang="en-US" altLang="en-US" b="1" dirty="0">
              <a:solidFill>
                <a:srgbClr val="333399"/>
              </a:solidFill>
            </a:endParaRPr>
          </a:p>
          <a:p>
            <a:pPr marL="57150" indent="0" eaLnBrk="1" hangingPunct="1">
              <a:buNone/>
            </a:pPr>
            <a:r>
              <a:rPr lang="en-US" altLang="en-US" b="1" dirty="0">
                <a:solidFill>
                  <a:srgbClr val="333399"/>
                </a:solidFill>
              </a:rPr>
              <a:t>Trainee has 30 days from end date to leave the country</a:t>
            </a:r>
          </a:p>
          <a:p>
            <a:pPr marL="57150" indent="0" eaLnBrk="1" hangingPunct="1">
              <a:buNone/>
            </a:pPr>
            <a:endParaRPr lang="en-US" altLang="en-US" b="1" dirty="0">
              <a:solidFill>
                <a:srgbClr val="333399"/>
              </a:solidFill>
            </a:endParaRPr>
          </a:p>
          <a:p>
            <a:pPr marL="57150" indent="0" eaLnBrk="1" hangingPunct="1">
              <a:buNone/>
            </a:pPr>
            <a:r>
              <a:rPr lang="en-US" altLang="en-US" b="1" dirty="0">
                <a:solidFill>
                  <a:srgbClr val="333399"/>
                </a:solidFill>
              </a:rPr>
              <a:t>Several extensions can be requested:</a:t>
            </a:r>
          </a:p>
          <a:p>
            <a:pPr marL="57150" indent="0" eaLnBrk="1" hangingPunct="1">
              <a:buNone/>
            </a:pPr>
            <a:r>
              <a:rPr lang="en-US" altLang="en-US" b="1" dirty="0">
                <a:solidFill>
                  <a:srgbClr val="333399"/>
                </a:solidFill>
              </a:rPr>
              <a:t>	Board Exams (trainee initiated)</a:t>
            </a:r>
          </a:p>
          <a:p>
            <a:pPr marL="57150" indent="0" eaLnBrk="1" hangingPunct="1">
              <a:buNone/>
            </a:pPr>
            <a:r>
              <a:rPr lang="en-US" altLang="en-US" b="1" dirty="0">
                <a:solidFill>
                  <a:srgbClr val="333399"/>
                </a:solidFill>
              </a:rPr>
              <a:t>	Personal/Medical (program initiated)</a:t>
            </a:r>
          </a:p>
        </p:txBody>
      </p:sp>
    </p:spTree>
    <p:extLst>
      <p:ext uri="{BB962C8B-B14F-4D97-AF65-F5344CB8AC3E}">
        <p14:creationId xmlns:p14="http://schemas.microsoft.com/office/powerpoint/2010/main" val="353382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1000"/>
                                        <p:tgtEl>
                                          <p:spTgt spid="9219">
                                            <p:txEl>
                                              <p:pRg st="0" end="0"/>
                                            </p:txEl>
                                          </p:spTgt>
                                        </p:tgtEl>
                                      </p:cBhvr>
                                    </p:animEffect>
                                    <p:anim calcmode="lin" valueType="num">
                                      <p:cBhvr>
                                        <p:cTn id="13"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anim calcmode="lin" valueType="num">
                                      <p:cBhvr>
                                        <p:cTn id="1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1000"/>
                                        <p:tgtEl>
                                          <p:spTgt spid="9219">
                                            <p:txEl>
                                              <p:pRg st="4" end="4"/>
                                            </p:txEl>
                                          </p:spTgt>
                                        </p:tgtEl>
                                      </p:cBhvr>
                                    </p:animEffect>
                                    <p:anim calcmode="lin" valueType="num">
                                      <p:cBhvr>
                                        <p:cTn id="23"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1000"/>
                                        <p:tgtEl>
                                          <p:spTgt spid="9219">
                                            <p:txEl>
                                              <p:pRg st="5" end="5"/>
                                            </p:txEl>
                                          </p:spTgt>
                                        </p:tgtEl>
                                      </p:cBhvr>
                                    </p:animEffect>
                                    <p:anim calcmode="lin" valueType="num">
                                      <p:cBhvr>
                                        <p:cTn id="28"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1000"/>
                                        <p:tgtEl>
                                          <p:spTgt spid="9219">
                                            <p:txEl>
                                              <p:pRg st="6" end="6"/>
                                            </p:txEl>
                                          </p:spTgt>
                                        </p:tgtEl>
                                      </p:cBhvr>
                                    </p:animEffect>
                                    <p:anim calcmode="lin" valueType="num">
                                      <p:cBhvr>
                                        <p:cTn id="33"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 y="2790795"/>
            <a:ext cx="9143999" cy="3785652"/>
          </a:xfrm>
          <a:prstGeom prst="rect">
            <a:avLst/>
          </a:prstGeom>
        </p:spPr>
        <p:txBody>
          <a:bodyPr wrap="square" rtlCol="0">
            <a:spAutoFit/>
          </a:bodyPr>
          <a:lstStyle/>
          <a:p>
            <a:pPr algn="ctr"/>
            <a:r>
              <a:rPr lang="en-US" sz="8000" b="1" dirty="0">
                <a:solidFill>
                  <a:srgbClr val="333399"/>
                </a:solidFill>
              </a:rPr>
              <a:t>Best Practices</a:t>
            </a:r>
          </a:p>
          <a:p>
            <a:pPr algn="ctr"/>
            <a:r>
              <a:rPr lang="en-US" sz="8000" b="1" dirty="0">
                <a:solidFill>
                  <a:srgbClr val="333399"/>
                </a:solidFill>
              </a:rPr>
              <a:t>&amp;</a:t>
            </a:r>
            <a:br>
              <a:rPr lang="en-US" sz="8000" b="1" dirty="0">
                <a:solidFill>
                  <a:srgbClr val="333399"/>
                </a:solidFill>
              </a:rPr>
            </a:br>
            <a:r>
              <a:rPr lang="en-US" sz="8000" b="1" dirty="0">
                <a:solidFill>
                  <a:srgbClr val="333399"/>
                </a:solidFill>
              </a:rPr>
              <a:t>Resources</a:t>
            </a:r>
          </a:p>
        </p:txBody>
      </p:sp>
    </p:spTree>
    <p:extLst>
      <p:ext uri="{BB962C8B-B14F-4D97-AF65-F5344CB8AC3E}">
        <p14:creationId xmlns:p14="http://schemas.microsoft.com/office/powerpoint/2010/main" val="1068813889"/>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193" y="188640"/>
            <a:ext cx="9144000" cy="720725"/>
          </a:xfrm>
        </p:spPr>
        <p:txBody>
          <a:bodyPr/>
          <a:lstStyle/>
          <a:p>
            <a:pPr algn="ctr" eaLnBrk="1" hangingPunct="1"/>
            <a:r>
              <a:rPr lang="en-GB" altLang="en-US" sz="4400" b="1" dirty="0"/>
              <a:t>Recommendations for Trainees</a:t>
            </a:r>
            <a:endParaRPr lang="en-US" altLang="en-US" sz="4400" b="1" dirty="0"/>
          </a:p>
        </p:txBody>
      </p:sp>
      <p:sp>
        <p:nvSpPr>
          <p:cNvPr id="9219" name="Rectangle 3"/>
          <p:cNvSpPr>
            <a:spLocks noGrp="1" noChangeArrowheads="1"/>
          </p:cNvSpPr>
          <p:nvPr>
            <p:ph type="body" idx="1"/>
          </p:nvPr>
        </p:nvSpPr>
        <p:spPr>
          <a:xfrm>
            <a:off x="315051" y="1731623"/>
            <a:ext cx="8291513" cy="5120641"/>
          </a:xfrm>
        </p:spPr>
        <p:txBody>
          <a:bodyPr/>
          <a:lstStyle/>
          <a:p>
            <a:pPr marL="457200" lvl="1" indent="0" eaLnBrk="1" hangingPunct="1">
              <a:buNone/>
            </a:pPr>
            <a:r>
              <a:rPr lang="en-US" altLang="en-US" sz="3200" b="1" dirty="0">
                <a:solidFill>
                  <a:srgbClr val="333399"/>
                </a:solidFill>
              </a:rPr>
              <a:t>Retain copies of all visa documents.</a:t>
            </a:r>
          </a:p>
          <a:p>
            <a:pPr marL="457200" lvl="1" indent="0" eaLnBrk="1" hangingPunct="1">
              <a:buNone/>
            </a:pPr>
            <a:r>
              <a:rPr lang="en-US" altLang="en-US" sz="3200" b="1" dirty="0">
                <a:solidFill>
                  <a:srgbClr val="333399"/>
                </a:solidFill>
              </a:rPr>
              <a:t/>
            </a:r>
            <a:br>
              <a:rPr lang="en-US" altLang="en-US" sz="3200" b="1" dirty="0">
                <a:solidFill>
                  <a:srgbClr val="333399"/>
                </a:solidFill>
              </a:rPr>
            </a:br>
            <a:r>
              <a:rPr lang="en-US" altLang="en-US" sz="3200" b="1" dirty="0">
                <a:solidFill>
                  <a:srgbClr val="333399"/>
                </a:solidFill>
              </a:rPr>
              <a:t>Keep originals in a safe place and copies in separate location.</a:t>
            </a:r>
          </a:p>
          <a:p>
            <a:pPr marL="457200" lvl="1" indent="0" eaLnBrk="1" hangingPunct="1">
              <a:buNone/>
            </a:pPr>
            <a:endParaRPr lang="en-US" altLang="en-US" sz="3200" b="1" dirty="0">
              <a:solidFill>
                <a:srgbClr val="333399"/>
              </a:solidFill>
            </a:endParaRPr>
          </a:p>
          <a:p>
            <a:pPr marL="457200" lvl="1" indent="0" eaLnBrk="1" hangingPunct="1">
              <a:buNone/>
            </a:pPr>
            <a:r>
              <a:rPr lang="en-US" altLang="en-US" sz="3200" b="1" dirty="0">
                <a:solidFill>
                  <a:srgbClr val="333399"/>
                </a:solidFill>
              </a:rPr>
              <a:t>Do not carry around documents unless absolutely necessary.</a:t>
            </a:r>
          </a:p>
          <a:p>
            <a:pPr marL="457200" lvl="1" indent="0" eaLnBrk="1" hangingPunct="1">
              <a:buNone/>
            </a:pPr>
            <a:endParaRPr lang="en-US" altLang="en-US" sz="3200" dirty="0">
              <a:solidFill>
                <a:srgbClr val="6698CC"/>
              </a:solidFill>
            </a:endParaRPr>
          </a:p>
        </p:txBody>
      </p:sp>
    </p:spTree>
    <p:extLst>
      <p:ext uri="{BB962C8B-B14F-4D97-AF65-F5344CB8AC3E}">
        <p14:creationId xmlns:p14="http://schemas.microsoft.com/office/powerpoint/2010/main" val="74048173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4245" y="188640"/>
            <a:ext cx="8291513" cy="720725"/>
          </a:xfrm>
        </p:spPr>
        <p:txBody>
          <a:bodyPr/>
          <a:lstStyle/>
          <a:p>
            <a:pPr algn="ctr" eaLnBrk="1" hangingPunct="1"/>
            <a:r>
              <a:rPr lang="en-GB" altLang="en-US" sz="4800" b="1" dirty="0"/>
              <a:t>Resources</a:t>
            </a:r>
            <a:endParaRPr lang="en-US" altLang="en-US" sz="4800" b="1" dirty="0"/>
          </a:p>
        </p:txBody>
      </p:sp>
      <p:sp>
        <p:nvSpPr>
          <p:cNvPr id="2" name="Content Placeholder 1"/>
          <p:cNvSpPr>
            <a:spLocks noGrp="1"/>
          </p:cNvSpPr>
          <p:nvPr>
            <p:ph idx="1"/>
          </p:nvPr>
        </p:nvSpPr>
        <p:spPr>
          <a:xfrm>
            <a:off x="215516" y="1448780"/>
            <a:ext cx="8748972" cy="5040560"/>
          </a:xfrm>
        </p:spPr>
        <p:txBody>
          <a:bodyPr/>
          <a:lstStyle/>
          <a:p>
            <a:pPr marL="0" indent="0">
              <a:buNone/>
            </a:pPr>
            <a:r>
              <a:rPr lang="en-US" sz="2800" b="1" dirty="0">
                <a:solidFill>
                  <a:srgbClr val="333399"/>
                </a:solidFill>
                <a:latin typeface="Arial" charset="0"/>
                <a:cs typeface="Arial" charset="0"/>
              </a:rPr>
              <a:t>Pre-Arrival Information</a:t>
            </a:r>
          </a:p>
          <a:p>
            <a:pPr marL="0" indent="0">
              <a:buNone/>
            </a:pPr>
            <a:r>
              <a:rPr lang="en-US" sz="2800" b="1" dirty="0">
                <a:solidFill>
                  <a:srgbClr val="333399"/>
                </a:solidFill>
                <a:latin typeface="Arial" charset="0"/>
                <a:cs typeface="Arial" charset="0"/>
                <a:hlinkClick r:id="rId3"/>
              </a:rPr>
              <a:t>http://www.ecfmg.org/evsp/pre-arrival-information.html</a:t>
            </a:r>
            <a:r>
              <a:rPr lang="en-US" sz="2800" b="1" dirty="0">
                <a:solidFill>
                  <a:srgbClr val="333399"/>
                </a:solidFill>
                <a:latin typeface="Arial" charset="0"/>
                <a:cs typeface="Arial" charset="0"/>
              </a:rPr>
              <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rPr>
              <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rPr>
              <a:t>The Exchange Visitor Program Welcome Brochure</a:t>
            </a:r>
          </a:p>
          <a:p>
            <a:pPr marL="0" indent="0">
              <a:buNone/>
            </a:pPr>
            <a:r>
              <a:rPr lang="en-US" sz="2800" b="1" dirty="0">
                <a:solidFill>
                  <a:srgbClr val="333399"/>
                </a:solidFill>
                <a:latin typeface="Arial" charset="0"/>
                <a:cs typeface="Arial" charset="0"/>
                <a:hlinkClick r:id="rId4"/>
              </a:rPr>
              <a:t>https://j1visa.state.gov/wp-content/uploads/2015/03/Brochure-The-Exchange-Visitor-Program.pdf</a:t>
            </a:r>
            <a:r>
              <a:rPr lang="en-US" sz="2800" b="1" dirty="0">
                <a:solidFill>
                  <a:srgbClr val="333399"/>
                </a:solidFill>
                <a:latin typeface="Arial" charset="0"/>
                <a:cs typeface="Arial" charset="0"/>
              </a:rPr>
              <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rPr>
              <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rPr>
              <a:t>U.S. Embassies and Consulates</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hlinkClick r:id="rId5"/>
              </a:rPr>
              <a:t>http://www.usembassy.gov/</a:t>
            </a:r>
            <a:endParaRPr lang="en-US" sz="2800" b="1" dirty="0">
              <a:solidFill>
                <a:srgbClr val="333399"/>
              </a:solidFill>
              <a:latin typeface="Arial" charset="0"/>
              <a:cs typeface="Arial" charset="0"/>
            </a:endParaRPr>
          </a:p>
        </p:txBody>
      </p:sp>
    </p:spTree>
    <p:extLst>
      <p:ext uri="{BB962C8B-B14F-4D97-AF65-F5344CB8AC3E}">
        <p14:creationId xmlns:p14="http://schemas.microsoft.com/office/powerpoint/2010/main" val="26424877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Resources</a:t>
            </a:r>
            <a:endParaRPr lang="en-US" altLang="en-US" sz="4800" b="1" dirty="0"/>
          </a:p>
        </p:txBody>
      </p:sp>
      <p:sp>
        <p:nvSpPr>
          <p:cNvPr id="2" name="Content Placeholder 1"/>
          <p:cNvSpPr>
            <a:spLocks noGrp="1"/>
          </p:cNvSpPr>
          <p:nvPr>
            <p:ph idx="1"/>
          </p:nvPr>
        </p:nvSpPr>
        <p:spPr>
          <a:xfrm>
            <a:off x="457200" y="1844824"/>
            <a:ext cx="8291513" cy="4608512"/>
          </a:xfrm>
        </p:spPr>
        <p:txBody>
          <a:bodyPr/>
          <a:lstStyle/>
          <a:p>
            <a:pPr marL="0" indent="0">
              <a:buNone/>
            </a:pPr>
            <a:r>
              <a:rPr lang="en-US" sz="2800" b="1" dirty="0">
                <a:solidFill>
                  <a:srgbClr val="333399"/>
                </a:solidFill>
                <a:latin typeface="Arial" charset="0"/>
                <a:cs typeface="Arial" charset="0"/>
              </a:rPr>
              <a:t>Visa Appointment and Processing Wait Times</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hlinkClick r:id="rId3"/>
              </a:rPr>
              <a:t>https://travel.state.gov/content/visas/en/general/wait-times.html</a:t>
            </a:r>
            <a:r>
              <a:rPr lang="en-US" sz="2800" b="1" dirty="0">
                <a:solidFill>
                  <a:srgbClr val="333399"/>
                </a:solidFill>
                <a:latin typeface="Arial" charset="0"/>
                <a:cs typeface="Arial" charset="0"/>
              </a:rPr>
              <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rPr>
              <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rPr>
              <a:t>Wilberforce Pamphlet on the Rights and Protection of Temporary Workers</a:t>
            </a:r>
            <a:br>
              <a:rPr lang="en-US" sz="2800" b="1" dirty="0">
                <a:solidFill>
                  <a:srgbClr val="333399"/>
                </a:solidFill>
                <a:latin typeface="Arial" charset="0"/>
                <a:cs typeface="Arial" charset="0"/>
              </a:rPr>
            </a:br>
            <a:r>
              <a:rPr lang="en-US" sz="2800" b="1" dirty="0">
                <a:solidFill>
                  <a:srgbClr val="333399"/>
                </a:solidFill>
                <a:latin typeface="Arial" charset="0"/>
                <a:cs typeface="Arial" charset="0"/>
                <a:hlinkClick r:id="rId4"/>
              </a:rPr>
              <a:t>https://travel.state.gov/content/dam/visas/LegalRightsandProtections/English%20Online%20Reading%205-20-2013</a:t>
            </a:r>
            <a:r>
              <a:rPr lang="en-US" sz="2800" b="1" dirty="0">
                <a:latin typeface="Arial" charset="0"/>
                <a:cs typeface="Arial" charset="0"/>
                <a:hlinkClick r:id="rId4"/>
              </a:rPr>
              <a:t>.Pdf</a:t>
            </a:r>
            <a:endParaRPr lang="en-US" sz="2800" b="1" dirty="0">
              <a:latin typeface="Arial" charset="0"/>
              <a:cs typeface="Arial" charset="0"/>
            </a:endParaRPr>
          </a:p>
          <a:p>
            <a:pPr marL="0" indent="0">
              <a:buNone/>
            </a:pPr>
            <a:endParaRPr lang="en-US" sz="2800" dirty="0">
              <a:latin typeface="Arial" charset="0"/>
              <a:cs typeface="Arial" charset="0"/>
            </a:endParaRPr>
          </a:p>
        </p:txBody>
      </p:sp>
    </p:spTree>
    <p:extLst>
      <p:ext uri="{BB962C8B-B14F-4D97-AF65-F5344CB8AC3E}">
        <p14:creationId xmlns:p14="http://schemas.microsoft.com/office/powerpoint/2010/main" val="30828576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1" y="260350"/>
            <a:ext cx="1810544" cy="720725"/>
          </a:xfrm>
        </p:spPr>
        <p:txBody>
          <a:bodyPr/>
          <a:lstStyle/>
          <a:p>
            <a:pPr eaLnBrk="1" hangingPunct="1"/>
            <a:r>
              <a:rPr lang="en-GB" altLang="en-US" sz="4800" b="1" dirty="0"/>
              <a:t>H1-B</a:t>
            </a:r>
            <a:endParaRPr lang="en-US" altLang="en-US" sz="4800" b="1" dirty="0"/>
          </a:p>
        </p:txBody>
      </p:sp>
      <p:sp>
        <p:nvSpPr>
          <p:cNvPr id="9219" name="Rectangle 3"/>
          <p:cNvSpPr>
            <a:spLocks noGrp="1" noChangeArrowheads="1"/>
          </p:cNvSpPr>
          <p:nvPr>
            <p:ph type="body" idx="1"/>
          </p:nvPr>
        </p:nvSpPr>
        <p:spPr>
          <a:xfrm>
            <a:off x="215446" y="1484313"/>
            <a:ext cx="8717417" cy="4608512"/>
          </a:xfrm>
        </p:spPr>
        <p:txBody>
          <a:bodyPr/>
          <a:lstStyle/>
          <a:p>
            <a:pPr marL="457200" lvl="1" indent="0" eaLnBrk="1" hangingPunct="1">
              <a:buNone/>
            </a:pPr>
            <a:r>
              <a:rPr lang="en-US" altLang="en-US" b="1" dirty="0">
                <a:solidFill>
                  <a:srgbClr val="333399"/>
                </a:solidFill>
              </a:rPr>
              <a:t>Designed to allow U.S. employers to recruit &amp; employ foreign professionals in specialty occupations within the USA for a specified period of time.</a:t>
            </a:r>
          </a:p>
          <a:p>
            <a:pPr marL="457200" lvl="1" indent="0" eaLnBrk="1" hangingPunct="1">
              <a:buNone/>
            </a:pPr>
            <a:endParaRPr lang="en-US" altLang="en-US" sz="3200" b="1" dirty="0">
              <a:solidFill>
                <a:srgbClr val="333399"/>
              </a:solidFill>
              <a:latin typeface="Arial"/>
              <a:cs typeface="Arial"/>
            </a:endParaRPr>
          </a:p>
          <a:p>
            <a:pPr marL="457200" lvl="1" indent="0" eaLnBrk="1" hangingPunct="1">
              <a:buNone/>
            </a:pPr>
            <a:r>
              <a:rPr lang="en-US" altLang="en-US" sz="3200" b="1" dirty="0">
                <a:solidFill>
                  <a:srgbClr val="333399"/>
                </a:solidFill>
                <a:latin typeface="Arial"/>
                <a:cs typeface="Arial"/>
              </a:rPr>
              <a:t>No home residency requirement</a:t>
            </a:r>
          </a:p>
          <a:p>
            <a:pPr marL="457200" lvl="1" indent="0" eaLnBrk="1" hangingPunct="1">
              <a:buNone/>
            </a:pPr>
            <a:endParaRPr lang="en-US" altLang="en-US" sz="3200" b="1" dirty="0">
              <a:solidFill>
                <a:srgbClr val="333399"/>
              </a:solidFill>
              <a:latin typeface="Arial"/>
              <a:cs typeface="Arial"/>
            </a:endParaRPr>
          </a:p>
          <a:p>
            <a:pPr marL="457200" lvl="1" indent="0" eaLnBrk="1" hangingPunct="1">
              <a:buNone/>
            </a:pPr>
            <a:r>
              <a:rPr lang="en-US" altLang="en-US" sz="3200" b="1" dirty="0">
                <a:solidFill>
                  <a:srgbClr val="333399"/>
                </a:solidFill>
                <a:latin typeface="Arial"/>
                <a:cs typeface="Arial"/>
              </a:rPr>
              <a:t>More liability, paperwork &amp; cost for employer</a:t>
            </a:r>
          </a:p>
          <a:p>
            <a:pPr marL="457200" lvl="1" indent="0" eaLnBrk="1" hangingPunct="1">
              <a:buNone/>
            </a:pPr>
            <a:endParaRPr lang="en-US" altLang="en-US" sz="3200" b="1" dirty="0">
              <a:solidFill>
                <a:srgbClr val="333399"/>
              </a:solidFill>
              <a:latin typeface="Arial"/>
              <a:cs typeface="Arial"/>
            </a:endParaRPr>
          </a:p>
          <a:p>
            <a:pPr marL="457200" lvl="1" indent="0" eaLnBrk="1" hangingPunct="1">
              <a:buNone/>
            </a:pPr>
            <a:endParaRPr lang="en-US" altLang="en-US" sz="3200" dirty="0">
              <a:solidFill>
                <a:srgbClr val="6698CC"/>
              </a:solidFill>
              <a:latin typeface="Arial"/>
              <a:cs typeface="Arial"/>
            </a:endParaRPr>
          </a:p>
        </p:txBody>
      </p:sp>
    </p:spTree>
    <p:extLst>
      <p:ext uri="{BB962C8B-B14F-4D97-AF65-F5344CB8AC3E}">
        <p14:creationId xmlns:p14="http://schemas.microsoft.com/office/powerpoint/2010/main" val="42687654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Questions</a:t>
            </a:r>
            <a:endParaRPr lang="en-US" altLang="en-US" sz="4800" b="1" dirty="0"/>
          </a:p>
        </p:txBody>
      </p:sp>
      <p:pic>
        <p:nvPicPr>
          <p:cNvPr id="4" name="Picture 7" descr="C:\Users\nwalters\AppData\Local\Microsoft\Windows\Temporary Internet Files\Content.IE5\XEYGJ3TE\MC900078711[1].wmf"/>
          <p:cNvPicPr>
            <a:picLocks noChangeAspect="1" noChangeArrowheads="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223628" y="1628800"/>
            <a:ext cx="2298615" cy="45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4602956" y="2697121"/>
            <a:ext cx="3395087" cy="2377440"/>
          </a:xfrm>
          <a:prstGeom prst="rect">
            <a:avLst/>
          </a:prstGeom>
          <a:solidFill>
            <a:srgbClr val="00B050"/>
          </a:solidFill>
          <a:ln>
            <a:solidFill>
              <a:srgbClr val="92D050"/>
            </a:solidFill>
          </a:ln>
        </p:spPr>
      </p:pic>
    </p:spTree>
    <p:extLst>
      <p:ext uri="{BB962C8B-B14F-4D97-AF65-F5344CB8AC3E}">
        <p14:creationId xmlns:p14="http://schemas.microsoft.com/office/powerpoint/2010/main" val="1910170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4800" b="1" dirty="0"/>
              <a:t>J-2 or H2-B</a:t>
            </a:r>
            <a:r>
              <a:rPr lang="en-GB" altLang="en-US" dirty="0"/>
              <a:t>	</a:t>
            </a:r>
            <a:endParaRPr lang="en-US" altLang="en-US" dirty="0"/>
          </a:p>
        </p:txBody>
      </p:sp>
      <p:sp>
        <p:nvSpPr>
          <p:cNvPr id="9219" name="Rectangle 3"/>
          <p:cNvSpPr>
            <a:spLocks noGrp="1" noChangeArrowheads="1"/>
          </p:cNvSpPr>
          <p:nvPr>
            <p:ph type="body" idx="1"/>
          </p:nvPr>
        </p:nvSpPr>
        <p:spPr>
          <a:xfrm>
            <a:off x="3201" y="820831"/>
            <a:ext cx="8745512" cy="6021288"/>
          </a:xfrm>
        </p:spPr>
        <p:txBody>
          <a:bodyPr/>
          <a:lstStyle/>
          <a:p>
            <a:pPr marL="457200" lvl="1" indent="0" eaLnBrk="1" hangingPunct="1">
              <a:buNone/>
            </a:pPr>
            <a:endParaRPr lang="en-US" altLang="en-US" sz="3200" dirty="0">
              <a:solidFill>
                <a:srgbClr val="6698CC"/>
              </a:solidFill>
              <a:latin typeface="Arial"/>
              <a:cs typeface="Arial"/>
            </a:endParaRPr>
          </a:p>
          <a:p>
            <a:pPr marL="457200" lvl="1" indent="0" eaLnBrk="1" hangingPunct="1">
              <a:buNone/>
            </a:pPr>
            <a:r>
              <a:rPr lang="en-US" altLang="en-US" sz="3200" b="1" dirty="0">
                <a:solidFill>
                  <a:srgbClr val="333399"/>
                </a:solidFill>
                <a:latin typeface="Arial"/>
                <a:cs typeface="Arial"/>
              </a:rPr>
              <a:t>Dependents of J-1 or H1-B visa holders</a:t>
            </a:r>
          </a:p>
          <a:p>
            <a:pPr marL="457200" lvl="1" indent="0" eaLnBrk="1" hangingPunct="1">
              <a:buNone/>
            </a:pPr>
            <a:endParaRPr lang="en-US" altLang="en-US" sz="2400" b="1" dirty="0">
              <a:solidFill>
                <a:srgbClr val="333399"/>
              </a:solidFill>
              <a:latin typeface="Arial"/>
              <a:cs typeface="Arial"/>
            </a:endParaRPr>
          </a:p>
          <a:p>
            <a:pPr marL="457200" lvl="1" indent="0" eaLnBrk="1" hangingPunct="1">
              <a:buNone/>
            </a:pPr>
            <a:r>
              <a:rPr lang="en-US" altLang="en-US" sz="3200" b="1" dirty="0">
                <a:solidFill>
                  <a:srgbClr val="333399"/>
                </a:solidFill>
                <a:latin typeface="Arial"/>
                <a:cs typeface="Arial"/>
              </a:rPr>
              <a:t>Eligibility to work directly dependent on spouse</a:t>
            </a:r>
          </a:p>
          <a:p>
            <a:pPr marL="457200" lvl="1" indent="0" eaLnBrk="1" hangingPunct="1">
              <a:buNone/>
            </a:pPr>
            <a:endParaRPr lang="en-US" altLang="en-US" sz="2400" b="1" dirty="0">
              <a:solidFill>
                <a:srgbClr val="333399"/>
              </a:solidFill>
              <a:latin typeface="Arial"/>
              <a:cs typeface="Arial"/>
            </a:endParaRPr>
          </a:p>
          <a:p>
            <a:pPr marL="457200" lvl="1" indent="0" eaLnBrk="1" hangingPunct="1">
              <a:buNone/>
            </a:pPr>
            <a:r>
              <a:rPr lang="en-US" altLang="en-US" sz="3200" b="1" dirty="0">
                <a:solidFill>
                  <a:srgbClr val="333399"/>
                </a:solidFill>
                <a:latin typeface="Arial"/>
                <a:cs typeface="Arial"/>
              </a:rPr>
              <a:t>Maintaining work eligibility is resident responsibility</a:t>
            </a:r>
          </a:p>
          <a:p>
            <a:pPr marL="457200" lvl="1" indent="0" eaLnBrk="1" hangingPunct="1">
              <a:buNone/>
            </a:pPr>
            <a:r>
              <a:rPr lang="en-US" altLang="en-US" sz="2400" b="1" dirty="0">
                <a:solidFill>
                  <a:srgbClr val="333399"/>
                </a:solidFill>
                <a:latin typeface="Arial"/>
                <a:cs typeface="Arial"/>
              </a:rPr>
              <a:t/>
            </a:r>
            <a:br>
              <a:rPr lang="en-US" altLang="en-US" sz="2400" b="1" dirty="0">
                <a:solidFill>
                  <a:srgbClr val="333399"/>
                </a:solidFill>
                <a:latin typeface="Arial"/>
                <a:cs typeface="Arial"/>
              </a:rPr>
            </a:br>
            <a:r>
              <a:rPr lang="en-US" altLang="en-US" sz="3200" b="1" dirty="0">
                <a:solidFill>
                  <a:srgbClr val="333399"/>
                </a:solidFill>
                <a:latin typeface="Arial"/>
                <a:cs typeface="Arial"/>
              </a:rPr>
              <a:t>An Employment Authorization Document (EAD) is required in addition to the visa </a:t>
            </a:r>
          </a:p>
        </p:txBody>
      </p:sp>
    </p:spTree>
    <p:extLst>
      <p:ext uri="{BB962C8B-B14F-4D97-AF65-F5344CB8AC3E}">
        <p14:creationId xmlns:p14="http://schemas.microsoft.com/office/powerpoint/2010/main" val="8375042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8640"/>
            <a:ext cx="9144000" cy="720725"/>
          </a:xfrm>
        </p:spPr>
        <p:txBody>
          <a:bodyPr/>
          <a:lstStyle/>
          <a:p>
            <a:pPr algn="ctr" eaLnBrk="1" hangingPunct="1"/>
            <a:r>
              <a:rPr lang="en-GB" altLang="en-US" sz="3200" b="1" dirty="0"/>
              <a:t>Employment Authorization Document (EAD)</a:t>
            </a:r>
            <a:endParaRPr lang="en-US" altLang="en-US" sz="3200" b="1" dirty="0"/>
          </a:p>
        </p:txBody>
      </p:sp>
      <p:sp>
        <p:nvSpPr>
          <p:cNvPr id="5" name="Rectangle 3"/>
          <p:cNvSpPr txBox="1">
            <a:spLocks noChangeArrowheads="1"/>
          </p:cNvSpPr>
          <p:nvPr/>
        </p:nvSpPr>
        <p:spPr bwMode="auto">
          <a:xfrm>
            <a:off x="143508" y="1160748"/>
            <a:ext cx="860520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457200" lvl="1" indent="0" eaLnBrk="1" hangingPunct="1">
              <a:buFontTx/>
              <a:buNone/>
            </a:pPr>
            <a:endParaRPr lang="en-US" altLang="en-US" sz="3200" kern="0" dirty="0">
              <a:solidFill>
                <a:srgbClr val="6698CC"/>
              </a:solidFill>
              <a:latin typeface="Arial"/>
              <a:cs typeface="Arial"/>
            </a:endParaRPr>
          </a:p>
          <a:p>
            <a:pPr marL="457200" lvl="1" indent="0" eaLnBrk="1" hangingPunct="1">
              <a:buFontTx/>
              <a:buNone/>
            </a:pPr>
            <a:r>
              <a:rPr lang="en-US" altLang="en-US" sz="3200" b="1" kern="0" dirty="0">
                <a:solidFill>
                  <a:srgbClr val="333399"/>
                </a:solidFill>
                <a:latin typeface="Arial"/>
                <a:cs typeface="Arial"/>
              </a:rPr>
              <a:t>Used in conjunction with J-2, H2-B and other forms of legal immigration. </a:t>
            </a:r>
          </a:p>
          <a:p>
            <a:pPr marL="457200" lvl="1" indent="0" eaLnBrk="1" hangingPunct="1">
              <a:buFontTx/>
              <a:buNone/>
            </a:pPr>
            <a:endParaRPr lang="en-US" altLang="en-US" sz="2400" b="1" kern="0" dirty="0">
              <a:solidFill>
                <a:srgbClr val="333399"/>
              </a:solidFill>
              <a:latin typeface="Arial"/>
              <a:cs typeface="Arial"/>
            </a:endParaRPr>
          </a:p>
          <a:p>
            <a:pPr marL="457200" lvl="1" indent="0" eaLnBrk="1" hangingPunct="1">
              <a:buFontTx/>
              <a:buNone/>
            </a:pPr>
            <a:r>
              <a:rPr lang="en-US" altLang="en-US" sz="3200" b="1" kern="0" dirty="0">
                <a:solidFill>
                  <a:srgbClr val="333399"/>
                </a:solidFill>
                <a:latin typeface="Arial"/>
                <a:cs typeface="Arial"/>
              </a:rPr>
              <a:t>Typically issued for periods of 1 year and must be renewed.</a:t>
            </a:r>
          </a:p>
          <a:p>
            <a:pPr marL="457200" lvl="1" indent="0" eaLnBrk="1" hangingPunct="1">
              <a:buFontTx/>
              <a:buNone/>
            </a:pPr>
            <a:endParaRPr lang="en-US" altLang="en-US" sz="3200" b="1" kern="0" dirty="0">
              <a:solidFill>
                <a:srgbClr val="333399"/>
              </a:solidFill>
              <a:latin typeface="Arial"/>
              <a:cs typeface="Arial"/>
            </a:endParaRPr>
          </a:p>
          <a:p>
            <a:pPr marL="457200" lvl="1" indent="0" eaLnBrk="1" hangingPunct="1">
              <a:buFontTx/>
              <a:buNone/>
            </a:pPr>
            <a:r>
              <a:rPr lang="en-US" altLang="en-US" sz="3200" b="1" kern="0" dirty="0">
                <a:solidFill>
                  <a:srgbClr val="333399"/>
                </a:solidFill>
                <a:latin typeface="Arial"/>
                <a:cs typeface="Arial"/>
              </a:rPr>
              <a:t>Typically followed up on by HR as part of I9 Verification</a:t>
            </a:r>
          </a:p>
          <a:p>
            <a:pPr marL="457200" lvl="1" indent="0" eaLnBrk="1" hangingPunct="1">
              <a:buFontTx/>
              <a:buNone/>
            </a:pPr>
            <a:endParaRPr lang="en-US" altLang="en-US" sz="2400" kern="0" dirty="0">
              <a:solidFill>
                <a:srgbClr val="6698CC"/>
              </a:solidFill>
              <a:latin typeface="Arial"/>
              <a:cs typeface="Arial"/>
            </a:endParaRPr>
          </a:p>
        </p:txBody>
      </p:sp>
    </p:spTree>
    <p:extLst>
      <p:ext uri="{BB962C8B-B14F-4D97-AF65-F5344CB8AC3E}">
        <p14:creationId xmlns:p14="http://schemas.microsoft.com/office/powerpoint/2010/main" val="31826812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 y="2985333"/>
            <a:ext cx="9143999" cy="3323987"/>
          </a:xfrm>
          <a:prstGeom prst="rect">
            <a:avLst/>
          </a:prstGeom>
        </p:spPr>
        <p:txBody>
          <a:bodyPr wrap="square" rtlCol="0">
            <a:spAutoFit/>
          </a:bodyPr>
          <a:lstStyle/>
          <a:p>
            <a:pPr algn="ctr"/>
            <a:r>
              <a:rPr lang="en-US" sz="7000" b="1" dirty="0">
                <a:solidFill>
                  <a:srgbClr val="333399"/>
                </a:solidFill>
              </a:rPr>
              <a:t>J-1 Exchange Visitor Sponsorship Program (EVSP)</a:t>
            </a:r>
          </a:p>
        </p:txBody>
      </p:sp>
      <p:pic>
        <p:nvPicPr>
          <p:cNvPr id="3" name="Picture 2"/>
          <p:cNvPicPr>
            <a:picLocks noChangeAspect="1"/>
          </p:cNvPicPr>
          <p:nvPr/>
        </p:nvPicPr>
        <p:blipFill>
          <a:blip r:embed="rId3"/>
          <a:stretch>
            <a:fillRect/>
          </a:stretch>
        </p:blipFill>
        <p:spPr>
          <a:xfrm>
            <a:off x="1835696" y="188640"/>
            <a:ext cx="5075387" cy="2103120"/>
          </a:xfrm>
          <a:prstGeom prst="rect">
            <a:avLst/>
          </a:prstGeom>
        </p:spPr>
      </p:pic>
    </p:spTree>
    <p:extLst>
      <p:ext uri="{BB962C8B-B14F-4D97-AF65-F5344CB8AC3E}">
        <p14:creationId xmlns:p14="http://schemas.microsoft.com/office/powerpoint/2010/main" val="309430263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4800" b="1" dirty="0"/>
              <a:t>J-1</a:t>
            </a:r>
            <a:r>
              <a:rPr lang="en-GB" altLang="en-US" sz="4800" dirty="0"/>
              <a:t> </a:t>
            </a:r>
            <a:r>
              <a:rPr lang="en-GB" altLang="en-US" sz="4800" b="1" dirty="0"/>
              <a:t>Visa</a:t>
            </a:r>
            <a:endParaRPr lang="en-US" altLang="en-US" sz="4800" b="1" dirty="0"/>
          </a:p>
        </p:txBody>
      </p:sp>
      <p:pic>
        <p:nvPicPr>
          <p:cNvPr id="2" name="Picture 1"/>
          <p:cNvPicPr>
            <a:picLocks noChangeAspect="1"/>
          </p:cNvPicPr>
          <p:nvPr/>
        </p:nvPicPr>
        <p:blipFill rotWithShape="1">
          <a:blip r:embed="rId3"/>
          <a:srcRect t="12023" b="7691"/>
          <a:stretch/>
        </p:blipFill>
        <p:spPr>
          <a:xfrm>
            <a:off x="-3107" y="2024844"/>
            <a:ext cx="4441818" cy="3566160"/>
          </a:xfrm>
          <a:prstGeom prst="rect">
            <a:avLst/>
          </a:prstGeom>
        </p:spPr>
      </p:pic>
      <p:sp>
        <p:nvSpPr>
          <p:cNvPr id="6" name="Rectangle 3"/>
          <p:cNvSpPr txBox="1">
            <a:spLocks noChangeArrowheads="1"/>
          </p:cNvSpPr>
          <p:nvPr/>
        </p:nvSpPr>
        <p:spPr bwMode="auto">
          <a:xfrm>
            <a:off x="3996185" y="1593678"/>
            <a:ext cx="4752528" cy="442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lvl="1" eaLnBrk="1" hangingPunct="1">
              <a:buFont typeface="Arial" panose="020B0604020202020204" pitchFamily="34" charset="0"/>
              <a:buChar char="•"/>
            </a:pPr>
            <a:r>
              <a:rPr lang="en-US" altLang="en-US" b="1" kern="0" dirty="0">
                <a:solidFill>
                  <a:srgbClr val="333399"/>
                </a:solidFill>
                <a:latin typeface="Arial" charset="0"/>
                <a:cs typeface="Arial" charset="0"/>
              </a:rPr>
              <a:t>Department of State</a:t>
            </a:r>
          </a:p>
          <a:p>
            <a:pPr lvl="1" eaLnBrk="1" hangingPunct="1">
              <a:buFont typeface="Arial" panose="020B0604020202020204" pitchFamily="34" charset="0"/>
              <a:buChar char="•"/>
            </a:pPr>
            <a:endParaRPr lang="en-US" altLang="en-US" b="1" kern="0" dirty="0">
              <a:solidFill>
                <a:srgbClr val="333399"/>
              </a:solidFill>
              <a:latin typeface="Arial" charset="0"/>
              <a:cs typeface="Arial" charset="0"/>
            </a:endParaRPr>
          </a:p>
          <a:p>
            <a:pPr lvl="1" eaLnBrk="1" hangingPunct="1">
              <a:buFont typeface="Arial" panose="020B0604020202020204" pitchFamily="34" charset="0"/>
              <a:buChar char="•"/>
            </a:pPr>
            <a:r>
              <a:rPr lang="en-US" altLang="en-US" b="1" kern="0" dirty="0">
                <a:solidFill>
                  <a:srgbClr val="333399"/>
                </a:solidFill>
                <a:latin typeface="Arial" charset="0"/>
                <a:cs typeface="Arial" charset="0"/>
              </a:rPr>
              <a:t>AAMC</a:t>
            </a:r>
          </a:p>
          <a:p>
            <a:pPr lvl="1" eaLnBrk="1" hangingPunct="1">
              <a:buFont typeface="Arial" panose="020B0604020202020204" pitchFamily="34" charset="0"/>
              <a:buChar char="•"/>
            </a:pPr>
            <a:endParaRPr lang="en-US" altLang="en-US" b="1" kern="0" dirty="0">
              <a:solidFill>
                <a:srgbClr val="333399"/>
              </a:solidFill>
              <a:latin typeface="Arial" charset="0"/>
              <a:cs typeface="Arial" charset="0"/>
            </a:endParaRPr>
          </a:p>
          <a:p>
            <a:pPr lvl="1" eaLnBrk="1" hangingPunct="1">
              <a:buFont typeface="Arial" panose="020B0604020202020204" pitchFamily="34" charset="0"/>
              <a:buChar char="•"/>
            </a:pPr>
            <a:r>
              <a:rPr lang="en-US" altLang="en-US" b="1" kern="0" dirty="0">
                <a:solidFill>
                  <a:srgbClr val="333399"/>
                </a:solidFill>
                <a:latin typeface="Arial" charset="0"/>
                <a:cs typeface="Arial" charset="0"/>
              </a:rPr>
              <a:t>NRMP</a:t>
            </a:r>
          </a:p>
          <a:p>
            <a:pPr lvl="1" eaLnBrk="1" hangingPunct="1">
              <a:buFont typeface="Arial" panose="020B0604020202020204" pitchFamily="34" charset="0"/>
              <a:buChar char="•"/>
            </a:pPr>
            <a:endParaRPr lang="en-US" altLang="en-US" b="1" kern="0" dirty="0">
              <a:solidFill>
                <a:srgbClr val="333399"/>
              </a:solidFill>
              <a:latin typeface="Arial" charset="0"/>
              <a:cs typeface="Arial" charset="0"/>
            </a:endParaRPr>
          </a:p>
          <a:p>
            <a:pPr lvl="1" eaLnBrk="1" hangingPunct="1">
              <a:buFont typeface="Arial" panose="020B0604020202020204" pitchFamily="34" charset="0"/>
              <a:buChar char="•"/>
            </a:pPr>
            <a:r>
              <a:rPr lang="en-US" altLang="en-US" b="1" kern="0" dirty="0">
                <a:solidFill>
                  <a:srgbClr val="333399"/>
                </a:solidFill>
                <a:latin typeface="Arial" charset="0"/>
                <a:cs typeface="Arial" charset="0"/>
              </a:rPr>
              <a:t>ECFMG</a:t>
            </a:r>
          </a:p>
        </p:txBody>
      </p:sp>
    </p:spTree>
    <p:extLst>
      <p:ext uri="{BB962C8B-B14F-4D97-AF65-F5344CB8AC3E}">
        <p14:creationId xmlns:p14="http://schemas.microsoft.com/office/powerpoint/2010/main" val="744436263"/>
      </p:ext>
    </p:extLst>
  </p:cSld>
  <p:clrMapOvr>
    <a:masterClrMapping/>
  </p:clrMapOvr>
  <p:transition/>
</p:sld>
</file>

<file path=ppt/theme/theme1.xml><?xml version="1.0" encoding="utf-8"?>
<a:theme xmlns:a="http://schemas.openxmlformats.org/drawingml/2006/main" name="Default Design">
  <a:themeElements>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4422</TotalTime>
  <Words>3530</Words>
  <Application>Microsoft Office PowerPoint</Application>
  <PresentationFormat>On-screen Show (4:3)</PresentationFormat>
  <Paragraphs>545</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Black</vt:lpstr>
      <vt:lpstr>Helvetica Neue</vt:lpstr>
      <vt:lpstr>Lucida Console</vt:lpstr>
      <vt:lpstr>Default Design</vt:lpstr>
      <vt:lpstr>J1 Visas</vt:lpstr>
      <vt:lpstr>PowerPoint Presentation</vt:lpstr>
      <vt:lpstr>Immigration Options for Residents</vt:lpstr>
      <vt:lpstr>F-1 Optional Practical Training (OPT)</vt:lpstr>
      <vt:lpstr>H1-B</vt:lpstr>
      <vt:lpstr>J-2 or H2-B </vt:lpstr>
      <vt:lpstr>Employment Authorization Document (EAD)</vt:lpstr>
      <vt:lpstr>PowerPoint Presentation</vt:lpstr>
      <vt:lpstr>J-1 Visa</vt:lpstr>
      <vt:lpstr>Educational Commission for Foreign Medical Graduates (ECFMG)</vt:lpstr>
      <vt:lpstr>2014-2015 J-1 Physician Facts</vt:lpstr>
      <vt:lpstr>Top 10 Nations of Origin for J-1 Physicians, 2014-15</vt:lpstr>
      <vt:lpstr>States With Highest Number of J-1 Physicians, 2014-15</vt:lpstr>
      <vt:lpstr>Top Specialty Fields Pursued by J-1 Physicians, 2014-15</vt:lpstr>
      <vt:lpstr>PowerPoint Presentation</vt:lpstr>
      <vt:lpstr>Timeline for Processing </vt:lpstr>
      <vt:lpstr>J-1 Visa</vt:lpstr>
      <vt:lpstr>Initial Application Documents</vt:lpstr>
      <vt:lpstr>Initial Application Documents</vt:lpstr>
      <vt:lpstr>Initial Application Documents</vt:lpstr>
      <vt:lpstr>Initial Application Documents</vt:lpstr>
      <vt:lpstr>Initial Application Documents</vt:lpstr>
      <vt:lpstr>Additional Initial Application Documents</vt:lpstr>
      <vt:lpstr>PowerPoint Presentation</vt:lpstr>
      <vt:lpstr>PowerPoint Presentation</vt:lpstr>
      <vt:lpstr>J1-Appointment Application</vt:lpstr>
      <vt:lpstr>PowerPoint Presentation</vt:lpstr>
      <vt:lpstr>J1-Appointment Application</vt:lpstr>
      <vt:lpstr>Initial Arrival Validation Form</vt:lpstr>
      <vt:lpstr>PowerPoint Presentation</vt:lpstr>
      <vt:lpstr>SEVIS Verification</vt:lpstr>
      <vt:lpstr>Social Security Number</vt:lpstr>
      <vt:lpstr>PowerPoint Presentation</vt:lpstr>
      <vt:lpstr>PowerPoint Presentation</vt:lpstr>
      <vt:lpstr>PowerPoint Presentation</vt:lpstr>
      <vt:lpstr>Form I-644</vt:lpstr>
      <vt:lpstr>Away Electives</vt:lpstr>
      <vt:lpstr>Leave of Absence/Early Departure</vt:lpstr>
      <vt:lpstr>Reporting Serious Incidents</vt:lpstr>
      <vt:lpstr>Cross Cultural Activities</vt:lpstr>
      <vt:lpstr>PowerPoint Presentation</vt:lpstr>
      <vt:lpstr>PowerPoint Presentation</vt:lpstr>
      <vt:lpstr>Options After Residency</vt:lpstr>
      <vt:lpstr>J-1 Waiver Job</vt:lpstr>
      <vt:lpstr>Returning to Home Country</vt:lpstr>
      <vt:lpstr>PowerPoint Presentation</vt:lpstr>
      <vt:lpstr>Recommendations for Trainees</vt:lpstr>
      <vt:lpstr>Resources</vt:lpstr>
      <vt:lpstr>Resources</vt:lpstr>
      <vt:lpstr>Questions</vt:lpstr>
    </vt:vector>
  </TitlesOfParts>
  <Company>Clearly Presented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Powerpoint presentation</dc:title>
  <dc:creator>Presentation Magazine</dc:creator>
  <cp:lastModifiedBy>Ordonez, Sandra</cp:lastModifiedBy>
  <cp:revision>195</cp:revision>
  <dcterms:created xsi:type="dcterms:W3CDTF">2005-03-15T10:04:38Z</dcterms:created>
  <dcterms:modified xsi:type="dcterms:W3CDTF">2016-11-15T17:19:15Z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www.presentationmagazine.com</vt:lpwstr>
  </property>
</Properties>
</file>