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4" r:id="rId4"/>
    <p:sldId id="279" r:id="rId5"/>
    <p:sldId id="28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  <p:sldId id="277" r:id="rId16"/>
    <p:sldId id="278" r:id="rId17"/>
    <p:sldId id="275" r:id="rId18"/>
    <p:sldId id="266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DF6F5-846D-5340-9D41-933526804F9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BC6CF-C542-5B4B-B28F-BFBC43C3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5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A569-0C56-674F-B4E1-E613923EDF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6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A569-0C56-674F-B4E1-E613923EDF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7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6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65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7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9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2E4E9E-9DB3-4D4A-BCFF-1EE0ED1F693D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11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6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65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7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9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497DA8-077C-463E-B441-5CA496AE627A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2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6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65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7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9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3920CB-9CE9-49F7-B199-B398C9DF8ABA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09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1A5538-DBDE-4D74-A7F0-DAC93728E33F}" type="slidenum">
              <a:rPr lang="en-US" altLang="en-US" smtClean="0">
                <a:latin typeface="Calibri" panose="020F0502020204030204" pitchFamily="34" charset="0"/>
              </a:rPr>
              <a:pPr/>
              <a:t>16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07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5357" y="4913437"/>
            <a:ext cx="5844152" cy="2421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72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5357" y="4913436"/>
            <a:ext cx="5844152" cy="2419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43D24-0455-4355-AED9-B0952B7542E5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2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6111" y="4918470"/>
            <a:ext cx="5852093" cy="2421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0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3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3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6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0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1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9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7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3C01-63AF-6C4A-97C0-8DF0CF89147E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E2A8-93F5-6A49-9A9F-7C29BA956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1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bhasin@bu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Medicine Faculty Meeting</a:t>
            </a:r>
            <a:br>
              <a:rPr lang="en-US" dirty="0" smtClean="0"/>
            </a:br>
            <a:r>
              <a:rPr lang="en-US" dirty="0" smtClean="0"/>
              <a:t>January 24,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Clinical Update</a:t>
            </a:r>
          </a:p>
          <a:p>
            <a:r>
              <a:rPr lang="en-US" dirty="0" smtClean="0"/>
              <a:t>ACO Readiness, Context and Contributions to Success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9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15900" y="225425"/>
            <a:ext cx="8712200" cy="609600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Early Career: </a:t>
            </a:r>
            <a:br>
              <a:rPr lang="en-US" sz="3200" b="1" kern="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Academy for Faculty Advancement (AFA)</a:t>
            </a:r>
            <a:endParaRPr lang="en-US" sz="3200" b="1" kern="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D27282-2729-432A-B4A8-BA44A359064E}" type="slidenum">
              <a:rPr lang="en-US" altLang="en-US" sz="10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027113"/>
            <a:ext cx="8229600" cy="560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Calibri (Light)"/>
              </a:rPr>
              <a:t>BUMC Instructors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 (Light)"/>
              </a:rPr>
              <a:t>&amp; Assistant Professors 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Up to 30 per year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9 months from September to May 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Meets 2 ½ hours two Mondays each month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Applications accepted February 1 - March 19, 2017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Professional development experiential seminars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Individual academic project with content mentor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Peer mentorship across BUMC schools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Career mentorship provided by AFA core faculty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15900" y="152400"/>
            <a:ext cx="8712200" cy="609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Mid-Career Faculty Leadership Progra</a:t>
            </a:r>
            <a:r>
              <a:rPr lang="en-US" sz="3200" b="1" kern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800" b="1" kern="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F23FDA-D1D0-4BB1-BD0F-37650CB31470}" type="slidenum">
              <a:rPr lang="en-US" altLang="en-US" sz="10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1800" y="762000"/>
            <a:ext cx="8229600" cy="57658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Calibri (Light)"/>
              </a:rPr>
              <a:t>BUMC Late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 (Light)"/>
              </a:rPr>
              <a:t>Assistant Professors &amp; all Associate Professors 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14 FPF faculty + up to 6 BUSM &amp; SPH faculty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July – June 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Meets off campus for six 2-day modules 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i="1" dirty="0">
                <a:latin typeface="Calibri"/>
              </a:rPr>
              <a:t>Applications </a:t>
            </a: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accepted February 13 – March 26, 2017 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360 evaluation &amp; coaching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Team leadership projects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Senior and peer mentorship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Meetings with inspirational leaders in health sciences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Experiential seminars focused on developing leadership skills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68313" y="66675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Women’s Leadership Program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rgbClr val="000000"/>
                </a:solidFill>
              </a:rPr>
              <a:t>Slide </a:t>
            </a:r>
            <a:fld id="{5BA7E0C9-3084-42D2-A86D-7F6C6614465D}" type="slidenum">
              <a:rPr lang="en-US" altLang="en-US" sz="10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685800"/>
            <a:ext cx="8229600" cy="5894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err="1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BUMC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women faculty 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 Up to 20 per year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10 months from September to June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2 hours every three weeks 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Applications accepted March 20 – April 23, 2017  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Experiential seminars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focused on effective leadership and fostering change from current role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Learning community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successfully negotiate challenges, foster resiliency, and achieve goals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Conversation Cafes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with inspirational leaders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2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15900" y="0"/>
            <a:ext cx="8712200" cy="75565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Minority Faculty Development Program</a:t>
            </a:r>
            <a:endParaRPr lang="en-US" sz="3200" b="1" kern="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306B7B-F952-47BE-82CC-7AB0A57963D2}" type="slidenum">
              <a:rPr lang="en-US" altLang="en-US" sz="10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685800"/>
            <a:ext cx="8229600" cy="5894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Calibri (Light)"/>
              </a:rPr>
              <a:t>BUMC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 (Light)"/>
              </a:rPr>
              <a:t>under-represented minority in medicine faculty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Up to 20 per year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9-months from October to June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1.5 hours every three weeks 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Applications accepted April 3 – April 30, 2017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Experiential seminars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focused on career and leadership development skills, and the experiences of URM faculty 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Individual career coaching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identify resources and mentors, successfully negotiate challenges, and achieve identified goals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Conversation Cafes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with inspirational leaders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639762"/>
          </a:xfrm>
        </p:spPr>
        <p:txBody>
          <a:bodyPr>
            <a:normAutofit fontScale="90000"/>
          </a:bodyPr>
          <a:lstStyle/>
          <a:p>
            <a:r>
              <a:rPr lang="en-US" altLang="en-US" sz="3200" smtClean="0">
                <a:latin typeface="Arial" panose="020B0604020202020204" pitchFamily="34" charset="0"/>
              </a:rPr>
              <a:t>Goals of URM Post-Graduate &amp; Faculty Development Program</a:t>
            </a:r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>
          <a:xfrm>
            <a:off x="381000" y="1258888"/>
            <a:ext cx="8229600" cy="4752975"/>
          </a:xfrm>
        </p:spPr>
        <p:txBody>
          <a:bodyPr/>
          <a:lstStyle/>
          <a:p>
            <a:r>
              <a:rPr lang="en-US" altLang="en-US" sz="2800" smtClean="0">
                <a:latin typeface="Arial" panose="020B0604020202020204" pitchFamily="34" charset="0"/>
              </a:rPr>
              <a:t>Increase recruitment, retention &amp; advancement of URM trainees &amp; faculty in DOM</a:t>
            </a:r>
          </a:p>
          <a:p>
            <a:r>
              <a:rPr lang="en-US" altLang="en-US" sz="2800" smtClean="0">
                <a:latin typeface="Arial" panose="020B0604020202020204" pitchFamily="34" charset="0"/>
              </a:rPr>
              <a:t>Enhance vitality and visibility of URM trainees &amp; faculty </a:t>
            </a:r>
          </a:p>
          <a:p>
            <a:r>
              <a:rPr lang="en-US" altLang="en-US" sz="2800" smtClean="0">
                <a:latin typeface="Arial" panose="020B0604020202020204" pitchFamily="34" charset="0"/>
              </a:rPr>
              <a:t>Foster sense of community among URM trainees &amp; faculty</a:t>
            </a:r>
          </a:p>
          <a:p>
            <a:r>
              <a:rPr lang="en-US" altLang="en-US" sz="2800" smtClean="0">
                <a:latin typeface="Arial" panose="020B0604020202020204" pitchFamily="34" charset="0"/>
              </a:rPr>
              <a:t>Create an inclusive environment in DOM</a:t>
            </a: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76F586-6D1F-4BAB-BCE9-1A87A991DD78}" type="slidenum">
              <a:rPr lang="en-US" altLang="en-US" sz="1000" smtClean="0">
                <a:solidFill>
                  <a:srgbClr val="63646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smtClean="0">
              <a:solidFill>
                <a:srgbClr val="636467"/>
              </a:solidFill>
              <a:latin typeface="Arial" panose="020B0604020202020204" pitchFamily="34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5946775"/>
            <a:ext cx="15716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5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Activities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en-US" sz="3200" dirty="0" smtClean="0">
              <a:ea typeface="ＭＳ Ｐゴシック" charset="0"/>
              <a:cs typeface="+mn-cs"/>
            </a:endParaRP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800" b="1" dirty="0" smtClean="0">
                <a:latin typeface="Arial" charset="0"/>
                <a:ea typeface="ＭＳ Ｐゴシック" charset="0"/>
              </a:rPr>
              <a:t>Support recruitment of URM trainees &amp; faculty</a:t>
            </a:r>
          </a:p>
          <a:p>
            <a:pPr marL="685800" lvl="3" indent="-342900">
              <a:buFont typeface="Wingdings" charset="2"/>
              <a:buChar char="Ø"/>
              <a:defRPr/>
            </a:pPr>
            <a:r>
              <a:rPr lang="en-US" sz="3800" dirty="0" smtClean="0">
                <a:latin typeface="Arial" charset="0"/>
                <a:ea typeface="ＭＳ Ｐゴシック" charset="0"/>
              </a:rPr>
              <a:t>Support Residency Program interview season with morning presentation, interviewing, and URM resident and faculty support at end of interview day dessert.</a:t>
            </a:r>
          </a:p>
          <a:p>
            <a:pPr marL="685800" lvl="3" indent="-342900">
              <a:buFont typeface="Wingdings" charset="2"/>
              <a:buChar char="Ø"/>
              <a:defRPr/>
            </a:pPr>
            <a:r>
              <a:rPr lang="en-US" sz="3800" dirty="0" smtClean="0">
                <a:latin typeface="Arial" charset="0"/>
                <a:ea typeface="ＭＳ Ｐゴシック" charset="0"/>
              </a:rPr>
              <a:t>Meet with prospective URM faculty candidates</a:t>
            </a:r>
          </a:p>
          <a:p>
            <a:pPr marL="342900" lvl="3" indent="0">
              <a:buFont typeface="Wingdings" charset="0"/>
              <a:buNone/>
              <a:defRPr/>
            </a:pPr>
            <a:endParaRPr lang="en-US" sz="3800" dirty="0" smtClean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800" b="1" dirty="0" smtClean="0">
                <a:latin typeface="Arial" charset="0"/>
                <a:ea typeface="ＭＳ Ｐゴシック" charset="0"/>
                <a:cs typeface="ＭＳ Ｐゴシック" charset="0"/>
              </a:rPr>
              <a:t>Increase </a:t>
            </a:r>
            <a:r>
              <a:rPr lang="en-US" sz="3800" b="1" dirty="0">
                <a:latin typeface="Arial" charset="0"/>
                <a:ea typeface="ＭＳ Ｐゴシック" charset="0"/>
                <a:cs typeface="ＭＳ Ｐゴシック" charset="0"/>
              </a:rPr>
              <a:t>retention &amp; advancement of URM </a:t>
            </a:r>
            <a:r>
              <a:rPr lang="en-US" sz="3800" b="1" dirty="0" smtClean="0">
                <a:latin typeface="Arial" charset="0"/>
                <a:ea typeface="ＭＳ Ｐゴシック" charset="0"/>
                <a:cs typeface="ＭＳ Ｐゴシック" charset="0"/>
              </a:rPr>
              <a:t>trainees &amp; faculty</a:t>
            </a:r>
            <a:endParaRPr lang="en-US" sz="3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85800" lvl="3" indent="-342900">
              <a:buFont typeface="Wingdings" charset="2"/>
              <a:buChar char="Ø"/>
              <a:defRPr/>
            </a:pPr>
            <a:r>
              <a:rPr lang="en-US" sz="3800" dirty="0" smtClean="0">
                <a:latin typeface="Arial" charset="0"/>
                <a:ea typeface="ＭＳ Ｐゴシック" charset="0"/>
              </a:rPr>
              <a:t>Pilot unconscious bias talk at pre-clinic ambulatory conference for residents</a:t>
            </a:r>
          </a:p>
          <a:p>
            <a:pPr marL="685800" lvl="3" indent="-342900">
              <a:buFont typeface="Wingdings" charset="2"/>
              <a:buChar char="Ø"/>
              <a:defRPr/>
            </a:pPr>
            <a:r>
              <a:rPr lang="en-US" sz="3800" dirty="0" smtClean="0">
                <a:latin typeface="Arial" charset="0"/>
                <a:ea typeface="ＭＳ Ｐゴシック" charset="0"/>
              </a:rPr>
              <a:t>Longitudinal leadership &amp; </a:t>
            </a:r>
            <a:r>
              <a:rPr lang="en-US" sz="3800" dirty="0">
                <a:latin typeface="Arial" charset="0"/>
                <a:ea typeface="ＭＳ Ｐゴシック" charset="0"/>
              </a:rPr>
              <a:t>faculty development </a:t>
            </a:r>
            <a:r>
              <a:rPr lang="en-US" sz="3800" dirty="0" smtClean="0">
                <a:latin typeface="Arial" charset="0"/>
                <a:ea typeface="ＭＳ Ｐゴシック" charset="0"/>
              </a:rPr>
              <a:t>program</a:t>
            </a:r>
          </a:p>
          <a:p>
            <a:pPr marL="1257300" lvl="4" indent="-457200">
              <a:defRPr/>
            </a:pPr>
            <a:r>
              <a:rPr lang="en-US" sz="3800" dirty="0" smtClean="0">
                <a:latin typeface="Arial" charset="0"/>
                <a:ea typeface="ＭＳ Ｐゴシック" charset="0"/>
              </a:rPr>
              <a:t>Eleven URM faculty from BUSM</a:t>
            </a:r>
          </a:p>
          <a:p>
            <a:pPr marL="1257300" lvl="4" indent="-457200">
              <a:defRPr/>
            </a:pPr>
            <a:r>
              <a:rPr lang="en-US" sz="3800" dirty="0" smtClean="0">
                <a:latin typeface="Arial" charset="0"/>
                <a:ea typeface="ＭＳ Ｐゴシック" charset="0"/>
              </a:rPr>
              <a:t>Program includes an individualized development plan (IDP) for each participant to support participants with mentoring and career planning</a:t>
            </a:r>
            <a:endParaRPr lang="en-US" sz="3800" dirty="0">
              <a:latin typeface="Arial" charset="0"/>
              <a:ea typeface="ＭＳ Ｐゴシック" charset="0"/>
            </a:endParaRPr>
          </a:p>
          <a:p>
            <a:pPr marL="685800" lvl="3" indent="-342900">
              <a:buFont typeface="Wingdings" charset="2"/>
              <a:buChar char="Ø"/>
              <a:defRPr/>
            </a:pPr>
            <a:r>
              <a:rPr lang="en-US" sz="3800" dirty="0">
                <a:latin typeface="Arial" charset="0"/>
                <a:ea typeface="ＭＳ Ｐゴシック" charset="0"/>
              </a:rPr>
              <a:t>Stay </a:t>
            </a:r>
            <a:r>
              <a:rPr lang="en-US" sz="3800" dirty="0" smtClean="0">
                <a:latin typeface="Arial" charset="0"/>
                <a:ea typeface="ＭＳ Ｐゴシック" charset="0"/>
              </a:rPr>
              <a:t>interviews of all URM faculty in DOM are underway</a:t>
            </a:r>
            <a:endParaRPr lang="en-US" sz="3800" dirty="0">
              <a:latin typeface="Arial" charset="0"/>
              <a:ea typeface="ＭＳ Ｐゴシック" charset="0"/>
            </a:endParaRPr>
          </a:p>
          <a:p>
            <a:pPr marL="342900" lvl="3" indent="0">
              <a:buFont typeface="Wingdings" charset="0"/>
              <a:buNone/>
              <a:defRPr/>
            </a:pPr>
            <a:endParaRPr lang="en-US" sz="2800" dirty="0">
              <a:latin typeface="Arial" charset="0"/>
              <a:ea typeface="ＭＳ Ｐゴシック" charset="0"/>
            </a:endParaRPr>
          </a:p>
          <a:p>
            <a:pPr marL="630237" lvl="2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200" dirty="0">
              <a:latin typeface="Arial" charset="0"/>
              <a:ea typeface="ＭＳ Ｐゴシック" charset="0"/>
              <a:cs typeface="+mn-cs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338266-673A-416B-91E7-14F30B6D871C}" type="slidenum">
              <a:rPr lang="en-US" altLang="en-US" sz="1000" smtClean="0">
                <a:solidFill>
                  <a:srgbClr val="63646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 smtClean="0">
              <a:solidFill>
                <a:srgbClr val="636467"/>
              </a:solidFill>
              <a:latin typeface="Arial" panose="020B0604020202020204" pitchFamily="34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5946775"/>
            <a:ext cx="15716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49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Activities (2 of 2)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752975"/>
          </a:xfrm>
        </p:spPr>
        <p:txBody>
          <a:bodyPr/>
          <a:lstStyle/>
          <a:p>
            <a:pPr lvl="2">
              <a:lnSpc>
                <a:spcPct val="80000"/>
              </a:lnSpc>
              <a:buFont typeface="Arial" pitchFamily="34" charset="0"/>
              <a:buNone/>
            </a:pPr>
            <a:endParaRPr lang="en-US" altLang="en-US" sz="1700" smtClean="0">
              <a:latin typeface="Arial" panose="020B0604020202020204" pitchFamily="34" charset="0"/>
            </a:endParaRPr>
          </a:p>
          <a:p>
            <a:pPr lvl="2">
              <a:lnSpc>
                <a:spcPct val="80000"/>
              </a:lnSpc>
              <a:buFont typeface="Arial" pitchFamily="34" charset="0"/>
              <a:buNone/>
            </a:pPr>
            <a:endParaRPr lang="en-US" altLang="en-US" sz="170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Increase vitality and foster community</a:t>
            </a:r>
          </a:p>
          <a:p>
            <a:pPr marL="685800" lvl="3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latin typeface="Arial" panose="020B0604020202020204" pitchFamily="34" charset="0"/>
              </a:rPr>
              <a:t>URM &amp; Allies Dinner at Emelia Benjamin’s home in November 2016</a:t>
            </a:r>
          </a:p>
          <a:p>
            <a:pPr marL="1143000" lvl="4" indent="-342900">
              <a:lnSpc>
                <a:spcPct val="90000"/>
              </a:lnSpc>
            </a:pPr>
            <a:r>
              <a:rPr lang="en-US" altLang="en-US" sz="2400" smtClean="0">
                <a:latin typeface="Arial" panose="020B0604020202020204" pitchFamily="34" charset="0"/>
              </a:rPr>
              <a:t>Attended by faculty, residents and fellows from BUMC</a:t>
            </a:r>
          </a:p>
          <a:p>
            <a:pPr marL="1143000" lvl="4" indent="-342900">
              <a:lnSpc>
                <a:spcPct val="90000"/>
              </a:lnSpc>
            </a:pPr>
            <a:r>
              <a:rPr lang="en-US" altLang="en-US" sz="2400" smtClean="0">
                <a:latin typeface="Arial" panose="020B0604020202020204" pitchFamily="34" charset="0"/>
              </a:rPr>
              <a:t>Next URM &amp; Allies Dinner in May 2017</a:t>
            </a:r>
          </a:p>
          <a:p>
            <a:pPr marL="685800" lvl="3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latin typeface="Arial" panose="020B0604020202020204" pitchFamily="34" charset="0"/>
              </a:rPr>
              <a:t>URM faculty and trainee networking event at local restaurant in December 2016</a:t>
            </a:r>
          </a:p>
          <a:p>
            <a:pPr marL="1143000" lvl="4" indent="-342900">
              <a:lnSpc>
                <a:spcPct val="90000"/>
              </a:lnSpc>
            </a:pPr>
            <a:r>
              <a:rPr lang="en-US" altLang="en-US" sz="2400" smtClean="0">
                <a:latin typeface="Arial" panose="020B0604020202020204" pitchFamily="34" charset="0"/>
              </a:rPr>
              <a:t>Quarterly networking events planned</a:t>
            </a:r>
          </a:p>
          <a:p>
            <a:pPr lvl="2">
              <a:lnSpc>
                <a:spcPct val="80000"/>
              </a:lnSpc>
              <a:buFont typeface="Arial" pitchFamily="34" charset="0"/>
              <a:buNone/>
            </a:pPr>
            <a:endParaRPr lang="en-US" altLang="en-US" sz="1700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2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00"/>
              </a:buClr>
              <a:buFont typeface="Wingdings" panose="05000000000000000000" pitchFamily="2" charset="2"/>
              <a:buChar char="ü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029681-FCAF-44F2-B07A-6EECCE540B9A}" type="slidenum">
              <a:rPr lang="en-US" altLang="en-US" sz="1000" smtClean="0">
                <a:solidFill>
                  <a:srgbClr val="63646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 smtClean="0">
              <a:solidFill>
                <a:srgbClr val="636467"/>
              </a:solidFill>
              <a:latin typeface="Arial" panose="020B0604020202020204" pitchFamily="34" charset="0"/>
            </a:endParaRP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5946775"/>
            <a:ext cx="15716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68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Documentation Policy being unveiled by FPF, delinquent notes distributed in February</a:t>
            </a:r>
          </a:p>
          <a:p>
            <a:r>
              <a:rPr lang="en-US" dirty="0" smtClean="0"/>
              <a:t>Clinician satisfaction Advisory Group have interviewed 20 clinicians from 10 clinical sections-data being analyzed</a:t>
            </a:r>
          </a:p>
          <a:p>
            <a:r>
              <a:rPr lang="en-US" dirty="0" smtClean="0"/>
              <a:t>Physician coaching (Patient Experience initiative) starting in Endocrine section</a:t>
            </a:r>
          </a:p>
          <a:p>
            <a:r>
              <a:rPr lang="en-US" dirty="0" smtClean="0"/>
              <a:t>Clinical Faculty Compensation Committee report due soon</a:t>
            </a:r>
          </a:p>
          <a:p>
            <a:r>
              <a:rPr lang="en-US" dirty="0" err="1" smtClean="0"/>
              <a:t>wRVU’s</a:t>
            </a:r>
            <a:r>
              <a:rPr lang="en-US" dirty="0" smtClean="0"/>
              <a:t> up 6.9% compared to AY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Volume FY YTD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905228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to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to FY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Discharges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1.5%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7.0% 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 Visits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8.0%</a:t>
                      </a:r>
                      <a:r>
                        <a:rPr lang="en-US" baseline="0" dirty="0" smtClean="0"/>
                        <a:t> decrease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1.6% decrease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4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62899" y="1969340"/>
            <a:ext cx="2411746" cy="41115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152" t="35765" r="43178" b="13393"/>
          <a:stretch/>
        </p:blipFill>
        <p:spPr>
          <a:xfrm>
            <a:off x="121488" y="1807026"/>
            <a:ext cx="6153880" cy="4436221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488" y="6383947"/>
            <a:ext cx="6612611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9557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9118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8648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8206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7744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7305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46847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96394" algn="l" defTabSz="89911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52" lvl="1">
              <a:buClr>
                <a:srgbClr val="002960"/>
              </a:buClr>
            </a:pPr>
            <a:r>
              <a:rPr lang="en-US" sz="1000" kern="0" dirty="0"/>
              <a:t>Source: MassHealth communication January 2016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275368" y="2301901"/>
            <a:ext cx="2259919" cy="1247204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en-US" dirty="0" err="1"/>
              <a:t>MassHealth</a:t>
            </a:r>
            <a:r>
              <a:rPr lang="en-US" dirty="0"/>
              <a:t> approaching </a:t>
            </a:r>
            <a:r>
              <a:rPr lang="en-US" b="1" dirty="0"/>
              <a:t>40% of their budget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Commonwealth is looking to reduce spending off trend </a:t>
            </a:r>
            <a:r>
              <a:rPr lang="en-US" b="1" dirty="0"/>
              <a:t>2.5% over 5 years</a:t>
            </a:r>
            <a:r>
              <a:rPr lang="en-US" dirty="0"/>
              <a:t>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… and fundamentally alter the trajectory of healthcare cost growth in the longer term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488" y="953862"/>
            <a:ext cx="8829071" cy="115303"/>
          </a:xfrm>
        </p:spPr>
        <p:txBody>
          <a:bodyPr>
            <a:normAutofit fontScale="90000"/>
          </a:bodyPr>
          <a:lstStyle/>
          <a:p>
            <a:r>
              <a:rPr lang="en-US" dirty="0"/>
              <a:t>Recap: The Commonwealth is aiming to reduce spending off trend 2.5% over 5 years…</a:t>
            </a:r>
          </a:p>
        </p:txBody>
      </p:sp>
    </p:spTree>
    <p:extLst>
      <p:ext uri="{BB962C8B-B14F-4D97-AF65-F5344CB8AC3E}">
        <p14:creationId xmlns:p14="http://schemas.microsoft.com/office/powerpoint/2010/main" val="34886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636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Update on Section Chief searches</a:t>
            </a:r>
          </a:p>
          <a:p>
            <a:r>
              <a:rPr lang="en-US" dirty="0" smtClean="0"/>
              <a:t>Medical Data Science retreat on February 27 at 12:30 pm in EBRC 714/715</a:t>
            </a:r>
          </a:p>
          <a:p>
            <a:r>
              <a:rPr lang="en-US" dirty="0" smtClean="0"/>
              <a:t>Suggestions for 2017 </a:t>
            </a:r>
            <a:r>
              <a:rPr lang="en-US" b="1" dirty="0" smtClean="0"/>
              <a:t>Evans Days Speakers </a:t>
            </a:r>
            <a:r>
              <a:rPr lang="en-US" dirty="0" smtClean="0"/>
              <a:t>sought</a:t>
            </a:r>
          </a:p>
          <a:p>
            <a:r>
              <a:rPr lang="en-US" dirty="0" smtClean="0"/>
              <a:t>Faculty and trainee </a:t>
            </a:r>
            <a:r>
              <a:rPr lang="en-US" b="1" dirty="0" smtClean="0"/>
              <a:t>Dim Sum </a:t>
            </a:r>
            <a:r>
              <a:rPr lang="en-US" dirty="0" smtClean="0"/>
              <a:t>tentatively scheduled for Saturday February 18, 2017 (details to follow)</a:t>
            </a:r>
          </a:p>
          <a:p>
            <a:r>
              <a:rPr lang="en-US" dirty="0" smtClean="0"/>
              <a:t>Update on Searches</a:t>
            </a:r>
          </a:p>
          <a:p>
            <a:pPr lvl="1"/>
            <a:r>
              <a:rPr lang="en-US" dirty="0" smtClean="0"/>
              <a:t>ID</a:t>
            </a:r>
          </a:p>
          <a:p>
            <a:pPr lvl="1"/>
            <a:r>
              <a:rPr lang="en-US" dirty="0" err="1" smtClean="0"/>
              <a:t>Heme</a:t>
            </a:r>
            <a:r>
              <a:rPr lang="en-US" dirty="0" smtClean="0"/>
              <a:t> </a:t>
            </a:r>
            <a:r>
              <a:rPr lang="en-US" dirty="0" err="1" smtClean="0"/>
              <a:t>Onc</a:t>
            </a:r>
            <a:endParaRPr lang="en-US" dirty="0" smtClean="0"/>
          </a:p>
          <a:p>
            <a:pPr lvl="1"/>
            <a:r>
              <a:rPr lang="en-US" dirty="0" smtClean="0"/>
              <a:t>Chair searches: Surgery, Neurology, Otolaryngology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88" y="799607"/>
            <a:ext cx="8742279" cy="298327"/>
          </a:xfrm>
        </p:spPr>
        <p:txBody>
          <a:bodyPr>
            <a:normAutofit fontScale="90000"/>
          </a:bodyPr>
          <a:lstStyle/>
          <a:p>
            <a:r>
              <a:rPr lang="en-US" dirty="0"/>
              <a:t>. . . By moving providers into MassHealth Accountable Care Organizations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54105" y="2126489"/>
            <a:ext cx="3194959" cy="4151667"/>
            <a:chOff x="970001" y="1320120"/>
            <a:chExt cx="3194959" cy="4151667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 rot="5400000">
              <a:off x="2096350" y="529919"/>
              <a:ext cx="942263" cy="3194957"/>
            </a:xfrm>
            <a:prstGeom prst="homePlate">
              <a:avLst>
                <a:gd name="adj" fmla="val 36291"/>
              </a:avLst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rot="10800000" vert="eaVert" lIns="93296" tIns="93296" rIns="93296" bIns="93296" anchor="ctr"/>
            <a:lstStyle>
              <a:lvl1pPr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227013" indent="-22542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549275" indent="-149225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798513" indent="-13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062038" indent="-149225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15192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19764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24336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28908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ClrTx/>
              </a:pP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 rot="5400000">
              <a:off x="1925208" y="1793854"/>
              <a:ext cx="1284544" cy="3194956"/>
            </a:xfrm>
            <a:prstGeom prst="chevron">
              <a:avLst>
                <a:gd name="adj" fmla="val 29108"/>
              </a:avLst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rot="10800000" vert="eaVert" lIns="279889" tIns="93296" rIns="93296" bIns="93296" anchor="t"/>
            <a:lstStyle>
              <a:lvl1pPr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227013" indent="-22542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549275" indent="-149225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798513" indent="-13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062038" indent="-149225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15192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19764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24336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28908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ClrTx/>
              </a:pP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 rot="5400000">
              <a:off x="1910797" y="3217626"/>
              <a:ext cx="1313367" cy="3194956"/>
            </a:xfrm>
            <a:prstGeom prst="chevron">
              <a:avLst>
                <a:gd name="adj" fmla="val 25000"/>
              </a:avLst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rot="10800000" vert="eaVert" lIns="279889" tIns="93296" rIns="93296" bIns="93296" anchor="b"/>
            <a:lstStyle>
              <a:lvl1pPr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227013" indent="-22542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549275" indent="-149225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798513" indent="-13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062038" indent="-149225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15192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19764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24336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2890838" indent="-149225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buClrTx/>
              </a:pP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Rectangle 286"/>
            <p:cNvSpPr txBox="1">
              <a:spLocks noChangeArrowheads="1"/>
            </p:cNvSpPr>
            <p:nvPr/>
          </p:nvSpPr>
          <p:spPr bwMode="auto">
            <a:xfrm>
              <a:off x="1377302" y="1940661"/>
              <a:ext cx="2401128" cy="251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33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605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7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9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1619" lvl="1" indent="0" algn="ctr">
                <a:spcBef>
                  <a:spcPts val="408"/>
                </a:spcBef>
                <a:spcAft>
                  <a:spcPts val="408"/>
                </a:spcAft>
                <a:buNone/>
              </a:pPr>
              <a:r>
                <a:rPr lang="en-US" b="1" kern="0" dirty="0">
                  <a:solidFill>
                    <a:schemeClr val="tx2"/>
                  </a:solidFill>
                  <a:latin typeface="+mj-lt"/>
                </a:rPr>
                <a:t>Local accountability </a:t>
              </a:r>
            </a:p>
          </p:txBody>
        </p:sp>
        <p:sp>
          <p:nvSpPr>
            <p:cNvPr id="12" name="Rectangle 286"/>
            <p:cNvSpPr txBox="1">
              <a:spLocks noChangeArrowheads="1"/>
            </p:cNvSpPr>
            <p:nvPr/>
          </p:nvSpPr>
          <p:spPr bwMode="auto">
            <a:xfrm>
              <a:off x="1184247" y="3294123"/>
              <a:ext cx="2787236" cy="502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33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605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7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9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1619" lvl="1" indent="0" algn="ctr">
                <a:spcBef>
                  <a:spcPts val="408"/>
                </a:spcBef>
                <a:spcAft>
                  <a:spcPts val="408"/>
                </a:spcAft>
                <a:buNone/>
              </a:pPr>
              <a:r>
                <a:rPr lang="en-US" b="1" kern="0" dirty="0">
                  <a:solidFill>
                    <a:schemeClr val="tx2"/>
                  </a:solidFill>
                  <a:latin typeface="+mj-lt"/>
                </a:rPr>
                <a:t>Standardized performance management</a:t>
              </a:r>
            </a:p>
          </p:txBody>
        </p:sp>
        <p:sp>
          <p:nvSpPr>
            <p:cNvPr id="13" name="Rectangle 286"/>
            <p:cNvSpPr txBox="1">
              <a:spLocks noChangeArrowheads="1"/>
            </p:cNvSpPr>
            <p:nvPr/>
          </p:nvSpPr>
          <p:spPr bwMode="auto">
            <a:xfrm>
              <a:off x="1247582" y="4819941"/>
              <a:ext cx="2660568" cy="251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33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605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7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9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1619" lvl="1" indent="0" algn="ctr">
                <a:spcBef>
                  <a:spcPts val="408"/>
                </a:spcBef>
                <a:spcAft>
                  <a:spcPts val="408"/>
                </a:spcAft>
                <a:buNone/>
              </a:pPr>
              <a:r>
                <a:rPr lang="en-US" b="1" kern="0" dirty="0">
                  <a:solidFill>
                    <a:schemeClr val="tx2"/>
                  </a:solidFill>
                  <a:latin typeface="+mj-lt"/>
                </a:rPr>
                <a:t>Payment reform</a:t>
              </a:r>
            </a:p>
          </p:txBody>
        </p:sp>
        <p:sp>
          <p:nvSpPr>
            <p:cNvPr id="20" name="Rectangle 286"/>
            <p:cNvSpPr txBox="1">
              <a:spLocks noChangeArrowheads="1"/>
            </p:cNvSpPr>
            <p:nvPr/>
          </p:nvSpPr>
          <p:spPr bwMode="auto">
            <a:xfrm>
              <a:off x="970001" y="1320120"/>
              <a:ext cx="3194958" cy="251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33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605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7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925" indent="-130175" algn="l" defTabSz="895350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1619" lvl="1" indent="0">
                <a:spcBef>
                  <a:spcPts val="408"/>
                </a:spcBef>
                <a:spcAft>
                  <a:spcPts val="408"/>
                </a:spcAft>
                <a:buNone/>
              </a:pPr>
              <a:r>
                <a:rPr lang="en-US" b="1" kern="0" dirty="0">
                  <a:solidFill>
                    <a:schemeClr val="tx2"/>
                  </a:solidFill>
                  <a:latin typeface="+mj-lt"/>
                </a:rPr>
                <a:t>ACO guiding principles</a:t>
              </a:r>
            </a:p>
          </p:txBody>
        </p:sp>
      </p:grpSp>
      <p:sp>
        <p:nvSpPr>
          <p:cNvPr id="24" name="Rectangle 286"/>
          <p:cNvSpPr txBox="1">
            <a:spLocks noChangeArrowheads="1"/>
          </p:cNvSpPr>
          <p:nvPr/>
        </p:nvSpPr>
        <p:spPr bwMode="auto">
          <a:xfrm>
            <a:off x="4951506" y="2887238"/>
            <a:ext cx="3539735" cy="156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619" lvl="1" indent="0">
              <a:lnSpc>
                <a:spcPts val="2041"/>
              </a:lnSpc>
              <a:spcBef>
                <a:spcPts val="612"/>
              </a:spcBef>
              <a:spcAft>
                <a:spcPts val="612"/>
              </a:spcAft>
              <a:buNone/>
            </a:pPr>
            <a:r>
              <a:rPr lang="en-US" i="1" kern="0" dirty="0">
                <a:latin typeface="+mj-lt"/>
              </a:rPr>
              <a:t>“ACO is an organization of healthcare providers that agrees to be </a:t>
            </a:r>
            <a:r>
              <a:rPr lang="en-US" b="1" i="1" kern="0" dirty="0">
                <a:solidFill>
                  <a:schemeClr val="tx2"/>
                </a:solidFill>
                <a:latin typeface="+mj-lt"/>
              </a:rPr>
              <a:t>jointly held accountable</a:t>
            </a:r>
            <a:r>
              <a:rPr lang="en-US" i="1" kern="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i="1" kern="0" dirty="0">
                <a:latin typeface="+mj-lt"/>
              </a:rPr>
              <a:t>for achieving measured </a:t>
            </a:r>
            <a:r>
              <a:rPr lang="en-US" b="1" i="1" kern="0" dirty="0">
                <a:solidFill>
                  <a:schemeClr val="tx2"/>
                </a:solidFill>
                <a:latin typeface="+mj-lt"/>
              </a:rPr>
              <a:t>quality improvements</a:t>
            </a:r>
            <a:r>
              <a:rPr lang="en-US" i="1" kern="0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b="1" i="1" kern="0" dirty="0">
                <a:solidFill>
                  <a:schemeClr val="tx2"/>
                </a:solidFill>
                <a:latin typeface="+mj-lt"/>
              </a:rPr>
              <a:t>reductions in rate of spending growth</a:t>
            </a:r>
            <a:r>
              <a:rPr lang="en-US" i="1" kern="0" dirty="0">
                <a:latin typeface="+mj-lt"/>
              </a:rPr>
              <a:t>, and </a:t>
            </a:r>
            <a:r>
              <a:rPr lang="en-US" b="1" i="1" kern="0" dirty="0">
                <a:solidFill>
                  <a:schemeClr val="tx2"/>
                </a:solidFill>
                <a:latin typeface="+mj-lt"/>
              </a:rPr>
              <a:t>overall care </a:t>
            </a:r>
            <a:r>
              <a:rPr lang="en-US" i="1" kern="0" dirty="0">
                <a:latin typeface="+mj-lt"/>
              </a:rPr>
              <a:t>of patients who are assigned to it”</a:t>
            </a:r>
          </a:p>
        </p:txBody>
      </p:sp>
    </p:spTree>
    <p:extLst>
      <p:ext uri="{BB962C8B-B14F-4D97-AF65-F5344CB8AC3E}">
        <p14:creationId xmlns:p14="http://schemas.microsoft.com/office/powerpoint/2010/main" val="28936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29" y="197383"/>
            <a:ext cx="8643063" cy="112986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Despite uncertainty of transition in Federal government, MassHealth is still aggressively pursuing reform on the same timeline</a:t>
            </a:r>
            <a:r>
              <a:rPr lang="en-US" dirty="0"/>
              <a:t>…</a:t>
            </a:r>
          </a:p>
        </p:txBody>
      </p:sp>
      <p:cxnSp>
        <p:nvCxnSpPr>
          <p:cNvPr id="158" name="Straight Connector 157"/>
          <p:cNvCxnSpPr>
            <a:stCxn id="218" idx="1"/>
            <a:endCxn id="233" idx="5"/>
          </p:cNvCxnSpPr>
          <p:nvPr/>
        </p:nvCxnSpPr>
        <p:spPr>
          <a:xfrm flipV="1">
            <a:off x="1699172" y="5573406"/>
            <a:ext cx="4137761" cy="662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273117" y="1972209"/>
            <a:ext cx="641350" cy="247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" tIns="9143" rIns="9143" bIns="9143" rtlCol="0" anchor="ctr"/>
          <a:lstStyle/>
          <a:p>
            <a:pPr algn="ctr"/>
            <a:r>
              <a:rPr lang="en-US" sz="1300" b="1" dirty="0"/>
              <a:t>Jan 16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4115591" y="1991426"/>
            <a:ext cx="641350" cy="247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" tIns="9143" rIns="9143" bIns="9143" rtlCol="0" anchor="ctr"/>
          <a:lstStyle/>
          <a:p>
            <a:pPr algn="ctr"/>
            <a:r>
              <a:rPr lang="en-US" sz="1300" b="1" dirty="0"/>
              <a:t>Apr 17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4893783" y="2010590"/>
            <a:ext cx="641350" cy="247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" tIns="9143" rIns="9143" bIns="9143" rtlCol="0" anchor="ctr"/>
          <a:lstStyle/>
          <a:p>
            <a:pPr algn="ctr"/>
            <a:r>
              <a:rPr lang="en-US" sz="1300" b="1" dirty="0"/>
              <a:t>Jul 17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5652580" y="1991426"/>
            <a:ext cx="641350" cy="247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" tIns="9143" rIns="9143" bIns="9143" rtlCol="0" anchor="ctr"/>
          <a:lstStyle/>
          <a:p>
            <a:pPr algn="ctr"/>
            <a:r>
              <a:rPr lang="en-US" sz="1300" b="1" dirty="0"/>
              <a:t>Oct 17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119064" y="4905289"/>
            <a:ext cx="860734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112730" y="3529259"/>
            <a:ext cx="860734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66722" y="3987593"/>
            <a:ext cx="8545493" cy="979191"/>
            <a:chOff x="128470" y="3642328"/>
            <a:chExt cx="8545493" cy="979191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2698019" y="3858424"/>
              <a:ext cx="2476788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1" name="Group 200"/>
            <p:cNvGrpSpPr/>
            <p:nvPr/>
          </p:nvGrpSpPr>
          <p:grpSpPr>
            <a:xfrm>
              <a:off x="2239544" y="3759359"/>
              <a:ext cx="1215259" cy="501524"/>
              <a:chOff x="1543313" y="1870362"/>
              <a:chExt cx="1215259" cy="501554"/>
            </a:xfrm>
          </p:grpSpPr>
          <p:sp>
            <p:nvSpPr>
              <p:cNvPr id="202" name="TextBox 201"/>
              <p:cNvSpPr txBox="1">
                <a:spLocks noChangeArrowheads="1"/>
              </p:cNvSpPr>
              <p:nvPr/>
            </p:nvSpPr>
            <p:spPr bwMode="auto">
              <a:xfrm>
                <a:off x="1543313" y="2062354"/>
                <a:ext cx="1215259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MCO RFR released </a:t>
                </a:r>
                <a:r>
                  <a:rPr lang="en-US" sz="1000" kern="0" dirty="0">
                    <a:solidFill>
                      <a:schemeClr val="tx2"/>
                    </a:solidFill>
                  </a:rPr>
                  <a:t>(incl. Model Contract)</a:t>
                </a:r>
                <a:endParaRPr lang="en-US" sz="1000" b="1" kern="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203" name="Isosceles Triangle 202"/>
              <p:cNvSpPr/>
              <p:nvPr/>
            </p:nvSpPr>
            <p:spPr>
              <a:xfrm>
                <a:off x="1897315" y="1870362"/>
                <a:ext cx="153967" cy="172742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948217" y="3759359"/>
              <a:ext cx="774155" cy="501524"/>
              <a:chOff x="1921835" y="1870362"/>
              <a:chExt cx="774155" cy="501554"/>
            </a:xfrm>
          </p:grpSpPr>
          <p:sp>
            <p:nvSpPr>
              <p:cNvPr id="205" name="TextBox 204"/>
              <p:cNvSpPr txBox="1">
                <a:spLocks noChangeArrowheads="1"/>
              </p:cNvSpPr>
              <p:nvPr/>
            </p:nvSpPr>
            <p:spPr bwMode="auto">
              <a:xfrm>
                <a:off x="1921835" y="2062354"/>
                <a:ext cx="774155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MCO </a:t>
                </a:r>
              </a:p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responses due</a:t>
                </a:r>
              </a:p>
            </p:txBody>
          </p:sp>
          <p:sp>
            <p:nvSpPr>
              <p:cNvPr id="206" name="Isosceles Triangle 205"/>
              <p:cNvSpPr/>
              <p:nvPr/>
            </p:nvSpPr>
            <p:spPr>
              <a:xfrm>
                <a:off x="1979865" y="1870362"/>
                <a:ext cx="153967" cy="1727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5091893" y="3759359"/>
              <a:ext cx="771709" cy="501524"/>
              <a:chOff x="1908979" y="1870362"/>
              <a:chExt cx="771709" cy="501554"/>
            </a:xfrm>
          </p:grpSpPr>
          <p:sp>
            <p:nvSpPr>
              <p:cNvPr id="208" name="TextBox 207"/>
              <p:cNvSpPr txBox="1">
                <a:spLocks noChangeArrowheads="1"/>
              </p:cNvSpPr>
              <p:nvPr/>
            </p:nvSpPr>
            <p:spPr bwMode="auto">
              <a:xfrm>
                <a:off x="1908979" y="2062354"/>
                <a:ext cx="771709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MCO</a:t>
                </a:r>
              </a:p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selection</a:t>
                </a:r>
              </a:p>
            </p:txBody>
          </p:sp>
          <p:sp>
            <p:nvSpPr>
              <p:cNvPr id="209" name="Isosceles Triangle 208"/>
              <p:cNvSpPr/>
              <p:nvPr/>
            </p:nvSpPr>
            <p:spPr>
              <a:xfrm>
                <a:off x="1979865" y="1870362"/>
                <a:ext cx="153967" cy="172742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6191882" y="3759359"/>
              <a:ext cx="1035694" cy="501524"/>
              <a:chOff x="1823603" y="1870362"/>
              <a:chExt cx="914681" cy="501554"/>
            </a:xfrm>
          </p:grpSpPr>
          <p:sp>
            <p:nvSpPr>
              <p:cNvPr id="211" name="TextBox 210"/>
              <p:cNvSpPr txBox="1">
                <a:spLocks noChangeArrowheads="1"/>
              </p:cNvSpPr>
              <p:nvPr/>
            </p:nvSpPr>
            <p:spPr bwMode="auto">
              <a:xfrm>
                <a:off x="1823603" y="2062354"/>
                <a:ext cx="914681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MassHealth MCO contracting</a:t>
                </a:r>
              </a:p>
            </p:txBody>
          </p:sp>
          <p:sp>
            <p:nvSpPr>
              <p:cNvPr id="212" name="Isosceles Triangle 211"/>
              <p:cNvSpPr/>
              <p:nvPr/>
            </p:nvSpPr>
            <p:spPr>
              <a:xfrm>
                <a:off x="1979865" y="1870362"/>
                <a:ext cx="153967" cy="172742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sp>
          <p:nvSpPr>
            <p:cNvPr id="213" name="Pentagon 212"/>
            <p:cNvSpPr/>
            <p:nvPr/>
          </p:nvSpPr>
          <p:spPr>
            <a:xfrm>
              <a:off x="5236345" y="4352980"/>
              <a:ext cx="3437618" cy="268539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</a:rPr>
                <a:t>MCO readiness reviews</a:t>
              </a:r>
            </a:p>
          </p:txBody>
        </p:sp>
        <p:sp>
          <p:nvSpPr>
            <p:cNvPr id="214" name="TextBox 213"/>
            <p:cNvSpPr txBox="1">
              <a:spLocks noChangeArrowheads="1"/>
            </p:cNvSpPr>
            <p:nvPr/>
          </p:nvSpPr>
          <p:spPr bwMode="auto">
            <a:xfrm>
              <a:off x="128470" y="3642328"/>
              <a:ext cx="1027071" cy="9750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MCO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6083" y="5448402"/>
            <a:ext cx="8597728" cy="1029340"/>
            <a:chOff x="129616" y="5016372"/>
            <a:chExt cx="8597728" cy="1029340"/>
          </a:xfrm>
        </p:grpSpPr>
        <p:sp>
          <p:nvSpPr>
            <p:cNvPr id="215" name="TextBox 214"/>
            <p:cNvSpPr txBox="1">
              <a:spLocks noChangeArrowheads="1"/>
            </p:cNvSpPr>
            <p:nvPr/>
          </p:nvSpPr>
          <p:spPr bwMode="auto">
            <a:xfrm>
              <a:off x="129616" y="5016372"/>
              <a:ext cx="1027071" cy="10277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lIns="0" tIns="0" rIns="0" bIns="0" anchor="ctr">
              <a:no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BH &amp; LTSS Community Partners (CPs)</a:t>
              </a:r>
            </a:p>
          </p:txBody>
        </p:sp>
        <p:grpSp>
          <p:nvGrpSpPr>
            <p:cNvPr id="216" name="Group 215"/>
            <p:cNvGrpSpPr/>
            <p:nvPr/>
          </p:nvGrpSpPr>
          <p:grpSpPr>
            <a:xfrm>
              <a:off x="1486594" y="5061636"/>
              <a:ext cx="530767" cy="501524"/>
              <a:chOff x="1749696" y="1870362"/>
              <a:chExt cx="530767" cy="501554"/>
            </a:xfrm>
          </p:grpSpPr>
          <p:sp>
            <p:nvSpPr>
              <p:cNvPr id="217" name="TextBox 216"/>
              <p:cNvSpPr txBox="1">
                <a:spLocks noChangeArrowheads="1"/>
              </p:cNvSpPr>
              <p:nvPr/>
            </p:nvSpPr>
            <p:spPr bwMode="auto">
              <a:xfrm>
                <a:off x="1749696" y="2062354"/>
                <a:ext cx="530767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CP RFI</a:t>
                </a:r>
                <a:br>
                  <a:rPr lang="en-US" sz="1000" b="1" kern="0" dirty="0">
                    <a:solidFill>
                      <a:schemeClr val="tx2"/>
                    </a:solidFill>
                  </a:rPr>
                </a:br>
                <a:r>
                  <a:rPr lang="en-US" sz="1000" b="1" kern="0" dirty="0">
                    <a:solidFill>
                      <a:schemeClr val="tx2"/>
                    </a:solidFill>
                  </a:rPr>
                  <a:t>released</a:t>
                </a:r>
              </a:p>
            </p:txBody>
          </p:sp>
          <p:sp>
            <p:nvSpPr>
              <p:cNvPr id="218" name="Isosceles Triangle 217"/>
              <p:cNvSpPr/>
              <p:nvPr/>
            </p:nvSpPr>
            <p:spPr>
              <a:xfrm>
                <a:off x="1897315" y="1870362"/>
                <a:ext cx="153967" cy="172742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2168952" y="5055010"/>
              <a:ext cx="781398" cy="501524"/>
              <a:chOff x="1646329" y="1870362"/>
              <a:chExt cx="781398" cy="501554"/>
            </a:xfrm>
          </p:grpSpPr>
          <p:sp>
            <p:nvSpPr>
              <p:cNvPr id="220" name="TextBox 219"/>
              <p:cNvSpPr txBox="1">
                <a:spLocks noChangeArrowheads="1"/>
              </p:cNvSpPr>
              <p:nvPr/>
            </p:nvSpPr>
            <p:spPr bwMode="auto">
              <a:xfrm>
                <a:off x="1646329" y="2062354"/>
                <a:ext cx="781398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Draft design document released for public comment</a:t>
                </a: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1897315" y="1870362"/>
                <a:ext cx="153967" cy="172742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3076726" y="5056336"/>
              <a:ext cx="781398" cy="501524"/>
              <a:chOff x="1717892" y="1870362"/>
              <a:chExt cx="781398" cy="501554"/>
            </a:xfrm>
          </p:grpSpPr>
          <p:sp>
            <p:nvSpPr>
              <p:cNvPr id="223" name="TextBox 222"/>
              <p:cNvSpPr txBox="1">
                <a:spLocks noChangeArrowheads="1"/>
              </p:cNvSpPr>
              <p:nvPr/>
            </p:nvSpPr>
            <p:spPr bwMode="auto">
              <a:xfrm>
                <a:off x="1717892" y="2062354"/>
                <a:ext cx="781398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Public comment due</a:t>
                </a:r>
              </a:p>
            </p:txBody>
          </p:sp>
          <p:sp>
            <p:nvSpPr>
              <p:cNvPr id="224" name="Isosceles Triangle 223"/>
              <p:cNvSpPr/>
              <p:nvPr/>
            </p:nvSpPr>
            <p:spPr>
              <a:xfrm>
                <a:off x="1746239" y="1870362"/>
                <a:ext cx="153967" cy="1727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3840052" y="5056337"/>
              <a:ext cx="781398" cy="501524"/>
              <a:chOff x="1741743" y="1870362"/>
              <a:chExt cx="781398" cy="501554"/>
            </a:xfrm>
          </p:grpSpPr>
          <p:sp>
            <p:nvSpPr>
              <p:cNvPr id="226" name="TextBox 225"/>
              <p:cNvSpPr txBox="1">
                <a:spLocks noChangeArrowheads="1"/>
              </p:cNvSpPr>
              <p:nvPr/>
            </p:nvSpPr>
            <p:spPr bwMode="auto">
              <a:xfrm>
                <a:off x="1741743" y="2062354"/>
                <a:ext cx="781398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CP RFR released</a:t>
                </a:r>
              </a:p>
            </p:txBody>
          </p:sp>
          <p:sp>
            <p:nvSpPr>
              <p:cNvPr id="227" name="Isosceles Triangle 226"/>
              <p:cNvSpPr/>
              <p:nvPr/>
            </p:nvSpPr>
            <p:spPr>
              <a:xfrm>
                <a:off x="1897315" y="1870362"/>
                <a:ext cx="153967" cy="172742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454947" y="5057661"/>
              <a:ext cx="781398" cy="501524"/>
              <a:chOff x="1717892" y="1870362"/>
              <a:chExt cx="781398" cy="501554"/>
            </a:xfrm>
          </p:grpSpPr>
          <p:sp>
            <p:nvSpPr>
              <p:cNvPr id="229" name="TextBox 228"/>
              <p:cNvSpPr txBox="1">
                <a:spLocks noChangeArrowheads="1"/>
              </p:cNvSpPr>
              <p:nvPr/>
            </p:nvSpPr>
            <p:spPr bwMode="auto">
              <a:xfrm>
                <a:off x="1717892" y="2062354"/>
                <a:ext cx="781398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CP RFR responses due</a:t>
                </a:r>
              </a:p>
            </p:txBody>
          </p:sp>
          <p:sp>
            <p:nvSpPr>
              <p:cNvPr id="230" name="Isosceles Triangle 229"/>
              <p:cNvSpPr/>
              <p:nvPr/>
            </p:nvSpPr>
            <p:spPr>
              <a:xfrm>
                <a:off x="1746239" y="1870362"/>
                <a:ext cx="153967" cy="1727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5674589" y="5055010"/>
              <a:ext cx="781398" cy="501524"/>
              <a:chOff x="1876913" y="1870362"/>
              <a:chExt cx="781398" cy="501554"/>
            </a:xfrm>
          </p:grpSpPr>
          <p:sp>
            <p:nvSpPr>
              <p:cNvPr id="232" name="TextBox 231"/>
              <p:cNvSpPr txBox="1">
                <a:spLocks noChangeArrowheads="1"/>
              </p:cNvSpPr>
              <p:nvPr/>
            </p:nvSpPr>
            <p:spPr bwMode="auto">
              <a:xfrm>
                <a:off x="1876913" y="2062354"/>
                <a:ext cx="781398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CP </a:t>
                </a:r>
                <a:br>
                  <a:rPr lang="en-US" sz="1000" b="1" kern="0" dirty="0">
                    <a:solidFill>
                      <a:schemeClr val="tx2"/>
                    </a:solidFill>
                  </a:rPr>
                </a:br>
                <a:r>
                  <a:rPr lang="en-US" sz="1000" b="1" kern="0" dirty="0">
                    <a:solidFill>
                      <a:schemeClr val="tx2"/>
                    </a:solidFill>
                  </a:rPr>
                  <a:t>selection</a:t>
                </a:r>
              </a:p>
            </p:txBody>
          </p:sp>
          <p:sp>
            <p:nvSpPr>
              <p:cNvPr id="233" name="Isosceles Triangle 232"/>
              <p:cNvSpPr/>
              <p:nvPr/>
            </p:nvSpPr>
            <p:spPr>
              <a:xfrm>
                <a:off x="1897315" y="1870362"/>
                <a:ext cx="153967" cy="172742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6913217" y="5031162"/>
              <a:ext cx="1035694" cy="501524"/>
              <a:chOff x="1823603" y="1870362"/>
              <a:chExt cx="914681" cy="501554"/>
            </a:xfrm>
          </p:grpSpPr>
          <p:sp>
            <p:nvSpPr>
              <p:cNvPr id="235" name="TextBox 234"/>
              <p:cNvSpPr txBox="1">
                <a:spLocks noChangeArrowheads="1"/>
              </p:cNvSpPr>
              <p:nvPr/>
            </p:nvSpPr>
            <p:spPr bwMode="auto">
              <a:xfrm>
                <a:off x="1823603" y="2062354"/>
                <a:ext cx="914681" cy="309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kern="0" dirty="0">
                    <a:solidFill>
                      <a:schemeClr val="tx2"/>
                    </a:solidFill>
                  </a:rPr>
                  <a:t>MassHealth </a:t>
                </a:r>
                <a:br>
                  <a:rPr lang="en-US" sz="1000" b="1" kern="0" dirty="0">
                    <a:solidFill>
                      <a:schemeClr val="tx2"/>
                    </a:solidFill>
                  </a:rPr>
                </a:br>
                <a:r>
                  <a:rPr lang="en-US" sz="1000" b="1" kern="0" dirty="0">
                    <a:solidFill>
                      <a:schemeClr val="tx2"/>
                    </a:solidFill>
                  </a:rPr>
                  <a:t>CP contracting</a:t>
                </a:r>
              </a:p>
            </p:txBody>
          </p:sp>
          <p:sp>
            <p:nvSpPr>
              <p:cNvPr id="236" name="Isosceles Triangle 235"/>
              <p:cNvSpPr/>
              <p:nvPr/>
            </p:nvSpPr>
            <p:spPr>
              <a:xfrm>
                <a:off x="1979865" y="1870362"/>
                <a:ext cx="153967" cy="172742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sp>
          <p:nvSpPr>
            <p:cNvPr id="237" name="Pentagon 236"/>
            <p:cNvSpPr/>
            <p:nvPr/>
          </p:nvSpPr>
          <p:spPr>
            <a:xfrm>
              <a:off x="5708149" y="5777173"/>
              <a:ext cx="3019195" cy="268539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r>
                <a:rPr lang="en-US" sz="1000" b="1" dirty="0">
                  <a:solidFill>
                    <a:schemeClr val="tx1"/>
                  </a:solidFill>
                </a:rPr>
                <a:t>CP readiness reviews</a:t>
              </a:r>
            </a:p>
          </p:txBody>
        </p:sp>
      </p:grpSp>
      <p:cxnSp>
        <p:nvCxnSpPr>
          <p:cNvPr id="245" name="Straight Connector 244"/>
          <p:cNvCxnSpPr/>
          <p:nvPr/>
        </p:nvCxnSpPr>
        <p:spPr>
          <a:xfrm>
            <a:off x="7179596" y="2386717"/>
            <a:ext cx="489328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/>
          <p:cNvSpPr/>
          <p:nvPr/>
        </p:nvSpPr>
        <p:spPr>
          <a:xfrm>
            <a:off x="5171952" y="3031360"/>
            <a:ext cx="641350" cy="247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" tIns="9143" rIns="9143" bIns="9143" rtlCol="0" anchor="ctr"/>
          <a:lstStyle/>
          <a:p>
            <a:pPr algn="ctr"/>
            <a:r>
              <a:rPr lang="en-US" sz="1300" b="1" dirty="0"/>
              <a:t>Apr 17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5940447" y="3031360"/>
            <a:ext cx="641350" cy="247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" tIns="9143" rIns="9143" bIns="9143" rtlCol="0" anchor="ctr"/>
          <a:lstStyle/>
          <a:p>
            <a:pPr algn="ctr"/>
            <a:r>
              <a:rPr lang="en-US" sz="1300" b="1" dirty="0"/>
              <a:t>Jul 17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29738" y="1530087"/>
            <a:ext cx="7394575" cy="576401"/>
            <a:chOff x="1312069" y="1184922"/>
            <a:chExt cx="7394575" cy="576401"/>
          </a:xfrm>
        </p:grpSpPr>
        <p:sp>
          <p:nvSpPr>
            <p:cNvPr id="165" name="Right Arrow 164"/>
            <p:cNvSpPr/>
            <p:nvPr/>
          </p:nvSpPr>
          <p:spPr>
            <a:xfrm>
              <a:off x="1312070" y="1286579"/>
              <a:ext cx="7394574" cy="320656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89" tIns="46645" rIns="93289" bIns="46645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000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312069" y="1548610"/>
              <a:ext cx="7226300" cy="2127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89" tIns="46645" rIns="93289" bIns="46645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000" b="1" dirty="0">
                <a:solidFill>
                  <a:schemeClr val="tx2"/>
                </a:solidFill>
              </a:endParaRPr>
            </a:p>
          </p:txBody>
        </p:sp>
        <p:sp>
          <p:nvSpPr>
            <p:cNvPr id="167" name="TextBox 166"/>
            <p:cNvSpPr txBox="1">
              <a:spLocks noChangeArrowheads="1"/>
            </p:cNvSpPr>
            <p:nvPr/>
          </p:nvSpPr>
          <p:spPr bwMode="auto">
            <a:xfrm>
              <a:off x="1423989" y="1361650"/>
              <a:ext cx="447675" cy="15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612"/>
                </a:spcBef>
                <a:spcAft>
                  <a:spcPts val="612"/>
                </a:spcAft>
                <a:defRPr/>
              </a:pPr>
              <a:r>
                <a:rPr lang="en-US" sz="1000" b="1" kern="0" dirty="0">
                  <a:solidFill>
                    <a:schemeClr val="bg1"/>
                  </a:solidFill>
                </a:rPr>
                <a:t>2016</a:t>
              </a:r>
            </a:p>
          </p:txBody>
        </p:sp>
        <p:sp>
          <p:nvSpPr>
            <p:cNvPr id="168" name="TextBox 167"/>
            <p:cNvSpPr txBox="1">
              <a:spLocks noChangeArrowheads="1"/>
            </p:cNvSpPr>
            <p:nvPr/>
          </p:nvSpPr>
          <p:spPr bwMode="auto">
            <a:xfrm>
              <a:off x="3217518" y="1361650"/>
              <a:ext cx="294728" cy="15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612"/>
                </a:spcBef>
                <a:spcAft>
                  <a:spcPts val="612"/>
                </a:spcAft>
                <a:defRPr/>
              </a:pPr>
              <a:r>
                <a:rPr lang="en-US" sz="1000" b="1" kern="0" dirty="0">
                  <a:solidFill>
                    <a:schemeClr val="bg1"/>
                  </a:solidFill>
                </a:rPr>
                <a:t>2017</a:t>
              </a:r>
            </a:p>
          </p:txBody>
        </p:sp>
        <p:sp>
          <p:nvSpPr>
            <p:cNvPr id="169" name="TextBox 168"/>
            <p:cNvSpPr txBox="1">
              <a:spLocks noChangeArrowheads="1"/>
            </p:cNvSpPr>
            <p:nvPr/>
          </p:nvSpPr>
          <p:spPr bwMode="auto">
            <a:xfrm>
              <a:off x="1438865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9</a:t>
              </a:r>
            </a:p>
          </p:txBody>
        </p:sp>
        <p:sp>
          <p:nvSpPr>
            <p:cNvPr id="170" name="TextBox 169"/>
            <p:cNvSpPr txBox="1">
              <a:spLocks noChangeArrowheads="1"/>
            </p:cNvSpPr>
            <p:nvPr/>
          </p:nvSpPr>
          <p:spPr bwMode="auto">
            <a:xfrm>
              <a:off x="1884655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10</a:t>
              </a:r>
            </a:p>
          </p:txBody>
        </p:sp>
        <p:sp>
          <p:nvSpPr>
            <p:cNvPr id="171" name="TextBox 170"/>
            <p:cNvSpPr txBox="1">
              <a:spLocks noChangeArrowheads="1"/>
            </p:cNvSpPr>
            <p:nvPr/>
          </p:nvSpPr>
          <p:spPr bwMode="auto">
            <a:xfrm>
              <a:off x="2330446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11</a:t>
              </a:r>
            </a:p>
          </p:txBody>
        </p:sp>
        <p:sp>
          <p:nvSpPr>
            <p:cNvPr id="172" name="TextBox 171"/>
            <p:cNvSpPr txBox="1">
              <a:spLocks noChangeArrowheads="1"/>
            </p:cNvSpPr>
            <p:nvPr/>
          </p:nvSpPr>
          <p:spPr bwMode="auto">
            <a:xfrm>
              <a:off x="2776237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12</a:t>
              </a:r>
            </a:p>
          </p:txBody>
        </p:sp>
        <p:sp>
          <p:nvSpPr>
            <p:cNvPr id="173" name="TextBox 172"/>
            <p:cNvSpPr txBox="1">
              <a:spLocks noChangeArrowheads="1"/>
            </p:cNvSpPr>
            <p:nvPr/>
          </p:nvSpPr>
          <p:spPr bwMode="auto">
            <a:xfrm>
              <a:off x="3222027" y="1545906"/>
              <a:ext cx="150954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74" name="TextBox 173"/>
            <p:cNvSpPr txBox="1">
              <a:spLocks noChangeArrowheads="1"/>
            </p:cNvSpPr>
            <p:nvPr/>
          </p:nvSpPr>
          <p:spPr bwMode="auto">
            <a:xfrm>
              <a:off x="3666630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75" name="TextBox 174"/>
            <p:cNvSpPr txBox="1">
              <a:spLocks noChangeArrowheads="1"/>
            </p:cNvSpPr>
            <p:nvPr/>
          </p:nvSpPr>
          <p:spPr bwMode="auto">
            <a:xfrm>
              <a:off x="4112421" y="1545906"/>
              <a:ext cx="150955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176" name="TextBox 175"/>
            <p:cNvSpPr txBox="1">
              <a:spLocks noChangeArrowheads="1"/>
            </p:cNvSpPr>
            <p:nvPr/>
          </p:nvSpPr>
          <p:spPr bwMode="auto">
            <a:xfrm>
              <a:off x="4557024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177" name="TextBox 176"/>
            <p:cNvSpPr txBox="1">
              <a:spLocks noChangeArrowheads="1"/>
            </p:cNvSpPr>
            <p:nvPr/>
          </p:nvSpPr>
          <p:spPr bwMode="auto">
            <a:xfrm>
              <a:off x="5002814" y="1545906"/>
              <a:ext cx="150954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178" name="TextBox 177"/>
            <p:cNvSpPr txBox="1">
              <a:spLocks noChangeArrowheads="1"/>
            </p:cNvSpPr>
            <p:nvPr/>
          </p:nvSpPr>
          <p:spPr bwMode="auto">
            <a:xfrm>
              <a:off x="5447417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179" name="TextBox 178"/>
            <p:cNvSpPr txBox="1">
              <a:spLocks noChangeArrowheads="1"/>
            </p:cNvSpPr>
            <p:nvPr/>
          </p:nvSpPr>
          <p:spPr bwMode="auto">
            <a:xfrm>
              <a:off x="5893207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180" name="TextBox 179"/>
            <p:cNvSpPr txBox="1">
              <a:spLocks noChangeArrowheads="1"/>
            </p:cNvSpPr>
            <p:nvPr/>
          </p:nvSpPr>
          <p:spPr bwMode="auto">
            <a:xfrm>
              <a:off x="6338999" y="1545906"/>
              <a:ext cx="150955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181" name="TextBox 180"/>
            <p:cNvSpPr txBox="1">
              <a:spLocks noChangeArrowheads="1"/>
            </p:cNvSpPr>
            <p:nvPr/>
          </p:nvSpPr>
          <p:spPr bwMode="auto">
            <a:xfrm>
              <a:off x="6783601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9</a:t>
              </a:r>
            </a:p>
          </p:txBody>
        </p:sp>
        <p:sp>
          <p:nvSpPr>
            <p:cNvPr id="182" name="TextBox 181"/>
            <p:cNvSpPr txBox="1">
              <a:spLocks noChangeArrowheads="1"/>
            </p:cNvSpPr>
            <p:nvPr/>
          </p:nvSpPr>
          <p:spPr bwMode="auto">
            <a:xfrm>
              <a:off x="7229393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10</a:t>
              </a:r>
            </a:p>
          </p:txBody>
        </p:sp>
        <p:sp>
          <p:nvSpPr>
            <p:cNvPr id="199" name="TextBox 198"/>
            <p:cNvSpPr txBox="1">
              <a:spLocks noChangeArrowheads="1"/>
            </p:cNvSpPr>
            <p:nvPr/>
          </p:nvSpPr>
          <p:spPr bwMode="auto">
            <a:xfrm>
              <a:off x="7675184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11</a:t>
              </a:r>
            </a:p>
          </p:txBody>
        </p:sp>
        <p:sp>
          <p:nvSpPr>
            <p:cNvPr id="200" name="TextBox 199"/>
            <p:cNvSpPr txBox="1">
              <a:spLocks noChangeArrowheads="1"/>
            </p:cNvSpPr>
            <p:nvPr/>
          </p:nvSpPr>
          <p:spPr bwMode="auto">
            <a:xfrm>
              <a:off x="8120972" y="1545906"/>
              <a:ext cx="152143" cy="181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19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chemeClr val="tx2"/>
                  </a:solidFill>
                </a:rPr>
                <a:t>12</a:t>
              </a:r>
            </a:p>
          </p:txBody>
        </p:sp>
        <p:sp>
          <p:nvSpPr>
            <p:cNvPr id="3" name="5-Point Star 2"/>
            <p:cNvSpPr/>
            <p:nvPr/>
          </p:nvSpPr>
          <p:spPr>
            <a:xfrm>
              <a:off x="2296103" y="1184922"/>
              <a:ext cx="372972" cy="345165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1225336" y="1497010"/>
            <a:ext cx="1215259" cy="30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19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chemeClr val="tx2"/>
                </a:solidFill>
              </a:rPr>
              <a:t>Waiver approved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668" y="2267098"/>
            <a:ext cx="8783533" cy="1554480"/>
            <a:chOff x="156668" y="2267098"/>
            <a:chExt cx="8783533" cy="1554480"/>
          </a:xfrm>
        </p:grpSpPr>
        <p:grpSp>
          <p:nvGrpSpPr>
            <p:cNvPr id="8" name="Group 7"/>
            <p:cNvGrpSpPr/>
            <p:nvPr/>
          </p:nvGrpSpPr>
          <p:grpSpPr>
            <a:xfrm>
              <a:off x="156668" y="2267098"/>
              <a:ext cx="8783533" cy="1554480"/>
              <a:chOff x="128494" y="1912259"/>
              <a:chExt cx="8783533" cy="155448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8494" y="1912259"/>
                <a:ext cx="8783533" cy="1554480"/>
                <a:chOff x="128494" y="1912259"/>
                <a:chExt cx="8783533" cy="1554480"/>
              </a:xfrm>
            </p:grpSpPr>
            <p:cxnSp>
              <p:nvCxnSpPr>
                <p:cNvPr id="160" name="Straight Connector 159"/>
                <p:cNvCxnSpPr>
                  <a:stCxn id="186" idx="1"/>
                  <a:endCxn id="192" idx="5"/>
                </p:cNvCxnSpPr>
                <p:nvPr/>
              </p:nvCxnSpPr>
              <p:spPr>
                <a:xfrm>
                  <a:off x="1843283" y="2011646"/>
                  <a:ext cx="3306408" cy="0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Group 5"/>
                <p:cNvGrpSpPr/>
                <p:nvPr/>
              </p:nvGrpSpPr>
              <p:grpSpPr>
                <a:xfrm>
                  <a:off x="128494" y="1912259"/>
                  <a:ext cx="8783533" cy="1554480"/>
                  <a:chOff x="128494" y="1912259"/>
                  <a:chExt cx="8783533" cy="1554480"/>
                </a:xfrm>
              </p:grpSpPr>
              <p:sp>
                <p:nvSpPr>
                  <p:cNvPr id="183" name="TextBox 1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494" y="1949874"/>
                    <a:ext cx="1028193" cy="1282736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/>
                </p:spPr>
                <p:txBody>
                  <a:bodyPr lIns="0" tIns="0" rIns="0" bIns="0" anchor="ctr">
                    <a:noAutofit/>
                  </a:bodyPr>
                  <a:lstStyle>
                    <a:defPPr>
                      <a:defRPr lang="en-US"/>
                    </a:defPPr>
                    <a:lvl1pPr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1619" lvl="1" algn="ctr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000" b="1" kern="0" dirty="0">
                        <a:solidFill>
                          <a:schemeClr val="tx2"/>
                        </a:solidFill>
                      </a:rPr>
                      <a:t>ACO</a:t>
                    </a:r>
                  </a:p>
                </p:txBody>
              </p:sp>
              <p:grpSp>
                <p:nvGrpSpPr>
                  <p:cNvPr id="184" name="Group 183"/>
                  <p:cNvGrpSpPr/>
                  <p:nvPr/>
                </p:nvGrpSpPr>
                <p:grpSpPr>
                  <a:xfrm>
                    <a:off x="1450791" y="1925280"/>
                    <a:ext cx="776076" cy="653364"/>
                    <a:chOff x="1543314" y="1870362"/>
                    <a:chExt cx="776076" cy="653402"/>
                  </a:xfrm>
                </p:grpSpPr>
                <p:sp>
                  <p:nvSpPr>
                    <p:cNvPr id="185" name="TextBox 18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43314" y="2085214"/>
                      <a:ext cx="776076" cy="4385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>
                      <a:defPPr>
                        <a:defRPr lang="en-US"/>
                      </a:defPPr>
                      <a:lvl1pPr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1619" lvl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chemeClr val="tx2"/>
                          </a:solidFill>
                        </a:rPr>
                        <a:t>ACO RFR released </a:t>
                      </a:r>
                      <a:r>
                        <a:rPr lang="en-US" sz="1000" kern="0" dirty="0">
                          <a:solidFill>
                            <a:schemeClr val="tx2"/>
                          </a:solidFill>
                        </a:rPr>
                        <a:t>(incl. Model Contract)</a:t>
                      </a:r>
                      <a:endParaRPr lang="en-US" sz="1000" b="1" kern="0" dirty="0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186" name="Isosceles Triangle 185"/>
                    <p:cNvSpPr/>
                    <p:nvPr/>
                  </p:nvSpPr>
                  <p:spPr>
                    <a:xfrm>
                      <a:off x="1897315" y="1870362"/>
                      <a:ext cx="153967" cy="172742"/>
                    </a:xfrm>
                    <a:prstGeom prst="triangl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/>
                    </a:p>
                  </p:txBody>
                </p:sp>
              </p:grpSp>
              <p:sp>
                <p:nvSpPr>
                  <p:cNvPr id="188" name="TextBox 1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25934" y="2136108"/>
                    <a:ext cx="774155" cy="30954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/>
                  <a:lstStyle>
                    <a:defPPr>
                      <a:defRPr lang="en-US"/>
                    </a:defPPr>
                    <a:lvl1pPr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1619" lvl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000" b="1" kern="0" dirty="0">
                        <a:solidFill>
                          <a:schemeClr val="tx2"/>
                        </a:solidFill>
                      </a:rPr>
                      <a:t>ACO </a:t>
                    </a:r>
                  </a:p>
                  <a:p>
                    <a:pPr marL="1619" lvl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000" b="1" kern="0" dirty="0">
                        <a:solidFill>
                          <a:schemeClr val="tx2"/>
                        </a:solidFill>
                      </a:rPr>
                      <a:t>responses due</a:t>
                    </a:r>
                  </a:p>
                </p:txBody>
              </p:sp>
              <p:grpSp>
                <p:nvGrpSpPr>
                  <p:cNvPr id="190" name="Group 189"/>
                  <p:cNvGrpSpPr/>
                  <p:nvPr/>
                </p:nvGrpSpPr>
                <p:grpSpPr>
                  <a:xfrm>
                    <a:off x="4861530" y="1925279"/>
                    <a:ext cx="771709" cy="501524"/>
                    <a:chOff x="2039402" y="1870362"/>
                    <a:chExt cx="771709" cy="501554"/>
                  </a:xfrm>
                </p:grpSpPr>
                <p:sp>
                  <p:nvSpPr>
                    <p:cNvPr id="191" name="TextBox 19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39402" y="2062354"/>
                      <a:ext cx="771709" cy="30956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>
                      <a:defPPr>
                        <a:defRPr lang="en-US"/>
                      </a:defPPr>
                      <a:lvl1pPr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1619" lvl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chemeClr val="tx2"/>
                          </a:solidFill>
                        </a:rPr>
                        <a:t>ACO</a:t>
                      </a:r>
                    </a:p>
                    <a:p>
                      <a:pPr marL="1619" lvl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chemeClr val="tx2"/>
                          </a:solidFill>
                        </a:rPr>
                        <a:t>selection</a:t>
                      </a:r>
                    </a:p>
                  </p:txBody>
                </p:sp>
                <p:sp>
                  <p:nvSpPr>
                    <p:cNvPr id="192" name="Isosceles Triangle 191"/>
                    <p:cNvSpPr/>
                    <p:nvPr/>
                  </p:nvSpPr>
                  <p:spPr>
                    <a:xfrm>
                      <a:off x="2212089" y="1870362"/>
                      <a:ext cx="153967" cy="172742"/>
                    </a:xfrm>
                    <a:prstGeom prst="triangl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/>
                    </a:p>
                  </p:txBody>
                </p:sp>
              </p:grpSp>
              <p:grpSp>
                <p:nvGrpSpPr>
                  <p:cNvPr id="193" name="Group 192"/>
                  <p:cNvGrpSpPr/>
                  <p:nvPr/>
                </p:nvGrpSpPr>
                <p:grpSpPr>
                  <a:xfrm>
                    <a:off x="5708149" y="1925279"/>
                    <a:ext cx="1035694" cy="501524"/>
                    <a:chOff x="1669110" y="1870362"/>
                    <a:chExt cx="914681" cy="501554"/>
                  </a:xfrm>
                </p:grpSpPr>
                <p:sp>
                  <p:nvSpPr>
                    <p:cNvPr id="194" name="TextBox 19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69110" y="2062354"/>
                      <a:ext cx="914681" cy="30956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>
                      <a:defPPr>
                        <a:defRPr lang="en-US"/>
                      </a:defPPr>
                      <a:lvl1pPr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1619" lvl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chemeClr val="tx2"/>
                          </a:solidFill>
                        </a:rPr>
                        <a:t>MassHealth ACO contracting and rates finalized</a:t>
                      </a:r>
                    </a:p>
                  </p:txBody>
                </p:sp>
                <p:sp>
                  <p:nvSpPr>
                    <p:cNvPr id="195" name="Isosceles Triangle 194"/>
                    <p:cNvSpPr/>
                    <p:nvPr/>
                  </p:nvSpPr>
                  <p:spPr>
                    <a:xfrm>
                      <a:off x="1979865" y="1870362"/>
                      <a:ext cx="153967" cy="172742"/>
                    </a:xfrm>
                    <a:prstGeom prst="triangl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/>
                    </a:p>
                  </p:txBody>
                </p:sp>
              </p:grpSp>
              <p:sp>
                <p:nvSpPr>
                  <p:cNvPr id="196" name="Pentagon 195"/>
                  <p:cNvSpPr/>
                  <p:nvPr/>
                </p:nvSpPr>
                <p:spPr>
                  <a:xfrm>
                    <a:off x="5000655" y="2621202"/>
                    <a:ext cx="3638029" cy="244127"/>
                  </a:xfrm>
                  <a:prstGeom prst="homePlat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952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3296" tIns="46648" rIns="93296" bIns="46648" rtlCol="0" anchor="ctr"/>
                  <a:lstStyle/>
                  <a:p>
                    <a:r>
                      <a:rPr lang="en-US" sz="1000" b="1" dirty="0">
                        <a:solidFill>
                          <a:schemeClr val="tx1"/>
                        </a:solidFill>
                      </a:rPr>
                      <a:t>ACO readiness reviews</a:t>
                    </a:r>
                  </a:p>
                </p:txBody>
              </p:sp>
              <p:grpSp>
                <p:nvGrpSpPr>
                  <p:cNvPr id="238" name="Group 237"/>
                  <p:cNvGrpSpPr/>
                  <p:nvPr/>
                </p:nvGrpSpPr>
                <p:grpSpPr>
                  <a:xfrm>
                    <a:off x="7707302" y="1921050"/>
                    <a:ext cx="1204725" cy="521731"/>
                    <a:chOff x="1493739" y="1870362"/>
                    <a:chExt cx="1204725" cy="521762"/>
                  </a:xfrm>
                </p:grpSpPr>
                <p:sp>
                  <p:nvSpPr>
                    <p:cNvPr id="239" name="TextBox 2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93739" y="2082562"/>
                      <a:ext cx="1204725" cy="30956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>
                      <a:defPPr>
                        <a:defRPr lang="en-US"/>
                      </a:defPPr>
                      <a:lvl1pPr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1619" lvl="1"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rgbClr val="002960"/>
                          </a:solidFill>
                        </a:rPr>
                        <a:t>ACO </a:t>
                      </a:r>
                    </a:p>
                    <a:p>
                      <a:pPr marL="1619" lvl="1"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rgbClr val="002960"/>
                          </a:solidFill>
                        </a:rPr>
                        <a:t>launch</a:t>
                      </a:r>
                    </a:p>
                  </p:txBody>
                </p:sp>
                <p:sp>
                  <p:nvSpPr>
                    <p:cNvPr id="240" name="Isosceles Triangle 239"/>
                    <p:cNvSpPr/>
                    <p:nvPr/>
                  </p:nvSpPr>
                  <p:spPr>
                    <a:xfrm>
                      <a:off x="2008440" y="1870362"/>
                      <a:ext cx="153967" cy="172742"/>
                    </a:xfrm>
                    <a:prstGeom prst="triangl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241" name="Group 240"/>
                  <p:cNvGrpSpPr/>
                  <p:nvPr/>
                </p:nvGrpSpPr>
                <p:grpSpPr>
                  <a:xfrm>
                    <a:off x="6763739" y="1940773"/>
                    <a:ext cx="976049" cy="501524"/>
                    <a:chOff x="1704225" y="1870362"/>
                    <a:chExt cx="976049" cy="501554"/>
                  </a:xfrm>
                </p:grpSpPr>
                <p:sp>
                  <p:nvSpPr>
                    <p:cNvPr id="242" name="TextBox 2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04225" y="2062354"/>
                      <a:ext cx="705025" cy="30956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>
                      <a:defPPr>
                        <a:defRPr lang="en-US"/>
                      </a:defPPr>
                      <a:lvl1pPr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1619" lvl="1"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rgbClr val="002960"/>
                          </a:solidFill>
                        </a:rPr>
                        <a:t>Member </a:t>
                      </a:r>
                    </a:p>
                    <a:p>
                      <a:pPr marL="1619" lvl="1"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rgbClr val="002960"/>
                          </a:solidFill>
                        </a:rPr>
                        <a:t>selection</a:t>
                      </a:r>
                    </a:p>
                  </p:txBody>
                </p:sp>
                <p:sp>
                  <p:nvSpPr>
                    <p:cNvPr id="243" name="Isosceles Triangle 242"/>
                    <p:cNvSpPr/>
                    <p:nvPr/>
                  </p:nvSpPr>
                  <p:spPr>
                    <a:xfrm>
                      <a:off x="1979865" y="1870362"/>
                      <a:ext cx="153967" cy="172742"/>
                    </a:xfrm>
                    <a:prstGeom prst="triangl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244" name="Isosceles Triangle 243"/>
                    <p:cNvSpPr/>
                    <p:nvPr/>
                  </p:nvSpPr>
                  <p:spPr>
                    <a:xfrm>
                      <a:off x="2526307" y="1870362"/>
                      <a:ext cx="153967" cy="172742"/>
                    </a:xfrm>
                    <a:prstGeom prst="triangl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sp>
                <p:nvSpPr>
                  <p:cNvPr id="246" name="TextBox 2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43049" y="2132753"/>
                    <a:ext cx="705025" cy="30954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/>
                  <a:lstStyle>
                    <a:defPPr>
                      <a:defRPr lang="en-US"/>
                    </a:defPPr>
                    <a:lvl1pPr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defTabSz="457200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1619" lvl="1" algn="ctr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000" b="1" kern="0" dirty="0">
                        <a:solidFill>
                          <a:srgbClr val="002960"/>
                        </a:solidFill>
                      </a:rPr>
                      <a:t>Auto-</a:t>
                    </a:r>
                  </a:p>
                  <a:p>
                    <a:pPr marL="1619" lvl="1" algn="ctr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000" b="1" kern="0" dirty="0">
                        <a:solidFill>
                          <a:srgbClr val="002960"/>
                        </a:solidFill>
                      </a:rPr>
                      <a:t>assign</a:t>
                    </a:r>
                  </a:p>
                </p:txBody>
              </p:sp>
              <p:cxnSp>
                <p:nvCxnSpPr>
                  <p:cNvPr id="247" name="Straight Connector 246"/>
                  <p:cNvCxnSpPr/>
                  <p:nvPr/>
                </p:nvCxnSpPr>
                <p:spPr>
                  <a:xfrm>
                    <a:off x="2930858" y="3051580"/>
                    <a:ext cx="4978477" cy="0"/>
                  </a:xfrm>
                  <a:prstGeom prst="line">
                    <a:avLst/>
                  </a:prstGeom>
                  <a:ln w="28575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50" name="Group 249"/>
                  <p:cNvGrpSpPr/>
                  <p:nvPr/>
                </p:nvGrpSpPr>
                <p:grpSpPr>
                  <a:xfrm>
                    <a:off x="2507150" y="2965214"/>
                    <a:ext cx="1215259" cy="501524"/>
                    <a:chOff x="1543313" y="1870362"/>
                    <a:chExt cx="1215259" cy="501554"/>
                  </a:xfrm>
                </p:grpSpPr>
                <p:sp>
                  <p:nvSpPr>
                    <p:cNvPr id="251" name="TextBox 2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43313" y="2062354"/>
                      <a:ext cx="1215259" cy="30956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>
                      <a:defPPr>
                        <a:defRPr lang="en-US"/>
                      </a:defPPr>
                      <a:lvl1pPr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1619" lvl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chemeClr val="tx2"/>
                          </a:solidFill>
                        </a:rPr>
                        <a:t>Pilot performance period begins</a:t>
                      </a:r>
                    </a:p>
                  </p:txBody>
                </p:sp>
                <p:sp>
                  <p:nvSpPr>
                    <p:cNvPr id="252" name="Isosceles Triangle 251"/>
                    <p:cNvSpPr/>
                    <p:nvPr/>
                  </p:nvSpPr>
                  <p:spPr>
                    <a:xfrm>
                      <a:off x="1897315" y="1870362"/>
                      <a:ext cx="153967" cy="172742"/>
                    </a:xfrm>
                    <a:prstGeom prst="triangl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/>
                    </a:p>
                  </p:txBody>
                </p:sp>
              </p:grpSp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7337941" y="2945008"/>
                    <a:ext cx="1204725" cy="521731"/>
                    <a:chOff x="1493739" y="1870362"/>
                    <a:chExt cx="1204725" cy="521762"/>
                  </a:xfrm>
                </p:grpSpPr>
                <p:sp>
                  <p:nvSpPr>
                    <p:cNvPr id="254" name="TextBox 2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93739" y="2082562"/>
                      <a:ext cx="1204725" cy="30956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>
                      <a:defPPr>
                        <a:defRPr lang="en-US"/>
                      </a:defPPr>
                      <a:lvl1pPr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1619" lvl="1" algn="ctr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rgbClr val="002960"/>
                          </a:solidFill>
                        </a:rPr>
                        <a:t>Pilot performance period ends</a:t>
                      </a:r>
                    </a:p>
                  </p:txBody>
                </p:sp>
                <p:sp>
                  <p:nvSpPr>
                    <p:cNvPr id="255" name="Isosceles Triangle 254"/>
                    <p:cNvSpPr/>
                    <p:nvPr/>
                  </p:nvSpPr>
                  <p:spPr>
                    <a:xfrm>
                      <a:off x="2008440" y="1870362"/>
                      <a:ext cx="153967" cy="172742"/>
                    </a:xfrm>
                    <a:prstGeom prst="triangl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2444576" y="1912259"/>
                    <a:ext cx="886149" cy="538356"/>
                    <a:chOff x="2120189" y="1861570"/>
                    <a:chExt cx="886149" cy="538388"/>
                  </a:xfrm>
                </p:grpSpPr>
                <p:sp>
                  <p:nvSpPr>
                    <p:cNvPr id="257" name="TextBox 2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0189" y="2090396"/>
                      <a:ext cx="886149" cy="30956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>
                      <a:defPPr>
                        <a:defRPr lang="en-US"/>
                      </a:defPPr>
                      <a:lvl1pPr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defTabSz="457200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1619" lvl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000" b="1" kern="0" dirty="0">
                          <a:solidFill>
                            <a:srgbClr val="002060"/>
                          </a:solidFill>
                        </a:rPr>
                        <a:t>Databooks &amp; pricing methodology released</a:t>
                      </a:r>
                    </a:p>
                  </p:txBody>
                </p:sp>
                <p:sp>
                  <p:nvSpPr>
                    <p:cNvPr id="258" name="Isosceles Triangle 257"/>
                    <p:cNvSpPr/>
                    <p:nvPr/>
                  </p:nvSpPr>
                  <p:spPr>
                    <a:xfrm>
                      <a:off x="2319409" y="1861570"/>
                      <a:ext cx="153967" cy="172742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89" name="Isosceles Triangle 188"/>
              <p:cNvSpPr/>
              <p:nvPr/>
            </p:nvSpPr>
            <p:spPr>
              <a:xfrm>
                <a:off x="3737389" y="1917836"/>
                <a:ext cx="153967" cy="172732"/>
              </a:xfrm>
              <a:prstGeom prst="triangle">
                <a:avLst/>
              </a:prstGeom>
              <a:solidFill>
                <a:srgbClr val="00206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3296" tIns="46648" rIns="93296" bIns="46648" rtlCol="0" anchor="ctr"/>
              <a:lstStyle/>
              <a:p>
                <a:pPr algn="ctr"/>
                <a:endParaRPr lang="en-US" sz="1000" dirty="0"/>
              </a:p>
            </p:txBody>
          </p:sp>
        </p:grpSp>
        <p:sp>
          <p:nvSpPr>
            <p:cNvPr id="260" name="Isosceles Triangle 259"/>
            <p:cNvSpPr/>
            <p:nvPr/>
          </p:nvSpPr>
          <p:spPr>
            <a:xfrm>
              <a:off x="2975827" y="2267098"/>
              <a:ext cx="153967" cy="172732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3296" tIns="46648" rIns="93296" bIns="46648" rtlCol="0" anchor="ctr"/>
            <a:lstStyle/>
            <a:p>
              <a:pPr algn="ctr"/>
              <a:endParaRPr lang="en-US" sz="1000" dirty="0"/>
            </a:p>
          </p:txBody>
        </p:sp>
      </p:grpSp>
      <p:sp>
        <p:nvSpPr>
          <p:cNvPr id="259" name="Isosceles Triangle 258"/>
          <p:cNvSpPr/>
          <p:nvPr/>
        </p:nvSpPr>
        <p:spPr>
          <a:xfrm>
            <a:off x="2812342" y="2267098"/>
            <a:ext cx="153967" cy="172732"/>
          </a:xfrm>
          <a:prstGeom prst="triangl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444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"/>
          <p:cNvSpPr txBox="1">
            <a:spLocks/>
          </p:cNvSpPr>
          <p:nvPr/>
        </p:nvSpPr>
        <p:spPr>
          <a:xfrm>
            <a:off x="61703" y="134625"/>
            <a:ext cx="8890086" cy="67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 defTabSz="932369"/>
            <a:r>
              <a:rPr lang="en-US" sz="1900" dirty="0">
                <a:solidFill>
                  <a:srgbClr val="002960"/>
                </a:solidFill>
                <a:latin typeface="Arial"/>
              </a:rPr>
              <a:t>Initially, we provided a route for potential partners to join BACO as limited members to take part in the </a:t>
            </a:r>
            <a:r>
              <a:rPr lang="en-US" sz="1900" dirty="0" err="1">
                <a:solidFill>
                  <a:srgbClr val="002960"/>
                </a:solidFill>
                <a:latin typeface="Arial"/>
              </a:rPr>
              <a:t>MassHealth</a:t>
            </a:r>
            <a:r>
              <a:rPr lang="en-US" sz="1900" dirty="0">
                <a:solidFill>
                  <a:srgbClr val="002960"/>
                </a:solidFill>
                <a:latin typeface="Arial"/>
              </a:rPr>
              <a:t> ACO pilot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6191" y="1144331"/>
            <a:ext cx="6089656" cy="4942624"/>
            <a:chOff x="427109" y="1692352"/>
            <a:chExt cx="4438275" cy="4620238"/>
          </a:xfrm>
        </p:grpSpPr>
        <p:sp>
          <p:nvSpPr>
            <p:cNvPr id="13" name="TextBox 12"/>
            <p:cNvSpPr txBox="1"/>
            <p:nvPr/>
          </p:nvSpPr>
          <p:spPr>
            <a:xfrm>
              <a:off x="540188" y="2289381"/>
              <a:ext cx="4325196" cy="4023209"/>
            </a:xfrm>
            <a:prstGeom prst="rect">
              <a:avLst/>
            </a:prstGeom>
            <a:noFill/>
          </p:spPr>
          <p:txBody>
            <a:bodyPr wrap="square" lIns="88064" tIns="44038" rIns="88064" bIns="44038" rtlCol="0">
              <a:spAutoFit/>
            </a:bodyPr>
            <a:lstStyle/>
            <a:p>
              <a:pPr marL="225186" lvl="1" indent="-223602" defTabSz="894306">
                <a:spcBef>
                  <a:spcPts val="1224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buFont typeface="Arial" charset="0"/>
                <a:buChar char="▪"/>
                <a:defRPr/>
              </a:pPr>
              <a:r>
                <a:rPr lang="en-US" kern="0" dirty="0">
                  <a:solidFill>
                    <a:srgbClr val="000000"/>
                  </a:solidFill>
                </a:rPr>
                <a:t>Core BACO (10 groups)</a:t>
              </a:r>
              <a:r>
                <a:rPr lang="en-US" kern="0" baseline="30000" dirty="0">
                  <a:solidFill>
                    <a:srgbClr val="000000"/>
                  </a:solidFill>
                </a:rPr>
                <a:t>1 </a:t>
              </a:r>
              <a:r>
                <a:rPr lang="en-US" kern="0" dirty="0">
                  <a:solidFill>
                    <a:srgbClr val="000000"/>
                  </a:solidFill>
                </a:rPr>
                <a:t>– </a:t>
              </a:r>
              <a:r>
                <a:rPr lang="en-US" b="1" kern="0" dirty="0">
                  <a:solidFill>
                    <a:srgbClr val="000000"/>
                  </a:solidFill>
                </a:rPr>
                <a:t>22K</a:t>
              </a:r>
              <a:r>
                <a:rPr lang="en-US" kern="0" dirty="0">
                  <a:solidFill>
                    <a:srgbClr val="000000"/>
                  </a:solidFill>
                </a:rPr>
                <a:t> </a:t>
              </a:r>
            </a:p>
            <a:p>
              <a:pPr marL="225186" lvl="1" indent="-223602" defTabSz="894306">
                <a:spcBef>
                  <a:spcPts val="1224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buFont typeface="Arial" charset="0"/>
                <a:buChar char="▪"/>
                <a:defRPr/>
              </a:pPr>
              <a:r>
                <a:rPr lang="en-US" kern="0" dirty="0">
                  <a:solidFill>
                    <a:srgbClr val="000000"/>
                  </a:solidFill>
                </a:rPr>
                <a:t>HealthFirst Family Health Center (Fall River) – </a:t>
              </a:r>
              <a:r>
                <a:rPr lang="en-US" b="1" kern="0" dirty="0">
                  <a:solidFill>
                    <a:srgbClr val="000000"/>
                  </a:solidFill>
                </a:rPr>
                <a:t>2K</a:t>
              </a:r>
              <a:r>
                <a:rPr lang="en-US" kern="0" dirty="0">
                  <a:solidFill>
                    <a:srgbClr val="000000"/>
                  </a:solidFill>
                </a:rPr>
                <a:t> </a:t>
              </a:r>
            </a:p>
            <a:p>
              <a:pPr marL="225186" lvl="1" indent="-223602" defTabSz="894306">
                <a:spcBef>
                  <a:spcPts val="1224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buFont typeface="Arial" charset="0"/>
                <a:buChar char="▪"/>
                <a:defRPr/>
              </a:pPr>
              <a:r>
                <a:rPr lang="en-US" kern="0" dirty="0">
                  <a:solidFill>
                    <a:srgbClr val="000000"/>
                  </a:solidFill>
                </a:rPr>
                <a:t>Greater New Bedford CHC – </a:t>
              </a:r>
              <a:r>
                <a:rPr lang="en-US" b="1" kern="0" dirty="0">
                  <a:solidFill>
                    <a:srgbClr val="000000"/>
                  </a:solidFill>
                </a:rPr>
                <a:t>5K</a:t>
              </a:r>
              <a:r>
                <a:rPr lang="en-US" kern="0" dirty="0">
                  <a:solidFill>
                    <a:srgbClr val="000000"/>
                  </a:solidFill>
                </a:rPr>
                <a:t> </a:t>
              </a:r>
            </a:p>
            <a:p>
              <a:pPr marL="225186" lvl="1" indent="-223602" defTabSz="894306">
                <a:spcBef>
                  <a:spcPts val="1224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buFont typeface="Arial" charset="0"/>
                <a:buChar char="▪"/>
                <a:defRPr/>
              </a:pPr>
              <a:r>
                <a:rPr lang="en-US" kern="0" dirty="0">
                  <a:solidFill>
                    <a:srgbClr val="000000"/>
                  </a:solidFill>
                </a:rPr>
                <a:t>Family Healthcare Center at SSTAR</a:t>
              </a:r>
              <a:br>
                <a:rPr lang="en-US" kern="0" dirty="0">
                  <a:solidFill>
                    <a:srgbClr val="000000"/>
                  </a:solidFill>
                </a:rPr>
              </a:br>
              <a:r>
                <a:rPr lang="en-US" kern="0" dirty="0">
                  <a:solidFill>
                    <a:srgbClr val="000000"/>
                  </a:solidFill>
                </a:rPr>
                <a:t>(Fall River) – </a:t>
              </a:r>
              <a:r>
                <a:rPr lang="en-US" b="1" kern="0" dirty="0">
                  <a:solidFill>
                    <a:srgbClr val="000000"/>
                  </a:solidFill>
                </a:rPr>
                <a:t>1K</a:t>
              </a:r>
              <a:r>
                <a:rPr lang="en-US" kern="0" dirty="0">
                  <a:solidFill>
                    <a:srgbClr val="000000"/>
                  </a:solidFill>
                </a:rPr>
                <a:t> </a:t>
              </a:r>
            </a:p>
            <a:p>
              <a:pPr marL="225186" lvl="1" indent="-223602" defTabSz="894306">
                <a:spcBef>
                  <a:spcPts val="1224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buFont typeface="Arial" charset="0"/>
                <a:buChar char="▪"/>
                <a:defRPr/>
              </a:pPr>
              <a:r>
                <a:rPr lang="en-US" kern="0" dirty="0">
                  <a:solidFill>
                    <a:srgbClr val="000000"/>
                  </a:solidFill>
                </a:rPr>
                <a:t>Upham’s Corner Health Center – </a:t>
              </a:r>
              <a:r>
                <a:rPr lang="en-US" b="1" kern="0" dirty="0">
                  <a:solidFill>
                    <a:srgbClr val="000000"/>
                  </a:solidFill>
                </a:rPr>
                <a:t>3K</a:t>
              </a:r>
              <a:endParaRPr lang="en-US" kern="0" dirty="0">
                <a:solidFill>
                  <a:srgbClr val="000000"/>
                </a:solidFill>
              </a:endParaRPr>
            </a:p>
            <a:p>
              <a:pPr marL="225186" lvl="1" indent="-223602" defTabSz="894306">
                <a:spcBef>
                  <a:spcPts val="1224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buFont typeface="Arial" charset="0"/>
                <a:buChar char="▪"/>
                <a:defRPr/>
              </a:pPr>
              <a:r>
                <a:rPr lang="en-US" kern="0" dirty="0">
                  <a:solidFill>
                    <a:srgbClr val="000000"/>
                  </a:solidFill>
                </a:rPr>
                <a:t>Boston Healthcare For The Homeless – </a:t>
              </a:r>
              <a:r>
                <a:rPr lang="en-US" b="1" kern="0" dirty="0">
                  <a:solidFill>
                    <a:srgbClr val="000000"/>
                  </a:solidFill>
                </a:rPr>
                <a:t>1K</a:t>
              </a:r>
            </a:p>
            <a:p>
              <a:pPr marL="225186" lvl="1" indent="-223602" defTabSz="894306">
                <a:spcBef>
                  <a:spcPts val="1224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buFont typeface="Arial" charset="0"/>
                <a:buChar char="▪"/>
                <a:defRPr/>
              </a:pPr>
              <a:r>
                <a:rPr lang="en-US" kern="0" dirty="0">
                  <a:solidFill>
                    <a:srgbClr val="000000"/>
                  </a:solidFill>
                </a:rPr>
                <a:t>Signature Healthcare (Brockton) – </a:t>
              </a:r>
              <a:r>
                <a:rPr lang="en-US" b="1" kern="0" dirty="0">
                  <a:solidFill>
                    <a:srgbClr val="000000"/>
                  </a:solidFill>
                </a:rPr>
                <a:t>6K</a:t>
              </a:r>
              <a:endParaRPr lang="en-US" kern="0" dirty="0">
                <a:solidFill>
                  <a:srgbClr val="000000"/>
                </a:solidFill>
              </a:endParaRPr>
            </a:p>
            <a:p>
              <a:pPr marL="225186" lvl="1" indent="-223602" defTabSz="894306">
                <a:spcBef>
                  <a:spcPts val="1224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buFont typeface="Arial" charset="0"/>
                <a:buChar char="▪"/>
                <a:defRPr/>
              </a:pPr>
              <a:r>
                <a:rPr lang="en-US" kern="0" dirty="0">
                  <a:solidFill>
                    <a:srgbClr val="000000"/>
                  </a:solidFill>
                </a:rPr>
                <a:t>Sisters Of Providence Health System (Springfield) – </a:t>
              </a:r>
              <a:r>
                <a:rPr lang="en-US" b="1" kern="0" dirty="0">
                  <a:solidFill>
                    <a:srgbClr val="000000"/>
                  </a:solidFill>
                </a:rPr>
                <a:t>2K</a:t>
              </a:r>
              <a:r>
                <a:rPr lang="en-US" kern="0" dirty="0">
                  <a:solidFill>
                    <a:srgbClr val="000000"/>
                  </a:solidFill>
                </a:rPr>
                <a:t> </a:t>
              </a:r>
            </a:p>
            <a:p>
              <a:pPr marL="1588" lvl="1" defTabSz="894306">
                <a:spcBef>
                  <a:spcPts val="300"/>
                </a:spcBef>
                <a:spcAft>
                  <a:spcPts val="300"/>
                </a:spcAft>
                <a:buClr>
                  <a:srgbClr val="002960"/>
                </a:buClr>
                <a:buSzPct val="125000"/>
                <a:defRPr/>
              </a:pPr>
              <a:endParaRPr lang="en-US" kern="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7116" y="1692352"/>
              <a:ext cx="4255124" cy="535465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9736" tIns="49870" rIns="99736" bIns="49870" numCol="1" rtlCol="0" anchor="ctr" anchorCtr="0" compatLnSpc="1">
              <a:prstTxWarp prst="textNoShape">
                <a:avLst/>
              </a:prstTxWarp>
            </a:bodyPr>
            <a:lstStyle/>
            <a:p>
              <a:pPr defTabSz="898366">
                <a:spcAft>
                  <a:spcPts val="600"/>
                </a:spcAft>
              </a:pPr>
              <a:r>
                <a:rPr lang="en-US" b="1" dirty="0">
                  <a:solidFill>
                    <a:srgbClr val="FFFFFF"/>
                  </a:solidFill>
                </a:rPr>
                <a:t>Expanded BACO MassHealth ACO Pilot: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7109" y="1692354"/>
              <a:ext cx="4255133" cy="4522744"/>
            </a:xfrm>
            <a:prstGeom prst="rect">
              <a:avLst/>
            </a:prstGeom>
            <a:noFill/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365" tIns="45683" rIns="91365" bIns="45683" rtlCol="0" anchor="t"/>
            <a:lstStyle/>
            <a:p>
              <a:pPr algn="ctr" defTabSz="932369"/>
              <a:endParaRPr lang="en-US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6564522" y="2888669"/>
            <a:ext cx="2484825" cy="17934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994" tIns="50499" rIns="100994" bIns="50499" numCol="1" rtlCol="0" anchor="ctr" anchorCtr="0" compatLnSpc="1">
            <a:prstTxWarp prst="textNoShape">
              <a:avLst/>
            </a:prstTxWarp>
          </a:bodyPr>
          <a:lstStyle/>
          <a:p>
            <a:pPr defTabSz="1010441">
              <a:spcAft>
                <a:spcPts val="306"/>
              </a:spcAft>
            </a:pPr>
            <a:r>
              <a:rPr lang="en-US" b="1" dirty="0">
                <a:solidFill>
                  <a:schemeClr val="tx2"/>
                </a:solidFill>
                <a:latin typeface="+mj-lt"/>
              </a:rPr>
              <a:t>We are gaining experience using MassHealth data and collaborating across a broader group of physicians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6214675" y="1799700"/>
            <a:ext cx="181171" cy="3998617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5358" y="6148835"/>
            <a:ext cx="8552070" cy="533771"/>
          </a:xfrm>
          <a:prstGeom prst="rect">
            <a:avLst/>
          </a:prstGeom>
          <a:noFill/>
        </p:spPr>
        <p:txBody>
          <a:bodyPr wrap="square" lIns="93220" tIns="46610" rIns="93220" bIns="46610" rtlCol="0">
            <a:spAutoFit/>
          </a:bodyPr>
          <a:lstStyle/>
          <a:p>
            <a:pPr marL="349861" indent="-349861" defTabSz="932369"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Core BACO: </a:t>
            </a:r>
            <a:r>
              <a:rPr lang="en-US" sz="1400" b="1" dirty="0">
                <a:solidFill>
                  <a:srgbClr val="000000"/>
                </a:solidFill>
              </a:rPr>
              <a:t>Health Centers: </a:t>
            </a:r>
            <a:r>
              <a:rPr lang="en-US" sz="1400" dirty="0">
                <a:solidFill>
                  <a:srgbClr val="000000"/>
                </a:solidFill>
              </a:rPr>
              <a:t>Codman Square, Dorchester House, Greater Roslindale, Mattapan, South Boston, Sound End </a:t>
            </a:r>
            <a:r>
              <a:rPr lang="en-US" sz="1400" b="1" dirty="0">
                <a:solidFill>
                  <a:srgbClr val="000000"/>
                </a:solidFill>
              </a:rPr>
              <a:t>Hospital: </a:t>
            </a:r>
            <a:r>
              <a:rPr lang="en-US" sz="1400" dirty="0">
                <a:solidFill>
                  <a:srgbClr val="000000"/>
                </a:solidFill>
              </a:rPr>
              <a:t>Multiple BMC primary care and pediatric practices </a:t>
            </a:r>
          </a:p>
        </p:txBody>
      </p:sp>
    </p:spTree>
    <p:extLst>
      <p:ext uri="{BB962C8B-B14F-4D97-AF65-F5344CB8AC3E}">
        <p14:creationId xmlns:p14="http://schemas.microsoft.com/office/powerpoint/2010/main" val="24777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69" y="131152"/>
            <a:ext cx="8814155" cy="584747"/>
          </a:xfrm>
        </p:spPr>
        <p:txBody>
          <a:bodyPr>
            <a:normAutofit fontScale="90000"/>
          </a:bodyPr>
          <a:lstStyle/>
          <a:p>
            <a:r>
              <a:rPr lang="en-US" sz="1900" dirty="0"/>
              <a:t>We are on track to form partnerships with a significant number of organizations across MA in Model A ACO/MCO arrangements…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36" y="1487170"/>
            <a:ext cx="7949162" cy="4267276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5232395" y="5173723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45" name="5-Point Star 44"/>
          <p:cNvSpPr/>
          <p:nvPr/>
        </p:nvSpPr>
        <p:spPr>
          <a:xfrm>
            <a:off x="1888341" y="2973274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47" name="5-Point Star 46"/>
          <p:cNvSpPr/>
          <p:nvPr/>
        </p:nvSpPr>
        <p:spPr>
          <a:xfrm>
            <a:off x="1782801" y="3519771"/>
            <a:ext cx="209313" cy="187397"/>
          </a:xfrm>
          <a:prstGeom prst="star5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49" name="Rectangle 48"/>
          <p:cNvSpPr/>
          <p:nvPr/>
        </p:nvSpPr>
        <p:spPr>
          <a:xfrm>
            <a:off x="216869" y="3824414"/>
            <a:ext cx="1986310" cy="459035"/>
          </a:xfrm>
          <a:prstGeom prst="rect">
            <a:avLst/>
          </a:prstGeom>
          <a:solidFill>
            <a:schemeClr val="bg1">
              <a:alpha val="92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Mercy/Riverbend (30)</a:t>
            </a:r>
          </a:p>
        </p:txBody>
      </p:sp>
      <p:sp>
        <p:nvSpPr>
          <p:cNvPr id="51" name="Content Placeholder 3"/>
          <p:cNvSpPr txBox="1">
            <a:spLocks/>
          </p:cNvSpPr>
          <p:nvPr/>
        </p:nvSpPr>
        <p:spPr bwMode="auto">
          <a:xfrm>
            <a:off x="257346" y="1014409"/>
            <a:ext cx="5792915" cy="4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 defTabSz="895160">
              <a:spcBef>
                <a:spcPts val="300"/>
              </a:spcBef>
              <a:spcAft>
                <a:spcPts val="300"/>
              </a:spcAft>
              <a:buClr>
                <a:srgbClr val="002960"/>
              </a:buClr>
              <a:buNone/>
              <a:defRPr/>
            </a:pPr>
            <a:r>
              <a:rPr lang="en-US" sz="1400" b="1" kern="0" dirty="0">
                <a:solidFill>
                  <a:srgbClr val="002960"/>
                </a:solidFill>
                <a:latin typeface="+mj-lt"/>
              </a:rPr>
              <a:t>High-potential partner organizations by region </a:t>
            </a:r>
            <a:br>
              <a:rPr lang="en-US" sz="1400" b="1" kern="0" dirty="0">
                <a:solidFill>
                  <a:srgbClr val="002960"/>
                </a:solidFill>
                <a:latin typeface="+mj-lt"/>
              </a:rPr>
            </a:br>
            <a:r>
              <a:rPr lang="en-US" sz="1400" kern="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Number of lives in thousands </a:t>
            </a:r>
          </a:p>
        </p:txBody>
      </p:sp>
      <p:sp>
        <p:nvSpPr>
          <p:cNvPr id="52" name="5-Point Star 51"/>
          <p:cNvSpPr/>
          <p:nvPr/>
        </p:nvSpPr>
        <p:spPr>
          <a:xfrm>
            <a:off x="1887458" y="3153722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6646441" y="1048010"/>
            <a:ext cx="2322576" cy="3708717"/>
          </a:xfrm>
          <a:prstGeom prst="rect">
            <a:avLst/>
          </a:prstGeom>
          <a:solidFill>
            <a:schemeClr val="bg1">
              <a:alpha val="92000"/>
            </a:scheme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r>
              <a:rPr lang="en-US" sz="1400" b="1" u="sng" dirty="0">
                <a:solidFill>
                  <a:schemeClr val="tx1"/>
                </a:solidFill>
              </a:rPr>
              <a:t>BACO</a:t>
            </a: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Existing BACO (42)</a:t>
            </a: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BHCHP (3)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/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South</a:t>
            </a: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Sturdy (10)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Greater NB CHC (9)</a:t>
            </a: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HealthFirst (3)</a:t>
            </a: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SSTAR (2)</a:t>
            </a: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South Shore (1)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West</a:t>
            </a:r>
            <a:endParaRPr lang="en-US" sz="1400" dirty="0">
              <a:solidFill>
                <a:schemeClr val="tx1"/>
              </a:solidFill>
            </a:endParaRP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Holyoke Med Ctr. (8)</a:t>
            </a: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Cooley Dickinson (11)</a:t>
            </a:r>
          </a:p>
        </p:txBody>
      </p:sp>
      <p:sp>
        <p:nvSpPr>
          <p:cNvPr id="61" name="5-Point Star 60"/>
          <p:cNvSpPr/>
          <p:nvPr/>
        </p:nvSpPr>
        <p:spPr>
          <a:xfrm>
            <a:off x="5082489" y="3156638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63" name="5-Point Star 62"/>
          <p:cNvSpPr/>
          <p:nvPr/>
        </p:nvSpPr>
        <p:spPr>
          <a:xfrm>
            <a:off x="5177413" y="3001655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71" name="5-Point Star 70"/>
          <p:cNvSpPr/>
          <p:nvPr/>
        </p:nvSpPr>
        <p:spPr>
          <a:xfrm>
            <a:off x="5353964" y="5303767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72" name="5-Point Star 71"/>
          <p:cNvSpPr/>
          <p:nvPr/>
        </p:nvSpPr>
        <p:spPr>
          <a:xfrm>
            <a:off x="5473314" y="5111529"/>
            <a:ext cx="209313" cy="187397"/>
          </a:xfrm>
          <a:prstGeom prst="star5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76" name="5-Point Star 75"/>
          <p:cNvSpPr/>
          <p:nvPr/>
        </p:nvSpPr>
        <p:spPr>
          <a:xfrm>
            <a:off x="5300251" y="4978656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77" name="5-Point Star 76"/>
          <p:cNvSpPr/>
          <p:nvPr/>
        </p:nvSpPr>
        <p:spPr>
          <a:xfrm>
            <a:off x="6523463" y="5031785"/>
            <a:ext cx="209313" cy="187397"/>
          </a:xfrm>
          <a:prstGeom prst="star5">
            <a:avLst/>
          </a:prstGeom>
          <a:solidFill>
            <a:srgbClr val="00B0F0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78" name="5-Point Star 77"/>
          <p:cNvSpPr/>
          <p:nvPr/>
        </p:nvSpPr>
        <p:spPr>
          <a:xfrm>
            <a:off x="6390585" y="4941320"/>
            <a:ext cx="209313" cy="187397"/>
          </a:xfrm>
          <a:prstGeom prst="star5">
            <a:avLst/>
          </a:prstGeom>
          <a:solidFill>
            <a:srgbClr val="00B0F0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85" name="Rectangle 84"/>
          <p:cNvSpPr/>
          <p:nvPr/>
        </p:nvSpPr>
        <p:spPr>
          <a:xfrm>
            <a:off x="6840262" y="5416662"/>
            <a:ext cx="1853039" cy="859122"/>
          </a:xfrm>
          <a:prstGeom prst="rect">
            <a:avLst/>
          </a:prstGeom>
          <a:solidFill>
            <a:schemeClr val="bg1">
              <a:alpha val="92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Cape Cod (13)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Outer Cape CHC (4)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Duffy Health Ctr. (2)</a:t>
            </a:r>
          </a:p>
        </p:txBody>
      </p:sp>
      <p:sp>
        <p:nvSpPr>
          <p:cNvPr id="86" name="5-Point Star 85"/>
          <p:cNvSpPr/>
          <p:nvPr/>
        </p:nvSpPr>
        <p:spPr>
          <a:xfrm>
            <a:off x="5211341" y="4329364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87" name="5-Point Star 86"/>
          <p:cNvSpPr/>
          <p:nvPr/>
        </p:nvSpPr>
        <p:spPr>
          <a:xfrm>
            <a:off x="5439407" y="4112836"/>
            <a:ext cx="209313" cy="187397"/>
          </a:xfrm>
          <a:prstGeom prst="star5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27" name="5-Point Star 26"/>
          <p:cNvSpPr/>
          <p:nvPr/>
        </p:nvSpPr>
        <p:spPr>
          <a:xfrm>
            <a:off x="5087661" y="3330149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2312190" y="1646343"/>
            <a:ext cx="2795528" cy="91787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r>
              <a:rPr lang="en-US" sz="1400" b="1" u="sng" dirty="0">
                <a:solidFill>
                  <a:schemeClr val="tx1"/>
                </a:solidFill>
              </a:rPr>
              <a:t>Others still considering</a:t>
            </a:r>
          </a:p>
          <a:p>
            <a:pPr marL="285720" indent="-28572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Merrimack Valley ACO</a:t>
            </a:r>
            <a:r>
              <a:rPr lang="en-US" sz="1400" baseline="30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(45)</a:t>
            </a:r>
          </a:p>
        </p:txBody>
      </p:sp>
      <p:sp>
        <p:nvSpPr>
          <p:cNvPr id="36" name="5-Point Star 35"/>
          <p:cNvSpPr/>
          <p:nvPr/>
        </p:nvSpPr>
        <p:spPr>
          <a:xfrm>
            <a:off x="5475886" y="2092965"/>
            <a:ext cx="209313" cy="187397"/>
          </a:xfrm>
          <a:prstGeom prst="star5">
            <a:avLst/>
          </a:prstGeom>
          <a:solidFill>
            <a:srgbClr val="7030A0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37" name="5-Point Star 36"/>
          <p:cNvSpPr/>
          <p:nvPr/>
        </p:nvSpPr>
        <p:spPr>
          <a:xfrm>
            <a:off x="5291802" y="2153122"/>
            <a:ext cx="209313" cy="187397"/>
          </a:xfrm>
          <a:prstGeom prst="star5">
            <a:avLst/>
          </a:prstGeom>
          <a:solidFill>
            <a:srgbClr val="7030A0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42" name="5-Point Star 41"/>
          <p:cNvSpPr/>
          <p:nvPr/>
        </p:nvSpPr>
        <p:spPr>
          <a:xfrm>
            <a:off x="5282013" y="3365352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2364461" y="4364513"/>
            <a:ext cx="2128026" cy="4720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Signature Brockton (31)</a:t>
            </a:r>
          </a:p>
        </p:txBody>
      </p:sp>
      <p:sp>
        <p:nvSpPr>
          <p:cNvPr id="46" name="5-Point Star 45"/>
          <p:cNvSpPr/>
          <p:nvPr/>
        </p:nvSpPr>
        <p:spPr>
          <a:xfrm>
            <a:off x="5472513" y="3720931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87456" y="3707169"/>
            <a:ext cx="0" cy="1067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492488" y="4206535"/>
            <a:ext cx="946919" cy="21652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-Point Star 58"/>
          <p:cNvSpPr/>
          <p:nvPr/>
        </p:nvSpPr>
        <p:spPr>
          <a:xfrm>
            <a:off x="6292391" y="5108506"/>
            <a:ext cx="209313" cy="187397"/>
          </a:xfrm>
          <a:prstGeom prst="star5">
            <a:avLst/>
          </a:prstGeom>
          <a:solidFill>
            <a:srgbClr val="00B0F0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6567226" y="5267423"/>
            <a:ext cx="273036" cy="48702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93571" y="6520383"/>
            <a:ext cx="8323132" cy="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619" lvl="1">
              <a:spcBef>
                <a:spcPts val="102"/>
              </a:spcBef>
              <a:spcAft>
                <a:spcPts val="102"/>
              </a:spcAft>
            </a:pPr>
            <a:r>
              <a:rPr lang="en-US" sz="1000" kern="0" dirty="0"/>
              <a:t>1. Greater Lawrence Family Health Center and Lawrence General Hospital</a:t>
            </a:r>
          </a:p>
        </p:txBody>
      </p:sp>
      <p:sp>
        <p:nvSpPr>
          <p:cNvPr id="50" name="5-Point Star 49"/>
          <p:cNvSpPr/>
          <p:nvPr/>
        </p:nvSpPr>
        <p:spPr>
          <a:xfrm>
            <a:off x="5249308" y="3232479"/>
            <a:ext cx="209313" cy="187397"/>
          </a:xfrm>
          <a:prstGeom prst="star5">
            <a:avLst/>
          </a:prstGeom>
          <a:solidFill>
            <a:schemeClr val="tx2">
              <a:lumMod val="90000"/>
              <a:lumOff val="10000"/>
            </a:schemeClr>
          </a:solidFill>
          <a:ln w="95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79919" y="5770648"/>
            <a:ext cx="3435471" cy="523189"/>
          </a:xfrm>
          <a:prstGeom prst="rect">
            <a:avLst/>
          </a:prstGeom>
        </p:spPr>
        <p:txBody>
          <a:bodyPr wrap="square" lIns="93296" tIns="46648" rIns="93296" bIns="46648">
            <a:spAutoFit/>
          </a:bodyPr>
          <a:lstStyle/>
          <a:p>
            <a:r>
              <a:rPr lang="en-US" sz="1400" dirty="0"/>
              <a:t>We project that our current partnerships will result in ~200K lives statewide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87278" y="5100975"/>
            <a:ext cx="1578002" cy="518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Southcoast</a:t>
            </a:r>
            <a:r>
              <a:rPr lang="en-US" sz="1400" dirty="0">
                <a:solidFill>
                  <a:schemeClr val="tx1"/>
                </a:solidFill>
              </a:rPr>
              <a:t> (24)</a:t>
            </a:r>
          </a:p>
        </p:txBody>
      </p:sp>
      <p:cxnSp>
        <p:nvCxnSpPr>
          <p:cNvPr id="39" name="Straight Connector 38"/>
          <p:cNvCxnSpPr>
            <a:stCxn id="38" idx="3"/>
            <a:endCxn id="72" idx="1"/>
          </p:cNvCxnSpPr>
          <p:nvPr/>
        </p:nvCxnSpPr>
        <p:spPr>
          <a:xfrm flipV="1">
            <a:off x="4965280" y="5183109"/>
            <a:ext cx="508034" cy="176923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96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686801" cy="53090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Final agreement near on reducing fringe rate on departmental (non-grant) portion of salaries to low 20% from high 20% range</a:t>
            </a:r>
          </a:p>
          <a:p>
            <a:pPr marL="0" indent="0">
              <a:buNone/>
            </a:pPr>
            <a:r>
              <a:rPr lang="en-US" dirty="0" smtClean="0"/>
              <a:t>Retroactive to July 1, 2016</a:t>
            </a:r>
          </a:p>
          <a:p>
            <a:pPr marL="0" indent="0">
              <a:buNone/>
            </a:pPr>
            <a:r>
              <a:rPr lang="en-US" dirty="0" smtClean="0"/>
              <a:t>Clearer definition of “full time” for purposes of benefits</a:t>
            </a:r>
          </a:p>
          <a:p>
            <a:pPr marL="0" indent="0">
              <a:buNone/>
            </a:pPr>
            <a:r>
              <a:rPr lang="en-US" dirty="0" smtClean="0"/>
              <a:t>No major changes in existing benefits</a:t>
            </a:r>
          </a:p>
          <a:p>
            <a:pPr marL="0" indent="0">
              <a:buNone/>
            </a:pPr>
            <a:r>
              <a:rPr lang="en-US" dirty="0" smtClean="0"/>
              <a:t>Improvements in HR and other administrative services sought</a:t>
            </a:r>
          </a:p>
          <a:p>
            <a:pPr marL="0" indent="0">
              <a:buNone/>
            </a:pPr>
            <a:r>
              <a:rPr lang="en-US" dirty="0" smtClean="0"/>
              <a:t>Depending on overall financial performance, seek to increase faculty compensation/incentive payments</a:t>
            </a:r>
          </a:p>
        </p:txBody>
      </p:sp>
    </p:spTree>
    <p:extLst>
      <p:ext uri="{BB962C8B-B14F-4D97-AF65-F5344CB8AC3E}">
        <p14:creationId xmlns:p14="http://schemas.microsoft.com/office/powerpoint/2010/main" val="31061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61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Upcoming </a:t>
            </a:r>
            <a:r>
              <a:rPr lang="en-US" b="1" dirty="0" smtClean="0"/>
              <a:t>Grand Rounds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625" y="1266825"/>
            <a:ext cx="8086725" cy="545465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January 27, 2017-</a:t>
            </a:r>
            <a:r>
              <a:rPr lang="en-US" sz="2000" b="1" dirty="0">
                <a:solidFill>
                  <a:srgbClr val="FF0000"/>
                </a:solidFill>
              </a:rPr>
              <a:t>CLINICAL / RESEARCH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Activity Title: </a:t>
            </a:r>
            <a:r>
              <a:rPr lang="en-US" sz="2000" b="1" dirty="0"/>
              <a:t>"Is Calorie a Calorie? The Redox Approach to Understanding Metabolism"</a:t>
            </a:r>
            <a:endParaRPr lang="en-US" sz="2000" dirty="0" smtClean="0"/>
          </a:p>
          <a:p>
            <a:pPr lvl="1"/>
            <a:r>
              <a:rPr lang="en-US" sz="2000" dirty="0" smtClean="0"/>
              <a:t>Speaker: </a:t>
            </a:r>
            <a:r>
              <a:rPr lang="en-US" sz="2000" b="1" dirty="0" smtClean="0"/>
              <a:t>Dr. Caroline Apovian &amp; Dr. Nawfal Istfan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February </a:t>
            </a:r>
            <a:r>
              <a:rPr lang="en-US" sz="2000" dirty="0" smtClean="0">
                <a:solidFill>
                  <a:srgbClr val="FF0000"/>
                </a:solidFill>
              </a:rPr>
              <a:t>3, 2017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Philip Kramer </a:t>
            </a:r>
            <a:r>
              <a:rPr lang="en-US" sz="2000" b="1" dirty="0" smtClean="0"/>
              <a:t>Lecture</a:t>
            </a:r>
          </a:p>
          <a:p>
            <a:pPr lvl="1"/>
            <a:r>
              <a:rPr lang="en-US" sz="2000" dirty="0" smtClean="0"/>
              <a:t>Speaker</a:t>
            </a:r>
            <a:r>
              <a:rPr lang="en-US" sz="2000" dirty="0"/>
              <a:t>: </a:t>
            </a:r>
            <a:r>
              <a:rPr lang="en-US" sz="2000" b="1" dirty="0"/>
              <a:t>Dr. Vijay </a:t>
            </a:r>
            <a:r>
              <a:rPr lang="en-US" sz="2000" b="1" dirty="0" smtClean="0"/>
              <a:t>Shah &amp; Terri Johnson</a:t>
            </a:r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February 10, 2017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Activity Title</a:t>
            </a:r>
            <a:r>
              <a:rPr lang="en-US" sz="2000" dirty="0" smtClean="0"/>
              <a:t>: </a:t>
            </a:r>
            <a:r>
              <a:rPr lang="en-US" sz="2000" b="1" dirty="0" smtClean="0"/>
              <a:t>TBD</a:t>
            </a:r>
            <a:endParaRPr lang="en-US" sz="2000" b="1" dirty="0"/>
          </a:p>
          <a:p>
            <a:pPr lvl="1"/>
            <a:r>
              <a:rPr lang="en-US" sz="2000" dirty="0"/>
              <a:t>Speaker: </a:t>
            </a:r>
            <a:r>
              <a:rPr lang="en-US" sz="2000" b="1" dirty="0" smtClean="0"/>
              <a:t>TBD</a:t>
            </a:r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February 17, 2017- </a:t>
            </a:r>
            <a:r>
              <a:rPr lang="en-US" sz="2000" b="1" dirty="0">
                <a:solidFill>
                  <a:srgbClr val="FF0000"/>
                </a:solidFill>
              </a:rPr>
              <a:t>CLINICAL / </a:t>
            </a:r>
            <a:r>
              <a:rPr lang="en-US" sz="2000" b="1" dirty="0" smtClean="0">
                <a:solidFill>
                  <a:srgbClr val="FF0000"/>
                </a:solidFill>
              </a:rPr>
              <a:t>RESEARCH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Activity Title</a:t>
            </a:r>
            <a:r>
              <a:rPr lang="en-US" sz="2000" dirty="0" smtClean="0"/>
              <a:t>: </a:t>
            </a:r>
            <a:r>
              <a:rPr lang="en-US" sz="2000" b="1" dirty="0" smtClean="0"/>
              <a:t>TBD</a:t>
            </a:r>
            <a:endParaRPr lang="en-US" sz="2000" b="1" dirty="0"/>
          </a:p>
          <a:p>
            <a:pPr lvl="1"/>
            <a:r>
              <a:rPr lang="en-US" sz="2000" dirty="0"/>
              <a:t>Speakers: </a:t>
            </a:r>
            <a:r>
              <a:rPr lang="en-US" sz="2000" b="1" dirty="0"/>
              <a:t>Dr. Frederick Ruberg and Dr. </a:t>
            </a:r>
            <a:r>
              <a:rPr lang="en-US" sz="2000" b="1" dirty="0" err="1"/>
              <a:t>Lawreen</a:t>
            </a:r>
            <a:r>
              <a:rPr lang="en-US" sz="2000" b="1" dirty="0"/>
              <a:t> Connors</a:t>
            </a:r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February 24, 2017</a:t>
            </a:r>
          </a:p>
          <a:p>
            <a:pPr lvl="1"/>
            <a:r>
              <a:rPr lang="en-US" sz="2000" dirty="0" smtClean="0"/>
              <a:t>Activity Title: </a:t>
            </a:r>
            <a:r>
              <a:rPr lang="en-US" sz="2000" b="1" dirty="0"/>
              <a:t>Joint Grand Rounds for Internal Medicine and </a:t>
            </a:r>
            <a:r>
              <a:rPr lang="en-US" sz="2000" b="1" dirty="0" smtClean="0"/>
              <a:t>Hematology-Oncology</a:t>
            </a:r>
          </a:p>
          <a:p>
            <a:pPr lvl="1"/>
            <a:r>
              <a:rPr lang="en-US" sz="2000" dirty="0" smtClean="0"/>
              <a:t>Speakers: </a:t>
            </a:r>
            <a:r>
              <a:rPr lang="en-US" sz="2000" b="1" dirty="0"/>
              <a:t>Dr. Linda Sprague-Martinez &amp; Dr. Karen </a:t>
            </a:r>
            <a:r>
              <a:rPr lang="en-US" sz="2000" b="1" dirty="0" err="1"/>
              <a:t>Winkfield</a:t>
            </a:r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24475" y="6165851"/>
            <a:ext cx="2057400" cy="365125"/>
          </a:xfrm>
        </p:spPr>
        <p:txBody>
          <a:bodyPr/>
          <a:lstStyle/>
          <a:p>
            <a:fld id="{6D6EE499-6DCF-4BBF-8E01-24C8370941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775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March </a:t>
            </a:r>
            <a:r>
              <a:rPr lang="en-US" b="1" dirty="0" smtClean="0"/>
              <a:t>Grand Rounds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41439"/>
            <a:ext cx="7886700" cy="5380037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March</a:t>
            </a:r>
            <a:r>
              <a:rPr lang="en-US" sz="2000" dirty="0" smtClean="0">
                <a:solidFill>
                  <a:srgbClr val="FF0000"/>
                </a:solidFill>
              </a:rPr>
              <a:t> 3, </a:t>
            </a:r>
            <a:r>
              <a:rPr lang="en-US" sz="2000" dirty="0" smtClean="0">
                <a:solidFill>
                  <a:srgbClr val="FF0000"/>
                </a:solidFill>
              </a:rPr>
              <a:t>2017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Activity Title: </a:t>
            </a:r>
            <a:r>
              <a:rPr lang="en-US" sz="2000" b="1" dirty="0" err="1" smtClean="0"/>
              <a:t>Beldon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Idelson</a:t>
            </a:r>
            <a:r>
              <a:rPr lang="en-US" sz="2000" b="1" dirty="0" smtClean="0"/>
              <a:t> VP</a:t>
            </a:r>
            <a:endParaRPr lang="en-US" sz="2000" dirty="0"/>
          </a:p>
          <a:p>
            <a:pPr lvl="1"/>
            <a:r>
              <a:rPr lang="en-US" sz="2000" dirty="0"/>
              <a:t>Speaker: </a:t>
            </a:r>
            <a:r>
              <a:rPr lang="en-US" sz="2000" b="1" dirty="0" smtClean="0"/>
              <a:t>TBD</a:t>
            </a:r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March 10, </a:t>
            </a:r>
            <a:r>
              <a:rPr lang="en-US" sz="2000" dirty="0" smtClean="0">
                <a:solidFill>
                  <a:srgbClr val="FF0000"/>
                </a:solidFill>
              </a:rPr>
              <a:t>2017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Activity Title</a:t>
            </a:r>
            <a:r>
              <a:rPr lang="en-US" sz="2000" dirty="0" smtClean="0"/>
              <a:t>: </a:t>
            </a:r>
            <a:r>
              <a:rPr lang="en-US" sz="2000" b="1" dirty="0" smtClean="0"/>
              <a:t>TBD</a:t>
            </a:r>
            <a:endParaRPr lang="en-US" sz="2000" b="1" dirty="0"/>
          </a:p>
          <a:p>
            <a:pPr lvl="1"/>
            <a:r>
              <a:rPr lang="en-US" sz="2000" dirty="0"/>
              <a:t>Speaker: </a:t>
            </a:r>
            <a:r>
              <a:rPr lang="en-US" sz="2000" b="1" dirty="0" smtClean="0"/>
              <a:t>Elizabeth </a:t>
            </a:r>
            <a:r>
              <a:rPr lang="en-US" sz="2000" b="1" dirty="0" err="1" smtClean="0"/>
              <a:t>McGlynn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March 17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2017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Activity Title</a:t>
            </a:r>
            <a:r>
              <a:rPr lang="en-US" sz="2000" dirty="0" smtClean="0"/>
              <a:t>: </a:t>
            </a:r>
            <a:r>
              <a:rPr lang="en-US" sz="2000" b="1" dirty="0" smtClean="0"/>
              <a:t>IM Residency Alumni Speaker</a:t>
            </a:r>
            <a:endParaRPr lang="en-US" sz="2000" b="1" dirty="0"/>
          </a:p>
          <a:p>
            <a:pPr lvl="1"/>
            <a:r>
              <a:rPr lang="en-US" sz="2000" dirty="0"/>
              <a:t>Speakers: </a:t>
            </a:r>
            <a:r>
              <a:rPr lang="en-US" sz="2000" b="1" dirty="0" smtClean="0"/>
              <a:t>TBD</a:t>
            </a:r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March 24</a:t>
            </a:r>
            <a:r>
              <a:rPr lang="en-US" sz="2000" dirty="0" smtClean="0">
                <a:solidFill>
                  <a:srgbClr val="FF0000"/>
                </a:solidFill>
              </a:rPr>
              <a:t>, 2017</a:t>
            </a:r>
          </a:p>
          <a:p>
            <a:pPr lvl="1"/>
            <a:r>
              <a:rPr lang="en-US" sz="2000" dirty="0" smtClean="0"/>
              <a:t>Activity </a:t>
            </a:r>
            <a:r>
              <a:rPr lang="en-US" sz="2000" dirty="0" smtClean="0"/>
              <a:t>Title: </a:t>
            </a:r>
            <a:r>
              <a:rPr lang="en-US" sz="2000" b="1" dirty="0" smtClean="0"/>
              <a:t>TBD</a:t>
            </a:r>
            <a:endParaRPr lang="en-US" sz="2000" b="1" dirty="0" smtClean="0"/>
          </a:p>
          <a:p>
            <a:pPr lvl="1"/>
            <a:r>
              <a:rPr lang="en-US" sz="2000" dirty="0" smtClean="0"/>
              <a:t>Speakers: </a:t>
            </a:r>
            <a:r>
              <a:rPr lang="en-US" sz="2000" b="1" dirty="0" smtClean="0"/>
              <a:t>Dr. Nicholas Hill &amp; Dr. Harrison Farber</a:t>
            </a:r>
            <a:endParaRPr lang="en-US" sz="2000" b="1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March 31, 2017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b="1" dirty="0">
                <a:solidFill>
                  <a:srgbClr val="FF0000"/>
                </a:solidFill>
              </a:rPr>
              <a:t>CLINICAL / </a:t>
            </a:r>
            <a:r>
              <a:rPr lang="en-US" sz="2000" b="1" dirty="0" smtClean="0">
                <a:solidFill>
                  <a:srgbClr val="FF0000"/>
                </a:solidFill>
              </a:rPr>
              <a:t>RESEARCH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Activity </a:t>
            </a:r>
            <a:r>
              <a:rPr lang="en-US" sz="2000" dirty="0"/>
              <a:t>Title: </a:t>
            </a:r>
            <a:r>
              <a:rPr lang="en-US" sz="2000" b="1" dirty="0" smtClean="0"/>
              <a:t>TBD</a:t>
            </a:r>
            <a:endParaRPr lang="en-US" sz="2000" b="1" dirty="0"/>
          </a:p>
          <a:p>
            <a:pPr lvl="1"/>
            <a:r>
              <a:rPr lang="en-US" sz="2000" dirty="0"/>
              <a:t>Speakers</a:t>
            </a:r>
            <a:r>
              <a:rPr lang="en-US" sz="2000" dirty="0" smtClean="0"/>
              <a:t>: </a:t>
            </a:r>
            <a:r>
              <a:rPr lang="en-US" sz="2000" b="1" dirty="0" smtClean="0"/>
              <a:t>TBD</a:t>
            </a:r>
            <a:endParaRPr lang="en-US" sz="2000" b="1" dirty="0">
              <a:solidFill>
                <a:srgbClr val="FF0000"/>
              </a:solidFill>
            </a:endParaRP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pPr lvl="1"/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E499-6DCF-4BBF-8E01-24C8370941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37318"/>
            <a:ext cx="8839200" cy="90568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Faculty Development Seminars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Making Effective Use of BU Profiles for Graceful Self-Promotion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Christopher Shanahan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January 25</a:t>
            </a:r>
            <a:r>
              <a:rPr lang="en-US" baseline="30000" dirty="0" smtClean="0"/>
              <a:t>th</a:t>
            </a:r>
            <a:r>
              <a:rPr lang="en-US" dirty="0" smtClean="0"/>
              <a:t> from 12-1pm </a:t>
            </a:r>
            <a:r>
              <a:rPr lang="en-US" dirty="0"/>
              <a:t>in </a:t>
            </a:r>
            <a:r>
              <a:rPr lang="en-US" dirty="0" smtClean="0"/>
              <a:t>computer lab L1110</a:t>
            </a:r>
          </a:p>
          <a:p>
            <a:r>
              <a:rPr lang="en-US" b="1" dirty="0">
                <a:solidFill>
                  <a:srgbClr val="C00000"/>
                </a:solidFill>
              </a:rPr>
              <a:t>Giving Effective Presentations</a:t>
            </a:r>
          </a:p>
          <a:p>
            <a:pPr lvl="1"/>
            <a:r>
              <a:rPr lang="en-US" dirty="0"/>
              <a:t>Rob Lowe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February 2</a:t>
            </a:r>
            <a:r>
              <a:rPr lang="en-US" baseline="30000" dirty="0"/>
              <a:t>nd</a:t>
            </a:r>
            <a:r>
              <a:rPr lang="en-US" dirty="0"/>
              <a:t> from 12-1pm in Evans 118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37318"/>
            <a:ext cx="8839200" cy="90568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Faculty Development Seminars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How to Navigate BU/BUMC Resources for Finding </a:t>
            </a:r>
            <a:r>
              <a:rPr lang="en-US" b="1" dirty="0">
                <a:solidFill>
                  <a:srgbClr val="C00000"/>
                </a:solidFill>
              </a:rPr>
              <a:t>F</a:t>
            </a:r>
            <a:r>
              <a:rPr lang="en-US" b="1" dirty="0" smtClean="0">
                <a:solidFill>
                  <a:srgbClr val="C00000"/>
                </a:solidFill>
              </a:rPr>
              <a:t>unding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Rick Ruberg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February 6</a:t>
            </a:r>
            <a:r>
              <a:rPr lang="en-US" baseline="30000" dirty="0" smtClean="0"/>
              <a:t>th</a:t>
            </a:r>
            <a:r>
              <a:rPr lang="en-US" dirty="0" smtClean="0"/>
              <a:t> from 12-1pm </a:t>
            </a:r>
            <a:r>
              <a:rPr lang="en-US" dirty="0"/>
              <a:t>in </a:t>
            </a:r>
            <a:r>
              <a:rPr lang="en-US" dirty="0" smtClean="0"/>
              <a:t>Evans 118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Effective Communication for Leading High Performing Teams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David Coleman &amp; Mark Braun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February 6</a:t>
            </a:r>
            <a:r>
              <a:rPr lang="en-US" baseline="30000" dirty="0"/>
              <a:t>th</a:t>
            </a:r>
            <a:r>
              <a:rPr lang="en-US" dirty="0"/>
              <a:t> from 5</a:t>
            </a:r>
            <a:r>
              <a:rPr lang="en-US" dirty="0" smtClean="0"/>
              <a:t>-6pm </a:t>
            </a:r>
            <a:r>
              <a:rPr lang="en-US" dirty="0"/>
              <a:t>in Evans </a:t>
            </a:r>
            <a:r>
              <a:rPr lang="en-US" dirty="0" smtClean="0"/>
              <a:t>Seminar Room (112A)</a:t>
            </a:r>
          </a:p>
          <a:p>
            <a:r>
              <a:rPr lang="en-US" b="1" dirty="0">
                <a:solidFill>
                  <a:srgbClr val="C00000"/>
                </a:solidFill>
              </a:rPr>
              <a:t>How to </a:t>
            </a:r>
            <a:r>
              <a:rPr lang="en-US" b="1" dirty="0" smtClean="0">
                <a:solidFill>
                  <a:srgbClr val="C00000"/>
                </a:solidFill>
              </a:rPr>
              <a:t>Publish on </a:t>
            </a:r>
            <a:r>
              <a:rPr lang="en-US" b="1" dirty="0" err="1" smtClean="0">
                <a:solidFill>
                  <a:srgbClr val="C00000"/>
                </a:solidFill>
              </a:rPr>
              <a:t>MedEd</a:t>
            </a:r>
            <a:r>
              <a:rPr lang="en-US" b="1" dirty="0" smtClean="0">
                <a:solidFill>
                  <a:srgbClr val="C00000"/>
                </a:solidFill>
              </a:rPr>
              <a:t> Portal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Rachel Simmons, Jenny Siegel, and Gail March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February 6</a:t>
            </a:r>
            <a:r>
              <a:rPr lang="en-US" baseline="30000" dirty="0"/>
              <a:t>th</a:t>
            </a:r>
            <a:r>
              <a:rPr lang="en-US" dirty="0"/>
              <a:t> from 12-1pm in Evans 118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DOM Networking Dinners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54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Educators’ </a:t>
            </a:r>
            <a:r>
              <a:rPr lang="en-US" sz="3600" b="1" dirty="0">
                <a:solidFill>
                  <a:srgbClr val="C00000"/>
                </a:solidFill>
              </a:rPr>
              <a:t>Dinner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lvl="1"/>
            <a:r>
              <a:rPr lang="en-US" sz="3500" dirty="0"/>
              <a:t>J</a:t>
            </a:r>
            <a:r>
              <a:rPr lang="en-US" sz="3500" dirty="0" smtClean="0"/>
              <a:t>anuary 25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 </a:t>
            </a:r>
            <a:r>
              <a:rPr lang="en-US" sz="3500" dirty="0"/>
              <a:t>from 6:30 to </a:t>
            </a:r>
            <a:r>
              <a:rPr lang="en-US" sz="3500" dirty="0" smtClean="0"/>
              <a:t>8:30</a:t>
            </a:r>
            <a:endParaRPr lang="en-US" sz="35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Enjoy </a:t>
            </a:r>
            <a:r>
              <a:rPr lang="en-US" dirty="0" smtClean="0">
                <a:solidFill>
                  <a:srgbClr val="C00000"/>
                </a:solidFill>
              </a:rPr>
              <a:t>good food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meaningful discussion </a:t>
            </a:r>
            <a:r>
              <a:rPr lang="en-US" dirty="0" smtClean="0"/>
              <a:t>with your DOM colleagues.</a:t>
            </a:r>
          </a:p>
          <a:p>
            <a:pPr lvl="1"/>
            <a:r>
              <a:rPr lang="en-US" dirty="0" err="1" smtClean="0"/>
              <a:t>Emelia</a:t>
            </a:r>
            <a:r>
              <a:rPr lang="en-US" dirty="0" smtClean="0"/>
              <a:t> Benjamin’s home in Brookline</a:t>
            </a:r>
          </a:p>
          <a:p>
            <a:pPr lvl="1"/>
            <a:r>
              <a:rPr lang="en-US" dirty="0" smtClean="0"/>
              <a:t>RSVP </a:t>
            </a:r>
            <a:r>
              <a:rPr lang="en-US" dirty="0"/>
              <a:t>to Robina Bhasin at </a:t>
            </a:r>
            <a:r>
              <a:rPr lang="en-US" dirty="0">
                <a:hlinkClick r:id="rId2"/>
              </a:rPr>
              <a:t>rbhasin@bu.edu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Application deadlines for longitudinal faculty development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defRPr/>
            </a:pPr>
            <a:r>
              <a:rPr lang="en-US" altLang="en-US" b="1" dirty="0" smtClean="0">
                <a:solidFill>
                  <a:srgbClr val="A20000"/>
                </a:solidFill>
              </a:rPr>
              <a:t>Academy for Faculty Advancement: early career</a:t>
            </a:r>
            <a:endParaRPr lang="en-US" altLang="en-US" b="1" dirty="0">
              <a:solidFill>
                <a:srgbClr val="A20000"/>
              </a:solidFill>
            </a:endParaRPr>
          </a:p>
          <a:p>
            <a:pPr lvl="1">
              <a:spcBef>
                <a:spcPts val="600"/>
              </a:spcBef>
              <a:defRPr/>
            </a:pPr>
            <a:r>
              <a:rPr lang="en-US" altLang="en-US" dirty="0"/>
              <a:t>February 1</a:t>
            </a:r>
            <a:r>
              <a:rPr lang="en-US" altLang="en-US" baseline="30000" dirty="0"/>
              <a:t>st</a:t>
            </a:r>
            <a:r>
              <a:rPr lang="en-US" altLang="en-US" dirty="0"/>
              <a:t> – March 19</a:t>
            </a:r>
            <a:r>
              <a:rPr lang="en-US" altLang="en-US" baseline="30000" dirty="0"/>
              <a:t>th</a:t>
            </a:r>
            <a:r>
              <a:rPr lang="en-US" altLang="en-US" dirty="0"/>
              <a:t>  </a:t>
            </a:r>
            <a:endParaRPr lang="en-US" altLang="en-US" sz="600" b="1" dirty="0">
              <a:solidFill>
                <a:srgbClr val="A20000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en-US" b="1" dirty="0" smtClean="0">
                <a:solidFill>
                  <a:srgbClr val="A20000"/>
                </a:solidFill>
              </a:rPr>
              <a:t>Mid-Career Faculty Leadership</a:t>
            </a:r>
            <a:endParaRPr lang="en-US" altLang="en-US" b="1" dirty="0">
              <a:solidFill>
                <a:srgbClr val="A20000"/>
              </a:solidFill>
            </a:endParaRPr>
          </a:p>
          <a:p>
            <a:pPr marL="571500" lvl="1" indent="-228600">
              <a:spcBef>
                <a:spcPts val="600"/>
              </a:spcBef>
              <a:defRPr/>
            </a:pPr>
            <a:r>
              <a:rPr lang="en-US" altLang="en-US" dirty="0"/>
              <a:t>February 13</a:t>
            </a:r>
            <a:r>
              <a:rPr lang="en-US" altLang="en-US" baseline="30000" dirty="0"/>
              <a:t>th</a:t>
            </a:r>
            <a:r>
              <a:rPr lang="en-US" altLang="en-US" dirty="0"/>
              <a:t> – March 26</a:t>
            </a:r>
            <a:r>
              <a:rPr lang="en-US" altLang="en-US" baseline="30000" dirty="0"/>
              <a:t>th</a:t>
            </a:r>
            <a:r>
              <a:rPr lang="en-US" altLang="en-US" dirty="0"/>
              <a:t>  </a:t>
            </a:r>
          </a:p>
          <a:p>
            <a:pPr marL="571500" lvl="1" indent="-228600">
              <a:spcBef>
                <a:spcPts val="600"/>
              </a:spcBef>
              <a:defRPr/>
            </a:pPr>
            <a:endParaRPr lang="en-US" altLang="en-US" sz="600" dirty="0"/>
          </a:p>
          <a:p>
            <a:pPr marL="171450" indent="-228600">
              <a:spcBef>
                <a:spcPts val="600"/>
              </a:spcBef>
              <a:defRPr/>
            </a:pPr>
            <a:r>
              <a:rPr lang="en-US" altLang="en-US" b="1" dirty="0" smtClean="0">
                <a:solidFill>
                  <a:srgbClr val="A20000"/>
                </a:solidFill>
              </a:rPr>
              <a:t>Women’s </a:t>
            </a:r>
            <a:r>
              <a:rPr lang="en-US" altLang="en-US" b="1" dirty="0">
                <a:solidFill>
                  <a:srgbClr val="A20000"/>
                </a:solidFill>
              </a:rPr>
              <a:t>Leadership</a:t>
            </a:r>
          </a:p>
          <a:p>
            <a:pPr marL="571500" lvl="1" indent="-228600">
              <a:spcBef>
                <a:spcPts val="600"/>
              </a:spcBef>
              <a:defRPr/>
            </a:pPr>
            <a:r>
              <a:rPr lang="en-US" altLang="en-US" dirty="0"/>
              <a:t>March 20</a:t>
            </a:r>
            <a:r>
              <a:rPr lang="en-US" altLang="en-US" baseline="30000" dirty="0"/>
              <a:t>th</a:t>
            </a:r>
            <a:r>
              <a:rPr lang="en-US" altLang="en-US" dirty="0"/>
              <a:t> – April 23</a:t>
            </a:r>
            <a:r>
              <a:rPr lang="en-US" altLang="en-US" baseline="30000" dirty="0"/>
              <a:t>rd</a:t>
            </a:r>
            <a:r>
              <a:rPr lang="en-US" altLang="en-US" dirty="0"/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b="1" dirty="0">
                <a:solidFill>
                  <a:srgbClr val="A20000"/>
                </a:solidFill>
              </a:rPr>
              <a:t>Under-Represented Minority Faculty Development</a:t>
            </a:r>
          </a:p>
          <a:p>
            <a:pPr marL="571500" lvl="1" indent="-228600">
              <a:spcBef>
                <a:spcPts val="600"/>
              </a:spcBef>
              <a:defRPr/>
            </a:pPr>
            <a:r>
              <a:rPr lang="en-US" altLang="en-US" dirty="0"/>
              <a:t>April 3</a:t>
            </a:r>
            <a:r>
              <a:rPr lang="en-US" altLang="en-US" baseline="30000" dirty="0"/>
              <a:t>rd</a:t>
            </a:r>
            <a:r>
              <a:rPr lang="en-US" altLang="en-US" dirty="0"/>
              <a:t> – April 30</a:t>
            </a:r>
            <a:r>
              <a:rPr lang="en-US" altLang="en-US" baseline="30000" dirty="0"/>
              <a:t>th</a:t>
            </a:r>
            <a:r>
              <a:rPr lang="en-US" altLang="en-US" dirty="0"/>
              <a:t> </a:t>
            </a:r>
            <a:endParaRPr lang="en-US" altLang="en-US" b="1" dirty="0">
              <a:solidFill>
                <a:srgbClr val="A20000"/>
              </a:solidFill>
            </a:endParaRPr>
          </a:p>
          <a:p>
            <a:pPr marL="571500" lvl="1" indent="-228600">
              <a:spcBef>
                <a:spcPts val="600"/>
              </a:spcBef>
              <a:defRPr/>
            </a:pPr>
            <a:endParaRPr lang="en-US" altLang="en-US" sz="600" dirty="0"/>
          </a:p>
        </p:txBody>
      </p:sp>
    </p:spTree>
    <p:extLst>
      <p:ext uri="{BB962C8B-B14F-4D97-AF65-F5344CB8AC3E}">
        <p14:creationId xmlns:p14="http://schemas.microsoft.com/office/powerpoint/2010/main" val="22645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1565</Words>
  <Application>Microsoft Office PowerPoint</Application>
  <PresentationFormat>On-screen Show (4:3)</PresentationFormat>
  <Paragraphs>310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Calibri (Light)</vt:lpstr>
      <vt:lpstr>Times New Roman</vt:lpstr>
      <vt:lpstr>Wingdings</vt:lpstr>
      <vt:lpstr>Office Theme</vt:lpstr>
      <vt:lpstr>Department of Medicine Faculty Meeting January 24, 2017</vt:lpstr>
      <vt:lpstr>Announcements</vt:lpstr>
      <vt:lpstr>BU Benefits</vt:lpstr>
      <vt:lpstr>Upcoming Grand Rounds</vt:lpstr>
      <vt:lpstr>March Grand Rounds</vt:lpstr>
      <vt:lpstr>Faculty Development Seminars</vt:lpstr>
      <vt:lpstr>Faculty Development Seminars</vt:lpstr>
      <vt:lpstr>DOM Networking Dinners</vt:lpstr>
      <vt:lpstr>Application deadlines for longitudinal faculty development programs</vt:lpstr>
      <vt:lpstr>Early Career:  Academy for Faculty Advancement (AFA)</vt:lpstr>
      <vt:lpstr>Mid-Career Faculty Leadership Program</vt:lpstr>
      <vt:lpstr>Women’s Leadership Program</vt:lpstr>
      <vt:lpstr>Minority Faculty Development Program</vt:lpstr>
      <vt:lpstr>Goals of URM Post-Graduate &amp; Faculty Development Program</vt:lpstr>
      <vt:lpstr>Activities (1 of 2)</vt:lpstr>
      <vt:lpstr>Activities (2 of 2)</vt:lpstr>
      <vt:lpstr>Clinical Update</vt:lpstr>
      <vt:lpstr>Clinical Volume FY YTD</vt:lpstr>
      <vt:lpstr>Recap: The Commonwealth is aiming to reduce spending off trend 2.5% over 5 years…</vt:lpstr>
      <vt:lpstr>. . . By moving providers into MassHealth Accountable Care Organizations</vt:lpstr>
      <vt:lpstr>Despite uncertainty of transition in Federal government, MassHealth is still aggressively pursuing reform on the same timeline…</vt:lpstr>
      <vt:lpstr>PowerPoint Presentation</vt:lpstr>
      <vt:lpstr>We are on track to form partnerships with a significant number of organizations across MA in Model A ACO/MCO arrangements…</vt:lpstr>
    </vt:vector>
  </TitlesOfParts>
  <Company>Boston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Faculty Meeting January 24, 2017</dc:title>
  <dc:creator>David Coleman</dc:creator>
  <cp:lastModifiedBy>Visconti, Jennifer</cp:lastModifiedBy>
  <cp:revision>19</cp:revision>
  <dcterms:created xsi:type="dcterms:W3CDTF">2017-01-20T23:59:46Z</dcterms:created>
  <dcterms:modified xsi:type="dcterms:W3CDTF">2017-01-24T16:20:30Z</dcterms:modified>
</cp:coreProperties>
</file>