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353" r:id="rId3"/>
    <p:sldId id="344" r:id="rId4"/>
    <p:sldId id="329" r:id="rId5"/>
    <p:sldId id="358" r:id="rId6"/>
    <p:sldId id="374" r:id="rId7"/>
    <p:sldId id="366" r:id="rId8"/>
    <p:sldId id="375" r:id="rId9"/>
    <p:sldId id="372" r:id="rId10"/>
    <p:sldId id="373" r:id="rId11"/>
    <p:sldId id="348" r:id="rId12"/>
    <p:sldId id="357" r:id="rId13"/>
    <p:sldId id="369" r:id="rId14"/>
    <p:sldId id="370" r:id="rId15"/>
    <p:sldId id="362" r:id="rId16"/>
    <p:sldId id="363" r:id="rId17"/>
    <p:sldId id="321" r:id="rId18"/>
    <p:sldId id="371" r:id="rId19"/>
    <p:sldId id="319" r:id="rId20"/>
    <p:sldId id="356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00000"/>
    <a:srgbClr val="FF3300"/>
    <a:srgbClr val="FF0000"/>
    <a:srgbClr val="663300"/>
    <a:srgbClr val="FFFF99"/>
    <a:srgbClr val="CC0099"/>
    <a:srgbClr val="33CC33"/>
    <a:srgbClr val="0033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483" autoAdjust="0"/>
    <p:restoredTop sz="76202" autoAdjust="0"/>
  </p:normalViewPr>
  <p:slideViewPr>
    <p:cSldViewPr>
      <p:cViewPr varScale="1">
        <p:scale>
          <a:sx n="85" d="100"/>
          <a:sy n="85" d="100"/>
        </p:scale>
        <p:origin x="12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36"/>
    </p:cViewPr>
  </p:sorterViewPr>
  <p:notesViewPr>
    <p:cSldViewPr>
      <p:cViewPr varScale="1">
        <p:scale>
          <a:sx n="66" d="100"/>
          <a:sy n="66" d="100"/>
        </p:scale>
        <p:origin x="-2640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97483E-081A-4741-9D80-4BA20481079A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A1AF66-9F68-404E-9046-2620FF013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8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D7031D-702C-47F4-8BF1-6164849D9119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0E5904-0550-4A7D-BD6B-8E4C5F032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7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5904-0550-4A7D-BD6B-8E4C5F032E0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40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5904-0550-4A7D-BD6B-8E4C5F032E0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25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sz="11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5904-0550-4A7D-BD6B-8E4C5F032E0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12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5904-0550-4A7D-BD6B-8E4C5F032E0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69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Wingdings" pitchFamily="2" charset="2"/>
              <a:buChar char="Ø"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5904-0550-4A7D-BD6B-8E4C5F032E0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12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5904-0550-4A7D-BD6B-8E4C5F032E0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25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5904-0550-4A7D-BD6B-8E4C5F032E0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25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5904-0550-4A7D-BD6B-8E4C5F032E0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40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5904-0550-4A7D-BD6B-8E4C5F032E0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25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5904-0550-4A7D-BD6B-8E4C5F032E0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25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5904-0550-4A7D-BD6B-8E4C5F032E0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12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5904-0550-4A7D-BD6B-8E4C5F032E0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12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5904-0550-4A7D-BD6B-8E4C5F032E0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25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5904-0550-4A7D-BD6B-8E4C5F032E0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2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6C59-94A3-4AEC-9C68-A82C144FAC60}" type="datetimeFigureOut">
              <a:rPr lang="en-US" smtClean="0"/>
              <a:pPr/>
              <a:t>4/28/2015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C123F3-97E1-4FFA-BBCF-6DD3FB726F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6C59-94A3-4AEC-9C68-A82C144FAC60}" type="datetimeFigureOut">
              <a:rPr lang="en-US" smtClean="0"/>
              <a:pPr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23F3-97E1-4FFA-BBCF-6DD3FB726F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6C59-94A3-4AEC-9C68-A82C144FAC60}" type="datetimeFigureOut">
              <a:rPr lang="en-US" smtClean="0"/>
              <a:pPr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23F3-97E1-4FFA-BBCF-6DD3FB726F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636C59-94A3-4AEC-9C68-A82C144FAC60}" type="datetimeFigureOut">
              <a:rPr lang="en-US" smtClean="0"/>
              <a:pPr/>
              <a:t>4/28/2015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0C123F3-97E1-4FFA-BBCF-6DD3FB726F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6C59-94A3-4AEC-9C68-A82C144FAC60}" type="datetimeFigureOut">
              <a:rPr lang="en-US" smtClean="0"/>
              <a:pPr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23F3-97E1-4FFA-BBCF-6DD3FB726F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6C59-94A3-4AEC-9C68-A82C144FAC60}" type="datetimeFigureOut">
              <a:rPr lang="en-US" smtClean="0"/>
              <a:pPr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23F3-97E1-4FFA-BBCF-6DD3FB726F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23F3-97E1-4FFA-BBCF-6DD3FB726F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6C59-94A3-4AEC-9C68-A82C144FAC60}" type="datetimeFigureOut">
              <a:rPr lang="en-US" smtClean="0"/>
              <a:pPr/>
              <a:t>4/28/2015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6C59-94A3-4AEC-9C68-A82C144FAC60}" type="datetimeFigureOut">
              <a:rPr lang="en-US" smtClean="0"/>
              <a:pPr/>
              <a:t>4/28/2015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23F3-97E1-4FFA-BBCF-6DD3FB726F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6C59-94A3-4AEC-9C68-A82C144FAC60}" type="datetimeFigureOut">
              <a:rPr lang="en-US" smtClean="0"/>
              <a:pPr/>
              <a:t>4/28/2015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23F3-97E1-4FFA-BBCF-6DD3FB726F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636C59-94A3-4AEC-9C68-A82C144FAC60}" type="datetimeFigureOut">
              <a:rPr lang="en-US" smtClean="0"/>
              <a:pPr/>
              <a:t>4/28/2015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0C123F3-97E1-4FFA-BBCF-6DD3FB726F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6C59-94A3-4AEC-9C68-A82C144FAC60}" type="datetimeFigureOut">
              <a:rPr lang="en-US" smtClean="0"/>
              <a:pPr/>
              <a:t>4/28/2015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C123F3-97E1-4FFA-BBCF-6DD3FB726F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E636C59-94A3-4AEC-9C68-A82C144FAC60}" type="datetimeFigureOut">
              <a:rPr lang="en-US" smtClean="0"/>
              <a:pPr/>
              <a:t>4/28/2015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0C123F3-97E1-4FFA-BBCF-6DD3FB726F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zazenlife.com/tag/2012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zazenlife.com/tag/2012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JudyRinger.co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zazenlife.com/tag/2012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hyperlink" Target="http://www.google.com/aclk?sa=l&amp;ai=C6AwAEIyiUOfTLOTO6QHXioH4CJfQpaED9_CLhyDv9f2dVQgGEAYoCFDtg4i_B2DJhu2IhKTsD6AB7f3Q_APIAQeqBCJP0P4PJNrqOacXAlcXZpFzwJItQ5eIz1NMWDNjdwjg8hE2wAUFoAYm4BKe1sXb-dWOvQ8&amp;sig=AOD64_2uedYfg3oyK8vFRxRmXe8WSUX8tw&amp;ctype=5&amp;ved=0CMEBEPMO&amp;adurl=http://www.ecampus.com/difficult-conversations-abridged-stone/bk/9780553456127&amp;referrer=frgl&amp;rct=j&amp;frm=1&amp;q=difficult+converation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.edu/ombuds/files/2009/10/GettyImages_jpeg-format2.jpg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u.edu/ombuds" TargetMode="External"/><Relationship Id="rId5" Type="http://schemas.openxmlformats.org/officeDocument/2006/relationships/hyperlink" Target="mailto:fmonte@bu.edu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.edu/ombuds/files/2009/10/GettyImages_jpeg-format2.jpg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u.edu/ombuds" TargetMode="External"/><Relationship Id="rId5" Type="http://schemas.openxmlformats.org/officeDocument/2006/relationships/hyperlink" Target="mailto:fmonte@bu.edu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286000" y="3505200"/>
            <a:ext cx="6682015" cy="129539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endParaRPr lang="en-US" sz="9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Grand Rounds</a:t>
            </a:r>
          </a:p>
          <a:p>
            <a:pPr algn="ctr"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Department of Medicine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828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Managing Conflict and 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Difficult Conversations</a:t>
            </a:r>
            <a:endParaRPr 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4800" y="48768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      28 April 2015 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" y="6317316"/>
            <a:ext cx="1154692" cy="5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1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3058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latin typeface="Calibri"/>
                <a:cs typeface="Calibri"/>
              </a:rPr>
              <a:t>A few Basic Skills</a:t>
            </a:r>
          </a:p>
          <a:p>
            <a:endParaRPr lang="en-US" sz="2000" dirty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alibri"/>
                <a:cs typeface="Calibri"/>
              </a:rPr>
              <a:t>Active </a:t>
            </a:r>
            <a:r>
              <a:rPr lang="en-US" sz="2800" dirty="0">
                <a:latin typeface="Calibri"/>
                <a:cs typeface="Calibri"/>
              </a:rPr>
              <a:t>Listening (seek to understand) </a:t>
            </a:r>
          </a:p>
          <a:p>
            <a:endParaRPr lang="en-US" sz="1400" dirty="0" smtClean="0">
              <a:latin typeface="Calibri"/>
              <a:cs typeface="Calibri"/>
            </a:endParaRPr>
          </a:p>
          <a:p>
            <a:endParaRPr lang="en-US" sz="1400" dirty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u="sng" dirty="0">
                <a:latin typeface="Calibri"/>
                <a:cs typeface="Calibri"/>
              </a:rPr>
              <a:t>Fundamental negotiation </a:t>
            </a:r>
            <a:r>
              <a:rPr lang="en-US" sz="2800" u="sng" dirty="0" smtClean="0">
                <a:latin typeface="Calibri"/>
                <a:cs typeface="Calibri"/>
              </a:rPr>
              <a:t>concepts*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800" dirty="0" smtClean="0">
                <a:latin typeface="Calibri"/>
                <a:cs typeface="Calibri"/>
              </a:rPr>
              <a:t>Separate the people from the problem</a:t>
            </a:r>
          </a:p>
          <a:p>
            <a:pPr marL="914400" lvl="1" indent="-457200">
              <a:buFont typeface="Wingdings" charset="2"/>
              <a:buChar char="ü"/>
            </a:pPr>
            <a:endParaRPr lang="en-US" sz="900" dirty="0" smtClean="0">
              <a:latin typeface="Calibri"/>
              <a:cs typeface="Calibri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800" dirty="0" smtClean="0">
                <a:latin typeface="Calibri"/>
                <a:cs typeface="Calibri"/>
              </a:rPr>
              <a:t>Focus on interests, not positions</a:t>
            </a:r>
          </a:p>
          <a:p>
            <a:pPr marL="914400" lvl="1" indent="-457200">
              <a:buFont typeface="Wingdings" charset="2"/>
              <a:buChar char="ü"/>
            </a:pPr>
            <a:endParaRPr lang="en-US" sz="900" dirty="0" smtClean="0">
              <a:latin typeface="Calibri"/>
              <a:cs typeface="Calibri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800" dirty="0" smtClean="0">
                <a:latin typeface="Calibri"/>
                <a:cs typeface="Calibri"/>
              </a:rPr>
              <a:t>Use objective criteria</a:t>
            </a:r>
          </a:p>
          <a:p>
            <a:pPr marL="914400" lvl="1" indent="-457200">
              <a:buFont typeface="Wingdings" charset="2"/>
              <a:buChar char="ü"/>
            </a:pPr>
            <a:endParaRPr lang="en-US" sz="900" dirty="0" smtClean="0">
              <a:latin typeface="Calibri"/>
              <a:cs typeface="Calibri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800" dirty="0" smtClean="0">
                <a:latin typeface="Calibri"/>
                <a:cs typeface="Calibri"/>
              </a:rPr>
              <a:t>Understand your BATNA (“away from the table”)</a:t>
            </a:r>
          </a:p>
          <a:p>
            <a:pPr marL="914400" lvl="1" indent="-457200">
              <a:buFont typeface="Wingdings" charset="2"/>
              <a:buChar char="ü"/>
            </a:pPr>
            <a:endParaRPr lang="en-US" sz="900" dirty="0" smtClean="0">
              <a:latin typeface="Calibri"/>
              <a:cs typeface="Calibri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2800" dirty="0" smtClean="0">
                <a:latin typeface="Calibri"/>
                <a:cs typeface="Calibri"/>
              </a:rPr>
              <a:t>Create “elegant” (win-win) solutions</a:t>
            </a:r>
            <a:endParaRPr lang="en-US" sz="2800" dirty="0">
              <a:latin typeface="Calibri"/>
              <a:cs typeface="Calibri"/>
            </a:endParaRPr>
          </a:p>
          <a:p>
            <a:endParaRPr lang="en-US" sz="1000" dirty="0" smtClean="0">
              <a:latin typeface="Calibri"/>
              <a:cs typeface="Calibri"/>
            </a:endParaRPr>
          </a:p>
          <a:p>
            <a:endParaRPr lang="en-US" sz="1000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                  </a:t>
            </a:r>
            <a:r>
              <a:rPr lang="en-US" i="1" dirty="0" smtClean="0">
                <a:latin typeface="Calibri"/>
                <a:cs typeface="Calibri"/>
              </a:rPr>
              <a:t>*Adapted from </a:t>
            </a:r>
            <a:r>
              <a:rPr lang="en-US" i="1" u="sng" dirty="0" smtClean="0">
                <a:latin typeface="Calibri"/>
                <a:cs typeface="Calibri"/>
              </a:rPr>
              <a:t>Getting to Yes</a:t>
            </a:r>
            <a:r>
              <a:rPr lang="en-US" i="1" dirty="0" smtClean="0">
                <a:latin typeface="Calibri"/>
                <a:cs typeface="Calibri"/>
              </a:rPr>
              <a:t>, Roger Fisher and William </a:t>
            </a:r>
            <a:r>
              <a:rPr lang="en-US" i="1" dirty="0" err="1" smtClean="0">
                <a:latin typeface="Calibri"/>
                <a:cs typeface="Calibri"/>
              </a:rPr>
              <a:t>Ury</a:t>
            </a:r>
            <a:r>
              <a:rPr lang="en-US" i="1" dirty="0">
                <a:latin typeface="Calibri"/>
                <a:cs typeface="Calibri"/>
              </a:rPr>
              <a:t>, Penguin Books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337"/>
            <a:ext cx="1154692" cy="5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34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hlinkClick r:id="rId3"/>
          </p:cNvPr>
          <p:cNvSpPr>
            <a:spLocks noChangeArrowheads="1"/>
          </p:cNvSpPr>
          <p:nvPr/>
        </p:nvSpPr>
        <p:spPr bwMode="auto">
          <a:xfrm>
            <a:off x="457200" y="3817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8">
            <a:hlinkClick r:id="rId3"/>
          </p:cNvPr>
          <p:cNvSpPr>
            <a:spLocks noChangeArrowheads="1"/>
          </p:cNvSpPr>
          <p:nvPr/>
        </p:nvSpPr>
        <p:spPr bwMode="auto">
          <a:xfrm>
            <a:off x="457200" y="3817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" y="6317316"/>
            <a:ext cx="1154692" cy="5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data:image/jpeg;base64,/9j/4AAQSkZJRgABAQAAAQABAAD/2wCEAAkGBxQQEhQUEhQQFBQUFhQUFRQUFRQVFhQUFRcWFhcUFBYYHCggGBolHBYUITEhJSkrLi86GB8zODMsNygtLisBCgoKDg0OGxAQGywkICQsLCwsLCwsLCwsLCwsLCwsLCwsLCwsLCwsLCwsLCwsLCwsLCwsLCwsLCwsLCwsLCwsLP/AABEIAL0BCwMBEQACEQEDEQH/xAAcAAEAAQUBAQAAAAAAAAAAAAAABQECAwQGBwj/xABFEAACAgIABAMFAwgHBQkAAAABAgADBBEFEiExBhNBBxQiUWEycZEVIzVCUoGhs0NicnN0grEkkpOy0SY0NlNUo7TCw//EABsBAQABBQEAAAAAAAAAAAAAAAADAQIEBQYH/8QANREAAgICAQMDAgUCBAcBAAAAAAECAwQRBRIhMQYTQSJRIzJhcYFCoRQzNFIkkbHB0fDxFf/aAAwDAQACEQMRAD8A9xgCAIAgCAIAgCAIAgCAIAgCAIAgCAIAgCAIAgCAIAgCAIAgCAIAgCAIAgCAIAgCAIB5xwbhoy1zcnJzOJIKsvNTVWXdVWlNDsABWh0NKvoOsA5/w8/v3FXxcfP4nZgLj+8K4ybw5s+BD+dbTlfiPw9oBL+MOFV8PbDsfiHFUxrLnqvds3JbQNNr16IJI+OsdoBJZ/BsOjHXJt4jxZaGCFbDnZRBFmuToDvrsekA0KM/Is4Tw5DbkizLy6qDbzul5o82xy3mfaBNNX2u539YBs+LuAtgYluVj5fE2txuS3lszLrEKo6M6ujHTApzdD84BCJjW/kZOJe+cS94K1Wke92mrma5QR5W+Xl0SOXWoBmOJZbwvLzzmcSF6HOdQmVatQNNtqoBUDyhQEXp2gE5474hy1cPa6/Ix8d7P9puoeytgPd3ZNvX1UF+XpAKZ3BsOjHXJs4jxZaGCFbDnZRBFmuToDvrsekAgBwtm4QuYudxU2NyEN77kcpDXhN8vN+yYBIeJuAHHyeH1V5vFuXJveq3ebeTyrWXHKS3wnajqIBg8a49WAoSnP4qc0+U9FLZWTbzg3Kp2nVWGuYaMAnc/BbN4pdS+Rm1V04uO6rj5FlA57LLwzNyEcx0i9/lANO/BajGvy8DPz7DjG7nqyrWvqsOOSLamFq8y/YYBlI+fWAY8TFOXjU53EMrNT3pqRVRjXWU1UjIdVpTVei7fGu3Y/PtAMWTwbJXiOPhWZ2e2I9N91ZW5q7w6GtSllyaaxRzAjm6/Ed70IBThnhu5s3PouzeKGqhMazG5cy9W5LheW52B25D1kAnfRYBF4XDbH4LXmnN4r57rWxIzbwu2uCHS82h0MAl/EnC8bAto944jxaqm0Wgsc7KO7F8vkA0SexeAX+LuFYvD8drbuI8WrLK4q3nZTc1gRmVdAn5QDNR4dCrijOzuKWZOTpA1eRbUgsFTWEKlWlUAI3U7JPfvANPh3Br7eI5OJkZ/EXrx6KHoau9qHK2M+/ONWhY2xrmI7AQDofZzY5pyVey61as3Kpra52ss8utgoDO3VviDdTAOsgCAIAgCAIAgCAIAgHDeEGrGFxI3AmoZnEzYBvZrFj84GvpuAQvsqpx3z823ErurxloxK6VtNm1V1Ltyh2JCnlUjrqAX+0eq78gmyxSl1NldpU9Su7ymvhPbls+fbcAkOLfovhf9/wj+ZTAJTxN8fEeFV9wr5WQ33V0GsH/AHrlgGTiWDbkU8VqsUqtyulLHRDK2Kicw+Wn5u/ygHJIf+ytf9zT/PSAZ8M78OZpHUcvE/598A67PsDcLtKkMPdLOoII2KT6iAc3xb9D8N/vOE/zKYBs+FMimvgeO2SvPSEXmXl5tk3aXp/aKn90Az+Of+/cH/xVn8l4BF+0ryGyakqryDxLWM1NtRsCpT70vPzlWCga8zuPWAT3D/0zl/4PD/mZMAieF/oriv8Ae8W/57YBbb+h+F/3nCP51EAmOLfpfA/w2d/zY0AnEatxbYn2iGpY+v5lrBo/cWf8YB55wr/wxR/Yp/8AkrALPbt9jE+/I/liASXtXNQTD945jTzZXmcn2uT3LI3y/X5QDHwHLOXi04XGcQr5vLVRY5QrkFULKw8ti1N3IrHv89HZ1ANHwJ4fXhfG8nFQk1vhC+sn7fJ5/Lpz+sQSwB6dAIB1Xs3bmxbH/bzM5vxybf8ApAOqgCAIAgCAIAgCAIAgHAcHbIw1y6LOH5WQluVl2hqzimt6r3LAEWWqfsnRBEAv4LkHDe04/BsylbOT4Khgou0B6kC/W+sAh2t4lfwm3Dy8HNtyrK7kNvNichZmY1EnzQdAcgPT0gG4y5d+NgYvuGXWaLsBrLbGxvLC471l2+G0seinXSATHH1vq4lTkpjX5NSYttQFLUgrbZbWxLCx16cqem4BqcL45xBL8prsDPemxqzjoGwyakCcrhvzw7t17nvANfgdtlODXh3cJzba0UoVb3JkZQ5Zdhr+v6v4QC/gmRZRjPjNwjLNTWZBFQ9y8vyrbXda+U3a0FYAjWoBl8M8CsXF4ki43ui5L2mig+UvKGxq6uorYqu3VvWAaD15d+Jg4fuGVW1NmCXtdsbywuO9ZdvhtLEaU66bgGstWYnClwPyfmGxAi+YGxfLPJcLCQTdvRA+UA3fEWXl5ORg2pw3OC4tzWuGbE2ytWyAJq7qdn11AMfjShuI0Wr+Rsj3hqjXVfaMImonfKefziygEk9IBL5ZyMXiNt64mRkV24uPWGpaj4Xqe4sGFlins69oBrZ1uTfj24uLw27G9580Pbe+OtdZvJ820iux2dviY6A6mAYcVcjCx6sPKwcjMrx2qNF+Ka9OKHD0mxGsVkdSqb7qdfIkQDFdbxBuIU5z4NvkJTfQmPXZQ16FzWfMt5nCDm12Vjrl694Bk4DxDOobM8zh2ayZF9l9IV8UlFdQpRwbho7XfTf2jANHwzRmYPD68PO4fblVBVKnGetmXbeZ5VyF1IZW/WUkHQgGTxbwfM4tXZacZqFppsXGosevzrbbGrLO/KxRAEQqq73tjvUA2+PYt/FrMWmzCysepGv82y1sfQSzGupHKK7WJPM6+kAvXKvqXHqzOG5WRbiMppvxWret2VDWLdNYpUlWO1YEA/cIBGZXDsi/OfLz+EjIqehKqaVONc9IR2bdvmOqhjzsfhJ7630gHWez3hz4+IUek0c1+TYlJ5N11WXO1aaQlRpSOgMA6aAIAgCAIAgCAIAgCAIAgCAIAgCAIAgCAIAgCAIAgCAIAgCAIAgCAIAgCAIAgCAIAgCAIAgCAIAgCAIAgCAIAgFNwCm/pALoAgCAIAgCAIAgCAIAgCAIAgCAIAgCAIAgCAIAgCAIAgCAUJlGwWpaD2PaQ1ZNdm+llXFouk5QrAEAQBAEAQBAEAQBAEAoYBBcJ8YYeVYKqb0awgsKyHRyo31CsBsdD1gE9AEAoTALHtAGzMfIyYUQ6psrGLfgtou5vTQ9PrIMHN/xScktIrKOjNM8tEAQBAEAQBAEAQBAEAQBAKGUfgEZdtHOvvnA8jbZg5e4eGZUEpRNvHyQ3T1nScdy9eSlFvuQzrcTY3N0RlZUCAWh+upGrIt9K8jRdJAIBYbBvXqZFK6MZdL8ldF8lKCAIAgFNymwcBw3wrRhcYRqPN/PU5mRYrNtFdrMdR5a9l+2316D0gHfwC1313kN2RXUtzeiqTfg1bM0enWc7meo6ofTWtksan8mBeaw/T+E1NH+J5O5Oe+lEj6YLsSSDU7qqtVxUI+EYz8l0lKCAIAgCAIAgCAIAgCAIAgFDANHiCdj+6ch6lx20rEiel/Bpgzj6bZVSUosyWtm7jZfo34ztOK51WfRa+5izrfwboM6lST8EIMqwaFlnJZv0OtzlcnMeLyP1eGTxj1RN5W3OmrtjZFSj4Iddyu5I3ooRz27sHyB1OKuz3PkUk+yZkKOoEiJ2qe0Y5WVBTcpsGC/JC/U/KanP5WrGXnbL4wbNVbGsOt6E0eNm5WfbqL1FEsoxiiLocHil2/6LDxxv63XXk/yVnVzthRXux6INbfYlrszf2fxnKZ/qFpuNJPCr7mszk9zuczfm23vc2TqKXgImzoSuHjSyLFCIk9Ilaqwo0J6bh4scepQiYMntl8ytFCsqBAEAQBAEAQBAEAQBAEAQBKMGHKTamYHJ0+5jSX6F0HqRFTy2a6W0Zwlqk09oGejJK/UToeN56yl9FndEM6990SFdoYdJ3GNlV5EdxZjNNMj80/FOH9RS3kmTV+Uvw8jXQ9vSZ3Bcrr8GxltkPlG5c+lJnUZtyrolL9CGK2yJBnmMLPx1P8AUzNdtExU2wJ6lizUqov7owpLuXbk7kktlDTycr0X8ZzHK85Gv8Op9yeuvfk0SZxVlsrJbmzIS14Nmu8IOnUmdPi8lTg06gvqZC4Ob7nPcNs58vOc+jY9X+5V5n/7TH5bNsux63Lttb/uVrjpkxObfcmErCDm9Ib0SOHRobPcz0TheOjRUpS8sxLJ9TNmb4iKwBAEAQBAEAQBAEAQBAEASmwJUCAUYS2cVJaYREWrokTy3lMf2ciSM6D2iya4uEIF9dhU7E2OByNmLNOPgslBSK3vzHcl5bKjk2qxfYQj0rRjmsi3F7ReZWyfgIP4zo1ydtuK6Wm+xC4JS2YEcHsQfuIM0Lx7Yd2mSpokabwEG53eHyVVWJGVj8GLKLcjXvyS3boJoOR52276a+yJoVJeTBOebb7kuhKaAMqv1GyG8OAE5Tj9fKt/9tUq/wDpNzy7SVcF8RRHX8kzNISGzh08x2ewnVcBxvuP3ZLsiC2euxIgTudGMVlQIAgCAIAgCAIAgCAIAgFDKAwNkAHR2P8ASYE+Qrrn02di5R2ZlYGZddsJ/leyjWiu5KUBlAaGfX1B/dOO9S4m2rUZFMvg1JxrRkCWgSoBl8NOSKHHflW+23ky7H4ajErWFRGNvUAf7W3NWhbf2OUN8jO4weOwowU69Tl8/wDwx5TezoU8HYu92JZefX3i668b+fl2MUH7lEyfcce0YpfwW6F3g7EPWqkY7jtZjE0ONdtlNBh/VYEfSVVs5dppNfbRXRpcO4hZRbZjZllZatFsrvJWvzqmLLt16BbFK6Ouh2CNb1NLy3GNxVlEX38r7Elc/uZ7PE2Go2cvEA+Zur/6zVQ4nKlLp6GXuaRo+H7ruLB7kufGwxYyU+UE87ICEq1jO4YJWWBACjm6d52WDwWPTD8Rbl8mPK1vwbOQtuDZWWvfJxrbBSWsFfm49rdE26BQ9ZbSaK8wLDqZj8twlEqXOpdLRWu170ybE4SEW5pfqZL8EN4QH+zBv/MsyLf+JdYwP4ETZ80/+I6fsl/0La/BNouyB85h4WNLItUEVlLSJapOUanqGLjqitVx+DCb29l8ySggCAIAgCAIAgCAIAgCAIAlAYr6AwmDnYNeVDpki6MtEcwZD8pxF6y+Ps7Pt8GSnGZsU5v7X4zdYPqKMko2+fuRzpNxGB7Tp6rY2Lqi9kLWjHkV8ykTF5DHV9EolYPTIqeXWwdcnFmcnsSECVAgGvl11upS0VsrjTI+irKfQqe4mxxI5UZKdKf8Fsun5Ob4AmbY7DAtUYALKtmUDcQykbOJpgz1/aA5zr5bGp6FjY7nUnevq+dGJKXfsdCvhJX17zk5uQR1Ia3yqye/WvHCKR9DuZ0aoR8It2Xjwvw7HJuOPiIQNG2xVPY72Wf1+p6y/wAFC6/Mwb0amu7CLWI9YCvUWPMpGgAd9twkDjvZV4jTFpHDc4rjZOMzKq2nkFtbEsrIx6HufX03KgkvGHGKbU8rFU3pXdVkZj44DCmuqxbmJI6PYSq/CNtrmOvnBkRlOuUY+WiqemiebJXyzYGBTkLhh1BXl5gRrv0nmVVMo5UYS87M3f0ml4VqKYeMD38mon7yoJ/iTL+VfXlz0Uh4OiwKvX8J0/p3BUK/dku7ILZd9G4J1KISsqBAEAQBAEAQBAEAQBAEAtscKCSQABsk9AAO5J+UA5rgnjjGyWVPz1Lu71ot9ToHdGZSqPrkY/A3QNvp2lNregdNuAY7qgw0Zh5mHXkw6ZIujJoi7E5TozzfPw5YtrizLjLqRWuwr2l2LyV2PJNMSrTNuvNHrOpxfUdVi1atMglS/g1sjW9jsZz3MqqVnuVPsyavetMxTSEglQaHHs04+PdaoUtXW7qG6KWAPLzfTetzY8bjRvyYwl42iyb0i3hvhHEKst9CZNul83Iya1sa1mHMSjMOijZAC6A7T0+qtVRUYpJL7GG22U4DeuDZkYjOBj46UW0lzs11XG1Rj77tytS3KO+mA66khQ1OK+K7rEsbHVcamkkW5eYpTXKFYrRQdMz8jcwLaHTWjuVB5X4s8dYQblpR+ItzU2Nk5hOg9Th+WmsABUYAggBR1PQwCJ4r7UbbqraUxOHUpYtqfBUedVtIYlW5gA2xveup666CAeoey3i1HHMMV51VGRfikIxtrRyyHqlg2O51o/Vd+sA9Kx8NKkCVoiIOyIoVR9ygaEA4DiSth1Z+KN8qUWXYv0puV1asHf8AR2cwHbQdBOc5DAX+Mruivnv/AATQl20dThU6VEA1oKuvloAa/hOTjVLJzHFfcn8RJutdDU9JorVcFFGG3tl8mKCAIAgCAU3KbA3G0CsqBAEAQBAI7xBlW049tmPWLbUXmWs7+PXUgAEbOt6G+p1KA5LIy8/iWM1S14VVORSVOSLHuFldoIPlVcqlTyk/bPQkdG0Zh35tdXZ+S5Qb7k3d4fx2xzj+UgpJ2EQcgV983OnLrlfm+LmGjuaRZdkbOvZJ0rRp8N4pdh3142W5tqt0mNlFdM1nX8xkEfD5mhsPpQ3bW+++xspXL9SJrR1xmSyhr5VHMPqJp+WwI5NT0u5JXPTI0zzi6qVUumRmLuJGBDbYEtAlQYsrHW1HrdQyOrIynsysNEH7wZPRfKqxTh5RRra0QdWfnYbUYq+7ZC2s1VN1z2VvXyVvaFuCKwtIWt9Ecu9Deu89I4zlIZq7L6ku5iWQ6TluJZq4GXkZOdcbmxWpsWmvSWX5Fqcq3KjHpRWjtWqgt+uTs73tiM8X4/4hyM2x7L7bLC7cxDH4eg5V0q6UaHToIBEwBAPQfYdxY4/Fal68uQr0t1+Y51OvX4kA/eYB9QqYB597VPhswz1/PscLWt9L7sawk/QChvxmNlJe05P47/2ZdHydjgJskzlPT+MpXStZNbLto3iwnWzvrj3lLRAk2YzkL8xMd8hRvXVsu6GZVbczYS6ltFhdLgWO+pDZfCtbk9FUtmvZmAdus0+Rz2PV2T2yRVNmEZDudDpNbDlcvMn00LsXOEYo26KyB1JJnS4lM64fW9sik9maZZaIAgCAIBA+OUJwbuVXcqEcqm+ZkR1dwuupPKrdPWWy8ArwHGorx61xdGjl5qiGZwUY8wIZiSR1+c5bKcvcfV5J14JCY7KmpxPh9eTW1VyB62HVT+III6qQeoI6iS1XSqfVEo1s0vCGUy+biWu1lmMwCu529mPYN02Mf1m6Mhb1NZPrOops9yCkQtaJzIvK+mx85gZ2dZjLq6doujHqNK+4N6aM4zkeQpylvp0zJjBxMU0bJBLQIAgCVBz/AI2dq6EvRdtjX0X7/YRHAub6jymsBHyJnSem7ujK1J66uxFcto3/ABf4RxeM44Da5uUNTkIFLIDojR/WQ+q+u/Q9Z6CYh81eNfB9/Cr/ACrgCrbNdqg8lij1G+xGxsekA52AIBN+CMo08Qw3A3rIp6dtguAR+BMA+xxAPKvaRmM/F+G0kr5dL12lSdBntZ0Un6jywB/bmJnL/hp/sT1VOS6l8HepaQNA6nm1XIXURcIMm6VLuy0kmQyybrX9Umy5Rijdxcb1P7hOu4fh9JW3N7+xj2WfCNl7Avc6nQ25VVK+p60QqLZq25v7P4zm8z1HFbVKJo0/LNV3J7nc5i/Ovvf1S/gnUUjJRjlvoJtON4WzIalZ2RZOzRI1Vhegnb42JXjx6YIxXJtmSZZQQBAEAQBAKEQDj+FN7lkvhP0rsZ7sNj2KH47ccHf2kYsQP2WGvsnWn5LGcvxI/wAkkJfB0YM0jJAZQEHxIeXn4Vin4rjfjOPnV5NmRzD6iymsb7acj1E3nFzbUl8EczqGXc2dlcbI9MvBYnojcnH5eo7f6Tg+W4aVEnOHgyq7N9mYJzjJRLQIAgCVBR1BGiAQehB6gg9wZLTa65dSBC+CM4Y1r8Nfm3WGuxSez4jN0RT+1WSU18gp+71PAyVkURs+fkwZx09G97SeEV5XDslbFUlKrLULdOSytSysD6dvwJmaWnyJAEA9C9k/A2subJdUFNa6DWhQGtZhyLUbBpnBUn4TzD066gH08TBT9jwHxjxT3vMvuqPRSiUH/D9VYfQ2c5kjqUq2mvJ1fHYHVhzlL5PXOFZoyKarl7WIrj/MN6nknIU+zkSgaXWno36QB1bt8vnM/jK6KvxrntL4IptvsjJZmE9un+szsz1HN/TUtItjT9zXJ33nO3ZNtveciZJLwFG+0pj41l8umCDekbtGJ6t1+k7XjeAhV9V3dmNO1vsjcAnSwgoLS8ELKy8CAIAgCAIAgCARHibgi5tDVklHHx02jfNTcv2LV0R1B9N9Rseso1vsCPxcnNQavxUdgft41yFGHzIu5Sh+nxd+81NvGJvcWSdZEeJfEmbiVNd+Tz5aA87NkIeTZAVytYYlB1LfLXy3KR4uP9TCnt6Oa8Pe0BjmI+aKvKdRUliAgYzMRsnZPwOeUFvTQ9N6ycRVwbiie7HlGKku57ADuZu0YhR2HrqY9ttLjqbWiun8EbegB6Ea/wBJ5/zGPTVZup+TLrba7mKaQkEoBKoFtlgUEsQABsknQA+ZJ7CTU0zteoLbKNpeSCbjNmV8OCo5Oxy7QfJH9ymw15+oIX+se03cMCjGXVlPv/tXn+fsRuTf5SP4vwY4gTNrN1+VjN5rs5Je6nlK3Uqi6VRyEsqqANqO/ebTiuZ6r1U0owfZIssr7b+TtcgV8Qw3Fb/m8mh1WxdHS3IVDAH1HN2M7Axzxjxr7NRWHcYuRtVrRG4eqWVOw+1ZZju3mqT+ypYdAeaAc/wD2fLZYhtTjBQHbp+T/KJHU653u0O3oDAPXfDXhdbbK3sxFx8TFVlw8S3T2C13Wx8q34iFfa6UbJ6sfXUAkPaVxo4mGyo2rsg+TXruObfO4/spzHfz1CW3oycOh33KCPGkQKAB2AAH3CZ2vp0emVUqFXt/oek+zDM5sRqj3otdP8j/AJxP3aYj/LPNfVGN7eT1r5ODzKnXdJHYTl234MYQC+mosek2XH8dZlT7LsWymoklRQF+/wCc9BwOOqxY6iu5iTm5MzTYlggCAIAgCAIAgCAIAgFJTsDHeoKkEBgQQQexBHY79JZZJqLcfJVHg/jjwr+T7Nqp90tOlB6il2/oW3+of1T/AJT6b1ULXd3S1Jf3NhRatdEvBP8As68WsOXCvcnprHsY9wP6Bj6sB9k+o6dx1weUV9lXu1PTXlEc6VB6+D0Pc4qzIsl5kyqS+BMdtvyXCUAMuUdgieIccWt/KqVr7+h8mvXwg/rWufhqX7+vyBm2xuMco+5c+mH3fl/siOUzWr4E+QQ+c626O1xk2MdD11zA9bmG+7dOmwomRbyVVEfbxY6X3+X/AOAoN92TwE0llspy22SJaK6lsJuEupA4S3jVnAslaVrNuBeLLURW/O49gYeYteyAU24YKT+sdHpo+mcPnPLoTf5l2ZDHGlOXTA6/B8ecPtUN7zVWT0KXEVOD8ir6P7+022iKWPbB6af/ACN4+KML/wBXif8AGr/6wW+3L7HM8d9p2PXtcRWybN6DDaUDtsm0j4u/6oO9dx3lyi2ZmNxt98tRR5zxrjF+dYtuSylkVlREXlSsNrm5QSSSdDqT6ekyK6tPbOv43hliy697ZpSY3zOq9meVy5V1e+ltQcD+tS2j+/lsH4Tj/VWP1Uxs+zOO52rpuU18o9Nnnj7mkL6qyx0JsOP4+zKnqPgslPRJ01hRoT0bDxK8aCjExJNtmSZm/wBS0rGwIAlQIAgCAIAgCAIBQyj+dAjrb3UkbnEcjymbjWtfBkQhGSKLmN9DIavUty7TWy72V8GLiNdWTW9VyBkdSrKexB/iPvmzq9QY1jTmtMsdUl4PC/E/h58G7yXZnrb4qLuxYDqASPs2p9PoR6gbKNtdv4lL390ZtU/cXRM9A8BeK/el8m8/7TWvfoPPQdPNUftftAdu/Y9OZ5jjEvxqfyv+zI3F1vpZ2M5zW+wNPifE6sZea1goJ0o0WZ2/ZrRds7fQAmZmJgW5D+hdvu/BbKSRFBMrM+0XxKD+qpByrB/WYbWgH5LzN9Vmz6sXBX0/XP7/ANKLF1T/AGJjh/D68dOSpFRdk6X1J6lmPdifmes1GVmWZEuqbJFFI2ZibZURsCAct7ROFefil0G7Mc+cuu7KARYn70JP3qJ0np3OePk9D8SJ8a72rYzPMAQRvuCP4GenR0zvIRruip6RTkHyH4CXaRd/ha/9qLo0TRhGPhCVLhA0bnAsvyMvGt7AWhG/sXA1Hf3FlP7pquZx/exZI0PPU9VKkvg9rnkUlptM5AuVyOxmVRn20rVb0WuKZd5zfMzJXM5S/qKe2ivvDfOSf/u5a+SntRKjKb5y+PP5S+SntRLhmN9JkQ9S5CfdIp7MTImd8x+E2FHqdN/iIsdJtVWhuxnSYuZVkR6q2QuLXkyzMKCAIAgCAIA1ANXNq2N+omi5vBjfS5ryiWuemR084kmnoyxKbYI3xBwavNpamzYB6qw+1W4+y6fUfx6j1mx4/Pni2dS8fKLWjxjOxLsK/kc+XfSQ9dq/ZYdQLF+aHqCp+oM7muULodUO8ZeUZCkrY9L8novAPF1vEq+XFrSuxQBfbaQ1dRO+tSAhrt62N8o+Z9JosjicbEk7bW3H4S/7mJ1S8E9wvgSUt5rF7ryNNfaQz6PdUAAWteg+FAB89zU5fK2Wx6K/pj9kXRhruyW1NRtl4gCUAgCAUI3JqpuElIHiHEMH3a+6jsKrGC/3bfHXr/KwH7jPYOMyFfjwkv5Oy4S/3KOn5RgmwN2IKiAIBjyVJRgO+uh+RHUH8dSO2PVBp/Yws+vrpkj2/g2YL6KrR/SVo/8AvKDPG+RpdWRKH6nnzWnpm5MICAJVASqTYLkQnsNzNowMi78sS1zSM6YbHvoTc4/pu6feb0Ru5I2aMbk69zOl47io4fdPZDOfUbM3BGIAgCAIAgCAUIlsoqS0wRWTVyn6HtPOeawXRa5a7MzK5bRimiJBAOa8a+E04jWN/DdWGNLH7IY8p1YPVTygH7ye+pvuI5V4z6JflZY4/J5Zw/MvwsjnVSl9JKWVN0DD1qf+qRoq33Eb7TrLIV2w1LvB/JkSSshuPlHtHAuL15lK3VHat0IP2kYdGRx6MDOFz8KeNY4Px8fsQpkhNeVEoBAEAQBKg8t9pNQXOUju+Opb6lXIU/gSJ6T6Usk8bX2N/wCn2/dkc1OsOuQgqIAgCCya3Fo9S9nNnNw+n+qbUH3La4H8J5P6iilmyPOb46tl+50s0aREVA32mRVjTtf0Io5JGevDJ79Jv8X05Oa3NkMrkjarxFH1nR43CY1K7rbInY2Zwom2hVCC1FaI33K6kgK6lNASoEAQBAEAQBAEAw5NXMJruSwlk1OPyXwlpkWw10M8zyMeVM3GRmJpopMcqJXYOO8feFPel8+gD3msa128+sdTWT+0OpU/Pp2M6Th+TjD8C1/S/wCzEW4vqRwHhbxE2Db5q8zUudZFWjvp05wvpap6a9RsfLXQZeJHIh7U/K8P/wB+CWyPWuuH8ntWHlJci2VsHRwGVh2ZT2InBZOPOixwn5RCnszTGKiAIAgCVB5P7QLubiDjfRKaU+4k2Of+YT0/0vV04qf3Oj9PR+qUiAnTHVCCogCAILZeD0/2afo+v+3f/OeeVeo/9azzrJ/zZfudbj1hj1Ms4jCovl+JLuYc5NIkq6gOwne0YlVKSjH+TGbbL9TLLSsAQBAEAQBAEAQCm4A3AG4A3ABgoaefWNb9ZzHqHErdXua7k9Uns0ZwWjKEaKAy5PT7A8u9qPCEosqya+hyLPKtT0ZghYW/RtLo/PpOz4fInfjtT/p8Muqm4y18Ms9mXFnqyvdO9Vq22qD/AETposV+jb6j5jfqZdy+LC7GdsvzR13+5W5dE+x6pOI0WCNARoCNASqXcbPF/ETls3LJ7+ey/uRVQfwAnr3DQUMWOvsdfwMEqG/uaE2mzoCsbAjYEbAEFk/B6d7NP0fX/bv/AJrzyv1H/rGed5X+bL9zqJo4ScZbRB5JDBuLDr6T0Lgsyd9Wp/BiWR0bc35EIAgCAIAgCAI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QEhQUEhQQFBQUFhQUFRQUFRQVFhQUFRcWFhcUFBYYHCggGBolHBYUITEhJSkrLi86GB8zODMsNygtLisBCgoKDg0OGxAQGywkICQsLCwsLCwsLCwsLCwsLCwsLCwsLCwsLCwsLCwsLCwsLCwsLCwsLCwsLCwsLCwsLCwsLP/AABEIAL0BCwMBEQACEQEDEQH/xAAcAAEAAQUBAQAAAAAAAAAAAAAABQECAwQGBwj/xABFEAACAgIABAMFAwgHBQkAAAABAgADBBEFEiExBhNBBxQiUWEycZEVIzVCUoGhs0NicnN0grEkkpOy0SY0NlNUo7TCw//EABsBAQABBQEAAAAAAAAAAAAAAAADAQIEBQYH/8QANREAAgICAQMDAgUCBAcBAAAAAAECAwQRBRIhMQYTQSJRIzJhcYFCoRQzNFIkkbHB0fDxFf/aAAwDAQACEQMRAD8A9xgCAIAgCAIAgCAIAgCAIAgCAIAgCAIAgCAIAgCAIAgCAIAgCAIAgCAIAgCAIAgCAIB5xwbhoy1zcnJzOJIKsvNTVWXdVWlNDsABWh0NKvoOsA5/w8/v3FXxcfP4nZgLj+8K4ybw5s+BD+dbTlfiPw9oBL+MOFV8PbDsfiHFUxrLnqvds3JbQNNr16IJI+OsdoBJZ/BsOjHXJt4jxZaGCFbDnZRBFmuToDvrsekA0KM/Is4Tw5DbkizLy6qDbzul5o82xy3mfaBNNX2u539YBs+LuAtgYluVj5fE2txuS3lszLrEKo6M6ujHTApzdD84BCJjW/kZOJe+cS94K1Wke92mrma5QR5W+Xl0SOXWoBmOJZbwvLzzmcSF6HOdQmVatQNNtqoBUDyhQEXp2gE5474hy1cPa6/Ix8d7P9puoeytgPd3ZNvX1UF+XpAKZ3BsOjHXJs4jxZaGCFbDnZRBFmuToDvrsekAgBwtm4QuYudxU2NyEN77kcpDXhN8vN+yYBIeJuAHHyeH1V5vFuXJveq3ebeTyrWXHKS3wnajqIBg8a49WAoSnP4qc0+U9FLZWTbzg3Kp2nVWGuYaMAnc/BbN4pdS+Rm1V04uO6rj5FlA57LLwzNyEcx0i9/lANO/BajGvy8DPz7DjG7nqyrWvqsOOSLamFq8y/YYBlI+fWAY8TFOXjU53EMrNT3pqRVRjXWU1UjIdVpTVei7fGu3Y/PtAMWTwbJXiOPhWZ2e2I9N91ZW5q7w6GtSllyaaxRzAjm6/Ed70IBThnhu5s3PouzeKGqhMazG5cy9W5LheW52B25D1kAnfRYBF4XDbH4LXmnN4r57rWxIzbwu2uCHS82h0MAl/EnC8bAto944jxaqm0Wgsc7KO7F8vkA0SexeAX+LuFYvD8drbuI8WrLK4q3nZTc1gRmVdAn5QDNR4dCrijOzuKWZOTpA1eRbUgsFTWEKlWlUAI3U7JPfvANPh3Br7eI5OJkZ/EXrx6KHoau9qHK2M+/ONWhY2xrmI7AQDofZzY5pyVey61as3Kpra52ss8utgoDO3VviDdTAOsgCAIAgCAIAgCAIAgHDeEGrGFxI3AmoZnEzYBvZrFj84GvpuAQvsqpx3z823ErurxloxK6VtNm1V1Ltyh2JCnlUjrqAX+0eq78gmyxSl1NldpU9Su7ymvhPbls+fbcAkOLfovhf9/wj+ZTAJTxN8fEeFV9wr5WQ33V0GsH/AHrlgGTiWDbkU8VqsUqtyulLHRDK2Kicw+Wn5u/ygHJIf+ytf9zT/PSAZ8M78OZpHUcvE/598A67PsDcLtKkMPdLOoII2KT6iAc3xb9D8N/vOE/zKYBs+FMimvgeO2SvPSEXmXl5tk3aXp/aKn90Az+Of+/cH/xVn8l4BF+0ryGyakqryDxLWM1NtRsCpT70vPzlWCga8zuPWAT3D/0zl/4PD/mZMAieF/oriv8Ae8W/57YBbb+h+F/3nCP51EAmOLfpfA/w2d/zY0AnEatxbYn2iGpY+v5lrBo/cWf8YB55wr/wxR/Yp/8AkrALPbt9jE+/I/liASXtXNQTD945jTzZXmcn2uT3LI3y/X5QDHwHLOXi04XGcQr5vLVRY5QrkFULKw8ti1N3IrHv89HZ1ANHwJ4fXhfG8nFQk1vhC+sn7fJ5/Lpz+sQSwB6dAIB1Xs3bmxbH/bzM5vxybf8ApAOqgCAIAgCAIAgCAIAgHAcHbIw1y6LOH5WQluVl2hqzimt6r3LAEWWqfsnRBEAv4LkHDe04/BsylbOT4Khgou0B6kC/W+sAh2t4lfwm3Dy8HNtyrK7kNvNichZmY1EnzQdAcgPT0gG4y5d+NgYvuGXWaLsBrLbGxvLC471l2+G0seinXSATHH1vq4lTkpjX5NSYttQFLUgrbZbWxLCx16cqem4BqcL45xBL8prsDPemxqzjoGwyakCcrhvzw7t17nvANfgdtlODXh3cJzba0UoVb3JkZQ5Zdhr+v6v4QC/gmRZRjPjNwjLNTWZBFQ9y8vyrbXda+U3a0FYAjWoBl8M8CsXF4ki43ui5L2mig+UvKGxq6uorYqu3VvWAaD15d+Jg4fuGVW1NmCXtdsbywuO9ZdvhtLEaU66bgGstWYnClwPyfmGxAi+YGxfLPJcLCQTdvRA+UA3fEWXl5ORg2pw3OC4tzWuGbE2ytWyAJq7qdn11AMfjShuI0Wr+Rsj3hqjXVfaMImonfKefziygEk9IBL5ZyMXiNt64mRkV24uPWGpaj4Xqe4sGFlins69oBrZ1uTfj24uLw27G9580Pbe+OtdZvJ820iux2dviY6A6mAYcVcjCx6sPKwcjMrx2qNF+Ka9OKHD0mxGsVkdSqb7qdfIkQDFdbxBuIU5z4NvkJTfQmPXZQ16FzWfMt5nCDm12Vjrl694Bk4DxDOobM8zh2ayZF9l9IV8UlFdQpRwbho7XfTf2jANHwzRmYPD68PO4fblVBVKnGetmXbeZ5VyF1IZW/WUkHQgGTxbwfM4tXZacZqFppsXGosevzrbbGrLO/KxRAEQqq73tjvUA2+PYt/FrMWmzCysepGv82y1sfQSzGupHKK7WJPM6+kAvXKvqXHqzOG5WRbiMppvxWret2VDWLdNYpUlWO1YEA/cIBGZXDsi/OfLz+EjIqehKqaVONc9IR2bdvmOqhjzsfhJ7630gHWez3hz4+IUek0c1+TYlJ5N11WXO1aaQlRpSOgMA6aAIAgCAIAgCAIAgCAIAgCAIAgCAIAgCAIAgCAIAgCAIAgCAIAgCAIAgCAIAgCAIAgCAIAgCAIAgCAIAgCAIAgFNwCm/pALoAgCAIAgCAIAgCAIAgCAIAgCAIAgCAIAgCAIAgCAIAgCAUJlGwWpaD2PaQ1ZNdm+llXFouk5QrAEAQBAEAQBAEAQBAEAoYBBcJ8YYeVYKqb0awgsKyHRyo31CsBsdD1gE9AEAoTALHtAGzMfIyYUQ6psrGLfgtou5vTQ9PrIMHN/xScktIrKOjNM8tEAQBAEAQBAEAQBAEAQBAKGUfgEZdtHOvvnA8jbZg5e4eGZUEpRNvHyQ3T1nScdy9eSlFvuQzrcTY3N0RlZUCAWh+upGrIt9K8jRdJAIBYbBvXqZFK6MZdL8ldF8lKCAIAgFNymwcBw3wrRhcYRqPN/PU5mRYrNtFdrMdR5a9l+2316D0gHfwC1313kN2RXUtzeiqTfg1bM0enWc7meo6ofTWtksan8mBeaw/T+E1NH+J5O5Oe+lEj6YLsSSDU7qqtVxUI+EYz8l0lKCAIAgCAIAgCAIAgCAIAgFDANHiCdj+6ch6lx20rEiel/Bpgzj6bZVSUosyWtm7jZfo34ztOK51WfRa+5izrfwboM6lST8EIMqwaFlnJZv0OtzlcnMeLyP1eGTxj1RN5W3OmrtjZFSj4Iddyu5I3ooRz27sHyB1OKuz3PkUk+yZkKOoEiJ2qe0Y5WVBTcpsGC/JC/U/KanP5WrGXnbL4wbNVbGsOt6E0eNm5WfbqL1FEsoxiiLocHil2/6LDxxv63XXk/yVnVzthRXux6INbfYlrszf2fxnKZ/qFpuNJPCr7mszk9zuczfm23vc2TqKXgImzoSuHjSyLFCIk9Ilaqwo0J6bh4scepQiYMntl8ytFCsqBAEAQBAEAQBAEAQBAEAQBKMGHKTamYHJ0+5jSX6F0HqRFTy2a6W0Zwlqk09oGejJK/UToeN56yl9FndEM6990SFdoYdJ3GNlV5EdxZjNNMj80/FOH9RS3kmTV+Uvw8jXQ9vSZ3Bcrr8GxltkPlG5c+lJnUZtyrolL9CGK2yJBnmMLPx1P8AUzNdtExU2wJ6lizUqov7owpLuXbk7kktlDTycr0X8ZzHK85Gv8Op9yeuvfk0SZxVlsrJbmzIS14Nmu8IOnUmdPi8lTg06gvqZC4Ob7nPcNs58vOc+jY9X+5V5n/7TH5bNsux63Lttb/uVrjpkxObfcmErCDm9Ib0SOHRobPcz0TheOjRUpS8sxLJ9TNmb4iKwBAEAQBAEAQBAEAQBAEASmwJUCAUYS2cVJaYREWrokTy3lMf2ciSM6D2iya4uEIF9dhU7E2OByNmLNOPgslBSK3vzHcl5bKjk2qxfYQj0rRjmsi3F7ReZWyfgIP4zo1ydtuK6Wm+xC4JS2YEcHsQfuIM0Lx7Yd2mSpokabwEG53eHyVVWJGVj8GLKLcjXvyS3boJoOR52276a+yJoVJeTBOebb7kuhKaAMqv1GyG8OAE5Tj9fKt/9tUq/wDpNzy7SVcF8RRHX8kzNISGzh08x2ewnVcBxvuP3ZLsiC2euxIgTudGMVlQIAgCAIAgCAIAgCAIAgFDKAwNkAHR2P8ASYE+Qrrn02di5R2ZlYGZddsJ/leyjWiu5KUBlAaGfX1B/dOO9S4m2rUZFMvg1JxrRkCWgSoBl8NOSKHHflW+23ky7H4ajErWFRGNvUAf7W3NWhbf2OUN8jO4weOwowU69Tl8/wDwx5TezoU8HYu92JZefX3i668b+fl2MUH7lEyfcce0YpfwW6F3g7EPWqkY7jtZjE0ONdtlNBh/VYEfSVVs5dppNfbRXRpcO4hZRbZjZllZatFsrvJWvzqmLLt16BbFK6Ouh2CNb1NLy3GNxVlEX38r7Elc/uZ7PE2Go2cvEA+Zur/6zVQ4nKlLp6GXuaRo+H7ruLB7kufGwxYyU+UE87ICEq1jO4YJWWBACjm6d52WDwWPTD8Rbl8mPK1vwbOQtuDZWWvfJxrbBSWsFfm49rdE26BQ9ZbSaK8wLDqZj8twlEqXOpdLRWu170ybE4SEW5pfqZL8EN4QH+zBv/MsyLf+JdYwP4ETZ80/+I6fsl/0La/BNouyB85h4WNLItUEVlLSJapOUanqGLjqitVx+DCb29l8ySggCAIAgCAIAgCAIAgCAIAlAYr6AwmDnYNeVDpki6MtEcwZD8pxF6y+Ps7Pt8GSnGZsU5v7X4zdYPqKMko2+fuRzpNxGB7Tp6rY2Lqi9kLWjHkV8ykTF5DHV9EolYPTIqeXWwdcnFmcnsSECVAgGvl11upS0VsrjTI+irKfQqe4mxxI5UZKdKf8Fsun5Ob4AmbY7DAtUYALKtmUDcQykbOJpgz1/aA5zr5bGp6FjY7nUnevq+dGJKXfsdCvhJX17zk5uQR1Ia3yqye/WvHCKR9DuZ0aoR8It2Xjwvw7HJuOPiIQNG2xVPY72Wf1+p6y/wAFC6/Mwb0amu7CLWI9YCvUWPMpGgAd9twkDjvZV4jTFpHDc4rjZOMzKq2nkFtbEsrIx6HufX03KgkvGHGKbU8rFU3pXdVkZj44DCmuqxbmJI6PYSq/CNtrmOvnBkRlOuUY+WiqemiebJXyzYGBTkLhh1BXl5gRrv0nmVVMo5UYS87M3f0ml4VqKYeMD38mon7yoJ/iTL+VfXlz0Uh4OiwKvX8J0/p3BUK/dku7ILZd9G4J1KISsqBAEAQBAEAQBAEAQBAEAtscKCSQABsk9AAO5J+UA5rgnjjGyWVPz1Lu71ot9ToHdGZSqPrkY/A3QNvp2lNregdNuAY7qgw0Zh5mHXkw6ZIujJoi7E5TozzfPw5YtrizLjLqRWuwr2l2LyV2PJNMSrTNuvNHrOpxfUdVi1atMglS/g1sjW9jsZz3MqqVnuVPsyavetMxTSEglQaHHs04+PdaoUtXW7qG6KWAPLzfTetzY8bjRvyYwl42iyb0i3hvhHEKst9CZNul83Iya1sa1mHMSjMOijZAC6A7T0+qtVRUYpJL7GG22U4DeuDZkYjOBj46UW0lzs11XG1Rj77tytS3KO+mA66khQ1OK+K7rEsbHVcamkkW5eYpTXKFYrRQdMz8jcwLaHTWjuVB5X4s8dYQblpR+ItzU2Nk5hOg9Th+WmsABUYAggBR1PQwCJ4r7UbbqraUxOHUpYtqfBUedVtIYlW5gA2xveup666CAeoey3i1HHMMV51VGRfikIxtrRyyHqlg2O51o/Vd+sA9Kx8NKkCVoiIOyIoVR9ygaEA4DiSth1Z+KN8qUWXYv0puV1asHf8AR2cwHbQdBOc5DAX+Mruivnv/AATQl20dThU6VEA1oKuvloAa/hOTjVLJzHFfcn8RJutdDU9JorVcFFGG3tl8mKCAIAgCAU3KbA3G0CsqBAEAQBAI7xBlW049tmPWLbUXmWs7+PXUgAEbOt6G+p1KA5LIy8/iWM1S14VVORSVOSLHuFldoIPlVcqlTyk/bPQkdG0Zh35tdXZ+S5Qb7k3d4fx2xzj+UgpJ2EQcgV983OnLrlfm+LmGjuaRZdkbOvZJ0rRp8N4pdh3142W5tqt0mNlFdM1nX8xkEfD5mhsPpQ3bW+++xspXL9SJrR1xmSyhr5VHMPqJp+WwI5NT0u5JXPTI0zzi6qVUumRmLuJGBDbYEtAlQYsrHW1HrdQyOrIynsysNEH7wZPRfKqxTh5RRra0QdWfnYbUYq+7ZC2s1VN1z2VvXyVvaFuCKwtIWt9Ecu9Deu89I4zlIZq7L6ku5iWQ6TluJZq4GXkZOdcbmxWpsWmvSWX5Fqcq3KjHpRWjtWqgt+uTs73tiM8X4/4hyM2x7L7bLC7cxDH4eg5V0q6UaHToIBEwBAPQfYdxY4/Fal68uQr0t1+Y51OvX4kA/eYB9QqYB597VPhswz1/PscLWt9L7sawk/QChvxmNlJe05P47/2ZdHydjgJskzlPT+MpXStZNbLto3iwnWzvrj3lLRAk2YzkL8xMd8hRvXVsu6GZVbczYS6ltFhdLgWO+pDZfCtbk9FUtmvZmAdus0+Rz2PV2T2yRVNmEZDudDpNbDlcvMn00LsXOEYo26KyB1JJnS4lM64fW9sik9maZZaIAgCAIBA+OUJwbuVXcqEcqm+ZkR1dwuupPKrdPWWy8ArwHGorx61xdGjl5qiGZwUY8wIZiSR1+c5bKcvcfV5J14JCY7KmpxPh9eTW1VyB62HVT+III6qQeoI6iS1XSqfVEo1s0vCGUy+biWu1lmMwCu529mPYN02Mf1m6Mhb1NZPrOops9yCkQtaJzIvK+mx85gZ2dZjLq6doujHqNK+4N6aM4zkeQpylvp0zJjBxMU0bJBLQIAgCVBz/AI2dq6EvRdtjX0X7/YRHAub6jymsBHyJnSem7ujK1J66uxFcto3/ABf4RxeM44Da5uUNTkIFLIDojR/WQ+q+u/Q9Z6CYh81eNfB9/Cr/ACrgCrbNdqg8lij1G+xGxsekA52AIBN+CMo08Qw3A3rIp6dtguAR+BMA+xxAPKvaRmM/F+G0kr5dL12lSdBntZ0Un6jywB/bmJnL/hp/sT1VOS6l8HepaQNA6nm1XIXURcIMm6VLuy0kmQyybrX9Umy5Rijdxcb1P7hOu4fh9JW3N7+xj2WfCNl7Avc6nQ25VVK+p60QqLZq25v7P4zm8z1HFbVKJo0/LNV3J7nc5i/Ovvf1S/gnUUjJRjlvoJtON4WzIalZ2RZOzRI1Vhegnb42JXjx6YIxXJtmSZZQQBAEAQBAKEQDj+FN7lkvhP0rsZ7sNj2KH47ccHf2kYsQP2WGvsnWn5LGcvxI/wAkkJfB0YM0jJAZQEHxIeXn4Vin4rjfjOPnV5NmRzD6iymsb7acj1E3nFzbUl8EczqGXc2dlcbI9MvBYnojcnH5eo7f6Tg+W4aVEnOHgyq7N9mYJzjJRLQIAgCVBR1BGiAQehB6gg9wZLTa65dSBC+CM4Y1r8Nfm3WGuxSez4jN0RT+1WSU18gp+71PAyVkURs+fkwZx09G97SeEV5XDslbFUlKrLULdOSytSysD6dvwJmaWnyJAEA9C9k/A2subJdUFNa6DWhQGtZhyLUbBpnBUn4TzD066gH08TBT9jwHxjxT3vMvuqPRSiUH/D9VYfQ2c5kjqUq2mvJ1fHYHVhzlL5PXOFZoyKarl7WIrj/MN6nknIU+zkSgaXWno36QB1bt8vnM/jK6KvxrntL4IptvsjJZmE9un+szsz1HN/TUtItjT9zXJ33nO3ZNtveciZJLwFG+0pj41l8umCDekbtGJ6t1+k7XjeAhV9V3dmNO1vsjcAnSwgoLS8ELKy8CAIAgCAIAgCARHibgi5tDVklHHx02jfNTcv2LV0R1B9N9Rseso1vsCPxcnNQavxUdgft41yFGHzIu5Sh+nxd+81NvGJvcWSdZEeJfEmbiVNd+Tz5aA87NkIeTZAVytYYlB1LfLXy3KR4uP9TCnt6Oa8Pe0BjmI+aKvKdRUliAgYzMRsnZPwOeUFvTQ9N6ycRVwbiie7HlGKku57ADuZu0YhR2HrqY9ttLjqbWiun8EbegB6Ea/wBJ5/zGPTVZup+TLrba7mKaQkEoBKoFtlgUEsQABsknQA+ZJ7CTU0zteoLbKNpeSCbjNmV8OCo5Oxy7QfJH9ymw15+oIX+se03cMCjGXVlPv/tXn+fsRuTf5SP4vwY4gTNrN1+VjN5rs5Je6nlK3Uqi6VRyEsqqANqO/ebTiuZ6r1U0owfZIssr7b+TtcgV8Qw3Fb/m8mh1WxdHS3IVDAH1HN2M7Axzxjxr7NRWHcYuRtVrRG4eqWVOw+1ZZju3mqT+ypYdAeaAc/wD2fLZYhtTjBQHbp+T/KJHU653u0O3oDAPXfDXhdbbK3sxFx8TFVlw8S3T2C13Wx8q34iFfa6UbJ6sfXUAkPaVxo4mGyo2rsg+TXruObfO4/spzHfz1CW3oycOh33KCPGkQKAB2AAH3CZ2vp0emVUqFXt/oek+zDM5sRqj3otdP8j/AJxP3aYj/LPNfVGN7eT1r5ODzKnXdJHYTl234MYQC+mosek2XH8dZlT7LsWymoklRQF+/wCc9BwOOqxY6iu5iTm5MzTYlggCAIAgCAIAgCAIAgFJTsDHeoKkEBgQQQexBHY79JZZJqLcfJVHg/jjwr+T7Nqp90tOlB6il2/oW3+of1T/AJT6b1ULXd3S1Jf3NhRatdEvBP8As68WsOXCvcnprHsY9wP6Bj6sB9k+o6dx1weUV9lXu1PTXlEc6VB6+D0Pc4qzIsl5kyqS+BMdtvyXCUAMuUdgieIccWt/KqVr7+h8mvXwg/rWufhqX7+vyBm2xuMco+5c+mH3fl/siOUzWr4E+QQ+c626O1xk2MdD11zA9bmG+7dOmwomRbyVVEfbxY6X3+X/AOAoN92TwE0llspy22SJaK6lsJuEupA4S3jVnAslaVrNuBeLLURW/O49gYeYteyAU24YKT+sdHpo+mcPnPLoTf5l2ZDHGlOXTA6/B8ecPtUN7zVWT0KXEVOD8ir6P7+022iKWPbB6af/ACN4+KML/wBXif8AGr/6wW+3L7HM8d9p2PXtcRWybN6DDaUDtsm0j4u/6oO9dx3lyi2ZmNxt98tRR5zxrjF+dYtuSylkVlREXlSsNrm5QSSSdDqT6ekyK6tPbOv43hliy697ZpSY3zOq9meVy5V1e+ltQcD+tS2j+/lsH4Tj/VWP1Uxs+zOO52rpuU18o9Nnnj7mkL6qyx0JsOP4+zKnqPgslPRJ01hRoT0bDxK8aCjExJNtmSZm/wBS0rGwIAlQIAgCAIAgCAIBQyj+dAjrb3UkbnEcjymbjWtfBkQhGSKLmN9DIavUty7TWy72V8GLiNdWTW9VyBkdSrKexB/iPvmzq9QY1jTmtMsdUl4PC/E/h58G7yXZnrb4qLuxYDqASPs2p9PoR6gbKNtdv4lL390ZtU/cXRM9A8BeK/el8m8/7TWvfoPPQdPNUftftAdu/Y9OZ5jjEvxqfyv+zI3F1vpZ2M5zW+wNPifE6sZea1goJ0o0WZ2/ZrRds7fQAmZmJgW5D+hdvu/BbKSRFBMrM+0XxKD+qpByrB/WYbWgH5LzN9Vmz6sXBX0/XP7/ANKLF1T/AGJjh/D68dOSpFRdk6X1J6lmPdifmes1GVmWZEuqbJFFI2ZibZURsCAct7ROFefil0G7Mc+cuu7KARYn70JP3qJ0np3OePk9D8SJ8a72rYzPMAQRvuCP4GenR0zvIRruip6RTkHyH4CXaRd/ha/9qLo0TRhGPhCVLhA0bnAsvyMvGt7AWhG/sXA1Hf3FlP7pquZx/exZI0PPU9VKkvg9rnkUlptM5AuVyOxmVRn20rVb0WuKZd5zfMzJXM5S/qKe2ivvDfOSf/u5a+SntRKjKb5y+PP5S+SntRLhmN9JkQ9S5CfdIp7MTImd8x+E2FHqdN/iIsdJtVWhuxnSYuZVkR6q2QuLXkyzMKCAIAgCAIA1ANXNq2N+omi5vBjfS5ryiWuemR084kmnoyxKbYI3xBwavNpamzYB6qw+1W4+y6fUfx6j1mx4/Pni2dS8fKLWjxjOxLsK/kc+XfSQ9dq/ZYdQLF+aHqCp+oM7muULodUO8ZeUZCkrY9L8novAPF1vEq+XFrSuxQBfbaQ1dRO+tSAhrt62N8o+Z9JosjicbEk7bW3H4S/7mJ1S8E9wvgSUt5rF7ryNNfaQz6PdUAAWteg+FAB89zU5fK2Wx6K/pj9kXRhruyW1NRtl4gCUAgCAUI3JqpuElIHiHEMH3a+6jsKrGC/3bfHXr/KwH7jPYOMyFfjwkv5Oy4S/3KOn5RgmwN2IKiAIBjyVJRgO+uh+RHUH8dSO2PVBp/Yws+vrpkj2/g2YL6KrR/SVo/8AvKDPG+RpdWRKH6nnzWnpm5MICAJVASqTYLkQnsNzNowMi78sS1zSM6YbHvoTc4/pu6feb0Ru5I2aMbk69zOl47io4fdPZDOfUbM3BGIAgCAIAgCAUIlsoqS0wRWTVyn6HtPOeawXRa5a7MzK5bRimiJBAOa8a+E04jWN/DdWGNLH7IY8p1YPVTygH7ye+pvuI5V4z6JflZY4/J5Zw/MvwsjnVSl9JKWVN0DD1qf+qRoq33Eb7TrLIV2w1LvB/JkSSshuPlHtHAuL15lK3VHat0IP2kYdGRx6MDOFz8KeNY4Px8fsQpkhNeVEoBAEAQBKg8t9pNQXOUju+Opb6lXIU/gSJ6T6Usk8bX2N/wCn2/dkc1OsOuQgqIAgCCya3Fo9S9nNnNw+n+qbUH3La4H8J5P6iilmyPOb46tl+50s0aREVA32mRVjTtf0Io5JGevDJ79Jv8X05Oa3NkMrkjarxFH1nR43CY1K7rbInY2Zwom2hVCC1FaI33K6kgK6lNASoEAQBAEAQBAEAw5NXMJruSwlk1OPyXwlpkWw10M8zyMeVM3GRmJpopMcqJXYOO8feFPel8+gD3msa128+sdTWT+0OpU/Pp2M6Th+TjD8C1/S/wCzEW4vqRwHhbxE2Db5q8zUudZFWjvp05wvpap6a9RsfLXQZeJHIh7U/K8P/wB+CWyPWuuH8ntWHlJci2VsHRwGVh2ZT2InBZOPOixwn5RCnszTGKiAIAgCVB5P7QLubiDjfRKaU+4k2Of+YT0/0vV04qf3Oj9PR+qUiAnTHVCCogCAILZeD0/2afo+v+3f/OeeVeo/9azzrJ/zZfudbj1hj1Ms4jCovl+JLuYc5NIkq6gOwne0YlVKSjH+TGbbL9TLLSsAQBAEAQBAEAQCm4A3AG4A3ABgoaefWNb9ZzHqHErdXua7k9Uns0ZwWjKEaKAy5PT7A8u9qPCEosqya+hyLPKtT0ZghYW/RtLo/PpOz4fInfjtT/p8Muqm4y18Ms9mXFnqyvdO9Vq22qD/AETposV+jb6j5jfqZdy+LC7GdsvzR13+5W5dE+x6pOI0WCNARoCNASqXcbPF/ETls3LJ7+ey/uRVQfwAnr3DQUMWOvsdfwMEqG/uaE2mzoCsbAjYEbAEFk/B6d7NP0fX/bv/AJrzyv1H/rGed5X+bL9zqJo4ScZbRB5JDBuLDr6T0Lgsyd9Wp/BiWR0bc35EIAgCAIAgCAI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0375" y="762000"/>
            <a:ext cx="8305800" cy="500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800" b="1" dirty="0" smtClean="0">
                <a:latin typeface="Calibri" pitchFamily="34" charset="0"/>
                <a:cs typeface="Calibri" pitchFamily="34" charset="0"/>
              </a:rPr>
              <a:t>                                                                                 </a:t>
            </a:r>
          </a:p>
          <a:p>
            <a:r>
              <a:rPr lang="en-US" sz="800" b="1" dirty="0" smtClean="0">
                <a:latin typeface="Calibri" pitchFamily="34" charset="0"/>
                <a:cs typeface="Calibri" pitchFamily="34" charset="0"/>
              </a:rPr>
              <a:t>     </a:t>
            </a:r>
          </a:p>
          <a:p>
            <a:endParaRPr lang="en-US" sz="8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800" b="1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8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3200" b="1" u="sng" dirty="0" smtClean="0">
                <a:latin typeface="Calibri" pitchFamily="34" charset="0"/>
                <a:cs typeface="Calibri" pitchFamily="34" charset="0"/>
              </a:rPr>
              <a:t>Understanding Interests</a:t>
            </a:r>
            <a:endParaRPr lang="en-US" sz="3200" b="1" u="sng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800" b="1" u="sng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800" b="1" u="sng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800" b="1" u="sng" dirty="0">
              <a:latin typeface="Calibri" pitchFamily="34" charset="0"/>
              <a:cs typeface="Calibri" pitchFamily="34" charset="0"/>
            </a:endParaRPr>
          </a:p>
          <a:p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105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105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105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Font typeface="Wingdings" charset="2"/>
              <a:buChar char="ü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Positions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answers the question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n-US" sz="2800" b="1" i="1" dirty="0" smtClean="0">
                <a:latin typeface="Calibri" pitchFamily="34" charset="0"/>
                <a:cs typeface="Calibri" pitchFamily="34" charset="0"/>
              </a:rPr>
              <a:t>what?”</a:t>
            </a:r>
            <a:endParaRPr lang="en-US" sz="2800" b="1" i="1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Font typeface="Wingdings" charset="2"/>
              <a:buChar char="ü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Interests 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answers the question </a:t>
            </a:r>
            <a:r>
              <a:rPr lang="en-US" sz="2800" b="1" i="1" dirty="0">
                <a:latin typeface="Calibri" pitchFamily="34" charset="0"/>
                <a:cs typeface="Calibri" pitchFamily="34" charset="0"/>
              </a:rPr>
              <a:t>“why</a:t>
            </a:r>
            <a:r>
              <a:rPr lang="en-US" sz="2800" b="1" i="1" dirty="0" smtClean="0">
                <a:latin typeface="Calibri" pitchFamily="34" charset="0"/>
                <a:cs typeface="Calibri" pitchFamily="34" charset="0"/>
              </a:rPr>
              <a:t>?</a:t>
            </a:r>
            <a:endParaRPr lang="en-US" sz="2800" b="1" i="1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600"/>
            <a:ext cx="6096000" cy="1006770"/>
          </a:xfrm>
          <a:prstGeom prst="rect">
            <a:avLst/>
          </a:prstGeom>
          <a:ln w="57150">
            <a:solidFill>
              <a:srgbClr val="6633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02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609600"/>
            <a:ext cx="7086599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Positions and Interests</a:t>
            </a:r>
          </a:p>
          <a:p>
            <a:pPr algn="ctr"/>
            <a:r>
              <a:rPr lang="en-US" sz="3200" b="1" u="sng" dirty="0" smtClean="0">
                <a:latin typeface="Calibri" pitchFamily="34" charset="0"/>
                <a:cs typeface="Calibri" pitchFamily="34" charset="0"/>
              </a:rPr>
              <a:t>(understanding what’s </a:t>
            </a:r>
            <a:r>
              <a:rPr lang="en-US" sz="3200" b="1" i="1" u="sng" dirty="0">
                <a:latin typeface="Calibri" pitchFamily="34" charset="0"/>
                <a:cs typeface="Calibri" pitchFamily="34" charset="0"/>
              </a:rPr>
              <a:t>really</a:t>
            </a:r>
            <a:r>
              <a:rPr lang="en-US" sz="3200" b="1" u="sng" dirty="0">
                <a:latin typeface="Calibri" pitchFamily="34" charset="0"/>
                <a:cs typeface="Calibri" pitchFamily="34" charset="0"/>
              </a:rPr>
              <a:t> at stake) </a:t>
            </a:r>
          </a:p>
          <a:p>
            <a:pPr algn="ctr"/>
            <a:endParaRPr lang="en-US" sz="900" b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4">
            <a:hlinkClick r:id="rId3"/>
          </p:cNvPr>
          <p:cNvSpPr>
            <a:spLocks noChangeArrowheads="1"/>
          </p:cNvSpPr>
          <p:nvPr/>
        </p:nvSpPr>
        <p:spPr bwMode="auto">
          <a:xfrm>
            <a:off x="457200" y="3817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8">
            <a:hlinkClick r:id="rId3"/>
          </p:cNvPr>
          <p:cNvSpPr>
            <a:spLocks noChangeArrowheads="1"/>
          </p:cNvSpPr>
          <p:nvPr/>
        </p:nvSpPr>
        <p:spPr bwMode="auto">
          <a:xfrm>
            <a:off x="457200" y="3817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" y="6317316"/>
            <a:ext cx="1154692" cy="5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data:image/jpeg;base64,/9j/4AAQSkZJRgABAQAAAQABAAD/2wCEAAkGBxQQEhQUEhQQFBQUFhQUFRQUFRQVFhQUFRcWFhcUFBYYHCggGBolHBYUITEhJSkrLi86GB8zODMsNygtLisBCgoKDg0OGxAQGywkICQsLCwsLCwsLCwsLCwsLCwsLCwsLCwsLCwsLCwsLCwsLCwsLCwsLCwsLCwsLCwsLCwsLP/AABEIAL0BCwMBEQACEQEDEQH/xAAcAAEAAQUBAQAAAAAAAAAAAAAABQECAwQGBwj/xABFEAACAgIABAMFAwgHBQkAAAABAgADBBEFEiExBhNBBxQiUWEycZEVIzVCUoGhs0NicnN0grEkkpOy0SY0NlNUo7TCw//EABsBAQABBQEAAAAAAAAAAAAAAAADAQIEBQYH/8QANREAAgICAQMDAgUCBAcBAAAAAAECAwQRBRIhMQYTQSJRIzJhcYFCoRQzNFIkkbHB0fDxFf/aAAwDAQACEQMRAD8A9xgCAIAgCAIAgCAIAgCAIAgCAIAgCAIAgCAIAgCAIAgCAIAgCAIAgCAIAgCAIAgCAIB5xwbhoy1zcnJzOJIKsvNTVWXdVWlNDsABWh0NKvoOsA5/w8/v3FXxcfP4nZgLj+8K4ybw5s+BD+dbTlfiPw9oBL+MOFV8PbDsfiHFUxrLnqvds3JbQNNr16IJI+OsdoBJZ/BsOjHXJt4jxZaGCFbDnZRBFmuToDvrsekA0KM/Is4Tw5DbkizLy6qDbzul5o82xy3mfaBNNX2u539YBs+LuAtgYluVj5fE2txuS3lszLrEKo6M6ujHTApzdD84BCJjW/kZOJe+cS94K1Wke92mrma5QR5W+Xl0SOXWoBmOJZbwvLzzmcSF6HOdQmVatQNNtqoBUDyhQEXp2gE5474hy1cPa6/Ix8d7P9puoeytgPd3ZNvX1UF+XpAKZ3BsOjHXJs4jxZaGCFbDnZRBFmuToDvrsekAgBwtm4QuYudxU2NyEN77kcpDXhN8vN+yYBIeJuAHHyeH1V5vFuXJveq3ebeTyrWXHKS3wnajqIBg8a49WAoSnP4qc0+U9FLZWTbzg3Kp2nVWGuYaMAnc/BbN4pdS+Rm1V04uO6rj5FlA57LLwzNyEcx0i9/lANO/BajGvy8DPz7DjG7nqyrWvqsOOSLamFq8y/YYBlI+fWAY8TFOXjU53EMrNT3pqRVRjXWU1UjIdVpTVei7fGu3Y/PtAMWTwbJXiOPhWZ2e2I9N91ZW5q7w6GtSllyaaxRzAjm6/Ed70IBThnhu5s3PouzeKGqhMazG5cy9W5LheW52B25D1kAnfRYBF4XDbH4LXmnN4r57rWxIzbwu2uCHS82h0MAl/EnC8bAto944jxaqm0Wgsc7KO7F8vkA0SexeAX+LuFYvD8drbuI8WrLK4q3nZTc1gRmVdAn5QDNR4dCrijOzuKWZOTpA1eRbUgsFTWEKlWlUAI3U7JPfvANPh3Br7eI5OJkZ/EXrx6KHoau9qHK2M+/ONWhY2xrmI7AQDofZzY5pyVey61as3Kpra52ss8utgoDO3VviDdTAOsgCAIAgCAIAgCAIAgHDeEGrGFxI3AmoZnEzYBvZrFj84GvpuAQvsqpx3z823ErurxloxK6VtNm1V1Ltyh2JCnlUjrqAX+0eq78gmyxSl1NldpU9Su7ymvhPbls+fbcAkOLfovhf9/wj+ZTAJTxN8fEeFV9wr5WQ33V0GsH/AHrlgGTiWDbkU8VqsUqtyulLHRDK2Kicw+Wn5u/ygHJIf+ytf9zT/PSAZ8M78OZpHUcvE/598A67PsDcLtKkMPdLOoII2KT6iAc3xb9D8N/vOE/zKYBs+FMimvgeO2SvPSEXmXl5tk3aXp/aKn90Az+Of+/cH/xVn8l4BF+0ryGyakqryDxLWM1NtRsCpT70vPzlWCga8zuPWAT3D/0zl/4PD/mZMAieF/oriv8Ae8W/57YBbb+h+F/3nCP51EAmOLfpfA/w2d/zY0AnEatxbYn2iGpY+v5lrBo/cWf8YB55wr/wxR/Yp/8AkrALPbt9jE+/I/liASXtXNQTD945jTzZXmcn2uT3LI3y/X5QDHwHLOXi04XGcQr5vLVRY5QrkFULKw8ti1N3IrHv89HZ1ANHwJ4fXhfG8nFQk1vhC+sn7fJ5/Lpz+sQSwB6dAIB1Xs3bmxbH/bzM5vxybf8ApAOqgCAIAgCAIAgCAIAgHAcHbIw1y6LOH5WQluVl2hqzimt6r3LAEWWqfsnRBEAv4LkHDe04/BsylbOT4Khgou0B6kC/W+sAh2t4lfwm3Dy8HNtyrK7kNvNichZmY1EnzQdAcgPT0gG4y5d+NgYvuGXWaLsBrLbGxvLC471l2+G0seinXSATHH1vq4lTkpjX5NSYttQFLUgrbZbWxLCx16cqem4BqcL45xBL8prsDPemxqzjoGwyakCcrhvzw7t17nvANfgdtlODXh3cJzba0UoVb3JkZQ5Zdhr+v6v4QC/gmRZRjPjNwjLNTWZBFQ9y8vyrbXda+U3a0FYAjWoBl8M8CsXF4ki43ui5L2mig+UvKGxq6uorYqu3VvWAaD15d+Jg4fuGVW1NmCXtdsbywuO9ZdvhtLEaU66bgGstWYnClwPyfmGxAi+YGxfLPJcLCQTdvRA+UA3fEWXl5ORg2pw3OC4tzWuGbE2ytWyAJq7qdn11AMfjShuI0Wr+Rsj3hqjXVfaMImonfKefziygEk9IBL5ZyMXiNt64mRkV24uPWGpaj4Xqe4sGFlins69oBrZ1uTfj24uLw27G9580Pbe+OtdZvJ820iux2dviY6A6mAYcVcjCx6sPKwcjMrx2qNF+Ka9OKHD0mxGsVkdSqb7qdfIkQDFdbxBuIU5z4NvkJTfQmPXZQ16FzWfMt5nCDm12Vjrl694Bk4DxDOobM8zh2ayZF9l9IV8UlFdQpRwbho7XfTf2jANHwzRmYPD68PO4fblVBVKnGetmXbeZ5VyF1IZW/WUkHQgGTxbwfM4tXZacZqFppsXGosevzrbbGrLO/KxRAEQqq73tjvUA2+PYt/FrMWmzCysepGv82y1sfQSzGupHKK7WJPM6+kAvXKvqXHqzOG5WRbiMppvxWret2VDWLdNYpUlWO1YEA/cIBGZXDsi/OfLz+EjIqehKqaVONc9IR2bdvmOqhjzsfhJ7630gHWez3hz4+IUek0c1+TYlJ5N11WXO1aaQlRpSOgMA6aAIAgCAIAgCAIAgCAIAgCAIAgCAIAgCAIAgCAIAgCAIAgCAIAgCAIAgCAIAgCAIAgCAIAgCAIAgCAIAgCAIAgFNwCm/pALoAgCAIAgCAIAgCAIAgCAIAgCAIAgCAIAgCAIAgCAIAgCAUJlGwWpaD2PaQ1ZNdm+llXFouk5QrAEAQBAEAQBAEAQBAEAoYBBcJ8YYeVYKqb0awgsKyHRyo31CsBsdD1gE9AEAoTALHtAGzMfIyYUQ6psrGLfgtou5vTQ9PrIMHN/xScktIrKOjNM8tEAQBAEAQBAEAQBAEAQBAKGUfgEZdtHOvvnA8jbZg5e4eGZUEpRNvHyQ3T1nScdy9eSlFvuQzrcTY3N0RlZUCAWh+upGrIt9K8jRdJAIBYbBvXqZFK6MZdL8ldF8lKCAIAgFNymwcBw3wrRhcYRqPN/PU5mRYrNtFdrMdR5a9l+2316D0gHfwC1313kN2RXUtzeiqTfg1bM0enWc7meo6ofTWtksan8mBeaw/T+E1NH+J5O5Oe+lEj6YLsSSDU7qqtVxUI+EYz8l0lKCAIAgCAIAgCAIAgCAIAgFDANHiCdj+6ch6lx20rEiel/Bpgzj6bZVSUosyWtm7jZfo34ztOK51WfRa+5izrfwboM6lST8EIMqwaFlnJZv0OtzlcnMeLyP1eGTxj1RN5W3OmrtjZFSj4Iddyu5I3ooRz27sHyB1OKuz3PkUk+yZkKOoEiJ2qe0Y5WVBTcpsGC/JC/U/KanP5WrGXnbL4wbNVbGsOt6E0eNm5WfbqL1FEsoxiiLocHil2/6LDxxv63XXk/yVnVzthRXux6INbfYlrszf2fxnKZ/qFpuNJPCr7mszk9zuczfm23vc2TqKXgImzoSuHjSyLFCIk9Ilaqwo0J6bh4scepQiYMntl8ytFCsqBAEAQBAEAQBAEAQBAEAQBKMGHKTamYHJ0+5jSX6F0HqRFTy2a6W0Zwlqk09oGejJK/UToeN56yl9FndEM6990SFdoYdJ3GNlV5EdxZjNNMj80/FOH9RS3kmTV+Uvw8jXQ9vSZ3Bcrr8GxltkPlG5c+lJnUZtyrolL9CGK2yJBnmMLPx1P8AUzNdtExU2wJ6lizUqov7owpLuXbk7kktlDTycr0X8ZzHK85Gv8Op9yeuvfk0SZxVlsrJbmzIS14Nmu8IOnUmdPi8lTg06gvqZC4Ob7nPcNs58vOc+jY9X+5V5n/7TH5bNsux63Lttb/uVrjpkxObfcmErCDm9Ib0SOHRobPcz0TheOjRUpS8sxLJ9TNmb4iKwBAEAQBAEAQBAEAQBAEASmwJUCAUYS2cVJaYREWrokTy3lMf2ciSM6D2iya4uEIF9dhU7E2OByNmLNOPgslBSK3vzHcl5bKjk2qxfYQj0rRjmsi3F7ReZWyfgIP4zo1ydtuK6Wm+xC4JS2YEcHsQfuIM0Lx7Yd2mSpokabwEG53eHyVVWJGVj8GLKLcjXvyS3boJoOR52276a+yJoVJeTBOebb7kuhKaAMqv1GyG8OAE5Tj9fKt/9tUq/wDpNzy7SVcF8RRHX8kzNISGzh08x2ewnVcBxvuP3ZLsiC2euxIgTudGMVlQIAgCAIAgCAIAgCAIAgFDKAwNkAHR2P8ASYE+Qrrn02di5R2ZlYGZddsJ/leyjWiu5KUBlAaGfX1B/dOO9S4m2rUZFMvg1JxrRkCWgSoBl8NOSKHHflW+23ky7H4ajErWFRGNvUAf7W3NWhbf2OUN8jO4weOwowU69Tl8/wDwx5TezoU8HYu92JZefX3i668b+fl2MUH7lEyfcce0YpfwW6F3g7EPWqkY7jtZjE0ONdtlNBh/VYEfSVVs5dppNfbRXRpcO4hZRbZjZllZatFsrvJWvzqmLLt16BbFK6Ouh2CNb1NLy3GNxVlEX38r7Elc/uZ7PE2Go2cvEA+Zur/6zVQ4nKlLp6GXuaRo+H7ruLB7kufGwxYyU+UE87ICEq1jO4YJWWBACjm6d52WDwWPTD8Rbl8mPK1vwbOQtuDZWWvfJxrbBSWsFfm49rdE26BQ9ZbSaK8wLDqZj8twlEqXOpdLRWu170ybE4SEW5pfqZL8EN4QH+zBv/MsyLf+JdYwP4ETZ80/+I6fsl/0La/BNouyB85h4WNLItUEVlLSJapOUanqGLjqitVx+DCb29l8ySggCAIAgCAIAgCAIAgCAIAlAYr6AwmDnYNeVDpki6MtEcwZD8pxF6y+Ps7Pt8GSnGZsU5v7X4zdYPqKMko2+fuRzpNxGB7Tp6rY2Lqi9kLWjHkV8ykTF5DHV9EolYPTIqeXWwdcnFmcnsSECVAgGvl11upS0VsrjTI+irKfQqe4mxxI5UZKdKf8Fsun5Ob4AmbY7DAtUYALKtmUDcQykbOJpgz1/aA5zr5bGp6FjY7nUnevq+dGJKXfsdCvhJX17zk5uQR1Ia3yqye/WvHCKR9DuZ0aoR8It2Xjwvw7HJuOPiIQNG2xVPY72Wf1+p6y/wAFC6/Mwb0amu7CLWI9YCvUWPMpGgAd9twkDjvZV4jTFpHDc4rjZOMzKq2nkFtbEsrIx6HufX03KgkvGHGKbU8rFU3pXdVkZj44DCmuqxbmJI6PYSq/CNtrmOvnBkRlOuUY+WiqemiebJXyzYGBTkLhh1BXl5gRrv0nmVVMo5UYS87M3f0ml4VqKYeMD38mon7yoJ/iTL+VfXlz0Uh4OiwKvX8J0/p3BUK/dku7ILZd9G4J1KISsqBAEAQBAEAQBAEAQBAEAtscKCSQABsk9AAO5J+UA5rgnjjGyWVPz1Lu71ot9ToHdGZSqPrkY/A3QNvp2lNregdNuAY7qgw0Zh5mHXkw6ZIujJoi7E5TozzfPw5YtrizLjLqRWuwr2l2LyV2PJNMSrTNuvNHrOpxfUdVi1atMglS/g1sjW9jsZz3MqqVnuVPsyavetMxTSEglQaHHs04+PdaoUtXW7qG6KWAPLzfTetzY8bjRvyYwl42iyb0i3hvhHEKst9CZNul83Iya1sa1mHMSjMOijZAC6A7T0+qtVRUYpJL7GG22U4DeuDZkYjOBj46UW0lzs11XG1Rj77tytS3KO+mA66khQ1OK+K7rEsbHVcamkkW5eYpTXKFYrRQdMz8jcwLaHTWjuVB5X4s8dYQblpR+ItzU2Nk5hOg9Th+WmsABUYAggBR1PQwCJ4r7UbbqraUxOHUpYtqfBUedVtIYlW5gA2xveup666CAeoey3i1HHMMV51VGRfikIxtrRyyHqlg2O51o/Vd+sA9Kx8NKkCVoiIOyIoVR9ygaEA4DiSth1Z+KN8qUWXYv0puV1asHf8AR2cwHbQdBOc5DAX+Mruivnv/AATQl20dThU6VEA1oKuvloAa/hOTjVLJzHFfcn8RJutdDU9JorVcFFGG3tl8mKCAIAgCAU3KbA3G0CsqBAEAQBAI7xBlW049tmPWLbUXmWs7+PXUgAEbOt6G+p1KA5LIy8/iWM1S14VVORSVOSLHuFldoIPlVcqlTyk/bPQkdG0Zh35tdXZ+S5Qb7k3d4fx2xzj+UgpJ2EQcgV983OnLrlfm+LmGjuaRZdkbOvZJ0rRp8N4pdh3142W5tqt0mNlFdM1nX8xkEfD5mhsPpQ3bW+++xspXL9SJrR1xmSyhr5VHMPqJp+WwI5NT0u5JXPTI0zzi6qVUumRmLuJGBDbYEtAlQYsrHW1HrdQyOrIynsysNEH7wZPRfKqxTh5RRra0QdWfnYbUYq+7ZC2s1VN1z2VvXyVvaFuCKwtIWt9Ecu9Deu89I4zlIZq7L6ku5iWQ6TluJZq4GXkZOdcbmxWpsWmvSWX5Fqcq3KjHpRWjtWqgt+uTs73tiM8X4/4hyM2x7L7bLC7cxDH4eg5V0q6UaHToIBEwBAPQfYdxY4/Fal68uQr0t1+Y51OvX4kA/eYB9QqYB597VPhswz1/PscLWt9L7sawk/QChvxmNlJe05P47/2ZdHydjgJskzlPT+MpXStZNbLto3iwnWzvrj3lLRAk2YzkL8xMd8hRvXVsu6GZVbczYS6ltFhdLgWO+pDZfCtbk9FUtmvZmAdus0+Rz2PV2T2yRVNmEZDudDpNbDlcvMn00LsXOEYo26KyB1JJnS4lM64fW9sik9maZZaIAgCAIBA+OUJwbuVXcqEcqm+ZkR1dwuupPKrdPWWy8ArwHGorx61xdGjl5qiGZwUY8wIZiSR1+c5bKcvcfV5J14JCY7KmpxPh9eTW1VyB62HVT+III6qQeoI6iS1XSqfVEo1s0vCGUy+biWu1lmMwCu529mPYN02Mf1m6Mhb1NZPrOops9yCkQtaJzIvK+mx85gZ2dZjLq6doujHqNK+4N6aM4zkeQpylvp0zJjBxMU0bJBLQIAgCVBz/AI2dq6EvRdtjX0X7/YRHAub6jymsBHyJnSem7ujK1J66uxFcto3/ABf4RxeM44Da5uUNTkIFLIDojR/WQ+q+u/Q9Z6CYh81eNfB9/Cr/ACrgCrbNdqg8lij1G+xGxsekA52AIBN+CMo08Qw3A3rIp6dtguAR+BMA+xxAPKvaRmM/F+G0kr5dL12lSdBntZ0Un6jywB/bmJnL/hp/sT1VOS6l8HepaQNA6nm1XIXURcIMm6VLuy0kmQyybrX9Umy5Rijdxcb1P7hOu4fh9JW3N7+xj2WfCNl7Avc6nQ25VVK+p60QqLZq25v7P4zm8z1HFbVKJo0/LNV3J7nc5i/Ovvf1S/gnUUjJRjlvoJtON4WzIalZ2RZOzRI1Vhegnb42JXjx6YIxXJtmSZZQQBAEAQBAKEQDj+FN7lkvhP0rsZ7sNj2KH47ccHf2kYsQP2WGvsnWn5LGcvxI/wAkkJfB0YM0jJAZQEHxIeXn4Vin4rjfjOPnV5NmRzD6iymsb7acj1E3nFzbUl8EczqGXc2dlcbI9MvBYnojcnH5eo7f6Tg+W4aVEnOHgyq7N9mYJzjJRLQIAgCVBR1BGiAQehB6gg9wZLTa65dSBC+CM4Y1r8Nfm3WGuxSez4jN0RT+1WSU18gp+71PAyVkURs+fkwZx09G97SeEV5XDslbFUlKrLULdOSytSysD6dvwJmaWnyJAEA9C9k/A2subJdUFNa6DWhQGtZhyLUbBpnBUn4TzD066gH08TBT9jwHxjxT3vMvuqPRSiUH/D9VYfQ2c5kjqUq2mvJ1fHYHVhzlL5PXOFZoyKarl7WIrj/MN6nknIU+zkSgaXWno36QB1bt8vnM/jK6KvxrntL4IptvsjJZmE9un+szsz1HN/TUtItjT9zXJ33nO3ZNtveciZJLwFG+0pj41l8umCDekbtGJ6t1+k7XjeAhV9V3dmNO1vsjcAnSwgoLS8ELKy8CAIAgCAIAgCARHibgi5tDVklHHx02jfNTcv2LV0R1B9N9Rseso1vsCPxcnNQavxUdgft41yFGHzIu5Sh+nxd+81NvGJvcWSdZEeJfEmbiVNd+Tz5aA87NkIeTZAVytYYlB1LfLXy3KR4uP9TCnt6Oa8Pe0BjmI+aKvKdRUliAgYzMRsnZPwOeUFvTQ9N6ycRVwbiie7HlGKku57ADuZu0YhR2HrqY9ttLjqbWiun8EbegB6Ea/wBJ5/zGPTVZup+TLrba7mKaQkEoBKoFtlgUEsQABsknQA+ZJ7CTU0zteoLbKNpeSCbjNmV8OCo5Oxy7QfJH9ymw15+oIX+se03cMCjGXVlPv/tXn+fsRuTf5SP4vwY4gTNrN1+VjN5rs5Je6nlK3Uqi6VRyEsqqANqO/ebTiuZ6r1U0owfZIssr7b+TtcgV8Qw3Fb/m8mh1WxdHS3IVDAH1HN2M7Axzxjxr7NRWHcYuRtVrRG4eqWVOw+1ZZju3mqT+ypYdAeaAc/wD2fLZYhtTjBQHbp+T/KJHU653u0O3oDAPXfDXhdbbK3sxFx8TFVlw8S3T2C13Wx8q34iFfa6UbJ6sfXUAkPaVxo4mGyo2rsg+TXruObfO4/spzHfz1CW3oycOh33KCPGkQKAB2AAH3CZ2vp0emVUqFXt/oek+zDM5sRqj3otdP8j/AJxP3aYj/LPNfVGN7eT1r5ODzKnXdJHYTl234MYQC+mosek2XH8dZlT7LsWymoklRQF+/wCc9BwOOqxY6iu5iTm5MzTYlggCAIAgCAIAgCAIAgFJTsDHeoKkEBgQQQexBHY79JZZJqLcfJVHg/jjwr+T7Nqp90tOlB6il2/oW3+of1T/AJT6b1ULXd3S1Jf3NhRatdEvBP8As68WsOXCvcnprHsY9wP6Bj6sB9k+o6dx1weUV9lXu1PTXlEc6VB6+D0Pc4qzIsl5kyqS+BMdtvyXCUAMuUdgieIccWt/KqVr7+h8mvXwg/rWufhqX7+vyBm2xuMco+5c+mH3fl/siOUzWr4E+QQ+c626O1xk2MdD11zA9bmG+7dOmwomRbyVVEfbxY6X3+X/AOAoN92TwE0llspy22SJaK6lsJuEupA4S3jVnAslaVrNuBeLLURW/O49gYeYteyAU24YKT+sdHpo+mcPnPLoTf5l2ZDHGlOXTA6/B8ecPtUN7zVWT0KXEVOD8ir6P7+022iKWPbB6af/ACN4+KML/wBXif8AGr/6wW+3L7HM8d9p2PXtcRWybN6DDaUDtsm0j4u/6oO9dx3lyi2ZmNxt98tRR5zxrjF+dYtuSylkVlREXlSsNrm5QSSSdDqT6ekyK6tPbOv43hliy697ZpSY3zOq9meVy5V1e+ltQcD+tS2j+/lsH4Tj/VWP1Uxs+zOO52rpuU18o9Nnnj7mkL6qyx0JsOP4+zKnqPgslPRJ01hRoT0bDxK8aCjExJNtmSZm/wBS0rGwIAlQIAgCAIAgCAIBQyj+dAjrb3UkbnEcjymbjWtfBkQhGSKLmN9DIavUty7TWy72V8GLiNdWTW9VyBkdSrKexB/iPvmzq9QY1jTmtMsdUl4PC/E/h58G7yXZnrb4qLuxYDqASPs2p9PoR6gbKNtdv4lL390ZtU/cXRM9A8BeK/el8m8/7TWvfoPPQdPNUftftAdu/Y9OZ5jjEvxqfyv+zI3F1vpZ2M5zW+wNPifE6sZea1goJ0o0WZ2/ZrRds7fQAmZmJgW5D+hdvu/BbKSRFBMrM+0XxKD+qpByrB/WYbWgH5LzN9Vmz6sXBX0/XP7/ANKLF1T/AGJjh/D68dOSpFRdk6X1J6lmPdifmes1GVmWZEuqbJFFI2ZibZURsCAct7ROFefil0G7Mc+cuu7KARYn70JP3qJ0np3OePk9D8SJ8a72rYzPMAQRvuCP4GenR0zvIRruip6RTkHyH4CXaRd/ha/9qLo0TRhGPhCVLhA0bnAsvyMvGt7AWhG/sXA1Hf3FlP7pquZx/exZI0PPU9VKkvg9rnkUlptM5AuVyOxmVRn20rVb0WuKZd5zfMzJXM5S/qKe2ivvDfOSf/u5a+SntRKjKb5y+PP5S+SntRLhmN9JkQ9S5CfdIp7MTImd8x+E2FHqdN/iIsdJtVWhuxnSYuZVkR6q2QuLXkyzMKCAIAgCAIA1ANXNq2N+omi5vBjfS5ryiWuemR084kmnoyxKbYI3xBwavNpamzYB6qw+1W4+y6fUfx6j1mx4/Pni2dS8fKLWjxjOxLsK/kc+XfSQ9dq/ZYdQLF+aHqCp+oM7muULodUO8ZeUZCkrY9L8novAPF1vEq+XFrSuxQBfbaQ1dRO+tSAhrt62N8o+Z9JosjicbEk7bW3H4S/7mJ1S8E9wvgSUt5rF7ryNNfaQz6PdUAAWteg+FAB89zU5fK2Wx6K/pj9kXRhruyW1NRtl4gCUAgCAUI3JqpuElIHiHEMH3a+6jsKrGC/3bfHXr/KwH7jPYOMyFfjwkv5Oy4S/3KOn5RgmwN2IKiAIBjyVJRgO+uh+RHUH8dSO2PVBp/Yws+vrpkj2/g2YL6KrR/SVo/8AvKDPG+RpdWRKH6nnzWnpm5MICAJVASqTYLkQnsNzNowMi78sS1zSM6YbHvoTc4/pu6feb0Ru5I2aMbk69zOl47io4fdPZDOfUbM3BGIAgCAIAgCAUIlsoqS0wRWTVyn6HtPOeawXRa5a7MzK5bRimiJBAOa8a+E04jWN/DdWGNLH7IY8p1YPVTygH7ye+pvuI5V4z6JflZY4/J5Zw/MvwsjnVSl9JKWVN0DD1qf+qRoq33Eb7TrLIV2w1LvB/JkSSshuPlHtHAuL15lK3VHat0IP2kYdGRx6MDOFz8KeNY4Px8fsQpkhNeVEoBAEAQBKg8t9pNQXOUju+Opb6lXIU/gSJ6T6Usk8bX2N/wCn2/dkc1OsOuQgqIAgCCya3Fo9S9nNnNw+n+qbUH3La4H8J5P6iilmyPOb46tl+50s0aREVA32mRVjTtf0Io5JGevDJ79Jv8X05Oa3NkMrkjarxFH1nR43CY1K7rbInY2Zwom2hVCC1FaI33K6kgK6lNASoEAQBAEAQBAEAw5NXMJruSwlk1OPyXwlpkWw10M8zyMeVM3GRmJpopMcqJXYOO8feFPel8+gD3msa128+sdTWT+0OpU/Pp2M6Th+TjD8C1/S/wCzEW4vqRwHhbxE2Db5q8zUudZFWjvp05wvpap6a9RsfLXQZeJHIh7U/K8P/wB+CWyPWuuH8ntWHlJci2VsHRwGVh2ZT2InBZOPOixwn5RCnszTGKiAIAgCVB5P7QLubiDjfRKaU+4k2Of+YT0/0vV04qf3Oj9PR+qUiAnTHVCCogCAILZeD0/2afo+v+3f/OeeVeo/9azzrJ/zZfudbj1hj1Ms4jCovl+JLuYc5NIkq6gOwne0YlVKSjH+TGbbL9TLLSsAQBAEAQBAEAQCm4A3AG4A3ABgoaefWNb9ZzHqHErdXua7k9Uns0ZwWjKEaKAy5PT7A8u9qPCEosqya+hyLPKtT0ZghYW/RtLo/PpOz4fInfjtT/p8Muqm4y18Ms9mXFnqyvdO9Vq22qD/AETposV+jb6j5jfqZdy+LC7GdsvzR13+5W5dE+x6pOI0WCNARoCNASqXcbPF/ETls3LJ7+ey/uRVQfwAnr3DQUMWOvsdfwMEqG/uaE2mzoCsbAjYEbAEFk/B6d7NP0fX/bv/AJrzyv1H/rGed5X+bL9zqJo4ScZbRB5JDBuLDr6T0Lgsyd9Wp/BiWR0bc35EIAgCAIAgCAI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QEhQUEhQQFBQUFhQUFRQUFRQVFhQUFRcWFhcUFBYYHCggGBolHBYUITEhJSkrLi86GB8zODMsNygtLisBCgoKDg0OGxAQGywkICQsLCwsLCwsLCwsLCwsLCwsLCwsLCwsLCwsLCwsLCwsLCwsLCwsLCwsLCwsLCwsLCwsLP/AABEIAL0BCwMBEQACEQEDEQH/xAAcAAEAAQUBAQAAAAAAAAAAAAAABQECAwQGBwj/xABFEAACAgIABAMFAwgHBQkAAAABAgADBBEFEiExBhNBBxQiUWEycZEVIzVCUoGhs0NicnN0grEkkpOy0SY0NlNUo7TCw//EABsBAQABBQEAAAAAAAAAAAAAAAADAQIEBQYH/8QANREAAgICAQMDAgUCBAcBAAAAAAECAwQRBRIhMQYTQSJRIzJhcYFCoRQzNFIkkbHB0fDxFf/aAAwDAQACEQMRAD8A9xgCAIAgCAIAgCAIAgCAIAgCAIAgCAIAgCAIAgCAIAgCAIAgCAIAgCAIAgCAIAgCAIB5xwbhoy1zcnJzOJIKsvNTVWXdVWlNDsABWh0NKvoOsA5/w8/v3FXxcfP4nZgLj+8K4ybw5s+BD+dbTlfiPw9oBL+MOFV8PbDsfiHFUxrLnqvds3JbQNNr16IJI+OsdoBJZ/BsOjHXJt4jxZaGCFbDnZRBFmuToDvrsekA0KM/Is4Tw5DbkizLy6qDbzul5o82xy3mfaBNNX2u539YBs+LuAtgYluVj5fE2txuS3lszLrEKo6M6ujHTApzdD84BCJjW/kZOJe+cS94K1Wke92mrma5QR5W+Xl0SOXWoBmOJZbwvLzzmcSF6HOdQmVatQNNtqoBUDyhQEXp2gE5474hy1cPa6/Ix8d7P9puoeytgPd3ZNvX1UF+XpAKZ3BsOjHXJs4jxZaGCFbDnZRBFmuToDvrsekAgBwtm4QuYudxU2NyEN77kcpDXhN8vN+yYBIeJuAHHyeH1V5vFuXJveq3ebeTyrWXHKS3wnajqIBg8a49WAoSnP4qc0+U9FLZWTbzg3Kp2nVWGuYaMAnc/BbN4pdS+Rm1V04uO6rj5FlA57LLwzNyEcx0i9/lANO/BajGvy8DPz7DjG7nqyrWvqsOOSLamFq8y/YYBlI+fWAY8TFOXjU53EMrNT3pqRVRjXWU1UjIdVpTVei7fGu3Y/PtAMWTwbJXiOPhWZ2e2I9N91ZW5q7w6GtSllyaaxRzAjm6/Ed70IBThnhu5s3PouzeKGqhMazG5cy9W5LheW52B25D1kAnfRYBF4XDbH4LXmnN4r57rWxIzbwu2uCHS82h0MAl/EnC8bAto944jxaqm0Wgsc7KO7F8vkA0SexeAX+LuFYvD8drbuI8WrLK4q3nZTc1gRmVdAn5QDNR4dCrijOzuKWZOTpA1eRbUgsFTWEKlWlUAI3U7JPfvANPh3Br7eI5OJkZ/EXrx6KHoau9qHK2M+/ONWhY2xrmI7AQDofZzY5pyVey61as3Kpra52ss8utgoDO3VviDdTAOsgCAIAgCAIAgCAIAgHDeEGrGFxI3AmoZnEzYBvZrFj84GvpuAQvsqpx3z823ErurxloxK6VtNm1V1Ltyh2JCnlUjrqAX+0eq78gmyxSl1NldpU9Su7ymvhPbls+fbcAkOLfovhf9/wj+ZTAJTxN8fEeFV9wr5WQ33V0GsH/AHrlgGTiWDbkU8VqsUqtyulLHRDK2Kicw+Wn5u/ygHJIf+ytf9zT/PSAZ8M78OZpHUcvE/598A67PsDcLtKkMPdLOoII2KT6iAc3xb9D8N/vOE/zKYBs+FMimvgeO2SvPSEXmXl5tk3aXp/aKn90Az+Of+/cH/xVn8l4BF+0ryGyakqryDxLWM1NtRsCpT70vPzlWCga8zuPWAT3D/0zl/4PD/mZMAieF/oriv8Ae8W/57YBbb+h+F/3nCP51EAmOLfpfA/w2d/zY0AnEatxbYn2iGpY+v5lrBo/cWf8YB55wr/wxR/Yp/8AkrALPbt9jE+/I/liASXtXNQTD945jTzZXmcn2uT3LI3y/X5QDHwHLOXi04XGcQr5vLVRY5QrkFULKw8ti1N3IrHv89HZ1ANHwJ4fXhfG8nFQk1vhC+sn7fJ5/Lpz+sQSwB6dAIB1Xs3bmxbH/bzM5vxybf8ApAOqgCAIAgCAIAgCAIAgHAcHbIw1y6LOH5WQluVl2hqzimt6r3LAEWWqfsnRBEAv4LkHDe04/BsylbOT4Khgou0B6kC/W+sAh2t4lfwm3Dy8HNtyrK7kNvNichZmY1EnzQdAcgPT0gG4y5d+NgYvuGXWaLsBrLbGxvLC471l2+G0seinXSATHH1vq4lTkpjX5NSYttQFLUgrbZbWxLCx16cqem4BqcL45xBL8prsDPemxqzjoGwyakCcrhvzw7t17nvANfgdtlODXh3cJzba0UoVb3JkZQ5Zdhr+v6v4QC/gmRZRjPjNwjLNTWZBFQ9y8vyrbXda+U3a0FYAjWoBl8M8CsXF4ki43ui5L2mig+UvKGxq6uorYqu3VvWAaD15d+Jg4fuGVW1NmCXtdsbywuO9ZdvhtLEaU66bgGstWYnClwPyfmGxAi+YGxfLPJcLCQTdvRA+UA3fEWXl5ORg2pw3OC4tzWuGbE2ytWyAJq7qdn11AMfjShuI0Wr+Rsj3hqjXVfaMImonfKefziygEk9IBL5ZyMXiNt64mRkV24uPWGpaj4Xqe4sGFlins69oBrZ1uTfj24uLw27G9580Pbe+OtdZvJ820iux2dviY6A6mAYcVcjCx6sPKwcjMrx2qNF+Ka9OKHD0mxGsVkdSqb7qdfIkQDFdbxBuIU5z4NvkJTfQmPXZQ16FzWfMt5nCDm12Vjrl694Bk4DxDOobM8zh2ayZF9l9IV8UlFdQpRwbho7XfTf2jANHwzRmYPD68PO4fblVBVKnGetmXbeZ5VyF1IZW/WUkHQgGTxbwfM4tXZacZqFppsXGosevzrbbGrLO/KxRAEQqq73tjvUA2+PYt/FrMWmzCysepGv82y1sfQSzGupHKK7WJPM6+kAvXKvqXHqzOG5WRbiMppvxWret2VDWLdNYpUlWO1YEA/cIBGZXDsi/OfLz+EjIqehKqaVONc9IR2bdvmOqhjzsfhJ7630gHWez3hz4+IUek0c1+TYlJ5N11WXO1aaQlRpSOgMA6aAIAgCAIAgCAIAgCAIAgCAIAgCAIAgCAIAgCAIAgCAIAgCAIAgCAIAgCAIAgCAIAgCAIAgCAIAgCAIAgCAIAgFNwCm/pALoAgCAIAgCAIAgCAIAgCAIAgCAIAgCAIAgCAIAgCAIAgCAUJlGwWpaD2PaQ1ZNdm+llXFouk5QrAEAQBAEAQBAEAQBAEAoYBBcJ8YYeVYKqb0awgsKyHRyo31CsBsdD1gE9AEAoTALHtAGzMfIyYUQ6psrGLfgtou5vTQ9PrIMHN/xScktIrKOjNM8tEAQBAEAQBAEAQBAEAQBAKGUfgEZdtHOvvnA8jbZg5e4eGZUEpRNvHyQ3T1nScdy9eSlFvuQzrcTY3N0RlZUCAWh+upGrIt9K8jRdJAIBYbBvXqZFK6MZdL8ldF8lKCAIAgFNymwcBw3wrRhcYRqPN/PU5mRYrNtFdrMdR5a9l+2316D0gHfwC1313kN2RXUtzeiqTfg1bM0enWc7meo6ofTWtksan8mBeaw/T+E1NH+J5O5Oe+lEj6YLsSSDU7qqtVxUI+EYz8l0lKCAIAgCAIAgCAIAgCAIAgFDANHiCdj+6ch6lx20rEiel/Bpgzj6bZVSUosyWtm7jZfo34ztOK51WfRa+5izrfwboM6lST8EIMqwaFlnJZv0OtzlcnMeLyP1eGTxj1RN5W3OmrtjZFSj4Iddyu5I3ooRz27sHyB1OKuz3PkUk+yZkKOoEiJ2qe0Y5WVBTcpsGC/JC/U/KanP5WrGXnbL4wbNVbGsOt6E0eNm5WfbqL1FEsoxiiLocHil2/6LDxxv63XXk/yVnVzthRXux6INbfYlrszf2fxnKZ/qFpuNJPCr7mszk9zuczfm23vc2TqKXgImzoSuHjSyLFCIk9Ilaqwo0J6bh4scepQiYMntl8ytFCsqBAEAQBAEAQBAEAQBAEAQBKMGHKTamYHJ0+5jSX6F0HqRFTy2a6W0Zwlqk09oGejJK/UToeN56yl9FndEM6990SFdoYdJ3GNlV5EdxZjNNMj80/FOH9RS3kmTV+Uvw8jXQ9vSZ3Bcrr8GxltkPlG5c+lJnUZtyrolL9CGK2yJBnmMLPx1P8AUzNdtExU2wJ6lizUqov7owpLuXbk7kktlDTycr0X8ZzHK85Gv8Op9yeuvfk0SZxVlsrJbmzIS14Nmu8IOnUmdPi8lTg06gvqZC4Ob7nPcNs58vOc+jY9X+5V5n/7TH5bNsux63Lttb/uVrjpkxObfcmErCDm9Ib0SOHRobPcz0TheOjRUpS8sxLJ9TNmb4iKwBAEAQBAEAQBAEAQBAEASmwJUCAUYS2cVJaYREWrokTy3lMf2ciSM6D2iya4uEIF9dhU7E2OByNmLNOPgslBSK3vzHcl5bKjk2qxfYQj0rRjmsi3F7ReZWyfgIP4zo1ydtuK6Wm+xC4JS2YEcHsQfuIM0Lx7Yd2mSpokabwEG53eHyVVWJGVj8GLKLcjXvyS3boJoOR52276a+yJoVJeTBOebb7kuhKaAMqv1GyG8OAE5Tj9fKt/9tUq/wDpNzy7SVcF8RRHX8kzNISGzh08x2ewnVcBxvuP3ZLsiC2euxIgTudGMVlQIAgCAIAgCAIAgCAIAgFDKAwNkAHR2P8ASYE+Qrrn02di5R2ZlYGZddsJ/leyjWiu5KUBlAaGfX1B/dOO9S4m2rUZFMvg1JxrRkCWgSoBl8NOSKHHflW+23ky7H4ajErWFRGNvUAf7W3NWhbf2OUN8jO4weOwowU69Tl8/wDwx5TezoU8HYu92JZefX3i668b+fl2MUH7lEyfcce0YpfwW6F3g7EPWqkY7jtZjE0ONdtlNBh/VYEfSVVs5dppNfbRXRpcO4hZRbZjZllZatFsrvJWvzqmLLt16BbFK6Ouh2CNb1NLy3GNxVlEX38r7Elc/uZ7PE2Go2cvEA+Zur/6zVQ4nKlLp6GXuaRo+H7ruLB7kufGwxYyU+UE87ICEq1jO4YJWWBACjm6d52WDwWPTD8Rbl8mPK1vwbOQtuDZWWvfJxrbBSWsFfm49rdE26BQ9ZbSaK8wLDqZj8twlEqXOpdLRWu170ybE4SEW5pfqZL8EN4QH+zBv/MsyLf+JdYwP4ETZ80/+I6fsl/0La/BNouyB85h4WNLItUEVlLSJapOUanqGLjqitVx+DCb29l8ySggCAIAgCAIAgCAIAgCAIAlAYr6AwmDnYNeVDpki6MtEcwZD8pxF6y+Ps7Pt8GSnGZsU5v7X4zdYPqKMko2+fuRzpNxGB7Tp6rY2Lqi9kLWjHkV8ykTF5DHV9EolYPTIqeXWwdcnFmcnsSECVAgGvl11upS0VsrjTI+irKfQqe4mxxI5UZKdKf8Fsun5Ob4AmbY7DAtUYALKtmUDcQykbOJpgz1/aA5zr5bGp6FjY7nUnevq+dGJKXfsdCvhJX17zk5uQR1Ia3yqye/WvHCKR9DuZ0aoR8It2Xjwvw7HJuOPiIQNG2xVPY72Wf1+p6y/wAFC6/Mwb0amu7CLWI9YCvUWPMpGgAd9twkDjvZV4jTFpHDc4rjZOMzKq2nkFtbEsrIx6HufX03KgkvGHGKbU8rFU3pXdVkZj44DCmuqxbmJI6PYSq/CNtrmOvnBkRlOuUY+WiqemiebJXyzYGBTkLhh1BXl5gRrv0nmVVMo5UYS87M3f0ml4VqKYeMD38mon7yoJ/iTL+VfXlz0Uh4OiwKvX8J0/p3BUK/dku7ILZd9G4J1KISsqBAEAQBAEAQBAEAQBAEAtscKCSQABsk9AAO5J+UA5rgnjjGyWVPz1Lu71ot9ToHdGZSqPrkY/A3QNvp2lNregdNuAY7qgw0Zh5mHXkw6ZIujJoi7E5TozzfPw5YtrizLjLqRWuwr2l2LyV2PJNMSrTNuvNHrOpxfUdVi1atMglS/g1sjW9jsZz3MqqVnuVPsyavetMxTSEglQaHHs04+PdaoUtXW7qG6KWAPLzfTetzY8bjRvyYwl42iyb0i3hvhHEKst9CZNul83Iya1sa1mHMSjMOijZAC6A7T0+qtVRUYpJL7GG22U4DeuDZkYjOBj46UW0lzs11XG1Rj77tytS3KO+mA66khQ1OK+K7rEsbHVcamkkW5eYpTXKFYrRQdMz8jcwLaHTWjuVB5X4s8dYQblpR+ItzU2Nk5hOg9Th+WmsABUYAggBR1PQwCJ4r7UbbqraUxOHUpYtqfBUedVtIYlW5gA2xveup666CAeoey3i1HHMMV51VGRfikIxtrRyyHqlg2O51o/Vd+sA9Kx8NKkCVoiIOyIoVR9ygaEA4DiSth1Z+KN8qUWXYv0puV1asHf8AR2cwHbQdBOc5DAX+Mruivnv/AATQl20dThU6VEA1oKuvloAa/hOTjVLJzHFfcn8RJutdDU9JorVcFFGG3tl8mKCAIAgCAU3KbA3G0CsqBAEAQBAI7xBlW049tmPWLbUXmWs7+PXUgAEbOt6G+p1KA5LIy8/iWM1S14VVORSVOSLHuFldoIPlVcqlTyk/bPQkdG0Zh35tdXZ+S5Qb7k3d4fx2xzj+UgpJ2EQcgV983OnLrlfm+LmGjuaRZdkbOvZJ0rRp8N4pdh3142W5tqt0mNlFdM1nX8xkEfD5mhsPpQ3bW+++xspXL9SJrR1xmSyhr5VHMPqJp+WwI5NT0u5JXPTI0zzi6qVUumRmLuJGBDbYEtAlQYsrHW1HrdQyOrIynsysNEH7wZPRfKqxTh5RRra0QdWfnYbUYq+7ZC2s1VN1z2VvXyVvaFuCKwtIWt9Ecu9Deu89I4zlIZq7L6ku5iWQ6TluJZq4GXkZOdcbmxWpsWmvSWX5Fqcq3KjHpRWjtWqgt+uTs73tiM8X4/4hyM2x7L7bLC7cxDH4eg5V0q6UaHToIBEwBAPQfYdxY4/Fal68uQr0t1+Y51OvX4kA/eYB9QqYB597VPhswz1/PscLWt9L7sawk/QChvxmNlJe05P47/2ZdHydjgJskzlPT+MpXStZNbLto3iwnWzvrj3lLRAk2YzkL8xMd8hRvXVsu6GZVbczYS6ltFhdLgWO+pDZfCtbk9FUtmvZmAdus0+Rz2PV2T2yRVNmEZDudDpNbDlcvMn00LsXOEYo26KyB1JJnS4lM64fW9sik9maZZaIAgCAIBA+OUJwbuVXcqEcqm+ZkR1dwuupPKrdPWWy8ArwHGorx61xdGjl5qiGZwUY8wIZiSR1+c5bKcvcfV5J14JCY7KmpxPh9eTW1VyB62HVT+III6qQeoI6iS1XSqfVEo1s0vCGUy+biWu1lmMwCu529mPYN02Mf1m6Mhb1NZPrOops9yCkQtaJzIvK+mx85gZ2dZjLq6doujHqNK+4N6aM4zkeQpylvp0zJjBxMU0bJBLQIAgCVBz/AI2dq6EvRdtjX0X7/YRHAub6jymsBHyJnSem7ujK1J66uxFcto3/ABf4RxeM44Da5uUNTkIFLIDojR/WQ+q+u/Q9Z6CYh81eNfB9/Cr/ACrgCrbNdqg8lij1G+xGxsekA52AIBN+CMo08Qw3A3rIp6dtguAR+BMA+xxAPKvaRmM/F+G0kr5dL12lSdBntZ0Un6jywB/bmJnL/hp/sT1VOS6l8HepaQNA6nm1XIXURcIMm6VLuy0kmQyybrX9Umy5Rijdxcb1P7hOu4fh9JW3N7+xj2WfCNl7Avc6nQ25VVK+p60QqLZq25v7P4zm8z1HFbVKJo0/LNV3J7nc5i/Ovvf1S/gnUUjJRjlvoJtON4WzIalZ2RZOzRI1Vhegnb42JXjx6YIxXJtmSZZQQBAEAQBAKEQDj+FN7lkvhP0rsZ7sNj2KH47ccHf2kYsQP2WGvsnWn5LGcvxI/wAkkJfB0YM0jJAZQEHxIeXn4Vin4rjfjOPnV5NmRzD6iymsb7acj1E3nFzbUl8EczqGXc2dlcbI9MvBYnojcnH5eo7f6Tg+W4aVEnOHgyq7N9mYJzjJRLQIAgCVBR1BGiAQehB6gg9wZLTa65dSBC+CM4Y1r8Nfm3WGuxSez4jN0RT+1WSU18gp+71PAyVkURs+fkwZx09G97SeEV5XDslbFUlKrLULdOSytSysD6dvwJmaWnyJAEA9C9k/A2subJdUFNa6DWhQGtZhyLUbBpnBUn4TzD066gH08TBT9jwHxjxT3vMvuqPRSiUH/D9VYfQ2c5kjqUq2mvJ1fHYHVhzlL5PXOFZoyKarl7WIrj/MN6nknIU+zkSgaXWno36QB1bt8vnM/jK6KvxrntL4IptvsjJZmE9un+szsz1HN/TUtItjT9zXJ33nO3ZNtveciZJLwFG+0pj41l8umCDekbtGJ6t1+k7XjeAhV9V3dmNO1vsjcAnSwgoLS8ELKy8CAIAgCAIAgCARHibgi5tDVklHHx02jfNTcv2LV0R1B9N9Rseso1vsCPxcnNQavxUdgft41yFGHzIu5Sh+nxd+81NvGJvcWSdZEeJfEmbiVNd+Tz5aA87NkIeTZAVytYYlB1LfLXy3KR4uP9TCnt6Oa8Pe0BjmI+aKvKdRUliAgYzMRsnZPwOeUFvTQ9N6ycRVwbiie7HlGKku57ADuZu0YhR2HrqY9ttLjqbWiun8EbegB6Ea/wBJ5/zGPTVZup+TLrba7mKaQkEoBKoFtlgUEsQABsknQA+ZJ7CTU0zteoLbKNpeSCbjNmV8OCo5Oxy7QfJH9ymw15+oIX+se03cMCjGXVlPv/tXn+fsRuTf5SP4vwY4gTNrN1+VjN5rs5Je6nlK3Uqi6VRyEsqqANqO/ebTiuZ6r1U0owfZIssr7b+TtcgV8Qw3Fb/m8mh1WxdHS3IVDAH1HN2M7Axzxjxr7NRWHcYuRtVrRG4eqWVOw+1ZZju3mqT+ypYdAeaAc/wD2fLZYhtTjBQHbp+T/KJHU653u0O3oDAPXfDXhdbbK3sxFx8TFVlw8S3T2C13Wx8q34iFfa6UbJ6sfXUAkPaVxo4mGyo2rsg+TXruObfO4/spzHfz1CW3oycOh33KCPGkQKAB2AAH3CZ2vp0emVUqFXt/oek+zDM5sRqj3otdP8j/AJxP3aYj/LPNfVGN7eT1r5ODzKnXdJHYTl234MYQC+mosek2XH8dZlT7LsWymoklRQF+/wCc9BwOOqxY6iu5iTm5MzTYlggCAIAgCAIAgCAIAgFJTsDHeoKkEBgQQQexBHY79JZZJqLcfJVHg/jjwr+T7Nqp90tOlB6il2/oW3+of1T/AJT6b1ULXd3S1Jf3NhRatdEvBP8As68WsOXCvcnprHsY9wP6Bj6sB9k+o6dx1weUV9lXu1PTXlEc6VB6+D0Pc4qzIsl5kyqS+BMdtvyXCUAMuUdgieIccWt/KqVr7+h8mvXwg/rWufhqX7+vyBm2xuMco+5c+mH3fl/siOUzWr4E+QQ+c626O1xk2MdD11zA9bmG+7dOmwomRbyVVEfbxY6X3+X/AOAoN92TwE0llspy22SJaK6lsJuEupA4S3jVnAslaVrNuBeLLURW/O49gYeYteyAU24YKT+sdHpo+mcPnPLoTf5l2ZDHGlOXTA6/B8ecPtUN7zVWT0KXEVOD8ir6P7+022iKWPbB6af/ACN4+KML/wBXif8AGr/6wW+3L7HM8d9p2PXtcRWybN6DDaUDtsm0j4u/6oO9dx3lyi2ZmNxt98tRR5zxrjF+dYtuSylkVlREXlSsNrm5QSSSdDqT6ekyK6tPbOv43hliy697ZpSY3zOq9meVy5V1e+ltQcD+tS2j+/lsH4Tj/VWP1Uxs+zOO52rpuU18o9Nnnj7mkL6qyx0JsOP4+zKnqPgslPRJ01hRoT0bDxK8aCjExJNtmSZm/wBS0rGwIAlQIAgCAIAgCAIBQyj+dAjrb3UkbnEcjymbjWtfBkQhGSKLmN9DIavUty7TWy72V8GLiNdWTW9VyBkdSrKexB/iPvmzq9QY1jTmtMsdUl4PC/E/h58G7yXZnrb4qLuxYDqASPs2p9PoR6gbKNtdv4lL390ZtU/cXRM9A8BeK/el8m8/7TWvfoPPQdPNUftftAdu/Y9OZ5jjEvxqfyv+zI3F1vpZ2M5zW+wNPifE6sZea1goJ0o0WZ2/ZrRds7fQAmZmJgW5D+hdvu/BbKSRFBMrM+0XxKD+qpByrB/WYbWgH5LzN9Vmz6sXBX0/XP7/ANKLF1T/AGJjh/D68dOSpFRdk6X1J6lmPdifmes1GVmWZEuqbJFFI2ZibZURsCAct7ROFefil0G7Mc+cuu7KARYn70JP3qJ0np3OePk9D8SJ8a72rYzPMAQRvuCP4GenR0zvIRruip6RTkHyH4CXaRd/ha/9qLo0TRhGPhCVLhA0bnAsvyMvGt7AWhG/sXA1Hf3FlP7pquZx/exZI0PPU9VKkvg9rnkUlptM5AuVyOxmVRn20rVb0WuKZd5zfMzJXM5S/qKe2ivvDfOSf/u5a+SntRKjKb5y+PP5S+SntRLhmN9JkQ9S5CfdIp7MTImd8x+E2FHqdN/iIsdJtVWhuxnSYuZVkR6q2QuLXkyzMKCAIAgCAIA1ANXNq2N+omi5vBjfS5ryiWuemR084kmnoyxKbYI3xBwavNpamzYB6qw+1W4+y6fUfx6j1mx4/Pni2dS8fKLWjxjOxLsK/kc+XfSQ9dq/ZYdQLF+aHqCp+oM7muULodUO8ZeUZCkrY9L8novAPF1vEq+XFrSuxQBfbaQ1dRO+tSAhrt62N8o+Z9JosjicbEk7bW3H4S/7mJ1S8E9wvgSUt5rF7ryNNfaQz6PdUAAWteg+FAB89zU5fK2Wx6K/pj9kXRhruyW1NRtl4gCUAgCAUI3JqpuElIHiHEMH3a+6jsKrGC/3bfHXr/KwH7jPYOMyFfjwkv5Oy4S/3KOn5RgmwN2IKiAIBjyVJRgO+uh+RHUH8dSO2PVBp/Yws+vrpkj2/g2YL6KrR/SVo/8AvKDPG+RpdWRKH6nnzWnpm5MICAJVASqTYLkQnsNzNowMi78sS1zSM6YbHvoTc4/pu6feb0Ru5I2aMbk69zOl47io4fdPZDOfUbM3BGIAgCAIAgCAUIlsoqS0wRWTVyn6HtPOeawXRa5a7MzK5bRimiJBAOa8a+E04jWN/DdWGNLH7IY8p1YPVTygH7ye+pvuI5V4z6JflZY4/J5Zw/MvwsjnVSl9JKWVN0DD1qf+qRoq33Eb7TrLIV2w1LvB/JkSSshuPlHtHAuL15lK3VHat0IP2kYdGRx6MDOFz8KeNY4Px8fsQpkhNeVEoBAEAQBKg8t9pNQXOUju+Opb6lXIU/gSJ6T6Usk8bX2N/wCn2/dkc1OsOuQgqIAgCCya3Fo9S9nNnNw+n+qbUH3La4H8J5P6iilmyPOb46tl+50s0aREVA32mRVjTtf0Io5JGevDJ79Jv8X05Oa3NkMrkjarxFH1nR43CY1K7rbInY2Zwom2hVCC1FaI33K6kgK6lNASoEAQBAEAQBAEAw5NXMJruSwlk1OPyXwlpkWw10M8zyMeVM3GRmJpopMcqJXYOO8feFPel8+gD3msa128+sdTWT+0OpU/Pp2M6Th+TjD8C1/S/wCzEW4vqRwHhbxE2Db5q8zUudZFWjvp05wvpap6a9RsfLXQZeJHIh7U/K8P/wB+CWyPWuuH8ntWHlJci2VsHRwGVh2ZT2InBZOPOixwn5RCnszTGKiAIAgCVB5P7QLubiDjfRKaU+4k2Of+YT0/0vV04qf3Oj9PR+qUiAnTHVCCogCAILZeD0/2afo+v+3f/OeeVeo/9azzrJ/zZfudbj1hj1Ms4jCovl+JLuYc5NIkq6gOwne0YlVKSjH+TGbbL9TLLSsAQBAEAQBAEAQCm4A3AG4A3ABgoaefWNb9ZzHqHErdXua7k9Uns0ZwWjKEaKAy5PT7A8u9qPCEosqya+hyLPKtT0ZghYW/RtLo/PpOz4fInfjtT/p8Muqm4y18Ms9mXFnqyvdO9Vq22qD/AETposV+jb6j5jfqZdy+LC7GdsvzR13+5W5dE+x6pOI0WCNARoCNASqXcbPF/ETls3LJ7+ey/uRVQfwAnr3DQUMWOvsdfwMEqG/uaE2mzoCsbAjYEbAEFk/B6d7NP0fX/bv/AJrzyv1H/rGed5X+bL9zqJo4ScZbRB5JDBuLDr6T0Lgsyd9Wp/BiWR0bc35EIAgCAIAgCAI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C:\Users\fmonte\AppData\Local\Microsoft\Windows\Temporary Internet Files\Content.Outlook\1YHCWJMT\new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2438400"/>
            <a:ext cx="3352799" cy="290073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091910"/>
              </p:ext>
            </p:extLst>
          </p:nvPr>
        </p:nvGraphicFramePr>
        <p:xfrm>
          <a:off x="641855" y="2057400"/>
          <a:ext cx="7997823" cy="3792437"/>
        </p:xfrm>
        <a:graphic>
          <a:graphicData uri="http://schemas.openxmlformats.org/drawingml/2006/table">
            <a:tbl>
              <a:tblPr firstRow="1" bandRow="1"/>
              <a:tblGrid>
                <a:gridCol w="2018840"/>
                <a:gridCol w="3431718"/>
                <a:gridCol w="2547265"/>
              </a:tblGrid>
              <a:tr h="492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Definition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Example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39323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u="sng" dirty="0">
                          <a:effectLst/>
                          <a:latin typeface="Calibri"/>
                          <a:ea typeface="Calibri"/>
                          <a:cs typeface="Calibri"/>
                        </a:rPr>
                        <a:t>Position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Your demand; what you </a:t>
                      </a:r>
                      <a:r>
                        <a:rPr lang="en-US" sz="2200" u="sng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say</a:t>
                      </a:r>
                      <a:r>
                        <a:rPr lang="en-US" sz="2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you want.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 specific outcome or action </a:t>
                      </a:r>
                      <a:r>
                        <a:rPr lang="en-US" sz="2200" u="sng" dirty="0">
                          <a:effectLst/>
                          <a:latin typeface="Calibri"/>
                          <a:ea typeface="Calibri"/>
                          <a:cs typeface="Calibri"/>
                        </a:rPr>
                        <a:t>perceived</a:t>
                      </a:r>
                      <a:r>
                        <a:rPr lang="en-US" sz="2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 as meeting immediate needs.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2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need a $10,000 raise or I’ll have to find a new job.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84781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u="sng" dirty="0">
                          <a:effectLst/>
                          <a:latin typeface="Calibri"/>
                          <a:ea typeface="Calibri"/>
                          <a:cs typeface="Calibri"/>
                        </a:rPr>
                        <a:t>Interest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What</a:t>
                      </a:r>
                      <a:r>
                        <a:rPr lang="en-US" sz="2200" baseline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2200" u="sng" baseline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really</a:t>
                      </a:r>
                      <a:r>
                        <a:rPr lang="en-US" sz="2200" baseline="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 matters to you</a:t>
                      </a:r>
                      <a:r>
                        <a:rPr lang="en-US" sz="2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. 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The desires</a:t>
                      </a:r>
                      <a:r>
                        <a:rPr lang="en-US" sz="2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, </a:t>
                      </a:r>
                      <a:r>
                        <a:rPr lang="en-US" sz="2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beliefs</a:t>
                      </a:r>
                      <a:r>
                        <a:rPr lang="en-US" sz="2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,  and needs underlying your position.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Shelter, safety, financial security</a:t>
                      </a:r>
                      <a:r>
                        <a:rPr lang="en-US" sz="2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, </a:t>
                      </a:r>
                      <a:r>
                        <a:rPr lang="en-US" sz="22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fairness, respect social </a:t>
                      </a:r>
                      <a:r>
                        <a:rPr lang="en-US" sz="22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status, self-esteem, etc.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B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53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95400"/>
            <a:ext cx="7848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alibri"/>
                <a:cs typeface="Calibri"/>
              </a:rPr>
              <a:t>	</a:t>
            </a:r>
            <a:r>
              <a:rPr lang="en-US" sz="4000" b="1" u="sng" dirty="0" smtClean="0">
                <a:latin typeface="Calibri"/>
                <a:cs typeface="Calibri"/>
              </a:rPr>
              <a:t>Takeaway #3</a:t>
            </a:r>
            <a:endParaRPr lang="en-US" sz="4000" b="1" u="sng" dirty="0">
              <a:latin typeface="Calibri"/>
              <a:cs typeface="Calibri"/>
            </a:endParaRPr>
          </a:p>
          <a:p>
            <a:endParaRPr lang="en-US" sz="1000" dirty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latin typeface="Calibri"/>
                <a:cs typeface="Calibri"/>
              </a:rPr>
              <a:t>Conflict </a:t>
            </a:r>
            <a:r>
              <a:rPr lang="en-US" sz="3200" dirty="0" smtClean="0">
                <a:latin typeface="Calibri"/>
                <a:cs typeface="Calibri"/>
              </a:rPr>
              <a:t>happens</a:t>
            </a:r>
            <a:endParaRPr lang="en-US" sz="3200" dirty="0"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US" sz="1000" dirty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latin typeface="Calibri"/>
                <a:cs typeface="Calibri"/>
              </a:rPr>
              <a:t>With </a:t>
            </a:r>
            <a:r>
              <a:rPr lang="en-US" sz="3200" b="1" i="1" dirty="0">
                <a:latin typeface="Calibri"/>
                <a:cs typeface="Calibri"/>
              </a:rPr>
              <a:t>thoughtful preparation</a:t>
            </a:r>
            <a:r>
              <a:rPr lang="en-US" sz="3200" dirty="0">
                <a:latin typeface="Calibri"/>
                <a:cs typeface="Calibri"/>
              </a:rPr>
              <a:t>, difficult </a:t>
            </a:r>
            <a:r>
              <a:rPr lang="en-US" sz="3200" dirty="0" smtClean="0">
                <a:latin typeface="Calibri"/>
                <a:cs typeface="Calibri"/>
              </a:rPr>
              <a:t>conversations are more likely to </a:t>
            </a:r>
            <a:r>
              <a:rPr lang="en-US" sz="3200" dirty="0">
                <a:latin typeface="Calibri"/>
                <a:cs typeface="Calibri"/>
              </a:rPr>
              <a:t>yield constructive </a:t>
            </a:r>
            <a:r>
              <a:rPr lang="en-US" sz="3200" dirty="0" smtClean="0">
                <a:latin typeface="Calibri"/>
                <a:cs typeface="Calibri"/>
              </a:rPr>
              <a:t>outcomes</a:t>
            </a:r>
            <a:endParaRPr lang="en-US" sz="32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337"/>
            <a:ext cx="1154692" cy="5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739" y="381000"/>
            <a:ext cx="1602666" cy="1600200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601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51915" y="914400"/>
            <a:ext cx="191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337"/>
            <a:ext cx="1154692" cy="5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2781296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762000"/>
            <a:ext cx="7467600" cy="5663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Calibri"/>
                <a:cs typeface="Calibri"/>
              </a:rPr>
              <a:t>Preparing for a Difficult Conversation</a:t>
            </a:r>
          </a:p>
          <a:p>
            <a:endParaRPr lang="en-US" sz="3200" b="1" dirty="0">
              <a:latin typeface="Calibri"/>
              <a:cs typeface="Calibri"/>
            </a:endParaRPr>
          </a:p>
          <a:p>
            <a:r>
              <a:rPr lang="en-US" sz="2800" b="1" u="sng" dirty="0">
                <a:latin typeface="Calibri"/>
                <a:cs typeface="Calibri"/>
              </a:rPr>
              <a:t>First: Work on You </a:t>
            </a:r>
          </a:p>
          <a:p>
            <a:endParaRPr lang="en-US" sz="900" b="1" dirty="0" smtClean="0">
              <a:latin typeface="Calibri"/>
              <a:cs typeface="Calibri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“</a:t>
            </a:r>
            <a:r>
              <a:rPr lang="en-US" sz="2800" i="1" dirty="0">
                <a:latin typeface="Calibri"/>
                <a:cs typeface="Calibri"/>
              </a:rPr>
              <a:t>The majority of the work in any conflict conversation is work you do on yourself.” </a:t>
            </a:r>
          </a:p>
          <a:p>
            <a:endParaRPr lang="en-US" sz="1200" i="1" dirty="0">
              <a:latin typeface="Calibri"/>
              <a:cs typeface="Calibri"/>
            </a:endParaRPr>
          </a:p>
          <a:p>
            <a:r>
              <a:rPr lang="en-US" sz="2800" i="1" dirty="0">
                <a:latin typeface="Calibri"/>
                <a:cs typeface="Calibri"/>
              </a:rPr>
              <a:t>“No matter how well the conversation begins, you’ll need to stay in charge of yourself, your purpose and your emotional energy.”</a:t>
            </a:r>
          </a:p>
          <a:p>
            <a:r>
              <a:rPr lang="en-US" sz="900" dirty="0">
                <a:latin typeface="Calibri"/>
                <a:cs typeface="Calibri"/>
              </a:rPr>
              <a:t>			</a:t>
            </a:r>
            <a:endParaRPr lang="en-US" sz="900" dirty="0" smtClean="0">
              <a:latin typeface="Calibri"/>
              <a:cs typeface="Calibri"/>
            </a:endParaRPr>
          </a:p>
          <a:p>
            <a:r>
              <a:rPr lang="en-US" sz="2800" dirty="0" smtClean="0">
                <a:latin typeface="Calibri"/>
                <a:cs typeface="Calibri"/>
              </a:rPr>
              <a:t>			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smtClean="0">
                <a:latin typeface="Calibri"/>
                <a:cs typeface="Calibri"/>
              </a:rPr>
              <a:t>       </a:t>
            </a:r>
            <a:r>
              <a:rPr lang="en-US" sz="2400" dirty="0" smtClean="0">
                <a:latin typeface="Calibri"/>
                <a:cs typeface="Calibri"/>
              </a:rPr>
              <a:t>Judy </a:t>
            </a:r>
            <a:r>
              <a:rPr lang="en-US" sz="2400" dirty="0">
                <a:latin typeface="Calibri"/>
                <a:cs typeface="Calibri"/>
              </a:rPr>
              <a:t>Ringer, Portland, NH</a:t>
            </a:r>
          </a:p>
          <a:p>
            <a:r>
              <a:rPr lang="en-US" sz="2400" dirty="0">
                <a:latin typeface="Calibri"/>
                <a:cs typeface="Calibri"/>
              </a:rPr>
              <a:t>			</a:t>
            </a:r>
            <a:r>
              <a:rPr lang="en-US" sz="2400" dirty="0" smtClean="0">
                <a:latin typeface="Calibri"/>
                <a:cs typeface="Calibri"/>
              </a:rPr>
              <a:t>	</a:t>
            </a:r>
            <a:r>
              <a:rPr lang="en-US" sz="2400" dirty="0" smtClean="0">
                <a:latin typeface="Calibri"/>
                <a:cs typeface="Calibri"/>
                <a:hlinkClick r:id="rId4"/>
              </a:rPr>
              <a:t>www.JudyRinger.com</a:t>
            </a:r>
            <a:endParaRPr lang="en-US" sz="2400" dirty="0" smtClean="0">
              <a:latin typeface="Calibri"/>
              <a:cs typeface="Calibri"/>
            </a:endParaRPr>
          </a:p>
          <a:p>
            <a:endParaRPr lang="en-US" sz="2400" dirty="0" smtClean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16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51915" y="914400"/>
            <a:ext cx="191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" y="6286650"/>
            <a:ext cx="1154692" cy="5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1752600"/>
            <a:ext cx="8229600" cy="406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 smtClean="0">
                <a:latin typeface="Calibri"/>
                <a:cs typeface="Calibri"/>
              </a:rPr>
              <a:t>Find </a:t>
            </a:r>
            <a:r>
              <a:rPr lang="en-US" sz="2800" dirty="0">
                <a:latin typeface="Calibri"/>
                <a:cs typeface="Calibri"/>
              </a:rPr>
              <a:t>the right </a:t>
            </a:r>
            <a:r>
              <a:rPr lang="en-US" sz="2800" dirty="0" smtClean="0">
                <a:latin typeface="Calibri"/>
                <a:cs typeface="Calibri"/>
              </a:rPr>
              <a:t>time and </a:t>
            </a:r>
            <a:r>
              <a:rPr lang="en-US" sz="2800" dirty="0">
                <a:latin typeface="Calibri"/>
                <a:cs typeface="Calibri"/>
              </a:rPr>
              <a:t>place for your </a:t>
            </a:r>
            <a:r>
              <a:rPr lang="en-US" sz="2800" dirty="0" smtClean="0">
                <a:latin typeface="Calibri"/>
                <a:cs typeface="Calibri"/>
              </a:rPr>
              <a:t>conversation</a:t>
            </a:r>
          </a:p>
          <a:p>
            <a:pPr marL="228600" lvl="0" indent="-228600">
              <a:buFont typeface="+mj-lt"/>
              <a:buAutoNum type="arabicPeriod"/>
            </a:pPr>
            <a:endParaRPr lang="en-US" sz="1100" dirty="0" smtClean="0">
              <a:latin typeface="Calibri"/>
              <a:cs typeface="Calibri"/>
            </a:endParaRPr>
          </a:p>
          <a:p>
            <a:pPr marL="228600" lvl="0" indent="-228600">
              <a:buFont typeface="+mj-lt"/>
              <a:buAutoNum type="arabicPeriod"/>
            </a:pPr>
            <a:endParaRPr lang="en-US" sz="1100" dirty="0">
              <a:latin typeface="Calibri"/>
              <a:cs typeface="Calibri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latin typeface="Calibri"/>
                <a:cs typeface="Calibri"/>
              </a:rPr>
              <a:t>Be in the right frame of </a:t>
            </a:r>
            <a:r>
              <a:rPr lang="en-US" sz="2800" dirty="0" smtClean="0">
                <a:latin typeface="Calibri"/>
                <a:cs typeface="Calibri"/>
              </a:rPr>
              <a:t>mind</a:t>
            </a:r>
          </a:p>
          <a:p>
            <a:pPr marL="457200" lvl="0" indent="-457200">
              <a:buFont typeface="+mj-lt"/>
              <a:buAutoNum type="arabicPeriod"/>
            </a:pPr>
            <a:endParaRPr lang="en-US" sz="1100" dirty="0" smtClean="0">
              <a:latin typeface="Calibri"/>
              <a:cs typeface="Calibri"/>
            </a:endParaRPr>
          </a:p>
          <a:p>
            <a:pPr marL="457200" lvl="0" indent="-457200">
              <a:buFont typeface="+mj-lt"/>
              <a:buAutoNum type="arabicPeriod"/>
            </a:pPr>
            <a:endParaRPr lang="en-US" sz="1100" dirty="0">
              <a:latin typeface="Calibri"/>
              <a:cs typeface="Calibri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latin typeface="Calibri"/>
                <a:cs typeface="Calibri"/>
              </a:rPr>
              <a:t>Think about your best approach and how </a:t>
            </a:r>
            <a:r>
              <a:rPr lang="en-US" sz="2800" dirty="0" smtClean="0">
                <a:latin typeface="Calibri"/>
                <a:cs typeface="Calibri"/>
              </a:rPr>
              <a:t>	      to </a:t>
            </a:r>
            <a:r>
              <a:rPr lang="en-US" sz="2800" dirty="0">
                <a:latin typeface="Calibri"/>
                <a:cs typeface="Calibri"/>
              </a:rPr>
              <a:t>carry it </a:t>
            </a:r>
            <a:r>
              <a:rPr lang="en-US" sz="2800" dirty="0" smtClean="0">
                <a:latin typeface="Calibri"/>
                <a:cs typeface="Calibri"/>
              </a:rPr>
              <a:t>out</a:t>
            </a:r>
          </a:p>
          <a:p>
            <a:pPr marL="457200" lvl="0" indent="-457200">
              <a:buFont typeface="+mj-lt"/>
              <a:buAutoNum type="arabicPeriod"/>
            </a:pPr>
            <a:endParaRPr lang="en-US" sz="1100" dirty="0" smtClean="0">
              <a:latin typeface="Calibri"/>
              <a:cs typeface="Calibri"/>
            </a:endParaRPr>
          </a:p>
          <a:p>
            <a:pPr marL="457200" lvl="0" indent="-457200">
              <a:buFont typeface="+mj-lt"/>
              <a:buAutoNum type="arabicPeriod"/>
            </a:pPr>
            <a:endParaRPr lang="en-US" sz="1100" dirty="0">
              <a:latin typeface="Calibri"/>
              <a:cs typeface="Calibri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latin typeface="Calibri"/>
                <a:cs typeface="Calibri"/>
              </a:rPr>
              <a:t>Invite the conversation </a:t>
            </a:r>
            <a:endParaRPr lang="en-US" sz="2800" dirty="0" smtClean="0">
              <a:latin typeface="Calibri"/>
              <a:cs typeface="Calibri"/>
            </a:endParaRPr>
          </a:p>
          <a:p>
            <a:pPr marL="457200" lvl="0" indent="-457200">
              <a:buFont typeface="+mj-lt"/>
              <a:buAutoNum type="arabicPeriod"/>
            </a:pPr>
            <a:endParaRPr lang="en-US" sz="1200" dirty="0" smtClean="0">
              <a:latin typeface="Calibri"/>
              <a:cs typeface="Calibri"/>
            </a:endParaRPr>
          </a:p>
          <a:p>
            <a:pPr marL="457200" lvl="0" indent="-457200">
              <a:buFont typeface="+mj-lt"/>
              <a:buAutoNum type="arabicPeriod"/>
            </a:pPr>
            <a:endParaRPr lang="en-US" sz="1200" dirty="0">
              <a:latin typeface="Calibri"/>
              <a:cs typeface="Calibri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>
                <a:latin typeface="Calibri"/>
                <a:cs typeface="Calibri"/>
              </a:rPr>
              <a:t>Help set </a:t>
            </a:r>
            <a:r>
              <a:rPr lang="en-US" sz="2800" dirty="0">
                <a:latin typeface="Calibri"/>
                <a:cs typeface="Calibri"/>
              </a:rPr>
              <a:t>the </a:t>
            </a:r>
            <a:r>
              <a:rPr lang="en-US" sz="2800" dirty="0" smtClean="0">
                <a:latin typeface="Calibri"/>
                <a:cs typeface="Calibri"/>
              </a:rPr>
              <a:t>tone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8610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latin typeface="Calibri"/>
                <a:cs typeface="Calibri"/>
              </a:rPr>
              <a:t>What </a:t>
            </a:r>
            <a:r>
              <a:rPr lang="en-US" sz="3200" b="1" dirty="0">
                <a:latin typeface="Calibri"/>
                <a:cs typeface="Calibri"/>
              </a:rPr>
              <a:t>can we Influence in </a:t>
            </a:r>
          </a:p>
          <a:p>
            <a:pPr lvl="0" algn="ctr"/>
            <a:r>
              <a:rPr lang="en-US" sz="3200" b="1" u="sng" dirty="0">
                <a:latin typeface="Calibri"/>
                <a:cs typeface="Calibri"/>
              </a:rPr>
              <a:t>a</a:t>
            </a:r>
            <a:r>
              <a:rPr lang="en-US" sz="3200" b="1" u="sng" dirty="0" smtClean="0">
                <a:latin typeface="Calibri"/>
                <a:cs typeface="Calibri"/>
              </a:rPr>
              <a:t> </a:t>
            </a:r>
            <a:r>
              <a:rPr lang="en-US" sz="3200" b="1" u="sng" dirty="0">
                <a:latin typeface="Calibri"/>
                <a:cs typeface="Calibri"/>
              </a:rPr>
              <a:t>Difficult Conversation?</a:t>
            </a:r>
          </a:p>
          <a:p>
            <a:pPr lvl="0"/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59436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libri"/>
                <a:cs typeface="Calibri"/>
              </a:rPr>
              <a:t>*Developed by Melissa </a:t>
            </a:r>
            <a:r>
              <a:rPr lang="en-US" sz="2000" i="1" dirty="0" err="1">
                <a:latin typeface="Calibri"/>
                <a:cs typeface="Calibri"/>
              </a:rPr>
              <a:t>Brodrick</a:t>
            </a:r>
            <a:r>
              <a:rPr lang="en-US" sz="2000" i="1" dirty="0">
                <a:latin typeface="Calibri"/>
                <a:cs typeface="Calibri"/>
              </a:rPr>
              <a:t>, Ombudsperson, Harvard Medical School</a:t>
            </a:r>
          </a:p>
        </p:txBody>
      </p:sp>
    </p:spTree>
    <p:extLst>
      <p:ext uri="{BB962C8B-B14F-4D97-AF65-F5344CB8AC3E}">
        <p14:creationId xmlns:p14="http://schemas.microsoft.com/office/powerpoint/2010/main" val="27347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51915" y="914400"/>
            <a:ext cx="191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" y="6286650"/>
            <a:ext cx="1154692" cy="5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09600"/>
            <a:ext cx="8610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latin typeface="Calibri"/>
                <a:cs typeface="Calibri"/>
              </a:rPr>
              <a:t>What can we Influence in </a:t>
            </a:r>
          </a:p>
          <a:p>
            <a:pPr lvl="0" algn="ctr"/>
            <a:r>
              <a:rPr lang="en-US" sz="3200" b="1" u="sng" dirty="0">
                <a:latin typeface="Calibri"/>
                <a:cs typeface="Calibri"/>
              </a:rPr>
              <a:t>a</a:t>
            </a:r>
            <a:r>
              <a:rPr lang="en-US" sz="3200" b="1" u="sng" dirty="0" smtClean="0">
                <a:latin typeface="Calibri"/>
                <a:cs typeface="Calibri"/>
              </a:rPr>
              <a:t> </a:t>
            </a:r>
            <a:r>
              <a:rPr lang="en-US" sz="3200" b="1" u="sng" dirty="0">
                <a:latin typeface="Calibri"/>
                <a:cs typeface="Calibri"/>
              </a:rPr>
              <a:t>Difficult Conversation</a:t>
            </a:r>
            <a:r>
              <a:rPr lang="en-US" sz="3200" b="1" u="sng" dirty="0" smtClean="0">
                <a:latin typeface="Calibri"/>
                <a:cs typeface="Calibri"/>
              </a:rPr>
              <a:t>?*</a:t>
            </a:r>
            <a:endParaRPr lang="en-US" sz="3200" b="1" u="sng" dirty="0">
              <a:latin typeface="Calibri"/>
              <a:cs typeface="Calibri"/>
            </a:endParaRPr>
          </a:p>
          <a:p>
            <a:pPr lvl="0"/>
            <a:endParaRPr lang="en-US" b="1" u="sng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28956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828800"/>
            <a:ext cx="7391400" cy="4001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 startAt="6"/>
            </a:pPr>
            <a:r>
              <a:rPr lang="en-US" sz="2800" dirty="0">
                <a:latin typeface="Calibri"/>
                <a:cs typeface="Calibri"/>
              </a:rPr>
              <a:t>Listen </a:t>
            </a:r>
            <a:r>
              <a:rPr lang="en-US" sz="2800" dirty="0" smtClean="0">
                <a:latin typeface="Calibri"/>
                <a:cs typeface="Calibri"/>
              </a:rPr>
              <a:t>Actively</a:t>
            </a:r>
          </a:p>
          <a:p>
            <a:pPr marL="514350" lvl="0" indent="-514350">
              <a:buFont typeface="+mj-lt"/>
              <a:buAutoNum type="arabicPeriod" startAt="6"/>
            </a:pPr>
            <a:endParaRPr lang="en-US" sz="1100" dirty="0" smtClean="0">
              <a:latin typeface="Calibri"/>
              <a:cs typeface="Calibri"/>
            </a:endParaRPr>
          </a:p>
          <a:p>
            <a:pPr marL="514350" lvl="0" indent="-514350">
              <a:buFont typeface="+mj-lt"/>
              <a:buAutoNum type="arabicPeriod" startAt="6"/>
            </a:pPr>
            <a:endParaRPr lang="en-US" sz="1100" dirty="0">
              <a:latin typeface="Calibri"/>
              <a:cs typeface="Calibri"/>
            </a:endParaRPr>
          </a:p>
          <a:p>
            <a:pPr marL="514350" lvl="0" indent="-514350">
              <a:buFont typeface="+mj-lt"/>
              <a:buAutoNum type="arabicPeriod" startAt="6"/>
            </a:pPr>
            <a:r>
              <a:rPr lang="en-US" sz="2800" dirty="0">
                <a:latin typeface="Calibri"/>
                <a:cs typeface="Calibri"/>
              </a:rPr>
              <a:t>Commit to your plan </a:t>
            </a:r>
            <a:r>
              <a:rPr lang="en-US" sz="2800" i="1" dirty="0" smtClean="0">
                <a:latin typeface="Calibri"/>
                <a:cs typeface="Calibri"/>
              </a:rPr>
              <a:t>and . . . </a:t>
            </a:r>
            <a:endParaRPr lang="en-US" sz="2800" dirty="0">
              <a:latin typeface="Calibri"/>
              <a:cs typeface="Calibri"/>
            </a:endParaRPr>
          </a:p>
          <a:p>
            <a:pPr lvl="0"/>
            <a:endParaRPr lang="en-US" sz="1000" dirty="0" smtClean="0">
              <a:latin typeface="Calibri"/>
              <a:cs typeface="Calibri"/>
            </a:endParaRPr>
          </a:p>
          <a:p>
            <a:pPr lvl="0"/>
            <a:endParaRPr lang="en-US" sz="1000" dirty="0" smtClean="0">
              <a:latin typeface="Calibri"/>
              <a:cs typeface="Calibri"/>
            </a:endParaRPr>
          </a:p>
          <a:p>
            <a:pPr marL="514350" lvl="0" indent="-514350">
              <a:buFont typeface="+mj-lt"/>
              <a:buAutoNum type="arabicPeriod" startAt="6"/>
            </a:pPr>
            <a:r>
              <a:rPr lang="en-US" sz="2800" dirty="0" smtClean="0">
                <a:latin typeface="Calibri"/>
                <a:cs typeface="Calibri"/>
              </a:rPr>
              <a:t>. . . show </a:t>
            </a:r>
            <a:r>
              <a:rPr lang="en-US" sz="2800" dirty="0">
                <a:latin typeface="Calibri"/>
                <a:cs typeface="Calibri"/>
              </a:rPr>
              <a:t>some flexibility as </a:t>
            </a:r>
            <a:r>
              <a:rPr lang="en-US" sz="2800" dirty="0" smtClean="0">
                <a:latin typeface="Calibri"/>
                <a:cs typeface="Calibri"/>
              </a:rPr>
              <a:t>warranted</a:t>
            </a:r>
          </a:p>
          <a:p>
            <a:pPr marL="514350" lvl="0" indent="-514350">
              <a:buFont typeface="+mj-lt"/>
              <a:buAutoNum type="arabicPeriod" startAt="6"/>
            </a:pPr>
            <a:endParaRPr lang="en-US" sz="1100" dirty="0" smtClean="0">
              <a:latin typeface="Calibri"/>
              <a:cs typeface="Calibri"/>
            </a:endParaRPr>
          </a:p>
          <a:p>
            <a:pPr marL="514350" lvl="0" indent="-514350">
              <a:buFont typeface="+mj-lt"/>
              <a:buAutoNum type="arabicPeriod" startAt="6"/>
            </a:pPr>
            <a:endParaRPr lang="en-US" sz="1100" dirty="0">
              <a:latin typeface="Calibri"/>
              <a:cs typeface="Calibri"/>
            </a:endParaRPr>
          </a:p>
          <a:p>
            <a:pPr marL="514350" lvl="0" indent="-514350">
              <a:buFont typeface="+mj-lt"/>
              <a:buAutoNum type="arabicPeriod" startAt="6"/>
            </a:pPr>
            <a:r>
              <a:rPr lang="en-US" sz="2800" dirty="0">
                <a:latin typeface="Calibri"/>
                <a:cs typeface="Calibri"/>
              </a:rPr>
              <a:t>Summarize your understandings at the end of the conversation</a:t>
            </a:r>
          </a:p>
          <a:p>
            <a:pPr marL="514350" indent="-514350">
              <a:buFont typeface="+mj-lt"/>
              <a:buAutoNum type="arabicPeriod" startAt="6"/>
            </a:pPr>
            <a:endParaRPr lang="en-US" sz="1100" dirty="0" smtClean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 startAt="6"/>
            </a:pPr>
            <a:endParaRPr lang="en-US" sz="1100" dirty="0">
              <a:latin typeface="Calibri"/>
              <a:cs typeface="Calibri"/>
            </a:endParaRPr>
          </a:p>
          <a:p>
            <a:pPr marL="514350" lvl="0" indent="-514350">
              <a:buFont typeface="+mj-lt"/>
              <a:buAutoNum type="arabicPeriod" startAt="6"/>
            </a:pPr>
            <a:r>
              <a:rPr lang="en-US" sz="2800" dirty="0">
                <a:latin typeface="Calibri"/>
                <a:cs typeface="Calibri"/>
              </a:rPr>
              <a:t>Seek help when you need </a:t>
            </a:r>
            <a:r>
              <a:rPr lang="en-US" sz="2800" dirty="0" smtClean="0">
                <a:latin typeface="Calibri"/>
                <a:cs typeface="Calibri"/>
              </a:rPr>
              <a:t>it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59436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libri"/>
                <a:cs typeface="Calibri"/>
              </a:rPr>
              <a:t>*Developed by Melissa </a:t>
            </a:r>
            <a:r>
              <a:rPr lang="en-US" sz="2000" i="1" dirty="0" err="1">
                <a:latin typeface="Calibri"/>
                <a:cs typeface="Calibri"/>
              </a:rPr>
              <a:t>Brodrick</a:t>
            </a:r>
            <a:r>
              <a:rPr lang="en-US" sz="2000" i="1" dirty="0">
                <a:latin typeface="Calibri"/>
                <a:cs typeface="Calibri"/>
              </a:rPr>
              <a:t>, Ombudsperson, Harvard Medical School</a:t>
            </a:r>
          </a:p>
        </p:txBody>
      </p:sp>
    </p:spTree>
    <p:extLst>
      <p:ext uri="{BB962C8B-B14F-4D97-AF65-F5344CB8AC3E}">
        <p14:creationId xmlns:p14="http://schemas.microsoft.com/office/powerpoint/2010/main" val="310733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3716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latin typeface="Calibri" pitchFamily="34" charset="0"/>
                <a:cs typeface="Calibri" pitchFamily="34" charset="0"/>
              </a:rPr>
              <a:t>Preparing for a Difficult Conversation</a:t>
            </a:r>
          </a:p>
        </p:txBody>
      </p:sp>
      <p:sp>
        <p:nvSpPr>
          <p:cNvPr id="4" name="Rectangle 4">
            <a:hlinkClick r:id="rId3"/>
          </p:cNvPr>
          <p:cNvSpPr>
            <a:spLocks noChangeArrowheads="1"/>
          </p:cNvSpPr>
          <p:nvPr/>
        </p:nvSpPr>
        <p:spPr bwMode="auto">
          <a:xfrm>
            <a:off x="457200" y="3817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8">
            <a:hlinkClick r:id="rId3"/>
          </p:cNvPr>
          <p:cNvSpPr>
            <a:spLocks noChangeArrowheads="1"/>
          </p:cNvSpPr>
          <p:nvPr/>
        </p:nvSpPr>
        <p:spPr bwMode="auto">
          <a:xfrm>
            <a:off x="457200" y="3817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" y="6317316"/>
            <a:ext cx="1154692" cy="5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819400"/>
            <a:ext cx="3182052" cy="23257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900000"/>
            </a:camera>
            <a:lightRig rig="threePt" dir="t"/>
          </a:scene3d>
          <a:extLst/>
        </p:spPr>
      </p:pic>
    </p:spTree>
    <p:extLst>
      <p:ext uri="{BB962C8B-B14F-4D97-AF65-F5344CB8AC3E}">
        <p14:creationId xmlns:p14="http://schemas.microsoft.com/office/powerpoint/2010/main" val="314186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447800"/>
            <a:ext cx="6858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alibri"/>
                <a:cs typeface="Calibri"/>
              </a:rPr>
              <a:t>	</a:t>
            </a:r>
            <a:r>
              <a:rPr lang="en-US" sz="4000" b="1" u="sng" dirty="0" smtClean="0">
                <a:latin typeface="Calibri"/>
                <a:cs typeface="Calibri"/>
              </a:rPr>
              <a:t>Takeaway #4 </a:t>
            </a:r>
            <a:endParaRPr lang="en-US" sz="4000" b="1" u="sng" dirty="0">
              <a:latin typeface="Calibri"/>
              <a:cs typeface="Calibri"/>
            </a:endParaRPr>
          </a:p>
          <a:p>
            <a:endParaRPr lang="en-US" sz="1000" dirty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Calibri"/>
                <a:cs typeface="Calibri"/>
              </a:rPr>
              <a:t>Don’t </a:t>
            </a:r>
            <a:r>
              <a:rPr lang="en-US" sz="3200" dirty="0">
                <a:latin typeface="Calibri"/>
                <a:cs typeface="Calibri"/>
              </a:rPr>
              <a:t>go it </a:t>
            </a:r>
            <a:r>
              <a:rPr lang="en-US" sz="3200" dirty="0" smtClean="0">
                <a:latin typeface="Calibri"/>
                <a:cs typeface="Calibri"/>
              </a:rPr>
              <a:t>alone</a:t>
            </a:r>
            <a:endParaRPr lang="en-US" sz="3200" dirty="0">
              <a:latin typeface="Calibri"/>
              <a:cs typeface="Calibri"/>
            </a:endParaRPr>
          </a:p>
          <a:p>
            <a:endParaRPr lang="en-US" sz="1000" dirty="0">
              <a:latin typeface="Calibri"/>
              <a:cs typeface="Calibri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3200" dirty="0">
                <a:latin typeface="Calibri"/>
                <a:cs typeface="Calibri"/>
              </a:rPr>
              <a:t>Know when to ask for </a:t>
            </a:r>
            <a:r>
              <a:rPr lang="en-US" sz="3200" dirty="0" smtClean="0">
                <a:latin typeface="Calibri"/>
                <a:cs typeface="Calibri"/>
              </a:rPr>
              <a:t>help</a:t>
            </a:r>
          </a:p>
          <a:p>
            <a:pPr marL="171450" indent="-171450">
              <a:buFont typeface="Wingdings" charset="2"/>
              <a:buChar char="ü"/>
            </a:pPr>
            <a:endParaRPr lang="en-US" sz="1000" dirty="0">
              <a:latin typeface="Calibri"/>
              <a:cs typeface="Calibri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3200" dirty="0">
                <a:latin typeface="Calibri"/>
                <a:cs typeface="Calibri"/>
              </a:rPr>
              <a:t>Be willing to ask for </a:t>
            </a:r>
            <a:r>
              <a:rPr lang="en-US" sz="3200" dirty="0" smtClean="0">
                <a:latin typeface="Calibri"/>
                <a:cs typeface="Calibri"/>
              </a:rPr>
              <a:t>help</a:t>
            </a:r>
          </a:p>
          <a:p>
            <a:pPr marL="171450" indent="-171450">
              <a:buFont typeface="Wingdings" charset="2"/>
              <a:buChar char="ü"/>
            </a:pPr>
            <a:endParaRPr lang="en-US" sz="1000" dirty="0">
              <a:latin typeface="Calibri"/>
              <a:cs typeface="Calibri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en-US" sz="3200" dirty="0">
                <a:latin typeface="Calibri"/>
                <a:cs typeface="Calibri"/>
              </a:rPr>
              <a:t>Know where to ask for help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337"/>
            <a:ext cx="1154692" cy="5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381000"/>
            <a:ext cx="1527053" cy="1524703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927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6" y="2508086"/>
            <a:ext cx="1793875" cy="2852059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5" descr="data:image/jpeg;base64,/9j/4AAQSkZJRgABAQAAAQABAAD/4QBgRXhpZgAASUkqAAgAAAACADEBAgAHAAAAJgAAAGmHBAABAAAALgAAAAAAAABQaWNhc2EAAAMAAJAHAAQAAAAwMjIwAqAEAAEAAABWAAAAA6AEAAEAAABWAAAAAAAAAP/bAIQAAwICAw4LCg0LAwoKCg0KCggKDg0LCggICAoICAgICggIDQ0KCAoKCA0ICAoICgoICAoKCgoICA0NCggMCAgKCAEDBAQGBQYKBgYKDw0MDQwMDA8PDRAMDA0NDQwMDAwNDA0MDQ0MDQwMDQwNDAwMDAwMDAwMDAwMDA0MDAwMDAwM/8AAEQgAVgBWAwERAAIRAQMRAf/EABwAAAEFAQEBAAAAAAAAAAAAAAMAAQIEBQYJB//EAEUQAAIAAwQHAwcHCgcAAAAAAAECAAMRBAUSIQYHEyIxQVFSYZMII1ZxkdHSFBYyU1SB4RUXM0JicpKhwfAYJCVVc4Kx/8QAGwEAAQUBAQAAAAAAAAAAAAAAAwABAgQFBgf/xAAzEQABAwIEBQEHAwUBAAAAAAABAAIDBBEFEiExExRBUZFSBhUiMkJToSOBwWFxsdHwFv/aAAwDAQACEQMRAD8A9Dvz+6tvTex+NL98HbTSW2KNwH9khr/1benFj8aX74i2nk7FLgP7KZ1+6ueHz2slf+ZPfEuWmHQpcF3ZRPlBat/Tex+MnvhctN2UuXdvZRPlC6tPTqx+PL+KH5eX0lNwXdkm8oTVr6d2Px5fxQuXm9J8JcF/ZIeUNqz9OrH48v4oXKzdj4UuBJ2SPlCatPTmx+PL+KFysx6Hwly8h2CY+UFq19OrH4yfFC5WfsfCflpvSmHlC6s/Tqx+PL+KG5abqD4TcCXq1S/xDatPTqx+PL+KFysnY+E/Ak7LyBWYwfEKEg1z3gcPUR3cM8FtSF1QyHULom1hW2hHyKRmpQ+bWoGErUdDnx9XSJh9OT8wTgMWho/prLICPsZahFTHsgzGoWzEnnUS3adXtS++AyOZ0cPKhI1g2RJ9tucPjW9pTM00s3md1FnFsbU6LhFAOAbKBtezcOHlMLWRb7vu6mlvS3WcsRiwrJwkmXMVlUNyDB2+5aRMS30BHlSDWprBpTYWL47XZxm2HzFUKikwFeYDG0OCDwEpesISh2mYeVOzRqqt82i6GKL+UZFFVt7ZMoLEiXRhzOBBMU0yxEdYe7PUEdpbbZaNivu7Aq1vCzEhGOcnESw2BCcgSQjAE5ZN2ok17B9QQCQTposW3aUyEJwLImq5mTSTLoZbTZoYyxXgAJYwUyCTGEHa+M/UEQNv9SrrrBmf7PZ+v6ME5BMvVu9ObdYKDD1cETK1u5uuXtUxSxOECpJ6DM1y7vwiWeDuEQGNaJQdkR4K+afuurpaKExfIEPZJ2YBx5wL3Wj7uhyA5AiYZfZg3HnazNfcKbMMgJvkC1NHLHdpM0zbKzKkozQFYIScailfUekYlfXVMMbA11iXLOqoYYnWyBbd46E2NTaP8oQsuTMmozTpSbQq8tVBxAFQuM4yRQkLT6QjMGMVLXNDXm50KpWgP0IF+6A0cpKsINGK4zOlMjYJEma+LgEws4O8RkwHSC0GMPLSZHnU/wA2VuKGnJ1aqd1aDWvaKJthITexENLxLQTac/rJZUk8h3xZnxxwJYxx3SmFKNMqp3/o9s2VTMRqorgqQwo6hqZE0pWmfHIiLtNiM8wPxK9DRUz23yLPFll9I0RPN60f3bTehDEpOkS5mYbvKXu2n9CIqy+kRNVL9w+U/u2n9CfCvaiL83dUqQDhXulg7oE25OpWtezQFaslzXgys62Usi1xHkMNK/cARWnAHOKc9ZHHKInutfQJ2StvoUXRy87ErTRMVwkySZVUXGw31epGWXLjAayJ0wZk1LTdZtXTmQ3C1dINOrNMScBZnBaTPlLUc5k+VMWubcUQkmuRy5xmRYVIJA9xCz+TkvsiztObsZpoaRMCTHtNSBmFnWaxyUYftBpLA9MVeUDODyNN2uGn+yf5RBTS9Aj2HTi6gstVkziwrKAZcTUDWgI2Lm7bZcVeeLrDSYa/jXJFlWdSPJ1WFpFb5TMhEtlIlS5ThhQq0pQhHeKioPOsalFTmIOzd10dLG5jVmNNjSFirlyo174nonuUhDEJXKmqmDvXP0w/Qanr3RXtda7v4XRXRY7waz2fZMcW2t2Ohp5orIWbWvAbJjQZ1PCOYrpIo3OMmrg0lv8AfoufqJsjvhXZtoxc+Jv9MX6TSwN6ihLTaZQK58Sspa+3hnGQaydxblNrtBPi6DzUhVKx6PXJkTZFoyC0pUM24Ztmk4aLViSzPSg4ssOKqpJ3Kc1co6qp+Sbr+gLmDN8m2iEllxMZtpBRjns5mzlAy8QocL1pURPmJw25d1/Hf/P4SNXL0K0jcd2KKfIZZLSzLmDeIUq9m4EkEv5w1cAcqcIhzE5IGZQ5iQ6koUvRe6Kiti4HGTiOJwyXg2Fs+XyZKcKc4ZtTU2uHa6/wp889uizL/ua79lOK3YQw2UwHeoqTZNkesomoZEeayMpz84h5GLdHVVBcMx/65V6kqXPdquCIjs23Lblb6lLhJlYcjPdyrB3kLFpBeAIb/uwAm2q1tHAIaTpyq6i1zFRzV1V2VHNKYmAKq1e8Ain60DfHTyWe5mo/qs2pZBF8UhUhfF5MxIt8+Y1ASdo7Gi4qEnJiBiPQVPAxWMcBOsdu2q4ur9oKKE2abntZNLnX4pTCbQjKplSyGmBgo3jLX9kUDYVoAQDQGhAjHH9v8rBl9p2O1az8qCWi/BiAnWgebWU4Dzc0bEyI+9UrRmKAkE423oWWJwtw1UHtPrbJ+VYa8dIqqfldqqowqccwkA4RhXsjJciG5ZmohxFAN2K5F7StB+Nn5Q517XkMIa8Z6gFpigzJigM4fEwzb6Qd1JqcnagFYkxtPf5LLoaX2gw+U5H6H9yjC9LfQqbzmMpwkhnLKSqqlSM86S1GVAcK5QRlPFe4au2pGRO+KM3VVvX/AH7otC2wC0TobKcrD0h0yNhzNf7pFiUC6xqM/oqOAdYgQFpRnQLIvefQgEELTjxFYHJTmT5FwHtNFO8Hhrq7qt2jqZy76tEtiiBiFHFgTNUdRiC0J459IBwuGNd144+GRpPECcaTWNy+2v60YVIaTkGOKaQJ7HskoSRTiRAXPPdCBARJWktjxOfy5P3gmNsC+c2CzdnUUyoVkU6VevAwIPN90rNdorB0rs2NKaRz8Bakw7NMSqElmq5ZnaJSnRR1g2Yn6ksoGyzr8tVxtRmvmc7KpAqiqRuT2AqOQm7IV7Lt2TDGIyaAozWyOIDBqVzd2mvA5cB3947utecHjiLd17h7NUtTDH+srpTuiyQF3biNkWVKXpEbId11Z1f3ucwEocxvZ0OeeUc7U4/TsflIKy6KI8FTfV7ewGeAf9/whmY7BJo0FXsha1AmaubyINTKI/er/TKCDHGx7Nd4TFjXCzwsyfqftdcpiKe6YB/SkS9+wO+drvCxJ8FppjqECZqcv0cLalDwqyn7xkKiGGN0jjlDHeFlSey1Idgm/NFpB9tle1YZ2LUrTbIfCr/+TpipS9UF+fa1PqdB7Mv/ACE7GKVguWHwrMfspSsN1YlaoLwBzRWPe4J9n4Q7cbgtmYx3hb0GDUcWpGvRaA1bXx9WnT6a/wAuERbjTHn5XeFstuBbT+ikmra+zwkqfUy++IOx+mYbOuP7qZjJ1RF1a339nX+NffT+cSOP0oG6HlIXWLrDuFQA1toQKZg8t3s9Y5KswWpdLss6nqQ2JH+fOjjUraAR3qT/AEipHhVVG/ZX+MHMQW0r0erlPUCh/UbjyPCLZpqv0lRbqmbSi5edrTj2G4d+cFZR1PVpSJARZ2ll0EAG3IQDluMaCoNBn0hCima6+UpgQhtpPcn22X/A4H0getOHsiT6OZxvlKI2ykNJ7lyPyyXWtQcDinqz4wN1HO7TKVFzgpWjSi5Cam2yye9Wrwp314wQU08YsGlMG5tkeVpHo7ztKfcpHGkU309Z0aUWNt1fum+7ndwiWxUFC7sBXAiipNKZnpAW4ZMAZKhp0+UHYlUK2o4QFjZWL9vy7JQlut6bSXMBpjGCYCpGZyWqkHd3cqHM1jWw/A5cQLuHFlItfTQ9rLI96MbvdfIr01U6SMxPzdtNMRH6Cb1r2I9Xex5fmss9lbAG5c4RbPq50mAA+bdq8Cb8EVXRPLr2WlHiFO1ti8Ip1eaU+jNq8Cb8ERMMnZHGK0wHzhaejmjOkEssW0EnzqrQBpE4BTUHEKLxyiYik6hVpMQp37SBbM2wXvnTVk43Qv6G0EVxYsRGHiRueqJGG/RAFVH9wKul0XxhUHVpMJBQltjPVnwFcQai0o9Dip1MOyG24RBWR/cCtSbJeY46rXI75Nor95w5whDY3sm5qP7gWJpBopfrsCmhE+SKUwrJnkV65pA3Qm9wFehxCFm7ws383ulPozavAm/BCMLzsFJuJwN+sLY0QuHSKVNxNojamUrgykTaqDxIGDP1d0KsoXVkHC2PdYVZXRH4s4KWmuh18u6mXo/bX3SGZ5E6hzBARcFFoMjSNjBDNQMMc1nDS1tD+56qjDVwyDcL1zEpOwI1coXmBB7pxKTsiI5R2Tajqls07I9kPlTZ0tknZHshZQnDils07AhZR2T690tknYENkCfXulspf1YhZAnue6RlS/qx7IXDCVz3S2SdgQsgSue6Yy07A9kSsm16lLZS+wIdM0Zdiv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388938"/>
            <a:ext cx="81915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difficultconversations.com/images/difweb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68643"/>
            <a:ext cx="1818183" cy="2797208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encrypted-tbn0.gstatic.com/images?q=tbn:ANd9GcSfpya5hVTd03IOs1NPhBHgICsLy-w7dxlKptfINiLQ3HutqO-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14715"/>
            <a:ext cx="1696362" cy="2238803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600" y="1371600"/>
            <a:ext cx="4514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Calibri" pitchFamily="34" charset="0"/>
                <a:cs typeface="Calibri" pitchFamily="34" charset="0"/>
              </a:rPr>
              <a:t>A Few Good Resources</a:t>
            </a:r>
            <a:endParaRPr lang="en-US" sz="3200" b="1" u="sng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" y="6317316"/>
            <a:ext cx="1154692" cy="5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32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ttyImages_jpeg forma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084923"/>
            <a:ext cx="3599578" cy="2319151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3578105"/>
            <a:ext cx="570367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Francine Montemurro,</a:t>
            </a:r>
          </a:p>
          <a:p>
            <a:pPr algn="ctr"/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Boston University Ombuds</a:t>
            </a:r>
          </a:p>
          <a:p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algn="ctr"/>
            <a:r>
              <a:rPr lang="en-US" sz="2800" b="1" dirty="0" smtClean="0">
                <a:latin typeface="Calibri" pitchFamily="34" charset="0"/>
                <a:cs typeface="Calibri" pitchFamily="34" charset="0"/>
                <a:hlinkClick r:id="rId5"/>
              </a:rPr>
              <a:t>fmonte@bu.edu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800" b="1" dirty="0" smtClean="0">
                <a:latin typeface="Calibri" pitchFamily="34" charset="0"/>
                <a:cs typeface="Calibri" pitchFamily="34" charset="0"/>
                <a:hlinkClick r:id="rId6"/>
              </a:rPr>
              <a:t>www.bu.edu/ombuds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151915" y="914400"/>
            <a:ext cx="191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" y="6317316"/>
            <a:ext cx="1154692" cy="5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ttyImages_jpeg forma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084923"/>
            <a:ext cx="3599578" cy="2319151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3578105"/>
            <a:ext cx="570367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Francine Montemurro,</a:t>
            </a:r>
          </a:p>
          <a:p>
            <a:pPr algn="ctr"/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Boston University Ombuds</a:t>
            </a:r>
          </a:p>
          <a:p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algn="ctr"/>
            <a:r>
              <a:rPr lang="en-US" sz="2800" b="1" dirty="0" smtClean="0">
                <a:latin typeface="Calibri" pitchFamily="34" charset="0"/>
                <a:cs typeface="Calibri" pitchFamily="34" charset="0"/>
                <a:hlinkClick r:id="rId5"/>
              </a:rPr>
              <a:t>fmonte@bu.edu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800" b="1" dirty="0" smtClean="0">
                <a:latin typeface="Calibri" pitchFamily="34" charset="0"/>
                <a:cs typeface="Calibri" pitchFamily="34" charset="0"/>
                <a:hlinkClick r:id="rId6"/>
              </a:rPr>
              <a:t>www.bu.edu/ombuds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151915" y="914400"/>
            <a:ext cx="191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" y="6317316"/>
            <a:ext cx="1154692" cy="5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82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" y="6317316"/>
            <a:ext cx="1154692" cy="5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85800" y="2895600"/>
            <a:ext cx="7714278" cy="2514600"/>
          </a:xfrm>
        </p:spPr>
        <p:txBody>
          <a:bodyPr/>
          <a:lstStyle/>
          <a:p>
            <a:pPr marL="514350" algn="l">
              <a:spcBef>
                <a:spcPts val="0"/>
              </a:spcBef>
              <a:buClrTx/>
              <a:buSzPct val="88000"/>
            </a:pPr>
            <a:endParaRPr lang="en-US" sz="1050" b="1" u="sng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028700" indent="-514350" algn="l">
              <a:spcBef>
                <a:spcPts val="0"/>
              </a:spcBef>
              <a:buClrTx/>
              <a:buSzPct val="88000"/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Our perspectives of conflict</a:t>
            </a:r>
          </a:p>
          <a:p>
            <a:pPr marL="514350" algn="l">
              <a:spcBef>
                <a:spcPts val="0"/>
              </a:spcBef>
              <a:buClrTx/>
              <a:buSzPct val="88000"/>
            </a:pPr>
            <a:endPara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028700" indent="-514350" algn="l">
              <a:spcBef>
                <a:spcPts val="0"/>
              </a:spcBef>
              <a:buClrTx/>
              <a:buSzPct val="88000"/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Understanding and engaging some basic negotiation skills</a:t>
            </a:r>
          </a:p>
          <a:p>
            <a:pPr marL="514350" algn="l">
              <a:spcBef>
                <a:spcPts val="0"/>
              </a:spcBef>
              <a:buClrTx/>
              <a:buSzPct val="88000"/>
            </a:pPr>
            <a:endParaRPr lang="en-US" sz="1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028700" indent="-514350" algn="l">
              <a:spcBef>
                <a:spcPts val="0"/>
              </a:spcBef>
              <a:buClrTx/>
              <a:buSzPct val="88000"/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Preparing for difficult 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onversations</a:t>
            </a:r>
          </a:p>
          <a:p>
            <a:pPr marL="742950" indent="-228600" algn="l">
              <a:spcBef>
                <a:spcPts val="0"/>
              </a:spcBef>
              <a:buClrTx/>
              <a:buSzPct val="88000"/>
              <a:buFont typeface="+mj-lt"/>
              <a:buAutoNum type="arabicPeriod" startAt="3"/>
            </a:pPr>
            <a:endParaRPr lang="en-US" sz="3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742950" indent="-228600" algn="l">
              <a:spcBef>
                <a:spcPts val="0"/>
              </a:spcBef>
              <a:buClrTx/>
              <a:buSzPct val="88000"/>
              <a:buFont typeface="+mj-lt"/>
              <a:buAutoNum type="arabicPeriod" startAt="3"/>
            </a:pPr>
            <a:endParaRPr lang="en-US" sz="1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514350" algn="l">
              <a:spcBef>
                <a:spcPts val="0"/>
              </a:spcBef>
              <a:buClrTx/>
              <a:buSzPct val="88000"/>
            </a:pPr>
            <a:endParaRPr lang="en-US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028700" indent="-514350" algn="l">
              <a:spcBef>
                <a:spcPts val="0"/>
              </a:spcBef>
              <a:buClrTx/>
              <a:buSzPct val="88000"/>
              <a:buFont typeface="+mj-lt"/>
              <a:buAutoNum type="arabicPeriod" startAt="3"/>
            </a:pPr>
            <a:endParaRPr lang="en-US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spcBef>
                <a:spcPts val="0"/>
              </a:spcBef>
            </a:pPr>
            <a:endParaRPr lang="en-US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algn="l">
              <a:spcBef>
                <a:spcPts val="0"/>
              </a:spcBef>
              <a:buFont typeface="+mj-lt"/>
              <a:buAutoNum type="arabicPeriod"/>
            </a:pPr>
            <a:endParaRPr lang="en-US" sz="2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endParaRPr lang="en-US" sz="2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l">
              <a:buAutoNum type="arabicPeriod"/>
            </a:pPr>
            <a:endParaRPr lang="en-US" sz="2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7620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Calibri" pitchFamily="34" charset="0"/>
                <a:cs typeface="Calibri" pitchFamily="34" charset="0"/>
              </a:rPr>
              <a:t>Learning </a:t>
            </a:r>
            <a:r>
              <a:rPr lang="en-US" sz="3600" b="1" u="sng" dirty="0" smtClean="0">
                <a:latin typeface="Calibri" pitchFamily="34" charset="0"/>
                <a:cs typeface="Calibri" pitchFamily="34" charset="0"/>
              </a:rPr>
              <a:t>Objectives</a:t>
            </a:r>
            <a:endParaRPr lang="en-US" sz="2000" b="1" u="sng" dirty="0" smtClean="0">
              <a:latin typeface="Calibri" pitchFamily="34" charset="0"/>
              <a:cs typeface="Calibri" pitchFamily="34" charset="0"/>
            </a:endParaRPr>
          </a:p>
          <a:p>
            <a:endParaRPr lang="en-US" sz="2000" b="1" u="sng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Think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about the </a:t>
            </a:r>
            <a:r>
              <a:rPr lang="en-US" sz="3200" b="1" i="1" dirty="0">
                <a:latin typeface="Calibri" pitchFamily="34" charset="0"/>
                <a:cs typeface="Calibri" pitchFamily="34" charset="0"/>
              </a:rPr>
              <a:t>options we have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		</a:t>
            </a:r>
            <a:r>
              <a:rPr lang="en-US" sz="3200" u="sng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3200" u="sng" dirty="0">
                <a:latin typeface="Calibri" pitchFamily="34" charset="0"/>
                <a:cs typeface="Calibri" pitchFamily="34" charset="0"/>
              </a:rPr>
              <a:t>what </a:t>
            </a:r>
            <a:r>
              <a:rPr lang="en-US" sz="3200" b="1" i="1" u="sng" dirty="0">
                <a:latin typeface="Calibri" pitchFamily="34" charset="0"/>
                <a:cs typeface="Calibri" pitchFamily="34" charset="0"/>
              </a:rPr>
              <a:t>we can influence </a:t>
            </a:r>
            <a:r>
              <a:rPr lang="en-US" sz="3200" u="sng" dirty="0">
                <a:latin typeface="Calibri" pitchFamily="34" charset="0"/>
                <a:cs typeface="Calibri" pitchFamily="34" charset="0"/>
              </a:rPr>
              <a:t>regarding</a:t>
            </a:r>
            <a:r>
              <a:rPr lang="en-US" sz="3200" u="sng" dirty="0" smtClean="0">
                <a:latin typeface="Calibri" pitchFamily="34" charset="0"/>
                <a:cs typeface="Calibri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6382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2133600"/>
            <a:ext cx="50078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“Conflict”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51915" y="914400"/>
            <a:ext cx="191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" y="6317316"/>
            <a:ext cx="1154692" cy="5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89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14300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atin typeface="Calibri"/>
                <a:cs typeface="Calibri"/>
              </a:rPr>
              <a:t>“A </a:t>
            </a:r>
            <a:r>
              <a:rPr lang="en-US" sz="3200" b="1" i="1" dirty="0">
                <a:latin typeface="Calibri"/>
                <a:cs typeface="Calibri"/>
              </a:rPr>
              <a:t>quarrel between friends, when made up, adds a new tie to friendship</a:t>
            </a:r>
            <a:r>
              <a:rPr lang="en-US" sz="3200" b="1" i="1" dirty="0" smtClean="0">
                <a:latin typeface="Calibri"/>
                <a:cs typeface="Calibri"/>
              </a:rPr>
              <a:t>.”</a:t>
            </a:r>
            <a:endParaRPr lang="en-US" sz="3200" i="1" dirty="0">
              <a:latin typeface="Calibri"/>
              <a:cs typeface="Calibri"/>
            </a:endParaRPr>
          </a:p>
          <a:p>
            <a:pPr lvl="0"/>
            <a:r>
              <a:rPr lang="en-US" sz="3200" dirty="0" smtClean="0">
                <a:latin typeface="Calibri"/>
                <a:cs typeface="Calibri"/>
              </a:rPr>
              <a:t>			           </a:t>
            </a:r>
            <a:r>
              <a:rPr lang="en-US" sz="2400" dirty="0" smtClean="0">
                <a:latin typeface="Calibri"/>
                <a:cs typeface="Calibri"/>
              </a:rPr>
              <a:t>Saint </a:t>
            </a:r>
            <a:r>
              <a:rPr lang="en-US" sz="2400" dirty="0">
                <a:latin typeface="Calibri"/>
                <a:cs typeface="Calibri"/>
              </a:rPr>
              <a:t>Francis de </a:t>
            </a:r>
            <a:r>
              <a:rPr lang="en-US" sz="2400" dirty="0" smtClean="0">
                <a:latin typeface="Calibri"/>
                <a:cs typeface="Calibri"/>
              </a:rPr>
              <a:t>Sales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337"/>
            <a:ext cx="1154692" cy="5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0400" y="3124200"/>
            <a:ext cx="2941494" cy="29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752600"/>
            <a:ext cx="7391400" cy="3701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Calibri" pitchFamily="34" charset="0"/>
                <a:cs typeface="Calibri" pitchFamily="34" charset="0"/>
              </a:rPr>
              <a:t>One perspective: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Conflict is a social disease that needs a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cure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 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800" b="1" u="sng" dirty="0">
                <a:latin typeface="Calibri" pitchFamily="34" charset="0"/>
                <a:cs typeface="Calibri" pitchFamily="34" charset="0"/>
              </a:rPr>
              <a:t>Another perspective: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Conflict is normal whenever people get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together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endParaRPr lang="en-US" sz="105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When managed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appropriately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conflict can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help us move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ahead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914400"/>
            <a:ext cx="48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Calibri"/>
                <a:cs typeface="Calibri"/>
              </a:rPr>
              <a:t>Perspectives </a:t>
            </a:r>
            <a:r>
              <a:rPr lang="en-US" sz="3200" b="1" u="sng" dirty="0" smtClean="0">
                <a:latin typeface="Calibri"/>
                <a:cs typeface="Calibri"/>
              </a:rPr>
              <a:t>of Conflict</a:t>
            </a:r>
          </a:p>
          <a:p>
            <a:endParaRPr lang="en-US" sz="2800" b="1" u="sng" dirty="0">
              <a:latin typeface="+mj-lt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337"/>
            <a:ext cx="1154692" cy="5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8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828800"/>
            <a:ext cx="82296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alibri"/>
                <a:cs typeface="Calibri"/>
              </a:rPr>
              <a:t>	</a:t>
            </a:r>
            <a:r>
              <a:rPr lang="en-US" sz="4000" b="1" u="sng" dirty="0" smtClean="0">
                <a:latin typeface="Calibri"/>
                <a:cs typeface="Calibri"/>
              </a:rPr>
              <a:t>Takeaway </a:t>
            </a:r>
            <a:r>
              <a:rPr lang="en-US" sz="4000" b="1" u="sng" dirty="0">
                <a:latin typeface="Calibri"/>
                <a:cs typeface="Calibri"/>
              </a:rPr>
              <a:t>#1 </a:t>
            </a:r>
            <a:endParaRPr lang="en-US" sz="4000" b="1" u="sng" dirty="0" smtClean="0">
              <a:latin typeface="Calibri"/>
              <a:cs typeface="Calibri"/>
            </a:endParaRPr>
          </a:p>
          <a:p>
            <a:endParaRPr lang="en-US" sz="900" u="sng" dirty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latin typeface="Calibri"/>
                <a:cs typeface="Calibri"/>
              </a:rPr>
              <a:t>Effective conflict management calls for </a:t>
            </a:r>
            <a:r>
              <a:rPr lang="en-US" sz="3200" b="1" i="1" dirty="0" smtClean="0">
                <a:latin typeface="Calibri"/>
                <a:cs typeface="Calibri"/>
              </a:rPr>
              <a:t>engaging </a:t>
            </a:r>
            <a:r>
              <a:rPr lang="en-US" sz="3200" dirty="0">
                <a:latin typeface="Calibri"/>
                <a:cs typeface="Calibri"/>
              </a:rPr>
              <a:t>conflict constructively, not </a:t>
            </a:r>
            <a:r>
              <a:rPr lang="en-US" sz="3200" dirty="0" smtClean="0">
                <a:latin typeface="Calibri"/>
                <a:cs typeface="Calibri"/>
              </a:rPr>
              <a:t>avoiding or suppressing it</a:t>
            </a:r>
            <a:endParaRPr lang="en-US" sz="32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337"/>
            <a:ext cx="1154692" cy="5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952" y="381000"/>
            <a:ext cx="1602666" cy="1600200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5208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51915" y="914400"/>
            <a:ext cx="191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" y="6286650"/>
            <a:ext cx="1154692" cy="5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2781296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Picture 2" descr="http://webpages.scu.edu/ftp/kljensen/Raw%20Images/Conflict%20photo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5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0"/>
            <a:ext cx="3386665" cy="228600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9144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/>
                <a:cs typeface="Calibri"/>
              </a:rPr>
              <a:t>Case Study:  </a:t>
            </a:r>
          </a:p>
          <a:p>
            <a:pPr algn="ctr"/>
            <a:r>
              <a:rPr lang="en-US" sz="3200" b="1" u="sng" dirty="0" smtClean="0">
                <a:latin typeface="Calibri"/>
                <a:cs typeface="Calibri"/>
              </a:rPr>
              <a:t>Octavia Jones and Prunella Winters</a:t>
            </a:r>
            <a:endParaRPr lang="en-US" sz="3200" b="1" u="sng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090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0"/>
            <a:ext cx="77724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alibri"/>
                <a:cs typeface="Calibri"/>
              </a:rPr>
              <a:t>	</a:t>
            </a:r>
            <a:r>
              <a:rPr lang="en-US" sz="4000" b="1" u="sng" dirty="0" smtClean="0">
                <a:latin typeface="Calibri"/>
                <a:cs typeface="Calibri"/>
              </a:rPr>
              <a:t>Takeaway #2 </a:t>
            </a:r>
            <a:endParaRPr lang="en-US" sz="4000" b="1" u="sng" dirty="0">
              <a:latin typeface="Calibri"/>
              <a:cs typeface="Calibri"/>
            </a:endParaRPr>
          </a:p>
          <a:p>
            <a:endParaRPr lang="en-US" sz="1000" dirty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Calibri"/>
                <a:cs typeface="Calibri"/>
              </a:rPr>
              <a:t>Managing conflict well is a </a:t>
            </a:r>
            <a:r>
              <a:rPr lang="en-US" sz="3200" b="1" i="1" dirty="0" smtClean="0">
                <a:latin typeface="Calibri"/>
                <a:cs typeface="Calibri"/>
              </a:rPr>
              <a:t>combination of will and skill</a:t>
            </a:r>
          </a:p>
          <a:p>
            <a:endParaRPr lang="en-US" sz="1100" dirty="0" smtClean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Calibri"/>
                <a:cs typeface="Calibri"/>
              </a:rPr>
              <a:t>Learn </a:t>
            </a:r>
            <a:r>
              <a:rPr lang="en-US" sz="3200" dirty="0">
                <a:latin typeface="Calibri"/>
                <a:cs typeface="Calibri"/>
              </a:rPr>
              <a:t>how to engage some basic conflict </a:t>
            </a:r>
            <a:r>
              <a:rPr lang="en-US" sz="3200" dirty="0" smtClean="0">
                <a:latin typeface="Calibri"/>
                <a:cs typeface="Calibri"/>
              </a:rPr>
              <a:t>management and negotiation </a:t>
            </a:r>
            <a:r>
              <a:rPr lang="en-US" sz="3200" dirty="0">
                <a:latin typeface="Calibri"/>
                <a:cs typeface="Calibri"/>
              </a:rPr>
              <a:t>skills</a:t>
            </a:r>
          </a:p>
          <a:p>
            <a:endParaRPr lang="en-US" sz="32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337"/>
            <a:ext cx="1154692" cy="5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304800"/>
            <a:ext cx="1527405" cy="1525055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0514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fm">
      <a:dk1>
        <a:sysClr val="windowText" lastClr="000000"/>
      </a:dk1>
      <a:lt1>
        <a:srgbClr val="000000"/>
      </a:lt1>
      <a:dk2>
        <a:srgbClr val="F1DBD5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002060"/>
      </a:hlink>
      <a:folHlink>
        <a:srgbClr val="C0C0C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31652</TotalTime>
  <Words>418</Words>
  <Application>Microsoft Office PowerPoint</Application>
  <PresentationFormat>On-screen Show (4:3)</PresentationFormat>
  <Paragraphs>182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Constantia</vt:lpstr>
      <vt:lpstr>Times New Roman</vt:lpstr>
      <vt:lpstr>Wingdings</vt:lpstr>
      <vt:lpstr>Wingdings 2</vt:lpstr>
      <vt:lpstr>Paper</vt:lpstr>
      <vt:lpstr>Managing Conflict and  Difficult Conversations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Information Systems Planning and Support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isps-admin</dc:creator>
  <cp:lastModifiedBy>McCarthy, Erin</cp:lastModifiedBy>
  <cp:revision>509</cp:revision>
  <cp:lastPrinted>2014-03-25T12:54:48Z</cp:lastPrinted>
  <dcterms:created xsi:type="dcterms:W3CDTF">2011-02-15T18:20:30Z</dcterms:created>
  <dcterms:modified xsi:type="dcterms:W3CDTF">2015-04-28T19:21:50Z</dcterms:modified>
</cp:coreProperties>
</file>