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 id="2147483688" r:id="rId2"/>
    <p:sldMasterId id="2147483701" r:id="rId3"/>
  </p:sldMasterIdLst>
  <p:notesMasterIdLst>
    <p:notesMasterId r:id="rId40"/>
  </p:notesMasterIdLst>
  <p:handoutMasterIdLst>
    <p:handoutMasterId r:id="rId41"/>
  </p:handoutMasterIdLst>
  <p:sldIdLst>
    <p:sldId id="1011" r:id="rId4"/>
    <p:sldId id="986" r:id="rId5"/>
    <p:sldId id="1010" r:id="rId6"/>
    <p:sldId id="977" r:id="rId7"/>
    <p:sldId id="924" r:id="rId8"/>
    <p:sldId id="898" r:id="rId9"/>
    <p:sldId id="959" r:id="rId10"/>
    <p:sldId id="909" r:id="rId11"/>
    <p:sldId id="987" r:id="rId12"/>
    <p:sldId id="989" r:id="rId13"/>
    <p:sldId id="991" r:id="rId14"/>
    <p:sldId id="988" r:id="rId15"/>
    <p:sldId id="993" r:id="rId16"/>
    <p:sldId id="999" r:id="rId17"/>
    <p:sldId id="996" r:id="rId18"/>
    <p:sldId id="1012" r:id="rId19"/>
    <p:sldId id="1001" r:id="rId20"/>
    <p:sldId id="1002" r:id="rId21"/>
    <p:sldId id="1014" r:id="rId22"/>
    <p:sldId id="1007" r:id="rId23"/>
    <p:sldId id="1008" r:id="rId24"/>
    <p:sldId id="964" r:id="rId25"/>
    <p:sldId id="944" r:id="rId26"/>
    <p:sldId id="947" r:id="rId27"/>
    <p:sldId id="950" r:id="rId28"/>
    <p:sldId id="951" r:id="rId29"/>
    <p:sldId id="948" r:id="rId30"/>
    <p:sldId id="955" r:id="rId31"/>
    <p:sldId id="956" r:id="rId32"/>
    <p:sldId id="982" r:id="rId33"/>
    <p:sldId id="980" r:id="rId34"/>
    <p:sldId id="1005" r:id="rId35"/>
    <p:sldId id="981" r:id="rId36"/>
    <p:sldId id="971" r:id="rId37"/>
    <p:sldId id="967" r:id="rId38"/>
    <p:sldId id="968" r:id="rId39"/>
  </p:sldIdLst>
  <p:sldSz cx="9144000" cy="6858000" type="screen4x3"/>
  <p:notesSz cx="7010400" cy="9296400"/>
  <p:defaultTextStyle>
    <a:defPPr>
      <a:defRPr lang="en-US"/>
    </a:defPPr>
    <a:lvl1pPr algn="l" defTabSz="912813" rtl="0" fontAlgn="base">
      <a:spcBef>
        <a:spcPct val="0"/>
      </a:spcBef>
      <a:spcAft>
        <a:spcPct val="0"/>
      </a:spcAft>
      <a:defRPr kern="1200">
        <a:solidFill>
          <a:schemeClr val="tx1"/>
        </a:solidFill>
        <a:latin typeface="Arial" pitchFamily="34" charset="0"/>
        <a:ea typeface="+mn-ea"/>
        <a:cs typeface="+mn-cs"/>
      </a:defRPr>
    </a:lvl1pPr>
    <a:lvl2pPr marL="455613" indent="1588" algn="l" defTabSz="912813" rtl="0" fontAlgn="base">
      <a:spcBef>
        <a:spcPct val="0"/>
      </a:spcBef>
      <a:spcAft>
        <a:spcPct val="0"/>
      </a:spcAft>
      <a:defRPr kern="1200">
        <a:solidFill>
          <a:schemeClr val="tx1"/>
        </a:solidFill>
        <a:latin typeface="Arial" pitchFamily="34" charset="0"/>
        <a:ea typeface="+mn-ea"/>
        <a:cs typeface="+mn-cs"/>
      </a:defRPr>
    </a:lvl2pPr>
    <a:lvl3pPr marL="912813" indent="1588" algn="l" defTabSz="912813" rtl="0" fontAlgn="base">
      <a:spcBef>
        <a:spcPct val="0"/>
      </a:spcBef>
      <a:spcAft>
        <a:spcPct val="0"/>
      </a:spcAft>
      <a:defRPr kern="1200">
        <a:solidFill>
          <a:schemeClr val="tx1"/>
        </a:solidFill>
        <a:latin typeface="Arial" pitchFamily="34" charset="0"/>
        <a:ea typeface="+mn-ea"/>
        <a:cs typeface="+mn-cs"/>
      </a:defRPr>
    </a:lvl3pPr>
    <a:lvl4pPr marL="1370013" indent="1588" algn="l" defTabSz="912813" rtl="0" fontAlgn="base">
      <a:spcBef>
        <a:spcPct val="0"/>
      </a:spcBef>
      <a:spcAft>
        <a:spcPct val="0"/>
      </a:spcAft>
      <a:defRPr kern="1200">
        <a:solidFill>
          <a:schemeClr val="tx1"/>
        </a:solidFill>
        <a:latin typeface="Arial" pitchFamily="34" charset="0"/>
        <a:ea typeface="+mn-ea"/>
        <a:cs typeface="+mn-cs"/>
      </a:defRPr>
    </a:lvl4pPr>
    <a:lvl5pPr marL="1827213" indent="1588" algn="l" defTabSz="912813"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1248" userDrawn="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ipkin, Susan" initials="ZS" lastIdx="1" clrIdx="0">
    <p:extLst>
      <p:ext uri="{19B8F6BF-5375-455C-9EA6-DF929625EA0E}">
        <p15:presenceInfo xmlns:p15="http://schemas.microsoft.com/office/powerpoint/2012/main" userId="S-1-5-21-1013449540-720069183-311576647-1463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F875"/>
    <a:srgbClr val="4BCDEB"/>
    <a:srgbClr val="FB693B"/>
    <a:srgbClr val="BA8CDC"/>
    <a:srgbClr val="08D0F8"/>
    <a:srgbClr val="EC7114"/>
    <a:srgbClr val="B2B2B2"/>
    <a:srgbClr val="C838C8"/>
    <a:srgbClr val="FF7C80"/>
    <a:srgbClr val="8F71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54" autoAdjust="0"/>
    <p:restoredTop sz="84580" autoAdjust="0"/>
  </p:normalViewPr>
  <p:slideViewPr>
    <p:cSldViewPr>
      <p:cViewPr varScale="1">
        <p:scale>
          <a:sx n="98" d="100"/>
          <a:sy n="98" d="100"/>
        </p:scale>
        <p:origin x="2088" y="90"/>
      </p:cViewPr>
      <p:guideLst>
        <p:guide orient="horz" pos="1248"/>
        <p:guide pos="2880"/>
      </p:guideLst>
    </p:cSldViewPr>
  </p:slideViewPr>
  <p:outlineViewPr>
    <p:cViewPr>
      <p:scale>
        <a:sx n="33" d="100"/>
        <a:sy n="33" d="100"/>
      </p:scale>
      <p:origin x="0" y="12048"/>
    </p:cViewPr>
  </p:outlineViewPr>
  <p:notesTextViewPr>
    <p:cViewPr>
      <p:scale>
        <a:sx n="1" d="1"/>
        <a:sy n="1" d="1"/>
      </p:scale>
      <p:origin x="0" y="0"/>
    </p:cViewPr>
  </p:notesTextViewPr>
  <p:sorterViewPr>
    <p:cViewPr>
      <p:scale>
        <a:sx n="150" d="100"/>
        <a:sy n="150" d="100"/>
      </p:scale>
      <p:origin x="0" y="43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diagrams/_rels/data6.xml.rels><?xml version="1.0" encoding="UTF-8" standalone="yes"?>
<Relationships xmlns="http://schemas.openxmlformats.org/package/2006/relationships"><Relationship Id="rId1" Type="http://schemas.openxmlformats.org/officeDocument/2006/relationships/hyperlink" Target="http://cms.gov/Regulations-and-Guidance/Guidance/Manuals/downloads/bp102c14.pdf"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http://cms.gov/Regulations-and-Guidance/Guidance/Manuals/downloads/bp102c14.pdf" TargetMode="Externa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7C74F2-6DA8-4A64-8543-A3E3B9A82776}" type="doc">
      <dgm:prSet loTypeId="urn:microsoft.com/office/officeart/2005/8/layout/vList5" loCatId="list" qsTypeId="urn:microsoft.com/office/officeart/2005/8/quickstyle/3d2" qsCatId="3D" csTypeId="urn:microsoft.com/office/officeart/2005/8/colors/accent6_4" csCatId="accent6" phldr="1"/>
      <dgm:spPr/>
      <dgm:t>
        <a:bodyPr/>
        <a:lstStyle/>
        <a:p>
          <a:endParaRPr lang="en-US"/>
        </a:p>
      </dgm:t>
    </dgm:pt>
    <dgm:pt modelId="{7CB701F6-0A06-4B0B-866C-B0708EE92F8F}">
      <dgm:prSet phldrT="[Text]" custT="1"/>
      <dgm:spPr/>
      <dgm:t>
        <a:bodyPr/>
        <a:lstStyle/>
        <a:p>
          <a:pPr>
            <a:tabLst>
              <a:tab pos="1600200" algn="l"/>
            </a:tabLst>
          </a:pPr>
          <a:r>
            <a:rPr lang="en-US" sz="3200" smtClean="0"/>
            <a:t>What will I get out of this training?</a:t>
          </a:r>
          <a:endParaRPr lang="en-US" sz="3200" strike="sngStrike" dirty="0"/>
        </a:p>
      </dgm:t>
    </dgm:pt>
    <dgm:pt modelId="{37E9A6E2-AF0E-48CF-9E89-59D090D09A49}" type="parTrans" cxnId="{3597BE2D-8D5C-43DA-96E9-449A4183473B}">
      <dgm:prSet/>
      <dgm:spPr/>
      <dgm:t>
        <a:bodyPr/>
        <a:lstStyle/>
        <a:p>
          <a:endParaRPr lang="en-US">
            <a:solidFill>
              <a:schemeClr val="tx1"/>
            </a:solidFill>
          </a:endParaRPr>
        </a:p>
      </dgm:t>
    </dgm:pt>
    <dgm:pt modelId="{3C8B0EE8-126C-415B-B2A0-7C6CFB9D370A}" type="sibTrans" cxnId="{3597BE2D-8D5C-43DA-96E9-449A4183473B}">
      <dgm:prSet/>
      <dgm:spPr/>
      <dgm:t>
        <a:bodyPr/>
        <a:lstStyle/>
        <a:p>
          <a:endParaRPr lang="en-US">
            <a:solidFill>
              <a:schemeClr val="tx1"/>
            </a:solidFill>
          </a:endParaRPr>
        </a:p>
      </dgm:t>
    </dgm:pt>
    <dgm:pt modelId="{5C5A8F52-D046-4126-8C34-0FFC403B022A}">
      <dgm:prSet phldrT="[Text]" custT="1"/>
      <dgm:spPr/>
      <dgm:t>
        <a:bodyPr/>
        <a:lstStyle/>
        <a:p>
          <a:r>
            <a:rPr lang="en-US" sz="1600" smtClean="0"/>
            <a:t>An understanding of Medicare Coverage Analysis</a:t>
          </a:r>
          <a:endParaRPr lang="en-US" sz="1600" dirty="0"/>
        </a:p>
      </dgm:t>
    </dgm:pt>
    <dgm:pt modelId="{21862595-1D17-4973-A344-2ECDC51E2BAB}" type="parTrans" cxnId="{1CF82432-59F9-416C-A8A9-E895B3C61BC1}">
      <dgm:prSet/>
      <dgm:spPr/>
      <dgm:t>
        <a:bodyPr/>
        <a:lstStyle/>
        <a:p>
          <a:endParaRPr lang="en-US">
            <a:solidFill>
              <a:schemeClr val="tx1"/>
            </a:solidFill>
          </a:endParaRPr>
        </a:p>
      </dgm:t>
    </dgm:pt>
    <dgm:pt modelId="{8EB6C7A9-59FC-42F7-808F-80662366DABB}" type="sibTrans" cxnId="{1CF82432-59F9-416C-A8A9-E895B3C61BC1}">
      <dgm:prSet/>
      <dgm:spPr/>
      <dgm:t>
        <a:bodyPr/>
        <a:lstStyle/>
        <a:p>
          <a:endParaRPr lang="en-US">
            <a:solidFill>
              <a:schemeClr val="tx1"/>
            </a:solidFill>
          </a:endParaRPr>
        </a:p>
      </dgm:t>
    </dgm:pt>
    <dgm:pt modelId="{2F42F977-9635-41B8-839F-19653C3C737D}">
      <dgm:prSet phldrT="[Text]" custT="1"/>
      <dgm:spPr/>
      <dgm:t>
        <a:bodyPr/>
        <a:lstStyle/>
        <a:p>
          <a:r>
            <a:rPr lang="en-US" sz="1600" dirty="0" smtClean="0"/>
            <a:t>An overview of the Financial Lifecycle of a clinical trial </a:t>
          </a:r>
          <a:r>
            <a:rPr lang="en-US" sz="1600" dirty="0" smtClean="0"/>
            <a:t>as well as </a:t>
          </a:r>
          <a:r>
            <a:rPr lang="en-US" sz="1600" dirty="0" smtClean="0"/>
            <a:t>Roles &amp; Responsibilities</a:t>
          </a:r>
          <a:endParaRPr lang="en-US" sz="1600" dirty="0"/>
        </a:p>
      </dgm:t>
    </dgm:pt>
    <dgm:pt modelId="{B89C2195-B2CE-4596-918B-8C56BED42679}" type="parTrans" cxnId="{24FB9DC2-E9DD-4E8F-A529-F0135FDFCB28}">
      <dgm:prSet/>
      <dgm:spPr/>
      <dgm:t>
        <a:bodyPr/>
        <a:lstStyle/>
        <a:p>
          <a:endParaRPr lang="en-US">
            <a:solidFill>
              <a:schemeClr val="tx1"/>
            </a:solidFill>
          </a:endParaRPr>
        </a:p>
      </dgm:t>
    </dgm:pt>
    <dgm:pt modelId="{63CAC24C-A01C-4FC0-8F85-B48D3B3081CC}" type="sibTrans" cxnId="{24FB9DC2-E9DD-4E8F-A529-F0135FDFCB28}">
      <dgm:prSet/>
      <dgm:spPr/>
      <dgm:t>
        <a:bodyPr/>
        <a:lstStyle/>
        <a:p>
          <a:endParaRPr lang="en-US">
            <a:solidFill>
              <a:schemeClr val="tx1"/>
            </a:solidFill>
          </a:endParaRPr>
        </a:p>
      </dgm:t>
    </dgm:pt>
    <dgm:pt modelId="{CECAD2FE-9FD9-47FA-82B4-EA885BF0A7EC}">
      <dgm:prSet phldrT="[Text]" custT="1"/>
      <dgm:spPr/>
      <dgm:t>
        <a:bodyPr/>
        <a:lstStyle/>
        <a:p>
          <a:r>
            <a:rPr lang="en-US" sz="1600" smtClean="0"/>
            <a:t>An understanding of the Budget Development process at BMC</a:t>
          </a:r>
          <a:endParaRPr lang="en-US" sz="1600" dirty="0"/>
        </a:p>
      </dgm:t>
    </dgm:pt>
    <dgm:pt modelId="{5B876661-412C-442D-B885-FF000D980FB9}" type="parTrans" cxnId="{BD31DB0F-F864-425C-BE85-BD0834489283}">
      <dgm:prSet/>
      <dgm:spPr/>
      <dgm:t>
        <a:bodyPr/>
        <a:lstStyle/>
        <a:p>
          <a:endParaRPr lang="en-US"/>
        </a:p>
      </dgm:t>
    </dgm:pt>
    <dgm:pt modelId="{D1DAC2ED-00EF-4BD9-A7C5-FFCE9604AFBB}" type="sibTrans" cxnId="{BD31DB0F-F864-425C-BE85-BD0834489283}">
      <dgm:prSet/>
      <dgm:spPr/>
      <dgm:t>
        <a:bodyPr/>
        <a:lstStyle/>
        <a:p>
          <a:endParaRPr lang="en-US"/>
        </a:p>
      </dgm:t>
    </dgm:pt>
    <dgm:pt modelId="{EBC2BE94-C243-4F5A-82F8-A212AC2310B2}">
      <dgm:prSet phldrT="[Text]" custT="1"/>
      <dgm:spPr/>
      <dgm:t>
        <a:bodyPr/>
        <a:lstStyle/>
        <a:p>
          <a:r>
            <a:rPr lang="en-US" sz="1600" smtClean="0"/>
            <a:t>An understanding of the Financial Management of a Clinical Trial (Charge Capture) and Account Reconciliation</a:t>
          </a:r>
          <a:endParaRPr lang="en-US" sz="1600" dirty="0"/>
        </a:p>
      </dgm:t>
    </dgm:pt>
    <dgm:pt modelId="{3809F9C6-95DC-4CFC-9FE0-548529F8DB24}" type="parTrans" cxnId="{DCF6C7A3-548A-4C50-A84D-83EFF76F4A32}">
      <dgm:prSet/>
      <dgm:spPr/>
      <dgm:t>
        <a:bodyPr/>
        <a:lstStyle/>
        <a:p>
          <a:endParaRPr lang="en-US"/>
        </a:p>
      </dgm:t>
    </dgm:pt>
    <dgm:pt modelId="{1128956A-271C-4E5C-B2A0-20C1CECD712C}" type="sibTrans" cxnId="{DCF6C7A3-548A-4C50-A84D-83EFF76F4A32}">
      <dgm:prSet/>
      <dgm:spPr/>
      <dgm:t>
        <a:bodyPr/>
        <a:lstStyle/>
        <a:p>
          <a:endParaRPr lang="en-US"/>
        </a:p>
      </dgm:t>
    </dgm:pt>
    <dgm:pt modelId="{89BA5920-FECB-42D3-BC7F-026D8245157D}">
      <dgm:prSet phldrT="[Text]" custT="1"/>
      <dgm:spPr/>
      <dgm:t>
        <a:bodyPr/>
        <a:lstStyle/>
        <a:p>
          <a:r>
            <a:rPr lang="en-US" sz="1600" smtClean="0"/>
            <a:t>An understanding of what is required to properly Closeout a clinical trial.</a:t>
          </a:r>
          <a:endParaRPr lang="en-US" sz="1600" dirty="0"/>
        </a:p>
      </dgm:t>
    </dgm:pt>
    <dgm:pt modelId="{3C9B7104-DAAA-45B5-9957-4DB5ED64AC05}" type="parTrans" cxnId="{D4B4ECDA-DA56-469D-B2A4-AB6807A62C1C}">
      <dgm:prSet/>
      <dgm:spPr/>
      <dgm:t>
        <a:bodyPr/>
        <a:lstStyle/>
        <a:p>
          <a:endParaRPr lang="en-US"/>
        </a:p>
      </dgm:t>
    </dgm:pt>
    <dgm:pt modelId="{3124E286-47CA-40E1-893E-523E97B02AE4}" type="sibTrans" cxnId="{D4B4ECDA-DA56-469D-B2A4-AB6807A62C1C}">
      <dgm:prSet/>
      <dgm:spPr/>
      <dgm:t>
        <a:bodyPr/>
        <a:lstStyle/>
        <a:p>
          <a:endParaRPr lang="en-US"/>
        </a:p>
      </dgm:t>
    </dgm:pt>
    <dgm:pt modelId="{D152391B-8E46-44FD-9B0C-8567CE3DFC1B}">
      <dgm:prSet phldrT="[Text]" custT="1"/>
      <dgm:spPr/>
      <dgm:t>
        <a:bodyPr/>
        <a:lstStyle/>
        <a:p>
          <a:endParaRPr lang="en-US" sz="1600" dirty="0">
            <a:solidFill>
              <a:schemeClr val="tx1"/>
            </a:solidFill>
          </a:endParaRPr>
        </a:p>
      </dgm:t>
    </dgm:pt>
    <dgm:pt modelId="{A74C2AFD-4230-4209-B3DE-83F339C24D30}" type="parTrans" cxnId="{B427C60B-AE68-40A2-BD42-49F999E57355}">
      <dgm:prSet/>
      <dgm:spPr/>
      <dgm:t>
        <a:bodyPr/>
        <a:lstStyle/>
        <a:p>
          <a:endParaRPr lang="en-US"/>
        </a:p>
      </dgm:t>
    </dgm:pt>
    <dgm:pt modelId="{DD25E276-A944-40B4-AF11-1D10799E5B65}" type="sibTrans" cxnId="{B427C60B-AE68-40A2-BD42-49F999E57355}">
      <dgm:prSet/>
      <dgm:spPr/>
      <dgm:t>
        <a:bodyPr/>
        <a:lstStyle/>
        <a:p>
          <a:endParaRPr lang="en-US"/>
        </a:p>
      </dgm:t>
    </dgm:pt>
    <dgm:pt modelId="{72867B1E-3C9A-4477-8495-0C0BAF35AE4D}">
      <dgm:prSet phldrT="[Text]" custT="1"/>
      <dgm:spPr/>
      <dgm:t>
        <a:bodyPr/>
        <a:lstStyle/>
        <a:p>
          <a:endParaRPr lang="en-US" sz="1600" dirty="0">
            <a:solidFill>
              <a:schemeClr val="tx1"/>
            </a:solidFill>
          </a:endParaRPr>
        </a:p>
      </dgm:t>
    </dgm:pt>
    <dgm:pt modelId="{DC2628C4-F375-40C2-AFB8-7B5E3DFE78DF}" type="parTrans" cxnId="{C0F1538A-B7C3-4166-824C-68FFFABEEE58}">
      <dgm:prSet/>
      <dgm:spPr/>
      <dgm:t>
        <a:bodyPr/>
        <a:lstStyle/>
        <a:p>
          <a:endParaRPr lang="en-US"/>
        </a:p>
      </dgm:t>
    </dgm:pt>
    <dgm:pt modelId="{1C22FA05-1CBD-44D2-A789-1B0A9F680D59}" type="sibTrans" cxnId="{C0F1538A-B7C3-4166-824C-68FFFABEEE58}">
      <dgm:prSet/>
      <dgm:spPr/>
      <dgm:t>
        <a:bodyPr/>
        <a:lstStyle/>
        <a:p>
          <a:endParaRPr lang="en-US"/>
        </a:p>
      </dgm:t>
    </dgm:pt>
    <dgm:pt modelId="{5A058449-06D1-43E6-AF10-F46E20E77619}">
      <dgm:prSet phldrT="[Text]" custT="1"/>
      <dgm:spPr/>
      <dgm:t>
        <a:bodyPr/>
        <a:lstStyle/>
        <a:p>
          <a:endParaRPr lang="en-US" sz="1600" dirty="0">
            <a:solidFill>
              <a:schemeClr val="tx1"/>
            </a:solidFill>
          </a:endParaRPr>
        </a:p>
      </dgm:t>
    </dgm:pt>
    <dgm:pt modelId="{BA84C59B-4B20-498B-A381-99299C8879CC}" type="parTrans" cxnId="{42D6F3EE-101F-4C61-A1F2-C8CD47AF46FD}">
      <dgm:prSet/>
      <dgm:spPr/>
      <dgm:t>
        <a:bodyPr/>
        <a:lstStyle/>
        <a:p>
          <a:endParaRPr lang="en-US"/>
        </a:p>
      </dgm:t>
    </dgm:pt>
    <dgm:pt modelId="{53D00A7E-C1AA-421B-B06E-E29D13B571D1}" type="sibTrans" cxnId="{42D6F3EE-101F-4C61-A1F2-C8CD47AF46FD}">
      <dgm:prSet/>
      <dgm:spPr/>
      <dgm:t>
        <a:bodyPr/>
        <a:lstStyle/>
        <a:p>
          <a:endParaRPr lang="en-US"/>
        </a:p>
      </dgm:t>
    </dgm:pt>
    <dgm:pt modelId="{4D20F544-53E0-4158-962A-17E65CFBE368}">
      <dgm:prSet phldrT="[Text]" custT="1"/>
      <dgm:spPr/>
      <dgm:t>
        <a:bodyPr/>
        <a:lstStyle/>
        <a:p>
          <a:endParaRPr lang="en-US" sz="1600" dirty="0">
            <a:solidFill>
              <a:schemeClr val="tx1"/>
            </a:solidFill>
          </a:endParaRPr>
        </a:p>
      </dgm:t>
    </dgm:pt>
    <dgm:pt modelId="{EF937C29-2095-4D45-BBEE-2425A780EA8C}" type="parTrans" cxnId="{53C8726E-77A7-42C8-AAA6-664704A627E9}">
      <dgm:prSet/>
      <dgm:spPr/>
      <dgm:t>
        <a:bodyPr/>
        <a:lstStyle/>
        <a:p>
          <a:endParaRPr lang="en-US"/>
        </a:p>
      </dgm:t>
    </dgm:pt>
    <dgm:pt modelId="{0FEE48FE-4E7A-4429-A617-48F9C1F31D8A}" type="sibTrans" cxnId="{53C8726E-77A7-42C8-AAA6-664704A627E9}">
      <dgm:prSet/>
      <dgm:spPr/>
      <dgm:t>
        <a:bodyPr/>
        <a:lstStyle/>
        <a:p>
          <a:endParaRPr lang="en-US"/>
        </a:p>
      </dgm:t>
    </dgm:pt>
    <dgm:pt modelId="{4794293F-29D9-4880-839B-07521851D870}">
      <dgm:prSet phldrT="[Text]" custT="1"/>
      <dgm:spPr/>
      <dgm:t>
        <a:bodyPr/>
        <a:lstStyle/>
        <a:p>
          <a:r>
            <a:rPr lang="en-US" sz="1600" smtClean="0"/>
            <a:t>What is a Qualifying Clinical Trial?</a:t>
          </a:r>
          <a:endParaRPr lang="en-US" sz="1600" dirty="0"/>
        </a:p>
      </dgm:t>
    </dgm:pt>
    <dgm:pt modelId="{3ABA9BAE-C007-4049-B2E7-A114B78AAA64}" type="parTrans" cxnId="{0908775F-8B32-458D-BBCE-70D97DA55AB9}">
      <dgm:prSet/>
      <dgm:spPr/>
      <dgm:t>
        <a:bodyPr/>
        <a:lstStyle/>
        <a:p>
          <a:endParaRPr lang="en-US"/>
        </a:p>
      </dgm:t>
    </dgm:pt>
    <dgm:pt modelId="{5A6AD6B7-997A-45F8-BAB2-4184B51672EE}" type="sibTrans" cxnId="{0908775F-8B32-458D-BBCE-70D97DA55AB9}">
      <dgm:prSet/>
      <dgm:spPr/>
      <dgm:t>
        <a:bodyPr/>
        <a:lstStyle/>
        <a:p>
          <a:endParaRPr lang="en-US"/>
        </a:p>
      </dgm:t>
    </dgm:pt>
    <dgm:pt modelId="{20D09880-5772-4220-AFC9-717D17C33995}">
      <dgm:prSet phldrT="[Text]" custT="1"/>
      <dgm:spPr/>
      <dgm:t>
        <a:bodyPr/>
        <a:lstStyle/>
        <a:p>
          <a:r>
            <a:rPr lang="en-US" sz="1600" dirty="0" smtClean="0"/>
            <a:t>Drug/Biologic </a:t>
          </a:r>
          <a:r>
            <a:rPr lang="en-US" sz="1600" dirty="0" smtClean="0"/>
            <a:t>study qualification (IND) &amp; Device study qualification (IDE)</a:t>
          </a:r>
          <a:endParaRPr lang="en-US" sz="1600" strike="sngStrike" dirty="0"/>
        </a:p>
      </dgm:t>
    </dgm:pt>
    <dgm:pt modelId="{A29B77A8-CC6C-4E4E-A19B-BB6B715C79CF}" type="parTrans" cxnId="{517E16D3-0B9C-4BB4-9940-3BF55F4DD358}">
      <dgm:prSet/>
      <dgm:spPr/>
      <dgm:t>
        <a:bodyPr/>
        <a:lstStyle/>
        <a:p>
          <a:endParaRPr lang="en-US"/>
        </a:p>
      </dgm:t>
    </dgm:pt>
    <dgm:pt modelId="{B3161376-D06B-445A-A9CE-194E487558EB}" type="sibTrans" cxnId="{517E16D3-0B9C-4BB4-9940-3BF55F4DD358}">
      <dgm:prSet/>
      <dgm:spPr/>
      <dgm:t>
        <a:bodyPr/>
        <a:lstStyle/>
        <a:p>
          <a:endParaRPr lang="en-US"/>
        </a:p>
      </dgm:t>
    </dgm:pt>
    <dgm:pt modelId="{715BBFD0-502C-4C7D-9C17-C9E5BDC2F62E}">
      <dgm:prSet phldrT="[Text]" custT="1"/>
      <dgm:spPr/>
      <dgm:t>
        <a:bodyPr/>
        <a:lstStyle/>
        <a:p>
          <a:r>
            <a:rPr lang="en-US" sz="1600" dirty="0" smtClean="0"/>
            <a:t>Routine </a:t>
          </a:r>
          <a:r>
            <a:rPr lang="en-US" sz="1600" dirty="0" smtClean="0"/>
            <a:t>Costs </a:t>
          </a:r>
          <a:r>
            <a:rPr lang="en-US" sz="1600" dirty="0" smtClean="0"/>
            <a:t>vs. Research-only </a:t>
          </a:r>
          <a:r>
            <a:rPr lang="en-US" sz="1600" dirty="0" smtClean="0"/>
            <a:t>costs</a:t>
          </a:r>
          <a:endParaRPr lang="en-US" sz="1600" dirty="0"/>
        </a:p>
      </dgm:t>
    </dgm:pt>
    <dgm:pt modelId="{09FB01C4-1786-4E76-956A-CF791522D789}" type="parTrans" cxnId="{F80D0FBD-0F7E-4A73-90A2-A300A047395D}">
      <dgm:prSet/>
      <dgm:spPr/>
      <dgm:t>
        <a:bodyPr/>
        <a:lstStyle/>
        <a:p>
          <a:endParaRPr lang="en-US"/>
        </a:p>
      </dgm:t>
    </dgm:pt>
    <dgm:pt modelId="{F4CBEACE-6891-4517-A40C-838092B47365}" type="sibTrans" cxnId="{F80D0FBD-0F7E-4A73-90A2-A300A047395D}">
      <dgm:prSet/>
      <dgm:spPr/>
      <dgm:t>
        <a:bodyPr/>
        <a:lstStyle/>
        <a:p>
          <a:endParaRPr lang="en-US"/>
        </a:p>
      </dgm:t>
    </dgm:pt>
    <dgm:pt modelId="{14B3F4B5-66A3-46B3-865F-539827805592}">
      <dgm:prSet phldrT="[Text]" custT="1"/>
      <dgm:spPr/>
      <dgm:t>
        <a:bodyPr/>
        <a:lstStyle/>
        <a:p>
          <a:r>
            <a:rPr lang="en-US" sz="1600" strike="noStrike" smtClean="0"/>
            <a:t>Billing Grids</a:t>
          </a:r>
          <a:endParaRPr lang="en-US" sz="1600" strike="noStrike" dirty="0"/>
        </a:p>
      </dgm:t>
    </dgm:pt>
    <dgm:pt modelId="{BD74427A-007A-4516-AB48-4AA92B5989D3}" type="parTrans" cxnId="{56AAE6A4-8AD1-42C4-8319-A661C3140467}">
      <dgm:prSet/>
      <dgm:spPr/>
      <dgm:t>
        <a:bodyPr/>
        <a:lstStyle/>
        <a:p>
          <a:endParaRPr lang="en-US"/>
        </a:p>
      </dgm:t>
    </dgm:pt>
    <dgm:pt modelId="{4F675FB0-698D-4CA7-A355-B3EB20F0B6E3}" type="sibTrans" cxnId="{56AAE6A4-8AD1-42C4-8319-A661C3140467}">
      <dgm:prSet/>
      <dgm:spPr/>
      <dgm:t>
        <a:bodyPr/>
        <a:lstStyle/>
        <a:p>
          <a:endParaRPr lang="en-US"/>
        </a:p>
      </dgm:t>
    </dgm:pt>
    <dgm:pt modelId="{30CCDB7E-8E2C-41E8-A781-19E64655F8E5}">
      <dgm:prSet phldrT="[Text]" custT="1"/>
      <dgm:spPr/>
      <dgm:t>
        <a:bodyPr/>
        <a:lstStyle/>
        <a:p>
          <a:r>
            <a:rPr lang="en-US" sz="1600" strike="noStrike" smtClean="0"/>
            <a:t>Medicare Coverage Analysis workflow</a:t>
          </a:r>
          <a:endParaRPr lang="en-US" sz="1600" strike="sngStrike" dirty="0"/>
        </a:p>
      </dgm:t>
    </dgm:pt>
    <dgm:pt modelId="{D29DF79B-BD43-42F8-BFB5-8FD189A009F8}" type="parTrans" cxnId="{5AF24676-8EC9-4050-BAAB-3A91BB9D7369}">
      <dgm:prSet/>
      <dgm:spPr/>
      <dgm:t>
        <a:bodyPr/>
        <a:lstStyle/>
        <a:p>
          <a:endParaRPr lang="en-US"/>
        </a:p>
      </dgm:t>
    </dgm:pt>
    <dgm:pt modelId="{64C57306-D3EC-4AB9-8601-B5FC2BFD7C97}" type="sibTrans" cxnId="{5AF24676-8EC9-4050-BAAB-3A91BB9D7369}">
      <dgm:prSet/>
      <dgm:spPr/>
      <dgm:t>
        <a:bodyPr/>
        <a:lstStyle/>
        <a:p>
          <a:endParaRPr lang="en-US"/>
        </a:p>
      </dgm:t>
    </dgm:pt>
    <dgm:pt modelId="{7A5AE92A-AF9A-46BF-BF6D-A4999AF46CE0}" type="pres">
      <dgm:prSet presAssocID="{4F7C74F2-6DA8-4A64-8543-A3E3B9A82776}" presName="Name0" presStyleCnt="0">
        <dgm:presLayoutVars>
          <dgm:dir/>
          <dgm:animLvl val="lvl"/>
          <dgm:resizeHandles val="exact"/>
        </dgm:presLayoutVars>
      </dgm:prSet>
      <dgm:spPr/>
      <dgm:t>
        <a:bodyPr/>
        <a:lstStyle/>
        <a:p>
          <a:endParaRPr lang="en-US"/>
        </a:p>
      </dgm:t>
    </dgm:pt>
    <dgm:pt modelId="{72035892-011A-48EB-A499-CE5AC63E9F1F}" type="pres">
      <dgm:prSet presAssocID="{7CB701F6-0A06-4B0B-866C-B0708EE92F8F}" presName="linNode" presStyleCnt="0"/>
      <dgm:spPr/>
      <dgm:t>
        <a:bodyPr/>
        <a:lstStyle/>
        <a:p>
          <a:endParaRPr lang="en-US"/>
        </a:p>
      </dgm:t>
    </dgm:pt>
    <dgm:pt modelId="{7900C38C-7DC9-47C9-87F3-A7E6947BF0DF}" type="pres">
      <dgm:prSet presAssocID="{7CB701F6-0A06-4B0B-866C-B0708EE92F8F}" presName="parentText" presStyleLbl="node1" presStyleIdx="0" presStyleCnt="1" custLinFactNeighborX="-112" custLinFactNeighborY="1445">
        <dgm:presLayoutVars>
          <dgm:chMax val="1"/>
          <dgm:bulletEnabled val="1"/>
        </dgm:presLayoutVars>
      </dgm:prSet>
      <dgm:spPr/>
      <dgm:t>
        <a:bodyPr/>
        <a:lstStyle/>
        <a:p>
          <a:endParaRPr lang="en-US"/>
        </a:p>
      </dgm:t>
    </dgm:pt>
    <dgm:pt modelId="{1362161C-2019-4FD2-9E96-3031364DAC04}" type="pres">
      <dgm:prSet presAssocID="{7CB701F6-0A06-4B0B-866C-B0708EE92F8F}" presName="descendantText" presStyleLbl="alignAccFollowNode1" presStyleIdx="0" presStyleCnt="1" custScaleY="121387">
        <dgm:presLayoutVars>
          <dgm:bulletEnabled val="1"/>
        </dgm:presLayoutVars>
      </dgm:prSet>
      <dgm:spPr/>
      <dgm:t>
        <a:bodyPr/>
        <a:lstStyle/>
        <a:p>
          <a:endParaRPr lang="en-US"/>
        </a:p>
      </dgm:t>
    </dgm:pt>
  </dgm:ptLst>
  <dgm:cxnLst>
    <dgm:cxn modelId="{0908775F-8B32-458D-BBCE-70D97DA55AB9}" srcId="{5C5A8F52-D046-4126-8C34-0FFC403B022A}" destId="{4794293F-29D9-4880-839B-07521851D870}" srcOrd="0" destOrd="0" parTransId="{3ABA9BAE-C007-4049-B2E7-A114B78AAA64}" sibTransId="{5A6AD6B7-997A-45F8-BAB2-4184B51672EE}"/>
    <dgm:cxn modelId="{D4B4ECDA-DA56-469D-B2A4-AB6807A62C1C}" srcId="{7CB701F6-0A06-4B0B-866C-B0708EE92F8F}" destId="{89BA5920-FECB-42D3-BC7F-026D8245157D}" srcOrd="8" destOrd="0" parTransId="{3C9B7104-DAAA-45B5-9957-4DB5ED64AC05}" sibTransId="{3124E286-47CA-40E1-893E-523E97B02AE4}"/>
    <dgm:cxn modelId="{5D96AF94-CD8C-45F2-B03A-823B89D98CCA}" type="presOf" srcId="{D152391B-8E46-44FD-9B0C-8567CE3DFC1B}" destId="{1362161C-2019-4FD2-9E96-3031364DAC04}" srcOrd="0" destOrd="1" presId="urn:microsoft.com/office/officeart/2005/8/layout/vList5"/>
    <dgm:cxn modelId="{A2FBDB6A-0AB1-4BF2-894C-2ADB893A296E}" type="presOf" srcId="{5C5A8F52-D046-4126-8C34-0FFC403B022A}" destId="{1362161C-2019-4FD2-9E96-3031364DAC04}" srcOrd="0" destOrd="2" presId="urn:microsoft.com/office/officeart/2005/8/layout/vList5"/>
    <dgm:cxn modelId="{BF0EBDD4-855A-41CA-86D7-0F73B8D7F712}" type="presOf" srcId="{4F7C74F2-6DA8-4A64-8543-A3E3B9A82776}" destId="{7A5AE92A-AF9A-46BF-BF6D-A4999AF46CE0}" srcOrd="0" destOrd="0" presId="urn:microsoft.com/office/officeart/2005/8/layout/vList5"/>
    <dgm:cxn modelId="{DCF6C7A3-548A-4C50-A84D-83EFF76F4A32}" srcId="{7CB701F6-0A06-4B0B-866C-B0708EE92F8F}" destId="{EBC2BE94-C243-4F5A-82F8-A212AC2310B2}" srcOrd="6" destOrd="0" parTransId="{3809F9C6-95DC-4CFC-9FE0-548529F8DB24}" sibTransId="{1128956A-271C-4E5C-B2A0-20C1CECD712C}"/>
    <dgm:cxn modelId="{34175918-9B25-4ADE-A102-99DDB482B505}" type="presOf" srcId="{2F42F977-9635-41B8-839F-19653C3C737D}" destId="{1362161C-2019-4FD2-9E96-3031364DAC04}" srcOrd="0" destOrd="0" presId="urn:microsoft.com/office/officeart/2005/8/layout/vList5"/>
    <dgm:cxn modelId="{5AF24676-8EC9-4050-BAAB-3A91BB9D7369}" srcId="{5C5A8F52-D046-4126-8C34-0FFC403B022A}" destId="{30CCDB7E-8E2C-41E8-A781-19E64655F8E5}" srcOrd="3" destOrd="0" parTransId="{D29DF79B-BD43-42F8-BFB5-8FD189A009F8}" sibTransId="{64C57306-D3EC-4AB9-8601-B5FC2BFD7C97}"/>
    <dgm:cxn modelId="{B427C60B-AE68-40A2-BD42-49F999E57355}" srcId="{7CB701F6-0A06-4B0B-866C-B0708EE92F8F}" destId="{D152391B-8E46-44FD-9B0C-8567CE3DFC1B}" srcOrd="1" destOrd="0" parTransId="{A74C2AFD-4230-4209-B3DE-83F339C24D30}" sibTransId="{DD25E276-A944-40B4-AF11-1D10799E5B65}"/>
    <dgm:cxn modelId="{BD31DB0F-F864-425C-BE85-BD0834489283}" srcId="{7CB701F6-0A06-4B0B-866C-B0708EE92F8F}" destId="{CECAD2FE-9FD9-47FA-82B4-EA885BF0A7EC}" srcOrd="4" destOrd="0" parTransId="{5B876661-412C-442D-B885-FF000D980FB9}" sibTransId="{D1DAC2ED-00EF-4BD9-A7C5-FFCE9604AFBB}"/>
    <dgm:cxn modelId="{3597BE2D-8D5C-43DA-96E9-449A4183473B}" srcId="{4F7C74F2-6DA8-4A64-8543-A3E3B9A82776}" destId="{7CB701F6-0A06-4B0B-866C-B0708EE92F8F}" srcOrd="0" destOrd="0" parTransId="{37E9A6E2-AF0E-48CF-9E89-59D090D09A49}" sibTransId="{3C8B0EE8-126C-415B-B2A0-7C6CFB9D370A}"/>
    <dgm:cxn modelId="{3B0F4102-A13A-4A34-904D-12FB6DA45B35}" type="presOf" srcId="{72867B1E-3C9A-4477-8495-0C0BAF35AE4D}" destId="{1362161C-2019-4FD2-9E96-3031364DAC04}" srcOrd="0" destOrd="8" presId="urn:microsoft.com/office/officeart/2005/8/layout/vList5"/>
    <dgm:cxn modelId="{ECC0E283-4BF1-4AC8-B160-672A8DFBD734}" type="presOf" srcId="{EBC2BE94-C243-4F5A-82F8-A212AC2310B2}" destId="{1362161C-2019-4FD2-9E96-3031364DAC04}" srcOrd="0" destOrd="11" presId="urn:microsoft.com/office/officeart/2005/8/layout/vList5"/>
    <dgm:cxn modelId="{24FB9DC2-E9DD-4E8F-A529-F0135FDFCB28}" srcId="{7CB701F6-0A06-4B0B-866C-B0708EE92F8F}" destId="{2F42F977-9635-41B8-839F-19653C3C737D}" srcOrd="0" destOrd="0" parTransId="{B89C2195-B2CE-4596-918B-8C56BED42679}" sibTransId="{63CAC24C-A01C-4FC0-8F85-B48D3B3081CC}"/>
    <dgm:cxn modelId="{42D6F3EE-101F-4C61-A1F2-C8CD47AF46FD}" srcId="{7CB701F6-0A06-4B0B-866C-B0708EE92F8F}" destId="{5A058449-06D1-43E6-AF10-F46E20E77619}" srcOrd="5" destOrd="0" parTransId="{BA84C59B-4B20-498B-A381-99299C8879CC}" sibTransId="{53D00A7E-C1AA-421B-B06E-E29D13B571D1}"/>
    <dgm:cxn modelId="{E21E364A-E589-4DBE-B13A-94C2010775D8}" type="presOf" srcId="{30CCDB7E-8E2C-41E8-A781-19E64655F8E5}" destId="{1362161C-2019-4FD2-9E96-3031364DAC04}" srcOrd="0" destOrd="6" presId="urn:microsoft.com/office/officeart/2005/8/layout/vList5"/>
    <dgm:cxn modelId="{A9C85951-13CF-4240-B516-7D5B06B7BB75}" type="presOf" srcId="{14B3F4B5-66A3-46B3-865F-539827805592}" destId="{1362161C-2019-4FD2-9E96-3031364DAC04}" srcOrd="0" destOrd="7" presId="urn:microsoft.com/office/officeart/2005/8/layout/vList5"/>
    <dgm:cxn modelId="{774D6DDE-3D18-405C-A0EE-8C3530E26D70}" type="presOf" srcId="{4794293F-29D9-4880-839B-07521851D870}" destId="{1362161C-2019-4FD2-9E96-3031364DAC04}" srcOrd="0" destOrd="3" presId="urn:microsoft.com/office/officeart/2005/8/layout/vList5"/>
    <dgm:cxn modelId="{FA06961F-5F7A-49CB-9D44-CB7E51E81773}" type="presOf" srcId="{89BA5920-FECB-42D3-BC7F-026D8245157D}" destId="{1362161C-2019-4FD2-9E96-3031364DAC04}" srcOrd="0" destOrd="13" presId="urn:microsoft.com/office/officeart/2005/8/layout/vList5"/>
    <dgm:cxn modelId="{517E16D3-0B9C-4BB4-9940-3BF55F4DD358}" srcId="{5C5A8F52-D046-4126-8C34-0FFC403B022A}" destId="{20D09880-5772-4220-AFC9-717D17C33995}" srcOrd="2" destOrd="0" parTransId="{A29B77A8-CC6C-4E4E-A19B-BB6B715C79CF}" sibTransId="{B3161376-D06B-445A-A9CE-194E487558EB}"/>
    <dgm:cxn modelId="{F80D0FBD-0F7E-4A73-90A2-A300A047395D}" srcId="{5C5A8F52-D046-4126-8C34-0FFC403B022A}" destId="{715BBFD0-502C-4C7D-9C17-C9E5BDC2F62E}" srcOrd="1" destOrd="0" parTransId="{09FB01C4-1786-4E76-956A-CF791522D789}" sibTransId="{F4CBEACE-6891-4517-A40C-838092B47365}"/>
    <dgm:cxn modelId="{1CF82432-59F9-416C-A8A9-E895B3C61BC1}" srcId="{7CB701F6-0A06-4B0B-866C-B0708EE92F8F}" destId="{5C5A8F52-D046-4126-8C34-0FFC403B022A}" srcOrd="2" destOrd="0" parTransId="{21862595-1D17-4973-A344-2ECDC51E2BAB}" sibTransId="{8EB6C7A9-59FC-42F7-808F-80662366DABB}"/>
    <dgm:cxn modelId="{DE035718-B466-4C58-97C4-8BF031899DFB}" type="presOf" srcId="{4D20F544-53E0-4158-962A-17E65CFBE368}" destId="{1362161C-2019-4FD2-9E96-3031364DAC04}" srcOrd="0" destOrd="12" presId="urn:microsoft.com/office/officeart/2005/8/layout/vList5"/>
    <dgm:cxn modelId="{7D3BF93F-39FC-4605-AD23-AFCD523E2E97}" type="presOf" srcId="{5A058449-06D1-43E6-AF10-F46E20E77619}" destId="{1362161C-2019-4FD2-9E96-3031364DAC04}" srcOrd="0" destOrd="10" presId="urn:microsoft.com/office/officeart/2005/8/layout/vList5"/>
    <dgm:cxn modelId="{53C8726E-77A7-42C8-AAA6-664704A627E9}" srcId="{7CB701F6-0A06-4B0B-866C-B0708EE92F8F}" destId="{4D20F544-53E0-4158-962A-17E65CFBE368}" srcOrd="7" destOrd="0" parTransId="{EF937C29-2095-4D45-BBEE-2425A780EA8C}" sibTransId="{0FEE48FE-4E7A-4429-A617-48F9C1F31D8A}"/>
    <dgm:cxn modelId="{14FC012E-8611-498D-B6DE-86A6B2DB7A75}" type="presOf" srcId="{CECAD2FE-9FD9-47FA-82B4-EA885BF0A7EC}" destId="{1362161C-2019-4FD2-9E96-3031364DAC04}" srcOrd="0" destOrd="9" presId="urn:microsoft.com/office/officeart/2005/8/layout/vList5"/>
    <dgm:cxn modelId="{F10F507A-AEF2-452D-B4C6-B01CF07707EE}" type="presOf" srcId="{7CB701F6-0A06-4B0B-866C-B0708EE92F8F}" destId="{7900C38C-7DC9-47C9-87F3-A7E6947BF0DF}" srcOrd="0" destOrd="0" presId="urn:microsoft.com/office/officeart/2005/8/layout/vList5"/>
    <dgm:cxn modelId="{FA21006F-7898-412F-99CA-60320C7C6ED4}" type="presOf" srcId="{715BBFD0-502C-4C7D-9C17-C9E5BDC2F62E}" destId="{1362161C-2019-4FD2-9E96-3031364DAC04}" srcOrd="0" destOrd="4" presId="urn:microsoft.com/office/officeart/2005/8/layout/vList5"/>
    <dgm:cxn modelId="{C0F1538A-B7C3-4166-824C-68FFFABEEE58}" srcId="{7CB701F6-0A06-4B0B-866C-B0708EE92F8F}" destId="{72867B1E-3C9A-4477-8495-0C0BAF35AE4D}" srcOrd="3" destOrd="0" parTransId="{DC2628C4-F375-40C2-AFB8-7B5E3DFE78DF}" sibTransId="{1C22FA05-1CBD-44D2-A789-1B0A9F680D59}"/>
    <dgm:cxn modelId="{FAC37ED4-A8BA-48FE-9187-C0B7E2713D98}" type="presOf" srcId="{20D09880-5772-4220-AFC9-717D17C33995}" destId="{1362161C-2019-4FD2-9E96-3031364DAC04}" srcOrd="0" destOrd="5" presId="urn:microsoft.com/office/officeart/2005/8/layout/vList5"/>
    <dgm:cxn modelId="{56AAE6A4-8AD1-42C4-8319-A661C3140467}" srcId="{5C5A8F52-D046-4126-8C34-0FFC403B022A}" destId="{14B3F4B5-66A3-46B3-865F-539827805592}" srcOrd="4" destOrd="0" parTransId="{BD74427A-007A-4516-AB48-4AA92B5989D3}" sibTransId="{4F675FB0-698D-4CA7-A355-B3EB20F0B6E3}"/>
    <dgm:cxn modelId="{9D78BE16-22A7-4CF4-92FB-EDC70FD8A2C8}" type="presParOf" srcId="{7A5AE92A-AF9A-46BF-BF6D-A4999AF46CE0}" destId="{72035892-011A-48EB-A499-CE5AC63E9F1F}" srcOrd="0" destOrd="0" presId="urn:microsoft.com/office/officeart/2005/8/layout/vList5"/>
    <dgm:cxn modelId="{AE4A2188-29EB-4606-AA3E-508A7A8F51B6}" type="presParOf" srcId="{72035892-011A-48EB-A499-CE5AC63E9F1F}" destId="{7900C38C-7DC9-47C9-87F3-A7E6947BF0DF}" srcOrd="0" destOrd="0" presId="urn:microsoft.com/office/officeart/2005/8/layout/vList5"/>
    <dgm:cxn modelId="{B0512E0C-052D-412C-947B-4C07A63F583C}" type="presParOf" srcId="{72035892-011A-48EB-A499-CE5AC63E9F1F}" destId="{1362161C-2019-4FD2-9E96-3031364DAC0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35FF88-A629-4A7D-8546-AC61C043356A}"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92AFA0C8-172D-4E60-A9AA-B49945C5A8D0}">
      <dgm:prSet phldrT="[Text]" custT="1"/>
      <dgm:spPr>
        <a:solidFill>
          <a:schemeClr val="accent3"/>
        </a:solidFill>
        <a:ln>
          <a:solidFill>
            <a:schemeClr val="accent6">
              <a:lumMod val="50000"/>
            </a:schemeClr>
          </a:solidFill>
        </a:ln>
      </dgm:spPr>
      <dgm:t>
        <a:bodyPr/>
        <a:lstStyle/>
        <a:p>
          <a:r>
            <a:rPr lang="en-US" sz="1300" b="1" dirty="0" smtClean="0">
              <a:solidFill>
                <a:schemeClr val="tx1"/>
              </a:solidFill>
            </a:rPr>
            <a:t>Principal Investigator (PI)</a:t>
          </a:r>
          <a:endParaRPr lang="en-US" sz="1300" b="1" dirty="0">
            <a:solidFill>
              <a:schemeClr val="tx1"/>
            </a:solidFill>
          </a:endParaRPr>
        </a:p>
      </dgm:t>
    </dgm:pt>
    <dgm:pt modelId="{03456F99-1C2E-4F25-8334-0F2575624A02}" type="parTrans" cxnId="{7EF7B7D3-E1C9-4034-B774-A7D34BF3B65F}">
      <dgm:prSet/>
      <dgm:spPr/>
      <dgm:t>
        <a:bodyPr/>
        <a:lstStyle/>
        <a:p>
          <a:endParaRPr lang="en-US" sz="1300">
            <a:solidFill>
              <a:schemeClr val="tx1"/>
            </a:solidFill>
          </a:endParaRPr>
        </a:p>
      </dgm:t>
    </dgm:pt>
    <dgm:pt modelId="{FDEB780B-934B-44F6-9AFE-BE5A49E6C640}" type="sibTrans" cxnId="{7EF7B7D3-E1C9-4034-B774-A7D34BF3B65F}">
      <dgm:prSet/>
      <dgm:spPr/>
      <dgm:t>
        <a:bodyPr/>
        <a:lstStyle/>
        <a:p>
          <a:endParaRPr lang="en-US" sz="1300">
            <a:solidFill>
              <a:schemeClr val="tx1"/>
            </a:solidFill>
          </a:endParaRPr>
        </a:p>
      </dgm:t>
    </dgm:pt>
    <dgm:pt modelId="{325FD4B9-B2B6-42AF-92CA-E6C3BF9BDA8B}">
      <dgm:prSet phldrT="[Text]" custT="1"/>
      <dgm:spPr>
        <a:solidFill>
          <a:schemeClr val="accent3"/>
        </a:solidFill>
        <a:ln>
          <a:solidFill>
            <a:schemeClr val="accent6">
              <a:lumMod val="50000"/>
            </a:schemeClr>
          </a:solidFill>
        </a:ln>
      </dgm:spPr>
      <dgm:t>
        <a:bodyPr/>
        <a:lstStyle/>
        <a:p>
          <a:r>
            <a:rPr lang="en-US" sz="1300" b="1" i="0" u="none" dirty="0" smtClean="0">
              <a:solidFill>
                <a:schemeClr val="tx1"/>
              </a:solidFill>
            </a:rPr>
            <a:t>Department Administrator (DA)</a:t>
          </a:r>
          <a:endParaRPr lang="en-US" sz="1300" b="1" dirty="0">
            <a:solidFill>
              <a:schemeClr val="tx1"/>
            </a:solidFill>
          </a:endParaRPr>
        </a:p>
      </dgm:t>
    </dgm:pt>
    <dgm:pt modelId="{FC3460D2-CC58-4EEB-A5D9-2DDD6614AF5E}" type="parTrans" cxnId="{801CBB1C-3B62-4E56-8D28-233EFAD9BFA0}">
      <dgm:prSet/>
      <dgm:spPr/>
      <dgm:t>
        <a:bodyPr/>
        <a:lstStyle/>
        <a:p>
          <a:endParaRPr lang="en-US" sz="1300">
            <a:solidFill>
              <a:schemeClr val="tx1"/>
            </a:solidFill>
          </a:endParaRPr>
        </a:p>
      </dgm:t>
    </dgm:pt>
    <dgm:pt modelId="{857D9C6A-5183-40F4-8E1E-01224A16AD6B}" type="sibTrans" cxnId="{801CBB1C-3B62-4E56-8D28-233EFAD9BFA0}">
      <dgm:prSet/>
      <dgm:spPr/>
      <dgm:t>
        <a:bodyPr/>
        <a:lstStyle/>
        <a:p>
          <a:endParaRPr lang="en-US" sz="1300">
            <a:solidFill>
              <a:schemeClr val="tx1"/>
            </a:solidFill>
          </a:endParaRPr>
        </a:p>
      </dgm:t>
    </dgm:pt>
    <dgm:pt modelId="{C7F517AD-82D6-43FF-81C0-619B0C2711AE}">
      <dgm:prSet phldrT="[Text]" custT="1"/>
      <dgm:spPr/>
      <dgm:t>
        <a:bodyPr/>
        <a:lstStyle/>
        <a:p>
          <a:r>
            <a:rPr lang="en-US" sz="1100" strike="noStrike" dirty="0" smtClean="0">
              <a:solidFill>
                <a:schemeClr val="tx1"/>
              </a:solidFill>
            </a:rPr>
            <a:t>Financial Management</a:t>
          </a:r>
          <a:endParaRPr lang="en-US" sz="1100" dirty="0">
            <a:solidFill>
              <a:schemeClr val="tx1"/>
            </a:solidFill>
          </a:endParaRPr>
        </a:p>
      </dgm:t>
    </dgm:pt>
    <dgm:pt modelId="{CDC504E5-2EE9-457B-89E5-DB4FB5ED7C19}" type="parTrans" cxnId="{5FEF8411-A2A5-4091-B51B-2005011E3754}">
      <dgm:prSet/>
      <dgm:spPr/>
      <dgm:t>
        <a:bodyPr/>
        <a:lstStyle/>
        <a:p>
          <a:endParaRPr lang="en-US" sz="1300">
            <a:solidFill>
              <a:schemeClr val="tx1"/>
            </a:solidFill>
          </a:endParaRPr>
        </a:p>
      </dgm:t>
    </dgm:pt>
    <dgm:pt modelId="{2465FE93-4844-42C1-A301-24E6E8587009}" type="sibTrans" cxnId="{5FEF8411-A2A5-4091-B51B-2005011E3754}">
      <dgm:prSet/>
      <dgm:spPr/>
      <dgm:t>
        <a:bodyPr/>
        <a:lstStyle/>
        <a:p>
          <a:endParaRPr lang="en-US" sz="1300"/>
        </a:p>
      </dgm:t>
    </dgm:pt>
    <dgm:pt modelId="{01840431-8AA1-4041-AA46-A41644B0DE71}">
      <dgm:prSet phldrT="[Text]" custT="1"/>
      <dgm:spPr/>
      <dgm:t>
        <a:bodyPr/>
        <a:lstStyle/>
        <a:p>
          <a:r>
            <a:rPr lang="en-US" sz="1100" dirty="0" smtClean="0">
              <a:solidFill>
                <a:schemeClr val="tx1"/>
              </a:solidFill>
            </a:rPr>
            <a:t>Medicare Coverage Analysis Approval &amp; Attestation</a:t>
          </a:r>
          <a:endParaRPr lang="en-US" sz="1100" strike="sngStrike" dirty="0">
            <a:solidFill>
              <a:schemeClr val="tx1"/>
            </a:solidFill>
          </a:endParaRPr>
        </a:p>
      </dgm:t>
    </dgm:pt>
    <dgm:pt modelId="{03F9051D-4BD1-466F-988C-736B5CEA7742}" type="parTrans" cxnId="{69C5429E-2206-4A10-8774-12FB49C562F2}">
      <dgm:prSet/>
      <dgm:spPr/>
      <dgm:t>
        <a:bodyPr/>
        <a:lstStyle/>
        <a:p>
          <a:endParaRPr lang="en-US" sz="1300">
            <a:solidFill>
              <a:schemeClr val="tx1"/>
            </a:solidFill>
          </a:endParaRPr>
        </a:p>
      </dgm:t>
    </dgm:pt>
    <dgm:pt modelId="{A419E032-8C03-4C52-8DF7-B3B8C224A1A3}" type="sibTrans" cxnId="{69C5429E-2206-4A10-8774-12FB49C562F2}">
      <dgm:prSet/>
      <dgm:spPr/>
      <dgm:t>
        <a:bodyPr/>
        <a:lstStyle/>
        <a:p>
          <a:endParaRPr lang="en-US" sz="1300"/>
        </a:p>
      </dgm:t>
    </dgm:pt>
    <dgm:pt modelId="{63B2021C-7D53-4944-BFA9-FFB44B89137B}">
      <dgm:prSet phldrT="[Text]" custT="1"/>
      <dgm:spPr/>
      <dgm:t>
        <a:bodyPr/>
        <a:lstStyle/>
        <a:p>
          <a:r>
            <a:rPr lang="en-US" sz="1100" dirty="0" smtClean="0">
              <a:solidFill>
                <a:schemeClr val="tx1"/>
              </a:solidFill>
            </a:rPr>
            <a:t>Budget Review and Approval</a:t>
          </a:r>
          <a:endParaRPr lang="en-US" sz="1100" dirty="0">
            <a:solidFill>
              <a:schemeClr val="tx1"/>
            </a:solidFill>
          </a:endParaRPr>
        </a:p>
      </dgm:t>
    </dgm:pt>
    <dgm:pt modelId="{58CCB850-6176-4E31-B694-06F9286CA3B7}" type="parTrans" cxnId="{A2D41804-C9DB-45A0-AB82-B3A367FD407F}">
      <dgm:prSet/>
      <dgm:spPr/>
      <dgm:t>
        <a:bodyPr/>
        <a:lstStyle/>
        <a:p>
          <a:endParaRPr lang="en-US" sz="1300">
            <a:solidFill>
              <a:schemeClr val="tx1"/>
            </a:solidFill>
          </a:endParaRPr>
        </a:p>
      </dgm:t>
    </dgm:pt>
    <dgm:pt modelId="{4566354A-9AD6-4F34-BFEB-0FA7ACA0DA9B}" type="sibTrans" cxnId="{A2D41804-C9DB-45A0-AB82-B3A367FD407F}">
      <dgm:prSet/>
      <dgm:spPr/>
      <dgm:t>
        <a:bodyPr/>
        <a:lstStyle/>
        <a:p>
          <a:endParaRPr lang="en-US" sz="1300"/>
        </a:p>
      </dgm:t>
    </dgm:pt>
    <dgm:pt modelId="{CB1740C3-183B-4A2E-B108-427B224680EC}">
      <dgm:prSet custT="1"/>
      <dgm:spPr/>
      <dgm:t>
        <a:bodyPr/>
        <a:lstStyle/>
        <a:p>
          <a:r>
            <a:rPr lang="en-US" sz="1100" dirty="0" smtClean="0">
              <a:solidFill>
                <a:schemeClr val="tx1"/>
              </a:solidFill>
            </a:rPr>
            <a:t>Provide Administrative Support to PI</a:t>
          </a:r>
          <a:endParaRPr lang="en-US" sz="1100" dirty="0">
            <a:solidFill>
              <a:schemeClr val="tx1"/>
            </a:solidFill>
          </a:endParaRPr>
        </a:p>
      </dgm:t>
    </dgm:pt>
    <dgm:pt modelId="{80610CA6-EDAB-46E8-8BB1-93460D3160D0}" type="parTrans" cxnId="{6F817DF7-C639-4F3B-9737-01E74910C65E}">
      <dgm:prSet/>
      <dgm:spPr/>
      <dgm:t>
        <a:bodyPr/>
        <a:lstStyle/>
        <a:p>
          <a:endParaRPr lang="en-US" sz="1300">
            <a:solidFill>
              <a:schemeClr val="tx1"/>
            </a:solidFill>
          </a:endParaRPr>
        </a:p>
      </dgm:t>
    </dgm:pt>
    <dgm:pt modelId="{3A1F2135-F83D-40B2-900B-D1E7B4839CC6}" type="sibTrans" cxnId="{6F817DF7-C639-4F3B-9737-01E74910C65E}">
      <dgm:prSet/>
      <dgm:spPr/>
      <dgm:t>
        <a:bodyPr/>
        <a:lstStyle/>
        <a:p>
          <a:endParaRPr lang="en-US" sz="1300"/>
        </a:p>
      </dgm:t>
    </dgm:pt>
    <dgm:pt modelId="{1F310532-DE60-4E15-8793-49DEA90034FC}">
      <dgm:prSet phldrT="[Text]" custT="1"/>
      <dgm:spPr/>
      <dgm:t>
        <a:bodyPr/>
        <a:lstStyle/>
        <a:p>
          <a:r>
            <a:rPr lang="en-US" sz="1100" dirty="0" smtClean="0">
              <a:solidFill>
                <a:schemeClr val="tx1"/>
              </a:solidFill>
            </a:rPr>
            <a:t>Regulatory Submissions</a:t>
          </a:r>
          <a:endParaRPr lang="en-US" sz="1100" dirty="0">
            <a:solidFill>
              <a:schemeClr val="tx1"/>
            </a:solidFill>
          </a:endParaRPr>
        </a:p>
      </dgm:t>
    </dgm:pt>
    <dgm:pt modelId="{BFE35240-BF43-4134-A080-EB800E620D29}" type="parTrans" cxnId="{1586ECC8-0F5D-47B6-92A6-C4A415234578}">
      <dgm:prSet/>
      <dgm:spPr/>
      <dgm:t>
        <a:bodyPr/>
        <a:lstStyle/>
        <a:p>
          <a:endParaRPr lang="en-US" sz="1300">
            <a:solidFill>
              <a:schemeClr val="tx1"/>
            </a:solidFill>
          </a:endParaRPr>
        </a:p>
      </dgm:t>
    </dgm:pt>
    <dgm:pt modelId="{BD870B12-8AEA-40C9-8945-A3E9054F99D2}" type="sibTrans" cxnId="{1586ECC8-0F5D-47B6-92A6-C4A415234578}">
      <dgm:prSet/>
      <dgm:spPr/>
      <dgm:t>
        <a:bodyPr/>
        <a:lstStyle/>
        <a:p>
          <a:endParaRPr lang="en-US" sz="1300"/>
        </a:p>
      </dgm:t>
    </dgm:pt>
    <dgm:pt modelId="{FF2E0DCC-AD56-4798-A6D6-85A8095B397C}">
      <dgm:prSet custT="1"/>
      <dgm:spPr/>
      <dgm:t>
        <a:bodyPr/>
        <a:lstStyle/>
        <a:p>
          <a:r>
            <a:rPr lang="en-US" sz="1100" dirty="0" smtClean="0">
              <a:solidFill>
                <a:schemeClr val="tx1"/>
              </a:solidFill>
            </a:rPr>
            <a:t>Medicare Coverage Analysis</a:t>
          </a:r>
          <a:endParaRPr lang="en-US" sz="1100" dirty="0">
            <a:solidFill>
              <a:schemeClr val="tx1"/>
            </a:solidFill>
          </a:endParaRPr>
        </a:p>
      </dgm:t>
    </dgm:pt>
    <dgm:pt modelId="{5B232713-6EB2-4E73-A614-6FEB47E5B272}" type="parTrans" cxnId="{8FB1C11F-87BC-491D-B4DC-5AC5E4F068A5}">
      <dgm:prSet/>
      <dgm:spPr/>
      <dgm:t>
        <a:bodyPr/>
        <a:lstStyle/>
        <a:p>
          <a:endParaRPr lang="en-US" sz="1300">
            <a:solidFill>
              <a:schemeClr val="tx1"/>
            </a:solidFill>
          </a:endParaRPr>
        </a:p>
      </dgm:t>
    </dgm:pt>
    <dgm:pt modelId="{F77744AA-1E5D-4D53-91CD-6AC5ADACF53B}" type="sibTrans" cxnId="{8FB1C11F-87BC-491D-B4DC-5AC5E4F068A5}">
      <dgm:prSet/>
      <dgm:spPr/>
      <dgm:t>
        <a:bodyPr/>
        <a:lstStyle/>
        <a:p>
          <a:endParaRPr lang="en-US" sz="1300"/>
        </a:p>
      </dgm:t>
    </dgm:pt>
    <dgm:pt modelId="{E423B884-B455-44C5-9AA3-00CCFD3EE986}">
      <dgm:prSet custT="1"/>
      <dgm:spPr/>
      <dgm:t>
        <a:bodyPr/>
        <a:lstStyle/>
        <a:p>
          <a:r>
            <a:rPr lang="en-US" sz="1100" dirty="0" smtClean="0">
              <a:solidFill>
                <a:schemeClr val="tx1"/>
              </a:solidFill>
            </a:rPr>
            <a:t>Budget Development &amp; Negotiation</a:t>
          </a:r>
          <a:endParaRPr lang="en-US" sz="1100" dirty="0">
            <a:solidFill>
              <a:schemeClr val="tx1"/>
            </a:solidFill>
          </a:endParaRPr>
        </a:p>
      </dgm:t>
    </dgm:pt>
    <dgm:pt modelId="{C8EF0D61-9234-4E50-83BB-CB1C64FF15A7}" type="parTrans" cxnId="{CD566A5A-D907-4957-AC52-783198BD468C}">
      <dgm:prSet/>
      <dgm:spPr/>
      <dgm:t>
        <a:bodyPr/>
        <a:lstStyle/>
        <a:p>
          <a:endParaRPr lang="en-US" sz="1300">
            <a:solidFill>
              <a:schemeClr val="tx1"/>
            </a:solidFill>
          </a:endParaRPr>
        </a:p>
      </dgm:t>
    </dgm:pt>
    <dgm:pt modelId="{00E05DEE-FDFF-49D4-A6D1-6E7AE9DEDC51}" type="sibTrans" cxnId="{CD566A5A-D907-4957-AC52-783198BD468C}">
      <dgm:prSet/>
      <dgm:spPr/>
      <dgm:t>
        <a:bodyPr/>
        <a:lstStyle/>
        <a:p>
          <a:endParaRPr lang="en-US" sz="1300"/>
        </a:p>
      </dgm:t>
    </dgm:pt>
    <dgm:pt modelId="{9E8F8F63-506F-4E49-A513-DCAD3B209E6B}">
      <dgm:prSet custT="1"/>
      <dgm:spPr/>
      <dgm:t>
        <a:bodyPr/>
        <a:lstStyle/>
        <a:p>
          <a:r>
            <a:rPr lang="en-US" sz="1100" dirty="0" smtClean="0">
              <a:solidFill>
                <a:schemeClr val="tx1"/>
              </a:solidFill>
            </a:rPr>
            <a:t>Terms and Conditions</a:t>
          </a:r>
          <a:endParaRPr lang="en-US" sz="1100" dirty="0">
            <a:solidFill>
              <a:schemeClr val="tx1"/>
            </a:solidFill>
          </a:endParaRPr>
        </a:p>
      </dgm:t>
    </dgm:pt>
    <dgm:pt modelId="{04C3F392-F76E-4FF7-B9AC-4AFDC04F9735}" type="parTrans" cxnId="{8C9E81F6-360A-4C4C-8E55-17BE0262E53F}">
      <dgm:prSet/>
      <dgm:spPr/>
      <dgm:t>
        <a:bodyPr/>
        <a:lstStyle/>
        <a:p>
          <a:endParaRPr lang="en-US" sz="1300">
            <a:solidFill>
              <a:schemeClr val="tx1"/>
            </a:solidFill>
          </a:endParaRPr>
        </a:p>
      </dgm:t>
    </dgm:pt>
    <dgm:pt modelId="{A42CE783-119C-48F3-8DE9-06A05579C2EC}" type="sibTrans" cxnId="{8C9E81F6-360A-4C4C-8E55-17BE0262E53F}">
      <dgm:prSet/>
      <dgm:spPr/>
      <dgm:t>
        <a:bodyPr/>
        <a:lstStyle/>
        <a:p>
          <a:endParaRPr lang="en-US" sz="1300"/>
        </a:p>
      </dgm:t>
    </dgm:pt>
    <dgm:pt modelId="{135B4934-78BD-43E3-93E7-46368332AAAD}">
      <dgm:prSet phldrT="[Text]" custT="1"/>
      <dgm:spPr/>
      <dgm:t>
        <a:bodyPr/>
        <a:lstStyle/>
        <a:p>
          <a:r>
            <a:rPr lang="en-US" sz="1100" dirty="0" smtClean="0">
              <a:solidFill>
                <a:schemeClr val="tx1"/>
              </a:solidFill>
            </a:rPr>
            <a:t>Financial Administration</a:t>
          </a:r>
          <a:endParaRPr lang="en-US" sz="1100" dirty="0">
            <a:solidFill>
              <a:schemeClr val="tx1"/>
            </a:solidFill>
          </a:endParaRPr>
        </a:p>
      </dgm:t>
    </dgm:pt>
    <dgm:pt modelId="{770059C2-D8FE-4C44-909C-5144C6B6A3BE}" type="parTrans" cxnId="{EE76164F-3FB1-4339-8147-7288112A922F}">
      <dgm:prSet/>
      <dgm:spPr/>
      <dgm:t>
        <a:bodyPr/>
        <a:lstStyle/>
        <a:p>
          <a:endParaRPr lang="en-US" sz="1300">
            <a:solidFill>
              <a:schemeClr val="tx1"/>
            </a:solidFill>
          </a:endParaRPr>
        </a:p>
      </dgm:t>
    </dgm:pt>
    <dgm:pt modelId="{8DFC7528-2249-422A-A4D7-28430788A516}" type="sibTrans" cxnId="{EE76164F-3FB1-4339-8147-7288112A922F}">
      <dgm:prSet/>
      <dgm:spPr/>
      <dgm:t>
        <a:bodyPr/>
        <a:lstStyle/>
        <a:p>
          <a:endParaRPr lang="en-US" sz="1300"/>
        </a:p>
      </dgm:t>
    </dgm:pt>
    <dgm:pt modelId="{C6FE2D99-91A4-48E1-99BE-034547F37F55}">
      <dgm:prSet phldrT="[Text]" custT="1"/>
      <dgm:spPr>
        <a:solidFill>
          <a:schemeClr val="accent3"/>
        </a:solidFill>
        <a:ln>
          <a:solidFill>
            <a:schemeClr val="accent6">
              <a:lumMod val="50000"/>
            </a:schemeClr>
          </a:solidFill>
        </a:ln>
      </dgm:spPr>
      <dgm:t>
        <a:bodyPr/>
        <a:lstStyle/>
        <a:p>
          <a:r>
            <a:rPr lang="en-US" sz="1300" b="1" i="0" u="none" dirty="0" smtClean="0">
              <a:solidFill>
                <a:schemeClr val="tx1"/>
              </a:solidFill>
            </a:rPr>
            <a:t>Study Team  (ST)</a:t>
          </a:r>
          <a:endParaRPr lang="en-US" sz="1300" b="1" dirty="0">
            <a:solidFill>
              <a:schemeClr val="tx1"/>
            </a:solidFill>
          </a:endParaRPr>
        </a:p>
      </dgm:t>
    </dgm:pt>
    <dgm:pt modelId="{C1BBD5CC-21F0-4CD1-8108-ABF790E73620}" type="parTrans" cxnId="{A281A8D0-9664-4B3F-98C8-E51901FF52B3}">
      <dgm:prSet/>
      <dgm:spPr/>
      <dgm:t>
        <a:bodyPr/>
        <a:lstStyle/>
        <a:p>
          <a:endParaRPr lang="en-US" sz="1300"/>
        </a:p>
      </dgm:t>
    </dgm:pt>
    <dgm:pt modelId="{DEB9F397-246A-4719-8034-1E71F1756EC6}" type="sibTrans" cxnId="{A281A8D0-9664-4B3F-98C8-E51901FF52B3}">
      <dgm:prSet/>
      <dgm:spPr/>
      <dgm:t>
        <a:bodyPr/>
        <a:lstStyle/>
        <a:p>
          <a:endParaRPr lang="en-US" sz="1300"/>
        </a:p>
      </dgm:t>
    </dgm:pt>
    <dgm:pt modelId="{983E8FEF-622F-4C0E-BB5F-264D9C67AE1C}">
      <dgm:prSet custT="1"/>
      <dgm:spPr/>
      <dgm:t>
        <a:bodyPr/>
        <a:lstStyle/>
        <a:p>
          <a:r>
            <a:rPr lang="en-US" sz="1100" dirty="0" smtClean="0">
              <a:solidFill>
                <a:schemeClr val="tx1"/>
              </a:solidFill>
            </a:rPr>
            <a:t>Provide study  support to PI</a:t>
          </a:r>
        </a:p>
      </dgm:t>
    </dgm:pt>
    <dgm:pt modelId="{CD7ECFB4-414C-4CFA-8F10-B65525115597}" type="parTrans" cxnId="{5A0217C9-89C1-4575-8B48-3C7D40647870}">
      <dgm:prSet/>
      <dgm:spPr/>
      <dgm:t>
        <a:bodyPr/>
        <a:lstStyle/>
        <a:p>
          <a:endParaRPr lang="en-US" sz="1300">
            <a:solidFill>
              <a:schemeClr val="tx1"/>
            </a:solidFill>
          </a:endParaRPr>
        </a:p>
      </dgm:t>
    </dgm:pt>
    <dgm:pt modelId="{0FFB6153-2B54-4CB2-922A-73FB3EAF329D}" type="sibTrans" cxnId="{5A0217C9-89C1-4575-8B48-3C7D40647870}">
      <dgm:prSet/>
      <dgm:spPr/>
      <dgm:t>
        <a:bodyPr/>
        <a:lstStyle/>
        <a:p>
          <a:endParaRPr lang="en-US" sz="1300"/>
        </a:p>
      </dgm:t>
    </dgm:pt>
    <dgm:pt modelId="{C25ACD26-AACC-4BF2-BDD5-A151DA0778E4}">
      <dgm:prSet phldrT="[Text]" custT="1"/>
      <dgm:spPr/>
      <dgm:t>
        <a:bodyPr/>
        <a:lstStyle/>
        <a:p>
          <a:r>
            <a:rPr lang="en-US" sz="1100" dirty="0" smtClean="0">
              <a:solidFill>
                <a:schemeClr val="tx1"/>
              </a:solidFill>
            </a:rPr>
            <a:t>Study Training</a:t>
          </a:r>
          <a:endParaRPr lang="en-US" sz="1100" dirty="0">
            <a:solidFill>
              <a:schemeClr val="tx1"/>
            </a:solidFill>
          </a:endParaRPr>
        </a:p>
      </dgm:t>
    </dgm:pt>
    <dgm:pt modelId="{143A442F-8CA9-437A-B8D6-6E83C0155429}" type="parTrans" cxnId="{AEB8FE61-EEC4-4BDB-B9E0-1C3CFEC2798E}">
      <dgm:prSet/>
      <dgm:spPr/>
      <dgm:t>
        <a:bodyPr/>
        <a:lstStyle/>
        <a:p>
          <a:endParaRPr lang="en-US" sz="1300">
            <a:solidFill>
              <a:schemeClr val="tx1"/>
            </a:solidFill>
          </a:endParaRPr>
        </a:p>
      </dgm:t>
    </dgm:pt>
    <dgm:pt modelId="{A8A5FC18-9795-4885-BAF3-81EA85143BE3}" type="sibTrans" cxnId="{AEB8FE61-EEC4-4BDB-B9E0-1C3CFEC2798E}">
      <dgm:prSet/>
      <dgm:spPr/>
      <dgm:t>
        <a:bodyPr/>
        <a:lstStyle/>
        <a:p>
          <a:endParaRPr lang="en-US" sz="1300"/>
        </a:p>
      </dgm:t>
    </dgm:pt>
    <dgm:pt modelId="{AFFFF796-069E-4989-85C1-A93B60893B05}">
      <dgm:prSet phldrT="[Text]" custT="1"/>
      <dgm:spPr/>
      <dgm:t>
        <a:bodyPr/>
        <a:lstStyle/>
        <a:p>
          <a:r>
            <a:rPr lang="en-US" sz="1100" dirty="0" smtClean="0">
              <a:solidFill>
                <a:schemeClr val="tx1"/>
              </a:solidFill>
            </a:rPr>
            <a:t>Responsible for Study Conduct</a:t>
          </a:r>
          <a:endParaRPr lang="en-US" sz="1100" dirty="0">
            <a:solidFill>
              <a:schemeClr val="tx1"/>
            </a:solidFill>
          </a:endParaRPr>
        </a:p>
      </dgm:t>
    </dgm:pt>
    <dgm:pt modelId="{4B13724A-3FCB-440D-A592-4774FD999ECF}" type="parTrans" cxnId="{8D5E3D1D-C083-4E4A-A3C1-D306C58D2929}">
      <dgm:prSet/>
      <dgm:spPr/>
      <dgm:t>
        <a:bodyPr/>
        <a:lstStyle/>
        <a:p>
          <a:endParaRPr lang="en-US" sz="1300">
            <a:solidFill>
              <a:schemeClr val="tx1"/>
            </a:solidFill>
          </a:endParaRPr>
        </a:p>
      </dgm:t>
    </dgm:pt>
    <dgm:pt modelId="{05AE7297-5EEF-42FF-8E00-23973B6EE304}" type="sibTrans" cxnId="{8D5E3D1D-C083-4E4A-A3C1-D306C58D2929}">
      <dgm:prSet/>
      <dgm:spPr/>
      <dgm:t>
        <a:bodyPr/>
        <a:lstStyle/>
        <a:p>
          <a:endParaRPr lang="en-US" sz="1300"/>
        </a:p>
      </dgm:t>
    </dgm:pt>
    <dgm:pt modelId="{899A95B3-9558-4810-A2CB-F9DC0831F3FA}">
      <dgm:prSet phldrT="[Text]" custT="1"/>
      <dgm:spPr/>
      <dgm:t>
        <a:bodyPr/>
        <a:lstStyle/>
        <a:p>
          <a:pPr>
            <a:spcAft>
              <a:spcPts val="0"/>
            </a:spcAft>
          </a:pPr>
          <a:r>
            <a:rPr lang="en-US" sz="1100" dirty="0" smtClean="0">
              <a:solidFill>
                <a:schemeClr val="tx1"/>
              </a:solidFill>
            </a:rPr>
            <a:t>Account Reconciliation</a:t>
          </a:r>
        </a:p>
        <a:p>
          <a:pPr>
            <a:spcAft>
              <a:spcPts val="0"/>
            </a:spcAft>
          </a:pPr>
          <a:r>
            <a:rPr lang="en-US" sz="1100" dirty="0" smtClean="0">
              <a:solidFill>
                <a:schemeClr val="tx1"/>
              </a:solidFill>
            </a:rPr>
            <a:t>&amp; Closeout</a:t>
          </a:r>
          <a:endParaRPr lang="en-US" sz="1100" dirty="0">
            <a:solidFill>
              <a:schemeClr val="tx1"/>
            </a:solidFill>
          </a:endParaRPr>
        </a:p>
      </dgm:t>
    </dgm:pt>
    <dgm:pt modelId="{7A1CD726-6BEA-420C-990F-757E13837853}" type="parTrans" cxnId="{EEAB56F7-313E-4758-965A-C752E6486971}">
      <dgm:prSet/>
      <dgm:spPr/>
      <dgm:t>
        <a:bodyPr/>
        <a:lstStyle/>
        <a:p>
          <a:endParaRPr lang="en-US" sz="1300">
            <a:solidFill>
              <a:schemeClr val="tx1"/>
            </a:solidFill>
          </a:endParaRPr>
        </a:p>
      </dgm:t>
    </dgm:pt>
    <dgm:pt modelId="{81CBD680-BFD7-41D7-A5B6-313596F4FDCB}" type="sibTrans" cxnId="{EEAB56F7-313E-4758-965A-C752E6486971}">
      <dgm:prSet/>
      <dgm:spPr/>
      <dgm:t>
        <a:bodyPr/>
        <a:lstStyle/>
        <a:p>
          <a:endParaRPr lang="en-US" sz="1300"/>
        </a:p>
      </dgm:t>
    </dgm:pt>
    <dgm:pt modelId="{05D16AE6-A8C7-4A80-9D7A-39CA92898382}">
      <dgm:prSet phldrT="[Text]" custT="1"/>
      <dgm:spPr/>
      <dgm:t>
        <a:bodyPr/>
        <a:lstStyle/>
        <a:p>
          <a:r>
            <a:rPr lang="en-US" sz="1100" dirty="0" smtClean="0">
              <a:solidFill>
                <a:schemeClr val="tx1"/>
              </a:solidFill>
            </a:rPr>
            <a:t>Budget Development</a:t>
          </a:r>
          <a:endParaRPr lang="en-US" sz="1100" strike="sngStrike" dirty="0">
            <a:solidFill>
              <a:schemeClr val="tx1"/>
            </a:solidFill>
          </a:endParaRPr>
        </a:p>
      </dgm:t>
    </dgm:pt>
    <dgm:pt modelId="{5CC5704D-6FD8-4597-AD90-2AA9885A5850}" type="parTrans" cxnId="{B6C2BE72-D9E2-4E01-BF87-185AAEE907B8}">
      <dgm:prSet/>
      <dgm:spPr/>
      <dgm:t>
        <a:bodyPr/>
        <a:lstStyle/>
        <a:p>
          <a:endParaRPr lang="en-US" sz="1300">
            <a:solidFill>
              <a:schemeClr val="tx1"/>
            </a:solidFill>
          </a:endParaRPr>
        </a:p>
      </dgm:t>
    </dgm:pt>
    <dgm:pt modelId="{217DF4D2-4170-48D1-8354-70AEF5CDB665}" type="sibTrans" cxnId="{B6C2BE72-D9E2-4E01-BF87-185AAEE907B8}">
      <dgm:prSet/>
      <dgm:spPr/>
      <dgm:t>
        <a:bodyPr/>
        <a:lstStyle/>
        <a:p>
          <a:endParaRPr lang="en-US" sz="1300"/>
        </a:p>
      </dgm:t>
    </dgm:pt>
    <dgm:pt modelId="{4AFCC54F-5DE3-4D98-B2F9-2EB90CC9C859}">
      <dgm:prSet phldrT="[Text]" custT="1"/>
      <dgm:spPr/>
      <dgm:t>
        <a:bodyPr/>
        <a:lstStyle/>
        <a:p>
          <a:r>
            <a:rPr lang="en-US" sz="1100" dirty="0" smtClean="0">
              <a:solidFill>
                <a:schemeClr val="tx1"/>
              </a:solidFill>
            </a:rPr>
            <a:t>Attestation at Closeout</a:t>
          </a:r>
          <a:endParaRPr lang="en-US" sz="1100" dirty="0">
            <a:solidFill>
              <a:schemeClr val="tx1"/>
            </a:solidFill>
          </a:endParaRPr>
        </a:p>
      </dgm:t>
    </dgm:pt>
    <dgm:pt modelId="{155ED673-95CD-4E38-8E1F-F961FB97287F}" type="parTrans" cxnId="{F77C8823-8E83-4888-A837-25D9A4A7A64B}">
      <dgm:prSet/>
      <dgm:spPr/>
      <dgm:t>
        <a:bodyPr/>
        <a:lstStyle/>
        <a:p>
          <a:endParaRPr lang="en-US" sz="1300">
            <a:solidFill>
              <a:schemeClr val="tx1"/>
            </a:solidFill>
          </a:endParaRPr>
        </a:p>
      </dgm:t>
    </dgm:pt>
    <dgm:pt modelId="{8EC57831-55BE-4C1F-B943-813B357A3316}" type="sibTrans" cxnId="{F77C8823-8E83-4888-A837-25D9A4A7A64B}">
      <dgm:prSet/>
      <dgm:spPr/>
      <dgm:t>
        <a:bodyPr/>
        <a:lstStyle/>
        <a:p>
          <a:endParaRPr lang="en-US" sz="1300"/>
        </a:p>
      </dgm:t>
    </dgm:pt>
    <dgm:pt modelId="{49DDAD29-1B53-4AB6-B352-FAE627353326}">
      <dgm:prSet phldrT="[Text]" custT="1"/>
      <dgm:spPr/>
      <dgm:t>
        <a:bodyPr/>
        <a:lstStyle/>
        <a:p>
          <a:r>
            <a:rPr lang="en-US" sz="1100" dirty="0" smtClean="0">
              <a:solidFill>
                <a:schemeClr val="tx1"/>
              </a:solidFill>
            </a:rPr>
            <a:t>Patient Interaction </a:t>
          </a:r>
          <a:endParaRPr lang="en-US" sz="1100" dirty="0">
            <a:solidFill>
              <a:schemeClr val="tx1"/>
            </a:solidFill>
          </a:endParaRPr>
        </a:p>
      </dgm:t>
    </dgm:pt>
    <dgm:pt modelId="{FCE8324E-2231-4C2D-A6EE-618C9B264CE4}" type="parTrans" cxnId="{DC785B9A-4C62-4487-8B3E-821777802B65}">
      <dgm:prSet/>
      <dgm:spPr/>
      <dgm:t>
        <a:bodyPr/>
        <a:lstStyle/>
        <a:p>
          <a:endParaRPr lang="en-US">
            <a:solidFill>
              <a:schemeClr val="tx1"/>
            </a:solidFill>
          </a:endParaRPr>
        </a:p>
      </dgm:t>
    </dgm:pt>
    <dgm:pt modelId="{7756113C-ADA9-459C-A44D-84FEA2D6719E}" type="sibTrans" cxnId="{DC785B9A-4C62-4487-8B3E-821777802B65}">
      <dgm:prSet/>
      <dgm:spPr/>
      <dgm:t>
        <a:bodyPr/>
        <a:lstStyle/>
        <a:p>
          <a:endParaRPr lang="en-US"/>
        </a:p>
      </dgm:t>
    </dgm:pt>
    <dgm:pt modelId="{A92DEE92-A82B-4543-A370-954E69E1B283}">
      <dgm:prSet phldrT="[Text]" custT="1"/>
      <dgm:spPr/>
      <dgm:t>
        <a:bodyPr/>
        <a:lstStyle/>
        <a:p>
          <a:r>
            <a:rPr lang="en-US" sz="1100" dirty="0" smtClean="0">
              <a:solidFill>
                <a:schemeClr val="tx1"/>
              </a:solidFill>
            </a:rPr>
            <a:t>Data Management</a:t>
          </a:r>
          <a:endParaRPr lang="en-US" sz="1100" dirty="0">
            <a:solidFill>
              <a:schemeClr val="tx1"/>
            </a:solidFill>
          </a:endParaRPr>
        </a:p>
      </dgm:t>
    </dgm:pt>
    <dgm:pt modelId="{0B3C13A0-BA05-4437-AD8D-14120C5DF649}" type="parTrans" cxnId="{FFE7330E-CA53-46AE-8107-4967F5F82ABA}">
      <dgm:prSet/>
      <dgm:spPr/>
      <dgm:t>
        <a:bodyPr/>
        <a:lstStyle/>
        <a:p>
          <a:endParaRPr lang="en-US">
            <a:solidFill>
              <a:schemeClr val="tx1"/>
            </a:solidFill>
          </a:endParaRPr>
        </a:p>
      </dgm:t>
    </dgm:pt>
    <dgm:pt modelId="{70DC9DD0-1274-4BBF-85D8-4ED9A04EDAB4}" type="sibTrans" cxnId="{FFE7330E-CA53-46AE-8107-4967F5F82ABA}">
      <dgm:prSet/>
      <dgm:spPr/>
      <dgm:t>
        <a:bodyPr/>
        <a:lstStyle/>
        <a:p>
          <a:endParaRPr lang="en-US"/>
        </a:p>
      </dgm:t>
    </dgm:pt>
    <dgm:pt modelId="{60D43B30-ADCC-47B0-80AD-34426580EDA0}">
      <dgm:prSet phldrT="[Text]" custT="1"/>
      <dgm:spPr>
        <a:solidFill>
          <a:schemeClr val="accent3"/>
        </a:solidFill>
        <a:ln>
          <a:solidFill>
            <a:schemeClr val="accent6">
              <a:lumMod val="50000"/>
            </a:schemeClr>
          </a:solidFill>
        </a:ln>
      </dgm:spPr>
      <dgm:t>
        <a:bodyPr/>
        <a:lstStyle/>
        <a:p>
          <a:r>
            <a:rPr lang="en-US" sz="1300" b="1" dirty="0" smtClean="0">
              <a:solidFill>
                <a:schemeClr val="tx1"/>
              </a:solidFill>
            </a:rPr>
            <a:t>Clinical Trial Office (CTO)</a:t>
          </a:r>
          <a:endParaRPr lang="en-US" sz="1300" dirty="0">
            <a:solidFill>
              <a:schemeClr val="tx1"/>
            </a:solidFill>
          </a:endParaRPr>
        </a:p>
      </dgm:t>
    </dgm:pt>
    <dgm:pt modelId="{E8529D4B-714A-4E4F-B0E0-A0C6EE6B3CE4}" type="sibTrans" cxnId="{0DBD24F2-DABA-4D53-B465-643753FD7191}">
      <dgm:prSet/>
      <dgm:spPr/>
      <dgm:t>
        <a:bodyPr/>
        <a:lstStyle/>
        <a:p>
          <a:endParaRPr lang="en-US" sz="1300"/>
        </a:p>
      </dgm:t>
    </dgm:pt>
    <dgm:pt modelId="{2090EE02-83B7-4131-B448-299003ECDFEB}" type="parTrans" cxnId="{0DBD24F2-DABA-4D53-B465-643753FD7191}">
      <dgm:prSet/>
      <dgm:spPr/>
      <dgm:t>
        <a:bodyPr/>
        <a:lstStyle/>
        <a:p>
          <a:endParaRPr lang="en-US" sz="1300"/>
        </a:p>
      </dgm:t>
    </dgm:pt>
    <dgm:pt modelId="{92E2A996-DE1E-4EFB-BA54-E3B90DDD598C}">
      <dgm:prSet phldrT="[Text]" custT="1"/>
      <dgm:spPr/>
      <dgm:t>
        <a:bodyPr/>
        <a:lstStyle/>
        <a:p>
          <a:r>
            <a:rPr lang="en-US" sz="1100" strike="noStrike" dirty="0" smtClean="0">
              <a:solidFill>
                <a:schemeClr val="tx1"/>
              </a:solidFill>
            </a:rPr>
            <a:t>Account Reconciliation</a:t>
          </a:r>
          <a:endParaRPr lang="en-US" sz="1100" dirty="0">
            <a:solidFill>
              <a:schemeClr val="tx1"/>
            </a:solidFill>
          </a:endParaRPr>
        </a:p>
      </dgm:t>
    </dgm:pt>
    <dgm:pt modelId="{C96E9830-9944-4655-AA7B-077B25CF9844}" type="parTrans" cxnId="{FA7752F8-2A69-4137-B268-A3BC8131883D}">
      <dgm:prSet/>
      <dgm:spPr/>
      <dgm:t>
        <a:bodyPr/>
        <a:lstStyle/>
        <a:p>
          <a:endParaRPr lang="en-US"/>
        </a:p>
      </dgm:t>
    </dgm:pt>
    <dgm:pt modelId="{11E7DDA1-2F66-49C8-B39B-2223AD7A41D1}" type="sibTrans" cxnId="{FA7752F8-2A69-4137-B268-A3BC8131883D}">
      <dgm:prSet/>
      <dgm:spPr/>
      <dgm:t>
        <a:bodyPr/>
        <a:lstStyle/>
        <a:p>
          <a:endParaRPr lang="en-US"/>
        </a:p>
      </dgm:t>
    </dgm:pt>
    <dgm:pt modelId="{DECADC5E-BACF-46B6-A7AE-F7E121E13A0E}">
      <dgm:prSet phldrT="[Text]" custT="1"/>
      <dgm:spPr/>
      <dgm:t>
        <a:bodyPr/>
        <a:lstStyle/>
        <a:p>
          <a:r>
            <a:rPr lang="en-US" sz="1100" strike="noStrike" dirty="0" smtClean="0">
              <a:solidFill>
                <a:schemeClr val="tx1"/>
              </a:solidFill>
            </a:rPr>
            <a:t>Account Reconciliation</a:t>
          </a:r>
          <a:endParaRPr lang="en-US" sz="1100" dirty="0">
            <a:solidFill>
              <a:schemeClr val="tx1"/>
            </a:solidFill>
          </a:endParaRPr>
        </a:p>
      </dgm:t>
    </dgm:pt>
    <dgm:pt modelId="{0813DC88-0CAD-48F8-8A6C-4F3720C2CAEE}" type="parTrans" cxnId="{4E1F455C-EB5F-4545-AD89-E75C27F70B7C}">
      <dgm:prSet/>
      <dgm:spPr/>
      <dgm:t>
        <a:bodyPr/>
        <a:lstStyle/>
        <a:p>
          <a:endParaRPr lang="en-US"/>
        </a:p>
      </dgm:t>
    </dgm:pt>
    <dgm:pt modelId="{446B822F-8CB1-4C1C-B279-62F322CE79F0}" type="sibTrans" cxnId="{4E1F455C-EB5F-4545-AD89-E75C27F70B7C}">
      <dgm:prSet/>
      <dgm:spPr/>
      <dgm:t>
        <a:bodyPr/>
        <a:lstStyle/>
        <a:p>
          <a:endParaRPr lang="en-US"/>
        </a:p>
      </dgm:t>
    </dgm:pt>
    <dgm:pt modelId="{D3E084DE-7141-46F3-BCF8-E5DB325A163F}" type="pres">
      <dgm:prSet presAssocID="{E935FF88-A629-4A7D-8546-AC61C043356A}" presName="diagram" presStyleCnt="0">
        <dgm:presLayoutVars>
          <dgm:chPref val="1"/>
          <dgm:dir/>
          <dgm:animOne val="branch"/>
          <dgm:animLvl val="lvl"/>
          <dgm:resizeHandles/>
        </dgm:presLayoutVars>
      </dgm:prSet>
      <dgm:spPr/>
      <dgm:t>
        <a:bodyPr/>
        <a:lstStyle/>
        <a:p>
          <a:endParaRPr lang="en-US"/>
        </a:p>
      </dgm:t>
    </dgm:pt>
    <dgm:pt modelId="{0F0AAC9F-8CA8-4E16-9ECC-C7D60E72A52E}" type="pres">
      <dgm:prSet presAssocID="{92AFA0C8-172D-4E60-A9AA-B49945C5A8D0}" presName="root" presStyleCnt="0"/>
      <dgm:spPr/>
    </dgm:pt>
    <dgm:pt modelId="{FE646991-DE17-4BE0-8593-17931FEF2E93}" type="pres">
      <dgm:prSet presAssocID="{92AFA0C8-172D-4E60-A9AA-B49945C5A8D0}" presName="rootComposite" presStyleCnt="0"/>
      <dgm:spPr/>
    </dgm:pt>
    <dgm:pt modelId="{CE81FBD8-4F80-49FE-A3E2-B4DFECE0E411}" type="pres">
      <dgm:prSet presAssocID="{92AFA0C8-172D-4E60-A9AA-B49945C5A8D0}" presName="rootText" presStyleLbl="node1" presStyleIdx="0" presStyleCnt="4" custLinFactNeighborY="3877"/>
      <dgm:spPr/>
      <dgm:t>
        <a:bodyPr/>
        <a:lstStyle/>
        <a:p>
          <a:endParaRPr lang="en-US"/>
        </a:p>
      </dgm:t>
    </dgm:pt>
    <dgm:pt modelId="{A0C42411-6B76-422A-9D95-74D7DF05B94E}" type="pres">
      <dgm:prSet presAssocID="{92AFA0C8-172D-4E60-A9AA-B49945C5A8D0}" presName="rootConnector" presStyleLbl="node1" presStyleIdx="0" presStyleCnt="4"/>
      <dgm:spPr/>
      <dgm:t>
        <a:bodyPr/>
        <a:lstStyle/>
        <a:p>
          <a:endParaRPr lang="en-US"/>
        </a:p>
      </dgm:t>
    </dgm:pt>
    <dgm:pt modelId="{A26BF006-B8B6-4F4F-85B7-42B73E9CF11A}" type="pres">
      <dgm:prSet presAssocID="{92AFA0C8-172D-4E60-A9AA-B49945C5A8D0}" presName="childShape" presStyleCnt="0"/>
      <dgm:spPr/>
    </dgm:pt>
    <dgm:pt modelId="{2F49632D-338A-45C3-A368-520474496589}" type="pres">
      <dgm:prSet presAssocID="{03F9051D-4BD1-466F-988C-736B5CEA7742}" presName="Name13" presStyleLbl="parChTrans1D2" presStyleIdx="0" presStyleCnt="19"/>
      <dgm:spPr/>
      <dgm:t>
        <a:bodyPr/>
        <a:lstStyle/>
        <a:p>
          <a:endParaRPr lang="en-US"/>
        </a:p>
      </dgm:t>
    </dgm:pt>
    <dgm:pt modelId="{F26C1A2E-1EF6-401C-B282-36A5BA618004}" type="pres">
      <dgm:prSet presAssocID="{01840431-8AA1-4041-AA46-A41644B0DE71}" presName="childText" presStyleLbl="bgAcc1" presStyleIdx="0" presStyleCnt="19" custScaleY="138643" custLinFactNeighborY="9240">
        <dgm:presLayoutVars>
          <dgm:bulletEnabled val="1"/>
        </dgm:presLayoutVars>
      </dgm:prSet>
      <dgm:spPr/>
      <dgm:t>
        <a:bodyPr/>
        <a:lstStyle/>
        <a:p>
          <a:endParaRPr lang="en-US"/>
        </a:p>
      </dgm:t>
    </dgm:pt>
    <dgm:pt modelId="{4B474F85-587A-4ADD-9083-B8713E2B2BF0}" type="pres">
      <dgm:prSet presAssocID="{58CCB850-6176-4E31-B694-06F9286CA3B7}" presName="Name13" presStyleLbl="parChTrans1D2" presStyleIdx="1" presStyleCnt="19"/>
      <dgm:spPr/>
      <dgm:t>
        <a:bodyPr/>
        <a:lstStyle/>
        <a:p>
          <a:endParaRPr lang="en-US"/>
        </a:p>
      </dgm:t>
    </dgm:pt>
    <dgm:pt modelId="{B503C533-A9DE-4C40-81F1-DE47769DAE5F}" type="pres">
      <dgm:prSet presAssocID="{63B2021C-7D53-4944-BFA9-FFB44B89137B}" presName="childText" presStyleLbl="bgAcc1" presStyleIdx="1" presStyleCnt="19" custLinFactNeighborY="9318">
        <dgm:presLayoutVars>
          <dgm:bulletEnabled val="1"/>
        </dgm:presLayoutVars>
      </dgm:prSet>
      <dgm:spPr/>
      <dgm:t>
        <a:bodyPr/>
        <a:lstStyle/>
        <a:p>
          <a:endParaRPr lang="en-US"/>
        </a:p>
      </dgm:t>
    </dgm:pt>
    <dgm:pt modelId="{90A3BF8C-1C91-4D25-96CE-77FB0ED8E67A}" type="pres">
      <dgm:prSet presAssocID="{BFE35240-BF43-4134-A080-EB800E620D29}" presName="Name13" presStyleLbl="parChTrans1D2" presStyleIdx="2" presStyleCnt="19"/>
      <dgm:spPr/>
      <dgm:t>
        <a:bodyPr/>
        <a:lstStyle/>
        <a:p>
          <a:endParaRPr lang="en-US"/>
        </a:p>
      </dgm:t>
    </dgm:pt>
    <dgm:pt modelId="{EB2A8ACF-63CA-4428-B82C-227F5B6B68AB}" type="pres">
      <dgm:prSet presAssocID="{1F310532-DE60-4E15-8793-49DEA90034FC}" presName="childText" presStyleLbl="bgAcc1" presStyleIdx="2" presStyleCnt="19" custLinFactNeighborY="9710">
        <dgm:presLayoutVars>
          <dgm:bulletEnabled val="1"/>
        </dgm:presLayoutVars>
      </dgm:prSet>
      <dgm:spPr/>
      <dgm:t>
        <a:bodyPr/>
        <a:lstStyle/>
        <a:p>
          <a:endParaRPr lang="en-US"/>
        </a:p>
      </dgm:t>
    </dgm:pt>
    <dgm:pt modelId="{6B8B5D94-FDE4-409B-BF8A-D9B17C0C6BB7}" type="pres">
      <dgm:prSet presAssocID="{4B13724A-3FCB-440D-A592-4774FD999ECF}" presName="Name13" presStyleLbl="parChTrans1D2" presStyleIdx="3" presStyleCnt="19"/>
      <dgm:spPr/>
      <dgm:t>
        <a:bodyPr/>
        <a:lstStyle/>
        <a:p>
          <a:endParaRPr lang="en-US"/>
        </a:p>
      </dgm:t>
    </dgm:pt>
    <dgm:pt modelId="{08672466-3506-42D3-826C-AE2E61BC2BFF}" type="pres">
      <dgm:prSet presAssocID="{AFFFF796-069E-4989-85C1-A93B60893B05}" presName="childText" presStyleLbl="bgAcc1" presStyleIdx="3" presStyleCnt="19" custLinFactNeighborY="10101">
        <dgm:presLayoutVars>
          <dgm:bulletEnabled val="1"/>
        </dgm:presLayoutVars>
      </dgm:prSet>
      <dgm:spPr/>
      <dgm:t>
        <a:bodyPr/>
        <a:lstStyle/>
        <a:p>
          <a:endParaRPr lang="en-US"/>
        </a:p>
      </dgm:t>
    </dgm:pt>
    <dgm:pt modelId="{35BD108F-4D5E-42F5-A7EE-1E26C6F2CFD1}" type="pres">
      <dgm:prSet presAssocID="{155ED673-95CD-4E38-8E1F-F961FB97287F}" presName="Name13" presStyleLbl="parChTrans1D2" presStyleIdx="4" presStyleCnt="19"/>
      <dgm:spPr/>
      <dgm:t>
        <a:bodyPr/>
        <a:lstStyle/>
        <a:p>
          <a:endParaRPr lang="en-US"/>
        </a:p>
      </dgm:t>
    </dgm:pt>
    <dgm:pt modelId="{4DE10E80-D8E4-4EA9-965F-24D5528A56D3}" type="pres">
      <dgm:prSet presAssocID="{4AFCC54F-5DE3-4D98-B2F9-2EB90CC9C859}" presName="childText" presStyleLbl="bgAcc1" presStyleIdx="4" presStyleCnt="19" custLinFactNeighborY="10493">
        <dgm:presLayoutVars>
          <dgm:bulletEnabled val="1"/>
        </dgm:presLayoutVars>
      </dgm:prSet>
      <dgm:spPr/>
      <dgm:t>
        <a:bodyPr/>
        <a:lstStyle/>
        <a:p>
          <a:endParaRPr lang="en-US"/>
        </a:p>
      </dgm:t>
    </dgm:pt>
    <dgm:pt modelId="{60B8046E-03AD-4D08-B8FB-FD76DF6ADF33}" type="pres">
      <dgm:prSet presAssocID="{C6FE2D99-91A4-48E1-99BE-034547F37F55}" presName="root" presStyleCnt="0"/>
      <dgm:spPr/>
    </dgm:pt>
    <dgm:pt modelId="{78026A15-8D41-47DF-9E9B-E5D9194034F1}" type="pres">
      <dgm:prSet presAssocID="{C6FE2D99-91A4-48E1-99BE-034547F37F55}" presName="rootComposite" presStyleCnt="0"/>
      <dgm:spPr/>
    </dgm:pt>
    <dgm:pt modelId="{0AA7ADC5-6104-4FB3-995B-E3F6D6BC5EBC}" type="pres">
      <dgm:prSet presAssocID="{C6FE2D99-91A4-48E1-99BE-034547F37F55}" presName="rootText" presStyleLbl="node1" presStyleIdx="1" presStyleCnt="4" custScaleX="99480" custLinFactNeighborX="-11569" custLinFactNeighborY="3877"/>
      <dgm:spPr/>
      <dgm:t>
        <a:bodyPr/>
        <a:lstStyle/>
        <a:p>
          <a:endParaRPr lang="en-US"/>
        </a:p>
      </dgm:t>
    </dgm:pt>
    <dgm:pt modelId="{30C5CB75-61F8-4F4E-B984-4E082F5990E2}" type="pres">
      <dgm:prSet presAssocID="{C6FE2D99-91A4-48E1-99BE-034547F37F55}" presName="rootConnector" presStyleLbl="node1" presStyleIdx="1" presStyleCnt="4"/>
      <dgm:spPr/>
      <dgm:t>
        <a:bodyPr/>
        <a:lstStyle/>
        <a:p>
          <a:endParaRPr lang="en-US"/>
        </a:p>
      </dgm:t>
    </dgm:pt>
    <dgm:pt modelId="{B8D9C238-24FF-4BC9-91D1-12FFEB471616}" type="pres">
      <dgm:prSet presAssocID="{C6FE2D99-91A4-48E1-99BE-034547F37F55}" presName="childShape" presStyleCnt="0"/>
      <dgm:spPr/>
    </dgm:pt>
    <dgm:pt modelId="{474D1A55-C3D8-47F6-85D0-08CAB0A6C725}" type="pres">
      <dgm:prSet presAssocID="{CD7ECFB4-414C-4CFA-8F10-B65525115597}" presName="Name13" presStyleLbl="parChTrans1D2" presStyleIdx="5" presStyleCnt="19"/>
      <dgm:spPr/>
      <dgm:t>
        <a:bodyPr/>
        <a:lstStyle/>
        <a:p>
          <a:endParaRPr lang="en-US"/>
        </a:p>
      </dgm:t>
    </dgm:pt>
    <dgm:pt modelId="{F926900C-211F-40A2-9D46-4F182B5268B0}" type="pres">
      <dgm:prSet presAssocID="{983E8FEF-622F-4C0E-BB5F-264D9C67AE1C}" presName="childText" presStyleLbl="bgAcc1" presStyleIdx="5" presStyleCnt="19" custLinFactNeighborX="-16862" custLinFactNeighborY="5595">
        <dgm:presLayoutVars>
          <dgm:bulletEnabled val="1"/>
        </dgm:presLayoutVars>
      </dgm:prSet>
      <dgm:spPr/>
      <dgm:t>
        <a:bodyPr/>
        <a:lstStyle/>
        <a:p>
          <a:endParaRPr lang="en-US"/>
        </a:p>
      </dgm:t>
    </dgm:pt>
    <dgm:pt modelId="{81ED9440-CCFC-4E8C-963D-BDFE326E9D22}" type="pres">
      <dgm:prSet presAssocID="{143A442F-8CA9-437A-B8D6-6E83C0155429}" presName="Name13" presStyleLbl="parChTrans1D2" presStyleIdx="6" presStyleCnt="19"/>
      <dgm:spPr/>
      <dgm:t>
        <a:bodyPr/>
        <a:lstStyle/>
        <a:p>
          <a:endParaRPr lang="en-US"/>
        </a:p>
      </dgm:t>
    </dgm:pt>
    <dgm:pt modelId="{4F91010B-EE07-4C40-873A-3D009663619A}" type="pres">
      <dgm:prSet presAssocID="{C25ACD26-AACC-4BF2-BDD5-A151DA0778E4}" presName="childText" presStyleLbl="bgAcc1" presStyleIdx="6" presStyleCnt="19" custLinFactNeighborX="-16862">
        <dgm:presLayoutVars>
          <dgm:bulletEnabled val="1"/>
        </dgm:presLayoutVars>
      </dgm:prSet>
      <dgm:spPr/>
      <dgm:t>
        <a:bodyPr/>
        <a:lstStyle/>
        <a:p>
          <a:endParaRPr lang="en-US"/>
        </a:p>
      </dgm:t>
    </dgm:pt>
    <dgm:pt modelId="{C5167769-9846-47CA-B180-C8D3A5D9A7A6}" type="pres">
      <dgm:prSet presAssocID="{FCE8324E-2231-4C2D-A6EE-618C9B264CE4}" presName="Name13" presStyleLbl="parChTrans1D2" presStyleIdx="7" presStyleCnt="19"/>
      <dgm:spPr/>
      <dgm:t>
        <a:bodyPr/>
        <a:lstStyle/>
        <a:p>
          <a:endParaRPr lang="en-US"/>
        </a:p>
      </dgm:t>
    </dgm:pt>
    <dgm:pt modelId="{1441DBE9-0AE2-451B-8E4E-38960209DC9B}" type="pres">
      <dgm:prSet presAssocID="{49DDAD29-1B53-4AB6-B352-FAE627353326}" presName="childText" presStyleLbl="bgAcc1" presStyleIdx="7" presStyleCnt="19" custLinFactNeighborX="-16862">
        <dgm:presLayoutVars>
          <dgm:bulletEnabled val="1"/>
        </dgm:presLayoutVars>
      </dgm:prSet>
      <dgm:spPr/>
      <dgm:t>
        <a:bodyPr/>
        <a:lstStyle/>
        <a:p>
          <a:endParaRPr lang="en-US"/>
        </a:p>
      </dgm:t>
    </dgm:pt>
    <dgm:pt modelId="{2C8724E1-FA70-40D3-B245-8654FFC1338C}" type="pres">
      <dgm:prSet presAssocID="{0B3C13A0-BA05-4437-AD8D-14120C5DF649}" presName="Name13" presStyleLbl="parChTrans1D2" presStyleIdx="8" presStyleCnt="19"/>
      <dgm:spPr/>
      <dgm:t>
        <a:bodyPr/>
        <a:lstStyle/>
        <a:p>
          <a:endParaRPr lang="en-US"/>
        </a:p>
      </dgm:t>
    </dgm:pt>
    <dgm:pt modelId="{2332FA3B-6ACE-42C9-ACC1-C9704D501C51}" type="pres">
      <dgm:prSet presAssocID="{A92DEE92-A82B-4543-A370-954E69E1B283}" presName="childText" presStyleLbl="bgAcc1" presStyleIdx="8" presStyleCnt="19" custLinFactNeighborX="-16862">
        <dgm:presLayoutVars>
          <dgm:bulletEnabled val="1"/>
        </dgm:presLayoutVars>
      </dgm:prSet>
      <dgm:spPr/>
      <dgm:t>
        <a:bodyPr/>
        <a:lstStyle/>
        <a:p>
          <a:endParaRPr lang="en-US"/>
        </a:p>
      </dgm:t>
    </dgm:pt>
    <dgm:pt modelId="{FE1DCE5D-F2F1-4E91-8A46-8283B6D7FD6F}" type="pres">
      <dgm:prSet presAssocID="{0813DC88-0CAD-48F8-8A6C-4F3720C2CAEE}" presName="Name13" presStyleLbl="parChTrans1D2" presStyleIdx="9" presStyleCnt="19"/>
      <dgm:spPr/>
    </dgm:pt>
    <dgm:pt modelId="{C93125EC-AF5D-4A0B-A967-26D2C3FB2C24}" type="pres">
      <dgm:prSet presAssocID="{DECADC5E-BACF-46B6-A7AE-F7E121E13A0E}" presName="childText" presStyleLbl="bgAcc1" presStyleIdx="9" presStyleCnt="19" custScaleX="99967" custLinFactNeighborX="-16247">
        <dgm:presLayoutVars>
          <dgm:bulletEnabled val="1"/>
        </dgm:presLayoutVars>
      </dgm:prSet>
      <dgm:spPr/>
      <dgm:t>
        <a:bodyPr/>
        <a:lstStyle/>
        <a:p>
          <a:endParaRPr lang="en-US"/>
        </a:p>
      </dgm:t>
    </dgm:pt>
    <dgm:pt modelId="{E44FBBE7-B631-42AD-836F-72E7CDBDD99E}" type="pres">
      <dgm:prSet presAssocID="{325FD4B9-B2B6-42AF-92CA-E6C3BF9BDA8B}" presName="root" presStyleCnt="0"/>
      <dgm:spPr/>
    </dgm:pt>
    <dgm:pt modelId="{08D309C9-AEB5-4BCD-ACAD-7089003DD5AC}" type="pres">
      <dgm:prSet presAssocID="{325FD4B9-B2B6-42AF-92CA-E6C3BF9BDA8B}" presName="rootComposite" presStyleCnt="0"/>
      <dgm:spPr/>
    </dgm:pt>
    <dgm:pt modelId="{2CA827F8-44BE-4CAC-BBF8-B276C9F2A7FB}" type="pres">
      <dgm:prSet presAssocID="{325FD4B9-B2B6-42AF-92CA-E6C3BF9BDA8B}" presName="rootText" presStyleLbl="node1" presStyleIdx="2" presStyleCnt="4" custLinFactNeighborX="-17447" custLinFactNeighborY="3877"/>
      <dgm:spPr/>
      <dgm:t>
        <a:bodyPr/>
        <a:lstStyle/>
        <a:p>
          <a:endParaRPr lang="en-US"/>
        </a:p>
      </dgm:t>
    </dgm:pt>
    <dgm:pt modelId="{512214C4-8CAB-4D81-8214-E6C78B212A13}" type="pres">
      <dgm:prSet presAssocID="{325FD4B9-B2B6-42AF-92CA-E6C3BF9BDA8B}" presName="rootConnector" presStyleLbl="node1" presStyleIdx="2" presStyleCnt="4"/>
      <dgm:spPr/>
      <dgm:t>
        <a:bodyPr/>
        <a:lstStyle/>
        <a:p>
          <a:endParaRPr lang="en-US"/>
        </a:p>
      </dgm:t>
    </dgm:pt>
    <dgm:pt modelId="{9BBD7B0C-B41B-4848-B9CA-550C81DDF943}" type="pres">
      <dgm:prSet presAssocID="{325FD4B9-B2B6-42AF-92CA-E6C3BF9BDA8B}" presName="childShape" presStyleCnt="0"/>
      <dgm:spPr/>
    </dgm:pt>
    <dgm:pt modelId="{B8873E1F-2E85-4E3F-AEF3-DB0C676CFA58}" type="pres">
      <dgm:prSet presAssocID="{80610CA6-EDAB-46E8-8BB1-93460D3160D0}" presName="Name13" presStyleLbl="parChTrans1D2" presStyleIdx="10" presStyleCnt="19"/>
      <dgm:spPr/>
      <dgm:t>
        <a:bodyPr/>
        <a:lstStyle/>
        <a:p>
          <a:endParaRPr lang="en-US"/>
        </a:p>
      </dgm:t>
    </dgm:pt>
    <dgm:pt modelId="{8E8A7DAB-FEC8-4ECA-A2ED-EF738CC1B257}" type="pres">
      <dgm:prSet presAssocID="{CB1740C3-183B-4A2E-B108-427B224680EC}" presName="childText" presStyleLbl="bgAcc1" presStyleIdx="10" presStyleCnt="19" custScaleX="118771" custLinFactNeighborX="-23689" custLinFactNeighborY="3334">
        <dgm:presLayoutVars>
          <dgm:bulletEnabled val="1"/>
        </dgm:presLayoutVars>
      </dgm:prSet>
      <dgm:spPr/>
      <dgm:t>
        <a:bodyPr/>
        <a:lstStyle/>
        <a:p>
          <a:endParaRPr lang="en-US"/>
        </a:p>
      </dgm:t>
    </dgm:pt>
    <dgm:pt modelId="{30FC6538-269E-4B48-B263-449D07B76B58}" type="pres">
      <dgm:prSet presAssocID="{5CC5704D-6FD8-4597-AD90-2AA9885A5850}" presName="Name13" presStyleLbl="parChTrans1D2" presStyleIdx="11" presStyleCnt="19"/>
      <dgm:spPr/>
      <dgm:t>
        <a:bodyPr/>
        <a:lstStyle/>
        <a:p>
          <a:endParaRPr lang="en-US"/>
        </a:p>
      </dgm:t>
    </dgm:pt>
    <dgm:pt modelId="{13EA026A-9202-4CC3-92AA-FED907569A39}" type="pres">
      <dgm:prSet presAssocID="{05D16AE6-A8C7-4A80-9D7A-39CA92898382}" presName="childText" presStyleLbl="bgAcc1" presStyleIdx="11" presStyleCnt="19" custScaleX="119735" custLinFactNeighborX="-23689">
        <dgm:presLayoutVars>
          <dgm:bulletEnabled val="1"/>
        </dgm:presLayoutVars>
      </dgm:prSet>
      <dgm:spPr/>
      <dgm:t>
        <a:bodyPr/>
        <a:lstStyle/>
        <a:p>
          <a:endParaRPr lang="en-US"/>
        </a:p>
      </dgm:t>
    </dgm:pt>
    <dgm:pt modelId="{192344FA-CDFF-41EC-9A0A-8E9EA1BDFE50}" type="pres">
      <dgm:prSet presAssocID="{CDC504E5-2EE9-457B-89E5-DB4FB5ED7C19}" presName="Name13" presStyleLbl="parChTrans1D2" presStyleIdx="12" presStyleCnt="19"/>
      <dgm:spPr/>
      <dgm:t>
        <a:bodyPr/>
        <a:lstStyle/>
        <a:p>
          <a:endParaRPr lang="en-US"/>
        </a:p>
      </dgm:t>
    </dgm:pt>
    <dgm:pt modelId="{14DAE26D-DF62-4300-8896-9E1C8205B78B}" type="pres">
      <dgm:prSet presAssocID="{C7F517AD-82D6-43FF-81C0-619B0C2711AE}" presName="childText" presStyleLbl="bgAcc1" presStyleIdx="12" presStyleCnt="19" custScaleX="119735" custLinFactNeighborX="-23689">
        <dgm:presLayoutVars>
          <dgm:bulletEnabled val="1"/>
        </dgm:presLayoutVars>
      </dgm:prSet>
      <dgm:spPr/>
      <dgm:t>
        <a:bodyPr/>
        <a:lstStyle/>
        <a:p>
          <a:endParaRPr lang="en-US"/>
        </a:p>
      </dgm:t>
    </dgm:pt>
    <dgm:pt modelId="{85A897D8-8BD1-4DDE-A1B0-2174A543EDA1}" type="pres">
      <dgm:prSet presAssocID="{C96E9830-9944-4655-AA7B-077B25CF9844}" presName="Name13" presStyleLbl="parChTrans1D2" presStyleIdx="13" presStyleCnt="19"/>
      <dgm:spPr/>
      <dgm:t>
        <a:bodyPr/>
        <a:lstStyle/>
        <a:p>
          <a:endParaRPr lang="en-US"/>
        </a:p>
      </dgm:t>
    </dgm:pt>
    <dgm:pt modelId="{133B5E98-664D-4315-BD7B-EBB1192B8416}" type="pres">
      <dgm:prSet presAssocID="{92E2A996-DE1E-4EFB-BA54-E3B90DDD598C}" presName="childText" presStyleLbl="bgAcc1" presStyleIdx="13" presStyleCnt="19" custScaleX="119735" custLinFactNeighborX="-23689">
        <dgm:presLayoutVars>
          <dgm:bulletEnabled val="1"/>
        </dgm:presLayoutVars>
      </dgm:prSet>
      <dgm:spPr/>
      <dgm:t>
        <a:bodyPr/>
        <a:lstStyle/>
        <a:p>
          <a:endParaRPr lang="en-US"/>
        </a:p>
      </dgm:t>
    </dgm:pt>
    <dgm:pt modelId="{3C38285E-38CB-4693-9B61-A2282CD32EA4}" type="pres">
      <dgm:prSet presAssocID="{60D43B30-ADCC-47B0-80AD-34426580EDA0}" presName="root" presStyleCnt="0"/>
      <dgm:spPr/>
    </dgm:pt>
    <dgm:pt modelId="{264038C0-5864-4F26-A0FD-3E48372F854B}" type="pres">
      <dgm:prSet presAssocID="{60D43B30-ADCC-47B0-80AD-34426580EDA0}" presName="rootComposite" presStyleCnt="0"/>
      <dgm:spPr/>
    </dgm:pt>
    <dgm:pt modelId="{06D06457-F561-4FCE-AD07-07B8373C77E7}" type="pres">
      <dgm:prSet presAssocID="{60D43B30-ADCC-47B0-80AD-34426580EDA0}" presName="rootText" presStyleLbl="node1" presStyleIdx="3" presStyleCnt="4" custLinFactNeighborX="-11099"/>
      <dgm:spPr/>
      <dgm:t>
        <a:bodyPr/>
        <a:lstStyle/>
        <a:p>
          <a:endParaRPr lang="en-US"/>
        </a:p>
      </dgm:t>
    </dgm:pt>
    <dgm:pt modelId="{5D16ADAF-CC4A-4914-905F-227A606CE8AB}" type="pres">
      <dgm:prSet presAssocID="{60D43B30-ADCC-47B0-80AD-34426580EDA0}" presName="rootConnector" presStyleLbl="node1" presStyleIdx="3" presStyleCnt="4"/>
      <dgm:spPr/>
      <dgm:t>
        <a:bodyPr/>
        <a:lstStyle/>
        <a:p>
          <a:endParaRPr lang="en-US"/>
        </a:p>
      </dgm:t>
    </dgm:pt>
    <dgm:pt modelId="{F6CA1C49-80FB-4487-B89E-0E5E01862C40}" type="pres">
      <dgm:prSet presAssocID="{60D43B30-ADCC-47B0-80AD-34426580EDA0}" presName="childShape" presStyleCnt="0"/>
      <dgm:spPr/>
    </dgm:pt>
    <dgm:pt modelId="{D37290B7-290C-4523-89F3-01C4F4DD001B}" type="pres">
      <dgm:prSet presAssocID="{5B232713-6EB2-4E73-A614-6FEB47E5B272}" presName="Name13" presStyleLbl="parChTrans1D2" presStyleIdx="14" presStyleCnt="19"/>
      <dgm:spPr/>
      <dgm:t>
        <a:bodyPr/>
        <a:lstStyle/>
        <a:p>
          <a:endParaRPr lang="en-US"/>
        </a:p>
      </dgm:t>
    </dgm:pt>
    <dgm:pt modelId="{4FF2A83C-2623-48D0-B735-07E9B6CF2C1D}" type="pres">
      <dgm:prSet presAssocID="{FF2E0DCC-AD56-4798-A6D6-85A8095B397C}" presName="childText" presStyleLbl="bgAcc1" presStyleIdx="14" presStyleCnt="19" custLinFactNeighborX="-15363" custLinFactNeighborY="-2587">
        <dgm:presLayoutVars>
          <dgm:bulletEnabled val="1"/>
        </dgm:presLayoutVars>
      </dgm:prSet>
      <dgm:spPr/>
      <dgm:t>
        <a:bodyPr/>
        <a:lstStyle/>
        <a:p>
          <a:endParaRPr lang="en-US"/>
        </a:p>
      </dgm:t>
    </dgm:pt>
    <dgm:pt modelId="{EA0E0A1E-9C5B-4F78-A613-735DDC96DF74}" type="pres">
      <dgm:prSet presAssocID="{C8EF0D61-9234-4E50-83BB-CB1C64FF15A7}" presName="Name13" presStyleLbl="parChTrans1D2" presStyleIdx="15" presStyleCnt="19"/>
      <dgm:spPr/>
      <dgm:t>
        <a:bodyPr/>
        <a:lstStyle/>
        <a:p>
          <a:endParaRPr lang="en-US"/>
        </a:p>
      </dgm:t>
    </dgm:pt>
    <dgm:pt modelId="{C75DD1AF-AF0D-41EA-BC94-FCB11FF5080D}" type="pres">
      <dgm:prSet presAssocID="{E423B884-B455-44C5-9AA3-00CCFD3EE986}" presName="childText" presStyleLbl="bgAcc1" presStyleIdx="15" presStyleCnt="19" custLinFactNeighborX="-15363">
        <dgm:presLayoutVars>
          <dgm:bulletEnabled val="1"/>
        </dgm:presLayoutVars>
      </dgm:prSet>
      <dgm:spPr/>
      <dgm:t>
        <a:bodyPr/>
        <a:lstStyle/>
        <a:p>
          <a:endParaRPr lang="en-US"/>
        </a:p>
      </dgm:t>
    </dgm:pt>
    <dgm:pt modelId="{61EE1C21-38EC-4AB2-AABB-0F74C2252EA2}" type="pres">
      <dgm:prSet presAssocID="{04C3F392-F76E-4FF7-B9AC-4AFDC04F9735}" presName="Name13" presStyleLbl="parChTrans1D2" presStyleIdx="16" presStyleCnt="19"/>
      <dgm:spPr/>
      <dgm:t>
        <a:bodyPr/>
        <a:lstStyle/>
        <a:p>
          <a:endParaRPr lang="en-US"/>
        </a:p>
      </dgm:t>
    </dgm:pt>
    <dgm:pt modelId="{DC30E87B-FBD4-4DE8-80FD-38236FFBFEA3}" type="pres">
      <dgm:prSet presAssocID="{9E8F8F63-506F-4E49-A513-DCAD3B209E6B}" presName="childText" presStyleLbl="bgAcc1" presStyleIdx="16" presStyleCnt="19" custLinFactNeighborX="-15363">
        <dgm:presLayoutVars>
          <dgm:bulletEnabled val="1"/>
        </dgm:presLayoutVars>
      </dgm:prSet>
      <dgm:spPr/>
      <dgm:t>
        <a:bodyPr/>
        <a:lstStyle/>
        <a:p>
          <a:endParaRPr lang="en-US"/>
        </a:p>
      </dgm:t>
    </dgm:pt>
    <dgm:pt modelId="{E4962236-7DF5-44A9-B8ED-DDD4FF34EFB0}" type="pres">
      <dgm:prSet presAssocID="{770059C2-D8FE-4C44-909C-5144C6B6A3BE}" presName="Name13" presStyleLbl="parChTrans1D2" presStyleIdx="17" presStyleCnt="19"/>
      <dgm:spPr/>
      <dgm:t>
        <a:bodyPr/>
        <a:lstStyle/>
        <a:p>
          <a:endParaRPr lang="en-US"/>
        </a:p>
      </dgm:t>
    </dgm:pt>
    <dgm:pt modelId="{A806D7CF-87D4-4870-85F6-9A1D476FA1C4}" type="pres">
      <dgm:prSet presAssocID="{135B4934-78BD-43E3-93E7-46368332AAAD}" presName="childText" presStyleLbl="bgAcc1" presStyleIdx="17" presStyleCnt="19" custScaleX="101276" custLinFactNeighborX="-15363">
        <dgm:presLayoutVars>
          <dgm:bulletEnabled val="1"/>
        </dgm:presLayoutVars>
      </dgm:prSet>
      <dgm:spPr/>
      <dgm:t>
        <a:bodyPr/>
        <a:lstStyle/>
        <a:p>
          <a:endParaRPr lang="en-US"/>
        </a:p>
      </dgm:t>
    </dgm:pt>
    <dgm:pt modelId="{17FBCD0D-01E6-4BCD-AA29-0E20B4CC90F2}" type="pres">
      <dgm:prSet presAssocID="{7A1CD726-6BEA-420C-990F-757E13837853}" presName="Name13" presStyleLbl="parChTrans1D2" presStyleIdx="18" presStyleCnt="19"/>
      <dgm:spPr/>
      <dgm:t>
        <a:bodyPr/>
        <a:lstStyle/>
        <a:p>
          <a:endParaRPr lang="en-US"/>
        </a:p>
      </dgm:t>
    </dgm:pt>
    <dgm:pt modelId="{99957533-988A-4A50-A7B3-DD57B4C884E0}" type="pres">
      <dgm:prSet presAssocID="{899A95B3-9558-4810-A2CB-F9DC0831F3FA}" presName="childText" presStyleLbl="bgAcc1" presStyleIdx="18" presStyleCnt="19" custScaleX="103635" custLinFactNeighborX="-15363">
        <dgm:presLayoutVars>
          <dgm:bulletEnabled val="1"/>
        </dgm:presLayoutVars>
      </dgm:prSet>
      <dgm:spPr/>
      <dgm:t>
        <a:bodyPr/>
        <a:lstStyle/>
        <a:p>
          <a:endParaRPr lang="en-US"/>
        </a:p>
      </dgm:t>
    </dgm:pt>
  </dgm:ptLst>
  <dgm:cxnLst>
    <dgm:cxn modelId="{5E063D7A-36F9-4CC8-8590-F00ED701220E}" type="presOf" srcId="{04C3F392-F76E-4FF7-B9AC-4AFDC04F9735}" destId="{61EE1C21-38EC-4AB2-AABB-0F74C2252EA2}" srcOrd="0" destOrd="0" presId="urn:microsoft.com/office/officeart/2005/8/layout/hierarchy3"/>
    <dgm:cxn modelId="{2EBB1AE4-2CE8-4580-97BC-D58BA0B27920}" type="presOf" srcId="{58CCB850-6176-4E31-B694-06F9286CA3B7}" destId="{4B474F85-587A-4ADD-9083-B8713E2B2BF0}" srcOrd="0" destOrd="0" presId="urn:microsoft.com/office/officeart/2005/8/layout/hierarchy3"/>
    <dgm:cxn modelId="{154B8B1E-29C9-4107-A63F-C3A125F2D352}" type="presOf" srcId="{FF2E0DCC-AD56-4798-A6D6-85A8095B397C}" destId="{4FF2A83C-2623-48D0-B735-07E9B6CF2C1D}" srcOrd="0" destOrd="0" presId="urn:microsoft.com/office/officeart/2005/8/layout/hierarchy3"/>
    <dgm:cxn modelId="{9B16FBFE-239B-43F2-862A-3964C8F5CB6F}" type="presOf" srcId="{899A95B3-9558-4810-A2CB-F9DC0831F3FA}" destId="{99957533-988A-4A50-A7B3-DD57B4C884E0}" srcOrd="0" destOrd="0" presId="urn:microsoft.com/office/officeart/2005/8/layout/hierarchy3"/>
    <dgm:cxn modelId="{8C9E81F6-360A-4C4C-8E55-17BE0262E53F}" srcId="{60D43B30-ADCC-47B0-80AD-34426580EDA0}" destId="{9E8F8F63-506F-4E49-A513-DCAD3B209E6B}" srcOrd="2" destOrd="0" parTransId="{04C3F392-F76E-4FF7-B9AC-4AFDC04F9735}" sibTransId="{A42CE783-119C-48F3-8DE9-06A05579C2EC}"/>
    <dgm:cxn modelId="{546A0A91-16AD-4095-BEEC-D4F94265646E}" type="presOf" srcId="{C6FE2D99-91A4-48E1-99BE-034547F37F55}" destId="{30C5CB75-61F8-4F4E-B984-4E082F5990E2}" srcOrd="1" destOrd="0" presId="urn:microsoft.com/office/officeart/2005/8/layout/hierarchy3"/>
    <dgm:cxn modelId="{090412A0-1257-4CC4-B341-9FDB40E282A2}" type="presOf" srcId="{E423B884-B455-44C5-9AA3-00CCFD3EE986}" destId="{C75DD1AF-AF0D-41EA-BC94-FCB11FF5080D}" srcOrd="0" destOrd="0" presId="urn:microsoft.com/office/officeart/2005/8/layout/hierarchy3"/>
    <dgm:cxn modelId="{7EF7B7D3-E1C9-4034-B774-A7D34BF3B65F}" srcId="{E935FF88-A629-4A7D-8546-AC61C043356A}" destId="{92AFA0C8-172D-4E60-A9AA-B49945C5A8D0}" srcOrd="0" destOrd="0" parTransId="{03456F99-1C2E-4F25-8334-0F2575624A02}" sibTransId="{FDEB780B-934B-44F6-9AFE-BE5A49E6C640}"/>
    <dgm:cxn modelId="{5FEF8411-A2A5-4091-B51B-2005011E3754}" srcId="{325FD4B9-B2B6-42AF-92CA-E6C3BF9BDA8B}" destId="{C7F517AD-82D6-43FF-81C0-619B0C2711AE}" srcOrd="2" destOrd="0" parTransId="{CDC504E5-2EE9-457B-89E5-DB4FB5ED7C19}" sibTransId="{2465FE93-4844-42C1-A301-24E6E8587009}"/>
    <dgm:cxn modelId="{6C9FE39C-31B2-4710-8051-9E6323841B1E}" type="presOf" srcId="{0B3C13A0-BA05-4437-AD8D-14120C5DF649}" destId="{2C8724E1-FA70-40D3-B245-8654FFC1338C}" srcOrd="0" destOrd="0" presId="urn:microsoft.com/office/officeart/2005/8/layout/hierarchy3"/>
    <dgm:cxn modelId="{A281A8D0-9664-4B3F-98C8-E51901FF52B3}" srcId="{E935FF88-A629-4A7D-8546-AC61C043356A}" destId="{C6FE2D99-91A4-48E1-99BE-034547F37F55}" srcOrd="1" destOrd="0" parTransId="{C1BBD5CC-21F0-4CD1-8108-ABF790E73620}" sibTransId="{DEB9F397-246A-4719-8034-1E71F1756EC6}"/>
    <dgm:cxn modelId="{02139EC5-F978-4678-8064-D7DF26D5EE7F}" type="presOf" srcId="{CD7ECFB4-414C-4CFA-8F10-B65525115597}" destId="{474D1A55-C3D8-47F6-85D0-08CAB0A6C725}" srcOrd="0" destOrd="0" presId="urn:microsoft.com/office/officeart/2005/8/layout/hierarchy3"/>
    <dgm:cxn modelId="{B2FCB1BC-88B0-4EF1-82E8-6C158DD78A87}" type="presOf" srcId="{C6FE2D99-91A4-48E1-99BE-034547F37F55}" destId="{0AA7ADC5-6104-4FB3-995B-E3F6D6BC5EBC}" srcOrd="0" destOrd="0" presId="urn:microsoft.com/office/officeart/2005/8/layout/hierarchy3"/>
    <dgm:cxn modelId="{0DBD24F2-DABA-4D53-B465-643753FD7191}" srcId="{E935FF88-A629-4A7D-8546-AC61C043356A}" destId="{60D43B30-ADCC-47B0-80AD-34426580EDA0}" srcOrd="3" destOrd="0" parTransId="{2090EE02-83B7-4131-B448-299003ECDFEB}" sibTransId="{E8529D4B-714A-4E4F-B0E0-A0C6EE6B3CE4}"/>
    <dgm:cxn modelId="{F5196E66-BF6A-40B3-B10F-3794FBDECB74}" type="presOf" srcId="{92AFA0C8-172D-4E60-A9AA-B49945C5A8D0}" destId="{A0C42411-6B76-422A-9D95-74D7DF05B94E}" srcOrd="1" destOrd="0" presId="urn:microsoft.com/office/officeart/2005/8/layout/hierarchy3"/>
    <dgm:cxn modelId="{FFE7330E-CA53-46AE-8107-4967F5F82ABA}" srcId="{C6FE2D99-91A4-48E1-99BE-034547F37F55}" destId="{A92DEE92-A82B-4543-A370-954E69E1B283}" srcOrd="3" destOrd="0" parTransId="{0B3C13A0-BA05-4437-AD8D-14120C5DF649}" sibTransId="{70DC9DD0-1274-4BBF-85D8-4ED9A04EDAB4}"/>
    <dgm:cxn modelId="{89F23146-14BE-467B-AA02-B4DB6AE9302E}" type="presOf" srcId="{03F9051D-4BD1-466F-988C-736B5CEA7742}" destId="{2F49632D-338A-45C3-A368-520474496589}" srcOrd="0" destOrd="0" presId="urn:microsoft.com/office/officeart/2005/8/layout/hierarchy3"/>
    <dgm:cxn modelId="{00B18252-9BDC-4010-8A97-5D6AE4D644E7}" type="presOf" srcId="{1F310532-DE60-4E15-8793-49DEA90034FC}" destId="{EB2A8ACF-63CA-4428-B82C-227F5B6B68AB}" srcOrd="0" destOrd="0" presId="urn:microsoft.com/office/officeart/2005/8/layout/hierarchy3"/>
    <dgm:cxn modelId="{EFFB7F2D-4373-47EE-B169-472DFD8AE516}" type="presOf" srcId="{0813DC88-0CAD-48F8-8A6C-4F3720C2CAEE}" destId="{FE1DCE5D-F2F1-4E91-8A46-8283B6D7FD6F}" srcOrd="0" destOrd="0" presId="urn:microsoft.com/office/officeart/2005/8/layout/hierarchy3"/>
    <dgm:cxn modelId="{E1136C11-B199-4F29-8065-A58716BF7003}" type="presOf" srcId="{135B4934-78BD-43E3-93E7-46368332AAAD}" destId="{A806D7CF-87D4-4870-85F6-9A1D476FA1C4}" srcOrd="0" destOrd="0" presId="urn:microsoft.com/office/officeart/2005/8/layout/hierarchy3"/>
    <dgm:cxn modelId="{EE76164F-3FB1-4339-8147-7288112A922F}" srcId="{60D43B30-ADCC-47B0-80AD-34426580EDA0}" destId="{135B4934-78BD-43E3-93E7-46368332AAAD}" srcOrd="3" destOrd="0" parTransId="{770059C2-D8FE-4C44-909C-5144C6B6A3BE}" sibTransId="{8DFC7528-2249-422A-A4D7-28430788A516}"/>
    <dgm:cxn modelId="{6EEC5B00-0970-4460-995D-EC7B5AE94182}" type="presOf" srcId="{983E8FEF-622F-4C0E-BB5F-264D9C67AE1C}" destId="{F926900C-211F-40A2-9D46-4F182B5268B0}" srcOrd="0" destOrd="0" presId="urn:microsoft.com/office/officeart/2005/8/layout/hierarchy3"/>
    <dgm:cxn modelId="{B546F6FF-F4B4-4917-A073-D15756D404E4}" type="presOf" srcId="{CB1740C3-183B-4A2E-B108-427B224680EC}" destId="{8E8A7DAB-FEC8-4ECA-A2ED-EF738CC1B257}" srcOrd="0" destOrd="0" presId="urn:microsoft.com/office/officeart/2005/8/layout/hierarchy3"/>
    <dgm:cxn modelId="{4880442C-E1C0-404F-AEE0-71C5B3F991F8}" type="presOf" srcId="{4B13724A-3FCB-440D-A592-4774FD999ECF}" destId="{6B8B5D94-FDE4-409B-BF8A-D9B17C0C6BB7}" srcOrd="0" destOrd="0" presId="urn:microsoft.com/office/officeart/2005/8/layout/hierarchy3"/>
    <dgm:cxn modelId="{7470162E-36A5-4771-8FDC-4D80FFE68770}" type="presOf" srcId="{05D16AE6-A8C7-4A80-9D7A-39CA92898382}" destId="{13EA026A-9202-4CC3-92AA-FED907569A39}" srcOrd="0" destOrd="0" presId="urn:microsoft.com/office/officeart/2005/8/layout/hierarchy3"/>
    <dgm:cxn modelId="{1586ECC8-0F5D-47B6-92A6-C4A415234578}" srcId="{92AFA0C8-172D-4E60-A9AA-B49945C5A8D0}" destId="{1F310532-DE60-4E15-8793-49DEA90034FC}" srcOrd="2" destOrd="0" parTransId="{BFE35240-BF43-4134-A080-EB800E620D29}" sibTransId="{BD870B12-8AEA-40C9-8945-A3E9054F99D2}"/>
    <dgm:cxn modelId="{BED36E8E-B4CC-44C0-A512-47921A985DFE}" type="presOf" srcId="{155ED673-95CD-4E38-8E1F-F961FB97287F}" destId="{35BD108F-4D5E-42F5-A7EE-1E26C6F2CFD1}" srcOrd="0" destOrd="0" presId="urn:microsoft.com/office/officeart/2005/8/layout/hierarchy3"/>
    <dgm:cxn modelId="{4E1F455C-EB5F-4545-AD89-E75C27F70B7C}" srcId="{C6FE2D99-91A4-48E1-99BE-034547F37F55}" destId="{DECADC5E-BACF-46B6-A7AE-F7E121E13A0E}" srcOrd="4" destOrd="0" parTransId="{0813DC88-0CAD-48F8-8A6C-4F3720C2CAEE}" sibTransId="{446B822F-8CB1-4C1C-B279-62F322CE79F0}"/>
    <dgm:cxn modelId="{C3286A0C-515D-485B-A197-DCED531406EC}" type="presOf" srcId="{FCE8324E-2231-4C2D-A6EE-618C9B264CE4}" destId="{C5167769-9846-47CA-B180-C8D3A5D9A7A6}" srcOrd="0" destOrd="0" presId="urn:microsoft.com/office/officeart/2005/8/layout/hierarchy3"/>
    <dgm:cxn modelId="{5A0217C9-89C1-4575-8B48-3C7D40647870}" srcId="{C6FE2D99-91A4-48E1-99BE-034547F37F55}" destId="{983E8FEF-622F-4C0E-BB5F-264D9C67AE1C}" srcOrd="0" destOrd="0" parTransId="{CD7ECFB4-414C-4CFA-8F10-B65525115597}" sibTransId="{0FFB6153-2B54-4CB2-922A-73FB3EAF329D}"/>
    <dgm:cxn modelId="{9AC2444C-81CA-427C-8C2E-F4B04F6E4E2E}" type="presOf" srcId="{C96E9830-9944-4655-AA7B-077B25CF9844}" destId="{85A897D8-8BD1-4DDE-A1B0-2174A543EDA1}" srcOrd="0" destOrd="0" presId="urn:microsoft.com/office/officeart/2005/8/layout/hierarchy3"/>
    <dgm:cxn modelId="{EE036786-8BFF-4EA2-B3BA-8BD65A5C6C78}" type="presOf" srcId="{63B2021C-7D53-4944-BFA9-FFB44B89137B}" destId="{B503C533-A9DE-4C40-81F1-DE47769DAE5F}" srcOrd="0" destOrd="0" presId="urn:microsoft.com/office/officeart/2005/8/layout/hierarchy3"/>
    <dgm:cxn modelId="{CD566A5A-D907-4957-AC52-783198BD468C}" srcId="{60D43B30-ADCC-47B0-80AD-34426580EDA0}" destId="{E423B884-B455-44C5-9AA3-00CCFD3EE986}" srcOrd="1" destOrd="0" parTransId="{C8EF0D61-9234-4E50-83BB-CB1C64FF15A7}" sibTransId="{00E05DEE-FDFF-49D4-A6D1-6E7AE9DEDC51}"/>
    <dgm:cxn modelId="{B6C2BE72-D9E2-4E01-BF87-185AAEE907B8}" srcId="{325FD4B9-B2B6-42AF-92CA-E6C3BF9BDA8B}" destId="{05D16AE6-A8C7-4A80-9D7A-39CA92898382}" srcOrd="1" destOrd="0" parTransId="{5CC5704D-6FD8-4597-AD90-2AA9885A5850}" sibTransId="{217DF4D2-4170-48D1-8354-70AEF5CDB665}"/>
    <dgm:cxn modelId="{819D8EC9-B1A2-466D-9F33-06BCD5BB7ED2}" type="presOf" srcId="{CDC504E5-2EE9-457B-89E5-DB4FB5ED7C19}" destId="{192344FA-CDFF-41EC-9A0A-8E9EA1BDFE50}" srcOrd="0" destOrd="0" presId="urn:microsoft.com/office/officeart/2005/8/layout/hierarchy3"/>
    <dgm:cxn modelId="{3C48B65D-689B-4FE3-8A61-86E556F86F7C}" type="presOf" srcId="{DECADC5E-BACF-46B6-A7AE-F7E121E13A0E}" destId="{C93125EC-AF5D-4A0B-A967-26D2C3FB2C24}" srcOrd="0" destOrd="0" presId="urn:microsoft.com/office/officeart/2005/8/layout/hierarchy3"/>
    <dgm:cxn modelId="{69C5429E-2206-4A10-8774-12FB49C562F2}" srcId="{92AFA0C8-172D-4E60-A9AA-B49945C5A8D0}" destId="{01840431-8AA1-4041-AA46-A41644B0DE71}" srcOrd="0" destOrd="0" parTransId="{03F9051D-4BD1-466F-988C-736B5CEA7742}" sibTransId="{A419E032-8C03-4C52-8DF7-B3B8C224A1A3}"/>
    <dgm:cxn modelId="{C47689B2-BB24-4B21-BAFD-BA0791366933}" type="presOf" srcId="{92E2A996-DE1E-4EFB-BA54-E3B90DDD598C}" destId="{133B5E98-664D-4315-BD7B-EBB1192B8416}" srcOrd="0" destOrd="0" presId="urn:microsoft.com/office/officeart/2005/8/layout/hierarchy3"/>
    <dgm:cxn modelId="{6242BC6B-6056-4750-B7F2-A0B8DA29F4A9}" type="presOf" srcId="{80610CA6-EDAB-46E8-8BB1-93460D3160D0}" destId="{B8873E1F-2E85-4E3F-AEF3-DB0C676CFA58}" srcOrd="0" destOrd="0" presId="urn:microsoft.com/office/officeart/2005/8/layout/hierarchy3"/>
    <dgm:cxn modelId="{801CBB1C-3B62-4E56-8D28-233EFAD9BFA0}" srcId="{E935FF88-A629-4A7D-8546-AC61C043356A}" destId="{325FD4B9-B2B6-42AF-92CA-E6C3BF9BDA8B}" srcOrd="2" destOrd="0" parTransId="{FC3460D2-CC58-4EEB-A5D9-2DDD6614AF5E}" sibTransId="{857D9C6A-5183-40F4-8E1E-01224A16AD6B}"/>
    <dgm:cxn modelId="{DB8A997B-D391-4638-811E-329F739DADB3}" type="presOf" srcId="{7A1CD726-6BEA-420C-990F-757E13837853}" destId="{17FBCD0D-01E6-4BCD-AA29-0E20B4CC90F2}" srcOrd="0" destOrd="0" presId="urn:microsoft.com/office/officeart/2005/8/layout/hierarchy3"/>
    <dgm:cxn modelId="{CE0C1081-A0C1-4074-9102-2F8EE8DFC4F6}" type="presOf" srcId="{325FD4B9-B2B6-42AF-92CA-E6C3BF9BDA8B}" destId="{512214C4-8CAB-4D81-8214-E6C78B212A13}" srcOrd="1" destOrd="0" presId="urn:microsoft.com/office/officeart/2005/8/layout/hierarchy3"/>
    <dgm:cxn modelId="{8FB1C11F-87BC-491D-B4DC-5AC5E4F068A5}" srcId="{60D43B30-ADCC-47B0-80AD-34426580EDA0}" destId="{FF2E0DCC-AD56-4798-A6D6-85A8095B397C}" srcOrd="0" destOrd="0" parTransId="{5B232713-6EB2-4E73-A614-6FEB47E5B272}" sibTransId="{F77744AA-1E5D-4D53-91CD-6AC5ADACF53B}"/>
    <dgm:cxn modelId="{6F817DF7-C639-4F3B-9737-01E74910C65E}" srcId="{325FD4B9-B2B6-42AF-92CA-E6C3BF9BDA8B}" destId="{CB1740C3-183B-4A2E-B108-427B224680EC}" srcOrd="0" destOrd="0" parTransId="{80610CA6-EDAB-46E8-8BB1-93460D3160D0}" sibTransId="{3A1F2135-F83D-40B2-900B-D1E7B4839CC6}"/>
    <dgm:cxn modelId="{E8F11942-ACDB-4586-A270-042034815F51}" type="presOf" srcId="{C8EF0D61-9234-4E50-83BB-CB1C64FF15A7}" destId="{EA0E0A1E-9C5B-4F78-A613-735DDC96DF74}" srcOrd="0" destOrd="0" presId="urn:microsoft.com/office/officeart/2005/8/layout/hierarchy3"/>
    <dgm:cxn modelId="{4D0D3391-0F04-408D-B3BE-09568DE4B8E3}" type="presOf" srcId="{C7F517AD-82D6-43FF-81C0-619B0C2711AE}" destId="{14DAE26D-DF62-4300-8896-9E1C8205B78B}" srcOrd="0" destOrd="0" presId="urn:microsoft.com/office/officeart/2005/8/layout/hierarchy3"/>
    <dgm:cxn modelId="{AEB8FE61-EEC4-4BDB-B9E0-1C3CFEC2798E}" srcId="{C6FE2D99-91A4-48E1-99BE-034547F37F55}" destId="{C25ACD26-AACC-4BF2-BDD5-A151DA0778E4}" srcOrd="1" destOrd="0" parTransId="{143A442F-8CA9-437A-B8D6-6E83C0155429}" sibTransId="{A8A5FC18-9795-4885-BAF3-81EA85143BE3}"/>
    <dgm:cxn modelId="{EEAB56F7-313E-4758-965A-C752E6486971}" srcId="{60D43B30-ADCC-47B0-80AD-34426580EDA0}" destId="{899A95B3-9558-4810-A2CB-F9DC0831F3FA}" srcOrd="4" destOrd="0" parTransId="{7A1CD726-6BEA-420C-990F-757E13837853}" sibTransId="{81CBD680-BFD7-41D7-A5B6-313596F4FDCB}"/>
    <dgm:cxn modelId="{C9187EBC-F61E-4219-A1BA-C02E71D67B11}" type="presOf" srcId="{325FD4B9-B2B6-42AF-92CA-E6C3BF9BDA8B}" destId="{2CA827F8-44BE-4CAC-BBF8-B276C9F2A7FB}" srcOrd="0" destOrd="0" presId="urn:microsoft.com/office/officeart/2005/8/layout/hierarchy3"/>
    <dgm:cxn modelId="{7ED58A6B-EFC7-4282-80C6-216AE0A05B9F}" type="presOf" srcId="{60D43B30-ADCC-47B0-80AD-34426580EDA0}" destId="{5D16ADAF-CC4A-4914-905F-227A606CE8AB}" srcOrd="1" destOrd="0" presId="urn:microsoft.com/office/officeart/2005/8/layout/hierarchy3"/>
    <dgm:cxn modelId="{CB309226-8D25-4D8F-ADAB-9154C3C3A2A9}" type="presOf" srcId="{770059C2-D8FE-4C44-909C-5144C6B6A3BE}" destId="{E4962236-7DF5-44A9-B8ED-DDD4FF34EFB0}" srcOrd="0" destOrd="0" presId="urn:microsoft.com/office/officeart/2005/8/layout/hierarchy3"/>
    <dgm:cxn modelId="{B4672661-CE14-4538-B8EF-9721F7C661D4}" type="presOf" srcId="{A92DEE92-A82B-4543-A370-954E69E1B283}" destId="{2332FA3B-6ACE-42C9-ACC1-C9704D501C51}" srcOrd="0" destOrd="0" presId="urn:microsoft.com/office/officeart/2005/8/layout/hierarchy3"/>
    <dgm:cxn modelId="{EFB66EDF-E281-40AE-8046-FC3FC9E6A7EE}" type="presOf" srcId="{E935FF88-A629-4A7D-8546-AC61C043356A}" destId="{D3E084DE-7141-46F3-BCF8-E5DB325A163F}" srcOrd="0" destOrd="0" presId="urn:microsoft.com/office/officeart/2005/8/layout/hierarchy3"/>
    <dgm:cxn modelId="{0E86652F-1EC5-472B-8B47-7751F1230F8C}" type="presOf" srcId="{C25ACD26-AACC-4BF2-BDD5-A151DA0778E4}" destId="{4F91010B-EE07-4C40-873A-3D009663619A}" srcOrd="0" destOrd="0" presId="urn:microsoft.com/office/officeart/2005/8/layout/hierarchy3"/>
    <dgm:cxn modelId="{F330FE5A-0215-4784-A77B-D273C66E9898}" type="presOf" srcId="{5CC5704D-6FD8-4597-AD90-2AA9885A5850}" destId="{30FC6538-269E-4B48-B263-449D07B76B58}" srcOrd="0" destOrd="0" presId="urn:microsoft.com/office/officeart/2005/8/layout/hierarchy3"/>
    <dgm:cxn modelId="{5D60CD62-41CB-42EC-A078-961AAF970819}" type="presOf" srcId="{BFE35240-BF43-4134-A080-EB800E620D29}" destId="{90A3BF8C-1C91-4D25-96CE-77FB0ED8E67A}" srcOrd="0" destOrd="0" presId="urn:microsoft.com/office/officeart/2005/8/layout/hierarchy3"/>
    <dgm:cxn modelId="{A2D41804-C9DB-45A0-AB82-B3A367FD407F}" srcId="{92AFA0C8-172D-4E60-A9AA-B49945C5A8D0}" destId="{63B2021C-7D53-4944-BFA9-FFB44B89137B}" srcOrd="1" destOrd="0" parTransId="{58CCB850-6176-4E31-B694-06F9286CA3B7}" sibTransId="{4566354A-9AD6-4F34-BFEB-0FA7ACA0DA9B}"/>
    <dgm:cxn modelId="{F79706AE-D792-4E35-9B21-2D04DF9CCB81}" type="presOf" srcId="{60D43B30-ADCC-47B0-80AD-34426580EDA0}" destId="{06D06457-F561-4FCE-AD07-07B8373C77E7}" srcOrd="0" destOrd="0" presId="urn:microsoft.com/office/officeart/2005/8/layout/hierarchy3"/>
    <dgm:cxn modelId="{DC785B9A-4C62-4487-8B3E-821777802B65}" srcId="{C6FE2D99-91A4-48E1-99BE-034547F37F55}" destId="{49DDAD29-1B53-4AB6-B352-FAE627353326}" srcOrd="2" destOrd="0" parTransId="{FCE8324E-2231-4C2D-A6EE-618C9B264CE4}" sibTransId="{7756113C-ADA9-459C-A44D-84FEA2D6719E}"/>
    <dgm:cxn modelId="{E75D1A2B-A57F-4408-A3C4-E33E0F50B144}" type="presOf" srcId="{01840431-8AA1-4041-AA46-A41644B0DE71}" destId="{F26C1A2E-1EF6-401C-B282-36A5BA618004}" srcOrd="0" destOrd="0" presId="urn:microsoft.com/office/officeart/2005/8/layout/hierarchy3"/>
    <dgm:cxn modelId="{106A448D-65C3-4B9F-ADC2-D08F93DEFF11}" type="presOf" srcId="{92AFA0C8-172D-4E60-A9AA-B49945C5A8D0}" destId="{CE81FBD8-4F80-49FE-A3E2-B4DFECE0E411}" srcOrd="0" destOrd="0" presId="urn:microsoft.com/office/officeart/2005/8/layout/hierarchy3"/>
    <dgm:cxn modelId="{E9F67F28-21E2-47B9-A7EA-0906A8FCE1ED}" type="presOf" srcId="{AFFFF796-069E-4989-85C1-A93B60893B05}" destId="{08672466-3506-42D3-826C-AE2E61BC2BFF}" srcOrd="0" destOrd="0" presId="urn:microsoft.com/office/officeart/2005/8/layout/hierarchy3"/>
    <dgm:cxn modelId="{BAE573B8-9ABB-484E-8E34-4A325D7B3DE1}" type="presOf" srcId="{49DDAD29-1B53-4AB6-B352-FAE627353326}" destId="{1441DBE9-0AE2-451B-8E4E-38960209DC9B}" srcOrd="0" destOrd="0" presId="urn:microsoft.com/office/officeart/2005/8/layout/hierarchy3"/>
    <dgm:cxn modelId="{FA7752F8-2A69-4137-B268-A3BC8131883D}" srcId="{325FD4B9-B2B6-42AF-92CA-E6C3BF9BDA8B}" destId="{92E2A996-DE1E-4EFB-BA54-E3B90DDD598C}" srcOrd="3" destOrd="0" parTransId="{C96E9830-9944-4655-AA7B-077B25CF9844}" sibTransId="{11E7DDA1-2F66-49C8-B39B-2223AD7A41D1}"/>
    <dgm:cxn modelId="{B836DFBE-6D31-49C9-81B5-F565175C7704}" type="presOf" srcId="{5B232713-6EB2-4E73-A614-6FEB47E5B272}" destId="{D37290B7-290C-4523-89F3-01C4F4DD001B}" srcOrd="0" destOrd="0" presId="urn:microsoft.com/office/officeart/2005/8/layout/hierarchy3"/>
    <dgm:cxn modelId="{8D5E3D1D-C083-4E4A-A3C1-D306C58D2929}" srcId="{92AFA0C8-172D-4E60-A9AA-B49945C5A8D0}" destId="{AFFFF796-069E-4989-85C1-A93B60893B05}" srcOrd="3" destOrd="0" parTransId="{4B13724A-3FCB-440D-A592-4774FD999ECF}" sibTransId="{05AE7297-5EEF-42FF-8E00-23973B6EE304}"/>
    <dgm:cxn modelId="{F77C8823-8E83-4888-A837-25D9A4A7A64B}" srcId="{92AFA0C8-172D-4E60-A9AA-B49945C5A8D0}" destId="{4AFCC54F-5DE3-4D98-B2F9-2EB90CC9C859}" srcOrd="4" destOrd="0" parTransId="{155ED673-95CD-4E38-8E1F-F961FB97287F}" sibTransId="{8EC57831-55BE-4C1F-B943-813B357A3316}"/>
    <dgm:cxn modelId="{A5E75F3A-548C-4993-907E-3893DDA9DEBC}" type="presOf" srcId="{4AFCC54F-5DE3-4D98-B2F9-2EB90CC9C859}" destId="{4DE10E80-D8E4-4EA9-965F-24D5528A56D3}" srcOrd="0" destOrd="0" presId="urn:microsoft.com/office/officeart/2005/8/layout/hierarchy3"/>
    <dgm:cxn modelId="{98D3AF10-40CA-45F1-8FA9-5CF8544794F8}" type="presOf" srcId="{143A442F-8CA9-437A-B8D6-6E83C0155429}" destId="{81ED9440-CCFC-4E8C-963D-BDFE326E9D22}" srcOrd="0" destOrd="0" presId="urn:microsoft.com/office/officeart/2005/8/layout/hierarchy3"/>
    <dgm:cxn modelId="{7EF6C713-86A9-4953-ADD3-7720BD666673}" type="presOf" srcId="{9E8F8F63-506F-4E49-A513-DCAD3B209E6B}" destId="{DC30E87B-FBD4-4DE8-80FD-38236FFBFEA3}" srcOrd="0" destOrd="0" presId="urn:microsoft.com/office/officeart/2005/8/layout/hierarchy3"/>
    <dgm:cxn modelId="{87CD9554-951F-489E-B5DC-722B0C75D447}" type="presParOf" srcId="{D3E084DE-7141-46F3-BCF8-E5DB325A163F}" destId="{0F0AAC9F-8CA8-4E16-9ECC-C7D60E72A52E}" srcOrd="0" destOrd="0" presId="urn:microsoft.com/office/officeart/2005/8/layout/hierarchy3"/>
    <dgm:cxn modelId="{2EF8162A-2989-4B0B-B2D0-D382DB9F2ADE}" type="presParOf" srcId="{0F0AAC9F-8CA8-4E16-9ECC-C7D60E72A52E}" destId="{FE646991-DE17-4BE0-8593-17931FEF2E93}" srcOrd="0" destOrd="0" presId="urn:microsoft.com/office/officeart/2005/8/layout/hierarchy3"/>
    <dgm:cxn modelId="{EFC46146-A9CA-485C-A749-F5E476E93A87}" type="presParOf" srcId="{FE646991-DE17-4BE0-8593-17931FEF2E93}" destId="{CE81FBD8-4F80-49FE-A3E2-B4DFECE0E411}" srcOrd="0" destOrd="0" presId="urn:microsoft.com/office/officeart/2005/8/layout/hierarchy3"/>
    <dgm:cxn modelId="{3CA92145-0246-4404-9E53-7EA7F7BBF37E}" type="presParOf" srcId="{FE646991-DE17-4BE0-8593-17931FEF2E93}" destId="{A0C42411-6B76-422A-9D95-74D7DF05B94E}" srcOrd="1" destOrd="0" presId="urn:microsoft.com/office/officeart/2005/8/layout/hierarchy3"/>
    <dgm:cxn modelId="{ECB31827-702C-46C3-A9E6-38239A92371F}" type="presParOf" srcId="{0F0AAC9F-8CA8-4E16-9ECC-C7D60E72A52E}" destId="{A26BF006-B8B6-4F4F-85B7-42B73E9CF11A}" srcOrd="1" destOrd="0" presId="urn:microsoft.com/office/officeart/2005/8/layout/hierarchy3"/>
    <dgm:cxn modelId="{80227730-17BA-45A5-89B7-82C8DFB6ABE8}" type="presParOf" srcId="{A26BF006-B8B6-4F4F-85B7-42B73E9CF11A}" destId="{2F49632D-338A-45C3-A368-520474496589}" srcOrd="0" destOrd="0" presId="urn:microsoft.com/office/officeart/2005/8/layout/hierarchy3"/>
    <dgm:cxn modelId="{D355FB45-079B-4B25-A6C2-F4544C1FE429}" type="presParOf" srcId="{A26BF006-B8B6-4F4F-85B7-42B73E9CF11A}" destId="{F26C1A2E-1EF6-401C-B282-36A5BA618004}" srcOrd="1" destOrd="0" presId="urn:microsoft.com/office/officeart/2005/8/layout/hierarchy3"/>
    <dgm:cxn modelId="{267C94EE-1AE2-4FFB-B351-265EE5A97296}" type="presParOf" srcId="{A26BF006-B8B6-4F4F-85B7-42B73E9CF11A}" destId="{4B474F85-587A-4ADD-9083-B8713E2B2BF0}" srcOrd="2" destOrd="0" presId="urn:microsoft.com/office/officeart/2005/8/layout/hierarchy3"/>
    <dgm:cxn modelId="{B95E1BE5-B8EA-4E2F-972F-0BC1C3BF563C}" type="presParOf" srcId="{A26BF006-B8B6-4F4F-85B7-42B73E9CF11A}" destId="{B503C533-A9DE-4C40-81F1-DE47769DAE5F}" srcOrd="3" destOrd="0" presId="urn:microsoft.com/office/officeart/2005/8/layout/hierarchy3"/>
    <dgm:cxn modelId="{284E3BB5-950C-4BD4-B1FA-B6CE430F33EC}" type="presParOf" srcId="{A26BF006-B8B6-4F4F-85B7-42B73E9CF11A}" destId="{90A3BF8C-1C91-4D25-96CE-77FB0ED8E67A}" srcOrd="4" destOrd="0" presId="urn:microsoft.com/office/officeart/2005/8/layout/hierarchy3"/>
    <dgm:cxn modelId="{E54DAF38-A084-49B0-B829-2CC081F9E43F}" type="presParOf" srcId="{A26BF006-B8B6-4F4F-85B7-42B73E9CF11A}" destId="{EB2A8ACF-63CA-4428-B82C-227F5B6B68AB}" srcOrd="5" destOrd="0" presId="urn:microsoft.com/office/officeart/2005/8/layout/hierarchy3"/>
    <dgm:cxn modelId="{79E86814-2D06-4300-80D0-33D7634C8AC6}" type="presParOf" srcId="{A26BF006-B8B6-4F4F-85B7-42B73E9CF11A}" destId="{6B8B5D94-FDE4-409B-BF8A-D9B17C0C6BB7}" srcOrd="6" destOrd="0" presId="urn:microsoft.com/office/officeart/2005/8/layout/hierarchy3"/>
    <dgm:cxn modelId="{E7FC9CEE-4621-48C2-88B3-E4D04E43D018}" type="presParOf" srcId="{A26BF006-B8B6-4F4F-85B7-42B73E9CF11A}" destId="{08672466-3506-42D3-826C-AE2E61BC2BFF}" srcOrd="7" destOrd="0" presId="urn:microsoft.com/office/officeart/2005/8/layout/hierarchy3"/>
    <dgm:cxn modelId="{FAF81F2D-E294-4171-BC51-0CD1B32ABF4E}" type="presParOf" srcId="{A26BF006-B8B6-4F4F-85B7-42B73E9CF11A}" destId="{35BD108F-4D5E-42F5-A7EE-1E26C6F2CFD1}" srcOrd="8" destOrd="0" presId="urn:microsoft.com/office/officeart/2005/8/layout/hierarchy3"/>
    <dgm:cxn modelId="{5040D8D1-E544-454F-97CF-F6E1A3472296}" type="presParOf" srcId="{A26BF006-B8B6-4F4F-85B7-42B73E9CF11A}" destId="{4DE10E80-D8E4-4EA9-965F-24D5528A56D3}" srcOrd="9" destOrd="0" presId="urn:microsoft.com/office/officeart/2005/8/layout/hierarchy3"/>
    <dgm:cxn modelId="{F70CFE09-0479-4279-AA7A-C6560622F527}" type="presParOf" srcId="{D3E084DE-7141-46F3-BCF8-E5DB325A163F}" destId="{60B8046E-03AD-4D08-B8FB-FD76DF6ADF33}" srcOrd="1" destOrd="0" presId="urn:microsoft.com/office/officeart/2005/8/layout/hierarchy3"/>
    <dgm:cxn modelId="{928D4894-F156-4E62-9EED-05F42453AA51}" type="presParOf" srcId="{60B8046E-03AD-4D08-B8FB-FD76DF6ADF33}" destId="{78026A15-8D41-47DF-9E9B-E5D9194034F1}" srcOrd="0" destOrd="0" presId="urn:microsoft.com/office/officeart/2005/8/layout/hierarchy3"/>
    <dgm:cxn modelId="{641594C9-B299-44ED-81FB-5E09B953683C}" type="presParOf" srcId="{78026A15-8D41-47DF-9E9B-E5D9194034F1}" destId="{0AA7ADC5-6104-4FB3-995B-E3F6D6BC5EBC}" srcOrd="0" destOrd="0" presId="urn:microsoft.com/office/officeart/2005/8/layout/hierarchy3"/>
    <dgm:cxn modelId="{585F7AE3-1D42-4E61-8BA0-DBA64A270BAF}" type="presParOf" srcId="{78026A15-8D41-47DF-9E9B-E5D9194034F1}" destId="{30C5CB75-61F8-4F4E-B984-4E082F5990E2}" srcOrd="1" destOrd="0" presId="urn:microsoft.com/office/officeart/2005/8/layout/hierarchy3"/>
    <dgm:cxn modelId="{CF1BA16D-3A6A-4E8F-9664-8DBB8BF6C363}" type="presParOf" srcId="{60B8046E-03AD-4D08-B8FB-FD76DF6ADF33}" destId="{B8D9C238-24FF-4BC9-91D1-12FFEB471616}" srcOrd="1" destOrd="0" presId="urn:microsoft.com/office/officeart/2005/8/layout/hierarchy3"/>
    <dgm:cxn modelId="{FA3C53C5-97C0-4151-8B75-EE3CBDD323D7}" type="presParOf" srcId="{B8D9C238-24FF-4BC9-91D1-12FFEB471616}" destId="{474D1A55-C3D8-47F6-85D0-08CAB0A6C725}" srcOrd="0" destOrd="0" presId="urn:microsoft.com/office/officeart/2005/8/layout/hierarchy3"/>
    <dgm:cxn modelId="{DCC6120F-0AD7-45D1-B47B-9E61121422A4}" type="presParOf" srcId="{B8D9C238-24FF-4BC9-91D1-12FFEB471616}" destId="{F926900C-211F-40A2-9D46-4F182B5268B0}" srcOrd="1" destOrd="0" presId="urn:microsoft.com/office/officeart/2005/8/layout/hierarchy3"/>
    <dgm:cxn modelId="{BFC905F3-6222-4AFA-8D04-8B0F289527EE}" type="presParOf" srcId="{B8D9C238-24FF-4BC9-91D1-12FFEB471616}" destId="{81ED9440-CCFC-4E8C-963D-BDFE326E9D22}" srcOrd="2" destOrd="0" presId="urn:microsoft.com/office/officeart/2005/8/layout/hierarchy3"/>
    <dgm:cxn modelId="{812CAA83-C493-493F-8135-EB200F806246}" type="presParOf" srcId="{B8D9C238-24FF-4BC9-91D1-12FFEB471616}" destId="{4F91010B-EE07-4C40-873A-3D009663619A}" srcOrd="3" destOrd="0" presId="urn:microsoft.com/office/officeart/2005/8/layout/hierarchy3"/>
    <dgm:cxn modelId="{33F3AAE9-2AFB-43CD-B7BC-B806259ADBEC}" type="presParOf" srcId="{B8D9C238-24FF-4BC9-91D1-12FFEB471616}" destId="{C5167769-9846-47CA-B180-C8D3A5D9A7A6}" srcOrd="4" destOrd="0" presId="urn:microsoft.com/office/officeart/2005/8/layout/hierarchy3"/>
    <dgm:cxn modelId="{470D79BE-7112-4762-8CFE-C51D4B47C917}" type="presParOf" srcId="{B8D9C238-24FF-4BC9-91D1-12FFEB471616}" destId="{1441DBE9-0AE2-451B-8E4E-38960209DC9B}" srcOrd="5" destOrd="0" presId="urn:microsoft.com/office/officeart/2005/8/layout/hierarchy3"/>
    <dgm:cxn modelId="{62DC1BEB-553A-481F-BF9C-BD8C7EAD3157}" type="presParOf" srcId="{B8D9C238-24FF-4BC9-91D1-12FFEB471616}" destId="{2C8724E1-FA70-40D3-B245-8654FFC1338C}" srcOrd="6" destOrd="0" presId="urn:microsoft.com/office/officeart/2005/8/layout/hierarchy3"/>
    <dgm:cxn modelId="{14464CBA-567B-494A-90A8-84D57B0A4FF4}" type="presParOf" srcId="{B8D9C238-24FF-4BC9-91D1-12FFEB471616}" destId="{2332FA3B-6ACE-42C9-ACC1-C9704D501C51}" srcOrd="7" destOrd="0" presId="urn:microsoft.com/office/officeart/2005/8/layout/hierarchy3"/>
    <dgm:cxn modelId="{818E0731-79A3-446E-AC27-F3553D10E43C}" type="presParOf" srcId="{B8D9C238-24FF-4BC9-91D1-12FFEB471616}" destId="{FE1DCE5D-F2F1-4E91-8A46-8283B6D7FD6F}" srcOrd="8" destOrd="0" presId="urn:microsoft.com/office/officeart/2005/8/layout/hierarchy3"/>
    <dgm:cxn modelId="{DF29359E-0046-4C6E-9CA3-A53ABF2DED2E}" type="presParOf" srcId="{B8D9C238-24FF-4BC9-91D1-12FFEB471616}" destId="{C93125EC-AF5D-4A0B-A967-26D2C3FB2C24}" srcOrd="9" destOrd="0" presId="urn:microsoft.com/office/officeart/2005/8/layout/hierarchy3"/>
    <dgm:cxn modelId="{65EE3ECD-18A6-4603-8847-E32E99C499B2}" type="presParOf" srcId="{D3E084DE-7141-46F3-BCF8-E5DB325A163F}" destId="{E44FBBE7-B631-42AD-836F-72E7CDBDD99E}" srcOrd="2" destOrd="0" presId="urn:microsoft.com/office/officeart/2005/8/layout/hierarchy3"/>
    <dgm:cxn modelId="{2B89A20E-2AE3-4B1D-9100-F3A4105BA7BE}" type="presParOf" srcId="{E44FBBE7-B631-42AD-836F-72E7CDBDD99E}" destId="{08D309C9-AEB5-4BCD-ACAD-7089003DD5AC}" srcOrd="0" destOrd="0" presId="urn:microsoft.com/office/officeart/2005/8/layout/hierarchy3"/>
    <dgm:cxn modelId="{BE514BC1-7A7F-474E-9550-91B34C048F62}" type="presParOf" srcId="{08D309C9-AEB5-4BCD-ACAD-7089003DD5AC}" destId="{2CA827F8-44BE-4CAC-BBF8-B276C9F2A7FB}" srcOrd="0" destOrd="0" presId="urn:microsoft.com/office/officeart/2005/8/layout/hierarchy3"/>
    <dgm:cxn modelId="{D1357C8A-0634-4589-859E-6DBABECA8A98}" type="presParOf" srcId="{08D309C9-AEB5-4BCD-ACAD-7089003DD5AC}" destId="{512214C4-8CAB-4D81-8214-E6C78B212A13}" srcOrd="1" destOrd="0" presId="urn:microsoft.com/office/officeart/2005/8/layout/hierarchy3"/>
    <dgm:cxn modelId="{79123865-6BD1-45D8-BB6F-9D9DCAA9F448}" type="presParOf" srcId="{E44FBBE7-B631-42AD-836F-72E7CDBDD99E}" destId="{9BBD7B0C-B41B-4848-B9CA-550C81DDF943}" srcOrd="1" destOrd="0" presId="urn:microsoft.com/office/officeart/2005/8/layout/hierarchy3"/>
    <dgm:cxn modelId="{C1AAB48B-92E5-4567-99AE-BB63D9BF0034}" type="presParOf" srcId="{9BBD7B0C-B41B-4848-B9CA-550C81DDF943}" destId="{B8873E1F-2E85-4E3F-AEF3-DB0C676CFA58}" srcOrd="0" destOrd="0" presId="urn:microsoft.com/office/officeart/2005/8/layout/hierarchy3"/>
    <dgm:cxn modelId="{2CEB10A2-160F-4500-8180-4FE53D77E21F}" type="presParOf" srcId="{9BBD7B0C-B41B-4848-B9CA-550C81DDF943}" destId="{8E8A7DAB-FEC8-4ECA-A2ED-EF738CC1B257}" srcOrd="1" destOrd="0" presId="urn:microsoft.com/office/officeart/2005/8/layout/hierarchy3"/>
    <dgm:cxn modelId="{632E2764-EC79-43D1-AD68-5C0D9680735E}" type="presParOf" srcId="{9BBD7B0C-B41B-4848-B9CA-550C81DDF943}" destId="{30FC6538-269E-4B48-B263-449D07B76B58}" srcOrd="2" destOrd="0" presId="urn:microsoft.com/office/officeart/2005/8/layout/hierarchy3"/>
    <dgm:cxn modelId="{376732AB-F494-41A2-BE75-AE7616B56EA2}" type="presParOf" srcId="{9BBD7B0C-B41B-4848-B9CA-550C81DDF943}" destId="{13EA026A-9202-4CC3-92AA-FED907569A39}" srcOrd="3" destOrd="0" presId="urn:microsoft.com/office/officeart/2005/8/layout/hierarchy3"/>
    <dgm:cxn modelId="{743121A5-CED1-44DB-938E-8A6D45F40FF9}" type="presParOf" srcId="{9BBD7B0C-B41B-4848-B9CA-550C81DDF943}" destId="{192344FA-CDFF-41EC-9A0A-8E9EA1BDFE50}" srcOrd="4" destOrd="0" presId="urn:microsoft.com/office/officeart/2005/8/layout/hierarchy3"/>
    <dgm:cxn modelId="{AA1A4B89-34D3-4E63-BDA6-3F3D3C3D17AF}" type="presParOf" srcId="{9BBD7B0C-B41B-4848-B9CA-550C81DDF943}" destId="{14DAE26D-DF62-4300-8896-9E1C8205B78B}" srcOrd="5" destOrd="0" presId="urn:microsoft.com/office/officeart/2005/8/layout/hierarchy3"/>
    <dgm:cxn modelId="{37DE1E84-9EFC-481E-BEE8-AB9A92B4AC2A}" type="presParOf" srcId="{9BBD7B0C-B41B-4848-B9CA-550C81DDF943}" destId="{85A897D8-8BD1-4DDE-A1B0-2174A543EDA1}" srcOrd="6" destOrd="0" presId="urn:microsoft.com/office/officeart/2005/8/layout/hierarchy3"/>
    <dgm:cxn modelId="{DACE97F8-69DD-49D6-9F11-733A858D0E52}" type="presParOf" srcId="{9BBD7B0C-B41B-4848-B9CA-550C81DDF943}" destId="{133B5E98-664D-4315-BD7B-EBB1192B8416}" srcOrd="7" destOrd="0" presId="urn:microsoft.com/office/officeart/2005/8/layout/hierarchy3"/>
    <dgm:cxn modelId="{AB64DB2E-495D-450D-A8A9-605126D96150}" type="presParOf" srcId="{D3E084DE-7141-46F3-BCF8-E5DB325A163F}" destId="{3C38285E-38CB-4693-9B61-A2282CD32EA4}" srcOrd="3" destOrd="0" presId="urn:microsoft.com/office/officeart/2005/8/layout/hierarchy3"/>
    <dgm:cxn modelId="{43773720-14CA-428A-A078-367FA43FDFB5}" type="presParOf" srcId="{3C38285E-38CB-4693-9B61-A2282CD32EA4}" destId="{264038C0-5864-4F26-A0FD-3E48372F854B}" srcOrd="0" destOrd="0" presId="urn:microsoft.com/office/officeart/2005/8/layout/hierarchy3"/>
    <dgm:cxn modelId="{B8175ADE-1E19-4A88-97D1-4D102EE147CA}" type="presParOf" srcId="{264038C0-5864-4F26-A0FD-3E48372F854B}" destId="{06D06457-F561-4FCE-AD07-07B8373C77E7}" srcOrd="0" destOrd="0" presId="urn:microsoft.com/office/officeart/2005/8/layout/hierarchy3"/>
    <dgm:cxn modelId="{903AE5A1-36FD-4711-B6F3-6355F321C80A}" type="presParOf" srcId="{264038C0-5864-4F26-A0FD-3E48372F854B}" destId="{5D16ADAF-CC4A-4914-905F-227A606CE8AB}" srcOrd="1" destOrd="0" presId="urn:microsoft.com/office/officeart/2005/8/layout/hierarchy3"/>
    <dgm:cxn modelId="{EE5ABB99-1C0A-4EEB-B018-FECD78FF6FCB}" type="presParOf" srcId="{3C38285E-38CB-4693-9B61-A2282CD32EA4}" destId="{F6CA1C49-80FB-4487-B89E-0E5E01862C40}" srcOrd="1" destOrd="0" presId="urn:microsoft.com/office/officeart/2005/8/layout/hierarchy3"/>
    <dgm:cxn modelId="{00B7F62E-9F1E-4584-A3CA-84CED1EFE176}" type="presParOf" srcId="{F6CA1C49-80FB-4487-B89E-0E5E01862C40}" destId="{D37290B7-290C-4523-89F3-01C4F4DD001B}" srcOrd="0" destOrd="0" presId="urn:microsoft.com/office/officeart/2005/8/layout/hierarchy3"/>
    <dgm:cxn modelId="{9F91EB8C-D70F-46D2-8FD4-630DFBCA6A85}" type="presParOf" srcId="{F6CA1C49-80FB-4487-B89E-0E5E01862C40}" destId="{4FF2A83C-2623-48D0-B735-07E9B6CF2C1D}" srcOrd="1" destOrd="0" presId="urn:microsoft.com/office/officeart/2005/8/layout/hierarchy3"/>
    <dgm:cxn modelId="{31FF837C-7CE6-4F41-953F-819B4E3DF0EB}" type="presParOf" srcId="{F6CA1C49-80FB-4487-B89E-0E5E01862C40}" destId="{EA0E0A1E-9C5B-4F78-A613-735DDC96DF74}" srcOrd="2" destOrd="0" presId="urn:microsoft.com/office/officeart/2005/8/layout/hierarchy3"/>
    <dgm:cxn modelId="{3B32048E-5D96-407E-AE0C-A03BEB89B714}" type="presParOf" srcId="{F6CA1C49-80FB-4487-B89E-0E5E01862C40}" destId="{C75DD1AF-AF0D-41EA-BC94-FCB11FF5080D}" srcOrd="3" destOrd="0" presId="urn:microsoft.com/office/officeart/2005/8/layout/hierarchy3"/>
    <dgm:cxn modelId="{0C1D3110-2DF9-445D-927F-B1201151BFFC}" type="presParOf" srcId="{F6CA1C49-80FB-4487-B89E-0E5E01862C40}" destId="{61EE1C21-38EC-4AB2-AABB-0F74C2252EA2}" srcOrd="4" destOrd="0" presId="urn:microsoft.com/office/officeart/2005/8/layout/hierarchy3"/>
    <dgm:cxn modelId="{2B07624F-F946-4840-8252-E872D242E184}" type="presParOf" srcId="{F6CA1C49-80FB-4487-B89E-0E5E01862C40}" destId="{DC30E87B-FBD4-4DE8-80FD-38236FFBFEA3}" srcOrd="5" destOrd="0" presId="urn:microsoft.com/office/officeart/2005/8/layout/hierarchy3"/>
    <dgm:cxn modelId="{D3C33422-DDFE-4989-B6B4-62A5098F2B2A}" type="presParOf" srcId="{F6CA1C49-80FB-4487-B89E-0E5E01862C40}" destId="{E4962236-7DF5-44A9-B8ED-DDD4FF34EFB0}" srcOrd="6" destOrd="0" presId="urn:microsoft.com/office/officeart/2005/8/layout/hierarchy3"/>
    <dgm:cxn modelId="{313077B2-691A-493D-993F-E86B6FED84EB}" type="presParOf" srcId="{F6CA1C49-80FB-4487-B89E-0E5E01862C40}" destId="{A806D7CF-87D4-4870-85F6-9A1D476FA1C4}" srcOrd="7" destOrd="0" presId="urn:microsoft.com/office/officeart/2005/8/layout/hierarchy3"/>
    <dgm:cxn modelId="{AAFAF137-36D9-44A8-8D7C-E75F32C2FAD3}" type="presParOf" srcId="{F6CA1C49-80FB-4487-B89E-0E5E01862C40}" destId="{17FBCD0D-01E6-4BCD-AA29-0E20B4CC90F2}" srcOrd="8" destOrd="0" presId="urn:microsoft.com/office/officeart/2005/8/layout/hierarchy3"/>
    <dgm:cxn modelId="{FDCD47CD-BD56-4649-8914-1914146C36AC}" type="presParOf" srcId="{F6CA1C49-80FB-4487-B89E-0E5E01862C40}" destId="{99957533-988A-4A50-A7B3-DD57B4C884E0}" srcOrd="9"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081785-C0E4-4C8F-A75B-D20FE5C72EBE}"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DF2DBF63-4B6F-472A-A528-A62917EE7DC9}">
      <dgm:prSet>
        <dgm:style>
          <a:lnRef idx="0">
            <a:schemeClr val="accent2"/>
          </a:lnRef>
          <a:fillRef idx="3">
            <a:schemeClr val="accent2"/>
          </a:fillRef>
          <a:effectRef idx="3">
            <a:schemeClr val="accent2"/>
          </a:effectRef>
          <a:fontRef idx="minor">
            <a:schemeClr val="lt1"/>
          </a:fontRef>
        </dgm:style>
      </dgm:prSet>
      <dgm:spPr/>
      <dgm:t>
        <a:bodyPr/>
        <a:lstStyle/>
        <a:p>
          <a:r>
            <a:rPr lang="en-US" dirty="0" smtClean="0">
              <a:solidFill>
                <a:schemeClr val="tx1"/>
              </a:solidFill>
            </a:rPr>
            <a:t>Medicare Coverage Analysis</a:t>
          </a:r>
          <a:endParaRPr lang="en-US" dirty="0">
            <a:solidFill>
              <a:schemeClr val="tx1"/>
            </a:solidFill>
          </a:endParaRPr>
        </a:p>
      </dgm:t>
    </dgm:pt>
    <dgm:pt modelId="{94E28E67-CDC5-41C5-8541-C565B06B43F3}" type="parTrans" cxnId="{79991350-956D-43B9-97E0-E23E277CF582}">
      <dgm:prSet/>
      <dgm:spPr/>
      <dgm:t>
        <a:bodyPr/>
        <a:lstStyle/>
        <a:p>
          <a:endParaRPr lang="en-US">
            <a:solidFill>
              <a:schemeClr val="tx1"/>
            </a:solidFill>
          </a:endParaRPr>
        </a:p>
      </dgm:t>
    </dgm:pt>
    <dgm:pt modelId="{C553C5B5-07D2-48B8-BCF9-75B67B63FAD1}" type="sibTrans" cxnId="{79991350-956D-43B9-97E0-E23E277CF582}">
      <dgm:prSet/>
      <dgm:spPr/>
      <dgm:t>
        <a:bodyPr/>
        <a:lstStyle/>
        <a:p>
          <a:endParaRPr lang="en-US">
            <a:solidFill>
              <a:schemeClr val="tx1"/>
            </a:solidFill>
          </a:endParaRPr>
        </a:p>
      </dgm:t>
    </dgm:pt>
    <dgm:pt modelId="{14FF48A8-598B-45D7-977E-BF5D255862E2}">
      <dgm:prSet phldrT="[Text]">
        <dgm:style>
          <a:lnRef idx="0">
            <a:schemeClr val="accent1"/>
          </a:lnRef>
          <a:fillRef idx="3">
            <a:schemeClr val="accent1"/>
          </a:fillRef>
          <a:effectRef idx="3">
            <a:schemeClr val="accent1"/>
          </a:effectRef>
          <a:fontRef idx="minor">
            <a:schemeClr val="lt1"/>
          </a:fontRef>
        </dgm:style>
      </dgm:prSet>
      <dgm:spPr/>
      <dgm:t>
        <a:bodyPr/>
        <a:lstStyle/>
        <a:p>
          <a:r>
            <a:rPr lang="en-US" dirty="0" smtClean="0">
              <a:solidFill>
                <a:schemeClr val="tx1"/>
              </a:solidFill>
            </a:rPr>
            <a:t>Determines if patient care costs are the financial responsibility of </a:t>
          </a:r>
          <a:r>
            <a:rPr lang="en-US" dirty="0" smtClean="0">
              <a:solidFill>
                <a:schemeClr val="tx1"/>
              </a:solidFill>
            </a:rPr>
            <a:t>the sponsor</a:t>
          </a:r>
          <a:r>
            <a:rPr lang="en-US" dirty="0" smtClean="0">
              <a:solidFill>
                <a:schemeClr val="tx1"/>
              </a:solidFill>
            </a:rPr>
            <a:t>, other funding source, or qualify for reimbursement by third party payers</a:t>
          </a:r>
          <a:endParaRPr lang="en-US" dirty="0">
            <a:solidFill>
              <a:schemeClr val="tx1"/>
            </a:solidFill>
          </a:endParaRPr>
        </a:p>
      </dgm:t>
    </dgm:pt>
    <dgm:pt modelId="{EE24D779-B142-40ED-BBDB-E0A3CAE5E8EB}" type="parTrans" cxnId="{2F42FFCE-591B-4C3A-847E-15F6352F5DB2}">
      <dgm:prSet>
        <dgm:style>
          <a:lnRef idx="1">
            <a:schemeClr val="accent1"/>
          </a:lnRef>
          <a:fillRef idx="3">
            <a:schemeClr val="accent1"/>
          </a:fillRef>
          <a:effectRef idx="2">
            <a:schemeClr val="accent1"/>
          </a:effectRef>
          <a:fontRef idx="minor">
            <a:schemeClr val="lt1"/>
          </a:fontRef>
        </dgm:style>
      </dgm:prSet>
      <dgm:spPr/>
      <dgm:t>
        <a:bodyPr/>
        <a:lstStyle/>
        <a:p>
          <a:endParaRPr lang="en-US">
            <a:solidFill>
              <a:schemeClr val="tx1"/>
            </a:solidFill>
          </a:endParaRPr>
        </a:p>
      </dgm:t>
    </dgm:pt>
    <dgm:pt modelId="{8060FF00-A604-4379-8000-34E0401B0DD1}" type="sibTrans" cxnId="{2F42FFCE-591B-4C3A-847E-15F6352F5DB2}">
      <dgm:prSet/>
      <dgm:spPr/>
      <dgm:t>
        <a:bodyPr/>
        <a:lstStyle/>
        <a:p>
          <a:endParaRPr lang="en-US">
            <a:solidFill>
              <a:schemeClr val="tx1"/>
            </a:solidFill>
          </a:endParaRPr>
        </a:p>
      </dgm:t>
    </dgm:pt>
    <dgm:pt modelId="{B9B70317-5EDB-45AB-AAC2-5ACF05A586CB}">
      <dgm:prSet phldrT="[Text]">
        <dgm:style>
          <a:lnRef idx="0">
            <a:schemeClr val="accent1"/>
          </a:lnRef>
          <a:fillRef idx="3">
            <a:schemeClr val="accent1"/>
          </a:fillRef>
          <a:effectRef idx="3">
            <a:schemeClr val="accent1"/>
          </a:effectRef>
          <a:fontRef idx="minor">
            <a:schemeClr val="lt1"/>
          </a:fontRef>
        </dgm:style>
      </dgm:prSet>
      <dgm:spPr/>
      <dgm:t>
        <a:bodyPr/>
        <a:lstStyle/>
        <a:p>
          <a:r>
            <a:rPr lang="en-US" dirty="0" smtClean="0">
              <a:solidFill>
                <a:schemeClr val="tx1"/>
              </a:solidFill>
            </a:rPr>
            <a:t>Comprehensive analysis of clinical trial related </a:t>
          </a:r>
          <a:r>
            <a:rPr lang="en-US" dirty="0" smtClean="0">
              <a:solidFill>
                <a:schemeClr val="tx1"/>
              </a:solidFill>
            </a:rPr>
            <a:t>documents to determine the billing status of items and services administered as part of a clinical trial.</a:t>
          </a:r>
          <a:endParaRPr lang="en-US" dirty="0">
            <a:solidFill>
              <a:schemeClr val="tx1"/>
            </a:solidFill>
          </a:endParaRPr>
        </a:p>
      </dgm:t>
    </dgm:pt>
    <dgm:pt modelId="{DFB818DF-FAE0-4001-AF0B-170CEF1A43C1}" type="parTrans" cxnId="{9F3A17F3-EA74-45A7-A0C9-5AE9631C00D7}">
      <dgm:prSet>
        <dgm:style>
          <a:lnRef idx="1">
            <a:schemeClr val="accent1"/>
          </a:lnRef>
          <a:fillRef idx="3">
            <a:schemeClr val="accent1"/>
          </a:fillRef>
          <a:effectRef idx="2">
            <a:schemeClr val="accent1"/>
          </a:effectRef>
          <a:fontRef idx="minor">
            <a:schemeClr val="lt1"/>
          </a:fontRef>
        </dgm:style>
      </dgm:prSet>
      <dgm:spPr/>
      <dgm:t>
        <a:bodyPr/>
        <a:lstStyle/>
        <a:p>
          <a:endParaRPr lang="en-US">
            <a:solidFill>
              <a:schemeClr val="tx1"/>
            </a:solidFill>
          </a:endParaRPr>
        </a:p>
      </dgm:t>
    </dgm:pt>
    <dgm:pt modelId="{A1E58E86-6B0E-4C09-B96E-4D20C2A778B7}" type="sibTrans" cxnId="{9F3A17F3-EA74-45A7-A0C9-5AE9631C00D7}">
      <dgm:prSet/>
      <dgm:spPr/>
      <dgm:t>
        <a:bodyPr/>
        <a:lstStyle/>
        <a:p>
          <a:endParaRPr lang="en-US">
            <a:solidFill>
              <a:schemeClr val="tx1"/>
            </a:solidFill>
          </a:endParaRPr>
        </a:p>
      </dgm:t>
    </dgm:pt>
    <dgm:pt modelId="{ECC6B6BA-22F1-490C-ADD9-B2EFD59CFFF5}">
      <dgm:prSet phldrT="[Text]">
        <dgm:style>
          <a:lnRef idx="0">
            <a:schemeClr val="accent1"/>
          </a:lnRef>
          <a:fillRef idx="3">
            <a:schemeClr val="accent1"/>
          </a:fillRef>
          <a:effectRef idx="3">
            <a:schemeClr val="accent1"/>
          </a:effectRef>
          <a:fontRef idx="minor">
            <a:schemeClr val="lt1"/>
          </a:fontRef>
        </dgm:style>
      </dgm:prSet>
      <dgm:spPr/>
      <dgm:t>
        <a:bodyPr/>
        <a:lstStyle/>
        <a:p>
          <a:r>
            <a:rPr lang="en-US" dirty="0" smtClean="0">
              <a:solidFill>
                <a:schemeClr val="tx1"/>
              </a:solidFill>
            </a:rPr>
            <a:t>Basis of </a:t>
          </a:r>
          <a:r>
            <a:rPr lang="en-US" dirty="0" smtClean="0">
              <a:solidFill>
                <a:schemeClr val="tx1"/>
              </a:solidFill>
            </a:rPr>
            <a:t>the research </a:t>
          </a:r>
          <a:r>
            <a:rPr lang="en-US" dirty="0" smtClean="0">
              <a:solidFill>
                <a:schemeClr val="tx1"/>
              </a:solidFill>
            </a:rPr>
            <a:t>billing compliance process</a:t>
          </a:r>
          <a:endParaRPr lang="en-US" dirty="0">
            <a:solidFill>
              <a:schemeClr val="tx1"/>
            </a:solidFill>
          </a:endParaRPr>
        </a:p>
      </dgm:t>
    </dgm:pt>
    <dgm:pt modelId="{A9BAB0CF-6ECE-4435-9A6F-539F3C315BEE}" type="parTrans" cxnId="{F47E1C1F-7585-48E9-B32F-63A19AF2B081}">
      <dgm:prSet>
        <dgm:style>
          <a:lnRef idx="1">
            <a:schemeClr val="accent1"/>
          </a:lnRef>
          <a:fillRef idx="3">
            <a:schemeClr val="accent1"/>
          </a:fillRef>
          <a:effectRef idx="2">
            <a:schemeClr val="accent1"/>
          </a:effectRef>
          <a:fontRef idx="minor">
            <a:schemeClr val="lt1"/>
          </a:fontRef>
        </dgm:style>
      </dgm:prSet>
      <dgm:spPr/>
      <dgm:t>
        <a:bodyPr/>
        <a:lstStyle/>
        <a:p>
          <a:endParaRPr lang="en-US">
            <a:solidFill>
              <a:schemeClr val="tx1"/>
            </a:solidFill>
          </a:endParaRPr>
        </a:p>
      </dgm:t>
    </dgm:pt>
    <dgm:pt modelId="{43C72483-E844-4B13-A230-84DA2DF4044E}" type="sibTrans" cxnId="{F47E1C1F-7585-48E9-B32F-63A19AF2B081}">
      <dgm:prSet/>
      <dgm:spPr/>
      <dgm:t>
        <a:bodyPr/>
        <a:lstStyle/>
        <a:p>
          <a:endParaRPr lang="en-US">
            <a:solidFill>
              <a:schemeClr val="tx1"/>
            </a:solidFill>
          </a:endParaRPr>
        </a:p>
      </dgm:t>
    </dgm:pt>
    <dgm:pt modelId="{E3BE3538-1D38-41F4-8362-EA3A1454443A}" type="pres">
      <dgm:prSet presAssocID="{C5081785-C0E4-4C8F-A75B-D20FE5C72EBE}" presName="cycle" presStyleCnt="0">
        <dgm:presLayoutVars>
          <dgm:chMax val="1"/>
          <dgm:dir/>
          <dgm:animLvl val="ctr"/>
          <dgm:resizeHandles val="exact"/>
        </dgm:presLayoutVars>
      </dgm:prSet>
      <dgm:spPr/>
      <dgm:t>
        <a:bodyPr/>
        <a:lstStyle/>
        <a:p>
          <a:endParaRPr lang="en-US"/>
        </a:p>
      </dgm:t>
    </dgm:pt>
    <dgm:pt modelId="{313D87B4-E0C7-40CF-ADBA-067CD0047F70}" type="pres">
      <dgm:prSet presAssocID="{DF2DBF63-4B6F-472A-A528-A62917EE7DC9}" presName="centerShape" presStyleLbl="node0" presStyleIdx="0" presStyleCnt="1" custScaleX="143793"/>
      <dgm:spPr/>
      <dgm:t>
        <a:bodyPr/>
        <a:lstStyle/>
        <a:p>
          <a:endParaRPr lang="en-US"/>
        </a:p>
      </dgm:t>
    </dgm:pt>
    <dgm:pt modelId="{598A00F4-EC93-41D2-B264-0318560A1B48}" type="pres">
      <dgm:prSet presAssocID="{EE24D779-B142-40ED-BBDB-E0A3CAE5E8EB}" presName="parTrans" presStyleLbl="bgSibTrans2D1" presStyleIdx="0" presStyleCnt="3"/>
      <dgm:spPr/>
      <dgm:t>
        <a:bodyPr/>
        <a:lstStyle/>
        <a:p>
          <a:endParaRPr lang="en-US"/>
        </a:p>
      </dgm:t>
    </dgm:pt>
    <dgm:pt modelId="{59EAE000-7AE9-4F15-ADE0-7F275CAAFC25}" type="pres">
      <dgm:prSet presAssocID="{14FF48A8-598B-45D7-977E-BF5D255862E2}" presName="node" presStyleLbl="node1" presStyleIdx="0" presStyleCnt="3" custRadScaleRad="125784" custRadScaleInc="2764">
        <dgm:presLayoutVars>
          <dgm:bulletEnabled val="1"/>
        </dgm:presLayoutVars>
      </dgm:prSet>
      <dgm:spPr/>
      <dgm:t>
        <a:bodyPr/>
        <a:lstStyle/>
        <a:p>
          <a:endParaRPr lang="en-US"/>
        </a:p>
      </dgm:t>
    </dgm:pt>
    <dgm:pt modelId="{F969CB0A-B59F-4428-9781-E07FBCB61EEF}" type="pres">
      <dgm:prSet presAssocID="{DFB818DF-FAE0-4001-AF0B-170CEF1A43C1}" presName="parTrans" presStyleLbl="bgSibTrans2D1" presStyleIdx="1" presStyleCnt="3"/>
      <dgm:spPr/>
      <dgm:t>
        <a:bodyPr/>
        <a:lstStyle/>
        <a:p>
          <a:endParaRPr lang="en-US"/>
        </a:p>
      </dgm:t>
    </dgm:pt>
    <dgm:pt modelId="{306361BF-BCE6-4CC9-8EEB-B6F93EB7A3B7}" type="pres">
      <dgm:prSet presAssocID="{B9B70317-5EDB-45AB-AAC2-5ACF05A586CB}" presName="node" presStyleLbl="node1" presStyleIdx="1" presStyleCnt="3">
        <dgm:presLayoutVars>
          <dgm:bulletEnabled val="1"/>
        </dgm:presLayoutVars>
      </dgm:prSet>
      <dgm:spPr/>
      <dgm:t>
        <a:bodyPr/>
        <a:lstStyle/>
        <a:p>
          <a:endParaRPr lang="en-US"/>
        </a:p>
      </dgm:t>
    </dgm:pt>
    <dgm:pt modelId="{5F414C98-E702-463D-95B3-30DF06812500}" type="pres">
      <dgm:prSet presAssocID="{A9BAB0CF-6ECE-4435-9A6F-539F3C315BEE}" presName="parTrans" presStyleLbl="bgSibTrans2D1" presStyleIdx="2" presStyleCnt="3"/>
      <dgm:spPr/>
      <dgm:t>
        <a:bodyPr/>
        <a:lstStyle/>
        <a:p>
          <a:endParaRPr lang="en-US"/>
        </a:p>
      </dgm:t>
    </dgm:pt>
    <dgm:pt modelId="{BC2C78AF-35F4-46C6-BA0F-1EE25495B77C}" type="pres">
      <dgm:prSet presAssocID="{ECC6B6BA-22F1-490C-ADD9-B2EFD59CFFF5}" presName="node" presStyleLbl="node1" presStyleIdx="2" presStyleCnt="3" custRadScaleRad="122359" custRadScaleInc="1423">
        <dgm:presLayoutVars>
          <dgm:bulletEnabled val="1"/>
        </dgm:presLayoutVars>
      </dgm:prSet>
      <dgm:spPr/>
      <dgm:t>
        <a:bodyPr/>
        <a:lstStyle/>
        <a:p>
          <a:endParaRPr lang="en-US"/>
        </a:p>
      </dgm:t>
    </dgm:pt>
  </dgm:ptLst>
  <dgm:cxnLst>
    <dgm:cxn modelId="{DF45B6CA-09C8-4225-8B4D-7D786CEC6AE9}" type="presOf" srcId="{DF2DBF63-4B6F-472A-A528-A62917EE7DC9}" destId="{313D87B4-E0C7-40CF-ADBA-067CD0047F70}" srcOrd="0" destOrd="0" presId="urn:microsoft.com/office/officeart/2005/8/layout/radial4"/>
    <dgm:cxn modelId="{0266015E-7657-4E42-9655-F5C933242D92}" type="presOf" srcId="{B9B70317-5EDB-45AB-AAC2-5ACF05A586CB}" destId="{306361BF-BCE6-4CC9-8EEB-B6F93EB7A3B7}" srcOrd="0" destOrd="0" presId="urn:microsoft.com/office/officeart/2005/8/layout/radial4"/>
    <dgm:cxn modelId="{76B86045-7210-44B3-8A8C-08A451D2AD77}" type="presOf" srcId="{DFB818DF-FAE0-4001-AF0B-170CEF1A43C1}" destId="{F969CB0A-B59F-4428-9781-E07FBCB61EEF}" srcOrd="0" destOrd="0" presId="urn:microsoft.com/office/officeart/2005/8/layout/radial4"/>
    <dgm:cxn modelId="{2F42FFCE-591B-4C3A-847E-15F6352F5DB2}" srcId="{DF2DBF63-4B6F-472A-A528-A62917EE7DC9}" destId="{14FF48A8-598B-45D7-977E-BF5D255862E2}" srcOrd="0" destOrd="0" parTransId="{EE24D779-B142-40ED-BBDB-E0A3CAE5E8EB}" sibTransId="{8060FF00-A604-4379-8000-34E0401B0DD1}"/>
    <dgm:cxn modelId="{6CD90596-F21F-48B4-9AF6-E981ED3469D0}" type="presOf" srcId="{14FF48A8-598B-45D7-977E-BF5D255862E2}" destId="{59EAE000-7AE9-4F15-ADE0-7F275CAAFC25}" srcOrd="0" destOrd="0" presId="urn:microsoft.com/office/officeart/2005/8/layout/radial4"/>
    <dgm:cxn modelId="{9F3A17F3-EA74-45A7-A0C9-5AE9631C00D7}" srcId="{DF2DBF63-4B6F-472A-A528-A62917EE7DC9}" destId="{B9B70317-5EDB-45AB-AAC2-5ACF05A586CB}" srcOrd="1" destOrd="0" parTransId="{DFB818DF-FAE0-4001-AF0B-170CEF1A43C1}" sibTransId="{A1E58E86-6B0E-4C09-B96E-4D20C2A778B7}"/>
    <dgm:cxn modelId="{BE6242A3-D66B-44B9-BD68-D95713ADCA5F}" type="presOf" srcId="{ECC6B6BA-22F1-490C-ADD9-B2EFD59CFFF5}" destId="{BC2C78AF-35F4-46C6-BA0F-1EE25495B77C}" srcOrd="0" destOrd="0" presId="urn:microsoft.com/office/officeart/2005/8/layout/radial4"/>
    <dgm:cxn modelId="{4DBB5D4C-A87D-4D17-8F88-5FABFA71AF42}" type="presOf" srcId="{C5081785-C0E4-4C8F-A75B-D20FE5C72EBE}" destId="{E3BE3538-1D38-41F4-8362-EA3A1454443A}" srcOrd="0" destOrd="0" presId="urn:microsoft.com/office/officeart/2005/8/layout/radial4"/>
    <dgm:cxn modelId="{6510FCF4-0737-481B-AAD9-2F3667299757}" type="presOf" srcId="{EE24D779-B142-40ED-BBDB-E0A3CAE5E8EB}" destId="{598A00F4-EC93-41D2-B264-0318560A1B48}" srcOrd="0" destOrd="0" presId="urn:microsoft.com/office/officeart/2005/8/layout/radial4"/>
    <dgm:cxn modelId="{0A0EE24A-EB9F-41A1-80F8-81D10CF83375}" type="presOf" srcId="{A9BAB0CF-6ECE-4435-9A6F-539F3C315BEE}" destId="{5F414C98-E702-463D-95B3-30DF06812500}" srcOrd="0" destOrd="0" presId="urn:microsoft.com/office/officeart/2005/8/layout/radial4"/>
    <dgm:cxn modelId="{79991350-956D-43B9-97E0-E23E277CF582}" srcId="{C5081785-C0E4-4C8F-A75B-D20FE5C72EBE}" destId="{DF2DBF63-4B6F-472A-A528-A62917EE7DC9}" srcOrd="0" destOrd="0" parTransId="{94E28E67-CDC5-41C5-8541-C565B06B43F3}" sibTransId="{C553C5B5-07D2-48B8-BCF9-75B67B63FAD1}"/>
    <dgm:cxn modelId="{F47E1C1F-7585-48E9-B32F-63A19AF2B081}" srcId="{DF2DBF63-4B6F-472A-A528-A62917EE7DC9}" destId="{ECC6B6BA-22F1-490C-ADD9-B2EFD59CFFF5}" srcOrd="2" destOrd="0" parTransId="{A9BAB0CF-6ECE-4435-9A6F-539F3C315BEE}" sibTransId="{43C72483-E844-4B13-A230-84DA2DF4044E}"/>
    <dgm:cxn modelId="{066DA572-B9B1-47A4-A69C-EFE2B0ABA706}" type="presParOf" srcId="{E3BE3538-1D38-41F4-8362-EA3A1454443A}" destId="{313D87B4-E0C7-40CF-ADBA-067CD0047F70}" srcOrd="0" destOrd="0" presId="urn:microsoft.com/office/officeart/2005/8/layout/radial4"/>
    <dgm:cxn modelId="{E80EF18F-6017-4912-B0D0-47911DEE29BD}" type="presParOf" srcId="{E3BE3538-1D38-41F4-8362-EA3A1454443A}" destId="{598A00F4-EC93-41D2-B264-0318560A1B48}" srcOrd="1" destOrd="0" presId="urn:microsoft.com/office/officeart/2005/8/layout/radial4"/>
    <dgm:cxn modelId="{B7CF71F0-5D4E-407D-9FD8-3A47C3F3D5E3}" type="presParOf" srcId="{E3BE3538-1D38-41F4-8362-EA3A1454443A}" destId="{59EAE000-7AE9-4F15-ADE0-7F275CAAFC25}" srcOrd="2" destOrd="0" presId="urn:microsoft.com/office/officeart/2005/8/layout/radial4"/>
    <dgm:cxn modelId="{244B72EC-DA8E-4382-8142-398C724223D1}" type="presParOf" srcId="{E3BE3538-1D38-41F4-8362-EA3A1454443A}" destId="{F969CB0A-B59F-4428-9781-E07FBCB61EEF}" srcOrd="3" destOrd="0" presId="urn:microsoft.com/office/officeart/2005/8/layout/radial4"/>
    <dgm:cxn modelId="{AAC158B5-9377-40F7-AD1C-9086A9B60DB1}" type="presParOf" srcId="{E3BE3538-1D38-41F4-8362-EA3A1454443A}" destId="{306361BF-BCE6-4CC9-8EEB-B6F93EB7A3B7}" srcOrd="4" destOrd="0" presId="urn:microsoft.com/office/officeart/2005/8/layout/radial4"/>
    <dgm:cxn modelId="{12506CB7-37FA-4099-8227-BF6264394F78}" type="presParOf" srcId="{E3BE3538-1D38-41F4-8362-EA3A1454443A}" destId="{5F414C98-E702-463D-95B3-30DF06812500}" srcOrd="5" destOrd="0" presId="urn:microsoft.com/office/officeart/2005/8/layout/radial4"/>
    <dgm:cxn modelId="{8E01FDEF-C94D-4008-8127-F183ADBFFE67}" type="presParOf" srcId="{E3BE3538-1D38-41F4-8362-EA3A1454443A}" destId="{BC2C78AF-35F4-46C6-BA0F-1EE25495B77C}"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0A46CF-8A0E-48F6-B114-38033C3B66AA}"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D139717C-7BEB-40B1-AB22-5B79A0DC4F78}">
      <dgm:prSet phldrT="[Tex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US" sz="1200" dirty="0" smtClean="0">
              <a:solidFill>
                <a:schemeClr val="tx1"/>
              </a:solidFill>
            </a:rPr>
            <a:t>Consequences</a:t>
          </a:r>
          <a:endParaRPr lang="en-US" sz="1200" dirty="0">
            <a:solidFill>
              <a:schemeClr val="tx1"/>
            </a:solidFill>
          </a:endParaRPr>
        </a:p>
      </dgm:t>
    </dgm:pt>
    <dgm:pt modelId="{32D5D925-967D-4717-BF1E-55C8E14740A8}" type="parTrans" cxnId="{FA25188C-B69E-4D0C-944B-2CAF4D12D35B}">
      <dgm:prSet/>
      <dgm:spPr/>
      <dgm:t>
        <a:bodyPr/>
        <a:lstStyle/>
        <a:p>
          <a:endParaRPr lang="en-US" sz="2800">
            <a:solidFill>
              <a:schemeClr val="tx1"/>
            </a:solidFill>
          </a:endParaRPr>
        </a:p>
      </dgm:t>
    </dgm:pt>
    <dgm:pt modelId="{292CCD0A-C18E-45CF-93EA-EF5EFA717AB6}" type="sibTrans" cxnId="{FA25188C-B69E-4D0C-944B-2CAF4D12D35B}">
      <dgm:prSet/>
      <dgm:spPr/>
      <dgm:t>
        <a:bodyPr/>
        <a:lstStyle/>
        <a:p>
          <a:endParaRPr lang="en-US" sz="2800">
            <a:solidFill>
              <a:schemeClr val="tx1"/>
            </a:solidFill>
          </a:endParaRPr>
        </a:p>
      </dgm:t>
    </dgm:pt>
    <dgm:pt modelId="{7B5C218F-2E69-4A7B-A8F2-F8D4E9D89109}">
      <dgm:prSet phldrT="[Text]" custT="1">
        <dgm:style>
          <a:lnRef idx="1">
            <a:schemeClr val="accent5"/>
          </a:lnRef>
          <a:fillRef idx="3">
            <a:schemeClr val="accent5"/>
          </a:fillRef>
          <a:effectRef idx="2">
            <a:schemeClr val="accent5"/>
          </a:effectRef>
          <a:fontRef idx="minor">
            <a:schemeClr val="lt1"/>
          </a:fontRef>
        </dgm:style>
      </dgm:prSet>
      <dgm:spPr/>
      <dgm:t>
        <a:bodyPr/>
        <a:lstStyle/>
        <a:p>
          <a:r>
            <a:rPr lang="en-US" sz="1100" dirty="0" smtClean="0">
              <a:solidFill>
                <a:schemeClr val="tx1"/>
              </a:solidFill>
            </a:rPr>
            <a:t>Costs Associated With Investigation</a:t>
          </a:r>
          <a:endParaRPr lang="en-US" sz="1100" dirty="0">
            <a:solidFill>
              <a:schemeClr val="tx1"/>
            </a:solidFill>
          </a:endParaRPr>
        </a:p>
      </dgm:t>
    </dgm:pt>
    <dgm:pt modelId="{709B559B-6E5F-4E4D-ADAB-7E34D7606BF2}" type="parTrans" cxnId="{7BDE3D9D-3B7A-447C-8747-077A070A56F2}">
      <dgm:prSet custT="1"/>
      <dgm:spPr>
        <a:solidFill>
          <a:srgbClr val="FFC000"/>
        </a:solidFill>
      </dgm:spPr>
      <dgm:t>
        <a:bodyPr/>
        <a:lstStyle/>
        <a:p>
          <a:endParaRPr lang="en-US" sz="1050" dirty="0">
            <a:solidFill>
              <a:schemeClr val="tx1"/>
            </a:solidFill>
          </a:endParaRPr>
        </a:p>
      </dgm:t>
    </dgm:pt>
    <dgm:pt modelId="{B2BBF591-540F-4003-B22A-FDE41D859FB7}" type="sibTrans" cxnId="{7BDE3D9D-3B7A-447C-8747-077A070A56F2}">
      <dgm:prSet/>
      <dgm:spPr/>
      <dgm:t>
        <a:bodyPr/>
        <a:lstStyle/>
        <a:p>
          <a:endParaRPr lang="en-US" sz="2800">
            <a:solidFill>
              <a:schemeClr val="tx1"/>
            </a:solidFill>
          </a:endParaRPr>
        </a:p>
      </dgm:t>
    </dgm:pt>
    <dgm:pt modelId="{F168DD42-9712-4E92-B863-6CA0D1442622}">
      <dgm:prSet phldrT="[Text]" custT="1">
        <dgm:style>
          <a:lnRef idx="1">
            <a:schemeClr val="accent5"/>
          </a:lnRef>
          <a:fillRef idx="3">
            <a:schemeClr val="accent5"/>
          </a:fillRef>
          <a:effectRef idx="2">
            <a:schemeClr val="accent5"/>
          </a:effectRef>
          <a:fontRef idx="minor">
            <a:schemeClr val="lt1"/>
          </a:fontRef>
        </dgm:style>
      </dgm:prSet>
      <dgm:spPr/>
      <dgm:t>
        <a:bodyPr/>
        <a:lstStyle/>
        <a:p>
          <a:r>
            <a:rPr lang="en-US" sz="1100" dirty="0" smtClean="0">
              <a:solidFill>
                <a:schemeClr val="tx1"/>
              </a:solidFill>
            </a:rPr>
            <a:t>Civil Fines</a:t>
          </a:r>
          <a:endParaRPr lang="en-US" sz="1100" dirty="0">
            <a:solidFill>
              <a:schemeClr val="tx1"/>
            </a:solidFill>
          </a:endParaRPr>
        </a:p>
      </dgm:t>
    </dgm:pt>
    <dgm:pt modelId="{E9DF69E2-BEBE-496D-BC9F-CBC20368A57E}" type="parTrans" cxnId="{F5E23ACA-9373-4EBA-951D-3291998A7FE2}">
      <dgm:prSet custT="1"/>
      <dgm:spPr>
        <a:solidFill>
          <a:srgbClr val="FFC000"/>
        </a:solidFill>
      </dgm:spPr>
      <dgm:t>
        <a:bodyPr/>
        <a:lstStyle/>
        <a:p>
          <a:endParaRPr lang="en-US" sz="1050" dirty="0">
            <a:solidFill>
              <a:schemeClr val="tx1"/>
            </a:solidFill>
          </a:endParaRPr>
        </a:p>
      </dgm:t>
    </dgm:pt>
    <dgm:pt modelId="{7EA85869-6BB5-4C40-B494-960C5B5BD128}" type="sibTrans" cxnId="{F5E23ACA-9373-4EBA-951D-3291998A7FE2}">
      <dgm:prSet/>
      <dgm:spPr/>
      <dgm:t>
        <a:bodyPr/>
        <a:lstStyle/>
        <a:p>
          <a:endParaRPr lang="en-US" sz="2800">
            <a:solidFill>
              <a:schemeClr val="tx1"/>
            </a:solidFill>
          </a:endParaRPr>
        </a:p>
      </dgm:t>
    </dgm:pt>
    <dgm:pt modelId="{FC1415AB-55F9-44ED-88E2-F1A3CCF96B8A}">
      <dgm:prSet phldrT="[Text]" custT="1">
        <dgm:style>
          <a:lnRef idx="1">
            <a:schemeClr val="accent5"/>
          </a:lnRef>
          <a:fillRef idx="3">
            <a:schemeClr val="accent5"/>
          </a:fillRef>
          <a:effectRef idx="2">
            <a:schemeClr val="accent5"/>
          </a:effectRef>
          <a:fontRef idx="minor">
            <a:schemeClr val="lt1"/>
          </a:fontRef>
        </dgm:style>
      </dgm:prSet>
      <dgm:spPr/>
      <dgm:t>
        <a:bodyPr/>
        <a:lstStyle/>
        <a:p>
          <a:r>
            <a:rPr lang="en-US" sz="1100" dirty="0" smtClean="0">
              <a:solidFill>
                <a:schemeClr val="tx1"/>
              </a:solidFill>
            </a:rPr>
            <a:t>Criminal Penalties</a:t>
          </a:r>
          <a:endParaRPr lang="en-US" sz="1100" dirty="0">
            <a:solidFill>
              <a:schemeClr val="tx1"/>
            </a:solidFill>
          </a:endParaRPr>
        </a:p>
      </dgm:t>
    </dgm:pt>
    <dgm:pt modelId="{E30E3E75-B3FF-4BFB-9DA8-E23356066608}" type="parTrans" cxnId="{8E90FB70-174A-4949-ADC3-6604DA72DF0A}">
      <dgm:prSet custT="1"/>
      <dgm:spPr>
        <a:solidFill>
          <a:srgbClr val="FFC000"/>
        </a:solidFill>
      </dgm:spPr>
      <dgm:t>
        <a:bodyPr/>
        <a:lstStyle/>
        <a:p>
          <a:endParaRPr lang="en-US" sz="1050" dirty="0">
            <a:solidFill>
              <a:schemeClr val="tx1"/>
            </a:solidFill>
          </a:endParaRPr>
        </a:p>
      </dgm:t>
    </dgm:pt>
    <dgm:pt modelId="{E4A1B198-7983-4E6A-ACB7-3761C7C6F09E}" type="sibTrans" cxnId="{8E90FB70-174A-4949-ADC3-6604DA72DF0A}">
      <dgm:prSet/>
      <dgm:spPr/>
      <dgm:t>
        <a:bodyPr/>
        <a:lstStyle/>
        <a:p>
          <a:endParaRPr lang="en-US" sz="2800">
            <a:solidFill>
              <a:schemeClr val="tx1"/>
            </a:solidFill>
          </a:endParaRPr>
        </a:p>
      </dgm:t>
    </dgm:pt>
    <dgm:pt modelId="{729230E3-30B6-4EA9-B05C-8D4EF30B665F}">
      <dgm:prSet phldrT="[Text]" custT="1">
        <dgm:style>
          <a:lnRef idx="1">
            <a:schemeClr val="accent5"/>
          </a:lnRef>
          <a:fillRef idx="3">
            <a:schemeClr val="accent5"/>
          </a:fillRef>
          <a:effectRef idx="2">
            <a:schemeClr val="accent5"/>
          </a:effectRef>
          <a:fontRef idx="minor">
            <a:schemeClr val="lt1"/>
          </a:fontRef>
        </dgm:style>
      </dgm:prSet>
      <dgm:spPr/>
      <dgm:t>
        <a:bodyPr/>
        <a:lstStyle/>
        <a:p>
          <a:r>
            <a:rPr lang="en-US" sz="1100" dirty="0" smtClean="0">
              <a:solidFill>
                <a:schemeClr val="tx1"/>
              </a:solidFill>
            </a:rPr>
            <a:t>Increased Governmental Scrutiny</a:t>
          </a:r>
          <a:endParaRPr lang="en-US" sz="1100" dirty="0">
            <a:solidFill>
              <a:schemeClr val="tx1"/>
            </a:solidFill>
          </a:endParaRPr>
        </a:p>
      </dgm:t>
    </dgm:pt>
    <dgm:pt modelId="{20BD3BD4-B7D7-411A-AFC6-20A70EB29B18}" type="parTrans" cxnId="{0418AE4C-A8F3-4372-96A5-41DB430EB340}">
      <dgm:prSet custT="1"/>
      <dgm:spPr>
        <a:solidFill>
          <a:srgbClr val="FFC000"/>
        </a:solidFill>
      </dgm:spPr>
      <dgm:t>
        <a:bodyPr/>
        <a:lstStyle/>
        <a:p>
          <a:endParaRPr lang="en-US" sz="1050" dirty="0">
            <a:solidFill>
              <a:schemeClr val="tx1"/>
            </a:solidFill>
          </a:endParaRPr>
        </a:p>
      </dgm:t>
    </dgm:pt>
    <dgm:pt modelId="{3099EED7-001B-4960-B9AA-2E2FB9D4BD19}" type="sibTrans" cxnId="{0418AE4C-A8F3-4372-96A5-41DB430EB340}">
      <dgm:prSet/>
      <dgm:spPr/>
      <dgm:t>
        <a:bodyPr/>
        <a:lstStyle/>
        <a:p>
          <a:endParaRPr lang="en-US" sz="2800">
            <a:solidFill>
              <a:schemeClr val="tx1"/>
            </a:solidFill>
          </a:endParaRPr>
        </a:p>
      </dgm:t>
    </dgm:pt>
    <dgm:pt modelId="{F94D5408-71B2-44E1-AFB8-170A1280311A}">
      <dgm:prSet phldrT="[Text]" custT="1">
        <dgm:style>
          <a:lnRef idx="1">
            <a:schemeClr val="accent5"/>
          </a:lnRef>
          <a:fillRef idx="3">
            <a:schemeClr val="accent5"/>
          </a:fillRef>
          <a:effectRef idx="2">
            <a:schemeClr val="accent5"/>
          </a:effectRef>
          <a:fontRef idx="minor">
            <a:schemeClr val="lt1"/>
          </a:fontRef>
        </dgm:style>
      </dgm:prSet>
      <dgm:spPr/>
      <dgm:t>
        <a:bodyPr/>
        <a:lstStyle/>
        <a:p>
          <a:r>
            <a:rPr lang="en-US" sz="1100" dirty="0" smtClean="0">
              <a:solidFill>
                <a:schemeClr val="tx1"/>
              </a:solidFill>
            </a:rPr>
            <a:t>Loss of Govern-mental Funding</a:t>
          </a:r>
          <a:endParaRPr lang="en-US" sz="1100" dirty="0">
            <a:solidFill>
              <a:schemeClr val="tx1"/>
            </a:solidFill>
          </a:endParaRPr>
        </a:p>
      </dgm:t>
    </dgm:pt>
    <dgm:pt modelId="{944A1EAA-8263-449B-AB49-21A74770B7BF}" type="parTrans" cxnId="{977AEAB5-97A3-428C-806D-4EDC5E03B5E6}">
      <dgm:prSet custT="1"/>
      <dgm:spPr>
        <a:solidFill>
          <a:srgbClr val="FFC000"/>
        </a:solidFill>
      </dgm:spPr>
      <dgm:t>
        <a:bodyPr/>
        <a:lstStyle/>
        <a:p>
          <a:endParaRPr lang="en-US" sz="1050" dirty="0">
            <a:solidFill>
              <a:schemeClr val="tx1"/>
            </a:solidFill>
          </a:endParaRPr>
        </a:p>
      </dgm:t>
    </dgm:pt>
    <dgm:pt modelId="{DA804652-9D36-4BFE-A1B1-81D803945EB6}" type="sibTrans" cxnId="{977AEAB5-97A3-428C-806D-4EDC5E03B5E6}">
      <dgm:prSet/>
      <dgm:spPr/>
      <dgm:t>
        <a:bodyPr/>
        <a:lstStyle/>
        <a:p>
          <a:endParaRPr lang="en-US" sz="2800">
            <a:solidFill>
              <a:schemeClr val="tx1"/>
            </a:solidFill>
          </a:endParaRPr>
        </a:p>
      </dgm:t>
    </dgm:pt>
    <dgm:pt modelId="{B4AFEB96-0C0B-49A0-9D22-3929796E35CB}">
      <dgm:prSet phldrT="[Text]" custT="1">
        <dgm:style>
          <a:lnRef idx="1">
            <a:schemeClr val="accent5"/>
          </a:lnRef>
          <a:fillRef idx="3">
            <a:schemeClr val="accent5"/>
          </a:fillRef>
          <a:effectRef idx="2">
            <a:schemeClr val="accent5"/>
          </a:effectRef>
          <a:fontRef idx="minor">
            <a:schemeClr val="lt1"/>
          </a:fontRef>
        </dgm:style>
      </dgm:prSet>
      <dgm:spPr/>
      <dgm:t>
        <a:bodyPr/>
        <a:lstStyle/>
        <a:p>
          <a:r>
            <a:rPr lang="en-US" sz="1100" dirty="0" smtClean="0">
              <a:solidFill>
                <a:schemeClr val="tx1"/>
              </a:solidFill>
            </a:rPr>
            <a:t>Costs to Implement Corrective Action Plan</a:t>
          </a:r>
          <a:endParaRPr lang="en-US" sz="1100" dirty="0">
            <a:solidFill>
              <a:schemeClr val="tx1"/>
            </a:solidFill>
          </a:endParaRPr>
        </a:p>
      </dgm:t>
    </dgm:pt>
    <dgm:pt modelId="{5620A22D-FCDD-454D-9BD6-91177F338C40}" type="parTrans" cxnId="{F582CBD8-8A85-4350-8A34-B4F3F29C308F}">
      <dgm:prSet custT="1"/>
      <dgm:spPr>
        <a:solidFill>
          <a:srgbClr val="FFC000"/>
        </a:solidFill>
      </dgm:spPr>
      <dgm:t>
        <a:bodyPr/>
        <a:lstStyle/>
        <a:p>
          <a:endParaRPr lang="en-US" sz="1050" dirty="0">
            <a:solidFill>
              <a:schemeClr val="tx1"/>
            </a:solidFill>
          </a:endParaRPr>
        </a:p>
      </dgm:t>
    </dgm:pt>
    <dgm:pt modelId="{BC9CE2F8-36DC-4BAD-BBC3-4E735DD3C202}" type="sibTrans" cxnId="{F582CBD8-8A85-4350-8A34-B4F3F29C308F}">
      <dgm:prSet/>
      <dgm:spPr/>
      <dgm:t>
        <a:bodyPr/>
        <a:lstStyle/>
        <a:p>
          <a:endParaRPr lang="en-US" sz="2800">
            <a:solidFill>
              <a:schemeClr val="tx1"/>
            </a:solidFill>
          </a:endParaRPr>
        </a:p>
      </dgm:t>
    </dgm:pt>
    <dgm:pt modelId="{F20C9ECA-60B9-404C-99AA-64E444984651}">
      <dgm:prSet phldrT="[Text]" custT="1">
        <dgm:style>
          <a:lnRef idx="1">
            <a:schemeClr val="accent5"/>
          </a:lnRef>
          <a:fillRef idx="3">
            <a:schemeClr val="accent5"/>
          </a:fillRef>
          <a:effectRef idx="2">
            <a:schemeClr val="accent5"/>
          </a:effectRef>
          <a:fontRef idx="minor">
            <a:schemeClr val="lt1"/>
          </a:fontRef>
        </dgm:style>
      </dgm:prSet>
      <dgm:spPr/>
      <dgm:t>
        <a:bodyPr/>
        <a:lstStyle/>
        <a:p>
          <a:r>
            <a:rPr lang="en-US" sz="1100" dirty="0" smtClean="0">
              <a:solidFill>
                <a:schemeClr val="tx1"/>
              </a:solidFill>
            </a:rPr>
            <a:t>Loss of Trust by Sponsors and Participants</a:t>
          </a:r>
          <a:endParaRPr lang="en-US" sz="1100" dirty="0">
            <a:solidFill>
              <a:schemeClr val="tx1"/>
            </a:solidFill>
          </a:endParaRPr>
        </a:p>
      </dgm:t>
    </dgm:pt>
    <dgm:pt modelId="{0AAFAE20-23BE-4828-9A3E-3370379BEA2C}" type="parTrans" cxnId="{3A007D3F-0196-4B1A-8D76-6258D10252F4}">
      <dgm:prSet custT="1"/>
      <dgm:spPr>
        <a:solidFill>
          <a:srgbClr val="FFC000"/>
        </a:solidFill>
      </dgm:spPr>
      <dgm:t>
        <a:bodyPr/>
        <a:lstStyle/>
        <a:p>
          <a:endParaRPr lang="en-US" sz="1050" dirty="0">
            <a:solidFill>
              <a:schemeClr val="tx1"/>
            </a:solidFill>
          </a:endParaRPr>
        </a:p>
      </dgm:t>
    </dgm:pt>
    <dgm:pt modelId="{C4838C5F-E3D4-4746-B915-A8C62DE70D59}" type="sibTrans" cxnId="{3A007D3F-0196-4B1A-8D76-6258D10252F4}">
      <dgm:prSet/>
      <dgm:spPr/>
      <dgm:t>
        <a:bodyPr/>
        <a:lstStyle/>
        <a:p>
          <a:endParaRPr lang="en-US" sz="2800">
            <a:solidFill>
              <a:schemeClr val="tx1"/>
            </a:solidFill>
          </a:endParaRPr>
        </a:p>
      </dgm:t>
    </dgm:pt>
    <dgm:pt modelId="{A5B3B1B2-E14F-4F06-B857-05FB04087A49}">
      <dgm:prSet phldrT="[Text]" custT="1">
        <dgm:style>
          <a:lnRef idx="1">
            <a:schemeClr val="accent5"/>
          </a:lnRef>
          <a:fillRef idx="3">
            <a:schemeClr val="accent5"/>
          </a:fillRef>
          <a:effectRef idx="2">
            <a:schemeClr val="accent5"/>
          </a:effectRef>
          <a:fontRef idx="minor">
            <a:schemeClr val="lt1"/>
          </a:fontRef>
        </dgm:style>
      </dgm:prSet>
      <dgm:spPr/>
      <dgm:t>
        <a:bodyPr/>
        <a:lstStyle/>
        <a:p>
          <a:r>
            <a:rPr lang="en-US" sz="1100" dirty="0" smtClean="0">
              <a:solidFill>
                <a:schemeClr val="tx1"/>
              </a:solidFill>
            </a:rPr>
            <a:t>Under Billing</a:t>
          </a:r>
          <a:endParaRPr lang="en-US" sz="1100" dirty="0">
            <a:solidFill>
              <a:schemeClr val="tx1"/>
            </a:solidFill>
          </a:endParaRPr>
        </a:p>
      </dgm:t>
    </dgm:pt>
    <dgm:pt modelId="{728AB640-C40F-4D7D-A4EB-7792BC9AA9E0}" type="parTrans" cxnId="{952CD4F6-2B7C-4BE4-B0B5-ADEBE3601159}">
      <dgm:prSet custT="1"/>
      <dgm:spPr>
        <a:solidFill>
          <a:srgbClr val="FFC000"/>
        </a:solidFill>
      </dgm:spPr>
      <dgm:t>
        <a:bodyPr/>
        <a:lstStyle/>
        <a:p>
          <a:endParaRPr lang="en-US" sz="1050" dirty="0">
            <a:solidFill>
              <a:schemeClr val="tx1"/>
            </a:solidFill>
          </a:endParaRPr>
        </a:p>
      </dgm:t>
    </dgm:pt>
    <dgm:pt modelId="{4D4B2AD7-6374-41C5-B12B-401E85015CA8}" type="sibTrans" cxnId="{952CD4F6-2B7C-4BE4-B0B5-ADEBE3601159}">
      <dgm:prSet/>
      <dgm:spPr/>
      <dgm:t>
        <a:bodyPr/>
        <a:lstStyle/>
        <a:p>
          <a:endParaRPr lang="en-US" sz="2800">
            <a:solidFill>
              <a:schemeClr val="tx1"/>
            </a:solidFill>
          </a:endParaRPr>
        </a:p>
      </dgm:t>
    </dgm:pt>
    <dgm:pt modelId="{8E745FE9-ACC6-4D5E-A5EE-1E5D1A692BA0}">
      <dgm:prSet phldrT="[Text]"/>
      <dgm:spPr/>
      <dgm:t>
        <a:bodyPr/>
        <a:lstStyle/>
        <a:p>
          <a:endParaRPr lang="en-US" sz="2800" dirty="0">
            <a:solidFill>
              <a:schemeClr val="tx1"/>
            </a:solidFill>
          </a:endParaRPr>
        </a:p>
      </dgm:t>
    </dgm:pt>
    <dgm:pt modelId="{CE465214-9BD7-4091-8637-DC9EFBFB3D52}" type="parTrans" cxnId="{8BDD2A0B-8657-418E-9D08-1BF8A9537081}">
      <dgm:prSet/>
      <dgm:spPr/>
      <dgm:t>
        <a:bodyPr/>
        <a:lstStyle/>
        <a:p>
          <a:endParaRPr lang="en-US" sz="2800"/>
        </a:p>
      </dgm:t>
    </dgm:pt>
    <dgm:pt modelId="{F232D31C-E158-472A-8CAC-4EFAACE09F86}" type="sibTrans" cxnId="{8BDD2A0B-8657-418E-9D08-1BF8A9537081}">
      <dgm:prSet/>
      <dgm:spPr/>
      <dgm:t>
        <a:bodyPr/>
        <a:lstStyle/>
        <a:p>
          <a:endParaRPr lang="en-US" sz="2800"/>
        </a:p>
      </dgm:t>
    </dgm:pt>
    <dgm:pt modelId="{383E53D2-BA02-4552-81BF-F2FDFF354CAE}" type="pres">
      <dgm:prSet presAssocID="{BB0A46CF-8A0E-48F6-B114-38033C3B66AA}" presName="Name0" presStyleCnt="0">
        <dgm:presLayoutVars>
          <dgm:chMax val="1"/>
          <dgm:dir/>
          <dgm:animLvl val="ctr"/>
          <dgm:resizeHandles val="exact"/>
        </dgm:presLayoutVars>
      </dgm:prSet>
      <dgm:spPr/>
      <dgm:t>
        <a:bodyPr/>
        <a:lstStyle/>
        <a:p>
          <a:endParaRPr lang="en-US"/>
        </a:p>
      </dgm:t>
    </dgm:pt>
    <dgm:pt modelId="{F3D0AA53-FE2F-490F-8891-6A88187C2B63}" type="pres">
      <dgm:prSet presAssocID="{D139717C-7BEB-40B1-AB22-5B79A0DC4F78}" presName="centerShape" presStyleLbl="node0" presStyleIdx="0" presStyleCnt="1" custAng="21250356" custScaleX="344124" custScaleY="160782" custLinFactNeighborX="3902" custLinFactNeighborY="-803"/>
      <dgm:spPr>
        <a:prstGeom prst="irregularSeal2">
          <a:avLst/>
        </a:prstGeom>
      </dgm:spPr>
      <dgm:t>
        <a:bodyPr/>
        <a:lstStyle/>
        <a:p>
          <a:endParaRPr lang="en-US"/>
        </a:p>
      </dgm:t>
    </dgm:pt>
    <dgm:pt modelId="{0734593E-96FF-4786-A43D-F382BCC3B78F}" type="pres">
      <dgm:prSet presAssocID="{709B559B-6E5F-4E4D-ADAB-7E34D7606BF2}" presName="parTrans" presStyleLbl="sibTrans2D1" presStyleIdx="0" presStyleCnt="8"/>
      <dgm:spPr>
        <a:prstGeom prst="lightningBolt">
          <a:avLst/>
        </a:prstGeom>
      </dgm:spPr>
      <dgm:t>
        <a:bodyPr/>
        <a:lstStyle/>
        <a:p>
          <a:endParaRPr lang="en-US"/>
        </a:p>
      </dgm:t>
    </dgm:pt>
    <dgm:pt modelId="{ABE3F369-82CB-46FB-81D7-5E38A394E9F5}" type="pres">
      <dgm:prSet presAssocID="{709B559B-6E5F-4E4D-ADAB-7E34D7606BF2}" presName="connectorText" presStyleLbl="sibTrans2D1" presStyleIdx="0" presStyleCnt="8"/>
      <dgm:spPr/>
      <dgm:t>
        <a:bodyPr/>
        <a:lstStyle/>
        <a:p>
          <a:endParaRPr lang="en-US"/>
        </a:p>
      </dgm:t>
    </dgm:pt>
    <dgm:pt modelId="{2194A407-0D6B-4308-A48E-95C24AE1FE11}" type="pres">
      <dgm:prSet presAssocID="{7B5C218F-2E69-4A7B-A8F2-F8D4E9D89109}" presName="node" presStyleLbl="node1" presStyleIdx="0" presStyleCnt="8" custScaleX="120683" custScaleY="112698">
        <dgm:presLayoutVars>
          <dgm:bulletEnabled val="1"/>
        </dgm:presLayoutVars>
      </dgm:prSet>
      <dgm:spPr/>
      <dgm:t>
        <a:bodyPr/>
        <a:lstStyle/>
        <a:p>
          <a:endParaRPr lang="en-US"/>
        </a:p>
      </dgm:t>
    </dgm:pt>
    <dgm:pt modelId="{B4DBB75A-57FE-49CB-BD9C-170DFCBCD321}" type="pres">
      <dgm:prSet presAssocID="{E9DF69E2-BEBE-496D-BC9F-CBC20368A57E}" presName="parTrans" presStyleLbl="sibTrans2D1" presStyleIdx="1" presStyleCnt="8" custScaleX="197163" custScaleY="136230"/>
      <dgm:spPr>
        <a:prstGeom prst="lightningBolt">
          <a:avLst/>
        </a:prstGeom>
      </dgm:spPr>
      <dgm:t>
        <a:bodyPr/>
        <a:lstStyle/>
        <a:p>
          <a:endParaRPr lang="en-US"/>
        </a:p>
      </dgm:t>
    </dgm:pt>
    <dgm:pt modelId="{9A9D2524-EEE1-4EA1-9E23-E57B8E0A5A71}" type="pres">
      <dgm:prSet presAssocID="{E9DF69E2-BEBE-496D-BC9F-CBC20368A57E}" presName="connectorText" presStyleLbl="sibTrans2D1" presStyleIdx="1" presStyleCnt="8"/>
      <dgm:spPr/>
      <dgm:t>
        <a:bodyPr/>
        <a:lstStyle/>
        <a:p>
          <a:endParaRPr lang="en-US"/>
        </a:p>
      </dgm:t>
    </dgm:pt>
    <dgm:pt modelId="{D59423EC-04DD-4257-9E42-73FDD14FCB6A}" type="pres">
      <dgm:prSet presAssocID="{F168DD42-9712-4E92-B863-6CA0D1442622}" presName="node" presStyleLbl="node1" presStyleIdx="1" presStyleCnt="8">
        <dgm:presLayoutVars>
          <dgm:bulletEnabled val="1"/>
        </dgm:presLayoutVars>
      </dgm:prSet>
      <dgm:spPr/>
      <dgm:t>
        <a:bodyPr/>
        <a:lstStyle/>
        <a:p>
          <a:endParaRPr lang="en-US"/>
        </a:p>
      </dgm:t>
    </dgm:pt>
    <dgm:pt modelId="{5882C35D-3F1F-49E9-A8D3-C06E31017EEF}" type="pres">
      <dgm:prSet presAssocID="{E30E3E75-B3FF-4BFB-9DA8-E23356066608}" presName="parTrans" presStyleLbl="sibTrans2D1" presStyleIdx="2" presStyleCnt="8"/>
      <dgm:spPr/>
      <dgm:t>
        <a:bodyPr/>
        <a:lstStyle/>
        <a:p>
          <a:endParaRPr lang="en-US"/>
        </a:p>
      </dgm:t>
    </dgm:pt>
    <dgm:pt modelId="{685F5238-B9FB-4D61-9EF3-9A4B74C02293}" type="pres">
      <dgm:prSet presAssocID="{E30E3E75-B3FF-4BFB-9DA8-E23356066608}" presName="connectorText" presStyleLbl="sibTrans2D1" presStyleIdx="2" presStyleCnt="8"/>
      <dgm:spPr/>
      <dgm:t>
        <a:bodyPr/>
        <a:lstStyle/>
        <a:p>
          <a:endParaRPr lang="en-US"/>
        </a:p>
      </dgm:t>
    </dgm:pt>
    <dgm:pt modelId="{22EEC5D2-1941-4726-9F16-A0F83C0A7106}" type="pres">
      <dgm:prSet presAssocID="{FC1415AB-55F9-44ED-88E2-F1A3CCF96B8A}" presName="node" presStyleLbl="node1" presStyleIdx="2" presStyleCnt="8">
        <dgm:presLayoutVars>
          <dgm:bulletEnabled val="1"/>
        </dgm:presLayoutVars>
      </dgm:prSet>
      <dgm:spPr/>
      <dgm:t>
        <a:bodyPr/>
        <a:lstStyle/>
        <a:p>
          <a:endParaRPr lang="en-US"/>
        </a:p>
      </dgm:t>
    </dgm:pt>
    <dgm:pt modelId="{16554C6C-1C47-4D03-9FC8-DAC193506A80}" type="pres">
      <dgm:prSet presAssocID="{20BD3BD4-B7D7-411A-AFC6-20A70EB29B18}" presName="parTrans" presStyleLbl="sibTrans2D1" presStyleIdx="3" presStyleCnt="8" custScaleX="308912" custScaleY="138187"/>
      <dgm:spPr>
        <a:prstGeom prst="lightningBolt">
          <a:avLst/>
        </a:prstGeom>
      </dgm:spPr>
      <dgm:t>
        <a:bodyPr/>
        <a:lstStyle/>
        <a:p>
          <a:endParaRPr lang="en-US"/>
        </a:p>
      </dgm:t>
    </dgm:pt>
    <dgm:pt modelId="{5D895FEA-022C-48CA-8ACB-C0461F49E44E}" type="pres">
      <dgm:prSet presAssocID="{20BD3BD4-B7D7-411A-AFC6-20A70EB29B18}" presName="connectorText" presStyleLbl="sibTrans2D1" presStyleIdx="3" presStyleCnt="8"/>
      <dgm:spPr/>
      <dgm:t>
        <a:bodyPr/>
        <a:lstStyle/>
        <a:p>
          <a:endParaRPr lang="en-US"/>
        </a:p>
      </dgm:t>
    </dgm:pt>
    <dgm:pt modelId="{AA115BEB-B250-4ED0-9FAB-368D486CB1CB}" type="pres">
      <dgm:prSet presAssocID="{729230E3-30B6-4EA9-B05C-8D4EF30B665F}" presName="node" presStyleLbl="node1" presStyleIdx="3" presStyleCnt="8" custScaleX="140279" custScaleY="118210">
        <dgm:presLayoutVars>
          <dgm:bulletEnabled val="1"/>
        </dgm:presLayoutVars>
      </dgm:prSet>
      <dgm:spPr/>
      <dgm:t>
        <a:bodyPr/>
        <a:lstStyle/>
        <a:p>
          <a:endParaRPr lang="en-US"/>
        </a:p>
      </dgm:t>
    </dgm:pt>
    <dgm:pt modelId="{58C09ED2-4AC4-48B7-B30B-0B523381BF8A}" type="pres">
      <dgm:prSet presAssocID="{5620A22D-FCDD-454D-9BD6-91177F338C40}" presName="parTrans" presStyleLbl="sibTrans2D1" presStyleIdx="4" presStyleCnt="8"/>
      <dgm:spPr>
        <a:prstGeom prst="lightningBolt">
          <a:avLst/>
        </a:prstGeom>
      </dgm:spPr>
      <dgm:t>
        <a:bodyPr/>
        <a:lstStyle/>
        <a:p>
          <a:endParaRPr lang="en-US"/>
        </a:p>
      </dgm:t>
    </dgm:pt>
    <dgm:pt modelId="{F505FC8E-3172-401E-B313-5D24381D5B9F}" type="pres">
      <dgm:prSet presAssocID="{5620A22D-FCDD-454D-9BD6-91177F338C40}" presName="connectorText" presStyleLbl="sibTrans2D1" presStyleIdx="4" presStyleCnt="8"/>
      <dgm:spPr/>
      <dgm:t>
        <a:bodyPr/>
        <a:lstStyle/>
        <a:p>
          <a:endParaRPr lang="en-US"/>
        </a:p>
      </dgm:t>
    </dgm:pt>
    <dgm:pt modelId="{695657C5-D653-44E2-9FE4-3151619881A4}" type="pres">
      <dgm:prSet presAssocID="{B4AFEB96-0C0B-49A0-9D22-3929796E35CB}" presName="node" presStyleLbl="node1" presStyleIdx="4" presStyleCnt="8">
        <dgm:presLayoutVars>
          <dgm:bulletEnabled val="1"/>
        </dgm:presLayoutVars>
      </dgm:prSet>
      <dgm:spPr/>
      <dgm:t>
        <a:bodyPr/>
        <a:lstStyle/>
        <a:p>
          <a:endParaRPr lang="en-US"/>
        </a:p>
      </dgm:t>
    </dgm:pt>
    <dgm:pt modelId="{2F4078D0-4A28-4033-AD46-8062E4D47546}" type="pres">
      <dgm:prSet presAssocID="{0AAFAE20-23BE-4828-9A3E-3370379BEA2C}" presName="parTrans" presStyleLbl="sibTrans2D1" presStyleIdx="5" presStyleCnt="8" custLinFactNeighborX="66962" custLinFactNeighborY="45741"/>
      <dgm:spPr>
        <a:prstGeom prst="lightningBolt">
          <a:avLst/>
        </a:prstGeom>
      </dgm:spPr>
      <dgm:t>
        <a:bodyPr/>
        <a:lstStyle/>
        <a:p>
          <a:endParaRPr lang="en-US"/>
        </a:p>
      </dgm:t>
    </dgm:pt>
    <dgm:pt modelId="{4868203A-D805-4D15-ABBE-BB4F64DEC614}" type="pres">
      <dgm:prSet presAssocID="{0AAFAE20-23BE-4828-9A3E-3370379BEA2C}" presName="connectorText" presStyleLbl="sibTrans2D1" presStyleIdx="5" presStyleCnt="8"/>
      <dgm:spPr/>
      <dgm:t>
        <a:bodyPr/>
        <a:lstStyle/>
        <a:p>
          <a:endParaRPr lang="en-US"/>
        </a:p>
      </dgm:t>
    </dgm:pt>
    <dgm:pt modelId="{82705863-A3C0-4066-852A-B6A7273A390E}" type="pres">
      <dgm:prSet presAssocID="{F20C9ECA-60B9-404C-99AA-64E444984651}" presName="node" presStyleLbl="node1" presStyleIdx="5" presStyleCnt="8" custScaleX="134305" custScaleY="118210">
        <dgm:presLayoutVars>
          <dgm:bulletEnabled val="1"/>
        </dgm:presLayoutVars>
      </dgm:prSet>
      <dgm:spPr/>
      <dgm:t>
        <a:bodyPr/>
        <a:lstStyle/>
        <a:p>
          <a:endParaRPr lang="en-US"/>
        </a:p>
      </dgm:t>
    </dgm:pt>
    <dgm:pt modelId="{62EE3EEE-80AC-431F-AA4F-0509C4FDB4E7}" type="pres">
      <dgm:prSet presAssocID="{728AB640-C40F-4D7D-A4EB-7792BC9AA9E0}" presName="parTrans" presStyleLbl="sibTrans2D1" presStyleIdx="6" presStyleCnt="8" custScaleX="608995" custScaleY="128481" custLinFactY="-4841" custLinFactNeighborX="39645" custLinFactNeighborY="-100000"/>
      <dgm:spPr>
        <a:prstGeom prst="lightningBolt">
          <a:avLst/>
        </a:prstGeom>
      </dgm:spPr>
      <dgm:t>
        <a:bodyPr/>
        <a:lstStyle/>
        <a:p>
          <a:endParaRPr lang="en-US"/>
        </a:p>
      </dgm:t>
    </dgm:pt>
    <dgm:pt modelId="{66FF590F-58AA-4CD7-964C-FB674FB395C7}" type="pres">
      <dgm:prSet presAssocID="{728AB640-C40F-4D7D-A4EB-7792BC9AA9E0}" presName="connectorText" presStyleLbl="sibTrans2D1" presStyleIdx="6" presStyleCnt="8"/>
      <dgm:spPr/>
      <dgm:t>
        <a:bodyPr/>
        <a:lstStyle/>
        <a:p>
          <a:endParaRPr lang="en-US"/>
        </a:p>
      </dgm:t>
    </dgm:pt>
    <dgm:pt modelId="{5D991E97-7B82-46B8-B8BE-5C55B551AFEC}" type="pres">
      <dgm:prSet presAssocID="{A5B3B1B2-E14F-4F06-B857-05FB04087A49}" presName="node" presStyleLbl="node1" presStyleIdx="6" presStyleCnt="8">
        <dgm:presLayoutVars>
          <dgm:bulletEnabled val="1"/>
        </dgm:presLayoutVars>
      </dgm:prSet>
      <dgm:spPr/>
      <dgm:t>
        <a:bodyPr/>
        <a:lstStyle/>
        <a:p>
          <a:endParaRPr lang="en-US"/>
        </a:p>
      </dgm:t>
    </dgm:pt>
    <dgm:pt modelId="{D47601C3-CE35-4C33-8504-900C33215F68}" type="pres">
      <dgm:prSet presAssocID="{944A1EAA-8263-449B-AB49-21A74770B7BF}" presName="parTrans" presStyleLbl="sibTrans2D1" presStyleIdx="7" presStyleCnt="8"/>
      <dgm:spPr>
        <a:prstGeom prst="lightningBolt">
          <a:avLst/>
        </a:prstGeom>
      </dgm:spPr>
      <dgm:t>
        <a:bodyPr/>
        <a:lstStyle/>
        <a:p>
          <a:endParaRPr lang="en-US"/>
        </a:p>
      </dgm:t>
    </dgm:pt>
    <dgm:pt modelId="{D8A3E603-1E1A-4947-AE52-7D63E17F60D2}" type="pres">
      <dgm:prSet presAssocID="{944A1EAA-8263-449B-AB49-21A74770B7BF}" presName="connectorText" presStyleLbl="sibTrans2D1" presStyleIdx="7" presStyleCnt="8"/>
      <dgm:spPr/>
      <dgm:t>
        <a:bodyPr/>
        <a:lstStyle/>
        <a:p>
          <a:endParaRPr lang="en-US"/>
        </a:p>
      </dgm:t>
    </dgm:pt>
    <dgm:pt modelId="{9DB4CE2A-4264-4521-A1FF-C703BE15F3F1}" type="pres">
      <dgm:prSet presAssocID="{F94D5408-71B2-44E1-AFB8-170A1280311A}" presName="node" presStyleLbl="node1" presStyleIdx="7" presStyleCnt="8">
        <dgm:presLayoutVars>
          <dgm:bulletEnabled val="1"/>
        </dgm:presLayoutVars>
      </dgm:prSet>
      <dgm:spPr/>
      <dgm:t>
        <a:bodyPr/>
        <a:lstStyle/>
        <a:p>
          <a:endParaRPr lang="en-US"/>
        </a:p>
      </dgm:t>
    </dgm:pt>
  </dgm:ptLst>
  <dgm:cxnLst>
    <dgm:cxn modelId="{7BDE3D9D-3B7A-447C-8747-077A070A56F2}" srcId="{D139717C-7BEB-40B1-AB22-5B79A0DC4F78}" destId="{7B5C218F-2E69-4A7B-A8F2-F8D4E9D89109}" srcOrd="0" destOrd="0" parTransId="{709B559B-6E5F-4E4D-ADAB-7E34D7606BF2}" sibTransId="{B2BBF591-540F-4003-B22A-FDE41D859FB7}"/>
    <dgm:cxn modelId="{7F9822A0-B99D-40E0-A672-9AD7D6F550E5}" type="presOf" srcId="{944A1EAA-8263-449B-AB49-21A74770B7BF}" destId="{D8A3E603-1E1A-4947-AE52-7D63E17F60D2}" srcOrd="1" destOrd="0" presId="urn:microsoft.com/office/officeart/2005/8/layout/radial5"/>
    <dgm:cxn modelId="{FD261430-8532-44AD-8EC0-B4EF2E6B9AB0}" type="presOf" srcId="{728AB640-C40F-4D7D-A4EB-7792BC9AA9E0}" destId="{62EE3EEE-80AC-431F-AA4F-0509C4FDB4E7}" srcOrd="0" destOrd="0" presId="urn:microsoft.com/office/officeart/2005/8/layout/radial5"/>
    <dgm:cxn modelId="{FDB933C1-E391-4E86-B71C-9DDE74AD310E}" type="presOf" srcId="{0AAFAE20-23BE-4828-9A3E-3370379BEA2C}" destId="{2F4078D0-4A28-4033-AD46-8062E4D47546}" srcOrd="0" destOrd="0" presId="urn:microsoft.com/office/officeart/2005/8/layout/radial5"/>
    <dgm:cxn modelId="{7CC6D0FC-08DE-4A8F-B9EA-FC804F73D4CD}" type="presOf" srcId="{E9DF69E2-BEBE-496D-BC9F-CBC20368A57E}" destId="{B4DBB75A-57FE-49CB-BD9C-170DFCBCD321}" srcOrd="0" destOrd="0" presId="urn:microsoft.com/office/officeart/2005/8/layout/radial5"/>
    <dgm:cxn modelId="{28C599FC-F552-43B7-9DC2-C3BA96C2AC31}" type="presOf" srcId="{E9DF69E2-BEBE-496D-BC9F-CBC20368A57E}" destId="{9A9D2524-EEE1-4EA1-9E23-E57B8E0A5A71}" srcOrd="1" destOrd="0" presId="urn:microsoft.com/office/officeart/2005/8/layout/radial5"/>
    <dgm:cxn modelId="{A90BA8D6-D56C-4879-8FF5-124540B58391}" type="presOf" srcId="{728AB640-C40F-4D7D-A4EB-7792BC9AA9E0}" destId="{66FF590F-58AA-4CD7-964C-FB674FB395C7}" srcOrd="1" destOrd="0" presId="urn:microsoft.com/office/officeart/2005/8/layout/radial5"/>
    <dgm:cxn modelId="{FA25188C-B69E-4D0C-944B-2CAF4D12D35B}" srcId="{BB0A46CF-8A0E-48F6-B114-38033C3B66AA}" destId="{D139717C-7BEB-40B1-AB22-5B79A0DC4F78}" srcOrd="0" destOrd="0" parTransId="{32D5D925-967D-4717-BF1E-55C8E14740A8}" sibTransId="{292CCD0A-C18E-45CF-93EA-EF5EFA717AB6}"/>
    <dgm:cxn modelId="{F06CB123-95FD-458B-B0FF-0EB1F2ED9E73}" type="presOf" srcId="{E30E3E75-B3FF-4BFB-9DA8-E23356066608}" destId="{5882C35D-3F1F-49E9-A8D3-C06E31017EEF}" srcOrd="0" destOrd="0" presId="urn:microsoft.com/office/officeart/2005/8/layout/radial5"/>
    <dgm:cxn modelId="{70216BBB-3038-4F9A-955C-2CE0FB23806B}" type="presOf" srcId="{FC1415AB-55F9-44ED-88E2-F1A3CCF96B8A}" destId="{22EEC5D2-1941-4726-9F16-A0F83C0A7106}" srcOrd="0" destOrd="0" presId="urn:microsoft.com/office/officeart/2005/8/layout/radial5"/>
    <dgm:cxn modelId="{B22DC536-CC58-41DE-90FA-1C385B02E7DA}" type="presOf" srcId="{5620A22D-FCDD-454D-9BD6-91177F338C40}" destId="{F505FC8E-3172-401E-B313-5D24381D5B9F}" srcOrd="1" destOrd="0" presId="urn:microsoft.com/office/officeart/2005/8/layout/radial5"/>
    <dgm:cxn modelId="{070C1492-0E04-4EE8-B58A-187B4619EEB2}" type="presOf" srcId="{E30E3E75-B3FF-4BFB-9DA8-E23356066608}" destId="{685F5238-B9FB-4D61-9EF3-9A4B74C02293}" srcOrd="1" destOrd="0" presId="urn:microsoft.com/office/officeart/2005/8/layout/radial5"/>
    <dgm:cxn modelId="{952CD4F6-2B7C-4BE4-B0B5-ADEBE3601159}" srcId="{D139717C-7BEB-40B1-AB22-5B79A0DC4F78}" destId="{A5B3B1B2-E14F-4F06-B857-05FB04087A49}" srcOrd="6" destOrd="0" parTransId="{728AB640-C40F-4D7D-A4EB-7792BC9AA9E0}" sibTransId="{4D4B2AD7-6374-41C5-B12B-401E85015CA8}"/>
    <dgm:cxn modelId="{AF28AEF4-31D8-46BE-A5BB-197819B55680}" type="presOf" srcId="{B4AFEB96-0C0B-49A0-9D22-3929796E35CB}" destId="{695657C5-D653-44E2-9FE4-3151619881A4}" srcOrd="0" destOrd="0" presId="urn:microsoft.com/office/officeart/2005/8/layout/radial5"/>
    <dgm:cxn modelId="{8BDD2A0B-8657-418E-9D08-1BF8A9537081}" srcId="{BB0A46CF-8A0E-48F6-B114-38033C3B66AA}" destId="{8E745FE9-ACC6-4D5E-A5EE-1E5D1A692BA0}" srcOrd="1" destOrd="0" parTransId="{CE465214-9BD7-4091-8637-DC9EFBFB3D52}" sibTransId="{F232D31C-E158-472A-8CAC-4EFAACE09F86}"/>
    <dgm:cxn modelId="{C6757663-2E0C-4784-944B-8866B6D3B120}" type="presOf" srcId="{F168DD42-9712-4E92-B863-6CA0D1442622}" destId="{D59423EC-04DD-4257-9E42-73FDD14FCB6A}" srcOrd="0" destOrd="0" presId="urn:microsoft.com/office/officeart/2005/8/layout/radial5"/>
    <dgm:cxn modelId="{9CBE95CD-3666-41F1-B215-48ED120E7F4A}" type="presOf" srcId="{944A1EAA-8263-449B-AB49-21A74770B7BF}" destId="{D47601C3-CE35-4C33-8504-900C33215F68}" srcOrd="0" destOrd="0" presId="urn:microsoft.com/office/officeart/2005/8/layout/radial5"/>
    <dgm:cxn modelId="{27B53D99-3087-4C19-ABC7-DCF28B9F8FAE}" type="presOf" srcId="{D139717C-7BEB-40B1-AB22-5B79A0DC4F78}" destId="{F3D0AA53-FE2F-490F-8891-6A88187C2B63}" srcOrd="0" destOrd="0" presId="urn:microsoft.com/office/officeart/2005/8/layout/radial5"/>
    <dgm:cxn modelId="{F582CBD8-8A85-4350-8A34-B4F3F29C308F}" srcId="{D139717C-7BEB-40B1-AB22-5B79A0DC4F78}" destId="{B4AFEB96-0C0B-49A0-9D22-3929796E35CB}" srcOrd="4" destOrd="0" parTransId="{5620A22D-FCDD-454D-9BD6-91177F338C40}" sibTransId="{BC9CE2F8-36DC-4BAD-BBC3-4E735DD3C202}"/>
    <dgm:cxn modelId="{73306BCD-3073-4CCB-AA82-98121384329D}" type="presOf" srcId="{729230E3-30B6-4EA9-B05C-8D4EF30B665F}" destId="{AA115BEB-B250-4ED0-9FAB-368D486CB1CB}" srcOrd="0" destOrd="0" presId="urn:microsoft.com/office/officeart/2005/8/layout/radial5"/>
    <dgm:cxn modelId="{F5E23ACA-9373-4EBA-951D-3291998A7FE2}" srcId="{D139717C-7BEB-40B1-AB22-5B79A0DC4F78}" destId="{F168DD42-9712-4E92-B863-6CA0D1442622}" srcOrd="1" destOrd="0" parTransId="{E9DF69E2-BEBE-496D-BC9F-CBC20368A57E}" sibTransId="{7EA85869-6BB5-4C40-B494-960C5B5BD128}"/>
    <dgm:cxn modelId="{2078079E-26F7-419F-BC64-53607AC3825F}" type="presOf" srcId="{A5B3B1B2-E14F-4F06-B857-05FB04087A49}" destId="{5D991E97-7B82-46B8-B8BE-5C55B551AFEC}" srcOrd="0" destOrd="0" presId="urn:microsoft.com/office/officeart/2005/8/layout/radial5"/>
    <dgm:cxn modelId="{8E90FB70-174A-4949-ADC3-6604DA72DF0A}" srcId="{D139717C-7BEB-40B1-AB22-5B79A0DC4F78}" destId="{FC1415AB-55F9-44ED-88E2-F1A3CCF96B8A}" srcOrd="2" destOrd="0" parTransId="{E30E3E75-B3FF-4BFB-9DA8-E23356066608}" sibTransId="{E4A1B198-7983-4E6A-ACB7-3761C7C6F09E}"/>
    <dgm:cxn modelId="{0418AE4C-A8F3-4372-96A5-41DB430EB340}" srcId="{D139717C-7BEB-40B1-AB22-5B79A0DC4F78}" destId="{729230E3-30B6-4EA9-B05C-8D4EF30B665F}" srcOrd="3" destOrd="0" parTransId="{20BD3BD4-B7D7-411A-AFC6-20A70EB29B18}" sibTransId="{3099EED7-001B-4960-B9AA-2E2FB9D4BD19}"/>
    <dgm:cxn modelId="{51BB4CBC-B699-47A6-8148-DF2D3D4BB386}" type="presOf" srcId="{5620A22D-FCDD-454D-9BD6-91177F338C40}" destId="{58C09ED2-4AC4-48B7-B30B-0B523381BF8A}" srcOrd="0" destOrd="0" presId="urn:microsoft.com/office/officeart/2005/8/layout/radial5"/>
    <dgm:cxn modelId="{977AEAB5-97A3-428C-806D-4EDC5E03B5E6}" srcId="{D139717C-7BEB-40B1-AB22-5B79A0DC4F78}" destId="{F94D5408-71B2-44E1-AFB8-170A1280311A}" srcOrd="7" destOrd="0" parTransId="{944A1EAA-8263-449B-AB49-21A74770B7BF}" sibTransId="{DA804652-9D36-4BFE-A1B1-81D803945EB6}"/>
    <dgm:cxn modelId="{D3A4A453-0078-48C1-B759-3406C3B811A3}" type="presOf" srcId="{709B559B-6E5F-4E4D-ADAB-7E34D7606BF2}" destId="{0734593E-96FF-4786-A43D-F382BCC3B78F}" srcOrd="0" destOrd="0" presId="urn:microsoft.com/office/officeart/2005/8/layout/radial5"/>
    <dgm:cxn modelId="{8577F57C-ADF9-4568-976D-093703D6798E}" type="presOf" srcId="{0AAFAE20-23BE-4828-9A3E-3370379BEA2C}" destId="{4868203A-D805-4D15-ABBE-BB4F64DEC614}" srcOrd="1" destOrd="0" presId="urn:microsoft.com/office/officeart/2005/8/layout/radial5"/>
    <dgm:cxn modelId="{AF022AA6-079C-44D8-A3A4-A67A6FFE6B83}" type="presOf" srcId="{F94D5408-71B2-44E1-AFB8-170A1280311A}" destId="{9DB4CE2A-4264-4521-A1FF-C703BE15F3F1}" srcOrd="0" destOrd="0" presId="urn:microsoft.com/office/officeart/2005/8/layout/radial5"/>
    <dgm:cxn modelId="{25A2EA92-A22E-4C2C-8F62-A548BCD7E716}" type="presOf" srcId="{F20C9ECA-60B9-404C-99AA-64E444984651}" destId="{82705863-A3C0-4066-852A-B6A7273A390E}" srcOrd="0" destOrd="0" presId="urn:microsoft.com/office/officeart/2005/8/layout/radial5"/>
    <dgm:cxn modelId="{0352BDF9-B820-459D-B4E7-1E813506460B}" type="presOf" srcId="{709B559B-6E5F-4E4D-ADAB-7E34D7606BF2}" destId="{ABE3F369-82CB-46FB-81D7-5E38A394E9F5}" srcOrd="1" destOrd="0" presId="urn:microsoft.com/office/officeart/2005/8/layout/radial5"/>
    <dgm:cxn modelId="{F9C25771-2DCE-46A3-928B-CA672CBB3131}" type="presOf" srcId="{20BD3BD4-B7D7-411A-AFC6-20A70EB29B18}" destId="{5D895FEA-022C-48CA-8ACB-C0461F49E44E}" srcOrd="1" destOrd="0" presId="urn:microsoft.com/office/officeart/2005/8/layout/radial5"/>
    <dgm:cxn modelId="{695088F2-7557-4553-BA8B-2BA6C610D418}" type="presOf" srcId="{BB0A46CF-8A0E-48F6-B114-38033C3B66AA}" destId="{383E53D2-BA02-4552-81BF-F2FDFF354CAE}" srcOrd="0" destOrd="0" presId="urn:microsoft.com/office/officeart/2005/8/layout/radial5"/>
    <dgm:cxn modelId="{AD982654-FD37-4554-9702-96E2F0AD927C}" type="presOf" srcId="{20BD3BD4-B7D7-411A-AFC6-20A70EB29B18}" destId="{16554C6C-1C47-4D03-9FC8-DAC193506A80}" srcOrd="0" destOrd="0" presId="urn:microsoft.com/office/officeart/2005/8/layout/radial5"/>
    <dgm:cxn modelId="{A682FE8F-8E7A-419D-B89C-9D2BC8D6F502}" type="presOf" srcId="{7B5C218F-2E69-4A7B-A8F2-F8D4E9D89109}" destId="{2194A407-0D6B-4308-A48E-95C24AE1FE11}" srcOrd="0" destOrd="0" presId="urn:microsoft.com/office/officeart/2005/8/layout/radial5"/>
    <dgm:cxn modelId="{3A007D3F-0196-4B1A-8D76-6258D10252F4}" srcId="{D139717C-7BEB-40B1-AB22-5B79A0DC4F78}" destId="{F20C9ECA-60B9-404C-99AA-64E444984651}" srcOrd="5" destOrd="0" parTransId="{0AAFAE20-23BE-4828-9A3E-3370379BEA2C}" sibTransId="{C4838C5F-E3D4-4746-B915-A8C62DE70D59}"/>
    <dgm:cxn modelId="{A4824095-AF3E-4D40-B818-15424728A2A7}" type="presParOf" srcId="{383E53D2-BA02-4552-81BF-F2FDFF354CAE}" destId="{F3D0AA53-FE2F-490F-8891-6A88187C2B63}" srcOrd="0" destOrd="0" presId="urn:microsoft.com/office/officeart/2005/8/layout/radial5"/>
    <dgm:cxn modelId="{C8399739-F212-4AC5-8CF0-0FFA33AAFC9A}" type="presParOf" srcId="{383E53D2-BA02-4552-81BF-F2FDFF354CAE}" destId="{0734593E-96FF-4786-A43D-F382BCC3B78F}" srcOrd="1" destOrd="0" presId="urn:microsoft.com/office/officeart/2005/8/layout/radial5"/>
    <dgm:cxn modelId="{C557E68F-753D-40A4-A574-19E102C84EB0}" type="presParOf" srcId="{0734593E-96FF-4786-A43D-F382BCC3B78F}" destId="{ABE3F369-82CB-46FB-81D7-5E38A394E9F5}" srcOrd="0" destOrd="0" presId="urn:microsoft.com/office/officeart/2005/8/layout/radial5"/>
    <dgm:cxn modelId="{4DE3F4F1-BE13-45B6-BAD9-275A04359875}" type="presParOf" srcId="{383E53D2-BA02-4552-81BF-F2FDFF354CAE}" destId="{2194A407-0D6B-4308-A48E-95C24AE1FE11}" srcOrd="2" destOrd="0" presId="urn:microsoft.com/office/officeart/2005/8/layout/radial5"/>
    <dgm:cxn modelId="{4BB4140C-6FD1-4424-A1A5-6B3239F39033}" type="presParOf" srcId="{383E53D2-BA02-4552-81BF-F2FDFF354CAE}" destId="{B4DBB75A-57FE-49CB-BD9C-170DFCBCD321}" srcOrd="3" destOrd="0" presId="urn:microsoft.com/office/officeart/2005/8/layout/radial5"/>
    <dgm:cxn modelId="{6DE6C86E-7BAC-44C2-B2CC-45E070B3FA5E}" type="presParOf" srcId="{B4DBB75A-57FE-49CB-BD9C-170DFCBCD321}" destId="{9A9D2524-EEE1-4EA1-9E23-E57B8E0A5A71}" srcOrd="0" destOrd="0" presId="urn:microsoft.com/office/officeart/2005/8/layout/radial5"/>
    <dgm:cxn modelId="{F83471BA-9D89-4303-886C-C675E8E05DBD}" type="presParOf" srcId="{383E53D2-BA02-4552-81BF-F2FDFF354CAE}" destId="{D59423EC-04DD-4257-9E42-73FDD14FCB6A}" srcOrd="4" destOrd="0" presId="urn:microsoft.com/office/officeart/2005/8/layout/radial5"/>
    <dgm:cxn modelId="{D3752084-A11E-4C8B-95A7-F78749067571}" type="presParOf" srcId="{383E53D2-BA02-4552-81BF-F2FDFF354CAE}" destId="{5882C35D-3F1F-49E9-A8D3-C06E31017EEF}" srcOrd="5" destOrd="0" presId="urn:microsoft.com/office/officeart/2005/8/layout/radial5"/>
    <dgm:cxn modelId="{4F70CC83-385D-4BAD-84CB-A609172B6DA5}" type="presParOf" srcId="{5882C35D-3F1F-49E9-A8D3-C06E31017EEF}" destId="{685F5238-B9FB-4D61-9EF3-9A4B74C02293}" srcOrd="0" destOrd="0" presId="urn:microsoft.com/office/officeart/2005/8/layout/radial5"/>
    <dgm:cxn modelId="{09B2855B-048E-4753-9CFA-6FD43EC87199}" type="presParOf" srcId="{383E53D2-BA02-4552-81BF-F2FDFF354CAE}" destId="{22EEC5D2-1941-4726-9F16-A0F83C0A7106}" srcOrd="6" destOrd="0" presId="urn:microsoft.com/office/officeart/2005/8/layout/radial5"/>
    <dgm:cxn modelId="{823FF40E-F8BD-4B1B-91B3-C6E44BF4A844}" type="presParOf" srcId="{383E53D2-BA02-4552-81BF-F2FDFF354CAE}" destId="{16554C6C-1C47-4D03-9FC8-DAC193506A80}" srcOrd="7" destOrd="0" presId="urn:microsoft.com/office/officeart/2005/8/layout/radial5"/>
    <dgm:cxn modelId="{6E1F0C15-8FFE-4E09-AED4-89824DED40FE}" type="presParOf" srcId="{16554C6C-1C47-4D03-9FC8-DAC193506A80}" destId="{5D895FEA-022C-48CA-8ACB-C0461F49E44E}" srcOrd="0" destOrd="0" presId="urn:microsoft.com/office/officeart/2005/8/layout/radial5"/>
    <dgm:cxn modelId="{A09B7A23-C4E7-4714-95B9-02299084FB06}" type="presParOf" srcId="{383E53D2-BA02-4552-81BF-F2FDFF354CAE}" destId="{AA115BEB-B250-4ED0-9FAB-368D486CB1CB}" srcOrd="8" destOrd="0" presId="urn:microsoft.com/office/officeart/2005/8/layout/radial5"/>
    <dgm:cxn modelId="{F5F79CAB-2CA1-456C-8B23-61A6C4234552}" type="presParOf" srcId="{383E53D2-BA02-4552-81BF-F2FDFF354CAE}" destId="{58C09ED2-4AC4-48B7-B30B-0B523381BF8A}" srcOrd="9" destOrd="0" presId="urn:microsoft.com/office/officeart/2005/8/layout/radial5"/>
    <dgm:cxn modelId="{2B96FC1B-9542-459F-98B6-C6179526D5B6}" type="presParOf" srcId="{58C09ED2-4AC4-48B7-B30B-0B523381BF8A}" destId="{F505FC8E-3172-401E-B313-5D24381D5B9F}" srcOrd="0" destOrd="0" presId="urn:microsoft.com/office/officeart/2005/8/layout/radial5"/>
    <dgm:cxn modelId="{9818ADAE-4095-46D2-B63F-CED081E4E4E8}" type="presParOf" srcId="{383E53D2-BA02-4552-81BF-F2FDFF354CAE}" destId="{695657C5-D653-44E2-9FE4-3151619881A4}" srcOrd="10" destOrd="0" presId="urn:microsoft.com/office/officeart/2005/8/layout/radial5"/>
    <dgm:cxn modelId="{F35697ED-18B7-444F-BFC5-61A2F8C580AE}" type="presParOf" srcId="{383E53D2-BA02-4552-81BF-F2FDFF354CAE}" destId="{2F4078D0-4A28-4033-AD46-8062E4D47546}" srcOrd="11" destOrd="0" presId="urn:microsoft.com/office/officeart/2005/8/layout/radial5"/>
    <dgm:cxn modelId="{ECF30BD5-A19C-4227-9A3A-6BCF5666DDEE}" type="presParOf" srcId="{2F4078D0-4A28-4033-AD46-8062E4D47546}" destId="{4868203A-D805-4D15-ABBE-BB4F64DEC614}" srcOrd="0" destOrd="0" presId="urn:microsoft.com/office/officeart/2005/8/layout/radial5"/>
    <dgm:cxn modelId="{87291D15-814C-4D10-B95A-A3BDCD295301}" type="presParOf" srcId="{383E53D2-BA02-4552-81BF-F2FDFF354CAE}" destId="{82705863-A3C0-4066-852A-B6A7273A390E}" srcOrd="12" destOrd="0" presId="urn:microsoft.com/office/officeart/2005/8/layout/radial5"/>
    <dgm:cxn modelId="{11F3DC1C-14D1-49AC-950B-CEAC31828248}" type="presParOf" srcId="{383E53D2-BA02-4552-81BF-F2FDFF354CAE}" destId="{62EE3EEE-80AC-431F-AA4F-0509C4FDB4E7}" srcOrd="13" destOrd="0" presId="urn:microsoft.com/office/officeart/2005/8/layout/radial5"/>
    <dgm:cxn modelId="{DA0C1548-90AE-4541-83BE-FCC64416695D}" type="presParOf" srcId="{62EE3EEE-80AC-431F-AA4F-0509C4FDB4E7}" destId="{66FF590F-58AA-4CD7-964C-FB674FB395C7}" srcOrd="0" destOrd="0" presId="urn:microsoft.com/office/officeart/2005/8/layout/radial5"/>
    <dgm:cxn modelId="{B1B29416-533D-40BA-8DB8-87D3FD732D98}" type="presParOf" srcId="{383E53D2-BA02-4552-81BF-F2FDFF354CAE}" destId="{5D991E97-7B82-46B8-B8BE-5C55B551AFEC}" srcOrd="14" destOrd="0" presId="urn:microsoft.com/office/officeart/2005/8/layout/radial5"/>
    <dgm:cxn modelId="{A9D7F222-518C-4AB8-8F85-C05F6C60FD9F}" type="presParOf" srcId="{383E53D2-BA02-4552-81BF-F2FDFF354CAE}" destId="{D47601C3-CE35-4C33-8504-900C33215F68}" srcOrd="15" destOrd="0" presId="urn:microsoft.com/office/officeart/2005/8/layout/radial5"/>
    <dgm:cxn modelId="{E686863A-15AA-41C1-A4B5-C938BFF0EDE6}" type="presParOf" srcId="{D47601C3-CE35-4C33-8504-900C33215F68}" destId="{D8A3E603-1E1A-4947-AE52-7D63E17F60D2}" srcOrd="0" destOrd="0" presId="urn:microsoft.com/office/officeart/2005/8/layout/radial5"/>
    <dgm:cxn modelId="{7D1C150D-9B1D-426D-A319-34FDA6D2F212}" type="presParOf" srcId="{383E53D2-BA02-4552-81BF-F2FDFF354CAE}" destId="{9DB4CE2A-4264-4521-A1FF-C703BE15F3F1}" srcOrd="16"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0B7C06-ABEB-4170-9172-A07B381FACB5}" type="doc">
      <dgm:prSet loTypeId="urn:microsoft.com/office/officeart/2005/8/layout/equation1" loCatId="process" qsTypeId="urn:microsoft.com/office/officeart/2005/8/quickstyle/simple1" qsCatId="simple" csTypeId="urn:microsoft.com/office/officeart/2005/8/colors/accent1_2" csCatId="accent1" phldr="1"/>
      <dgm:spPr/>
    </dgm:pt>
    <dgm:pt modelId="{C530429B-A1C6-41D9-AFD5-C583E09788A2}">
      <dgm:prSet phldrT="[Text]" custT="1"/>
      <dgm:spPr>
        <a:ln>
          <a:solidFill>
            <a:schemeClr val="tx1"/>
          </a:solidFill>
        </a:ln>
      </dgm:spPr>
      <dgm:t>
        <a:bodyPr/>
        <a:lstStyle/>
        <a:p>
          <a:r>
            <a:rPr lang="en-US" sz="1000" dirty="0" smtClean="0">
              <a:solidFill>
                <a:schemeClr val="tx1"/>
              </a:solidFill>
            </a:rPr>
            <a:t>Evaluates a Medicare benefit</a:t>
          </a:r>
          <a:endParaRPr lang="en-US" sz="1000" dirty="0">
            <a:solidFill>
              <a:schemeClr val="tx1"/>
            </a:solidFill>
          </a:endParaRPr>
        </a:p>
      </dgm:t>
    </dgm:pt>
    <dgm:pt modelId="{8C950877-2F1D-41DE-8B5F-53A0030F862E}" type="parTrans" cxnId="{018D0DDF-A62B-4ED2-A29E-9027B2360BE7}">
      <dgm:prSet/>
      <dgm:spPr/>
      <dgm:t>
        <a:bodyPr/>
        <a:lstStyle/>
        <a:p>
          <a:endParaRPr lang="en-US"/>
        </a:p>
      </dgm:t>
    </dgm:pt>
    <dgm:pt modelId="{F7741205-B84B-480C-8E6D-B7BECCB5D677}" type="sibTrans" cxnId="{018D0DDF-A62B-4ED2-A29E-9027B2360BE7}">
      <dgm:prSet custT="1"/>
      <dgm:spPr>
        <a:ln>
          <a:solidFill>
            <a:schemeClr val="tx1"/>
          </a:solidFill>
        </a:ln>
      </dgm:spPr>
      <dgm:t>
        <a:bodyPr/>
        <a:lstStyle/>
        <a:p>
          <a:endParaRPr lang="en-US" sz="1000" dirty="0">
            <a:solidFill>
              <a:schemeClr val="tx1"/>
            </a:solidFill>
          </a:endParaRPr>
        </a:p>
      </dgm:t>
    </dgm:pt>
    <dgm:pt modelId="{38AC9A97-77F4-4BC2-9D59-6D3CE41C704B}">
      <dgm:prSet phldrT="[Text]" custT="1"/>
      <dgm:spPr>
        <a:ln>
          <a:solidFill>
            <a:schemeClr val="tx1"/>
          </a:solidFill>
        </a:ln>
      </dgm:spPr>
      <dgm:t>
        <a:bodyPr/>
        <a:lstStyle/>
        <a:p>
          <a:r>
            <a:rPr lang="en-US" sz="1000" dirty="0" smtClean="0">
              <a:solidFill>
                <a:schemeClr val="tx1"/>
              </a:solidFill>
            </a:rPr>
            <a:t> Has therapeutic intent </a:t>
          </a:r>
          <a:endParaRPr lang="en-US" sz="1000" dirty="0">
            <a:solidFill>
              <a:schemeClr val="tx1"/>
            </a:solidFill>
          </a:endParaRPr>
        </a:p>
      </dgm:t>
    </dgm:pt>
    <dgm:pt modelId="{E6D306F1-78DA-454A-992A-B2D43AE3027E}" type="parTrans" cxnId="{4FAB6B69-0372-4D2B-B99C-0C2EA117740D}">
      <dgm:prSet/>
      <dgm:spPr/>
      <dgm:t>
        <a:bodyPr/>
        <a:lstStyle/>
        <a:p>
          <a:endParaRPr lang="en-US"/>
        </a:p>
      </dgm:t>
    </dgm:pt>
    <dgm:pt modelId="{17C624CC-6738-4253-934A-CA72BC392604}" type="sibTrans" cxnId="{4FAB6B69-0372-4D2B-B99C-0C2EA117740D}">
      <dgm:prSet custT="1"/>
      <dgm:spPr>
        <a:ln>
          <a:solidFill>
            <a:schemeClr val="tx1"/>
          </a:solidFill>
        </a:ln>
      </dgm:spPr>
      <dgm:t>
        <a:bodyPr/>
        <a:lstStyle/>
        <a:p>
          <a:endParaRPr lang="en-US" sz="1000" dirty="0">
            <a:solidFill>
              <a:schemeClr val="tx1"/>
            </a:solidFill>
          </a:endParaRPr>
        </a:p>
      </dgm:t>
    </dgm:pt>
    <dgm:pt modelId="{27F834A0-1BE2-4F77-8AB5-9680F73809FD}">
      <dgm:prSet phldrT="[Text]" custT="1"/>
      <dgm:spPr>
        <a:ln>
          <a:solidFill>
            <a:schemeClr val="tx1"/>
          </a:solidFill>
        </a:ln>
      </dgm:spPr>
      <dgm:t>
        <a:bodyPr/>
        <a:lstStyle/>
        <a:p>
          <a:r>
            <a:rPr lang="en-US" sz="1000" dirty="0" smtClean="0">
              <a:solidFill>
                <a:schemeClr val="tx1"/>
              </a:solidFill>
            </a:rPr>
            <a:t> Enrolls diagnosed beneficiaries</a:t>
          </a:r>
          <a:endParaRPr lang="en-US" sz="1000" dirty="0">
            <a:solidFill>
              <a:schemeClr val="tx1"/>
            </a:solidFill>
          </a:endParaRPr>
        </a:p>
      </dgm:t>
    </dgm:pt>
    <dgm:pt modelId="{E5914C59-ABCB-46E7-B9DD-609DDFF4AB99}" type="parTrans" cxnId="{7B6E40CB-35E2-4C00-8142-DC42EDA5F2CE}">
      <dgm:prSet/>
      <dgm:spPr/>
      <dgm:t>
        <a:bodyPr/>
        <a:lstStyle/>
        <a:p>
          <a:endParaRPr lang="en-US"/>
        </a:p>
      </dgm:t>
    </dgm:pt>
    <dgm:pt modelId="{9B73D9CB-DA24-45E7-AA6E-F53837B51CFA}" type="sibTrans" cxnId="{7B6E40CB-35E2-4C00-8142-DC42EDA5F2CE}">
      <dgm:prSet custT="1"/>
      <dgm:spPr>
        <a:ln>
          <a:solidFill>
            <a:schemeClr val="tx1"/>
          </a:solidFill>
        </a:ln>
      </dgm:spPr>
      <dgm:t>
        <a:bodyPr/>
        <a:lstStyle/>
        <a:p>
          <a:endParaRPr lang="en-US" sz="1000" dirty="0">
            <a:solidFill>
              <a:schemeClr val="tx1"/>
            </a:solidFill>
          </a:endParaRPr>
        </a:p>
      </dgm:t>
    </dgm:pt>
    <dgm:pt modelId="{CAB64641-19A1-4E50-BF31-35EADC97353C}">
      <dgm:prSet phldrT="[Text]" custT="1"/>
      <dgm:spPr>
        <a:ln>
          <a:solidFill>
            <a:schemeClr val="tx1"/>
          </a:solidFill>
        </a:ln>
      </dgm:spPr>
      <dgm:t>
        <a:bodyPr/>
        <a:lstStyle/>
        <a:p>
          <a:r>
            <a:rPr lang="en-US" sz="1100" b="1" dirty="0" smtClean="0">
              <a:solidFill>
                <a:schemeClr val="tx1"/>
              </a:solidFill>
            </a:rPr>
            <a:t>Qualifying Trial</a:t>
          </a:r>
          <a:endParaRPr lang="en-US" sz="1100" b="1" dirty="0">
            <a:solidFill>
              <a:schemeClr val="tx1"/>
            </a:solidFill>
          </a:endParaRPr>
        </a:p>
      </dgm:t>
    </dgm:pt>
    <dgm:pt modelId="{2C2B7947-09D7-473E-A6F8-5A6323D9ECE2}" type="parTrans" cxnId="{5323C609-8FA2-4F08-8D05-D470B1D3FD6C}">
      <dgm:prSet/>
      <dgm:spPr/>
      <dgm:t>
        <a:bodyPr/>
        <a:lstStyle/>
        <a:p>
          <a:endParaRPr lang="en-US"/>
        </a:p>
      </dgm:t>
    </dgm:pt>
    <dgm:pt modelId="{EB9B1FA4-044D-443F-A368-8879EABFF03D}" type="sibTrans" cxnId="{5323C609-8FA2-4F08-8D05-D470B1D3FD6C}">
      <dgm:prSet/>
      <dgm:spPr/>
      <dgm:t>
        <a:bodyPr/>
        <a:lstStyle/>
        <a:p>
          <a:endParaRPr lang="en-US"/>
        </a:p>
      </dgm:t>
    </dgm:pt>
    <dgm:pt modelId="{CCA94D0E-5D48-439C-85A4-7DE9577067A5}">
      <dgm:prSet phldrT="[Text]" custT="1"/>
      <dgm:spPr>
        <a:ln>
          <a:solidFill>
            <a:srgbClr val="FF0000"/>
          </a:solidFill>
        </a:ln>
      </dgm:spPr>
      <dgm:t>
        <a:bodyPr/>
        <a:lstStyle/>
        <a:p>
          <a:r>
            <a:rPr lang="en-US" sz="1000" dirty="0" smtClean="0">
              <a:solidFill>
                <a:srgbClr val="FF0000"/>
              </a:solidFill>
            </a:rPr>
            <a:t>Has desirable characteristics</a:t>
          </a:r>
          <a:endParaRPr lang="en-US" sz="1000" dirty="0">
            <a:solidFill>
              <a:srgbClr val="FF0000"/>
            </a:solidFill>
          </a:endParaRPr>
        </a:p>
      </dgm:t>
    </dgm:pt>
    <dgm:pt modelId="{A6DCC026-17DB-4CDE-8B6A-2329C5885055}" type="parTrans" cxnId="{82C08D98-5754-445A-9E95-6EE42CAECEA1}">
      <dgm:prSet/>
      <dgm:spPr/>
      <dgm:t>
        <a:bodyPr/>
        <a:lstStyle/>
        <a:p>
          <a:endParaRPr lang="en-US"/>
        </a:p>
      </dgm:t>
    </dgm:pt>
    <dgm:pt modelId="{1B4DDE89-E2AC-4E54-B1C5-7ABC8C3AD9B3}" type="sibTrans" cxnId="{82C08D98-5754-445A-9E95-6EE42CAECEA1}">
      <dgm:prSet custT="1"/>
      <dgm:spPr>
        <a:ln>
          <a:solidFill>
            <a:schemeClr val="tx1"/>
          </a:solidFill>
        </a:ln>
      </dgm:spPr>
      <dgm:t>
        <a:bodyPr/>
        <a:lstStyle/>
        <a:p>
          <a:endParaRPr lang="en-US" sz="1000" dirty="0">
            <a:solidFill>
              <a:schemeClr val="tx1"/>
            </a:solidFill>
          </a:endParaRPr>
        </a:p>
      </dgm:t>
    </dgm:pt>
    <dgm:pt modelId="{1966B984-2EE5-495A-9EE0-BEEC63FD86D6}" type="pres">
      <dgm:prSet presAssocID="{CA0B7C06-ABEB-4170-9172-A07B381FACB5}" presName="linearFlow" presStyleCnt="0">
        <dgm:presLayoutVars>
          <dgm:dir/>
          <dgm:resizeHandles val="exact"/>
        </dgm:presLayoutVars>
      </dgm:prSet>
      <dgm:spPr/>
    </dgm:pt>
    <dgm:pt modelId="{D06F925B-2414-48FF-8B5A-D9988140CECD}" type="pres">
      <dgm:prSet presAssocID="{C530429B-A1C6-41D9-AFD5-C583E09788A2}" presName="node" presStyleLbl="node1" presStyleIdx="0" presStyleCnt="5">
        <dgm:presLayoutVars>
          <dgm:bulletEnabled val="1"/>
        </dgm:presLayoutVars>
      </dgm:prSet>
      <dgm:spPr/>
      <dgm:t>
        <a:bodyPr/>
        <a:lstStyle/>
        <a:p>
          <a:endParaRPr lang="en-US"/>
        </a:p>
      </dgm:t>
    </dgm:pt>
    <dgm:pt modelId="{5B9FB6BE-5D07-4317-AE1E-263B0F25BC60}" type="pres">
      <dgm:prSet presAssocID="{F7741205-B84B-480C-8E6D-B7BECCB5D677}" presName="spacerL" presStyleCnt="0"/>
      <dgm:spPr/>
    </dgm:pt>
    <dgm:pt modelId="{E41767A0-9297-4481-9258-D4B9C760F7EF}" type="pres">
      <dgm:prSet presAssocID="{F7741205-B84B-480C-8E6D-B7BECCB5D677}" presName="sibTrans" presStyleLbl="sibTrans2D1" presStyleIdx="0" presStyleCnt="4"/>
      <dgm:spPr/>
      <dgm:t>
        <a:bodyPr/>
        <a:lstStyle/>
        <a:p>
          <a:endParaRPr lang="en-US"/>
        </a:p>
      </dgm:t>
    </dgm:pt>
    <dgm:pt modelId="{7CB68613-0884-429F-B200-855B10F7DEDE}" type="pres">
      <dgm:prSet presAssocID="{F7741205-B84B-480C-8E6D-B7BECCB5D677}" presName="spacerR" presStyleCnt="0"/>
      <dgm:spPr/>
    </dgm:pt>
    <dgm:pt modelId="{D00C43D9-3217-441F-8DD8-89A6A384FA05}" type="pres">
      <dgm:prSet presAssocID="{38AC9A97-77F4-4BC2-9D59-6D3CE41C704B}" presName="node" presStyleLbl="node1" presStyleIdx="1" presStyleCnt="5">
        <dgm:presLayoutVars>
          <dgm:bulletEnabled val="1"/>
        </dgm:presLayoutVars>
      </dgm:prSet>
      <dgm:spPr/>
      <dgm:t>
        <a:bodyPr/>
        <a:lstStyle/>
        <a:p>
          <a:endParaRPr lang="en-US"/>
        </a:p>
      </dgm:t>
    </dgm:pt>
    <dgm:pt modelId="{D30B2BA0-595F-4EE8-93E2-24A08C587E72}" type="pres">
      <dgm:prSet presAssocID="{17C624CC-6738-4253-934A-CA72BC392604}" presName="spacerL" presStyleCnt="0"/>
      <dgm:spPr/>
    </dgm:pt>
    <dgm:pt modelId="{C526435A-3CE0-40BA-9666-2F20A6FD2E36}" type="pres">
      <dgm:prSet presAssocID="{17C624CC-6738-4253-934A-CA72BC392604}" presName="sibTrans" presStyleLbl="sibTrans2D1" presStyleIdx="1" presStyleCnt="4"/>
      <dgm:spPr/>
      <dgm:t>
        <a:bodyPr/>
        <a:lstStyle/>
        <a:p>
          <a:endParaRPr lang="en-US"/>
        </a:p>
      </dgm:t>
    </dgm:pt>
    <dgm:pt modelId="{8AF7019C-B93E-48EF-BD70-90C92085A054}" type="pres">
      <dgm:prSet presAssocID="{17C624CC-6738-4253-934A-CA72BC392604}" presName="spacerR" presStyleCnt="0"/>
      <dgm:spPr/>
    </dgm:pt>
    <dgm:pt modelId="{4E9B4178-DB4D-426C-95B1-F25614ED11D9}" type="pres">
      <dgm:prSet presAssocID="{27F834A0-1BE2-4F77-8AB5-9680F73809FD}" presName="node" presStyleLbl="node1" presStyleIdx="2" presStyleCnt="5">
        <dgm:presLayoutVars>
          <dgm:bulletEnabled val="1"/>
        </dgm:presLayoutVars>
      </dgm:prSet>
      <dgm:spPr/>
      <dgm:t>
        <a:bodyPr/>
        <a:lstStyle/>
        <a:p>
          <a:endParaRPr lang="en-US"/>
        </a:p>
      </dgm:t>
    </dgm:pt>
    <dgm:pt modelId="{11CB69B7-FC07-48E4-BC05-F672F63ED9BC}" type="pres">
      <dgm:prSet presAssocID="{9B73D9CB-DA24-45E7-AA6E-F53837B51CFA}" presName="spacerL" presStyleCnt="0"/>
      <dgm:spPr/>
    </dgm:pt>
    <dgm:pt modelId="{698043C6-700A-49AA-92B1-CABDB07CAFE3}" type="pres">
      <dgm:prSet presAssocID="{9B73D9CB-DA24-45E7-AA6E-F53837B51CFA}" presName="sibTrans" presStyleLbl="sibTrans2D1" presStyleIdx="2" presStyleCnt="4"/>
      <dgm:spPr/>
      <dgm:t>
        <a:bodyPr/>
        <a:lstStyle/>
        <a:p>
          <a:endParaRPr lang="en-US"/>
        </a:p>
      </dgm:t>
    </dgm:pt>
    <dgm:pt modelId="{F1CDA02B-C63C-4054-96B4-914D5AEB3A1E}" type="pres">
      <dgm:prSet presAssocID="{9B73D9CB-DA24-45E7-AA6E-F53837B51CFA}" presName="spacerR" presStyleCnt="0"/>
      <dgm:spPr/>
    </dgm:pt>
    <dgm:pt modelId="{7AC2B16B-CBC5-4B0A-A9BC-9B5507EBA506}" type="pres">
      <dgm:prSet presAssocID="{CCA94D0E-5D48-439C-85A4-7DE9577067A5}" presName="node" presStyleLbl="node1" presStyleIdx="3" presStyleCnt="5" custScaleX="126628" custScaleY="108006">
        <dgm:presLayoutVars>
          <dgm:bulletEnabled val="1"/>
        </dgm:presLayoutVars>
      </dgm:prSet>
      <dgm:spPr/>
      <dgm:t>
        <a:bodyPr/>
        <a:lstStyle/>
        <a:p>
          <a:endParaRPr lang="en-US"/>
        </a:p>
      </dgm:t>
    </dgm:pt>
    <dgm:pt modelId="{A004E977-F7CE-435D-AF6F-991D6E382049}" type="pres">
      <dgm:prSet presAssocID="{1B4DDE89-E2AC-4E54-B1C5-7ABC8C3AD9B3}" presName="spacerL" presStyleCnt="0"/>
      <dgm:spPr/>
    </dgm:pt>
    <dgm:pt modelId="{0EB372A2-94AE-4521-B514-19F594AB5406}" type="pres">
      <dgm:prSet presAssocID="{1B4DDE89-E2AC-4E54-B1C5-7ABC8C3AD9B3}" presName="sibTrans" presStyleLbl="sibTrans2D1" presStyleIdx="3" presStyleCnt="4"/>
      <dgm:spPr/>
      <dgm:t>
        <a:bodyPr/>
        <a:lstStyle/>
        <a:p>
          <a:endParaRPr lang="en-US"/>
        </a:p>
      </dgm:t>
    </dgm:pt>
    <dgm:pt modelId="{430D125B-7665-4B3F-827C-2822FF982995}" type="pres">
      <dgm:prSet presAssocID="{1B4DDE89-E2AC-4E54-B1C5-7ABC8C3AD9B3}" presName="spacerR" presStyleCnt="0"/>
      <dgm:spPr/>
    </dgm:pt>
    <dgm:pt modelId="{56BB0C83-3ADA-4332-916D-AC619E2B075B}" type="pres">
      <dgm:prSet presAssocID="{CAB64641-19A1-4E50-BF31-35EADC97353C}" presName="node" presStyleLbl="node1" presStyleIdx="4" presStyleCnt="5">
        <dgm:presLayoutVars>
          <dgm:bulletEnabled val="1"/>
        </dgm:presLayoutVars>
      </dgm:prSet>
      <dgm:spPr/>
      <dgm:t>
        <a:bodyPr/>
        <a:lstStyle/>
        <a:p>
          <a:endParaRPr lang="en-US"/>
        </a:p>
      </dgm:t>
    </dgm:pt>
  </dgm:ptLst>
  <dgm:cxnLst>
    <dgm:cxn modelId="{48CA6AC1-D548-435C-B9C3-8A02BD0FD366}" type="presOf" srcId="{9B73D9CB-DA24-45E7-AA6E-F53837B51CFA}" destId="{698043C6-700A-49AA-92B1-CABDB07CAFE3}" srcOrd="0" destOrd="0" presId="urn:microsoft.com/office/officeart/2005/8/layout/equation1"/>
    <dgm:cxn modelId="{0A683A84-A5DF-48C7-ABFB-6CDE393FC324}" type="presOf" srcId="{38AC9A97-77F4-4BC2-9D59-6D3CE41C704B}" destId="{D00C43D9-3217-441F-8DD8-89A6A384FA05}" srcOrd="0" destOrd="0" presId="urn:microsoft.com/office/officeart/2005/8/layout/equation1"/>
    <dgm:cxn modelId="{D20E604F-3AFB-4933-9FF4-4BF67713935F}" type="presOf" srcId="{CA0B7C06-ABEB-4170-9172-A07B381FACB5}" destId="{1966B984-2EE5-495A-9EE0-BEEC63FD86D6}" srcOrd="0" destOrd="0" presId="urn:microsoft.com/office/officeart/2005/8/layout/equation1"/>
    <dgm:cxn modelId="{82C08D98-5754-445A-9E95-6EE42CAECEA1}" srcId="{CA0B7C06-ABEB-4170-9172-A07B381FACB5}" destId="{CCA94D0E-5D48-439C-85A4-7DE9577067A5}" srcOrd="3" destOrd="0" parTransId="{A6DCC026-17DB-4CDE-8B6A-2329C5885055}" sibTransId="{1B4DDE89-E2AC-4E54-B1C5-7ABC8C3AD9B3}"/>
    <dgm:cxn modelId="{7B6E40CB-35E2-4C00-8142-DC42EDA5F2CE}" srcId="{CA0B7C06-ABEB-4170-9172-A07B381FACB5}" destId="{27F834A0-1BE2-4F77-8AB5-9680F73809FD}" srcOrd="2" destOrd="0" parTransId="{E5914C59-ABCB-46E7-B9DD-609DDFF4AB99}" sibTransId="{9B73D9CB-DA24-45E7-AA6E-F53837B51CFA}"/>
    <dgm:cxn modelId="{B5DC3B8E-4D38-4892-80D6-217457A1E851}" type="presOf" srcId="{CAB64641-19A1-4E50-BF31-35EADC97353C}" destId="{56BB0C83-3ADA-4332-916D-AC619E2B075B}" srcOrd="0" destOrd="0" presId="urn:microsoft.com/office/officeart/2005/8/layout/equation1"/>
    <dgm:cxn modelId="{AFB1AA5C-D4C2-408B-9D65-FE0EB135ED4A}" type="presOf" srcId="{F7741205-B84B-480C-8E6D-B7BECCB5D677}" destId="{E41767A0-9297-4481-9258-D4B9C760F7EF}" srcOrd="0" destOrd="0" presId="urn:microsoft.com/office/officeart/2005/8/layout/equation1"/>
    <dgm:cxn modelId="{5323C609-8FA2-4F08-8D05-D470B1D3FD6C}" srcId="{CA0B7C06-ABEB-4170-9172-A07B381FACB5}" destId="{CAB64641-19A1-4E50-BF31-35EADC97353C}" srcOrd="4" destOrd="0" parTransId="{2C2B7947-09D7-473E-A6F8-5A6323D9ECE2}" sibTransId="{EB9B1FA4-044D-443F-A368-8879EABFF03D}"/>
    <dgm:cxn modelId="{7E7F86A8-DFCA-4927-91F4-98C26EAF03D5}" type="presOf" srcId="{17C624CC-6738-4253-934A-CA72BC392604}" destId="{C526435A-3CE0-40BA-9666-2F20A6FD2E36}" srcOrd="0" destOrd="0" presId="urn:microsoft.com/office/officeart/2005/8/layout/equation1"/>
    <dgm:cxn modelId="{9354AB06-71CD-46C5-B10D-38F8D23670F2}" type="presOf" srcId="{C530429B-A1C6-41D9-AFD5-C583E09788A2}" destId="{D06F925B-2414-48FF-8B5A-D9988140CECD}" srcOrd="0" destOrd="0" presId="urn:microsoft.com/office/officeart/2005/8/layout/equation1"/>
    <dgm:cxn modelId="{4FAB6B69-0372-4D2B-B99C-0C2EA117740D}" srcId="{CA0B7C06-ABEB-4170-9172-A07B381FACB5}" destId="{38AC9A97-77F4-4BC2-9D59-6D3CE41C704B}" srcOrd="1" destOrd="0" parTransId="{E6D306F1-78DA-454A-992A-B2D43AE3027E}" sibTransId="{17C624CC-6738-4253-934A-CA72BC392604}"/>
    <dgm:cxn modelId="{9B98CEB1-FAC0-4D0A-8729-2414E5690D4D}" type="presOf" srcId="{1B4DDE89-E2AC-4E54-B1C5-7ABC8C3AD9B3}" destId="{0EB372A2-94AE-4521-B514-19F594AB5406}" srcOrd="0" destOrd="0" presId="urn:microsoft.com/office/officeart/2005/8/layout/equation1"/>
    <dgm:cxn modelId="{018D0DDF-A62B-4ED2-A29E-9027B2360BE7}" srcId="{CA0B7C06-ABEB-4170-9172-A07B381FACB5}" destId="{C530429B-A1C6-41D9-AFD5-C583E09788A2}" srcOrd="0" destOrd="0" parTransId="{8C950877-2F1D-41DE-8B5F-53A0030F862E}" sibTransId="{F7741205-B84B-480C-8E6D-B7BECCB5D677}"/>
    <dgm:cxn modelId="{2AC58C76-6220-447B-921F-B9C73953556E}" type="presOf" srcId="{27F834A0-1BE2-4F77-8AB5-9680F73809FD}" destId="{4E9B4178-DB4D-426C-95B1-F25614ED11D9}" srcOrd="0" destOrd="0" presId="urn:microsoft.com/office/officeart/2005/8/layout/equation1"/>
    <dgm:cxn modelId="{5133FA53-ECCC-423A-B244-EFBE47B0F3DD}" type="presOf" srcId="{CCA94D0E-5D48-439C-85A4-7DE9577067A5}" destId="{7AC2B16B-CBC5-4B0A-A9BC-9B5507EBA506}" srcOrd="0" destOrd="0" presId="urn:microsoft.com/office/officeart/2005/8/layout/equation1"/>
    <dgm:cxn modelId="{495B76F2-84E3-4EF7-A5CD-9DA19624F713}" type="presParOf" srcId="{1966B984-2EE5-495A-9EE0-BEEC63FD86D6}" destId="{D06F925B-2414-48FF-8B5A-D9988140CECD}" srcOrd="0" destOrd="0" presId="urn:microsoft.com/office/officeart/2005/8/layout/equation1"/>
    <dgm:cxn modelId="{BD948A8E-FBD4-44A5-8A3E-771C59ABC25C}" type="presParOf" srcId="{1966B984-2EE5-495A-9EE0-BEEC63FD86D6}" destId="{5B9FB6BE-5D07-4317-AE1E-263B0F25BC60}" srcOrd="1" destOrd="0" presId="urn:microsoft.com/office/officeart/2005/8/layout/equation1"/>
    <dgm:cxn modelId="{D4C33F22-D790-49CD-AEE8-9F0C9AEB9DF3}" type="presParOf" srcId="{1966B984-2EE5-495A-9EE0-BEEC63FD86D6}" destId="{E41767A0-9297-4481-9258-D4B9C760F7EF}" srcOrd="2" destOrd="0" presId="urn:microsoft.com/office/officeart/2005/8/layout/equation1"/>
    <dgm:cxn modelId="{266C9D34-58BA-4B43-A89B-E4E01BA52922}" type="presParOf" srcId="{1966B984-2EE5-495A-9EE0-BEEC63FD86D6}" destId="{7CB68613-0884-429F-B200-855B10F7DEDE}" srcOrd="3" destOrd="0" presId="urn:microsoft.com/office/officeart/2005/8/layout/equation1"/>
    <dgm:cxn modelId="{60191200-EE62-4B6B-B882-E853D6B8D5D3}" type="presParOf" srcId="{1966B984-2EE5-495A-9EE0-BEEC63FD86D6}" destId="{D00C43D9-3217-441F-8DD8-89A6A384FA05}" srcOrd="4" destOrd="0" presId="urn:microsoft.com/office/officeart/2005/8/layout/equation1"/>
    <dgm:cxn modelId="{369F77DB-1B9B-47D5-8A39-24740BE34938}" type="presParOf" srcId="{1966B984-2EE5-495A-9EE0-BEEC63FD86D6}" destId="{D30B2BA0-595F-4EE8-93E2-24A08C587E72}" srcOrd="5" destOrd="0" presId="urn:microsoft.com/office/officeart/2005/8/layout/equation1"/>
    <dgm:cxn modelId="{70FFAA28-B168-4133-B691-40EFDE6C86CB}" type="presParOf" srcId="{1966B984-2EE5-495A-9EE0-BEEC63FD86D6}" destId="{C526435A-3CE0-40BA-9666-2F20A6FD2E36}" srcOrd="6" destOrd="0" presId="urn:microsoft.com/office/officeart/2005/8/layout/equation1"/>
    <dgm:cxn modelId="{4C3661C6-8BFE-499A-B8E1-C49FB4F723A6}" type="presParOf" srcId="{1966B984-2EE5-495A-9EE0-BEEC63FD86D6}" destId="{8AF7019C-B93E-48EF-BD70-90C92085A054}" srcOrd="7" destOrd="0" presId="urn:microsoft.com/office/officeart/2005/8/layout/equation1"/>
    <dgm:cxn modelId="{D63DE9DA-82C0-4E91-9CA9-1733263E1D5A}" type="presParOf" srcId="{1966B984-2EE5-495A-9EE0-BEEC63FD86D6}" destId="{4E9B4178-DB4D-426C-95B1-F25614ED11D9}" srcOrd="8" destOrd="0" presId="urn:microsoft.com/office/officeart/2005/8/layout/equation1"/>
    <dgm:cxn modelId="{76357E6F-1319-43A1-A7DC-B42DC6188E1C}" type="presParOf" srcId="{1966B984-2EE5-495A-9EE0-BEEC63FD86D6}" destId="{11CB69B7-FC07-48E4-BC05-F672F63ED9BC}" srcOrd="9" destOrd="0" presId="urn:microsoft.com/office/officeart/2005/8/layout/equation1"/>
    <dgm:cxn modelId="{BEAC6B4B-E47F-4251-834B-A7D1BFF60E90}" type="presParOf" srcId="{1966B984-2EE5-495A-9EE0-BEEC63FD86D6}" destId="{698043C6-700A-49AA-92B1-CABDB07CAFE3}" srcOrd="10" destOrd="0" presId="urn:microsoft.com/office/officeart/2005/8/layout/equation1"/>
    <dgm:cxn modelId="{B6575E6D-0E8D-4FD4-8F54-6BEA38A7C515}" type="presParOf" srcId="{1966B984-2EE5-495A-9EE0-BEEC63FD86D6}" destId="{F1CDA02B-C63C-4054-96B4-914D5AEB3A1E}" srcOrd="11" destOrd="0" presId="urn:microsoft.com/office/officeart/2005/8/layout/equation1"/>
    <dgm:cxn modelId="{5309B303-D28D-4FE7-B075-DBEC94A8CCEF}" type="presParOf" srcId="{1966B984-2EE5-495A-9EE0-BEEC63FD86D6}" destId="{7AC2B16B-CBC5-4B0A-A9BC-9B5507EBA506}" srcOrd="12" destOrd="0" presId="urn:microsoft.com/office/officeart/2005/8/layout/equation1"/>
    <dgm:cxn modelId="{CF467525-76F7-425E-8167-DD3328130BB7}" type="presParOf" srcId="{1966B984-2EE5-495A-9EE0-BEEC63FD86D6}" destId="{A004E977-F7CE-435D-AF6F-991D6E382049}" srcOrd="13" destOrd="0" presId="urn:microsoft.com/office/officeart/2005/8/layout/equation1"/>
    <dgm:cxn modelId="{636FF2C1-2315-47F6-B488-4828B1217540}" type="presParOf" srcId="{1966B984-2EE5-495A-9EE0-BEEC63FD86D6}" destId="{0EB372A2-94AE-4521-B514-19F594AB5406}" srcOrd="14" destOrd="0" presId="urn:microsoft.com/office/officeart/2005/8/layout/equation1"/>
    <dgm:cxn modelId="{3B5FB697-5679-478C-9E16-C7D2858315F3}" type="presParOf" srcId="{1966B984-2EE5-495A-9EE0-BEEC63FD86D6}" destId="{430D125B-7665-4B3F-827C-2822FF982995}" srcOrd="15" destOrd="0" presId="urn:microsoft.com/office/officeart/2005/8/layout/equation1"/>
    <dgm:cxn modelId="{274B907A-947C-46F8-92EA-C23E1CD65981}" type="presParOf" srcId="{1966B984-2EE5-495A-9EE0-BEEC63FD86D6}" destId="{56BB0C83-3ADA-4332-916D-AC619E2B075B}" srcOrd="16"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DE6B909-1A0A-452B-8EF6-A18EF96FBB50}"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59267586-7AED-42FE-9EB9-83B920FC80F8}">
      <dgm:prSet/>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Prior to beginning a clinical trial involving an investigational device, approval for reimbursement must be obtained from the local Medicare Contractor for costs related to the device. </a:t>
          </a:r>
        </a:p>
        <a:p>
          <a:pPr defTabSz="755650" rtl="0">
            <a:lnSpc>
              <a:spcPct val="90000"/>
            </a:lnSpc>
            <a:spcBef>
              <a:spcPct val="0"/>
            </a:spcBef>
            <a:spcAft>
              <a:spcPct val="35000"/>
            </a:spcAft>
          </a:pPr>
          <a:r>
            <a:rPr lang="en-US" u="sng" dirty="0" smtClean="0">
              <a:solidFill>
                <a:schemeClr val="tx1"/>
              </a:solidFill>
              <a:hlinkClick xmlns:r="http://schemas.openxmlformats.org/officeDocument/2006/relationships" r:id="rId1"/>
            </a:rPr>
            <a:t>http://cms.gov/Regulations-and-Guidance/Guidance/Manuals/downloads/bp102c14.pdf</a:t>
          </a:r>
          <a:r>
            <a:rPr lang="en-US" u="sng" dirty="0" smtClean="0">
              <a:solidFill>
                <a:schemeClr val="tx1"/>
              </a:solidFill>
            </a:rPr>
            <a:t> </a:t>
          </a:r>
        </a:p>
      </dgm:t>
    </dgm:pt>
    <dgm:pt modelId="{A01CDF14-4AAA-48A6-901F-57EF8ECDD675}" type="parTrans" cxnId="{EC2BBB6D-927A-45CE-AC65-09CA2B5C019F}">
      <dgm:prSet/>
      <dgm:spPr/>
      <dgm:t>
        <a:bodyPr/>
        <a:lstStyle/>
        <a:p>
          <a:endParaRPr lang="en-US"/>
        </a:p>
      </dgm:t>
    </dgm:pt>
    <dgm:pt modelId="{53062A34-B85D-4362-A4DF-9EC09FE56569}" type="sibTrans" cxnId="{EC2BBB6D-927A-45CE-AC65-09CA2B5C019F}">
      <dgm:prSet/>
      <dgm:spPr/>
      <dgm:t>
        <a:bodyPr/>
        <a:lstStyle/>
        <a:p>
          <a:endParaRPr lang="en-US"/>
        </a:p>
      </dgm:t>
    </dgm:pt>
    <dgm:pt modelId="{F0A79E8A-BF90-47DC-8965-C842F0FDD369}">
      <dgm:prSet/>
      <dgm:spPr/>
      <dgm:t>
        <a:bodyPr/>
        <a:lstStyle/>
        <a:p>
          <a:pPr rtl="0"/>
          <a:r>
            <a:rPr lang="en-US" b="1" dirty="0" smtClean="0">
              <a:solidFill>
                <a:schemeClr val="tx1"/>
              </a:solidFill>
            </a:rPr>
            <a:t>It is the responsibility of the provider participating in the clinical trial to furnish all necessary information concerning the device and the clinical trial that the Medicare </a:t>
          </a:r>
          <a:r>
            <a:rPr lang="en-US" b="1" dirty="0" smtClean="0">
              <a:solidFill>
                <a:schemeClr val="tx1"/>
              </a:solidFill>
            </a:rPr>
            <a:t>Contractor </a:t>
          </a:r>
          <a:r>
            <a:rPr lang="en-US" b="1" dirty="0" smtClean="0">
              <a:solidFill>
                <a:schemeClr val="tx1"/>
              </a:solidFill>
            </a:rPr>
            <a:t>deems necessary for a coverage determination and claims processing. </a:t>
          </a:r>
          <a:endParaRPr lang="en-US" b="1" dirty="0">
            <a:solidFill>
              <a:schemeClr val="tx1"/>
            </a:solidFill>
          </a:endParaRPr>
        </a:p>
      </dgm:t>
    </dgm:pt>
    <dgm:pt modelId="{3BD87434-7733-47C7-9667-114E0CC1796E}" type="parTrans" cxnId="{0B46229D-259C-49F4-9ADC-2663844AD573}">
      <dgm:prSet/>
      <dgm:spPr/>
      <dgm:t>
        <a:bodyPr/>
        <a:lstStyle/>
        <a:p>
          <a:endParaRPr lang="en-US"/>
        </a:p>
      </dgm:t>
    </dgm:pt>
    <dgm:pt modelId="{4985516C-93B9-4A93-A531-8AA6059541DA}" type="sibTrans" cxnId="{0B46229D-259C-49F4-9ADC-2663844AD573}">
      <dgm:prSet/>
      <dgm:spPr/>
      <dgm:t>
        <a:bodyPr/>
        <a:lstStyle/>
        <a:p>
          <a:endParaRPr lang="en-US"/>
        </a:p>
      </dgm:t>
    </dgm:pt>
    <dgm:pt modelId="{4691558E-B6A7-4BC5-9D9D-C2EE900C7BBF}" type="pres">
      <dgm:prSet presAssocID="{FDE6B909-1A0A-452B-8EF6-A18EF96FBB50}" presName="Name0" presStyleCnt="0">
        <dgm:presLayoutVars>
          <dgm:dir/>
          <dgm:animLvl val="lvl"/>
          <dgm:resizeHandles val="exact"/>
        </dgm:presLayoutVars>
      </dgm:prSet>
      <dgm:spPr/>
      <dgm:t>
        <a:bodyPr/>
        <a:lstStyle/>
        <a:p>
          <a:endParaRPr lang="en-US"/>
        </a:p>
      </dgm:t>
    </dgm:pt>
    <dgm:pt modelId="{C1602E7C-2A02-483B-812B-FFB47FF37F8C}" type="pres">
      <dgm:prSet presAssocID="{F0A79E8A-BF90-47DC-8965-C842F0FDD369}" presName="boxAndChildren" presStyleCnt="0"/>
      <dgm:spPr/>
    </dgm:pt>
    <dgm:pt modelId="{04FE41A5-D6EC-4CE9-94B8-9447307ADB7F}" type="pres">
      <dgm:prSet presAssocID="{F0A79E8A-BF90-47DC-8965-C842F0FDD369}" presName="parentTextBox" presStyleLbl="node1" presStyleIdx="0" presStyleCnt="2"/>
      <dgm:spPr/>
      <dgm:t>
        <a:bodyPr/>
        <a:lstStyle/>
        <a:p>
          <a:endParaRPr lang="en-US"/>
        </a:p>
      </dgm:t>
    </dgm:pt>
    <dgm:pt modelId="{E5799D58-A90E-4046-A722-6C7484C0D614}" type="pres">
      <dgm:prSet presAssocID="{53062A34-B85D-4362-A4DF-9EC09FE56569}" presName="sp" presStyleCnt="0"/>
      <dgm:spPr/>
    </dgm:pt>
    <dgm:pt modelId="{7F0E6057-A456-4DA0-8EA2-480A253222AF}" type="pres">
      <dgm:prSet presAssocID="{59267586-7AED-42FE-9EB9-83B920FC80F8}" presName="arrowAndChildren" presStyleCnt="0"/>
      <dgm:spPr/>
    </dgm:pt>
    <dgm:pt modelId="{096C2B5C-F439-4E8D-B6AE-8D8124CC99F5}" type="pres">
      <dgm:prSet presAssocID="{59267586-7AED-42FE-9EB9-83B920FC80F8}" presName="parentTextArrow" presStyleLbl="node1" presStyleIdx="1" presStyleCnt="2"/>
      <dgm:spPr/>
      <dgm:t>
        <a:bodyPr/>
        <a:lstStyle/>
        <a:p>
          <a:endParaRPr lang="en-US"/>
        </a:p>
      </dgm:t>
    </dgm:pt>
  </dgm:ptLst>
  <dgm:cxnLst>
    <dgm:cxn modelId="{1C45B722-10E5-4359-AFBB-AD0C1D6909C8}" type="presOf" srcId="{FDE6B909-1A0A-452B-8EF6-A18EF96FBB50}" destId="{4691558E-B6A7-4BC5-9D9D-C2EE900C7BBF}" srcOrd="0" destOrd="0" presId="urn:microsoft.com/office/officeart/2005/8/layout/process4"/>
    <dgm:cxn modelId="{EC2BBB6D-927A-45CE-AC65-09CA2B5C019F}" srcId="{FDE6B909-1A0A-452B-8EF6-A18EF96FBB50}" destId="{59267586-7AED-42FE-9EB9-83B920FC80F8}" srcOrd="0" destOrd="0" parTransId="{A01CDF14-4AAA-48A6-901F-57EF8ECDD675}" sibTransId="{53062A34-B85D-4362-A4DF-9EC09FE56569}"/>
    <dgm:cxn modelId="{0B46229D-259C-49F4-9ADC-2663844AD573}" srcId="{FDE6B909-1A0A-452B-8EF6-A18EF96FBB50}" destId="{F0A79E8A-BF90-47DC-8965-C842F0FDD369}" srcOrd="1" destOrd="0" parTransId="{3BD87434-7733-47C7-9667-114E0CC1796E}" sibTransId="{4985516C-93B9-4A93-A531-8AA6059541DA}"/>
    <dgm:cxn modelId="{88001A50-EF6B-4C80-8F1B-E6CD06B1B343}" type="presOf" srcId="{59267586-7AED-42FE-9EB9-83B920FC80F8}" destId="{096C2B5C-F439-4E8D-B6AE-8D8124CC99F5}" srcOrd="0" destOrd="0" presId="urn:microsoft.com/office/officeart/2005/8/layout/process4"/>
    <dgm:cxn modelId="{D1858E98-DB24-45A5-9107-C6AFC47AB2B2}" type="presOf" srcId="{F0A79E8A-BF90-47DC-8965-C842F0FDD369}" destId="{04FE41A5-D6EC-4CE9-94B8-9447307ADB7F}" srcOrd="0" destOrd="0" presId="urn:microsoft.com/office/officeart/2005/8/layout/process4"/>
    <dgm:cxn modelId="{A7092D8D-180B-4567-B3A8-37448A088229}" type="presParOf" srcId="{4691558E-B6A7-4BC5-9D9D-C2EE900C7BBF}" destId="{C1602E7C-2A02-483B-812B-FFB47FF37F8C}" srcOrd="0" destOrd="0" presId="urn:microsoft.com/office/officeart/2005/8/layout/process4"/>
    <dgm:cxn modelId="{F1CB9D4F-781D-4E87-A7D7-2690C7284C5B}" type="presParOf" srcId="{C1602E7C-2A02-483B-812B-FFB47FF37F8C}" destId="{04FE41A5-D6EC-4CE9-94B8-9447307ADB7F}" srcOrd="0" destOrd="0" presId="urn:microsoft.com/office/officeart/2005/8/layout/process4"/>
    <dgm:cxn modelId="{A57A4A4A-D8EF-4765-B8A0-E01C08CE15FC}" type="presParOf" srcId="{4691558E-B6A7-4BC5-9D9D-C2EE900C7BBF}" destId="{E5799D58-A90E-4046-A722-6C7484C0D614}" srcOrd="1" destOrd="0" presId="urn:microsoft.com/office/officeart/2005/8/layout/process4"/>
    <dgm:cxn modelId="{5453A566-90A1-4ADC-BDD6-D016FC985989}" type="presParOf" srcId="{4691558E-B6A7-4BC5-9D9D-C2EE900C7BBF}" destId="{7F0E6057-A456-4DA0-8EA2-480A253222AF}" srcOrd="2" destOrd="0" presId="urn:microsoft.com/office/officeart/2005/8/layout/process4"/>
    <dgm:cxn modelId="{3E4B29A6-EEAE-415F-8170-93EF8A675B41}" type="presParOf" srcId="{7F0E6057-A456-4DA0-8EA2-480A253222AF}" destId="{096C2B5C-F439-4E8D-B6AE-8D8124CC99F5}"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935FF88-A629-4A7D-8546-AC61C043356A}" type="doc">
      <dgm:prSet loTypeId="urn:diagrams.loki3.com/BracketList+Icon" loCatId="list" qsTypeId="urn:microsoft.com/office/officeart/2005/8/quickstyle/simple1" qsCatId="simple" csTypeId="urn:microsoft.com/office/officeart/2005/8/colors/accent1_2" csCatId="accent1" phldr="1"/>
      <dgm:spPr/>
      <dgm:t>
        <a:bodyPr/>
        <a:lstStyle/>
        <a:p>
          <a:endParaRPr lang="en-US"/>
        </a:p>
      </dgm:t>
    </dgm:pt>
    <dgm:pt modelId="{92AFA0C8-172D-4E60-A9AA-B49945C5A8D0}">
      <dgm:prSet phldrT="[Text]" custT="1"/>
      <dgm:spPr>
        <a:ln>
          <a:solidFill>
            <a:schemeClr val="tx1"/>
          </a:solidFill>
        </a:ln>
      </dgm:spPr>
      <dgm:t>
        <a:bodyPr/>
        <a:lstStyle/>
        <a:p>
          <a:r>
            <a:rPr lang="en-US" sz="1600" dirty="0" smtClean="0">
              <a:solidFill>
                <a:schemeClr val="tx1"/>
              </a:solidFill>
            </a:rPr>
            <a:t>Principal Investigator (PI)</a:t>
          </a:r>
          <a:endParaRPr lang="en-US" sz="1600" dirty="0">
            <a:solidFill>
              <a:schemeClr val="tx1"/>
            </a:solidFill>
          </a:endParaRPr>
        </a:p>
      </dgm:t>
    </dgm:pt>
    <dgm:pt modelId="{03456F99-1C2E-4F25-8334-0F2575624A02}" type="parTrans" cxnId="{7EF7B7D3-E1C9-4034-B774-A7D34BF3B65F}">
      <dgm:prSet/>
      <dgm:spPr/>
      <dgm:t>
        <a:bodyPr/>
        <a:lstStyle/>
        <a:p>
          <a:endParaRPr lang="en-US">
            <a:solidFill>
              <a:schemeClr val="tx1"/>
            </a:solidFill>
          </a:endParaRPr>
        </a:p>
      </dgm:t>
    </dgm:pt>
    <dgm:pt modelId="{FDEB780B-934B-44F6-9AFE-BE5A49E6C640}" type="sibTrans" cxnId="{7EF7B7D3-E1C9-4034-B774-A7D34BF3B65F}">
      <dgm:prSet/>
      <dgm:spPr/>
      <dgm:t>
        <a:bodyPr/>
        <a:lstStyle/>
        <a:p>
          <a:endParaRPr lang="en-US">
            <a:solidFill>
              <a:schemeClr val="tx1"/>
            </a:solidFill>
          </a:endParaRPr>
        </a:p>
      </dgm:t>
    </dgm:pt>
    <dgm:pt modelId="{6DE3599C-08D6-472E-9C46-9A8EB138BF33}">
      <dgm:prSet phldrT="[Text]" custT="1"/>
      <dgm:spPr/>
      <dgm:t>
        <a:bodyPr/>
        <a:lstStyle/>
        <a:p>
          <a:r>
            <a:rPr lang="en-US" sz="1400" dirty="0" smtClean="0">
              <a:solidFill>
                <a:schemeClr val="tx1"/>
              </a:solidFill>
            </a:rPr>
            <a:t>Receive budget template and agreement from sponsor</a:t>
          </a:r>
          <a:endParaRPr lang="en-US" sz="1400" dirty="0">
            <a:solidFill>
              <a:schemeClr val="tx1"/>
            </a:solidFill>
          </a:endParaRPr>
        </a:p>
      </dgm:t>
    </dgm:pt>
    <dgm:pt modelId="{04C721E7-215D-4B04-B9BB-6CC72EE2F586}" type="parTrans" cxnId="{B3AEA958-9B1E-4D24-B46E-8EFCD091C875}">
      <dgm:prSet/>
      <dgm:spPr/>
      <dgm:t>
        <a:bodyPr/>
        <a:lstStyle/>
        <a:p>
          <a:endParaRPr lang="en-US">
            <a:solidFill>
              <a:schemeClr val="tx1"/>
            </a:solidFill>
          </a:endParaRPr>
        </a:p>
      </dgm:t>
    </dgm:pt>
    <dgm:pt modelId="{6F69A9DE-1A9D-46DF-8340-5C4E4D940DE8}" type="sibTrans" cxnId="{B3AEA958-9B1E-4D24-B46E-8EFCD091C875}">
      <dgm:prSet/>
      <dgm:spPr/>
      <dgm:t>
        <a:bodyPr/>
        <a:lstStyle/>
        <a:p>
          <a:endParaRPr lang="en-US">
            <a:solidFill>
              <a:schemeClr val="tx1"/>
            </a:solidFill>
          </a:endParaRPr>
        </a:p>
      </dgm:t>
    </dgm:pt>
    <dgm:pt modelId="{2F1D16B0-B72D-438B-B85C-6E18CED525B0}">
      <dgm:prSet phldrT="[Text]" custT="1"/>
      <dgm:spPr>
        <a:ln>
          <a:solidFill>
            <a:schemeClr val="tx1"/>
          </a:solidFill>
        </a:ln>
      </dgm:spPr>
      <dgm:t>
        <a:bodyPr/>
        <a:lstStyle/>
        <a:p>
          <a:r>
            <a:rPr lang="en-US" sz="1600" b="0" i="0" u="none" dirty="0" smtClean="0">
              <a:solidFill>
                <a:schemeClr val="tx1"/>
              </a:solidFill>
            </a:rPr>
            <a:t>Study Team</a:t>
          </a:r>
        </a:p>
        <a:p>
          <a:r>
            <a:rPr lang="en-US" sz="1600" b="0" i="0" u="none" dirty="0" smtClean="0">
              <a:solidFill>
                <a:schemeClr val="tx1"/>
              </a:solidFill>
            </a:rPr>
            <a:t> (ST)</a:t>
          </a:r>
          <a:endParaRPr lang="en-US" sz="1600" dirty="0" smtClean="0">
            <a:solidFill>
              <a:schemeClr val="tx1"/>
            </a:solidFill>
          </a:endParaRPr>
        </a:p>
      </dgm:t>
    </dgm:pt>
    <dgm:pt modelId="{A2F74319-FE5A-4300-B46D-0F56C6A9E4EA}" type="parTrans" cxnId="{C14538F1-7354-47F0-BD68-347779450BEE}">
      <dgm:prSet/>
      <dgm:spPr/>
      <dgm:t>
        <a:bodyPr/>
        <a:lstStyle/>
        <a:p>
          <a:endParaRPr lang="en-US"/>
        </a:p>
      </dgm:t>
    </dgm:pt>
    <dgm:pt modelId="{C1B510DF-FF59-40A5-B791-452FCAF13668}" type="sibTrans" cxnId="{C14538F1-7354-47F0-BD68-347779450BEE}">
      <dgm:prSet/>
      <dgm:spPr/>
      <dgm:t>
        <a:bodyPr/>
        <a:lstStyle/>
        <a:p>
          <a:endParaRPr lang="en-US"/>
        </a:p>
      </dgm:t>
    </dgm:pt>
    <dgm:pt modelId="{9F4AA267-B637-4A93-98FF-8CE8AB698C6D}">
      <dgm:prSet custT="1"/>
      <dgm:spPr/>
      <dgm:t>
        <a:bodyPr/>
        <a:lstStyle/>
        <a:p>
          <a:r>
            <a:rPr lang="en-US" sz="1400" dirty="0" smtClean="0">
              <a:solidFill>
                <a:schemeClr val="tx1"/>
              </a:solidFill>
            </a:rPr>
            <a:t>Assist with calculating time associated with events</a:t>
          </a:r>
          <a:endParaRPr lang="en-US" sz="1400" dirty="0">
            <a:solidFill>
              <a:schemeClr val="tx1"/>
            </a:solidFill>
          </a:endParaRPr>
        </a:p>
      </dgm:t>
    </dgm:pt>
    <dgm:pt modelId="{B77C7F5C-3B9D-4BFA-A608-CBA985DCFF2F}" type="parTrans" cxnId="{C67CC04D-133C-440D-94F5-5B9CCA258AF6}">
      <dgm:prSet/>
      <dgm:spPr/>
      <dgm:t>
        <a:bodyPr/>
        <a:lstStyle/>
        <a:p>
          <a:endParaRPr lang="en-US"/>
        </a:p>
      </dgm:t>
    </dgm:pt>
    <dgm:pt modelId="{E6231F8A-2AA3-4152-AA58-623CB480E1CE}" type="sibTrans" cxnId="{C67CC04D-133C-440D-94F5-5B9CCA258AF6}">
      <dgm:prSet/>
      <dgm:spPr/>
      <dgm:t>
        <a:bodyPr/>
        <a:lstStyle/>
        <a:p>
          <a:endParaRPr lang="en-US"/>
        </a:p>
      </dgm:t>
    </dgm:pt>
    <dgm:pt modelId="{78DB4773-9FE9-4EE1-9C8D-2636DBFD5147}">
      <dgm:prSet custT="1"/>
      <dgm:spPr>
        <a:ln>
          <a:solidFill>
            <a:schemeClr val="tx1"/>
          </a:solidFill>
        </a:ln>
      </dgm:spPr>
      <dgm:t>
        <a:bodyPr/>
        <a:lstStyle/>
        <a:p>
          <a:r>
            <a:rPr lang="en-US" sz="1600" dirty="0" smtClean="0">
              <a:solidFill>
                <a:schemeClr val="tx1"/>
              </a:solidFill>
            </a:rPr>
            <a:t>Department</a:t>
          </a:r>
        </a:p>
        <a:p>
          <a:r>
            <a:rPr lang="en-US" sz="1600" dirty="0" smtClean="0">
              <a:solidFill>
                <a:schemeClr val="tx1"/>
              </a:solidFill>
            </a:rPr>
            <a:t>Administrator</a:t>
          </a:r>
        </a:p>
        <a:p>
          <a:r>
            <a:rPr lang="en-US" sz="1600" dirty="0" smtClean="0">
              <a:solidFill>
                <a:schemeClr val="tx1"/>
              </a:solidFill>
            </a:rPr>
            <a:t> (DA</a:t>
          </a:r>
          <a:r>
            <a:rPr lang="en-US" sz="1400" dirty="0" smtClean="0">
              <a:solidFill>
                <a:schemeClr val="tx1"/>
              </a:solidFill>
            </a:rPr>
            <a:t>)</a:t>
          </a:r>
          <a:endParaRPr lang="en-US" sz="1400" dirty="0">
            <a:solidFill>
              <a:schemeClr val="tx1"/>
            </a:solidFill>
          </a:endParaRPr>
        </a:p>
      </dgm:t>
    </dgm:pt>
    <dgm:pt modelId="{5F3F3190-CAD4-46CC-9D6F-95919E603D04}" type="parTrans" cxnId="{0FA0A4B3-48A3-450B-9E7D-7B6EC2EE40EF}">
      <dgm:prSet/>
      <dgm:spPr/>
      <dgm:t>
        <a:bodyPr/>
        <a:lstStyle/>
        <a:p>
          <a:endParaRPr lang="en-US"/>
        </a:p>
      </dgm:t>
    </dgm:pt>
    <dgm:pt modelId="{6FC14C31-8C7F-4963-B72E-F4C2D458960F}" type="sibTrans" cxnId="{0FA0A4B3-48A3-450B-9E7D-7B6EC2EE40EF}">
      <dgm:prSet/>
      <dgm:spPr/>
      <dgm:t>
        <a:bodyPr/>
        <a:lstStyle/>
        <a:p>
          <a:endParaRPr lang="en-US"/>
        </a:p>
      </dgm:t>
    </dgm:pt>
    <dgm:pt modelId="{ECA4A3FA-3984-4EA5-8C67-034753DEF925}">
      <dgm:prSet custT="1"/>
      <dgm:spPr>
        <a:ln>
          <a:solidFill>
            <a:schemeClr val="tx1"/>
          </a:solidFill>
        </a:ln>
      </dgm:spPr>
      <dgm:t>
        <a:bodyPr/>
        <a:lstStyle/>
        <a:p>
          <a:r>
            <a:rPr lang="en-US" sz="1600" dirty="0" smtClean="0">
              <a:solidFill>
                <a:schemeClr val="tx1"/>
              </a:solidFill>
            </a:rPr>
            <a:t>Clinical Trial Office</a:t>
          </a:r>
        </a:p>
        <a:p>
          <a:r>
            <a:rPr lang="en-US" sz="1600" dirty="0" smtClean="0">
              <a:solidFill>
                <a:schemeClr val="tx1"/>
              </a:solidFill>
            </a:rPr>
            <a:t>(CTO)</a:t>
          </a:r>
          <a:endParaRPr lang="en-US" sz="1600" dirty="0">
            <a:solidFill>
              <a:schemeClr val="tx1"/>
            </a:solidFill>
          </a:endParaRPr>
        </a:p>
      </dgm:t>
    </dgm:pt>
    <dgm:pt modelId="{ACE6B548-3DC2-4B0A-B02D-4C7BFE74132B}" type="parTrans" cxnId="{B7D96B32-27CF-4164-BE9A-271449CED455}">
      <dgm:prSet/>
      <dgm:spPr/>
      <dgm:t>
        <a:bodyPr/>
        <a:lstStyle/>
        <a:p>
          <a:endParaRPr lang="en-US"/>
        </a:p>
      </dgm:t>
    </dgm:pt>
    <dgm:pt modelId="{945FF78B-2417-4E4F-8698-C58B77647B23}" type="sibTrans" cxnId="{B7D96B32-27CF-4164-BE9A-271449CED455}">
      <dgm:prSet/>
      <dgm:spPr/>
      <dgm:t>
        <a:bodyPr/>
        <a:lstStyle/>
        <a:p>
          <a:endParaRPr lang="en-US"/>
        </a:p>
      </dgm:t>
    </dgm:pt>
    <dgm:pt modelId="{5F33C46F-1AAB-4A68-86CB-F1B142056C24}">
      <dgm:prSet custT="1"/>
      <dgm:spPr/>
      <dgm:t>
        <a:bodyPr/>
        <a:lstStyle/>
        <a:p>
          <a:r>
            <a:rPr lang="en-US" sz="1400" dirty="0" smtClean="0">
              <a:solidFill>
                <a:schemeClr val="tx1"/>
              </a:solidFill>
            </a:rPr>
            <a:t>Provide salary information for </a:t>
          </a:r>
          <a:r>
            <a:rPr lang="en-US" sz="1400" dirty="0" smtClean="0">
              <a:solidFill>
                <a:schemeClr val="tx1"/>
              </a:solidFill>
            </a:rPr>
            <a:t>budget;</a:t>
          </a:r>
          <a:endParaRPr lang="en-US" sz="1400" dirty="0">
            <a:solidFill>
              <a:schemeClr val="tx1"/>
            </a:solidFill>
          </a:endParaRPr>
        </a:p>
      </dgm:t>
    </dgm:pt>
    <dgm:pt modelId="{6CDE7492-8603-437F-B536-B66AB9E0545B}" type="parTrans" cxnId="{A4D5D42C-AEEC-4F35-B975-2D842CDED9A9}">
      <dgm:prSet/>
      <dgm:spPr/>
      <dgm:t>
        <a:bodyPr/>
        <a:lstStyle/>
        <a:p>
          <a:endParaRPr lang="en-US"/>
        </a:p>
      </dgm:t>
    </dgm:pt>
    <dgm:pt modelId="{4FDF2ABE-2633-4275-ABAB-694DEEDE46E5}" type="sibTrans" cxnId="{A4D5D42C-AEEC-4F35-B975-2D842CDED9A9}">
      <dgm:prSet/>
      <dgm:spPr/>
      <dgm:t>
        <a:bodyPr/>
        <a:lstStyle/>
        <a:p>
          <a:endParaRPr lang="en-US"/>
        </a:p>
      </dgm:t>
    </dgm:pt>
    <dgm:pt modelId="{D34421C6-0306-48AD-9BDD-228372430828}">
      <dgm:prSet custT="1"/>
      <dgm:spPr/>
      <dgm:t>
        <a:bodyPr/>
        <a:lstStyle/>
        <a:p>
          <a:pPr rtl="0"/>
          <a:r>
            <a:rPr lang="en-US" sz="1400" b="0" i="0" dirty="0" smtClean="0">
              <a:solidFill>
                <a:schemeClr val="tx1"/>
              </a:solidFill>
            </a:rPr>
            <a:t>Prepare and finalize MCA and billing grid with PI </a:t>
          </a:r>
          <a:r>
            <a:rPr lang="en-US" sz="1400" b="0" i="0" dirty="0" smtClean="0">
              <a:solidFill>
                <a:schemeClr val="tx1"/>
              </a:solidFill>
            </a:rPr>
            <a:t>input;</a:t>
          </a:r>
          <a:endParaRPr lang="en-US" sz="1400" dirty="0">
            <a:solidFill>
              <a:schemeClr val="tx1"/>
            </a:solidFill>
          </a:endParaRPr>
        </a:p>
      </dgm:t>
    </dgm:pt>
    <dgm:pt modelId="{CC19A39A-84A8-4D6D-9B6E-7774C50B6EB8}" type="parTrans" cxnId="{20BA62EE-C989-4239-A3A8-7CBB76586C62}">
      <dgm:prSet/>
      <dgm:spPr/>
      <dgm:t>
        <a:bodyPr/>
        <a:lstStyle/>
        <a:p>
          <a:endParaRPr lang="en-US"/>
        </a:p>
      </dgm:t>
    </dgm:pt>
    <dgm:pt modelId="{452308F5-025A-4DA5-BB8E-95D9EE9D45FA}" type="sibTrans" cxnId="{20BA62EE-C989-4239-A3A8-7CBB76586C62}">
      <dgm:prSet/>
      <dgm:spPr/>
      <dgm:t>
        <a:bodyPr/>
        <a:lstStyle/>
        <a:p>
          <a:endParaRPr lang="en-US"/>
        </a:p>
      </dgm:t>
    </dgm:pt>
    <dgm:pt modelId="{443C8174-664F-48BA-98E3-8561289C581F}">
      <dgm:prSet custT="1"/>
      <dgm:spPr/>
      <dgm:t>
        <a:bodyPr/>
        <a:lstStyle/>
        <a:p>
          <a:pPr rtl="0"/>
          <a:r>
            <a:rPr lang="en-US" sz="1400" b="0" i="0" dirty="0" smtClean="0">
              <a:solidFill>
                <a:schemeClr val="tx1"/>
              </a:solidFill>
            </a:rPr>
            <a:t>Develops internal budget and sponsor </a:t>
          </a:r>
          <a:r>
            <a:rPr lang="en-US" sz="1400" b="0" i="0" dirty="0" smtClean="0">
              <a:solidFill>
                <a:schemeClr val="tx1"/>
              </a:solidFill>
            </a:rPr>
            <a:t>budget;</a:t>
          </a:r>
          <a:endParaRPr lang="en-US" sz="1400" b="0" i="0" dirty="0">
            <a:solidFill>
              <a:schemeClr val="tx1"/>
            </a:solidFill>
          </a:endParaRPr>
        </a:p>
      </dgm:t>
    </dgm:pt>
    <dgm:pt modelId="{97B6F613-2FE9-476A-8F37-CF6A4EDF0A26}" type="parTrans" cxnId="{352E1B91-87B6-4AE7-BCA1-CF26C68CE55F}">
      <dgm:prSet/>
      <dgm:spPr/>
      <dgm:t>
        <a:bodyPr/>
        <a:lstStyle/>
        <a:p>
          <a:endParaRPr lang="en-US"/>
        </a:p>
      </dgm:t>
    </dgm:pt>
    <dgm:pt modelId="{1C082D8A-D9B1-4939-974E-FFB7284CA898}" type="sibTrans" cxnId="{352E1B91-87B6-4AE7-BCA1-CF26C68CE55F}">
      <dgm:prSet/>
      <dgm:spPr/>
      <dgm:t>
        <a:bodyPr/>
        <a:lstStyle/>
        <a:p>
          <a:endParaRPr lang="en-US"/>
        </a:p>
      </dgm:t>
    </dgm:pt>
    <dgm:pt modelId="{78E6A8F2-C02C-4C1D-A0BB-3A698F4D62CB}">
      <dgm:prSet custT="1"/>
      <dgm:spPr/>
      <dgm:t>
        <a:bodyPr/>
        <a:lstStyle/>
        <a:p>
          <a:pPr rtl="0"/>
          <a:r>
            <a:rPr lang="en-US" sz="1400" b="0" i="0" dirty="0" smtClean="0">
              <a:solidFill>
                <a:schemeClr val="tx1"/>
              </a:solidFill>
            </a:rPr>
            <a:t>Negotiates budget with sponsor</a:t>
          </a:r>
          <a:endParaRPr lang="en-US" sz="1400" b="0" i="0" dirty="0">
            <a:solidFill>
              <a:schemeClr val="tx1"/>
            </a:solidFill>
          </a:endParaRPr>
        </a:p>
      </dgm:t>
    </dgm:pt>
    <dgm:pt modelId="{7628BA7E-EA93-4FC6-8101-5E242ED9FA98}" type="parTrans" cxnId="{AC4431AC-E7F7-4D66-A1E9-0B004976BB1B}">
      <dgm:prSet/>
      <dgm:spPr/>
      <dgm:t>
        <a:bodyPr/>
        <a:lstStyle/>
        <a:p>
          <a:endParaRPr lang="en-US"/>
        </a:p>
      </dgm:t>
    </dgm:pt>
    <dgm:pt modelId="{65D8F203-DA68-4763-A9E0-818FFAFB17B1}" type="sibTrans" cxnId="{AC4431AC-E7F7-4D66-A1E9-0B004976BB1B}">
      <dgm:prSet/>
      <dgm:spPr/>
      <dgm:t>
        <a:bodyPr/>
        <a:lstStyle/>
        <a:p>
          <a:endParaRPr lang="en-US"/>
        </a:p>
      </dgm:t>
    </dgm:pt>
    <dgm:pt modelId="{8B52BC85-9873-4108-96E4-2502DCA5F3F8}">
      <dgm:prSet custT="1"/>
      <dgm:spPr/>
      <dgm:t>
        <a:bodyPr/>
        <a:lstStyle/>
        <a:p>
          <a:pPr rtl="0"/>
          <a:r>
            <a:rPr lang="en-US" sz="1400" b="0" i="0" dirty="0" smtClean="0">
              <a:solidFill>
                <a:schemeClr val="tx1"/>
              </a:solidFill>
            </a:rPr>
            <a:t>Work with CTO to finalize MCA </a:t>
          </a:r>
          <a:r>
            <a:rPr lang="en-US" sz="1400" b="0" i="0" dirty="0" smtClean="0">
              <a:solidFill>
                <a:schemeClr val="tx1"/>
              </a:solidFill>
            </a:rPr>
            <a:t>and </a:t>
          </a:r>
          <a:r>
            <a:rPr lang="en-US" sz="1400" b="0" i="0" dirty="0" smtClean="0">
              <a:solidFill>
                <a:schemeClr val="tx1"/>
              </a:solidFill>
            </a:rPr>
            <a:t>billing </a:t>
          </a:r>
          <a:r>
            <a:rPr lang="en-US" sz="1400" b="0" i="0" dirty="0" smtClean="0">
              <a:solidFill>
                <a:schemeClr val="tx1"/>
              </a:solidFill>
            </a:rPr>
            <a:t>grid; </a:t>
          </a:r>
          <a:endParaRPr lang="en-US" sz="1400" dirty="0" smtClean="0">
            <a:solidFill>
              <a:schemeClr val="tx1"/>
            </a:solidFill>
          </a:endParaRPr>
        </a:p>
      </dgm:t>
    </dgm:pt>
    <dgm:pt modelId="{3C21F998-8E7E-46E1-92F9-1F9D3CDB22B1}" type="parTrans" cxnId="{3762A4F1-63BA-4F8B-8A05-FE84BCB7BB52}">
      <dgm:prSet/>
      <dgm:spPr/>
      <dgm:t>
        <a:bodyPr/>
        <a:lstStyle/>
        <a:p>
          <a:endParaRPr lang="en-US"/>
        </a:p>
      </dgm:t>
    </dgm:pt>
    <dgm:pt modelId="{9F7ABA92-5240-411E-B3B1-200367B0E53D}" type="sibTrans" cxnId="{3762A4F1-63BA-4F8B-8A05-FE84BCB7BB52}">
      <dgm:prSet/>
      <dgm:spPr/>
      <dgm:t>
        <a:bodyPr/>
        <a:lstStyle/>
        <a:p>
          <a:endParaRPr lang="en-US"/>
        </a:p>
      </dgm:t>
    </dgm:pt>
    <dgm:pt modelId="{7B09A0F7-F814-46A3-89CA-4916770FBDFA}">
      <dgm:prSet custT="1"/>
      <dgm:spPr/>
      <dgm:t>
        <a:bodyPr/>
        <a:lstStyle/>
        <a:p>
          <a:r>
            <a:rPr lang="en-US" sz="1400" dirty="0" smtClean="0">
              <a:solidFill>
                <a:schemeClr val="tx1"/>
              </a:solidFill>
            </a:rPr>
            <a:t>Review protocol to determine events to be </a:t>
          </a:r>
          <a:r>
            <a:rPr lang="en-US" sz="1400" dirty="0" smtClean="0">
              <a:solidFill>
                <a:schemeClr val="tx1"/>
              </a:solidFill>
            </a:rPr>
            <a:t>budgeted;</a:t>
          </a:r>
          <a:endParaRPr lang="en-US" sz="1400" dirty="0">
            <a:solidFill>
              <a:schemeClr val="tx1"/>
            </a:solidFill>
          </a:endParaRPr>
        </a:p>
      </dgm:t>
    </dgm:pt>
    <dgm:pt modelId="{CF535E88-E34A-4ABF-A704-17C444E9D6B2}" type="parTrans" cxnId="{2B8F90B5-8BF5-4B6A-B69F-E91C93EFC80F}">
      <dgm:prSet/>
      <dgm:spPr/>
      <dgm:t>
        <a:bodyPr/>
        <a:lstStyle/>
        <a:p>
          <a:endParaRPr lang="en-US"/>
        </a:p>
      </dgm:t>
    </dgm:pt>
    <dgm:pt modelId="{E73C4888-72D7-4E94-B118-12ECB93301D7}" type="sibTrans" cxnId="{2B8F90B5-8BF5-4B6A-B69F-E91C93EFC80F}">
      <dgm:prSet/>
      <dgm:spPr/>
      <dgm:t>
        <a:bodyPr/>
        <a:lstStyle/>
        <a:p>
          <a:endParaRPr lang="en-US"/>
        </a:p>
      </dgm:t>
    </dgm:pt>
    <dgm:pt modelId="{389ED44E-B514-433E-BFAE-61BCEE84E7C2}">
      <dgm:prSet custT="1"/>
      <dgm:spPr/>
      <dgm:t>
        <a:bodyPr/>
        <a:lstStyle/>
        <a:p>
          <a:r>
            <a:rPr lang="en-US" sz="1400" dirty="0" smtClean="0">
              <a:solidFill>
                <a:schemeClr val="tx1"/>
              </a:solidFill>
            </a:rPr>
            <a:t>Provide costs for </a:t>
          </a:r>
          <a:r>
            <a:rPr lang="en-US" sz="1400" dirty="0" smtClean="0">
              <a:solidFill>
                <a:schemeClr val="tx1"/>
              </a:solidFill>
            </a:rPr>
            <a:t>non-clinical </a:t>
          </a:r>
          <a:r>
            <a:rPr lang="en-US" sz="1400" dirty="0" smtClean="0">
              <a:solidFill>
                <a:schemeClr val="tx1"/>
              </a:solidFill>
            </a:rPr>
            <a:t>budget items (e.g., travel)</a:t>
          </a:r>
          <a:endParaRPr lang="en-US" sz="1400" dirty="0">
            <a:solidFill>
              <a:schemeClr val="tx1"/>
            </a:solidFill>
          </a:endParaRPr>
        </a:p>
      </dgm:t>
    </dgm:pt>
    <dgm:pt modelId="{9321222E-6DBA-4DAD-B5A2-6345852AC9CD}" type="parTrans" cxnId="{FE6F57AC-AAD2-4AEB-8637-0E67FB79240C}">
      <dgm:prSet/>
      <dgm:spPr/>
      <dgm:t>
        <a:bodyPr/>
        <a:lstStyle/>
        <a:p>
          <a:endParaRPr lang="en-US"/>
        </a:p>
      </dgm:t>
    </dgm:pt>
    <dgm:pt modelId="{5E2FF581-BD61-43ED-BD3F-022887223745}" type="sibTrans" cxnId="{FE6F57AC-AAD2-4AEB-8637-0E67FB79240C}">
      <dgm:prSet/>
      <dgm:spPr/>
      <dgm:t>
        <a:bodyPr/>
        <a:lstStyle/>
        <a:p>
          <a:endParaRPr lang="en-US"/>
        </a:p>
      </dgm:t>
    </dgm:pt>
    <dgm:pt modelId="{D2F9B5FE-57B6-48DA-9618-AA2D1C2AFD00}">
      <dgm:prSet custT="1"/>
      <dgm:spPr/>
      <dgm:t>
        <a:bodyPr/>
        <a:lstStyle/>
        <a:p>
          <a:pPr rtl="0"/>
          <a:r>
            <a:rPr lang="en-US" sz="1400" dirty="0" smtClean="0">
              <a:solidFill>
                <a:schemeClr val="tx1"/>
              </a:solidFill>
            </a:rPr>
            <a:t>Review and approve final budget</a:t>
          </a:r>
        </a:p>
      </dgm:t>
    </dgm:pt>
    <dgm:pt modelId="{24A3E806-EA93-43AE-A26C-A6F2D7CBC81F}" type="parTrans" cxnId="{29DA8FDC-5CE3-466F-ADED-0A6584F58D26}">
      <dgm:prSet/>
      <dgm:spPr/>
      <dgm:t>
        <a:bodyPr/>
        <a:lstStyle/>
        <a:p>
          <a:endParaRPr lang="en-US"/>
        </a:p>
      </dgm:t>
    </dgm:pt>
    <dgm:pt modelId="{89B2F8CF-6900-4072-9895-DA51D2C3204E}" type="sibTrans" cxnId="{29DA8FDC-5CE3-466F-ADED-0A6584F58D26}">
      <dgm:prSet/>
      <dgm:spPr/>
      <dgm:t>
        <a:bodyPr/>
        <a:lstStyle/>
        <a:p>
          <a:endParaRPr lang="en-US"/>
        </a:p>
      </dgm:t>
    </dgm:pt>
    <dgm:pt modelId="{E2839A9C-EB7E-4E36-B9E3-2B47D9B8D018}">
      <dgm:prSet custT="1"/>
      <dgm:spPr/>
      <dgm:t>
        <a:bodyPr/>
        <a:lstStyle/>
        <a:p>
          <a:pPr rtl="0"/>
          <a:r>
            <a:rPr lang="en-US" sz="1400" dirty="0" smtClean="0">
              <a:solidFill>
                <a:schemeClr val="tx1"/>
              </a:solidFill>
            </a:rPr>
            <a:t>Attestation that all study charges will be administered in good faith based on Billing Grid;</a:t>
          </a:r>
          <a:endParaRPr lang="en-US" sz="1400" dirty="0" smtClean="0">
            <a:solidFill>
              <a:schemeClr val="tx1"/>
            </a:solidFill>
          </a:endParaRPr>
        </a:p>
      </dgm:t>
    </dgm:pt>
    <dgm:pt modelId="{98B60272-D57B-443B-91B0-CEC55CCBB6D2}" type="parTrans" cxnId="{328827EB-6552-4983-A522-D333E3A97DF5}">
      <dgm:prSet/>
      <dgm:spPr/>
    </dgm:pt>
    <dgm:pt modelId="{5F328000-7DD1-41D1-A525-198F4E43EF32}" type="sibTrans" cxnId="{328827EB-6552-4983-A522-D333E3A97DF5}">
      <dgm:prSet/>
      <dgm:spPr/>
    </dgm:pt>
    <dgm:pt modelId="{BA23394C-7764-4312-8E90-CEEDF30FE215}" type="pres">
      <dgm:prSet presAssocID="{E935FF88-A629-4A7D-8546-AC61C043356A}" presName="Name0" presStyleCnt="0">
        <dgm:presLayoutVars>
          <dgm:dir/>
          <dgm:animLvl val="lvl"/>
          <dgm:resizeHandles val="exact"/>
        </dgm:presLayoutVars>
      </dgm:prSet>
      <dgm:spPr/>
      <dgm:t>
        <a:bodyPr/>
        <a:lstStyle/>
        <a:p>
          <a:endParaRPr lang="en-US"/>
        </a:p>
      </dgm:t>
    </dgm:pt>
    <dgm:pt modelId="{9B33B4F4-5200-4661-8D25-201A26885F9F}" type="pres">
      <dgm:prSet presAssocID="{92AFA0C8-172D-4E60-A9AA-B49945C5A8D0}" presName="linNode" presStyleCnt="0"/>
      <dgm:spPr/>
    </dgm:pt>
    <dgm:pt modelId="{BA2DA86F-72EC-400C-B37A-F4F8CC9AD957}" type="pres">
      <dgm:prSet presAssocID="{92AFA0C8-172D-4E60-A9AA-B49945C5A8D0}" presName="parTx" presStyleLbl="revTx" presStyleIdx="0" presStyleCnt="4">
        <dgm:presLayoutVars>
          <dgm:chMax val="1"/>
          <dgm:bulletEnabled val="1"/>
        </dgm:presLayoutVars>
      </dgm:prSet>
      <dgm:spPr/>
      <dgm:t>
        <a:bodyPr/>
        <a:lstStyle/>
        <a:p>
          <a:endParaRPr lang="en-US"/>
        </a:p>
      </dgm:t>
    </dgm:pt>
    <dgm:pt modelId="{E8107591-3835-42AB-A242-E1B24D010013}" type="pres">
      <dgm:prSet presAssocID="{92AFA0C8-172D-4E60-A9AA-B49945C5A8D0}" presName="bracket" presStyleLbl="parChTrans1D1" presStyleIdx="0" presStyleCnt="4"/>
      <dgm:spPr/>
    </dgm:pt>
    <dgm:pt modelId="{02AA1166-62E5-4779-95A1-1F2E238D42F5}" type="pres">
      <dgm:prSet presAssocID="{92AFA0C8-172D-4E60-A9AA-B49945C5A8D0}" presName="spH" presStyleCnt="0"/>
      <dgm:spPr/>
    </dgm:pt>
    <dgm:pt modelId="{35CB3E3B-0F78-44A8-B150-1C0D0D50ACFF}" type="pres">
      <dgm:prSet presAssocID="{92AFA0C8-172D-4E60-A9AA-B49945C5A8D0}" presName="desTx" presStyleLbl="node1" presStyleIdx="0" presStyleCnt="4" custLinFactX="4972" custLinFactNeighborX="100000" custLinFactNeighborY="-7550">
        <dgm:presLayoutVars>
          <dgm:bulletEnabled val="1"/>
        </dgm:presLayoutVars>
      </dgm:prSet>
      <dgm:spPr/>
      <dgm:t>
        <a:bodyPr/>
        <a:lstStyle/>
        <a:p>
          <a:endParaRPr lang="en-US"/>
        </a:p>
      </dgm:t>
    </dgm:pt>
    <dgm:pt modelId="{448CD321-3EFF-46A9-B312-00837A74FA8D}" type="pres">
      <dgm:prSet presAssocID="{FDEB780B-934B-44F6-9AFE-BE5A49E6C640}" presName="spV" presStyleCnt="0"/>
      <dgm:spPr/>
    </dgm:pt>
    <dgm:pt modelId="{7657DFD2-2B75-43DC-9860-376F347EC95F}" type="pres">
      <dgm:prSet presAssocID="{2F1D16B0-B72D-438B-B85C-6E18CED525B0}" presName="linNode" presStyleCnt="0"/>
      <dgm:spPr/>
    </dgm:pt>
    <dgm:pt modelId="{FA6E630B-2CF0-440C-96E3-316D6D560D53}" type="pres">
      <dgm:prSet presAssocID="{2F1D16B0-B72D-438B-B85C-6E18CED525B0}" presName="parTx" presStyleLbl="revTx" presStyleIdx="1" presStyleCnt="4">
        <dgm:presLayoutVars>
          <dgm:chMax val="1"/>
          <dgm:bulletEnabled val="1"/>
        </dgm:presLayoutVars>
      </dgm:prSet>
      <dgm:spPr/>
      <dgm:t>
        <a:bodyPr/>
        <a:lstStyle/>
        <a:p>
          <a:endParaRPr lang="en-US"/>
        </a:p>
      </dgm:t>
    </dgm:pt>
    <dgm:pt modelId="{BC92EFFA-B9D2-45D6-8C8D-6686AB96DB2F}" type="pres">
      <dgm:prSet presAssocID="{2F1D16B0-B72D-438B-B85C-6E18CED525B0}" presName="bracket" presStyleLbl="parChTrans1D1" presStyleIdx="1" presStyleCnt="4"/>
      <dgm:spPr/>
    </dgm:pt>
    <dgm:pt modelId="{54E42FD9-89E2-41C4-B685-E252EC2B08BE}" type="pres">
      <dgm:prSet presAssocID="{2F1D16B0-B72D-438B-B85C-6E18CED525B0}" presName="spH" presStyleCnt="0"/>
      <dgm:spPr/>
    </dgm:pt>
    <dgm:pt modelId="{C3657447-CC26-4102-8161-54B4F91D610E}" type="pres">
      <dgm:prSet presAssocID="{2F1D16B0-B72D-438B-B85C-6E18CED525B0}" presName="desTx" presStyleLbl="node1" presStyleIdx="1" presStyleCnt="4" custLinFactNeighborX="26277" custLinFactNeighborY="3253">
        <dgm:presLayoutVars>
          <dgm:bulletEnabled val="1"/>
        </dgm:presLayoutVars>
      </dgm:prSet>
      <dgm:spPr/>
      <dgm:t>
        <a:bodyPr/>
        <a:lstStyle/>
        <a:p>
          <a:endParaRPr lang="en-US"/>
        </a:p>
      </dgm:t>
    </dgm:pt>
    <dgm:pt modelId="{4E7C727A-72D3-4CEC-877D-5D480BEE6528}" type="pres">
      <dgm:prSet presAssocID="{C1B510DF-FF59-40A5-B791-452FCAF13668}" presName="spV" presStyleCnt="0"/>
      <dgm:spPr/>
    </dgm:pt>
    <dgm:pt modelId="{7E78DBE2-F68B-4F66-930A-45C35A828B9B}" type="pres">
      <dgm:prSet presAssocID="{78DB4773-9FE9-4EE1-9C8D-2636DBFD5147}" presName="linNode" presStyleCnt="0"/>
      <dgm:spPr/>
    </dgm:pt>
    <dgm:pt modelId="{5781142B-F662-4D26-9EE0-882132AE3DF7}" type="pres">
      <dgm:prSet presAssocID="{78DB4773-9FE9-4EE1-9C8D-2636DBFD5147}" presName="parTx" presStyleLbl="revTx" presStyleIdx="2" presStyleCnt="4">
        <dgm:presLayoutVars>
          <dgm:chMax val="1"/>
          <dgm:bulletEnabled val="1"/>
        </dgm:presLayoutVars>
      </dgm:prSet>
      <dgm:spPr/>
      <dgm:t>
        <a:bodyPr/>
        <a:lstStyle/>
        <a:p>
          <a:endParaRPr lang="en-US"/>
        </a:p>
      </dgm:t>
    </dgm:pt>
    <dgm:pt modelId="{168F3558-8C87-4BFC-BEB3-FDC33E483CD9}" type="pres">
      <dgm:prSet presAssocID="{78DB4773-9FE9-4EE1-9C8D-2636DBFD5147}" presName="bracket" presStyleLbl="parChTrans1D1" presStyleIdx="2" presStyleCnt="4"/>
      <dgm:spPr/>
    </dgm:pt>
    <dgm:pt modelId="{CFD7CE37-048A-48B4-AE76-F8D5EBC732D2}" type="pres">
      <dgm:prSet presAssocID="{78DB4773-9FE9-4EE1-9C8D-2636DBFD5147}" presName="spH" presStyleCnt="0"/>
      <dgm:spPr/>
    </dgm:pt>
    <dgm:pt modelId="{8F0AB058-CAEE-468A-8395-8BFC88D4D788}" type="pres">
      <dgm:prSet presAssocID="{78DB4773-9FE9-4EE1-9C8D-2636DBFD5147}" presName="desTx" presStyleLbl="node1" presStyleIdx="2" presStyleCnt="4">
        <dgm:presLayoutVars>
          <dgm:bulletEnabled val="1"/>
        </dgm:presLayoutVars>
      </dgm:prSet>
      <dgm:spPr/>
      <dgm:t>
        <a:bodyPr/>
        <a:lstStyle/>
        <a:p>
          <a:endParaRPr lang="en-US"/>
        </a:p>
      </dgm:t>
    </dgm:pt>
    <dgm:pt modelId="{F63B1168-1A69-480B-9FF7-5102ED5BABEA}" type="pres">
      <dgm:prSet presAssocID="{6FC14C31-8C7F-4963-B72E-F4C2D458960F}" presName="spV" presStyleCnt="0"/>
      <dgm:spPr/>
    </dgm:pt>
    <dgm:pt modelId="{5F1F28FA-F561-4F32-9D28-A0C5E8D207A2}" type="pres">
      <dgm:prSet presAssocID="{ECA4A3FA-3984-4EA5-8C67-034753DEF925}" presName="linNode" presStyleCnt="0"/>
      <dgm:spPr/>
    </dgm:pt>
    <dgm:pt modelId="{979E4219-6451-4E83-BF53-58C3A95A2B63}" type="pres">
      <dgm:prSet presAssocID="{ECA4A3FA-3984-4EA5-8C67-034753DEF925}" presName="parTx" presStyleLbl="revTx" presStyleIdx="3" presStyleCnt="4">
        <dgm:presLayoutVars>
          <dgm:chMax val="1"/>
          <dgm:bulletEnabled val="1"/>
        </dgm:presLayoutVars>
      </dgm:prSet>
      <dgm:spPr/>
      <dgm:t>
        <a:bodyPr/>
        <a:lstStyle/>
        <a:p>
          <a:endParaRPr lang="en-US"/>
        </a:p>
      </dgm:t>
    </dgm:pt>
    <dgm:pt modelId="{AD819044-36CE-4C31-81DB-1A542CAC8285}" type="pres">
      <dgm:prSet presAssocID="{ECA4A3FA-3984-4EA5-8C67-034753DEF925}" presName="bracket" presStyleLbl="parChTrans1D1" presStyleIdx="3" presStyleCnt="4"/>
      <dgm:spPr/>
    </dgm:pt>
    <dgm:pt modelId="{A662FCFE-97BD-46AE-BE4F-685C983CA59A}" type="pres">
      <dgm:prSet presAssocID="{ECA4A3FA-3984-4EA5-8C67-034753DEF925}" presName="spH" presStyleCnt="0"/>
      <dgm:spPr/>
    </dgm:pt>
    <dgm:pt modelId="{AF4952D7-C111-475D-8ADC-52D3F4E5BCC6}" type="pres">
      <dgm:prSet presAssocID="{ECA4A3FA-3984-4EA5-8C67-034753DEF925}" presName="desTx" presStyleLbl="node1" presStyleIdx="3" presStyleCnt="4">
        <dgm:presLayoutVars>
          <dgm:bulletEnabled val="1"/>
        </dgm:presLayoutVars>
      </dgm:prSet>
      <dgm:spPr/>
      <dgm:t>
        <a:bodyPr/>
        <a:lstStyle/>
        <a:p>
          <a:endParaRPr lang="en-US"/>
        </a:p>
      </dgm:t>
    </dgm:pt>
  </dgm:ptLst>
  <dgm:cxnLst>
    <dgm:cxn modelId="{5D443A4F-BC37-456E-A314-BF2A9170D572}" type="presOf" srcId="{9F4AA267-B637-4A93-98FF-8CE8AB698C6D}" destId="{C3657447-CC26-4102-8161-54B4F91D610E}" srcOrd="0" destOrd="1" presId="urn:diagrams.loki3.com/BracketList+Icon"/>
    <dgm:cxn modelId="{8D7F4CB7-1BBC-4B65-92D6-0E3241651D8A}" type="presOf" srcId="{443C8174-664F-48BA-98E3-8561289C581F}" destId="{AF4952D7-C111-475D-8ADC-52D3F4E5BCC6}" srcOrd="0" destOrd="1" presId="urn:diagrams.loki3.com/BracketList+Icon"/>
    <dgm:cxn modelId="{B3AEA958-9B1E-4D24-B46E-8EFCD091C875}" srcId="{92AFA0C8-172D-4E60-A9AA-B49945C5A8D0}" destId="{6DE3599C-08D6-472E-9C46-9A8EB138BF33}" srcOrd="0" destOrd="0" parTransId="{04C721E7-215D-4B04-B9BB-6CC72EE2F586}" sibTransId="{6F69A9DE-1A9D-46DF-8340-5C4E4D940DE8}"/>
    <dgm:cxn modelId="{7EF7B7D3-E1C9-4034-B774-A7D34BF3B65F}" srcId="{E935FF88-A629-4A7D-8546-AC61C043356A}" destId="{92AFA0C8-172D-4E60-A9AA-B49945C5A8D0}" srcOrd="0" destOrd="0" parTransId="{03456F99-1C2E-4F25-8334-0F2575624A02}" sibTransId="{FDEB780B-934B-44F6-9AFE-BE5A49E6C640}"/>
    <dgm:cxn modelId="{B7D96B32-27CF-4164-BE9A-271449CED455}" srcId="{E935FF88-A629-4A7D-8546-AC61C043356A}" destId="{ECA4A3FA-3984-4EA5-8C67-034753DEF925}" srcOrd="3" destOrd="0" parTransId="{ACE6B548-3DC2-4B0A-B02D-4C7BFE74132B}" sibTransId="{945FF78B-2417-4E4F-8698-C58B77647B23}"/>
    <dgm:cxn modelId="{41066BD7-4439-4CE9-8621-D8D20FC0B41A}" type="presOf" srcId="{8B52BC85-9873-4108-96E4-2502DCA5F3F8}" destId="{35CB3E3B-0F78-44A8-B150-1C0D0D50ACFF}" srcOrd="0" destOrd="1" presId="urn:diagrams.loki3.com/BracketList+Icon"/>
    <dgm:cxn modelId="{DC5D8B19-3F19-40C7-B20D-3A3BD0AAB3BD}" type="presOf" srcId="{2F1D16B0-B72D-438B-B85C-6E18CED525B0}" destId="{FA6E630B-2CF0-440C-96E3-316D6D560D53}" srcOrd="0" destOrd="0" presId="urn:diagrams.loki3.com/BracketList+Icon"/>
    <dgm:cxn modelId="{A4E759B8-DDC4-4858-8091-F9F420060D63}" type="presOf" srcId="{78DB4773-9FE9-4EE1-9C8D-2636DBFD5147}" destId="{5781142B-F662-4D26-9EE0-882132AE3DF7}" srcOrd="0" destOrd="0" presId="urn:diagrams.loki3.com/BracketList+Icon"/>
    <dgm:cxn modelId="{A6FEC9E1-A737-42EB-91D7-C9ED6F7DAA67}" type="presOf" srcId="{E2839A9C-EB7E-4E36-B9E3-2B47D9B8D018}" destId="{35CB3E3B-0F78-44A8-B150-1C0D0D50ACFF}" srcOrd="0" destOrd="2" presId="urn:diagrams.loki3.com/BracketList+Icon"/>
    <dgm:cxn modelId="{FE6F57AC-AAD2-4AEB-8637-0E67FB79240C}" srcId="{78DB4773-9FE9-4EE1-9C8D-2636DBFD5147}" destId="{389ED44E-B514-433E-BFAE-61BCEE84E7C2}" srcOrd="1" destOrd="0" parTransId="{9321222E-6DBA-4DAD-B5A2-6345852AC9CD}" sibTransId="{5E2FF581-BD61-43ED-BD3F-022887223745}"/>
    <dgm:cxn modelId="{A8CEC240-E3D2-43E5-BC20-9DAEB20AEDB8}" type="presOf" srcId="{5F33C46F-1AAB-4A68-86CB-F1B142056C24}" destId="{8F0AB058-CAEE-468A-8395-8BFC88D4D788}" srcOrd="0" destOrd="0" presId="urn:diagrams.loki3.com/BracketList+Icon"/>
    <dgm:cxn modelId="{C67CC04D-133C-440D-94F5-5B9CCA258AF6}" srcId="{2F1D16B0-B72D-438B-B85C-6E18CED525B0}" destId="{9F4AA267-B637-4A93-98FF-8CE8AB698C6D}" srcOrd="1" destOrd="0" parTransId="{B77C7F5C-3B9D-4BFA-A608-CBA985DCFF2F}" sibTransId="{E6231F8A-2AA3-4152-AA58-623CB480E1CE}"/>
    <dgm:cxn modelId="{115E7912-7B0A-4998-854A-D10C61628D4F}" type="presOf" srcId="{D2F9B5FE-57B6-48DA-9618-AA2D1C2AFD00}" destId="{35CB3E3B-0F78-44A8-B150-1C0D0D50ACFF}" srcOrd="0" destOrd="3" presId="urn:diagrams.loki3.com/BracketList+Icon"/>
    <dgm:cxn modelId="{AC9D37D1-0F33-4E1D-B4F1-B2758477FECA}" type="presOf" srcId="{389ED44E-B514-433E-BFAE-61BCEE84E7C2}" destId="{8F0AB058-CAEE-468A-8395-8BFC88D4D788}" srcOrd="0" destOrd="1" presId="urn:diagrams.loki3.com/BracketList+Icon"/>
    <dgm:cxn modelId="{29DA8FDC-5CE3-466F-ADED-0A6584F58D26}" srcId="{92AFA0C8-172D-4E60-A9AA-B49945C5A8D0}" destId="{D2F9B5FE-57B6-48DA-9618-AA2D1C2AFD00}" srcOrd="3" destOrd="0" parTransId="{24A3E806-EA93-43AE-A26C-A6F2D7CBC81F}" sibTransId="{89B2F8CF-6900-4072-9895-DA51D2C3204E}"/>
    <dgm:cxn modelId="{6171F23F-4C94-451B-B690-36A3CAF8EE8E}" type="presOf" srcId="{6DE3599C-08D6-472E-9C46-9A8EB138BF33}" destId="{35CB3E3B-0F78-44A8-B150-1C0D0D50ACFF}" srcOrd="0" destOrd="0" presId="urn:diagrams.loki3.com/BracketList+Icon"/>
    <dgm:cxn modelId="{AC4431AC-E7F7-4D66-A1E9-0B004976BB1B}" srcId="{ECA4A3FA-3984-4EA5-8C67-034753DEF925}" destId="{78E6A8F2-C02C-4C1D-A0BB-3A698F4D62CB}" srcOrd="2" destOrd="0" parTransId="{7628BA7E-EA93-4FC6-8101-5E242ED9FA98}" sibTransId="{65D8F203-DA68-4763-A9E0-818FFAFB17B1}"/>
    <dgm:cxn modelId="{2C3C1678-48E5-4F9D-BDA8-9C9FF9DA1FC8}" type="presOf" srcId="{D34421C6-0306-48AD-9BDD-228372430828}" destId="{AF4952D7-C111-475D-8ADC-52D3F4E5BCC6}" srcOrd="0" destOrd="0" presId="urn:diagrams.loki3.com/BracketList+Icon"/>
    <dgm:cxn modelId="{328827EB-6552-4983-A522-D333E3A97DF5}" srcId="{92AFA0C8-172D-4E60-A9AA-B49945C5A8D0}" destId="{E2839A9C-EB7E-4E36-B9E3-2B47D9B8D018}" srcOrd="2" destOrd="0" parTransId="{98B60272-D57B-443B-91B0-CEC55CCBB6D2}" sibTransId="{5F328000-7DD1-41D1-A525-198F4E43EF32}"/>
    <dgm:cxn modelId="{C0304237-06C3-46AF-929C-EB7B759769A9}" type="presOf" srcId="{92AFA0C8-172D-4E60-A9AA-B49945C5A8D0}" destId="{BA2DA86F-72EC-400C-B37A-F4F8CC9AD957}" srcOrd="0" destOrd="0" presId="urn:diagrams.loki3.com/BracketList+Icon"/>
    <dgm:cxn modelId="{352E1B91-87B6-4AE7-BCA1-CF26C68CE55F}" srcId="{ECA4A3FA-3984-4EA5-8C67-034753DEF925}" destId="{443C8174-664F-48BA-98E3-8561289C581F}" srcOrd="1" destOrd="0" parTransId="{97B6F613-2FE9-476A-8F37-CF6A4EDF0A26}" sibTransId="{1C082D8A-D9B1-4939-974E-FFB7284CA898}"/>
    <dgm:cxn modelId="{20BA62EE-C989-4239-A3A8-7CBB76586C62}" srcId="{ECA4A3FA-3984-4EA5-8C67-034753DEF925}" destId="{D34421C6-0306-48AD-9BDD-228372430828}" srcOrd="0" destOrd="0" parTransId="{CC19A39A-84A8-4D6D-9B6E-7774C50B6EB8}" sibTransId="{452308F5-025A-4DA5-BB8E-95D9EE9D45FA}"/>
    <dgm:cxn modelId="{3762A4F1-63BA-4F8B-8A05-FE84BCB7BB52}" srcId="{92AFA0C8-172D-4E60-A9AA-B49945C5A8D0}" destId="{8B52BC85-9873-4108-96E4-2502DCA5F3F8}" srcOrd="1" destOrd="0" parTransId="{3C21F998-8E7E-46E1-92F9-1F9D3CDB22B1}" sibTransId="{9F7ABA92-5240-411E-B3B1-200367B0E53D}"/>
    <dgm:cxn modelId="{A2BB4AC3-53BE-4833-88FC-16F061DEA34B}" type="presOf" srcId="{E935FF88-A629-4A7D-8546-AC61C043356A}" destId="{BA23394C-7764-4312-8E90-CEEDF30FE215}" srcOrd="0" destOrd="0" presId="urn:diagrams.loki3.com/BracketList+Icon"/>
    <dgm:cxn modelId="{15D0513A-C373-4F75-9B56-EBE2AEA38A00}" type="presOf" srcId="{ECA4A3FA-3984-4EA5-8C67-034753DEF925}" destId="{979E4219-6451-4E83-BF53-58C3A95A2B63}" srcOrd="0" destOrd="0" presId="urn:diagrams.loki3.com/BracketList+Icon"/>
    <dgm:cxn modelId="{DCEF5F21-5BA8-4EFF-8A32-127A9074AA60}" type="presOf" srcId="{78E6A8F2-C02C-4C1D-A0BB-3A698F4D62CB}" destId="{AF4952D7-C111-475D-8ADC-52D3F4E5BCC6}" srcOrd="0" destOrd="2" presId="urn:diagrams.loki3.com/BracketList+Icon"/>
    <dgm:cxn modelId="{0FA0A4B3-48A3-450B-9E7D-7B6EC2EE40EF}" srcId="{E935FF88-A629-4A7D-8546-AC61C043356A}" destId="{78DB4773-9FE9-4EE1-9C8D-2636DBFD5147}" srcOrd="2" destOrd="0" parTransId="{5F3F3190-CAD4-46CC-9D6F-95919E603D04}" sibTransId="{6FC14C31-8C7F-4963-B72E-F4C2D458960F}"/>
    <dgm:cxn modelId="{C14538F1-7354-47F0-BD68-347779450BEE}" srcId="{E935FF88-A629-4A7D-8546-AC61C043356A}" destId="{2F1D16B0-B72D-438B-B85C-6E18CED525B0}" srcOrd="1" destOrd="0" parTransId="{A2F74319-FE5A-4300-B46D-0F56C6A9E4EA}" sibTransId="{C1B510DF-FF59-40A5-B791-452FCAF13668}"/>
    <dgm:cxn modelId="{2B8F90B5-8BF5-4B6A-B69F-E91C93EFC80F}" srcId="{2F1D16B0-B72D-438B-B85C-6E18CED525B0}" destId="{7B09A0F7-F814-46A3-89CA-4916770FBDFA}" srcOrd="0" destOrd="0" parTransId="{CF535E88-E34A-4ABF-A704-17C444E9D6B2}" sibTransId="{E73C4888-72D7-4E94-B118-12ECB93301D7}"/>
    <dgm:cxn modelId="{7FD2EB00-F9D2-4233-848F-6509FC7661F1}" type="presOf" srcId="{7B09A0F7-F814-46A3-89CA-4916770FBDFA}" destId="{C3657447-CC26-4102-8161-54B4F91D610E}" srcOrd="0" destOrd="0" presId="urn:diagrams.loki3.com/BracketList+Icon"/>
    <dgm:cxn modelId="{A4D5D42C-AEEC-4F35-B975-2D842CDED9A9}" srcId="{78DB4773-9FE9-4EE1-9C8D-2636DBFD5147}" destId="{5F33C46F-1AAB-4A68-86CB-F1B142056C24}" srcOrd="0" destOrd="0" parTransId="{6CDE7492-8603-437F-B536-B66AB9E0545B}" sibTransId="{4FDF2ABE-2633-4275-ABAB-694DEEDE46E5}"/>
    <dgm:cxn modelId="{48F10EB9-9E9A-4FED-A1D1-32AEA72A69A1}" type="presParOf" srcId="{BA23394C-7764-4312-8E90-CEEDF30FE215}" destId="{9B33B4F4-5200-4661-8D25-201A26885F9F}" srcOrd="0" destOrd="0" presId="urn:diagrams.loki3.com/BracketList+Icon"/>
    <dgm:cxn modelId="{0FE3772F-A383-4D17-97E7-5FFC4878BF76}" type="presParOf" srcId="{9B33B4F4-5200-4661-8D25-201A26885F9F}" destId="{BA2DA86F-72EC-400C-B37A-F4F8CC9AD957}" srcOrd="0" destOrd="0" presId="urn:diagrams.loki3.com/BracketList+Icon"/>
    <dgm:cxn modelId="{95C923C6-7ABB-478C-82ED-17800ECEF921}" type="presParOf" srcId="{9B33B4F4-5200-4661-8D25-201A26885F9F}" destId="{E8107591-3835-42AB-A242-E1B24D010013}" srcOrd="1" destOrd="0" presId="urn:diagrams.loki3.com/BracketList+Icon"/>
    <dgm:cxn modelId="{B962D19B-4C76-4609-9244-D8ECC1FB9EB5}" type="presParOf" srcId="{9B33B4F4-5200-4661-8D25-201A26885F9F}" destId="{02AA1166-62E5-4779-95A1-1F2E238D42F5}" srcOrd="2" destOrd="0" presId="urn:diagrams.loki3.com/BracketList+Icon"/>
    <dgm:cxn modelId="{FDD63A69-BF6D-4F8D-B0E2-21DD301E8814}" type="presParOf" srcId="{9B33B4F4-5200-4661-8D25-201A26885F9F}" destId="{35CB3E3B-0F78-44A8-B150-1C0D0D50ACFF}" srcOrd="3" destOrd="0" presId="urn:diagrams.loki3.com/BracketList+Icon"/>
    <dgm:cxn modelId="{3B65F493-B069-4F19-AAA1-03E8D0F64410}" type="presParOf" srcId="{BA23394C-7764-4312-8E90-CEEDF30FE215}" destId="{448CD321-3EFF-46A9-B312-00837A74FA8D}" srcOrd="1" destOrd="0" presId="urn:diagrams.loki3.com/BracketList+Icon"/>
    <dgm:cxn modelId="{EF43E956-44EF-4D5C-86E5-6F7996D0B0FB}" type="presParOf" srcId="{BA23394C-7764-4312-8E90-CEEDF30FE215}" destId="{7657DFD2-2B75-43DC-9860-376F347EC95F}" srcOrd="2" destOrd="0" presId="urn:diagrams.loki3.com/BracketList+Icon"/>
    <dgm:cxn modelId="{22240E7F-5F11-455F-B769-73210764D4D2}" type="presParOf" srcId="{7657DFD2-2B75-43DC-9860-376F347EC95F}" destId="{FA6E630B-2CF0-440C-96E3-316D6D560D53}" srcOrd="0" destOrd="0" presId="urn:diagrams.loki3.com/BracketList+Icon"/>
    <dgm:cxn modelId="{3B1751C4-6B85-46CF-96DF-66407EAD0644}" type="presParOf" srcId="{7657DFD2-2B75-43DC-9860-376F347EC95F}" destId="{BC92EFFA-B9D2-45D6-8C8D-6686AB96DB2F}" srcOrd="1" destOrd="0" presId="urn:diagrams.loki3.com/BracketList+Icon"/>
    <dgm:cxn modelId="{A464BD8F-086D-4659-B261-D9AD71D8FA3A}" type="presParOf" srcId="{7657DFD2-2B75-43DC-9860-376F347EC95F}" destId="{54E42FD9-89E2-41C4-B685-E252EC2B08BE}" srcOrd="2" destOrd="0" presId="urn:diagrams.loki3.com/BracketList+Icon"/>
    <dgm:cxn modelId="{41239EA4-C5A5-4928-8567-EA1B22D32EF9}" type="presParOf" srcId="{7657DFD2-2B75-43DC-9860-376F347EC95F}" destId="{C3657447-CC26-4102-8161-54B4F91D610E}" srcOrd="3" destOrd="0" presId="urn:diagrams.loki3.com/BracketList+Icon"/>
    <dgm:cxn modelId="{1504C1C6-4122-4737-A27C-8759FD491869}" type="presParOf" srcId="{BA23394C-7764-4312-8E90-CEEDF30FE215}" destId="{4E7C727A-72D3-4CEC-877D-5D480BEE6528}" srcOrd="3" destOrd="0" presId="urn:diagrams.loki3.com/BracketList+Icon"/>
    <dgm:cxn modelId="{0E4DE519-85E2-4B78-9B7D-087B191600F5}" type="presParOf" srcId="{BA23394C-7764-4312-8E90-CEEDF30FE215}" destId="{7E78DBE2-F68B-4F66-930A-45C35A828B9B}" srcOrd="4" destOrd="0" presId="urn:diagrams.loki3.com/BracketList+Icon"/>
    <dgm:cxn modelId="{D23C8D6C-1ABF-43D9-84C3-47734F2019E4}" type="presParOf" srcId="{7E78DBE2-F68B-4F66-930A-45C35A828B9B}" destId="{5781142B-F662-4D26-9EE0-882132AE3DF7}" srcOrd="0" destOrd="0" presId="urn:diagrams.loki3.com/BracketList+Icon"/>
    <dgm:cxn modelId="{43E55322-EFC9-4442-9C2C-9E7E3C9DA4AA}" type="presParOf" srcId="{7E78DBE2-F68B-4F66-930A-45C35A828B9B}" destId="{168F3558-8C87-4BFC-BEB3-FDC33E483CD9}" srcOrd="1" destOrd="0" presId="urn:diagrams.loki3.com/BracketList+Icon"/>
    <dgm:cxn modelId="{39A1A3E6-F89A-4F3C-A398-1702E95D581E}" type="presParOf" srcId="{7E78DBE2-F68B-4F66-930A-45C35A828B9B}" destId="{CFD7CE37-048A-48B4-AE76-F8D5EBC732D2}" srcOrd="2" destOrd="0" presId="urn:diagrams.loki3.com/BracketList+Icon"/>
    <dgm:cxn modelId="{F6C3D1D6-F4CF-4665-BE45-853CB630534C}" type="presParOf" srcId="{7E78DBE2-F68B-4F66-930A-45C35A828B9B}" destId="{8F0AB058-CAEE-468A-8395-8BFC88D4D788}" srcOrd="3" destOrd="0" presId="urn:diagrams.loki3.com/BracketList+Icon"/>
    <dgm:cxn modelId="{A9B4C581-9ECC-4029-B0F5-88F1120085DE}" type="presParOf" srcId="{BA23394C-7764-4312-8E90-CEEDF30FE215}" destId="{F63B1168-1A69-480B-9FF7-5102ED5BABEA}" srcOrd="5" destOrd="0" presId="urn:diagrams.loki3.com/BracketList+Icon"/>
    <dgm:cxn modelId="{E501F498-7324-4283-85FA-2522BAFBB2E1}" type="presParOf" srcId="{BA23394C-7764-4312-8E90-CEEDF30FE215}" destId="{5F1F28FA-F561-4F32-9D28-A0C5E8D207A2}" srcOrd="6" destOrd="0" presId="urn:diagrams.loki3.com/BracketList+Icon"/>
    <dgm:cxn modelId="{2D3051A3-3479-4A26-AD14-87AA640C6AAB}" type="presParOf" srcId="{5F1F28FA-F561-4F32-9D28-A0C5E8D207A2}" destId="{979E4219-6451-4E83-BF53-58C3A95A2B63}" srcOrd="0" destOrd="0" presId="urn:diagrams.loki3.com/BracketList+Icon"/>
    <dgm:cxn modelId="{0B0E2470-7256-4363-AFC6-6564C42014F8}" type="presParOf" srcId="{5F1F28FA-F561-4F32-9D28-A0C5E8D207A2}" destId="{AD819044-36CE-4C31-81DB-1A542CAC8285}" srcOrd="1" destOrd="0" presId="urn:diagrams.loki3.com/BracketList+Icon"/>
    <dgm:cxn modelId="{F5E38FE7-2D59-4960-B604-77B3AA6F6C3D}" type="presParOf" srcId="{5F1F28FA-F561-4F32-9D28-A0C5E8D207A2}" destId="{A662FCFE-97BD-46AE-BE4F-685C983CA59A}" srcOrd="2" destOrd="0" presId="urn:diagrams.loki3.com/BracketList+Icon"/>
    <dgm:cxn modelId="{31F04379-2D35-498E-9686-7FF3FF00E4CB}" type="presParOf" srcId="{5F1F28FA-F561-4F32-9D28-A0C5E8D207A2}" destId="{AF4952D7-C111-475D-8ADC-52D3F4E5BCC6}" srcOrd="3" destOrd="0" presId="urn:diagrams.loki3.com/Bracket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935FF88-A629-4A7D-8546-AC61C043356A}"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92AFA0C8-172D-4E60-A9AA-B49945C5A8D0}">
      <dgm:prSet phldrT="[Text]" custT="1"/>
      <dgm:spPr>
        <a:solidFill>
          <a:schemeClr val="accent3"/>
        </a:solidFill>
        <a:ln>
          <a:solidFill>
            <a:schemeClr val="accent6">
              <a:lumMod val="50000"/>
            </a:schemeClr>
          </a:solidFill>
        </a:ln>
      </dgm:spPr>
      <dgm:t>
        <a:bodyPr/>
        <a:lstStyle/>
        <a:p>
          <a:r>
            <a:rPr lang="en-US" sz="1400" b="1" dirty="0" smtClean="0">
              <a:solidFill>
                <a:schemeClr val="tx1"/>
              </a:solidFill>
            </a:rPr>
            <a:t>Principal Investigator (PI)</a:t>
          </a:r>
          <a:endParaRPr lang="en-US" sz="1400" b="1" dirty="0">
            <a:solidFill>
              <a:schemeClr val="tx1"/>
            </a:solidFill>
          </a:endParaRPr>
        </a:p>
      </dgm:t>
    </dgm:pt>
    <dgm:pt modelId="{03456F99-1C2E-4F25-8334-0F2575624A02}" type="parTrans" cxnId="{7EF7B7D3-E1C9-4034-B774-A7D34BF3B65F}">
      <dgm:prSet/>
      <dgm:spPr/>
      <dgm:t>
        <a:bodyPr/>
        <a:lstStyle/>
        <a:p>
          <a:endParaRPr lang="en-US">
            <a:solidFill>
              <a:schemeClr val="tx1"/>
            </a:solidFill>
          </a:endParaRPr>
        </a:p>
      </dgm:t>
    </dgm:pt>
    <dgm:pt modelId="{FDEB780B-934B-44F6-9AFE-BE5A49E6C640}" type="sibTrans" cxnId="{7EF7B7D3-E1C9-4034-B774-A7D34BF3B65F}">
      <dgm:prSet/>
      <dgm:spPr/>
      <dgm:t>
        <a:bodyPr/>
        <a:lstStyle/>
        <a:p>
          <a:endParaRPr lang="en-US">
            <a:solidFill>
              <a:schemeClr val="tx1"/>
            </a:solidFill>
          </a:endParaRPr>
        </a:p>
      </dgm:t>
    </dgm:pt>
    <dgm:pt modelId="{6DE3599C-08D6-472E-9C46-9A8EB138BF33}">
      <dgm:prSet phldrT="[Text]" custT="1"/>
      <dgm:spPr/>
      <dgm:t>
        <a:bodyPr/>
        <a:lstStyle/>
        <a:p>
          <a:r>
            <a:rPr lang="en-US" sz="1200" dirty="0" smtClean="0">
              <a:solidFill>
                <a:schemeClr val="tx1"/>
              </a:solidFill>
            </a:rPr>
            <a:t>Monthly review of </a:t>
          </a:r>
          <a:r>
            <a:rPr lang="en-US" sz="1200" dirty="0" smtClean="0">
              <a:solidFill>
                <a:schemeClr val="tx1"/>
              </a:solidFill>
            </a:rPr>
            <a:t>expenditures;</a:t>
          </a:r>
          <a:endParaRPr lang="en-US" sz="1200" dirty="0">
            <a:solidFill>
              <a:schemeClr val="tx1"/>
            </a:solidFill>
          </a:endParaRPr>
        </a:p>
      </dgm:t>
    </dgm:pt>
    <dgm:pt modelId="{04C721E7-215D-4B04-B9BB-6CC72EE2F586}" type="parTrans" cxnId="{B3AEA958-9B1E-4D24-B46E-8EFCD091C875}">
      <dgm:prSet/>
      <dgm:spPr/>
      <dgm:t>
        <a:bodyPr/>
        <a:lstStyle/>
        <a:p>
          <a:endParaRPr lang="en-US">
            <a:solidFill>
              <a:schemeClr val="tx1"/>
            </a:solidFill>
          </a:endParaRPr>
        </a:p>
      </dgm:t>
    </dgm:pt>
    <dgm:pt modelId="{6F69A9DE-1A9D-46DF-8340-5C4E4D940DE8}" type="sibTrans" cxnId="{B3AEA958-9B1E-4D24-B46E-8EFCD091C875}">
      <dgm:prSet/>
      <dgm:spPr/>
      <dgm:t>
        <a:bodyPr/>
        <a:lstStyle/>
        <a:p>
          <a:endParaRPr lang="en-US">
            <a:solidFill>
              <a:schemeClr val="tx1"/>
            </a:solidFill>
          </a:endParaRPr>
        </a:p>
      </dgm:t>
    </dgm:pt>
    <dgm:pt modelId="{325FD4B9-B2B6-42AF-92CA-E6C3BF9BDA8B}">
      <dgm:prSet phldrT="[Text]" custT="1"/>
      <dgm:spPr>
        <a:solidFill>
          <a:schemeClr val="accent3"/>
        </a:solidFill>
        <a:ln>
          <a:solidFill>
            <a:schemeClr val="accent6">
              <a:lumMod val="50000"/>
            </a:schemeClr>
          </a:solidFill>
        </a:ln>
      </dgm:spPr>
      <dgm:t>
        <a:bodyPr/>
        <a:lstStyle/>
        <a:p>
          <a:r>
            <a:rPr lang="en-US" sz="1400" b="1" i="0" u="none" dirty="0" smtClean="0">
              <a:solidFill>
                <a:schemeClr val="tx1"/>
              </a:solidFill>
            </a:rPr>
            <a:t>Department Administrator</a:t>
          </a:r>
        </a:p>
        <a:p>
          <a:r>
            <a:rPr lang="en-US" sz="1400" b="1" i="0" u="none" dirty="0" smtClean="0">
              <a:solidFill>
                <a:schemeClr val="tx1"/>
              </a:solidFill>
            </a:rPr>
            <a:t> (DA)</a:t>
          </a:r>
          <a:endParaRPr lang="en-US" sz="1400" b="1" dirty="0">
            <a:solidFill>
              <a:schemeClr val="tx1"/>
            </a:solidFill>
          </a:endParaRPr>
        </a:p>
      </dgm:t>
    </dgm:pt>
    <dgm:pt modelId="{FC3460D2-CC58-4EEB-A5D9-2DDD6614AF5E}" type="parTrans" cxnId="{801CBB1C-3B62-4E56-8D28-233EFAD9BFA0}">
      <dgm:prSet/>
      <dgm:spPr/>
      <dgm:t>
        <a:bodyPr/>
        <a:lstStyle/>
        <a:p>
          <a:endParaRPr lang="en-US">
            <a:solidFill>
              <a:schemeClr val="tx1"/>
            </a:solidFill>
          </a:endParaRPr>
        </a:p>
      </dgm:t>
    </dgm:pt>
    <dgm:pt modelId="{857D9C6A-5183-40F4-8E1E-01224A16AD6B}" type="sibTrans" cxnId="{801CBB1C-3B62-4E56-8D28-233EFAD9BFA0}">
      <dgm:prSet/>
      <dgm:spPr/>
      <dgm:t>
        <a:bodyPr/>
        <a:lstStyle/>
        <a:p>
          <a:endParaRPr lang="en-US">
            <a:solidFill>
              <a:schemeClr val="tx1"/>
            </a:solidFill>
          </a:endParaRPr>
        </a:p>
      </dgm:t>
    </dgm:pt>
    <dgm:pt modelId="{55DDABD2-0D0C-4643-BA9F-09DDB2064C7D}">
      <dgm:prSet phldrT="[Text]" custT="1"/>
      <dgm:spPr/>
      <dgm:t>
        <a:bodyPr/>
        <a:lstStyle/>
        <a:p>
          <a:r>
            <a:rPr lang="en-US" sz="1200" dirty="0" smtClean="0">
              <a:solidFill>
                <a:schemeClr val="tx1"/>
              </a:solidFill>
            </a:rPr>
            <a:t>Process salary and expense </a:t>
          </a:r>
          <a:r>
            <a:rPr lang="en-US" sz="1200" dirty="0" smtClean="0">
              <a:solidFill>
                <a:schemeClr val="tx1"/>
              </a:solidFill>
            </a:rPr>
            <a:t>transactions;</a:t>
          </a:r>
          <a:endParaRPr lang="en-US" sz="1200" dirty="0">
            <a:solidFill>
              <a:schemeClr val="tx1"/>
            </a:solidFill>
          </a:endParaRPr>
        </a:p>
      </dgm:t>
    </dgm:pt>
    <dgm:pt modelId="{99EA65F2-244F-419A-BDC7-C197CF3A4E9A}" type="parTrans" cxnId="{1DB2BA1D-7517-43FF-8BDA-4615D9AF698E}">
      <dgm:prSet/>
      <dgm:spPr/>
      <dgm:t>
        <a:bodyPr/>
        <a:lstStyle/>
        <a:p>
          <a:endParaRPr lang="en-US">
            <a:solidFill>
              <a:schemeClr val="tx1"/>
            </a:solidFill>
          </a:endParaRPr>
        </a:p>
      </dgm:t>
    </dgm:pt>
    <dgm:pt modelId="{C74582C0-5712-4C34-97E4-98A27D8BE5B7}" type="sibTrans" cxnId="{1DB2BA1D-7517-43FF-8BDA-4615D9AF698E}">
      <dgm:prSet/>
      <dgm:spPr/>
      <dgm:t>
        <a:bodyPr/>
        <a:lstStyle/>
        <a:p>
          <a:endParaRPr lang="en-US">
            <a:solidFill>
              <a:schemeClr val="tx1"/>
            </a:solidFill>
          </a:endParaRPr>
        </a:p>
      </dgm:t>
    </dgm:pt>
    <dgm:pt modelId="{C7F517AD-82D6-43FF-81C0-619B0C2711AE}">
      <dgm:prSet phldrT="[Text]" custT="1"/>
      <dgm:spPr/>
      <dgm:t>
        <a:bodyPr/>
        <a:lstStyle/>
        <a:p>
          <a:r>
            <a:rPr lang="en-US" sz="1200" dirty="0" smtClean="0">
              <a:solidFill>
                <a:schemeClr val="tx1"/>
              </a:solidFill>
            </a:rPr>
            <a:t>Provide administrative/financial support to PI</a:t>
          </a:r>
          <a:endParaRPr lang="en-US" sz="1200" dirty="0">
            <a:solidFill>
              <a:schemeClr val="tx1"/>
            </a:solidFill>
          </a:endParaRPr>
        </a:p>
      </dgm:t>
    </dgm:pt>
    <dgm:pt modelId="{CDC504E5-2EE9-457B-89E5-DB4FB5ED7C19}" type="parTrans" cxnId="{5FEF8411-A2A5-4091-B51B-2005011E3754}">
      <dgm:prSet/>
      <dgm:spPr/>
      <dgm:t>
        <a:bodyPr/>
        <a:lstStyle/>
        <a:p>
          <a:endParaRPr lang="en-US"/>
        </a:p>
      </dgm:t>
    </dgm:pt>
    <dgm:pt modelId="{2465FE93-4844-42C1-A301-24E6E8587009}" type="sibTrans" cxnId="{5FEF8411-A2A5-4091-B51B-2005011E3754}">
      <dgm:prSet/>
      <dgm:spPr/>
      <dgm:t>
        <a:bodyPr/>
        <a:lstStyle/>
        <a:p>
          <a:endParaRPr lang="en-US"/>
        </a:p>
      </dgm:t>
    </dgm:pt>
    <dgm:pt modelId="{CB1740C3-183B-4A2E-B108-427B224680EC}">
      <dgm:prSet custT="1"/>
      <dgm:spPr/>
      <dgm:t>
        <a:bodyPr/>
        <a:lstStyle/>
        <a:p>
          <a:r>
            <a:rPr lang="en-US" sz="1200" dirty="0" smtClean="0">
              <a:solidFill>
                <a:schemeClr val="tx1"/>
              </a:solidFill>
            </a:rPr>
            <a:t>Update </a:t>
          </a:r>
          <a:r>
            <a:rPr lang="en-US" sz="1200" dirty="0" smtClean="0">
              <a:solidFill>
                <a:schemeClr val="tx1"/>
              </a:solidFill>
            </a:rPr>
            <a:t>projections;</a:t>
          </a:r>
          <a:endParaRPr lang="en-US" sz="1200" dirty="0">
            <a:solidFill>
              <a:schemeClr val="tx1"/>
            </a:solidFill>
          </a:endParaRPr>
        </a:p>
      </dgm:t>
    </dgm:pt>
    <dgm:pt modelId="{80610CA6-EDAB-46E8-8BB1-93460D3160D0}" type="parTrans" cxnId="{6F817DF7-C639-4F3B-9737-01E74910C65E}">
      <dgm:prSet/>
      <dgm:spPr/>
      <dgm:t>
        <a:bodyPr/>
        <a:lstStyle/>
        <a:p>
          <a:endParaRPr lang="en-US"/>
        </a:p>
      </dgm:t>
    </dgm:pt>
    <dgm:pt modelId="{3A1F2135-F83D-40B2-900B-D1E7B4839CC6}" type="sibTrans" cxnId="{6F817DF7-C639-4F3B-9737-01E74910C65E}">
      <dgm:prSet/>
      <dgm:spPr/>
      <dgm:t>
        <a:bodyPr/>
        <a:lstStyle/>
        <a:p>
          <a:endParaRPr lang="en-US"/>
        </a:p>
      </dgm:t>
    </dgm:pt>
    <dgm:pt modelId="{60D43B30-ADCC-47B0-80AD-34426580EDA0}">
      <dgm:prSet phldrT="[Text]" custT="1"/>
      <dgm:spPr>
        <a:solidFill>
          <a:schemeClr val="accent3"/>
        </a:solidFill>
        <a:ln>
          <a:solidFill>
            <a:schemeClr val="accent6">
              <a:lumMod val="50000"/>
            </a:schemeClr>
          </a:solidFill>
        </a:ln>
      </dgm:spPr>
      <dgm:t>
        <a:bodyPr/>
        <a:lstStyle/>
        <a:p>
          <a:r>
            <a:rPr lang="en-US" sz="1400" b="1" dirty="0" smtClean="0">
              <a:solidFill>
                <a:schemeClr val="tx1"/>
              </a:solidFill>
            </a:rPr>
            <a:t>Clinical Trial Office (CTO)</a:t>
          </a:r>
          <a:endParaRPr lang="en-US" sz="1400" dirty="0">
            <a:solidFill>
              <a:schemeClr val="tx1"/>
            </a:solidFill>
          </a:endParaRPr>
        </a:p>
      </dgm:t>
    </dgm:pt>
    <dgm:pt modelId="{2090EE02-83B7-4131-B448-299003ECDFEB}" type="parTrans" cxnId="{0DBD24F2-DABA-4D53-B465-643753FD7191}">
      <dgm:prSet/>
      <dgm:spPr/>
      <dgm:t>
        <a:bodyPr/>
        <a:lstStyle/>
        <a:p>
          <a:endParaRPr lang="en-US"/>
        </a:p>
      </dgm:t>
    </dgm:pt>
    <dgm:pt modelId="{E8529D4B-714A-4E4F-B0E0-A0C6EE6B3CE4}" type="sibTrans" cxnId="{0DBD24F2-DABA-4D53-B465-643753FD7191}">
      <dgm:prSet/>
      <dgm:spPr/>
      <dgm:t>
        <a:bodyPr/>
        <a:lstStyle/>
        <a:p>
          <a:endParaRPr lang="en-US"/>
        </a:p>
      </dgm:t>
    </dgm:pt>
    <dgm:pt modelId="{9F816239-1FF1-4A75-AE2B-D7A7C3D15EB3}">
      <dgm:prSet phldrT="[Text]" custT="1"/>
      <dgm:spPr/>
      <dgm:t>
        <a:bodyPr/>
        <a:lstStyle/>
        <a:p>
          <a:r>
            <a:rPr lang="en-US" sz="1200" dirty="0" smtClean="0">
              <a:solidFill>
                <a:schemeClr val="tx1"/>
              </a:solidFill>
            </a:rPr>
            <a:t>Monthly reconciliation of patient care charges with Study </a:t>
          </a:r>
          <a:r>
            <a:rPr lang="en-US" sz="1200" dirty="0" smtClean="0">
              <a:solidFill>
                <a:schemeClr val="tx1"/>
              </a:solidFill>
            </a:rPr>
            <a:t>Team;</a:t>
          </a:r>
          <a:endParaRPr lang="en-US" sz="1200" dirty="0">
            <a:solidFill>
              <a:schemeClr val="tx1"/>
            </a:solidFill>
          </a:endParaRPr>
        </a:p>
      </dgm:t>
    </dgm:pt>
    <dgm:pt modelId="{80672FA6-A4EA-46B7-A502-82B8BE73B0B6}" type="parTrans" cxnId="{EBFA7F68-E042-4BC8-BF9D-E399BBD0AEB3}">
      <dgm:prSet/>
      <dgm:spPr/>
      <dgm:t>
        <a:bodyPr/>
        <a:lstStyle/>
        <a:p>
          <a:endParaRPr lang="en-US"/>
        </a:p>
      </dgm:t>
    </dgm:pt>
    <dgm:pt modelId="{7F38A89A-AF40-4465-A7BE-6A9C970C9A74}" type="sibTrans" cxnId="{EBFA7F68-E042-4BC8-BF9D-E399BBD0AEB3}">
      <dgm:prSet/>
      <dgm:spPr/>
      <dgm:t>
        <a:bodyPr/>
        <a:lstStyle/>
        <a:p>
          <a:endParaRPr lang="en-US"/>
        </a:p>
      </dgm:t>
    </dgm:pt>
    <dgm:pt modelId="{FF2E0DCC-AD56-4798-A6D6-85A8095B397C}">
      <dgm:prSet custT="1"/>
      <dgm:spPr/>
      <dgm:t>
        <a:bodyPr/>
        <a:lstStyle/>
        <a:p>
          <a:r>
            <a:rPr lang="en-US" sz="1200" dirty="0" smtClean="0">
              <a:solidFill>
                <a:schemeClr val="tx1"/>
              </a:solidFill>
            </a:rPr>
            <a:t>Billing to </a:t>
          </a:r>
          <a:r>
            <a:rPr lang="en-US" sz="1200" dirty="0" smtClean="0">
              <a:solidFill>
                <a:schemeClr val="tx1"/>
              </a:solidFill>
            </a:rPr>
            <a:t>sponsor;</a:t>
          </a:r>
          <a:endParaRPr lang="en-US" sz="1200" dirty="0">
            <a:solidFill>
              <a:schemeClr val="tx1"/>
            </a:solidFill>
          </a:endParaRPr>
        </a:p>
      </dgm:t>
    </dgm:pt>
    <dgm:pt modelId="{5B232713-6EB2-4E73-A614-6FEB47E5B272}" type="parTrans" cxnId="{8FB1C11F-87BC-491D-B4DC-5AC5E4F068A5}">
      <dgm:prSet/>
      <dgm:spPr/>
      <dgm:t>
        <a:bodyPr/>
        <a:lstStyle/>
        <a:p>
          <a:endParaRPr lang="en-US"/>
        </a:p>
      </dgm:t>
    </dgm:pt>
    <dgm:pt modelId="{F77744AA-1E5D-4D53-91CD-6AC5ADACF53B}" type="sibTrans" cxnId="{8FB1C11F-87BC-491D-B4DC-5AC5E4F068A5}">
      <dgm:prSet/>
      <dgm:spPr/>
      <dgm:t>
        <a:bodyPr/>
        <a:lstStyle/>
        <a:p>
          <a:endParaRPr lang="en-US"/>
        </a:p>
      </dgm:t>
    </dgm:pt>
    <dgm:pt modelId="{70C9B475-187E-4BD1-BA22-86322F0E6E4F}">
      <dgm:prSet custT="1"/>
      <dgm:spPr/>
      <dgm:t>
        <a:bodyPr/>
        <a:lstStyle/>
        <a:p>
          <a:r>
            <a:rPr lang="en-US" sz="1200" dirty="0" smtClean="0">
              <a:solidFill>
                <a:schemeClr val="tx1"/>
              </a:solidFill>
            </a:rPr>
            <a:t>Enrollment Log(s</a:t>
          </a:r>
          <a:r>
            <a:rPr lang="en-US" sz="1200" dirty="0" smtClean="0">
              <a:solidFill>
                <a:schemeClr val="tx1"/>
              </a:solidFill>
            </a:rPr>
            <a:t>);</a:t>
          </a:r>
          <a:endParaRPr lang="en-US" sz="1200" dirty="0">
            <a:solidFill>
              <a:schemeClr val="tx1"/>
            </a:solidFill>
          </a:endParaRPr>
        </a:p>
      </dgm:t>
    </dgm:pt>
    <dgm:pt modelId="{C553AC06-CB53-4635-83A8-88566EA0446B}" type="parTrans" cxnId="{6123570C-C668-4BE0-ACFB-49C6DD551652}">
      <dgm:prSet/>
      <dgm:spPr/>
      <dgm:t>
        <a:bodyPr/>
        <a:lstStyle/>
        <a:p>
          <a:endParaRPr lang="en-US"/>
        </a:p>
      </dgm:t>
    </dgm:pt>
    <dgm:pt modelId="{0F522301-9DAE-44F6-8209-1BDD66BE6D02}" type="sibTrans" cxnId="{6123570C-C668-4BE0-ACFB-49C6DD551652}">
      <dgm:prSet/>
      <dgm:spPr/>
      <dgm:t>
        <a:bodyPr/>
        <a:lstStyle/>
        <a:p>
          <a:endParaRPr lang="en-US"/>
        </a:p>
      </dgm:t>
    </dgm:pt>
    <dgm:pt modelId="{C25ACD26-AACC-4BF2-BDD5-A151DA0778E4}">
      <dgm:prSet phldrT="[Text]" custT="1"/>
      <dgm:spPr/>
      <dgm:t>
        <a:bodyPr/>
        <a:lstStyle/>
        <a:p>
          <a:r>
            <a:rPr lang="en-US" sz="1200" dirty="0" smtClean="0">
              <a:solidFill>
                <a:schemeClr val="tx1"/>
              </a:solidFill>
            </a:rPr>
            <a:t>Data collection</a:t>
          </a:r>
          <a:endParaRPr lang="en-US" sz="1200" dirty="0">
            <a:solidFill>
              <a:schemeClr val="tx1"/>
            </a:solidFill>
          </a:endParaRPr>
        </a:p>
      </dgm:t>
    </dgm:pt>
    <dgm:pt modelId="{143A442F-8CA9-437A-B8D6-6E83C0155429}" type="parTrans" cxnId="{AEB8FE61-EEC4-4BDB-B9E0-1C3CFEC2798E}">
      <dgm:prSet/>
      <dgm:spPr/>
      <dgm:t>
        <a:bodyPr/>
        <a:lstStyle/>
        <a:p>
          <a:endParaRPr lang="en-US"/>
        </a:p>
      </dgm:t>
    </dgm:pt>
    <dgm:pt modelId="{A8A5FC18-9795-4885-BAF3-81EA85143BE3}" type="sibTrans" cxnId="{AEB8FE61-EEC4-4BDB-B9E0-1C3CFEC2798E}">
      <dgm:prSet/>
      <dgm:spPr/>
      <dgm:t>
        <a:bodyPr/>
        <a:lstStyle/>
        <a:p>
          <a:endParaRPr lang="en-US"/>
        </a:p>
      </dgm:t>
    </dgm:pt>
    <dgm:pt modelId="{992BB2BD-4F42-4D79-9E6D-9D4BB71D112C}">
      <dgm:prSet phldrT="[Text]" custT="1"/>
      <dgm:spPr>
        <a:solidFill>
          <a:schemeClr val="accent3"/>
        </a:solidFill>
        <a:ln>
          <a:solidFill>
            <a:schemeClr val="tx2">
              <a:lumMod val="90000"/>
              <a:lumOff val="10000"/>
            </a:schemeClr>
          </a:solidFill>
        </a:ln>
      </dgm:spPr>
      <dgm:t>
        <a:bodyPr/>
        <a:lstStyle/>
        <a:p>
          <a:r>
            <a:rPr lang="en-US" sz="1400" b="1" i="0" u="none" dirty="0" smtClean="0">
              <a:solidFill>
                <a:schemeClr val="tx1"/>
              </a:solidFill>
            </a:rPr>
            <a:t>Study Team</a:t>
          </a:r>
        </a:p>
        <a:p>
          <a:r>
            <a:rPr lang="en-US" sz="1400" b="1" i="0" u="none" dirty="0" smtClean="0">
              <a:solidFill>
                <a:schemeClr val="tx1"/>
              </a:solidFill>
            </a:rPr>
            <a:t> (ST)</a:t>
          </a:r>
          <a:endParaRPr lang="en-US" sz="1200" dirty="0">
            <a:solidFill>
              <a:schemeClr val="tx1"/>
            </a:solidFill>
          </a:endParaRPr>
        </a:p>
      </dgm:t>
    </dgm:pt>
    <dgm:pt modelId="{457CF5B6-533C-441F-99E6-23283832534D}" type="parTrans" cxnId="{315D214C-B342-41CD-990F-AC4B9DC5B3BD}">
      <dgm:prSet/>
      <dgm:spPr/>
      <dgm:t>
        <a:bodyPr/>
        <a:lstStyle/>
        <a:p>
          <a:endParaRPr lang="en-US"/>
        </a:p>
      </dgm:t>
    </dgm:pt>
    <dgm:pt modelId="{066CA59F-1A50-4488-B131-84518B028A35}" type="sibTrans" cxnId="{315D214C-B342-41CD-990F-AC4B9DC5B3BD}">
      <dgm:prSet/>
      <dgm:spPr/>
      <dgm:t>
        <a:bodyPr/>
        <a:lstStyle/>
        <a:p>
          <a:endParaRPr lang="en-US"/>
        </a:p>
      </dgm:t>
    </dgm:pt>
    <dgm:pt modelId="{C7115906-441F-41E8-B3F6-3E852AEEF7BD}">
      <dgm:prSet phldrT="[Text]" custT="1"/>
      <dgm:spPr/>
      <dgm:t>
        <a:bodyPr/>
        <a:lstStyle/>
        <a:p>
          <a:r>
            <a:rPr lang="en-US" sz="1200" dirty="0" smtClean="0">
              <a:solidFill>
                <a:schemeClr val="tx1"/>
              </a:solidFill>
            </a:rPr>
            <a:t>Allocation of effort</a:t>
          </a:r>
          <a:endParaRPr lang="en-US" sz="1200" dirty="0">
            <a:solidFill>
              <a:schemeClr val="tx1"/>
            </a:solidFill>
          </a:endParaRPr>
        </a:p>
      </dgm:t>
    </dgm:pt>
    <dgm:pt modelId="{ED43B61A-7CB0-4A6A-B7AF-509C7BDD92D6}" type="parTrans" cxnId="{900F4CB2-4726-423A-B213-2CB4355ADD66}">
      <dgm:prSet/>
      <dgm:spPr/>
      <dgm:t>
        <a:bodyPr/>
        <a:lstStyle/>
        <a:p>
          <a:endParaRPr lang="en-US"/>
        </a:p>
      </dgm:t>
    </dgm:pt>
    <dgm:pt modelId="{04B14425-CFA6-411B-B43B-00326208058B}" type="sibTrans" cxnId="{900F4CB2-4726-423A-B213-2CB4355ADD66}">
      <dgm:prSet/>
      <dgm:spPr/>
      <dgm:t>
        <a:bodyPr/>
        <a:lstStyle/>
        <a:p>
          <a:endParaRPr lang="en-US"/>
        </a:p>
      </dgm:t>
    </dgm:pt>
    <dgm:pt modelId="{FD68EAB6-875A-4909-A192-BFF092FB0E57}">
      <dgm:prSet phldrT="[Text]" custT="1"/>
      <dgm:spPr/>
      <dgm:t>
        <a:bodyPr/>
        <a:lstStyle/>
        <a:p>
          <a:r>
            <a:rPr lang="en-US" sz="1200" dirty="0" smtClean="0">
              <a:solidFill>
                <a:schemeClr val="tx1"/>
              </a:solidFill>
            </a:rPr>
            <a:t>Monthly review of salary &amp; expenditures (Lawson</a:t>
          </a:r>
          <a:r>
            <a:rPr lang="en-US" sz="1200" dirty="0" smtClean="0">
              <a:solidFill>
                <a:schemeClr val="tx1"/>
              </a:solidFill>
            </a:rPr>
            <a:t>);</a:t>
          </a:r>
          <a:endParaRPr lang="en-US" sz="1200" dirty="0">
            <a:solidFill>
              <a:schemeClr val="tx1"/>
            </a:solidFill>
          </a:endParaRPr>
        </a:p>
      </dgm:t>
    </dgm:pt>
    <dgm:pt modelId="{38E28E52-115D-46CD-AC0D-41CAE6327C1C}" type="parTrans" cxnId="{1C1C3C37-ABAB-4280-AEF0-F2D9C46E890C}">
      <dgm:prSet/>
      <dgm:spPr/>
      <dgm:t>
        <a:bodyPr/>
        <a:lstStyle/>
        <a:p>
          <a:endParaRPr lang="en-US"/>
        </a:p>
      </dgm:t>
    </dgm:pt>
    <dgm:pt modelId="{7E803689-6E0D-4F0E-B457-D546B8D7F72A}" type="sibTrans" cxnId="{1C1C3C37-ABAB-4280-AEF0-F2D9C46E890C}">
      <dgm:prSet/>
      <dgm:spPr/>
      <dgm:t>
        <a:bodyPr/>
        <a:lstStyle/>
        <a:p>
          <a:endParaRPr lang="en-US"/>
        </a:p>
      </dgm:t>
    </dgm:pt>
    <dgm:pt modelId="{0EE16D2E-AA7B-47DA-88B2-B410CB393FDF}">
      <dgm:prSet phldrT="[Text]" custT="1"/>
      <dgm:spPr/>
      <dgm:t>
        <a:bodyPr/>
        <a:lstStyle/>
        <a:p>
          <a:r>
            <a:rPr lang="en-US" sz="1200" dirty="0" smtClean="0">
              <a:solidFill>
                <a:schemeClr val="tx1"/>
              </a:solidFill>
            </a:rPr>
            <a:t>Account </a:t>
          </a:r>
          <a:r>
            <a:rPr lang="en-US" sz="1200" dirty="0" smtClean="0">
              <a:solidFill>
                <a:schemeClr val="tx1"/>
              </a:solidFill>
            </a:rPr>
            <a:t>setup;</a:t>
          </a:r>
          <a:endParaRPr lang="en-US" sz="1200" dirty="0">
            <a:solidFill>
              <a:schemeClr val="tx1"/>
            </a:solidFill>
          </a:endParaRPr>
        </a:p>
      </dgm:t>
    </dgm:pt>
    <dgm:pt modelId="{B525C4B1-3BEB-46E6-94B1-595861B854A8}" type="parTrans" cxnId="{E5FB692C-C5A2-4D81-A099-642E28254D83}">
      <dgm:prSet/>
      <dgm:spPr/>
      <dgm:t>
        <a:bodyPr/>
        <a:lstStyle/>
        <a:p>
          <a:endParaRPr lang="en-US"/>
        </a:p>
      </dgm:t>
    </dgm:pt>
    <dgm:pt modelId="{0D905E2C-64E8-4CF6-89D7-74507E6F082B}" type="sibTrans" cxnId="{E5FB692C-C5A2-4D81-A099-642E28254D83}">
      <dgm:prSet/>
      <dgm:spPr/>
      <dgm:t>
        <a:bodyPr/>
        <a:lstStyle/>
        <a:p>
          <a:endParaRPr lang="en-US"/>
        </a:p>
      </dgm:t>
    </dgm:pt>
    <dgm:pt modelId="{67B35930-D362-4F21-932D-1844DB35221F}">
      <dgm:prSet phldrT="[Text]" custT="1"/>
      <dgm:spPr/>
      <dgm:t>
        <a:bodyPr/>
        <a:lstStyle/>
        <a:p>
          <a:r>
            <a:rPr lang="en-US" sz="1200" dirty="0" smtClean="0">
              <a:solidFill>
                <a:schemeClr val="tx1"/>
              </a:solidFill>
            </a:rPr>
            <a:t>Approve and process journal </a:t>
          </a:r>
          <a:r>
            <a:rPr lang="en-US" sz="1200" dirty="0" smtClean="0">
              <a:solidFill>
                <a:schemeClr val="tx1"/>
              </a:solidFill>
            </a:rPr>
            <a:t>entries;</a:t>
          </a:r>
          <a:endParaRPr lang="en-US" sz="1200" dirty="0">
            <a:solidFill>
              <a:schemeClr val="tx1"/>
            </a:solidFill>
          </a:endParaRPr>
        </a:p>
      </dgm:t>
    </dgm:pt>
    <dgm:pt modelId="{005CEC4B-799D-4C4F-9640-80B66CB15EA7}" type="parTrans" cxnId="{BD642073-76E3-418E-922E-AE7E9153F748}">
      <dgm:prSet/>
      <dgm:spPr/>
      <dgm:t>
        <a:bodyPr/>
        <a:lstStyle/>
        <a:p>
          <a:endParaRPr lang="en-US"/>
        </a:p>
      </dgm:t>
    </dgm:pt>
    <dgm:pt modelId="{3C6BCCF7-2148-4B9C-9C11-4FE4E114321E}" type="sibTrans" cxnId="{BD642073-76E3-418E-922E-AE7E9153F748}">
      <dgm:prSet/>
      <dgm:spPr/>
      <dgm:t>
        <a:bodyPr/>
        <a:lstStyle/>
        <a:p>
          <a:endParaRPr lang="en-US"/>
        </a:p>
      </dgm:t>
    </dgm:pt>
    <dgm:pt modelId="{E3ACF93F-D825-452F-94D2-75EB5AFAFE5F}">
      <dgm:prSet custT="1"/>
      <dgm:spPr/>
      <dgm:t>
        <a:bodyPr/>
        <a:lstStyle/>
        <a:p>
          <a:r>
            <a:rPr lang="en-US" sz="1200" dirty="0" smtClean="0">
              <a:solidFill>
                <a:schemeClr val="tx1"/>
              </a:solidFill>
            </a:rPr>
            <a:t>Accounts Receivable</a:t>
          </a:r>
          <a:endParaRPr lang="en-US" sz="1200" dirty="0">
            <a:solidFill>
              <a:schemeClr val="tx1"/>
            </a:solidFill>
          </a:endParaRPr>
        </a:p>
      </dgm:t>
    </dgm:pt>
    <dgm:pt modelId="{AE2AA293-7C34-4656-B502-39AEA829D8EB}" type="parTrans" cxnId="{965F7DC7-A750-46A1-B7E7-3D5CE01CCD88}">
      <dgm:prSet/>
      <dgm:spPr/>
      <dgm:t>
        <a:bodyPr/>
        <a:lstStyle/>
        <a:p>
          <a:endParaRPr lang="en-US"/>
        </a:p>
      </dgm:t>
    </dgm:pt>
    <dgm:pt modelId="{F4C8B996-B05E-43D2-9BC6-02AD6365CF15}" type="sibTrans" cxnId="{965F7DC7-A750-46A1-B7E7-3D5CE01CCD88}">
      <dgm:prSet/>
      <dgm:spPr/>
      <dgm:t>
        <a:bodyPr/>
        <a:lstStyle/>
        <a:p>
          <a:endParaRPr lang="en-US"/>
        </a:p>
      </dgm:t>
    </dgm:pt>
    <dgm:pt modelId="{995CD751-559F-4B57-B7C8-5FF47B99E52F}">
      <dgm:prSet phldrT="[Text]" custT="1"/>
      <dgm:spPr/>
      <dgm:t>
        <a:bodyPr/>
        <a:lstStyle/>
        <a:p>
          <a:r>
            <a:rPr lang="en-US" sz="1200" dirty="0" smtClean="0">
              <a:solidFill>
                <a:schemeClr val="tx1"/>
              </a:solidFill>
            </a:rPr>
            <a:t>Make adjustments/corrections based on Lawson </a:t>
          </a:r>
          <a:r>
            <a:rPr lang="en-US" sz="1200" dirty="0" smtClean="0">
              <a:solidFill>
                <a:schemeClr val="tx1"/>
              </a:solidFill>
            </a:rPr>
            <a:t>reports;</a:t>
          </a:r>
          <a:endParaRPr lang="en-US" sz="1200" dirty="0">
            <a:solidFill>
              <a:schemeClr val="tx1"/>
            </a:solidFill>
          </a:endParaRPr>
        </a:p>
      </dgm:t>
    </dgm:pt>
    <dgm:pt modelId="{3308CDA0-5D21-4D80-9DC2-0EAD581D0CCB}" type="parTrans" cxnId="{31798E5E-2D3B-4AF5-B181-37CD084B6C43}">
      <dgm:prSet/>
      <dgm:spPr/>
      <dgm:t>
        <a:bodyPr/>
        <a:lstStyle/>
        <a:p>
          <a:endParaRPr lang="en-US"/>
        </a:p>
      </dgm:t>
    </dgm:pt>
    <dgm:pt modelId="{56F77EF4-B02E-461A-A35D-9CD40ADBA77B}" type="sibTrans" cxnId="{31798E5E-2D3B-4AF5-B181-37CD084B6C43}">
      <dgm:prSet/>
      <dgm:spPr/>
      <dgm:t>
        <a:bodyPr/>
        <a:lstStyle/>
        <a:p>
          <a:endParaRPr lang="en-US"/>
        </a:p>
      </dgm:t>
    </dgm:pt>
    <dgm:pt modelId="{D7FAB154-B6C6-489D-9E0C-E7D5F53F632E}">
      <dgm:prSet custT="1"/>
      <dgm:spPr/>
      <dgm:t>
        <a:bodyPr/>
        <a:lstStyle/>
        <a:p>
          <a:r>
            <a:rPr lang="en-US" sz="1200" dirty="0" smtClean="0">
              <a:solidFill>
                <a:schemeClr val="tx1"/>
              </a:solidFill>
            </a:rPr>
            <a:t>Maintain Study </a:t>
          </a:r>
          <a:r>
            <a:rPr lang="en-US" sz="1200" dirty="0" smtClean="0">
              <a:solidFill>
                <a:schemeClr val="tx1"/>
              </a:solidFill>
            </a:rPr>
            <a:t>Binder;</a:t>
          </a:r>
          <a:endParaRPr lang="en-US" sz="1200" dirty="0" smtClean="0">
            <a:solidFill>
              <a:schemeClr val="tx1"/>
            </a:solidFill>
          </a:endParaRPr>
        </a:p>
      </dgm:t>
    </dgm:pt>
    <dgm:pt modelId="{BDB7DE3E-B7A7-4CE2-8BFA-45E84075D1B3}" type="parTrans" cxnId="{DED5F39C-9DFA-4BBF-AA96-C136EE91967A}">
      <dgm:prSet/>
      <dgm:spPr/>
      <dgm:t>
        <a:bodyPr/>
        <a:lstStyle/>
        <a:p>
          <a:endParaRPr lang="en-US"/>
        </a:p>
      </dgm:t>
    </dgm:pt>
    <dgm:pt modelId="{8B4B0264-B5B1-4192-838A-A8C072FFDDD2}" type="sibTrans" cxnId="{DED5F39C-9DFA-4BBF-AA96-C136EE91967A}">
      <dgm:prSet/>
      <dgm:spPr/>
      <dgm:t>
        <a:bodyPr/>
        <a:lstStyle/>
        <a:p>
          <a:endParaRPr lang="en-US"/>
        </a:p>
      </dgm:t>
    </dgm:pt>
    <dgm:pt modelId="{35F6229B-B4D2-4775-A6F9-5B9B14BC34B9}">
      <dgm:prSet phldrT="[Text]" custT="1"/>
      <dgm:spPr/>
      <dgm:t>
        <a:bodyPr/>
        <a:lstStyle/>
        <a:p>
          <a:r>
            <a:rPr lang="en-US" sz="1200" dirty="0" smtClean="0">
              <a:solidFill>
                <a:schemeClr val="tx1"/>
              </a:solidFill>
            </a:rPr>
            <a:t>Approve </a:t>
          </a:r>
          <a:r>
            <a:rPr lang="en-US" sz="1200" dirty="0" smtClean="0">
              <a:solidFill>
                <a:schemeClr val="tx1"/>
              </a:solidFill>
            </a:rPr>
            <a:t>expenses;</a:t>
          </a:r>
          <a:endParaRPr lang="en-US" sz="1200" dirty="0">
            <a:solidFill>
              <a:schemeClr val="tx1"/>
            </a:solidFill>
          </a:endParaRPr>
        </a:p>
      </dgm:t>
    </dgm:pt>
    <dgm:pt modelId="{6CD50DB0-F64F-42D9-B6A5-B77391E7401C}" type="parTrans" cxnId="{17534E78-F394-49EB-8773-FEB5A721289D}">
      <dgm:prSet/>
      <dgm:spPr/>
      <dgm:t>
        <a:bodyPr/>
        <a:lstStyle/>
        <a:p>
          <a:endParaRPr lang="en-US"/>
        </a:p>
      </dgm:t>
    </dgm:pt>
    <dgm:pt modelId="{B147F99F-D267-482D-B7A5-5B7A2C1709A3}" type="sibTrans" cxnId="{17534E78-F394-49EB-8773-FEB5A721289D}">
      <dgm:prSet/>
      <dgm:spPr/>
      <dgm:t>
        <a:bodyPr/>
        <a:lstStyle/>
        <a:p>
          <a:endParaRPr lang="en-US"/>
        </a:p>
      </dgm:t>
    </dgm:pt>
    <dgm:pt modelId="{77F5B975-51C6-4B62-B54D-A57BA25158AF}">
      <dgm:prSet custT="1"/>
      <dgm:spPr/>
      <dgm:t>
        <a:bodyPr/>
        <a:lstStyle/>
        <a:p>
          <a:r>
            <a:rPr lang="en-US" sz="1200" dirty="0" smtClean="0">
              <a:solidFill>
                <a:schemeClr val="tx1"/>
              </a:solidFill>
            </a:rPr>
            <a:t>Prepare and log participant compensation </a:t>
          </a:r>
          <a:r>
            <a:rPr lang="en-US" sz="1200" dirty="0" smtClean="0">
              <a:solidFill>
                <a:schemeClr val="tx1"/>
              </a:solidFill>
            </a:rPr>
            <a:t>payments;</a:t>
          </a:r>
          <a:endParaRPr lang="en-US" sz="1200" dirty="0">
            <a:solidFill>
              <a:schemeClr val="tx1"/>
            </a:solidFill>
          </a:endParaRPr>
        </a:p>
      </dgm:t>
    </dgm:pt>
    <dgm:pt modelId="{7D21DEFA-68BF-4A06-9E78-2E73B00BE734}" type="parTrans" cxnId="{7860A8DA-912B-4D91-B636-FBB1F5B1F65B}">
      <dgm:prSet/>
      <dgm:spPr/>
      <dgm:t>
        <a:bodyPr/>
        <a:lstStyle/>
        <a:p>
          <a:endParaRPr lang="en-US"/>
        </a:p>
      </dgm:t>
    </dgm:pt>
    <dgm:pt modelId="{06FC3D76-2393-4EFA-976C-3107CCADCB77}" type="sibTrans" cxnId="{7860A8DA-912B-4D91-B636-FBB1F5B1F65B}">
      <dgm:prSet/>
      <dgm:spPr/>
      <dgm:t>
        <a:bodyPr/>
        <a:lstStyle/>
        <a:p>
          <a:endParaRPr lang="en-US"/>
        </a:p>
      </dgm:t>
    </dgm:pt>
    <dgm:pt modelId="{C562A875-EF5D-4A4C-8B76-F878A901BF34}">
      <dgm:prSet custT="1"/>
      <dgm:spPr/>
      <dgm:t>
        <a:bodyPr/>
        <a:lstStyle/>
        <a:p>
          <a:r>
            <a:rPr lang="en-US" sz="1200" dirty="0" smtClean="0">
              <a:solidFill>
                <a:schemeClr val="tx1"/>
              </a:solidFill>
            </a:rPr>
            <a:t>Reconcile patient care billing to patient enrollment in collaboration with </a:t>
          </a:r>
          <a:r>
            <a:rPr lang="en-US" sz="1200" dirty="0" smtClean="0">
              <a:solidFill>
                <a:schemeClr val="tx1"/>
              </a:solidFill>
            </a:rPr>
            <a:t>CTO;</a:t>
          </a:r>
          <a:endParaRPr lang="en-US" sz="1200" dirty="0">
            <a:solidFill>
              <a:schemeClr val="tx1"/>
            </a:solidFill>
          </a:endParaRPr>
        </a:p>
      </dgm:t>
    </dgm:pt>
    <dgm:pt modelId="{D573276C-20C4-444E-9BEB-4B396ADAEDAA}" type="parTrans" cxnId="{F69EF429-C661-4EA2-A21D-F5BACF612B9D}">
      <dgm:prSet/>
      <dgm:spPr/>
      <dgm:t>
        <a:bodyPr/>
        <a:lstStyle/>
        <a:p>
          <a:endParaRPr lang="en-US"/>
        </a:p>
      </dgm:t>
    </dgm:pt>
    <dgm:pt modelId="{DC8344E8-6455-49F0-A4A2-9974217E287F}" type="sibTrans" cxnId="{F69EF429-C661-4EA2-A21D-F5BACF612B9D}">
      <dgm:prSet/>
      <dgm:spPr/>
      <dgm:t>
        <a:bodyPr/>
        <a:lstStyle/>
        <a:p>
          <a:endParaRPr lang="en-US"/>
        </a:p>
      </dgm:t>
    </dgm:pt>
    <dgm:pt modelId="{5A07E6BC-621D-4D50-B9B7-F1A1A38149D0}" type="pres">
      <dgm:prSet presAssocID="{E935FF88-A629-4A7D-8546-AC61C043356A}" presName="Name0" presStyleCnt="0">
        <dgm:presLayoutVars>
          <dgm:dir/>
          <dgm:animLvl val="lvl"/>
          <dgm:resizeHandles val="exact"/>
        </dgm:presLayoutVars>
      </dgm:prSet>
      <dgm:spPr/>
      <dgm:t>
        <a:bodyPr/>
        <a:lstStyle/>
        <a:p>
          <a:endParaRPr lang="en-US"/>
        </a:p>
      </dgm:t>
    </dgm:pt>
    <dgm:pt modelId="{E62367A7-FFA2-4856-8CB1-D68BF2E1C343}" type="pres">
      <dgm:prSet presAssocID="{92AFA0C8-172D-4E60-A9AA-B49945C5A8D0}" presName="linNode" presStyleCnt="0"/>
      <dgm:spPr/>
    </dgm:pt>
    <dgm:pt modelId="{FD80F45C-64B8-4F71-8901-3DFABF471401}" type="pres">
      <dgm:prSet presAssocID="{92AFA0C8-172D-4E60-A9AA-B49945C5A8D0}" presName="parTx" presStyleLbl="revTx" presStyleIdx="0" presStyleCnt="4">
        <dgm:presLayoutVars>
          <dgm:chMax val="1"/>
          <dgm:bulletEnabled val="1"/>
        </dgm:presLayoutVars>
      </dgm:prSet>
      <dgm:spPr/>
      <dgm:t>
        <a:bodyPr/>
        <a:lstStyle/>
        <a:p>
          <a:endParaRPr lang="en-US"/>
        </a:p>
      </dgm:t>
    </dgm:pt>
    <dgm:pt modelId="{7B68E82E-6C18-42EE-9EF5-66ED683BD98A}" type="pres">
      <dgm:prSet presAssocID="{92AFA0C8-172D-4E60-A9AA-B49945C5A8D0}" presName="bracket" presStyleLbl="parChTrans1D1" presStyleIdx="0" presStyleCnt="4"/>
      <dgm:spPr/>
    </dgm:pt>
    <dgm:pt modelId="{AE1E7258-D7E6-4ACE-8DD1-2FAFAACC72E9}" type="pres">
      <dgm:prSet presAssocID="{92AFA0C8-172D-4E60-A9AA-B49945C5A8D0}" presName="spH" presStyleCnt="0"/>
      <dgm:spPr/>
    </dgm:pt>
    <dgm:pt modelId="{23EC1620-8523-4FB1-A17B-D24A461C5612}" type="pres">
      <dgm:prSet presAssocID="{92AFA0C8-172D-4E60-A9AA-B49945C5A8D0}" presName="desTx" presStyleLbl="node1" presStyleIdx="0" presStyleCnt="4">
        <dgm:presLayoutVars>
          <dgm:bulletEnabled val="1"/>
        </dgm:presLayoutVars>
      </dgm:prSet>
      <dgm:spPr/>
      <dgm:t>
        <a:bodyPr/>
        <a:lstStyle/>
        <a:p>
          <a:endParaRPr lang="en-US"/>
        </a:p>
      </dgm:t>
    </dgm:pt>
    <dgm:pt modelId="{0DE8B617-B8ED-480C-80CF-1653BD044AB8}" type="pres">
      <dgm:prSet presAssocID="{FDEB780B-934B-44F6-9AFE-BE5A49E6C640}" presName="spV" presStyleCnt="0"/>
      <dgm:spPr/>
    </dgm:pt>
    <dgm:pt modelId="{08B6A9D5-959D-404F-B2E1-0CC3A2B19222}" type="pres">
      <dgm:prSet presAssocID="{992BB2BD-4F42-4D79-9E6D-9D4BB71D112C}" presName="linNode" presStyleCnt="0"/>
      <dgm:spPr/>
    </dgm:pt>
    <dgm:pt modelId="{EC296A92-4314-432E-922A-6C786E31601F}" type="pres">
      <dgm:prSet presAssocID="{992BB2BD-4F42-4D79-9E6D-9D4BB71D112C}" presName="parTx" presStyleLbl="revTx" presStyleIdx="1" presStyleCnt="4">
        <dgm:presLayoutVars>
          <dgm:chMax val="1"/>
          <dgm:bulletEnabled val="1"/>
        </dgm:presLayoutVars>
      </dgm:prSet>
      <dgm:spPr/>
      <dgm:t>
        <a:bodyPr/>
        <a:lstStyle/>
        <a:p>
          <a:endParaRPr lang="en-US"/>
        </a:p>
      </dgm:t>
    </dgm:pt>
    <dgm:pt modelId="{65D1B104-E75B-4560-9B1B-A8BAB773B68B}" type="pres">
      <dgm:prSet presAssocID="{992BB2BD-4F42-4D79-9E6D-9D4BB71D112C}" presName="bracket" presStyleLbl="parChTrans1D1" presStyleIdx="1" presStyleCnt="4"/>
      <dgm:spPr/>
    </dgm:pt>
    <dgm:pt modelId="{38BE8B8E-6913-4566-A8FF-A6BAD955693B}" type="pres">
      <dgm:prSet presAssocID="{992BB2BD-4F42-4D79-9E6D-9D4BB71D112C}" presName="spH" presStyleCnt="0"/>
      <dgm:spPr/>
    </dgm:pt>
    <dgm:pt modelId="{FE6CC5CC-B887-4AE8-9ED8-39A893885E4A}" type="pres">
      <dgm:prSet presAssocID="{992BB2BD-4F42-4D79-9E6D-9D4BB71D112C}" presName="desTx" presStyleLbl="node1" presStyleIdx="1" presStyleCnt="4">
        <dgm:presLayoutVars>
          <dgm:bulletEnabled val="1"/>
        </dgm:presLayoutVars>
      </dgm:prSet>
      <dgm:spPr/>
      <dgm:t>
        <a:bodyPr/>
        <a:lstStyle/>
        <a:p>
          <a:endParaRPr lang="en-US"/>
        </a:p>
      </dgm:t>
    </dgm:pt>
    <dgm:pt modelId="{C7101798-981C-4C5B-B7AD-FC33149A9B31}" type="pres">
      <dgm:prSet presAssocID="{066CA59F-1A50-4488-B131-84518B028A35}" presName="spV" presStyleCnt="0"/>
      <dgm:spPr/>
    </dgm:pt>
    <dgm:pt modelId="{90374E0A-FD11-487C-97BF-C452B4019858}" type="pres">
      <dgm:prSet presAssocID="{325FD4B9-B2B6-42AF-92CA-E6C3BF9BDA8B}" presName="linNode" presStyleCnt="0"/>
      <dgm:spPr/>
    </dgm:pt>
    <dgm:pt modelId="{1A6262EC-B397-4299-ADC2-0CAAA9FFF2C0}" type="pres">
      <dgm:prSet presAssocID="{325FD4B9-B2B6-42AF-92CA-E6C3BF9BDA8B}" presName="parTx" presStyleLbl="revTx" presStyleIdx="2" presStyleCnt="4">
        <dgm:presLayoutVars>
          <dgm:chMax val="1"/>
          <dgm:bulletEnabled val="1"/>
        </dgm:presLayoutVars>
      </dgm:prSet>
      <dgm:spPr/>
      <dgm:t>
        <a:bodyPr/>
        <a:lstStyle/>
        <a:p>
          <a:endParaRPr lang="en-US"/>
        </a:p>
      </dgm:t>
    </dgm:pt>
    <dgm:pt modelId="{C02F644E-2465-4309-A6D3-A3EEBB6F9EE5}" type="pres">
      <dgm:prSet presAssocID="{325FD4B9-B2B6-42AF-92CA-E6C3BF9BDA8B}" presName="bracket" presStyleLbl="parChTrans1D1" presStyleIdx="2" presStyleCnt="4"/>
      <dgm:spPr/>
    </dgm:pt>
    <dgm:pt modelId="{D93E42E8-3C75-4FE1-985B-E99AEFD94DAA}" type="pres">
      <dgm:prSet presAssocID="{325FD4B9-B2B6-42AF-92CA-E6C3BF9BDA8B}" presName="spH" presStyleCnt="0"/>
      <dgm:spPr/>
    </dgm:pt>
    <dgm:pt modelId="{58E4EF4E-A6E5-4ABC-B381-7107A961B821}" type="pres">
      <dgm:prSet presAssocID="{325FD4B9-B2B6-42AF-92CA-E6C3BF9BDA8B}" presName="desTx" presStyleLbl="node1" presStyleIdx="2" presStyleCnt="4">
        <dgm:presLayoutVars>
          <dgm:bulletEnabled val="1"/>
        </dgm:presLayoutVars>
      </dgm:prSet>
      <dgm:spPr/>
      <dgm:t>
        <a:bodyPr/>
        <a:lstStyle/>
        <a:p>
          <a:endParaRPr lang="en-US"/>
        </a:p>
      </dgm:t>
    </dgm:pt>
    <dgm:pt modelId="{223E97ED-D643-4B18-8C99-6DA3ECE34035}" type="pres">
      <dgm:prSet presAssocID="{857D9C6A-5183-40F4-8E1E-01224A16AD6B}" presName="spV" presStyleCnt="0"/>
      <dgm:spPr/>
    </dgm:pt>
    <dgm:pt modelId="{D5B051CB-8703-485A-BFCB-794C9256EA71}" type="pres">
      <dgm:prSet presAssocID="{60D43B30-ADCC-47B0-80AD-34426580EDA0}" presName="linNode" presStyleCnt="0"/>
      <dgm:spPr/>
    </dgm:pt>
    <dgm:pt modelId="{129A4C0A-52D1-43AE-9B71-CAC651B99CDA}" type="pres">
      <dgm:prSet presAssocID="{60D43B30-ADCC-47B0-80AD-34426580EDA0}" presName="parTx" presStyleLbl="revTx" presStyleIdx="3" presStyleCnt="4">
        <dgm:presLayoutVars>
          <dgm:chMax val="1"/>
          <dgm:bulletEnabled val="1"/>
        </dgm:presLayoutVars>
      </dgm:prSet>
      <dgm:spPr/>
      <dgm:t>
        <a:bodyPr/>
        <a:lstStyle/>
        <a:p>
          <a:endParaRPr lang="en-US"/>
        </a:p>
      </dgm:t>
    </dgm:pt>
    <dgm:pt modelId="{D3194C6E-A3E0-4B3D-8392-7A5042F3F630}" type="pres">
      <dgm:prSet presAssocID="{60D43B30-ADCC-47B0-80AD-34426580EDA0}" presName="bracket" presStyleLbl="parChTrans1D1" presStyleIdx="3" presStyleCnt="4"/>
      <dgm:spPr/>
    </dgm:pt>
    <dgm:pt modelId="{D0A01ED0-0BC3-4676-B31D-05732952F702}" type="pres">
      <dgm:prSet presAssocID="{60D43B30-ADCC-47B0-80AD-34426580EDA0}" presName="spH" presStyleCnt="0"/>
      <dgm:spPr/>
    </dgm:pt>
    <dgm:pt modelId="{78135285-9940-4A84-BB3B-A73C44306BCD}" type="pres">
      <dgm:prSet presAssocID="{60D43B30-ADCC-47B0-80AD-34426580EDA0}" presName="desTx" presStyleLbl="node1" presStyleIdx="3" presStyleCnt="4">
        <dgm:presLayoutVars>
          <dgm:bulletEnabled val="1"/>
        </dgm:presLayoutVars>
      </dgm:prSet>
      <dgm:spPr/>
      <dgm:t>
        <a:bodyPr/>
        <a:lstStyle/>
        <a:p>
          <a:endParaRPr lang="en-US"/>
        </a:p>
      </dgm:t>
    </dgm:pt>
  </dgm:ptLst>
  <dgm:cxnLst>
    <dgm:cxn modelId="{900F4CB2-4726-423A-B213-2CB4355ADD66}" srcId="{92AFA0C8-172D-4E60-A9AA-B49945C5A8D0}" destId="{C7115906-441F-41E8-B3F6-3E852AEEF7BD}" srcOrd="2" destOrd="0" parTransId="{ED43B61A-7CB0-4A6A-B7AF-509C7BDD92D6}" sibTransId="{04B14425-CFA6-411B-B43B-00326208058B}"/>
    <dgm:cxn modelId="{98648D3B-6AC8-47FE-B3A5-1C8D733C656C}" type="presOf" srcId="{D7FAB154-B6C6-489D-9E0C-E7D5F53F632E}" destId="{FE6CC5CC-B887-4AE8-9ED8-39A893885E4A}" srcOrd="0" destOrd="3" presId="urn:diagrams.loki3.com/BracketList"/>
    <dgm:cxn modelId="{315D214C-B342-41CD-990F-AC4B9DC5B3BD}" srcId="{E935FF88-A629-4A7D-8546-AC61C043356A}" destId="{992BB2BD-4F42-4D79-9E6D-9D4BB71D112C}" srcOrd="1" destOrd="0" parTransId="{457CF5B6-533C-441F-99E6-23283832534D}" sibTransId="{066CA59F-1A50-4488-B131-84518B028A35}"/>
    <dgm:cxn modelId="{9D3BF46C-9D15-4FF6-9EB4-F062AECF42D7}" type="presOf" srcId="{55DDABD2-0D0C-4643-BA9F-09DDB2064C7D}" destId="{58E4EF4E-A6E5-4ABC-B381-7107A961B821}" srcOrd="0" destOrd="0" presId="urn:diagrams.loki3.com/BracketList"/>
    <dgm:cxn modelId="{8D26921E-4CE1-4425-8D34-0C1D3095ABA4}" type="presOf" srcId="{FF2E0DCC-AD56-4798-A6D6-85A8095B397C}" destId="{78135285-9940-4A84-BB3B-A73C44306BCD}" srcOrd="0" destOrd="3" presId="urn:diagrams.loki3.com/BracketList"/>
    <dgm:cxn modelId="{E0D04F5C-60F3-48E5-ADA2-E6D21E553D7C}" type="presOf" srcId="{35F6229B-B4D2-4775-A6F9-5B9B14BC34B9}" destId="{23EC1620-8523-4FB1-A17B-D24A461C5612}" srcOrd="0" destOrd="1" presId="urn:diagrams.loki3.com/BracketList"/>
    <dgm:cxn modelId="{F69EF429-C661-4EA2-A21D-F5BACF612B9D}" srcId="{992BB2BD-4F42-4D79-9E6D-9D4BB71D112C}" destId="{C562A875-EF5D-4A4C-8B76-F878A901BF34}" srcOrd="2" destOrd="0" parTransId="{D573276C-20C4-444E-9BEB-4B396ADAEDAA}" sibTransId="{DC8344E8-6455-49F0-A4A2-9974217E287F}"/>
    <dgm:cxn modelId="{690B9AE7-BD2A-4160-873A-7CA92DC89EC4}" type="presOf" srcId="{CB1740C3-183B-4A2E-B108-427B224680EC}" destId="{58E4EF4E-A6E5-4ABC-B381-7107A961B821}" srcOrd="0" destOrd="3" presId="urn:diagrams.loki3.com/BracketList"/>
    <dgm:cxn modelId="{6123570C-C668-4BE0-ACFB-49C6DD551652}" srcId="{992BB2BD-4F42-4D79-9E6D-9D4BB71D112C}" destId="{70C9B475-187E-4BD1-BA22-86322F0E6E4F}" srcOrd="0" destOrd="0" parTransId="{C553AC06-CB53-4635-83A8-88566EA0446B}" sibTransId="{0F522301-9DAE-44F6-8209-1BDD66BE6D02}"/>
    <dgm:cxn modelId="{1C1C3C37-ABAB-4280-AEF0-F2D9C46E890C}" srcId="{325FD4B9-B2B6-42AF-92CA-E6C3BF9BDA8B}" destId="{FD68EAB6-875A-4909-A192-BFF092FB0E57}" srcOrd="1" destOrd="0" parTransId="{38E28E52-115D-46CD-AC0D-41CAE6327C1C}" sibTransId="{7E803689-6E0D-4F0E-B457-D546B8D7F72A}"/>
    <dgm:cxn modelId="{5FEF8411-A2A5-4091-B51B-2005011E3754}" srcId="{325FD4B9-B2B6-42AF-92CA-E6C3BF9BDA8B}" destId="{C7F517AD-82D6-43FF-81C0-619B0C2711AE}" srcOrd="4" destOrd="0" parTransId="{CDC504E5-2EE9-457B-89E5-DB4FB5ED7C19}" sibTransId="{2465FE93-4844-42C1-A301-24E6E8587009}"/>
    <dgm:cxn modelId="{C1F88F18-2C62-485F-9B15-FBAF7B3178CC}" type="presOf" srcId="{9F816239-1FF1-4A75-AE2B-D7A7C3D15EB3}" destId="{78135285-9940-4A84-BB3B-A73C44306BCD}" srcOrd="0" destOrd="1" presId="urn:diagrams.loki3.com/BracketList"/>
    <dgm:cxn modelId="{045E65F7-4FDD-4B04-AB2E-4EE81D3E184C}" type="presOf" srcId="{FD68EAB6-875A-4909-A192-BFF092FB0E57}" destId="{58E4EF4E-A6E5-4ABC-B381-7107A961B821}" srcOrd="0" destOrd="1" presId="urn:diagrams.loki3.com/BracketList"/>
    <dgm:cxn modelId="{07C7FAA8-0314-4061-BA37-19E93E0953BE}" type="presOf" srcId="{6DE3599C-08D6-472E-9C46-9A8EB138BF33}" destId="{23EC1620-8523-4FB1-A17B-D24A461C5612}" srcOrd="0" destOrd="0" presId="urn:diagrams.loki3.com/BracketList"/>
    <dgm:cxn modelId="{D6C7EE7D-E6EE-488B-8A3A-5AB1A8C42E53}" type="presOf" srcId="{C562A875-EF5D-4A4C-8B76-F878A901BF34}" destId="{FE6CC5CC-B887-4AE8-9ED8-39A893885E4A}" srcOrd="0" destOrd="2" presId="urn:diagrams.loki3.com/BracketList"/>
    <dgm:cxn modelId="{B3AEA958-9B1E-4D24-B46E-8EFCD091C875}" srcId="{92AFA0C8-172D-4E60-A9AA-B49945C5A8D0}" destId="{6DE3599C-08D6-472E-9C46-9A8EB138BF33}" srcOrd="0" destOrd="0" parTransId="{04C721E7-215D-4B04-B9BB-6CC72EE2F586}" sibTransId="{6F69A9DE-1A9D-46DF-8340-5C4E4D940DE8}"/>
    <dgm:cxn modelId="{A8CA602E-5811-4E7E-8655-A76D95CAEE05}" type="presOf" srcId="{0EE16D2E-AA7B-47DA-88B2-B410CB393FDF}" destId="{78135285-9940-4A84-BB3B-A73C44306BCD}" srcOrd="0" destOrd="0" presId="urn:diagrams.loki3.com/BracketList"/>
    <dgm:cxn modelId="{5689B6E0-F69C-41C0-99B5-69BC9C51DE9D}" type="presOf" srcId="{67B35930-D362-4F21-932D-1844DB35221F}" destId="{78135285-9940-4A84-BB3B-A73C44306BCD}" srcOrd="0" destOrd="2" presId="urn:diagrams.loki3.com/BracketList"/>
    <dgm:cxn modelId="{37E2C839-BF46-4F47-9939-976CD512344E}" type="presOf" srcId="{60D43B30-ADCC-47B0-80AD-34426580EDA0}" destId="{129A4C0A-52D1-43AE-9B71-CAC651B99CDA}" srcOrd="0" destOrd="0" presId="urn:diagrams.loki3.com/BracketList"/>
    <dgm:cxn modelId="{17534E78-F394-49EB-8773-FEB5A721289D}" srcId="{92AFA0C8-172D-4E60-A9AA-B49945C5A8D0}" destId="{35F6229B-B4D2-4775-A6F9-5B9B14BC34B9}" srcOrd="1" destOrd="0" parTransId="{6CD50DB0-F64F-42D9-B6A5-B77391E7401C}" sibTransId="{B147F99F-D267-482D-B7A5-5B7A2C1709A3}"/>
    <dgm:cxn modelId="{E7ADDC0C-EFEE-4DFA-A375-20D2F1074357}" type="presOf" srcId="{C7F517AD-82D6-43FF-81C0-619B0C2711AE}" destId="{58E4EF4E-A6E5-4ABC-B381-7107A961B821}" srcOrd="0" destOrd="4" presId="urn:diagrams.loki3.com/BracketList"/>
    <dgm:cxn modelId="{31798E5E-2D3B-4AF5-B181-37CD084B6C43}" srcId="{325FD4B9-B2B6-42AF-92CA-E6C3BF9BDA8B}" destId="{995CD751-559F-4B57-B7C8-5FF47B99E52F}" srcOrd="2" destOrd="0" parTransId="{3308CDA0-5D21-4D80-9DC2-0EAD581D0CCB}" sibTransId="{56F77EF4-B02E-461A-A35D-9CD40ADBA77B}"/>
    <dgm:cxn modelId="{AEB8FE61-EEC4-4BDB-B9E0-1C3CFEC2798E}" srcId="{992BB2BD-4F42-4D79-9E6D-9D4BB71D112C}" destId="{C25ACD26-AACC-4BF2-BDD5-A151DA0778E4}" srcOrd="4" destOrd="0" parTransId="{143A442F-8CA9-437A-B8D6-6E83C0155429}" sibTransId="{A8A5FC18-9795-4885-BAF3-81EA85143BE3}"/>
    <dgm:cxn modelId="{0DBD24F2-DABA-4D53-B465-643753FD7191}" srcId="{E935FF88-A629-4A7D-8546-AC61C043356A}" destId="{60D43B30-ADCC-47B0-80AD-34426580EDA0}" srcOrd="3" destOrd="0" parTransId="{2090EE02-83B7-4131-B448-299003ECDFEB}" sibTransId="{E8529D4B-714A-4E4F-B0E0-A0C6EE6B3CE4}"/>
    <dgm:cxn modelId="{DED5F39C-9DFA-4BBF-AA96-C136EE91967A}" srcId="{992BB2BD-4F42-4D79-9E6D-9D4BB71D112C}" destId="{D7FAB154-B6C6-489D-9E0C-E7D5F53F632E}" srcOrd="3" destOrd="0" parTransId="{BDB7DE3E-B7A7-4CE2-8BFA-45E84075D1B3}" sibTransId="{8B4B0264-B5B1-4192-838A-A8C072FFDDD2}"/>
    <dgm:cxn modelId="{7EF7B7D3-E1C9-4034-B774-A7D34BF3B65F}" srcId="{E935FF88-A629-4A7D-8546-AC61C043356A}" destId="{92AFA0C8-172D-4E60-A9AA-B49945C5A8D0}" srcOrd="0" destOrd="0" parTransId="{03456F99-1C2E-4F25-8334-0F2575624A02}" sibTransId="{FDEB780B-934B-44F6-9AFE-BE5A49E6C640}"/>
    <dgm:cxn modelId="{BC591707-F79A-4221-B55E-7FDD413A2A2E}" type="presOf" srcId="{70C9B475-187E-4BD1-BA22-86322F0E6E4F}" destId="{FE6CC5CC-B887-4AE8-9ED8-39A893885E4A}" srcOrd="0" destOrd="0" presId="urn:diagrams.loki3.com/BracketList"/>
    <dgm:cxn modelId="{8E1D91F3-7266-42E8-BC4D-4E22B13791F5}" type="presOf" srcId="{E3ACF93F-D825-452F-94D2-75EB5AFAFE5F}" destId="{78135285-9940-4A84-BB3B-A73C44306BCD}" srcOrd="0" destOrd="4" presId="urn:diagrams.loki3.com/BracketList"/>
    <dgm:cxn modelId="{5EAA29FA-7C90-4712-B0D1-768B8465CE65}" type="presOf" srcId="{E935FF88-A629-4A7D-8546-AC61C043356A}" destId="{5A07E6BC-621D-4D50-B9B7-F1A1A38149D0}" srcOrd="0" destOrd="0" presId="urn:diagrams.loki3.com/BracketList"/>
    <dgm:cxn modelId="{1DB2BA1D-7517-43FF-8BDA-4615D9AF698E}" srcId="{325FD4B9-B2B6-42AF-92CA-E6C3BF9BDA8B}" destId="{55DDABD2-0D0C-4643-BA9F-09DDB2064C7D}" srcOrd="0" destOrd="0" parTransId="{99EA65F2-244F-419A-BDC7-C197CF3A4E9A}" sibTransId="{C74582C0-5712-4C34-97E4-98A27D8BE5B7}"/>
    <dgm:cxn modelId="{6F817DF7-C639-4F3B-9737-01E74910C65E}" srcId="{325FD4B9-B2B6-42AF-92CA-E6C3BF9BDA8B}" destId="{CB1740C3-183B-4A2E-B108-427B224680EC}" srcOrd="3" destOrd="0" parTransId="{80610CA6-EDAB-46E8-8BB1-93460D3160D0}" sibTransId="{3A1F2135-F83D-40B2-900B-D1E7B4839CC6}"/>
    <dgm:cxn modelId="{1D474C31-04F3-4CE5-9939-7BA57A384BA9}" type="presOf" srcId="{C7115906-441F-41E8-B3F6-3E852AEEF7BD}" destId="{23EC1620-8523-4FB1-A17B-D24A461C5612}" srcOrd="0" destOrd="2" presId="urn:diagrams.loki3.com/BracketList"/>
    <dgm:cxn modelId="{1FE168C2-093D-4CB9-B7CA-6F9F808FA541}" type="presOf" srcId="{995CD751-559F-4B57-B7C8-5FF47B99E52F}" destId="{58E4EF4E-A6E5-4ABC-B381-7107A961B821}" srcOrd="0" destOrd="2" presId="urn:diagrams.loki3.com/BracketList"/>
    <dgm:cxn modelId="{7C13E396-40FC-4DCB-8D95-F8450B03FB37}" type="presOf" srcId="{325FD4B9-B2B6-42AF-92CA-E6C3BF9BDA8B}" destId="{1A6262EC-B397-4299-ADC2-0CAAA9FFF2C0}" srcOrd="0" destOrd="0" presId="urn:diagrams.loki3.com/BracketList"/>
    <dgm:cxn modelId="{965F7DC7-A750-46A1-B7E7-3D5CE01CCD88}" srcId="{60D43B30-ADCC-47B0-80AD-34426580EDA0}" destId="{E3ACF93F-D825-452F-94D2-75EB5AFAFE5F}" srcOrd="4" destOrd="0" parTransId="{AE2AA293-7C34-4656-B502-39AEA829D8EB}" sibTransId="{F4C8B996-B05E-43D2-9BC6-02AD6365CF15}"/>
    <dgm:cxn modelId="{E5FB692C-C5A2-4D81-A099-642E28254D83}" srcId="{60D43B30-ADCC-47B0-80AD-34426580EDA0}" destId="{0EE16D2E-AA7B-47DA-88B2-B410CB393FDF}" srcOrd="0" destOrd="0" parTransId="{B525C4B1-3BEB-46E6-94B1-595861B854A8}" sibTransId="{0D905E2C-64E8-4CF6-89D7-74507E6F082B}"/>
    <dgm:cxn modelId="{583B629C-5E1E-4AE6-8A04-180C931DF2E2}" type="presOf" srcId="{77F5B975-51C6-4B62-B54D-A57BA25158AF}" destId="{FE6CC5CC-B887-4AE8-9ED8-39A893885E4A}" srcOrd="0" destOrd="1" presId="urn:diagrams.loki3.com/BracketList"/>
    <dgm:cxn modelId="{C7C124DD-2289-44D6-AEAD-F0394648064C}" type="presOf" srcId="{C25ACD26-AACC-4BF2-BDD5-A151DA0778E4}" destId="{FE6CC5CC-B887-4AE8-9ED8-39A893885E4A}" srcOrd="0" destOrd="4" presId="urn:diagrams.loki3.com/BracketList"/>
    <dgm:cxn modelId="{D6F69E89-7430-41D4-B24B-F2845D7114EE}" type="presOf" srcId="{992BB2BD-4F42-4D79-9E6D-9D4BB71D112C}" destId="{EC296A92-4314-432E-922A-6C786E31601F}" srcOrd="0" destOrd="0" presId="urn:diagrams.loki3.com/BracketList"/>
    <dgm:cxn modelId="{8FB1C11F-87BC-491D-B4DC-5AC5E4F068A5}" srcId="{60D43B30-ADCC-47B0-80AD-34426580EDA0}" destId="{FF2E0DCC-AD56-4798-A6D6-85A8095B397C}" srcOrd="3" destOrd="0" parTransId="{5B232713-6EB2-4E73-A614-6FEB47E5B272}" sibTransId="{F77744AA-1E5D-4D53-91CD-6AC5ADACF53B}"/>
    <dgm:cxn modelId="{5770D71E-FCA6-49AC-8C36-FF6DE2B0FAFE}" type="presOf" srcId="{92AFA0C8-172D-4E60-A9AA-B49945C5A8D0}" destId="{FD80F45C-64B8-4F71-8901-3DFABF471401}" srcOrd="0" destOrd="0" presId="urn:diagrams.loki3.com/BracketList"/>
    <dgm:cxn modelId="{801CBB1C-3B62-4E56-8D28-233EFAD9BFA0}" srcId="{E935FF88-A629-4A7D-8546-AC61C043356A}" destId="{325FD4B9-B2B6-42AF-92CA-E6C3BF9BDA8B}" srcOrd="2" destOrd="0" parTransId="{FC3460D2-CC58-4EEB-A5D9-2DDD6614AF5E}" sibTransId="{857D9C6A-5183-40F4-8E1E-01224A16AD6B}"/>
    <dgm:cxn modelId="{BD642073-76E3-418E-922E-AE7E9153F748}" srcId="{60D43B30-ADCC-47B0-80AD-34426580EDA0}" destId="{67B35930-D362-4F21-932D-1844DB35221F}" srcOrd="2" destOrd="0" parTransId="{005CEC4B-799D-4C4F-9640-80B66CB15EA7}" sibTransId="{3C6BCCF7-2148-4B9C-9C11-4FE4E114321E}"/>
    <dgm:cxn modelId="{EBFA7F68-E042-4BC8-BF9D-E399BBD0AEB3}" srcId="{60D43B30-ADCC-47B0-80AD-34426580EDA0}" destId="{9F816239-1FF1-4A75-AE2B-D7A7C3D15EB3}" srcOrd="1" destOrd="0" parTransId="{80672FA6-A4EA-46B7-A502-82B8BE73B0B6}" sibTransId="{7F38A89A-AF40-4465-A7BE-6A9C970C9A74}"/>
    <dgm:cxn modelId="{7860A8DA-912B-4D91-B636-FBB1F5B1F65B}" srcId="{992BB2BD-4F42-4D79-9E6D-9D4BB71D112C}" destId="{77F5B975-51C6-4B62-B54D-A57BA25158AF}" srcOrd="1" destOrd="0" parTransId="{7D21DEFA-68BF-4A06-9E78-2E73B00BE734}" sibTransId="{06FC3D76-2393-4EFA-976C-3107CCADCB77}"/>
    <dgm:cxn modelId="{91EF4C87-6035-439A-9884-6FC931E31026}" type="presParOf" srcId="{5A07E6BC-621D-4D50-B9B7-F1A1A38149D0}" destId="{E62367A7-FFA2-4856-8CB1-D68BF2E1C343}" srcOrd="0" destOrd="0" presId="urn:diagrams.loki3.com/BracketList"/>
    <dgm:cxn modelId="{DC2AE49B-6F8A-45E8-A87E-C6458369B238}" type="presParOf" srcId="{E62367A7-FFA2-4856-8CB1-D68BF2E1C343}" destId="{FD80F45C-64B8-4F71-8901-3DFABF471401}" srcOrd="0" destOrd="0" presId="urn:diagrams.loki3.com/BracketList"/>
    <dgm:cxn modelId="{3238E892-6DA8-44A8-A6B9-B9BB8B789F99}" type="presParOf" srcId="{E62367A7-FFA2-4856-8CB1-D68BF2E1C343}" destId="{7B68E82E-6C18-42EE-9EF5-66ED683BD98A}" srcOrd="1" destOrd="0" presId="urn:diagrams.loki3.com/BracketList"/>
    <dgm:cxn modelId="{BF868CBD-1C70-4C6D-8FBD-A222EEB8FB3B}" type="presParOf" srcId="{E62367A7-FFA2-4856-8CB1-D68BF2E1C343}" destId="{AE1E7258-D7E6-4ACE-8DD1-2FAFAACC72E9}" srcOrd="2" destOrd="0" presId="urn:diagrams.loki3.com/BracketList"/>
    <dgm:cxn modelId="{FE3AD0A3-76E3-46CE-B039-598D2D8FAF7B}" type="presParOf" srcId="{E62367A7-FFA2-4856-8CB1-D68BF2E1C343}" destId="{23EC1620-8523-4FB1-A17B-D24A461C5612}" srcOrd="3" destOrd="0" presId="urn:diagrams.loki3.com/BracketList"/>
    <dgm:cxn modelId="{6ECC2822-8710-4441-ABE8-2CD92C4EC432}" type="presParOf" srcId="{5A07E6BC-621D-4D50-B9B7-F1A1A38149D0}" destId="{0DE8B617-B8ED-480C-80CF-1653BD044AB8}" srcOrd="1" destOrd="0" presId="urn:diagrams.loki3.com/BracketList"/>
    <dgm:cxn modelId="{3C29421E-9E3C-4551-A250-0A799ED46A5A}" type="presParOf" srcId="{5A07E6BC-621D-4D50-B9B7-F1A1A38149D0}" destId="{08B6A9D5-959D-404F-B2E1-0CC3A2B19222}" srcOrd="2" destOrd="0" presId="urn:diagrams.loki3.com/BracketList"/>
    <dgm:cxn modelId="{8D680CFB-C3CE-4446-B488-10CB1B53B710}" type="presParOf" srcId="{08B6A9D5-959D-404F-B2E1-0CC3A2B19222}" destId="{EC296A92-4314-432E-922A-6C786E31601F}" srcOrd="0" destOrd="0" presId="urn:diagrams.loki3.com/BracketList"/>
    <dgm:cxn modelId="{215313AF-284E-4E48-B160-033FD860646A}" type="presParOf" srcId="{08B6A9D5-959D-404F-B2E1-0CC3A2B19222}" destId="{65D1B104-E75B-4560-9B1B-A8BAB773B68B}" srcOrd="1" destOrd="0" presId="urn:diagrams.loki3.com/BracketList"/>
    <dgm:cxn modelId="{56656570-4807-40A8-AFA0-D8D553C2CE9D}" type="presParOf" srcId="{08B6A9D5-959D-404F-B2E1-0CC3A2B19222}" destId="{38BE8B8E-6913-4566-A8FF-A6BAD955693B}" srcOrd="2" destOrd="0" presId="urn:diagrams.loki3.com/BracketList"/>
    <dgm:cxn modelId="{A5F99B6F-B970-4DA9-98DF-5F9214CCB033}" type="presParOf" srcId="{08B6A9D5-959D-404F-B2E1-0CC3A2B19222}" destId="{FE6CC5CC-B887-4AE8-9ED8-39A893885E4A}" srcOrd="3" destOrd="0" presId="urn:diagrams.loki3.com/BracketList"/>
    <dgm:cxn modelId="{A9DB774D-6A84-42AC-BC30-3FD704565DD1}" type="presParOf" srcId="{5A07E6BC-621D-4D50-B9B7-F1A1A38149D0}" destId="{C7101798-981C-4C5B-B7AD-FC33149A9B31}" srcOrd="3" destOrd="0" presId="urn:diagrams.loki3.com/BracketList"/>
    <dgm:cxn modelId="{68739094-2997-4D07-A29D-85C5E37946F1}" type="presParOf" srcId="{5A07E6BC-621D-4D50-B9B7-F1A1A38149D0}" destId="{90374E0A-FD11-487C-97BF-C452B4019858}" srcOrd="4" destOrd="0" presId="urn:diagrams.loki3.com/BracketList"/>
    <dgm:cxn modelId="{6E3985F6-9BAE-43A9-BAF4-64BA053AEBA3}" type="presParOf" srcId="{90374E0A-FD11-487C-97BF-C452B4019858}" destId="{1A6262EC-B397-4299-ADC2-0CAAA9FFF2C0}" srcOrd="0" destOrd="0" presId="urn:diagrams.loki3.com/BracketList"/>
    <dgm:cxn modelId="{D11E09BC-08CA-4DDF-9E71-2201645555FA}" type="presParOf" srcId="{90374E0A-FD11-487C-97BF-C452B4019858}" destId="{C02F644E-2465-4309-A6D3-A3EEBB6F9EE5}" srcOrd="1" destOrd="0" presId="urn:diagrams.loki3.com/BracketList"/>
    <dgm:cxn modelId="{57FD3056-95D2-406C-8DDE-AF57A8C1E90A}" type="presParOf" srcId="{90374E0A-FD11-487C-97BF-C452B4019858}" destId="{D93E42E8-3C75-4FE1-985B-E99AEFD94DAA}" srcOrd="2" destOrd="0" presId="urn:diagrams.loki3.com/BracketList"/>
    <dgm:cxn modelId="{A90B21C8-FF82-4DBB-91EC-255C65CC43E3}" type="presParOf" srcId="{90374E0A-FD11-487C-97BF-C452B4019858}" destId="{58E4EF4E-A6E5-4ABC-B381-7107A961B821}" srcOrd="3" destOrd="0" presId="urn:diagrams.loki3.com/BracketList"/>
    <dgm:cxn modelId="{DE2A50B1-8A27-4108-968C-FF500D368B78}" type="presParOf" srcId="{5A07E6BC-621D-4D50-B9B7-F1A1A38149D0}" destId="{223E97ED-D643-4B18-8C99-6DA3ECE34035}" srcOrd="5" destOrd="0" presId="urn:diagrams.loki3.com/BracketList"/>
    <dgm:cxn modelId="{2EE6413C-0D7A-4E67-8202-60506F0C0A82}" type="presParOf" srcId="{5A07E6BC-621D-4D50-B9B7-F1A1A38149D0}" destId="{D5B051CB-8703-485A-BFCB-794C9256EA71}" srcOrd="6" destOrd="0" presId="urn:diagrams.loki3.com/BracketList"/>
    <dgm:cxn modelId="{A58ABBD7-A629-4E1E-8993-361E074BB5F4}" type="presParOf" srcId="{D5B051CB-8703-485A-BFCB-794C9256EA71}" destId="{129A4C0A-52D1-43AE-9B71-CAC651B99CDA}" srcOrd="0" destOrd="0" presId="urn:diagrams.loki3.com/BracketList"/>
    <dgm:cxn modelId="{C340505E-7D33-4533-AFE0-058578213D2D}" type="presParOf" srcId="{D5B051CB-8703-485A-BFCB-794C9256EA71}" destId="{D3194C6E-A3E0-4B3D-8392-7A5042F3F630}" srcOrd="1" destOrd="0" presId="urn:diagrams.loki3.com/BracketList"/>
    <dgm:cxn modelId="{4C31E988-EFF4-4643-A4D9-D82D729CAC55}" type="presParOf" srcId="{D5B051CB-8703-485A-BFCB-794C9256EA71}" destId="{D0A01ED0-0BC3-4676-B31D-05732952F702}" srcOrd="2" destOrd="0" presId="urn:diagrams.loki3.com/BracketList"/>
    <dgm:cxn modelId="{9E631D4C-7245-4EF0-9B05-15BF25AA646B}" type="presParOf" srcId="{D5B051CB-8703-485A-BFCB-794C9256EA71}" destId="{78135285-9940-4A84-BB3B-A73C44306BCD}"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935FF88-A629-4A7D-8546-AC61C043356A}"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92AFA0C8-172D-4E60-A9AA-B49945C5A8D0}">
      <dgm:prSet phldrT="[Text]" custT="1"/>
      <dgm:spPr>
        <a:solidFill>
          <a:schemeClr val="accent3"/>
        </a:solidFill>
        <a:ln>
          <a:solidFill>
            <a:schemeClr val="accent6">
              <a:lumMod val="50000"/>
            </a:schemeClr>
          </a:solidFill>
        </a:ln>
      </dgm:spPr>
      <dgm:t>
        <a:bodyPr/>
        <a:lstStyle/>
        <a:p>
          <a:r>
            <a:rPr lang="en-US" sz="1400" b="1" dirty="0" smtClean="0">
              <a:solidFill>
                <a:schemeClr val="tx1"/>
              </a:solidFill>
            </a:rPr>
            <a:t>Principal Investigator (PI)</a:t>
          </a:r>
          <a:endParaRPr lang="en-US" sz="1400" b="1" dirty="0">
            <a:solidFill>
              <a:schemeClr val="tx1"/>
            </a:solidFill>
          </a:endParaRPr>
        </a:p>
      </dgm:t>
    </dgm:pt>
    <dgm:pt modelId="{03456F99-1C2E-4F25-8334-0F2575624A02}" type="parTrans" cxnId="{7EF7B7D3-E1C9-4034-B774-A7D34BF3B65F}">
      <dgm:prSet/>
      <dgm:spPr/>
      <dgm:t>
        <a:bodyPr/>
        <a:lstStyle/>
        <a:p>
          <a:endParaRPr lang="en-US">
            <a:solidFill>
              <a:schemeClr val="tx1"/>
            </a:solidFill>
          </a:endParaRPr>
        </a:p>
      </dgm:t>
    </dgm:pt>
    <dgm:pt modelId="{FDEB780B-934B-44F6-9AFE-BE5A49E6C640}" type="sibTrans" cxnId="{7EF7B7D3-E1C9-4034-B774-A7D34BF3B65F}">
      <dgm:prSet/>
      <dgm:spPr/>
      <dgm:t>
        <a:bodyPr/>
        <a:lstStyle/>
        <a:p>
          <a:endParaRPr lang="en-US">
            <a:solidFill>
              <a:schemeClr val="tx1"/>
            </a:solidFill>
          </a:endParaRPr>
        </a:p>
      </dgm:t>
    </dgm:pt>
    <dgm:pt modelId="{6DE3599C-08D6-472E-9C46-9A8EB138BF33}">
      <dgm:prSet phldrT="[Text]" custT="1"/>
      <dgm:spPr/>
      <dgm:t>
        <a:bodyPr/>
        <a:lstStyle/>
        <a:p>
          <a:r>
            <a:rPr lang="en-US" sz="1200" dirty="0" smtClean="0">
              <a:solidFill>
                <a:schemeClr val="tx1"/>
              </a:solidFill>
            </a:rPr>
            <a:t>Final reconciliation of all expenses</a:t>
          </a:r>
          <a:endParaRPr lang="en-US" sz="1200" dirty="0">
            <a:solidFill>
              <a:schemeClr val="tx1"/>
            </a:solidFill>
          </a:endParaRPr>
        </a:p>
      </dgm:t>
    </dgm:pt>
    <dgm:pt modelId="{04C721E7-215D-4B04-B9BB-6CC72EE2F586}" type="parTrans" cxnId="{B3AEA958-9B1E-4D24-B46E-8EFCD091C875}">
      <dgm:prSet/>
      <dgm:spPr/>
      <dgm:t>
        <a:bodyPr/>
        <a:lstStyle/>
        <a:p>
          <a:endParaRPr lang="en-US">
            <a:solidFill>
              <a:schemeClr val="tx1"/>
            </a:solidFill>
          </a:endParaRPr>
        </a:p>
      </dgm:t>
    </dgm:pt>
    <dgm:pt modelId="{6F69A9DE-1A9D-46DF-8340-5C4E4D940DE8}" type="sibTrans" cxnId="{B3AEA958-9B1E-4D24-B46E-8EFCD091C875}">
      <dgm:prSet/>
      <dgm:spPr/>
      <dgm:t>
        <a:bodyPr/>
        <a:lstStyle/>
        <a:p>
          <a:endParaRPr lang="en-US">
            <a:solidFill>
              <a:schemeClr val="tx1"/>
            </a:solidFill>
          </a:endParaRPr>
        </a:p>
      </dgm:t>
    </dgm:pt>
    <dgm:pt modelId="{325FD4B9-B2B6-42AF-92CA-E6C3BF9BDA8B}">
      <dgm:prSet phldrT="[Text]" custT="1"/>
      <dgm:spPr>
        <a:solidFill>
          <a:schemeClr val="accent3"/>
        </a:solidFill>
        <a:ln>
          <a:solidFill>
            <a:schemeClr val="accent6">
              <a:lumMod val="50000"/>
            </a:schemeClr>
          </a:solidFill>
        </a:ln>
      </dgm:spPr>
      <dgm:t>
        <a:bodyPr/>
        <a:lstStyle/>
        <a:p>
          <a:r>
            <a:rPr lang="en-US" sz="1400" b="1" i="0" u="none" dirty="0" smtClean="0">
              <a:solidFill>
                <a:schemeClr val="tx1"/>
              </a:solidFill>
            </a:rPr>
            <a:t>Department Administrator</a:t>
          </a:r>
          <a:endParaRPr lang="en-US" sz="1400" b="1" i="0" u="none" dirty="0" smtClean="0">
            <a:solidFill>
              <a:schemeClr val="tx1"/>
            </a:solidFill>
          </a:endParaRPr>
        </a:p>
        <a:p>
          <a:r>
            <a:rPr lang="en-US" sz="1400" b="1" i="0" u="none" dirty="0" smtClean="0">
              <a:solidFill>
                <a:schemeClr val="tx1"/>
              </a:solidFill>
            </a:rPr>
            <a:t> (DA)</a:t>
          </a:r>
          <a:endParaRPr lang="en-US" sz="1400" b="1" dirty="0">
            <a:solidFill>
              <a:schemeClr val="tx1"/>
            </a:solidFill>
          </a:endParaRPr>
        </a:p>
      </dgm:t>
    </dgm:pt>
    <dgm:pt modelId="{FC3460D2-CC58-4EEB-A5D9-2DDD6614AF5E}" type="parTrans" cxnId="{801CBB1C-3B62-4E56-8D28-233EFAD9BFA0}">
      <dgm:prSet/>
      <dgm:spPr/>
      <dgm:t>
        <a:bodyPr/>
        <a:lstStyle/>
        <a:p>
          <a:endParaRPr lang="en-US">
            <a:solidFill>
              <a:schemeClr val="tx1"/>
            </a:solidFill>
          </a:endParaRPr>
        </a:p>
      </dgm:t>
    </dgm:pt>
    <dgm:pt modelId="{857D9C6A-5183-40F4-8E1E-01224A16AD6B}" type="sibTrans" cxnId="{801CBB1C-3B62-4E56-8D28-233EFAD9BFA0}">
      <dgm:prSet/>
      <dgm:spPr/>
      <dgm:t>
        <a:bodyPr/>
        <a:lstStyle/>
        <a:p>
          <a:endParaRPr lang="en-US">
            <a:solidFill>
              <a:schemeClr val="tx1"/>
            </a:solidFill>
          </a:endParaRPr>
        </a:p>
      </dgm:t>
    </dgm:pt>
    <dgm:pt modelId="{55DDABD2-0D0C-4643-BA9F-09DDB2064C7D}">
      <dgm:prSet phldrT="[Text]" custT="1"/>
      <dgm:spPr/>
      <dgm:t>
        <a:bodyPr/>
        <a:lstStyle/>
        <a:p>
          <a:r>
            <a:rPr lang="en-US" sz="1200" dirty="0" smtClean="0">
              <a:solidFill>
                <a:schemeClr val="tx1"/>
              </a:solidFill>
            </a:rPr>
            <a:t>Reconcile expenses</a:t>
          </a:r>
          <a:endParaRPr lang="en-US" sz="1200" dirty="0">
            <a:solidFill>
              <a:schemeClr val="tx1"/>
            </a:solidFill>
          </a:endParaRPr>
        </a:p>
      </dgm:t>
    </dgm:pt>
    <dgm:pt modelId="{99EA65F2-244F-419A-BDC7-C197CF3A4E9A}" type="parTrans" cxnId="{1DB2BA1D-7517-43FF-8BDA-4615D9AF698E}">
      <dgm:prSet/>
      <dgm:spPr/>
      <dgm:t>
        <a:bodyPr/>
        <a:lstStyle/>
        <a:p>
          <a:endParaRPr lang="en-US">
            <a:solidFill>
              <a:schemeClr val="tx1"/>
            </a:solidFill>
          </a:endParaRPr>
        </a:p>
      </dgm:t>
    </dgm:pt>
    <dgm:pt modelId="{C74582C0-5712-4C34-97E4-98A27D8BE5B7}" type="sibTrans" cxnId="{1DB2BA1D-7517-43FF-8BDA-4615D9AF698E}">
      <dgm:prSet/>
      <dgm:spPr/>
      <dgm:t>
        <a:bodyPr/>
        <a:lstStyle/>
        <a:p>
          <a:endParaRPr lang="en-US">
            <a:solidFill>
              <a:schemeClr val="tx1"/>
            </a:solidFill>
          </a:endParaRPr>
        </a:p>
      </dgm:t>
    </dgm:pt>
    <dgm:pt modelId="{60D43B30-ADCC-47B0-80AD-34426580EDA0}">
      <dgm:prSet phldrT="[Text]" custT="1"/>
      <dgm:spPr>
        <a:solidFill>
          <a:schemeClr val="accent3"/>
        </a:solidFill>
        <a:ln>
          <a:solidFill>
            <a:schemeClr val="accent6">
              <a:lumMod val="50000"/>
            </a:schemeClr>
          </a:solidFill>
        </a:ln>
      </dgm:spPr>
      <dgm:t>
        <a:bodyPr/>
        <a:lstStyle/>
        <a:p>
          <a:r>
            <a:rPr lang="en-US" sz="1400" b="1" dirty="0" smtClean="0">
              <a:solidFill>
                <a:schemeClr val="tx1"/>
              </a:solidFill>
            </a:rPr>
            <a:t>Clinical Trial Office (CTO)</a:t>
          </a:r>
          <a:endParaRPr lang="en-US" sz="1400" dirty="0">
            <a:solidFill>
              <a:schemeClr val="tx1"/>
            </a:solidFill>
          </a:endParaRPr>
        </a:p>
      </dgm:t>
    </dgm:pt>
    <dgm:pt modelId="{2090EE02-83B7-4131-B448-299003ECDFEB}" type="parTrans" cxnId="{0DBD24F2-DABA-4D53-B465-643753FD7191}">
      <dgm:prSet/>
      <dgm:spPr/>
      <dgm:t>
        <a:bodyPr/>
        <a:lstStyle/>
        <a:p>
          <a:endParaRPr lang="en-US"/>
        </a:p>
      </dgm:t>
    </dgm:pt>
    <dgm:pt modelId="{E8529D4B-714A-4E4F-B0E0-A0C6EE6B3CE4}" type="sibTrans" cxnId="{0DBD24F2-DABA-4D53-B465-643753FD7191}">
      <dgm:prSet/>
      <dgm:spPr/>
      <dgm:t>
        <a:bodyPr/>
        <a:lstStyle/>
        <a:p>
          <a:endParaRPr lang="en-US"/>
        </a:p>
      </dgm:t>
    </dgm:pt>
    <dgm:pt modelId="{70C9B475-187E-4BD1-BA22-86322F0E6E4F}">
      <dgm:prSet custT="1"/>
      <dgm:spPr/>
      <dgm:t>
        <a:bodyPr/>
        <a:lstStyle/>
        <a:p>
          <a:r>
            <a:rPr lang="en-US" sz="1200" dirty="0" smtClean="0">
              <a:solidFill>
                <a:schemeClr val="tx1"/>
              </a:solidFill>
            </a:rPr>
            <a:t>Ensure all patient data has been submitted to sponsor</a:t>
          </a:r>
          <a:endParaRPr lang="en-US" sz="1200" dirty="0">
            <a:solidFill>
              <a:schemeClr val="tx1"/>
            </a:solidFill>
          </a:endParaRPr>
        </a:p>
      </dgm:t>
    </dgm:pt>
    <dgm:pt modelId="{C553AC06-CB53-4635-83A8-88566EA0446B}" type="parTrans" cxnId="{6123570C-C668-4BE0-ACFB-49C6DD551652}">
      <dgm:prSet/>
      <dgm:spPr/>
      <dgm:t>
        <a:bodyPr/>
        <a:lstStyle/>
        <a:p>
          <a:endParaRPr lang="en-US"/>
        </a:p>
      </dgm:t>
    </dgm:pt>
    <dgm:pt modelId="{0F522301-9DAE-44F6-8209-1BDD66BE6D02}" type="sibTrans" cxnId="{6123570C-C668-4BE0-ACFB-49C6DD551652}">
      <dgm:prSet/>
      <dgm:spPr/>
      <dgm:t>
        <a:bodyPr/>
        <a:lstStyle/>
        <a:p>
          <a:endParaRPr lang="en-US"/>
        </a:p>
      </dgm:t>
    </dgm:pt>
    <dgm:pt modelId="{992BB2BD-4F42-4D79-9E6D-9D4BB71D112C}">
      <dgm:prSet phldrT="[Text]" custT="1"/>
      <dgm:spPr>
        <a:solidFill>
          <a:schemeClr val="accent3"/>
        </a:solidFill>
        <a:ln>
          <a:solidFill>
            <a:schemeClr val="tx2">
              <a:lumMod val="90000"/>
              <a:lumOff val="10000"/>
            </a:schemeClr>
          </a:solidFill>
        </a:ln>
      </dgm:spPr>
      <dgm:t>
        <a:bodyPr/>
        <a:lstStyle/>
        <a:p>
          <a:r>
            <a:rPr lang="en-US" sz="1400" b="1" i="0" u="none" dirty="0" smtClean="0">
              <a:solidFill>
                <a:schemeClr val="tx1"/>
              </a:solidFill>
            </a:rPr>
            <a:t>Study Team</a:t>
          </a:r>
          <a:endParaRPr lang="en-US" sz="1400" b="1" i="0" u="none" dirty="0" smtClean="0">
            <a:solidFill>
              <a:schemeClr val="tx1"/>
            </a:solidFill>
          </a:endParaRPr>
        </a:p>
        <a:p>
          <a:r>
            <a:rPr lang="en-US" sz="1400" b="1" i="0" u="none" dirty="0" smtClean="0">
              <a:solidFill>
                <a:schemeClr val="tx1"/>
              </a:solidFill>
            </a:rPr>
            <a:t> (ST)</a:t>
          </a:r>
          <a:endParaRPr lang="en-US" sz="1200" dirty="0">
            <a:solidFill>
              <a:schemeClr val="tx1"/>
            </a:solidFill>
          </a:endParaRPr>
        </a:p>
      </dgm:t>
    </dgm:pt>
    <dgm:pt modelId="{457CF5B6-533C-441F-99E6-23283832534D}" type="parTrans" cxnId="{315D214C-B342-41CD-990F-AC4B9DC5B3BD}">
      <dgm:prSet/>
      <dgm:spPr/>
      <dgm:t>
        <a:bodyPr/>
        <a:lstStyle/>
        <a:p>
          <a:endParaRPr lang="en-US"/>
        </a:p>
      </dgm:t>
    </dgm:pt>
    <dgm:pt modelId="{066CA59F-1A50-4488-B131-84518B028A35}" type="sibTrans" cxnId="{315D214C-B342-41CD-990F-AC4B9DC5B3BD}">
      <dgm:prSet/>
      <dgm:spPr/>
      <dgm:t>
        <a:bodyPr/>
        <a:lstStyle/>
        <a:p>
          <a:endParaRPr lang="en-US"/>
        </a:p>
      </dgm:t>
    </dgm:pt>
    <dgm:pt modelId="{FD68EAB6-875A-4909-A192-BFF092FB0E57}">
      <dgm:prSet phldrT="[Text]" custT="1"/>
      <dgm:spPr/>
      <dgm:t>
        <a:bodyPr/>
        <a:lstStyle/>
        <a:p>
          <a:r>
            <a:rPr lang="en-US" sz="1200" dirty="0" smtClean="0">
              <a:solidFill>
                <a:schemeClr val="tx1"/>
              </a:solidFill>
            </a:rPr>
            <a:t>Prepare residual balance transfer form</a:t>
          </a:r>
          <a:endParaRPr lang="en-US" sz="1200" dirty="0">
            <a:solidFill>
              <a:schemeClr val="tx1"/>
            </a:solidFill>
          </a:endParaRPr>
        </a:p>
      </dgm:t>
    </dgm:pt>
    <dgm:pt modelId="{38E28E52-115D-46CD-AC0D-41CAE6327C1C}" type="parTrans" cxnId="{1C1C3C37-ABAB-4280-AEF0-F2D9C46E890C}">
      <dgm:prSet/>
      <dgm:spPr/>
      <dgm:t>
        <a:bodyPr/>
        <a:lstStyle/>
        <a:p>
          <a:endParaRPr lang="en-US"/>
        </a:p>
      </dgm:t>
    </dgm:pt>
    <dgm:pt modelId="{7E803689-6E0D-4F0E-B457-D546B8D7F72A}" type="sibTrans" cxnId="{1C1C3C37-ABAB-4280-AEF0-F2D9C46E890C}">
      <dgm:prSet/>
      <dgm:spPr/>
      <dgm:t>
        <a:bodyPr/>
        <a:lstStyle/>
        <a:p>
          <a:endParaRPr lang="en-US"/>
        </a:p>
      </dgm:t>
    </dgm:pt>
    <dgm:pt modelId="{0EE16D2E-AA7B-47DA-88B2-B410CB393FDF}">
      <dgm:prSet phldrT="[Text]" custT="1"/>
      <dgm:spPr/>
      <dgm:t>
        <a:bodyPr/>
        <a:lstStyle/>
        <a:p>
          <a:r>
            <a:rPr lang="en-US" sz="1200" dirty="0" smtClean="0">
              <a:solidFill>
                <a:schemeClr val="tx1"/>
              </a:solidFill>
            </a:rPr>
            <a:t>Final bill to sponsor</a:t>
          </a:r>
          <a:endParaRPr lang="en-US" sz="1200" dirty="0">
            <a:solidFill>
              <a:schemeClr val="tx1"/>
            </a:solidFill>
          </a:endParaRPr>
        </a:p>
      </dgm:t>
    </dgm:pt>
    <dgm:pt modelId="{B525C4B1-3BEB-46E6-94B1-595861B854A8}" type="parTrans" cxnId="{E5FB692C-C5A2-4D81-A099-642E28254D83}">
      <dgm:prSet/>
      <dgm:spPr/>
      <dgm:t>
        <a:bodyPr/>
        <a:lstStyle/>
        <a:p>
          <a:endParaRPr lang="en-US"/>
        </a:p>
      </dgm:t>
    </dgm:pt>
    <dgm:pt modelId="{0D905E2C-64E8-4CF6-89D7-74507E6F082B}" type="sibTrans" cxnId="{E5FB692C-C5A2-4D81-A099-642E28254D83}">
      <dgm:prSet/>
      <dgm:spPr/>
      <dgm:t>
        <a:bodyPr/>
        <a:lstStyle/>
        <a:p>
          <a:endParaRPr lang="en-US"/>
        </a:p>
      </dgm:t>
    </dgm:pt>
    <dgm:pt modelId="{FDF60002-4131-4481-8836-DEDFA4620908}">
      <dgm:prSet phldrT="[Text]" custT="1"/>
      <dgm:spPr/>
      <dgm:t>
        <a:bodyPr/>
        <a:lstStyle/>
        <a:p>
          <a:r>
            <a:rPr lang="en-US" sz="1200" dirty="0" smtClean="0">
              <a:solidFill>
                <a:schemeClr val="tx1"/>
              </a:solidFill>
            </a:rPr>
            <a:t>Reconcile A/R</a:t>
          </a:r>
          <a:endParaRPr lang="en-US" sz="1200" dirty="0">
            <a:solidFill>
              <a:schemeClr val="tx1"/>
            </a:solidFill>
          </a:endParaRPr>
        </a:p>
      </dgm:t>
    </dgm:pt>
    <dgm:pt modelId="{E677E17A-9C0E-4E8E-9B0F-A7D18A8DEC5E}" type="parTrans" cxnId="{BFFA1288-25F7-45F5-8098-76AF4F81F5AA}">
      <dgm:prSet/>
      <dgm:spPr/>
      <dgm:t>
        <a:bodyPr/>
        <a:lstStyle/>
        <a:p>
          <a:endParaRPr lang="en-US"/>
        </a:p>
      </dgm:t>
    </dgm:pt>
    <dgm:pt modelId="{BB05FE70-0FE9-455D-B63A-D472330C5994}" type="sibTrans" cxnId="{BFFA1288-25F7-45F5-8098-76AF4F81F5AA}">
      <dgm:prSet/>
      <dgm:spPr/>
      <dgm:t>
        <a:bodyPr/>
        <a:lstStyle/>
        <a:p>
          <a:endParaRPr lang="en-US"/>
        </a:p>
      </dgm:t>
    </dgm:pt>
    <dgm:pt modelId="{A166B806-19EF-4162-A1A7-DC9A437180B9}">
      <dgm:prSet phldrT="[Text]" custT="1"/>
      <dgm:spPr/>
      <dgm:t>
        <a:bodyPr/>
        <a:lstStyle/>
        <a:p>
          <a:r>
            <a:rPr lang="en-US" sz="1200" dirty="0" smtClean="0">
              <a:solidFill>
                <a:schemeClr val="tx1"/>
              </a:solidFill>
            </a:rPr>
            <a:t>Obtain PI certification that all expenses are allocable and appropriate for the trial</a:t>
          </a:r>
          <a:endParaRPr lang="en-US" sz="1200" dirty="0">
            <a:solidFill>
              <a:schemeClr val="tx1"/>
            </a:solidFill>
          </a:endParaRPr>
        </a:p>
      </dgm:t>
    </dgm:pt>
    <dgm:pt modelId="{C92F1D07-BFDC-4AE8-AE81-992FFFB5634A}" type="parTrans" cxnId="{11CCC7FE-77D4-476B-A781-C0A658FD06FF}">
      <dgm:prSet/>
      <dgm:spPr/>
      <dgm:t>
        <a:bodyPr/>
        <a:lstStyle/>
        <a:p>
          <a:endParaRPr lang="en-US"/>
        </a:p>
      </dgm:t>
    </dgm:pt>
    <dgm:pt modelId="{8FA73AFE-0DE0-49E7-A631-4BCCEEC09B8C}" type="sibTrans" cxnId="{11CCC7FE-77D4-476B-A781-C0A658FD06FF}">
      <dgm:prSet/>
      <dgm:spPr/>
      <dgm:t>
        <a:bodyPr/>
        <a:lstStyle/>
        <a:p>
          <a:endParaRPr lang="en-US"/>
        </a:p>
      </dgm:t>
    </dgm:pt>
    <dgm:pt modelId="{EC6E4A44-01FE-4767-B70C-73BC568DCE7E}">
      <dgm:prSet phldrT="[Text]" custT="1"/>
      <dgm:spPr/>
      <dgm:t>
        <a:bodyPr/>
        <a:lstStyle/>
        <a:p>
          <a:r>
            <a:rPr lang="en-US" sz="1200" dirty="0" smtClean="0">
              <a:solidFill>
                <a:schemeClr val="tx1"/>
              </a:solidFill>
            </a:rPr>
            <a:t>Resolution of any deficit</a:t>
          </a:r>
          <a:endParaRPr lang="en-US" sz="1200" dirty="0">
            <a:solidFill>
              <a:schemeClr val="tx1"/>
            </a:solidFill>
          </a:endParaRPr>
        </a:p>
      </dgm:t>
    </dgm:pt>
    <dgm:pt modelId="{5590CEBE-E7E5-4990-85E8-94F525C3C49A}" type="parTrans" cxnId="{0C5BE6F1-7CFB-45E0-B60F-BCB11B78C976}">
      <dgm:prSet/>
      <dgm:spPr/>
      <dgm:t>
        <a:bodyPr/>
        <a:lstStyle/>
        <a:p>
          <a:endParaRPr lang="en-US"/>
        </a:p>
      </dgm:t>
    </dgm:pt>
    <dgm:pt modelId="{0FD93F31-7C23-4E13-9BF4-2072C41EAD04}" type="sibTrans" cxnId="{0C5BE6F1-7CFB-45E0-B60F-BCB11B78C976}">
      <dgm:prSet/>
      <dgm:spPr/>
      <dgm:t>
        <a:bodyPr/>
        <a:lstStyle/>
        <a:p>
          <a:endParaRPr lang="en-US"/>
        </a:p>
      </dgm:t>
    </dgm:pt>
    <dgm:pt modelId="{590BCC64-68B9-4AA6-9C23-F8939DA3009B}">
      <dgm:prSet phldrT="[Text]" custT="1"/>
      <dgm:spPr/>
      <dgm:t>
        <a:bodyPr/>
        <a:lstStyle/>
        <a:p>
          <a:r>
            <a:rPr lang="en-US" sz="1200" dirty="0" smtClean="0">
              <a:solidFill>
                <a:schemeClr val="tx1"/>
              </a:solidFill>
            </a:rPr>
            <a:t>Attestation that all expenses are allocable and appropriate for the trial</a:t>
          </a:r>
          <a:endParaRPr lang="en-US" sz="1200" dirty="0">
            <a:solidFill>
              <a:schemeClr val="tx1"/>
            </a:solidFill>
          </a:endParaRPr>
        </a:p>
      </dgm:t>
    </dgm:pt>
    <dgm:pt modelId="{B6ECB39B-BDF2-4BED-ABA0-E8BD654A4BD8}" type="parTrans" cxnId="{3EB112EE-660E-49B3-84EF-4F52F95D6776}">
      <dgm:prSet/>
      <dgm:spPr/>
      <dgm:t>
        <a:bodyPr/>
        <a:lstStyle/>
        <a:p>
          <a:endParaRPr lang="en-US"/>
        </a:p>
      </dgm:t>
    </dgm:pt>
    <dgm:pt modelId="{63715051-8AD3-4DD7-B4E8-EF6EF87B549A}" type="sibTrans" cxnId="{3EB112EE-660E-49B3-84EF-4F52F95D6776}">
      <dgm:prSet/>
      <dgm:spPr/>
      <dgm:t>
        <a:bodyPr/>
        <a:lstStyle/>
        <a:p>
          <a:endParaRPr lang="en-US"/>
        </a:p>
      </dgm:t>
    </dgm:pt>
    <dgm:pt modelId="{C0D89F70-252C-4206-8466-FA877EA9F5D1}">
      <dgm:prSet phldrT="[Text]" custT="1"/>
      <dgm:spPr/>
      <dgm:t>
        <a:bodyPr/>
        <a:lstStyle/>
        <a:p>
          <a:r>
            <a:rPr lang="en-US" sz="1200" dirty="0" smtClean="0">
              <a:solidFill>
                <a:schemeClr val="tx1"/>
              </a:solidFill>
            </a:rPr>
            <a:t>Resolution of any deficit</a:t>
          </a:r>
          <a:endParaRPr lang="en-US" sz="1200" dirty="0">
            <a:solidFill>
              <a:schemeClr val="tx1"/>
            </a:solidFill>
          </a:endParaRPr>
        </a:p>
      </dgm:t>
    </dgm:pt>
    <dgm:pt modelId="{2F60257C-18DE-4F84-A1C0-A5088A969EB3}" type="parTrans" cxnId="{F013BB55-19A9-48B3-BE3A-8470DB097B46}">
      <dgm:prSet/>
      <dgm:spPr/>
      <dgm:t>
        <a:bodyPr/>
        <a:lstStyle/>
        <a:p>
          <a:endParaRPr lang="en-US"/>
        </a:p>
      </dgm:t>
    </dgm:pt>
    <dgm:pt modelId="{474BB8F6-EDF2-4AE7-A400-3CC4E8633C19}" type="sibTrans" cxnId="{F013BB55-19A9-48B3-BE3A-8470DB097B46}">
      <dgm:prSet/>
      <dgm:spPr/>
      <dgm:t>
        <a:bodyPr/>
        <a:lstStyle/>
        <a:p>
          <a:endParaRPr lang="en-US"/>
        </a:p>
      </dgm:t>
    </dgm:pt>
    <dgm:pt modelId="{3D997A92-F348-4C58-8DA7-CDCF13E120A1}">
      <dgm:prSet phldrT="[Text]" custT="1"/>
      <dgm:spPr/>
      <dgm:t>
        <a:bodyPr/>
        <a:lstStyle/>
        <a:p>
          <a:r>
            <a:rPr lang="en-US" sz="1200" dirty="0" smtClean="0">
              <a:solidFill>
                <a:schemeClr val="tx1"/>
              </a:solidFill>
            </a:rPr>
            <a:t>Transfer / </a:t>
          </a:r>
          <a:r>
            <a:rPr lang="en-US" sz="1200" dirty="0" smtClean="0">
              <a:solidFill>
                <a:schemeClr val="tx1"/>
              </a:solidFill>
            </a:rPr>
            <a:t>correction of any inappropriate </a:t>
          </a:r>
          <a:r>
            <a:rPr lang="en-US" sz="1200" dirty="0" smtClean="0">
              <a:solidFill>
                <a:schemeClr val="tx1"/>
              </a:solidFill>
            </a:rPr>
            <a:t>expenses</a:t>
          </a:r>
          <a:endParaRPr lang="en-US" sz="1200" dirty="0">
            <a:solidFill>
              <a:schemeClr val="tx1"/>
            </a:solidFill>
          </a:endParaRPr>
        </a:p>
      </dgm:t>
    </dgm:pt>
    <dgm:pt modelId="{7EBEA07A-70A1-44D7-8B85-CF261CD7AA0F}" type="parTrans" cxnId="{E8D99CBC-DCA3-46D9-BF3E-4FC9F909A4E9}">
      <dgm:prSet/>
      <dgm:spPr/>
      <dgm:t>
        <a:bodyPr/>
        <a:lstStyle/>
        <a:p>
          <a:endParaRPr lang="en-US"/>
        </a:p>
      </dgm:t>
    </dgm:pt>
    <dgm:pt modelId="{63F02EA7-9B45-467C-AE0D-8B7FAF93C218}" type="sibTrans" cxnId="{E8D99CBC-DCA3-46D9-BF3E-4FC9F909A4E9}">
      <dgm:prSet/>
      <dgm:spPr/>
      <dgm:t>
        <a:bodyPr/>
        <a:lstStyle/>
        <a:p>
          <a:endParaRPr lang="en-US"/>
        </a:p>
      </dgm:t>
    </dgm:pt>
    <dgm:pt modelId="{8C389E3A-3F58-4A5A-8922-BDD50244BF2C}">
      <dgm:prSet phldrT="[Text]" custT="1"/>
      <dgm:spPr/>
      <dgm:t>
        <a:bodyPr/>
        <a:lstStyle/>
        <a:p>
          <a:r>
            <a:rPr lang="en-US" sz="1200" dirty="0" smtClean="0">
              <a:solidFill>
                <a:schemeClr val="tx1"/>
              </a:solidFill>
            </a:rPr>
            <a:t>Ensure all anticipated costs have hit account</a:t>
          </a:r>
          <a:endParaRPr lang="en-US" sz="1200" dirty="0">
            <a:solidFill>
              <a:schemeClr val="tx1"/>
            </a:solidFill>
          </a:endParaRPr>
        </a:p>
      </dgm:t>
    </dgm:pt>
    <dgm:pt modelId="{357CE794-82B1-496B-B2B9-038765435D79}" type="parTrans" cxnId="{6200CD1C-E3DF-4C4F-8090-18224520F598}">
      <dgm:prSet/>
      <dgm:spPr/>
      <dgm:t>
        <a:bodyPr/>
        <a:lstStyle/>
        <a:p>
          <a:endParaRPr lang="en-US"/>
        </a:p>
      </dgm:t>
    </dgm:pt>
    <dgm:pt modelId="{BDBE80F5-3F92-431E-91AE-B75DDD70293E}" type="sibTrans" cxnId="{6200CD1C-E3DF-4C4F-8090-18224520F598}">
      <dgm:prSet/>
      <dgm:spPr/>
      <dgm:t>
        <a:bodyPr/>
        <a:lstStyle/>
        <a:p>
          <a:endParaRPr lang="en-US"/>
        </a:p>
      </dgm:t>
    </dgm:pt>
    <dgm:pt modelId="{CC1C7569-91B9-4EAB-82BE-4ECC0B2B2E8D}">
      <dgm:prSet phldrT="[Text]" custT="1"/>
      <dgm:spPr/>
      <dgm:t>
        <a:bodyPr/>
        <a:lstStyle/>
        <a:p>
          <a:r>
            <a:rPr lang="en-US" sz="1200" dirty="0" smtClean="0">
              <a:solidFill>
                <a:schemeClr val="tx1"/>
              </a:solidFill>
            </a:rPr>
            <a:t>Review contract and deliverables and confirm that all milestones have been met</a:t>
          </a:r>
          <a:endParaRPr lang="en-US" sz="1200" dirty="0">
            <a:solidFill>
              <a:schemeClr val="tx1"/>
            </a:solidFill>
          </a:endParaRPr>
        </a:p>
      </dgm:t>
    </dgm:pt>
    <dgm:pt modelId="{11924589-5047-453F-94BC-4219336E3D6C}" type="parTrans" cxnId="{8AE29E3B-AD82-4760-8E9A-661097798D5A}">
      <dgm:prSet/>
      <dgm:spPr/>
      <dgm:t>
        <a:bodyPr/>
        <a:lstStyle/>
        <a:p>
          <a:endParaRPr lang="en-US"/>
        </a:p>
      </dgm:t>
    </dgm:pt>
    <dgm:pt modelId="{24B1BD5F-5F7D-49DC-A6C7-26AA45954E2D}" type="sibTrans" cxnId="{8AE29E3B-AD82-4760-8E9A-661097798D5A}">
      <dgm:prSet/>
      <dgm:spPr/>
      <dgm:t>
        <a:bodyPr/>
        <a:lstStyle/>
        <a:p>
          <a:endParaRPr lang="en-US"/>
        </a:p>
      </dgm:t>
    </dgm:pt>
    <dgm:pt modelId="{ABF656DD-3294-48C9-8A38-2BF9F19241C4}">
      <dgm:prSet phldrT="[Text]" custT="1"/>
      <dgm:spPr/>
      <dgm:t>
        <a:bodyPr/>
        <a:lstStyle/>
        <a:p>
          <a:r>
            <a:rPr lang="en-US" sz="1200" dirty="0" smtClean="0">
              <a:solidFill>
                <a:schemeClr val="tx1"/>
              </a:solidFill>
            </a:rPr>
            <a:t>Closeout memo(s) to PI/DA</a:t>
          </a:r>
          <a:endParaRPr lang="en-US" sz="1200" dirty="0">
            <a:solidFill>
              <a:schemeClr val="tx1"/>
            </a:solidFill>
          </a:endParaRPr>
        </a:p>
      </dgm:t>
    </dgm:pt>
    <dgm:pt modelId="{A1357ACD-6665-4AE4-944A-3499CB71083D}" type="parTrans" cxnId="{821CAE6D-2B27-4023-BE25-0A17719512EC}">
      <dgm:prSet/>
      <dgm:spPr/>
      <dgm:t>
        <a:bodyPr/>
        <a:lstStyle/>
        <a:p>
          <a:endParaRPr lang="en-US"/>
        </a:p>
      </dgm:t>
    </dgm:pt>
    <dgm:pt modelId="{9A870446-0F15-4B09-809F-386AAD184C90}" type="sibTrans" cxnId="{821CAE6D-2B27-4023-BE25-0A17719512EC}">
      <dgm:prSet/>
      <dgm:spPr/>
      <dgm:t>
        <a:bodyPr/>
        <a:lstStyle/>
        <a:p>
          <a:endParaRPr lang="en-US"/>
        </a:p>
      </dgm:t>
    </dgm:pt>
    <dgm:pt modelId="{D08C311B-DD20-4E2D-A371-FC537A508E86}">
      <dgm:prSet custT="1"/>
      <dgm:spPr/>
      <dgm:t>
        <a:bodyPr/>
        <a:lstStyle/>
        <a:p>
          <a:r>
            <a:rPr lang="en-US" sz="1200" dirty="0" smtClean="0">
              <a:solidFill>
                <a:schemeClr val="tx1"/>
              </a:solidFill>
            </a:rPr>
            <a:t>Work with CTO to ensure sponsor has been billed for everything related to the clinical trial</a:t>
          </a:r>
          <a:endParaRPr lang="en-US" sz="1200" dirty="0">
            <a:solidFill>
              <a:schemeClr val="tx1"/>
            </a:solidFill>
          </a:endParaRPr>
        </a:p>
      </dgm:t>
    </dgm:pt>
    <dgm:pt modelId="{C85C5697-7A7A-40D4-904A-014F8B3EEE3F}" type="parTrans" cxnId="{19DBEF3F-E770-43A0-9756-A9C08A3CBC0D}">
      <dgm:prSet/>
      <dgm:spPr/>
      <dgm:t>
        <a:bodyPr/>
        <a:lstStyle/>
        <a:p>
          <a:endParaRPr lang="en-US"/>
        </a:p>
      </dgm:t>
    </dgm:pt>
    <dgm:pt modelId="{1E6F62A5-4E0D-4B2D-9253-F8625010038C}" type="sibTrans" cxnId="{19DBEF3F-E770-43A0-9756-A9C08A3CBC0D}">
      <dgm:prSet/>
      <dgm:spPr/>
      <dgm:t>
        <a:bodyPr/>
        <a:lstStyle/>
        <a:p>
          <a:endParaRPr lang="en-US"/>
        </a:p>
      </dgm:t>
    </dgm:pt>
    <dgm:pt modelId="{5A07E6BC-621D-4D50-B9B7-F1A1A38149D0}" type="pres">
      <dgm:prSet presAssocID="{E935FF88-A629-4A7D-8546-AC61C043356A}" presName="Name0" presStyleCnt="0">
        <dgm:presLayoutVars>
          <dgm:dir/>
          <dgm:animLvl val="lvl"/>
          <dgm:resizeHandles val="exact"/>
        </dgm:presLayoutVars>
      </dgm:prSet>
      <dgm:spPr/>
      <dgm:t>
        <a:bodyPr/>
        <a:lstStyle/>
        <a:p>
          <a:endParaRPr lang="en-US"/>
        </a:p>
      </dgm:t>
    </dgm:pt>
    <dgm:pt modelId="{E62367A7-FFA2-4856-8CB1-D68BF2E1C343}" type="pres">
      <dgm:prSet presAssocID="{92AFA0C8-172D-4E60-A9AA-B49945C5A8D0}" presName="linNode" presStyleCnt="0"/>
      <dgm:spPr/>
    </dgm:pt>
    <dgm:pt modelId="{FD80F45C-64B8-4F71-8901-3DFABF471401}" type="pres">
      <dgm:prSet presAssocID="{92AFA0C8-172D-4E60-A9AA-B49945C5A8D0}" presName="parTx" presStyleLbl="revTx" presStyleIdx="0" presStyleCnt="4">
        <dgm:presLayoutVars>
          <dgm:chMax val="1"/>
          <dgm:bulletEnabled val="1"/>
        </dgm:presLayoutVars>
      </dgm:prSet>
      <dgm:spPr/>
      <dgm:t>
        <a:bodyPr/>
        <a:lstStyle/>
        <a:p>
          <a:endParaRPr lang="en-US"/>
        </a:p>
      </dgm:t>
    </dgm:pt>
    <dgm:pt modelId="{7B68E82E-6C18-42EE-9EF5-66ED683BD98A}" type="pres">
      <dgm:prSet presAssocID="{92AFA0C8-172D-4E60-A9AA-B49945C5A8D0}" presName="bracket" presStyleLbl="parChTrans1D1" presStyleIdx="0" presStyleCnt="4"/>
      <dgm:spPr/>
    </dgm:pt>
    <dgm:pt modelId="{AE1E7258-D7E6-4ACE-8DD1-2FAFAACC72E9}" type="pres">
      <dgm:prSet presAssocID="{92AFA0C8-172D-4E60-A9AA-B49945C5A8D0}" presName="spH" presStyleCnt="0"/>
      <dgm:spPr/>
    </dgm:pt>
    <dgm:pt modelId="{23EC1620-8523-4FB1-A17B-D24A461C5612}" type="pres">
      <dgm:prSet presAssocID="{92AFA0C8-172D-4E60-A9AA-B49945C5A8D0}" presName="desTx" presStyleLbl="node1" presStyleIdx="0" presStyleCnt="4">
        <dgm:presLayoutVars>
          <dgm:bulletEnabled val="1"/>
        </dgm:presLayoutVars>
      </dgm:prSet>
      <dgm:spPr/>
      <dgm:t>
        <a:bodyPr/>
        <a:lstStyle/>
        <a:p>
          <a:endParaRPr lang="en-US"/>
        </a:p>
      </dgm:t>
    </dgm:pt>
    <dgm:pt modelId="{0DE8B617-B8ED-480C-80CF-1653BD044AB8}" type="pres">
      <dgm:prSet presAssocID="{FDEB780B-934B-44F6-9AFE-BE5A49E6C640}" presName="spV" presStyleCnt="0"/>
      <dgm:spPr/>
    </dgm:pt>
    <dgm:pt modelId="{08B6A9D5-959D-404F-B2E1-0CC3A2B19222}" type="pres">
      <dgm:prSet presAssocID="{992BB2BD-4F42-4D79-9E6D-9D4BB71D112C}" presName="linNode" presStyleCnt="0"/>
      <dgm:spPr/>
    </dgm:pt>
    <dgm:pt modelId="{EC296A92-4314-432E-922A-6C786E31601F}" type="pres">
      <dgm:prSet presAssocID="{992BB2BD-4F42-4D79-9E6D-9D4BB71D112C}" presName="parTx" presStyleLbl="revTx" presStyleIdx="1" presStyleCnt="4">
        <dgm:presLayoutVars>
          <dgm:chMax val="1"/>
          <dgm:bulletEnabled val="1"/>
        </dgm:presLayoutVars>
      </dgm:prSet>
      <dgm:spPr/>
      <dgm:t>
        <a:bodyPr/>
        <a:lstStyle/>
        <a:p>
          <a:endParaRPr lang="en-US"/>
        </a:p>
      </dgm:t>
    </dgm:pt>
    <dgm:pt modelId="{65D1B104-E75B-4560-9B1B-A8BAB773B68B}" type="pres">
      <dgm:prSet presAssocID="{992BB2BD-4F42-4D79-9E6D-9D4BB71D112C}" presName="bracket" presStyleLbl="parChTrans1D1" presStyleIdx="1" presStyleCnt="4"/>
      <dgm:spPr/>
    </dgm:pt>
    <dgm:pt modelId="{38BE8B8E-6913-4566-A8FF-A6BAD955693B}" type="pres">
      <dgm:prSet presAssocID="{992BB2BD-4F42-4D79-9E6D-9D4BB71D112C}" presName="spH" presStyleCnt="0"/>
      <dgm:spPr/>
    </dgm:pt>
    <dgm:pt modelId="{FE6CC5CC-B887-4AE8-9ED8-39A893885E4A}" type="pres">
      <dgm:prSet presAssocID="{992BB2BD-4F42-4D79-9E6D-9D4BB71D112C}" presName="desTx" presStyleLbl="node1" presStyleIdx="1" presStyleCnt="4">
        <dgm:presLayoutVars>
          <dgm:bulletEnabled val="1"/>
        </dgm:presLayoutVars>
      </dgm:prSet>
      <dgm:spPr/>
      <dgm:t>
        <a:bodyPr/>
        <a:lstStyle/>
        <a:p>
          <a:endParaRPr lang="en-US"/>
        </a:p>
      </dgm:t>
    </dgm:pt>
    <dgm:pt modelId="{C7101798-981C-4C5B-B7AD-FC33149A9B31}" type="pres">
      <dgm:prSet presAssocID="{066CA59F-1A50-4488-B131-84518B028A35}" presName="spV" presStyleCnt="0"/>
      <dgm:spPr/>
    </dgm:pt>
    <dgm:pt modelId="{90374E0A-FD11-487C-97BF-C452B4019858}" type="pres">
      <dgm:prSet presAssocID="{325FD4B9-B2B6-42AF-92CA-E6C3BF9BDA8B}" presName="linNode" presStyleCnt="0"/>
      <dgm:spPr/>
    </dgm:pt>
    <dgm:pt modelId="{1A6262EC-B397-4299-ADC2-0CAAA9FFF2C0}" type="pres">
      <dgm:prSet presAssocID="{325FD4B9-B2B6-42AF-92CA-E6C3BF9BDA8B}" presName="parTx" presStyleLbl="revTx" presStyleIdx="2" presStyleCnt="4">
        <dgm:presLayoutVars>
          <dgm:chMax val="1"/>
          <dgm:bulletEnabled val="1"/>
        </dgm:presLayoutVars>
      </dgm:prSet>
      <dgm:spPr/>
      <dgm:t>
        <a:bodyPr/>
        <a:lstStyle/>
        <a:p>
          <a:endParaRPr lang="en-US"/>
        </a:p>
      </dgm:t>
    </dgm:pt>
    <dgm:pt modelId="{C02F644E-2465-4309-A6D3-A3EEBB6F9EE5}" type="pres">
      <dgm:prSet presAssocID="{325FD4B9-B2B6-42AF-92CA-E6C3BF9BDA8B}" presName="bracket" presStyleLbl="parChTrans1D1" presStyleIdx="2" presStyleCnt="4"/>
      <dgm:spPr/>
    </dgm:pt>
    <dgm:pt modelId="{D93E42E8-3C75-4FE1-985B-E99AEFD94DAA}" type="pres">
      <dgm:prSet presAssocID="{325FD4B9-B2B6-42AF-92CA-E6C3BF9BDA8B}" presName="spH" presStyleCnt="0"/>
      <dgm:spPr/>
    </dgm:pt>
    <dgm:pt modelId="{58E4EF4E-A6E5-4ABC-B381-7107A961B821}" type="pres">
      <dgm:prSet presAssocID="{325FD4B9-B2B6-42AF-92CA-E6C3BF9BDA8B}" presName="desTx" presStyleLbl="node1" presStyleIdx="2" presStyleCnt="4" custLinFactNeighborX="1" custLinFactNeighborY="3737">
        <dgm:presLayoutVars>
          <dgm:bulletEnabled val="1"/>
        </dgm:presLayoutVars>
      </dgm:prSet>
      <dgm:spPr/>
      <dgm:t>
        <a:bodyPr/>
        <a:lstStyle/>
        <a:p>
          <a:endParaRPr lang="en-US"/>
        </a:p>
      </dgm:t>
    </dgm:pt>
    <dgm:pt modelId="{223E97ED-D643-4B18-8C99-6DA3ECE34035}" type="pres">
      <dgm:prSet presAssocID="{857D9C6A-5183-40F4-8E1E-01224A16AD6B}" presName="spV" presStyleCnt="0"/>
      <dgm:spPr/>
    </dgm:pt>
    <dgm:pt modelId="{D5B051CB-8703-485A-BFCB-794C9256EA71}" type="pres">
      <dgm:prSet presAssocID="{60D43B30-ADCC-47B0-80AD-34426580EDA0}" presName="linNode" presStyleCnt="0"/>
      <dgm:spPr/>
    </dgm:pt>
    <dgm:pt modelId="{129A4C0A-52D1-43AE-9B71-CAC651B99CDA}" type="pres">
      <dgm:prSet presAssocID="{60D43B30-ADCC-47B0-80AD-34426580EDA0}" presName="parTx" presStyleLbl="revTx" presStyleIdx="3" presStyleCnt="4">
        <dgm:presLayoutVars>
          <dgm:chMax val="1"/>
          <dgm:bulletEnabled val="1"/>
        </dgm:presLayoutVars>
      </dgm:prSet>
      <dgm:spPr/>
      <dgm:t>
        <a:bodyPr/>
        <a:lstStyle/>
        <a:p>
          <a:endParaRPr lang="en-US"/>
        </a:p>
      </dgm:t>
    </dgm:pt>
    <dgm:pt modelId="{D3194C6E-A3E0-4B3D-8392-7A5042F3F630}" type="pres">
      <dgm:prSet presAssocID="{60D43B30-ADCC-47B0-80AD-34426580EDA0}" presName="bracket" presStyleLbl="parChTrans1D1" presStyleIdx="3" presStyleCnt="4"/>
      <dgm:spPr/>
    </dgm:pt>
    <dgm:pt modelId="{D0A01ED0-0BC3-4676-B31D-05732952F702}" type="pres">
      <dgm:prSet presAssocID="{60D43B30-ADCC-47B0-80AD-34426580EDA0}" presName="spH" presStyleCnt="0"/>
      <dgm:spPr/>
    </dgm:pt>
    <dgm:pt modelId="{78135285-9940-4A84-BB3B-A73C44306BCD}" type="pres">
      <dgm:prSet presAssocID="{60D43B30-ADCC-47B0-80AD-34426580EDA0}" presName="desTx" presStyleLbl="node1" presStyleIdx="3" presStyleCnt="4">
        <dgm:presLayoutVars>
          <dgm:bulletEnabled val="1"/>
        </dgm:presLayoutVars>
      </dgm:prSet>
      <dgm:spPr/>
      <dgm:t>
        <a:bodyPr/>
        <a:lstStyle/>
        <a:p>
          <a:endParaRPr lang="en-US"/>
        </a:p>
      </dgm:t>
    </dgm:pt>
  </dgm:ptLst>
  <dgm:cxnLst>
    <dgm:cxn modelId="{315D214C-B342-41CD-990F-AC4B9DC5B3BD}" srcId="{E935FF88-A629-4A7D-8546-AC61C043356A}" destId="{992BB2BD-4F42-4D79-9E6D-9D4BB71D112C}" srcOrd="1" destOrd="0" parTransId="{457CF5B6-533C-441F-99E6-23283832534D}" sibTransId="{066CA59F-1A50-4488-B131-84518B028A35}"/>
    <dgm:cxn modelId="{7E6F9EEF-25D7-462F-A6FA-D9C6A471794B}" type="presOf" srcId="{70C9B475-187E-4BD1-BA22-86322F0E6E4F}" destId="{FE6CC5CC-B887-4AE8-9ED8-39A893885E4A}" srcOrd="0" destOrd="0" presId="urn:diagrams.loki3.com/BracketList"/>
    <dgm:cxn modelId="{64A2C4EE-9F24-47F7-B937-421B13F34CB5}" type="presOf" srcId="{590BCC64-68B9-4AA6-9C23-F8939DA3009B}" destId="{23EC1620-8523-4FB1-A17B-D24A461C5612}" srcOrd="0" destOrd="1" presId="urn:diagrams.loki3.com/BracketList"/>
    <dgm:cxn modelId="{83E84522-7BEF-4D95-BC9D-4DD1B173832E}" type="presOf" srcId="{60D43B30-ADCC-47B0-80AD-34426580EDA0}" destId="{129A4C0A-52D1-43AE-9B71-CAC651B99CDA}" srcOrd="0" destOrd="0" presId="urn:diagrams.loki3.com/BracketList"/>
    <dgm:cxn modelId="{6200CD1C-E3DF-4C4F-8090-18224520F598}" srcId="{325FD4B9-B2B6-42AF-92CA-E6C3BF9BDA8B}" destId="{8C389E3A-3F58-4A5A-8922-BDD50244BF2C}" srcOrd="2" destOrd="0" parTransId="{357CE794-82B1-496B-B2B9-038765435D79}" sibTransId="{BDBE80F5-3F92-431E-91AE-B75DDD70293E}"/>
    <dgm:cxn modelId="{8FF0C3DD-D6CA-4D9F-9B64-81FCFC5DCF11}" type="presOf" srcId="{55DDABD2-0D0C-4643-BA9F-09DDB2064C7D}" destId="{58E4EF4E-A6E5-4ABC-B381-7107A961B821}" srcOrd="0" destOrd="0" presId="urn:diagrams.loki3.com/BracketList"/>
    <dgm:cxn modelId="{D7408EC2-4392-4A17-BA05-BEC66B83897B}" type="presOf" srcId="{8C389E3A-3F58-4A5A-8922-BDD50244BF2C}" destId="{58E4EF4E-A6E5-4ABC-B381-7107A961B821}" srcOrd="0" destOrd="2" presId="urn:diagrams.loki3.com/BracketList"/>
    <dgm:cxn modelId="{19DBEF3F-E770-43A0-9756-A9C08A3CBC0D}" srcId="{992BB2BD-4F42-4D79-9E6D-9D4BB71D112C}" destId="{D08C311B-DD20-4E2D-A371-FC537A508E86}" srcOrd="1" destOrd="0" parTransId="{C85C5697-7A7A-40D4-904A-014F8B3EEE3F}" sibTransId="{1E6F62A5-4E0D-4B2D-9253-F8625010038C}"/>
    <dgm:cxn modelId="{F013BB55-19A9-48B3-BE3A-8470DB097B46}" srcId="{92AFA0C8-172D-4E60-A9AA-B49945C5A8D0}" destId="{C0D89F70-252C-4206-8466-FA877EA9F5D1}" srcOrd="2" destOrd="0" parTransId="{2F60257C-18DE-4F84-A1C0-A5088A969EB3}" sibTransId="{474BB8F6-EDF2-4AE7-A400-3CC4E8633C19}"/>
    <dgm:cxn modelId="{8AE29E3B-AD82-4760-8E9A-661097798D5A}" srcId="{60D43B30-ADCC-47B0-80AD-34426580EDA0}" destId="{CC1C7569-91B9-4EAB-82BE-4ECC0B2B2E8D}" srcOrd="1" destOrd="0" parTransId="{11924589-5047-453F-94BC-4219336E3D6C}" sibTransId="{24B1BD5F-5F7D-49DC-A6C7-26AA45954E2D}"/>
    <dgm:cxn modelId="{6123570C-C668-4BE0-ACFB-49C6DD551652}" srcId="{992BB2BD-4F42-4D79-9E6D-9D4BB71D112C}" destId="{70C9B475-187E-4BD1-BA22-86322F0E6E4F}" srcOrd="0" destOrd="0" parTransId="{C553AC06-CB53-4635-83A8-88566EA0446B}" sibTransId="{0F522301-9DAE-44F6-8209-1BDD66BE6D02}"/>
    <dgm:cxn modelId="{1C1C3C37-ABAB-4280-AEF0-F2D9C46E890C}" srcId="{325FD4B9-B2B6-42AF-92CA-E6C3BF9BDA8B}" destId="{FD68EAB6-875A-4909-A192-BFF092FB0E57}" srcOrd="3" destOrd="0" parTransId="{38E28E52-115D-46CD-AC0D-41CAE6327C1C}" sibTransId="{7E803689-6E0D-4F0E-B457-D546B8D7F72A}"/>
    <dgm:cxn modelId="{3E7FBE9C-3934-4347-99F2-602E18608C6F}" type="presOf" srcId="{EC6E4A44-01FE-4767-B70C-73BC568DCE7E}" destId="{58E4EF4E-A6E5-4ABC-B381-7107A961B821}" srcOrd="0" destOrd="4" presId="urn:diagrams.loki3.com/BracketList"/>
    <dgm:cxn modelId="{B3AEA958-9B1E-4D24-B46E-8EFCD091C875}" srcId="{92AFA0C8-172D-4E60-A9AA-B49945C5A8D0}" destId="{6DE3599C-08D6-472E-9C46-9A8EB138BF33}" srcOrd="0" destOrd="0" parTransId="{04C721E7-215D-4B04-B9BB-6CC72EE2F586}" sibTransId="{6F69A9DE-1A9D-46DF-8340-5C4E4D940DE8}"/>
    <dgm:cxn modelId="{465E672E-515D-41B8-B485-E3E42C01D0AA}" type="presOf" srcId="{D08C311B-DD20-4E2D-A371-FC537A508E86}" destId="{FE6CC5CC-B887-4AE8-9ED8-39A893885E4A}" srcOrd="0" destOrd="1" presId="urn:diagrams.loki3.com/BracketList"/>
    <dgm:cxn modelId="{F4DA2966-73C4-4A49-AB67-AFAA3D6E1B9B}" type="presOf" srcId="{FDF60002-4131-4481-8836-DEDFA4620908}" destId="{78135285-9940-4A84-BB3B-A73C44306BCD}" srcOrd="0" destOrd="2" presId="urn:diagrams.loki3.com/BracketList"/>
    <dgm:cxn modelId="{DC6BFB24-5F09-407D-BC1B-D5BE959EEF58}" type="presOf" srcId="{92AFA0C8-172D-4E60-A9AA-B49945C5A8D0}" destId="{FD80F45C-64B8-4F71-8901-3DFABF471401}" srcOrd="0" destOrd="0" presId="urn:diagrams.loki3.com/BracketList"/>
    <dgm:cxn modelId="{BFFA1288-25F7-45F5-8098-76AF4F81F5AA}" srcId="{60D43B30-ADCC-47B0-80AD-34426580EDA0}" destId="{FDF60002-4131-4481-8836-DEDFA4620908}" srcOrd="2" destOrd="0" parTransId="{E677E17A-9C0E-4E8E-9B0F-A7D18A8DEC5E}" sibTransId="{BB05FE70-0FE9-455D-B63A-D472330C5994}"/>
    <dgm:cxn modelId="{821CAE6D-2B27-4023-BE25-0A17719512EC}" srcId="{60D43B30-ADCC-47B0-80AD-34426580EDA0}" destId="{ABF656DD-3294-48C9-8A38-2BF9F19241C4}" srcOrd="4" destOrd="0" parTransId="{A1357ACD-6665-4AE4-944A-3499CB71083D}" sibTransId="{9A870446-0F15-4B09-809F-386AAD184C90}"/>
    <dgm:cxn modelId="{62F6D99D-A91F-40FD-B920-D4A6758241A5}" type="presOf" srcId="{3D997A92-F348-4C58-8DA7-CDCF13E120A1}" destId="{58E4EF4E-A6E5-4ABC-B381-7107A961B821}" srcOrd="0" destOrd="1" presId="urn:diagrams.loki3.com/BracketList"/>
    <dgm:cxn modelId="{55EA56E1-A681-466B-99A0-679D08306C82}" type="presOf" srcId="{A166B806-19EF-4162-A1A7-DC9A437180B9}" destId="{78135285-9940-4A84-BB3B-A73C44306BCD}" srcOrd="0" destOrd="3" presId="urn:diagrams.loki3.com/BracketList"/>
    <dgm:cxn modelId="{C412EF2D-D337-4490-AA6A-955198A1EF04}" type="presOf" srcId="{E935FF88-A629-4A7D-8546-AC61C043356A}" destId="{5A07E6BC-621D-4D50-B9B7-F1A1A38149D0}" srcOrd="0" destOrd="0" presId="urn:diagrams.loki3.com/BracketList"/>
    <dgm:cxn modelId="{0DBD24F2-DABA-4D53-B465-643753FD7191}" srcId="{E935FF88-A629-4A7D-8546-AC61C043356A}" destId="{60D43B30-ADCC-47B0-80AD-34426580EDA0}" srcOrd="3" destOrd="0" parTransId="{2090EE02-83B7-4131-B448-299003ECDFEB}" sibTransId="{E8529D4B-714A-4E4F-B0E0-A0C6EE6B3CE4}"/>
    <dgm:cxn modelId="{11CCC7FE-77D4-476B-A781-C0A658FD06FF}" srcId="{60D43B30-ADCC-47B0-80AD-34426580EDA0}" destId="{A166B806-19EF-4162-A1A7-DC9A437180B9}" srcOrd="3" destOrd="0" parTransId="{C92F1D07-BFDC-4AE8-AE81-992FFFB5634A}" sibTransId="{8FA73AFE-0DE0-49E7-A631-4BCCEEC09B8C}"/>
    <dgm:cxn modelId="{7EF7B7D3-E1C9-4034-B774-A7D34BF3B65F}" srcId="{E935FF88-A629-4A7D-8546-AC61C043356A}" destId="{92AFA0C8-172D-4E60-A9AA-B49945C5A8D0}" srcOrd="0" destOrd="0" parTransId="{03456F99-1C2E-4F25-8334-0F2575624A02}" sibTransId="{FDEB780B-934B-44F6-9AFE-BE5A49E6C640}"/>
    <dgm:cxn modelId="{78433B40-A798-4641-8AFD-8102EFD11F9D}" type="presOf" srcId="{FD68EAB6-875A-4909-A192-BFF092FB0E57}" destId="{58E4EF4E-A6E5-4ABC-B381-7107A961B821}" srcOrd="0" destOrd="3" presId="urn:diagrams.loki3.com/BracketList"/>
    <dgm:cxn modelId="{0C5BE6F1-7CFB-45E0-B60F-BCB11B78C976}" srcId="{325FD4B9-B2B6-42AF-92CA-E6C3BF9BDA8B}" destId="{EC6E4A44-01FE-4767-B70C-73BC568DCE7E}" srcOrd="4" destOrd="0" parTransId="{5590CEBE-E7E5-4990-85E8-94F525C3C49A}" sibTransId="{0FD93F31-7C23-4E13-9BF4-2072C41EAD04}"/>
    <dgm:cxn modelId="{5DC6254B-751C-4C7F-A8CE-24447B9954FA}" type="presOf" srcId="{6DE3599C-08D6-472E-9C46-9A8EB138BF33}" destId="{23EC1620-8523-4FB1-A17B-D24A461C5612}" srcOrd="0" destOrd="0" presId="urn:diagrams.loki3.com/BracketList"/>
    <dgm:cxn modelId="{1DB2BA1D-7517-43FF-8BDA-4615D9AF698E}" srcId="{325FD4B9-B2B6-42AF-92CA-E6C3BF9BDA8B}" destId="{55DDABD2-0D0C-4643-BA9F-09DDB2064C7D}" srcOrd="0" destOrd="0" parTransId="{99EA65F2-244F-419A-BDC7-C197CF3A4E9A}" sibTransId="{C74582C0-5712-4C34-97E4-98A27D8BE5B7}"/>
    <dgm:cxn modelId="{6DEE4EAE-8DF6-40DB-B63C-1FB9BEA726D2}" type="presOf" srcId="{C0D89F70-252C-4206-8466-FA877EA9F5D1}" destId="{23EC1620-8523-4FB1-A17B-D24A461C5612}" srcOrd="0" destOrd="2" presId="urn:diagrams.loki3.com/BracketList"/>
    <dgm:cxn modelId="{8C96A462-75CD-461E-8CB5-EE7CE3D13EF6}" type="presOf" srcId="{325FD4B9-B2B6-42AF-92CA-E6C3BF9BDA8B}" destId="{1A6262EC-B397-4299-ADC2-0CAAA9FFF2C0}" srcOrd="0" destOrd="0" presId="urn:diagrams.loki3.com/BracketList"/>
    <dgm:cxn modelId="{E5FB692C-C5A2-4D81-A099-642E28254D83}" srcId="{60D43B30-ADCC-47B0-80AD-34426580EDA0}" destId="{0EE16D2E-AA7B-47DA-88B2-B410CB393FDF}" srcOrd="0" destOrd="0" parTransId="{B525C4B1-3BEB-46E6-94B1-595861B854A8}" sibTransId="{0D905E2C-64E8-4CF6-89D7-74507E6F082B}"/>
    <dgm:cxn modelId="{3EB112EE-660E-49B3-84EF-4F52F95D6776}" srcId="{92AFA0C8-172D-4E60-A9AA-B49945C5A8D0}" destId="{590BCC64-68B9-4AA6-9C23-F8939DA3009B}" srcOrd="1" destOrd="0" parTransId="{B6ECB39B-BDF2-4BED-ABA0-E8BD654A4BD8}" sibTransId="{63715051-8AD3-4DD7-B4E8-EF6EF87B549A}"/>
    <dgm:cxn modelId="{0DA69F96-BF5D-46E8-856D-30666613440E}" type="presOf" srcId="{0EE16D2E-AA7B-47DA-88B2-B410CB393FDF}" destId="{78135285-9940-4A84-BB3B-A73C44306BCD}" srcOrd="0" destOrd="0" presId="urn:diagrams.loki3.com/BracketList"/>
    <dgm:cxn modelId="{E8D99CBC-DCA3-46D9-BF3E-4FC9F909A4E9}" srcId="{325FD4B9-B2B6-42AF-92CA-E6C3BF9BDA8B}" destId="{3D997A92-F348-4C58-8DA7-CDCF13E120A1}" srcOrd="1" destOrd="0" parTransId="{7EBEA07A-70A1-44D7-8B85-CF261CD7AA0F}" sibTransId="{63F02EA7-9B45-467C-AE0D-8B7FAF93C218}"/>
    <dgm:cxn modelId="{7FDF8AE2-942D-4EDD-B53D-BFB653976893}" type="presOf" srcId="{992BB2BD-4F42-4D79-9E6D-9D4BB71D112C}" destId="{EC296A92-4314-432E-922A-6C786E31601F}" srcOrd="0" destOrd="0" presId="urn:diagrams.loki3.com/BracketList"/>
    <dgm:cxn modelId="{E76C0888-DFE3-4317-9E31-FE4AE0F9D932}" type="presOf" srcId="{CC1C7569-91B9-4EAB-82BE-4ECC0B2B2E8D}" destId="{78135285-9940-4A84-BB3B-A73C44306BCD}" srcOrd="0" destOrd="1" presId="urn:diagrams.loki3.com/BracketList"/>
    <dgm:cxn modelId="{801CBB1C-3B62-4E56-8D28-233EFAD9BFA0}" srcId="{E935FF88-A629-4A7D-8546-AC61C043356A}" destId="{325FD4B9-B2B6-42AF-92CA-E6C3BF9BDA8B}" srcOrd="2" destOrd="0" parTransId="{FC3460D2-CC58-4EEB-A5D9-2DDD6614AF5E}" sibTransId="{857D9C6A-5183-40F4-8E1E-01224A16AD6B}"/>
    <dgm:cxn modelId="{EB15FF05-9353-4335-AE3B-0334D9B2173A}" type="presOf" srcId="{ABF656DD-3294-48C9-8A38-2BF9F19241C4}" destId="{78135285-9940-4A84-BB3B-A73C44306BCD}" srcOrd="0" destOrd="4" presId="urn:diagrams.loki3.com/BracketList"/>
    <dgm:cxn modelId="{66990884-F48A-4A88-907D-DACF4408F99A}" type="presParOf" srcId="{5A07E6BC-621D-4D50-B9B7-F1A1A38149D0}" destId="{E62367A7-FFA2-4856-8CB1-D68BF2E1C343}" srcOrd="0" destOrd="0" presId="urn:diagrams.loki3.com/BracketList"/>
    <dgm:cxn modelId="{40FECAAB-BF81-4226-B095-8EA539433CBA}" type="presParOf" srcId="{E62367A7-FFA2-4856-8CB1-D68BF2E1C343}" destId="{FD80F45C-64B8-4F71-8901-3DFABF471401}" srcOrd="0" destOrd="0" presId="urn:diagrams.loki3.com/BracketList"/>
    <dgm:cxn modelId="{175A0A2D-7E01-453B-8AC2-19D2ECBE1337}" type="presParOf" srcId="{E62367A7-FFA2-4856-8CB1-D68BF2E1C343}" destId="{7B68E82E-6C18-42EE-9EF5-66ED683BD98A}" srcOrd="1" destOrd="0" presId="urn:diagrams.loki3.com/BracketList"/>
    <dgm:cxn modelId="{0A88B6B0-39AB-438C-8CB8-3A4EB76E819C}" type="presParOf" srcId="{E62367A7-FFA2-4856-8CB1-D68BF2E1C343}" destId="{AE1E7258-D7E6-4ACE-8DD1-2FAFAACC72E9}" srcOrd="2" destOrd="0" presId="urn:diagrams.loki3.com/BracketList"/>
    <dgm:cxn modelId="{402130C5-1449-4E9C-9225-F7B9DDFD0313}" type="presParOf" srcId="{E62367A7-FFA2-4856-8CB1-D68BF2E1C343}" destId="{23EC1620-8523-4FB1-A17B-D24A461C5612}" srcOrd="3" destOrd="0" presId="urn:diagrams.loki3.com/BracketList"/>
    <dgm:cxn modelId="{7EFC8361-95E9-44A6-953B-4C49A2DBD762}" type="presParOf" srcId="{5A07E6BC-621D-4D50-B9B7-F1A1A38149D0}" destId="{0DE8B617-B8ED-480C-80CF-1653BD044AB8}" srcOrd="1" destOrd="0" presId="urn:diagrams.loki3.com/BracketList"/>
    <dgm:cxn modelId="{8787045B-8574-4BF5-8937-AAC6846F400B}" type="presParOf" srcId="{5A07E6BC-621D-4D50-B9B7-F1A1A38149D0}" destId="{08B6A9D5-959D-404F-B2E1-0CC3A2B19222}" srcOrd="2" destOrd="0" presId="urn:diagrams.loki3.com/BracketList"/>
    <dgm:cxn modelId="{ACB3C8AF-25DA-4A2A-BFAA-C5ED71064D22}" type="presParOf" srcId="{08B6A9D5-959D-404F-B2E1-0CC3A2B19222}" destId="{EC296A92-4314-432E-922A-6C786E31601F}" srcOrd="0" destOrd="0" presId="urn:diagrams.loki3.com/BracketList"/>
    <dgm:cxn modelId="{CC8C74F5-15AF-45D6-9B27-CBBF85346CBB}" type="presParOf" srcId="{08B6A9D5-959D-404F-B2E1-0CC3A2B19222}" destId="{65D1B104-E75B-4560-9B1B-A8BAB773B68B}" srcOrd="1" destOrd="0" presId="urn:diagrams.loki3.com/BracketList"/>
    <dgm:cxn modelId="{976855BE-A8E0-4091-AEC7-911C22DA5BCC}" type="presParOf" srcId="{08B6A9D5-959D-404F-B2E1-0CC3A2B19222}" destId="{38BE8B8E-6913-4566-A8FF-A6BAD955693B}" srcOrd="2" destOrd="0" presId="urn:diagrams.loki3.com/BracketList"/>
    <dgm:cxn modelId="{CE1DA53A-DCCF-4DDE-91CF-EF708BE44BB2}" type="presParOf" srcId="{08B6A9D5-959D-404F-B2E1-0CC3A2B19222}" destId="{FE6CC5CC-B887-4AE8-9ED8-39A893885E4A}" srcOrd="3" destOrd="0" presId="urn:diagrams.loki3.com/BracketList"/>
    <dgm:cxn modelId="{E4107223-AEE6-4F82-8652-04F0BB71A93F}" type="presParOf" srcId="{5A07E6BC-621D-4D50-B9B7-F1A1A38149D0}" destId="{C7101798-981C-4C5B-B7AD-FC33149A9B31}" srcOrd="3" destOrd="0" presId="urn:diagrams.loki3.com/BracketList"/>
    <dgm:cxn modelId="{4C0799B7-9946-4986-9843-999F66BC1FAB}" type="presParOf" srcId="{5A07E6BC-621D-4D50-B9B7-F1A1A38149D0}" destId="{90374E0A-FD11-487C-97BF-C452B4019858}" srcOrd="4" destOrd="0" presId="urn:diagrams.loki3.com/BracketList"/>
    <dgm:cxn modelId="{A0CF6294-1986-46BC-9F26-D36C0E7D54B4}" type="presParOf" srcId="{90374E0A-FD11-487C-97BF-C452B4019858}" destId="{1A6262EC-B397-4299-ADC2-0CAAA9FFF2C0}" srcOrd="0" destOrd="0" presId="urn:diagrams.loki3.com/BracketList"/>
    <dgm:cxn modelId="{96EE3900-CC16-4E8F-A1B8-5DEA32F7E449}" type="presParOf" srcId="{90374E0A-FD11-487C-97BF-C452B4019858}" destId="{C02F644E-2465-4309-A6D3-A3EEBB6F9EE5}" srcOrd="1" destOrd="0" presId="urn:diagrams.loki3.com/BracketList"/>
    <dgm:cxn modelId="{45643CB1-DB82-46B0-9117-0CCA51CA723F}" type="presParOf" srcId="{90374E0A-FD11-487C-97BF-C452B4019858}" destId="{D93E42E8-3C75-4FE1-985B-E99AEFD94DAA}" srcOrd="2" destOrd="0" presId="urn:diagrams.loki3.com/BracketList"/>
    <dgm:cxn modelId="{F568F4B9-BA0D-4208-BB43-3F28D5418CCB}" type="presParOf" srcId="{90374E0A-FD11-487C-97BF-C452B4019858}" destId="{58E4EF4E-A6E5-4ABC-B381-7107A961B821}" srcOrd="3" destOrd="0" presId="urn:diagrams.loki3.com/BracketList"/>
    <dgm:cxn modelId="{720FEB34-E4BA-45E7-841A-ABDEB6584D73}" type="presParOf" srcId="{5A07E6BC-621D-4D50-B9B7-F1A1A38149D0}" destId="{223E97ED-D643-4B18-8C99-6DA3ECE34035}" srcOrd="5" destOrd="0" presId="urn:diagrams.loki3.com/BracketList"/>
    <dgm:cxn modelId="{8E2DF167-F461-44C4-8D2E-B033D84A635A}" type="presParOf" srcId="{5A07E6BC-621D-4D50-B9B7-F1A1A38149D0}" destId="{D5B051CB-8703-485A-BFCB-794C9256EA71}" srcOrd="6" destOrd="0" presId="urn:diagrams.loki3.com/BracketList"/>
    <dgm:cxn modelId="{C6186A03-3CC2-4C4B-8747-52AEB256264E}" type="presParOf" srcId="{D5B051CB-8703-485A-BFCB-794C9256EA71}" destId="{129A4C0A-52D1-43AE-9B71-CAC651B99CDA}" srcOrd="0" destOrd="0" presId="urn:diagrams.loki3.com/BracketList"/>
    <dgm:cxn modelId="{4C1EFC29-05B6-4B6A-8CFF-3F416C414EFE}" type="presParOf" srcId="{D5B051CB-8703-485A-BFCB-794C9256EA71}" destId="{D3194C6E-A3E0-4B3D-8392-7A5042F3F630}" srcOrd="1" destOrd="0" presId="urn:diagrams.loki3.com/BracketList"/>
    <dgm:cxn modelId="{04F75754-DF98-40FC-8EB7-3EB092A1BCD9}" type="presParOf" srcId="{D5B051CB-8703-485A-BFCB-794C9256EA71}" destId="{D0A01ED0-0BC3-4676-B31D-05732952F702}" srcOrd="2" destOrd="0" presId="urn:diagrams.loki3.com/BracketList"/>
    <dgm:cxn modelId="{9D959A45-26D4-4990-B25F-2190F32853A1}" type="presParOf" srcId="{D5B051CB-8703-485A-BFCB-794C9256EA71}" destId="{78135285-9940-4A84-BB3B-A73C44306BCD}"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62161C-2019-4FD2-9E96-3031364DAC04}">
      <dsp:nvSpPr>
        <dsp:cNvPr id="0" name=""/>
        <dsp:cNvSpPr/>
      </dsp:nvSpPr>
      <dsp:spPr>
        <a:xfrm rot="5400000">
          <a:off x="3225423" y="-130556"/>
          <a:ext cx="4952991" cy="5366512"/>
        </a:xfrm>
        <a:prstGeom prst="round2SameRect">
          <a:avLst/>
        </a:prstGeom>
        <a:solidFill>
          <a:schemeClr val="accent6">
            <a:alpha val="90000"/>
            <a:tint val="55000"/>
            <a:hueOff val="0"/>
            <a:satOff val="0"/>
            <a:lumOff val="0"/>
            <a:alphaOff val="0"/>
          </a:schemeClr>
        </a:solidFill>
        <a:ln w="9525" cap="flat" cmpd="sng" algn="ctr">
          <a:solidFill>
            <a:schemeClr val="accent6">
              <a:alpha val="90000"/>
              <a:tint val="55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An overview of the Financial Lifecycle of a clinical trial </a:t>
          </a:r>
          <a:r>
            <a:rPr lang="en-US" sz="1600" kern="1200" dirty="0" smtClean="0"/>
            <a:t>as well as </a:t>
          </a:r>
          <a:r>
            <a:rPr lang="en-US" sz="1600" kern="1200" dirty="0" smtClean="0"/>
            <a:t>Roles &amp; Responsibilities</a:t>
          </a:r>
          <a:endParaRPr lang="en-US" sz="1600" kern="1200" dirty="0"/>
        </a:p>
        <a:p>
          <a:pPr marL="171450" lvl="1" indent="-171450" algn="l" defTabSz="711200">
            <a:lnSpc>
              <a:spcPct val="90000"/>
            </a:lnSpc>
            <a:spcBef>
              <a:spcPct val="0"/>
            </a:spcBef>
            <a:spcAft>
              <a:spcPct val="15000"/>
            </a:spcAft>
            <a:buChar char="••"/>
          </a:pP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smtClean="0"/>
            <a:t>An understanding of Medicare Coverage Analysis</a:t>
          </a:r>
          <a:endParaRPr lang="en-US" sz="1600" kern="1200" dirty="0"/>
        </a:p>
        <a:p>
          <a:pPr marL="342900" lvl="2" indent="-171450" algn="l" defTabSz="711200">
            <a:lnSpc>
              <a:spcPct val="90000"/>
            </a:lnSpc>
            <a:spcBef>
              <a:spcPct val="0"/>
            </a:spcBef>
            <a:spcAft>
              <a:spcPct val="15000"/>
            </a:spcAft>
            <a:buChar char="••"/>
          </a:pPr>
          <a:r>
            <a:rPr lang="en-US" sz="1600" kern="1200" smtClean="0"/>
            <a:t>What is a Qualifying Clinical Trial?</a:t>
          </a:r>
          <a:endParaRPr lang="en-US" sz="1600" kern="1200" dirty="0"/>
        </a:p>
        <a:p>
          <a:pPr marL="342900" lvl="2" indent="-171450" algn="l" defTabSz="711200">
            <a:lnSpc>
              <a:spcPct val="90000"/>
            </a:lnSpc>
            <a:spcBef>
              <a:spcPct val="0"/>
            </a:spcBef>
            <a:spcAft>
              <a:spcPct val="15000"/>
            </a:spcAft>
            <a:buChar char="••"/>
          </a:pPr>
          <a:r>
            <a:rPr lang="en-US" sz="1600" kern="1200" dirty="0" smtClean="0"/>
            <a:t>Routine </a:t>
          </a:r>
          <a:r>
            <a:rPr lang="en-US" sz="1600" kern="1200" dirty="0" smtClean="0"/>
            <a:t>Costs </a:t>
          </a:r>
          <a:r>
            <a:rPr lang="en-US" sz="1600" kern="1200" dirty="0" smtClean="0"/>
            <a:t>vs. Research-only </a:t>
          </a:r>
          <a:r>
            <a:rPr lang="en-US" sz="1600" kern="1200" dirty="0" smtClean="0"/>
            <a:t>costs</a:t>
          </a:r>
          <a:endParaRPr lang="en-US" sz="1600" kern="1200" dirty="0"/>
        </a:p>
        <a:p>
          <a:pPr marL="342900" lvl="2" indent="-171450" algn="l" defTabSz="711200">
            <a:lnSpc>
              <a:spcPct val="90000"/>
            </a:lnSpc>
            <a:spcBef>
              <a:spcPct val="0"/>
            </a:spcBef>
            <a:spcAft>
              <a:spcPct val="15000"/>
            </a:spcAft>
            <a:buChar char="••"/>
          </a:pPr>
          <a:r>
            <a:rPr lang="en-US" sz="1600" kern="1200" dirty="0" smtClean="0"/>
            <a:t>Drug/Biologic </a:t>
          </a:r>
          <a:r>
            <a:rPr lang="en-US" sz="1600" kern="1200" dirty="0" smtClean="0"/>
            <a:t>study qualification (IND) &amp; Device study qualification (IDE)</a:t>
          </a:r>
          <a:endParaRPr lang="en-US" sz="1600" strike="sngStrike" kern="1200" dirty="0"/>
        </a:p>
        <a:p>
          <a:pPr marL="342900" lvl="2" indent="-171450" algn="l" defTabSz="711200">
            <a:lnSpc>
              <a:spcPct val="90000"/>
            </a:lnSpc>
            <a:spcBef>
              <a:spcPct val="0"/>
            </a:spcBef>
            <a:spcAft>
              <a:spcPct val="15000"/>
            </a:spcAft>
            <a:buChar char="••"/>
          </a:pPr>
          <a:r>
            <a:rPr lang="en-US" sz="1600" strike="noStrike" kern="1200" smtClean="0"/>
            <a:t>Medicare Coverage Analysis workflow</a:t>
          </a:r>
          <a:endParaRPr lang="en-US" sz="1600" strike="sngStrike" kern="1200" dirty="0"/>
        </a:p>
        <a:p>
          <a:pPr marL="342900" lvl="2" indent="-171450" algn="l" defTabSz="711200">
            <a:lnSpc>
              <a:spcPct val="90000"/>
            </a:lnSpc>
            <a:spcBef>
              <a:spcPct val="0"/>
            </a:spcBef>
            <a:spcAft>
              <a:spcPct val="15000"/>
            </a:spcAft>
            <a:buChar char="••"/>
          </a:pPr>
          <a:r>
            <a:rPr lang="en-US" sz="1600" strike="noStrike" kern="1200" smtClean="0"/>
            <a:t>Billing Grids</a:t>
          </a:r>
          <a:endParaRPr lang="en-US" sz="1600" strike="noStrike" kern="1200" dirty="0"/>
        </a:p>
        <a:p>
          <a:pPr marL="171450" lvl="1" indent="-171450" algn="l" defTabSz="711200">
            <a:lnSpc>
              <a:spcPct val="90000"/>
            </a:lnSpc>
            <a:spcBef>
              <a:spcPct val="0"/>
            </a:spcBef>
            <a:spcAft>
              <a:spcPct val="15000"/>
            </a:spcAft>
            <a:buChar char="••"/>
          </a:pP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smtClean="0"/>
            <a:t>An understanding of the Budget Development process at BMC</a:t>
          </a:r>
          <a:endParaRPr lang="en-US" sz="1600" kern="1200" dirty="0"/>
        </a:p>
        <a:p>
          <a:pPr marL="171450" lvl="1" indent="-171450" algn="l" defTabSz="711200">
            <a:lnSpc>
              <a:spcPct val="90000"/>
            </a:lnSpc>
            <a:spcBef>
              <a:spcPct val="0"/>
            </a:spcBef>
            <a:spcAft>
              <a:spcPct val="15000"/>
            </a:spcAft>
            <a:buChar char="••"/>
          </a:pP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smtClean="0"/>
            <a:t>An understanding of the Financial Management of a Clinical Trial (Charge Capture) and Account Reconciliation</a:t>
          </a:r>
          <a:endParaRPr lang="en-US" sz="1600" kern="1200" dirty="0"/>
        </a:p>
        <a:p>
          <a:pPr marL="171450" lvl="1" indent="-171450" algn="l" defTabSz="711200">
            <a:lnSpc>
              <a:spcPct val="90000"/>
            </a:lnSpc>
            <a:spcBef>
              <a:spcPct val="0"/>
            </a:spcBef>
            <a:spcAft>
              <a:spcPct val="15000"/>
            </a:spcAft>
            <a:buChar char="••"/>
          </a:pP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smtClean="0"/>
            <a:t>An understanding of what is required to properly Closeout a clinical trial.</a:t>
          </a:r>
          <a:endParaRPr lang="en-US" sz="1600" kern="1200" dirty="0"/>
        </a:p>
      </dsp:txBody>
      <dsp:txXfrm rot="-5400000">
        <a:off x="3018663" y="317989"/>
        <a:ext cx="5124727" cy="4469421"/>
      </dsp:txXfrm>
    </dsp:sp>
    <dsp:sp modelId="{7900C38C-7DC9-47C9-87F3-A7E6947BF0DF}">
      <dsp:nvSpPr>
        <dsp:cNvPr id="0" name=""/>
        <dsp:cNvSpPr/>
      </dsp:nvSpPr>
      <dsp:spPr>
        <a:xfrm>
          <a:off x="0" y="4985"/>
          <a:ext cx="3018663" cy="5100414"/>
        </a:xfrm>
        <a:prstGeom prst="roundRect">
          <a:avLst/>
        </a:prstGeom>
        <a:gradFill rotWithShape="0">
          <a:gsLst>
            <a:gs pos="0">
              <a:schemeClr val="accent6">
                <a:shade val="50000"/>
                <a:hueOff val="0"/>
                <a:satOff val="0"/>
                <a:lumOff val="0"/>
                <a:alphaOff val="0"/>
                <a:shade val="51000"/>
                <a:satMod val="130000"/>
              </a:schemeClr>
            </a:gs>
            <a:gs pos="80000">
              <a:schemeClr val="accent6">
                <a:shade val="50000"/>
                <a:hueOff val="0"/>
                <a:satOff val="0"/>
                <a:lumOff val="0"/>
                <a:alphaOff val="0"/>
                <a:shade val="93000"/>
                <a:satMod val="130000"/>
              </a:schemeClr>
            </a:gs>
            <a:gs pos="100000">
              <a:schemeClr val="accent6">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tabLst>
              <a:tab pos="1600200" algn="l"/>
            </a:tabLst>
          </a:pPr>
          <a:r>
            <a:rPr lang="en-US" sz="3200" kern="1200" smtClean="0"/>
            <a:t>What will I get out of this training?</a:t>
          </a:r>
          <a:endParaRPr lang="en-US" sz="3200" strike="sngStrike" kern="1200" dirty="0"/>
        </a:p>
      </dsp:txBody>
      <dsp:txXfrm>
        <a:off x="147359" y="152344"/>
        <a:ext cx="2723945" cy="4805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81FBD8-4F80-49FE-A3E2-B4DFECE0E411}">
      <dsp:nvSpPr>
        <dsp:cNvPr id="0" name=""/>
        <dsp:cNvSpPr/>
      </dsp:nvSpPr>
      <dsp:spPr>
        <a:xfrm>
          <a:off x="8" y="260308"/>
          <a:ext cx="1260983" cy="630491"/>
        </a:xfrm>
        <a:prstGeom prst="roundRect">
          <a:avLst>
            <a:gd name="adj" fmla="val 10000"/>
          </a:avLst>
        </a:prstGeom>
        <a:solidFill>
          <a:schemeClr val="accent3"/>
        </a:solidFill>
        <a:ln w="254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Principal Investigator (PI)</a:t>
          </a:r>
          <a:endParaRPr lang="en-US" sz="1300" b="1" kern="1200" dirty="0">
            <a:solidFill>
              <a:schemeClr val="tx1"/>
            </a:solidFill>
          </a:endParaRPr>
        </a:p>
      </dsp:txBody>
      <dsp:txXfrm>
        <a:off x="18474" y="278774"/>
        <a:ext cx="1224051" cy="593559"/>
      </dsp:txXfrm>
    </dsp:sp>
    <dsp:sp modelId="{2F49632D-338A-45C3-A368-520474496589}">
      <dsp:nvSpPr>
        <dsp:cNvPr id="0" name=""/>
        <dsp:cNvSpPr/>
      </dsp:nvSpPr>
      <dsp:spPr>
        <a:xfrm>
          <a:off x="126106" y="890800"/>
          <a:ext cx="126098" cy="628502"/>
        </a:xfrm>
        <a:custGeom>
          <a:avLst/>
          <a:gdLst/>
          <a:ahLst/>
          <a:cxnLst/>
          <a:rect l="0" t="0" r="0" b="0"/>
          <a:pathLst>
            <a:path>
              <a:moveTo>
                <a:pt x="0" y="0"/>
              </a:moveTo>
              <a:lnTo>
                <a:pt x="0" y="628502"/>
              </a:lnTo>
              <a:lnTo>
                <a:pt x="126098" y="6285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6C1A2E-1EF6-401C-B282-36A5BA618004}">
      <dsp:nvSpPr>
        <dsp:cNvPr id="0" name=""/>
        <dsp:cNvSpPr/>
      </dsp:nvSpPr>
      <dsp:spPr>
        <a:xfrm>
          <a:off x="252204" y="1082236"/>
          <a:ext cx="1008786" cy="87413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Medicare Coverage Analysis Approval &amp; Attestation</a:t>
          </a:r>
          <a:endParaRPr lang="en-US" sz="1100" strike="sngStrike" kern="1200" dirty="0">
            <a:solidFill>
              <a:schemeClr val="tx1"/>
            </a:solidFill>
          </a:endParaRPr>
        </a:p>
      </dsp:txBody>
      <dsp:txXfrm>
        <a:off x="277806" y="1107838"/>
        <a:ext cx="957582" cy="822928"/>
      </dsp:txXfrm>
    </dsp:sp>
    <dsp:sp modelId="{4B474F85-587A-4ADD-9083-B8713E2B2BF0}">
      <dsp:nvSpPr>
        <dsp:cNvPr id="0" name=""/>
        <dsp:cNvSpPr/>
      </dsp:nvSpPr>
      <dsp:spPr>
        <a:xfrm>
          <a:off x="126106" y="890800"/>
          <a:ext cx="126098" cy="1538929"/>
        </a:xfrm>
        <a:custGeom>
          <a:avLst/>
          <a:gdLst/>
          <a:ahLst/>
          <a:cxnLst/>
          <a:rect l="0" t="0" r="0" b="0"/>
          <a:pathLst>
            <a:path>
              <a:moveTo>
                <a:pt x="0" y="0"/>
              </a:moveTo>
              <a:lnTo>
                <a:pt x="0" y="1538929"/>
              </a:lnTo>
              <a:lnTo>
                <a:pt x="126098" y="153892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03C533-A9DE-4C40-81F1-DE47769DAE5F}">
      <dsp:nvSpPr>
        <dsp:cNvPr id="0" name=""/>
        <dsp:cNvSpPr/>
      </dsp:nvSpPr>
      <dsp:spPr>
        <a:xfrm>
          <a:off x="252204" y="2114483"/>
          <a:ext cx="1008786"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Budget Review and Approval</a:t>
          </a:r>
          <a:endParaRPr lang="en-US" sz="1100" kern="1200" dirty="0">
            <a:solidFill>
              <a:schemeClr val="tx1"/>
            </a:solidFill>
          </a:endParaRPr>
        </a:p>
      </dsp:txBody>
      <dsp:txXfrm>
        <a:off x="270670" y="2132949"/>
        <a:ext cx="971854" cy="593559"/>
      </dsp:txXfrm>
    </dsp:sp>
    <dsp:sp modelId="{90A3BF8C-1C91-4D25-96CE-77FB0ED8E67A}">
      <dsp:nvSpPr>
        <dsp:cNvPr id="0" name=""/>
        <dsp:cNvSpPr/>
      </dsp:nvSpPr>
      <dsp:spPr>
        <a:xfrm>
          <a:off x="126106" y="890800"/>
          <a:ext cx="126098" cy="2329516"/>
        </a:xfrm>
        <a:custGeom>
          <a:avLst/>
          <a:gdLst/>
          <a:ahLst/>
          <a:cxnLst/>
          <a:rect l="0" t="0" r="0" b="0"/>
          <a:pathLst>
            <a:path>
              <a:moveTo>
                <a:pt x="0" y="0"/>
              </a:moveTo>
              <a:lnTo>
                <a:pt x="0" y="2329516"/>
              </a:lnTo>
              <a:lnTo>
                <a:pt x="126098" y="232951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2A8ACF-63CA-4428-B82C-227F5B6B68AB}">
      <dsp:nvSpPr>
        <dsp:cNvPr id="0" name=""/>
        <dsp:cNvSpPr/>
      </dsp:nvSpPr>
      <dsp:spPr>
        <a:xfrm>
          <a:off x="252204" y="2905070"/>
          <a:ext cx="1008786"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Regulatory Submissions</a:t>
          </a:r>
          <a:endParaRPr lang="en-US" sz="1100" kern="1200" dirty="0">
            <a:solidFill>
              <a:schemeClr val="tx1"/>
            </a:solidFill>
          </a:endParaRPr>
        </a:p>
      </dsp:txBody>
      <dsp:txXfrm>
        <a:off x="270670" y="2923536"/>
        <a:ext cx="971854" cy="593559"/>
      </dsp:txXfrm>
    </dsp:sp>
    <dsp:sp modelId="{6B8B5D94-FDE4-409B-BF8A-D9B17C0C6BB7}">
      <dsp:nvSpPr>
        <dsp:cNvPr id="0" name=""/>
        <dsp:cNvSpPr/>
      </dsp:nvSpPr>
      <dsp:spPr>
        <a:xfrm>
          <a:off x="126106" y="890800"/>
          <a:ext cx="126098" cy="3120096"/>
        </a:xfrm>
        <a:custGeom>
          <a:avLst/>
          <a:gdLst/>
          <a:ahLst/>
          <a:cxnLst/>
          <a:rect l="0" t="0" r="0" b="0"/>
          <a:pathLst>
            <a:path>
              <a:moveTo>
                <a:pt x="0" y="0"/>
              </a:moveTo>
              <a:lnTo>
                <a:pt x="0" y="3120096"/>
              </a:lnTo>
              <a:lnTo>
                <a:pt x="126098" y="31200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672466-3506-42D3-826C-AE2E61BC2BFF}">
      <dsp:nvSpPr>
        <dsp:cNvPr id="0" name=""/>
        <dsp:cNvSpPr/>
      </dsp:nvSpPr>
      <dsp:spPr>
        <a:xfrm>
          <a:off x="252204" y="3695650"/>
          <a:ext cx="1008786"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Responsible for Study Conduct</a:t>
          </a:r>
          <a:endParaRPr lang="en-US" sz="1100" kern="1200" dirty="0">
            <a:solidFill>
              <a:schemeClr val="tx1"/>
            </a:solidFill>
          </a:endParaRPr>
        </a:p>
      </dsp:txBody>
      <dsp:txXfrm>
        <a:off x="270670" y="3714116"/>
        <a:ext cx="971854" cy="593559"/>
      </dsp:txXfrm>
    </dsp:sp>
    <dsp:sp modelId="{35BD108F-4D5E-42F5-A7EE-1E26C6F2CFD1}">
      <dsp:nvSpPr>
        <dsp:cNvPr id="0" name=""/>
        <dsp:cNvSpPr/>
      </dsp:nvSpPr>
      <dsp:spPr>
        <a:xfrm>
          <a:off x="126106" y="890800"/>
          <a:ext cx="126098" cy="3910682"/>
        </a:xfrm>
        <a:custGeom>
          <a:avLst/>
          <a:gdLst/>
          <a:ahLst/>
          <a:cxnLst/>
          <a:rect l="0" t="0" r="0" b="0"/>
          <a:pathLst>
            <a:path>
              <a:moveTo>
                <a:pt x="0" y="0"/>
              </a:moveTo>
              <a:lnTo>
                <a:pt x="0" y="3910682"/>
              </a:lnTo>
              <a:lnTo>
                <a:pt x="126098" y="39106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E10E80-D8E4-4EA9-965F-24D5528A56D3}">
      <dsp:nvSpPr>
        <dsp:cNvPr id="0" name=""/>
        <dsp:cNvSpPr/>
      </dsp:nvSpPr>
      <dsp:spPr>
        <a:xfrm>
          <a:off x="252204" y="4486236"/>
          <a:ext cx="1008786"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Attestation at Closeout</a:t>
          </a:r>
          <a:endParaRPr lang="en-US" sz="1100" kern="1200" dirty="0">
            <a:solidFill>
              <a:schemeClr val="tx1"/>
            </a:solidFill>
          </a:endParaRPr>
        </a:p>
      </dsp:txBody>
      <dsp:txXfrm>
        <a:off x="270670" y="4504702"/>
        <a:ext cx="971854" cy="593559"/>
      </dsp:txXfrm>
    </dsp:sp>
    <dsp:sp modelId="{0AA7ADC5-6104-4FB3-995B-E3F6D6BC5EBC}">
      <dsp:nvSpPr>
        <dsp:cNvPr id="0" name=""/>
        <dsp:cNvSpPr/>
      </dsp:nvSpPr>
      <dsp:spPr>
        <a:xfrm>
          <a:off x="1430354" y="260308"/>
          <a:ext cx="1254426" cy="630491"/>
        </a:xfrm>
        <a:prstGeom prst="roundRect">
          <a:avLst>
            <a:gd name="adj" fmla="val 10000"/>
          </a:avLst>
        </a:prstGeom>
        <a:solidFill>
          <a:schemeClr val="accent3"/>
        </a:solidFill>
        <a:ln w="254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US" sz="1300" b="1" i="0" u="none" kern="1200" dirty="0" smtClean="0">
              <a:solidFill>
                <a:schemeClr val="tx1"/>
              </a:solidFill>
            </a:rPr>
            <a:t>Study Team  (ST)</a:t>
          </a:r>
          <a:endParaRPr lang="en-US" sz="1300" b="1" kern="1200" dirty="0">
            <a:solidFill>
              <a:schemeClr val="tx1"/>
            </a:solidFill>
          </a:endParaRPr>
        </a:p>
      </dsp:txBody>
      <dsp:txXfrm>
        <a:off x="1448820" y="278774"/>
        <a:ext cx="1217494" cy="593559"/>
      </dsp:txXfrm>
    </dsp:sp>
    <dsp:sp modelId="{474D1A55-C3D8-47F6-85D0-08CAB0A6C725}">
      <dsp:nvSpPr>
        <dsp:cNvPr id="0" name=""/>
        <dsp:cNvSpPr/>
      </dsp:nvSpPr>
      <dsp:spPr>
        <a:xfrm>
          <a:off x="1555797" y="890800"/>
          <a:ext cx="101224" cy="483700"/>
        </a:xfrm>
        <a:custGeom>
          <a:avLst/>
          <a:gdLst/>
          <a:ahLst/>
          <a:cxnLst/>
          <a:rect l="0" t="0" r="0" b="0"/>
          <a:pathLst>
            <a:path>
              <a:moveTo>
                <a:pt x="0" y="0"/>
              </a:moveTo>
              <a:lnTo>
                <a:pt x="0" y="483700"/>
              </a:lnTo>
              <a:lnTo>
                <a:pt x="101224" y="4837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26900C-211F-40A2-9D46-4F182B5268B0}">
      <dsp:nvSpPr>
        <dsp:cNvPr id="0" name=""/>
        <dsp:cNvSpPr/>
      </dsp:nvSpPr>
      <dsp:spPr>
        <a:xfrm>
          <a:off x="1657021" y="1059254"/>
          <a:ext cx="1008786"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Provide study  support to PI</a:t>
          </a:r>
        </a:p>
      </dsp:txBody>
      <dsp:txXfrm>
        <a:off x="1675487" y="1077720"/>
        <a:ext cx="971854" cy="593559"/>
      </dsp:txXfrm>
    </dsp:sp>
    <dsp:sp modelId="{81ED9440-CCFC-4E8C-963D-BDFE326E9D22}">
      <dsp:nvSpPr>
        <dsp:cNvPr id="0" name=""/>
        <dsp:cNvSpPr/>
      </dsp:nvSpPr>
      <dsp:spPr>
        <a:xfrm>
          <a:off x="1555797" y="890800"/>
          <a:ext cx="101224" cy="1236539"/>
        </a:xfrm>
        <a:custGeom>
          <a:avLst/>
          <a:gdLst/>
          <a:ahLst/>
          <a:cxnLst/>
          <a:rect l="0" t="0" r="0" b="0"/>
          <a:pathLst>
            <a:path>
              <a:moveTo>
                <a:pt x="0" y="0"/>
              </a:moveTo>
              <a:lnTo>
                <a:pt x="0" y="1236539"/>
              </a:lnTo>
              <a:lnTo>
                <a:pt x="101224" y="12365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91010B-EE07-4C40-873A-3D009663619A}">
      <dsp:nvSpPr>
        <dsp:cNvPr id="0" name=""/>
        <dsp:cNvSpPr/>
      </dsp:nvSpPr>
      <dsp:spPr>
        <a:xfrm>
          <a:off x="1657021" y="1812093"/>
          <a:ext cx="1008786"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Study Training</a:t>
          </a:r>
          <a:endParaRPr lang="en-US" sz="1100" kern="1200" dirty="0">
            <a:solidFill>
              <a:schemeClr val="tx1"/>
            </a:solidFill>
          </a:endParaRPr>
        </a:p>
      </dsp:txBody>
      <dsp:txXfrm>
        <a:off x="1675487" y="1830559"/>
        <a:ext cx="971854" cy="593559"/>
      </dsp:txXfrm>
    </dsp:sp>
    <dsp:sp modelId="{C5167769-9846-47CA-B180-C8D3A5D9A7A6}">
      <dsp:nvSpPr>
        <dsp:cNvPr id="0" name=""/>
        <dsp:cNvSpPr/>
      </dsp:nvSpPr>
      <dsp:spPr>
        <a:xfrm>
          <a:off x="1555797" y="890800"/>
          <a:ext cx="101224" cy="2024654"/>
        </a:xfrm>
        <a:custGeom>
          <a:avLst/>
          <a:gdLst/>
          <a:ahLst/>
          <a:cxnLst/>
          <a:rect l="0" t="0" r="0" b="0"/>
          <a:pathLst>
            <a:path>
              <a:moveTo>
                <a:pt x="0" y="0"/>
              </a:moveTo>
              <a:lnTo>
                <a:pt x="0" y="2024654"/>
              </a:lnTo>
              <a:lnTo>
                <a:pt x="101224" y="202465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41DBE9-0AE2-451B-8E4E-38960209DC9B}">
      <dsp:nvSpPr>
        <dsp:cNvPr id="0" name=""/>
        <dsp:cNvSpPr/>
      </dsp:nvSpPr>
      <dsp:spPr>
        <a:xfrm>
          <a:off x="1657021" y="2600208"/>
          <a:ext cx="1008786"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Patient Interaction </a:t>
          </a:r>
          <a:endParaRPr lang="en-US" sz="1100" kern="1200" dirty="0">
            <a:solidFill>
              <a:schemeClr val="tx1"/>
            </a:solidFill>
          </a:endParaRPr>
        </a:p>
      </dsp:txBody>
      <dsp:txXfrm>
        <a:off x="1675487" y="2618674"/>
        <a:ext cx="971854" cy="593559"/>
      </dsp:txXfrm>
    </dsp:sp>
    <dsp:sp modelId="{2C8724E1-FA70-40D3-B245-8654FFC1338C}">
      <dsp:nvSpPr>
        <dsp:cNvPr id="0" name=""/>
        <dsp:cNvSpPr/>
      </dsp:nvSpPr>
      <dsp:spPr>
        <a:xfrm>
          <a:off x="1555797" y="890800"/>
          <a:ext cx="101224" cy="2812769"/>
        </a:xfrm>
        <a:custGeom>
          <a:avLst/>
          <a:gdLst/>
          <a:ahLst/>
          <a:cxnLst/>
          <a:rect l="0" t="0" r="0" b="0"/>
          <a:pathLst>
            <a:path>
              <a:moveTo>
                <a:pt x="0" y="0"/>
              </a:moveTo>
              <a:lnTo>
                <a:pt x="0" y="2812769"/>
              </a:lnTo>
              <a:lnTo>
                <a:pt x="101224" y="28127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32FA3B-6ACE-42C9-ACC1-C9704D501C51}">
      <dsp:nvSpPr>
        <dsp:cNvPr id="0" name=""/>
        <dsp:cNvSpPr/>
      </dsp:nvSpPr>
      <dsp:spPr>
        <a:xfrm>
          <a:off x="1657021" y="3388323"/>
          <a:ext cx="1008786"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Data Management</a:t>
          </a:r>
          <a:endParaRPr lang="en-US" sz="1100" kern="1200" dirty="0">
            <a:solidFill>
              <a:schemeClr val="tx1"/>
            </a:solidFill>
          </a:endParaRPr>
        </a:p>
      </dsp:txBody>
      <dsp:txXfrm>
        <a:off x="1675487" y="3406789"/>
        <a:ext cx="971854" cy="593559"/>
      </dsp:txXfrm>
    </dsp:sp>
    <dsp:sp modelId="{FE1DCE5D-F2F1-4E91-8A46-8283B6D7FD6F}">
      <dsp:nvSpPr>
        <dsp:cNvPr id="0" name=""/>
        <dsp:cNvSpPr/>
      </dsp:nvSpPr>
      <dsp:spPr>
        <a:xfrm>
          <a:off x="1555797" y="890800"/>
          <a:ext cx="107428" cy="3600883"/>
        </a:xfrm>
        <a:custGeom>
          <a:avLst/>
          <a:gdLst/>
          <a:ahLst/>
          <a:cxnLst/>
          <a:rect l="0" t="0" r="0" b="0"/>
          <a:pathLst>
            <a:path>
              <a:moveTo>
                <a:pt x="0" y="0"/>
              </a:moveTo>
              <a:lnTo>
                <a:pt x="0" y="3600883"/>
              </a:lnTo>
              <a:lnTo>
                <a:pt x="107428" y="360088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3125EC-AF5D-4A0B-A967-26D2C3FB2C24}">
      <dsp:nvSpPr>
        <dsp:cNvPr id="0" name=""/>
        <dsp:cNvSpPr/>
      </dsp:nvSpPr>
      <dsp:spPr>
        <a:xfrm>
          <a:off x="1663225" y="4176438"/>
          <a:ext cx="1008454"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strike="noStrike" kern="1200" dirty="0" smtClean="0">
              <a:solidFill>
                <a:schemeClr val="tx1"/>
              </a:solidFill>
            </a:rPr>
            <a:t>Account Reconciliation</a:t>
          </a:r>
          <a:endParaRPr lang="en-US" sz="1100" kern="1200" dirty="0">
            <a:solidFill>
              <a:schemeClr val="tx1"/>
            </a:solidFill>
          </a:endParaRPr>
        </a:p>
      </dsp:txBody>
      <dsp:txXfrm>
        <a:off x="1681691" y="4194904"/>
        <a:ext cx="971522" cy="593559"/>
      </dsp:txXfrm>
    </dsp:sp>
    <dsp:sp modelId="{2CA827F8-44BE-4CAC-BBF8-B276C9F2A7FB}">
      <dsp:nvSpPr>
        <dsp:cNvPr id="0" name=""/>
        <dsp:cNvSpPr/>
      </dsp:nvSpPr>
      <dsp:spPr>
        <a:xfrm>
          <a:off x="2925906" y="260308"/>
          <a:ext cx="1260983" cy="630491"/>
        </a:xfrm>
        <a:prstGeom prst="roundRect">
          <a:avLst>
            <a:gd name="adj" fmla="val 10000"/>
          </a:avLst>
        </a:prstGeom>
        <a:solidFill>
          <a:schemeClr val="accent3"/>
        </a:solidFill>
        <a:ln w="254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US" sz="1300" b="1" i="0" u="none" kern="1200" dirty="0" smtClean="0">
              <a:solidFill>
                <a:schemeClr val="tx1"/>
              </a:solidFill>
            </a:rPr>
            <a:t>Department Administrator (DA)</a:t>
          </a:r>
          <a:endParaRPr lang="en-US" sz="1300" b="1" kern="1200" dirty="0">
            <a:solidFill>
              <a:schemeClr val="tx1"/>
            </a:solidFill>
          </a:endParaRPr>
        </a:p>
      </dsp:txBody>
      <dsp:txXfrm>
        <a:off x="2944372" y="278774"/>
        <a:ext cx="1224051" cy="593559"/>
      </dsp:txXfrm>
    </dsp:sp>
    <dsp:sp modelId="{B8873E1F-2E85-4E3F-AEF3-DB0C676CFA58}">
      <dsp:nvSpPr>
        <dsp:cNvPr id="0" name=""/>
        <dsp:cNvSpPr/>
      </dsp:nvSpPr>
      <dsp:spPr>
        <a:xfrm>
          <a:off x="3052004" y="890800"/>
          <a:ext cx="107130" cy="469445"/>
        </a:xfrm>
        <a:custGeom>
          <a:avLst/>
          <a:gdLst/>
          <a:ahLst/>
          <a:cxnLst/>
          <a:rect l="0" t="0" r="0" b="0"/>
          <a:pathLst>
            <a:path>
              <a:moveTo>
                <a:pt x="0" y="0"/>
              </a:moveTo>
              <a:lnTo>
                <a:pt x="0" y="469445"/>
              </a:lnTo>
              <a:lnTo>
                <a:pt x="107130" y="46944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8A7DAB-FEC8-4ECA-A2ED-EF738CC1B257}">
      <dsp:nvSpPr>
        <dsp:cNvPr id="0" name=""/>
        <dsp:cNvSpPr/>
      </dsp:nvSpPr>
      <dsp:spPr>
        <a:xfrm>
          <a:off x="3159135" y="1044999"/>
          <a:ext cx="1198146"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Provide Administrative Support to PI</a:t>
          </a:r>
          <a:endParaRPr lang="en-US" sz="1100" kern="1200" dirty="0">
            <a:solidFill>
              <a:schemeClr val="tx1"/>
            </a:solidFill>
          </a:endParaRPr>
        </a:p>
      </dsp:txBody>
      <dsp:txXfrm>
        <a:off x="3177601" y="1063465"/>
        <a:ext cx="1161214" cy="593559"/>
      </dsp:txXfrm>
    </dsp:sp>
    <dsp:sp modelId="{30FC6538-269E-4B48-B263-449D07B76B58}">
      <dsp:nvSpPr>
        <dsp:cNvPr id="0" name=""/>
        <dsp:cNvSpPr/>
      </dsp:nvSpPr>
      <dsp:spPr>
        <a:xfrm>
          <a:off x="3052004" y="890800"/>
          <a:ext cx="107130" cy="1236539"/>
        </a:xfrm>
        <a:custGeom>
          <a:avLst/>
          <a:gdLst/>
          <a:ahLst/>
          <a:cxnLst/>
          <a:rect l="0" t="0" r="0" b="0"/>
          <a:pathLst>
            <a:path>
              <a:moveTo>
                <a:pt x="0" y="0"/>
              </a:moveTo>
              <a:lnTo>
                <a:pt x="0" y="1236539"/>
              </a:lnTo>
              <a:lnTo>
                <a:pt x="107130" y="12365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EA026A-9202-4CC3-92AA-FED907569A39}">
      <dsp:nvSpPr>
        <dsp:cNvPr id="0" name=""/>
        <dsp:cNvSpPr/>
      </dsp:nvSpPr>
      <dsp:spPr>
        <a:xfrm>
          <a:off x="3159135" y="1812093"/>
          <a:ext cx="1207871"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Budget Development</a:t>
          </a:r>
          <a:endParaRPr lang="en-US" sz="1100" strike="sngStrike" kern="1200" dirty="0">
            <a:solidFill>
              <a:schemeClr val="tx1"/>
            </a:solidFill>
          </a:endParaRPr>
        </a:p>
      </dsp:txBody>
      <dsp:txXfrm>
        <a:off x="3177601" y="1830559"/>
        <a:ext cx="1170939" cy="593559"/>
      </dsp:txXfrm>
    </dsp:sp>
    <dsp:sp modelId="{192344FA-CDFF-41EC-9A0A-8E9EA1BDFE50}">
      <dsp:nvSpPr>
        <dsp:cNvPr id="0" name=""/>
        <dsp:cNvSpPr/>
      </dsp:nvSpPr>
      <dsp:spPr>
        <a:xfrm>
          <a:off x="3052004" y="890800"/>
          <a:ext cx="107130" cy="2024654"/>
        </a:xfrm>
        <a:custGeom>
          <a:avLst/>
          <a:gdLst/>
          <a:ahLst/>
          <a:cxnLst/>
          <a:rect l="0" t="0" r="0" b="0"/>
          <a:pathLst>
            <a:path>
              <a:moveTo>
                <a:pt x="0" y="0"/>
              </a:moveTo>
              <a:lnTo>
                <a:pt x="0" y="2024654"/>
              </a:lnTo>
              <a:lnTo>
                <a:pt x="107130" y="202465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DAE26D-DF62-4300-8896-9E1C8205B78B}">
      <dsp:nvSpPr>
        <dsp:cNvPr id="0" name=""/>
        <dsp:cNvSpPr/>
      </dsp:nvSpPr>
      <dsp:spPr>
        <a:xfrm>
          <a:off x="3159135" y="2600208"/>
          <a:ext cx="1207871"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strike="noStrike" kern="1200" dirty="0" smtClean="0">
              <a:solidFill>
                <a:schemeClr val="tx1"/>
              </a:solidFill>
            </a:rPr>
            <a:t>Financial Management</a:t>
          </a:r>
          <a:endParaRPr lang="en-US" sz="1100" kern="1200" dirty="0">
            <a:solidFill>
              <a:schemeClr val="tx1"/>
            </a:solidFill>
          </a:endParaRPr>
        </a:p>
      </dsp:txBody>
      <dsp:txXfrm>
        <a:off x="3177601" y="2618674"/>
        <a:ext cx="1170939" cy="593559"/>
      </dsp:txXfrm>
    </dsp:sp>
    <dsp:sp modelId="{85A897D8-8BD1-4DDE-A1B0-2174A543EDA1}">
      <dsp:nvSpPr>
        <dsp:cNvPr id="0" name=""/>
        <dsp:cNvSpPr/>
      </dsp:nvSpPr>
      <dsp:spPr>
        <a:xfrm>
          <a:off x="3052004" y="890800"/>
          <a:ext cx="107130" cy="2812769"/>
        </a:xfrm>
        <a:custGeom>
          <a:avLst/>
          <a:gdLst/>
          <a:ahLst/>
          <a:cxnLst/>
          <a:rect l="0" t="0" r="0" b="0"/>
          <a:pathLst>
            <a:path>
              <a:moveTo>
                <a:pt x="0" y="0"/>
              </a:moveTo>
              <a:lnTo>
                <a:pt x="0" y="2812769"/>
              </a:lnTo>
              <a:lnTo>
                <a:pt x="107130" y="28127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3B5E98-664D-4315-BD7B-EBB1192B8416}">
      <dsp:nvSpPr>
        <dsp:cNvPr id="0" name=""/>
        <dsp:cNvSpPr/>
      </dsp:nvSpPr>
      <dsp:spPr>
        <a:xfrm>
          <a:off x="3159135" y="3388323"/>
          <a:ext cx="1207871"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strike="noStrike" kern="1200" dirty="0" smtClean="0">
              <a:solidFill>
                <a:schemeClr val="tx1"/>
              </a:solidFill>
            </a:rPr>
            <a:t>Account Reconciliation</a:t>
          </a:r>
          <a:endParaRPr lang="en-US" sz="1100" kern="1200" dirty="0">
            <a:solidFill>
              <a:schemeClr val="tx1"/>
            </a:solidFill>
          </a:endParaRPr>
        </a:p>
      </dsp:txBody>
      <dsp:txXfrm>
        <a:off x="3177601" y="3406789"/>
        <a:ext cx="1170939" cy="593559"/>
      </dsp:txXfrm>
    </dsp:sp>
    <dsp:sp modelId="{06D06457-F561-4FCE-AD07-07B8373C77E7}">
      <dsp:nvSpPr>
        <dsp:cNvPr id="0" name=""/>
        <dsp:cNvSpPr/>
      </dsp:nvSpPr>
      <dsp:spPr>
        <a:xfrm>
          <a:off x="4582183" y="235864"/>
          <a:ext cx="1260983" cy="630491"/>
        </a:xfrm>
        <a:prstGeom prst="roundRect">
          <a:avLst>
            <a:gd name="adj" fmla="val 10000"/>
          </a:avLst>
        </a:prstGeom>
        <a:solidFill>
          <a:schemeClr val="accent3"/>
        </a:solidFill>
        <a:ln w="254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Clinical Trial Office (CTO)</a:t>
          </a:r>
          <a:endParaRPr lang="en-US" sz="1300" kern="1200" dirty="0">
            <a:solidFill>
              <a:schemeClr val="tx1"/>
            </a:solidFill>
          </a:endParaRPr>
        </a:p>
      </dsp:txBody>
      <dsp:txXfrm>
        <a:off x="4600649" y="254330"/>
        <a:ext cx="1224051" cy="593559"/>
      </dsp:txXfrm>
    </dsp:sp>
    <dsp:sp modelId="{D37290B7-290C-4523-89F3-01C4F4DD001B}">
      <dsp:nvSpPr>
        <dsp:cNvPr id="0" name=""/>
        <dsp:cNvSpPr/>
      </dsp:nvSpPr>
      <dsp:spPr>
        <a:xfrm>
          <a:off x="4708281" y="866355"/>
          <a:ext cx="111075" cy="456558"/>
        </a:xfrm>
        <a:custGeom>
          <a:avLst/>
          <a:gdLst/>
          <a:ahLst/>
          <a:cxnLst/>
          <a:rect l="0" t="0" r="0" b="0"/>
          <a:pathLst>
            <a:path>
              <a:moveTo>
                <a:pt x="0" y="0"/>
              </a:moveTo>
              <a:lnTo>
                <a:pt x="0" y="456558"/>
              </a:lnTo>
              <a:lnTo>
                <a:pt x="111075" y="4565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F2A83C-2623-48D0-B735-07E9B6CF2C1D}">
      <dsp:nvSpPr>
        <dsp:cNvPr id="0" name=""/>
        <dsp:cNvSpPr/>
      </dsp:nvSpPr>
      <dsp:spPr>
        <a:xfrm>
          <a:off x="4819356" y="1007668"/>
          <a:ext cx="1008786"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Medicare Coverage Analysis</a:t>
          </a:r>
          <a:endParaRPr lang="en-US" sz="1100" kern="1200" dirty="0">
            <a:solidFill>
              <a:schemeClr val="tx1"/>
            </a:solidFill>
          </a:endParaRPr>
        </a:p>
      </dsp:txBody>
      <dsp:txXfrm>
        <a:off x="4837822" y="1026134"/>
        <a:ext cx="971854" cy="593559"/>
      </dsp:txXfrm>
    </dsp:sp>
    <dsp:sp modelId="{EA0E0A1E-9C5B-4F78-A613-735DDC96DF74}">
      <dsp:nvSpPr>
        <dsp:cNvPr id="0" name=""/>
        <dsp:cNvSpPr/>
      </dsp:nvSpPr>
      <dsp:spPr>
        <a:xfrm>
          <a:off x="4708281" y="866355"/>
          <a:ext cx="111075" cy="1260983"/>
        </a:xfrm>
        <a:custGeom>
          <a:avLst/>
          <a:gdLst/>
          <a:ahLst/>
          <a:cxnLst/>
          <a:rect l="0" t="0" r="0" b="0"/>
          <a:pathLst>
            <a:path>
              <a:moveTo>
                <a:pt x="0" y="0"/>
              </a:moveTo>
              <a:lnTo>
                <a:pt x="0" y="1260983"/>
              </a:lnTo>
              <a:lnTo>
                <a:pt x="111075" y="126098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5DD1AF-AF0D-41EA-BC94-FCB11FF5080D}">
      <dsp:nvSpPr>
        <dsp:cNvPr id="0" name=""/>
        <dsp:cNvSpPr/>
      </dsp:nvSpPr>
      <dsp:spPr>
        <a:xfrm>
          <a:off x="4819356" y="1812093"/>
          <a:ext cx="1008786"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Budget Development &amp; Negotiation</a:t>
          </a:r>
          <a:endParaRPr lang="en-US" sz="1100" kern="1200" dirty="0">
            <a:solidFill>
              <a:schemeClr val="tx1"/>
            </a:solidFill>
          </a:endParaRPr>
        </a:p>
      </dsp:txBody>
      <dsp:txXfrm>
        <a:off x="4837822" y="1830559"/>
        <a:ext cx="971854" cy="593559"/>
      </dsp:txXfrm>
    </dsp:sp>
    <dsp:sp modelId="{61EE1C21-38EC-4AB2-AABB-0F74C2252EA2}">
      <dsp:nvSpPr>
        <dsp:cNvPr id="0" name=""/>
        <dsp:cNvSpPr/>
      </dsp:nvSpPr>
      <dsp:spPr>
        <a:xfrm>
          <a:off x="4708281" y="866355"/>
          <a:ext cx="111075" cy="2049098"/>
        </a:xfrm>
        <a:custGeom>
          <a:avLst/>
          <a:gdLst/>
          <a:ahLst/>
          <a:cxnLst/>
          <a:rect l="0" t="0" r="0" b="0"/>
          <a:pathLst>
            <a:path>
              <a:moveTo>
                <a:pt x="0" y="0"/>
              </a:moveTo>
              <a:lnTo>
                <a:pt x="0" y="2049098"/>
              </a:lnTo>
              <a:lnTo>
                <a:pt x="111075" y="204909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30E87B-FBD4-4DE8-80FD-38236FFBFEA3}">
      <dsp:nvSpPr>
        <dsp:cNvPr id="0" name=""/>
        <dsp:cNvSpPr/>
      </dsp:nvSpPr>
      <dsp:spPr>
        <a:xfrm>
          <a:off x="4819356" y="2600208"/>
          <a:ext cx="1008786"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Terms and Conditions</a:t>
          </a:r>
          <a:endParaRPr lang="en-US" sz="1100" kern="1200" dirty="0">
            <a:solidFill>
              <a:schemeClr val="tx1"/>
            </a:solidFill>
          </a:endParaRPr>
        </a:p>
      </dsp:txBody>
      <dsp:txXfrm>
        <a:off x="4837822" y="2618674"/>
        <a:ext cx="971854" cy="593559"/>
      </dsp:txXfrm>
    </dsp:sp>
    <dsp:sp modelId="{E4962236-7DF5-44A9-B8ED-DDD4FF34EFB0}">
      <dsp:nvSpPr>
        <dsp:cNvPr id="0" name=""/>
        <dsp:cNvSpPr/>
      </dsp:nvSpPr>
      <dsp:spPr>
        <a:xfrm>
          <a:off x="4708281" y="866355"/>
          <a:ext cx="111075" cy="2837213"/>
        </a:xfrm>
        <a:custGeom>
          <a:avLst/>
          <a:gdLst/>
          <a:ahLst/>
          <a:cxnLst/>
          <a:rect l="0" t="0" r="0" b="0"/>
          <a:pathLst>
            <a:path>
              <a:moveTo>
                <a:pt x="0" y="0"/>
              </a:moveTo>
              <a:lnTo>
                <a:pt x="0" y="2837213"/>
              </a:lnTo>
              <a:lnTo>
                <a:pt x="111075" y="28372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06D7CF-87D4-4870-85F6-9A1D476FA1C4}">
      <dsp:nvSpPr>
        <dsp:cNvPr id="0" name=""/>
        <dsp:cNvSpPr/>
      </dsp:nvSpPr>
      <dsp:spPr>
        <a:xfrm>
          <a:off x="4819356" y="3388323"/>
          <a:ext cx="1021659"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Financial Administration</a:t>
          </a:r>
          <a:endParaRPr lang="en-US" sz="1100" kern="1200" dirty="0">
            <a:solidFill>
              <a:schemeClr val="tx1"/>
            </a:solidFill>
          </a:endParaRPr>
        </a:p>
      </dsp:txBody>
      <dsp:txXfrm>
        <a:off x="4837822" y="3406789"/>
        <a:ext cx="984727" cy="593559"/>
      </dsp:txXfrm>
    </dsp:sp>
    <dsp:sp modelId="{17FBCD0D-01E6-4BCD-AA29-0E20B4CC90F2}">
      <dsp:nvSpPr>
        <dsp:cNvPr id="0" name=""/>
        <dsp:cNvSpPr/>
      </dsp:nvSpPr>
      <dsp:spPr>
        <a:xfrm>
          <a:off x="4708281" y="866355"/>
          <a:ext cx="111075" cy="3625328"/>
        </a:xfrm>
        <a:custGeom>
          <a:avLst/>
          <a:gdLst/>
          <a:ahLst/>
          <a:cxnLst/>
          <a:rect l="0" t="0" r="0" b="0"/>
          <a:pathLst>
            <a:path>
              <a:moveTo>
                <a:pt x="0" y="0"/>
              </a:moveTo>
              <a:lnTo>
                <a:pt x="0" y="3625328"/>
              </a:lnTo>
              <a:lnTo>
                <a:pt x="111075" y="36253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957533-988A-4A50-A7B3-DD57B4C884E0}">
      <dsp:nvSpPr>
        <dsp:cNvPr id="0" name=""/>
        <dsp:cNvSpPr/>
      </dsp:nvSpPr>
      <dsp:spPr>
        <a:xfrm>
          <a:off x="4819356" y="4176438"/>
          <a:ext cx="1045456" cy="6304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ts val="0"/>
            </a:spcAft>
          </a:pPr>
          <a:r>
            <a:rPr lang="en-US" sz="1100" kern="1200" dirty="0" smtClean="0">
              <a:solidFill>
                <a:schemeClr val="tx1"/>
              </a:solidFill>
            </a:rPr>
            <a:t>Account Reconciliation</a:t>
          </a:r>
        </a:p>
        <a:p>
          <a:pPr lvl="0" algn="ctr" defTabSz="488950">
            <a:lnSpc>
              <a:spcPct val="90000"/>
            </a:lnSpc>
            <a:spcBef>
              <a:spcPct val="0"/>
            </a:spcBef>
            <a:spcAft>
              <a:spcPts val="0"/>
            </a:spcAft>
          </a:pPr>
          <a:r>
            <a:rPr lang="en-US" sz="1100" kern="1200" dirty="0" smtClean="0">
              <a:solidFill>
                <a:schemeClr val="tx1"/>
              </a:solidFill>
            </a:rPr>
            <a:t>&amp; Closeout</a:t>
          </a:r>
          <a:endParaRPr lang="en-US" sz="1100" kern="1200" dirty="0">
            <a:solidFill>
              <a:schemeClr val="tx1"/>
            </a:solidFill>
          </a:endParaRPr>
        </a:p>
      </dsp:txBody>
      <dsp:txXfrm>
        <a:off x="4837822" y="4194904"/>
        <a:ext cx="1008524" cy="5935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D87B4-E0C7-40CF-ADBA-067CD0047F70}">
      <dsp:nvSpPr>
        <dsp:cNvPr id="0" name=""/>
        <dsp:cNvSpPr/>
      </dsp:nvSpPr>
      <dsp:spPr>
        <a:xfrm>
          <a:off x="2703729" y="2874830"/>
          <a:ext cx="3431740" cy="2386584"/>
        </a:xfrm>
        <a:prstGeom prst="ellipse">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26035" tIns="26035" rIns="26035" bIns="26035" numCol="1" spcCol="1270" anchor="ctr" anchorCtr="0">
          <a:noAutofit/>
        </a:bodyPr>
        <a:lstStyle/>
        <a:p>
          <a:pPr lvl="0" algn="ctr" defTabSz="1822450">
            <a:lnSpc>
              <a:spcPct val="90000"/>
            </a:lnSpc>
            <a:spcBef>
              <a:spcPct val="0"/>
            </a:spcBef>
            <a:spcAft>
              <a:spcPct val="35000"/>
            </a:spcAft>
          </a:pPr>
          <a:r>
            <a:rPr lang="en-US" sz="4100" kern="1200" dirty="0" smtClean="0">
              <a:solidFill>
                <a:schemeClr val="tx1"/>
              </a:solidFill>
            </a:rPr>
            <a:t>Medicare Coverage Analysis</a:t>
          </a:r>
          <a:endParaRPr lang="en-US" sz="4100" kern="1200" dirty="0">
            <a:solidFill>
              <a:schemeClr val="tx1"/>
            </a:solidFill>
          </a:endParaRPr>
        </a:p>
      </dsp:txBody>
      <dsp:txXfrm>
        <a:off x="3206296" y="3224337"/>
        <a:ext cx="2426606" cy="1687570"/>
      </dsp:txXfrm>
    </dsp:sp>
    <dsp:sp modelId="{598A00F4-EC93-41D2-B264-0318560A1B48}">
      <dsp:nvSpPr>
        <dsp:cNvPr id="0" name=""/>
        <dsp:cNvSpPr/>
      </dsp:nvSpPr>
      <dsp:spPr>
        <a:xfrm rot="12999504">
          <a:off x="995532" y="2064083"/>
          <a:ext cx="2376641" cy="680176"/>
        </a:xfrm>
        <a:prstGeom prst="leftArrow">
          <a:avLst>
            <a:gd name="adj1" fmla="val 60000"/>
            <a:gd name="adj2" fmla="val 5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sp>
    <dsp:sp modelId="{59EAE000-7AE9-4F15-ADE0-7F275CAAFC25}">
      <dsp:nvSpPr>
        <dsp:cNvPr id="0" name=""/>
        <dsp:cNvSpPr/>
      </dsp:nvSpPr>
      <dsp:spPr>
        <a:xfrm>
          <a:off x="96943" y="787791"/>
          <a:ext cx="2267254" cy="1813803"/>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US" sz="1500" kern="1200" dirty="0" smtClean="0">
              <a:solidFill>
                <a:schemeClr val="tx1"/>
              </a:solidFill>
            </a:rPr>
            <a:t>Determines if patient care costs are the financial responsibility of </a:t>
          </a:r>
          <a:r>
            <a:rPr lang="en-US" sz="1500" kern="1200" dirty="0" smtClean="0">
              <a:solidFill>
                <a:schemeClr val="tx1"/>
              </a:solidFill>
            </a:rPr>
            <a:t>the sponsor</a:t>
          </a:r>
          <a:r>
            <a:rPr lang="en-US" sz="1500" kern="1200" dirty="0" smtClean="0">
              <a:solidFill>
                <a:schemeClr val="tx1"/>
              </a:solidFill>
            </a:rPr>
            <a:t>, other funding source, or qualify for reimbursement by third party payers</a:t>
          </a:r>
          <a:endParaRPr lang="en-US" sz="1500" kern="1200" dirty="0">
            <a:solidFill>
              <a:schemeClr val="tx1"/>
            </a:solidFill>
          </a:endParaRPr>
        </a:p>
      </dsp:txBody>
      <dsp:txXfrm>
        <a:off x="150067" y="840915"/>
        <a:ext cx="2161006" cy="1707555"/>
      </dsp:txXfrm>
    </dsp:sp>
    <dsp:sp modelId="{F969CB0A-B59F-4428-9781-E07FBCB61EEF}">
      <dsp:nvSpPr>
        <dsp:cNvPr id="0" name=""/>
        <dsp:cNvSpPr/>
      </dsp:nvSpPr>
      <dsp:spPr>
        <a:xfrm rot="16200000">
          <a:off x="3490130" y="1497080"/>
          <a:ext cx="1858939" cy="680176"/>
        </a:xfrm>
        <a:prstGeom prst="leftArrow">
          <a:avLst>
            <a:gd name="adj1" fmla="val 60000"/>
            <a:gd name="adj2" fmla="val 5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sp>
    <dsp:sp modelId="{306361BF-BCE6-4CC9-8EEB-B6F93EB7A3B7}">
      <dsp:nvSpPr>
        <dsp:cNvPr id="0" name=""/>
        <dsp:cNvSpPr/>
      </dsp:nvSpPr>
      <dsp:spPr>
        <a:xfrm>
          <a:off x="3285972" y="796"/>
          <a:ext cx="2267254" cy="1813803"/>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US" sz="1500" kern="1200" dirty="0" smtClean="0">
              <a:solidFill>
                <a:schemeClr val="tx1"/>
              </a:solidFill>
            </a:rPr>
            <a:t>Comprehensive analysis of clinical trial related </a:t>
          </a:r>
          <a:r>
            <a:rPr lang="en-US" sz="1500" kern="1200" dirty="0" smtClean="0">
              <a:solidFill>
                <a:schemeClr val="tx1"/>
              </a:solidFill>
            </a:rPr>
            <a:t>documents to determine the billing status of items and services administered as part of a clinical trial.</a:t>
          </a:r>
          <a:endParaRPr lang="en-US" sz="1500" kern="1200" dirty="0">
            <a:solidFill>
              <a:schemeClr val="tx1"/>
            </a:solidFill>
          </a:endParaRPr>
        </a:p>
      </dsp:txBody>
      <dsp:txXfrm>
        <a:off x="3339096" y="53920"/>
        <a:ext cx="2161006" cy="1707555"/>
      </dsp:txXfrm>
    </dsp:sp>
    <dsp:sp modelId="{5F414C98-E702-463D-95B3-30DF06812500}">
      <dsp:nvSpPr>
        <dsp:cNvPr id="0" name=""/>
        <dsp:cNvSpPr/>
      </dsp:nvSpPr>
      <dsp:spPr>
        <a:xfrm rot="19551228">
          <a:off x="5562384" y="2189378"/>
          <a:ext cx="2251716" cy="680176"/>
        </a:xfrm>
        <a:prstGeom prst="leftArrow">
          <a:avLst>
            <a:gd name="adj1" fmla="val 60000"/>
            <a:gd name="adj2" fmla="val 5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sp>
    <dsp:sp modelId="{BC2C78AF-35F4-46C6-BA0F-1EE25495B77C}">
      <dsp:nvSpPr>
        <dsp:cNvPr id="0" name=""/>
        <dsp:cNvSpPr/>
      </dsp:nvSpPr>
      <dsp:spPr>
        <a:xfrm>
          <a:off x="6486384" y="990612"/>
          <a:ext cx="2267254" cy="1813803"/>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US" sz="1500" kern="1200" dirty="0" smtClean="0">
              <a:solidFill>
                <a:schemeClr val="tx1"/>
              </a:solidFill>
            </a:rPr>
            <a:t>Basis of </a:t>
          </a:r>
          <a:r>
            <a:rPr lang="en-US" sz="1500" kern="1200" dirty="0" smtClean="0">
              <a:solidFill>
                <a:schemeClr val="tx1"/>
              </a:solidFill>
            </a:rPr>
            <a:t>the research </a:t>
          </a:r>
          <a:r>
            <a:rPr lang="en-US" sz="1500" kern="1200" dirty="0" smtClean="0">
              <a:solidFill>
                <a:schemeClr val="tx1"/>
              </a:solidFill>
            </a:rPr>
            <a:t>billing compliance process</a:t>
          </a:r>
          <a:endParaRPr lang="en-US" sz="1500" kern="1200" dirty="0">
            <a:solidFill>
              <a:schemeClr val="tx1"/>
            </a:solidFill>
          </a:endParaRPr>
        </a:p>
      </dsp:txBody>
      <dsp:txXfrm>
        <a:off x="6539508" y="1043736"/>
        <a:ext cx="2161006" cy="17075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D0AA53-FE2F-490F-8891-6A88187C2B63}">
      <dsp:nvSpPr>
        <dsp:cNvPr id="0" name=""/>
        <dsp:cNvSpPr/>
      </dsp:nvSpPr>
      <dsp:spPr>
        <a:xfrm rot="21250356">
          <a:off x="1594363" y="1632698"/>
          <a:ext cx="2979812" cy="1392231"/>
        </a:xfrm>
        <a:prstGeom prst="irregularSeal2">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Consequences</a:t>
          </a:r>
          <a:endParaRPr lang="en-US" sz="1200" kern="1200" dirty="0">
            <a:solidFill>
              <a:schemeClr val="tx1"/>
            </a:solidFill>
          </a:endParaRPr>
        </a:p>
      </dsp:txBody>
      <dsp:txXfrm>
        <a:off x="2338365" y="2055053"/>
        <a:ext cx="1278560" cy="615740"/>
      </dsp:txXfrm>
    </dsp:sp>
    <dsp:sp modelId="{0734593E-96FF-4786-A43D-F382BCC3B78F}">
      <dsp:nvSpPr>
        <dsp:cNvPr id="0" name=""/>
        <dsp:cNvSpPr/>
      </dsp:nvSpPr>
      <dsp:spPr>
        <a:xfrm rot="15927909">
          <a:off x="2884347" y="1203040"/>
          <a:ext cx="252901" cy="398861"/>
        </a:xfrm>
        <a:prstGeom prst="lightningBolt">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dirty="0">
            <a:solidFill>
              <a:schemeClr val="tx1"/>
            </a:solidFill>
          </a:endParaRPr>
        </a:p>
      </dsp:txBody>
      <dsp:txXfrm rot="10800000">
        <a:off x="2925281" y="1320628"/>
        <a:ext cx="177031" cy="239317"/>
      </dsp:txXfrm>
    </dsp:sp>
    <dsp:sp modelId="{2194A407-0D6B-4308-A48E-95C24AE1FE11}">
      <dsp:nvSpPr>
        <dsp:cNvPr id="0" name=""/>
        <dsp:cNvSpPr/>
      </dsp:nvSpPr>
      <dsp:spPr>
        <a:xfrm>
          <a:off x="2307217" y="-30755"/>
          <a:ext cx="1274184" cy="1189878"/>
        </a:xfrm>
        <a:prstGeom prst="ellipse">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Costs Associated With Investigation</a:t>
          </a:r>
          <a:endParaRPr lang="en-US" sz="1100" kern="1200" dirty="0">
            <a:solidFill>
              <a:schemeClr val="tx1"/>
            </a:solidFill>
          </a:endParaRPr>
        </a:p>
      </dsp:txBody>
      <dsp:txXfrm>
        <a:off x="2493817" y="143499"/>
        <a:ext cx="900984" cy="841370"/>
      </dsp:txXfrm>
    </dsp:sp>
    <dsp:sp modelId="{B4DBB75A-57FE-49CB-BD9C-170DFCBCD321}">
      <dsp:nvSpPr>
        <dsp:cNvPr id="0" name=""/>
        <dsp:cNvSpPr/>
      </dsp:nvSpPr>
      <dsp:spPr>
        <a:xfrm rot="18738714">
          <a:off x="3612169" y="1315480"/>
          <a:ext cx="294459" cy="543369"/>
        </a:xfrm>
        <a:prstGeom prst="lightningBolt">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dirty="0">
            <a:solidFill>
              <a:schemeClr val="tx1"/>
            </a:solidFill>
          </a:endParaRPr>
        </a:p>
      </dsp:txBody>
      <dsp:txXfrm>
        <a:off x="3626605" y="1456817"/>
        <a:ext cx="206121" cy="326021"/>
      </dsp:txXfrm>
    </dsp:sp>
    <dsp:sp modelId="{D59423EC-04DD-4257-9E42-73FDD14FCB6A}">
      <dsp:nvSpPr>
        <dsp:cNvPr id="0" name=""/>
        <dsp:cNvSpPr/>
      </dsp:nvSpPr>
      <dsp:spPr>
        <a:xfrm>
          <a:off x="3684553" y="561562"/>
          <a:ext cx="1055811" cy="1055811"/>
        </a:xfrm>
        <a:prstGeom prst="ellipse">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Civil Fines</a:t>
          </a:r>
          <a:endParaRPr lang="en-US" sz="1100" kern="1200" dirty="0">
            <a:solidFill>
              <a:schemeClr val="tx1"/>
            </a:solidFill>
          </a:endParaRPr>
        </a:p>
      </dsp:txBody>
      <dsp:txXfrm>
        <a:off x="3839173" y="716182"/>
        <a:ext cx="746571" cy="746571"/>
      </dsp:txXfrm>
    </dsp:sp>
    <dsp:sp modelId="{5882C35D-3F1F-49E9-A8D3-C06E31017EEF}">
      <dsp:nvSpPr>
        <dsp:cNvPr id="0" name=""/>
        <dsp:cNvSpPr/>
      </dsp:nvSpPr>
      <dsp:spPr>
        <a:xfrm rot="10859877">
          <a:off x="4300709" y="2152249"/>
          <a:ext cx="192537" cy="398861"/>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dirty="0">
            <a:solidFill>
              <a:schemeClr val="tx1"/>
            </a:solidFill>
          </a:endParaRPr>
        </a:p>
      </dsp:txBody>
      <dsp:txXfrm rot="10800000">
        <a:off x="4358466" y="2232524"/>
        <a:ext cx="134776" cy="239317"/>
      </dsp:txXfrm>
    </dsp:sp>
    <dsp:sp modelId="{22EEC5D2-1941-4726-9F16-A0F83C0A7106}">
      <dsp:nvSpPr>
        <dsp:cNvPr id="0" name=""/>
        <dsp:cNvSpPr/>
      </dsp:nvSpPr>
      <dsp:spPr>
        <a:xfrm>
          <a:off x="4209837" y="1829711"/>
          <a:ext cx="1055811" cy="1055811"/>
        </a:xfrm>
        <a:prstGeom prst="ellipse">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Criminal Penalties</a:t>
          </a:r>
          <a:endParaRPr lang="en-US" sz="1100" kern="1200" dirty="0">
            <a:solidFill>
              <a:schemeClr val="tx1"/>
            </a:solidFill>
          </a:endParaRPr>
        </a:p>
      </dsp:txBody>
      <dsp:txXfrm>
        <a:off x="4364457" y="1984331"/>
        <a:ext cx="746571" cy="746571"/>
      </dsp:txXfrm>
    </dsp:sp>
    <dsp:sp modelId="{16554C6C-1C47-4D03-9FC8-DAC193506A80}">
      <dsp:nvSpPr>
        <dsp:cNvPr id="0" name=""/>
        <dsp:cNvSpPr/>
      </dsp:nvSpPr>
      <dsp:spPr>
        <a:xfrm rot="2938843">
          <a:off x="3546598" y="2770264"/>
          <a:ext cx="322813" cy="551175"/>
        </a:xfrm>
        <a:prstGeom prst="lightningBolt">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dirty="0">
            <a:solidFill>
              <a:schemeClr val="tx1"/>
            </a:solidFill>
          </a:endParaRPr>
        </a:p>
      </dsp:txBody>
      <dsp:txXfrm>
        <a:off x="3563240" y="2843965"/>
        <a:ext cx="225969" cy="330705"/>
      </dsp:txXfrm>
    </dsp:sp>
    <dsp:sp modelId="{AA115BEB-B250-4ED0-9FAB-368D486CB1CB}">
      <dsp:nvSpPr>
        <dsp:cNvPr id="0" name=""/>
        <dsp:cNvSpPr/>
      </dsp:nvSpPr>
      <dsp:spPr>
        <a:xfrm>
          <a:off x="3471918" y="3001728"/>
          <a:ext cx="1481081" cy="1248074"/>
        </a:xfrm>
        <a:prstGeom prst="ellipse">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Increased Governmental Scrutiny</a:t>
          </a:r>
          <a:endParaRPr lang="en-US" sz="1100" kern="1200" dirty="0">
            <a:solidFill>
              <a:schemeClr val="tx1"/>
            </a:solidFill>
          </a:endParaRPr>
        </a:p>
      </dsp:txBody>
      <dsp:txXfrm>
        <a:off x="3688817" y="3184504"/>
        <a:ext cx="1047283" cy="882522"/>
      </dsp:txXfrm>
    </dsp:sp>
    <dsp:sp modelId="{58C09ED2-4AC4-48B7-B30B-0B523381BF8A}">
      <dsp:nvSpPr>
        <dsp:cNvPr id="0" name=""/>
        <dsp:cNvSpPr/>
      </dsp:nvSpPr>
      <dsp:spPr>
        <a:xfrm rot="5663524">
          <a:off x="2848954" y="3116154"/>
          <a:ext cx="319049" cy="398861"/>
        </a:xfrm>
        <a:prstGeom prst="lightningBolt">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dirty="0">
            <a:solidFill>
              <a:schemeClr val="tx1"/>
            </a:solidFill>
          </a:endParaRPr>
        </a:p>
      </dsp:txBody>
      <dsp:txXfrm rot="10800000">
        <a:off x="2900476" y="3148209"/>
        <a:ext cx="223334" cy="239317"/>
      </dsp:txXfrm>
    </dsp:sp>
    <dsp:sp modelId="{695657C5-D653-44E2-9FE4-3151619881A4}">
      <dsp:nvSpPr>
        <dsp:cNvPr id="0" name=""/>
        <dsp:cNvSpPr/>
      </dsp:nvSpPr>
      <dsp:spPr>
        <a:xfrm>
          <a:off x="2416404" y="3623144"/>
          <a:ext cx="1055811" cy="1055811"/>
        </a:xfrm>
        <a:prstGeom prst="ellipse">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Costs to Implement Corrective Action Plan</a:t>
          </a:r>
          <a:endParaRPr lang="en-US" sz="1100" kern="1200" dirty="0">
            <a:solidFill>
              <a:schemeClr val="tx1"/>
            </a:solidFill>
          </a:endParaRPr>
        </a:p>
      </dsp:txBody>
      <dsp:txXfrm>
        <a:off x="2571024" y="3777764"/>
        <a:ext cx="746571" cy="746571"/>
      </dsp:txXfrm>
    </dsp:sp>
    <dsp:sp modelId="{2F4078D0-4A28-4033-AD46-8062E4D47546}">
      <dsp:nvSpPr>
        <dsp:cNvPr id="0" name=""/>
        <dsp:cNvSpPr/>
      </dsp:nvSpPr>
      <dsp:spPr>
        <a:xfrm rot="8241185">
          <a:off x="2321639" y="3041750"/>
          <a:ext cx="176002" cy="398861"/>
        </a:xfrm>
        <a:prstGeom prst="lightningBolt">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dirty="0">
            <a:solidFill>
              <a:schemeClr val="tx1"/>
            </a:solidFill>
          </a:endParaRPr>
        </a:p>
      </dsp:txBody>
      <dsp:txXfrm rot="10800000">
        <a:off x="2367458" y="3103636"/>
        <a:ext cx="123201" cy="239317"/>
      </dsp:txXfrm>
    </dsp:sp>
    <dsp:sp modelId="{82705863-A3C0-4066-852A-B6A7273A390E}">
      <dsp:nvSpPr>
        <dsp:cNvPr id="0" name=""/>
        <dsp:cNvSpPr/>
      </dsp:nvSpPr>
      <dsp:spPr>
        <a:xfrm>
          <a:off x="967157" y="3001728"/>
          <a:ext cx="1418007" cy="1248074"/>
        </a:xfrm>
        <a:prstGeom prst="ellipse">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Loss of Trust by Sponsors and Participants</a:t>
          </a:r>
          <a:endParaRPr lang="en-US" sz="1100" kern="1200" dirty="0">
            <a:solidFill>
              <a:schemeClr val="tx1"/>
            </a:solidFill>
          </a:endParaRPr>
        </a:p>
      </dsp:txBody>
      <dsp:txXfrm>
        <a:off x="1174819" y="3184504"/>
        <a:ext cx="1002683" cy="882522"/>
      </dsp:txXfrm>
    </dsp:sp>
    <dsp:sp modelId="{62EE3EEE-80AC-431F-AA4F-0509C4FDB4E7}">
      <dsp:nvSpPr>
        <dsp:cNvPr id="0" name=""/>
        <dsp:cNvSpPr/>
      </dsp:nvSpPr>
      <dsp:spPr>
        <a:xfrm rot="21548790">
          <a:off x="1518298" y="1675992"/>
          <a:ext cx="269875" cy="512461"/>
        </a:xfrm>
        <a:prstGeom prst="lightningBolt">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dirty="0">
            <a:solidFill>
              <a:schemeClr val="tx1"/>
            </a:solidFill>
          </a:endParaRPr>
        </a:p>
      </dsp:txBody>
      <dsp:txXfrm>
        <a:off x="1518302" y="1779087"/>
        <a:ext cx="188913" cy="307477"/>
      </dsp:txXfrm>
    </dsp:sp>
    <dsp:sp modelId="{5D991E97-7B82-46B8-B8BE-5C55B551AFEC}">
      <dsp:nvSpPr>
        <dsp:cNvPr id="0" name=""/>
        <dsp:cNvSpPr/>
      </dsp:nvSpPr>
      <dsp:spPr>
        <a:xfrm>
          <a:off x="622971" y="1829711"/>
          <a:ext cx="1055811" cy="1055811"/>
        </a:xfrm>
        <a:prstGeom prst="ellipse">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Under Billing</a:t>
          </a:r>
          <a:endParaRPr lang="en-US" sz="1100" kern="1200" dirty="0">
            <a:solidFill>
              <a:schemeClr val="tx1"/>
            </a:solidFill>
          </a:endParaRPr>
        </a:p>
      </dsp:txBody>
      <dsp:txXfrm>
        <a:off x="777591" y="1984331"/>
        <a:ext cx="746571" cy="746571"/>
      </dsp:txXfrm>
    </dsp:sp>
    <dsp:sp modelId="{D47601C3-CE35-4C33-8504-900C33215F68}">
      <dsp:nvSpPr>
        <dsp:cNvPr id="0" name=""/>
        <dsp:cNvSpPr/>
      </dsp:nvSpPr>
      <dsp:spPr>
        <a:xfrm rot="13281157">
          <a:off x="2123177" y="1380809"/>
          <a:ext cx="221171" cy="398861"/>
        </a:xfrm>
        <a:prstGeom prst="lightningBolt">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dirty="0">
            <a:solidFill>
              <a:schemeClr val="tx1"/>
            </a:solidFill>
          </a:endParaRPr>
        </a:p>
      </dsp:txBody>
      <dsp:txXfrm rot="10800000">
        <a:off x="2181256" y="1482500"/>
        <a:ext cx="154820" cy="239317"/>
      </dsp:txXfrm>
    </dsp:sp>
    <dsp:sp modelId="{9DB4CE2A-4264-4521-A1FF-C703BE15F3F1}">
      <dsp:nvSpPr>
        <dsp:cNvPr id="0" name=""/>
        <dsp:cNvSpPr/>
      </dsp:nvSpPr>
      <dsp:spPr>
        <a:xfrm>
          <a:off x="1148255" y="561562"/>
          <a:ext cx="1055811" cy="1055811"/>
        </a:xfrm>
        <a:prstGeom prst="ellipse">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Loss of Govern-mental Funding</a:t>
          </a:r>
          <a:endParaRPr lang="en-US" sz="1100" kern="1200" dirty="0">
            <a:solidFill>
              <a:schemeClr val="tx1"/>
            </a:solidFill>
          </a:endParaRPr>
        </a:p>
      </dsp:txBody>
      <dsp:txXfrm>
        <a:off x="1302875" y="716182"/>
        <a:ext cx="746571" cy="7465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6F925B-2414-48FF-8B5A-D9988140CECD}">
      <dsp:nvSpPr>
        <dsp:cNvPr id="0" name=""/>
        <dsp:cNvSpPr/>
      </dsp:nvSpPr>
      <dsp:spPr>
        <a:xfrm>
          <a:off x="3017" y="2230673"/>
          <a:ext cx="1083894" cy="1083894"/>
        </a:xfrm>
        <a:prstGeom prst="ellipse">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tx1"/>
              </a:solidFill>
            </a:rPr>
            <a:t>Evaluates a Medicare benefit</a:t>
          </a:r>
          <a:endParaRPr lang="en-US" sz="1000" kern="1200" dirty="0">
            <a:solidFill>
              <a:schemeClr val="tx1"/>
            </a:solidFill>
          </a:endParaRPr>
        </a:p>
      </dsp:txBody>
      <dsp:txXfrm>
        <a:off x="161750" y="2389406"/>
        <a:ext cx="766428" cy="766428"/>
      </dsp:txXfrm>
    </dsp:sp>
    <dsp:sp modelId="{E41767A0-9297-4481-9258-D4B9C760F7EF}">
      <dsp:nvSpPr>
        <dsp:cNvPr id="0" name=""/>
        <dsp:cNvSpPr/>
      </dsp:nvSpPr>
      <dsp:spPr>
        <a:xfrm>
          <a:off x="1174924" y="2458291"/>
          <a:ext cx="628658" cy="628658"/>
        </a:xfrm>
        <a:prstGeom prst="mathPlus">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solidFill>
              <a:schemeClr val="tx1"/>
            </a:solidFill>
          </a:endParaRPr>
        </a:p>
      </dsp:txBody>
      <dsp:txXfrm>
        <a:off x="1258253" y="2698690"/>
        <a:ext cx="462000" cy="147860"/>
      </dsp:txXfrm>
    </dsp:sp>
    <dsp:sp modelId="{D00C43D9-3217-441F-8DD8-89A6A384FA05}">
      <dsp:nvSpPr>
        <dsp:cNvPr id="0" name=""/>
        <dsp:cNvSpPr/>
      </dsp:nvSpPr>
      <dsp:spPr>
        <a:xfrm>
          <a:off x="1891596" y="2230673"/>
          <a:ext cx="1083894" cy="1083894"/>
        </a:xfrm>
        <a:prstGeom prst="ellipse">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tx1"/>
              </a:solidFill>
            </a:rPr>
            <a:t> Has therapeutic intent </a:t>
          </a:r>
          <a:endParaRPr lang="en-US" sz="1000" kern="1200" dirty="0">
            <a:solidFill>
              <a:schemeClr val="tx1"/>
            </a:solidFill>
          </a:endParaRPr>
        </a:p>
      </dsp:txBody>
      <dsp:txXfrm>
        <a:off x="2050329" y="2389406"/>
        <a:ext cx="766428" cy="766428"/>
      </dsp:txXfrm>
    </dsp:sp>
    <dsp:sp modelId="{C526435A-3CE0-40BA-9666-2F20A6FD2E36}">
      <dsp:nvSpPr>
        <dsp:cNvPr id="0" name=""/>
        <dsp:cNvSpPr/>
      </dsp:nvSpPr>
      <dsp:spPr>
        <a:xfrm>
          <a:off x="3063503" y="2458291"/>
          <a:ext cx="628658" cy="628658"/>
        </a:xfrm>
        <a:prstGeom prst="mathPlus">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solidFill>
              <a:schemeClr val="tx1"/>
            </a:solidFill>
          </a:endParaRPr>
        </a:p>
      </dsp:txBody>
      <dsp:txXfrm>
        <a:off x="3146832" y="2698690"/>
        <a:ext cx="462000" cy="147860"/>
      </dsp:txXfrm>
    </dsp:sp>
    <dsp:sp modelId="{4E9B4178-DB4D-426C-95B1-F25614ED11D9}">
      <dsp:nvSpPr>
        <dsp:cNvPr id="0" name=""/>
        <dsp:cNvSpPr/>
      </dsp:nvSpPr>
      <dsp:spPr>
        <a:xfrm>
          <a:off x="3780174" y="2230673"/>
          <a:ext cx="1083894" cy="1083894"/>
        </a:xfrm>
        <a:prstGeom prst="ellipse">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tx1"/>
              </a:solidFill>
            </a:rPr>
            <a:t> Enrolls diagnosed beneficiaries</a:t>
          </a:r>
          <a:endParaRPr lang="en-US" sz="1000" kern="1200" dirty="0">
            <a:solidFill>
              <a:schemeClr val="tx1"/>
            </a:solidFill>
          </a:endParaRPr>
        </a:p>
      </dsp:txBody>
      <dsp:txXfrm>
        <a:off x="3938907" y="2389406"/>
        <a:ext cx="766428" cy="766428"/>
      </dsp:txXfrm>
    </dsp:sp>
    <dsp:sp modelId="{698043C6-700A-49AA-92B1-CABDB07CAFE3}">
      <dsp:nvSpPr>
        <dsp:cNvPr id="0" name=""/>
        <dsp:cNvSpPr/>
      </dsp:nvSpPr>
      <dsp:spPr>
        <a:xfrm>
          <a:off x="4952081" y="2458291"/>
          <a:ext cx="628658" cy="628658"/>
        </a:xfrm>
        <a:prstGeom prst="mathPlus">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solidFill>
              <a:schemeClr val="tx1"/>
            </a:solidFill>
          </a:endParaRPr>
        </a:p>
      </dsp:txBody>
      <dsp:txXfrm>
        <a:off x="5035410" y="2698690"/>
        <a:ext cx="462000" cy="147860"/>
      </dsp:txXfrm>
    </dsp:sp>
    <dsp:sp modelId="{7AC2B16B-CBC5-4B0A-A9BC-9B5507EBA506}">
      <dsp:nvSpPr>
        <dsp:cNvPr id="0" name=""/>
        <dsp:cNvSpPr/>
      </dsp:nvSpPr>
      <dsp:spPr>
        <a:xfrm>
          <a:off x="5668752" y="2187284"/>
          <a:ext cx="1372514" cy="1170671"/>
        </a:xfrm>
        <a:prstGeom prst="ellipse">
          <a:avLst/>
        </a:prstGeom>
        <a:solidFill>
          <a:schemeClr val="accent1">
            <a:hueOff val="0"/>
            <a:satOff val="0"/>
            <a:lumOff val="0"/>
            <a:alphaOff val="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solidFill>
                <a:srgbClr val="FF0000"/>
              </a:solidFill>
            </a:rPr>
            <a:t>Has desirable characteristics</a:t>
          </a:r>
          <a:endParaRPr lang="en-US" sz="1000" kern="1200" dirty="0">
            <a:solidFill>
              <a:srgbClr val="FF0000"/>
            </a:solidFill>
          </a:endParaRPr>
        </a:p>
      </dsp:txBody>
      <dsp:txXfrm>
        <a:off x="5869752" y="2358725"/>
        <a:ext cx="970514" cy="827789"/>
      </dsp:txXfrm>
    </dsp:sp>
    <dsp:sp modelId="{0EB372A2-94AE-4521-B514-19F594AB5406}">
      <dsp:nvSpPr>
        <dsp:cNvPr id="0" name=""/>
        <dsp:cNvSpPr/>
      </dsp:nvSpPr>
      <dsp:spPr>
        <a:xfrm>
          <a:off x="7129279" y="2458291"/>
          <a:ext cx="628658" cy="628658"/>
        </a:xfrm>
        <a:prstGeom prst="mathEqual">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solidFill>
              <a:schemeClr val="tx1"/>
            </a:solidFill>
          </a:endParaRPr>
        </a:p>
      </dsp:txBody>
      <dsp:txXfrm>
        <a:off x="7212608" y="2587795"/>
        <a:ext cx="462000" cy="369650"/>
      </dsp:txXfrm>
    </dsp:sp>
    <dsp:sp modelId="{56BB0C83-3ADA-4332-916D-AC619E2B075B}">
      <dsp:nvSpPr>
        <dsp:cNvPr id="0" name=""/>
        <dsp:cNvSpPr/>
      </dsp:nvSpPr>
      <dsp:spPr>
        <a:xfrm>
          <a:off x="7845950" y="2230673"/>
          <a:ext cx="1083894" cy="1083894"/>
        </a:xfrm>
        <a:prstGeom prst="ellipse">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rPr>
            <a:t>Qualifying Trial</a:t>
          </a:r>
          <a:endParaRPr lang="en-US" sz="1100" b="1" kern="1200" dirty="0">
            <a:solidFill>
              <a:schemeClr val="tx1"/>
            </a:solidFill>
          </a:endParaRPr>
        </a:p>
      </dsp:txBody>
      <dsp:txXfrm>
        <a:off x="8004683" y="2389406"/>
        <a:ext cx="766428" cy="7664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FE41A5-D6EC-4CE9-94B8-9447307ADB7F}">
      <dsp:nvSpPr>
        <dsp:cNvPr id="0" name=""/>
        <dsp:cNvSpPr/>
      </dsp:nvSpPr>
      <dsp:spPr>
        <a:xfrm>
          <a:off x="0" y="2761360"/>
          <a:ext cx="7237413" cy="18117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tx1"/>
              </a:solidFill>
            </a:rPr>
            <a:t>It is the responsibility of the provider participating in the clinical trial to furnish all necessary information concerning the device and the clinical trial that the Medicare </a:t>
          </a:r>
          <a:r>
            <a:rPr lang="en-US" sz="2000" b="1" kern="1200" dirty="0" smtClean="0">
              <a:solidFill>
                <a:schemeClr val="tx1"/>
              </a:solidFill>
            </a:rPr>
            <a:t>Contractor </a:t>
          </a:r>
          <a:r>
            <a:rPr lang="en-US" sz="2000" b="1" kern="1200" dirty="0" smtClean="0">
              <a:solidFill>
                <a:schemeClr val="tx1"/>
              </a:solidFill>
            </a:rPr>
            <a:t>deems necessary for a coverage determination and claims processing. </a:t>
          </a:r>
          <a:endParaRPr lang="en-US" sz="2000" b="1" kern="1200" dirty="0">
            <a:solidFill>
              <a:schemeClr val="tx1"/>
            </a:solidFill>
          </a:endParaRPr>
        </a:p>
      </dsp:txBody>
      <dsp:txXfrm>
        <a:off x="0" y="2761360"/>
        <a:ext cx="7237413" cy="1811751"/>
      </dsp:txXfrm>
    </dsp:sp>
    <dsp:sp modelId="{096C2B5C-F439-4E8D-B6AE-8D8124CC99F5}">
      <dsp:nvSpPr>
        <dsp:cNvPr id="0" name=""/>
        <dsp:cNvSpPr/>
      </dsp:nvSpPr>
      <dsp:spPr>
        <a:xfrm rot="10800000">
          <a:off x="0" y="2063"/>
          <a:ext cx="7237413" cy="2786473"/>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000" kern="1200" dirty="0" smtClean="0">
              <a:solidFill>
                <a:schemeClr val="tx1"/>
              </a:solidFill>
            </a:rPr>
            <a:t>Prior to beginning a clinical trial involving an investigational device, approval for reimbursement must be obtained from the local Medicare Contractor for costs related to the device. </a:t>
          </a:r>
        </a:p>
        <a:p>
          <a:pPr lvl="0" algn="ctr" defTabSz="755650" rtl="0">
            <a:lnSpc>
              <a:spcPct val="90000"/>
            </a:lnSpc>
            <a:spcBef>
              <a:spcPct val="0"/>
            </a:spcBef>
            <a:spcAft>
              <a:spcPct val="35000"/>
            </a:spcAft>
          </a:pPr>
          <a:r>
            <a:rPr lang="en-US" sz="2000" u="sng" kern="1200" dirty="0" smtClean="0">
              <a:solidFill>
                <a:schemeClr val="tx1"/>
              </a:solidFill>
              <a:hlinkClick xmlns:r="http://schemas.openxmlformats.org/officeDocument/2006/relationships" r:id="rId1"/>
            </a:rPr>
            <a:t>http://cms.gov/Regulations-and-Guidance/Guidance/Manuals/downloads/bp102c14.pdf</a:t>
          </a:r>
          <a:r>
            <a:rPr lang="en-US" sz="2000" u="sng" kern="1200" dirty="0" smtClean="0">
              <a:solidFill>
                <a:schemeClr val="tx1"/>
              </a:solidFill>
            </a:rPr>
            <a:t> </a:t>
          </a:r>
        </a:p>
      </dsp:txBody>
      <dsp:txXfrm rot="10800000">
        <a:off x="0" y="2063"/>
        <a:ext cx="7237413" cy="18105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2DA86F-72EC-400C-B37A-F4F8CC9AD957}">
      <dsp:nvSpPr>
        <dsp:cNvPr id="0" name=""/>
        <dsp:cNvSpPr/>
      </dsp:nvSpPr>
      <dsp:spPr>
        <a:xfrm>
          <a:off x="0" y="11999"/>
          <a:ext cx="2124075" cy="1168200"/>
        </a:xfrm>
        <a:prstGeom prst="rect">
          <a:avLst/>
        </a:prstGeom>
        <a:noFill/>
        <a:ln>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lvl="0" algn="r" defTabSz="711200">
            <a:lnSpc>
              <a:spcPct val="90000"/>
            </a:lnSpc>
            <a:spcBef>
              <a:spcPct val="0"/>
            </a:spcBef>
            <a:spcAft>
              <a:spcPct val="35000"/>
            </a:spcAft>
          </a:pPr>
          <a:r>
            <a:rPr lang="en-US" sz="1600" kern="1200" dirty="0" smtClean="0">
              <a:solidFill>
                <a:schemeClr val="tx1"/>
              </a:solidFill>
            </a:rPr>
            <a:t>Principal Investigator (PI)</a:t>
          </a:r>
          <a:endParaRPr lang="en-US" sz="1600" kern="1200" dirty="0">
            <a:solidFill>
              <a:schemeClr val="tx1"/>
            </a:solidFill>
          </a:endParaRPr>
        </a:p>
      </dsp:txBody>
      <dsp:txXfrm>
        <a:off x="0" y="11999"/>
        <a:ext cx="2124075" cy="1168200"/>
      </dsp:txXfrm>
    </dsp:sp>
    <dsp:sp modelId="{E8107591-3835-42AB-A242-E1B24D010013}">
      <dsp:nvSpPr>
        <dsp:cNvPr id="0" name=""/>
        <dsp:cNvSpPr/>
      </dsp:nvSpPr>
      <dsp:spPr>
        <a:xfrm>
          <a:off x="2124074" y="11999"/>
          <a:ext cx="424815" cy="11682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CB3E3B-0F78-44A8-B150-1C0D0D50ACFF}">
      <dsp:nvSpPr>
        <dsp:cNvPr id="0" name=""/>
        <dsp:cNvSpPr/>
      </dsp:nvSpPr>
      <dsp:spPr>
        <a:xfrm>
          <a:off x="2718815" y="0"/>
          <a:ext cx="5777484" cy="11682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solidFill>
                <a:schemeClr val="tx1"/>
              </a:solidFill>
            </a:rPr>
            <a:t>Receive budget template and agreement from sponsor</a:t>
          </a:r>
          <a:endParaRPr lang="en-US" sz="1400" kern="1200" dirty="0">
            <a:solidFill>
              <a:schemeClr val="tx1"/>
            </a:solidFill>
          </a:endParaRPr>
        </a:p>
        <a:p>
          <a:pPr marL="114300" lvl="1" indent="-114300" algn="l" defTabSz="622300" rtl="0">
            <a:lnSpc>
              <a:spcPct val="90000"/>
            </a:lnSpc>
            <a:spcBef>
              <a:spcPct val="0"/>
            </a:spcBef>
            <a:spcAft>
              <a:spcPct val="15000"/>
            </a:spcAft>
            <a:buChar char="••"/>
          </a:pPr>
          <a:r>
            <a:rPr lang="en-US" sz="1400" b="0" i="0" kern="1200" dirty="0" smtClean="0">
              <a:solidFill>
                <a:schemeClr val="tx1"/>
              </a:solidFill>
            </a:rPr>
            <a:t>Work with CTO to finalize MCA </a:t>
          </a:r>
          <a:r>
            <a:rPr lang="en-US" sz="1400" b="0" i="0" kern="1200" dirty="0" smtClean="0">
              <a:solidFill>
                <a:schemeClr val="tx1"/>
              </a:solidFill>
            </a:rPr>
            <a:t>and </a:t>
          </a:r>
          <a:r>
            <a:rPr lang="en-US" sz="1400" b="0" i="0" kern="1200" dirty="0" smtClean="0">
              <a:solidFill>
                <a:schemeClr val="tx1"/>
              </a:solidFill>
            </a:rPr>
            <a:t>billing </a:t>
          </a:r>
          <a:r>
            <a:rPr lang="en-US" sz="1400" b="0" i="0" kern="1200" dirty="0" smtClean="0">
              <a:solidFill>
                <a:schemeClr val="tx1"/>
              </a:solidFill>
            </a:rPr>
            <a:t>grid; </a:t>
          </a:r>
          <a:endParaRPr lang="en-US" sz="1400" kern="1200" dirty="0" smtClean="0">
            <a:solidFill>
              <a:schemeClr val="tx1"/>
            </a:solidFill>
          </a:endParaRPr>
        </a:p>
        <a:p>
          <a:pPr marL="114300" lvl="1" indent="-114300" algn="l" defTabSz="622300" rtl="0">
            <a:lnSpc>
              <a:spcPct val="90000"/>
            </a:lnSpc>
            <a:spcBef>
              <a:spcPct val="0"/>
            </a:spcBef>
            <a:spcAft>
              <a:spcPct val="15000"/>
            </a:spcAft>
            <a:buChar char="••"/>
          </a:pPr>
          <a:r>
            <a:rPr lang="en-US" sz="1400" kern="1200" dirty="0" smtClean="0">
              <a:solidFill>
                <a:schemeClr val="tx1"/>
              </a:solidFill>
            </a:rPr>
            <a:t>Attestation that all study charges will be administered in good faith based on Billing Grid;</a:t>
          </a:r>
          <a:endParaRPr lang="en-US" sz="1400" kern="1200" dirty="0" smtClean="0">
            <a:solidFill>
              <a:schemeClr val="tx1"/>
            </a:solidFill>
          </a:endParaRPr>
        </a:p>
        <a:p>
          <a:pPr marL="114300" lvl="1" indent="-114300" algn="l" defTabSz="622300" rtl="0">
            <a:lnSpc>
              <a:spcPct val="90000"/>
            </a:lnSpc>
            <a:spcBef>
              <a:spcPct val="0"/>
            </a:spcBef>
            <a:spcAft>
              <a:spcPct val="15000"/>
            </a:spcAft>
            <a:buChar char="••"/>
          </a:pPr>
          <a:r>
            <a:rPr lang="en-US" sz="1400" kern="1200" dirty="0" smtClean="0">
              <a:solidFill>
                <a:schemeClr val="tx1"/>
              </a:solidFill>
            </a:rPr>
            <a:t>Review and approve final budget</a:t>
          </a:r>
        </a:p>
      </dsp:txBody>
      <dsp:txXfrm>
        <a:off x="2718815" y="0"/>
        <a:ext cx="5777484" cy="1168200"/>
      </dsp:txXfrm>
    </dsp:sp>
    <dsp:sp modelId="{FA6E630B-2CF0-440C-96E3-316D6D560D53}">
      <dsp:nvSpPr>
        <dsp:cNvPr id="0" name=""/>
        <dsp:cNvSpPr/>
      </dsp:nvSpPr>
      <dsp:spPr>
        <a:xfrm>
          <a:off x="0" y="1392599"/>
          <a:ext cx="2124075" cy="1168200"/>
        </a:xfrm>
        <a:prstGeom prst="rect">
          <a:avLst/>
        </a:prstGeom>
        <a:noFill/>
        <a:ln>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lvl="0" algn="r" defTabSz="711200">
            <a:lnSpc>
              <a:spcPct val="90000"/>
            </a:lnSpc>
            <a:spcBef>
              <a:spcPct val="0"/>
            </a:spcBef>
            <a:spcAft>
              <a:spcPct val="35000"/>
            </a:spcAft>
          </a:pPr>
          <a:r>
            <a:rPr lang="en-US" sz="1600" b="0" i="0" u="none" kern="1200" dirty="0" smtClean="0">
              <a:solidFill>
                <a:schemeClr val="tx1"/>
              </a:solidFill>
            </a:rPr>
            <a:t>Study Team</a:t>
          </a:r>
        </a:p>
        <a:p>
          <a:pPr lvl="0" algn="r" defTabSz="711200">
            <a:lnSpc>
              <a:spcPct val="90000"/>
            </a:lnSpc>
            <a:spcBef>
              <a:spcPct val="0"/>
            </a:spcBef>
            <a:spcAft>
              <a:spcPct val="35000"/>
            </a:spcAft>
          </a:pPr>
          <a:r>
            <a:rPr lang="en-US" sz="1600" b="0" i="0" u="none" kern="1200" dirty="0" smtClean="0">
              <a:solidFill>
                <a:schemeClr val="tx1"/>
              </a:solidFill>
            </a:rPr>
            <a:t> (ST)</a:t>
          </a:r>
          <a:endParaRPr lang="en-US" sz="1600" kern="1200" dirty="0" smtClean="0">
            <a:solidFill>
              <a:schemeClr val="tx1"/>
            </a:solidFill>
          </a:endParaRPr>
        </a:p>
      </dsp:txBody>
      <dsp:txXfrm>
        <a:off x="0" y="1392599"/>
        <a:ext cx="2124075" cy="1168200"/>
      </dsp:txXfrm>
    </dsp:sp>
    <dsp:sp modelId="{BC92EFFA-B9D2-45D6-8C8D-6686AB96DB2F}">
      <dsp:nvSpPr>
        <dsp:cNvPr id="0" name=""/>
        <dsp:cNvSpPr/>
      </dsp:nvSpPr>
      <dsp:spPr>
        <a:xfrm>
          <a:off x="2124074" y="1392599"/>
          <a:ext cx="424815" cy="11682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3657447-CC26-4102-8161-54B4F91D610E}">
      <dsp:nvSpPr>
        <dsp:cNvPr id="0" name=""/>
        <dsp:cNvSpPr/>
      </dsp:nvSpPr>
      <dsp:spPr>
        <a:xfrm>
          <a:off x="2718815" y="1430601"/>
          <a:ext cx="5777484" cy="11682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solidFill>
                <a:schemeClr val="tx1"/>
              </a:solidFill>
            </a:rPr>
            <a:t>Review protocol to determine events to be </a:t>
          </a:r>
          <a:r>
            <a:rPr lang="en-US" sz="1400" kern="1200" dirty="0" smtClean="0">
              <a:solidFill>
                <a:schemeClr val="tx1"/>
              </a:solidFill>
            </a:rPr>
            <a:t>budgeted;</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Assist with calculating time associated with events</a:t>
          </a:r>
          <a:endParaRPr lang="en-US" sz="1400" kern="1200" dirty="0">
            <a:solidFill>
              <a:schemeClr val="tx1"/>
            </a:solidFill>
          </a:endParaRPr>
        </a:p>
      </dsp:txBody>
      <dsp:txXfrm>
        <a:off x="2718815" y="1430601"/>
        <a:ext cx="5777484" cy="1168200"/>
      </dsp:txXfrm>
    </dsp:sp>
    <dsp:sp modelId="{5781142B-F662-4D26-9EE0-882132AE3DF7}">
      <dsp:nvSpPr>
        <dsp:cNvPr id="0" name=""/>
        <dsp:cNvSpPr/>
      </dsp:nvSpPr>
      <dsp:spPr>
        <a:xfrm>
          <a:off x="0" y="2773200"/>
          <a:ext cx="2124075" cy="1168200"/>
        </a:xfrm>
        <a:prstGeom prst="rect">
          <a:avLst/>
        </a:prstGeom>
        <a:noFill/>
        <a:ln>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lvl="0" algn="r" defTabSz="711200">
            <a:lnSpc>
              <a:spcPct val="90000"/>
            </a:lnSpc>
            <a:spcBef>
              <a:spcPct val="0"/>
            </a:spcBef>
            <a:spcAft>
              <a:spcPct val="35000"/>
            </a:spcAft>
          </a:pPr>
          <a:r>
            <a:rPr lang="en-US" sz="1600" kern="1200" dirty="0" smtClean="0">
              <a:solidFill>
                <a:schemeClr val="tx1"/>
              </a:solidFill>
            </a:rPr>
            <a:t>Department</a:t>
          </a:r>
        </a:p>
        <a:p>
          <a:pPr lvl="0" algn="r" defTabSz="711200">
            <a:lnSpc>
              <a:spcPct val="90000"/>
            </a:lnSpc>
            <a:spcBef>
              <a:spcPct val="0"/>
            </a:spcBef>
            <a:spcAft>
              <a:spcPct val="35000"/>
            </a:spcAft>
          </a:pPr>
          <a:r>
            <a:rPr lang="en-US" sz="1600" kern="1200" dirty="0" smtClean="0">
              <a:solidFill>
                <a:schemeClr val="tx1"/>
              </a:solidFill>
            </a:rPr>
            <a:t>Administrator</a:t>
          </a:r>
        </a:p>
        <a:p>
          <a:pPr lvl="0" algn="r" defTabSz="711200">
            <a:lnSpc>
              <a:spcPct val="90000"/>
            </a:lnSpc>
            <a:spcBef>
              <a:spcPct val="0"/>
            </a:spcBef>
            <a:spcAft>
              <a:spcPct val="35000"/>
            </a:spcAft>
          </a:pPr>
          <a:r>
            <a:rPr lang="en-US" sz="1600" kern="1200" dirty="0" smtClean="0">
              <a:solidFill>
                <a:schemeClr val="tx1"/>
              </a:solidFill>
            </a:rPr>
            <a:t> (DA</a:t>
          </a:r>
          <a:r>
            <a:rPr lang="en-US" sz="1400" kern="1200" dirty="0" smtClean="0">
              <a:solidFill>
                <a:schemeClr val="tx1"/>
              </a:solidFill>
            </a:rPr>
            <a:t>)</a:t>
          </a:r>
          <a:endParaRPr lang="en-US" sz="1400" kern="1200" dirty="0">
            <a:solidFill>
              <a:schemeClr val="tx1"/>
            </a:solidFill>
          </a:endParaRPr>
        </a:p>
      </dsp:txBody>
      <dsp:txXfrm>
        <a:off x="0" y="2773200"/>
        <a:ext cx="2124075" cy="1168200"/>
      </dsp:txXfrm>
    </dsp:sp>
    <dsp:sp modelId="{168F3558-8C87-4BFC-BEB3-FDC33E483CD9}">
      <dsp:nvSpPr>
        <dsp:cNvPr id="0" name=""/>
        <dsp:cNvSpPr/>
      </dsp:nvSpPr>
      <dsp:spPr>
        <a:xfrm>
          <a:off x="2124074" y="2773200"/>
          <a:ext cx="424815" cy="11682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0AB058-CAEE-468A-8395-8BFC88D4D788}">
      <dsp:nvSpPr>
        <dsp:cNvPr id="0" name=""/>
        <dsp:cNvSpPr/>
      </dsp:nvSpPr>
      <dsp:spPr>
        <a:xfrm>
          <a:off x="2718815" y="2773200"/>
          <a:ext cx="5777484" cy="11682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solidFill>
                <a:schemeClr val="tx1"/>
              </a:solidFill>
            </a:rPr>
            <a:t>Provide salary information for </a:t>
          </a:r>
          <a:r>
            <a:rPr lang="en-US" sz="1400" kern="1200" dirty="0" smtClean="0">
              <a:solidFill>
                <a:schemeClr val="tx1"/>
              </a:solidFill>
            </a:rPr>
            <a:t>budget;</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Provide costs for </a:t>
          </a:r>
          <a:r>
            <a:rPr lang="en-US" sz="1400" kern="1200" dirty="0" smtClean="0">
              <a:solidFill>
                <a:schemeClr val="tx1"/>
              </a:solidFill>
            </a:rPr>
            <a:t>non-clinical </a:t>
          </a:r>
          <a:r>
            <a:rPr lang="en-US" sz="1400" kern="1200" dirty="0" smtClean="0">
              <a:solidFill>
                <a:schemeClr val="tx1"/>
              </a:solidFill>
            </a:rPr>
            <a:t>budget items (e.g., travel)</a:t>
          </a:r>
          <a:endParaRPr lang="en-US" sz="1400" kern="1200" dirty="0">
            <a:solidFill>
              <a:schemeClr val="tx1"/>
            </a:solidFill>
          </a:endParaRPr>
        </a:p>
      </dsp:txBody>
      <dsp:txXfrm>
        <a:off x="2718815" y="2773200"/>
        <a:ext cx="5777484" cy="1168200"/>
      </dsp:txXfrm>
    </dsp:sp>
    <dsp:sp modelId="{979E4219-6451-4E83-BF53-58C3A95A2B63}">
      <dsp:nvSpPr>
        <dsp:cNvPr id="0" name=""/>
        <dsp:cNvSpPr/>
      </dsp:nvSpPr>
      <dsp:spPr>
        <a:xfrm>
          <a:off x="0" y="4153800"/>
          <a:ext cx="2124075" cy="1168200"/>
        </a:xfrm>
        <a:prstGeom prst="rect">
          <a:avLst/>
        </a:prstGeom>
        <a:noFill/>
        <a:ln>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lvl="0" algn="r" defTabSz="711200">
            <a:lnSpc>
              <a:spcPct val="90000"/>
            </a:lnSpc>
            <a:spcBef>
              <a:spcPct val="0"/>
            </a:spcBef>
            <a:spcAft>
              <a:spcPct val="35000"/>
            </a:spcAft>
          </a:pPr>
          <a:r>
            <a:rPr lang="en-US" sz="1600" kern="1200" dirty="0" smtClean="0">
              <a:solidFill>
                <a:schemeClr val="tx1"/>
              </a:solidFill>
            </a:rPr>
            <a:t>Clinical Trial Office</a:t>
          </a:r>
        </a:p>
        <a:p>
          <a:pPr lvl="0" algn="r" defTabSz="711200">
            <a:lnSpc>
              <a:spcPct val="90000"/>
            </a:lnSpc>
            <a:spcBef>
              <a:spcPct val="0"/>
            </a:spcBef>
            <a:spcAft>
              <a:spcPct val="35000"/>
            </a:spcAft>
          </a:pPr>
          <a:r>
            <a:rPr lang="en-US" sz="1600" kern="1200" dirty="0" smtClean="0">
              <a:solidFill>
                <a:schemeClr val="tx1"/>
              </a:solidFill>
            </a:rPr>
            <a:t>(CTO)</a:t>
          </a:r>
          <a:endParaRPr lang="en-US" sz="1600" kern="1200" dirty="0">
            <a:solidFill>
              <a:schemeClr val="tx1"/>
            </a:solidFill>
          </a:endParaRPr>
        </a:p>
      </dsp:txBody>
      <dsp:txXfrm>
        <a:off x="0" y="4153800"/>
        <a:ext cx="2124075" cy="1168200"/>
      </dsp:txXfrm>
    </dsp:sp>
    <dsp:sp modelId="{AD819044-36CE-4C31-81DB-1A542CAC8285}">
      <dsp:nvSpPr>
        <dsp:cNvPr id="0" name=""/>
        <dsp:cNvSpPr/>
      </dsp:nvSpPr>
      <dsp:spPr>
        <a:xfrm>
          <a:off x="2124074" y="4153800"/>
          <a:ext cx="424815" cy="11682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4952D7-C111-475D-8ADC-52D3F4E5BCC6}">
      <dsp:nvSpPr>
        <dsp:cNvPr id="0" name=""/>
        <dsp:cNvSpPr/>
      </dsp:nvSpPr>
      <dsp:spPr>
        <a:xfrm>
          <a:off x="2718815" y="4153800"/>
          <a:ext cx="5777484" cy="11682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114300" lvl="1" indent="-114300" algn="l" defTabSz="622300" rtl="0">
            <a:lnSpc>
              <a:spcPct val="90000"/>
            </a:lnSpc>
            <a:spcBef>
              <a:spcPct val="0"/>
            </a:spcBef>
            <a:spcAft>
              <a:spcPct val="15000"/>
            </a:spcAft>
            <a:buChar char="••"/>
          </a:pPr>
          <a:r>
            <a:rPr lang="en-US" sz="1400" b="0" i="0" kern="1200" dirty="0" smtClean="0">
              <a:solidFill>
                <a:schemeClr val="tx1"/>
              </a:solidFill>
            </a:rPr>
            <a:t>Prepare and finalize MCA and billing grid with PI </a:t>
          </a:r>
          <a:r>
            <a:rPr lang="en-US" sz="1400" b="0" i="0" kern="1200" dirty="0" smtClean="0">
              <a:solidFill>
                <a:schemeClr val="tx1"/>
              </a:solidFill>
            </a:rPr>
            <a:t>input;</a:t>
          </a:r>
          <a:endParaRPr lang="en-US" sz="1400" kern="1200" dirty="0">
            <a:solidFill>
              <a:schemeClr val="tx1"/>
            </a:solidFill>
          </a:endParaRPr>
        </a:p>
        <a:p>
          <a:pPr marL="114300" lvl="1" indent="-114300" algn="l" defTabSz="622300" rtl="0">
            <a:lnSpc>
              <a:spcPct val="90000"/>
            </a:lnSpc>
            <a:spcBef>
              <a:spcPct val="0"/>
            </a:spcBef>
            <a:spcAft>
              <a:spcPct val="15000"/>
            </a:spcAft>
            <a:buChar char="••"/>
          </a:pPr>
          <a:r>
            <a:rPr lang="en-US" sz="1400" b="0" i="0" kern="1200" dirty="0" smtClean="0">
              <a:solidFill>
                <a:schemeClr val="tx1"/>
              </a:solidFill>
            </a:rPr>
            <a:t>Develops internal budget and sponsor </a:t>
          </a:r>
          <a:r>
            <a:rPr lang="en-US" sz="1400" b="0" i="0" kern="1200" dirty="0" smtClean="0">
              <a:solidFill>
                <a:schemeClr val="tx1"/>
              </a:solidFill>
            </a:rPr>
            <a:t>budget;</a:t>
          </a:r>
          <a:endParaRPr lang="en-US" sz="1400" b="0" i="0" kern="1200" dirty="0">
            <a:solidFill>
              <a:schemeClr val="tx1"/>
            </a:solidFill>
          </a:endParaRPr>
        </a:p>
        <a:p>
          <a:pPr marL="114300" lvl="1" indent="-114300" algn="l" defTabSz="622300" rtl="0">
            <a:lnSpc>
              <a:spcPct val="90000"/>
            </a:lnSpc>
            <a:spcBef>
              <a:spcPct val="0"/>
            </a:spcBef>
            <a:spcAft>
              <a:spcPct val="15000"/>
            </a:spcAft>
            <a:buChar char="••"/>
          </a:pPr>
          <a:r>
            <a:rPr lang="en-US" sz="1400" b="0" i="0" kern="1200" dirty="0" smtClean="0">
              <a:solidFill>
                <a:schemeClr val="tx1"/>
              </a:solidFill>
            </a:rPr>
            <a:t>Negotiates budget with sponsor</a:t>
          </a:r>
          <a:endParaRPr lang="en-US" sz="1400" b="0" i="0" kern="1200" dirty="0">
            <a:solidFill>
              <a:schemeClr val="tx1"/>
            </a:solidFill>
          </a:endParaRPr>
        </a:p>
      </dsp:txBody>
      <dsp:txXfrm>
        <a:off x="2718815" y="4153800"/>
        <a:ext cx="5777484" cy="11682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0F45C-64B8-4F71-8901-3DFABF471401}">
      <dsp:nvSpPr>
        <dsp:cNvPr id="0" name=""/>
        <dsp:cNvSpPr/>
      </dsp:nvSpPr>
      <dsp:spPr>
        <a:xfrm>
          <a:off x="0" y="37399"/>
          <a:ext cx="2159977" cy="1168200"/>
        </a:xfrm>
        <a:prstGeom prst="rect">
          <a:avLst/>
        </a:prstGeom>
        <a:solidFill>
          <a:schemeClr val="accent3"/>
        </a:solidFill>
        <a:ln>
          <a:solidFill>
            <a:schemeClr val="accent6">
              <a:lumMod val="50000"/>
            </a:schemeClr>
          </a:solidFill>
        </a:ln>
        <a:effectLst/>
      </dsp:spPr>
      <dsp:style>
        <a:lnRef idx="0">
          <a:scrgbClr r="0" g="0" b="0"/>
        </a:lnRef>
        <a:fillRef idx="0">
          <a:scrgbClr r="0" g="0" b="0"/>
        </a:fillRef>
        <a:effectRef idx="0">
          <a:scrgbClr r="0" g="0" b="0"/>
        </a:effectRef>
        <a:fontRef idx="minor"/>
      </dsp:style>
      <dsp:txBody>
        <a:bodyPr spcFirstLastPara="0" vert="horz" wrap="square" lIns="99568" tIns="35560" rIns="99568" bIns="35560" numCol="1" spcCol="1270" anchor="ctr" anchorCtr="0">
          <a:noAutofit/>
        </a:bodyPr>
        <a:lstStyle/>
        <a:p>
          <a:pPr lvl="0" algn="r" defTabSz="622300">
            <a:lnSpc>
              <a:spcPct val="90000"/>
            </a:lnSpc>
            <a:spcBef>
              <a:spcPct val="0"/>
            </a:spcBef>
            <a:spcAft>
              <a:spcPct val="35000"/>
            </a:spcAft>
          </a:pPr>
          <a:r>
            <a:rPr lang="en-US" sz="1400" b="1" kern="1200" dirty="0" smtClean="0">
              <a:solidFill>
                <a:schemeClr val="tx1"/>
              </a:solidFill>
            </a:rPr>
            <a:t>Principal Investigator (PI)</a:t>
          </a:r>
          <a:endParaRPr lang="en-US" sz="1400" b="1" kern="1200" dirty="0">
            <a:solidFill>
              <a:schemeClr val="tx1"/>
            </a:solidFill>
          </a:endParaRPr>
        </a:p>
      </dsp:txBody>
      <dsp:txXfrm>
        <a:off x="0" y="37399"/>
        <a:ext cx="2159977" cy="1168200"/>
      </dsp:txXfrm>
    </dsp:sp>
    <dsp:sp modelId="{7B68E82E-6C18-42EE-9EF5-66ED683BD98A}">
      <dsp:nvSpPr>
        <dsp:cNvPr id="0" name=""/>
        <dsp:cNvSpPr/>
      </dsp:nvSpPr>
      <dsp:spPr>
        <a:xfrm>
          <a:off x="2159976" y="37399"/>
          <a:ext cx="431995" cy="11682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EC1620-8523-4FB1-A17B-D24A461C5612}">
      <dsp:nvSpPr>
        <dsp:cNvPr id="0" name=""/>
        <dsp:cNvSpPr/>
      </dsp:nvSpPr>
      <dsp:spPr>
        <a:xfrm>
          <a:off x="2764770" y="37399"/>
          <a:ext cx="5875137" cy="11682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chemeClr val="tx1"/>
              </a:solidFill>
            </a:rPr>
            <a:t>Monthly review of </a:t>
          </a:r>
          <a:r>
            <a:rPr lang="en-US" sz="1200" kern="1200" dirty="0" smtClean="0">
              <a:solidFill>
                <a:schemeClr val="tx1"/>
              </a:solidFill>
            </a:rPr>
            <a:t>expenditures;</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Approve </a:t>
          </a:r>
          <a:r>
            <a:rPr lang="en-US" sz="1200" kern="1200" dirty="0" smtClean="0">
              <a:solidFill>
                <a:schemeClr val="tx1"/>
              </a:solidFill>
            </a:rPr>
            <a:t>expenses;</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Allocation of effort</a:t>
          </a:r>
          <a:endParaRPr lang="en-US" sz="1200" kern="1200" dirty="0">
            <a:solidFill>
              <a:schemeClr val="tx1"/>
            </a:solidFill>
          </a:endParaRPr>
        </a:p>
      </dsp:txBody>
      <dsp:txXfrm>
        <a:off x="2764770" y="37399"/>
        <a:ext cx="5875137" cy="1168200"/>
      </dsp:txXfrm>
    </dsp:sp>
    <dsp:sp modelId="{EC296A92-4314-432E-922A-6C786E31601F}">
      <dsp:nvSpPr>
        <dsp:cNvPr id="0" name=""/>
        <dsp:cNvSpPr/>
      </dsp:nvSpPr>
      <dsp:spPr>
        <a:xfrm>
          <a:off x="0" y="1417999"/>
          <a:ext cx="2159977" cy="1168200"/>
        </a:xfrm>
        <a:prstGeom prst="rect">
          <a:avLst/>
        </a:prstGeom>
        <a:solidFill>
          <a:schemeClr val="accent3"/>
        </a:solidFill>
        <a:ln>
          <a:solidFill>
            <a:schemeClr val="tx2">
              <a:lumMod val="90000"/>
              <a:lumOff val="10000"/>
            </a:schemeClr>
          </a:solidFill>
        </a:ln>
        <a:effectLst/>
      </dsp:spPr>
      <dsp:style>
        <a:lnRef idx="0">
          <a:scrgbClr r="0" g="0" b="0"/>
        </a:lnRef>
        <a:fillRef idx="0">
          <a:scrgbClr r="0" g="0" b="0"/>
        </a:fillRef>
        <a:effectRef idx="0">
          <a:scrgbClr r="0" g="0" b="0"/>
        </a:effectRef>
        <a:fontRef idx="minor"/>
      </dsp:style>
      <dsp:txBody>
        <a:bodyPr spcFirstLastPara="0" vert="horz" wrap="square" lIns="99568" tIns="35560" rIns="99568" bIns="35560" numCol="1" spcCol="1270" anchor="ctr" anchorCtr="0">
          <a:noAutofit/>
        </a:bodyPr>
        <a:lstStyle/>
        <a:p>
          <a:pPr lvl="0" algn="r" defTabSz="622300">
            <a:lnSpc>
              <a:spcPct val="90000"/>
            </a:lnSpc>
            <a:spcBef>
              <a:spcPct val="0"/>
            </a:spcBef>
            <a:spcAft>
              <a:spcPct val="35000"/>
            </a:spcAft>
          </a:pPr>
          <a:r>
            <a:rPr lang="en-US" sz="1400" b="1" i="0" u="none" kern="1200" dirty="0" smtClean="0">
              <a:solidFill>
                <a:schemeClr val="tx1"/>
              </a:solidFill>
            </a:rPr>
            <a:t>Study Team</a:t>
          </a:r>
        </a:p>
        <a:p>
          <a:pPr lvl="0" algn="r" defTabSz="622300">
            <a:lnSpc>
              <a:spcPct val="90000"/>
            </a:lnSpc>
            <a:spcBef>
              <a:spcPct val="0"/>
            </a:spcBef>
            <a:spcAft>
              <a:spcPct val="35000"/>
            </a:spcAft>
          </a:pPr>
          <a:r>
            <a:rPr lang="en-US" sz="1400" b="1" i="0" u="none" kern="1200" dirty="0" smtClean="0">
              <a:solidFill>
                <a:schemeClr val="tx1"/>
              </a:solidFill>
            </a:rPr>
            <a:t> (ST)</a:t>
          </a:r>
          <a:endParaRPr lang="en-US" sz="1200" kern="1200" dirty="0">
            <a:solidFill>
              <a:schemeClr val="tx1"/>
            </a:solidFill>
          </a:endParaRPr>
        </a:p>
      </dsp:txBody>
      <dsp:txXfrm>
        <a:off x="0" y="1417999"/>
        <a:ext cx="2159977" cy="1168200"/>
      </dsp:txXfrm>
    </dsp:sp>
    <dsp:sp modelId="{65D1B104-E75B-4560-9B1B-A8BAB773B68B}">
      <dsp:nvSpPr>
        <dsp:cNvPr id="0" name=""/>
        <dsp:cNvSpPr/>
      </dsp:nvSpPr>
      <dsp:spPr>
        <a:xfrm>
          <a:off x="2159976" y="1417999"/>
          <a:ext cx="431995" cy="11682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6CC5CC-B887-4AE8-9ED8-39A893885E4A}">
      <dsp:nvSpPr>
        <dsp:cNvPr id="0" name=""/>
        <dsp:cNvSpPr/>
      </dsp:nvSpPr>
      <dsp:spPr>
        <a:xfrm>
          <a:off x="2764770" y="1417999"/>
          <a:ext cx="5875137" cy="11682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chemeClr val="tx1"/>
              </a:solidFill>
            </a:rPr>
            <a:t>Enrollment Log(s</a:t>
          </a:r>
          <a:r>
            <a:rPr lang="en-US" sz="1200" kern="1200" dirty="0" smtClean="0">
              <a:solidFill>
                <a:schemeClr val="tx1"/>
              </a:solidFill>
            </a:rPr>
            <a:t>);</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Prepare and log participant compensation </a:t>
          </a:r>
          <a:r>
            <a:rPr lang="en-US" sz="1200" kern="1200" dirty="0" smtClean="0">
              <a:solidFill>
                <a:schemeClr val="tx1"/>
              </a:solidFill>
            </a:rPr>
            <a:t>payments;</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Reconcile patient care billing to patient enrollment in collaboration with </a:t>
          </a:r>
          <a:r>
            <a:rPr lang="en-US" sz="1200" kern="1200" dirty="0" smtClean="0">
              <a:solidFill>
                <a:schemeClr val="tx1"/>
              </a:solidFill>
            </a:rPr>
            <a:t>CTO;</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Maintain Study </a:t>
          </a:r>
          <a:r>
            <a:rPr lang="en-US" sz="1200" kern="1200" dirty="0" smtClean="0">
              <a:solidFill>
                <a:schemeClr val="tx1"/>
              </a:solidFill>
            </a:rPr>
            <a:t>Binder;</a:t>
          </a:r>
          <a:endParaRPr lang="en-US" sz="1200" kern="1200" dirty="0" smtClean="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Data collection</a:t>
          </a:r>
          <a:endParaRPr lang="en-US" sz="1200" kern="1200" dirty="0">
            <a:solidFill>
              <a:schemeClr val="tx1"/>
            </a:solidFill>
          </a:endParaRPr>
        </a:p>
      </dsp:txBody>
      <dsp:txXfrm>
        <a:off x="2764770" y="1417999"/>
        <a:ext cx="5875137" cy="1168200"/>
      </dsp:txXfrm>
    </dsp:sp>
    <dsp:sp modelId="{1A6262EC-B397-4299-ADC2-0CAAA9FFF2C0}">
      <dsp:nvSpPr>
        <dsp:cNvPr id="0" name=""/>
        <dsp:cNvSpPr/>
      </dsp:nvSpPr>
      <dsp:spPr>
        <a:xfrm>
          <a:off x="0" y="2798600"/>
          <a:ext cx="2159977" cy="1168200"/>
        </a:xfrm>
        <a:prstGeom prst="rect">
          <a:avLst/>
        </a:prstGeom>
        <a:solidFill>
          <a:schemeClr val="accent3"/>
        </a:solidFill>
        <a:ln>
          <a:solidFill>
            <a:schemeClr val="accent6">
              <a:lumMod val="50000"/>
            </a:schemeClr>
          </a:solidFill>
        </a:ln>
        <a:effectLst/>
      </dsp:spPr>
      <dsp:style>
        <a:lnRef idx="0">
          <a:scrgbClr r="0" g="0" b="0"/>
        </a:lnRef>
        <a:fillRef idx="0">
          <a:scrgbClr r="0" g="0" b="0"/>
        </a:fillRef>
        <a:effectRef idx="0">
          <a:scrgbClr r="0" g="0" b="0"/>
        </a:effectRef>
        <a:fontRef idx="minor"/>
      </dsp:style>
      <dsp:txBody>
        <a:bodyPr spcFirstLastPara="0" vert="horz" wrap="square" lIns="99568" tIns="35560" rIns="99568" bIns="35560" numCol="1" spcCol="1270" anchor="ctr" anchorCtr="0">
          <a:noAutofit/>
        </a:bodyPr>
        <a:lstStyle/>
        <a:p>
          <a:pPr lvl="0" algn="r" defTabSz="622300">
            <a:lnSpc>
              <a:spcPct val="90000"/>
            </a:lnSpc>
            <a:spcBef>
              <a:spcPct val="0"/>
            </a:spcBef>
            <a:spcAft>
              <a:spcPct val="35000"/>
            </a:spcAft>
          </a:pPr>
          <a:r>
            <a:rPr lang="en-US" sz="1400" b="1" i="0" u="none" kern="1200" dirty="0" smtClean="0">
              <a:solidFill>
                <a:schemeClr val="tx1"/>
              </a:solidFill>
            </a:rPr>
            <a:t>Department Administrator</a:t>
          </a:r>
        </a:p>
        <a:p>
          <a:pPr lvl="0" algn="r" defTabSz="622300">
            <a:lnSpc>
              <a:spcPct val="90000"/>
            </a:lnSpc>
            <a:spcBef>
              <a:spcPct val="0"/>
            </a:spcBef>
            <a:spcAft>
              <a:spcPct val="35000"/>
            </a:spcAft>
          </a:pPr>
          <a:r>
            <a:rPr lang="en-US" sz="1400" b="1" i="0" u="none" kern="1200" dirty="0" smtClean="0">
              <a:solidFill>
                <a:schemeClr val="tx1"/>
              </a:solidFill>
            </a:rPr>
            <a:t> (DA)</a:t>
          </a:r>
          <a:endParaRPr lang="en-US" sz="1400" b="1" kern="1200" dirty="0">
            <a:solidFill>
              <a:schemeClr val="tx1"/>
            </a:solidFill>
          </a:endParaRPr>
        </a:p>
      </dsp:txBody>
      <dsp:txXfrm>
        <a:off x="0" y="2798600"/>
        <a:ext cx="2159977" cy="1168200"/>
      </dsp:txXfrm>
    </dsp:sp>
    <dsp:sp modelId="{C02F644E-2465-4309-A6D3-A3EEBB6F9EE5}">
      <dsp:nvSpPr>
        <dsp:cNvPr id="0" name=""/>
        <dsp:cNvSpPr/>
      </dsp:nvSpPr>
      <dsp:spPr>
        <a:xfrm>
          <a:off x="2159976" y="2798600"/>
          <a:ext cx="431995" cy="11682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E4EF4E-A6E5-4ABC-B381-7107A961B821}">
      <dsp:nvSpPr>
        <dsp:cNvPr id="0" name=""/>
        <dsp:cNvSpPr/>
      </dsp:nvSpPr>
      <dsp:spPr>
        <a:xfrm>
          <a:off x="2764770" y="2798600"/>
          <a:ext cx="5875137" cy="11682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chemeClr val="tx1"/>
              </a:solidFill>
            </a:rPr>
            <a:t>Process salary and expense </a:t>
          </a:r>
          <a:r>
            <a:rPr lang="en-US" sz="1200" kern="1200" dirty="0" smtClean="0">
              <a:solidFill>
                <a:schemeClr val="tx1"/>
              </a:solidFill>
            </a:rPr>
            <a:t>transactions;</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Monthly review of salary &amp; expenditures (Lawson</a:t>
          </a:r>
          <a:r>
            <a:rPr lang="en-US" sz="1200" kern="1200" dirty="0" smtClean="0">
              <a:solidFill>
                <a:schemeClr val="tx1"/>
              </a:solidFill>
            </a:rPr>
            <a:t>);</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Make adjustments/corrections based on Lawson </a:t>
          </a:r>
          <a:r>
            <a:rPr lang="en-US" sz="1200" kern="1200" dirty="0" smtClean="0">
              <a:solidFill>
                <a:schemeClr val="tx1"/>
              </a:solidFill>
            </a:rPr>
            <a:t>reports;</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Update </a:t>
          </a:r>
          <a:r>
            <a:rPr lang="en-US" sz="1200" kern="1200" dirty="0" smtClean="0">
              <a:solidFill>
                <a:schemeClr val="tx1"/>
              </a:solidFill>
            </a:rPr>
            <a:t>projections;</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Provide administrative/financial support to PI</a:t>
          </a:r>
          <a:endParaRPr lang="en-US" sz="1200" kern="1200" dirty="0">
            <a:solidFill>
              <a:schemeClr val="tx1"/>
            </a:solidFill>
          </a:endParaRPr>
        </a:p>
      </dsp:txBody>
      <dsp:txXfrm>
        <a:off x="2764770" y="2798600"/>
        <a:ext cx="5875137" cy="1168200"/>
      </dsp:txXfrm>
    </dsp:sp>
    <dsp:sp modelId="{129A4C0A-52D1-43AE-9B71-CAC651B99CDA}">
      <dsp:nvSpPr>
        <dsp:cNvPr id="0" name=""/>
        <dsp:cNvSpPr/>
      </dsp:nvSpPr>
      <dsp:spPr>
        <a:xfrm>
          <a:off x="0" y="4179200"/>
          <a:ext cx="2159977" cy="1168200"/>
        </a:xfrm>
        <a:prstGeom prst="rect">
          <a:avLst/>
        </a:prstGeom>
        <a:solidFill>
          <a:schemeClr val="accent3"/>
        </a:solidFill>
        <a:ln>
          <a:solidFill>
            <a:schemeClr val="accent6">
              <a:lumMod val="50000"/>
            </a:schemeClr>
          </a:solidFill>
        </a:ln>
        <a:effectLst/>
      </dsp:spPr>
      <dsp:style>
        <a:lnRef idx="0">
          <a:scrgbClr r="0" g="0" b="0"/>
        </a:lnRef>
        <a:fillRef idx="0">
          <a:scrgbClr r="0" g="0" b="0"/>
        </a:fillRef>
        <a:effectRef idx="0">
          <a:scrgbClr r="0" g="0" b="0"/>
        </a:effectRef>
        <a:fontRef idx="minor"/>
      </dsp:style>
      <dsp:txBody>
        <a:bodyPr spcFirstLastPara="0" vert="horz" wrap="square" lIns="99568" tIns="35560" rIns="99568" bIns="35560" numCol="1" spcCol="1270" anchor="ctr" anchorCtr="0">
          <a:noAutofit/>
        </a:bodyPr>
        <a:lstStyle/>
        <a:p>
          <a:pPr lvl="0" algn="r" defTabSz="622300">
            <a:lnSpc>
              <a:spcPct val="90000"/>
            </a:lnSpc>
            <a:spcBef>
              <a:spcPct val="0"/>
            </a:spcBef>
            <a:spcAft>
              <a:spcPct val="35000"/>
            </a:spcAft>
          </a:pPr>
          <a:r>
            <a:rPr lang="en-US" sz="1400" b="1" kern="1200" dirty="0" smtClean="0">
              <a:solidFill>
                <a:schemeClr val="tx1"/>
              </a:solidFill>
            </a:rPr>
            <a:t>Clinical Trial Office (CTO)</a:t>
          </a:r>
          <a:endParaRPr lang="en-US" sz="1400" kern="1200" dirty="0">
            <a:solidFill>
              <a:schemeClr val="tx1"/>
            </a:solidFill>
          </a:endParaRPr>
        </a:p>
      </dsp:txBody>
      <dsp:txXfrm>
        <a:off x="0" y="4179200"/>
        <a:ext cx="2159977" cy="1168200"/>
      </dsp:txXfrm>
    </dsp:sp>
    <dsp:sp modelId="{D3194C6E-A3E0-4B3D-8392-7A5042F3F630}">
      <dsp:nvSpPr>
        <dsp:cNvPr id="0" name=""/>
        <dsp:cNvSpPr/>
      </dsp:nvSpPr>
      <dsp:spPr>
        <a:xfrm>
          <a:off x="2159976" y="4179200"/>
          <a:ext cx="431995" cy="11682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135285-9940-4A84-BB3B-A73C44306BCD}">
      <dsp:nvSpPr>
        <dsp:cNvPr id="0" name=""/>
        <dsp:cNvSpPr/>
      </dsp:nvSpPr>
      <dsp:spPr>
        <a:xfrm>
          <a:off x="2764770" y="4179200"/>
          <a:ext cx="5875137" cy="11682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chemeClr val="tx1"/>
              </a:solidFill>
            </a:rPr>
            <a:t>Account </a:t>
          </a:r>
          <a:r>
            <a:rPr lang="en-US" sz="1200" kern="1200" dirty="0" smtClean="0">
              <a:solidFill>
                <a:schemeClr val="tx1"/>
              </a:solidFill>
            </a:rPr>
            <a:t>setup;</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Monthly reconciliation of patient care charges with Study </a:t>
          </a:r>
          <a:r>
            <a:rPr lang="en-US" sz="1200" kern="1200" dirty="0" smtClean="0">
              <a:solidFill>
                <a:schemeClr val="tx1"/>
              </a:solidFill>
            </a:rPr>
            <a:t>Team;</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Approve and process journal </a:t>
          </a:r>
          <a:r>
            <a:rPr lang="en-US" sz="1200" kern="1200" dirty="0" smtClean="0">
              <a:solidFill>
                <a:schemeClr val="tx1"/>
              </a:solidFill>
            </a:rPr>
            <a:t>entries;</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Billing to </a:t>
          </a:r>
          <a:r>
            <a:rPr lang="en-US" sz="1200" kern="1200" dirty="0" smtClean="0">
              <a:solidFill>
                <a:schemeClr val="tx1"/>
              </a:solidFill>
            </a:rPr>
            <a:t>sponsor;</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Accounts Receivable</a:t>
          </a:r>
          <a:endParaRPr lang="en-US" sz="1200" kern="1200" dirty="0">
            <a:solidFill>
              <a:schemeClr val="tx1"/>
            </a:solidFill>
          </a:endParaRPr>
        </a:p>
      </dsp:txBody>
      <dsp:txXfrm>
        <a:off x="2764770" y="4179200"/>
        <a:ext cx="5875137" cy="11682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0F45C-64B8-4F71-8901-3DFABF471401}">
      <dsp:nvSpPr>
        <dsp:cNvPr id="0" name=""/>
        <dsp:cNvSpPr/>
      </dsp:nvSpPr>
      <dsp:spPr>
        <a:xfrm>
          <a:off x="0" y="37399"/>
          <a:ext cx="2110367" cy="1168200"/>
        </a:xfrm>
        <a:prstGeom prst="rect">
          <a:avLst/>
        </a:prstGeom>
        <a:solidFill>
          <a:schemeClr val="accent3"/>
        </a:solidFill>
        <a:ln>
          <a:solidFill>
            <a:schemeClr val="accent6">
              <a:lumMod val="50000"/>
            </a:schemeClr>
          </a:solidFill>
        </a:ln>
        <a:effectLst/>
      </dsp:spPr>
      <dsp:style>
        <a:lnRef idx="0">
          <a:scrgbClr r="0" g="0" b="0"/>
        </a:lnRef>
        <a:fillRef idx="0">
          <a:scrgbClr r="0" g="0" b="0"/>
        </a:fillRef>
        <a:effectRef idx="0">
          <a:scrgbClr r="0" g="0" b="0"/>
        </a:effectRef>
        <a:fontRef idx="minor"/>
      </dsp:style>
      <dsp:txBody>
        <a:bodyPr spcFirstLastPara="0" vert="horz" wrap="square" lIns="99568" tIns="35560" rIns="99568" bIns="35560" numCol="1" spcCol="1270" anchor="ctr" anchorCtr="0">
          <a:noAutofit/>
        </a:bodyPr>
        <a:lstStyle/>
        <a:p>
          <a:pPr lvl="0" algn="r" defTabSz="622300">
            <a:lnSpc>
              <a:spcPct val="90000"/>
            </a:lnSpc>
            <a:spcBef>
              <a:spcPct val="0"/>
            </a:spcBef>
            <a:spcAft>
              <a:spcPct val="35000"/>
            </a:spcAft>
          </a:pPr>
          <a:r>
            <a:rPr lang="en-US" sz="1400" b="1" kern="1200" dirty="0" smtClean="0">
              <a:solidFill>
                <a:schemeClr val="tx1"/>
              </a:solidFill>
            </a:rPr>
            <a:t>Principal Investigator (PI)</a:t>
          </a:r>
          <a:endParaRPr lang="en-US" sz="1400" b="1" kern="1200" dirty="0">
            <a:solidFill>
              <a:schemeClr val="tx1"/>
            </a:solidFill>
          </a:endParaRPr>
        </a:p>
      </dsp:txBody>
      <dsp:txXfrm>
        <a:off x="0" y="37399"/>
        <a:ext cx="2110367" cy="1168200"/>
      </dsp:txXfrm>
    </dsp:sp>
    <dsp:sp modelId="{7B68E82E-6C18-42EE-9EF5-66ED683BD98A}">
      <dsp:nvSpPr>
        <dsp:cNvPr id="0" name=""/>
        <dsp:cNvSpPr/>
      </dsp:nvSpPr>
      <dsp:spPr>
        <a:xfrm>
          <a:off x="2110367" y="37399"/>
          <a:ext cx="422073" cy="11682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EC1620-8523-4FB1-A17B-D24A461C5612}">
      <dsp:nvSpPr>
        <dsp:cNvPr id="0" name=""/>
        <dsp:cNvSpPr/>
      </dsp:nvSpPr>
      <dsp:spPr>
        <a:xfrm>
          <a:off x="2701270" y="37399"/>
          <a:ext cx="5740200" cy="11682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chemeClr val="tx1"/>
              </a:solidFill>
            </a:rPr>
            <a:t>Final reconciliation of all expenses</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Attestation that all expenses are allocable and appropriate for the trial</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Resolution of any deficit</a:t>
          </a:r>
          <a:endParaRPr lang="en-US" sz="1200" kern="1200" dirty="0">
            <a:solidFill>
              <a:schemeClr val="tx1"/>
            </a:solidFill>
          </a:endParaRPr>
        </a:p>
      </dsp:txBody>
      <dsp:txXfrm>
        <a:off x="2701270" y="37399"/>
        <a:ext cx="5740200" cy="1168200"/>
      </dsp:txXfrm>
    </dsp:sp>
    <dsp:sp modelId="{EC296A92-4314-432E-922A-6C786E31601F}">
      <dsp:nvSpPr>
        <dsp:cNvPr id="0" name=""/>
        <dsp:cNvSpPr/>
      </dsp:nvSpPr>
      <dsp:spPr>
        <a:xfrm>
          <a:off x="0" y="1417999"/>
          <a:ext cx="2110367" cy="1168200"/>
        </a:xfrm>
        <a:prstGeom prst="rect">
          <a:avLst/>
        </a:prstGeom>
        <a:solidFill>
          <a:schemeClr val="accent3"/>
        </a:solidFill>
        <a:ln>
          <a:solidFill>
            <a:schemeClr val="tx2">
              <a:lumMod val="90000"/>
              <a:lumOff val="10000"/>
            </a:schemeClr>
          </a:solidFill>
        </a:ln>
        <a:effectLst/>
      </dsp:spPr>
      <dsp:style>
        <a:lnRef idx="0">
          <a:scrgbClr r="0" g="0" b="0"/>
        </a:lnRef>
        <a:fillRef idx="0">
          <a:scrgbClr r="0" g="0" b="0"/>
        </a:fillRef>
        <a:effectRef idx="0">
          <a:scrgbClr r="0" g="0" b="0"/>
        </a:effectRef>
        <a:fontRef idx="minor"/>
      </dsp:style>
      <dsp:txBody>
        <a:bodyPr spcFirstLastPara="0" vert="horz" wrap="square" lIns="99568" tIns="35560" rIns="99568" bIns="35560" numCol="1" spcCol="1270" anchor="ctr" anchorCtr="0">
          <a:noAutofit/>
        </a:bodyPr>
        <a:lstStyle/>
        <a:p>
          <a:pPr lvl="0" algn="r" defTabSz="622300">
            <a:lnSpc>
              <a:spcPct val="90000"/>
            </a:lnSpc>
            <a:spcBef>
              <a:spcPct val="0"/>
            </a:spcBef>
            <a:spcAft>
              <a:spcPct val="35000"/>
            </a:spcAft>
          </a:pPr>
          <a:r>
            <a:rPr lang="en-US" sz="1400" b="1" i="0" u="none" kern="1200" dirty="0" smtClean="0">
              <a:solidFill>
                <a:schemeClr val="tx1"/>
              </a:solidFill>
            </a:rPr>
            <a:t>Study Team</a:t>
          </a:r>
          <a:endParaRPr lang="en-US" sz="1400" b="1" i="0" u="none" kern="1200" dirty="0" smtClean="0">
            <a:solidFill>
              <a:schemeClr val="tx1"/>
            </a:solidFill>
          </a:endParaRPr>
        </a:p>
        <a:p>
          <a:pPr lvl="0" algn="r" defTabSz="622300">
            <a:lnSpc>
              <a:spcPct val="90000"/>
            </a:lnSpc>
            <a:spcBef>
              <a:spcPct val="0"/>
            </a:spcBef>
            <a:spcAft>
              <a:spcPct val="35000"/>
            </a:spcAft>
          </a:pPr>
          <a:r>
            <a:rPr lang="en-US" sz="1400" b="1" i="0" u="none" kern="1200" dirty="0" smtClean="0">
              <a:solidFill>
                <a:schemeClr val="tx1"/>
              </a:solidFill>
            </a:rPr>
            <a:t> (ST)</a:t>
          </a:r>
          <a:endParaRPr lang="en-US" sz="1200" kern="1200" dirty="0">
            <a:solidFill>
              <a:schemeClr val="tx1"/>
            </a:solidFill>
          </a:endParaRPr>
        </a:p>
      </dsp:txBody>
      <dsp:txXfrm>
        <a:off x="0" y="1417999"/>
        <a:ext cx="2110367" cy="1168200"/>
      </dsp:txXfrm>
    </dsp:sp>
    <dsp:sp modelId="{65D1B104-E75B-4560-9B1B-A8BAB773B68B}">
      <dsp:nvSpPr>
        <dsp:cNvPr id="0" name=""/>
        <dsp:cNvSpPr/>
      </dsp:nvSpPr>
      <dsp:spPr>
        <a:xfrm>
          <a:off x="2110367" y="1417999"/>
          <a:ext cx="422073" cy="11682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6CC5CC-B887-4AE8-9ED8-39A893885E4A}">
      <dsp:nvSpPr>
        <dsp:cNvPr id="0" name=""/>
        <dsp:cNvSpPr/>
      </dsp:nvSpPr>
      <dsp:spPr>
        <a:xfrm>
          <a:off x="2701270" y="1417999"/>
          <a:ext cx="5740200" cy="11682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chemeClr val="tx1"/>
              </a:solidFill>
            </a:rPr>
            <a:t>Ensure all patient data has been submitted to sponsor</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Work with CTO to ensure sponsor has been billed for everything related to the clinical trial</a:t>
          </a:r>
          <a:endParaRPr lang="en-US" sz="1200" kern="1200" dirty="0">
            <a:solidFill>
              <a:schemeClr val="tx1"/>
            </a:solidFill>
          </a:endParaRPr>
        </a:p>
      </dsp:txBody>
      <dsp:txXfrm>
        <a:off x="2701270" y="1417999"/>
        <a:ext cx="5740200" cy="1168200"/>
      </dsp:txXfrm>
    </dsp:sp>
    <dsp:sp modelId="{1A6262EC-B397-4299-ADC2-0CAAA9FFF2C0}">
      <dsp:nvSpPr>
        <dsp:cNvPr id="0" name=""/>
        <dsp:cNvSpPr/>
      </dsp:nvSpPr>
      <dsp:spPr>
        <a:xfrm>
          <a:off x="0" y="2798600"/>
          <a:ext cx="2110367" cy="1168200"/>
        </a:xfrm>
        <a:prstGeom prst="rect">
          <a:avLst/>
        </a:prstGeom>
        <a:solidFill>
          <a:schemeClr val="accent3"/>
        </a:solidFill>
        <a:ln>
          <a:solidFill>
            <a:schemeClr val="accent6">
              <a:lumMod val="50000"/>
            </a:schemeClr>
          </a:solidFill>
        </a:ln>
        <a:effectLst/>
      </dsp:spPr>
      <dsp:style>
        <a:lnRef idx="0">
          <a:scrgbClr r="0" g="0" b="0"/>
        </a:lnRef>
        <a:fillRef idx="0">
          <a:scrgbClr r="0" g="0" b="0"/>
        </a:fillRef>
        <a:effectRef idx="0">
          <a:scrgbClr r="0" g="0" b="0"/>
        </a:effectRef>
        <a:fontRef idx="minor"/>
      </dsp:style>
      <dsp:txBody>
        <a:bodyPr spcFirstLastPara="0" vert="horz" wrap="square" lIns="99568" tIns="35560" rIns="99568" bIns="35560" numCol="1" spcCol="1270" anchor="ctr" anchorCtr="0">
          <a:noAutofit/>
        </a:bodyPr>
        <a:lstStyle/>
        <a:p>
          <a:pPr lvl="0" algn="r" defTabSz="622300">
            <a:lnSpc>
              <a:spcPct val="90000"/>
            </a:lnSpc>
            <a:spcBef>
              <a:spcPct val="0"/>
            </a:spcBef>
            <a:spcAft>
              <a:spcPct val="35000"/>
            </a:spcAft>
          </a:pPr>
          <a:r>
            <a:rPr lang="en-US" sz="1400" b="1" i="0" u="none" kern="1200" dirty="0" smtClean="0">
              <a:solidFill>
                <a:schemeClr val="tx1"/>
              </a:solidFill>
            </a:rPr>
            <a:t>Department Administrator</a:t>
          </a:r>
          <a:endParaRPr lang="en-US" sz="1400" b="1" i="0" u="none" kern="1200" dirty="0" smtClean="0">
            <a:solidFill>
              <a:schemeClr val="tx1"/>
            </a:solidFill>
          </a:endParaRPr>
        </a:p>
        <a:p>
          <a:pPr lvl="0" algn="r" defTabSz="622300">
            <a:lnSpc>
              <a:spcPct val="90000"/>
            </a:lnSpc>
            <a:spcBef>
              <a:spcPct val="0"/>
            </a:spcBef>
            <a:spcAft>
              <a:spcPct val="35000"/>
            </a:spcAft>
          </a:pPr>
          <a:r>
            <a:rPr lang="en-US" sz="1400" b="1" i="0" u="none" kern="1200" dirty="0" smtClean="0">
              <a:solidFill>
                <a:schemeClr val="tx1"/>
              </a:solidFill>
            </a:rPr>
            <a:t> (DA)</a:t>
          </a:r>
          <a:endParaRPr lang="en-US" sz="1400" b="1" kern="1200" dirty="0">
            <a:solidFill>
              <a:schemeClr val="tx1"/>
            </a:solidFill>
          </a:endParaRPr>
        </a:p>
      </dsp:txBody>
      <dsp:txXfrm>
        <a:off x="0" y="2798600"/>
        <a:ext cx="2110367" cy="1168200"/>
      </dsp:txXfrm>
    </dsp:sp>
    <dsp:sp modelId="{C02F644E-2465-4309-A6D3-A3EEBB6F9EE5}">
      <dsp:nvSpPr>
        <dsp:cNvPr id="0" name=""/>
        <dsp:cNvSpPr/>
      </dsp:nvSpPr>
      <dsp:spPr>
        <a:xfrm>
          <a:off x="2110367" y="2798600"/>
          <a:ext cx="422073" cy="11682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E4EF4E-A6E5-4ABC-B381-7107A961B821}">
      <dsp:nvSpPr>
        <dsp:cNvPr id="0" name=""/>
        <dsp:cNvSpPr/>
      </dsp:nvSpPr>
      <dsp:spPr>
        <a:xfrm>
          <a:off x="2701270" y="2842255"/>
          <a:ext cx="5740200" cy="11682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chemeClr val="tx1"/>
              </a:solidFill>
            </a:rPr>
            <a:t>Reconcile expenses</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Transfer / </a:t>
          </a:r>
          <a:r>
            <a:rPr lang="en-US" sz="1200" kern="1200" dirty="0" smtClean="0">
              <a:solidFill>
                <a:schemeClr val="tx1"/>
              </a:solidFill>
            </a:rPr>
            <a:t>correction of any inappropriate </a:t>
          </a:r>
          <a:r>
            <a:rPr lang="en-US" sz="1200" kern="1200" dirty="0" smtClean="0">
              <a:solidFill>
                <a:schemeClr val="tx1"/>
              </a:solidFill>
            </a:rPr>
            <a:t>expenses</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Ensure all anticipated costs have hit account</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Prepare residual balance transfer form</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Resolution of any deficit</a:t>
          </a:r>
          <a:endParaRPr lang="en-US" sz="1200" kern="1200" dirty="0">
            <a:solidFill>
              <a:schemeClr val="tx1"/>
            </a:solidFill>
          </a:endParaRPr>
        </a:p>
      </dsp:txBody>
      <dsp:txXfrm>
        <a:off x="2701270" y="2842255"/>
        <a:ext cx="5740200" cy="1168200"/>
      </dsp:txXfrm>
    </dsp:sp>
    <dsp:sp modelId="{129A4C0A-52D1-43AE-9B71-CAC651B99CDA}">
      <dsp:nvSpPr>
        <dsp:cNvPr id="0" name=""/>
        <dsp:cNvSpPr/>
      </dsp:nvSpPr>
      <dsp:spPr>
        <a:xfrm>
          <a:off x="0" y="4179200"/>
          <a:ext cx="2110367" cy="1168200"/>
        </a:xfrm>
        <a:prstGeom prst="rect">
          <a:avLst/>
        </a:prstGeom>
        <a:solidFill>
          <a:schemeClr val="accent3"/>
        </a:solidFill>
        <a:ln>
          <a:solidFill>
            <a:schemeClr val="accent6">
              <a:lumMod val="50000"/>
            </a:schemeClr>
          </a:solidFill>
        </a:ln>
        <a:effectLst/>
      </dsp:spPr>
      <dsp:style>
        <a:lnRef idx="0">
          <a:scrgbClr r="0" g="0" b="0"/>
        </a:lnRef>
        <a:fillRef idx="0">
          <a:scrgbClr r="0" g="0" b="0"/>
        </a:fillRef>
        <a:effectRef idx="0">
          <a:scrgbClr r="0" g="0" b="0"/>
        </a:effectRef>
        <a:fontRef idx="minor"/>
      </dsp:style>
      <dsp:txBody>
        <a:bodyPr spcFirstLastPara="0" vert="horz" wrap="square" lIns="99568" tIns="35560" rIns="99568" bIns="35560" numCol="1" spcCol="1270" anchor="ctr" anchorCtr="0">
          <a:noAutofit/>
        </a:bodyPr>
        <a:lstStyle/>
        <a:p>
          <a:pPr lvl="0" algn="r" defTabSz="622300">
            <a:lnSpc>
              <a:spcPct val="90000"/>
            </a:lnSpc>
            <a:spcBef>
              <a:spcPct val="0"/>
            </a:spcBef>
            <a:spcAft>
              <a:spcPct val="35000"/>
            </a:spcAft>
          </a:pPr>
          <a:r>
            <a:rPr lang="en-US" sz="1400" b="1" kern="1200" dirty="0" smtClean="0">
              <a:solidFill>
                <a:schemeClr val="tx1"/>
              </a:solidFill>
            </a:rPr>
            <a:t>Clinical Trial Office (CTO)</a:t>
          </a:r>
          <a:endParaRPr lang="en-US" sz="1400" kern="1200" dirty="0">
            <a:solidFill>
              <a:schemeClr val="tx1"/>
            </a:solidFill>
          </a:endParaRPr>
        </a:p>
      </dsp:txBody>
      <dsp:txXfrm>
        <a:off x="0" y="4179200"/>
        <a:ext cx="2110367" cy="1168200"/>
      </dsp:txXfrm>
    </dsp:sp>
    <dsp:sp modelId="{D3194C6E-A3E0-4B3D-8392-7A5042F3F630}">
      <dsp:nvSpPr>
        <dsp:cNvPr id="0" name=""/>
        <dsp:cNvSpPr/>
      </dsp:nvSpPr>
      <dsp:spPr>
        <a:xfrm>
          <a:off x="2110367" y="4179200"/>
          <a:ext cx="422073" cy="11682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135285-9940-4A84-BB3B-A73C44306BCD}">
      <dsp:nvSpPr>
        <dsp:cNvPr id="0" name=""/>
        <dsp:cNvSpPr/>
      </dsp:nvSpPr>
      <dsp:spPr>
        <a:xfrm>
          <a:off x="2701270" y="4179200"/>
          <a:ext cx="5740200" cy="11682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chemeClr val="tx1"/>
              </a:solidFill>
            </a:rPr>
            <a:t>Final bill to sponsor</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Review contract and deliverables and confirm that all milestones have been met</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Reconcile A/R</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Obtain PI certification that all expenses are allocable and appropriate for the trial</a:t>
          </a:r>
          <a:endParaRPr lang="en-US" sz="12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Closeout memo(s) to PI/DA</a:t>
          </a:r>
          <a:endParaRPr lang="en-US" sz="1200" kern="1200" dirty="0">
            <a:solidFill>
              <a:schemeClr val="tx1"/>
            </a:solidFill>
          </a:endParaRPr>
        </a:p>
      </dsp:txBody>
      <dsp:txXfrm>
        <a:off x="2701270" y="4179200"/>
        <a:ext cx="5740200" cy="116820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diagrams.loki3.com/BracketList+Icon">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8.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9.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37255" cy="464820"/>
          </a:xfrm>
          <a:prstGeom prst="rect">
            <a:avLst/>
          </a:prstGeom>
        </p:spPr>
        <p:txBody>
          <a:bodyPr vert="horz" lIns="93162" tIns="46583" rIns="93162" bIns="46583" rtlCol="0"/>
          <a:lstStyle>
            <a:lvl1pPr algn="l">
              <a:defRPr sz="1200"/>
            </a:lvl1pPr>
          </a:lstStyle>
          <a:p>
            <a:endParaRPr lang="en-US" dirty="0"/>
          </a:p>
        </p:txBody>
      </p:sp>
      <p:sp>
        <p:nvSpPr>
          <p:cNvPr id="3" name="Date Placeholder 2"/>
          <p:cNvSpPr>
            <a:spLocks noGrp="1"/>
          </p:cNvSpPr>
          <p:nvPr>
            <p:ph type="dt" sz="quarter" idx="1"/>
          </p:nvPr>
        </p:nvSpPr>
        <p:spPr>
          <a:xfrm>
            <a:off x="3971552" y="0"/>
            <a:ext cx="3037254" cy="464820"/>
          </a:xfrm>
          <a:prstGeom prst="rect">
            <a:avLst/>
          </a:prstGeom>
        </p:spPr>
        <p:txBody>
          <a:bodyPr vert="horz" lIns="93162" tIns="46583" rIns="93162" bIns="46583" rtlCol="0"/>
          <a:lstStyle>
            <a:lvl1pPr algn="r">
              <a:defRPr sz="1200"/>
            </a:lvl1pPr>
          </a:lstStyle>
          <a:p>
            <a:fld id="{D5554FA8-6B88-4E59-BC83-B76AACFB759E}" type="datetimeFigureOut">
              <a:rPr lang="en-US" smtClean="0"/>
              <a:t>10/21/2014</a:t>
            </a:fld>
            <a:endParaRPr lang="en-US" dirty="0"/>
          </a:p>
        </p:txBody>
      </p:sp>
      <p:sp>
        <p:nvSpPr>
          <p:cNvPr id="4" name="Footer Placeholder 3"/>
          <p:cNvSpPr>
            <a:spLocks noGrp="1"/>
          </p:cNvSpPr>
          <p:nvPr>
            <p:ph type="ftr" sz="quarter" idx="2"/>
          </p:nvPr>
        </p:nvSpPr>
        <p:spPr>
          <a:xfrm>
            <a:off x="6" y="8829967"/>
            <a:ext cx="3037255" cy="464820"/>
          </a:xfrm>
          <a:prstGeom prst="rect">
            <a:avLst/>
          </a:prstGeom>
        </p:spPr>
        <p:txBody>
          <a:bodyPr vert="horz" lIns="93162" tIns="46583" rIns="93162" bIns="4658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1552" y="8829967"/>
            <a:ext cx="3037254" cy="464820"/>
          </a:xfrm>
          <a:prstGeom prst="rect">
            <a:avLst/>
          </a:prstGeom>
        </p:spPr>
        <p:txBody>
          <a:bodyPr vert="horz" lIns="93162" tIns="46583" rIns="93162" bIns="46583" rtlCol="0" anchor="b"/>
          <a:lstStyle>
            <a:lvl1pPr algn="r">
              <a:defRPr sz="1200"/>
            </a:lvl1pPr>
          </a:lstStyle>
          <a:p>
            <a:fld id="{57336AD6-EEA4-4CEF-854C-F0837F821CBE}" type="slidenum">
              <a:rPr lang="en-US" smtClean="0"/>
              <a:t>‹#›</a:t>
            </a:fld>
            <a:endParaRPr lang="en-US" dirty="0"/>
          </a:p>
        </p:txBody>
      </p:sp>
    </p:spTree>
    <p:extLst>
      <p:ext uri="{BB962C8B-B14F-4D97-AF65-F5344CB8AC3E}">
        <p14:creationId xmlns:p14="http://schemas.microsoft.com/office/powerpoint/2010/main" val="24894219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 y="8"/>
            <a:ext cx="3038475" cy="465138"/>
          </a:xfrm>
          <a:prstGeom prst="rect">
            <a:avLst/>
          </a:prstGeom>
        </p:spPr>
        <p:txBody>
          <a:bodyPr vert="horz" lIns="93871" tIns="46931" rIns="93871" bIns="46931" rtlCol="0"/>
          <a:lstStyle>
            <a:lvl1pPr algn="l" defTabSz="920800"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970339" y="8"/>
            <a:ext cx="3038475" cy="465138"/>
          </a:xfrm>
          <a:prstGeom prst="rect">
            <a:avLst/>
          </a:prstGeom>
        </p:spPr>
        <p:txBody>
          <a:bodyPr vert="horz" lIns="93871" tIns="46931" rIns="93871" bIns="46931" rtlCol="0"/>
          <a:lstStyle>
            <a:lvl1pPr algn="r" defTabSz="920800" fontAlgn="auto">
              <a:spcBef>
                <a:spcPts val="0"/>
              </a:spcBef>
              <a:spcAft>
                <a:spcPts val="0"/>
              </a:spcAft>
              <a:defRPr sz="1200">
                <a:latin typeface="+mn-lt"/>
              </a:defRPr>
            </a:lvl1pPr>
          </a:lstStyle>
          <a:p>
            <a:pPr>
              <a:defRPr/>
            </a:pPr>
            <a:fld id="{F9A4B23B-6523-4C64-8527-53AC02001DA3}" type="datetimeFigureOut">
              <a:rPr lang="en-US"/>
              <a:pPr>
                <a:defRPr/>
              </a:pPr>
              <a:t>10/21/2014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871" tIns="46931" rIns="93871" bIns="46931"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871" tIns="46931" rIns="93871" bIns="46931"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7" y="8829676"/>
            <a:ext cx="3038475" cy="465138"/>
          </a:xfrm>
          <a:prstGeom prst="rect">
            <a:avLst/>
          </a:prstGeom>
        </p:spPr>
        <p:txBody>
          <a:bodyPr vert="horz" lIns="93871" tIns="46931" rIns="93871" bIns="46931" rtlCol="0" anchor="b"/>
          <a:lstStyle>
            <a:lvl1pPr algn="l" defTabSz="920800"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970339" y="8829676"/>
            <a:ext cx="3038475" cy="465138"/>
          </a:xfrm>
          <a:prstGeom prst="rect">
            <a:avLst/>
          </a:prstGeom>
        </p:spPr>
        <p:txBody>
          <a:bodyPr vert="horz" lIns="93871" tIns="46931" rIns="93871" bIns="46931" rtlCol="0" anchor="b"/>
          <a:lstStyle>
            <a:lvl1pPr algn="r" defTabSz="920800" fontAlgn="auto">
              <a:spcBef>
                <a:spcPts val="0"/>
              </a:spcBef>
              <a:spcAft>
                <a:spcPts val="0"/>
              </a:spcAft>
              <a:defRPr sz="1200">
                <a:latin typeface="+mn-lt"/>
              </a:defRPr>
            </a:lvl1pPr>
          </a:lstStyle>
          <a:p>
            <a:pPr>
              <a:defRPr/>
            </a:pPr>
            <a:fld id="{18B748DD-40AF-48C6-A3DB-DDD1056DABA7}" type="slidenum">
              <a:rPr lang="en-US"/>
              <a:pPr>
                <a:defRPr/>
              </a:pPr>
              <a:t>‹#›</a:t>
            </a:fld>
            <a:endParaRPr lang="en-US" dirty="0"/>
          </a:p>
        </p:txBody>
      </p:sp>
    </p:spTree>
    <p:extLst>
      <p:ext uri="{BB962C8B-B14F-4D97-AF65-F5344CB8AC3E}">
        <p14:creationId xmlns:p14="http://schemas.microsoft.com/office/powerpoint/2010/main" val="160136696"/>
      </p:ext>
    </p:extLst>
  </p:cSld>
  <p:clrMap bg1="lt1" tx1="dk1" bg2="lt2" tx2="dk2" accent1="accent1" accent2="accent2" accent3="accent3" accent4="accent4" accent5="accent5" accent6="accent6" hlink="hlink" folHlink="folHlink"/>
  <p:notesStyle>
    <a:lvl1pPr algn="l" defTabSz="912813" rtl="0" eaLnBrk="0" fontAlgn="base" hangingPunct="0">
      <a:spcBef>
        <a:spcPct val="30000"/>
      </a:spcBef>
      <a:spcAft>
        <a:spcPct val="0"/>
      </a:spcAft>
      <a:defRPr sz="1200" kern="1200">
        <a:solidFill>
          <a:schemeClr val="tx1"/>
        </a:solidFill>
        <a:latin typeface="+mn-lt"/>
        <a:ea typeface="+mn-ea"/>
        <a:cs typeface="+mn-cs"/>
      </a:defRPr>
    </a:lvl1pPr>
    <a:lvl2pPr marL="455613" algn="l" defTabSz="912813" rtl="0" eaLnBrk="0" fontAlgn="base" hangingPunct="0">
      <a:spcBef>
        <a:spcPct val="30000"/>
      </a:spcBef>
      <a:spcAft>
        <a:spcPct val="0"/>
      </a:spcAft>
      <a:defRPr sz="1200" kern="1200">
        <a:solidFill>
          <a:schemeClr val="tx1"/>
        </a:solidFill>
        <a:latin typeface="+mn-lt"/>
        <a:ea typeface="+mn-ea"/>
        <a:cs typeface="+mn-cs"/>
      </a:defRPr>
    </a:lvl2pPr>
    <a:lvl3pPr marL="912813" algn="l" defTabSz="912813" rtl="0" eaLnBrk="0" fontAlgn="base" hangingPunct="0">
      <a:spcBef>
        <a:spcPct val="30000"/>
      </a:spcBef>
      <a:spcAft>
        <a:spcPct val="0"/>
      </a:spcAft>
      <a:defRPr sz="1200" kern="1200">
        <a:solidFill>
          <a:schemeClr val="tx1"/>
        </a:solidFill>
        <a:latin typeface="+mn-lt"/>
        <a:ea typeface="+mn-ea"/>
        <a:cs typeface="+mn-cs"/>
      </a:defRPr>
    </a:lvl3pPr>
    <a:lvl4pPr marL="1370013" algn="l" defTabSz="912813" rtl="0" eaLnBrk="0" fontAlgn="base" hangingPunct="0">
      <a:spcBef>
        <a:spcPct val="30000"/>
      </a:spcBef>
      <a:spcAft>
        <a:spcPct val="0"/>
      </a:spcAft>
      <a:defRPr sz="1200" kern="1200">
        <a:solidFill>
          <a:schemeClr val="tx1"/>
        </a:solidFill>
        <a:latin typeface="+mn-lt"/>
        <a:ea typeface="+mn-ea"/>
        <a:cs typeface="+mn-cs"/>
      </a:defRPr>
    </a:lvl4pPr>
    <a:lvl5pPr marL="1827213" algn="l" defTabSz="912813" rtl="0" eaLnBrk="0" fontAlgn="base" hangingPunct="0">
      <a:spcBef>
        <a:spcPct val="30000"/>
      </a:spcBef>
      <a:spcAft>
        <a:spcPct val="0"/>
      </a:spcAft>
      <a:defRPr sz="1200" kern="1200">
        <a:solidFill>
          <a:schemeClr val="tx1"/>
        </a:solidFill>
        <a:latin typeface="+mn-lt"/>
        <a:ea typeface="+mn-ea"/>
        <a:cs typeface="+mn-cs"/>
      </a:defRPr>
    </a:lvl5pPr>
    <a:lvl6pPr marL="2285032" algn="l" defTabSz="914012" rtl="0" eaLnBrk="1" latinLnBrk="0" hangingPunct="1">
      <a:defRPr sz="1200" kern="1200">
        <a:solidFill>
          <a:schemeClr val="tx1"/>
        </a:solidFill>
        <a:latin typeface="+mn-lt"/>
        <a:ea typeface="+mn-ea"/>
        <a:cs typeface="+mn-cs"/>
      </a:defRPr>
    </a:lvl6pPr>
    <a:lvl7pPr marL="2742037" algn="l" defTabSz="914012" rtl="0" eaLnBrk="1" latinLnBrk="0" hangingPunct="1">
      <a:defRPr sz="1200" kern="1200">
        <a:solidFill>
          <a:schemeClr val="tx1"/>
        </a:solidFill>
        <a:latin typeface="+mn-lt"/>
        <a:ea typeface="+mn-ea"/>
        <a:cs typeface="+mn-cs"/>
      </a:defRPr>
    </a:lvl7pPr>
    <a:lvl8pPr marL="3199044" algn="l" defTabSz="914012" rtl="0" eaLnBrk="1" latinLnBrk="0" hangingPunct="1">
      <a:defRPr sz="1200" kern="1200">
        <a:solidFill>
          <a:schemeClr val="tx1"/>
        </a:solidFill>
        <a:latin typeface="+mn-lt"/>
        <a:ea typeface="+mn-ea"/>
        <a:cs typeface="+mn-cs"/>
      </a:defRPr>
    </a:lvl8pPr>
    <a:lvl9pPr marL="3656050" algn="l" defTabSz="91401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0104" indent="-284656" eaLnBrk="0" hangingPunct="0">
              <a:defRPr>
                <a:solidFill>
                  <a:schemeClr val="tx1"/>
                </a:solidFill>
                <a:latin typeface="Arial" pitchFamily="34" charset="0"/>
              </a:defRPr>
            </a:lvl2pPr>
            <a:lvl3pPr marL="1138622" indent="-227724" eaLnBrk="0" hangingPunct="0">
              <a:defRPr>
                <a:solidFill>
                  <a:schemeClr val="tx1"/>
                </a:solidFill>
                <a:latin typeface="Arial" pitchFamily="34" charset="0"/>
              </a:defRPr>
            </a:lvl3pPr>
            <a:lvl4pPr marL="1594070" indent="-227724" eaLnBrk="0" hangingPunct="0">
              <a:defRPr>
                <a:solidFill>
                  <a:schemeClr val="tx1"/>
                </a:solidFill>
                <a:latin typeface="Arial" pitchFamily="34" charset="0"/>
              </a:defRPr>
            </a:lvl4pPr>
            <a:lvl5pPr marL="2049520" indent="-227724" eaLnBrk="0" hangingPunct="0">
              <a:defRPr>
                <a:solidFill>
                  <a:schemeClr val="tx1"/>
                </a:solidFill>
                <a:latin typeface="Arial" pitchFamily="34" charset="0"/>
              </a:defRPr>
            </a:lvl5pPr>
            <a:lvl6pPr marL="2504969" indent="-227724" defTabSz="909316" eaLnBrk="0" fontAlgn="base" hangingPunct="0">
              <a:spcBef>
                <a:spcPct val="0"/>
              </a:spcBef>
              <a:spcAft>
                <a:spcPct val="0"/>
              </a:spcAft>
              <a:defRPr>
                <a:solidFill>
                  <a:schemeClr val="tx1"/>
                </a:solidFill>
                <a:latin typeface="Arial" pitchFamily="34" charset="0"/>
              </a:defRPr>
            </a:lvl6pPr>
            <a:lvl7pPr marL="2960417" indent="-227724" defTabSz="909316" eaLnBrk="0" fontAlgn="base" hangingPunct="0">
              <a:spcBef>
                <a:spcPct val="0"/>
              </a:spcBef>
              <a:spcAft>
                <a:spcPct val="0"/>
              </a:spcAft>
              <a:defRPr>
                <a:solidFill>
                  <a:schemeClr val="tx1"/>
                </a:solidFill>
                <a:latin typeface="Arial" pitchFamily="34" charset="0"/>
              </a:defRPr>
            </a:lvl7pPr>
            <a:lvl8pPr marL="3415865" indent="-227724" defTabSz="909316" eaLnBrk="0" fontAlgn="base" hangingPunct="0">
              <a:spcBef>
                <a:spcPct val="0"/>
              </a:spcBef>
              <a:spcAft>
                <a:spcPct val="0"/>
              </a:spcAft>
              <a:defRPr>
                <a:solidFill>
                  <a:schemeClr val="tx1"/>
                </a:solidFill>
                <a:latin typeface="Arial" pitchFamily="34" charset="0"/>
              </a:defRPr>
            </a:lvl8pPr>
            <a:lvl9pPr marL="3871316" indent="-227724" defTabSz="909316" eaLnBrk="0" fontAlgn="base" hangingPunct="0">
              <a:spcBef>
                <a:spcPct val="0"/>
              </a:spcBef>
              <a:spcAft>
                <a:spcPct val="0"/>
              </a:spcAft>
              <a:defRPr>
                <a:solidFill>
                  <a:schemeClr val="tx1"/>
                </a:solidFill>
                <a:latin typeface="Arial" pitchFamily="34" charset="0"/>
              </a:defRPr>
            </a:lvl9pPr>
          </a:lstStyle>
          <a:p>
            <a:pPr defTabSz="909316" eaLnBrk="1" fontAlgn="base" hangingPunct="1">
              <a:spcBef>
                <a:spcPct val="0"/>
              </a:spcBef>
              <a:spcAft>
                <a:spcPct val="0"/>
              </a:spcAft>
            </a:pPr>
            <a:fld id="{ABD617D3-2346-47AE-B94E-AF87E57EE5E4}" type="slidenum">
              <a:rPr lang="en-US" smtClean="0">
                <a:latin typeface="Calibri" pitchFamily="34" charset="0"/>
              </a:rPr>
              <a:pPr defTabSz="909316" eaLnBrk="1" fontAlgn="base" hangingPunct="1">
                <a:spcBef>
                  <a:spcPct val="0"/>
                </a:spcBef>
                <a:spcAft>
                  <a:spcPct val="0"/>
                </a:spcAft>
              </a:pPr>
              <a:t>1</a:t>
            </a:fld>
            <a:endParaRPr lang="en-US" dirty="0" smtClean="0">
              <a:latin typeface="Calibri" pitchFamily="34" charset="0"/>
            </a:endParaRPr>
          </a:p>
        </p:txBody>
      </p:sp>
      <p:sp>
        <p:nvSpPr>
          <p:cNvPr id="57347" name="Rectangle 9"/>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10"/>
          <p:cNvSpPr>
            <a:spLocks noGrp="1" noChangeArrowheads="1"/>
          </p:cNvSpPr>
          <p:nvPr>
            <p:ph type="body" idx="1"/>
          </p:nvPr>
        </p:nvSpPr>
        <p:spPr bwMode="auto">
          <a:xfrm>
            <a:off x="565881" y="4913971"/>
            <a:ext cx="5948060" cy="24515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extLst>
      <p:ext uri="{BB962C8B-B14F-4D97-AF65-F5344CB8AC3E}">
        <p14:creationId xmlns:p14="http://schemas.microsoft.com/office/powerpoint/2010/main" val="402002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03D322-EDDF-4407-B136-3D0F7AA9F14C}" type="slidenum">
              <a:rPr lang="en-US" smtClean="0"/>
              <a:t>2</a:t>
            </a:fld>
            <a:endParaRPr lang="en-US" dirty="0"/>
          </a:p>
        </p:txBody>
      </p:sp>
    </p:spTree>
    <p:extLst>
      <p:ext uri="{BB962C8B-B14F-4D97-AF65-F5344CB8AC3E}">
        <p14:creationId xmlns:p14="http://schemas.microsoft.com/office/powerpoint/2010/main" val="1877629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81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endParaRPr>
          </a:p>
        </p:txBody>
      </p:sp>
      <p:sp>
        <p:nvSpPr>
          <p:cNvPr id="481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1173" indent="-288912" eaLnBrk="0" hangingPunct="0">
              <a:defRPr sz="2400">
                <a:solidFill>
                  <a:schemeClr val="tx1"/>
                </a:solidFill>
                <a:latin typeface="Arial" charset="0"/>
                <a:ea typeface="ＭＳ Ｐゴシック" charset="0"/>
              </a:defRPr>
            </a:lvl2pPr>
            <a:lvl3pPr marL="1155652" indent="-231131" eaLnBrk="0" hangingPunct="0">
              <a:defRPr sz="2400">
                <a:solidFill>
                  <a:schemeClr val="tx1"/>
                </a:solidFill>
                <a:latin typeface="Arial" charset="0"/>
                <a:ea typeface="ＭＳ Ｐゴシック" charset="0"/>
              </a:defRPr>
            </a:lvl3pPr>
            <a:lvl4pPr marL="1617913" indent="-231131" eaLnBrk="0" hangingPunct="0">
              <a:defRPr sz="2400">
                <a:solidFill>
                  <a:schemeClr val="tx1"/>
                </a:solidFill>
                <a:latin typeface="Arial" charset="0"/>
                <a:ea typeface="ＭＳ Ｐゴシック" charset="0"/>
              </a:defRPr>
            </a:lvl4pPr>
            <a:lvl5pPr marL="2080174" indent="-231131" eaLnBrk="0" hangingPunct="0">
              <a:defRPr sz="2400">
                <a:solidFill>
                  <a:schemeClr val="tx1"/>
                </a:solidFill>
                <a:latin typeface="Arial" charset="0"/>
                <a:ea typeface="ＭＳ Ｐゴシック" charset="0"/>
              </a:defRPr>
            </a:lvl5pPr>
            <a:lvl6pPr marL="2542433" indent="-231131" defTabSz="922916" eaLnBrk="0" fontAlgn="base" hangingPunct="0">
              <a:spcBef>
                <a:spcPct val="0"/>
              </a:spcBef>
              <a:spcAft>
                <a:spcPct val="0"/>
              </a:spcAft>
              <a:defRPr sz="2400">
                <a:solidFill>
                  <a:schemeClr val="tx1"/>
                </a:solidFill>
                <a:latin typeface="Arial" charset="0"/>
                <a:ea typeface="ＭＳ Ｐゴシック" charset="0"/>
              </a:defRPr>
            </a:lvl6pPr>
            <a:lvl7pPr marL="3004695" indent="-231131" defTabSz="922916" eaLnBrk="0" fontAlgn="base" hangingPunct="0">
              <a:spcBef>
                <a:spcPct val="0"/>
              </a:spcBef>
              <a:spcAft>
                <a:spcPct val="0"/>
              </a:spcAft>
              <a:defRPr sz="2400">
                <a:solidFill>
                  <a:schemeClr val="tx1"/>
                </a:solidFill>
                <a:latin typeface="Arial" charset="0"/>
                <a:ea typeface="ＭＳ Ｐゴシック" charset="0"/>
              </a:defRPr>
            </a:lvl7pPr>
            <a:lvl8pPr marL="3466956" indent="-231131" defTabSz="922916" eaLnBrk="0" fontAlgn="base" hangingPunct="0">
              <a:spcBef>
                <a:spcPct val="0"/>
              </a:spcBef>
              <a:spcAft>
                <a:spcPct val="0"/>
              </a:spcAft>
              <a:defRPr sz="2400">
                <a:solidFill>
                  <a:schemeClr val="tx1"/>
                </a:solidFill>
                <a:latin typeface="Arial" charset="0"/>
                <a:ea typeface="ＭＳ Ｐゴシック" charset="0"/>
              </a:defRPr>
            </a:lvl8pPr>
            <a:lvl9pPr marL="3929217" indent="-231131" defTabSz="922916"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841D0DB-FD72-E440-A02E-2420F4FDE6B2}" type="slidenum">
              <a:rPr lang="en-US" sz="1200">
                <a:latin typeface="Calibri" charset="0"/>
              </a:rPr>
              <a:pPr eaLnBrk="1" hangingPunct="1"/>
              <a:t>3</a:t>
            </a:fld>
            <a:endParaRPr lang="en-US" sz="1200" dirty="0">
              <a:latin typeface="Calibri" charset="0"/>
            </a:endParaRPr>
          </a:p>
        </p:txBody>
      </p:sp>
    </p:spTree>
    <p:extLst>
      <p:ext uri="{BB962C8B-B14F-4D97-AF65-F5344CB8AC3E}">
        <p14:creationId xmlns:p14="http://schemas.microsoft.com/office/powerpoint/2010/main" val="1559166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Compliance should be at the forefront</a:t>
            </a:r>
            <a:r>
              <a:rPr lang="en-US" baseline="0" dirty="0" smtClean="0"/>
              <a:t> of everyone's mind when thinking about clinical trials.  Compliance is important for human subjects protection and compliance with </a:t>
            </a:r>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4</a:t>
            </a:fld>
            <a:endParaRPr lang="en-US" dirty="0"/>
          </a:p>
        </p:txBody>
      </p:sp>
    </p:spTree>
    <p:extLst>
      <p:ext uri="{BB962C8B-B14F-4D97-AF65-F5344CB8AC3E}">
        <p14:creationId xmlns:p14="http://schemas.microsoft.com/office/powerpoint/2010/main" val="195081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6</a:t>
            </a:fld>
            <a:endParaRPr lang="en-US" dirty="0"/>
          </a:p>
        </p:txBody>
      </p:sp>
    </p:spTree>
    <p:extLst>
      <p:ext uri="{BB962C8B-B14F-4D97-AF65-F5344CB8AC3E}">
        <p14:creationId xmlns:p14="http://schemas.microsoft.com/office/powerpoint/2010/main" val="326430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8</a:t>
            </a:fld>
            <a:endParaRPr lang="en-US" dirty="0"/>
          </a:p>
        </p:txBody>
      </p:sp>
    </p:spTree>
    <p:extLst>
      <p:ext uri="{BB962C8B-B14F-4D97-AF65-F5344CB8AC3E}">
        <p14:creationId xmlns:p14="http://schemas.microsoft.com/office/powerpoint/2010/main" val="1682544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10</a:t>
            </a:fld>
            <a:endParaRPr lang="en-US" dirty="0"/>
          </a:p>
        </p:txBody>
      </p:sp>
    </p:spTree>
    <p:extLst>
      <p:ext uri="{BB962C8B-B14F-4D97-AF65-F5344CB8AC3E}">
        <p14:creationId xmlns:p14="http://schemas.microsoft.com/office/powerpoint/2010/main" val="1798144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11</a:t>
            </a:fld>
            <a:endParaRPr lang="en-US" dirty="0"/>
          </a:p>
        </p:txBody>
      </p:sp>
    </p:spTree>
    <p:extLst>
      <p:ext uri="{BB962C8B-B14F-4D97-AF65-F5344CB8AC3E}">
        <p14:creationId xmlns:p14="http://schemas.microsoft.com/office/powerpoint/2010/main" val="3245303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12</a:t>
            </a:fld>
            <a:endParaRPr lang="en-US" dirty="0"/>
          </a:p>
        </p:txBody>
      </p:sp>
    </p:spTree>
    <p:extLst>
      <p:ext uri="{BB962C8B-B14F-4D97-AF65-F5344CB8AC3E}">
        <p14:creationId xmlns:p14="http://schemas.microsoft.com/office/powerpoint/2010/main" val="3831878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13</a:t>
            </a:fld>
            <a:endParaRPr lang="en-US" dirty="0"/>
          </a:p>
        </p:txBody>
      </p:sp>
    </p:spTree>
    <p:extLst>
      <p:ext uri="{BB962C8B-B14F-4D97-AF65-F5344CB8AC3E}">
        <p14:creationId xmlns:p14="http://schemas.microsoft.com/office/powerpoint/2010/main" val="2692599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defTabSz="977687">
              <a:defRPr>
                <a:solidFill>
                  <a:schemeClr val="tx1"/>
                </a:solidFill>
                <a:latin typeface="Arial" panose="020B0604020202020204" pitchFamily="34" charset="0"/>
              </a:defRPr>
            </a:lvl1pPr>
            <a:lvl2pPr marL="751325" indent="-288971" defTabSz="977687">
              <a:defRPr>
                <a:solidFill>
                  <a:schemeClr val="tx1"/>
                </a:solidFill>
                <a:latin typeface="Arial" panose="020B0604020202020204" pitchFamily="34" charset="0"/>
              </a:defRPr>
            </a:lvl2pPr>
            <a:lvl3pPr marL="1155886" indent="-231177" defTabSz="977687">
              <a:defRPr>
                <a:solidFill>
                  <a:schemeClr val="tx1"/>
                </a:solidFill>
                <a:latin typeface="Arial" panose="020B0604020202020204" pitchFamily="34" charset="0"/>
              </a:defRPr>
            </a:lvl3pPr>
            <a:lvl4pPr marL="1618239" indent="-231177" defTabSz="977687">
              <a:defRPr>
                <a:solidFill>
                  <a:schemeClr val="tx1"/>
                </a:solidFill>
                <a:latin typeface="Arial" panose="020B0604020202020204" pitchFamily="34" charset="0"/>
              </a:defRPr>
            </a:lvl4pPr>
            <a:lvl5pPr marL="2080594" indent="-231177" defTabSz="977687">
              <a:defRPr>
                <a:solidFill>
                  <a:schemeClr val="tx1"/>
                </a:solidFill>
                <a:latin typeface="Arial" panose="020B0604020202020204" pitchFamily="34" charset="0"/>
              </a:defRPr>
            </a:lvl5pPr>
            <a:lvl6pPr marL="2542947" indent="-231177" defTabSz="977687" eaLnBrk="0" fontAlgn="base" hangingPunct="0">
              <a:spcBef>
                <a:spcPct val="0"/>
              </a:spcBef>
              <a:spcAft>
                <a:spcPct val="0"/>
              </a:spcAft>
              <a:defRPr>
                <a:solidFill>
                  <a:schemeClr val="tx1"/>
                </a:solidFill>
                <a:latin typeface="Arial" panose="020B0604020202020204" pitchFamily="34" charset="0"/>
              </a:defRPr>
            </a:lvl6pPr>
            <a:lvl7pPr marL="3005301" indent="-231177" defTabSz="977687" eaLnBrk="0" fontAlgn="base" hangingPunct="0">
              <a:spcBef>
                <a:spcPct val="0"/>
              </a:spcBef>
              <a:spcAft>
                <a:spcPct val="0"/>
              </a:spcAft>
              <a:defRPr>
                <a:solidFill>
                  <a:schemeClr val="tx1"/>
                </a:solidFill>
                <a:latin typeface="Arial" panose="020B0604020202020204" pitchFamily="34" charset="0"/>
              </a:defRPr>
            </a:lvl7pPr>
            <a:lvl8pPr marL="3467656" indent="-231177" defTabSz="977687" eaLnBrk="0" fontAlgn="base" hangingPunct="0">
              <a:spcBef>
                <a:spcPct val="0"/>
              </a:spcBef>
              <a:spcAft>
                <a:spcPct val="0"/>
              </a:spcAft>
              <a:defRPr>
                <a:solidFill>
                  <a:schemeClr val="tx1"/>
                </a:solidFill>
                <a:latin typeface="Arial" panose="020B0604020202020204" pitchFamily="34" charset="0"/>
              </a:defRPr>
            </a:lvl8pPr>
            <a:lvl9pPr marL="3930010" indent="-231177" defTabSz="977687" eaLnBrk="0" fontAlgn="base" hangingPunct="0">
              <a:spcBef>
                <a:spcPct val="0"/>
              </a:spcBef>
              <a:spcAft>
                <a:spcPct val="0"/>
              </a:spcAft>
              <a:defRPr>
                <a:solidFill>
                  <a:schemeClr val="tx1"/>
                </a:solidFill>
                <a:latin typeface="Arial" panose="020B0604020202020204" pitchFamily="34" charset="0"/>
              </a:defRPr>
            </a:lvl9pPr>
          </a:lstStyle>
          <a:p>
            <a:fld id="{AB175FAB-5427-4674-892A-4A833F4E58E7}" type="slidenum">
              <a:rPr lang="en-US" altLang="en-US"/>
              <a:pPr/>
              <a:t>16</a:t>
            </a:fld>
            <a:endParaRPr lang="en-US" altLang="en-US" dirty="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dirty="0" smtClean="0"/>
          </a:p>
        </p:txBody>
      </p:sp>
    </p:spTree>
    <p:extLst>
      <p:ext uri="{BB962C8B-B14F-4D97-AF65-F5344CB8AC3E}">
        <p14:creationId xmlns:p14="http://schemas.microsoft.com/office/powerpoint/2010/main" val="1109701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19</a:t>
            </a:fld>
            <a:endParaRPr lang="en-US" dirty="0"/>
          </a:p>
        </p:txBody>
      </p:sp>
    </p:spTree>
    <p:extLst>
      <p:ext uri="{BB962C8B-B14F-4D97-AF65-F5344CB8AC3E}">
        <p14:creationId xmlns:p14="http://schemas.microsoft.com/office/powerpoint/2010/main" val="3540601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20</a:t>
            </a:fld>
            <a:endParaRPr lang="en-US" dirty="0"/>
          </a:p>
        </p:txBody>
      </p:sp>
    </p:spTree>
    <p:extLst>
      <p:ext uri="{BB962C8B-B14F-4D97-AF65-F5344CB8AC3E}">
        <p14:creationId xmlns:p14="http://schemas.microsoft.com/office/powerpoint/2010/main" val="3872723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Please refer</a:t>
            </a:r>
            <a:r>
              <a:rPr lang="en-US" baseline="0" dirty="0" smtClean="0"/>
              <a:t> to the handout in you package for a full list of </a:t>
            </a:r>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21</a:t>
            </a:fld>
            <a:endParaRPr lang="en-US" dirty="0"/>
          </a:p>
        </p:txBody>
      </p:sp>
    </p:spTree>
    <p:extLst>
      <p:ext uri="{BB962C8B-B14F-4D97-AF65-F5344CB8AC3E}">
        <p14:creationId xmlns:p14="http://schemas.microsoft.com/office/powerpoint/2010/main" val="3565611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22</a:t>
            </a:fld>
            <a:endParaRPr lang="en-US" dirty="0"/>
          </a:p>
        </p:txBody>
      </p:sp>
    </p:spTree>
    <p:extLst>
      <p:ext uri="{BB962C8B-B14F-4D97-AF65-F5344CB8AC3E}">
        <p14:creationId xmlns:p14="http://schemas.microsoft.com/office/powerpoint/2010/main" val="2065652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23</a:t>
            </a:fld>
            <a:endParaRPr lang="en-US" dirty="0"/>
          </a:p>
        </p:txBody>
      </p:sp>
    </p:spTree>
    <p:extLst>
      <p:ext uri="{BB962C8B-B14F-4D97-AF65-F5344CB8AC3E}">
        <p14:creationId xmlns:p14="http://schemas.microsoft.com/office/powerpoint/2010/main" val="1835732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24</a:t>
            </a:fld>
            <a:endParaRPr lang="en-US" dirty="0"/>
          </a:p>
        </p:txBody>
      </p:sp>
    </p:spTree>
    <p:extLst>
      <p:ext uri="{BB962C8B-B14F-4D97-AF65-F5344CB8AC3E}">
        <p14:creationId xmlns:p14="http://schemas.microsoft.com/office/powerpoint/2010/main" val="1076129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25</a:t>
            </a:fld>
            <a:endParaRPr lang="en-US" dirty="0"/>
          </a:p>
        </p:txBody>
      </p:sp>
    </p:spTree>
    <p:extLst>
      <p:ext uri="{BB962C8B-B14F-4D97-AF65-F5344CB8AC3E}">
        <p14:creationId xmlns:p14="http://schemas.microsoft.com/office/powerpoint/2010/main" val="1206047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26</a:t>
            </a:fld>
            <a:endParaRPr lang="en-US" dirty="0"/>
          </a:p>
        </p:txBody>
      </p:sp>
    </p:spTree>
    <p:extLst>
      <p:ext uri="{BB962C8B-B14F-4D97-AF65-F5344CB8AC3E}">
        <p14:creationId xmlns:p14="http://schemas.microsoft.com/office/powerpoint/2010/main" val="2404601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16032" indent="-275394" eaLnBrk="0" hangingPunct="0">
              <a:defRPr>
                <a:solidFill>
                  <a:schemeClr val="tx1"/>
                </a:solidFill>
                <a:latin typeface="Arial" charset="0"/>
                <a:cs typeface="Arial" charset="0"/>
              </a:defRPr>
            </a:lvl2pPr>
            <a:lvl3pPr marL="1101586" indent="-220317" eaLnBrk="0" hangingPunct="0">
              <a:defRPr>
                <a:solidFill>
                  <a:schemeClr val="tx1"/>
                </a:solidFill>
                <a:latin typeface="Arial" charset="0"/>
                <a:cs typeface="Arial" charset="0"/>
              </a:defRPr>
            </a:lvl3pPr>
            <a:lvl4pPr marL="1542221" indent="-220317" eaLnBrk="0" hangingPunct="0">
              <a:defRPr>
                <a:solidFill>
                  <a:schemeClr val="tx1"/>
                </a:solidFill>
                <a:latin typeface="Arial" charset="0"/>
                <a:cs typeface="Arial" charset="0"/>
              </a:defRPr>
            </a:lvl4pPr>
            <a:lvl5pPr marL="1982855" indent="-220317" eaLnBrk="0" hangingPunct="0">
              <a:defRPr>
                <a:solidFill>
                  <a:schemeClr val="tx1"/>
                </a:solidFill>
                <a:latin typeface="Arial" charset="0"/>
                <a:cs typeface="Arial" charset="0"/>
              </a:defRPr>
            </a:lvl5pPr>
            <a:lvl6pPr marL="2423489" indent="-220317" eaLnBrk="0" fontAlgn="base" hangingPunct="0">
              <a:spcBef>
                <a:spcPct val="0"/>
              </a:spcBef>
              <a:spcAft>
                <a:spcPct val="0"/>
              </a:spcAft>
              <a:defRPr>
                <a:solidFill>
                  <a:schemeClr val="tx1"/>
                </a:solidFill>
                <a:latin typeface="Arial" charset="0"/>
                <a:cs typeface="Arial" charset="0"/>
              </a:defRPr>
            </a:lvl6pPr>
            <a:lvl7pPr marL="2864125" indent="-220317" eaLnBrk="0" fontAlgn="base" hangingPunct="0">
              <a:spcBef>
                <a:spcPct val="0"/>
              </a:spcBef>
              <a:spcAft>
                <a:spcPct val="0"/>
              </a:spcAft>
              <a:defRPr>
                <a:solidFill>
                  <a:schemeClr val="tx1"/>
                </a:solidFill>
                <a:latin typeface="Arial" charset="0"/>
                <a:cs typeface="Arial" charset="0"/>
              </a:defRPr>
            </a:lvl7pPr>
            <a:lvl8pPr marL="3304759" indent="-220317" eaLnBrk="0" fontAlgn="base" hangingPunct="0">
              <a:spcBef>
                <a:spcPct val="0"/>
              </a:spcBef>
              <a:spcAft>
                <a:spcPct val="0"/>
              </a:spcAft>
              <a:defRPr>
                <a:solidFill>
                  <a:schemeClr val="tx1"/>
                </a:solidFill>
                <a:latin typeface="Arial" charset="0"/>
                <a:cs typeface="Arial" charset="0"/>
              </a:defRPr>
            </a:lvl8pPr>
            <a:lvl9pPr marL="3745392" indent="-220317" eaLnBrk="0" fontAlgn="base" hangingPunct="0">
              <a:spcBef>
                <a:spcPct val="0"/>
              </a:spcBef>
              <a:spcAft>
                <a:spcPct val="0"/>
              </a:spcAft>
              <a:defRPr>
                <a:solidFill>
                  <a:schemeClr val="tx1"/>
                </a:solidFill>
                <a:latin typeface="Arial" charset="0"/>
                <a:cs typeface="Arial" charset="0"/>
              </a:defRPr>
            </a:lvl9pPr>
          </a:lstStyle>
          <a:p>
            <a:pPr eaLnBrk="1" hangingPunct="1"/>
            <a:fld id="{279AF627-DFEE-4402-B044-60701942F78D}" type="slidenum">
              <a:rPr lang="en-US" altLang="en-US" smtClean="0"/>
              <a:pPr eaLnBrk="1" hangingPunct="1"/>
              <a:t>27</a:t>
            </a:fld>
            <a:endParaRPr lang="en-US" altLang="en-US" dirty="0" smtClean="0"/>
          </a:p>
        </p:txBody>
      </p:sp>
      <p:sp>
        <p:nvSpPr>
          <p:cNvPr id="65539" name="Rectangle 2"/>
          <p:cNvSpPr>
            <a:spLocks noGrp="1" noRot="1" noChangeAspect="1" noChangeArrowheads="1" noTextEdit="1"/>
          </p:cNvSpPr>
          <p:nvPr>
            <p:ph type="sldImg"/>
          </p:nvPr>
        </p:nvSpPr>
        <p:spPr>
          <a:xfrm>
            <a:off x="1182688" y="695325"/>
            <a:ext cx="4648200" cy="3486150"/>
          </a:xfrm>
          <a:ln/>
        </p:spPr>
      </p:sp>
      <p:sp>
        <p:nvSpPr>
          <p:cNvPr id="65540" name="Rectangle 3"/>
          <p:cNvSpPr>
            <a:spLocks noGrp="1" noChangeArrowheads="1"/>
          </p:cNvSpPr>
          <p:nvPr>
            <p:ph type="body" idx="1"/>
          </p:nvPr>
        </p:nvSpPr>
        <p:spPr>
          <a:xfrm>
            <a:off x="934117" y="4416103"/>
            <a:ext cx="5142177" cy="41839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t>Check with Selvin to see if we want</a:t>
            </a:r>
            <a:r>
              <a:rPr lang="en-US" altLang="en-US" baseline="0" dirty="0" smtClean="0"/>
              <a:t> to add or eliminate from this slide</a:t>
            </a:r>
          </a:p>
          <a:p>
            <a:pPr eaLnBrk="1" hangingPunct="1"/>
            <a:endParaRPr lang="en-US" altLang="en-US" dirty="0" smtClean="0"/>
          </a:p>
        </p:txBody>
      </p:sp>
    </p:spTree>
    <p:extLst>
      <p:ext uri="{BB962C8B-B14F-4D97-AF65-F5344CB8AC3E}">
        <p14:creationId xmlns:p14="http://schemas.microsoft.com/office/powerpoint/2010/main" val="3966514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Compliance should be at the forefront</a:t>
            </a:r>
            <a:r>
              <a:rPr lang="en-US" baseline="0" dirty="0" smtClean="0"/>
              <a:t> of everyone's mind when thinking about clinical trials.  Compliance is important for human subjects protection and compliance with </a:t>
            </a:r>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31</a:t>
            </a:fld>
            <a:endParaRPr lang="en-US" dirty="0"/>
          </a:p>
        </p:txBody>
      </p:sp>
    </p:spTree>
    <p:extLst>
      <p:ext uri="{BB962C8B-B14F-4D97-AF65-F5344CB8AC3E}">
        <p14:creationId xmlns:p14="http://schemas.microsoft.com/office/powerpoint/2010/main" val="1627063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Compliance should be at the forefront</a:t>
            </a:r>
            <a:r>
              <a:rPr lang="en-US" baseline="0" dirty="0" smtClean="0"/>
              <a:t> of everyone's mind when thinking about clinical trials.  Compliance is important for human subjects protection and compliance with </a:t>
            </a:r>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33</a:t>
            </a:fld>
            <a:endParaRPr lang="en-US" dirty="0"/>
          </a:p>
        </p:txBody>
      </p:sp>
    </p:spTree>
    <p:extLst>
      <p:ext uri="{BB962C8B-B14F-4D97-AF65-F5344CB8AC3E}">
        <p14:creationId xmlns:p14="http://schemas.microsoft.com/office/powerpoint/2010/main" val="15374358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34</a:t>
            </a:fld>
            <a:endParaRPr lang="en-US" dirty="0"/>
          </a:p>
        </p:txBody>
      </p:sp>
    </p:spTree>
    <p:extLst>
      <p:ext uri="{BB962C8B-B14F-4D97-AF65-F5344CB8AC3E}">
        <p14:creationId xmlns:p14="http://schemas.microsoft.com/office/powerpoint/2010/main" val="3393486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18B748DD-40AF-48C6-A3DB-DDD1056DABA7}" type="slidenum">
              <a:rPr lang="en-US" smtClean="0"/>
              <a:pPr>
                <a:defRPr/>
              </a:pPr>
              <a:t>36</a:t>
            </a:fld>
            <a:endParaRPr lang="en-US" dirty="0"/>
          </a:p>
        </p:txBody>
      </p:sp>
    </p:spTree>
    <p:extLst>
      <p:ext uri="{BB962C8B-B14F-4D97-AF65-F5344CB8AC3E}">
        <p14:creationId xmlns:p14="http://schemas.microsoft.com/office/powerpoint/2010/main" val="39765337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0" y="0"/>
            <a:ext cx="9140825" cy="6859588"/>
            <a:chOff x="0" y="0"/>
            <a:chExt cx="5643" cy="4235"/>
          </a:xfrm>
        </p:grpSpPr>
        <p:sp>
          <p:nvSpPr>
            <p:cNvPr id="5" name="McK Document type" hidden="1"/>
            <p:cNvSpPr txBox="1">
              <a:spLocks noChangeArrowheads="1"/>
            </p:cNvSpPr>
            <p:nvPr userDrawn="1"/>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a:defRPr/>
              </a:pPr>
              <a:r>
                <a:rPr lang="en-US" sz="1400" dirty="0"/>
                <a:t>Document type</a:t>
              </a:r>
            </a:p>
          </p:txBody>
        </p:sp>
        <p:sp>
          <p:nvSpPr>
            <p:cNvPr id="6" name="McK Date" hidden="1"/>
            <p:cNvSpPr txBox="1">
              <a:spLocks noChangeArrowheads="1"/>
            </p:cNvSpPr>
            <p:nvPr userDrawn="1"/>
          </p:nvSpPr>
          <p:spPr bwMode="auto">
            <a:xfrm>
              <a:off x="1663" y="3275"/>
              <a:ext cx="310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a:defRPr/>
              </a:pPr>
              <a:r>
                <a:rPr lang="en-US" sz="1400" dirty="0"/>
                <a:t>Date</a:t>
              </a:r>
            </a:p>
          </p:txBody>
        </p:sp>
        <p:sp>
          <p:nvSpPr>
            <p:cNvPr id="7" name="McK Disclaimer" hidden="1"/>
            <p:cNvSpPr>
              <a:spLocks noChangeArrowheads="1"/>
            </p:cNvSpPr>
            <p:nvPr userDrawn="1"/>
          </p:nvSpPr>
          <p:spPr bwMode="auto">
            <a:xfrm>
              <a:off x="1663" y="3714"/>
              <a:ext cx="2777"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20738" eaLnBrk="0" hangingPunct="0"/>
              <a:r>
                <a:rPr lang="en-US" sz="800" dirty="0"/>
                <a:t>CONFIDENTIAL AND PROPRIETARY</a:t>
              </a:r>
            </a:p>
            <a:p>
              <a:pPr defTabSz="820738" eaLnBrk="0" hangingPunct="0"/>
              <a:r>
                <a:rPr lang="en-US" sz="800" dirty="0"/>
                <a:t>Any use of this material without specific permission of McKinsey &amp; Company is strictly prohibited</a:t>
              </a:r>
            </a:p>
          </p:txBody>
        </p:sp>
        <p:sp>
          <p:nvSpPr>
            <p:cNvPr id="8"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pic>
        <p:nvPicPr>
          <p:cNvPr id="11"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9963" y="6573838"/>
            <a:ext cx="167005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795" y="2176943"/>
            <a:ext cx="5036084" cy="507831"/>
          </a:xfrm>
        </p:spPr>
        <p:txBody>
          <a:bodyPr anchor="t"/>
          <a:lstStyle>
            <a:lvl1pPr>
              <a:defRPr sz="3300" b="0"/>
            </a:lvl1pPr>
          </a:lstStyle>
          <a:p>
            <a:pPr lvl="0"/>
            <a:r>
              <a:rPr lang="en-US" noProof="0" smtClean="0"/>
              <a:t>Click to edit Master title style</a:t>
            </a:r>
          </a:p>
        </p:txBody>
      </p:sp>
      <p:sp>
        <p:nvSpPr>
          <p:cNvPr id="13315" name="Rectangle 1027"/>
          <p:cNvSpPr>
            <a:spLocks noGrp="1" noChangeArrowheads="1"/>
          </p:cNvSpPr>
          <p:nvPr>
            <p:ph type="subTitle" idx="1"/>
          </p:nvPr>
        </p:nvSpPr>
        <p:spPr>
          <a:xfrm>
            <a:off x="2693795" y="3945699"/>
            <a:ext cx="5036084" cy="219820"/>
          </a:xfrm>
        </p:spPr>
        <p:txBody>
          <a:bodyPr>
            <a:spAutoFit/>
          </a:bodyPr>
          <a:lstStyle>
            <a:lvl1pPr>
              <a:defRPr sz="1400"/>
            </a:lvl1pPr>
          </a:lstStyle>
          <a:p>
            <a:pPr lvl="0"/>
            <a:r>
              <a:rPr lang="en-US" noProof="0" smtClean="0"/>
              <a:t>Click to edit Master subtitle style</a:t>
            </a:r>
          </a:p>
        </p:txBody>
      </p:sp>
    </p:spTree>
    <p:extLst>
      <p:ext uri="{BB962C8B-B14F-4D97-AF65-F5344CB8AC3E}">
        <p14:creationId xmlns:p14="http://schemas.microsoft.com/office/powerpoint/2010/main" val="2740913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2F4F8815-D3AE-45BE-9363-45AC65B03FC4}" type="slidenum">
              <a:rPr lang="en-US"/>
              <a:pPr>
                <a:defRPr/>
              </a:pPr>
              <a:t>‹#›</a:t>
            </a:fld>
            <a:endParaRPr lang="en-US" dirty="0"/>
          </a:p>
        </p:txBody>
      </p:sp>
    </p:spTree>
    <p:extLst>
      <p:ext uri="{BB962C8B-B14F-4D97-AF65-F5344CB8AC3E}">
        <p14:creationId xmlns:p14="http://schemas.microsoft.com/office/powerpoint/2010/main" val="798554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54" y="4407332"/>
            <a:ext cx="7771995" cy="1261884"/>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722454" y="2907443"/>
            <a:ext cx="7771995" cy="1499884"/>
          </a:xfrm>
        </p:spPr>
        <p:txBody>
          <a:bodyPr anchor="b"/>
          <a:lstStyle>
            <a:lvl1pPr marL="0" indent="0">
              <a:buNone/>
              <a:defRPr sz="2000"/>
            </a:lvl1pPr>
            <a:lvl2pPr marL="466231" indent="0">
              <a:buNone/>
              <a:defRPr sz="1800"/>
            </a:lvl2pPr>
            <a:lvl3pPr marL="932467" indent="0">
              <a:buNone/>
              <a:defRPr sz="1600"/>
            </a:lvl3pPr>
            <a:lvl4pPr marL="1398703" indent="0">
              <a:buNone/>
              <a:defRPr sz="1400"/>
            </a:lvl4pPr>
            <a:lvl5pPr marL="1864936" indent="0">
              <a:buNone/>
              <a:defRPr sz="1400"/>
            </a:lvl5pPr>
            <a:lvl6pPr marL="2331171" indent="0">
              <a:buNone/>
              <a:defRPr sz="1400"/>
            </a:lvl6pPr>
            <a:lvl7pPr marL="2797402" indent="0">
              <a:buNone/>
              <a:defRPr sz="1400"/>
            </a:lvl7pPr>
            <a:lvl8pPr marL="3263637" indent="0">
              <a:buNone/>
              <a:defRPr sz="1400"/>
            </a:lvl8pPr>
            <a:lvl9pPr marL="3729873" indent="0">
              <a:buNone/>
              <a:defRPr sz="1400"/>
            </a:lvl9pPr>
          </a:lstStyle>
          <a:p>
            <a:pPr lvl="0"/>
            <a:r>
              <a:rPr lang="en-US" smtClean="0"/>
              <a:t>Click to edit Master text styles</a:t>
            </a:r>
          </a:p>
        </p:txBody>
      </p:sp>
      <p:sp>
        <p:nvSpPr>
          <p:cNvPr id="4" name="Rectangle 280"/>
          <p:cNvSpPr>
            <a:spLocks noGrp="1" noChangeArrowheads="1"/>
          </p:cNvSpPr>
          <p:nvPr>
            <p:ph type="sldNum" sz="quarter" idx="10"/>
          </p:nvPr>
        </p:nvSpPr>
        <p:spPr>
          <a:ln/>
        </p:spPr>
        <p:txBody>
          <a:bodyPr/>
          <a:lstStyle>
            <a:lvl1pPr>
              <a:defRPr/>
            </a:lvl1pPr>
          </a:lstStyle>
          <a:p>
            <a:pPr>
              <a:defRPr/>
            </a:pPr>
            <a:fld id="{E66982A3-0973-4090-9E71-69AAB11C95E1}" type="slidenum">
              <a:rPr lang="en-US"/>
              <a:pPr>
                <a:defRPr/>
              </a:pPr>
              <a:t>‹#›</a:t>
            </a:fld>
            <a:endParaRPr lang="en-US" dirty="0"/>
          </a:p>
        </p:txBody>
      </p:sp>
    </p:spTree>
    <p:extLst>
      <p:ext uri="{BB962C8B-B14F-4D97-AF65-F5344CB8AC3E}">
        <p14:creationId xmlns:p14="http://schemas.microsoft.com/office/powerpoint/2010/main" val="19323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82160" y="1990667"/>
            <a:ext cx="2117131"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754796" y="1990667"/>
            <a:ext cx="2117132"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80"/>
          <p:cNvSpPr>
            <a:spLocks noGrp="1" noChangeArrowheads="1"/>
          </p:cNvSpPr>
          <p:nvPr>
            <p:ph type="sldNum" sz="quarter" idx="10"/>
          </p:nvPr>
        </p:nvSpPr>
        <p:spPr>
          <a:ln/>
        </p:spPr>
        <p:txBody>
          <a:bodyPr/>
          <a:lstStyle>
            <a:lvl1pPr>
              <a:defRPr/>
            </a:lvl1pPr>
          </a:lstStyle>
          <a:p>
            <a:pPr>
              <a:defRPr/>
            </a:pPr>
            <a:fld id="{19E6C405-E352-4C18-95BD-9B45AEFD9C1A}" type="slidenum">
              <a:rPr lang="en-US"/>
              <a:pPr>
                <a:defRPr/>
              </a:pPr>
              <a:t>‹#›</a:t>
            </a:fld>
            <a:endParaRPr lang="en-US" dirty="0"/>
          </a:p>
        </p:txBody>
      </p:sp>
    </p:spTree>
    <p:extLst>
      <p:ext uri="{BB962C8B-B14F-4D97-AF65-F5344CB8AC3E}">
        <p14:creationId xmlns:p14="http://schemas.microsoft.com/office/powerpoint/2010/main" val="4101488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95" y="697153"/>
            <a:ext cx="8230410" cy="2983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6801" y="1535524"/>
            <a:ext cx="4039882" cy="639800"/>
          </a:xfrm>
        </p:spPr>
        <p:txBody>
          <a:bodyPr anchor="b"/>
          <a:lstStyle>
            <a:lvl1pPr marL="0" indent="0">
              <a:buNone/>
              <a:defRPr sz="2400" b="1"/>
            </a:lvl1pPr>
            <a:lvl2pPr marL="466231" indent="0">
              <a:buNone/>
              <a:defRPr sz="2000" b="1"/>
            </a:lvl2pPr>
            <a:lvl3pPr marL="932467" indent="0">
              <a:buNone/>
              <a:defRPr sz="1800" b="1"/>
            </a:lvl3pPr>
            <a:lvl4pPr marL="1398703" indent="0">
              <a:buNone/>
              <a:defRPr sz="1600" b="1"/>
            </a:lvl4pPr>
            <a:lvl5pPr marL="1864936" indent="0">
              <a:buNone/>
              <a:defRPr sz="1600" b="1"/>
            </a:lvl5pPr>
            <a:lvl6pPr marL="2331171" indent="0">
              <a:buNone/>
              <a:defRPr sz="1600" b="1"/>
            </a:lvl6pPr>
            <a:lvl7pPr marL="2797402" indent="0">
              <a:buNone/>
              <a:defRPr sz="1600" b="1"/>
            </a:lvl7pPr>
            <a:lvl8pPr marL="3263637" indent="0">
              <a:buNone/>
              <a:defRPr sz="1600" b="1"/>
            </a:lvl8pPr>
            <a:lvl9pPr marL="372987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6801" y="2175318"/>
            <a:ext cx="403988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703" y="1535524"/>
            <a:ext cx="4041502" cy="639800"/>
          </a:xfrm>
        </p:spPr>
        <p:txBody>
          <a:bodyPr anchor="b"/>
          <a:lstStyle>
            <a:lvl1pPr marL="0" indent="0">
              <a:buNone/>
              <a:defRPr sz="2400" b="1"/>
            </a:lvl1pPr>
            <a:lvl2pPr marL="466231" indent="0">
              <a:buNone/>
              <a:defRPr sz="2000" b="1"/>
            </a:lvl2pPr>
            <a:lvl3pPr marL="932467" indent="0">
              <a:buNone/>
              <a:defRPr sz="1800" b="1"/>
            </a:lvl3pPr>
            <a:lvl4pPr marL="1398703" indent="0">
              <a:buNone/>
              <a:defRPr sz="1600" b="1"/>
            </a:lvl4pPr>
            <a:lvl5pPr marL="1864936" indent="0">
              <a:buNone/>
              <a:defRPr sz="1600" b="1"/>
            </a:lvl5pPr>
            <a:lvl6pPr marL="2331171" indent="0">
              <a:buNone/>
              <a:defRPr sz="1600" b="1"/>
            </a:lvl6pPr>
            <a:lvl7pPr marL="2797402" indent="0">
              <a:buNone/>
              <a:defRPr sz="1600" b="1"/>
            </a:lvl7pPr>
            <a:lvl8pPr marL="3263637" indent="0">
              <a:buNone/>
              <a:defRPr sz="1600" b="1"/>
            </a:lvl8pPr>
            <a:lvl9pPr marL="372987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703" y="2175318"/>
            <a:ext cx="404150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80"/>
          <p:cNvSpPr>
            <a:spLocks noGrp="1" noChangeArrowheads="1"/>
          </p:cNvSpPr>
          <p:nvPr>
            <p:ph type="sldNum" sz="quarter" idx="10"/>
          </p:nvPr>
        </p:nvSpPr>
        <p:spPr>
          <a:ln/>
        </p:spPr>
        <p:txBody>
          <a:bodyPr/>
          <a:lstStyle>
            <a:lvl1pPr>
              <a:defRPr/>
            </a:lvl1pPr>
          </a:lstStyle>
          <a:p>
            <a:pPr>
              <a:defRPr/>
            </a:pPr>
            <a:fld id="{A80E6CA6-9965-409D-B6DA-8F753D90C9FC}" type="slidenum">
              <a:rPr lang="en-US"/>
              <a:pPr>
                <a:defRPr/>
              </a:pPr>
              <a:t>‹#›</a:t>
            </a:fld>
            <a:endParaRPr lang="en-US" dirty="0"/>
          </a:p>
        </p:txBody>
      </p:sp>
    </p:spTree>
    <p:extLst>
      <p:ext uri="{BB962C8B-B14F-4D97-AF65-F5344CB8AC3E}">
        <p14:creationId xmlns:p14="http://schemas.microsoft.com/office/powerpoint/2010/main" val="4135578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80"/>
          <p:cNvSpPr>
            <a:spLocks noGrp="1" noChangeArrowheads="1"/>
          </p:cNvSpPr>
          <p:nvPr>
            <p:ph type="sldNum" sz="quarter" idx="10"/>
          </p:nvPr>
        </p:nvSpPr>
        <p:spPr>
          <a:ln/>
        </p:spPr>
        <p:txBody>
          <a:bodyPr/>
          <a:lstStyle>
            <a:lvl1pPr>
              <a:defRPr/>
            </a:lvl1pPr>
          </a:lstStyle>
          <a:p>
            <a:pPr>
              <a:defRPr/>
            </a:pPr>
            <a:fld id="{389C19F0-7BDC-48E5-90CB-5AF64E19F735}" type="slidenum">
              <a:rPr lang="en-US"/>
              <a:pPr>
                <a:defRPr/>
              </a:pPr>
              <a:t>‹#›</a:t>
            </a:fld>
            <a:endParaRPr lang="en-US" dirty="0"/>
          </a:p>
        </p:txBody>
      </p:sp>
    </p:spTree>
    <p:extLst>
      <p:ext uri="{BB962C8B-B14F-4D97-AF65-F5344CB8AC3E}">
        <p14:creationId xmlns:p14="http://schemas.microsoft.com/office/powerpoint/2010/main" val="2279093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80"/>
          <p:cNvSpPr>
            <a:spLocks noGrp="1" noChangeArrowheads="1"/>
          </p:cNvSpPr>
          <p:nvPr>
            <p:ph type="sldNum" sz="quarter" idx="10"/>
          </p:nvPr>
        </p:nvSpPr>
        <p:spPr>
          <a:ln/>
        </p:spPr>
        <p:txBody>
          <a:bodyPr/>
          <a:lstStyle>
            <a:lvl1pPr>
              <a:defRPr/>
            </a:lvl1pPr>
          </a:lstStyle>
          <a:p>
            <a:pPr>
              <a:defRPr/>
            </a:pPr>
            <a:fld id="{CCE3B704-5DEA-476B-B78F-9A0F120CB7E9}" type="slidenum">
              <a:rPr lang="en-US"/>
              <a:pPr>
                <a:defRPr/>
              </a:pPr>
              <a:t>‹#›</a:t>
            </a:fld>
            <a:endParaRPr lang="en-US" dirty="0"/>
          </a:p>
        </p:txBody>
      </p:sp>
    </p:spTree>
    <p:extLst>
      <p:ext uri="{BB962C8B-B14F-4D97-AF65-F5344CB8AC3E}">
        <p14:creationId xmlns:p14="http://schemas.microsoft.com/office/powerpoint/2010/main" val="3885753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95" y="807045"/>
            <a:ext cx="3008044" cy="62805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4988" y="273743"/>
            <a:ext cx="5112217" cy="5852138"/>
          </a:xfrm>
        </p:spPr>
        <p:txBody>
          <a:bodyPr/>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795" y="1435094"/>
            <a:ext cx="3008044" cy="4690781"/>
          </a:xfrm>
        </p:spPr>
        <p:txBody>
          <a:bodyPr/>
          <a:lstStyle>
            <a:lvl1pPr marL="0" indent="0">
              <a:buNone/>
              <a:defRPr sz="1400"/>
            </a:lvl1pPr>
            <a:lvl2pPr marL="466231" indent="0">
              <a:buNone/>
              <a:defRPr sz="1200"/>
            </a:lvl2pPr>
            <a:lvl3pPr marL="932467" indent="0">
              <a:buNone/>
              <a:defRPr sz="1000"/>
            </a:lvl3pPr>
            <a:lvl4pPr marL="1398703" indent="0">
              <a:buNone/>
              <a:defRPr sz="900"/>
            </a:lvl4pPr>
            <a:lvl5pPr marL="1864936" indent="0">
              <a:buNone/>
              <a:defRPr sz="900"/>
            </a:lvl5pPr>
            <a:lvl6pPr marL="2331171" indent="0">
              <a:buNone/>
              <a:defRPr sz="900"/>
            </a:lvl6pPr>
            <a:lvl7pPr marL="2797402" indent="0">
              <a:buNone/>
              <a:defRPr sz="900"/>
            </a:lvl7pPr>
            <a:lvl8pPr marL="3263637" indent="0">
              <a:buNone/>
              <a:defRPr sz="900"/>
            </a:lvl8pPr>
            <a:lvl9pPr marL="3729873"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287ABC6F-4635-4772-8630-C3AC3FDB4931}" type="slidenum">
              <a:rPr lang="en-US"/>
              <a:pPr>
                <a:defRPr/>
              </a:pPr>
              <a:t>‹#›</a:t>
            </a:fld>
            <a:endParaRPr lang="en-US" dirty="0"/>
          </a:p>
        </p:txBody>
      </p:sp>
    </p:spTree>
    <p:extLst>
      <p:ext uri="{BB962C8B-B14F-4D97-AF65-F5344CB8AC3E}">
        <p14:creationId xmlns:p14="http://schemas.microsoft.com/office/powerpoint/2010/main" val="1812855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544" y="5053811"/>
            <a:ext cx="5486400" cy="31402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1544" y="612264"/>
            <a:ext cx="5486400" cy="4115772"/>
          </a:xfrm>
        </p:spPr>
        <p:txBody>
          <a:bodyPr/>
          <a:lstStyle>
            <a:lvl1pPr marL="0" indent="0">
              <a:buNone/>
              <a:defRPr sz="3300"/>
            </a:lvl1pPr>
            <a:lvl2pPr marL="466231" indent="0">
              <a:buNone/>
              <a:defRPr sz="2900"/>
            </a:lvl2pPr>
            <a:lvl3pPr marL="932467" indent="0">
              <a:buNone/>
              <a:defRPr sz="2400"/>
            </a:lvl3pPr>
            <a:lvl4pPr marL="1398703" indent="0">
              <a:buNone/>
              <a:defRPr sz="2000"/>
            </a:lvl4pPr>
            <a:lvl5pPr marL="1864936" indent="0">
              <a:buNone/>
              <a:defRPr sz="2000"/>
            </a:lvl5pPr>
            <a:lvl6pPr marL="2331171" indent="0">
              <a:buNone/>
              <a:defRPr sz="2000"/>
            </a:lvl6pPr>
            <a:lvl7pPr marL="2797402" indent="0">
              <a:buNone/>
              <a:defRPr sz="2000"/>
            </a:lvl7pPr>
            <a:lvl8pPr marL="3263637" indent="0">
              <a:buNone/>
              <a:defRPr sz="2000"/>
            </a:lvl8pPr>
            <a:lvl9pPr marL="3729873"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1544" y="5367835"/>
            <a:ext cx="5486400" cy="805014"/>
          </a:xfrm>
        </p:spPr>
        <p:txBody>
          <a:bodyPr/>
          <a:lstStyle>
            <a:lvl1pPr marL="0" indent="0">
              <a:buNone/>
              <a:defRPr sz="1400"/>
            </a:lvl1pPr>
            <a:lvl2pPr marL="466231" indent="0">
              <a:buNone/>
              <a:defRPr sz="1200"/>
            </a:lvl2pPr>
            <a:lvl3pPr marL="932467" indent="0">
              <a:buNone/>
              <a:defRPr sz="1000"/>
            </a:lvl3pPr>
            <a:lvl4pPr marL="1398703" indent="0">
              <a:buNone/>
              <a:defRPr sz="900"/>
            </a:lvl4pPr>
            <a:lvl5pPr marL="1864936" indent="0">
              <a:buNone/>
              <a:defRPr sz="900"/>
            </a:lvl5pPr>
            <a:lvl6pPr marL="2331171" indent="0">
              <a:buNone/>
              <a:defRPr sz="900"/>
            </a:lvl6pPr>
            <a:lvl7pPr marL="2797402" indent="0">
              <a:buNone/>
              <a:defRPr sz="900"/>
            </a:lvl7pPr>
            <a:lvl8pPr marL="3263637" indent="0">
              <a:buNone/>
              <a:defRPr sz="900"/>
            </a:lvl8pPr>
            <a:lvl9pPr marL="3729873"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8CBE3139-5BFC-469F-9685-933667A09A18}" type="slidenum">
              <a:rPr lang="en-US"/>
              <a:pPr>
                <a:defRPr/>
              </a:pPr>
              <a:t>‹#›</a:t>
            </a:fld>
            <a:endParaRPr lang="en-US" dirty="0"/>
          </a:p>
        </p:txBody>
      </p:sp>
    </p:spTree>
    <p:extLst>
      <p:ext uri="{BB962C8B-B14F-4D97-AF65-F5344CB8AC3E}">
        <p14:creationId xmlns:p14="http://schemas.microsoft.com/office/powerpoint/2010/main" val="3152122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65D03577-AA6A-4C15-B8EB-F69F903F55C2}" type="slidenum">
              <a:rPr lang="en-US"/>
              <a:pPr>
                <a:defRPr/>
              </a:pPr>
              <a:t>‹#›</a:t>
            </a:fld>
            <a:endParaRPr lang="en-US" dirty="0"/>
          </a:p>
        </p:txBody>
      </p:sp>
    </p:spTree>
    <p:extLst>
      <p:ext uri="{BB962C8B-B14F-4D97-AF65-F5344CB8AC3E}">
        <p14:creationId xmlns:p14="http://schemas.microsoft.com/office/powerpoint/2010/main" val="2553634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6453" y="268883"/>
            <a:ext cx="584775" cy="296899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489" y="268883"/>
            <a:ext cx="5705078" cy="29689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79AE1ACF-6929-44EA-BA1C-37871C3FAB75}" type="slidenum">
              <a:rPr lang="en-US"/>
              <a:pPr>
                <a:defRPr/>
              </a:pPr>
              <a:t>‹#›</a:t>
            </a:fld>
            <a:endParaRPr lang="en-US" dirty="0"/>
          </a:p>
        </p:txBody>
      </p:sp>
    </p:spTree>
    <p:extLst>
      <p:ext uri="{BB962C8B-B14F-4D97-AF65-F5344CB8AC3E}">
        <p14:creationId xmlns:p14="http://schemas.microsoft.com/office/powerpoint/2010/main" val="1867818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0" y="0"/>
            <a:ext cx="9140825" cy="6859588"/>
            <a:chOff x="0" y="0"/>
            <a:chExt cx="5643" cy="4235"/>
          </a:xfrm>
        </p:grpSpPr>
        <p:sp>
          <p:nvSpPr>
            <p:cNvPr id="5" name="McK Document type" hidden="1"/>
            <p:cNvSpPr txBox="1">
              <a:spLocks noChangeArrowheads="1"/>
            </p:cNvSpPr>
            <p:nvPr userDrawn="1"/>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a:defRPr/>
              </a:pPr>
              <a:r>
                <a:rPr lang="en-US" sz="1400" dirty="0"/>
                <a:t>Document type</a:t>
              </a:r>
            </a:p>
          </p:txBody>
        </p:sp>
        <p:sp>
          <p:nvSpPr>
            <p:cNvPr id="6" name="McK Date" hidden="1"/>
            <p:cNvSpPr txBox="1">
              <a:spLocks noChangeArrowheads="1"/>
            </p:cNvSpPr>
            <p:nvPr userDrawn="1"/>
          </p:nvSpPr>
          <p:spPr bwMode="auto">
            <a:xfrm>
              <a:off x="1663" y="3275"/>
              <a:ext cx="310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a:defRPr/>
              </a:pPr>
              <a:r>
                <a:rPr lang="en-US" sz="1400" dirty="0"/>
                <a:t>Date</a:t>
              </a:r>
            </a:p>
          </p:txBody>
        </p:sp>
        <p:sp>
          <p:nvSpPr>
            <p:cNvPr id="7" name="McK Disclaimer" hidden="1"/>
            <p:cNvSpPr>
              <a:spLocks noChangeArrowheads="1"/>
            </p:cNvSpPr>
            <p:nvPr userDrawn="1"/>
          </p:nvSpPr>
          <p:spPr bwMode="auto">
            <a:xfrm>
              <a:off x="1663" y="3714"/>
              <a:ext cx="2777"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20738" eaLnBrk="0" hangingPunct="0"/>
              <a:r>
                <a:rPr lang="en-US" sz="800" dirty="0"/>
                <a:t>CONFIDENTIAL AND PROPRIETARY</a:t>
              </a:r>
            </a:p>
            <a:p>
              <a:pPr defTabSz="820738" eaLnBrk="0" hangingPunct="0"/>
              <a:r>
                <a:rPr lang="en-US" sz="800" dirty="0"/>
                <a:t>Any use of this material without specific permission of McKinsey &amp; Company is strictly prohibited</a:t>
              </a:r>
            </a:p>
          </p:txBody>
        </p:sp>
        <p:sp>
          <p:nvSpPr>
            <p:cNvPr id="8"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pic>
        <p:nvPicPr>
          <p:cNvPr id="11"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9963" y="6573838"/>
            <a:ext cx="167005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795" y="2176943"/>
            <a:ext cx="5036084" cy="507831"/>
          </a:xfrm>
        </p:spPr>
        <p:txBody>
          <a:bodyPr anchor="t"/>
          <a:lstStyle>
            <a:lvl1pPr>
              <a:defRPr sz="3300" b="0"/>
            </a:lvl1pPr>
          </a:lstStyle>
          <a:p>
            <a:pPr lvl="0"/>
            <a:r>
              <a:rPr lang="en-US" noProof="0" smtClean="0"/>
              <a:t>Click to edit Master title</a:t>
            </a:r>
          </a:p>
        </p:txBody>
      </p:sp>
      <p:sp>
        <p:nvSpPr>
          <p:cNvPr id="13315" name="Rectangle 1027"/>
          <p:cNvSpPr>
            <a:spLocks noGrp="1" noChangeArrowheads="1"/>
          </p:cNvSpPr>
          <p:nvPr>
            <p:ph type="subTitle" idx="1"/>
          </p:nvPr>
        </p:nvSpPr>
        <p:spPr>
          <a:xfrm>
            <a:off x="2693795" y="3945699"/>
            <a:ext cx="5036084" cy="219820"/>
          </a:xfrm>
        </p:spPr>
        <p:txBody>
          <a:bodyPr>
            <a:spAutoFit/>
          </a:bodyPr>
          <a:lstStyle>
            <a:lvl1pPr>
              <a:defRPr sz="1400"/>
            </a:lvl1pPr>
          </a:lstStyle>
          <a:p>
            <a:pPr lvl="0"/>
            <a:r>
              <a:rPr lang="en-US" noProof="0" smtClean="0"/>
              <a:t>Click to edit Master subtitle style</a:t>
            </a:r>
          </a:p>
        </p:txBody>
      </p:sp>
    </p:spTree>
    <p:extLst>
      <p:ext uri="{BB962C8B-B14F-4D97-AF65-F5344CB8AC3E}">
        <p14:creationId xmlns:p14="http://schemas.microsoft.com/office/powerpoint/2010/main" val="1313234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EEA22E1E-F2D4-43A8-B27E-4D0CB7574C5B}" type="slidenum">
              <a:rPr lang="en-US"/>
              <a:pPr>
                <a:defRPr/>
              </a:pPr>
              <a:t>‹#›</a:t>
            </a:fld>
            <a:endParaRPr lang="en-US" dirty="0"/>
          </a:p>
        </p:txBody>
      </p:sp>
    </p:spTree>
    <p:extLst>
      <p:ext uri="{BB962C8B-B14F-4D97-AF65-F5344CB8AC3E}">
        <p14:creationId xmlns:p14="http://schemas.microsoft.com/office/powerpoint/2010/main" val="2896657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54" y="4407332"/>
            <a:ext cx="7771995" cy="1261884"/>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722454" y="2907443"/>
            <a:ext cx="7771995" cy="1499884"/>
          </a:xfrm>
        </p:spPr>
        <p:txBody>
          <a:bodyPr anchor="b"/>
          <a:lstStyle>
            <a:lvl1pPr marL="0" indent="0">
              <a:buNone/>
              <a:defRPr sz="2000"/>
            </a:lvl1pPr>
            <a:lvl2pPr marL="466231" indent="0">
              <a:buNone/>
              <a:defRPr sz="1800"/>
            </a:lvl2pPr>
            <a:lvl3pPr marL="932467" indent="0">
              <a:buNone/>
              <a:defRPr sz="1600"/>
            </a:lvl3pPr>
            <a:lvl4pPr marL="1398703" indent="0">
              <a:buNone/>
              <a:defRPr sz="1400"/>
            </a:lvl4pPr>
            <a:lvl5pPr marL="1864936" indent="0">
              <a:buNone/>
              <a:defRPr sz="1400"/>
            </a:lvl5pPr>
            <a:lvl6pPr marL="2331171" indent="0">
              <a:buNone/>
              <a:defRPr sz="1400"/>
            </a:lvl6pPr>
            <a:lvl7pPr marL="2797402" indent="0">
              <a:buNone/>
              <a:defRPr sz="1400"/>
            </a:lvl7pPr>
            <a:lvl8pPr marL="3263637" indent="0">
              <a:buNone/>
              <a:defRPr sz="1400"/>
            </a:lvl8pPr>
            <a:lvl9pPr marL="3729873" indent="0">
              <a:buNone/>
              <a:defRPr sz="1400"/>
            </a:lvl9pPr>
          </a:lstStyle>
          <a:p>
            <a:pPr lvl="0"/>
            <a:r>
              <a:rPr lang="en-US" smtClean="0"/>
              <a:t>Click to edit Master text styles</a:t>
            </a:r>
          </a:p>
        </p:txBody>
      </p:sp>
      <p:sp>
        <p:nvSpPr>
          <p:cNvPr id="4" name="Rectangle 280"/>
          <p:cNvSpPr>
            <a:spLocks noGrp="1" noChangeArrowheads="1"/>
          </p:cNvSpPr>
          <p:nvPr>
            <p:ph type="sldNum" sz="quarter" idx="10"/>
          </p:nvPr>
        </p:nvSpPr>
        <p:spPr>
          <a:ln/>
        </p:spPr>
        <p:txBody>
          <a:bodyPr/>
          <a:lstStyle>
            <a:lvl1pPr>
              <a:defRPr/>
            </a:lvl1pPr>
          </a:lstStyle>
          <a:p>
            <a:pPr>
              <a:defRPr/>
            </a:pPr>
            <a:fld id="{ACBB42C1-B579-4376-B528-C321B086D228}" type="slidenum">
              <a:rPr lang="en-US"/>
              <a:pPr>
                <a:defRPr/>
              </a:pPr>
              <a:t>‹#›</a:t>
            </a:fld>
            <a:endParaRPr lang="en-US" dirty="0"/>
          </a:p>
        </p:txBody>
      </p:sp>
    </p:spTree>
    <p:extLst>
      <p:ext uri="{BB962C8B-B14F-4D97-AF65-F5344CB8AC3E}">
        <p14:creationId xmlns:p14="http://schemas.microsoft.com/office/powerpoint/2010/main" val="3304021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82160" y="1990667"/>
            <a:ext cx="2117131"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754796" y="1990667"/>
            <a:ext cx="2117132"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80"/>
          <p:cNvSpPr>
            <a:spLocks noGrp="1" noChangeArrowheads="1"/>
          </p:cNvSpPr>
          <p:nvPr>
            <p:ph type="sldNum" sz="quarter" idx="10"/>
          </p:nvPr>
        </p:nvSpPr>
        <p:spPr>
          <a:ln/>
        </p:spPr>
        <p:txBody>
          <a:bodyPr/>
          <a:lstStyle>
            <a:lvl1pPr>
              <a:defRPr/>
            </a:lvl1pPr>
          </a:lstStyle>
          <a:p>
            <a:pPr>
              <a:defRPr/>
            </a:pPr>
            <a:fld id="{CA2795D2-5ED6-4E1E-98E9-417807073884}" type="slidenum">
              <a:rPr lang="en-US"/>
              <a:pPr>
                <a:defRPr/>
              </a:pPr>
              <a:t>‹#›</a:t>
            </a:fld>
            <a:endParaRPr lang="en-US" dirty="0"/>
          </a:p>
        </p:txBody>
      </p:sp>
    </p:spTree>
    <p:extLst>
      <p:ext uri="{BB962C8B-B14F-4D97-AF65-F5344CB8AC3E}">
        <p14:creationId xmlns:p14="http://schemas.microsoft.com/office/powerpoint/2010/main" val="2922199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95" y="697153"/>
            <a:ext cx="8230410" cy="2983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6801" y="1535524"/>
            <a:ext cx="4039882" cy="639800"/>
          </a:xfrm>
        </p:spPr>
        <p:txBody>
          <a:bodyPr anchor="b"/>
          <a:lstStyle>
            <a:lvl1pPr marL="0" indent="0">
              <a:buNone/>
              <a:defRPr sz="2400" b="1"/>
            </a:lvl1pPr>
            <a:lvl2pPr marL="466231" indent="0">
              <a:buNone/>
              <a:defRPr sz="2000" b="1"/>
            </a:lvl2pPr>
            <a:lvl3pPr marL="932467" indent="0">
              <a:buNone/>
              <a:defRPr sz="1800" b="1"/>
            </a:lvl3pPr>
            <a:lvl4pPr marL="1398703" indent="0">
              <a:buNone/>
              <a:defRPr sz="1600" b="1"/>
            </a:lvl4pPr>
            <a:lvl5pPr marL="1864936" indent="0">
              <a:buNone/>
              <a:defRPr sz="1600" b="1"/>
            </a:lvl5pPr>
            <a:lvl6pPr marL="2331171" indent="0">
              <a:buNone/>
              <a:defRPr sz="1600" b="1"/>
            </a:lvl6pPr>
            <a:lvl7pPr marL="2797402" indent="0">
              <a:buNone/>
              <a:defRPr sz="1600" b="1"/>
            </a:lvl7pPr>
            <a:lvl8pPr marL="3263637" indent="0">
              <a:buNone/>
              <a:defRPr sz="1600" b="1"/>
            </a:lvl8pPr>
            <a:lvl9pPr marL="372987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6801" y="2175318"/>
            <a:ext cx="403988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703" y="1535524"/>
            <a:ext cx="4041502" cy="639800"/>
          </a:xfrm>
        </p:spPr>
        <p:txBody>
          <a:bodyPr anchor="b"/>
          <a:lstStyle>
            <a:lvl1pPr marL="0" indent="0">
              <a:buNone/>
              <a:defRPr sz="2400" b="1"/>
            </a:lvl1pPr>
            <a:lvl2pPr marL="466231" indent="0">
              <a:buNone/>
              <a:defRPr sz="2000" b="1"/>
            </a:lvl2pPr>
            <a:lvl3pPr marL="932467" indent="0">
              <a:buNone/>
              <a:defRPr sz="1800" b="1"/>
            </a:lvl3pPr>
            <a:lvl4pPr marL="1398703" indent="0">
              <a:buNone/>
              <a:defRPr sz="1600" b="1"/>
            </a:lvl4pPr>
            <a:lvl5pPr marL="1864936" indent="0">
              <a:buNone/>
              <a:defRPr sz="1600" b="1"/>
            </a:lvl5pPr>
            <a:lvl6pPr marL="2331171" indent="0">
              <a:buNone/>
              <a:defRPr sz="1600" b="1"/>
            </a:lvl6pPr>
            <a:lvl7pPr marL="2797402" indent="0">
              <a:buNone/>
              <a:defRPr sz="1600" b="1"/>
            </a:lvl7pPr>
            <a:lvl8pPr marL="3263637" indent="0">
              <a:buNone/>
              <a:defRPr sz="1600" b="1"/>
            </a:lvl8pPr>
            <a:lvl9pPr marL="372987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703" y="2175318"/>
            <a:ext cx="404150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80"/>
          <p:cNvSpPr>
            <a:spLocks noGrp="1" noChangeArrowheads="1"/>
          </p:cNvSpPr>
          <p:nvPr>
            <p:ph type="sldNum" sz="quarter" idx="10"/>
          </p:nvPr>
        </p:nvSpPr>
        <p:spPr>
          <a:ln/>
        </p:spPr>
        <p:txBody>
          <a:bodyPr/>
          <a:lstStyle>
            <a:lvl1pPr>
              <a:defRPr/>
            </a:lvl1pPr>
          </a:lstStyle>
          <a:p>
            <a:pPr>
              <a:defRPr/>
            </a:pPr>
            <a:fld id="{990A67F6-7B76-463E-ABAE-01341B69875B}" type="slidenum">
              <a:rPr lang="en-US"/>
              <a:pPr>
                <a:defRPr/>
              </a:pPr>
              <a:t>‹#›</a:t>
            </a:fld>
            <a:endParaRPr lang="en-US" dirty="0"/>
          </a:p>
        </p:txBody>
      </p:sp>
    </p:spTree>
    <p:extLst>
      <p:ext uri="{BB962C8B-B14F-4D97-AF65-F5344CB8AC3E}">
        <p14:creationId xmlns:p14="http://schemas.microsoft.com/office/powerpoint/2010/main" val="1121143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80"/>
          <p:cNvSpPr>
            <a:spLocks noGrp="1" noChangeArrowheads="1"/>
          </p:cNvSpPr>
          <p:nvPr>
            <p:ph type="sldNum" sz="quarter" idx="10"/>
          </p:nvPr>
        </p:nvSpPr>
        <p:spPr>
          <a:ln/>
        </p:spPr>
        <p:txBody>
          <a:bodyPr/>
          <a:lstStyle>
            <a:lvl1pPr>
              <a:defRPr/>
            </a:lvl1pPr>
          </a:lstStyle>
          <a:p>
            <a:pPr>
              <a:defRPr/>
            </a:pPr>
            <a:fld id="{604D3340-5D23-49EC-A197-1BD657A12D2F}" type="slidenum">
              <a:rPr lang="en-US"/>
              <a:pPr>
                <a:defRPr/>
              </a:pPr>
              <a:t>‹#›</a:t>
            </a:fld>
            <a:endParaRPr lang="en-US" dirty="0"/>
          </a:p>
        </p:txBody>
      </p:sp>
    </p:spTree>
    <p:extLst>
      <p:ext uri="{BB962C8B-B14F-4D97-AF65-F5344CB8AC3E}">
        <p14:creationId xmlns:p14="http://schemas.microsoft.com/office/powerpoint/2010/main" val="4308380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80"/>
          <p:cNvSpPr>
            <a:spLocks noGrp="1" noChangeArrowheads="1"/>
          </p:cNvSpPr>
          <p:nvPr>
            <p:ph type="sldNum" sz="quarter" idx="10"/>
          </p:nvPr>
        </p:nvSpPr>
        <p:spPr>
          <a:ln/>
        </p:spPr>
        <p:txBody>
          <a:bodyPr/>
          <a:lstStyle>
            <a:lvl1pPr>
              <a:defRPr/>
            </a:lvl1pPr>
          </a:lstStyle>
          <a:p>
            <a:pPr>
              <a:defRPr/>
            </a:pPr>
            <a:fld id="{D5E59F8D-61F8-414D-AF10-2D832A10C9E1}" type="slidenum">
              <a:rPr lang="en-US"/>
              <a:pPr>
                <a:defRPr/>
              </a:pPr>
              <a:t>‹#›</a:t>
            </a:fld>
            <a:endParaRPr lang="en-US" dirty="0"/>
          </a:p>
        </p:txBody>
      </p:sp>
    </p:spTree>
    <p:extLst>
      <p:ext uri="{BB962C8B-B14F-4D97-AF65-F5344CB8AC3E}">
        <p14:creationId xmlns:p14="http://schemas.microsoft.com/office/powerpoint/2010/main" val="63105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95" y="807045"/>
            <a:ext cx="3008044" cy="62805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4988" y="273743"/>
            <a:ext cx="5112217" cy="5852138"/>
          </a:xfrm>
        </p:spPr>
        <p:txBody>
          <a:bodyPr/>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795" y="1435094"/>
            <a:ext cx="3008044" cy="4690781"/>
          </a:xfrm>
        </p:spPr>
        <p:txBody>
          <a:bodyPr/>
          <a:lstStyle>
            <a:lvl1pPr marL="0" indent="0">
              <a:buNone/>
              <a:defRPr sz="1400"/>
            </a:lvl1pPr>
            <a:lvl2pPr marL="466231" indent="0">
              <a:buNone/>
              <a:defRPr sz="1200"/>
            </a:lvl2pPr>
            <a:lvl3pPr marL="932467" indent="0">
              <a:buNone/>
              <a:defRPr sz="1000"/>
            </a:lvl3pPr>
            <a:lvl4pPr marL="1398703" indent="0">
              <a:buNone/>
              <a:defRPr sz="900"/>
            </a:lvl4pPr>
            <a:lvl5pPr marL="1864936" indent="0">
              <a:buNone/>
              <a:defRPr sz="900"/>
            </a:lvl5pPr>
            <a:lvl6pPr marL="2331171" indent="0">
              <a:buNone/>
              <a:defRPr sz="900"/>
            </a:lvl6pPr>
            <a:lvl7pPr marL="2797402" indent="0">
              <a:buNone/>
              <a:defRPr sz="900"/>
            </a:lvl7pPr>
            <a:lvl8pPr marL="3263637" indent="0">
              <a:buNone/>
              <a:defRPr sz="900"/>
            </a:lvl8pPr>
            <a:lvl9pPr marL="3729873"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C5D81E15-AA10-439D-B9C5-732BB88F9DC4}" type="slidenum">
              <a:rPr lang="en-US"/>
              <a:pPr>
                <a:defRPr/>
              </a:pPr>
              <a:t>‹#›</a:t>
            </a:fld>
            <a:endParaRPr lang="en-US" dirty="0"/>
          </a:p>
        </p:txBody>
      </p:sp>
    </p:spTree>
    <p:extLst>
      <p:ext uri="{BB962C8B-B14F-4D97-AF65-F5344CB8AC3E}">
        <p14:creationId xmlns:p14="http://schemas.microsoft.com/office/powerpoint/2010/main" val="36101328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544" y="5053811"/>
            <a:ext cx="5486400" cy="31402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1544" y="612264"/>
            <a:ext cx="5486400" cy="4115772"/>
          </a:xfrm>
        </p:spPr>
        <p:txBody>
          <a:bodyPr/>
          <a:lstStyle>
            <a:lvl1pPr marL="0" indent="0">
              <a:buNone/>
              <a:defRPr sz="3300"/>
            </a:lvl1pPr>
            <a:lvl2pPr marL="466231" indent="0">
              <a:buNone/>
              <a:defRPr sz="2900"/>
            </a:lvl2pPr>
            <a:lvl3pPr marL="932467" indent="0">
              <a:buNone/>
              <a:defRPr sz="2400"/>
            </a:lvl3pPr>
            <a:lvl4pPr marL="1398703" indent="0">
              <a:buNone/>
              <a:defRPr sz="2000"/>
            </a:lvl4pPr>
            <a:lvl5pPr marL="1864936" indent="0">
              <a:buNone/>
              <a:defRPr sz="2000"/>
            </a:lvl5pPr>
            <a:lvl6pPr marL="2331171" indent="0">
              <a:buNone/>
              <a:defRPr sz="2000"/>
            </a:lvl6pPr>
            <a:lvl7pPr marL="2797402" indent="0">
              <a:buNone/>
              <a:defRPr sz="2000"/>
            </a:lvl7pPr>
            <a:lvl8pPr marL="3263637" indent="0">
              <a:buNone/>
              <a:defRPr sz="2000"/>
            </a:lvl8pPr>
            <a:lvl9pPr marL="3729873" indent="0">
              <a:buNone/>
              <a:defRPr sz="2000"/>
            </a:lvl9pPr>
          </a:lstStyle>
          <a:p>
            <a:pPr lvl="0"/>
            <a:endParaRPr lang="en-US" noProof="0" dirty="0"/>
          </a:p>
        </p:txBody>
      </p:sp>
      <p:sp>
        <p:nvSpPr>
          <p:cNvPr id="4" name="Text Placeholder 3"/>
          <p:cNvSpPr>
            <a:spLocks noGrp="1"/>
          </p:cNvSpPr>
          <p:nvPr>
            <p:ph type="body" sz="half" idx="2"/>
          </p:nvPr>
        </p:nvSpPr>
        <p:spPr>
          <a:xfrm>
            <a:off x="1791544" y="5367835"/>
            <a:ext cx="5486400" cy="805014"/>
          </a:xfrm>
        </p:spPr>
        <p:txBody>
          <a:bodyPr/>
          <a:lstStyle>
            <a:lvl1pPr marL="0" indent="0">
              <a:buNone/>
              <a:defRPr sz="1400"/>
            </a:lvl1pPr>
            <a:lvl2pPr marL="466231" indent="0">
              <a:buNone/>
              <a:defRPr sz="1200"/>
            </a:lvl2pPr>
            <a:lvl3pPr marL="932467" indent="0">
              <a:buNone/>
              <a:defRPr sz="1000"/>
            </a:lvl3pPr>
            <a:lvl4pPr marL="1398703" indent="0">
              <a:buNone/>
              <a:defRPr sz="900"/>
            </a:lvl4pPr>
            <a:lvl5pPr marL="1864936" indent="0">
              <a:buNone/>
              <a:defRPr sz="900"/>
            </a:lvl5pPr>
            <a:lvl6pPr marL="2331171" indent="0">
              <a:buNone/>
              <a:defRPr sz="900"/>
            </a:lvl6pPr>
            <a:lvl7pPr marL="2797402" indent="0">
              <a:buNone/>
              <a:defRPr sz="900"/>
            </a:lvl7pPr>
            <a:lvl8pPr marL="3263637" indent="0">
              <a:buNone/>
              <a:defRPr sz="900"/>
            </a:lvl8pPr>
            <a:lvl9pPr marL="3729873"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176A6CD3-7221-4D3A-8264-60DFD3D57EFA}" type="slidenum">
              <a:rPr lang="en-US"/>
              <a:pPr>
                <a:defRPr/>
              </a:pPr>
              <a:t>‹#›</a:t>
            </a:fld>
            <a:endParaRPr lang="en-US" dirty="0"/>
          </a:p>
        </p:txBody>
      </p:sp>
    </p:spTree>
    <p:extLst>
      <p:ext uri="{BB962C8B-B14F-4D97-AF65-F5344CB8AC3E}">
        <p14:creationId xmlns:p14="http://schemas.microsoft.com/office/powerpoint/2010/main" val="3767213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F45ED533-EFA9-418B-830C-B7AF7DA76CE3}" type="slidenum">
              <a:rPr lang="en-US"/>
              <a:pPr>
                <a:defRPr/>
              </a:pPr>
              <a:t>‹#›</a:t>
            </a:fld>
            <a:endParaRPr lang="en-US" dirty="0"/>
          </a:p>
        </p:txBody>
      </p:sp>
    </p:spTree>
    <p:extLst>
      <p:ext uri="{BB962C8B-B14F-4D97-AF65-F5344CB8AC3E}">
        <p14:creationId xmlns:p14="http://schemas.microsoft.com/office/powerpoint/2010/main" val="863366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6453" y="268883"/>
            <a:ext cx="584775" cy="296899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489" y="268883"/>
            <a:ext cx="5705078" cy="29689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1217806E-464E-4236-8B65-6BCB29F7954A}" type="slidenum">
              <a:rPr lang="en-US"/>
              <a:pPr>
                <a:defRPr/>
              </a:pPr>
              <a:t>‹#›</a:t>
            </a:fld>
            <a:endParaRPr lang="en-US" dirty="0"/>
          </a:p>
        </p:txBody>
      </p:sp>
    </p:spTree>
    <p:extLst>
      <p:ext uri="{BB962C8B-B14F-4D97-AF65-F5344CB8AC3E}">
        <p14:creationId xmlns:p14="http://schemas.microsoft.com/office/powerpoint/2010/main" val="35900944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4806" y="612839"/>
            <a:ext cx="6934200" cy="29832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4801" y="1295406"/>
            <a:ext cx="8534400" cy="5257800"/>
          </a:xfrm>
        </p:spPr>
        <p:txBody>
          <a:bodyPr/>
          <a:lstStyle/>
          <a:p>
            <a:pPr lvl="0"/>
            <a:endParaRPr lang="en-US" noProof="0" dirty="0" smtClean="0"/>
          </a:p>
        </p:txBody>
      </p:sp>
      <p:sp>
        <p:nvSpPr>
          <p:cNvPr id="4" name="Rectangle 280"/>
          <p:cNvSpPr>
            <a:spLocks noGrp="1" noChangeArrowheads="1"/>
          </p:cNvSpPr>
          <p:nvPr>
            <p:ph type="sldNum" sz="quarter" idx="10"/>
          </p:nvPr>
        </p:nvSpPr>
        <p:spPr>
          <a:ln/>
        </p:spPr>
        <p:txBody>
          <a:bodyPr/>
          <a:lstStyle>
            <a:lvl1pPr>
              <a:defRPr/>
            </a:lvl1pPr>
          </a:lstStyle>
          <a:p>
            <a:pPr>
              <a:defRPr/>
            </a:pPr>
            <a:fld id="{2C551D19-B332-48C9-BECB-218EDD4F6FE2}" type="slidenum">
              <a:rPr lang="en-US"/>
              <a:pPr>
                <a:defRPr/>
              </a:pPr>
              <a:t>‹#›</a:t>
            </a:fld>
            <a:endParaRPr lang="en-US" dirty="0"/>
          </a:p>
        </p:txBody>
      </p:sp>
    </p:spTree>
    <p:extLst>
      <p:ext uri="{BB962C8B-B14F-4D97-AF65-F5344CB8AC3E}">
        <p14:creationId xmlns:p14="http://schemas.microsoft.com/office/powerpoint/2010/main" val="14116502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0" y="0"/>
            <a:ext cx="9140825" cy="6859588"/>
            <a:chOff x="0" y="0"/>
            <a:chExt cx="5643" cy="4235"/>
          </a:xfrm>
        </p:grpSpPr>
        <p:sp>
          <p:nvSpPr>
            <p:cNvPr id="5" name="McK Document type" hidden="1"/>
            <p:cNvSpPr txBox="1">
              <a:spLocks noChangeArrowheads="1"/>
            </p:cNvSpPr>
            <p:nvPr userDrawn="1"/>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a:defRPr/>
              </a:pPr>
              <a:r>
                <a:rPr lang="en-US" sz="1400" dirty="0"/>
                <a:t>Document type</a:t>
              </a:r>
            </a:p>
          </p:txBody>
        </p:sp>
        <p:sp>
          <p:nvSpPr>
            <p:cNvPr id="6" name="McK Date" hidden="1"/>
            <p:cNvSpPr txBox="1">
              <a:spLocks noChangeArrowheads="1"/>
            </p:cNvSpPr>
            <p:nvPr userDrawn="1"/>
          </p:nvSpPr>
          <p:spPr bwMode="auto">
            <a:xfrm>
              <a:off x="1663" y="3275"/>
              <a:ext cx="310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a:defRPr/>
              </a:pPr>
              <a:r>
                <a:rPr lang="en-US" sz="1400" dirty="0"/>
                <a:t>Date</a:t>
              </a:r>
            </a:p>
          </p:txBody>
        </p:sp>
        <p:sp>
          <p:nvSpPr>
            <p:cNvPr id="7" name="McK Disclaimer" hidden="1"/>
            <p:cNvSpPr>
              <a:spLocks noChangeArrowheads="1"/>
            </p:cNvSpPr>
            <p:nvPr userDrawn="1"/>
          </p:nvSpPr>
          <p:spPr bwMode="auto">
            <a:xfrm>
              <a:off x="1663" y="3714"/>
              <a:ext cx="2777"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20738" eaLnBrk="0" hangingPunct="0"/>
              <a:r>
                <a:rPr lang="en-US" sz="800" dirty="0"/>
                <a:t>CONFIDENTIAL AND PROPRIETARY</a:t>
              </a:r>
            </a:p>
            <a:p>
              <a:pPr defTabSz="820738" eaLnBrk="0" hangingPunct="0"/>
              <a:r>
                <a:rPr lang="en-US" sz="800" dirty="0"/>
                <a:t>Any use of this material without specific permission of McKinsey &amp; Company is strictly prohibited</a:t>
              </a:r>
            </a:p>
          </p:txBody>
        </p:sp>
        <p:sp>
          <p:nvSpPr>
            <p:cNvPr id="8"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pic>
        <p:nvPicPr>
          <p:cNvPr id="11"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9963" y="6573838"/>
            <a:ext cx="167005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795" y="2176942"/>
            <a:ext cx="5036084" cy="507831"/>
          </a:xfrm>
        </p:spPr>
        <p:txBody>
          <a:bodyPr anchor="t"/>
          <a:lstStyle>
            <a:lvl1pPr>
              <a:defRPr sz="3300" b="0"/>
            </a:lvl1pPr>
          </a:lstStyle>
          <a:p>
            <a:pPr lvl="0"/>
            <a:r>
              <a:rPr lang="en-US" noProof="0" smtClean="0"/>
              <a:t>Click to edit Master title</a:t>
            </a:r>
          </a:p>
        </p:txBody>
      </p:sp>
      <p:sp>
        <p:nvSpPr>
          <p:cNvPr id="13315" name="Rectangle 1027"/>
          <p:cNvSpPr>
            <a:spLocks noGrp="1" noChangeArrowheads="1"/>
          </p:cNvSpPr>
          <p:nvPr>
            <p:ph type="subTitle" idx="1"/>
          </p:nvPr>
        </p:nvSpPr>
        <p:spPr>
          <a:xfrm>
            <a:off x="2693795" y="3945699"/>
            <a:ext cx="5036084" cy="219820"/>
          </a:xfrm>
        </p:spPr>
        <p:txBody>
          <a:bodyPr>
            <a:spAutoFit/>
          </a:bodyPr>
          <a:lstStyle>
            <a:lvl1pPr>
              <a:defRPr sz="1400"/>
            </a:lvl1pPr>
          </a:lstStyle>
          <a:p>
            <a:pPr lvl="0"/>
            <a:r>
              <a:rPr lang="en-US" noProof="0" smtClean="0"/>
              <a:t>Click to edit Master subtitle style</a:t>
            </a:r>
          </a:p>
        </p:txBody>
      </p:sp>
    </p:spTree>
    <p:extLst>
      <p:ext uri="{BB962C8B-B14F-4D97-AF65-F5344CB8AC3E}">
        <p14:creationId xmlns:p14="http://schemas.microsoft.com/office/powerpoint/2010/main" val="3694091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D6838B7E-990C-490C-831E-DDDB26DA69A6}" type="slidenum">
              <a:rPr lang="en-US"/>
              <a:pPr>
                <a:defRPr/>
              </a:pPr>
              <a:t>‹#›</a:t>
            </a:fld>
            <a:endParaRPr lang="en-US" dirty="0"/>
          </a:p>
        </p:txBody>
      </p:sp>
    </p:spTree>
    <p:extLst>
      <p:ext uri="{BB962C8B-B14F-4D97-AF65-F5344CB8AC3E}">
        <p14:creationId xmlns:p14="http://schemas.microsoft.com/office/powerpoint/2010/main" val="25632304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53" y="4407331"/>
            <a:ext cx="7771995" cy="1261884"/>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722453" y="2907443"/>
            <a:ext cx="7771995" cy="1499884"/>
          </a:xfrm>
        </p:spPr>
        <p:txBody>
          <a:bodyPr anchor="b"/>
          <a:lstStyle>
            <a:lvl1pPr marL="0" indent="0">
              <a:buNone/>
              <a:defRPr sz="2000"/>
            </a:lvl1pPr>
            <a:lvl2pPr marL="466281" indent="0">
              <a:buNone/>
              <a:defRPr sz="1800"/>
            </a:lvl2pPr>
            <a:lvl3pPr marL="932566" indent="0">
              <a:buNone/>
              <a:defRPr sz="1600"/>
            </a:lvl3pPr>
            <a:lvl4pPr marL="1398851" indent="0">
              <a:buNone/>
              <a:defRPr sz="1400"/>
            </a:lvl4pPr>
            <a:lvl5pPr marL="1865134" indent="0">
              <a:buNone/>
              <a:defRPr sz="1400"/>
            </a:lvl5pPr>
            <a:lvl6pPr marL="2331418" indent="0">
              <a:buNone/>
              <a:defRPr sz="1400"/>
            </a:lvl6pPr>
            <a:lvl7pPr marL="2797699" indent="0">
              <a:buNone/>
              <a:defRPr sz="1400"/>
            </a:lvl7pPr>
            <a:lvl8pPr marL="3263983" indent="0">
              <a:buNone/>
              <a:defRPr sz="1400"/>
            </a:lvl8pPr>
            <a:lvl9pPr marL="3730268" indent="0">
              <a:buNone/>
              <a:defRPr sz="1400"/>
            </a:lvl9pPr>
          </a:lstStyle>
          <a:p>
            <a:pPr lvl="0"/>
            <a:r>
              <a:rPr lang="en-US" smtClean="0"/>
              <a:t>Click to edit Master text styles</a:t>
            </a:r>
          </a:p>
        </p:txBody>
      </p:sp>
      <p:sp>
        <p:nvSpPr>
          <p:cNvPr id="4" name="Rectangle 280"/>
          <p:cNvSpPr>
            <a:spLocks noGrp="1" noChangeArrowheads="1"/>
          </p:cNvSpPr>
          <p:nvPr>
            <p:ph type="sldNum" sz="quarter" idx="10"/>
          </p:nvPr>
        </p:nvSpPr>
        <p:spPr>
          <a:ln/>
        </p:spPr>
        <p:txBody>
          <a:bodyPr/>
          <a:lstStyle>
            <a:lvl1pPr>
              <a:defRPr/>
            </a:lvl1pPr>
          </a:lstStyle>
          <a:p>
            <a:pPr>
              <a:defRPr/>
            </a:pPr>
            <a:fld id="{3EA34259-1E9A-4EEE-9AC9-24AF8BFBD02E}" type="slidenum">
              <a:rPr lang="en-US"/>
              <a:pPr>
                <a:defRPr/>
              </a:pPr>
              <a:t>‹#›</a:t>
            </a:fld>
            <a:endParaRPr lang="en-US" dirty="0"/>
          </a:p>
        </p:txBody>
      </p:sp>
    </p:spTree>
    <p:extLst>
      <p:ext uri="{BB962C8B-B14F-4D97-AF65-F5344CB8AC3E}">
        <p14:creationId xmlns:p14="http://schemas.microsoft.com/office/powerpoint/2010/main" val="373533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82159" y="1990667"/>
            <a:ext cx="2117131"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754795" y="1990667"/>
            <a:ext cx="2117132"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80"/>
          <p:cNvSpPr>
            <a:spLocks noGrp="1" noChangeArrowheads="1"/>
          </p:cNvSpPr>
          <p:nvPr>
            <p:ph type="sldNum" sz="quarter" idx="10"/>
          </p:nvPr>
        </p:nvSpPr>
        <p:spPr>
          <a:ln/>
        </p:spPr>
        <p:txBody>
          <a:bodyPr/>
          <a:lstStyle>
            <a:lvl1pPr>
              <a:defRPr/>
            </a:lvl1pPr>
          </a:lstStyle>
          <a:p>
            <a:pPr>
              <a:defRPr/>
            </a:pPr>
            <a:fld id="{B2ECFCDE-362D-427A-9E7D-5ED146CD2F45}" type="slidenum">
              <a:rPr lang="en-US"/>
              <a:pPr>
                <a:defRPr/>
              </a:pPr>
              <a:t>‹#›</a:t>
            </a:fld>
            <a:endParaRPr lang="en-US" dirty="0"/>
          </a:p>
        </p:txBody>
      </p:sp>
    </p:spTree>
    <p:extLst>
      <p:ext uri="{BB962C8B-B14F-4D97-AF65-F5344CB8AC3E}">
        <p14:creationId xmlns:p14="http://schemas.microsoft.com/office/powerpoint/2010/main" val="32376964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95" y="697153"/>
            <a:ext cx="8230410" cy="2983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6800" y="1535523"/>
            <a:ext cx="4039882" cy="639800"/>
          </a:xfrm>
        </p:spPr>
        <p:txBody>
          <a:bodyPr anchor="b"/>
          <a:lstStyle>
            <a:lvl1pPr marL="0" indent="0">
              <a:buNone/>
              <a:defRPr sz="2400" b="1"/>
            </a:lvl1pPr>
            <a:lvl2pPr marL="466281" indent="0">
              <a:buNone/>
              <a:defRPr sz="2000" b="1"/>
            </a:lvl2pPr>
            <a:lvl3pPr marL="932566" indent="0">
              <a:buNone/>
              <a:defRPr sz="1800" b="1"/>
            </a:lvl3pPr>
            <a:lvl4pPr marL="1398851" indent="0">
              <a:buNone/>
              <a:defRPr sz="1600" b="1"/>
            </a:lvl4pPr>
            <a:lvl5pPr marL="1865134" indent="0">
              <a:buNone/>
              <a:defRPr sz="1600" b="1"/>
            </a:lvl5pPr>
            <a:lvl6pPr marL="2331418" indent="0">
              <a:buNone/>
              <a:defRPr sz="1600" b="1"/>
            </a:lvl6pPr>
            <a:lvl7pPr marL="2797699" indent="0">
              <a:buNone/>
              <a:defRPr sz="1600" b="1"/>
            </a:lvl7pPr>
            <a:lvl8pPr marL="3263983" indent="0">
              <a:buNone/>
              <a:defRPr sz="1600" b="1"/>
            </a:lvl8pPr>
            <a:lvl9pPr marL="373026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6800" y="2175318"/>
            <a:ext cx="403988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703" y="1535523"/>
            <a:ext cx="4041502" cy="639800"/>
          </a:xfrm>
        </p:spPr>
        <p:txBody>
          <a:bodyPr anchor="b"/>
          <a:lstStyle>
            <a:lvl1pPr marL="0" indent="0">
              <a:buNone/>
              <a:defRPr sz="2400" b="1"/>
            </a:lvl1pPr>
            <a:lvl2pPr marL="466281" indent="0">
              <a:buNone/>
              <a:defRPr sz="2000" b="1"/>
            </a:lvl2pPr>
            <a:lvl3pPr marL="932566" indent="0">
              <a:buNone/>
              <a:defRPr sz="1800" b="1"/>
            </a:lvl3pPr>
            <a:lvl4pPr marL="1398851" indent="0">
              <a:buNone/>
              <a:defRPr sz="1600" b="1"/>
            </a:lvl4pPr>
            <a:lvl5pPr marL="1865134" indent="0">
              <a:buNone/>
              <a:defRPr sz="1600" b="1"/>
            </a:lvl5pPr>
            <a:lvl6pPr marL="2331418" indent="0">
              <a:buNone/>
              <a:defRPr sz="1600" b="1"/>
            </a:lvl6pPr>
            <a:lvl7pPr marL="2797699" indent="0">
              <a:buNone/>
              <a:defRPr sz="1600" b="1"/>
            </a:lvl7pPr>
            <a:lvl8pPr marL="3263983" indent="0">
              <a:buNone/>
              <a:defRPr sz="1600" b="1"/>
            </a:lvl8pPr>
            <a:lvl9pPr marL="373026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703" y="2175318"/>
            <a:ext cx="404150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80"/>
          <p:cNvSpPr>
            <a:spLocks noGrp="1" noChangeArrowheads="1"/>
          </p:cNvSpPr>
          <p:nvPr>
            <p:ph type="sldNum" sz="quarter" idx="10"/>
          </p:nvPr>
        </p:nvSpPr>
        <p:spPr>
          <a:ln/>
        </p:spPr>
        <p:txBody>
          <a:bodyPr/>
          <a:lstStyle>
            <a:lvl1pPr>
              <a:defRPr/>
            </a:lvl1pPr>
          </a:lstStyle>
          <a:p>
            <a:pPr>
              <a:defRPr/>
            </a:pPr>
            <a:fld id="{10F831D3-4493-446C-883A-51D358D34D9A}" type="slidenum">
              <a:rPr lang="en-US"/>
              <a:pPr>
                <a:defRPr/>
              </a:pPr>
              <a:t>‹#›</a:t>
            </a:fld>
            <a:endParaRPr lang="en-US" dirty="0"/>
          </a:p>
        </p:txBody>
      </p:sp>
    </p:spTree>
    <p:extLst>
      <p:ext uri="{BB962C8B-B14F-4D97-AF65-F5344CB8AC3E}">
        <p14:creationId xmlns:p14="http://schemas.microsoft.com/office/powerpoint/2010/main" val="20101939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80"/>
          <p:cNvSpPr>
            <a:spLocks noGrp="1" noChangeArrowheads="1"/>
          </p:cNvSpPr>
          <p:nvPr>
            <p:ph type="sldNum" sz="quarter" idx="10"/>
          </p:nvPr>
        </p:nvSpPr>
        <p:spPr>
          <a:ln/>
        </p:spPr>
        <p:txBody>
          <a:bodyPr/>
          <a:lstStyle>
            <a:lvl1pPr>
              <a:defRPr/>
            </a:lvl1pPr>
          </a:lstStyle>
          <a:p>
            <a:pPr>
              <a:defRPr/>
            </a:pPr>
            <a:fld id="{5178ECF3-13E4-43DC-814A-F50E2FE0C2F1}" type="slidenum">
              <a:rPr lang="en-US"/>
              <a:pPr>
                <a:defRPr/>
              </a:pPr>
              <a:t>‹#›</a:t>
            </a:fld>
            <a:endParaRPr lang="en-US" dirty="0"/>
          </a:p>
        </p:txBody>
      </p:sp>
    </p:spTree>
    <p:extLst>
      <p:ext uri="{BB962C8B-B14F-4D97-AF65-F5344CB8AC3E}">
        <p14:creationId xmlns:p14="http://schemas.microsoft.com/office/powerpoint/2010/main" val="7644243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80"/>
          <p:cNvSpPr>
            <a:spLocks noGrp="1" noChangeArrowheads="1"/>
          </p:cNvSpPr>
          <p:nvPr>
            <p:ph type="sldNum" sz="quarter" idx="10"/>
          </p:nvPr>
        </p:nvSpPr>
        <p:spPr>
          <a:ln/>
        </p:spPr>
        <p:txBody>
          <a:bodyPr/>
          <a:lstStyle>
            <a:lvl1pPr>
              <a:defRPr/>
            </a:lvl1pPr>
          </a:lstStyle>
          <a:p>
            <a:pPr>
              <a:defRPr/>
            </a:pPr>
            <a:fld id="{1CECC8BB-524E-49D4-B460-D8AFE206B48C}" type="slidenum">
              <a:rPr lang="en-US"/>
              <a:pPr>
                <a:defRPr/>
              </a:pPr>
              <a:t>‹#›</a:t>
            </a:fld>
            <a:endParaRPr lang="en-US" dirty="0"/>
          </a:p>
        </p:txBody>
      </p:sp>
    </p:spTree>
    <p:extLst>
      <p:ext uri="{BB962C8B-B14F-4D97-AF65-F5344CB8AC3E}">
        <p14:creationId xmlns:p14="http://schemas.microsoft.com/office/powerpoint/2010/main" val="42688585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95" y="807044"/>
            <a:ext cx="3008044" cy="62805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4988" y="273742"/>
            <a:ext cx="5112217" cy="5852138"/>
          </a:xfrm>
        </p:spPr>
        <p:txBody>
          <a:bodyPr/>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795" y="1435094"/>
            <a:ext cx="3008044" cy="4690781"/>
          </a:xfrm>
        </p:spPr>
        <p:txBody>
          <a:bodyPr/>
          <a:lstStyle>
            <a:lvl1pPr marL="0" indent="0">
              <a:buNone/>
              <a:defRPr sz="1400"/>
            </a:lvl1pPr>
            <a:lvl2pPr marL="466281" indent="0">
              <a:buNone/>
              <a:defRPr sz="1200"/>
            </a:lvl2pPr>
            <a:lvl3pPr marL="932566" indent="0">
              <a:buNone/>
              <a:defRPr sz="1000"/>
            </a:lvl3pPr>
            <a:lvl4pPr marL="1398851" indent="0">
              <a:buNone/>
              <a:defRPr sz="900"/>
            </a:lvl4pPr>
            <a:lvl5pPr marL="1865134" indent="0">
              <a:buNone/>
              <a:defRPr sz="900"/>
            </a:lvl5pPr>
            <a:lvl6pPr marL="2331418" indent="0">
              <a:buNone/>
              <a:defRPr sz="900"/>
            </a:lvl6pPr>
            <a:lvl7pPr marL="2797699" indent="0">
              <a:buNone/>
              <a:defRPr sz="900"/>
            </a:lvl7pPr>
            <a:lvl8pPr marL="3263983" indent="0">
              <a:buNone/>
              <a:defRPr sz="900"/>
            </a:lvl8pPr>
            <a:lvl9pPr marL="3730268"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3A4E3755-4A70-4DAC-858E-CB8C85F70EA8}" type="slidenum">
              <a:rPr lang="en-US"/>
              <a:pPr>
                <a:defRPr/>
              </a:pPr>
              <a:t>‹#›</a:t>
            </a:fld>
            <a:endParaRPr lang="en-US" dirty="0"/>
          </a:p>
        </p:txBody>
      </p:sp>
    </p:spTree>
    <p:extLst>
      <p:ext uri="{BB962C8B-B14F-4D97-AF65-F5344CB8AC3E}">
        <p14:creationId xmlns:p14="http://schemas.microsoft.com/office/powerpoint/2010/main" val="31160067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544" y="5053811"/>
            <a:ext cx="5486400" cy="31402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1544" y="612264"/>
            <a:ext cx="5486400" cy="4115772"/>
          </a:xfrm>
        </p:spPr>
        <p:txBody>
          <a:bodyPr/>
          <a:lstStyle>
            <a:lvl1pPr marL="0" indent="0">
              <a:buNone/>
              <a:defRPr sz="3300"/>
            </a:lvl1pPr>
            <a:lvl2pPr marL="466281" indent="0">
              <a:buNone/>
              <a:defRPr sz="2900"/>
            </a:lvl2pPr>
            <a:lvl3pPr marL="932566" indent="0">
              <a:buNone/>
              <a:defRPr sz="2400"/>
            </a:lvl3pPr>
            <a:lvl4pPr marL="1398851" indent="0">
              <a:buNone/>
              <a:defRPr sz="2000"/>
            </a:lvl4pPr>
            <a:lvl5pPr marL="1865134" indent="0">
              <a:buNone/>
              <a:defRPr sz="2000"/>
            </a:lvl5pPr>
            <a:lvl6pPr marL="2331418" indent="0">
              <a:buNone/>
              <a:defRPr sz="2000"/>
            </a:lvl6pPr>
            <a:lvl7pPr marL="2797699" indent="0">
              <a:buNone/>
              <a:defRPr sz="2000"/>
            </a:lvl7pPr>
            <a:lvl8pPr marL="3263983" indent="0">
              <a:buNone/>
              <a:defRPr sz="2000"/>
            </a:lvl8pPr>
            <a:lvl9pPr marL="3730268" indent="0">
              <a:buNone/>
              <a:defRPr sz="2000"/>
            </a:lvl9pPr>
          </a:lstStyle>
          <a:p>
            <a:pPr lvl="0"/>
            <a:endParaRPr lang="en-US" noProof="0" dirty="0"/>
          </a:p>
        </p:txBody>
      </p:sp>
      <p:sp>
        <p:nvSpPr>
          <p:cNvPr id="4" name="Text Placeholder 3"/>
          <p:cNvSpPr>
            <a:spLocks noGrp="1"/>
          </p:cNvSpPr>
          <p:nvPr>
            <p:ph type="body" sz="half" idx="2"/>
          </p:nvPr>
        </p:nvSpPr>
        <p:spPr>
          <a:xfrm>
            <a:off x="1791544" y="5367835"/>
            <a:ext cx="5486400" cy="805014"/>
          </a:xfrm>
        </p:spPr>
        <p:txBody>
          <a:bodyPr/>
          <a:lstStyle>
            <a:lvl1pPr marL="0" indent="0">
              <a:buNone/>
              <a:defRPr sz="1400"/>
            </a:lvl1pPr>
            <a:lvl2pPr marL="466281" indent="0">
              <a:buNone/>
              <a:defRPr sz="1200"/>
            </a:lvl2pPr>
            <a:lvl3pPr marL="932566" indent="0">
              <a:buNone/>
              <a:defRPr sz="1000"/>
            </a:lvl3pPr>
            <a:lvl4pPr marL="1398851" indent="0">
              <a:buNone/>
              <a:defRPr sz="900"/>
            </a:lvl4pPr>
            <a:lvl5pPr marL="1865134" indent="0">
              <a:buNone/>
              <a:defRPr sz="900"/>
            </a:lvl5pPr>
            <a:lvl6pPr marL="2331418" indent="0">
              <a:buNone/>
              <a:defRPr sz="900"/>
            </a:lvl6pPr>
            <a:lvl7pPr marL="2797699" indent="0">
              <a:buNone/>
              <a:defRPr sz="900"/>
            </a:lvl7pPr>
            <a:lvl8pPr marL="3263983" indent="0">
              <a:buNone/>
              <a:defRPr sz="900"/>
            </a:lvl8pPr>
            <a:lvl9pPr marL="3730268"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0B7BA5C2-68CE-428E-B025-524EB75ADD96}" type="slidenum">
              <a:rPr lang="en-US"/>
              <a:pPr>
                <a:defRPr/>
              </a:pPr>
              <a:t>‹#›</a:t>
            </a:fld>
            <a:endParaRPr lang="en-US" dirty="0"/>
          </a:p>
        </p:txBody>
      </p:sp>
    </p:spTree>
    <p:extLst>
      <p:ext uri="{BB962C8B-B14F-4D97-AF65-F5344CB8AC3E}">
        <p14:creationId xmlns:p14="http://schemas.microsoft.com/office/powerpoint/2010/main" val="6612340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1E8D4693-4C97-456D-9F27-19B487882FC8}" type="slidenum">
              <a:rPr lang="en-US"/>
              <a:pPr>
                <a:defRPr/>
              </a:pPr>
              <a:t>‹#›</a:t>
            </a:fld>
            <a:endParaRPr lang="en-US" dirty="0"/>
          </a:p>
        </p:txBody>
      </p:sp>
    </p:spTree>
    <p:extLst>
      <p:ext uri="{BB962C8B-B14F-4D97-AF65-F5344CB8AC3E}">
        <p14:creationId xmlns:p14="http://schemas.microsoft.com/office/powerpoint/2010/main" val="7686419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6452" y="268882"/>
            <a:ext cx="584775" cy="296899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489" y="268882"/>
            <a:ext cx="5705078" cy="29689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7F4A8F2D-AC32-4AED-950D-7AA69FA5E4B3}" type="slidenum">
              <a:rPr lang="en-US"/>
              <a:pPr>
                <a:defRPr/>
              </a:pPr>
              <a:t>‹#›</a:t>
            </a:fld>
            <a:endParaRPr lang="en-US" dirty="0"/>
          </a:p>
        </p:txBody>
      </p:sp>
    </p:spTree>
    <p:extLst>
      <p:ext uri="{BB962C8B-B14F-4D97-AF65-F5344CB8AC3E}">
        <p14:creationId xmlns:p14="http://schemas.microsoft.com/office/powerpoint/2010/main" val="22908081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4805" y="612839"/>
            <a:ext cx="6934200" cy="29832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4801" y="1295405"/>
            <a:ext cx="8534400" cy="5257800"/>
          </a:xfrm>
        </p:spPr>
        <p:txBody>
          <a:bodyPr/>
          <a:lstStyle/>
          <a:p>
            <a:pPr lvl="0"/>
            <a:endParaRPr lang="en-US" noProof="0" dirty="0" smtClean="0"/>
          </a:p>
        </p:txBody>
      </p:sp>
      <p:sp>
        <p:nvSpPr>
          <p:cNvPr id="4" name="Rectangle 280"/>
          <p:cNvSpPr>
            <a:spLocks noGrp="1" noChangeArrowheads="1"/>
          </p:cNvSpPr>
          <p:nvPr>
            <p:ph type="sldNum" sz="quarter" idx="10"/>
          </p:nvPr>
        </p:nvSpPr>
        <p:spPr>
          <a:ln/>
        </p:spPr>
        <p:txBody>
          <a:bodyPr/>
          <a:lstStyle>
            <a:lvl1pPr>
              <a:defRPr/>
            </a:lvl1pPr>
          </a:lstStyle>
          <a:p>
            <a:pPr>
              <a:defRPr/>
            </a:pPr>
            <a:fld id="{1039FDAC-4078-46D8-BC54-EE932B3EC5F9}" type="slidenum">
              <a:rPr lang="en-US"/>
              <a:pPr>
                <a:defRPr/>
              </a:pPr>
              <a:t>‹#›</a:t>
            </a:fld>
            <a:endParaRPr lang="en-US" dirty="0"/>
          </a:p>
        </p:txBody>
      </p:sp>
    </p:spTree>
    <p:extLst>
      <p:ext uri="{BB962C8B-B14F-4D97-AF65-F5344CB8AC3E}">
        <p14:creationId xmlns:p14="http://schemas.microsoft.com/office/powerpoint/2010/main" val="3221578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SlideBottomBar"/>
          <p:cNvSpPr>
            <a:spLocks noChangeArrowheads="1"/>
          </p:cNvSpPr>
          <p:nvPr/>
        </p:nvSpPr>
        <p:spPr bwMode="auto">
          <a:xfrm>
            <a:off x="0" y="6351588"/>
            <a:ext cx="9144000" cy="508000"/>
          </a:xfrm>
          <a:prstGeom prst="rect">
            <a:avLst/>
          </a:prstGeom>
          <a:solidFill>
            <a:srgbClr val="C7DF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246" tIns="46623" rIns="93246" bIns="46623" anchor="ctr"/>
          <a:lstStyle/>
          <a:p>
            <a:pPr algn="ctr"/>
            <a:endParaRPr lang="en-US" dirty="0"/>
          </a:p>
        </p:txBody>
      </p:sp>
      <p:sp>
        <p:nvSpPr>
          <p:cNvPr id="1027" name="McK 2. Slide Title"/>
          <p:cNvSpPr>
            <a:spLocks noGrp="1" noChangeArrowheads="1"/>
          </p:cNvSpPr>
          <p:nvPr>
            <p:ph type="title"/>
          </p:nvPr>
        </p:nvSpPr>
        <p:spPr bwMode="auto">
          <a:xfrm>
            <a:off x="122238" y="266700"/>
            <a:ext cx="7813675"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smtClean="0"/>
              <a:t>Click to edit Master title style</a:t>
            </a:r>
          </a:p>
        </p:txBody>
      </p:sp>
      <p:sp>
        <p:nvSpPr>
          <p:cNvPr id="1028" name="McK 1. On-page tracker" hidden="1"/>
          <p:cNvSpPr>
            <a:spLocks noChangeArrowheads="1"/>
          </p:cNvSpPr>
          <p:nvPr/>
        </p:nvSpPr>
        <p:spPr bwMode="auto">
          <a:xfrm>
            <a:off x="122238" y="26988"/>
            <a:ext cx="876300" cy="22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1400" dirty="0">
                <a:solidFill>
                  <a:srgbClr val="808080"/>
                </a:solidFill>
              </a:rPr>
              <a:t>TRACKER</a:t>
            </a:r>
          </a:p>
        </p:txBody>
      </p:sp>
      <p:sp>
        <p:nvSpPr>
          <p:cNvPr id="1032" name="McK 3. Unit of measure" hidden="1"/>
          <p:cNvSpPr txBox="1">
            <a:spLocks noChangeArrowheads="1"/>
          </p:cNvSpPr>
          <p:nvPr/>
        </p:nvSpPr>
        <p:spPr bwMode="auto">
          <a:xfrm>
            <a:off x="122238" y="542925"/>
            <a:ext cx="3729037"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auto">
              <a:spcBef>
                <a:spcPts val="0"/>
              </a:spcBef>
              <a:spcAft>
                <a:spcPts val="0"/>
              </a:spcAft>
              <a:defRPr/>
            </a:pPr>
            <a:r>
              <a:rPr lang="en-US" sz="1400" dirty="0">
                <a:solidFill>
                  <a:srgbClr val="808080"/>
                </a:solidFill>
              </a:rPr>
              <a:t>Unit of measure</a:t>
            </a:r>
          </a:p>
        </p:txBody>
      </p:sp>
      <p:grpSp>
        <p:nvGrpSpPr>
          <p:cNvPr id="1030" name="McK Slide Elements"/>
          <p:cNvGrpSpPr>
            <a:grpSpLocks/>
          </p:cNvGrpSpPr>
          <p:nvPr/>
        </p:nvGrpSpPr>
        <p:grpSpPr bwMode="auto">
          <a:xfrm>
            <a:off x="122238" y="6203950"/>
            <a:ext cx="8721725" cy="517525"/>
            <a:chOff x="75" y="3830"/>
            <a:chExt cx="5385" cy="320"/>
          </a:xfrm>
        </p:grpSpPr>
        <p:sp>
          <p:nvSpPr>
            <p:cNvPr id="1151" name="McK 4. Footnote" hidden="1"/>
            <p:cNvSpPr txBox="1">
              <a:spLocks noChangeArrowheads="1"/>
            </p:cNvSpPr>
            <p:nvPr userDrawn="1"/>
          </p:nvSpPr>
          <p:spPr bwMode="auto">
            <a:xfrm>
              <a:off x="75" y="3830"/>
              <a:ext cx="5385"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auto">
                <a:spcBef>
                  <a:spcPts val="0"/>
                </a:spcBef>
                <a:spcAft>
                  <a:spcPts val="0"/>
                </a:spcAft>
                <a:defRPr/>
              </a:pPr>
              <a:r>
                <a:rPr lang="en-US" sz="1000" dirty="0"/>
                <a:t>1 Footnote</a:t>
              </a:r>
            </a:p>
          </p:txBody>
        </p:sp>
        <p:sp>
          <p:nvSpPr>
            <p:cNvPr id="1040" name="McK 5. Source" hidden="1"/>
            <p:cNvSpPr>
              <a:spLocks noChangeArrowheads="1"/>
            </p:cNvSpPr>
            <p:nvPr userDrawn="1"/>
          </p:nvSpPr>
          <p:spPr bwMode="auto">
            <a:xfrm>
              <a:off x="75" y="4054"/>
              <a:ext cx="4323"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620713" indent="-620713">
                <a:tabLst>
                  <a:tab pos="623888" algn="l"/>
                </a:tabLst>
              </a:pPr>
              <a:r>
                <a:rPr lang="en-US" sz="1000" dirty="0">
                  <a:solidFill>
                    <a:srgbClr val="000000"/>
                  </a:solidFill>
                </a:rPr>
                <a:t>SOURCE: Source</a:t>
              </a:r>
            </a:p>
          </p:txBody>
        </p:sp>
      </p:grpSp>
      <p:grpSp>
        <p:nvGrpSpPr>
          <p:cNvPr id="1031" name="ACET" hidden="1"/>
          <p:cNvGrpSpPr>
            <a:grpSpLocks/>
          </p:cNvGrpSpPr>
          <p:nvPr/>
        </p:nvGrpSpPr>
        <p:grpSpPr bwMode="auto">
          <a:xfrm>
            <a:off x="1482725" y="1084263"/>
            <a:ext cx="4349750" cy="584200"/>
            <a:chOff x="915" y="669"/>
            <a:chExt cx="2686" cy="361"/>
          </a:xfrm>
        </p:grpSpPr>
        <p:cxnSp>
          <p:nvCxnSpPr>
            <p:cNvPr id="1037" name="AutoShape 249" hidden="1"/>
            <p:cNvCxnSpPr>
              <a:cxnSpLocks noChangeShapeType="1"/>
              <a:stCxn id="1038" idx="4"/>
              <a:endCxn id="1038" idx="6"/>
            </p:cNvCxnSpPr>
            <p:nvPr/>
          </p:nvCxnSpPr>
          <p:spPr bwMode="auto">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8" name="AutoShape 250" hidden="1"/>
            <p:cNvSpPr>
              <a:spLocks noChangeArrowheads="1"/>
            </p:cNvSpPr>
            <p:nvPr/>
          </p:nvSpPr>
          <p:spPr bwMode="auto">
            <a:xfrm>
              <a:off x="915" y="669"/>
              <a:ext cx="2686" cy="36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b="1" dirty="0"/>
                <a:t>Title</a:t>
              </a:r>
            </a:p>
            <a:p>
              <a:r>
                <a:rPr lang="en-US" dirty="0">
                  <a:solidFill>
                    <a:srgbClr val="808080"/>
                  </a:solidFill>
                </a:rPr>
                <a:t>Unit of measure</a:t>
              </a:r>
            </a:p>
          </p:txBody>
        </p:sp>
      </p:grpSp>
      <p:sp>
        <p:nvSpPr>
          <p:cNvPr id="1304" name="Rectangle 280"/>
          <p:cNvSpPr>
            <a:spLocks noGrp="1" noChangeArrowheads="1"/>
          </p:cNvSpPr>
          <p:nvPr>
            <p:ph type="sldNum" sz="quarter" idx="4"/>
          </p:nvPr>
        </p:nvSpPr>
        <p:spPr bwMode="auto">
          <a:xfrm>
            <a:off x="8720138" y="6565900"/>
            <a:ext cx="198437" cy="15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bodyPr>
          <a:lstStyle>
            <a:lvl1pPr defTabSz="914012" fontAlgn="auto">
              <a:spcBef>
                <a:spcPts val="0"/>
              </a:spcBef>
              <a:spcAft>
                <a:spcPts val="0"/>
              </a:spcAft>
              <a:defRPr sz="1000">
                <a:solidFill>
                  <a:srgbClr val="000000"/>
                </a:solidFill>
                <a:latin typeface="+mn-lt"/>
              </a:defRPr>
            </a:lvl1pPr>
          </a:lstStyle>
          <a:p>
            <a:pPr>
              <a:defRPr/>
            </a:pPr>
            <a:fld id="{DAA9425A-CD17-480A-82B4-8AD792003CF7}" type="slidenum">
              <a:rPr lang="en-US"/>
              <a:pPr>
                <a:defRPr/>
              </a:pPr>
              <a:t>‹#›</a:t>
            </a:fld>
            <a:endParaRPr lang="en-US" dirty="0"/>
          </a:p>
        </p:txBody>
      </p:sp>
      <p:sp>
        <p:nvSpPr>
          <p:cNvPr id="1033" name="Rectangle 286"/>
          <p:cNvSpPr>
            <a:spLocks noGrp="1" noChangeArrowheads="1"/>
          </p:cNvSpPr>
          <p:nvPr>
            <p:ph type="body" idx="1"/>
          </p:nvPr>
        </p:nvSpPr>
        <p:spPr bwMode="auto">
          <a:xfrm>
            <a:off x="1482725" y="1990725"/>
            <a:ext cx="4389438"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4" name="doc id"/>
          <p:cNvSpPr>
            <a:spLocks noChangeArrowheads="1"/>
          </p:cNvSpPr>
          <p:nvPr/>
        </p:nvSpPr>
        <p:spPr bwMode="auto">
          <a:xfrm>
            <a:off x="8247063" y="36513"/>
            <a:ext cx="669925"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r"/>
            <a:endParaRPr lang="en-US" sz="800" dirty="0">
              <a:solidFill>
                <a:srgbClr val="000000"/>
              </a:solidFill>
            </a:endParaRPr>
          </a:p>
        </p:txBody>
      </p:sp>
      <p:pic>
        <p:nvPicPr>
          <p:cNvPr id="1035"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35913" y="0"/>
            <a:ext cx="121285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 name="Rectangle 7"/>
          <p:cNvSpPr>
            <a:spLocks noChangeArrowheads="1"/>
          </p:cNvSpPr>
          <p:nvPr/>
        </p:nvSpPr>
        <p:spPr bwMode="auto">
          <a:xfrm>
            <a:off x="0" y="838200"/>
            <a:ext cx="9148763" cy="76200"/>
          </a:xfrm>
          <a:prstGeom prst="rect">
            <a:avLst/>
          </a:prstGeom>
          <a:solidFill>
            <a:schemeClr val="accent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1382" tIns="45691" rIns="91382" bIns="45691" anchor="ctr"/>
          <a:lstStyle/>
          <a:p>
            <a:pPr algn="ctr"/>
            <a:endParaRPr lang="en-US"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93" r:id="rId1"/>
    <p:sldLayoutId id="2147483770" r:id="rId2"/>
    <p:sldLayoutId id="2147483769" r:id="rId3"/>
    <p:sldLayoutId id="2147483768" r:id="rId4"/>
    <p:sldLayoutId id="2147483767" r:id="rId5"/>
    <p:sldLayoutId id="2147483766" r:id="rId6"/>
    <p:sldLayoutId id="2147483765" r:id="rId7"/>
    <p:sldLayoutId id="2147483764" r:id="rId8"/>
    <p:sldLayoutId id="2147483763" r:id="rId9"/>
    <p:sldLayoutId id="2147483762" r:id="rId10"/>
    <p:sldLayoutId id="2147483761" r:id="rId11"/>
  </p:sldLayoutIdLst>
  <p:hf hdr="0" ftr="0" dt="0"/>
  <p:txStyles>
    <p:titleStyle>
      <a:lvl1pPr algn="l" defTabSz="912813" rtl="0" eaLnBrk="1" fontAlgn="base" hangingPunct="1">
        <a:spcBef>
          <a:spcPct val="0"/>
        </a:spcBef>
        <a:spcAft>
          <a:spcPct val="0"/>
        </a:spcAft>
        <a:defRPr sz="1900" b="1">
          <a:solidFill>
            <a:schemeClr val="tx2"/>
          </a:solidFill>
          <a:latin typeface="+mj-lt"/>
          <a:ea typeface="+mj-ea"/>
          <a:cs typeface="+mj-cs"/>
        </a:defRPr>
      </a:lvl1pPr>
      <a:lvl2pPr algn="l" defTabSz="912813" rtl="0" eaLnBrk="1" fontAlgn="base" hangingPunct="1">
        <a:spcBef>
          <a:spcPct val="0"/>
        </a:spcBef>
        <a:spcAft>
          <a:spcPct val="0"/>
        </a:spcAft>
        <a:defRPr sz="1900" b="1">
          <a:solidFill>
            <a:schemeClr val="tx2"/>
          </a:solidFill>
          <a:latin typeface="Arial" charset="0"/>
        </a:defRPr>
      </a:lvl2pPr>
      <a:lvl3pPr algn="l" defTabSz="912813" rtl="0" eaLnBrk="1" fontAlgn="base" hangingPunct="1">
        <a:spcBef>
          <a:spcPct val="0"/>
        </a:spcBef>
        <a:spcAft>
          <a:spcPct val="0"/>
        </a:spcAft>
        <a:defRPr sz="1900" b="1">
          <a:solidFill>
            <a:schemeClr val="tx2"/>
          </a:solidFill>
          <a:latin typeface="Arial" charset="0"/>
        </a:defRPr>
      </a:lvl3pPr>
      <a:lvl4pPr algn="l" defTabSz="912813" rtl="0" eaLnBrk="1" fontAlgn="base" hangingPunct="1">
        <a:spcBef>
          <a:spcPct val="0"/>
        </a:spcBef>
        <a:spcAft>
          <a:spcPct val="0"/>
        </a:spcAft>
        <a:defRPr sz="1900" b="1">
          <a:solidFill>
            <a:schemeClr val="tx2"/>
          </a:solidFill>
          <a:latin typeface="Arial" charset="0"/>
        </a:defRPr>
      </a:lvl4pPr>
      <a:lvl5pPr algn="l" defTabSz="912813" rtl="0" eaLnBrk="1" fontAlgn="base" hangingPunct="1">
        <a:spcBef>
          <a:spcPct val="0"/>
        </a:spcBef>
        <a:spcAft>
          <a:spcPct val="0"/>
        </a:spcAft>
        <a:defRPr sz="1900" b="1">
          <a:solidFill>
            <a:schemeClr val="tx2"/>
          </a:solidFill>
          <a:latin typeface="Arial" charset="0"/>
        </a:defRPr>
      </a:lvl5pPr>
      <a:lvl6pPr marL="466231" algn="l" defTabSz="913041" rtl="0" eaLnBrk="1" fontAlgn="base" hangingPunct="1">
        <a:spcBef>
          <a:spcPct val="0"/>
        </a:spcBef>
        <a:spcAft>
          <a:spcPct val="0"/>
        </a:spcAft>
        <a:defRPr sz="1900" b="1">
          <a:solidFill>
            <a:schemeClr val="tx2"/>
          </a:solidFill>
          <a:latin typeface="Arial" charset="0"/>
        </a:defRPr>
      </a:lvl6pPr>
      <a:lvl7pPr marL="932467" algn="l" defTabSz="913041" rtl="0" eaLnBrk="1" fontAlgn="base" hangingPunct="1">
        <a:spcBef>
          <a:spcPct val="0"/>
        </a:spcBef>
        <a:spcAft>
          <a:spcPct val="0"/>
        </a:spcAft>
        <a:defRPr sz="1900" b="1">
          <a:solidFill>
            <a:schemeClr val="tx2"/>
          </a:solidFill>
          <a:latin typeface="Arial" charset="0"/>
        </a:defRPr>
      </a:lvl7pPr>
      <a:lvl8pPr marL="1398703" algn="l" defTabSz="913041" rtl="0" eaLnBrk="1" fontAlgn="base" hangingPunct="1">
        <a:spcBef>
          <a:spcPct val="0"/>
        </a:spcBef>
        <a:spcAft>
          <a:spcPct val="0"/>
        </a:spcAft>
        <a:defRPr sz="1900" b="1">
          <a:solidFill>
            <a:schemeClr val="tx2"/>
          </a:solidFill>
          <a:latin typeface="Arial" charset="0"/>
        </a:defRPr>
      </a:lvl8pPr>
      <a:lvl9pPr marL="1864936" algn="l" defTabSz="913041" rtl="0" eaLnBrk="1" fontAlgn="base" hangingPunct="1">
        <a:spcBef>
          <a:spcPct val="0"/>
        </a:spcBef>
        <a:spcAft>
          <a:spcPct val="0"/>
        </a:spcAft>
        <a:defRPr sz="1900" b="1">
          <a:solidFill>
            <a:schemeClr val="tx2"/>
          </a:solidFill>
          <a:latin typeface="Arial" charset="0"/>
        </a:defRPr>
      </a:lvl9pPr>
    </p:titleStyle>
    <p:bodyStyle>
      <a:lvl1pPr marL="342900" indent="-342900" algn="l" defTabSz="912813" rtl="0" eaLnBrk="1" fontAlgn="base" hangingPunct="1">
        <a:spcBef>
          <a:spcPct val="0"/>
        </a:spcBef>
        <a:spcAft>
          <a:spcPct val="0"/>
        </a:spcAft>
        <a:buClr>
          <a:schemeClr val="tx2"/>
        </a:buClr>
        <a:defRPr sz="1600">
          <a:solidFill>
            <a:schemeClr val="tx1"/>
          </a:solidFill>
          <a:latin typeface="+mn-lt"/>
          <a:ea typeface="+mn-ea"/>
          <a:cs typeface="+mn-cs"/>
        </a:defRPr>
      </a:lvl1pPr>
      <a:lvl2pPr marL="196850" indent="-195263" algn="l" defTabSz="912813" rtl="0" eaLnBrk="1" fontAlgn="base" hangingPunct="1">
        <a:spcBef>
          <a:spcPct val="0"/>
        </a:spcBef>
        <a:spcAft>
          <a:spcPct val="0"/>
        </a:spcAft>
        <a:buClr>
          <a:schemeClr val="tx2"/>
        </a:buClr>
        <a:buSzPct val="125000"/>
        <a:buFont typeface="Arial" pitchFamily="34" charset="0"/>
        <a:buChar char="▪"/>
        <a:defRPr sz="1600">
          <a:solidFill>
            <a:schemeClr val="tx1"/>
          </a:solidFill>
          <a:latin typeface="+mn-lt"/>
        </a:defRPr>
      </a:lvl2pPr>
      <a:lvl3pPr marL="465138" indent="-266700" algn="l" defTabSz="912813" rtl="0" eaLnBrk="1" fontAlgn="base" hangingPunct="1">
        <a:spcBef>
          <a:spcPct val="0"/>
        </a:spcBef>
        <a:spcAft>
          <a:spcPct val="0"/>
        </a:spcAft>
        <a:buClr>
          <a:schemeClr val="tx2"/>
        </a:buClr>
        <a:buSzPct val="120000"/>
        <a:buFont typeface="Arial" pitchFamily="34" charset="0"/>
        <a:buChar char="–"/>
        <a:defRPr sz="1600">
          <a:solidFill>
            <a:schemeClr val="tx1"/>
          </a:solidFill>
          <a:latin typeface="+mn-lt"/>
        </a:defRPr>
      </a:lvl3pPr>
      <a:lvl4pPr marL="625475" indent="-157163" algn="l" defTabSz="912813" rtl="0" eaLnBrk="1" fontAlgn="base" hangingPunct="1">
        <a:spcBef>
          <a:spcPct val="0"/>
        </a:spcBef>
        <a:spcAft>
          <a:spcPct val="0"/>
        </a:spcAft>
        <a:buClr>
          <a:schemeClr val="tx2"/>
        </a:buClr>
        <a:buSzPct val="120000"/>
        <a:buFont typeface="Arial" pitchFamily="34" charset="0"/>
        <a:buChar char="▫"/>
        <a:defRPr sz="1600">
          <a:solidFill>
            <a:schemeClr val="tx1"/>
          </a:solidFill>
          <a:latin typeface="+mn-lt"/>
        </a:defRPr>
      </a:lvl4pPr>
      <a:lvl5pPr marL="760413" indent="-131763" algn="l" defTabSz="912813" rtl="0" eaLnBrk="1" fontAlgn="base" hangingPunct="1">
        <a:spcBef>
          <a:spcPct val="0"/>
        </a:spcBef>
        <a:spcAft>
          <a:spcPct val="0"/>
        </a:spcAft>
        <a:buClr>
          <a:schemeClr val="tx2"/>
        </a:buClr>
        <a:buSzPct val="89000"/>
        <a:buFont typeface="Arial" pitchFamily="34" charset="0"/>
        <a:buChar char="-"/>
        <a:defRPr sz="1600">
          <a:solidFill>
            <a:schemeClr val="tx1"/>
          </a:solidFill>
          <a:latin typeface="+mn-lt"/>
        </a:defRPr>
      </a:lvl5pPr>
      <a:lvl6pPr marL="1227102" indent="-132747" algn="l" defTabSz="913041"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1693337" indent="-132747" algn="l" defTabSz="913041"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2159570" indent="-132747" algn="l" defTabSz="913041"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2625803" indent="-132747" algn="l" defTabSz="913041"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32467" rtl="0" eaLnBrk="1" latinLnBrk="0" hangingPunct="1">
        <a:defRPr sz="1800" kern="1200">
          <a:solidFill>
            <a:schemeClr val="tx1"/>
          </a:solidFill>
          <a:latin typeface="+mn-lt"/>
          <a:ea typeface="+mn-ea"/>
          <a:cs typeface="+mn-cs"/>
        </a:defRPr>
      </a:lvl1pPr>
      <a:lvl2pPr marL="466231" algn="l" defTabSz="932467" rtl="0" eaLnBrk="1" latinLnBrk="0" hangingPunct="1">
        <a:defRPr sz="1800" kern="1200">
          <a:solidFill>
            <a:schemeClr val="tx1"/>
          </a:solidFill>
          <a:latin typeface="+mn-lt"/>
          <a:ea typeface="+mn-ea"/>
          <a:cs typeface="+mn-cs"/>
        </a:defRPr>
      </a:lvl2pPr>
      <a:lvl3pPr marL="932467" algn="l" defTabSz="932467" rtl="0" eaLnBrk="1" latinLnBrk="0" hangingPunct="1">
        <a:defRPr sz="1800" kern="1200">
          <a:solidFill>
            <a:schemeClr val="tx1"/>
          </a:solidFill>
          <a:latin typeface="+mn-lt"/>
          <a:ea typeface="+mn-ea"/>
          <a:cs typeface="+mn-cs"/>
        </a:defRPr>
      </a:lvl3pPr>
      <a:lvl4pPr marL="1398703" algn="l" defTabSz="932467" rtl="0" eaLnBrk="1" latinLnBrk="0" hangingPunct="1">
        <a:defRPr sz="1800" kern="1200">
          <a:solidFill>
            <a:schemeClr val="tx1"/>
          </a:solidFill>
          <a:latin typeface="+mn-lt"/>
          <a:ea typeface="+mn-ea"/>
          <a:cs typeface="+mn-cs"/>
        </a:defRPr>
      </a:lvl4pPr>
      <a:lvl5pPr marL="1864936" algn="l" defTabSz="932467" rtl="0" eaLnBrk="1" latinLnBrk="0" hangingPunct="1">
        <a:defRPr sz="1800" kern="1200">
          <a:solidFill>
            <a:schemeClr val="tx1"/>
          </a:solidFill>
          <a:latin typeface="+mn-lt"/>
          <a:ea typeface="+mn-ea"/>
          <a:cs typeface="+mn-cs"/>
        </a:defRPr>
      </a:lvl5pPr>
      <a:lvl6pPr marL="2331171" algn="l" defTabSz="932467" rtl="0" eaLnBrk="1" latinLnBrk="0" hangingPunct="1">
        <a:defRPr sz="1800" kern="1200">
          <a:solidFill>
            <a:schemeClr val="tx1"/>
          </a:solidFill>
          <a:latin typeface="+mn-lt"/>
          <a:ea typeface="+mn-ea"/>
          <a:cs typeface="+mn-cs"/>
        </a:defRPr>
      </a:lvl6pPr>
      <a:lvl7pPr marL="2797402" algn="l" defTabSz="932467" rtl="0" eaLnBrk="1" latinLnBrk="0" hangingPunct="1">
        <a:defRPr sz="1800" kern="1200">
          <a:solidFill>
            <a:schemeClr val="tx1"/>
          </a:solidFill>
          <a:latin typeface="+mn-lt"/>
          <a:ea typeface="+mn-ea"/>
          <a:cs typeface="+mn-cs"/>
        </a:defRPr>
      </a:lvl7pPr>
      <a:lvl8pPr marL="3263637" algn="l" defTabSz="932467" rtl="0" eaLnBrk="1" latinLnBrk="0" hangingPunct="1">
        <a:defRPr sz="1800" kern="1200">
          <a:solidFill>
            <a:schemeClr val="tx1"/>
          </a:solidFill>
          <a:latin typeface="+mn-lt"/>
          <a:ea typeface="+mn-ea"/>
          <a:cs typeface="+mn-cs"/>
        </a:defRPr>
      </a:lvl8pPr>
      <a:lvl9pPr marL="3729873" algn="l" defTabSz="93246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SlideBottomBar"/>
          <p:cNvSpPr>
            <a:spLocks noChangeArrowheads="1"/>
          </p:cNvSpPr>
          <p:nvPr/>
        </p:nvSpPr>
        <p:spPr bwMode="auto">
          <a:xfrm>
            <a:off x="0" y="6351588"/>
            <a:ext cx="9144000" cy="508000"/>
          </a:xfrm>
          <a:prstGeom prst="rect">
            <a:avLst/>
          </a:prstGeom>
          <a:solidFill>
            <a:srgbClr val="C7DF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246" tIns="46623" rIns="93246" bIns="46623" anchor="ctr"/>
          <a:lstStyle/>
          <a:p>
            <a:pPr algn="ctr"/>
            <a:endParaRPr lang="en-US" dirty="0"/>
          </a:p>
        </p:txBody>
      </p:sp>
      <p:sp>
        <p:nvSpPr>
          <p:cNvPr id="2051" name="McK 2. Slide Title"/>
          <p:cNvSpPr>
            <a:spLocks noGrp="1" noChangeArrowheads="1"/>
          </p:cNvSpPr>
          <p:nvPr>
            <p:ph type="title"/>
          </p:nvPr>
        </p:nvSpPr>
        <p:spPr bwMode="auto">
          <a:xfrm>
            <a:off x="122238" y="266700"/>
            <a:ext cx="7813675"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smtClean="0"/>
              <a:t>Click to edit Master title style</a:t>
            </a:r>
          </a:p>
        </p:txBody>
      </p:sp>
      <p:sp>
        <p:nvSpPr>
          <p:cNvPr id="2052" name="McK 1. On-page tracker" hidden="1"/>
          <p:cNvSpPr>
            <a:spLocks noChangeArrowheads="1"/>
          </p:cNvSpPr>
          <p:nvPr/>
        </p:nvSpPr>
        <p:spPr bwMode="auto">
          <a:xfrm>
            <a:off x="122238" y="26988"/>
            <a:ext cx="876300" cy="22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1400" dirty="0">
                <a:solidFill>
                  <a:srgbClr val="808080"/>
                </a:solidFill>
              </a:rPr>
              <a:t>TRACKER</a:t>
            </a:r>
          </a:p>
        </p:txBody>
      </p:sp>
      <p:sp>
        <p:nvSpPr>
          <p:cNvPr id="1032" name="McK 3. Unit of measure" hidden="1"/>
          <p:cNvSpPr txBox="1">
            <a:spLocks noChangeArrowheads="1"/>
          </p:cNvSpPr>
          <p:nvPr/>
        </p:nvSpPr>
        <p:spPr bwMode="auto">
          <a:xfrm>
            <a:off x="122238" y="542925"/>
            <a:ext cx="3729037"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auto">
              <a:spcBef>
                <a:spcPts val="0"/>
              </a:spcBef>
              <a:spcAft>
                <a:spcPts val="0"/>
              </a:spcAft>
              <a:defRPr/>
            </a:pPr>
            <a:r>
              <a:rPr lang="en-US" sz="1400" dirty="0">
                <a:solidFill>
                  <a:srgbClr val="808080"/>
                </a:solidFill>
              </a:rPr>
              <a:t>Unit of measure</a:t>
            </a:r>
          </a:p>
        </p:txBody>
      </p:sp>
      <p:grpSp>
        <p:nvGrpSpPr>
          <p:cNvPr id="2054" name="McK Slide Elements"/>
          <p:cNvGrpSpPr>
            <a:grpSpLocks/>
          </p:cNvGrpSpPr>
          <p:nvPr/>
        </p:nvGrpSpPr>
        <p:grpSpPr bwMode="auto">
          <a:xfrm>
            <a:off x="122238" y="6203950"/>
            <a:ext cx="8721725" cy="517525"/>
            <a:chOff x="75" y="3830"/>
            <a:chExt cx="5385" cy="320"/>
          </a:xfrm>
        </p:grpSpPr>
        <p:sp>
          <p:nvSpPr>
            <p:cNvPr id="1151" name="McK 4. Footnote" hidden="1"/>
            <p:cNvSpPr txBox="1">
              <a:spLocks noChangeArrowheads="1"/>
            </p:cNvSpPr>
            <p:nvPr userDrawn="1"/>
          </p:nvSpPr>
          <p:spPr bwMode="auto">
            <a:xfrm>
              <a:off x="75" y="3830"/>
              <a:ext cx="5385"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auto">
                <a:spcBef>
                  <a:spcPts val="0"/>
                </a:spcBef>
                <a:spcAft>
                  <a:spcPts val="0"/>
                </a:spcAft>
                <a:defRPr/>
              </a:pPr>
              <a:r>
                <a:rPr lang="en-US" sz="1000" dirty="0"/>
                <a:t>1 Footnote</a:t>
              </a:r>
            </a:p>
          </p:txBody>
        </p:sp>
        <p:sp>
          <p:nvSpPr>
            <p:cNvPr id="2064" name="McK 5. Source" hidden="1"/>
            <p:cNvSpPr>
              <a:spLocks noChangeArrowheads="1"/>
            </p:cNvSpPr>
            <p:nvPr userDrawn="1"/>
          </p:nvSpPr>
          <p:spPr bwMode="auto">
            <a:xfrm>
              <a:off x="75" y="4054"/>
              <a:ext cx="4323"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620713" indent="-620713">
                <a:tabLst>
                  <a:tab pos="623888" algn="l"/>
                </a:tabLst>
              </a:pPr>
              <a:r>
                <a:rPr lang="en-US" sz="1000" dirty="0">
                  <a:solidFill>
                    <a:srgbClr val="000000"/>
                  </a:solidFill>
                </a:rPr>
                <a:t>SOURCE: Source</a:t>
              </a:r>
            </a:p>
          </p:txBody>
        </p:sp>
      </p:grpSp>
      <p:grpSp>
        <p:nvGrpSpPr>
          <p:cNvPr id="2055" name="ACET" hidden="1"/>
          <p:cNvGrpSpPr>
            <a:grpSpLocks/>
          </p:cNvGrpSpPr>
          <p:nvPr/>
        </p:nvGrpSpPr>
        <p:grpSpPr bwMode="auto">
          <a:xfrm>
            <a:off x="1482725" y="1084263"/>
            <a:ext cx="4349750" cy="584200"/>
            <a:chOff x="915" y="669"/>
            <a:chExt cx="2686" cy="361"/>
          </a:xfrm>
        </p:grpSpPr>
        <p:cxnSp>
          <p:nvCxnSpPr>
            <p:cNvPr id="2061" name="AutoShape 249" hidden="1"/>
            <p:cNvCxnSpPr>
              <a:cxnSpLocks noChangeShapeType="1"/>
              <a:stCxn id="2062" idx="4"/>
              <a:endCxn id="2062" idx="6"/>
            </p:cNvCxnSpPr>
            <p:nvPr/>
          </p:nvCxnSpPr>
          <p:spPr bwMode="auto">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62" name="AutoShape 250" hidden="1"/>
            <p:cNvSpPr>
              <a:spLocks noChangeArrowheads="1"/>
            </p:cNvSpPr>
            <p:nvPr/>
          </p:nvSpPr>
          <p:spPr bwMode="auto">
            <a:xfrm>
              <a:off x="915" y="669"/>
              <a:ext cx="2686" cy="36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b="1" dirty="0"/>
                <a:t>Title</a:t>
              </a:r>
            </a:p>
            <a:p>
              <a:r>
                <a:rPr lang="en-US" dirty="0">
                  <a:solidFill>
                    <a:srgbClr val="808080"/>
                  </a:solidFill>
                </a:rPr>
                <a:t>Unit of measure</a:t>
              </a:r>
            </a:p>
          </p:txBody>
        </p:sp>
      </p:grpSp>
      <p:sp>
        <p:nvSpPr>
          <p:cNvPr id="1304" name="Rectangle 280"/>
          <p:cNvSpPr>
            <a:spLocks noGrp="1" noChangeArrowheads="1"/>
          </p:cNvSpPr>
          <p:nvPr>
            <p:ph type="sldNum" sz="quarter" idx="4"/>
          </p:nvPr>
        </p:nvSpPr>
        <p:spPr bwMode="auto">
          <a:xfrm>
            <a:off x="8720138" y="6565900"/>
            <a:ext cx="198437" cy="15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bodyPr>
          <a:lstStyle>
            <a:lvl1pPr defTabSz="914012" fontAlgn="auto">
              <a:spcBef>
                <a:spcPts val="0"/>
              </a:spcBef>
              <a:spcAft>
                <a:spcPts val="0"/>
              </a:spcAft>
              <a:defRPr sz="1000">
                <a:solidFill>
                  <a:srgbClr val="000000"/>
                </a:solidFill>
                <a:latin typeface="+mn-lt"/>
              </a:defRPr>
            </a:lvl1pPr>
          </a:lstStyle>
          <a:p>
            <a:pPr>
              <a:defRPr/>
            </a:pPr>
            <a:fld id="{4A90DFCE-F706-4790-997E-FC598206E4AC}" type="slidenum">
              <a:rPr lang="en-US"/>
              <a:pPr>
                <a:defRPr/>
              </a:pPr>
              <a:t>‹#›</a:t>
            </a:fld>
            <a:endParaRPr lang="en-US" dirty="0"/>
          </a:p>
        </p:txBody>
      </p:sp>
      <p:sp>
        <p:nvSpPr>
          <p:cNvPr id="2057" name="Rectangle 286"/>
          <p:cNvSpPr>
            <a:spLocks noGrp="1" noChangeArrowheads="1"/>
          </p:cNvSpPr>
          <p:nvPr>
            <p:ph type="body" idx="1"/>
          </p:nvPr>
        </p:nvSpPr>
        <p:spPr bwMode="auto">
          <a:xfrm>
            <a:off x="1482725" y="1990725"/>
            <a:ext cx="4389438"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 name="doc id"/>
          <p:cNvSpPr>
            <a:spLocks noChangeArrowheads="1"/>
          </p:cNvSpPr>
          <p:nvPr/>
        </p:nvSpPr>
        <p:spPr bwMode="auto">
          <a:xfrm>
            <a:off x="8247063" y="36513"/>
            <a:ext cx="669925"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r"/>
            <a:endParaRPr lang="en-US" sz="800" dirty="0">
              <a:solidFill>
                <a:srgbClr val="000000"/>
              </a:solidFill>
            </a:endParaRPr>
          </a:p>
        </p:txBody>
      </p:sp>
      <p:pic>
        <p:nvPicPr>
          <p:cNvPr id="2059"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35913" y="0"/>
            <a:ext cx="121285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0" name="Rectangle 7"/>
          <p:cNvSpPr>
            <a:spLocks noChangeArrowheads="1"/>
          </p:cNvSpPr>
          <p:nvPr/>
        </p:nvSpPr>
        <p:spPr bwMode="auto">
          <a:xfrm>
            <a:off x="0" y="838200"/>
            <a:ext cx="9148763" cy="76200"/>
          </a:xfrm>
          <a:prstGeom prst="rect">
            <a:avLst/>
          </a:prstGeom>
          <a:solidFill>
            <a:schemeClr val="accent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1382" tIns="45691" rIns="91382" bIns="45691" anchor="ctr"/>
          <a:lstStyle/>
          <a:p>
            <a:pPr algn="ctr"/>
            <a:endParaRPr lang="en-US"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94" r:id="rId1"/>
    <p:sldLayoutId id="2147483781" r:id="rId2"/>
    <p:sldLayoutId id="2147483780" r:id="rId3"/>
    <p:sldLayoutId id="2147483779" r:id="rId4"/>
    <p:sldLayoutId id="2147483778" r:id="rId5"/>
    <p:sldLayoutId id="2147483777" r:id="rId6"/>
    <p:sldLayoutId id="2147483776" r:id="rId7"/>
    <p:sldLayoutId id="2147483775" r:id="rId8"/>
    <p:sldLayoutId id="2147483774" r:id="rId9"/>
    <p:sldLayoutId id="2147483773" r:id="rId10"/>
    <p:sldLayoutId id="2147483772" r:id="rId11"/>
    <p:sldLayoutId id="2147483771" r:id="rId12"/>
  </p:sldLayoutIdLst>
  <p:hf hdr="0" ftr="0" dt="0"/>
  <p:txStyles>
    <p:titleStyle>
      <a:lvl1pPr algn="l" defTabSz="912813" rtl="0" eaLnBrk="0" fontAlgn="base" hangingPunct="0">
        <a:spcBef>
          <a:spcPct val="0"/>
        </a:spcBef>
        <a:spcAft>
          <a:spcPct val="0"/>
        </a:spcAft>
        <a:defRPr sz="1900" b="1">
          <a:solidFill>
            <a:schemeClr val="tx2"/>
          </a:solidFill>
          <a:latin typeface="+mj-lt"/>
          <a:ea typeface="+mj-ea"/>
          <a:cs typeface="+mj-cs"/>
        </a:defRPr>
      </a:lvl1pPr>
      <a:lvl2pPr algn="l" defTabSz="912813" rtl="0" eaLnBrk="0" fontAlgn="base" hangingPunct="0">
        <a:spcBef>
          <a:spcPct val="0"/>
        </a:spcBef>
        <a:spcAft>
          <a:spcPct val="0"/>
        </a:spcAft>
        <a:defRPr sz="1900" b="1">
          <a:solidFill>
            <a:schemeClr val="tx2"/>
          </a:solidFill>
          <a:latin typeface="Arial" charset="0"/>
        </a:defRPr>
      </a:lvl2pPr>
      <a:lvl3pPr algn="l" defTabSz="912813" rtl="0" eaLnBrk="0" fontAlgn="base" hangingPunct="0">
        <a:spcBef>
          <a:spcPct val="0"/>
        </a:spcBef>
        <a:spcAft>
          <a:spcPct val="0"/>
        </a:spcAft>
        <a:defRPr sz="1900" b="1">
          <a:solidFill>
            <a:schemeClr val="tx2"/>
          </a:solidFill>
          <a:latin typeface="Arial" charset="0"/>
        </a:defRPr>
      </a:lvl3pPr>
      <a:lvl4pPr algn="l" defTabSz="912813" rtl="0" eaLnBrk="0" fontAlgn="base" hangingPunct="0">
        <a:spcBef>
          <a:spcPct val="0"/>
        </a:spcBef>
        <a:spcAft>
          <a:spcPct val="0"/>
        </a:spcAft>
        <a:defRPr sz="1900" b="1">
          <a:solidFill>
            <a:schemeClr val="tx2"/>
          </a:solidFill>
          <a:latin typeface="Arial" charset="0"/>
        </a:defRPr>
      </a:lvl4pPr>
      <a:lvl5pPr algn="l" defTabSz="912813" rtl="0" eaLnBrk="0" fontAlgn="base" hangingPunct="0">
        <a:spcBef>
          <a:spcPct val="0"/>
        </a:spcBef>
        <a:spcAft>
          <a:spcPct val="0"/>
        </a:spcAft>
        <a:defRPr sz="1900" b="1">
          <a:solidFill>
            <a:schemeClr val="tx2"/>
          </a:solidFill>
          <a:latin typeface="Arial" charset="0"/>
        </a:defRPr>
      </a:lvl5pPr>
      <a:lvl6pPr marL="466231" algn="l" defTabSz="913041" rtl="0" fontAlgn="base">
        <a:spcBef>
          <a:spcPct val="0"/>
        </a:spcBef>
        <a:spcAft>
          <a:spcPct val="0"/>
        </a:spcAft>
        <a:defRPr sz="1900" b="1">
          <a:solidFill>
            <a:schemeClr val="tx2"/>
          </a:solidFill>
          <a:latin typeface="Arial" charset="0"/>
        </a:defRPr>
      </a:lvl6pPr>
      <a:lvl7pPr marL="932467" algn="l" defTabSz="913041" rtl="0" fontAlgn="base">
        <a:spcBef>
          <a:spcPct val="0"/>
        </a:spcBef>
        <a:spcAft>
          <a:spcPct val="0"/>
        </a:spcAft>
        <a:defRPr sz="1900" b="1">
          <a:solidFill>
            <a:schemeClr val="tx2"/>
          </a:solidFill>
          <a:latin typeface="Arial" charset="0"/>
        </a:defRPr>
      </a:lvl7pPr>
      <a:lvl8pPr marL="1398703" algn="l" defTabSz="913041" rtl="0" fontAlgn="base">
        <a:spcBef>
          <a:spcPct val="0"/>
        </a:spcBef>
        <a:spcAft>
          <a:spcPct val="0"/>
        </a:spcAft>
        <a:defRPr sz="1900" b="1">
          <a:solidFill>
            <a:schemeClr val="tx2"/>
          </a:solidFill>
          <a:latin typeface="Arial" charset="0"/>
        </a:defRPr>
      </a:lvl8pPr>
      <a:lvl9pPr marL="1864936" algn="l" defTabSz="913041" rtl="0" fontAlgn="base">
        <a:spcBef>
          <a:spcPct val="0"/>
        </a:spcBef>
        <a:spcAft>
          <a:spcPct val="0"/>
        </a:spcAft>
        <a:defRPr sz="1900" b="1">
          <a:solidFill>
            <a:schemeClr val="tx2"/>
          </a:solidFill>
          <a:latin typeface="Arial" charset="0"/>
        </a:defRPr>
      </a:lvl9pPr>
    </p:titleStyle>
    <p:bodyStyle>
      <a:lvl1pPr marL="342900" indent="-342900" algn="l" defTabSz="912813" rtl="0" eaLnBrk="0" fontAlgn="base" hangingPunct="0">
        <a:spcBef>
          <a:spcPct val="0"/>
        </a:spcBef>
        <a:spcAft>
          <a:spcPct val="0"/>
        </a:spcAft>
        <a:buClr>
          <a:schemeClr val="tx2"/>
        </a:buClr>
        <a:defRPr sz="1600">
          <a:solidFill>
            <a:schemeClr val="tx1"/>
          </a:solidFill>
          <a:latin typeface="+mn-lt"/>
          <a:ea typeface="+mn-ea"/>
          <a:cs typeface="+mn-cs"/>
        </a:defRPr>
      </a:lvl1pPr>
      <a:lvl2pPr marL="196850" indent="-195263" algn="l" defTabSz="912813" rtl="0" eaLnBrk="0" fontAlgn="base" hangingPunct="0">
        <a:spcBef>
          <a:spcPct val="0"/>
        </a:spcBef>
        <a:spcAft>
          <a:spcPct val="0"/>
        </a:spcAft>
        <a:buClr>
          <a:schemeClr val="tx2"/>
        </a:buClr>
        <a:buSzPct val="125000"/>
        <a:buFont typeface="Arial" pitchFamily="34" charset="0"/>
        <a:buChar char="▪"/>
        <a:defRPr sz="1600">
          <a:solidFill>
            <a:schemeClr val="tx1"/>
          </a:solidFill>
          <a:latin typeface="+mn-lt"/>
        </a:defRPr>
      </a:lvl2pPr>
      <a:lvl3pPr marL="465138" indent="-266700" algn="l" defTabSz="912813"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3pPr>
      <a:lvl4pPr marL="625475" indent="-157163" algn="l" defTabSz="912813"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4pPr>
      <a:lvl5pPr marL="760413" indent="-131763" algn="l" defTabSz="912813" rtl="0" eaLnBrk="0" fontAlgn="base" hangingPunct="0">
        <a:spcBef>
          <a:spcPct val="0"/>
        </a:spcBef>
        <a:spcAft>
          <a:spcPct val="0"/>
        </a:spcAft>
        <a:buClr>
          <a:schemeClr val="tx2"/>
        </a:buClr>
        <a:buSzPct val="89000"/>
        <a:buFont typeface="Arial" pitchFamily="34" charset="0"/>
        <a:buChar char="-"/>
        <a:defRPr sz="1600">
          <a:solidFill>
            <a:schemeClr val="tx1"/>
          </a:solidFill>
          <a:latin typeface="+mn-lt"/>
        </a:defRPr>
      </a:lvl5pPr>
      <a:lvl6pPr marL="1227102" indent="-132747" algn="l" defTabSz="913041" rtl="0" fontAlgn="base">
        <a:spcBef>
          <a:spcPct val="0"/>
        </a:spcBef>
        <a:spcAft>
          <a:spcPct val="0"/>
        </a:spcAft>
        <a:buClr>
          <a:schemeClr val="tx2"/>
        </a:buClr>
        <a:buSzPct val="89000"/>
        <a:buFont typeface="Arial" charset="0"/>
        <a:buChar char="-"/>
        <a:defRPr sz="1600">
          <a:solidFill>
            <a:schemeClr val="tx1"/>
          </a:solidFill>
          <a:latin typeface="+mn-lt"/>
        </a:defRPr>
      </a:lvl6pPr>
      <a:lvl7pPr marL="1693337" indent="-132747" algn="l" defTabSz="913041" rtl="0" fontAlgn="base">
        <a:spcBef>
          <a:spcPct val="0"/>
        </a:spcBef>
        <a:spcAft>
          <a:spcPct val="0"/>
        </a:spcAft>
        <a:buClr>
          <a:schemeClr val="tx2"/>
        </a:buClr>
        <a:buSzPct val="89000"/>
        <a:buFont typeface="Arial" charset="0"/>
        <a:buChar char="-"/>
        <a:defRPr sz="1600">
          <a:solidFill>
            <a:schemeClr val="tx1"/>
          </a:solidFill>
          <a:latin typeface="+mn-lt"/>
        </a:defRPr>
      </a:lvl7pPr>
      <a:lvl8pPr marL="2159570" indent="-132747" algn="l" defTabSz="913041" rtl="0" fontAlgn="base">
        <a:spcBef>
          <a:spcPct val="0"/>
        </a:spcBef>
        <a:spcAft>
          <a:spcPct val="0"/>
        </a:spcAft>
        <a:buClr>
          <a:schemeClr val="tx2"/>
        </a:buClr>
        <a:buSzPct val="89000"/>
        <a:buFont typeface="Arial" charset="0"/>
        <a:buChar char="-"/>
        <a:defRPr sz="1600">
          <a:solidFill>
            <a:schemeClr val="tx1"/>
          </a:solidFill>
          <a:latin typeface="+mn-lt"/>
        </a:defRPr>
      </a:lvl8pPr>
      <a:lvl9pPr marL="2625803" indent="-132747" algn="l" defTabSz="913041"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32467" rtl="0" eaLnBrk="1" latinLnBrk="0" hangingPunct="1">
        <a:defRPr sz="1800" kern="1200">
          <a:solidFill>
            <a:schemeClr val="tx1"/>
          </a:solidFill>
          <a:latin typeface="+mn-lt"/>
          <a:ea typeface="+mn-ea"/>
          <a:cs typeface="+mn-cs"/>
        </a:defRPr>
      </a:lvl1pPr>
      <a:lvl2pPr marL="466231" algn="l" defTabSz="932467" rtl="0" eaLnBrk="1" latinLnBrk="0" hangingPunct="1">
        <a:defRPr sz="1800" kern="1200">
          <a:solidFill>
            <a:schemeClr val="tx1"/>
          </a:solidFill>
          <a:latin typeface="+mn-lt"/>
          <a:ea typeface="+mn-ea"/>
          <a:cs typeface="+mn-cs"/>
        </a:defRPr>
      </a:lvl2pPr>
      <a:lvl3pPr marL="932467" algn="l" defTabSz="932467" rtl="0" eaLnBrk="1" latinLnBrk="0" hangingPunct="1">
        <a:defRPr sz="1800" kern="1200">
          <a:solidFill>
            <a:schemeClr val="tx1"/>
          </a:solidFill>
          <a:latin typeface="+mn-lt"/>
          <a:ea typeface="+mn-ea"/>
          <a:cs typeface="+mn-cs"/>
        </a:defRPr>
      </a:lvl3pPr>
      <a:lvl4pPr marL="1398703" algn="l" defTabSz="932467" rtl="0" eaLnBrk="1" latinLnBrk="0" hangingPunct="1">
        <a:defRPr sz="1800" kern="1200">
          <a:solidFill>
            <a:schemeClr val="tx1"/>
          </a:solidFill>
          <a:latin typeface="+mn-lt"/>
          <a:ea typeface="+mn-ea"/>
          <a:cs typeface="+mn-cs"/>
        </a:defRPr>
      </a:lvl4pPr>
      <a:lvl5pPr marL="1864936" algn="l" defTabSz="932467" rtl="0" eaLnBrk="1" latinLnBrk="0" hangingPunct="1">
        <a:defRPr sz="1800" kern="1200">
          <a:solidFill>
            <a:schemeClr val="tx1"/>
          </a:solidFill>
          <a:latin typeface="+mn-lt"/>
          <a:ea typeface="+mn-ea"/>
          <a:cs typeface="+mn-cs"/>
        </a:defRPr>
      </a:lvl5pPr>
      <a:lvl6pPr marL="2331171" algn="l" defTabSz="932467" rtl="0" eaLnBrk="1" latinLnBrk="0" hangingPunct="1">
        <a:defRPr sz="1800" kern="1200">
          <a:solidFill>
            <a:schemeClr val="tx1"/>
          </a:solidFill>
          <a:latin typeface="+mn-lt"/>
          <a:ea typeface="+mn-ea"/>
          <a:cs typeface="+mn-cs"/>
        </a:defRPr>
      </a:lvl6pPr>
      <a:lvl7pPr marL="2797402" algn="l" defTabSz="932467" rtl="0" eaLnBrk="1" latinLnBrk="0" hangingPunct="1">
        <a:defRPr sz="1800" kern="1200">
          <a:solidFill>
            <a:schemeClr val="tx1"/>
          </a:solidFill>
          <a:latin typeface="+mn-lt"/>
          <a:ea typeface="+mn-ea"/>
          <a:cs typeface="+mn-cs"/>
        </a:defRPr>
      </a:lvl7pPr>
      <a:lvl8pPr marL="3263637" algn="l" defTabSz="932467" rtl="0" eaLnBrk="1" latinLnBrk="0" hangingPunct="1">
        <a:defRPr sz="1800" kern="1200">
          <a:solidFill>
            <a:schemeClr val="tx1"/>
          </a:solidFill>
          <a:latin typeface="+mn-lt"/>
          <a:ea typeface="+mn-ea"/>
          <a:cs typeface="+mn-cs"/>
        </a:defRPr>
      </a:lvl8pPr>
      <a:lvl9pPr marL="3729873" algn="l" defTabSz="93246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SlideBottomBar"/>
          <p:cNvSpPr>
            <a:spLocks noChangeArrowheads="1"/>
          </p:cNvSpPr>
          <p:nvPr/>
        </p:nvSpPr>
        <p:spPr bwMode="auto">
          <a:xfrm>
            <a:off x="0" y="6351588"/>
            <a:ext cx="9144000" cy="508000"/>
          </a:xfrm>
          <a:prstGeom prst="rect">
            <a:avLst/>
          </a:prstGeom>
          <a:solidFill>
            <a:srgbClr val="C7DF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256" tIns="46628" rIns="93256" bIns="46628" anchor="ctr"/>
          <a:lstStyle/>
          <a:p>
            <a:pPr algn="ctr"/>
            <a:endParaRPr lang="en-US" dirty="0"/>
          </a:p>
        </p:txBody>
      </p:sp>
      <p:sp>
        <p:nvSpPr>
          <p:cNvPr id="3075" name="McK 2. Slide Title"/>
          <p:cNvSpPr>
            <a:spLocks noGrp="1" noChangeArrowheads="1"/>
          </p:cNvSpPr>
          <p:nvPr>
            <p:ph type="title"/>
          </p:nvPr>
        </p:nvSpPr>
        <p:spPr bwMode="auto">
          <a:xfrm>
            <a:off x="122238" y="266700"/>
            <a:ext cx="7813675"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smtClean="0"/>
              <a:t>Click to edit Master title style</a:t>
            </a:r>
          </a:p>
        </p:txBody>
      </p:sp>
      <p:sp>
        <p:nvSpPr>
          <p:cNvPr id="3076" name="McK 1. On-page tracker" hidden="1"/>
          <p:cNvSpPr>
            <a:spLocks noChangeArrowheads="1"/>
          </p:cNvSpPr>
          <p:nvPr/>
        </p:nvSpPr>
        <p:spPr bwMode="auto">
          <a:xfrm>
            <a:off x="122238" y="26988"/>
            <a:ext cx="876300" cy="22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1400" dirty="0">
                <a:solidFill>
                  <a:srgbClr val="808080"/>
                </a:solidFill>
              </a:rPr>
              <a:t>TRACKER</a:t>
            </a:r>
          </a:p>
        </p:txBody>
      </p:sp>
      <p:sp>
        <p:nvSpPr>
          <p:cNvPr id="1032" name="McK 3. Unit of measure" hidden="1"/>
          <p:cNvSpPr txBox="1">
            <a:spLocks noChangeArrowheads="1"/>
          </p:cNvSpPr>
          <p:nvPr/>
        </p:nvSpPr>
        <p:spPr bwMode="auto">
          <a:xfrm>
            <a:off x="122238" y="542925"/>
            <a:ext cx="3729037"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auto">
              <a:spcBef>
                <a:spcPts val="0"/>
              </a:spcBef>
              <a:spcAft>
                <a:spcPts val="0"/>
              </a:spcAft>
              <a:defRPr/>
            </a:pPr>
            <a:r>
              <a:rPr lang="en-US" sz="1400" dirty="0">
                <a:solidFill>
                  <a:srgbClr val="808080"/>
                </a:solidFill>
              </a:rPr>
              <a:t>Unit of measure</a:t>
            </a:r>
          </a:p>
        </p:txBody>
      </p:sp>
      <p:grpSp>
        <p:nvGrpSpPr>
          <p:cNvPr id="3078" name="McK Slide Elements"/>
          <p:cNvGrpSpPr>
            <a:grpSpLocks/>
          </p:cNvGrpSpPr>
          <p:nvPr/>
        </p:nvGrpSpPr>
        <p:grpSpPr bwMode="auto">
          <a:xfrm>
            <a:off x="122238" y="6203950"/>
            <a:ext cx="8721725" cy="517525"/>
            <a:chOff x="75" y="3830"/>
            <a:chExt cx="5385" cy="320"/>
          </a:xfrm>
        </p:grpSpPr>
        <p:sp>
          <p:nvSpPr>
            <p:cNvPr id="1151" name="McK 4. Footnote" hidden="1"/>
            <p:cNvSpPr txBox="1">
              <a:spLocks noChangeArrowheads="1"/>
            </p:cNvSpPr>
            <p:nvPr userDrawn="1"/>
          </p:nvSpPr>
          <p:spPr bwMode="auto">
            <a:xfrm>
              <a:off x="75" y="3830"/>
              <a:ext cx="5385"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auto">
                <a:spcBef>
                  <a:spcPts val="0"/>
                </a:spcBef>
                <a:spcAft>
                  <a:spcPts val="0"/>
                </a:spcAft>
                <a:defRPr/>
              </a:pPr>
              <a:r>
                <a:rPr lang="en-US" sz="1000" dirty="0"/>
                <a:t>1 Footnote</a:t>
              </a:r>
            </a:p>
          </p:txBody>
        </p:sp>
        <p:sp>
          <p:nvSpPr>
            <p:cNvPr id="3088" name="McK 5. Source" hidden="1"/>
            <p:cNvSpPr>
              <a:spLocks noChangeArrowheads="1"/>
            </p:cNvSpPr>
            <p:nvPr userDrawn="1"/>
          </p:nvSpPr>
          <p:spPr bwMode="auto">
            <a:xfrm>
              <a:off x="75" y="4054"/>
              <a:ext cx="4323"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620713" indent="-620713">
                <a:tabLst>
                  <a:tab pos="623888" algn="l"/>
                </a:tabLst>
              </a:pPr>
              <a:r>
                <a:rPr lang="en-US" sz="1000" dirty="0">
                  <a:solidFill>
                    <a:srgbClr val="000000"/>
                  </a:solidFill>
                </a:rPr>
                <a:t>SOURCE: Source</a:t>
              </a:r>
            </a:p>
          </p:txBody>
        </p:sp>
      </p:grpSp>
      <p:grpSp>
        <p:nvGrpSpPr>
          <p:cNvPr id="3079" name="ACET" hidden="1"/>
          <p:cNvGrpSpPr>
            <a:grpSpLocks/>
          </p:cNvGrpSpPr>
          <p:nvPr/>
        </p:nvGrpSpPr>
        <p:grpSpPr bwMode="auto">
          <a:xfrm>
            <a:off x="1482725" y="1084263"/>
            <a:ext cx="4349750" cy="584200"/>
            <a:chOff x="915" y="669"/>
            <a:chExt cx="2686" cy="361"/>
          </a:xfrm>
        </p:grpSpPr>
        <p:cxnSp>
          <p:nvCxnSpPr>
            <p:cNvPr id="3085" name="AutoShape 249" hidden="1"/>
            <p:cNvCxnSpPr>
              <a:cxnSpLocks noChangeShapeType="1"/>
              <a:stCxn id="3086" idx="4"/>
              <a:endCxn id="3086" idx="6"/>
            </p:cNvCxnSpPr>
            <p:nvPr/>
          </p:nvCxnSpPr>
          <p:spPr bwMode="auto">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86" name="AutoShape 250" hidden="1"/>
            <p:cNvSpPr>
              <a:spLocks noChangeArrowheads="1"/>
            </p:cNvSpPr>
            <p:nvPr/>
          </p:nvSpPr>
          <p:spPr bwMode="auto">
            <a:xfrm>
              <a:off x="915" y="669"/>
              <a:ext cx="2686" cy="36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b="1" dirty="0"/>
                <a:t>Title</a:t>
              </a:r>
            </a:p>
            <a:p>
              <a:r>
                <a:rPr lang="en-US" dirty="0">
                  <a:solidFill>
                    <a:srgbClr val="808080"/>
                  </a:solidFill>
                </a:rPr>
                <a:t>Unit of measure</a:t>
              </a:r>
            </a:p>
          </p:txBody>
        </p:sp>
      </p:grpSp>
      <p:sp>
        <p:nvSpPr>
          <p:cNvPr id="1304" name="Rectangle 280"/>
          <p:cNvSpPr>
            <a:spLocks noGrp="1" noChangeArrowheads="1"/>
          </p:cNvSpPr>
          <p:nvPr>
            <p:ph type="sldNum" sz="quarter" idx="4"/>
          </p:nvPr>
        </p:nvSpPr>
        <p:spPr bwMode="auto">
          <a:xfrm>
            <a:off x="8720138" y="6565900"/>
            <a:ext cx="198437" cy="15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bodyPr>
          <a:lstStyle>
            <a:lvl1pPr defTabSz="914012" fontAlgn="auto">
              <a:spcBef>
                <a:spcPts val="0"/>
              </a:spcBef>
              <a:spcAft>
                <a:spcPts val="0"/>
              </a:spcAft>
              <a:defRPr sz="1000">
                <a:solidFill>
                  <a:srgbClr val="000000"/>
                </a:solidFill>
                <a:latin typeface="+mn-lt"/>
              </a:defRPr>
            </a:lvl1pPr>
          </a:lstStyle>
          <a:p>
            <a:pPr>
              <a:defRPr/>
            </a:pPr>
            <a:fld id="{D70DEB3A-5A9D-450B-89F8-5D659BE907DF}" type="slidenum">
              <a:rPr lang="en-US"/>
              <a:pPr>
                <a:defRPr/>
              </a:pPr>
              <a:t>‹#›</a:t>
            </a:fld>
            <a:endParaRPr lang="en-US" dirty="0"/>
          </a:p>
        </p:txBody>
      </p:sp>
      <p:sp>
        <p:nvSpPr>
          <p:cNvPr id="3081" name="Rectangle 286"/>
          <p:cNvSpPr>
            <a:spLocks noGrp="1" noChangeArrowheads="1"/>
          </p:cNvSpPr>
          <p:nvPr>
            <p:ph type="body" idx="1"/>
          </p:nvPr>
        </p:nvSpPr>
        <p:spPr bwMode="auto">
          <a:xfrm>
            <a:off x="1482725" y="1990725"/>
            <a:ext cx="4389438"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82" name="doc id"/>
          <p:cNvSpPr>
            <a:spLocks noChangeArrowheads="1"/>
          </p:cNvSpPr>
          <p:nvPr/>
        </p:nvSpPr>
        <p:spPr bwMode="auto">
          <a:xfrm>
            <a:off x="8247063" y="36513"/>
            <a:ext cx="669925"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r"/>
            <a:endParaRPr lang="en-US" sz="800" dirty="0">
              <a:solidFill>
                <a:srgbClr val="000000"/>
              </a:solidFill>
            </a:endParaRPr>
          </a:p>
        </p:txBody>
      </p:sp>
      <p:pic>
        <p:nvPicPr>
          <p:cNvPr id="3083"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35913" y="0"/>
            <a:ext cx="121285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4" name="Rectangle 7"/>
          <p:cNvSpPr>
            <a:spLocks noChangeArrowheads="1"/>
          </p:cNvSpPr>
          <p:nvPr/>
        </p:nvSpPr>
        <p:spPr bwMode="auto">
          <a:xfrm>
            <a:off x="0" y="838200"/>
            <a:ext cx="9148763" cy="76200"/>
          </a:xfrm>
          <a:prstGeom prst="rect">
            <a:avLst/>
          </a:prstGeom>
          <a:solidFill>
            <a:schemeClr val="accent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1392" tIns="45696" rIns="91392" bIns="45696" anchor="ctr"/>
          <a:lstStyle/>
          <a:p>
            <a:pPr algn="ctr"/>
            <a:endParaRPr lang="en-US"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95" r:id="rId1"/>
    <p:sldLayoutId id="2147483792" r:id="rId2"/>
    <p:sldLayoutId id="2147483791" r:id="rId3"/>
    <p:sldLayoutId id="2147483790" r:id="rId4"/>
    <p:sldLayoutId id="2147483789" r:id="rId5"/>
    <p:sldLayoutId id="2147483788" r:id="rId6"/>
    <p:sldLayoutId id="2147483787" r:id="rId7"/>
    <p:sldLayoutId id="2147483786" r:id="rId8"/>
    <p:sldLayoutId id="2147483785" r:id="rId9"/>
    <p:sldLayoutId id="2147483784" r:id="rId10"/>
    <p:sldLayoutId id="2147483783" r:id="rId11"/>
    <p:sldLayoutId id="2147483782" r:id="rId12"/>
  </p:sldLayoutIdLst>
  <p:hf hdr="0" ftr="0" dt="0"/>
  <p:txStyles>
    <p:titleStyle>
      <a:lvl1pPr algn="l" defTabSz="912813" rtl="0" eaLnBrk="0" fontAlgn="base" hangingPunct="0">
        <a:spcBef>
          <a:spcPct val="0"/>
        </a:spcBef>
        <a:spcAft>
          <a:spcPct val="0"/>
        </a:spcAft>
        <a:defRPr sz="1900" b="1">
          <a:solidFill>
            <a:schemeClr val="tx2"/>
          </a:solidFill>
          <a:latin typeface="+mj-lt"/>
          <a:ea typeface="+mj-ea"/>
          <a:cs typeface="+mj-cs"/>
        </a:defRPr>
      </a:lvl1pPr>
      <a:lvl2pPr algn="l" defTabSz="912813" rtl="0" eaLnBrk="0" fontAlgn="base" hangingPunct="0">
        <a:spcBef>
          <a:spcPct val="0"/>
        </a:spcBef>
        <a:spcAft>
          <a:spcPct val="0"/>
        </a:spcAft>
        <a:defRPr sz="1900" b="1">
          <a:solidFill>
            <a:schemeClr val="tx2"/>
          </a:solidFill>
          <a:latin typeface="Arial" charset="0"/>
        </a:defRPr>
      </a:lvl2pPr>
      <a:lvl3pPr algn="l" defTabSz="912813" rtl="0" eaLnBrk="0" fontAlgn="base" hangingPunct="0">
        <a:spcBef>
          <a:spcPct val="0"/>
        </a:spcBef>
        <a:spcAft>
          <a:spcPct val="0"/>
        </a:spcAft>
        <a:defRPr sz="1900" b="1">
          <a:solidFill>
            <a:schemeClr val="tx2"/>
          </a:solidFill>
          <a:latin typeface="Arial" charset="0"/>
        </a:defRPr>
      </a:lvl3pPr>
      <a:lvl4pPr algn="l" defTabSz="912813" rtl="0" eaLnBrk="0" fontAlgn="base" hangingPunct="0">
        <a:spcBef>
          <a:spcPct val="0"/>
        </a:spcBef>
        <a:spcAft>
          <a:spcPct val="0"/>
        </a:spcAft>
        <a:defRPr sz="1900" b="1">
          <a:solidFill>
            <a:schemeClr val="tx2"/>
          </a:solidFill>
          <a:latin typeface="Arial" charset="0"/>
        </a:defRPr>
      </a:lvl4pPr>
      <a:lvl5pPr algn="l" defTabSz="912813" rtl="0" eaLnBrk="0" fontAlgn="base" hangingPunct="0">
        <a:spcBef>
          <a:spcPct val="0"/>
        </a:spcBef>
        <a:spcAft>
          <a:spcPct val="0"/>
        </a:spcAft>
        <a:defRPr sz="1900" b="1">
          <a:solidFill>
            <a:schemeClr val="tx2"/>
          </a:solidFill>
          <a:latin typeface="Arial" charset="0"/>
        </a:defRPr>
      </a:lvl5pPr>
      <a:lvl6pPr marL="466281" algn="l" defTabSz="913138" rtl="0" fontAlgn="base">
        <a:spcBef>
          <a:spcPct val="0"/>
        </a:spcBef>
        <a:spcAft>
          <a:spcPct val="0"/>
        </a:spcAft>
        <a:defRPr sz="1900" b="1">
          <a:solidFill>
            <a:schemeClr val="tx2"/>
          </a:solidFill>
          <a:latin typeface="Arial" charset="0"/>
        </a:defRPr>
      </a:lvl6pPr>
      <a:lvl7pPr marL="932566" algn="l" defTabSz="913138" rtl="0" fontAlgn="base">
        <a:spcBef>
          <a:spcPct val="0"/>
        </a:spcBef>
        <a:spcAft>
          <a:spcPct val="0"/>
        </a:spcAft>
        <a:defRPr sz="1900" b="1">
          <a:solidFill>
            <a:schemeClr val="tx2"/>
          </a:solidFill>
          <a:latin typeface="Arial" charset="0"/>
        </a:defRPr>
      </a:lvl7pPr>
      <a:lvl8pPr marL="1398851" algn="l" defTabSz="913138" rtl="0" fontAlgn="base">
        <a:spcBef>
          <a:spcPct val="0"/>
        </a:spcBef>
        <a:spcAft>
          <a:spcPct val="0"/>
        </a:spcAft>
        <a:defRPr sz="1900" b="1">
          <a:solidFill>
            <a:schemeClr val="tx2"/>
          </a:solidFill>
          <a:latin typeface="Arial" charset="0"/>
        </a:defRPr>
      </a:lvl8pPr>
      <a:lvl9pPr marL="1865134" algn="l" defTabSz="913138" rtl="0" fontAlgn="base">
        <a:spcBef>
          <a:spcPct val="0"/>
        </a:spcBef>
        <a:spcAft>
          <a:spcPct val="0"/>
        </a:spcAft>
        <a:defRPr sz="1900" b="1">
          <a:solidFill>
            <a:schemeClr val="tx2"/>
          </a:solidFill>
          <a:latin typeface="Arial" charset="0"/>
        </a:defRPr>
      </a:lvl9pPr>
    </p:titleStyle>
    <p:bodyStyle>
      <a:lvl1pPr marL="342900" indent="-342900" algn="l" defTabSz="912813" rtl="0" eaLnBrk="0" fontAlgn="base" hangingPunct="0">
        <a:spcBef>
          <a:spcPct val="0"/>
        </a:spcBef>
        <a:spcAft>
          <a:spcPct val="0"/>
        </a:spcAft>
        <a:buClr>
          <a:schemeClr val="tx2"/>
        </a:buClr>
        <a:defRPr sz="1600">
          <a:solidFill>
            <a:schemeClr val="tx1"/>
          </a:solidFill>
          <a:latin typeface="+mn-lt"/>
          <a:ea typeface="+mn-ea"/>
          <a:cs typeface="+mn-cs"/>
        </a:defRPr>
      </a:lvl1pPr>
      <a:lvl2pPr marL="196850" indent="-195263" algn="l" defTabSz="912813" rtl="0" eaLnBrk="0" fontAlgn="base" hangingPunct="0">
        <a:spcBef>
          <a:spcPct val="0"/>
        </a:spcBef>
        <a:spcAft>
          <a:spcPct val="0"/>
        </a:spcAft>
        <a:buClr>
          <a:schemeClr val="tx2"/>
        </a:buClr>
        <a:buSzPct val="125000"/>
        <a:buFont typeface="Arial" pitchFamily="34" charset="0"/>
        <a:buChar char="▪"/>
        <a:defRPr sz="1600">
          <a:solidFill>
            <a:schemeClr val="tx1"/>
          </a:solidFill>
          <a:latin typeface="+mn-lt"/>
        </a:defRPr>
      </a:lvl2pPr>
      <a:lvl3pPr marL="465138" indent="-266700" algn="l" defTabSz="912813"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3pPr>
      <a:lvl4pPr marL="625475" indent="-157163" algn="l" defTabSz="912813"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4pPr>
      <a:lvl5pPr marL="760413" indent="-131763" algn="l" defTabSz="912813" rtl="0" eaLnBrk="0" fontAlgn="base" hangingPunct="0">
        <a:spcBef>
          <a:spcPct val="0"/>
        </a:spcBef>
        <a:spcAft>
          <a:spcPct val="0"/>
        </a:spcAft>
        <a:buClr>
          <a:schemeClr val="tx2"/>
        </a:buClr>
        <a:buSzPct val="89000"/>
        <a:buFont typeface="Arial" pitchFamily="34" charset="0"/>
        <a:buChar char="-"/>
        <a:defRPr sz="1600">
          <a:solidFill>
            <a:schemeClr val="tx1"/>
          </a:solidFill>
          <a:latin typeface="+mn-lt"/>
        </a:defRPr>
      </a:lvl5pPr>
      <a:lvl6pPr marL="1227232"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6pPr>
      <a:lvl7pPr marL="1693516"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7pPr>
      <a:lvl8pPr marL="2159799"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8pPr>
      <a:lvl9pPr marL="2626082"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32566" rtl="0" eaLnBrk="1" latinLnBrk="0" hangingPunct="1">
        <a:defRPr sz="1800" kern="1200">
          <a:solidFill>
            <a:schemeClr val="tx1"/>
          </a:solidFill>
          <a:latin typeface="+mn-lt"/>
          <a:ea typeface="+mn-ea"/>
          <a:cs typeface="+mn-cs"/>
        </a:defRPr>
      </a:lvl1pPr>
      <a:lvl2pPr marL="466281" algn="l" defTabSz="932566" rtl="0" eaLnBrk="1" latinLnBrk="0" hangingPunct="1">
        <a:defRPr sz="1800" kern="1200">
          <a:solidFill>
            <a:schemeClr val="tx1"/>
          </a:solidFill>
          <a:latin typeface="+mn-lt"/>
          <a:ea typeface="+mn-ea"/>
          <a:cs typeface="+mn-cs"/>
        </a:defRPr>
      </a:lvl2pPr>
      <a:lvl3pPr marL="932566" algn="l" defTabSz="932566" rtl="0" eaLnBrk="1" latinLnBrk="0" hangingPunct="1">
        <a:defRPr sz="1800" kern="1200">
          <a:solidFill>
            <a:schemeClr val="tx1"/>
          </a:solidFill>
          <a:latin typeface="+mn-lt"/>
          <a:ea typeface="+mn-ea"/>
          <a:cs typeface="+mn-cs"/>
        </a:defRPr>
      </a:lvl3pPr>
      <a:lvl4pPr marL="1398851" algn="l" defTabSz="932566" rtl="0" eaLnBrk="1" latinLnBrk="0" hangingPunct="1">
        <a:defRPr sz="1800" kern="1200">
          <a:solidFill>
            <a:schemeClr val="tx1"/>
          </a:solidFill>
          <a:latin typeface="+mn-lt"/>
          <a:ea typeface="+mn-ea"/>
          <a:cs typeface="+mn-cs"/>
        </a:defRPr>
      </a:lvl4pPr>
      <a:lvl5pPr marL="1865134" algn="l" defTabSz="932566" rtl="0" eaLnBrk="1" latinLnBrk="0" hangingPunct="1">
        <a:defRPr sz="1800" kern="1200">
          <a:solidFill>
            <a:schemeClr val="tx1"/>
          </a:solidFill>
          <a:latin typeface="+mn-lt"/>
          <a:ea typeface="+mn-ea"/>
          <a:cs typeface="+mn-cs"/>
        </a:defRPr>
      </a:lvl5pPr>
      <a:lvl6pPr marL="2331418" algn="l" defTabSz="932566" rtl="0" eaLnBrk="1" latinLnBrk="0" hangingPunct="1">
        <a:defRPr sz="1800" kern="1200">
          <a:solidFill>
            <a:schemeClr val="tx1"/>
          </a:solidFill>
          <a:latin typeface="+mn-lt"/>
          <a:ea typeface="+mn-ea"/>
          <a:cs typeface="+mn-cs"/>
        </a:defRPr>
      </a:lvl6pPr>
      <a:lvl7pPr marL="2797699" algn="l" defTabSz="932566" rtl="0" eaLnBrk="1" latinLnBrk="0" hangingPunct="1">
        <a:defRPr sz="1800" kern="1200">
          <a:solidFill>
            <a:schemeClr val="tx1"/>
          </a:solidFill>
          <a:latin typeface="+mn-lt"/>
          <a:ea typeface="+mn-ea"/>
          <a:cs typeface="+mn-cs"/>
        </a:defRPr>
      </a:lvl7pPr>
      <a:lvl8pPr marL="3263983" algn="l" defTabSz="932566" rtl="0" eaLnBrk="1" latinLnBrk="0" hangingPunct="1">
        <a:defRPr sz="1800" kern="1200">
          <a:solidFill>
            <a:schemeClr val="tx1"/>
          </a:solidFill>
          <a:latin typeface="+mn-lt"/>
          <a:ea typeface="+mn-ea"/>
          <a:cs typeface="+mn-cs"/>
        </a:defRPr>
      </a:lvl8pPr>
      <a:lvl9pPr marL="3730268" algn="l" defTabSz="93256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jpeg"/><Relationship Id="rId5" Type="http://schemas.openxmlformats.org/officeDocument/2006/relationships/notesSlide" Target="../notesSlides/notesSlide1.xml"/><Relationship Id="rId4"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pn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5.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5.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7.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1.xml"/><Relationship Id="rId1" Type="http://schemas.openxmlformats.org/officeDocument/2006/relationships/slideLayout" Target="../slideLayouts/slideLayout2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2.xml"/><Relationship Id="rId1" Type="http://schemas.openxmlformats.org/officeDocument/2006/relationships/slideLayout" Target="../slideLayouts/slideLayout2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hyperlink" Target="mailto:Dean.Robinson@bmc.org" TargetMode="External"/><Relationship Id="rId2" Type="http://schemas.openxmlformats.org/officeDocument/2006/relationships/hyperlink" Target="mailto:Allisson.Dugan@bmc.org" TargetMode="External"/><Relationship Id="rId1" Type="http://schemas.openxmlformats.org/officeDocument/2006/relationships/slideLayout" Target="../slideLayouts/slideLayout25.xml"/><Relationship Id="rId4" Type="http://schemas.openxmlformats.org/officeDocument/2006/relationships/hyperlink" Target="mailto:CTO@bmc.org"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internal.bmc.org/grants/post_policies.htm" TargetMode="External"/><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4"/>
          <p:cNvSpPr>
            <a:spLocks noGrp="1" noChangeArrowheads="1"/>
          </p:cNvSpPr>
          <p:nvPr>
            <p:ph type="ctrTitle"/>
            <p:custDataLst>
              <p:tags r:id="rId1"/>
            </p:custDataLst>
          </p:nvPr>
        </p:nvSpPr>
        <p:spPr>
          <a:xfrm>
            <a:off x="2693988" y="2055517"/>
            <a:ext cx="6501179" cy="738664"/>
          </a:xfrm>
        </p:spPr>
        <p:txBody>
          <a:bodyPr/>
          <a:lstStyle/>
          <a:p>
            <a:pPr eaLnBrk="1" hangingPunct="1"/>
            <a:r>
              <a:rPr lang="en-US" sz="2400" dirty="0"/>
              <a:t>Clinical </a:t>
            </a:r>
            <a:r>
              <a:rPr lang="en-US" sz="2400" dirty="0" smtClean="0"/>
              <a:t>Trials: </a:t>
            </a:r>
            <a:br>
              <a:rPr lang="en-US" sz="2400" dirty="0" smtClean="0"/>
            </a:br>
            <a:r>
              <a:rPr lang="en-US" sz="2400" dirty="0" smtClean="0"/>
              <a:t>Budgeting, Billing &amp; Financial Management</a:t>
            </a:r>
            <a:endParaRPr lang="en-US" sz="2800" i="1" dirty="0" smtClean="0">
              <a:latin typeface="Calibri" pitchFamily="34" charset="0"/>
            </a:endParaRPr>
          </a:p>
        </p:txBody>
      </p:sp>
      <p:sp>
        <p:nvSpPr>
          <p:cNvPr id="7171" name="TitleBottomPlaceholder"/>
          <p:cNvSpPr>
            <a:spLocks noChangeArrowheads="1"/>
          </p:cNvSpPr>
          <p:nvPr/>
        </p:nvSpPr>
        <p:spPr bwMode="auto">
          <a:xfrm>
            <a:off x="11724" y="2266949"/>
            <a:ext cx="2226652" cy="457517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256" tIns="46628" rIns="93256" bIns="46628" anchor="ctr"/>
          <a:lstStyle/>
          <a:p>
            <a:endParaRPr lang="en-US" dirty="0"/>
          </a:p>
        </p:txBody>
      </p:sp>
      <p:sp>
        <p:nvSpPr>
          <p:cNvPr id="7172" name="TitleTopPlaceholder"/>
          <p:cNvSpPr>
            <a:spLocks noChangeArrowheads="1"/>
          </p:cNvSpPr>
          <p:nvPr/>
        </p:nvSpPr>
        <p:spPr bwMode="auto">
          <a:xfrm>
            <a:off x="0" y="0"/>
            <a:ext cx="2238375" cy="2284413"/>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256" tIns="46628" rIns="93256" bIns="46628" anchor="ctr"/>
          <a:lstStyle/>
          <a:p>
            <a:endParaRPr lang="en-US" dirty="0"/>
          </a:p>
        </p:txBody>
      </p:sp>
      <p:sp>
        <p:nvSpPr>
          <p:cNvPr id="7173" name="Rectangle 37"/>
          <p:cNvSpPr>
            <a:spLocks noChangeArrowheads="1"/>
          </p:cNvSpPr>
          <p:nvPr/>
        </p:nvSpPr>
        <p:spPr bwMode="auto">
          <a:xfrm>
            <a:off x="0" y="-15875"/>
            <a:ext cx="9140825" cy="6858000"/>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256" tIns="46628" rIns="93256" bIns="46628" anchor="ctr"/>
          <a:lstStyle/>
          <a:p>
            <a:endParaRPr lang="en-US" dirty="0"/>
          </a:p>
        </p:txBody>
      </p:sp>
      <p:sp>
        <p:nvSpPr>
          <p:cNvPr id="7174" name="McK Date"/>
          <p:cNvSpPr txBox="1">
            <a:spLocks noChangeArrowheads="1"/>
          </p:cNvSpPr>
          <p:nvPr>
            <p:custDataLst>
              <p:tags r:id="rId2"/>
            </p:custDataLst>
          </p:nvPr>
        </p:nvSpPr>
        <p:spPr bwMode="auto">
          <a:xfrm>
            <a:off x="2693988" y="4000538"/>
            <a:ext cx="503555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defRPr>
            </a:lvl9pPr>
          </a:lstStyle>
          <a:p>
            <a:pPr eaLnBrk="1" hangingPunct="1"/>
            <a:r>
              <a:rPr lang="en-US" dirty="0">
                <a:solidFill>
                  <a:schemeClr val="tx2"/>
                </a:solidFill>
                <a:latin typeface="+mj-lt"/>
                <a:ea typeface="+mj-ea"/>
                <a:cs typeface="+mj-cs"/>
              </a:rPr>
              <a:t>Selvin Ohene</a:t>
            </a:r>
          </a:p>
          <a:p>
            <a:pPr eaLnBrk="1" hangingPunct="1"/>
            <a:r>
              <a:rPr lang="en-US" dirty="0">
                <a:solidFill>
                  <a:schemeClr val="tx2"/>
                </a:solidFill>
                <a:latin typeface="+mj-lt"/>
                <a:ea typeface="+mj-ea"/>
                <a:cs typeface="+mj-cs"/>
              </a:rPr>
              <a:t>Director, Clinical Trial Office</a:t>
            </a:r>
          </a:p>
        </p:txBody>
      </p:sp>
      <p:sp>
        <p:nvSpPr>
          <p:cNvPr id="7175" name="McK Document type"/>
          <p:cNvSpPr txBox="1">
            <a:spLocks noChangeArrowheads="1"/>
          </p:cNvSpPr>
          <p:nvPr>
            <p:custDataLst>
              <p:tags r:id="rId3"/>
            </p:custDataLst>
          </p:nvPr>
        </p:nvSpPr>
        <p:spPr bwMode="auto">
          <a:xfrm>
            <a:off x="2693988" y="5014913"/>
            <a:ext cx="5035550" cy="22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defRPr>
            </a:lvl9pPr>
          </a:lstStyle>
          <a:p>
            <a:pPr eaLnBrk="1" hangingPunct="1"/>
            <a:r>
              <a:rPr lang="en-US" sz="1400" dirty="0"/>
              <a:t> </a:t>
            </a:r>
          </a:p>
        </p:txBody>
      </p:sp>
      <p:pic>
        <p:nvPicPr>
          <p:cNvPr id="717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793" y="5123268"/>
            <a:ext cx="2014538"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7" name="TextBox 1"/>
          <p:cNvSpPr txBox="1">
            <a:spLocks noChangeArrowheads="1"/>
          </p:cNvSpPr>
          <p:nvPr/>
        </p:nvSpPr>
        <p:spPr bwMode="auto">
          <a:xfrm>
            <a:off x="3978275" y="1555750"/>
            <a:ext cx="188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256" tIns="46628" rIns="93256" bIns="46628">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defRPr>
            </a:lvl9pPr>
          </a:lstStyle>
          <a:p>
            <a:pPr eaLnBrk="1" hangingPunct="1"/>
            <a:endParaRPr lang="en-US" dirty="0"/>
          </a:p>
        </p:txBody>
      </p:sp>
      <p:sp>
        <p:nvSpPr>
          <p:cNvPr id="3" name="TextBox 2"/>
          <p:cNvSpPr txBox="1"/>
          <p:nvPr/>
        </p:nvSpPr>
        <p:spPr>
          <a:xfrm>
            <a:off x="2590800" y="2731527"/>
            <a:ext cx="4681538" cy="523220"/>
          </a:xfrm>
          <a:prstGeom prst="rect">
            <a:avLst/>
          </a:prstGeom>
          <a:noFill/>
        </p:spPr>
        <p:txBody>
          <a:bodyPr wrap="square" rtlCol="0">
            <a:spAutoFit/>
          </a:bodyPr>
          <a:lstStyle/>
          <a:p>
            <a:r>
              <a:rPr lang="en-US" sz="1400" dirty="0" smtClean="0">
                <a:solidFill>
                  <a:schemeClr val="tx2"/>
                </a:solidFill>
                <a:latin typeface="+mj-lt"/>
                <a:ea typeface="+mj-ea"/>
                <a:cs typeface="+mj-cs"/>
              </a:rPr>
              <a:t>Financial </a:t>
            </a:r>
            <a:r>
              <a:rPr lang="en-US" sz="1400" dirty="0">
                <a:solidFill>
                  <a:schemeClr val="tx2"/>
                </a:solidFill>
                <a:latin typeface="+mj-lt"/>
                <a:ea typeface="+mj-ea"/>
                <a:cs typeface="+mj-cs"/>
              </a:rPr>
              <a:t>and Administrative Management of Research</a:t>
            </a:r>
            <a:r>
              <a:rPr lang="en-US" sz="1400" b="1" dirty="0"/>
              <a:t/>
            </a:r>
            <a:br>
              <a:rPr lang="en-US" sz="1400" b="1" dirty="0"/>
            </a:br>
            <a:r>
              <a:rPr lang="en-US" sz="1400" i="1" dirty="0"/>
              <a:t>Education and Training Program</a:t>
            </a:r>
            <a:endParaRPr lang="en-US" sz="1400" dirty="0"/>
          </a:p>
        </p:txBody>
      </p:sp>
      <p:sp>
        <p:nvSpPr>
          <p:cNvPr id="4" name="TextBox 3"/>
          <p:cNvSpPr txBox="1"/>
          <p:nvPr/>
        </p:nvSpPr>
        <p:spPr>
          <a:xfrm>
            <a:off x="2579914" y="5957338"/>
            <a:ext cx="2792412" cy="369332"/>
          </a:xfrm>
          <a:prstGeom prst="rect">
            <a:avLst/>
          </a:prstGeom>
          <a:noFill/>
        </p:spPr>
        <p:txBody>
          <a:bodyPr wrap="square" rtlCol="0">
            <a:spAutoFit/>
          </a:bodyPr>
          <a:lstStyle/>
          <a:p>
            <a:r>
              <a:rPr lang="en-US" dirty="0" smtClean="0"/>
              <a:t>October 21</a:t>
            </a:r>
            <a:r>
              <a:rPr lang="en-US" dirty="0" smtClean="0"/>
              <a:t>, 2014</a:t>
            </a:r>
            <a:endParaRPr lang="en-US" dirty="0"/>
          </a:p>
        </p:txBody>
      </p:sp>
    </p:spTree>
    <p:extLst>
      <p:ext uri="{BB962C8B-B14F-4D97-AF65-F5344CB8AC3E}">
        <p14:creationId xmlns:p14="http://schemas.microsoft.com/office/powerpoint/2010/main" val="36544882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22238" y="231260"/>
            <a:ext cx="7813675" cy="369332"/>
          </a:xfrm>
        </p:spPr>
        <p:txBody>
          <a:bodyPr/>
          <a:lstStyle/>
          <a:p>
            <a:r>
              <a:rPr lang="en-US" sz="2400" dirty="0" smtClean="0"/>
              <a:t>Goals of the presentation</a:t>
            </a:r>
            <a:endParaRPr lang="en-US" sz="24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73086653"/>
              </p:ext>
            </p:extLst>
          </p:nvPr>
        </p:nvGraphicFramePr>
        <p:xfrm>
          <a:off x="533399" y="990600"/>
          <a:ext cx="8385175"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0"/>
          </p:nvPr>
        </p:nvSpPr>
        <p:spPr>
          <a:noFill/>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defTabSz="912813" fontAlgn="base">
              <a:spcBef>
                <a:spcPct val="0"/>
              </a:spcBef>
              <a:spcAft>
                <a:spcPct val="0"/>
              </a:spcAft>
            </a:pPr>
            <a:fld id="{756EEC78-B983-47FD-973C-ABC0508413E9}" type="slidenum">
              <a:rPr lang="en-US">
                <a:solidFill>
                  <a:srgbClr val="000000"/>
                </a:solidFill>
              </a:rPr>
              <a:pPr defTabSz="912813" fontAlgn="base">
                <a:spcBef>
                  <a:spcPct val="0"/>
                </a:spcBef>
                <a:spcAft>
                  <a:spcPct val="0"/>
                </a:spcAft>
              </a:pPr>
              <a:t>2</a:t>
            </a:fld>
            <a:endParaRPr lang="en-US" dirty="0">
              <a:solidFill>
                <a:srgbClr val="000000"/>
              </a:solidFill>
            </a:endParaRPr>
          </a:p>
        </p:txBody>
      </p:sp>
    </p:spTree>
    <p:extLst>
      <p:ext uri="{BB962C8B-B14F-4D97-AF65-F5344CB8AC3E}">
        <p14:creationId xmlns:p14="http://schemas.microsoft.com/office/powerpoint/2010/main" val="32588058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6" name="Group 4"/>
          <p:cNvGrpSpPr>
            <a:grpSpLocks noChangeAspect="1"/>
          </p:cNvGrpSpPr>
          <p:nvPr/>
        </p:nvGrpSpPr>
        <p:grpSpPr bwMode="auto">
          <a:xfrm>
            <a:off x="476543" y="775654"/>
            <a:ext cx="8442032" cy="5716661"/>
            <a:chOff x="746" y="421"/>
            <a:chExt cx="4566" cy="3490"/>
          </a:xfrm>
        </p:grpSpPr>
        <p:sp>
          <p:nvSpPr>
            <p:cNvPr id="7" name="AutoShape 3"/>
            <p:cNvSpPr>
              <a:spLocks noChangeAspect="1" noChangeArrowheads="1" noTextEdit="1"/>
            </p:cNvSpPr>
            <p:nvPr/>
          </p:nvSpPr>
          <p:spPr bwMode="auto">
            <a:xfrm>
              <a:off x="746" y="688"/>
              <a:ext cx="4200" cy="3223"/>
            </a:xfrm>
            <a:prstGeom prst="rect">
              <a:avLst/>
            </a:prstGeom>
            <a:noFill/>
            <a:ln w="9525">
              <a:noFill/>
              <a:miter lim="800000"/>
              <a:headEnd/>
              <a:tailEnd/>
            </a:ln>
          </p:spPr>
          <p:txBody>
            <a:bodyPr/>
            <a:lstStyle/>
            <a:p>
              <a:pPr algn="ctr">
                <a:defRPr/>
              </a:pPr>
              <a:endParaRPr lang="en-US" b="1" dirty="0">
                <a:latin typeface="+mn-lt"/>
                <a:cs typeface="+mn-cs"/>
              </a:endParaRPr>
            </a:p>
          </p:txBody>
        </p:sp>
        <p:sp>
          <p:nvSpPr>
            <p:cNvPr id="8" name="Oval 5"/>
            <p:cNvSpPr>
              <a:spLocks noChangeArrowheads="1"/>
            </p:cNvSpPr>
            <p:nvPr/>
          </p:nvSpPr>
          <p:spPr bwMode="auto">
            <a:xfrm>
              <a:off x="1041" y="620"/>
              <a:ext cx="4018" cy="3004"/>
            </a:xfrm>
            <a:prstGeom prst="ellipse">
              <a:avLst/>
            </a:prstGeom>
            <a:noFill/>
            <a:ln w="14">
              <a:solidFill>
                <a:srgbClr val="000000"/>
              </a:solidFill>
              <a:prstDash val="solid"/>
              <a:round/>
              <a:headEnd/>
              <a:tailEnd/>
            </a:ln>
          </p:spPr>
          <p:txBody>
            <a:bodyPr/>
            <a:lstStyle/>
            <a:p>
              <a:pPr algn="ctr">
                <a:defRPr/>
              </a:pPr>
              <a:endParaRPr lang="en-US" b="1" dirty="0">
                <a:latin typeface="+mn-lt"/>
                <a:cs typeface="+mn-cs"/>
              </a:endParaRPr>
            </a:p>
          </p:txBody>
        </p:sp>
        <p:sp>
          <p:nvSpPr>
            <p:cNvPr id="9" name="Oval 6"/>
            <p:cNvSpPr>
              <a:spLocks noChangeArrowheads="1"/>
            </p:cNvSpPr>
            <p:nvPr/>
          </p:nvSpPr>
          <p:spPr bwMode="auto">
            <a:xfrm>
              <a:off x="2307" y="433"/>
              <a:ext cx="594" cy="457"/>
            </a:xfrm>
            <a:prstGeom prst="ellipse">
              <a:avLst/>
            </a:prstGeom>
            <a:solidFill>
              <a:schemeClr val="accent2"/>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10" name="Rectangle 7"/>
            <p:cNvSpPr>
              <a:spLocks noChangeArrowheads="1"/>
            </p:cNvSpPr>
            <p:nvPr/>
          </p:nvSpPr>
          <p:spPr bwMode="auto">
            <a:xfrm>
              <a:off x="2375" y="487"/>
              <a:ext cx="464" cy="349"/>
            </a:xfrm>
            <a:prstGeom prst="rect">
              <a:avLst/>
            </a:prstGeom>
            <a:noFill/>
            <a:ln w="9525">
              <a:noFill/>
              <a:miter lim="800000"/>
              <a:headEnd/>
              <a:tailEnd/>
            </a:ln>
          </p:spPr>
          <p:txBody>
            <a:bodyPr lIns="0" tIns="0" rIns="0" bIns="0">
              <a:spAutoFit/>
            </a:bodyPr>
            <a:lstStyle/>
            <a:p>
              <a:pPr algn="ctr" defTabSz="914400">
                <a:defRPr/>
              </a:pPr>
              <a:r>
                <a:rPr lang="en-US" sz="900" b="1" dirty="0">
                  <a:solidFill>
                    <a:srgbClr val="000000"/>
                  </a:solidFill>
                  <a:latin typeface="+mn-lt"/>
                  <a:cs typeface="+mn-cs"/>
                </a:rPr>
                <a:t>RESEARCH</a:t>
              </a:r>
            </a:p>
            <a:p>
              <a:pPr algn="ctr" defTabSz="914400">
                <a:defRPr/>
              </a:pPr>
              <a:r>
                <a:rPr lang="en-US" sz="900" b="1" dirty="0">
                  <a:solidFill>
                    <a:srgbClr val="000000"/>
                  </a:solidFill>
                  <a:latin typeface="+mn-lt"/>
                  <a:cs typeface="+mn-cs"/>
                </a:rPr>
                <a:t>vs. SOC</a:t>
              </a:r>
            </a:p>
            <a:p>
              <a:pPr algn="ctr" defTabSz="914400">
                <a:defRPr/>
              </a:pPr>
              <a:r>
                <a:rPr lang="en-US" sz="900" b="1" dirty="0">
                  <a:solidFill>
                    <a:srgbClr val="000000"/>
                  </a:solidFill>
                  <a:latin typeface="+mn-lt"/>
                  <a:cs typeface="+mn-cs"/>
                </a:rPr>
                <a:t>CHARGE</a:t>
              </a:r>
            </a:p>
            <a:p>
              <a:pPr algn="ctr" defTabSz="914400">
                <a:defRPr/>
              </a:pPr>
              <a:r>
                <a:rPr lang="en-US" sz="900" b="1" dirty="0">
                  <a:solidFill>
                    <a:srgbClr val="000000"/>
                  </a:solidFill>
                  <a:latin typeface="+mn-lt"/>
                  <a:cs typeface="+mn-cs"/>
                </a:rPr>
                <a:t>CAPTURE</a:t>
              </a:r>
            </a:p>
          </p:txBody>
        </p:sp>
        <p:sp>
          <p:nvSpPr>
            <p:cNvPr id="11" name="Rectangle 8"/>
            <p:cNvSpPr>
              <a:spLocks noChangeArrowheads="1"/>
            </p:cNvSpPr>
            <p:nvPr/>
          </p:nvSpPr>
          <p:spPr bwMode="auto">
            <a:xfrm>
              <a:off x="2867" y="890"/>
              <a:ext cx="0" cy="87"/>
            </a:xfrm>
            <a:prstGeom prst="rect">
              <a:avLst/>
            </a:prstGeom>
            <a:noFill/>
            <a:ln w="9525">
              <a:noFill/>
              <a:miter lim="800000"/>
              <a:headEnd/>
              <a:tailEnd/>
            </a:ln>
          </p:spPr>
          <p:txBody>
            <a:bodyPr wrap="none" lIns="0" tIns="0" rIns="0" bIns="0">
              <a:spAutoFit/>
            </a:bodyPr>
            <a:lstStyle/>
            <a:p>
              <a:pPr algn="ctr" defTabSz="914400">
                <a:defRPr/>
              </a:pPr>
              <a:endParaRPr lang="en-US" sz="900" b="1" dirty="0">
                <a:solidFill>
                  <a:srgbClr val="000000"/>
                </a:solidFill>
                <a:latin typeface="+mn-lt"/>
                <a:cs typeface="+mn-cs"/>
              </a:endParaRPr>
            </a:p>
          </p:txBody>
        </p:sp>
        <p:sp>
          <p:nvSpPr>
            <p:cNvPr id="12" name="Oval 9"/>
            <p:cNvSpPr>
              <a:spLocks noChangeArrowheads="1"/>
            </p:cNvSpPr>
            <p:nvPr/>
          </p:nvSpPr>
          <p:spPr bwMode="auto">
            <a:xfrm>
              <a:off x="1707" y="587"/>
              <a:ext cx="482" cy="499"/>
            </a:xfrm>
            <a:prstGeom prst="ellipse">
              <a:avLst/>
            </a:prstGeom>
            <a:solidFill>
              <a:srgbClr val="FFD200"/>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13" name="Rectangle 10"/>
            <p:cNvSpPr>
              <a:spLocks noChangeArrowheads="1"/>
            </p:cNvSpPr>
            <p:nvPr/>
          </p:nvSpPr>
          <p:spPr bwMode="auto">
            <a:xfrm>
              <a:off x="1816" y="741"/>
              <a:ext cx="282" cy="173"/>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PATIENT</a:t>
              </a:r>
            </a:p>
            <a:p>
              <a:pPr algn="ctr" defTabSz="914400">
                <a:defRPr/>
              </a:pPr>
              <a:r>
                <a:rPr lang="en-US" sz="900" b="1" dirty="0">
                  <a:solidFill>
                    <a:srgbClr val="000000"/>
                  </a:solidFill>
                  <a:latin typeface="+mn-lt"/>
                  <a:cs typeface="+mn-cs"/>
                </a:rPr>
                <a:t>VISIT</a:t>
              </a:r>
            </a:p>
          </p:txBody>
        </p:sp>
        <p:sp>
          <p:nvSpPr>
            <p:cNvPr id="15" name="Oval 12"/>
            <p:cNvSpPr>
              <a:spLocks noChangeArrowheads="1"/>
            </p:cNvSpPr>
            <p:nvPr/>
          </p:nvSpPr>
          <p:spPr bwMode="auto">
            <a:xfrm>
              <a:off x="1111" y="995"/>
              <a:ext cx="557" cy="498"/>
            </a:xfrm>
            <a:prstGeom prst="ellipse">
              <a:avLst/>
            </a:prstGeom>
            <a:solidFill>
              <a:schemeClr val="accent2"/>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16" name="Rectangle 13"/>
            <p:cNvSpPr>
              <a:spLocks noChangeArrowheads="1"/>
            </p:cNvSpPr>
            <p:nvPr/>
          </p:nvSpPr>
          <p:spPr bwMode="auto">
            <a:xfrm>
              <a:off x="1138" y="1149"/>
              <a:ext cx="498" cy="173"/>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PATIENT</a:t>
              </a:r>
            </a:p>
            <a:p>
              <a:pPr algn="ctr" defTabSz="914400">
                <a:defRPr/>
              </a:pPr>
              <a:r>
                <a:rPr lang="en-US" sz="900" b="1" dirty="0">
                  <a:solidFill>
                    <a:srgbClr val="000000"/>
                  </a:solidFill>
                  <a:latin typeface="+mn-lt"/>
                  <a:cs typeface="+mn-cs"/>
                </a:rPr>
                <a:t>REGISTRATION</a:t>
              </a:r>
            </a:p>
          </p:txBody>
        </p:sp>
        <p:sp>
          <p:nvSpPr>
            <p:cNvPr id="19" name="Rectangle 16"/>
            <p:cNvSpPr>
              <a:spLocks noChangeArrowheads="1"/>
            </p:cNvSpPr>
            <p:nvPr/>
          </p:nvSpPr>
          <p:spPr bwMode="auto">
            <a:xfrm>
              <a:off x="1351" y="1468"/>
              <a:ext cx="0" cy="174"/>
            </a:xfrm>
            <a:prstGeom prst="rect">
              <a:avLst/>
            </a:prstGeom>
            <a:noFill/>
            <a:ln w="9525">
              <a:noFill/>
              <a:miter lim="800000"/>
              <a:headEnd/>
              <a:tailEnd/>
            </a:ln>
          </p:spPr>
          <p:txBody>
            <a:bodyPr wrap="none" lIns="0" tIns="0" rIns="0" bIns="0">
              <a:spAutoFit/>
            </a:bodyPr>
            <a:lstStyle/>
            <a:p>
              <a:pPr algn="ctr" defTabSz="914400">
                <a:defRPr/>
              </a:pPr>
              <a:endParaRPr lang="en-US" b="1" dirty="0">
                <a:latin typeface="+mn-lt"/>
                <a:cs typeface="+mn-cs"/>
              </a:endParaRPr>
            </a:p>
          </p:txBody>
        </p:sp>
        <p:grpSp>
          <p:nvGrpSpPr>
            <p:cNvPr id="47128" name="Group 159"/>
            <p:cNvGrpSpPr>
              <a:grpSpLocks/>
            </p:cNvGrpSpPr>
            <p:nvPr/>
          </p:nvGrpSpPr>
          <p:grpSpPr bwMode="auto">
            <a:xfrm>
              <a:off x="783" y="1590"/>
              <a:ext cx="537" cy="550"/>
              <a:chOff x="783" y="1590"/>
              <a:chExt cx="537" cy="550"/>
            </a:xfrm>
          </p:grpSpPr>
          <p:sp>
            <p:nvSpPr>
              <p:cNvPr id="500" name="Freeform 17"/>
              <p:cNvSpPr>
                <a:spLocks/>
              </p:cNvSpPr>
              <p:nvPr/>
            </p:nvSpPr>
            <p:spPr bwMode="auto">
              <a:xfrm>
                <a:off x="1010" y="1590"/>
                <a:ext cx="91" cy="68"/>
              </a:xfrm>
              <a:custGeom>
                <a:avLst/>
                <a:gdLst/>
                <a:ahLst/>
                <a:cxnLst>
                  <a:cxn ang="0">
                    <a:pos x="25" y="135"/>
                  </a:cxn>
                  <a:cxn ang="0">
                    <a:pos x="0" y="135"/>
                  </a:cxn>
                  <a:cxn ang="0">
                    <a:pos x="159" y="2"/>
                  </a:cxn>
                  <a:cxn ang="0">
                    <a:pos x="181" y="0"/>
                  </a:cxn>
                  <a:cxn ang="0">
                    <a:pos x="25" y="135"/>
                  </a:cxn>
                </a:cxnLst>
                <a:rect l="0" t="0" r="r" b="b"/>
                <a:pathLst>
                  <a:path w="181" h="135">
                    <a:moveTo>
                      <a:pt x="25" y="135"/>
                    </a:moveTo>
                    <a:lnTo>
                      <a:pt x="0" y="135"/>
                    </a:lnTo>
                    <a:lnTo>
                      <a:pt x="159" y="2"/>
                    </a:lnTo>
                    <a:lnTo>
                      <a:pt x="181" y="0"/>
                    </a:lnTo>
                    <a:lnTo>
                      <a:pt x="25"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501" name="Freeform 18"/>
              <p:cNvSpPr>
                <a:spLocks/>
              </p:cNvSpPr>
              <p:nvPr/>
            </p:nvSpPr>
            <p:spPr bwMode="auto">
              <a:xfrm>
                <a:off x="1020" y="1590"/>
                <a:ext cx="82" cy="68"/>
              </a:xfrm>
              <a:custGeom>
                <a:avLst/>
                <a:gdLst/>
                <a:ahLst/>
                <a:cxnLst>
                  <a:cxn ang="0">
                    <a:pos x="8" y="135"/>
                  </a:cxn>
                  <a:cxn ang="0">
                    <a:pos x="0" y="135"/>
                  </a:cxn>
                  <a:cxn ang="0">
                    <a:pos x="158" y="0"/>
                  </a:cxn>
                  <a:cxn ang="0">
                    <a:pos x="164" y="0"/>
                  </a:cxn>
                  <a:cxn ang="0">
                    <a:pos x="8" y="135"/>
                  </a:cxn>
                </a:cxnLst>
                <a:rect l="0" t="0" r="r" b="b"/>
                <a:pathLst>
                  <a:path w="164" h="135">
                    <a:moveTo>
                      <a:pt x="8" y="135"/>
                    </a:moveTo>
                    <a:lnTo>
                      <a:pt x="0" y="135"/>
                    </a:lnTo>
                    <a:lnTo>
                      <a:pt x="158" y="0"/>
                    </a:lnTo>
                    <a:lnTo>
                      <a:pt x="164" y="0"/>
                    </a:lnTo>
                    <a:lnTo>
                      <a:pt x="8"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502" name="Freeform 19"/>
              <p:cNvSpPr>
                <a:spLocks/>
              </p:cNvSpPr>
              <p:nvPr/>
            </p:nvSpPr>
            <p:spPr bwMode="auto">
              <a:xfrm>
                <a:off x="1015" y="1590"/>
                <a:ext cx="83" cy="68"/>
              </a:xfrm>
              <a:custGeom>
                <a:avLst/>
                <a:gdLst/>
                <a:ahLst/>
                <a:cxnLst>
                  <a:cxn ang="0">
                    <a:pos x="9" y="135"/>
                  </a:cxn>
                  <a:cxn ang="0">
                    <a:pos x="0" y="135"/>
                  </a:cxn>
                  <a:cxn ang="0">
                    <a:pos x="159" y="2"/>
                  </a:cxn>
                  <a:cxn ang="0">
                    <a:pos x="167" y="0"/>
                  </a:cxn>
                  <a:cxn ang="0">
                    <a:pos x="9" y="135"/>
                  </a:cxn>
                </a:cxnLst>
                <a:rect l="0" t="0" r="r" b="b"/>
                <a:pathLst>
                  <a:path w="167" h="135">
                    <a:moveTo>
                      <a:pt x="9" y="135"/>
                    </a:moveTo>
                    <a:lnTo>
                      <a:pt x="0" y="135"/>
                    </a:lnTo>
                    <a:lnTo>
                      <a:pt x="159" y="2"/>
                    </a:lnTo>
                    <a:lnTo>
                      <a:pt x="167" y="0"/>
                    </a:lnTo>
                    <a:lnTo>
                      <a:pt x="9"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503" name="Freeform 20"/>
              <p:cNvSpPr>
                <a:spLocks/>
              </p:cNvSpPr>
              <p:nvPr/>
            </p:nvSpPr>
            <p:spPr bwMode="auto">
              <a:xfrm>
                <a:off x="1010" y="1591"/>
                <a:ext cx="84" cy="67"/>
              </a:xfrm>
              <a:custGeom>
                <a:avLst/>
                <a:gdLst/>
                <a:ahLst/>
                <a:cxnLst>
                  <a:cxn ang="0">
                    <a:pos x="8" y="133"/>
                  </a:cxn>
                  <a:cxn ang="0">
                    <a:pos x="0" y="133"/>
                  </a:cxn>
                  <a:cxn ang="0">
                    <a:pos x="159" y="0"/>
                  </a:cxn>
                  <a:cxn ang="0">
                    <a:pos x="167" y="0"/>
                  </a:cxn>
                  <a:cxn ang="0">
                    <a:pos x="8" y="133"/>
                  </a:cxn>
                </a:cxnLst>
                <a:rect l="0" t="0" r="r" b="b"/>
                <a:pathLst>
                  <a:path w="167" h="133">
                    <a:moveTo>
                      <a:pt x="8" y="133"/>
                    </a:moveTo>
                    <a:lnTo>
                      <a:pt x="0" y="133"/>
                    </a:lnTo>
                    <a:lnTo>
                      <a:pt x="159" y="0"/>
                    </a:lnTo>
                    <a:lnTo>
                      <a:pt x="167" y="0"/>
                    </a:lnTo>
                    <a:lnTo>
                      <a:pt x="8" y="133"/>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504" name="Freeform 21"/>
              <p:cNvSpPr>
                <a:spLocks/>
              </p:cNvSpPr>
              <p:nvPr/>
            </p:nvSpPr>
            <p:spPr bwMode="auto">
              <a:xfrm>
                <a:off x="999" y="1591"/>
                <a:ext cx="90" cy="68"/>
              </a:xfrm>
              <a:custGeom>
                <a:avLst/>
                <a:gdLst/>
                <a:ahLst/>
                <a:cxnLst>
                  <a:cxn ang="0">
                    <a:pos x="24" y="133"/>
                  </a:cxn>
                  <a:cxn ang="0">
                    <a:pos x="0" y="135"/>
                  </a:cxn>
                  <a:cxn ang="0">
                    <a:pos x="160" y="2"/>
                  </a:cxn>
                  <a:cxn ang="0">
                    <a:pos x="183" y="0"/>
                  </a:cxn>
                  <a:cxn ang="0">
                    <a:pos x="24" y="133"/>
                  </a:cxn>
                </a:cxnLst>
                <a:rect l="0" t="0" r="r" b="b"/>
                <a:pathLst>
                  <a:path w="183" h="135">
                    <a:moveTo>
                      <a:pt x="24" y="133"/>
                    </a:moveTo>
                    <a:lnTo>
                      <a:pt x="0" y="135"/>
                    </a:lnTo>
                    <a:lnTo>
                      <a:pt x="160" y="2"/>
                    </a:lnTo>
                    <a:lnTo>
                      <a:pt x="183" y="0"/>
                    </a:lnTo>
                    <a:lnTo>
                      <a:pt x="24" y="133"/>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505" name="Freeform 22"/>
              <p:cNvSpPr>
                <a:spLocks/>
              </p:cNvSpPr>
              <p:nvPr/>
            </p:nvSpPr>
            <p:spPr bwMode="auto">
              <a:xfrm>
                <a:off x="1008" y="1591"/>
                <a:ext cx="83" cy="68"/>
              </a:xfrm>
              <a:custGeom>
                <a:avLst/>
                <a:gdLst/>
                <a:ahLst/>
                <a:cxnLst>
                  <a:cxn ang="0">
                    <a:pos x="6" y="133"/>
                  </a:cxn>
                  <a:cxn ang="0">
                    <a:pos x="0" y="135"/>
                  </a:cxn>
                  <a:cxn ang="0">
                    <a:pos x="159" y="0"/>
                  </a:cxn>
                  <a:cxn ang="0">
                    <a:pos x="165" y="0"/>
                  </a:cxn>
                  <a:cxn ang="0">
                    <a:pos x="6" y="133"/>
                  </a:cxn>
                </a:cxnLst>
                <a:rect l="0" t="0" r="r" b="b"/>
                <a:pathLst>
                  <a:path w="165" h="135">
                    <a:moveTo>
                      <a:pt x="6" y="133"/>
                    </a:moveTo>
                    <a:lnTo>
                      <a:pt x="0" y="135"/>
                    </a:lnTo>
                    <a:lnTo>
                      <a:pt x="159" y="0"/>
                    </a:lnTo>
                    <a:lnTo>
                      <a:pt x="165" y="0"/>
                    </a:lnTo>
                    <a:lnTo>
                      <a:pt x="6" y="133"/>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506" name="Freeform 23"/>
              <p:cNvSpPr>
                <a:spLocks/>
              </p:cNvSpPr>
              <p:nvPr/>
            </p:nvSpPr>
            <p:spPr bwMode="auto">
              <a:xfrm>
                <a:off x="1005" y="1591"/>
                <a:ext cx="83" cy="68"/>
              </a:xfrm>
              <a:custGeom>
                <a:avLst/>
                <a:gdLst/>
                <a:ahLst/>
                <a:cxnLst>
                  <a:cxn ang="0">
                    <a:pos x="6" y="135"/>
                  </a:cxn>
                  <a:cxn ang="0">
                    <a:pos x="0" y="135"/>
                  </a:cxn>
                  <a:cxn ang="0">
                    <a:pos x="161" y="0"/>
                  </a:cxn>
                  <a:cxn ang="0">
                    <a:pos x="165" y="0"/>
                  </a:cxn>
                  <a:cxn ang="0">
                    <a:pos x="6" y="135"/>
                  </a:cxn>
                </a:cxnLst>
                <a:rect l="0" t="0" r="r" b="b"/>
                <a:pathLst>
                  <a:path w="165" h="135">
                    <a:moveTo>
                      <a:pt x="6" y="135"/>
                    </a:moveTo>
                    <a:lnTo>
                      <a:pt x="0" y="135"/>
                    </a:lnTo>
                    <a:lnTo>
                      <a:pt x="161" y="0"/>
                    </a:lnTo>
                    <a:lnTo>
                      <a:pt x="165" y="0"/>
                    </a:lnTo>
                    <a:lnTo>
                      <a:pt x="6" y="135"/>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507" name="Freeform 24"/>
              <p:cNvSpPr>
                <a:spLocks/>
              </p:cNvSpPr>
              <p:nvPr/>
            </p:nvSpPr>
            <p:spPr bwMode="auto">
              <a:xfrm>
                <a:off x="1002" y="1591"/>
                <a:ext cx="83" cy="68"/>
              </a:xfrm>
              <a:custGeom>
                <a:avLst/>
                <a:gdLst/>
                <a:ahLst/>
                <a:cxnLst>
                  <a:cxn ang="0">
                    <a:pos x="6" y="135"/>
                  </a:cxn>
                  <a:cxn ang="0">
                    <a:pos x="0" y="135"/>
                  </a:cxn>
                  <a:cxn ang="0">
                    <a:pos x="160" y="0"/>
                  </a:cxn>
                  <a:cxn ang="0">
                    <a:pos x="167" y="0"/>
                  </a:cxn>
                  <a:cxn ang="0">
                    <a:pos x="6" y="135"/>
                  </a:cxn>
                </a:cxnLst>
                <a:rect l="0" t="0" r="r" b="b"/>
                <a:pathLst>
                  <a:path w="167" h="135">
                    <a:moveTo>
                      <a:pt x="6" y="135"/>
                    </a:moveTo>
                    <a:lnTo>
                      <a:pt x="0" y="135"/>
                    </a:lnTo>
                    <a:lnTo>
                      <a:pt x="160" y="0"/>
                    </a:lnTo>
                    <a:lnTo>
                      <a:pt x="167" y="0"/>
                    </a:lnTo>
                    <a:lnTo>
                      <a:pt x="6" y="135"/>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508" name="Freeform 25"/>
              <p:cNvSpPr>
                <a:spLocks/>
              </p:cNvSpPr>
              <p:nvPr/>
            </p:nvSpPr>
            <p:spPr bwMode="auto">
              <a:xfrm>
                <a:off x="999" y="1591"/>
                <a:ext cx="83" cy="68"/>
              </a:xfrm>
              <a:custGeom>
                <a:avLst/>
                <a:gdLst/>
                <a:ahLst/>
                <a:cxnLst>
                  <a:cxn ang="0">
                    <a:pos x="6" y="135"/>
                  </a:cxn>
                  <a:cxn ang="0">
                    <a:pos x="0" y="135"/>
                  </a:cxn>
                  <a:cxn ang="0">
                    <a:pos x="160" y="2"/>
                  </a:cxn>
                  <a:cxn ang="0">
                    <a:pos x="166" y="0"/>
                  </a:cxn>
                  <a:cxn ang="0">
                    <a:pos x="6" y="135"/>
                  </a:cxn>
                </a:cxnLst>
                <a:rect l="0" t="0" r="r" b="b"/>
                <a:pathLst>
                  <a:path w="166" h="135">
                    <a:moveTo>
                      <a:pt x="6" y="135"/>
                    </a:moveTo>
                    <a:lnTo>
                      <a:pt x="0" y="135"/>
                    </a:lnTo>
                    <a:lnTo>
                      <a:pt x="160" y="2"/>
                    </a:lnTo>
                    <a:lnTo>
                      <a:pt x="166" y="0"/>
                    </a:lnTo>
                    <a:lnTo>
                      <a:pt x="6" y="135"/>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509" name="Freeform 26"/>
              <p:cNvSpPr>
                <a:spLocks/>
              </p:cNvSpPr>
              <p:nvPr/>
            </p:nvSpPr>
            <p:spPr bwMode="auto">
              <a:xfrm>
                <a:off x="974" y="1592"/>
                <a:ext cx="105" cy="70"/>
              </a:xfrm>
              <a:custGeom>
                <a:avLst/>
                <a:gdLst/>
                <a:ahLst/>
                <a:cxnLst>
                  <a:cxn ang="0">
                    <a:pos x="48" y="133"/>
                  </a:cxn>
                  <a:cxn ang="0">
                    <a:pos x="0" y="141"/>
                  </a:cxn>
                  <a:cxn ang="0">
                    <a:pos x="165" y="5"/>
                  </a:cxn>
                  <a:cxn ang="0">
                    <a:pos x="208" y="0"/>
                  </a:cxn>
                  <a:cxn ang="0">
                    <a:pos x="48" y="133"/>
                  </a:cxn>
                </a:cxnLst>
                <a:rect l="0" t="0" r="r" b="b"/>
                <a:pathLst>
                  <a:path w="208" h="141">
                    <a:moveTo>
                      <a:pt x="48" y="133"/>
                    </a:moveTo>
                    <a:lnTo>
                      <a:pt x="0" y="141"/>
                    </a:lnTo>
                    <a:lnTo>
                      <a:pt x="165" y="5"/>
                    </a:lnTo>
                    <a:lnTo>
                      <a:pt x="208" y="0"/>
                    </a:lnTo>
                    <a:lnTo>
                      <a:pt x="48" y="133"/>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510" name="Freeform 27"/>
              <p:cNvSpPr>
                <a:spLocks/>
              </p:cNvSpPr>
              <p:nvPr/>
            </p:nvSpPr>
            <p:spPr bwMode="auto">
              <a:xfrm>
                <a:off x="995" y="1592"/>
                <a:ext cx="84" cy="68"/>
              </a:xfrm>
              <a:custGeom>
                <a:avLst/>
                <a:gdLst/>
                <a:ahLst/>
                <a:cxnLst>
                  <a:cxn ang="0">
                    <a:pos x="8" y="133"/>
                  </a:cxn>
                  <a:cxn ang="0">
                    <a:pos x="0" y="135"/>
                  </a:cxn>
                  <a:cxn ang="0">
                    <a:pos x="162" y="0"/>
                  </a:cxn>
                  <a:cxn ang="0">
                    <a:pos x="168" y="0"/>
                  </a:cxn>
                  <a:cxn ang="0">
                    <a:pos x="8" y="133"/>
                  </a:cxn>
                </a:cxnLst>
                <a:rect l="0" t="0" r="r" b="b"/>
                <a:pathLst>
                  <a:path w="168" h="135">
                    <a:moveTo>
                      <a:pt x="8" y="133"/>
                    </a:moveTo>
                    <a:lnTo>
                      <a:pt x="0" y="135"/>
                    </a:lnTo>
                    <a:lnTo>
                      <a:pt x="162" y="0"/>
                    </a:lnTo>
                    <a:lnTo>
                      <a:pt x="168" y="0"/>
                    </a:lnTo>
                    <a:lnTo>
                      <a:pt x="8" y="133"/>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511" name="Freeform 28"/>
              <p:cNvSpPr>
                <a:spLocks/>
              </p:cNvSpPr>
              <p:nvPr/>
            </p:nvSpPr>
            <p:spPr bwMode="auto">
              <a:xfrm>
                <a:off x="991" y="1592"/>
                <a:ext cx="83" cy="68"/>
              </a:xfrm>
              <a:custGeom>
                <a:avLst/>
                <a:gdLst/>
                <a:ahLst/>
                <a:cxnLst>
                  <a:cxn ang="0">
                    <a:pos x="8" y="135"/>
                  </a:cxn>
                  <a:cxn ang="0">
                    <a:pos x="0" y="137"/>
                  </a:cxn>
                  <a:cxn ang="0">
                    <a:pos x="162" y="1"/>
                  </a:cxn>
                  <a:cxn ang="0">
                    <a:pos x="170" y="0"/>
                  </a:cxn>
                  <a:cxn ang="0">
                    <a:pos x="8" y="135"/>
                  </a:cxn>
                </a:cxnLst>
                <a:rect l="0" t="0" r="r" b="b"/>
                <a:pathLst>
                  <a:path w="170" h="137">
                    <a:moveTo>
                      <a:pt x="8" y="135"/>
                    </a:moveTo>
                    <a:lnTo>
                      <a:pt x="0" y="137"/>
                    </a:lnTo>
                    <a:lnTo>
                      <a:pt x="162" y="1"/>
                    </a:lnTo>
                    <a:lnTo>
                      <a:pt x="170" y="0"/>
                    </a:lnTo>
                    <a:lnTo>
                      <a:pt x="8"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512" name="Freeform 29"/>
              <p:cNvSpPr>
                <a:spLocks/>
              </p:cNvSpPr>
              <p:nvPr/>
            </p:nvSpPr>
            <p:spPr bwMode="auto">
              <a:xfrm>
                <a:off x="987" y="1593"/>
                <a:ext cx="85" cy="67"/>
              </a:xfrm>
              <a:custGeom>
                <a:avLst/>
                <a:gdLst/>
                <a:ahLst/>
                <a:cxnLst>
                  <a:cxn ang="0">
                    <a:pos x="7" y="136"/>
                  </a:cxn>
                  <a:cxn ang="0">
                    <a:pos x="0" y="136"/>
                  </a:cxn>
                  <a:cxn ang="0">
                    <a:pos x="162" y="0"/>
                  </a:cxn>
                  <a:cxn ang="0">
                    <a:pos x="169" y="0"/>
                  </a:cxn>
                  <a:cxn ang="0">
                    <a:pos x="7" y="136"/>
                  </a:cxn>
                </a:cxnLst>
                <a:rect l="0" t="0" r="r" b="b"/>
                <a:pathLst>
                  <a:path w="169" h="136">
                    <a:moveTo>
                      <a:pt x="7" y="136"/>
                    </a:moveTo>
                    <a:lnTo>
                      <a:pt x="0" y="136"/>
                    </a:lnTo>
                    <a:lnTo>
                      <a:pt x="162" y="0"/>
                    </a:lnTo>
                    <a:lnTo>
                      <a:pt x="169" y="0"/>
                    </a:lnTo>
                    <a:lnTo>
                      <a:pt x="7" y="136"/>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513" name="Freeform 30"/>
              <p:cNvSpPr>
                <a:spLocks/>
              </p:cNvSpPr>
              <p:nvPr/>
            </p:nvSpPr>
            <p:spPr bwMode="auto">
              <a:xfrm>
                <a:off x="983" y="1593"/>
                <a:ext cx="83" cy="68"/>
              </a:xfrm>
              <a:custGeom>
                <a:avLst/>
                <a:gdLst/>
                <a:ahLst/>
                <a:cxnLst>
                  <a:cxn ang="0">
                    <a:pos x="10" y="136"/>
                  </a:cxn>
                  <a:cxn ang="0">
                    <a:pos x="0" y="138"/>
                  </a:cxn>
                  <a:cxn ang="0">
                    <a:pos x="165" y="2"/>
                  </a:cxn>
                  <a:cxn ang="0">
                    <a:pos x="172" y="0"/>
                  </a:cxn>
                  <a:cxn ang="0">
                    <a:pos x="10" y="136"/>
                  </a:cxn>
                </a:cxnLst>
                <a:rect l="0" t="0" r="r" b="b"/>
                <a:pathLst>
                  <a:path w="172" h="138">
                    <a:moveTo>
                      <a:pt x="10" y="136"/>
                    </a:moveTo>
                    <a:lnTo>
                      <a:pt x="0" y="138"/>
                    </a:lnTo>
                    <a:lnTo>
                      <a:pt x="165" y="2"/>
                    </a:lnTo>
                    <a:lnTo>
                      <a:pt x="172" y="0"/>
                    </a:lnTo>
                    <a:lnTo>
                      <a:pt x="10" y="136"/>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514" name="Freeform 31"/>
              <p:cNvSpPr>
                <a:spLocks/>
              </p:cNvSpPr>
              <p:nvPr/>
            </p:nvSpPr>
            <p:spPr bwMode="auto">
              <a:xfrm>
                <a:off x="979" y="1594"/>
                <a:ext cx="86" cy="68"/>
              </a:xfrm>
              <a:custGeom>
                <a:avLst/>
                <a:gdLst/>
                <a:ahLst/>
                <a:cxnLst>
                  <a:cxn ang="0">
                    <a:pos x="7" y="136"/>
                  </a:cxn>
                  <a:cxn ang="0">
                    <a:pos x="0" y="138"/>
                  </a:cxn>
                  <a:cxn ang="0">
                    <a:pos x="165" y="2"/>
                  </a:cxn>
                  <a:cxn ang="0">
                    <a:pos x="172" y="0"/>
                  </a:cxn>
                  <a:cxn ang="0">
                    <a:pos x="7" y="136"/>
                  </a:cxn>
                </a:cxnLst>
                <a:rect l="0" t="0" r="r" b="b"/>
                <a:pathLst>
                  <a:path w="172" h="138">
                    <a:moveTo>
                      <a:pt x="7" y="136"/>
                    </a:moveTo>
                    <a:lnTo>
                      <a:pt x="0" y="138"/>
                    </a:lnTo>
                    <a:lnTo>
                      <a:pt x="165" y="2"/>
                    </a:lnTo>
                    <a:lnTo>
                      <a:pt x="172" y="0"/>
                    </a:lnTo>
                    <a:lnTo>
                      <a:pt x="7" y="136"/>
                    </a:lnTo>
                    <a:close/>
                  </a:path>
                </a:pathLst>
              </a:custGeom>
              <a:solidFill>
                <a:srgbClr val="A1A140"/>
              </a:solidFill>
              <a:ln w="9525">
                <a:noFill/>
                <a:round/>
                <a:headEnd/>
                <a:tailEnd/>
              </a:ln>
            </p:spPr>
            <p:txBody>
              <a:bodyPr/>
              <a:lstStyle/>
              <a:p>
                <a:pPr algn="ctr">
                  <a:defRPr/>
                </a:pPr>
                <a:endParaRPr lang="en-US" b="1" dirty="0">
                  <a:latin typeface="+mn-lt"/>
                  <a:cs typeface="+mn-cs"/>
                </a:endParaRPr>
              </a:p>
            </p:txBody>
          </p:sp>
          <p:sp>
            <p:nvSpPr>
              <p:cNvPr id="515" name="Freeform 32"/>
              <p:cNvSpPr>
                <a:spLocks/>
              </p:cNvSpPr>
              <p:nvPr/>
            </p:nvSpPr>
            <p:spPr bwMode="auto">
              <a:xfrm>
                <a:off x="974" y="1595"/>
                <a:ext cx="86" cy="67"/>
              </a:xfrm>
              <a:custGeom>
                <a:avLst/>
                <a:gdLst/>
                <a:ahLst/>
                <a:cxnLst>
                  <a:cxn ang="0">
                    <a:pos x="8" y="136"/>
                  </a:cxn>
                  <a:cxn ang="0">
                    <a:pos x="0" y="136"/>
                  </a:cxn>
                  <a:cxn ang="0">
                    <a:pos x="165" y="0"/>
                  </a:cxn>
                  <a:cxn ang="0">
                    <a:pos x="173" y="0"/>
                  </a:cxn>
                  <a:cxn ang="0">
                    <a:pos x="8" y="136"/>
                  </a:cxn>
                </a:cxnLst>
                <a:rect l="0" t="0" r="r" b="b"/>
                <a:pathLst>
                  <a:path w="173" h="136">
                    <a:moveTo>
                      <a:pt x="8" y="136"/>
                    </a:moveTo>
                    <a:lnTo>
                      <a:pt x="0" y="136"/>
                    </a:lnTo>
                    <a:lnTo>
                      <a:pt x="165" y="0"/>
                    </a:lnTo>
                    <a:lnTo>
                      <a:pt x="173" y="0"/>
                    </a:lnTo>
                    <a:lnTo>
                      <a:pt x="8" y="136"/>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516" name="Freeform 33"/>
              <p:cNvSpPr>
                <a:spLocks/>
              </p:cNvSpPr>
              <p:nvPr/>
            </p:nvSpPr>
            <p:spPr bwMode="auto">
              <a:xfrm>
                <a:off x="952" y="1595"/>
                <a:ext cx="106" cy="77"/>
              </a:xfrm>
              <a:custGeom>
                <a:avLst/>
                <a:gdLst/>
                <a:ahLst/>
                <a:cxnLst>
                  <a:cxn ang="0">
                    <a:pos x="46" y="136"/>
                  </a:cxn>
                  <a:cxn ang="0">
                    <a:pos x="0" y="149"/>
                  </a:cxn>
                  <a:cxn ang="0">
                    <a:pos x="169" y="11"/>
                  </a:cxn>
                  <a:cxn ang="0">
                    <a:pos x="211" y="0"/>
                  </a:cxn>
                  <a:cxn ang="0">
                    <a:pos x="46" y="136"/>
                  </a:cxn>
                </a:cxnLst>
                <a:rect l="0" t="0" r="r" b="b"/>
                <a:pathLst>
                  <a:path w="211" h="149">
                    <a:moveTo>
                      <a:pt x="46" y="136"/>
                    </a:moveTo>
                    <a:lnTo>
                      <a:pt x="0" y="149"/>
                    </a:lnTo>
                    <a:lnTo>
                      <a:pt x="169" y="11"/>
                    </a:lnTo>
                    <a:lnTo>
                      <a:pt x="211" y="0"/>
                    </a:lnTo>
                    <a:lnTo>
                      <a:pt x="46" y="136"/>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517" name="Freeform 34"/>
              <p:cNvSpPr>
                <a:spLocks/>
              </p:cNvSpPr>
              <p:nvPr/>
            </p:nvSpPr>
            <p:spPr bwMode="auto">
              <a:xfrm>
                <a:off x="971" y="1595"/>
                <a:ext cx="87" cy="69"/>
              </a:xfrm>
              <a:custGeom>
                <a:avLst/>
                <a:gdLst/>
                <a:ahLst/>
                <a:cxnLst>
                  <a:cxn ang="0">
                    <a:pos x="8" y="136"/>
                  </a:cxn>
                  <a:cxn ang="0">
                    <a:pos x="0" y="139"/>
                  </a:cxn>
                  <a:cxn ang="0">
                    <a:pos x="167" y="2"/>
                  </a:cxn>
                  <a:cxn ang="0">
                    <a:pos x="173" y="0"/>
                  </a:cxn>
                  <a:cxn ang="0">
                    <a:pos x="8" y="136"/>
                  </a:cxn>
                </a:cxnLst>
                <a:rect l="0" t="0" r="r" b="b"/>
                <a:pathLst>
                  <a:path w="173" h="139">
                    <a:moveTo>
                      <a:pt x="8" y="136"/>
                    </a:moveTo>
                    <a:lnTo>
                      <a:pt x="0" y="139"/>
                    </a:lnTo>
                    <a:lnTo>
                      <a:pt x="167" y="2"/>
                    </a:lnTo>
                    <a:lnTo>
                      <a:pt x="173" y="0"/>
                    </a:lnTo>
                    <a:lnTo>
                      <a:pt x="8" y="136"/>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518" name="Freeform 35"/>
              <p:cNvSpPr>
                <a:spLocks/>
              </p:cNvSpPr>
              <p:nvPr/>
            </p:nvSpPr>
            <p:spPr bwMode="auto">
              <a:xfrm>
                <a:off x="967" y="1596"/>
                <a:ext cx="87" cy="69"/>
              </a:xfrm>
              <a:custGeom>
                <a:avLst/>
                <a:gdLst/>
                <a:ahLst/>
                <a:cxnLst>
                  <a:cxn ang="0">
                    <a:pos x="8" y="137"/>
                  </a:cxn>
                  <a:cxn ang="0">
                    <a:pos x="0" y="139"/>
                  </a:cxn>
                  <a:cxn ang="0">
                    <a:pos x="167" y="2"/>
                  </a:cxn>
                  <a:cxn ang="0">
                    <a:pos x="175" y="0"/>
                  </a:cxn>
                  <a:cxn ang="0">
                    <a:pos x="8" y="137"/>
                  </a:cxn>
                </a:cxnLst>
                <a:rect l="0" t="0" r="r" b="b"/>
                <a:pathLst>
                  <a:path w="175" h="139">
                    <a:moveTo>
                      <a:pt x="8" y="137"/>
                    </a:moveTo>
                    <a:lnTo>
                      <a:pt x="0" y="139"/>
                    </a:lnTo>
                    <a:lnTo>
                      <a:pt x="167" y="2"/>
                    </a:lnTo>
                    <a:lnTo>
                      <a:pt x="175" y="0"/>
                    </a:lnTo>
                    <a:lnTo>
                      <a:pt x="8" y="137"/>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519" name="Freeform 36"/>
              <p:cNvSpPr>
                <a:spLocks/>
              </p:cNvSpPr>
              <p:nvPr/>
            </p:nvSpPr>
            <p:spPr bwMode="auto">
              <a:xfrm>
                <a:off x="963" y="1596"/>
                <a:ext cx="88" cy="70"/>
              </a:xfrm>
              <a:custGeom>
                <a:avLst/>
                <a:gdLst/>
                <a:ahLst/>
                <a:cxnLst>
                  <a:cxn ang="0">
                    <a:pos x="7" y="137"/>
                  </a:cxn>
                  <a:cxn ang="0">
                    <a:pos x="0" y="139"/>
                  </a:cxn>
                  <a:cxn ang="0">
                    <a:pos x="168" y="2"/>
                  </a:cxn>
                  <a:cxn ang="0">
                    <a:pos x="174" y="0"/>
                  </a:cxn>
                  <a:cxn ang="0">
                    <a:pos x="7" y="137"/>
                  </a:cxn>
                </a:cxnLst>
                <a:rect l="0" t="0" r="r" b="b"/>
                <a:pathLst>
                  <a:path w="174" h="139">
                    <a:moveTo>
                      <a:pt x="7" y="137"/>
                    </a:moveTo>
                    <a:lnTo>
                      <a:pt x="0" y="139"/>
                    </a:lnTo>
                    <a:lnTo>
                      <a:pt x="168" y="2"/>
                    </a:lnTo>
                    <a:lnTo>
                      <a:pt x="174" y="0"/>
                    </a:lnTo>
                    <a:lnTo>
                      <a:pt x="7" y="137"/>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520" name="Freeform 37"/>
              <p:cNvSpPr>
                <a:spLocks/>
              </p:cNvSpPr>
              <p:nvPr/>
            </p:nvSpPr>
            <p:spPr bwMode="auto">
              <a:xfrm>
                <a:off x="959" y="1597"/>
                <a:ext cx="88" cy="70"/>
              </a:xfrm>
              <a:custGeom>
                <a:avLst/>
                <a:gdLst/>
                <a:ahLst/>
                <a:cxnLst>
                  <a:cxn ang="0">
                    <a:pos x="8" y="137"/>
                  </a:cxn>
                  <a:cxn ang="0">
                    <a:pos x="0" y="139"/>
                  </a:cxn>
                  <a:cxn ang="0">
                    <a:pos x="168" y="2"/>
                  </a:cxn>
                  <a:cxn ang="0">
                    <a:pos x="176" y="0"/>
                  </a:cxn>
                  <a:cxn ang="0">
                    <a:pos x="8" y="137"/>
                  </a:cxn>
                </a:cxnLst>
                <a:rect l="0" t="0" r="r" b="b"/>
                <a:pathLst>
                  <a:path w="176" h="139">
                    <a:moveTo>
                      <a:pt x="8" y="137"/>
                    </a:moveTo>
                    <a:lnTo>
                      <a:pt x="0" y="139"/>
                    </a:lnTo>
                    <a:lnTo>
                      <a:pt x="168" y="2"/>
                    </a:lnTo>
                    <a:lnTo>
                      <a:pt x="176" y="0"/>
                    </a:lnTo>
                    <a:lnTo>
                      <a:pt x="8" y="137"/>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521" name="Freeform 38"/>
              <p:cNvSpPr>
                <a:spLocks/>
              </p:cNvSpPr>
              <p:nvPr/>
            </p:nvSpPr>
            <p:spPr bwMode="auto">
              <a:xfrm>
                <a:off x="956" y="1598"/>
                <a:ext cx="88" cy="70"/>
              </a:xfrm>
              <a:custGeom>
                <a:avLst/>
                <a:gdLst/>
                <a:ahLst/>
                <a:cxnLst>
                  <a:cxn ang="0">
                    <a:pos x="8" y="137"/>
                  </a:cxn>
                  <a:cxn ang="0">
                    <a:pos x="0" y="139"/>
                  </a:cxn>
                  <a:cxn ang="0">
                    <a:pos x="170" y="1"/>
                  </a:cxn>
                  <a:cxn ang="0">
                    <a:pos x="176" y="0"/>
                  </a:cxn>
                  <a:cxn ang="0">
                    <a:pos x="8" y="137"/>
                  </a:cxn>
                </a:cxnLst>
                <a:rect l="0" t="0" r="r" b="b"/>
                <a:pathLst>
                  <a:path w="176" h="139">
                    <a:moveTo>
                      <a:pt x="8" y="137"/>
                    </a:moveTo>
                    <a:lnTo>
                      <a:pt x="0" y="139"/>
                    </a:lnTo>
                    <a:lnTo>
                      <a:pt x="170" y="1"/>
                    </a:lnTo>
                    <a:lnTo>
                      <a:pt x="176" y="0"/>
                    </a:lnTo>
                    <a:lnTo>
                      <a:pt x="8" y="137"/>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522" name="Freeform 39"/>
              <p:cNvSpPr>
                <a:spLocks/>
              </p:cNvSpPr>
              <p:nvPr/>
            </p:nvSpPr>
            <p:spPr bwMode="auto">
              <a:xfrm>
                <a:off x="952" y="1599"/>
                <a:ext cx="89" cy="73"/>
              </a:xfrm>
              <a:custGeom>
                <a:avLst/>
                <a:gdLst/>
                <a:ahLst/>
                <a:cxnLst>
                  <a:cxn ang="0">
                    <a:pos x="7" y="138"/>
                  </a:cxn>
                  <a:cxn ang="0">
                    <a:pos x="0" y="140"/>
                  </a:cxn>
                  <a:cxn ang="0">
                    <a:pos x="169" y="2"/>
                  </a:cxn>
                  <a:cxn ang="0">
                    <a:pos x="177" y="0"/>
                  </a:cxn>
                  <a:cxn ang="0">
                    <a:pos x="7" y="138"/>
                  </a:cxn>
                </a:cxnLst>
                <a:rect l="0" t="0" r="r" b="b"/>
                <a:pathLst>
                  <a:path w="177" h="140">
                    <a:moveTo>
                      <a:pt x="7" y="138"/>
                    </a:moveTo>
                    <a:lnTo>
                      <a:pt x="0" y="140"/>
                    </a:lnTo>
                    <a:lnTo>
                      <a:pt x="169" y="2"/>
                    </a:lnTo>
                    <a:lnTo>
                      <a:pt x="177" y="0"/>
                    </a:lnTo>
                    <a:lnTo>
                      <a:pt x="7" y="138"/>
                    </a:lnTo>
                    <a:close/>
                  </a:path>
                </a:pathLst>
              </a:custGeom>
              <a:solidFill>
                <a:srgbClr val="A8A843"/>
              </a:solidFill>
              <a:ln w="9525">
                <a:noFill/>
                <a:round/>
                <a:headEnd/>
                <a:tailEnd/>
              </a:ln>
            </p:spPr>
            <p:txBody>
              <a:bodyPr/>
              <a:lstStyle/>
              <a:p>
                <a:pPr algn="ctr">
                  <a:defRPr/>
                </a:pPr>
                <a:endParaRPr lang="en-US" b="1" dirty="0">
                  <a:latin typeface="+mn-lt"/>
                  <a:cs typeface="+mn-cs"/>
                </a:endParaRPr>
              </a:p>
            </p:txBody>
          </p:sp>
          <p:sp>
            <p:nvSpPr>
              <p:cNvPr id="523" name="Freeform 40"/>
              <p:cNvSpPr>
                <a:spLocks/>
              </p:cNvSpPr>
              <p:nvPr/>
            </p:nvSpPr>
            <p:spPr bwMode="auto">
              <a:xfrm>
                <a:off x="930" y="1600"/>
                <a:ext cx="107" cy="79"/>
              </a:xfrm>
              <a:custGeom>
                <a:avLst/>
                <a:gdLst/>
                <a:ahLst/>
                <a:cxnLst>
                  <a:cxn ang="0">
                    <a:pos x="44" y="138"/>
                  </a:cxn>
                  <a:cxn ang="0">
                    <a:pos x="0" y="154"/>
                  </a:cxn>
                  <a:cxn ang="0">
                    <a:pos x="173" y="15"/>
                  </a:cxn>
                  <a:cxn ang="0">
                    <a:pos x="213" y="0"/>
                  </a:cxn>
                  <a:cxn ang="0">
                    <a:pos x="44" y="138"/>
                  </a:cxn>
                </a:cxnLst>
                <a:rect l="0" t="0" r="r" b="b"/>
                <a:pathLst>
                  <a:path w="213" h="154">
                    <a:moveTo>
                      <a:pt x="44" y="138"/>
                    </a:moveTo>
                    <a:lnTo>
                      <a:pt x="0" y="154"/>
                    </a:lnTo>
                    <a:lnTo>
                      <a:pt x="173" y="15"/>
                    </a:lnTo>
                    <a:lnTo>
                      <a:pt x="213" y="0"/>
                    </a:lnTo>
                    <a:lnTo>
                      <a:pt x="44" y="138"/>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524" name="Freeform 41"/>
              <p:cNvSpPr>
                <a:spLocks/>
              </p:cNvSpPr>
              <p:nvPr/>
            </p:nvSpPr>
            <p:spPr bwMode="auto">
              <a:xfrm>
                <a:off x="947" y="1600"/>
                <a:ext cx="90" cy="74"/>
              </a:xfrm>
              <a:custGeom>
                <a:avLst/>
                <a:gdLst/>
                <a:ahLst/>
                <a:cxnLst>
                  <a:cxn ang="0">
                    <a:pos x="10" y="138"/>
                  </a:cxn>
                  <a:cxn ang="0">
                    <a:pos x="0" y="141"/>
                  </a:cxn>
                  <a:cxn ang="0">
                    <a:pos x="172" y="4"/>
                  </a:cxn>
                  <a:cxn ang="0">
                    <a:pos x="179" y="0"/>
                  </a:cxn>
                  <a:cxn ang="0">
                    <a:pos x="10" y="138"/>
                  </a:cxn>
                </a:cxnLst>
                <a:rect l="0" t="0" r="r" b="b"/>
                <a:pathLst>
                  <a:path w="179" h="141">
                    <a:moveTo>
                      <a:pt x="10" y="138"/>
                    </a:moveTo>
                    <a:lnTo>
                      <a:pt x="0" y="141"/>
                    </a:lnTo>
                    <a:lnTo>
                      <a:pt x="172" y="4"/>
                    </a:lnTo>
                    <a:lnTo>
                      <a:pt x="179" y="0"/>
                    </a:lnTo>
                    <a:lnTo>
                      <a:pt x="10" y="138"/>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525" name="Freeform 42"/>
              <p:cNvSpPr>
                <a:spLocks/>
              </p:cNvSpPr>
              <p:nvPr/>
            </p:nvSpPr>
            <p:spPr bwMode="auto">
              <a:xfrm>
                <a:off x="943" y="1601"/>
                <a:ext cx="90" cy="74"/>
              </a:xfrm>
              <a:custGeom>
                <a:avLst/>
                <a:gdLst/>
                <a:ahLst/>
                <a:cxnLst>
                  <a:cxn ang="0">
                    <a:pos x="7" y="137"/>
                  </a:cxn>
                  <a:cxn ang="0">
                    <a:pos x="0" y="141"/>
                  </a:cxn>
                  <a:cxn ang="0">
                    <a:pos x="171" y="4"/>
                  </a:cxn>
                  <a:cxn ang="0">
                    <a:pos x="179" y="0"/>
                  </a:cxn>
                  <a:cxn ang="0">
                    <a:pos x="7" y="137"/>
                  </a:cxn>
                </a:cxnLst>
                <a:rect l="0" t="0" r="r" b="b"/>
                <a:pathLst>
                  <a:path w="179" h="141">
                    <a:moveTo>
                      <a:pt x="7" y="137"/>
                    </a:moveTo>
                    <a:lnTo>
                      <a:pt x="0" y="141"/>
                    </a:lnTo>
                    <a:lnTo>
                      <a:pt x="171" y="4"/>
                    </a:lnTo>
                    <a:lnTo>
                      <a:pt x="179" y="0"/>
                    </a:lnTo>
                    <a:lnTo>
                      <a:pt x="7" y="137"/>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526" name="Freeform 43"/>
              <p:cNvSpPr>
                <a:spLocks/>
              </p:cNvSpPr>
              <p:nvPr/>
            </p:nvSpPr>
            <p:spPr bwMode="auto">
              <a:xfrm>
                <a:off x="930" y="1601"/>
                <a:ext cx="90" cy="72"/>
              </a:xfrm>
              <a:custGeom>
                <a:avLst/>
                <a:gdLst/>
                <a:ahLst/>
                <a:cxnLst>
                  <a:cxn ang="0">
                    <a:pos x="10" y="137"/>
                  </a:cxn>
                  <a:cxn ang="0">
                    <a:pos x="0" y="139"/>
                  </a:cxn>
                  <a:cxn ang="0">
                    <a:pos x="173" y="2"/>
                  </a:cxn>
                  <a:cxn ang="0">
                    <a:pos x="181" y="0"/>
                  </a:cxn>
                  <a:cxn ang="0">
                    <a:pos x="10" y="137"/>
                  </a:cxn>
                </a:cxnLst>
                <a:rect l="0" t="0" r="r" b="b"/>
                <a:pathLst>
                  <a:path w="181" h="139">
                    <a:moveTo>
                      <a:pt x="10" y="137"/>
                    </a:moveTo>
                    <a:lnTo>
                      <a:pt x="0" y="139"/>
                    </a:lnTo>
                    <a:lnTo>
                      <a:pt x="173" y="2"/>
                    </a:lnTo>
                    <a:lnTo>
                      <a:pt x="181" y="0"/>
                    </a:lnTo>
                    <a:lnTo>
                      <a:pt x="10" y="137"/>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527" name="Freeform 44"/>
              <p:cNvSpPr>
                <a:spLocks/>
              </p:cNvSpPr>
              <p:nvPr/>
            </p:nvSpPr>
            <p:spPr bwMode="auto">
              <a:xfrm>
                <a:off x="934" y="1602"/>
                <a:ext cx="90" cy="73"/>
              </a:xfrm>
              <a:custGeom>
                <a:avLst/>
                <a:gdLst/>
                <a:ahLst/>
                <a:cxnLst>
                  <a:cxn ang="0">
                    <a:pos x="9" y="137"/>
                  </a:cxn>
                  <a:cxn ang="0">
                    <a:pos x="0" y="141"/>
                  </a:cxn>
                  <a:cxn ang="0">
                    <a:pos x="173" y="3"/>
                  </a:cxn>
                  <a:cxn ang="0">
                    <a:pos x="182" y="0"/>
                  </a:cxn>
                  <a:cxn ang="0">
                    <a:pos x="9" y="137"/>
                  </a:cxn>
                </a:cxnLst>
                <a:rect l="0" t="0" r="r" b="b"/>
                <a:pathLst>
                  <a:path w="182" h="141">
                    <a:moveTo>
                      <a:pt x="9" y="137"/>
                    </a:moveTo>
                    <a:lnTo>
                      <a:pt x="0" y="141"/>
                    </a:lnTo>
                    <a:lnTo>
                      <a:pt x="173" y="3"/>
                    </a:lnTo>
                    <a:lnTo>
                      <a:pt x="182" y="0"/>
                    </a:lnTo>
                    <a:lnTo>
                      <a:pt x="9" y="137"/>
                    </a:lnTo>
                    <a:close/>
                  </a:path>
                </a:pathLst>
              </a:custGeom>
              <a:solidFill>
                <a:srgbClr val="ADAD45"/>
              </a:solidFill>
              <a:ln w="9525">
                <a:noFill/>
                <a:round/>
                <a:headEnd/>
                <a:tailEnd/>
              </a:ln>
            </p:spPr>
            <p:txBody>
              <a:bodyPr/>
              <a:lstStyle/>
              <a:p>
                <a:pPr algn="ctr">
                  <a:defRPr/>
                </a:pPr>
                <a:endParaRPr lang="en-US" b="1" dirty="0">
                  <a:latin typeface="+mn-lt"/>
                  <a:cs typeface="+mn-cs"/>
                </a:endParaRPr>
              </a:p>
            </p:txBody>
          </p:sp>
          <p:sp>
            <p:nvSpPr>
              <p:cNvPr id="528" name="Freeform 45"/>
              <p:cNvSpPr>
                <a:spLocks/>
              </p:cNvSpPr>
              <p:nvPr/>
            </p:nvSpPr>
            <p:spPr bwMode="auto">
              <a:xfrm>
                <a:off x="930" y="1607"/>
                <a:ext cx="90" cy="70"/>
              </a:xfrm>
              <a:custGeom>
                <a:avLst/>
                <a:gdLst/>
                <a:ahLst/>
                <a:cxnLst>
                  <a:cxn ang="0">
                    <a:pos x="8" y="138"/>
                  </a:cxn>
                  <a:cxn ang="0">
                    <a:pos x="0" y="141"/>
                  </a:cxn>
                  <a:cxn ang="0">
                    <a:pos x="173" y="2"/>
                  </a:cxn>
                  <a:cxn ang="0">
                    <a:pos x="181" y="0"/>
                  </a:cxn>
                  <a:cxn ang="0">
                    <a:pos x="8" y="138"/>
                  </a:cxn>
                </a:cxnLst>
                <a:rect l="0" t="0" r="r" b="b"/>
                <a:pathLst>
                  <a:path w="181" h="141">
                    <a:moveTo>
                      <a:pt x="8" y="138"/>
                    </a:moveTo>
                    <a:lnTo>
                      <a:pt x="0" y="141"/>
                    </a:lnTo>
                    <a:lnTo>
                      <a:pt x="173" y="2"/>
                    </a:lnTo>
                    <a:lnTo>
                      <a:pt x="181" y="0"/>
                    </a:lnTo>
                    <a:lnTo>
                      <a:pt x="8" y="138"/>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529" name="Freeform 46"/>
              <p:cNvSpPr>
                <a:spLocks/>
              </p:cNvSpPr>
              <p:nvPr/>
            </p:nvSpPr>
            <p:spPr bwMode="auto">
              <a:xfrm>
                <a:off x="909" y="1608"/>
                <a:ext cx="108" cy="79"/>
              </a:xfrm>
              <a:custGeom>
                <a:avLst/>
                <a:gdLst/>
                <a:ahLst/>
                <a:cxnLst>
                  <a:cxn ang="0">
                    <a:pos x="43" y="139"/>
                  </a:cxn>
                  <a:cxn ang="0">
                    <a:pos x="0" y="160"/>
                  </a:cxn>
                  <a:cxn ang="0">
                    <a:pos x="178" y="21"/>
                  </a:cxn>
                  <a:cxn ang="0">
                    <a:pos x="216" y="0"/>
                  </a:cxn>
                  <a:cxn ang="0">
                    <a:pos x="43" y="139"/>
                  </a:cxn>
                </a:cxnLst>
                <a:rect l="0" t="0" r="r" b="b"/>
                <a:pathLst>
                  <a:path w="216" h="160">
                    <a:moveTo>
                      <a:pt x="43" y="139"/>
                    </a:moveTo>
                    <a:lnTo>
                      <a:pt x="0" y="160"/>
                    </a:lnTo>
                    <a:lnTo>
                      <a:pt x="178" y="21"/>
                    </a:lnTo>
                    <a:lnTo>
                      <a:pt x="216" y="0"/>
                    </a:lnTo>
                    <a:lnTo>
                      <a:pt x="43"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530" name="Freeform 47"/>
              <p:cNvSpPr>
                <a:spLocks/>
              </p:cNvSpPr>
              <p:nvPr/>
            </p:nvSpPr>
            <p:spPr bwMode="auto">
              <a:xfrm>
                <a:off x="922" y="1608"/>
                <a:ext cx="95" cy="73"/>
              </a:xfrm>
              <a:custGeom>
                <a:avLst/>
                <a:gdLst/>
                <a:ahLst/>
                <a:cxnLst>
                  <a:cxn ang="0">
                    <a:pos x="15" y="139"/>
                  </a:cxn>
                  <a:cxn ang="0">
                    <a:pos x="0" y="147"/>
                  </a:cxn>
                  <a:cxn ang="0">
                    <a:pos x="176" y="8"/>
                  </a:cxn>
                  <a:cxn ang="0">
                    <a:pos x="188" y="0"/>
                  </a:cxn>
                  <a:cxn ang="0">
                    <a:pos x="15" y="139"/>
                  </a:cxn>
                </a:cxnLst>
                <a:rect l="0" t="0" r="r" b="b"/>
                <a:pathLst>
                  <a:path w="188" h="147">
                    <a:moveTo>
                      <a:pt x="15" y="139"/>
                    </a:moveTo>
                    <a:lnTo>
                      <a:pt x="0" y="147"/>
                    </a:lnTo>
                    <a:lnTo>
                      <a:pt x="176" y="8"/>
                    </a:lnTo>
                    <a:lnTo>
                      <a:pt x="188" y="0"/>
                    </a:lnTo>
                    <a:lnTo>
                      <a:pt x="15"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531" name="Freeform 48"/>
              <p:cNvSpPr>
                <a:spLocks/>
              </p:cNvSpPr>
              <p:nvPr/>
            </p:nvSpPr>
            <p:spPr bwMode="auto">
              <a:xfrm>
                <a:off x="915" y="1611"/>
                <a:ext cx="95" cy="74"/>
              </a:xfrm>
              <a:custGeom>
                <a:avLst/>
                <a:gdLst/>
                <a:ahLst/>
                <a:cxnLst>
                  <a:cxn ang="0">
                    <a:pos x="14" y="139"/>
                  </a:cxn>
                  <a:cxn ang="0">
                    <a:pos x="0" y="146"/>
                  </a:cxn>
                  <a:cxn ang="0">
                    <a:pos x="178" y="5"/>
                  </a:cxn>
                  <a:cxn ang="0">
                    <a:pos x="190" y="0"/>
                  </a:cxn>
                  <a:cxn ang="0">
                    <a:pos x="14" y="139"/>
                  </a:cxn>
                </a:cxnLst>
                <a:rect l="0" t="0" r="r" b="b"/>
                <a:pathLst>
                  <a:path w="190" h="146">
                    <a:moveTo>
                      <a:pt x="14" y="139"/>
                    </a:moveTo>
                    <a:lnTo>
                      <a:pt x="0" y="146"/>
                    </a:lnTo>
                    <a:lnTo>
                      <a:pt x="178" y="5"/>
                    </a:lnTo>
                    <a:lnTo>
                      <a:pt x="190" y="0"/>
                    </a:lnTo>
                    <a:lnTo>
                      <a:pt x="14" y="139"/>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532" name="Freeform 49"/>
              <p:cNvSpPr>
                <a:spLocks/>
              </p:cNvSpPr>
              <p:nvPr/>
            </p:nvSpPr>
            <p:spPr bwMode="auto">
              <a:xfrm>
                <a:off x="909" y="1614"/>
                <a:ext cx="95" cy="73"/>
              </a:xfrm>
              <a:custGeom>
                <a:avLst/>
                <a:gdLst/>
                <a:ahLst/>
                <a:cxnLst>
                  <a:cxn ang="0">
                    <a:pos x="14" y="141"/>
                  </a:cxn>
                  <a:cxn ang="0">
                    <a:pos x="0" y="147"/>
                  </a:cxn>
                  <a:cxn ang="0">
                    <a:pos x="178" y="8"/>
                  </a:cxn>
                  <a:cxn ang="0">
                    <a:pos x="192" y="0"/>
                  </a:cxn>
                  <a:cxn ang="0">
                    <a:pos x="14" y="141"/>
                  </a:cxn>
                </a:cxnLst>
                <a:rect l="0" t="0" r="r" b="b"/>
                <a:pathLst>
                  <a:path w="192" h="147">
                    <a:moveTo>
                      <a:pt x="14" y="141"/>
                    </a:moveTo>
                    <a:lnTo>
                      <a:pt x="0" y="147"/>
                    </a:lnTo>
                    <a:lnTo>
                      <a:pt x="178" y="8"/>
                    </a:lnTo>
                    <a:lnTo>
                      <a:pt x="192" y="0"/>
                    </a:lnTo>
                    <a:lnTo>
                      <a:pt x="14" y="141"/>
                    </a:lnTo>
                    <a:close/>
                  </a:path>
                </a:pathLst>
              </a:custGeom>
              <a:solidFill>
                <a:srgbClr val="B3B347"/>
              </a:solidFill>
              <a:ln w="9525">
                <a:noFill/>
                <a:round/>
                <a:headEnd/>
                <a:tailEnd/>
              </a:ln>
            </p:spPr>
            <p:txBody>
              <a:bodyPr/>
              <a:lstStyle/>
              <a:p>
                <a:pPr algn="ctr">
                  <a:defRPr/>
                </a:pPr>
                <a:endParaRPr lang="en-US" b="1" dirty="0">
                  <a:latin typeface="+mn-lt"/>
                  <a:cs typeface="+mn-cs"/>
                </a:endParaRPr>
              </a:p>
            </p:txBody>
          </p:sp>
          <p:sp>
            <p:nvSpPr>
              <p:cNvPr id="533" name="Freeform 50"/>
              <p:cNvSpPr>
                <a:spLocks/>
              </p:cNvSpPr>
              <p:nvPr/>
            </p:nvSpPr>
            <p:spPr bwMode="auto">
              <a:xfrm>
                <a:off x="889" y="1618"/>
                <a:ext cx="105" cy="79"/>
              </a:xfrm>
              <a:custGeom>
                <a:avLst/>
                <a:gdLst/>
                <a:ahLst/>
                <a:cxnLst>
                  <a:cxn ang="0">
                    <a:pos x="39" y="139"/>
                  </a:cxn>
                  <a:cxn ang="0">
                    <a:pos x="0" y="165"/>
                  </a:cxn>
                  <a:cxn ang="0">
                    <a:pos x="181" y="22"/>
                  </a:cxn>
                  <a:cxn ang="0">
                    <a:pos x="217" y="0"/>
                  </a:cxn>
                  <a:cxn ang="0">
                    <a:pos x="39" y="139"/>
                  </a:cxn>
                </a:cxnLst>
                <a:rect l="0" t="0" r="r" b="b"/>
                <a:pathLst>
                  <a:path w="217" h="165">
                    <a:moveTo>
                      <a:pt x="39" y="139"/>
                    </a:moveTo>
                    <a:lnTo>
                      <a:pt x="0" y="165"/>
                    </a:lnTo>
                    <a:lnTo>
                      <a:pt x="181" y="22"/>
                    </a:lnTo>
                    <a:lnTo>
                      <a:pt x="217" y="0"/>
                    </a:lnTo>
                    <a:lnTo>
                      <a:pt x="39" y="13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534" name="Freeform 51"/>
              <p:cNvSpPr>
                <a:spLocks/>
              </p:cNvSpPr>
              <p:nvPr/>
            </p:nvSpPr>
            <p:spPr bwMode="auto">
              <a:xfrm>
                <a:off x="898" y="1618"/>
                <a:ext cx="98" cy="76"/>
              </a:xfrm>
              <a:custGeom>
                <a:avLst/>
                <a:gdLst/>
                <a:ahLst/>
                <a:cxnLst>
                  <a:cxn ang="0">
                    <a:pos x="20" y="139"/>
                  </a:cxn>
                  <a:cxn ang="0">
                    <a:pos x="0" y="152"/>
                  </a:cxn>
                  <a:cxn ang="0">
                    <a:pos x="181" y="11"/>
                  </a:cxn>
                  <a:cxn ang="0">
                    <a:pos x="198" y="0"/>
                  </a:cxn>
                  <a:cxn ang="0">
                    <a:pos x="20" y="139"/>
                  </a:cxn>
                </a:cxnLst>
                <a:rect l="0" t="0" r="r" b="b"/>
                <a:pathLst>
                  <a:path w="198" h="152">
                    <a:moveTo>
                      <a:pt x="20" y="139"/>
                    </a:moveTo>
                    <a:lnTo>
                      <a:pt x="0" y="152"/>
                    </a:lnTo>
                    <a:lnTo>
                      <a:pt x="181" y="11"/>
                    </a:lnTo>
                    <a:lnTo>
                      <a:pt x="198" y="0"/>
                    </a:lnTo>
                    <a:lnTo>
                      <a:pt x="20" y="13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535" name="Freeform 52"/>
              <p:cNvSpPr>
                <a:spLocks/>
              </p:cNvSpPr>
              <p:nvPr/>
            </p:nvSpPr>
            <p:spPr bwMode="auto">
              <a:xfrm>
                <a:off x="889" y="1623"/>
                <a:ext cx="98" cy="77"/>
              </a:xfrm>
              <a:custGeom>
                <a:avLst/>
                <a:gdLst/>
                <a:ahLst/>
                <a:cxnLst>
                  <a:cxn ang="0">
                    <a:pos x="19" y="141"/>
                  </a:cxn>
                  <a:cxn ang="0">
                    <a:pos x="0" y="154"/>
                  </a:cxn>
                  <a:cxn ang="0">
                    <a:pos x="181" y="11"/>
                  </a:cxn>
                  <a:cxn ang="0">
                    <a:pos x="200" y="0"/>
                  </a:cxn>
                  <a:cxn ang="0">
                    <a:pos x="19" y="141"/>
                  </a:cxn>
                </a:cxnLst>
                <a:rect l="0" t="0" r="r" b="b"/>
                <a:pathLst>
                  <a:path w="200" h="154">
                    <a:moveTo>
                      <a:pt x="19" y="141"/>
                    </a:moveTo>
                    <a:lnTo>
                      <a:pt x="0" y="154"/>
                    </a:lnTo>
                    <a:lnTo>
                      <a:pt x="181" y="11"/>
                    </a:lnTo>
                    <a:lnTo>
                      <a:pt x="200" y="0"/>
                    </a:lnTo>
                    <a:lnTo>
                      <a:pt x="19" y="141"/>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536" name="Freeform 53"/>
              <p:cNvSpPr>
                <a:spLocks/>
              </p:cNvSpPr>
              <p:nvPr/>
            </p:nvSpPr>
            <p:spPr bwMode="auto">
              <a:xfrm>
                <a:off x="871" y="1629"/>
                <a:ext cx="109" cy="85"/>
              </a:xfrm>
              <a:custGeom>
                <a:avLst/>
                <a:gdLst/>
                <a:ahLst/>
                <a:cxnLst>
                  <a:cxn ang="0">
                    <a:pos x="37" y="143"/>
                  </a:cxn>
                  <a:cxn ang="0">
                    <a:pos x="0" y="171"/>
                  </a:cxn>
                  <a:cxn ang="0">
                    <a:pos x="184" y="26"/>
                  </a:cxn>
                  <a:cxn ang="0">
                    <a:pos x="218" y="0"/>
                  </a:cxn>
                  <a:cxn ang="0">
                    <a:pos x="37" y="143"/>
                  </a:cxn>
                </a:cxnLst>
                <a:rect l="0" t="0" r="r" b="b"/>
                <a:pathLst>
                  <a:path w="218" h="171">
                    <a:moveTo>
                      <a:pt x="37" y="143"/>
                    </a:moveTo>
                    <a:lnTo>
                      <a:pt x="0" y="171"/>
                    </a:lnTo>
                    <a:lnTo>
                      <a:pt x="184" y="26"/>
                    </a:lnTo>
                    <a:lnTo>
                      <a:pt x="218" y="0"/>
                    </a:lnTo>
                    <a:lnTo>
                      <a:pt x="37" y="143"/>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537" name="Freeform 54"/>
              <p:cNvSpPr>
                <a:spLocks/>
              </p:cNvSpPr>
              <p:nvPr/>
            </p:nvSpPr>
            <p:spPr bwMode="auto">
              <a:xfrm>
                <a:off x="1227" y="1924"/>
                <a:ext cx="64" cy="110"/>
              </a:xfrm>
              <a:custGeom>
                <a:avLst/>
                <a:gdLst/>
                <a:ahLst/>
                <a:cxnLst>
                  <a:cxn ang="0">
                    <a:pos x="0" y="224"/>
                  </a:cxn>
                  <a:cxn ang="0">
                    <a:pos x="11" y="202"/>
                  </a:cxn>
                  <a:cxn ang="0">
                    <a:pos x="129" y="0"/>
                  </a:cxn>
                  <a:cxn ang="0">
                    <a:pos x="119" y="18"/>
                  </a:cxn>
                  <a:cxn ang="0">
                    <a:pos x="0" y="224"/>
                  </a:cxn>
                </a:cxnLst>
                <a:rect l="0" t="0" r="r" b="b"/>
                <a:pathLst>
                  <a:path w="129" h="224">
                    <a:moveTo>
                      <a:pt x="0" y="224"/>
                    </a:moveTo>
                    <a:lnTo>
                      <a:pt x="11" y="202"/>
                    </a:lnTo>
                    <a:lnTo>
                      <a:pt x="129" y="0"/>
                    </a:lnTo>
                    <a:lnTo>
                      <a:pt x="119" y="18"/>
                    </a:lnTo>
                    <a:lnTo>
                      <a:pt x="0" y="224"/>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538" name="Freeform 55"/>
              <p:cNvSpPr>
                <a:spLocks/>
              </p:cNvSpPr>
              <p:nvPr/>
            </p:nvSpPr>
            <p:spPr bwMode="auto">
              <a:xfrm>
                <a:off x="1234" y="1915"/>
                <a:ext cx="64" cy="110"/>
              </a:xfrm>
              <a:custGeom>
                <a:avLst/>
                <a:gdLst/>
                <a:ahLst/>
                <a:cxnLst>
                  <a:cxn ang="0">
                    <a:pos x="0" y="221"/>
                  </a:cxn>
                  <a:cxn ang="0">
                    <a:pos x="11" y="201"/>
                  </a:cxn>
                  <a:cxn ang="0">
                    <a:pos x="128" y="0"/>
                  </a:cxn>
                  <a:cxn ang="0">
                    <a:pos x="118" y="19"/>
                  </a:cxn>
                  <a:cxn ang="0">
                    <a:pos x="0" y="221"/>
                  </a:cxn>
                </a:cxnLst>
                <a:rect l="0" t="0" r="r" b="b"/>
                <a:pathLst>
                  <a:path w="128" h="221">
                    <a:moveTo>
                      <a:pt x="0" y="221"/>
                    </a:moveTo>
                    <a:lnTo>
                      <a:pt x="11" y="201"/>
                    </a:lnTo>
                    <a:lnTo>
                      <a:pt x="128" y="0"/>
                    </a:lnTo>
                    <a:lnTo>
                      <a:pt x="118" y="19"/>
                    </a:lnTo>
                    <a:lnTo>
                      <a:pt x="0" y="221"/>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539" name="Freeform 56"/>
              <p:cNvSpPr>
                <a:spLocks/>
              </p:cNvSpPr>
              <p:nvPr/>
            </p:nvSpPr>
            <p:spPr bwMode="auto">
              <a:xfrm>
                <a:off x="1241" y="1904"/>
                <a:ext cx="62" cy="111"/>
              </a:xfrm>
              <a:custGeom>
                <a:avLst/>
                <a:gdLst/>
                <a:ahLst/>
                <a:cxnLst>
                  <a:cxn ang="0">
                    <a:pos x="0" y="221"/>
                  </a:cxn>
                  <a:cxn ang="0">
                    <a:pos x="9" y="198"/>
                  </a:cxn>
                  <a:cxn ang="0">
                    <a:pos x="125" y="0"/>
                  </a:cxn>
                  <a:cxn ang="0">
                    <a:pos x="117" y="20"/>
                  </a:cxn>
                  <a:cxn ang="0">
                    <a:pos x="0" y="221"/>
                  </a:cxn>
                </a:cxnLst>
                <a:rect l="0" t="0" r="r" b="b"/>
                <a:pathLst>
                  <a:path w="125" h="221">
                    <a:moveTo>
                      <a:pt x="0" y="221"/>
                    </a:moveTo>
                    <a:lnTo>
                      <a:pt x="9" y="198"/>
                    </a:lnTo>
                    <a:lnTo>
                      <a:pt x="125" y="0"/>
                    </a:lnTo>
                    <a:lnTo>
                      <a:pt x="117" y="20"/>
                    </a:lnTo>
                    <a:lnTo>
                      <a:pt x="0" y="221"/>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540" name="Freeform 57"/>
              <p:cNvSpPr>
                <a:spLocks/>
              </p:cNvSpPr>
              <p:nvPr/>
            </p:nvSpPr>
            <p:spPr bwMode="auto">
              <a:xfrm>
                <a:off x="1245" y="1894"/>
                <a:ext cx="61" cy="110"/>
              </a:xfrm>
              <a:custGeom>
                <a:avLst/>
                <a:gdLst/>
                <a:ahLst/>
                <a:cxnLst>
                  <a:cxn ang="0">
                    <a:pos x="0" y="219"/>
                  </a:cxn>
                  <a:cxn ang="0">
                    <a:pos x="10" y="197"/>
                  </a:cxn>
                  <a:cxn ang="0">
                    <a:pos x="124" y="0"/>
                  </a:cxn>
                  <a:cxn ang="0">
                    <a:pos x="116" y="21"/>
                  </a:cxn>
                  <a:cxn ang="0">
                    <a:pos x="0" y="219"/>
                  </a:cxn>
                </a:cxnLst>
                <a:rect l="0" t="0" r="r" b="b"/>
                <a:pathLst>
                  <a:path w="124" h="219">
                    <a:moveTo>
                      <a:pt x="0" y="219"/>
                    </a:moveTo>
                    <a:lnTo>
                      <a:pt x="10" y="197"/>
                    </a:lnTo>
                    <a:lnTo>
                      <a:pt x="124" y="0"/>
                    </a:lnTo>
                    <a:lnTo>
                      <a:pt x="116" y="21"/>
                    </a:lnTo>
                    <a:lnTo>
                      <a:pt x="0" y="219"/>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541" name="Freeform 58"/>
              <p:cNvSpPr>
                <a:spLocks/>
              </p:cNvSpPr>
              <p:nvPr/>
            </p:nvSpPr>
            <p:spPr bwMode="auto">
              <a:xfrm>
                <a:off x="1249" y="1884"/>
                <a:ext cx="61" cy="110"/>
              </a:xfrm>
              <a:custGeom>
                <a:avLst/>
                <a:gdLst/>
                <a:ahLst/>
                <a:cxnLst>
                  <a:cxn ang="0">
                    <a:pos x="0" y="217"/>
                  </a:cxn>
                  <a:cxn ang="0">
                    <a:pos x="7" y="193"/>
                  </a:cxn>
                  <a:cxn ang="0">
                    <a:pos x="122" y="0"/>
                  </a:cxn>
                  <a:cxn ang="0">
                    <a:pos x="114" y="20"/>
                  </a:cxn>
                  <a:cxn ang="0">
                    <a:pos x="0" y="217"/>
                  </a:cxn>
                </a:cxnLst>
                <a:rect l="0" t="0" r="r" b="b"/>
                <a:pathLst>
                  <a:path w="122" h="217">
                    <a:moveTo>
                      <a:pt x="0" y="217"/>
                    </a:moveTo>
                    <a:lnTo>
                      <a:pt x="7" y="193"/>
                    </a:lnTo>
                    <a:lnTo>
                      <a:pt x="122" y="0"/>
                    </a:lnTo>
                    <a:lnTo>
                      <a:pt x="114" y="20"/>
                    </a:lnTo>
                    <a:lnTo>
                      <a:pt x="0" y="217"/>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542" name="Freeform 59"/>
              <p:cNvSpPr>
                <a:spLocks/>
              </p:cNvSpPr>
              <p:nvPr/>
            </p:nvSpPr>
            <p:spPr bwMode="auto">
              <a:xfrm>
                <a:off x="1254" y="1873"/>
                <a:ext cx="60" cy="108"/>
              </a:xfrm>
              <a:custGeom>
                <a:avLst/>
                <a:gdLst/>
                <a:ahLst/>
                <a:cxnLst>
                  <a:cxn ang="0">
                    <a:pos x="0" y="215"/>
                  </a:cxn>
                  <a:cxn ang="0">
                    <a:pos x="6" y="193"/>
                  </a:cxn>
                  <a:cxn ang="0">
                    <a:pos x="121" y="0"/>
                  </a:cxn>
                  <a:cxn ang="0">
                    <a:pos x="115" y="22"/>
                  </a:cxn>
                  <a:cxn ang="0">
                    <a:pos x="0" y="215"/>
                  </a:cxn>
                </a:cxnLst>
                <a:rect l="0" t="0" r="r" b="b"/>
                <a:pathLst>
                  <a:path w="121" h="215">
                    <a:moveTo>
                      <a:pt x="0" y="215"/>
                    </a:moveTo>
                    <a:lnTo>
                      <a:pt x="6" y="193"/>
                    </a:lnTo>
                    <a:lnTo>
                      <a:pt x="121" y="0"/>
                    </a:lnTo>
                    <a:lnTo>
                      <a:pt x="115" y="22"/>
                    </a:lnTo>
                    <a:lnTo>
                      <a:pt x="0" y="215"/>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543" name="Freeform 60"/>
              <p:cNvSpPr>
                <a:spLocks/>
              </p:cNvSpPr>
              <p:nvPr/>
            </p:nvSpPr>
            <p:spPr bwMode="auto">
              <a:xfrm>
                <a:off x="1254" y="1878"/>
                <a:ext cx="58" cy="103"/>
              </a:xfrm>
              <a:custGeom>
                <a:avLst/>
                <a:gdLst/>
                <a:ahLst/>
                <a:cxnLst>
                  <a:cxn ang="0">
                    <a:pos x="0" y="204"/>
                  </a:cxn>
                  <a:cxn ang="0">
                    <a:pos x="3" y="193"/>
                  </a:cxn>
                  <a:cxn ang="0">
                    <a:pos x="118" y="0"/>
                  </a:cxn>
                  <a:cxn ang="0">
                    <a:pos x="115" y="11"/>
                  </a:cxn>
                  <a:cxn ang="0">
                    <a:pos x="0" y="204"/>
                  </a:cxn>
                </a:cxnLst>
                <a:rect l="0" t="0" r="r" b="b"/>
                <a:pathLst>
                  <a:path w="118" h="204">
                    <a:moveTo>
                      <a:pt x="0" y="204"/>
                    </a:moveTo>
                    <a:lnTo>
                      <a:pt x="3" y="193"/>
                    </a:lnTo>
                    <a:lnTo>
                      <a:pt x="118" y="0"/>
                    </a:lnTo>
                    <a:lnTo>
                      <a:pt x="115" y="11"/>
                    </a:lnTo>
                    <a:lnTo>
                      <a:pt x="0" y="204"/>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544" name="Freeform 61"/>
              <p:cNvSpPr>
                <a:spLocks/>
              </p:cNvSpPr>
              <p:nvPr/>
            </p:nvSpPr>
            <p:spPr bwMode="auto">
              <a:xfrm>
                <a:off x="1255" y="1873"/>
                <a:ext cx="59" cy="102"/>
              </a:xfrm>
              <a:custGeom>
                <a:avLst/>
                <a:gdLst/>
                <a:ahLst/>
                <a:cxnLst>
                  <a:cxn ang="0">
                    <a:pos x="0" y="204"/>
                  </a:cxn>
                  <a:cxn ang="0">
                    <a:pos x="3" y="193"/>
                  </a:cxn>
                  <a:cxn ang="0">
                    <a:pos x="118" y="0"/>
                  </a:cxn>
                  <a:cxn ang="0">
                    <a:pos x="115" y="11"/>
                  </a:cxn>
                  <a:cxn ang="0">
                    <a:pos x="0" y="204"/>
                  </a:cxn>
                </a:cxnLst>
                <a:rect l="0" t="0" r="r" b="b"/>
                <a:pathLst>
                  <a:path w="118" h="204">
                    <a:moveTo>
                      <a:pt x="0" y="204"/>
                    </a:moveTo>
                    <a:lnTo>
                      <a:pt x="3" y="193"/>
                    </a:lnTo>
                    <a:lnTo>
                      <a:pt x="118" y="0"/>
                    </a:lnTo>
                    <a:lnTo>
                      <a:pt x="115" y="11"/>
                    </a:lnTo>
                    <a:lnTo>
                      <a:pt x="0" y="204"/>
                    </a:lnTo>
                    <a:close/>
                  </a:path>
                </a:pathLst>
              </a:custGeom>
              <a:solidFill>
                <a:srgbClr val="DCDC57"/>
              </a:solidFill>
              <a:ln w="9525">
                <a:noFill/>
                <a:round/>
                <a:headEnd/>
                <a:tailEnd/>
              </a:ln>
            </p:spPr>
            <p:txBody>
              <a:bodyPr/>
              <a:lstStyle/>
              <a:p>
                <a:pPr algn="ctr">
                  <a:defRPr/>
                </a:pPr>
                <a:endParaRPr lang="en-US" b="1" dirty="0">
                  <a:latin typeface="+mn-lt"/>
                  <a:cs typeface="+mn-cs"/>
                </a:endParaRPr>
              </a:p>
            </p:txBody>
          </p:sp>
          <p:sp>
            <p:nvSpPr>
              <p:cNvPr id="545" name="Freeform 62"/>
              <p:cNvSpPr>
                <a:spLocks/>
              </p:cNvSpPr>
              <p:nvPr/>
            </p:nvSpPr>
            <p:spPr bwMode="auto">
              <a:xfrm>
                <a:off x="1256" y="1862"/>
                <a:ext cx="59" cy="107"/>
              </a:xfrm>
              <a:custGeom>
                <a:avLst/>
                <a:gdLst/>
                <a:ahLst/>
                <a:cxnLst>
                  <a:cxn ang="0">
                    <a:pos x="0" y="215"/>
                  </a:cxn>
                  <a:cxn ang="0">
                    <a:pos x="7" y="191"/>
                  </a:cxn>
                  <a:cxn ang="0">
                    <a:pos x="119" y="0"/>
                  </a:cxn>
                  <a:cxn ang="0">
                    <a:pos x="115" y="22"/>
                  </a:cxn>
                  <a:cxn ang="0">
                    <a:pos x="0" y="215"/>
                  </a:cxn>
                </a:cxnLst>
                <a:rect l="0" t="0" r="r" b="b"/>
                <a:pathLst>
                  <a:path w="119" h="215">
                    <a:moveTo>
                      <a:pt x="0" y="215"/>
                    </a:moveTo>
                    <a:lnTo>
                      <a:pt x="7" y="191"/>
                    </a:lnTo>
                    <a:lnTo>
                      <a:pt x="119" y="0"/>
                    </a:lnTo>
                    <a:lnTo>
                      <a:pt x="115" y="22"/>
                    </a:lnTo>
                    <a:lnTo>
                      <a:pt x="0" y="215"/>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546" name="Freeform 63"/>
              <p:cNvSpPr>
                <a:spLocks/>
              </p:cNvSpPr>
              <p:nvPr/>
            </p:nvSpPr>
            <p:spPr bwMode="auto">
              <a:xfrm>
                <a:off x="1260" y="1851"/>
                <a:ext cx="58" cy="109"/>
              </a:xfrm>
              <a:custGeom>
                <a:avLst/>
                <a:gdLst/>
                <a:ahLst/>
                <a:cxnLst>
                  <a:cxn ang="0">
                    <a:pos x="0" y="214"/>
                  </a:cxn>
                  <a:cxn ang="0">
                    <a:pos x="3" y="188"/>
                  </a:cxn>
                  <a:cxn ang="0">
                    <a:pos x="115" y="0"/>
                  </a:cxn>
                  <a:cxn ang="0">
                    <a:pos x="112" y="23"/>
                  </a:cxn>
                  <a:cxn ang="0">
                    <a:pos x="0" y="214"/>
                  </a:cxn>
                </a:cxnLst>
                <a:rect l="0" t="0" r="r" b="b"/>
                <a:pathLst>
                  <a:path w="115" h="214">
                    <a:moveTo>
                      <a:pt x="0" y="214"/>
                    </a:moveTo>
                    <a:lnTo>
                      <a:pt x="3" y="188"/>
                    </a:lnTo>
                    <a:lnTo>
                      <a:pt x="115" y="0"/>
                    </a:lnTo>
                    <a:lnTo>
                      <a:pt x="112" y="23"/>
                    </a:lnTo>
                    <a:lnTo>
                      <a:pt x="0" y="214"/>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547" name="Freeform 64"/>
              <p:cNvSpPr>
                <a:spLocks/>
              </p:cNvSpPr>
              <p:nvPr/>
            </p:nvSpPr>
            <p:spPr bwMode="auto">
              <a:xfrm>
                <a:off x="1261" y="1840"/>
                <a:ext cx="58" cy="104"/>
              </a:xfrm>
              <a:custGeom>
                <a:avLst/>
                <a:gdLst/>
                <a:ahLst/>
                <a:cxnLst>
                  <a:cxn ang="0">
                    <a:pos x="0" y="210"/>
                  </a:cxn>
                  <a:cxn ang="0">
                    <a:pos x="3" y="186"/>
                  </a:cxn>
                  <a:cxn ang="0">
                    <a:pos x="116" y="0"/>
                  </a:cxn>
                  <a:cxn ang="0">
                    <a:pos x="112" y="22"/>
                  </a:cxn>
                  <a:cxn ang="0">
                    <a:pos x="0" y="210"/>
                  </a:cxn>
                </a:cxnLst>
                <a:rect l="0" t="0" r="r" b="b"/>
                <a:pathLst>
                  <a:path w="116" h="210">
                    <a:moveTo>
                      <a:pt x="0" y="210"/>
                    </a:moveTo>
                    <a:lnTo>
                      <a:pt x="3" y="186"/>
                    </a:lnTo>
                    <a:lnTo>
                      <a:pt x="116" y="0"/>
                    </a:lnTo>
                    <a:lnTo>
                      <a:pt x="112" y="22"/>
                    </a:lnTo>
                    <a:lnTo>
                      <a:pt x="0" y="210"/>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548" name="Freeform 65"/>
              <p:cNvSpPr>
                <a:spLocks/>
              </p:cNvSpPr>
              <p:nvPr/>
            </p:nvSpPr>
            <p:spPr bwMode="auto">
              <a:xfrm>
                <a:off x="1263" y="1828"/>
                <a:ext cx="57" cy="104"/>
              </a:xfrm>
              <a:custGeom>
                <a:avLst/>
                <a:gdLst/>
                <a:ahLst/>
                <a:cxnLst>
                  <a:cxn ang="0">
                    <a:pos x="0" y="208"/>
                  </a:cxn>
                  <a:cxn ang="0">
                    <a:pos x="3" y="182"/>
                  </a:cxn>
                  <a:cxn ang="0">
                    <a:pos x="114" y="0"/>
                  </a:cxn>
                  <a:cxn ang="0">
                    <a:pos x="113" y="22"/>
                  </a:cxn>
                  <a:cxn ang="0">
                    <a:pos x="0" y="208"/>
                  </a:cxn>
                </a:cxnLst>
                <a:rect l="0" t="0" r="r" b="b"/>
                <a:pathLst>
                  <a:path w="114" h="208">
                    <a:moveTo>
                      <a:pt x="0" y="208"/>
                    </a:moveTo>
                    <a:lnTo>
                      <a:pt x="3" y="182"/>
                    </a:lnTo>
                    <a:lnTo>
                      <a:pt x="114" y="0"/>
                    </a:lnTo>
                    <a:lnTo>
                      <a:pt x="113" y="22"/>
                    </a:lnTo>
                    <a:lnTo>
                      <a:pt x="0" y="208"/>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549" name="Freeform 66"/>
              <p:cNvSpPr>
                <a:spLocks/>
              </p:cNvSpPr>
              <p:nvPr/>
            </p:nvSpPr>
            <p:spPr bwMode="auto">
              <a:xfrm>
                <a:off x="1263" y="1816"/>
                <a:ext cx="57" cy="103"/>
              </a:xfrm>
              <a:custGeom>
                <a:avLst/>
                <a:gdLst/>
                <a:ahLst/>
                <a:cxnLst>
                  <a:cxn ang="0">
                    <a:pos x="0" y="206"/>
                  </a:cxn>
                  <a:cxn ang="0">
                    <a:pos x="0" y="180"/>
                  </a:cxn>
                  <a:cxn ang="0">
                    <a:pos x="113" y="0"/>
                  </a:cxn>
                  <a:cxn ang="0">
                    <a:pos x="111" y="24"/>
                  </a:cxn>
                  <a:cxn ang="0">
                    <a:pos x="0" y="206"/>
                  </a:cxn>
                </a:cxnLst>
                <a:rect l="0" t="0" r="r" b="b"/>
                <a:pathLst>
                  <a:path w="113" h="206">
                    <a:moveTo>
                      <a:pt x="0" y="206"/>
                    </a:moveTo>
                    <a:lnTo>
                      <a:pt x="0" y="180"/>
                    </a:lnTo>
                    <a:lnTo>
                      <a:pt x="113" y="0"/>
                    </a:lnTo>
                    <a:lnTo>
                      <a:pt x="111" y="24"/>
                    </a:lnTo>
                    <a:lnTo>
                      <a:pt x="0" y="206"/>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550" name="Freeform 67"/>
              <p:cNvSpPr>
                <a:spLocks/>
              </p:cNvSpPr>
              <p:nvPr/>
            </p:nvSpPr>
            <p:spPr bwMode="auto">
              <a:xfrm>
                <a:off x="1263" y="1805"/>
                <a:ext cx="57" cy="101"/>
              </a:xfrm>
              <a:custGeom>
                <a:avLst/>
                <a:gdLst/>
                <a:ahLst/>
                <a:cxnLst>
                  <a:cxn ang="0">
                    <a:pos x="0" y="203"/>
                  </a:cxn>
                  <a:cxn ang="0">
                    <a:pos x="0" y="178"/>
                  </a:cxn>
                  <a:cxn ang="0">
                    <a:pos x="111" y="0"/>
                  </a:cxn>
                  <a:cxn ang="0">
                    <a:pos x="113" y="23"/>
                  </a:cxn>
                  <a:cxn ang="0">
                    <a:pos x="0" y="203"/>
                  </a:cxn>
                </a:cxnLst>
                <a:rect l="0" t="0" r="r" b="b"/>
                <a:pathLst>
                  <a:path w="113" h="203">
                    <a:moveTo>
                      <a:pt x="0" y="203"/>
                    </a:moveTo>
                    <a:lnTo>
                      <a:pt x="0" y="178"/>
                    </a:lnTo>
                    <a:lnTo>
                      <a:pt x="111" y="0"/>
                    </a:lnTo>
                    <a:lnTo>
                      <a:pt x="113" y="23"/>
                    </a:lnTo>
                    <a:lnTo>
                      <a:pt x="0" y="203"/>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551" name="Freeform 68"/>
              <p:cNvSpPr>
                <a:spLocks/>
              </p:cNvSpPr>
              <p:nvPr/>
            </p:nvSpPr>
            <p:spPr bwMode="auto">
              <a:xfrm>
                <a:off x="1263" y="1790"/>
                <a:ext cx="57" cy="104"/>
              </a:xfrm>
              <a:custGeom>
                <a:avLst/>
                <a:gdLst/>
                <a:ahLst/>
                <a:cxnLst>
                  <a:cxn ang="0">
                    <a:pos x="3" y="202"/>
                  </a:cxn>
                  <a:cxn ang="0">
                    <a:pos x="0" y="177"/>
                  </a:cxn>
                  <a:cxn ang="0">
                    <a:pos x="113" y="0"/>
                  </a:cxn>
                  <a:cxn ang="0">
                    <a:pos x="114" y="24"/>
                  </a:cxn>
                  <a:cxn ang="0">
                    <a:pos x="3" y="202"/>
                  </a:cxn>
                </a:cxnLst>
                <a:rect l="0" t="0" r="r" b="b"/>
                <a:pathLst>
                  <a:path w="114" h="202">
                    <a:moveTo>
                      <a:pt x="3" y="202"/>
                    </a:moveTo>
                    <a:lnTo>
                      <a:pt x="0" y="177"/>
                    </a:lnTo>
                    <a:lnTo>
                      <a:pt x="113" y="0"/>
                    </a:lnTo>
                    <a:lnTo>
                      <a:pt x="114" y="24"/>
                    </a:lnTo>
                    <a:lnTo>
                      <a:pt x="3" y="202"/>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552" name="Freeform 69"/>
              <p:cNvSpPr>
                <a:spLocks/>
              </p:cNvSpPr>
              <p:nvPr/>
            </p:nvSpPr>
            <p:spPr bwMode="auto">
              <a:xfrm>
                <a:off x="1261" y="1782"/>
                <a:ext cx="58" cy="99"/>
              </a:xfrm>
              <a:custGeom>
                <a:avLst/>
                <a:gdLst/>
                <a:ahLst/>
                <a:cxnLst>
                  <a:cxn ang="0">
                    <a:pos x="3" y="199"/>
                  </a:cxn>
                  <a:cxn ang="0">
                    <a:pos x="0" y="174"/>
                  </a:cxn>
                  <a:cxn ang="0">
                    <a:pos x="112" y="0"/>
                  </a:cxn>
                  <a:cxn ang="0">
                    <a:pos x="116" y="22"/>
                  </a:cxn>
                  <a:cxn ang="0">
                    <a:pos x="3" y="199"/>
                  </a:cxn>
                </a:cxnLst>
                <a:rect l="0" t="0" r="r" b="b"/>
                <a:pathLst>
                  <a:path w="116" h="199">
                    <a:moveTo>
                      <a:pt x="3" y="199"/>
                    </a:moveTo>
                    <a:lnTo>
                      <a:pt x="0" y="174"/>
                    </a:lnTo>
                    <a:lnTo>
                      <a:pt x="112" y="0"/>
                    </a:lnTo>
                    <a:lnTo>
                      <a:pt x="116" y="22"/>
                    </a:lnTo>
                    <a:lnTo>
                      <a:pt x="3" y="199"/>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553" name="Freeform 70"/>
              <p:cNvSpPr>
                <a:spLocks/>
              </p:cNvSpPr>
              <p:nvPr/>
            </p:nvSpPr>
            <p:spPr bwMode="auto">
              <a:xfrm>
                <a:off x="1260" y="1771"/>
                <a:ext cx="58" cy="98"/>
              </a:xfrm>
              <a:custGeom>
                <a:avLst/>
                <a:gdLst/>
                <a:ahLst/>
                <a:cxnLst>
                  <a:cxn ang="0">
                    <a:pos x="3" y="196"/>
                  </a:cxn>
                  <a:cxn ang="0">
                    <a:pos x="0" y="170"/>
                  </a:cxn>
                  <a:cxn ang="0">
                    <a:pos x="112" y="0"/>
                  </a:cxn>
                  <a:cxn ang="0">
                    <a:pos x="115" y="22"/>
                  </a:cxn>
                  <a:cxn ang="0">
                    <a:pos x="3" y="196"/>
                  </a:cxn>
                </a:cxnLst>
                <a:rect l="0" t="0" r="r" b="b"/>
                <a:pathLst>
                  <a:path w="115" h="196">
                    <a:moveTo>
                      <a:pt x="3" y="196"/>
                    </a:moveTo>
                    <a:lnTo>
                      <a:pt x="0" y="170"/>
                    </a:lnTo>
                    <a:lnTo>
                      <a:pt x="112" y="0"/>
                    </a:lnTo>
                    <a:lnTo>
                      <a:pt x="115" y="22"/>
                    </a:lnTo>
                    <a:lnTo>
                      <a:pt x="3" y="196"/>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554" name="Freeform 71"/>
              <p:cNvSpPr>
                <a:spLocks/>
              </p:cNvSpPr>
              <p:nvPr/>
            </p:nvSpPr>
            <p:spPr bwMode="auto">
              <a:xfrm>
                <a:off x="1256" y="1758"/>
                <a:ext cx="59" cy="96"/>
              </a:xfrm>
              <a:custGeom>
                <a:avLst/>
                <a:gdLst/>
                <a:ahLst/>
                <a:cxnLst>
                  <a:cxn ang="0">
                    <a:pos x="7" y="193"/>
                  </a:cxn>
                  <a:cxn ang="0">
                    <a:pos x="0" y="169"/>
                  </a:cxn>
                  <a:cxn ang="0">
                    <a:pos x="115" y="0"/>
                  </a:cxn>
                  <a:cxn ang="0">
                    <a:pos x="119" y="23"/>
                  </a:cxn>
                  <a:cxn ang="0">
                    <a:pos x="7" y="193"/>
                  </a:cxn>
                </a:cxnLst>
                <a:rect l="0" t="0" r="r" b="b"/>
                <a:pathLst>
                  <a:path w="119" h="193">
                    <a:moveTo>
                      <a:pt x="7" y="193"/>
                    </a:moveTo>
                    <a:lnTo>
                      <a:pt x="0" y="169"/>
                    </a:lnTo>
                    <a:lnTo>
                      <a:pt x="115" y="0"/>
                    </a:lnTo>
                    <a:lnTo>
                      <a:pt x="119" y="23"/>
                    </a:lnTo>
                    <a:lnTo>
                      <a:pt x="7" y="193"/>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555" name="Freeform 72"/>
              <p:cNvSpPr>
                <a:spLocks/>
              </p:cNvSpPr>
              <p:nvPr/>
            </p:nvSpPr>
            <p:spPr bwMode="auto">
              <a:xfrm>
                <a:off x="1254" y="1750"/>
                <a:ext cx="60" cy="94"/>
              </a:xfrm>
              <a:custGeom>
                <a:avLst/>
                <a:gdLst/>
                <a:ahLst/>
                <a:cxnLst>
                  <a:cxn ang="0">
                    <a:pos x="6" y="189"/>
                  </a:cxn>
                  <a:cxn ang="0">
                    <a:pos x="0" y="167"/>
                  </a:cxn>
                  <a:cxn ang="0">
                    <a:pos x="115" y="0"/>
                  </a:cxn>
                  <a:cxn ang="0">
                    <a:pos x="121" y="20"/>
                  </a:cxn>
                  <a:cxn ang="0">
                    <a:pos x="6" y="189"/>
                  </a:cxn>
                </a:cxnLst>
                <a:rect l="0" t="0" r="r" b="b"/>
                <a:pathLst>
                  <a:path w="121" h="189">
                    <a:moveTo>
                      <a:pt x="6" y="189"/>
                    </a:moveTo>
                    <a:lnTo>
                      <a:pt x="0" y="167"/>
                    </a:lnTo>
                    <a:lnTo>
                      <a:pt x="115" y="0"/>
                    </a:lnTo>
                    <a:lnTo>
                      <a:pt x="121" y="20"/>
                    </a:lnTo>
                    <a:lnTo>
                      <a:pt x="6" y="189"/>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556" name="Freeform 73"/>
              <p:cNvSpPr>
                <a:spLocks/>
              </p:cNvSpPr>
              <p:nvPr/>
            </p:nvSpPr>
            <p:spPr bwMode="auto">
              <a:xfrm>
                <a:off x="1087" y="1754"/>
                <a:ext cx="59" cy="90"/>
              </a:xfrm>
              <a:custGeom>
                <a:avLst/>
                <a:gdLst/>
                <a:ahLst/>
                <a:cxnLst>
                  <a:cxn ang="0">
                    <a:pos x="3" y="180"/>
                  </a:cxn>
                  <a:cxn ang="0">
                    <a:pos x="0" y="169"/>
                  </a:cxn>
                  <a:cxn ang="0">
                    <a:pos x="115" y="0"/>
                  </a:cxn>
                  <a:cxn ang="0">
                    <a:pos x="118" y="11"/>
                  </a:cxn>
                  <a:cxn ang="0">
                    <a:pos x="3" y="180"/>
                  </a:cxn>
                </a:cxnLst>
                <a:rect l="0" t="0" r="r" b="b"/>
                <a:pathLst>
                  <a:path w="118" h="180">
                    <a:moveTo>
                      <a:pt x="3" y="180"/>
                    </a:moveTo>
                    <a:lnTo>
                      <a:pt x="0" y="169"/>
                    </a:lnTo>
                    <a:lnTo>
                      <a:pt x="115" y="0"/>
                    </a:lnTo>
                    <a:lnTo>
                      <a:pt x="118" y="11"/>
                    </a:lnTo>
                    <a:lnTo>
                      <a:pt x="3" y="180"/>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557" name="Freeform 74"/>
              <p:cNvSpPr>
                <a:spLocks/>
              </p:cNvSpPr>
              <p:nvPr/>
            </p:nvSpPr>
            <p:spPr bwMode="auto">
              <a:xfrm>
                <a:off x="1254" y="1750"/>
                <a:ext cx="58" cy="89"/>
              </a:xfrm>
              <a:custGeom>
                <a:avLst/>
                <a:gdLst/>
                <a:ahLst/>
                <a:cxnLst>
                  <a:cxn ang="0">
                    <a:pos x="3" y="178"/>
                  </a:cxn>
                  <a:cxn ang="0">
                    <a:pos x="0" y="167"/>
                  </a:cxn>
                  <a:cxn ang="0">
                    <a:pos x="115" y="0"/>
                  </a:cxn>
                  <a:cxn ang="0">
                    <a:pos x="118" y="9"/>
                  </a:cxn>
                  <a:cxn ang="0">
                    <a:pos x="3" y="178"/>
                  </a:cxn>
                </a:cxnLst>
                <a:rect l="0" t="0" r="r" b="b"/>
                <a:pathLst>
                  <a:path w="118" h="178">
                    <a:moveTo>
                      <a:pt x="3" y="178"/>
                    </a:moveTo>
                    <a:lnTo>
                      <a:pt x="0" y="167"/>
                    </a:lnTo>
                    <a:lnTo>
                      <a:pt x="115" y="0"/>
                    </a:lnTo>
                    <a:lnTo>
                      <a:pt x="118" y="9"/>
                    </a:lnTo>
                    <a:lnTo>
                      <a:pt x="3" y="178"/>
                    </a:lnTo>
                    <a:close/>
                  </a:path>
                </a:pathLst>
              </a:custGeom>
              <a:solidFill>
                <a:srgbClr val="DCDC57"/>
              </a:solidFill>
              <a:ln w="9525">
                <a:noFill/>
                <a:round/>
                <a:headEnd/>
                <a:tailEnd/>
              </a:ln>
            </p:spPr>
            <p:txBody>
              <a:bodyPr/>
              <a:lstStyle/>
              <a:p>
                <a:pPr algn="ctr">
                  <a:defRPr/>
                </a:pPr>
                <a:endParaRPr lang="en-US" b="1" dirty="0">
                  <a:latin typeface="+mn-lt"/>
                  <a:cs typeface="+mn-cs"/>
                </a:endParaRPr>
              </a:p>
            </p:txBody>
          </p:sp>
          <p:sp>
            <p:nvSpPr>
              <p:cNvPr id="558" name="Freeform 75"/>
              <p:cNvSpPr>
                <a:spLocks/>
              </p:cNvSpPr>
              <p:nvPr/>
            </p:nvSpPr>
            <p:spPr bwMode="auto">
              <a:xfrm>
                <a:off x="1249" y="1738"/>
                <a:ext cx="61" cy="95"/>
              </a:xfrm>
              <a:custGeom>
                <a:avLst/>
                <a:gdLst/>
                <a:ahLst/>
                <a:cxnLst>
                  <a:cxn ang="0">
                    <a:pos x="7" y="189"/>
                  </a:cxn>
                  <a:cxn ang="0">
                    <a:pos x="0" y="165"/>
                  </a:cxn>
                  <a:cxn ang="0">
                    <a:pos x="114" y="0"/>
                  </a:cxn>
                  <a:cxn ang="0">
                    <a:pos x="122" y="22"/>
                  </a:cxn>
                  <a:cxn ang="0">
                    <a:pos x="7" y="189"/>
                  </a:cxn>
                </a:cxnLst>
                <a:rect l="0" t="0" r="r" b="b"/>
                <a:pathLst>
                  <a:path w="122" h="189">
                    <a:moveTo>
                      <a:pt x="7" y="189"/>
                    </a:moveTo>
                    <a:lnTo>
                      <a:pt x="0" y="165"/>
                    </a:lnTo>
                    <a:lnTo>
                      <a:pt x="114" y="0"/>
                    </a:lnTo>
                    <a:lnTo>
                      <a:pt x="122" y="22"/>
                    </a:lnTo>
                    <a:lnTo>
                      <a:pt x="7" y="189"/>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559" name="Freeform 76"/>
              <p:cNvSpPr>
                <a:spLocks/>
              </p:cNvSpPr>
              <p:nvPr/>
            </p:nvSpPr>
            <p:spPr bwMode="auto">
              <a:xfrm>
                <a:off x="1245" y="1727"/>
                <a:ext cx="61" cy="93"/>
              </a:xfrm>
              <a:custGeom>
                <a:avLst/>
                <a:gdLst/>
                <a:ahLst/>
                <a:cxnLst>
                  <a:cxn ang="0">
                    <a:pos x="10" y="186"/>
                  </a:cxn>
                  <a:cxn ang="0">
                    <a:pos x="0" y="164"/>
                  </a:cxn>
                  <a:cxn ang="0">
                    <a:pos x="116" y="0"/>
                  </a:cxn>
                  <a:cxn ang="0">
                    <a:pos x="124" y="21"/>
                  </a:cxn>
                  <a:cxn ang="0">
                    <a:pos x="10" y="186"/>
                  </a:cxn>
                </a:cxnLst>
                <a:rect l="0" t="0" r="r" b="b"/>
                <a:pathLst>
                  <a:path w="124" h="186">
                    <a:moveTo>
                      <a:pt x="10" y="186"/>
                    </a:moveTo>
                    <a:lnTo>
                      <a:pt x="0" y="164"/>
                    </a:lnTo>
                    <a:lnTo>
                      <a:pt x="116" y="0"/>
                    </a:lnTo>
                    <a:lnTo>
                      <a:pt x="124" y="21"/>
                    </a:lnTo>
                    <a:lnTo>
                      <a:pt x="10" y="186"/>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560" name="Freeform 77"/>
              <p:cNvSpPr>
                <a:spLocks/>
              </p:cNvSpPr>
              <p:nvPr/>
            </p:nvSpPr>
            <p:spPr bwMode="auto">
              <a:xfrm>
                <a:off x="1247" y="1734"/>
                <a:ext cx="60" cy="84"/>
              </a:xfrm>
              <a:custGeom>
                <a:avLst/>
                <a:gdLst/>
                <a:ahLst/>
                <a:cxnLst>
                  <a:cxn ang="0">
                    <a:pos x="5" y="175"/>
                  </a:cxn>
                  <a:cxn ang="0">
                    <a:pos x="0" y="164"/>
                  </a:cxn>
                  <a:cxn ang="0">
                    <a:pos x="116" y="0"/>
                  </a:cxn>
                  <a:cxn ang="0">
                    <a:pos x="119" y="10"/>
                  </a:cxn>
                  <a:cxn ang="0">
                    <a:pos x="5" y="175"/>
                  </a:cxn>
                </a:cxnLst>
                <a:rect l="0" t="0" r="r" b="b"/>
                <a:pathLst>
                  <a:path w="119" h="175">
                    <a:moveTo>
                      <a:pt x="5" y="175"/>
                    </a:moveTo>
                    <a:lnTo>
                      <a:pt x="0" y="164"/>
                    </a:lnTo>
                    <a:lnTo>
                      <a:pt x="116" y="0"/>
                    </a:lnTo>
                    <a:lnTo>
                      <a:pt x="119" y="10"/>
                    </a:lnTo>
                    <a:lnTo>
                      <a:pt x="5" y="175"/>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561" name="Freeform 78"/>
              <p:cNvSpPr>
                <a:spLocks/>
              </p:cNvSpPr>
              <p:nvPr/>
            </p:nvSpPr>
            <p:spPr bwMode="auto">
              <a:xfrm>
                <a:off x="1245" y="1727"/>
                <a:ext cx="60" cy="87"/>
              </a:xfrm>
              <a:custGeom>
                <a:avLst/>
                <a:gdLst/>
                <a:ahLst/>
                <a:cxnLst>
                  <a:cxn ang="0">
                    <a:pos x="5" y="175"/>
                  </a:cxn>
                  <a:cxn ang="0">
                    <a:pos x="0" y="164"/>
                  </a:cxn>
                  <a:cxn ang="0">
                    <a:pos x="116" y="0"/>
                  </a:cxn>
                  <a:cxn ang="0">
                    <a:pos x="121" y="11"/>
                  </a:cxn>
                  <a:cxn ang="0">
                    <a:pos x="5" y="175"/>
                  </a:cxn>
                </a:cxnLst>
                <a:rect l="0" t="0" r="r" b="b"/>
                <a:pathLst>
                  <a:path w="121" h="175">
                    <a:moveTo>
                      <a:pt x="5" y="175"/>
                    </a:moveTo>
                    <a:lnTo>
                      <a:pt x="0" y="164"/>
                    </a:lnTo>
                    <a:lnTo>
                      <a:pt x="116" y="0"/>
                    </a:lnTo>
                    <a:lnTo>
                      <a:pt x="121" y="11"/>
                    </a:lnTo>
                    <a:lnTo>
                      <a:pt x="5" y="175"/>
                    </a:lnTo>
                    <a:close/>
                  </a:path>
                </a:pathLst>
              </a:custGeom>
              <a:solidFill>
                <a:srgbClr val="D9D956"/>
              </a:solidFill>
              <a:ln w="9525">
                <a:noFill/>
                <a:round/>
                <a:headEnd/>
                <a:tailEnd/>
              </a:ln>
            </p:spPr>
            <p:txBody>
              <a:bodyPr/>
              <a:lstStyle/>
              <a:p>
                <a:pPr algn="ctr">
                  <a:defRPr/>
                </a:pPr>
                <a:endParaRPr lang="en-US" b="1" dirty="0">
                  <a:latin typeface="+mn-lt"/>
                  <a:cs typeface="+mn-cs"/>
                </a:endParaRPr>
              </a:p>
            </p:txBody>
          </p:sp>
          <p:sp>
            <p:nvSpPr>
              <p:cNvPr id="562" name="Freeform 79"/>
              <p:cNvSpPr>
                <a:spLocks/>
              </p:cNvSpPr>
              <p:nvPr/>
            </p:nvSpPr>
            <p:spPr bwMode="auto">
              <a:xfrm>
                <a:off x="1241" y="1718"/>
                <a:ext cx="62" cy="92"/>
              </a:xfrm>
              <a:custGeom>
                <a:avLst/>
                <a:gdLst/>
                <a:ahLst/>
                <a:cxnLst>
                  <a:cxn ang="0">
                    <a:pos x="9" y="184"/>
                  </a:cxn>
                  <a:cxn ang="0">
                    <a:pos x="0" y="161"/>
                  </a:cxn>
                  <a:cxn ang="0">
                    <a:pos x="117" y="0"/>
                  </a:cxn>
                  <a:cxn ang="0">
                    <a:pos x="125" y="20"/>
                  </a:cxn>
                  <a:cxn ang="0">
                    <a:pos x="9" y="184"/>
                  </a:cxn>
                </a:cxnLst>
                <a:rect l="0" t="0" r="r" b="b"/>
                <a:pathLst>
                  <a:path w="125" h="184">
                    <a:moveTo>
                      <a:pt x="9" y="184"/>
                    </a:moveTo>
                    <a:lnTo>
                      <a:pt x="0" y="161"/>
                    </a:lnTo>
                    <a:lnTo>
                      <a:pt x="117" y="0"/>
                    </a:lnTo>
                    <a:lnTo>
                      <a:pt x="125" y="20"/>
                    </a:lnTo>
                    <a:lnTo>
                      <a:pt x="9" y="184"/>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563" name="Freeform 80"/>
              <p:cNvSpPr>
                <a:spLocks/>
              </p:cNvSpPr>
              <p:nvPr/>
            </p:nvSpPr>
            <p:spPr bwMode="auto">
              <a:xfrm>
                <a:off x="1234" y="1709"/>
                <a:ext cx="64" cy="90"/>
              </a:xfrm>
              <a:custGeom>
                <a:avLst/>
                <a:gdLst/>
                <a:ahLst/>
                <a:cxnLst>
                  <a:cxn ang="0">
                    <a:pos x="11" y="180"/>
                  </a:cxn>
                  <a:cxn ang="0">
                    <a:pos x="0" y="160"/>
                  </a:cxn>
                  <a:cxn ang="0">
                    <a:pos x="118" y="0"/>
                  </a:cxn>
                  <a:cxn ang="0">
                    <a:pos x="128" y="19"/>
                  </a:cxn>
                  <a:cxn ang="0">
                    <a:pos x="11" y="180"/>
                  </a:cxn>
                </a:cxnLst>
                <a:rect l="0" t="0" r="r" b="b"/>
                <a:pathLst>
                  <a:path w="128" h="180">
                    <a:moveTo>
                      <a:pt x="11" y="180"/>
                    </a:moveTo>
                    <a:lnTo>
                      <a:pt x="0" y="160"/>
                    </a:lnTo>
                    <a:lnTo>
                      <a:pt x="118" y="0"/>
                    </a:lnTo>
                    <a:lnTo>
                      <a:pt x="128" y="19"/>
                    </a:lnTo>
                    <a:lnTo>
                      <a:pt x="11" y="180"/>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564" name="Freeform 81"/>
              <p:cNvSpPr>
                <a:spLocks/>
              </p:cNvSpPr>
              <p:nvPr/>
            </p:nvSpPr>
            <p:spPr bwMode="auto">
              <a:xfrm>
                <a:off x="1126" y="1713"/>
                <a:ext cx="61" cy="86"/>
              </a:xfrm>
              <a:custGeom>
                <a:avLst/>
                <a:gdLst/>
                <a:ahLst/>
                <a:cxnLst>
                  <a:cxn ang="0">
                    <a:pos x="5" y="170"/>
                  </a:cxn>
                  <a:cxn ang="0">
                    <a:pos x="0" y="159"/>
                  </a:cxn>
                  <a:cxn ang="0">
                    <a:pos x="118" y="0"/>
                  </a:cxn>
                  <a:cxn ang="0">
                    <a:pos x="122" y="9"/>
                  </a:cxn>
                  <a:cxn ang="0">
                    <a:pos x="5" y="170"/>
                  </a:cxn>
                </a:cxnLst>
                <a:rect l="0" t="0" r="r" b="b"/>
                <a:pathLst>
                  <a:path w="122" h="170">
                    <a:moveTo>
                      <a:pt x="5" y="170"/>
                    </a:moveTo>
                    <a:lnTo>
                      <a:pt x="0" y="159"/>
                    </a:lnTo>
                    <a:lnTo>
                      <a:pt x="118" y="0"/>
                    </a:lnTo>
                    <a:lnTo>
                      <a:pt x="122" y="9"/>
                    </a:lnTo>
                    <a:lnTo>
                      <a:pt x="5" y="170"/>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565" name="Freeform 82"/>
              <p:cNvSpPr>
                <a:spLocks/>
              </p:cNvSpPr>
              <p:nvPr/>
            </p:nvSpPr>
            <p:spPr bwMode="auto">
              <a:xfrm>
                <a:off x="1234" y="1709"/>
                <a:ext cx="62" cy="81"/>
              </a:xfrm>
              <a:custGeom>
                <a:avLst/>
                <a:gdLst/>
                <a:ahLst/>
                <a:cxnLst>
                  <a:cxn ang="0">
                    <a:pos x="6" y="169"/>
                  </a:cxn>
                  <a:cxn ang="0">
                    <a:pos x="0" y="160"/>
                  </a:cxn>
                  <a:cxn ang="0">
                    <a:pos x="118" y="0"/>
                  </a:cxn>
                  <a:cxn ang="0">
                    <a:pos x="124" y="10"/>
                  </a:cxn>
                  <a:cxn ang="0">
                    <a:pos x="6" y="169"/>
                  </a:cxn>
                </a:cxnLst>
                <a:rect l="0" t="0" r="r" b="b"/>
                <a:pathLst>
                  <a:path w="124" h="169">
                    <a:moveTo>
                      <a:pt x="6" y="169"/>
                    </a:moveTo>
                    <a:lnTo>
                      <a:pt x="0" y="160"/>
                    </a:lnTo>
                    <a:lnTo>
                      <a:pt x="118" y="0"/>
                    </a:lnTo>
                    <a:lnTo>
                      <a:pt x="124" y="10"/>
                    </a:lnTo>
                    <a:lnTo>
                      <a:pt x="6" y="169"/>
                    </a:lnTo>
                    <a:close/>
                  </a:path>
                </a:pathLst>
              </a:custGeom>
              <a:solidFill>
                <a:srgbClr val="D6D655"/>
              </a:solidFill>
              <a:ln w="9525">
                <a:noFill/>
                <a:round/>
                <a:headEnd/>
                <a:tailEnd/>
              </a:ln>
            </p:spPr>
            <p:txBody>
              <a:bodyPr/>
              <a:lstStyle/>
              <a:p>
                <a:pPr algn="ctr">
                  <a:defRPr/>
                </a:pPr>
                <a:endParaRPr lang="en-US" b="1" dirty="0">
                  <a:latin typeface="+mn-lt"/>
                  <a:cs typeface="+mn-cs"/>
                </a:endParaRPr>
              </a:p>
            </p:txBody>
          </p:sp>
          <p:sp>
            <p:nvSpPr>
              <p:cNvPr id="566" name="Freeform 83"/>
              <p:cNvSpPr>
                <a:spLocks/>
              </p:cNvSpPr>
              <p:nvPr/>
            </p:nvSpPr>
            <p:spPr bwMode="auto">
              <a:xfrm>
                <a:off x="1227" y="1696"/>
                <a:ext cx="64" cy="89"/>
              </a:xfrm>
              <a:custGeom>
                <a:avLst/>
                <a:gdLst/>
                <a:ahLst/>
                <a:cxnLst>
                  <a:cxn ang="0">
                    <a:pos x="11" y="178"/>
                  </a:cxn>
                  <a:cxn ang="0">
                    <a:pos x="0" y="156"/>
                  </a:cxn>
                  <a:cxn ang="0">
                    <a:pos x="119" y="0"/>
                  </a:cxn>
                  <a:cxn ang="0">
                    <a:pos x="129" y="18"/>
                  </a:cxn>
                  <a:cxn ang="0">
                    <a:pos x="11" y="178"/>
                  </a:cxn>
                </a:cxnLst>
                <a:rect l="0" t="0" r="r" b="b"/>
                <a:pathLst>
                  <a:path w="129" h="178">
                    <a:moveTo>
                      <a:pt x="11" y="178"/>
                    </a:moveTo>
                    <a:lnTo>
                      <a:pt x="0" y="156"/>
                    </a:lnTo>
                    <a:lnTo>
                      <a:pt x="119" y="0"/>
                    </a:lnTo>
                    <a:lnTo>
                      <a:pt x="129" y="18"/>
                    </a:lnTo>
                    <a:lnTo>
                      <a:pt x="11" y="178"/>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567" name="Freeform 84"/>
              <p:cNvSpPr>
                <a:spLocks/>
              </p:cNvSpPr>
              <p:nvPr/>
            </p:nvSpPr>
            <p:spPr bwMode="auto">
              <a:xfrm>
                <a:off x="1234" y="1705"/>
                <a:ext cx="60" cy="80"/>
              </a:xfrm>
              <a:custGeom>
                <a:avLst/>
                <a:gdLst/>
                <a:ahLst/>
                <a:cxnLst>
                  <a:cxn ang="0">
                    <a:pos x="3" y="167"/>
                  </a:cxn>
                  <a:cxn ang="0">
                    <a:pos x="0" y="160"/>
                  </a:cxn>
                  <a:cxn ang="0">
                    <a:pos x="117" y="0"/>
                  </a:cxn>
                  <a:cxn ang="0">
                    <a:pos x="121" y="7"/>
                  </a:cxn>
                  <a:cxn ang="0">
                    <a:pos x="3" y="167"/>
                  </a:cxn>
                </a:cxnLst>
                <a:rect l="0" t="0" r="r" b="b"/>
                <a:pathLst>
                  <a:path w="121" h="167">
                    <a:moveTo>
                      <a:pt x="3" y="167"/>
                    </a:moveTo>
                    <a:lnTo>
                      <a:pt x="0" y="160"/>
                    </a:lnTo>
                    <a:lnTo>
                      <a:pt x="117" y="0"/>
                    </a:lnTo>
                    <a:lnTo>
                      <a:pt x="121" y="7"/>
                    </a:lnTo>
                    <a:lnTo>
                      <a:pt x="3" y="167"/>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568" name="Freeform 85"/>
              <p:cNvSpPr>
                <a:spLocks/>
              </p:cNvSpPr>
              <p:nvPr/>
            </p:nvSpPr>
            <p:spPr bwMode="auto">
              <a:xfrm>
                <a:off x="1231" y="1702"/>
                <a:ext cx="61" cy="80"/>
              </a:xfrm>
              <a:custGeom>
                <a:avLst/>
                <a:gdLst/>
                <a:ahLst/>
                <a:cxnLst>
                  <a:cxn ang="0">
                    <a:pos x="5" y="166"/>
                  </a:cxn>
                  <a:cxn ang="0">
                    <a:pos x="0" y="158"/>
                  </a:cxn>
                  <a:cxn ang="0">
                    <a:pos x="119" y="0"/>
                  </a:cxn>
                  <a:cxn ang="0">
                    <a:pos x="122" y="6"/>
                  </a:cxn>
                  <a:cxn ang="0">
                    <a:pos x="5" y="166"/>
                  </a:cxn>
                </a:cxnLst>
                <a:rect l="0" t="0" r="r" b="b"/>
                <a:pathLst>
                  <a:path w="122" h="166">
                    <a:moveTo>
                      <a:pt x="5" y="166"/>
                    </a:moveTo>
                    <a:lnTo>
                      <a:pt x="0" y="158"/>
                    </a:lnTo>
                    <a:lnTo>
                      <a:pt x="119" y="0"/>
                    </a:lnTo>
                    <a:lnTo>
                      <a:pt x="122" y="6"/>
                    </a:lnTo>
                    <a:lnTo>
                      <a:pt x="5" y="166"/>
                    </a:lnTo>
                    <a:close/>
                  </a:path>
                </a:pathLst>
              </a:custGeom>
              <a:solidFill>
                <a:srgbClr val="D4D454"/>
              </a:solidFill>
              <a:ln w="9525">
                <a:noFill/>
                <a:round/>
                <a:headEnd/>
                <a:tailEnd/>
              </a:ln>
            </p:spPr>
            <p:txBody>
              <a:bodyPr/>
              <a:lstStyle/>
              <a:p>
                <a:pPr algn="ctr">
                  <a:defRPr/>
                </a:pPr>
                <a:endParaRPr lang="en-US" b="1" dirty="0">
                  <a:latin typeface="+mn-lt"/>
                  <a:cs typeface="+mn-cs"/>
                </a:endParaRPr>
              </a:p>
            </p:txBody>
          </p:sp>
          <p:sp>
            <p:nvSpPr>
              <p:cNvPr id="569" name="Freeform 86"/>
              <p:cNvSpPr>
                <a:spLocks/>
              </p:cNvSpPr>
              <p:nvPr/>
            </p:nvSpPr>
            <p:spPr bwMode="auto">
              <a:xfrm>
                <a:off x="1227" y="1696"/>
                <a:ext cx="61" cy="82"/>
              </a:xfrm>
              <a:custGeom>
                <a:avLst/>
                <a:gdLst/>
                <a:ahLst/>
                <a:cxnLst>
                  <a:cxn ang="0">
                    <a:pos x="3" y="163"/>
                  </a:cxn>
                  <a:cxn ang="0">
                    <a:pos x="0" y="156"/>
                  </a:cxn>
                  <a:cxn ang="0">
                    <a:pos x="119" y="0"/>
                  </a:cxn>
                  <a:cxn ang="0">
                    <a:pos x="122" y="5"/>
                  </a:cxn>
                  <a:cxn ang="0">
                    <a:pos x="3" y="163"/>
                  </a:cxn>
                </a:cxnLst>
                <a:rect l="0" t="0" r="r" b="b"/>
                <a:pathLst>
                  <a:path w="122" h="163">
                    <a:moveTo>
                      <a:pt x="3" y="163"/>
                    </a:moveTo>
                    <a:lnTo>
                      <a:pt x="0" y="156"/>
                    </a:lnTo>
                    <a:lnTo>
                      <a:pt x="119" y="0"/>
                    </a:lnTo>
                    <a:lnTo>
                      <a:pt x="122" y="5"/>
                    </a:lnTo>
                    <a:lnTo>
                      <a:pt x="3" y="163"/>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570" name="Freeform 87"/>
              <p:cNvSpPr>
                <a:spLocks/>
              </p:cNvSpPr>
              <p:nvPr/>
            </p:nvSpPr>
            <p:spPr bwMode="auto">
              <a:xfrm>
                <a:off x="1224" y="1690"/>
                <a:ext cx="65" cy="87"/>
              </a:xfrm>
              <a:custGeom>
                <a:avLst/>
                <a:gdLst/>
                <a:ahLst/>
                <a:cxnLst>
                  <a:cxn ang="0">
                    <a:pos x="12" y="175"/>
                  </a:cxn>
                  <a:cxn ang="0">
                    <a:pos x="0" y="154"/>
                  </a:cxn>
                  <a:cxn ang="0">
                    <a:pos x="119" y="0"/>
                  </a:cxn>
                  <a:cxn ang="0">
                    <a:pos x="131" y="19"/>
                  </a:cxn>
                  <a:cxn ang="0">
                    <a:pos x="12" y="175"/>
                  </a:cxn>
                </a:cxnLst>
                <a:rect l="0" t="0" r="r" b="b"/>
                <a:pathLst>
                  <a:path w="131" h="175">
                    <a:moveTo>
                      <a:pt x="12" y="175"/>
                    </a:moveTo>
                    <a:lnTo>
                      <a:pt x="0" y="154"/>
                    </a:lnTo>
                    <a:lnTo>
                      <a:pt x="119" y="0"/>
                    </a:lnTo>
                    <a:lnTo>
                      <a:pt x="131" y="19"/>
                    </a:lnTo>
                    <a:lnTo>
                      <a:pt x="12" y="175"/>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571" name="Freeform 88"/>
              <p:cNvSpPr>
                <a:spLocks/>
              </p:cNvSpPr>
              <p:nvPr/>
            </p:nvSpPr>
            <p:spPr bwMode="auto">
              <a:xfrm>
                <a:off x="1227" y="1695"/>
                <a:ext cx="62" cy="82"/>
              </a:xfrm>
              <a:custGeom>
                <a:avLst/>
                <a:gdLst/>
                <a:ahLst/>
                <a:cxnLst>
                  <a:cxn ang="0">
                    <a:pos x="6" y="165"/>
                  </a:cxn>
                  <a:cxn ang="0">
                    <a:pos x="0" y="155"/>
                  </a:cxn>
                  <a:cxn ang="0">
                    <a:pos x="119" y="0"/>
                  </a:cxn>
                  <a:cxn ang="0">
                    <a:pos x="125" y="9"/>
                  </a:cxn>
                  <a:cxn ang="0">
                    <a:pos x="6" y="165"/>
                  </a:cxn>
                </a:cxnLst>
                <a:rect l="0" t="0" r="r" b="b"/>
                <a:pathLst>
                  <a:path w="125" h="165">
                    <a:moveTo>
                      <a:pt x="6" y="165"/>
                    </a:moveTo>
                    <a:lnTo>
                      <a:pt x="0" y="155"/>
                    </a:lnTo>
                    <a:lnTo>
                      <a:pt x="119" y="0"/>
                    </a:lnTo>
                    <a:lnTo>
                      <a:pt x="125" y="9"/>
                    </a:lnTo>
                    <a:lnTo>
                      <a:pt x="6" y="165"/>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572" name="Freeform 89"/>
              <p:cNvSpPr>
                <a:spLocks/>
              </p:cNvSpPr>
              <p:nvPr/>
            </p:nvSpPr>
            <p:spPr bwMode="auto">
              <a:xfrm>
                <a:off x="1224" y="1690"/>
                <a:ext cx="61" cy="83"/>
              </a:xfrm>
              <a:custGeom>
                <a:avLst/>
                <a:gdLst/>
                <a:ahLst/>
                <a:cxnLst>
                  <a:cxn ang="0">
                    <a:pos x="6" y="165"/>
                  </a:cxn>
                  <a:cxn ang="0">
                    <a:pos x="0" y="154"/>
                  </a:cxn>
                  <a:cxn ang="0">
                    <a:pos x="119" y="0"/>
                  </a:cxn>
                  <a:cxn ang="0">
                    <a:pos x="125" y="10"/>
                  </a:cxn>
                  <a:cxn ang="0">
                    <a:pos x="6" y="165"/>
                  </a:cxn>
                </a:cxnLst>
                <a:rect l="0" t="0" r="r" b="b"/>
                <a:pathLst>
                  <a:path w="125" h="165">
                    <a:moveTo>
                      <a:pt x="6" y="165"/>
                    </a:moveTo>
                    <a:lnTo>
                      <a:pt x="0" y="154"/>
                    </a:lnTo>
                    <a:lnTo>
                      <a:pt x="119" y="0"/>
                    </a:lnTo>
                    <a:lnTo>
                      <a:pt x="125" y="10"/>
                    </a:lnTo>
                    <a:lnTo>
                      <a:pt x="6" y="165"/>
                    </a:lnTo>
                    <a:close/>
                  </a:path>
                </a:pathLst>
              </a:custGeom>
              <a:solidFill>
                <a:srgbClr val="D1D153"/>
              </a:solidFill>
              <a:ln w="9525">
                <a:noFill/>
                <a:round/>
                <a:headEnd/>
                <a:tailEnd/>
              </a:ln>
            </p:spPr>
            <p:txBody>
              <a:bodyPr/>
              <a:lstStyle/>
              <a:p>
                <a:pPr algn="ctr">
                  <a:defRPr/>
                </a:pPr>
                <a:endParaRPr lang="en-US" b="1" dirty="0">
                  <a:latin typeface="+mn-lt"/>
                  <a:cs typeface="+mn-cs"/>
                </a:endParaRPr>
              </a:p>
            </p:txBody>
          </p:sp>
          <p:sp>
            <p:nvSpPr>
              <p:cNvPr id="573" name="Freeform 90"/>
              <p:cNvSpPr>
                <a:spLocks/>
              </p:cNvSpPr>
              <p:nvPr/>
            </p:nvSpPr>
            <p:spPr bwMode="auto">
              <a:xfrm>
                <a:off x="1210" y="1673"/>
                <a:ext cx="73" cy="94"/>
              </a:xfrm>
              <a:custGeom>
                <a:avLst/>
                <a:gdLst/>
                <a:ahLst/>
                <a:cxnLst>
                  <a:cxn ang="0">
                    <a:pos x="28" y="189"/>
                  </a:cxn>
                  <a:cxn ang="0">
                    <a:pos x="0" y="152"/>
                  </a:cxn>
                  <a:cxn ang="0">
                    <a:pos x="122" y="0"/>
                  </a:cxn>
                  <a:cxn ang="0">
                    <a:pos x="147" y="35"/>
                  </a:cxn>
                  <a:cxn ang="0">
                    <a:pos x="28" y="189"/>
                  </a:cxn>
                </a:cxnLst>
                <a:rect l="0" t="0" r="r" b="b"/>
                <a:pathLst>
                  <a:path w="147" h="189">
                    <a:moveTo>
                      <a:pt x="28" y="189"/>
                    </a:moveTo>
                    <a:lnTo>
                      <a:pt x="0" y="152"/>
                    </a:lnTo>
                    <a:lnTo>
                      <a:pt x="122" y="0"/>
                    </a:lnTo>
                    <a:lnTo>
                      <a:pt x="147" y="35"/>
                    </a:lnTo>
                    <a:lnTo>
                      <a:pt x="28" y="189"/>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574" name="Freeform 91"/>
              <p:cNvSpPr>
                <a:spLocks/>
              </p:cNvSpPr>
              <p:nvPr/>
            </p:nvSpPr>
            <p:spPr bwMode="auto">
              <a:xfrm>
                <a:off x="1220" y="1686"/>
                <a:ext cx="63" cy="81"/>
              </a:xfrm>
              <a:custGeom>
                <a:avLst/>
                <a:gdLst/>
                <a:ahLst/>
                <a:cxnLst>
                  <a:cxn ang="0">
                    <a:pos x="8" y="163"/>
                  </a:cxn>
                  <a:cxn ang="0">
                    <a:pos x="0" y="154"/>
                  </a:cxn>
                  <a:cxn ang="0">
                    <a:pos x="121" y="0"/>
                  </a:cxn>
                  <a:cxn ang="0">
                    <a:pos x="127" y="9"/>
                  </a:cxn>
                  <a:cxn ang="0">
                    <a:pos x="8" y="163"/>
                  </a:cxn>
                </a:cxnLst>
                <a:rect l="0" t="0" r="r" b="b"/>
                <a:pathLst>
                  <a:path w="127" h="163">
                    <a:moveTo>
                      <a:pt x="8" y="163"/>
                    </a:moveTo>
                    <a:lnTo>
                      <a:pt x="0" y="154"/>
                    </a:lnTo>
                    <a:lnTo>
                      <a:pt x="121" y="0"/>
                    </a:lnTo>
                    <a:lnTo>
                      <a:pt x="127" y="9"/>
                    </a:lnTo>
                    <a:lnTo>
                      <a:pt x="8" y="163"/>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575" name="Freeform 92"/>
              <p:cNvSpPr>
                <a:spLocks/>
              </p:cNvSpPr>
              <p:nvPr/>
            </p:nvSpPr>
            <p:spPr bwMode="auto">
              <a:xfrm>
                <a:off x="1217" y="1681"/>
                <a:ext cx="61" cy="82"/>
              </a:xfrm>
              <a:custGeom>
                <a:avLst/>
                <a:gdLst/>
                <a:ahLst/>
                <a:cxnLst>
                  <a:cxn ang="0">
                    <a:pos x="6" y="163"/>
                  </a:cxn>
                  <a:cxn ang="0">
                    <a:pos x="0" y="154"/>
                  </a:cxn>
                  <a:cxn ang="0">
                    <a:pos x="121" y="0"/>
                  </a:cxn>
                  <a:cxn ang="0">
                    <a:pos x="127" y="9"/>
                  </a:cxn>
                  <a:cxn ang="0">
                    <a:pos x="6" y="163"/>
                  </a:cxn>
                </a:cxnLst>
                <a:rect l="0" t="0" r="r" b="b"/>
                <a:pathLst>
                  <a:path w="127" h="163">
                    <a:moveTo>
                      <a:pt x="6" y="163"/>
                    </a:moveTo>
                    <a:lnTo>
                      <a:pt x="0" y="154"/>
                    </a:lnTo>
                    <a:lnTo>
                      <a:pt x="121" y="0"/>
                    </a:lnTo>
                    <a:lnTo>
                      <a:pt x="127" y="9"/>
                    </a:lnTo>
                    <a:lnTo>
                      <a:pt x="6" y="163"/>
                    </a:lnTo>
                    <a:close/>
                  </a:path>
                </a:pathLst>
              </a:custGeom>
              <a:solidFill>
                <a:srgbClr val="CFCF52"/>
              </a:solidFill>
              <a:ln w="9525">
                <a:noFill/>
                <a:round/>
                <a:headEnd/>
                <a:tailEnd/>
              </a:ln>
            </p:spPr>
            <p:txBody>
              <a:bodyPr/>
              <a:lstStyle/>
              <a:p>
                <a:pPr algn="ctr">
                  <a:defRPr/>
                </a:pPr>
                <a:endParaRPr lang="en-US" b="1" dirty="0">
                  <a:latin typeface="+mn-lt"/>
                  <a:cs typeface="+mn-cs"/>
                </a:endParaRPr>
              </a:p>
            </p:txBody>
          </p:sp>
          <p:sp>
            <p:nvSpPr>
              <p:cNvPr id="576" name="Freeform 93"/>
              <p:cNvSpPr>
                <a:spLocks/>
              </p:cNvSpPr>
              <p:nvPr/>
            </p:nvSpPr>
            <p:spPr bwMode="auto">
              <a:xfrm>
                <a:off x="1213" y="1677"/>
                <a:ext cx="64" cy="79"/>
              </a:xfrm>
              <a:custGeom>
                <a:avLst/>
                <a:gdLst/>
                <a:ahLst/>
                <a:cxnLst>
                  <a:cxn ang="0">
                    <a:pos x="8" y="162"/>
                  </a:cxn>
                  <a:cxn ang="0">
                    <a:pos x="0" y="152"/>
                  </a:cxn>
                  <a:cxn ang="0">
                    <a:pos x="122" y="0"/>
                  </a:cxn>
                  <a:cxn ang="0">
                    <a:pos x="129" y="8"/>
                  </a:cxn>
                  <a:cxn ang="0">
                    <a:pos x="8" y="162"/>
                  </a:cxn>
                </a:cxnLst>
                <a:rect l="0" t="0" r="r" b="b"/>
                <a:pathLst>
                  <a:path w="129" h="162">
                    <a:moveTo>
                      <a:pt x="8" y="162"/>
                    </a:moveTo>
                    <a:lnTo>
                      <a:pt x="0" y="152"/>
                    </a:lnTo>
                    <a:lnTo>
                      <a:pt x="122" y="0"/>
                    </a:lnTo>
                    <a:lnTo>
                      <a:pt x="129" y="8"/>
                    </a:lnTo>
                    <a:lnTo>
                      <a:pt x="8" y="162"/>
                    </a:lnTo>
                    <a:close/>
                  </a:path>
                </a:pathLst>
              </a:custGeom>
              <a:solidFill>
                <a:srgbClr val="CECE52"/>
              </a:solidFill>
              <a:ln w="9525">
                <a:noFill/>
                <a:round/>
                <a:headEnd/>
                <a:tailEnd/>
              </a:ln>
            </p:spPr>
            <p:txBody>
              <a:bodyPr/>
              <a:lstStyle/>
              <a:p>
                <a:pPr algn="ctr">
                  <a:defRPr/>
                </a:pPr>
                <a:endParaRPr lang="en-US" b="1" dirty="0">
                  <a:latin typeface="+mn-lt"/>
                  <a:cs typeface="+mn-cs"/>
                </a:endParaRPr>
              </a:p>
            </p:txBody>
          </p:sp>
          <p:sp>
            <p:nvSpPr>
              <p:cNvPr id="577" name="Freeform 94"/>
              <p:cNvSpPr>
                <a:spLocks/>
              </p:cNvSpPr>
              <p:nvPr/>
            </p:nvSpPr>
            <p:spPr bwMode="auto">
              <a:xfrm>
                <a:off x="1210" y="1673"/>
                <a:ext cx="64" cy="79"/>
              </a:xfrm>
              <a:custGeom>
                <a:avLst/>
                <a:gdLst/>
                <a:ahLst/>
                <a:cxnLst>
                  <a:cxn ang="0">
                    <a:pos x="6" y="161"/>
                  </a:cxn>
                  <a:cxn ang="0">
                    <a:pos x="0" y="152"/>
                  </a:cxn>
                  <a:cxn ang="0">
                    <a:pos x="122" y="0"/>
                  </a:cxn>
                  <a:cxn ang="0">
                    <a:pos x="128" y="9"/>
                  </a:cxn>
                  <a:cxn ang="0">
                    <a:pos x="6" y="161"/>
                  </a:cxn>
                </a:cxnLst>
                <a:rect l="0" t="0" r="r" b="b"/>
                <a:pathLst>
                  <a:path w="128" h="161">
                    <a:moveTo>
                      <a:pt x="6" y="161"/>
                    </a:moveTo>
                    <a:lnTo>
                      <a:pt x="0" y="152"/>
                    </a:lnTo>
                    <a:lnTo>
                      <a:pt x="122" y="0"/>
                    </a:lnTo>
                    <a:lnTo>
                      <a:pt x="128" y="9"/>
                    </a:lnTo>
                    <a:lnTo>
                      <a:pt x="6" y="161"/>
                    </a:lnTo>
                    <a:close/>
                  </a:path>
                </a:pathLst>
              </a:custGeom>
              <a:solidFill>
                <a:srgbClr val="CDCD51"/>
              </a:solidFill>
              <a:ln w="9525">
                <a:noFill/>
                <a:round/>
                <a:headEnd/>
                <a:tailEnd/>
              </a:ln>
            </p:spPr>
            <p:txBody>
              <a:bodyPr/>
              <a:lstStyle/>
              <a:p>
                <a:pPr algn="ctr">
                  <a:defRPr/>
                </a:pPr>
                <a:endParaRPr lang="en-US" b="1" dirty="0">
                  <a:latin typeface="+mn-lt"/>
                  <a:cs typeface="+mn-cs"/>
                </a:endParaRPr>
              </a:p>
            </p:txBody>
          </p:sp>
          <p:sp>
            <p:nvSpPr>
              <p:cNvPr id="578" name="Freeform 95"/>
              <p:cNvSpPr>
                <a:spLocks/>
              </p:cNvSpPr>
              <p:nvPr/>
            </p:nvSpPr>
            <p:spPr bwMode="auto">
              <a:xfrm>
                <a:off x="1194" y="1657"/>
                <a:ext cx="76" cy="92"/>
              </a:xfrm>
              <a:custGeom>
                <a:avLst/>
                <a:gdLst/>
                <a:ahLst/>
                <a:cxnLst>
                  <a:cxn ang="0">
                    <a:pos x="31" y="184"/>
                  </a:cxn>
                  <a:cxn ang="0">
                    <a:pos x="0" y="149"/>
                  </a:cxn>
                  <a:cxn ang="0">
                    <a:pos x="125" y="0"/>
                  </a:cxn>
                  <a:cxn ang="0">
                    <a:pos x="153" y="32"/>
                  </a:cxn>
                  <a:cxn ang="0">
                    <a:pos x="31" y="184"/>
                  </a:cxn>
                </a:cxnLst>
                <a:rect l="0" t="0" r="r" b="b"/>
                <a:pathLst>
                  <a:path w="153" h="184">
                    <a:moveTo>
                      <a:pt x="31" y="184"/>
                    </a:moveTo>
                    <a:lnTo>
                      <a:pt x="0" y="149"/>
                    </a:lnTo>
                    <a:lnTo>
                      <a:pt x="125" y="0"/>
                    </a:lnTo>
                    <a:lnTo>
                      <a:pt x="153" y="32"/>
                    </a:lnTo>
                    <a:lnTo>
                      <a:pt x="31" y="184"/>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579" name="Freeform 96"/>
              <p:cNvSpPr>
                <a:spLocks/>
              </p:cNvSpPr>
              <p:nvPr/>
            </p:nvSpPr>
            <p:spPr bwMode="auto">
              <a:xfrm>
                <a:off x="1205" y="1670"/>
                <a:ext cx="64" cy="79"/>
              </a:xfrm>
              <a:custGeom>
                <a:avLst/>
                <a:gdLst/>
                <a:ahLst/>
                <a:cxnLst>
                  <a:cxn ang="0">
                    <a:pos x="6" y="158"/>
                  </a:cxn>
                  <a:cxn ang="0">
                    <a:pos x="0" y="151"/>
                  </a:cxn>
                  <a:cxn ang="0">
                    <a:pos x="122" y="0"/>
                  </a:cxn>
                  <a:cxn ang="0">
                    <a:pos x="128" y="6"/>
                  </a:cxn>
                  <a:cxn ang="0">
                    <a:pos x="6" y="158"/>
                  </a:cxn>
                </a:cxnLst>
                <a:rect l="0" t="0" r="r" b="b"/>
                <a:pathLst>
                  <a:path w="128" h="158">
                    <a:moveTo>
                      <a:pt x="6" y="158"/>
                    </a:moveTo>
                    <a:lnTo>
                      <a:pt x="0" y="151"/>
                    </a:lnTo>
                    <a:lnTo>
                      <a:pt x="122" y="0"/>
                    </a:lnTo>
                    <a:lnTo>
                      <a:pt x="128" y="6"/>
                    </a:lnTo>
                    <a:lnTo>
                      <a:pt x="6" y="158"/>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580" name="Freeform 97"/>
              <p:cNvSpPr>
                <a:spLocks/>
              </p:cNvSpPr>
              <p:nvPr/>
            </p:nvSpPr>
            <p:spPr bwMode="auto">
              <a:xfrm>
                <a:off x="1203" y="1664"/>
                <a:ext cx="65" cy="79"/>
              </a:xfrm>
              <a:custGeom>
                <a:avLst/>
                <a:gdLst/>
                <a:ahLst/>
                <a:cxnLst>
                  <a:cxn ang="0">
                    <a:pos x="6" y="158"/>
                  </a:cxn>
                  <a:cxn ang="0">
                    <a:pos x="0" y="150"/>
                  </a:cxn>
                  <a:cxn ang="0">
                    <a:pos x="123" y="0"/>
                  </a:cxn>
                  <a:cxn ang="0">
                    <a:pos x="128" y="7"/>
                  </a:cxn>
                  <a:cxn ang="0">
                    <a:pos x="6" y="158"/>
                  </a:cxn>
                </a:cxnLst>
                <a:rect l="0" t="0" r="r" b="b"/>
                <a:pathLst>
                  <a:path w="128" h="158">
                    <a:moveTo>
                      <a:pt x="6" y="158"/>
                    </a:moveTo>
                    <a:lnTo>
                      <a:pt x="0" y="150"/>
                    </a:lnTo>
                    <a:lnTo>
                      <a:pt x="123" y="0"/>
                    </a:lnTo>
                    <a:lnTo>
                      <a:pt x="128" y="7"/>
                    </a:lnTo>
                    <a:lnTo>
                      <a:pt x="6" y="158"/>
                    </a:lnTo>
                    <a:close/>
                  </a:path>
                </a:pathLst>
              </a:custGeom>
              <a:solidFill>
                <a:srgbClr val="CBCB50"/>
              </a:solidFill>
              <a:ln w="9525">
                <a:noFill/>
                <a:round/>
                <a:headEnd/>
                <a:tailEnd/>
              </a:ln>
            </p:spPr>
            <p:txBody>
              <a:bodyPr/>
              <a:lstStyle/>
              <a:p>
                <a:pPr algn="ctr">
                  <a:defRPr/>
                </a:pPr>
                <a:endParaRPr lang="en-US" b="1" dirty="0">
                  <a:latin typeface="+mn-lt"/>
                  <a:cs typeface="+mn-cs"/>
                </a:endParaRPr>
              </a:p>
            </p:txBody>
          </p:sp>
          <p:sp>
            <p:nvSpPr>
              <p:cNvPr id="581" name="Freeform 98"/>
              <p:cNvSpPr>
                <a:spLocks/>
              </p:cNvSpPr>
              <p:nvPr/>
            </p:nvSpPr>
            <p:spPr bwMode="auto">
              <a:xfrm>
                <a:off x="1198" y="1663"/>
                <a:ext cx="65" cy="79"/>
              </a:xfrm>
              <a:custGeom>
                <a:avLst/>
                <a:gdLst/>
                <a:ahLst/>
                <a:cxnLst>
                  <a:cxn ang="0">
                    <a:pos x="6" y="156"/>
                  </a:cxn>
                  <a:cxn ang="0">
                    <a:pos x="0" y="149"/>
                  </a:cxn>
                  <a:cxn ang="0">
                    <a:pos x="123" y="0"/>
                  </a:cxn>
                  <a:cxn ang="0">
                    <a:pos x="129" y="6"/>
                  </a:cxn>
                  <a:cxn ang="0">
                    <a:pos x="6" y="156"/>
                  </a:cxn>
                </a:cxnLst>
                <a:rect l="0" t="0" r="r" b="b"/>
                <a:pathLst>
                  <a:path w="129" h="156">
                    <a:moveTo>
                      <a:pt x="6" y="156"/>
                    </a:moveTo>
                    <a:lnTo>
                      <a:pt x="0" y="149"/>
                    </a:lnTo>
                    <a:lnTo>
                      <a:pt x="123" y="0"/>
                    </a:lnTo>
                    <a:lnTo>
                      <a:pt x="129" y="6"/>
                    </a:lnTo>
                    <a:lnTo>
                      <a:pt x="6" y="156"/>
                    </a:lnTo>
                    <a:close/>
                  </a:path>
                </a:pathLst>
              </a:custGeom>
              <a:solidFill>
                <a:srgbClr val="CACA50"/>
              </a:solidFill>
              <a:ln w="9525">
                <a:noFill/>
                <a:round/>
                <a:headEnd/>
                <a:tailEnd/>
              </a:ln>
            </p:spPr>
            <p:txBody>
              <a:bodyPr/>
              <a:lstStyle/>
              <a:p>
                <a:pPr algn="ctr">
                  <a:defRPr/>
                </a:pPr>
                <a:endParaRPr lang="en-US" b="1" dirty="0">
                  <a:latin typeface="+mn-lt"/>
                  <a:cs typeface="+mn-cs"/>
                </a:endParaRPr>
              </a:p>
            </p:txBody>
          </p:sp>
          <p:sp>
            <p:nvSpPr>
              <p:cNvPr id="582" name="Freeform 99"/>
              <p:cNvSpPr>
                <a:spLocks/>
              </p:cNvSpPr>
              <p:nvPr/>
            </p:nvSpPr>
            <p:spPr bwMode="auto">
              <a:xfrm>
                <a:off x="1197" y="1660"/>
                <a:ext cx="65" cy="79"/>
              </a:xfrm>
              <a:custGeom>
                <a:avLst/>
                <a:gdLst/>
                <a:ahLst/>
                <a:cxnLst>
                  <a:cxn ang="0">
                    <a:pos x="6" y="156"/>
                  </a:cxn>
                  <a:cxn ang="0">
                    <a:pos x="0" y="148"/>
                  </a:cxn>
                  <a:cxn ang="0">
                    <a:pos x="123" y="0"/>
                  </a:cxn>
                  <a:cxn ang="0">
                    <a:pos x="129" y="7"/>
                  </a:cxn>
                  <a:cxn ang="0">
                    <a:pos x="6" y="156"/>
                  </a:cxn>
                </a:cxnLst>
                <a:rect l="0" t="0" r="r" b="b"/>
                <a:pathLst>
                  <a:path w="129" h="156">
                    <a:moveTo>
                      <a:pt x="6" y="156"/>
                    </a:moveTo>
                    <a:lnTo>
                      <a:pt x="0" y="148"/>
                    </a:lnTo>
                    <a:lnTo>
                      <a:pt x="123" y="0"/>
                    </a:lnTo>
                    <a:lnTo>
                      <a:pt x="129" y="7"/>
                    </a:lnTo>
                    <a:lnTo>
                      <a:pt x="6" y="156"/>
                    </a:lnTo>
                    <a:close/>
                  </a:path>
                </a:pathLst>
              </a:custGeom>
              <a:solidFill>
                <a:srgbClr val="C9C94F"/>
              </a:solidFill>
              <a:ln w="9525">
                <a:noFill/>
                <a:round/>
                <a:headEnd/>
                <a:tailEnd/>
              </a:ln>
            </p:spPr>
            <p:txBody>
              <a:bodyPr/>
              <a:lstStyle/>
              <a:p>
                <a:pPr algn="ctr">
                  <a:defRPr/>
                </a:pPr>
                <a:endParaRPr lang="en-US" b="1" dirty="0">
                  <a:latin typeface="+mn-lt"/>
                  <a:cs typeface="+mn-cs"/>
                </a:endParaRPr>
              </a:p>
            </p:txBody>
          </p:sp>
          <p:sp>
            <p:nvSpPr>
              <p:cNvPr id="583" name="Freeform 100"/>
              <p:cNvSpPr>
                <a:spLocks/>
              </p:cNvSpPr>
              <p:nvPr/>
            </p:nvSpPr>
            <p:spPr bwMode="auto">
              <a:xfrm>
                <a:off x="1194" y="1657"/>
                <a:ext cx="62" cy="79"/>
              </a:xfrm>
              <a:custGeom>
                <a:avLst/>
                <a:gdLst/>
                <a:ahLst/>
                <a:cxnLst>
                  <a:cxn ang="0">
                    <a:pos x="7" y="154"/>
                  </a:cxn>
                  <a:cxn ang="0">
                    <a:pos x="0" y="149"/>
                  </a:cxn>
                  <a:cxn ang="0">
                    <a:pos x="125" y="0"/>
                  </a:cxn>
                  <a:cxn ang="0">
                    <a:pos x="130" y="6"/>
                  </a:cxn>
                  <a:cxn ang="0">
                    <a:pos x="7" y="154"/>
                  </a:cxn>
                </a:cxnLst>
                <a:rect l="0" t="0" r="r" b="b"/>
                <a:pathLst>
                  <a:path w="130" h="154">
                    <a:moveTo>
                      <a:pt x="7" y="154"/>
                    </a:moveTo>
                    <a:lnTo>
                      <a:pt x="0" y="149"/>
                    </a:lnTo>
                    <a:lnTo>
                      <a:pt x="125" y="0"/>
                    </a:lnTo>
                    <a:lnTo>
                      <a:pt x="130" y="6"/>
                    </a:lnTo>
                    <a:lnTo>
                      <a:pt x="7" y="154"/>
                    </a:lnTo>
                    <a:close/>
                  </a:path>
                </a:pathLst>
              </a:custGeom>
              <a:solidFill>
                <a:srgbClr val="C8C84F"/>
              </a:solidFill>
              <a:ln w="9525">
                <a:noFill/>
                <a:round/>
                <a:headEnd/>
                <a:tailEnd/>
              </a:ln>
            </p:spPr>
            <p:txBody>
              <a:bodyPr/>
              <a:lstStyle/>
              <a:p>
                <a:pPr algn="ctr">
                  <a:defRPr/>
                </a:pPr>
                <a:endParaRPr lang="en-US" b="1" dirty="0">
                  <a:latin typeface="+mn-lt"/>
                  <a:cs typeface="+mn-cs"/>
                </a:endParaRPr>
              </a:p>
            </p:txBody>
          </p:sp>
          <p:sp>
            <p:nvSpPr>
              <p:cNvPr id="584" name="Freeform 101"/>
              <p:cNvSpPr>
                <a:spLocks/>
              </p:cNvSpPr>
              <p:nvPr/>
            </p:nvSpPr>
            <p:spPr bwMode="auto">
              <a:xfrm>
                <a:off x="1176" y="1642"/>
                <a:ext cx="81" cy="86"/>
              </a:xfrm>
              <a:custGeom>
                <a:avLst/>
                <a:gdLst/>
                <a:ahLst/>
                <a:cxnLst>
                  <a:cxn ang="0">
                    <a:pos x="35" y="178"/>
                  </a:cxn>
                  <a:cxn ang="0">
                    <a:pos x="0" y="145"/>
                  </a:cxn>
                  <a:cxn ang="0">
                    <a:pos x="130" y="0"/>
                  </a:cxn>
                  <a:cxn ang="0">
                    <a:pos x="160" y="29"/>
                  </a:cxn>
                  <a:cxn ang="0">
                    <a:pos x="35" y="178"/>
                  </a:cxn>
                </a:cxnLst>
                <a:rect l="0" t="0" r="r" b="b"/>
                <a:pathLst>
                  <a:path w="160" h="178">
                    <a:moveTo>
                      <a:pt x="35" y="178"/>
                    </a:moveTo>
                    <a:lnTo>
                      <a:pt x="0" y="145"/>
                    </a:lnTo>
                    <a:lnTo>
                      <a:pt x="130" y="0"/>
                    </a:lnTo>
                    <a:lnTo>
                      <a:pt x="160" y="29"/>
                    </a:lnTo>
                    <a:lnTo>
                      <a:pt x="35" y="178"/>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585" name="Freeform 102"/>
              <p:cNvSpPr>
                <a:spLocks/>
              </p:cNvSpPr>
              <p:nvPr/>
            </p:nvSpPr>
            <p:spPr bwMode="auto">
              <a:xfrm>
                <a:off x="1191" y="1654"/>
                <a:ext cx="66" cy="77"/>
              </a:xfrm>
              <a:custGeom>
                <a:avLst/>
                <a:gdLst/>
                <a:ahLst/>
                <a:cxnLst>
                  <a:cxn ang="0">
                    <a:pos x="6" y="154"/>
                  </a:cxn>
                  <a:cxn ang="0">
                    <a:pos x="0" y="148"/>
                  </a:cxn>
                  <a:cxn ang="0">
                    <a:pos x="125" y="0"/>
                  </a:cxn>
                  <a:cxn ang="0">
                    <a:pos x="131" y="5"/>
                  </a:cxn>
                  <a:cxn ang="0">
                    <a:pos x="6" y="154"/>
                  </a:cxn>
                </a:cxnLst>
                <a:rect l="0" t="0" r="r" b="b"/>
                <a:pathLst>
                  <a:path w="131" h="154">
                    <a:moveTo>
                      <a:pt x="6" y="154"/>
                    </a:moveTo>
                    <a:lnTo>
                      <a:pt x="0" y="148"/>
                    </a:lnTo>
                    <a:lnTo>
                      <a:pt x="125" y="0"/>
                    </a:lnTo>
                    <a:lnTo>
                      <a:pt x="131" y="5"/>
                    </a:lnTo>
                    <a:lnTo>
                      <a:pt x="6" y="154"/>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586" name="Freeform 103"/>
              <p:cNvSpPr>
                <a:spLocks/>
              </p:cNvSpPr>
              <p:nvPr/>
            </p:nvSpPr>
            <p:spPr bwMode="auto">
              <a:xfrm>
                <a:off x="1188" y="1651"/>
                <a:ext cx="66" cy="77"/>
              </a:xfrm>
              <a:custGeom>
                <a:avLst/>
                <a:gdLst/>
                <a:ahLst/>
                <a:cxnLst>
                  <a:cxn ang="0">
                    <a:pos x="6" y="154"/>
                  </a:cxn>
                  <a:cxn ang="0">
                    <a:pos x="0" y="149"/>
                  </a:cxn>
                  <a:cxn ang="0">
                    <a:pos x="127" y="0"/>
                  </a:cxn>
                  <a:cxn ang="0">
                    <a:pos x="131" y="6"/>
                  </a:cxn>
                  <a:cxn ang="0">
                    <a:pos x="6" y="154"/>
                  </a:cxn>
                </a:cxnLst>
                <a:rect l="0" t="0" r="r" b="b"/>
                <a:pathLst>
                  <a:path w="131" h="154">
                    <a:moveTo>
                      <a:pt x="6" y="154"/>
                    </a:moveTo>
                    <a:lnTo>
                      <a:pt x="0" y="149"/>
                    </a:lnTo>
                    <a:lnTo>
                      <a:pt x="127" y="0"/>
                    </a:lnTo>
                    <a:lnTo>
                      <a:pt x="131" y="6"/>
                    </a:lnTo>
                    <a:lnTo>
                      <a:pt x="6" y="154"/>
                    </a:lnTo>
                    <a:close/>
                  </a:path>
                </a:pathLst>
              </a:custGeom>
              <a:solidFill>
                <a:srgbClr val="C6C64E"/>
              </a:solidFill>
              <a:ln w="9525">
                <a:noFill/>
                <a:round/>
                <a:headEnd/>
                <a:tailEnd/>
              </a:ln>
            </p:spPr>
            <p:txBody>
              <a:bodyPr/>
              <a:lstStyle/>
              <a:p>
                <a:pPr algn="ctr">
                  <a:defRPr/>
                </a:pPr>
                <a:endParaRPr lang="en-US" b="1" dirty="0">
                  <a:latin typeface="+mn-lt"/>
                  <a:cs typeface="+mn-cs"/>
                </a:endParaRPr>
              </a:p>
            </p:txBody>
          </p:sp>
          <p:sp>
            <p:nvSpPr>
              <p:cNvPr id="587" name="Freeform 104"/>
              <p:cNvSpPr>
                <a:spLocks/>
              </p:cNvSpPr>
              <p:nvPr/>
            </p:nvSpPr>
            <p:spPr bwMode="auto">
              <a:xfrm>
                <a:off x="1184" y="1649"/>
                <a:ext cx="65" cy="76"/>
              </a:xfrm>
              <a:custGeom>
                <a:avLst/>
                <a:gdLst/>
                <a:ahLst/>
                <a:cxnLst>
                  <a:cxn ang="0">
                    <a:pos x="5" y="152"/>
                  </a:cxn>
                  <a:cxn ang="0">
                    <a:pos x="0" y="146"/>
                  </a:cxn>
                  <a:cxn ang="0">
                    <a:pos x="127" y="0"/>
                  </a:cxn>
                  <a:cxn ang="0">
                    <a:pos x="132" y="3"/>
                  </a:cxn>
                  <a:cxn ang="0">
                    <a:pos x="5" y="152"/>
                  </a:cxn>
                </a:cxnLst>
                <a:rect l="0" t="0" r="r" b="b"/>
                <a:pathLst>
                  <a:path w="132" h="152">
                    <a:moveTo>
                      <a:pt x="5" y="152"/>
                    </a:moveTo>
                    <a:lnTo>
                      <a:pt x="0" y="146"/>
                    </a:lnTo>
                    <a:lnTo>
                      <a:pt x="127" y="0"/>
                    </a:lnTo>
                    <a:lnTo>
                      <a:pt x="132" y="3"/>
                    </a:lnTo>
                    <a:lnTo>
                      <a:pt x="5" y="152"/>
                    </a:lnTo>
                    <a:close/>
                  </a:path>
                </a:pathLst>
              </a:custGeom>
              <a:solidFill>
                <a:srgbClr val="C5C54E"/>
              </a:solidFill>
              <a:ln w="9525">
                <a:noFill/>
                <a:round/>
                <a:headEnd/>
                <a:tailEnd/>
              </a:ln>
            </p:spPr>
            <p:txBody>
              <a:bodyPr/>
              <a:lstStyle/>
              <a:p>
                <a:pPr algn="ctr">
                  <a:defRPr/>
                </a:pPr>
                <a:endParaRPr lang="en-US" b="1" dirty="0">
                  <a:latin typeface="+mn-lt"/>
                  <a:cs typeface="+mn-cs"/>
                </a:endParaRPr>
              </a:p>
            </p:txBody>
          </p:sp>
          <p:sp>
            <p:nvSpPr>
              <p:cNvPr id="588" name="Freeform 105"/>
              <p:cNvSpPr>
                <a:spLocks/>
              </p:cNvSpPr>
              <p:nvPr/>
            </p:nvSpPr>
            <p:spPr bwMode="auto">
              <a:xfrm>
                <a:off x="1183" y="1647"/>
                <a:ext cx="66" cy="76"/>
              </a:xfrm>
              <a:custGeom>
                <a:avLst/>
                <a:gdLst/>
                <a:ahLst/>
                <a:cxnLst>
                  <a:cxn ang="0">
                    <a:pos x="6" y="152"/>
                  </a:cxn>
                  <a:cxn ang="0">
                    <a:pos x="0" y="147"/>
                  </a:cxn>
                  <a:cxn ang="0">
                    <a:pos x="127" y="0"/>
                  </a:cxn>
                  <a:cxn ang="0">
                    <a:pos x="133" y="6"/>
                  </a:cxn>
                  <a:cxn ang="0">
                    <a:pos x="6" y="152"/>
                  </a:cxn>
                </a:cxnLst>
                <a:rect l="0" t="0" r="r" b="b"/>
                <a:pathLst>
                  <a:path w="133" h="152">
                    <a:moveTo>
                      <a:pt x="6" y="152"/>
                    </a:moveTo>
                    <a:lnTo>
                      <a:pt x="0" y="147"/>
                    </a:lnTo>
                    <a:lnTo>
                      <a:pt x="127" y="0"/>
                    </a:lnTo>
                    <a:lnTo>
                      <a:pt x="133" y="6"/>
                    </a:lnTo>
                    <a:lnTo>
                      <a:pt x="6" y="152"/>
                    </a:lnTo>
                    <a:close/>
                  </a:path>
                </a:pathLst>
              </a:custGeom>
              <a:solidFill>
                <a:srgbClr val="C4C44D"/>
              </a:solidFill>
              <a:ln w="9525">
                <a:noFill/>
                <a:round/>
                <a:headEnd/>
                <a:tailEnd/>
              </a:ln>
            </p:spPr>
            <p:txBody>
              <a:bodyPr/>
              <a:lstStyle/>
              <a:p>
                <a:pPr algn="ctr">
                  <a:defRPr/>
                </a:pPr>
                <a:endParaRPr lang="en-US" b="1" dirty="0">
                  <a:latin typeface="+mn-lt"/>
                  <a:cs typeface="+mn-cs"/>
                </a:endParaRPr>
              </a:p>
            </p:txBody>
          </p:sp>
          <p:sp>
            <p:nvSpPr>
              <p:cNvPr id="589" name="Freeform 106"/>
              <p:cNvSpPr>
                <a:spLocks/>
              </p:cNvSpPr>
              <p:nvPr/>
            </p:nvSpPr>
            <p:spPr bwMode="auto">
              <a:xfrm>
                <a:off x="1180" y="1645"/>
                <a:ext cx="66" cy="75"/>
              </a:xfrm>
              <a:custGeom>
                <a:avLst/>
                <a:gdLst/>
                <a:ahLst/>
                <a:cxnLst>
                  <a:cxn ang="0">
                    <a:pos x="6" y="151"/>
                  </a:cxn>
                  <a:cxn ang="0">
                    <a:pos x="0" y="145"/>
                  </a:cxn>
                  <a:cxn ang="0">
                    <a:pos x="128" y="0"/>
                  </a:cxn>
                  <a:cxn ang="0">
                    <a:pos x="133" y="4"/>
                  </a:cxn>
                  <a:cxn ang="0">
                    <a:pos x="6" y="151"/>
                  </a:cxn>
                </a:cxnLst>
                <a:rect l="0" t="0" r="r" b="b"/>
                <a:pathLst>
                  <a:path w="133" h="151">
                    <a:moveTo>
                      <a:pt x="6" y="151"/>
                    </a:moveTo>
                    <a:lnTo>
                      <a:pt x="0" y="145"/>
                    </a:lnTo>
                    <a:lnTo>
                      <a:pt x="128" y="0"/>
                    </a:lnTo>
                    <a:lnTo>
                      <a:pt x="133" y="4"/>
                    </a:lnTo>
                    <a:lnTo>
                      <a:pt x="6" y="151"/>
                    </a:lnTo>
                    <a:close/>
                  </a:path>
                </a:pathLst>
              </a:custGeom>
              <a:solidFill>
                <a:srgbClr val="C3C34D"/>
              </a:solidFill>
              <a:ln w="9525">
                <a:noFill/>
                <a:round/>
                <a:headEnd/>
                <a:tailEnd/>
              </a:ln>
            </p:spPr>
            <p:txBody>
              <a:bodyPr/>
              <a:lstStyle/>
              <a:p>
                <a:pPr algn="ctr">
                  <a:defRPr/>
                </a:pPr>
                <a:endParaRPr lang="en-US" b="1" dirty="0">
                  <a:latin typeface="+mn-lt"/>
                  <a:cs typeface="+mn-cs"/>
                </a:endParaRPr>
              </a:p>
            </p:txBody>
          </p:sp>
          <p:sp>
            <p:nvSpPr>
              <p:cNvPr id="590" name="Freeform 107"/>
              <p:cNvSpPr>
                <a:spLocks/>
              </p:cNvSpPr>
              <p:nvPr/>
            </p:nvSpPr>
            <p:spPr bwMode="auto">
              <a:xfrm>
                <a:off x="1008" y="1642"/>
                <a:ext cx="68" cy="75"/>
              </a:xfrm>
              <a:custGeom>
                <a:avLst/>
                <a:gdLst/>
                <a:ahLst/>
                <a:cxnLst>
                  <a:cxn ang="0">
                    <a:pos x="6" y="150"/>
                  </a:cxn>
                  <a:cxn ang="0">
                    <a:pos x="0" y="145"/>
                  </a:cxn>
                  <a:cxn ang="0">
                    <a:pos x="130" y="0"/>
                  </a:cxn>
                  <a:cxn ang="0">
                    <a:pos x="134" y="5"/>
                  </a:cxn>
                  <a:cxn ang="0">
                    <a:pos x="6" y="150"/>
                  </a:cxn>
                </a:cxnLst>
                <a:rect l="0" t="0" r="r" b="b"/>
                <a:pathLst>
                  <a:path w="134" h="150">
                    <a:moveTo>
                      <a:pt x="6" y="150"/>
                    </a:moveTo>
                    <a:lnTo>
                      <a:pt x="0" y="145"/>
                    </a:lnTo>
                    <a:lnTo>
                      <a:pt x="130" y="0"/>
                    </a:lnTo>
                    <a:lnTo>
                      <a:pt x="134" y="5"/>
                    </a:lnTo>
                    <a:lnTo>
                      <a:pt x="6" y="150"/>
                    </a:lnTo>
                    <a:close/>
                  </a:path>
                </a:pathLst>
              </a:custGeom>
              <a:solidFill>
                <a:srgbClr val="C2C24D"/>
              </a:solidFill>
              <a:ln w="9525">
                <a:noFill/>
                <a:round/>
                <a:headEnd/>
                <a:tailEnd/>
              </a:ln>
            </p:spPr>
            <p:txBody>
              <a:bodyPr/>
              <a:lstStyle/>
              <a:p>
                <a:pPr algn="ctr">
                  <a:defRPr/>
                </a:pPr>
                <a:endParaRPr lang="en-US" b="1" dirty="0">
                  <a:latin typeface="+mn-lt"/>
                  <a:cs typeface="+mn-cs"/>
                </a:endParaRPr>
              </a:p>
            </p:txBody>
          </p:sp>
          <p:sp>
            <p:nvSpPr>
              <p:cNvPr id="591" name="Freeform 108"/>
              <p:cNvSpPr>
                <a:spLocks/>
              </p:cNvSpPr>
              <p:nvPr/>
            </p:nvSpPr>
            <p:spPr bwMode="auto">
              <a:xfrm>
                <a:off x="1158" y="1629"/>
                <a:ext cx="83" cy="85"/>
              </a:xfrm>
              <a:custGeom>
                <a:avLst/>
                <a:gdLst/>
                <a:ahLst/>
                <a:cxnLst>
                  <a:cxn ang="0">
                    <a:pos x="37" y="171"/>
                  </a:cxn>
                  <a:cxn ang="0">
                    <a:pos x="0" y="143"/>
                  </a:cxn>
                  <a:cxn ang="0">
                    <a:pos x="133" y="0"/>
                  </a:cxn>
                  <a:cxn ang="0">
                    <a:pos x="167" y="26"/>
                  </a:cxn>
                  <a:cxn ang="0">
                    <a:pos x="37" y="171"/>
                  </a:cxn>
                </a:cxnLst>
                <a:rect l="0" t="0" r="r" b="b"/>
                <a:pathLst>
                  <a:path w="167" h="171">
                    <a:moveTo>
                      <a:pt x="37" y="171"/>
                    </a:moveTo>
                    <a:lnTo>
                      <a:pt x="0" y="143"/>
                    </a:lnTo>
                    <a:lnTo>
                      <a:pt x="133" y="0"/>
                    </a:lnTo>
                    <a:lnTo>
                      <a:pt x="167" y="26"/>
                    </a:lnTo>
                    <a:lnTo>
                      <a:pt x="37" y="171"/>
                    </a:lnTo>
                    <a:close/>
                  </a:path>
                </a:pathLst>
              </a:custGeom>
              <a:solidFill>
                <a:srgbClr val="C1C14D"/>
              </a:solidFill>
              <a:ln w="9525">
                <a:noFill/>
                <a:round/>
                <a:headEnd/>
                <a:tailEnd/>
              </a:ln>
            </p:spPr>
            <p:txBody>
              <a:bodyPr/>
              <a:lstStyle/>
              <a:p>
                <a:pPr algn="ctr">
                  <a:defRPr/>
                </a:pPr>
                <a:endParaRPr lang="en-US" b="1" dirty="0">
                  <a:latin typeface="+mn-lt"/>
                  <a:cs typeface="+mn-cs"/>
                </a:endParaRPr>
              </a:p>
            </p:txBody>
          </p:sp>
          <p:sp>
            <p:nvSpPr>
              <p:cNvPr id="592" name="Freeform 109"/>
              <p:cNvSpPr>
                <a:spLocks/>
              </p:cNvSpPr>
              <p:nvPr/>
            </p:nvSpPr>
            <p:spPr bwMode="auto">
              <a:xfrm>
                <a:off x="1173" y="1639"/>
                <a:ext cx="68" cy="75"/>
              </a:xfrm>
              <a:custGeom>
                <a:avLst/>
                <a:gdLst/>
                <a:ahLst/>
                <a:cxnLst>
                  <a:cxn ang="0">
                    <a:pos x="6" y="151"/>
                  </a:cxn>
                  <a:cxn ang="0">
                    <a:pos x="0" y="145"/>
                  </a:cxn>
                  <a:cxn ang="0">
                    <a:pos x="128" y="0"/>
                  </a:cxn>
                  <a:cxn ang="0">
                    <a:pos x="136" y="6"/>
                  </a:cxn>
                  <a:cxn ang="0">
                    <a:pos x="6" y="151"/>
                  </a:cxn>
                </a:cxnLst>
                <a:rect l="0" t="0" r="r" b="b"/>
                <a:pathLst>
                  <a:path w="136" h="151">
                    <a:moveTo>
                      <a:pt x="6" y="151"/>
                    </a:moveTo>
                    <a:lnTo>
                      <a:pt x="0" y="145"/>
                    </a:lnTo>
                    <a:lnTo>
                      <a:pt x="128" y="0"/>
                    </a:lnTo>
                    <a:lnTo>
                      <a:pt x="136" y="6"/>
                    </a:lnTo>
                    <a:lnTo>
                      <a:pt x="6" y="151"/>
                    </a:lnTo>
                    <a:close/>
                  </a:path>
                </a:pathLst>
              </a:custGeom>
              <a:solidFill>
                <a:srgbClr val="C1C14D"/>
              </a:solidFill>
              <a:ln w="9525">
                <a:noFill/>
                <a:round/>
                <a:headEnd/>
                <a:tailEnd/>
              </a:ln>
            </p:spPr>
            <p:txBody>
              <a:bodyPr/>
              <a:lstStyle/>
              <a:p>
                <a:pPr algn="ctr">
                  <a:defRPr/>
                </a:pPr>
                <a:endParaRPr lang="en-US" b="1" dirty="0">
                  <a:latin typeface="+mn-lt"/>
                  <a:cs typeface="+mn-cs"/>
                </a:endParaRPr>
              </a:p>
            </p:txBody>
          </p:sp>
          <p:sp>
            <p:nvSpPr>
              <p:cNvPr id="593" name="Freeform 110"/>
              <p:cNvSpPr>
                <a:spLocks/>
              </p:cNvSpPr>
              <p:nvPr/>
            </p:nvSpPr>
            <p:spPr bwMode="auto">
              <a:xfrm>
                <a:off x="1169" y="1633"/>
                <a:ext cx="68" cy="78"/>
              </a:xfrm>
              <a:custGeom>
                <a:avLst/>
                <a:gdLst/>
                <a:ahLst/>
                <a:cxnLst>
                  <a:cxn ang="0">
                    <a:pos x="8" y="150"/>
                  </a:cxn>
                  <a:cxn ang="0">
                    <a:pos x="0" y="144"/>
                  </a:cxn>
                  <a:cxn ang="0">
                    <a:pos x="130" y="0"/>
                  </a:cxn>
                  <a:cxn ang="0">
                    <a:pos x="136" y="5"/>
                  </a:cxn>
                  <a:cxn ang="0">
                    <a:pos x="8" y="150"/>
                  </a:cxn>
                </a:cxnLst>
                <a:rect l="0" t="0" r="r" b="b"/>
                <a:pathLst>
                  <a:path w="136" h="150">
                    <a:moveTo>
                      <a:pt x="8" y="150"/>
                    </a:moveTo>
                    <a:lnTo>
                      <a:pt x="0" y="144"/>
                    </a:lnTo>
                    <a:lnTo>
                      <a:pt x="130" y="0"/>
                    </a:lnTo>
                    <a:lnTo>
                      <a:pt x="136" y="5"/>
                    </a:lnTo>
                    <a:lnTo>
                      <a:pt x="8" y="150"/>
                    </a:lnTo>
                    <a:close/>
                  </a:path>
                </a:pathLst>
              </a:custGeom>
              <a:solidFill>
                <a:srgbClr val="C0C04C"/>
              </a:solidFill>
              <a:ln w="9525">
                <a:noFill/>
                <a:round/>
                <a:headEnd/>
                <a:tailEnd/>
              </a:ln>
            </p:spPr>
            <p:txBody>
              <a:bodyPr/>
              <a:lstStyle/>
              <a:p>
                <a:pPr algn="ctr">
                  <a:defRPr/>
                </a:pPr>
                <a:endParaRPr lang="en-US" b="1" dirty="0">
                  <a:latin typeface="+mn-lt"/>
                  <a:cs typeface="+mn-cs"/>
                </a:endParaRPr>
              </a:p>
            </p:txBody>
          </p:sp>
          <p:sp>
            <p:nvSpPr>
              <p:cNvPr id="594" name="Freeform 111"/>
              <p:cNvSpPr>
                <a:spLocks/>
              </p:cNvSpPr>
              <p:nvPr/>
            </p:nvSpPr>
            <p:spPr bwMode="auto">
              <a:xfrm>
                <a:off x="1166" y="1632"/>
                <a:ext cx="68" cy="78"/>
              </a:xfrm>
              <a:custGeom>
                <a:avLst/>
                <a:gdLst/>
                <a:ahLst/>
                <a:cxnLst>
                  <a:cxn ang="0">
                    <a:pos x="8" y="148"/>
                  </a:cxn>
                  <a:cxn ang="0">
                    <a:pos x="0" y="143"/>
                  </a:cxn>
                  <a:cxn ang="0">
                    <a:pos x="131" y="0"/>
                  </a:cxn>
                  <a:cxn ang="0">
                    <a:pos x="138" y="4"/>
                  </a:cxn>
                  <a:cxn ang="0">
                    <a:pos x="8" y="148"/>
                  </a:cxn>
                </a:cxnLst>
                <a:rect l="0" t="0" r="r" b="b"/>
                <a:pathLst>
                  <a:path w="138" h="148">
                    <a:moveTo>
                      <a:pt x="8" y="148"/>
                    </a:moveTo>
                    <a:lnTo>
                      <a:pt x="0" y="143"/>
                    </a:lnTo>
                    <a:lnTo>
                      <a:pt x="131" y="0"/>
                    </a:lnTo>
                    <a:lnTo>
                      <a:pt x="138" y="4"/>
                    </a:lnTo>
                    <a:lnTo>
                      <a:pt x="8" y="148"/>
                    </a:lnTo>
                    <a:close/>
                  </a:path>
                </a:pathLst>
              </a:custGeom>
              <a:solidFill>
                <a:srgbClr val="BFBF4C"/>
              </a:solidFill>
              <a:ln w="9525">
                <a:noFill/>
                <a:round/>
                <a:headEnd/>
                <a:tailEnd/>
              </a:ln>
            </p:spPr>
            <p:txBody>
              <a:bodyPr/>
              <a:lstStyle/>
              <a:p>
                <a:pPr algn="ctr">
                  <a:defRPr/>
                </a:pPr>
                <a:endParaRPr lang="en-US" b="1" dirty="0">
                  <a:latin typeface="+mn-lt"/>
                  <a:cs typeface="+mn-cs"/>
                </a:endParaRPr>
              </a:p>
            </p:txBody>
          </p:sp>
          <p:sp>
            <p:nvSpPr>
              <p:cNvPr id="595" name="Freeform 112"/>
              <p:cNvSpPr>
                <a:spLocks/>
              </p:cNvSpPr>
              <p:nvPr/>
            </p:nvSpPr>
            <p:spPr bwMode="auto">
              <a:xfrm>
                <a:off x="1162" y="1632"/>
                <a:ext cx="69" cy="77"/>
              </a:xfrm>
              <a:custGeom>
                <a:avLst/>
                <a:gdLst/>
                <a:ahLst/>
                <a:cxnLst>
                  <a:cxn ang="0">
                    <a:pos x="7" y="149"/>
                  </a:cxn>
                  <a:cxn ang="0">
                    <a:pos x="0" y="143"/>
                  </a:cxn>
                  <a:cxn ang="0">
                    <a:pos x="131" y="0"/>
                  </a:cxn>
                  <a:cxn ang="0">
                    <a:pos x="138" y="6"/>
                  </a:cxn>
                  <a:cxn ang="0">
                    <a:pos x="7" y="149"/>
                  </a:cxn>
                </a:cxnLst>
                <a:rect l="0" t="0" r="r" b="b"/>
                <a:pathLst>
                  <a:path w="138" h="149">
                    <a:moveTo>
                      <a:pt x="7" y="149"/>
                    </a:moveTo>
                    <a:lnTo>
                      <a:pt x="0" y="143"/>
                    </a:lnTo>
                    <a:lnTo>
                      <a:pt x="131" y="0"/>
                    </a:lnTo>
                    <a:lnTo>
                      <a:pt x="138" y="6"/>
                    </a:lnTo>
                    <a:lnTo>
                      <a:pt x="7" y="149"/>
                    </a:lnTo>
                    <a:close/>
                  </a:path>
                </a:pathLst>
              </a:custGeom>
              <a:solidFill>
                <a:srgbClr val="BEBE4B"/>
              </a:solidFill>
              <a:ln w="9525">
                <a:noFill/>
                <a:round/>
                <a:headEnd/>
                <a:tailEnd/>
              </a:ln>
            </p:spPr>
            <p:txBody>
              <a:bodyPr/>
              <a:lstStyle/>
              <a:p>
                <a:pPr algn="ctr">
                  <a:defRPr/>
                </a:pPr>
                <a:endParaRPr lang="en-US" b="1" dirty="0">
                  <a:latin typeface="+mn-lt"/>
                  <a:cs typeface="+mn-cs"/>
                </a:endParaRPr>
              </a:p>
            </p:txBody>
          </p:sp>
          <p:sp>
            <p:nvSpPr>
              <p:cNvPr id="596" name="Freeform 113"/>
              <p:cNvSpPr>
                <a:spLocks/>
              </p:cNvSpPr>
              <p:nvPr/>
            </p:nvSpPr>
            <p:spPr bwMode="auto">
              <a:xfrm>
                <a:off x="1158" y="1629"/>
                <a:ext cx="69" cy="77"/>
              </a:xfrm>
              <a:custGeom>
                <a:avLst/>
                <a:gdLst/>
                <a:ahLst/>
                <a:cxnLst>
                  <a:cxn ang="0">
                    <a:pos x="8" y="148"/>
                  </a:cxn>
                  <a:cxn ang="0">
                    <a:pos x="0" y="143"/>
                  </a:cxn>
                  <a:cxn ang="0">
                    <a:pos x="133" y="0"/>
                  </a:cxn>
                  <a:cxn ang="0">
                    <a:pos x="139" y="5"/>
                  </a:cxn>
                  <a:cxn ang="0">
                    <a:pos x="8" y="148"/>
                  </a:cxn>
                </a:cxnLst>
                <a:rect l="0" t="0" r="r" b="b"/>
                <a:pathLst>
                  <a:path w="139" h="148">
                    <a:moveTo>
                      <a:pt x="8" y="148"/>
                    </a:moveTo>
                    <a:lnTo>
                      <a:pt x="0" y="143"/>
                    </a:lnTo>
                    <a:lnTo>
                      <a:pt x="133" y="0"/>
                    </a:lnTo>
                    <a:lnTo>
                      <a:pt x="139" y="5"/>
                    </a:lnTo>
                    <a:lnTo>
                      <a:pt x="8" y="148"/>
                    </a:lnTo>
                    <a:close/>
                  </a:path>
                </a:pathLst>
              </a:custGeom>
              <a:solidFill>
                <a:srgbClr val="BDBD4B"/>
              </a:solidFill>
              <a:ln w="9525">
                <a:noFill/>
                <a:round/>
                <a:headEnd/>
                <a:tailEnd/>
              </a:ln>
            </p:spPr>
            <p:txBody>
              <a:bodyPr/>
              <a:lstStyle/>
              <a:p>
                <a:pPr algn="ctr">
                  <a:defRPr/>
                </a:pPr>
                <a:endParaRPr lang="en-US" b="1" dirty="0">
                  <a:latin typeface="+mn-lt"/>
                  <a:cs typeface="+mn-cs"/>
                </a:endParaRPr>
              </a:p>
            </p:txBody>
          </p:sp>
          <p:sp>
            <p:nvSpPr>
              <p:cNvPr id="597" name="Freeform 114"/>
              <p:cNvSpPr>
                <a:spLocks/>
              </p:cNvSpPr>
              <p:nvPr/>
            </p:nvSpPr>
            <p:spPr bwMode="auto">
              <a:xfrm>
                <a:off x="1139" y="1618"/>
                <a:ext cx="85" cy="79"/>
              </a:xfrm>
              <a:custGeom>
                <a:avLst/>
                <a:gdLst/>
                <a:ahLst/>
                <a:cxnLst>
                  <a:cxn ang="0">
                    <a:pos x="39" y="165"/>
                  </a:cxn>
                  <a:cxn ang="0">
                    <a:pos x="0" y="139"/>
                  </a:cxn>
                  <a:cxn ang="0">
                    <a:pos x="135" y="0"/>
                  </a:cxn>
                  <a:cxn ang="0">
                    <a:pos x="172" y="22"/>
                  </a:cxn>
                  <a:cxn ang="0">
                    <a:pos x="39" y="165"/>
                  </a:cxn>
                </a:cxnLst>
                <a:rect l="0" t="0" r="r" b="b"/>
                <a:pathLst>
                  <a:path w="172" h="165">
                    <a:moveTo>
                      <a:pt x="39" y="165"/>
                    </a:moveTo>
                    <a:lnTo>
                      <a:pt x="0" y="139"/>
                    </a:lnTo>
                    <a:lnTo>
                      <a:pt x="135" y="0"/>
                    </a:lnTo>
                    <a:lnTo>
                      <a:pt x="172" y="22"/>
                    </a:lnTo>
                    <a:lnTo>
                      <a:pt x="39" y="165"/>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598" name="Freeform 115"/>
              <p:cNvSpPr>
                <a:spLocks/>
              </p:cNvSpPr>
              <p:nvPr/>
            </p:nvSpPr>
            <p:spPr bwMode="auto">
              <a:xfrm>
                <a:off x="1155" y="1627"/>
                <a:ext cx="69" cy="73"/>
              </a:xfrm>
              <a:custGeom>
                <a:avLst/>
                <a:gdLst/>
                <a:ahLst/>
                <a:cxnLst>
                  <a:cxn ang="0">
                    <a:pos x="6" y="147"/>
                  </a:cxn>
                  <a:cxn ang="0">
                    <a:pos x="0" y="143"/>
                  </a:cxn>
                  <a:cxn ang="0">
                    <a:pos x="132" y="0"/>
                  </a:cxn>
                  <a:cxn ang="0">
                    <a:pos x="139" y="4"/>
                  </a:cxn>
                  <a:cxn ang="0">
                    <a:pos x="6" y="147"/>
                  </a:cxn>
                </a:cxnLst>
                <a:rect l="0" t="0" r="r" b="b"/>
                <a:pathLst>
                  <a:path w="139" h="147">
                    <a:moveTo>
                      <a:pt x="6" y="147"/>
                    </a:moveTo>
                    <a:lnTo>
                      <a:pt x="0" y="143"/>
                    </a:lnTo>
                    <a:lnTo>
                      <a:pt x="132" y="0"/>
                    </a:lnTo>
                    <a:lnTo>
                      <a:pt x="139" y="4"/>
                    </a:lnTo>
                    <a:lnTo>
                      <a:pt x="6" y="147"/>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599" name="Freeform 116"/>
              <p:cNvSpPr>
                <a:spLocks/>
              </p:cNvSpPr>
              <p:nvPr/>
            </p:nvSpPr>
            <p:spPr bwMode="auto">
              <a:xfrm>
                <a:off x="1152" y="1625"/>
                <a:ext cx="69" cy="73"/>
              </a:xfrm>
              <a:custGeom>
                <a:avLst/>
                <a:gdLst/>
                <a:ahLst/>
                <a:cxnLst>
                  <a:cxn ang="0">
                    <a:pos x="7" y="147"/>
                  </a:cxn>
                  <a:cxn ang="0">
                    <a:pos x="0" y="141"/>
                  </a:cxn>
                  <a:cxn ang="0">
                    <a:pos x="133" y="0"/>
                  </a:cxn>
                  <a:cxn ang="0">
                    <a:pos x="139" y="4"/>
                  </a:cxn>
                  <a:cxn ang="0">
                    <a:pos x="7" y="147"/>
                  </a:cxn>
                </a:cxnLst>
                <a:rect l="0" t="0" r="r" b="b"/>
                <a:pathLst>
                  <a:path w="139" h="147">
                    <a:moveTo>
                      <a:pt x="7" y="147"/>
                    </a:moveTo>
                    <a:lnTo>
                      <a:pt x="0" y="141"/>
                    </a:lnTo>
                    <a:lnTo>
                      <a:pt x="133" y="0"/>
                    </a:lnTo>
                    <a:lnTo>
                      <a:pt x="139" y="4"/>
                    </a:lnTo>
                    <a:lnTo>
                      <a:pt x="7" y="147"/>
                    </a:lnTo>
                    <a:close/>
                  </a:path>
                </a:pathLst>
              </a:custGeom>
              <a:solidFill>
                <a:srgbClr val="BBBB4A"/>
              </a:solidFill>
              <a:ln w="9525">
                <a:noFill/>
                <a:round/>
                <a:headEnd/>
                <a:tailEnd/>
              </a:ln>
            </p:spPr>
            <p:txBody>
              <a:bodyPr/>
              <a:lstStyle/>
              <a:p>
                <a:pPr algn="ctr">
                  <a:defRPr/>
                </a:pPr>
                <a:endParaRPr lang="en-US" b="1" dirty="0">
                  <a:latin typeface="+mn-lt"/>
                  <a:cs typeface="+mn-cs"/>
                </a:endParaRPr>
              </a:p>
            </p:txBody>
          </p:sp>
          <p:sp>
            <p:nvSpPr>
              <p:cNvPr id="600" name="Freeform 117"/>
              <p:cNvSpPr>
                <a:spLocks/>
              </p:cNvSpPr>
              <p:nvPr/>
            </p:nvSpPr>
            <p:spPr bwMode="auto">
              <a:xfrm>
                <a:off x="1148" y="1623"/>
                <a:ext cx="69" cy="73"/>
              </a:xfrm>
              <a:custGeom>
                <a:avLst/>
                <a:gdLst/>
                <a:ahLst/>
                <a:cxnLst>
                  <a:cxn ang="0">
                    <a:pos x="6" y="144"/>
                  </a:cxn>
                  <a:cxn ang="0">
                    <a:pos x="0" y="141"/>
                  </a:cxn>
                  <a:cxn ang="0">
                    <a:pos x="133" y="0"/>
                  </a:cxn>
                  <a:cxn ang="0">
                    <a:pos x="139" y="3"/>
                  </a:cxn>
                  <a:cxn ang="0">
                    <a:pos x="6" y="144"/>
                  </a:cxn>
                </a:cxnLst>
                <a:rect l="0" t="0" r="r" b="b"/>
                <a:pathLst>
                  <a:path w="139" h="144">
                    <a:moveTo>
                      <a:pt x="6" y="144"/>
                    </a:moveTo>
                    <a:lnTo>
                      <a:pt x="0" y="141"/>
                    </a:lnTo>
                    <a:lnTo>
                      <a:pt x="133" y="0"/>
                    </a:lnTo>
                    <a:lnTo>
                      <a:pt x="139" y="3"/>
                    </a:lnTo>
                    <a:lnTo>
                      <a:pt x="6" y="144"/>
                    </a:lnTo>
                    <a:close/>
                  </a:path>
                </a:pathLst>
              </a:custGeom>
              <a:solidFill>
                <a:srgbClr val="BABA4A"/>
              </a:solidFill>
              <a:ln w="9525">
                <a:noFill/>
                <a:round/>
                <a:headEnd/>
                <a:tailEnd/>
              </a:ln>
            </p:spPr>
            <p:txBody>
              <a:bodyPr/>
              <a:lstStyle/>
              <a:p>
                <a:pPr algn="ctr">
                  <a:defRPr/>
                </a:pPr>
                <a:endParaRPr lang="en-US" b="1" dirty="0">
                  <a:latin typeface="+mn-lt"/>
                  <a:cs typeface="+mn-cs"/>
                </a:endParaRPr>
              </a:p>
            </p:txBody>
          </p:sp>
          <p:sp>
            <p:nvSpPr>
              <p:cNvPr id="601" name="Freeform 118"/>
              <p:cNvSpPr>
                <a:spLocks/>
              </p:cNvSpPr>
              <p:nvPr/>
            </p:nvSpPr>
            <p:spPr bwMode="auto">
              <a:xfrm>
                <a:off x="1145" y="1621"/>
                <a:ext cx="69" cy="73"/>
              </a:xfrm>
              <a:custGeom>
                <a:avLst/>
                <a:gdLst/>
                <a:ahLst/>
                <a:cxnLst>
                  <a:cxn ang="0">
                    <a:pos x="7" y="145"/>
                  </a:cxn>
                  <a:cxn ang="0">
                    <a:pos x="0" y="141"/>
                  </a:cxn>
                  <a:cxn ang="0">
                    <a:pos x="134" y="0"/>
                  </a:cxn>
                  <a:cxn ang="0">
                    <a:pos x="140" y="4"/>
                  </a:cxn>
                  <a:cxn ang="0">
                    <a:pos x="7" y="145"/>
                  </a:cxn>
                </a:cxnLst>
                <a:rect l="0" t="0" r="r" b="b"/>
                <a:pathLst>
                  <a:path w="140" h="145">
                    <a:moveTo>
                      <a:pt x="7" y="145"/>
                    </a:moveTo>
                    <a:lnTo>
                      <a:pt x="0" y="141"/>
                    </a:lnTo>
                    <a:lnTo>
                      <a:pt x="134" y="0"/>
                    </a:lnTo>
                    <a:lnTo>
                      <a:pt x="140" y="4"/>
                    </a:lnTo>
                    <a:lnTo>
                      <a:pt x="7" y="145"/>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602" name="Freeform 119"/>
              <p:cNvSpPr>
                <a:spLocks/>
              </p:cNvSpPr>
              <p:nvPr/>
            </p:nvSpPr>
            <p:spPr bwMode="auto">
              <a:xfrm>
                <a:off x="1140" y="1620"/>
                <a:ext cx="70" cy="72"/>
              </a:xfrm>
              <a:custGeom>
                <a:avLst/>
                <a:gdLst/>
                <a:ahLst/>
                <a:cxnLst>
                  <a:cxn ang="0">
                    <a:pos x="7" y="145"/>
                  </a:cxn>
                  <a:cxn ang="0">
                    <a:pos x="0" y="141"/>
                  </a:cxn>
                  <a:cxn ang="0">
                    <a:pos x="135" y="0"/>
                  </a:cxn>
                  <a:cxn ang="0">
                    <a:pos x="141" y="4"/>
                  </a:cxn>
                  <a:cxn ang="0">
                    <a:pos x="7" y="145"/>
                  </a:cxn>
                </a:cxnLst>
                <a:rect l="0" t="0" r="r" b="b"/>
                <a:pathLst>
                  <a:path w="141" h="145">
                    <a:moveTo>
                      <a:pt x="7" y="145"/>
                    </a:moveTo>
                    <a:lnTo>
                      <a:pt x="0" y="141"/>
                    </a:lnTo>
                    <a:lnTo>
                      <a:pt x="135" y="0"/>
                    </a:lnTo>
                    <a:lnTo>
                      <a:pt x="141" y="4"/>
                    </a:lnTo>
                    <a:lnTo>
                      <a:pt x="7" y="145"/>
                    </a:lnTo>
                    <a:close/>
                  </a:path>
                </a:pathLst>
              </a:custGeom>
              <a:solidFill>
                <a:srgbClr val="B8B849"/>
              </a:solidFill>
              <a:ln w="9525">
                <a:noFill/>
                <a:round/>
                <a:headEnd/>
                <a:tailEnd/>
              </a:ln>
            </p:spPr>
            <p:txBody>
              <a:bodyPr/>
              <a:lstStyle/>
              <a:p>
                <a:pPr algn="ctr">
                  <a:defRPr/>
                </a:pPr>
                <a:endParaRPr lang="en-US" b="1" dirty="0">
                  <a:latin typeface="+mn-lt"/>
                  <a:cs typeface="+mn-cs"/>
                </a:endParaRPr>
              </a:p>
            </p:txBody>
          </p:sp>
          <p:sp>
            <p:nvSpPr>
              <p:cNvPr id="603" name="Freeform 120"/>
              <p:cNvSpPr>
                <a:spLocks/>
              </p:cNvSpPr>
              <p:nvPr/>
            </p:nvSpPr>
            <p:spPr bwMode="auto">
              <a:xfrm>
                <a:off x="1139" y="1618"/>
                <a:ext cx="70" cy="72"/>
              </a:xfrm>
              <a:custGeom>
                <a:avLst/>
                <a:gdLst/>
                <a:ahLst/>
                <a:cxnLst>
                  <a:cxn ang="0">
                    <a:pos x="6" y="144"/>
                  </a:cxn>
                  <a:cxn ang="0">
                    <a:pos x="0" y="139"/>
                  </a:cxn>
                  <a:cxn ang="0">
                    <a:pos x="135" y="0"/>
                  </a:cxn>
                  <a:cxn ang="0">
                    <a:pos x="141" y="3"/>
                  </a:cxn>
                  <a:cxn ang="0">
                    <a:pos x="6" y="144"/>
                  </a:cxn>
                </a:cxnLst>
                <a:rect l="0" t="0" r="r" b="b"/>
                <a:pathLst>
                  <a:path w="141" h="144">
                    <a:moveTo>
                      <a:pt x="6" y="144"/>
                    </a:moveTo>
                    <a:lnTo>
                      <a:pt x="0" y="139"/>
                    </a:lnTo>
                    <a:lnTo>
                      <a:pt x="135" y="0"/>
                    </a:lnTo>
                    <a:lnTo>
                      <a:pt x="141" y="3"/>
                    </a:lnTo>
                    <a:lnTo>
                      <a:pt x="6" y="144"/>
                    </a:lnTo>
                    <a:close/>
                  </a:path>
                </a:pathLst>
              </a:custGeom>
              <a:solidFill>
                <a:srgbClr val="B7B748"/>
              </a:solidFill>
              <a:ln w="9525">
                <a:noFill/>
                <a:round/>
                <a:headEnd/>
                <a:tailEnd/>
              </a:ln>
            </p:spPr>
            <p:txBody>
              <a:bodyPr/>
              <a:lstStyle/>
              <a:p>
                <a:pPr algn="ctr">
                  <a:defRPr/>
                </a:pPr>
                <a:endParaRPr lang="en-US" b="1" dirty="0">
                  <a:latin typeface="+mn-lt"/>
                  <a:cs typeface="+mn-cs"/>
                </a:endParaRPr>
              </a:p>
            </p:txBody>
          </p:sp>
          <p:sp>
            <p:nvSpPr>
              <p:cNvPr id="604" name="Freeform 121"/>
              <p:cNvSpPr>
                <a:spLocks/>
              </p:cNvSpPr>
              <p:nvPr/>
            </p:nvSpPr>
            <p:spPr bwMode="auto">
              <a:xfrm>
                <a:off x="1117" y="1608"/>
                <a:ext cx="89" cy="79"/>
              </a:xfrm>
              <a:custGeom>
                <a:avLst/>
                <a:gdLst/>
                <a:ahLst/>
                <a:cxnLst>
                  <a:cxn ang="0">
                    <a:pos x="43" y="160"/>
                  </a:cxn>
                  <a:cxn ang="0">
                    <a:pos x="0" y="139"/>
                  </a:cxn>
                  <a:cxn ang="0">
                    <a:pos x="140" y="0"/>
                  </a:cxn>
                  <a:cxn ang="0">
                    <a:pos x="178" y="21"/>
                  </a:cxn>
                  <a:cxn ang="0">
                    <a:pos x="43" y="160"/>
                  </a:cxn>
                </a:cxnLst>
                <a:rect l="0" t="0" r="r" b="b"/>
                <a:pathLst>
                  <a:path w="178" h="160">
                    <a:moveTo>
                      <a:pt x="43" y="160"/>
                    </a:moveTo>
                    <a:lnTo>
                      <a:pt x="0" y="139"/>
                    </a:lnTo>
                    <a:lnTo>
                      <a:pt x="140" y="0"/>
                    </a:lnTo>
                    <a:lnTo>
                      <a:pt x="178" y="21"/>
                    </a:lnTo>
                    <a:lnTo>
                      <a:pt x="43" y="160"/>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605" name="Freeform 122"/>
              <p:cNvSpPr>
                <a:spLocks/>
              </p:cNvSpPr>
              <p:nvPr/>
            </p:nvSpPr>
            <p:spPr bwMode="auto">
              <a:xfrm>
                <a:off x="1133" y="1616"/>
                <a:ext cx="71" cy="71"/>
              </a:xfrm>
              <a:custGeom>
                <a:avLst/>
                <a:gdLst/>
                <a:ahLst/>
                <a:cxnLst>
                  <a:cxn ang="0">
                    <a:pos x="8" y="143"/>
                  </a:cxn>
                  <a:cxn ang="0">
                    <a:pos x="0" y="141"/>
                  </a:cxn>
                  <a:cxn ang="0">
                    <a:pos x="136" y="0"/>
                  </a:cxn>
                  <a:cxn ang="0">
                    <a:pos x="143" y="4"/>
                  </a:cxn>
                  <a:cxn ang="0">
                    <a:pos x="8" y="143"/>
                  </a:cxn>
                </a:cxnLst>
                <a:rect l="0" t="0" r="r" b="b"/>
                <a:pathLst>
                  <a:path w="143" h="143">
                    <a:moveTo>
                      <a:pt x="8" y="143"/>
                    </a:moveTo>
                    <a:lnTo>
                      <a:pt x="0" y="141"/>
                    </a:lnTo>
                    <a:lnTo>
                      <a:pt x="136" y="0"/>
                    </a:lnTo>
                    <a:lnTo>
                      <a:pt x="143" y="4"/>
                    </a:lnTo>
                    <a:lnTo>
                      <a:pt x="8" y="143"/>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606" name="Freeform 123"/>
              <p:cNvSpPr>
                <a:spLocks/>
              </p:cNvSpPr>
              <p:nvPr/>
            </p:nvSpPr>
            <p:spPr bwMode="auto">
              <a:xfrm>
                <a:off x="1132" y="1614"/>
                <a:ext cx="71" cy="72"/>
              </a:xfrm>
              <a:custGeom>
                <a:avLst/>
                <a:gdLst/>
                <a:ahLst/>
                <a:cxnLst>
                  <a:cxn ang="0">
                    <a:pos x="6" y="145"/>
                  </a:cxn>
                  <a:cxn ang="0">
                    <a:pos x="0" y="141"/>
                  </a:cxn>
                  <a:cxn ang="0">
                    <a:pos x="136" y="0"/>
                  </a:cxn>
                  <a:cxn ang="0">
                    <a:pos x="142" y="4"/>
                  </a:cxn>
                  <a:cxn ang="0">
                    <a:pos x="6" y="145"/>
                  </a:cxn>
                </a:cxnLst>
                <a:rect l="0" t="0" r="r" b="b"/>
                <a:pathLst>
                  <a:path w="142" h="145">
                    <a:moveTo>
                      <a:pt x="6" y="145"/>
                    </a:moveTo>
                    <a:lnTo>
                      <a:pt x="0" y="141"/>
                    </a:lnTo>
                    <a:lnTo>
                      <a:pt x="136" y="0"/>
                    </a:lnTo>
                    <a:lnTo>
                      <a:pt x="142" y="4"/>
                    </a:lnTo>
                    <a:lnTo>
                      <a:pt x="6" y="145"/>
                    </a:lnTo>
                    <a:close/>
                  </a:path>
                </a:pathLst>
              </a:custGeom>
              <a:solidFill>
                <a:srgbClr val="B5B547"/>
              </a:solidFill>
              <a:ln w="9525">
                <a:noFill/>
                <a:round/>
                <a:headEnd/>
                <a:tailEnd/>
              </a:ln>
            </p:spPr>
            <p:txBody>
              <a:bodyPr/>
              <a:lstStyle/>
              <a:p>
                <a:pPr algn="ctr">
                  <a:defRPr/>
                </a:pPr>
                <a:endParaRPr lang="en-US" b="1" dirty="0">
                  <a:latin typeface="+mn-lt"/>
                  <a:cs typeface="+mn-cs"/>
                </a:endParaRPr>
              </a:p>
            </p:txBody>
          </p:sp>
          <p:sp>
            <p:nvSpPr>
              <p:cNvPr id="607" name="Freeform 124"/>
              <p:cNvSpPr>
                <a:spLocks/>
              </p:cNvSpPr>
              <p:nvPr/>
            </p:nvSpPr>
            <p:spPr bwMode="auto">
              <a:xfrm>
                <a:off x="1126" y="1613"/>
                <a:ext cx="72" cy="72"/>
              </a:xfrm>
              <a:custGeom>
                <a:avLst/>
                <a:gdLst/>
                <a:ahLst/>
                <a:cxnLst>
                  <a:cxn ang="0">
                    <a:pos x="7" y="143"/>
                  </a:cxn>
                  <a:cxn ang="0">
                    <a:pos x="0" y="139"/>
                  </a:cxn>
                  <a:cxn ang="0">
                    <a:pos x="137" y="0"/>
                  </a:cxn>
                  <a:cxn ang="0">
                    <a:pos x="143" y="2"/>
                  </a:cxn>
                  <a:cxn ang="0">
                    <a:pos x="7" y="143"/>
                  </a:cxn>
                </a:cxnLst>
                <a:rect l="0" t="0" r="r" b="b"/>
                <a:pathLst>
                  <a:path w="143" h="143">
                    <a:moveTo>
                      <a:pt x="7" y="143"/>
                    </a:moveTo>
                    <a:lnTo>
                      <a:pt x="0" y="139"/>
                    </a:lnTo>
                    <a:lnTo>
                      <a:pt x="137" y="0"/>
                    </a:lnTo>
                    <a:lnTo>
                      <a:pt x="143" y="2"/>
                    </a:lnTo>
                    <a:lnTo>
                      <a:pt x="7" y="143"/>
                    </a:lnTo>
                    <a:close/>
                  </a:path>
                </a:pathLst>
              </a:custGeom>
              <a:solidFill>
                <a:srgbClr val="B4B447"/>
              </a:solidFill>
              <a:ln w="9525">
                <a:noFill/>
                <a:round/>
                <a:headEnd/>
                <a:tailEnd/>
              </a:ln>
            </p:spPr>
            <p:txBody>
              <a:bodyPr/>
              <a:lstStyle/>
              <a:p>
                <a:pPr algn="ctr">
                  <a:defRPr/>
                </a:pPr>
                <a:endParaRPr lang="en-US" b="1" dirty="0">
                  <a:latin typeface="+mn-lt"/>
                  <a:cs typeface="+mn-cs"/>
                </a:endParaRPr>
              </a:p>
            </p:txBody>
          </p:sp>
          <p:sp>
            <p:nvSpPr>
              <p:cNvPr id="608" name="Freeform 125"/>
              <p:cNvSpPr>
                <a:spLocks/>
              </p:cNvSpPr>
              <p:nvPr/>
            </p:nvSpPr>
            <p:spPr bwMode="auto">
              <a:xfrm>
                <a:off x="1125" y="1611"/>
                <a:ext cx="71" cy="72"/>
              </a:xfrm>
              <a:custGeom>
                <a:avLst/>
                <a:gdLst/>
                <a:ahLst/>
                <a:cxnLst>
                  <a:cxn ang="0">
                    <a:pos x="7" y="142"/>
                  </a:cxn>
                  <a:cxn ang="0">
                    <a:pos x="0" y="139"/>
                  </a:cxn>
                  <a:cxn ang="0">
                    <a:pos x="138" y="0"/>
                  </a:cxn>
                  <a:cxn ang="0">
                    <a:pos x="144" y="3"/>
                  </a:cxn>
                  <a:cxn ang="0">
                    <a:pos x="7" y="142"/>
                  </a:cxn>
                </a:cxnLst>
                <a:rect l="0" t="0" r="r" b="b"/>
                <a:pathLst>
                  <a:path w="144" h="142">
                    <a:moveTo>
                      <a:pt x="7" y="142"/>
                    </a:moveTo>
                    <a:lnTo>
                      <a:pt x="0" y="139"/>
                    </a:lnTo>
                    <a:lnTo>
                      <a:pt x="138" y="0"/>
                    </a:lnTo>
                    <a:lnTo>
                      <a:pt x="144" y="3"/>
                    </a:lnTo>
                    <a:lnTo>
                      <a:pt x="7" y="142"/>
                    </a:lnTo>
                    <a:close/>
                  </a:path>
                </a:pathLst>
              </a:custGeom>
              <a:solidFill>
                <a:srgbClr val="B3B346"/>
              </a:solidFill>
              <a:ln w="9525">
                <a:noFill/>
                <a:round/>
                <a:headEnd/>
                <a:tailEnd/>
              </a:ln>
            </p:spPr>
            <p:txBody>
              <a:bodyPr/>
              <a:lstStyle/>
              <a:p>
                <a:pPr algn="ctr">
                  <a:defRPr/>
                </a:pPr>
                <a:endParaRPr lang="en-US" b="1" dirty="0">
                  <a:latin typeface="+mn-lt"/>
                  <a:cs typeface="+mn-cs"/>
                </a:endParaRPr>
              </a:p>
            </p:txBody>
          </p:sp>
          <p:sp>
            <p:nvSpPr>
              <p:cNvPr id="609" name="Freeform 126"/>
              <p:cNvSpPr>
                <a:spLocks/>
              </p:cNvSpPr>
              <p:nvPr/>
            </p:nvSpPr>
            <p:spPr bwMode="auto">
              <a:xfrm>
                <a:off x="1119" y="1609"/>
                <a:ext cx="72" cy="72"/>
              </a:xfrm>
              <a:custGeom>
                <a:avLst/>
                <a:gdLst/>
                <a:ahLst/>
                <a:cxnLst>
                  <a:cxn ang="0">
                    <a:pos x="7" y="143"/>
                  </a:cxn>
                  <a:cxn ang="0">
                    <a:pos x="0" y="139"/>
                  </a:cxn>
                  <a:cxn ang="0">
                    <a:pos x="139" y="0"/>
                  </a:cxn>
                  <a:cxn ang="0">
                    <a:pos x="145" y="4"/>
                  </a:cxn>
                  <a:cxn ang="0">
                    <a:pos x="7" y="143"/>
                  </a:cxn>
                </a:cxnLst>
                <a:rect l="0" t="0" r="r" b="b"/>
                <a:pathLst>
                  <a:path w="145" h="143">
                    <a:moveTo>
                      <a:pt x="7" y="143"/>
                    </a:moveTo>
                    <a:lnTo>
                      <a:pt x="0" y="139"/>
                    </a:lnTo>
                    <a:lnTo>
                      <a:pt x="139" y="0"/>
                    </a:lnTo>
                    <a:lnTo>
                      <a:pt x="145" y="4"/>
                    </a:lnTo>
                    <a:lnTo>
                      <a:pt x="7" y="143"/>
                    </a:lnTo>
                    <a:close/>
                  </a:path>
                </a:pathLst>
              </a:custGeom>
              <a:solidFill>
                <a:srgbClr val="B2B246"/>
              </a:solidFill>
              <a:ln w="9525">
                <a:noFill/>
                <a:round/>
                <a:headEnd/>
                <a:tailEnd/>
              </a:ln>
            </p:spPr>
            <p:txBody>
              <a:bodyPr/>
              <a:lstStyle/>
              <a:p>
                <a:pPr algn="ctr">
                  <a:defRPr/>
                </a:pPr>
                <a:endParaRPr lang="en-US" b="1" dirty="0">
                  <a:latin typeface="+mn-lt"/>
                  <a:cs typeface="+mn-cs"/>
                </a:endParaRPr>
              </a:p>
            </p:txBody>
          </p:sp>
          <p:sp>
            <p:nvSpPr>
              <p:cNvPr id="610" name="Freeform 127"/>
              <p:cNvSpPr>
                <a:spLocks/>
              </p:cNvSpPr>
              <p:nvPr/>
            </p:nvSpPr>
            <p:spPr bwMode="auto">
              <a:xfrm>
                <a:off x="1117" y="1608"/>
                <a:ext cx="73" cy="71"/>
              </a:xfrm>
              <a:custGeom>
                <a:avLst/>
                <a:gdLst/>
                <a:ahLst/>
                <a:cxnLst>
                  <a:cxn ang="0">
                    <a:pos x="8" y="143"/>
                  </a:cxn>
                  <a:cxn ang="0">
                    <a:pos x="0" y="139"/>
                  </a:cxn>
                  <a:cxn ang="0">
                    <a:pos x="140" y="0"/>
                  </a:cxn>
                  <a:cxn ang="0">
                    <a:pos x="147" y="4"/>
                  </a:cxn>
                  <a:cxn ang="0">
                    <a:pos x="8" y="143"/>
                  </a:cxn>
                </a:cxnLst>
                <a:rect l="0" t="0" r="r" b="b"/>
                <a:pathLst>
                  <a:path w="147" h="143">
                    <a:moveTo>
                      <a:pt x="8" y="143"/>
                    </a:moveTo>
                    <a:lnTo>
                      <a:pt x="0" y="139"/>
                    </a:lnTo>
                    <a:lnTo>
                      <a:pt x="140" y="0"/>
                    </a:lnTo>
                    <a:lnTo>
                      <a:pt x="147" y="4"/>
                    </a:lnTo>
                    <a:lnTo>
                      <a:pt x="8" y="143"/>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611" name="Freeform 128"/>
              <p:cNvSpPr>
                <a:spLocks/>
              </p:cNvSpPr>
              <p:nvPr/>
            </p:nvSpPr>
            <p:spPr bwMode="auto">
              <a:xfrm>
                <a:off x="1095" y="1600"/>
                <a:ext cx="92" cy="79"/>
              </a:xfrm>
              <a:custGeom>
                <a:avLst/>
                <a:gdLst/>
                <a:ahLst/>
                <a:cxnLst>
                  <a:cxn ang="0">
                    <a:pos x="43" y="154"/>
                  </a:cxn>
                  <a:cxn ang="0">
                    <a:pos x="0" y="138"/>
                  </a:cxn>
                  <a:cxn ang="0">
                    <a:pos x="143" y="0"/>
                  </a:cxn>
                  <a:cxn ang="0">
                    <a:pos x="183" y="15"/>
                  </a:cxn>
                  <a:cxn ang="0">
                    <a:pos x="43" y="154"/>
                  </a:cxn>
                </a:cxnLst>
                <a:rect l="0" t="0" r="r" b="b"/>
                <a:pathLst>
                  <a:path w="183" h="154">
                    <a:moveTo>
                      <a:pt x="43" y="154"/>
                    </a:moveTo>
                    <a:lnTo>
                      <a:pt x="0" y="138"/>
                    </a:lnTo>
                    <a:lnTo>
                      <a:pt x="143" y="0"/>
                    </a:lnTo>
                    <a:lnTo>
                      <a:pt x="183" y="15"/>
                    </a:lnTo>
                    <a:lnTo>
                      <a:pt x="43" y="154"/>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612" name="Freeform 129"/>
              <p:cNvSpPr>
                <a:spLocks/>
              </p:cNvSpPr>
              <p:nvPr/>
            </p:nvSpPr>
            <p:spPr bwMode="auto">
              <a:xfrm>
                <a:off x="1114" y="1607"/>
                <a:ext cx="73" cy="70"/>
              </a:xfrm>
              <a:custGeom>
                <a:avLst/>
                <a:gdLst/>
                <a:ahLst/>
                <a:cxnLst>
                  <a:cxn ang="0">
                    <a:pos x="6" y="141"/>
                  </a:cxn>
                  <a:cxn ang="0">
                    <a:pos x="0" y="139"/>
                  </a:cxn>
                  <a:cxn ang="0">
                    <a:pos x="139" y="0"/>
                  </a:cxn>
                  <a:cxn ang="0">
                    <a:pos x="146" y="2"/>
                  </a:cxn>
                  <a:cxn ang="0">
                    <a:pos x="6" y="141"/>
                  </a:cxn>
                </a:cxnLst>
                <a:rect l="0" t="0" r="r" b="b"/>
                <a:pathLst>
                  <a:path w="146" h="141">
                    <a:moveTo>
                      <a:pt x="6" y="141"/>
                    </a:moveTo>
                    <a:lnTo>
                      <a:pt x="0" y="139"/>
                    </a:lnTo>
                    <a:lnTo>
                      <a:pt x="139" y="0"/>
                    </a:lnTo>
                    <a:lnTo>
                      <a:pt x="146" y="2"/>
                    </a:lnTo>
                    <a:lnTo>
                      <a:pt x="6" y="141"/>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613" name="Freeform 130"/>
              <p:cNvSpPr>
                <a:spLocks/>
              </p:cNvSpPr>
              <p:nvPr/>
            </p:nvSpPr>
            <p:spPr bwMode="auto">
              <a:xfrm>
                <a:off x="1110" y="1606"/>
                <a:ext cx="73" cy="70"/>
              </a:xfrm>
              <a:custGeom>
                <a:avLst/>
                <a:gdLst/>
                <a:ahLst/>
                <a:cxnLst>
                  <a:cxn ang="0">
                    <a:pos x="8" y="141"/>
                  </a:cxn>
                  <a:cxn ang="0">
                    <a:pos x="0" y="138"/>
                  </a:cxn>
                  <a:cxn ang="0">
                    <a:pos x="141" y="0"/>
                  </a:cxn>
                  <a:cxn ang="0">
                    <a:pos x="147" y="2"/>
                  </a:cxn>
                  <a:cxn ang="0">
                    <a:pos x="8" y="141"/>
                  </a:cxn>
                </a:cxnLst>
                <a:rect l="0" t="0" r="r" b="b"/>
                <a:pathLst>
                  <a:path w="147" h="141">
                    <a:moveTo>
                      <a:pt x="8" y="141"/>
                    </a:moveTo>
                    <a:lnTo>
                      <a:pt x="0" y="138"/>
                    </a:lnTo>
                    <a:lnTo>
                      <a:pt x="141" y="0"/>
                    </a:lnTo>
                    <a:lnTo>
                      <a:pt x="147" y="2"/>
                    </a:lnTo>
                    <a:lnTo>
                      <a:pt x="8" y="141"/>
                    </a:lnTo>
                    <a:close/>
                  </a:path>
                </a:pathLst>
              </a:custGeom>
              <a:solidFill>
                <a:srgbClr val="AFAF45"/>
              </a:solidFill>
              <a:ln w="9525">
                <a:noFill/>
                <a:round/>
                <a:headEnd/>
                <a:tailEnd/>
              </a:ln>
            </p:spPr>
            <p:txBody>
              <a:bodyPr/>
              <a:lstStyle/>
              <a:p>
                <a:pPr algn="ctr">
                  <a:defRPr/>
                </a:pPr>
                <a:endParaRPr lang="en-US" b="1" dirty="0">
                  <a:latin typeface="+mn-lt"/>
                  <a:cs typeface="+mn-cs"/>
                </a:endParaRPr>
              </a:p>
            </p:txBody>
          </p:sp>
          <p:sp>
            <p:nvSpPr>
              <p:cNvPr id="614" name="Freeform 131"/>
              <p:cNvSpPr>
                <a:spLocks/>
              </p:cNvSpPr>
              <p:nvPr/>
            </p:nvSpPr>
            <p:spPr bwMode="auto">
              <a:xfrm>
                <a:off x="1104" y="1601"/>
                <a:ext cx="76" cy="73"/>
              </a:xfrm>
              <a:custGeom>
                <a:avLst/>
                <a:gdLst/>
                <a:ahLst/>
                <a:cxnLst>
                  <a:cxn ang="0">
                    <a:pos x="8" y="141"/>
                  </a:cxn>
                  <a:cxn ang="0">
                    <a:pos x="0" y="139"/>
                  </a:cxn>
                  <a:cxn ang="0">
                    <a:pos x="142" y="0"/>
                  </a:cxn>
                  <a:cxn ang="0">
                    <a:pos x="149" y="3"/>
                  </a:cxn>
                  <a:cxn ang="0">
                    <a:pos x="8" y="141"/>
                  </a:cxn>
                </a:cxnLst>
                <a:rect l="0" t="0" r="r" b="b"/>
                <a:pathLst>
                  <a:path w="149" h="141">
                    <a:moveTo>
                      <a:pt x="8" y="141"/>
                    </a:moveTo>
                    <a:lnTo>
                      <a:pt x="0" y="139"/>
                    </a:lnTo>
                    <a:lnTo>
                      <a:pt x="142" y="0"/>
                    </a:lnTo>
                    <a:lnTo>
                      <a:pt x="149" y="3"/>
                    </a:lnTo>
                    <a:lnTo>
                      <a:pt x="8" y="141"/>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615" name="Freeform 132"/>
              <p:cNvSpPr>
                <a:spLocks/>
              </p:cNvSpPr>
              <p:nvPr/>
            </p:nvSpPr>
            <p:spPr bwMode="auto">
              <a:xfrm>
                <a:off x="1102" y="1601"/>
                <a:ext cx="75" cy="73"/>
              </a:xfrm>
              <a:custGeom>
                <a:avLst/>
                <a:gdLst/>
                <a:ahLst/>
                <a:cxnLst>
                  <a:cxn ang="0">
                    <a:pos x="7" y="141"/>
                  </a:cxn>
                  <a:cxn ang="0">
                    <a:pos x="0" y="137"/>
                  </a:cxn>
                  <a:cxn ang="0">
                    <a:pos x="142" y="0"/>
                  </a:cxn>
                  <a:cxn ang="0">
                    <a:pos x="149" y="2"/>
                  </a:cxn>
                  <a:cxn ang="0">
                    <a:pos x="7" y="141"/>
                  </a:cxn>
                </a:cxnLst>
                <a:rect l="0" t="0" r="r" b="b"/>
                <a:pathLst>
                  <a:path w="149" h="141">
                    <a:moveTo>
                      <a:pt x="7" y="141"/>
                    </a:moveTo>
                    <a:lnTo>
                      <a:pt x="0" y="137"/>
                    </a:lnTo>
                    <a:lnTo>
                      <a:pt x="142" y="0"/>
                    </a:lnTo>
                    <a:lnTo>
                      <a:pt x="149" y="2"/>
                    </a:lnTo>
                    <a:lnTo>
                      <a:pt x="7" y="141"/>
                    </a:lnTo>
                    <a:close/>
                  </a:path>
                </a:pathLst>
              </a:custGeom>
              <a:solidFill>
                <a:srgbClr val="ADAD44"/>
              </a:solidFill>
              <a:ln w="9525">
                <a:noFill/>
                <a:round/>
                <a:headEnd/>
                <a:tailEnd/>
              </a:ln>
            </p:spPr>
            <p:txBody>
              <a:bodyPr/>
              <a:lstStyle/>
              <a:p>
                <a:pPr algn="ctr">
                  <a:defRPr/>
                </a:pPr>
                <a:endParaRPr lang="en-US" b="1" dirty="0">
                  <a:latin typeface="+mn-lt"/>
                  <a:cs typeface="+mn-cs"/>
                </a:endParaRPr>
              </a:p>
            </p:txBody>
          </p:sp>
          <p:sp>
            <p:nvSpPr>
              <p:cNvPr id="616" name="Freeform 133"/>
              <p:cNvSpPr>
                <a:spLocks/>
              </p:cNvSpPr>
              <p:nvPr/>
            </p:nvSpPr>
            <p:spPr bwMode="auto">
              <a:xfrm>
                <a:off x="1097" y="1601"/>
                <a:ext cx="76" cy="73"/>
              </a:xfrm>
              <a:custGeom>
                <a:avLst/>
                <a:gdLst/>
                <a:ahLst/>
                <a:cxnLst>
                  <a:cxn ang="0">
                    <a:pos x="7" y="139"/>
                  </a:cxn>
                  <a:cxn ang="0">
                    <a:pos x="0" y="137"/>
                  </a:cxn>
                  <a:cxn ang="0">
                    <a:pos x="142" y="0"/>
                  </a:cxn>
                  <a:cxn ang="0">
                    <a:pos x="149" y="2"/>
                  </a:cxn>
                  <a:cxn ang="0">
                    <a:pos x="7" y="139"/>
                  </a:cxn>
                </a:cxnLst>
                <a:rect l="0" t="0" r="r" b="b"/>
                <a:pathLst>
                  <a:path w="149" h="139">
                    <a:moveTo>
                      <a:pt x="7" y="139"/>
                    </a:moveTo>
                    <a:lnTo>
                      <a:pt x="0" y="137"/>
                    </a:lnTo>
                    <a:lnTo>
                      <a:pt x="142" y="0"/>
                    </a:lnTo>
                    <a:lnTo>
                      <a:pt x="149" y="2"/>
                    </a:lnTo>
                    <a:lnTo>
                      <a:pt x="7" y="139"/>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617" name="Freeform 134"/>
              <p:cNvSpPr>
                <a:spLocks/>
              </p:cNvSpPr>
              <p:nvPr/>
            </p:nvSpPr>
            <p:spPr bwMode="auto">
              <a:xfrm>
                <a:off x="1095" y="1600"/>
                <a:ext cx="75" cy="74"/>
              </a:xfrm>
              <a:custGeom>
                <a:avLst/>
                <a:gdLst/>
                <a:ahLst/>
                <a:cxnLst>
                  <a:cxn ang="0">
                    <a:pos x="7" y="141"/>
                  </a:cxn>
                  <a:cxn ang="0">
                    <a:pos x="0" y="138"/>
                  </a:cxn>
                  <a:cxn ang="0">
                    <a:pos x="143" y="0"/>
                  </a:cxn>
                  <a:cxn ang="0">
                    <a:pos x="149" y="4"/>
                  </a:cxn>
                  <a:cxn ang="0">
                    <a:pos x="7" y="141"/>
                  </a:cxn>
                </a:cxnLst>
                <a:rect l="0" t="0" r="r" b="b"/>
                <a:pathLst>
                  <a:path w="149" h="141">
                    <a:moveTo>
                      <a:pt x="7" y="141"/>
                    </a:moveTo>
                    <a:lnTo>
                      <a:pt x="0" y="138"/>
                    </a:lnTo>
                    <a:lnTo>
                      <a:pt x="143" y="0"/>
                    </a:lnTo>
                    <a:lnTo>
                      <a:pt x="149" y="4"/>
                    </a:lnTo>
                    <a:lnTo>
                      <a:pt x="7" y="141"/>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618" name="Freeform 135"/>
              <p:cNvSpPr>
                <a:spLocks/>
              </p:cNvSpPr>
              <p:nvPr/>
            </p:nvSpPr>
            <p:spPr bwMode="auto">
              <a:xfrm>
                <a:off x="1072" y="1595"/>
                <a:ext cx="95" cy="77"/>
              </a:xfrm>
              <a:custGeom>
                <a:avLst/>
                <a:gdLst/>
                <a:ahLst/>
                <a:cxnLst>
                  <a:cxn ang="0">
                    <a:pos x="47" y="149"/>
                  </a:cxn>
                  <a:cxn ang="0">
                    <a:pos x="0" y="136"/>
                  </a:cxn>
                  <a:cxn ang="0">
                    <a:pos x="149" y="0"/>
                  </a:cxn>
                  <a:cxn ang="0">
                    <a:pos x="190" y="11"/>
                  </a:cxn>
                  <a:cxn ang="0">
                    <a:pos x="47" y="149"/>
                  </a:cxn>
                </a:cxnLst>
                <a:rect l="0" t="0" r="r" b="b"/>
                <a:pathLst>
                  <a:path w="190" h="149">
                    <a:moveTo>
                      <a:pt x="47" y="149"/>
                    </a:moveTo>
                    <a:lnTo>
                      <a:pt x="0" y="136"/>
                    </a:lnTo>
                    <a:lnTo>
                      <a:pt x="149" y="0"/>
                    </a:lnTo>
                    <a:lnTo>
                      <a:pt x="190" y="11"/>
                    </a:lnTo>
                    <a:lnTo>
                      <a:pt x="47" y="149"/>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619" name="Freeform 136"/>
              <p:cNvSpPr>
                <a:spLocks/>
              </p:cNvSpPr>
              <p:nvPr/>
            </p:nvSpPr>
            <p:spPr bwMode="auto">
              <a:xfrm>
                <a:off x="1090" y="1599"/>
                <a:ext cx="76" cy="73"/>
              </a:xfrm>
              <a:custGeom>
                <a:avLst/>
                <a:gdLst/>
                <a:ahLst/>
                <a:cxnLst>
                  <a:cxn ang="0">
                    <a:pos x="8" y="140"/>
                  </a:cxn>
                  <a:cxn ang="0">
                    <a:pos x="0" y="138"/>
                  </a:cxn>
                  <a:cxn ang="0">
                    <a:pos x="144" y="0"/>
                  </a:cxn>
                  <a:cxn ang="0">
                    <a:pos x="151" y="2"/>
                  </a:cxn>
                  <a:cxn ang="0">
                    <a:pos x="8" y="140"/>
                  </a:cxn>
                </a:cxnLst>
                <a:rect l="0" t="0" r="r" b="b"/>
                <a:pathLst>
                  <a:path w="151" h="140">
                    <a:moveTo>
                      <a:pt x="8" y="140"/>
                    </a:moveTo>
                    <a:lnTo>
                      <a:pt x="0" y="138"/>
                    </a:lnTo>
                    <a:lnTo>
                      <a:pt x="144" y="0"/>
                    </a:lnTo>
                    <a:lnTo>
                      <a:pt x="151" y="2"/>
                    </a:lnTo>
                    <a:lnTo>
                      <a:pt x="8" y="140"/>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620" name="Freeform 137"/>
              <p:cNvSpPr>
                <a:spLocks/>
              </p:cNvSpPr>
              <p:nvPr/>
            </p:nvSpPr>
            <p:spPr bwMode="auto">
              <a:xfrm>
                <a:off x="1088" y="1598"/>
                <a:ext cx="75" cy="70"/>
              </a:xfrm>
              <a:custGeom>
                <a:avLst/>
                <a:gdLst/>
                <a:ahLst/>
                <a:cxnLst>
                  <a:cxn ang="0">
                    <a:pos x="8" y="139"/>
                  </a:cxn>
                  <a:cxn ang="0">
                    <a:pos x="0" y="137"/>
                  </a:cxn>
                  <a:cxn ang="0">
                    <a:pos x="145" y="0"/>
                  </a:cxn>
                  <a:cxn ang="0">
                    <a:pos x="152" y="1"/>
                  </a:cxn>
                  <a:cxn ang="0">
                    <a:pos x="8" y="139"/>
                  </a:cxn>
                </a:cxnLst>
                <a:rect l="0" t="0" r="r" b="b"/>
                <a:pathLst>
                  <a:path w="152" h="139">
                    <a:moveTo>
                      <a:pt x="8" y="139"/>
                    </a:moveTo>
                    <a:lnTo>
                      <a:pt x="0" y="137"/>
                    </a:lnTo>
                    <a:lnTo>
                      <a:pt x="145" y="0"/>
                    </a:lnTo>
                    <a:lnTo>
                      <a:pt x="152" y="1"/>
                    </a:lnTo>
                    <a:lnTo>
                      <a:pt x="8" y="139"/>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621" name="Freeform 138"/>
              <p:cNvSpPr>
                <a:spLocks/>
              </p:cNvSpPr>
              <p:nvPr/>
            </p:nvSpPr>
            <p:spPr bwMode="auto">
              <a:xfrm>
                <a:off x="1082" y="1597"/>
                <a:ext cx="76" cy="70"/>
              </a:xfrm>
              <a:custGeom>
                <a:avLst/>
                <a:gdLst/>
                <a:ahLst/>
                <a:cxnLst>
                  <a:cxn ang="0">
                    <a:pos x="7" y="139"/>
                  </a:cxn>
                  <a:cxn ang="0">
                    <a:pos x="0" y="137"/>
                  </a:cxn>
                  <a:cxn ang="0">
                    <a:pos x="145" y="0"/>
                  </a:cxn>
                  <a:cxn ang="0">
                    <a:pos x="152" y="2"/>
                  </a:cxn>
                  <a:cxn ang="0">
                    <a:pos x="7" y="139"/>
                  </a:cxn>
                </a:cxnLst>
                <a:rect l="0" t="0" r="r" b="b"/>
                <a:pathLst>
                  <a:path w="152" h="139">
                    <a:moveTo>
                      <a:pt x="7" y="139"/>
                    </a:moveTo>
                    <a:lnTo>
                      <a:pt x="0" y="137"/>
                    </a:lnTo>
                    <a:lnTo>
                      <a:pt x="145" y="0"/>
                    </a:lnTo>
                    <a:lnTo>
                      <a:pt x="152" y="2"/>
                    </a:lnTo>
                    <a:lnTo>
                      <a:pt x="7" y="139"/>
                    </a:lnTo>
                    <a:close/>
                  </a:path>
                </a:pathLst>
              </a:custGeom>
              <a:solidFill>
                <a:srgbClr val="A8A843"/>
              </a:solidFill>
              <a:ln w="9525">
                <a:noFill/>
                <a:round/>
                <a:headEnd/>
                <a:tailEnd/>
              </a:ln>
            </p:spPr>
            <p:txBody>
              <a:bodyPr/>
              <a:lstStyle/>
              <a:p>
                <a:pPr algn="ctr">
                  <a:defRPr/>
                </a:pPr>
                <a:endParaRPr lang="en-US" b="1" dirty="0">
                  <a:latin typeface="+mn-lt"/>
                  <a:cs typeface="+mn-cs"/>
                </a:endParaRPr>
              </a:p>
            </p:txBody>
          </p:sp>
          <p:sp>
            <p:nvSpPr>
              <p:cNvPr id="622" name="Freeform 139"/>
              <p:cNvSpPr>
                <a:spLocks/>
              </p:cNvSpPr>
              <p:nvPr/>
            </p:nvSpPr>
            <p:spPr bwMode="auto">
              <a:xfrm>
                <a:off x="1080" y="1596"/>
                <a:ext cx="76" cy="70"/>
              </a:xfrm>
              <a:custGeom>
                <a:avLst/>
                <a:gdLst/>
                <a:ahLst/>
                <a:cxnLst>
                  <a:cxn ang="0">
                    <a:pos x="8" y="139"/>
                  </a:cxn>
                  <a:cxn ang="0">
                    <a:pos x="0" y="137"/>
                  </a:cxn>
                  <a:cxn ang="0">
                    <a:pos x="147" y="0"/>
                  </a:cxn>
                  <a:cxn ang="0">
                    <a:pos x="153" y="2"/>
                  </a:cxn>
                  <a:cxn ang="0">
                    <a:pos x="8" y="139"/>
                  </a:cxn>
                </a:cxnLst>
                <a:rect l="0" t="0" r="r" b="b"/>
                <a:pathLst>
                  <a:path w="153" h="139">
                    <a:moveTo>
                      <a:pt x="8" y="139"/>
                    </a:moveTo>
                    <a:lnTo>
                      <a:pt x="0" y="137"/>
                    </a:lnTo>
                    <a:lnTo>
                      <a:pt x="147" y="0"/>
                    </a:lnTo>
                    <a:lnTo>
                      <a:pt x="153" y="2"/>
                    </a:lnTo>
                    <a:lnTo>
                      <a:pt x="8" y="139"/>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623" name="Freeform 140"/>
              <p:cNvSpPr>
                <a:spLocks/>
              </p:cNvSpPr>
              <p:nvPr/>
            </p:nvSpPr>
            <p:spPr bwMode="auto">
              <a:xfrm>
                <a:off x="1075" y="1596"/>
                <a:ext cx="77" cy="69"/>
              </a:xfrm>
              <a:custGeom>
                <a:avLst/>
                <a:gdLst/>
                <a:ahLst/>
                <a:cxnLst>
                  <a:cxn ang="0">
                    <a:pos x="8" y="139"/>
                  </a:cxn>
                  <a:cxn ang="0">
                    <a:pos x="0" y="137"/>
                  </a:cxn>
                  <a:cxn ang="0">
                    <a:pos x="147" y="0"/>
                  </a:cxn>
                  <a:cxn ang="0">
                    <a:pos x="155" y="2"/>
                  </a:cxn>
                  <a:cxn ang="0">
                    <a:pos x="8" y="139"/>
                  </a:cxn>
                </a:cxnLst>
                <a:rect l="0" t="0" r="r" b="b"/>
                <a:pathLst>
                  <a:path w="155" h="139">
                    <a:moveTo>
                      <a:pt x="8" y="139"/>
                    </a:moveTo>
                    <a:lnTo>
                      <a:pt x="0" y="137"/>
                    </a:lnTo>
                    <a:lnTo>
                      <a:pt x="147" y="0"/>
                    </a:lnTo>
                    <a:lnTo>
                      <a:pt x="155" y="2"/>
                    </a:lnTo>
                    <a:lnTo>
                      <a:pt x="8" y="139"/>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624" name="Freeform 141"/>
              <p:cNvSpPr>
                <a:spLocks/>
              </p:cNvSpPr>
              <p:nvPr/>
            </p:nvSpPr>
            <p:spPr bwMode="auto">
              <a:xfrm>
                <a:off x="1072" y="1595"/>
                <a:ext cx="76" cy="69"/>
              </a:xfrm>
              <a:custGeom>
                <a:avLst/>
                <a:gdLst/>
                <a:ahLst/>
                <a:cxnLst>
                  <a:cxn ang="0">
                    <a:pos x="8" y="139"/>
                  </a:cxn>
                  <a:cxn ang="0">
                    <a:pos x="0" y="136"/>
                  </a:cxn>
                  <a:cxn ang="0">
                    <a:pos x="149" y="0"/>
                  </a:cxn>
                  <a:cxn ang="0">
                    <a:pos x="155" y="2"/>
                  </a:cxn>
                  <a:cxn ang="0">
                    <a:pos x="8" y="139"/>
                  </a:cxn>
                </a:cxnLst>
                <a:rect l="0" t="0" r="r" b="b"/>
                <a:pathLst>
                  <a:path w="155" h="139">
                    <a:moveTo>
                      <a:pt x="8" y="139"/>
                    </a:moveTo>
                    <a:lnTo>
                      <a:pt x="0" y="136"/>
                    </a:lnTo>
                    <a:lnTo>
                      <a:pt x="149" y="0"/>
                    </a:lnTo>
                    <a:lnTo>
                      <a:pt x="155" y="2"/>
                    </a:lnTo>
                    <a:lnTo>
                      <a:pt x="8" y="139"/>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625" name="Freeform 142"/>
              <p:cNvSpPr>
                <a:spLocks/>
              </p:cNvSpPr>
              <p:nvPr/>
            </p:nvSpPr>
            <p:spPr bwMode="auto">
              <a:xfrm>
                <a:off x="1046" y="1592"/>
                <a:ext cx="98" cy="70"/>
              </a:xfrm>
              <a:custGeom>
                <a:avLst/>
                <a:gdLst/>
                <a:ahLst/>
                <a:cxnLst>
                  <a:cxn ang="0">
                    <a:pos x="47" y="141"/>
                  </a:cxn>
                  <a:cxn ang="0">
                    <a:pos x="0" y="133"/>
                  </a:cxn>
                  <a:cxn ang="0">
                    <a:pos x="151" y="0"/>
                  </a:cxn>
                  <a:cxn ang="0">
                    <a:pos x="196" y="5"/>
                  </a:cxn>
                  <a:cxn ang="0">
                    <a:pos x="47" y="141"/>
                  </a:cxn>
                </a:cxnLst>
                <a:rect l="0" t="0" r="r" b="b"/>
                <a:pathLst>
                  <a:path w="196" h="141">
                    <a:moveTo>
                      <a:pt x="47" y="141"/>
                    </a:moveTo>
                    <a:lnTo>
                      <a:pt x="0" y="133"/>
                    </a:lnTo>
                    <a:lnTo>
                      <a:pt x="151" y="0"/>
                    </a:lnTo>
                    <a:lnTo>
                      <a:pt x="196" y="5"/>
                    </a:lnTo>
                    <a:lnTo>
                      <a:pt x="47" y="141"/>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626" name="Freeform 143"/>
              <p:cNvSpPr>
                <a:spLocks/>
              </p:cNvSpPr>
              <p:nvPr/>
            </p:nvSpPr>
            <p:spPr bwMode="auto">
              <a:xfrm>
                <a:off x="1068" y="1595"/>
                <a:ext cx="78" cy="67"/>
              </a:xfrm>
              <a:custGeom>
                <a:avLst/>
                <a:gdLst/>
                <a:ahLst/>
                <a:cxnLst>
                  <a:cxn ang="0">
                    <a:pos x="7" y="136"/>
                  </a:cxn>
                  <a:cxn ang="0">
                    <a:pos x="0" y="136"/>
                  </a:cxn>
                  <a:cxn ang="0">
                    <a:pos x="148" y="0"/>
                  </a:cxn>
                  <a:cxn ang="0">
                    <a:pos x="156" y="0"/>
                  </a:cxn>
                  <a:cxn ang="0">
                    <a:pos x="7" y="136"/>
                  </a:cxn>
                </a:cxnLst>
                <a:rect l="0" t="0" r="r" b="b"/>
                <a:pathLst>
                  <a:path w="156" h="136">
                    <a:moveTo>
                      <a:pt x="7" y="136"/>
                    </a:moveTo>
                    <a:lnTo>
                      <a:pt x="0" y="136"/>
                    </a:lnTo>
                    <a:lnTo>
                      <a:pt x="148" y="0"/>
                    </a:lnTo>
                    <a:lnTo>
                      <a:pt x="156" y="0"/>
                    </a:lnTo>
                    <a:lnTo>
                      <a:pt x="7" y="136"/>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627" name="Freeform 144"/>
              <p:cNvSpPr>
                <a:spLocks/>
              </p:cNvSpPr>
              <p:nvPr/>
            </p:nvSpPr>
            <p:spPr bwMode="auto">
              <a:xfrm>
                <a:off x="1064" y="1594"/>
                <a:ext cx="76" cy="68"/>
              </a:xfrm>
              <a:custGeom>
                <a:avLst/>
                <a:gdLst/>
                <a:ahLst/>
                <a:cxnLst>
                  <a:cxn ang="0">
                    <a:pos x="8" y="138"/>
                  </a:cxn>
                  <a:cxn ang="0">
                    <a:pos x="0" y="136"/>
                  </a:cxn>
                  <a:cxn ang="0">
                    <a:pos x="148" y="0"/>
                  </a:cxn>
                  <a:cxn ang="0">
                    <a:pos x="156" y="2"/>
                  </a:cxn>
                  <a:cxn ang="0">
                    <a:pos x="8" y="138"/>
                  </a:cxn>
                </a:cxnLst>
                <a:rect l="0" t="0" r="r" b="b"/>
                <a:pathLst>
                  <a:path w="156" h="138">
                    <a:moveTo>
                      <a:pt x="8" y="138"/>
                    </a:moveTo>
                    <a:lnTo>
                      <a:pt x="0" y="136"/>
                    </a:lnTo>
                    <a:lnTo>
                      <a:pt x="148" y="0"/>
                    </a:lnTo>
                    <a:lnTo>
                      <a:pt x="156" y="2"/>
                    </a:lnTo>
                    <a:lnTo>
                      <a:pt x="8" y="138"/>
                    </a:lnTo>
                    <a:close/>
                  </a:path>
                </a:pathLst>
              </a:custGeom>
              <a:solidFill>
                <a:srgbClr val="A3A340"/>
              </a:solidFill>
              <a:ln w="9525">
                <a:noFill/>
                <a:round/>
                <a:headEnd/>
                <a:tailEnd/>
              </a:ln>
            </p:spPr>
            <p:txBody>
              <a:bodyPr/>
              <a:lstStyle/>
              <a:p>
                <a:pPr algn="ctr">
                  <a:defRPr/>
                </a:pPr>
                <a:endParaRPr lang="en-US" b="1" dirty="0">
                  <a:latin typeface="+mn-lt"/>
                  <a:cs typeface="+mn-cs"/>
                </a:endParaRPr>
              </a:p>
            </p:txBody>
          </p:sp>
          <p:sp>
            <p:nvSpPr>
              <p:cNvPr id="628" name="Freeform 145"/>
              <p:cNvSpPr>
                <a:spLocks/>
              </p:cNvSpPr>
              <p:nvPr/>
            </p:nvSpPr>
            <p:spPr bwMode="auto">
              <a:xfrm>
                <a:off x="1060" y="1593"/>
                <a:ext cx="79" cy="68"/>
              </a:xfrm>
              <a:custGeom>
                <a:avLst/>
                <a:gdLst/>
                <a:ahLst/>
                <a:cxnLst>
                  <a:cxn ang="0">
                    <a:pos x="9" y="138"/>
                  </a:cxn>
                  <a:cxn ang="0">
                    <a:pos x="0" y="136"/>
                  </a:cxn>
                  <a:cxn ang="0">
                    <a:pos x="149" y="0"/>
                  </a:cxn>
                  <a:cxn ang="0">
                    <a:pos x="157" y="2"/>
                  </a:cxn>
                  <a:cxn ang="0">
                    <a:pos x="9" y="138"/>
                  </a:cxn>
                </a:cxnLst>
                <a:rect l="0" t="0" r="r" b="b"/>
                <a:pathLst>
                  <a:path w="157" h="138">
                    <a:moveTo>
                      <a:pt x="9" y="138"/>
                    </a:moveTo>
                    <a:lnTo>
                      <a:pt x="0" y="136"/>
                    </a:lnTo>
                    <a:lnTo>
                      <a:pt x="149" y="0"/>
                    </a:lnTo>
                    <a:lnTo>
                      <a:pt x="157" y="2"/>
                    </a:lnTo>
                    <a:lnTo>
                      <a:pt x="9" y="138"/>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629" name="Freeform 146"/>
              <p:cNvSpPr>
                <a:spLocks/>
              </p:cNvSpPr>
              <p:nvPr/>
            </p:nvSpPr>
            <p:spPr bwMode="auto">
              <a:xfrm>
                <a:off x="1056" y="1593"/>
                <a:ext cx="76" cy="67"/>
              </a:xfrm>
              <a:custGeom>
                <a:avLst/>
                <a:gdLst/>
                <a:ahLst/>
                <a:cxnLst>
                  <a:cxn ang="0">
                    <a:pos x="8" y="136"/>
                  </a:cxn>
                  <a:cxn ang="0">
                    <a:pos x="0" y="136"/>
                  </a:cxn>
                  <a:cxn ang="0">
                    <a:pos x="151" y="0"/>
                  </a:cxn>
                  <a:cxn ang="0">
                    <a:pos x="157" y="0"/>
                  </a:cxn>
                  <a:cxn ang="0">
                    <a:pos x="8" y="136"/>
                  </a:cxn>
                </a:cxnLst>
                <a:rect l="0" t="0" r="r" b="b"/>
                <a:pathLst>
                  <a:path w="157" h="136">
                    <a:moveTo>
                      <a:pt x="8" y="136"/>
                    </a:moveTo>
                    <a:lnTo>
                      <a:pt x="0" y="136"/>
                    </a:lnTo>
                    <a:lnTo>
                      <a:pt x="151" y="0"/>
                    </a:lnTo>
                    <a:lnTo>
                      <a:pt x="157" y="0"/>
                    </a:lnTo>
                    <a:lnTo>
                      <a:pt x="8" y="136"/>
                    </a:lnTo>
                    <a:close/>
                  </a:path>
                </a:pathLst>
              </a:custGeom>
              <a:solidFill>
                <a:srgbClr val="A1A13F"/>
              </a:solidFill>
              <a:ln w="9525">
                <a:noFill/>
                <a:round/>
                <a:headEnd/>
                <a:tailEnd/>
              </a:ln>
            </p:spPr>
            <p:txBody>
              <a:bodyPr/>
              <a:lstStyle/>
              <a:p>
                <a:pPr algn="ctr">
                  <a:defRPr/>
                </a:pPr>
                <a:endParaRPr lang="en-US" b="1" dirty="0">
                  <a:latin typeface="+mn-lt"/>
                  <a:cs typeface="+mn-cs"/>
                </a:endParaRPr>
              </a:p>
            </p:txBody>
          </p:sp>
          <p:sp>
            <p:nvSpPr>
              <p:cNvPr id="630" name="Freeform 147"/>
              <p:cNvSpPr>
                <a:spLocks/>
              </p:cNvSpPr>
              <p:nvPr/>
            </p:nvSpPr>
            <p:spPr bwMode="auto">
              <a:xfrm>
                <a:off x="1052" y="1592"/>
                <a:ext cx="80" cy="68"/>
              </a:xfrm>
              <a:custGeom>
                <a:avLst/>
                <a:gdLst/>
                <a:ahLst/>
                <a:cxnLst>
                  <a:cxn ang="0">
                    <a:pos x="8" y="137"/>
                  </a:cxn>
                  <a:cxn ang="0">
                    <a:pos x="0" y="135"/>
                  </a:cxn>
                  <a:cxn ang="0">
                    <a:pos x="152" y="0"/>
                  </a:cxn>
                  <a:cxn ang="0">
                    <a:pos x="159" y="1"/>
                  </a:cxn>
                  <a:cxn ang="0">
                    <a:pos x="8" y="137"/>
                  </a:cxn>
                </a:cxnLst>
                <a:rect l="0" t="0" r="r" b="b"/>
                <a:pathLst>
                  <a:path w="159" h="137">
                    <a:moveTo>
                      <a:pt x="8" y="137"/>
                    </a:moveTo>
                    <a:lnTo>
                      <a:pt x="0" y="135"/>
                    </a:lnTo>
                    <a:lnTo>
                      <a:pt x="152" y="0"/>
                    </a:lnTo>
                    <a:lnTo>
                      <a:pt x="159" y="1"/>
                    </a:lnTo>
                    <a:lnTo>
                      <a:pt x="8" y="137"/>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631" name="Freeform 148"/>
              <p:cNvSpPr>
                <a:spLocks/>
              </p:cNvSpPr>
              <p:nvPr/>
            </p:nvSpPr>
            <p:spPr bwMode="auto">
              <a:xfrm>
                <a:off x="1046" y="1592"/>
                <a:ext cx="80" cy="68"/>
              </a:xfrm>
              <a:custGeom>
                <a:avLst/>
                <a:gdLst/>
                <a:ahLst/>
                <a:cxnLst>
                  <a:cxn ang="0">
                    <a:pos x="7" y="135"/>
                  </a:cxn>
                  <a:cxn ang="0">
                    <a:pos x="0" y="133"/>
                  </a:cxn>
                  <a:cxn ang="0">
                    <a:pos x="151" y="0"/>
                  </a:cxn>
                  <a:cxn ang="0">
                    <a:pos x="159" y="0"/>
                  </a:cxn>
                  <a:cxn ang="0">
                    <a:pos x="7" y="135"/>
                  </a:cxn>
                </a:cxnLst>
                <a:rect l="0" t="0" r="r" b="b"/>
                <a:pathLst>
                  <a:path w="159" h="135">
                    <a:moveTo>
                      <a:pt x="7" y="135"/>
                    </a:moveTo>
                    <a:lnTo>
                      <a:pt x="0" y="133"/>
                    </a:lnTo>
                    <a:lnTo>
                      <a:pt x="151" y="0"/>
                    </a:lnTo>
                    <a:lnTo>
                      <a:pt x="159" y="0"/>
                    </a:lnTo>
                    <a:lnTo>
                      <a:pt x="7" y="135"/>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632" name="Freeform 149"/>
              <p:cNvSpPr>
                <a:spLocks/>
              </p:cNvSpPr>
              <p:nvPr/>
            </p:nvSpPr>
            <p:spPr bwMode="auto">
              <a:xfrm>
                <a:off x="1036" y="1591"/>
                <a:ext cx="88" cy="68"/>
              </a:xfrm>
              <a:custGeom>
                <a:avLst/>
                <a:gdLst/>
                <a:ahLst/>
                <a:cxnLst>
                  <a:cxn ang="0">
                    <a:pos x="25" y="135"/>
                  </a:cxn>
                  <a:cxn ang="0">
                    <a:pos x="0" y="133"/>
                  </a:cxn>
                  <a:cxn ang="0">
                    <a:pos x="154" y="0"/>
                  </a:cxn>
                  <a:cxn ang="0">
                    <a:pos x="176" y="2"/>
                  </a:cxn>
                  <a:cxn ang="0">
                    <a:pos x="25" y="135"/>
                  </a:cxn>
                </a:cxnLst>
                <a:rect l="0" t="0" r="r" b="b"/>
                <a:pathLst>
                  <a:path w="176" h="135">
                    <a:moveTo>
                      <a:pt x="25" y="135"/>
                    </a:moveTo>
                    <a:lnTo>
                      <a:pt x="0" y="133"/>
                    </a:lnTo>
                    <a:lnTo>
                      <a:pt x="154" y="0"/>
                    </a:lnTo>
                    <a:lnTo>
                      <a:pt x="176" y="2"/>
                    </a:lnTo>
                    <a:lnTo>
                      <a:pt x="25"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633" name="Freeform 150"/>
              <p:cNvSpPr>
                <a:spLocks/>
              </p:cNvSpPr>
              <p:nvPr/>
            </p:nvSpPr>
            <p:spPr bwMode="auto">
              <a:xfrm>
                <a:off x="1045" y="1591"/>
                <a:ext cx="79" cy="68"/>
              </a:xfrm>
              <a:custGeom>
                <a:avLst/>
                <a:gdLst/>
                <a:ahLst/>
                <a:cxnLst>
                  <a:cxn ang="0">
                    <a:pos x="7" y="135"/>
                  </a:cxn>
                  <a:cxn ang="0">
                    <a:pos x="0" y="135"/>
                  </a:cxn>
                  <a:cxn ang="0">
                    <a:pos x="153" y="0"/>
                  </a:cxn>
                  <a:cxn ang="0">
                    <a:pos x="158" y="2"/>
                  </a:cxn>
                  <a:cxn ang="0">
                    <a:pos x="7" y="135"/>
                  </a:cxn>
                </a:cxnLst>
                <a:rect l="0" t="0" r="r" b="b"/>
                <a:pathLst>
                  <a:path w="158" h="135">
                    <a:moveTo>
                      <a:pt x="7" y="135"/>
                    </a:moveTo>
                    <a:lnTo>
                      <a:pt x="0" y="135"/>
                    </a:lnTo>
                    <a:lnTo>
                      <a:pt x="153" y="0"/>
                    </a:lnTo>
                    <a:lnTo>
                      <a:pt x="158" y="2"/>
                    </a:lnTo>
                    <a:lnTo>
                      <a:pt x="7"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634" name="Freeform 151"/>
              <p:cNvSpPr>
                <a:spLocks/>
              </p:cNvSpPr>
              <p:nvPr/>
            </p:nvSpPr>
            <p:spPr bwMode="auto">
              <a:xfrm>
                <a:off x="1042" y="1591"/>
                <a:ext cx="80" cy="68"/>
              </a:xfrm>
              <a:custGeom>
                <a:avLst/>
                <a:gdLst/>
                <a:ahLst/>
                <a:cxnLst>
                  <a:cxn ang="0">
                    <a:pos x="6" y="135"/>
                  </a:cxn>
                  <a:cxn ang="0">
                    <a:pos x="0" y="135"/>
                  </a:cxn>
                  <a:cxn ang="0">
                    <a:pos x="153" y="0"/>
                  </a:cxn>
                  <a:cxn ang="0">
                    <a:pos x="159" y="0"/>
                  </a:cxn>
                  <a:cxn ang="0">
                    <a:pos x="6" y="135"/>
                  </a:cxn>
                </a:cxnLst>
                <a:rect l="0" t="0" r="r" b="b"/>
                <a:pathLst>
                  <a:path w="159" h="135">
                    <a:moveTo>
                      <a:pt x="6" y="135"/>
                    </a:moveTo>
                    <a:lnTo>
                      <a:pt x="0" y="135"/>
                    </a:lnTo>
                    <a:lnTo>
                      <a:pt x="153" y="0"/>
                    </a:lnTo>
                    <a:lnTo>
                      <a:pt x="159" y="0"/>
                    </a:lnTo>
                    <a:lnTo>
                      <a:pt x="6" y="135"/>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635" name="Freeform 152"/>
              <p:cNvSpPr>
                <a:spLocks/>
              </p:cNvSpPr>
              <p:nvPr/>
            </p:nvSpPr>
            <p:spPr bwMode="auto">
              <a:xfrm>
                <a:off x="1039" y="1591"/>
                <a:ext cx="80" cy="68"/>
              </a:xfrm>
              <a:custGeom>
                <a:avLst/>
                <a:gdLst/>
                <a:ahLst/>
                <a:cxnLst>
                  <a:cxn ang="0">
                    <a:pos x="6" y="135"/>
                  </a:cxn>
                  <a:cxn ang="0">
                    <a:pos x="0" y="135"/>
                  </a:cxn>
                  <a:cxn ang="0">
                    <a:pos x="154" y="0"/>
                  </a:cxn>
                  <a:cxn ang="0">
                    <a:pos x="159" y="0"/>
                  </a:cxn>
                  <a:cxn ang="0">
                    <a:pos x="6" y="135"/>
                  </a:cxn>
                </a:cxnLst>
                <a:rect l="0" t="0" r="r" b="b"/>
                <a:pathLst>
                  <a:path w="159" h="135">
                    <a:moveTo>
                      <a:pt x="6" y="135"/>
                    </a:moveTo>
                    <a:lnTo>
                      <a:pt x="0" y="135"/>
                    </a:lnTo>
                    <a:lnTo>
                      <a:pt x="154" y="0"/>
                    </a:lnTo>
                    <a:lnTo>
                      <a:pt x="159" y="0"/>
                    </a:lnTo>
                    <a:lnTo>
                      <a:pt x="6" y="135"/>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636" name="Freeform 153"/>
              <p:cNvSpPr>
                <a:spLocks/>
              </p:cNvSpPr>
              <p:nvPr/>
            </p:nvSpPr>
            <p:spPr bwMode="auto">
              <a:xfrm>
                <a:off x="1036" y="1591"/>
                <a:ext cx="80" cy="68"/>
              </a:xfrm>
              <a:custGeom>
                <a:avLst/>
                <a:gdLst/>
                <a:ahLst/>
                <a:cxnLst>
                  <a:cxn ang="0">
                    <a:pos x="6" y="135"/>
                  </a:cxn>
                  <a:cxn ang="0">
                    <a:pos x="0" y="133"/>
                  </a:cxn>
                  <a:cxn ang="0">
                    <a:pos x="154" y="0"/>
                  </a:cxn>
                  <a:cxn ang="0">
                    <a:pos x="160" y="0"/>
                  </a:cxn>
                  <a:cxn ang="0">
                    <a:pos x="6" y="135"/>
                  </a:cxn>
                </a:cxnLst>
                <a:rect l="0" t="0" r="r" b="b"/>
                <a:pathLst>
                  <a:path w="160" h="135">
                    <a:moveTo>
                      <a:pt x="6" y="135"/>
                    </a:moveTo>
                    <a:lnTo>
                      <a:pt x="0" y="133"/>
                    </a:lnTo>
                    <a:lnTo>
                      <a:pt x="154" y="0"/>
                    </a:lnTo>
                    <a:lnTo>
                      <a:pt x="160" y="0"/>
                    </a:lnTo>
                    <a:lnTo>
                      <a:pt x="6" y="135"/>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637" name="Freeform 154"/>
              <p:cNvSpPr>
                <a:spLocks/>
              </p:cNvSpPr>
              <p:nvPr/>
            </p:nvSpPr>
            <p:spPr bwMode="auto">
              <a:xfrm>
                <a:off x="1024" y="1590"/>
                <a:ext cx="89" cy="68"/>
              </a:xfrm>
              <a:custGeom>
                <a:avLst/>
                <a:gdLst/>
                <a:ahLst/>
                <a:cxnLst>
                  <a:cxn ang="0">
                    <a:pos x="25" y="135"/>
                  </a:cxn>
                  <a:cxn ang="0">
                    <a:pos x="0" y="135"/>
                  </a:cxn>
                  <a:cxn ang="0">
                    <a:pos x="156" y="0"/>
                  </a:cxn>
                  <a:cxn ang="0">
                    <a:pos x="179" y="2"/>
                  </a:cxn>
                  <a:cxn ang="0">
                    <a:pos x="25" y="135"/>
                  </a:cxn>
                </a:cxnLst>
                <a:rect l="0" t="0" r="r" b="b"/>
                <a:pathLst>
                  <a:path w="179" h="135">
                    <a:moveTo>
                      <a:pt x="25" y="135"/>
                    </a:moveTo>
                    <a:lnTo>
                      <a:pt x="0" y="135"/>
                    </a:lnTo>
                    <a:lnTo>
                      <a:pt x="156" y="0"/>
                    </a:lnTo>
                    <a:lnTo>
                      <a:pt x="179" y="2"/>
                    </a:lnTo>
                    <a:lnTo>
                      <a:pt x="25" y="135"/>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638" name="Freeform 155"/>
              <p:cNvSpPr>
                <a:spLocks/>
              </p:cNvSpPr>
              <p:nvPr/>
            </p:nvSpPr>
            <p:spPr bwMode="auto">
              <a:xfrm>
                <a:off x="1032" y="1591"/>
                <a:ext cx="81" cy="67"/>
              </a:xfrm>
              <a:custGeom>
                <a:avLst/>
                <a:gdLst/>
                <a:ahLst/>
                <a:cxnLst>
                  <a:cxn ang="0">
                    <a:pos x="8" y="133"/>
                  </a:cxn>
                  <a:cxn ang="0">
                    <a:pos x="0" y="133"/>
                  </a:cxn>
                  <a:cxn ang="0">
                    <a:pos x="155" y="0"/>
                  </a:cxn>
                  <a:cxn ang="0">
                    <a:pos x="162" y="0"/>
                  </a:cxn>
                  <a:cxn ang="0">
                    <a:pos x="8" y="133"/>
                  </a:cxn>
                </a:cxnLst>
                <a:rect l="0" t="0" r="r" b="b"/>
                <a:pathLst>
                  <a:path w="162" h="133">
                    <a:moveTo>
                      <a:pt x="8" y="133"/>
                    </a:moveTo>
                    <a:lnTo>
                      <a:pt x="0" y="133"/>
                    </a:lnTo>
                    <a:lnTo>
                      <a:pt x="155" y="0"/>
                    </a:lnTo>
                    <a:lnTo>
                      <a:pt x="162" y="0"/>
                    </a:lnTo>
                    <a:lnTo>
                      <a:pt x="8" y="133"/>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639" name="Freeform 156"/>
              <p:cNvSpPr>
                <a:spLocks/>
              </p:cNvSpPr>
              <p:nvPr/>
            </p:nvSpPr>
            <p:spPr bwMode="auto">
              <a:xfrm>
                <a:off x="1027" y="1590"/>
                <a:ext cx="82" cy="68"/>
              </a:xfrm>
              <a:custGeom>
                <a:avLst/>
                <a:gdLst/>
                <a:ahLst/>
                <a:cxnLst>
                  <a:cxn ang="0">
                    <a:pos x="9" y="135"/>
                  </a:cxn>
                  <a:cxn ang="0">
                    <a:pos x="0" y="135"/>
                  </a:cxn>
                  <a:cxn ang="0">
                    <a:pos x="156" y="0"/>
                  </a:cxn>
                  <a:cxn ang="0">
                    <a:pos x="164" y="2"/>
                  </a:cxn>
                  <a:cxn ang="0">
                    <a:pos x="9" y="135"/>
                  </a:cxn>
                </a:cxnLst>
                <a:rect l="0" t="0" r="r" b="b"/>
                <a:pathLst>
                  <a:path w="164" h="135">
                    <a:moveTo>
                      <a:pt x="9" y="135"/>
                    </a:moveTo>
                    <a:lnTo>
                      <a:pt x="0" y="135"/>
                    </a:lnTo>
                    <a:lnTo>
                      <a:pt x="156" y="0"/>
                    </a:lnTo>
                    <a:lnTo>
                      <a:pt x="164" y="2"/>
                    </a:lnTo>
                    <a:lnTo>
                      <a:pt x="9" y="135"/>
                    </a:lnTo>
                    <a:close/>
                  </a:path>
                </a:pathLst>
              </a:custGeom>
              <a:solidFill>
                <a:srgbClr val="99993C"/>
              </a:solidFill>
              <a:ln w="9525">
                <a:noFill/>
                <a:round/>
                <a:headEnd/>
                <a:tailEnd/>
              </a:ln>
            </p:spPr>
            <p:txBody>
              <a:bodyPr/>
              <a:lstStyle/>
              <a:p>
                <a:pPr algn="ctr">
                  <a:defRPr/>
                </a:pPr>
                <a:endParaRPr lang="en-US" b="1" dirty="0">
                  <a:latin typeface="+mn-lt"/>
                  <a:cs typeface="+mn-cs"/>
                </a:endParaRPr>
              </a:p>
            </p:txBody>
          </p:sp>
          <p:sp>
            <p:nvSpPr>
              <p:cNvPr id="641" name="Freeform 158"/>
              <p:cNvSpPr>
                <a:spLocks/>
              </p:cNvSpPr>
              <p:nvPr/>
            </p:nvSpPr>
            <p:spPr bwMode="auto">
              <a:xfrm>
                <a:off x="783" y="1642"/>
                <a:ext cx="481" cy="498"/>
              </a:xfrm>
              <a:custGeom>
                <a:avLst/>
                <a:gdLst/>
                <a:ahLst/>
                <a:cxnLst>
                  <a:cxn ang="0">
                    <a:pos x="457" y="0"/>
                  </a:cxn>
                  <a:cxn ang="0">
                    <a:pos x="385" y="10"/>
                  </a:cxn>
                  <a:cxn ang="0">
                    <a:pos x="295" y="39"/>
                  </a:cxn>
                  <a:cxn ang="0">
                    <a:pos x="213" y="86"/>
                  </a:cxn>
                  <a:cxn ang="0">
                    <a:pos x="141" y="147"/>
                  </a:cxn>
                  <a:cxn ang="0">
                    <a:pos x="82" y="219"/>
                  </a:cxn>
                  <a:cxn ang="0">
                    <a:pos x="59" y="262"/>
                  </a:cxn>
                  <a:cxn ang="0">
                    <a:pos x="39" y="305"/>
                  </a:cxn>
                  <a:cxn ang="0">
                    <a:pos x="22" y="351"/>
                  </a:cxn>
                  <a:cxn ang="0">
                    <a:pos x="10" y="397"/>
                  </a:cxn>
                  <a:cxn ang="0">
                    <a:pos x="3" y="448"/>
                  </a:cxn>
                  <a:cxn ang="0">
                    <a:pos x="0" y="498"/>
                  </a:cxn>
                  <a:cxn ang="0">
                    <a:pos x="3" y="550"/>
                  </a:cxn>
                  <a:cxn ang="0">
                    <a:pos x="10" y="600"/>
                  </a:cxn>
                  <a:cxn ang="0">
                    <a:pos x="22" y="646"/>
                  </a:cxn>
                  <a:cxn ang="0">
                    <a:pos x="39" y="692"/>
                  </a:cxn>
                  <a:cxn ang="0">
                    <a:pos x="59" y="735"/>
                  </a:cxn>
                  <a:cxn ang="0">
                    <a:pos x="82" y="778"/>
                  </a:cxn>
                  <a:cxn ang="0">
                    <a:pos x="141" y="850"/>
                  </a:cxn>
                  <a:cxn ang="0">
                    <a:pos x="213" y="911"/>
                  </a:cxn>
                  <a:cxn ang="0">
                    <a:pos x="295" y="958"/>
                  </a:cxn>
                  <a:cxn ang="0">
                    <a:pos x="385" y="987"/>
                  </a:cxn>
                  <a:cxn ang="0">
                    <a:pos x="457" y="997"/>
                  </a:cxn>
                  <a:cxn ang="0">
                    <a:pos x="507" y="997"/>
                  </a:cxn>
                  <a:cxn ang="0">
                    <a:pos x="579" y="987"/>
                  </a:cxn>
                  <a:cxn ang="0">
                    <a:pos x="669" y="958"/>
                  </a:cxn>
                  <a:cxn ang="0">
                    <a:pos x="751" y="911"/>
                  </a:cxn>
                  <a:cxn ang="0">
                    <a:pos x="823" y="850"/>
                  </a:cxn>
                  <a:cxn ang="0">
                    <a:pos x="882" y="778"/>
                  </a:cxn>
                  <a:cxn ang="0">
                    <a:pos x="905" y="735"/>
                  </a:cxn>
                  <a:cxn ang="0">
                    <a:pos x="925" y="692"/>
                  </a:cxn>
                  <a:cxn ang="0">
                    <a:pos x="942" y="646"/>
                  </a:cxn>
                  <a:cxn ang="0">
                    <a:pos x="955" y="600"/>
                  </a:cxn>
                  <a:cxn ang="0">
                    <a:pos x="961" y="550"/>
                  </a:cxn>
                  <a:cxn ang="0">
                    <a:pos x="964" y="498"/>
                  </a:cxn>
                  <a:cxn ang="0">
                    <a:pos x="961" y="448"/>
                  </a:cxn>
                  <a:cxn ang="0">
                    <a:pos x="955" y="397"/>
                  </a:cxn>
                  <a:cxn ang="0">
                    <a:pos x="942" y="351"/>
                  </a:cxn>
                  <a:cxn ang="0">
                    <a:pos x="925" y="305"/>
                  </a:cxn>
                  <a:cxn ang="0">
                    <a:pos x="905" y="262"/>
                  </a:cxn>
                  <a:cxn ang="0">
                    <a:pos x="882" y="219"/>
                  </a:cxn>
                  <a:cxn ang="0">
                    <a:pos x="823" y="147"/>
                  </a:cxn>
                  <a:cxn ang="0">
                    <a:pos x="751" y="86"/>
                  </a:cxn>
                  <a:cxn ang="0">
                    <a:pos x="669" y="39"/>
                  </a:cxn>
                  <a:cxn ang="0">
                    <a:pos x="579" y="10"/>
                  </a:cxn>
                  <a:cxn ang="0">
                    <a:pos x="507" y="0"/>
                  </a:cxn>
                </a:cxnLst>
                <a:rect l="0" t="0" r="r" b="b"/>
                <a:pathLst>
                  <a:path w="964" h="997">
                    <a:moveTo>
                      <a:pt x="482" y="0"/>
                    </a:moveTo>
                    <a:lnTo>
                      <a:pt x="457" y="0"/>
                    </a:lnTo>
                    <a:lnTo>
                      <a:pt x="433" y="2"/>
                    </a:lnTo>
                    <a:lnTo>
                      <a:pt x="385" y="10"/>
                    </a:lnTo>
                    <a:lnTo>
                      <a:pt x="339" y="23"/>
                    </a:lnTo>
                    <a:lnTo>
                      <a:pt x="295" y="39"/>
                    </a:lnTo>
                    <a:lnTo>
                      <a:pt x="252" y="60"/>
                    </a:lnTo>
                    <a:lnTo>
                      <a:pt x="213" y="86"/>
                    </a:lnTo>
                    <a:lnTo>
                      <a:pt x="176" y="114"/>
                    </a:lnTo>
                    <a:lnTo>
                      <a:pt x="141" y="147"/>
                    </a:lnTo>
                    <a:lnTo>
                      <a:pt x="110" y="182"/>
                    </a:lnTo>
                    <a:lnTo>
                      <a:pt x="82" y="219"/>
                    </a:lnTo>
                    <a:lnTo>
                      <a:pt x="70" y="240"/>
                    </a:lnTo>
                    <a:lnTo>
                      <a:pt x="59" y="262"/>
                    </a:lnTo>
                    <a:lnTo>
                      <a:pt x="48" y="282"/>
                    </a:lnTo>
                    <a:lnTo>
                      <a:pt x="39" y="305"/>
                    </a:lnTo>
                    <a:lnTo>
                      <a:pt x="30" y="327"/>
                    </a:lnTo>
                    <a:lnTo>
                      <a:pt x="22" y="351"/>
                    </a:lnTo>
                    <a:lnTo>
                      <a:pt x="16" y="373"/>
                    </a:lnTo>
                    <a:lnTo>
                      <a:pt x="10" y="397"/>
                    </a:lnTo>
                    <a:lnTo>
                      <a:pt x="7" y="423"/>
                    </a:lnTo>
                    <a:lnTo>
                      <a:pt x="3" y="448"/>
                    </a:lnTo>
                    <a:lnTo>
                      <a:pt x="0" y="473"/>
                    </a:lnTo>
                    <a:lnTo>
                      <a:pt x="0" y="498"/>
                    </a:lnTo>
                    <a:lnTo>
                      <a:pt x="0" y="524"/>
                    </a:lnTo>
                    <a:lnTo>
                      <a:pt x="3" y="550"/>
                    </a:lnTo>
                    <a:lnTo>
                      <a:pt x="7" y="574"/>
                    </a:lnTo>
                    <a:lnTo>
                      <a:pt x="10" y="600"/>
                    </a:lnTo>
                    <a:lnTo>
                      <a:pt x="16" y="624"/>
                    </a:lnTo>
                    <a:lnTo>
                      <a:pt x="22" y="646"/>
                    </a:lnTo>
                    <a:lnTo>
                      <a:pt x="30" y="670"/>
                    </a:lnTo>
                    <a:lnTo>
                      <a:pt x="39" y="692"/>
                    </a:lnTo>
                    <a:lnTo>
                      <a:pt x="48" y="715"/>
                    </a:lnTo>
                    <a:lnTo>
                      <a:pt x="59" y="735"/>
                    </a:lnTo>
                    <a:lnTo>
                      <a:pt x="70" y="757"/>
                    </a:lnTo>
                    <a:lnTo>
                      <a:pt x="82" y="778"/>
                    </a:lnTo>
                    <a:lnTo>
                      <a:pt x="110" y="815"/>
                    </a:lnTo>
                    <a:lnTo>
                      <a:pt x="141" y="850"/>
                    </a:lnTo>
                    <a:lnTo>
                      <a:pt x="176" y="884"/>
                    </a:lnTo>
                    <a:lnTo>
                      <a:pt x="213" y="911"/>
                    </a:lnTo>
                    <a:lnTo>
                      <a:pt x="252" y="937"/>
                    </a:lnTo>
                    <a:lnTo>
                      <a:pt x="295" y="958"/>
                    </a:lnTo>
                    <a:lnTo>
                      <a:pt x="339" y="974"/>
                    </a:lnTo>
                    <a:lnTo>
                      <a:pt x="385" y="987"/>
                    </a:lnTo>
                    <a:lnTo>
                      <a:pt x="433" y="995"/>
                    </a:lnTo>
                    <a:lnTo>
                      <a:pt x="457" y="997"/>
                    </a:lnTo>
                    <a:lnTo>
                      <a:pt x="482" y="997"/>
                    </a:lnTo>
                    <a:lnTo>
                      <a:pt x="507" y="997"/>
                    </a:lnTo>
                    <a:lnTo>
                      <a:pt x="532" y="995"/>
                    </a:lnTo>
                    <a:lnTo>
                      <a:pt x="579" y="987"/>
                    </a:lnTo>
                    <a:lnTo>
                      <a:pt x="626" y="974"/>
                    </a:lnTo>
                    <a:lnTo>
                      <a:pt x="669" y="958"/>
                    </a:lnTo>
                    <a:lnTo>
                      <a:pt x="712" y="937"/>
                    </a:lnTo>
                    <a:lnTo>
                      <a:pt x="751" y="911"/>
                    </a:lnTo>
                    <a:lnTo>
                      <a:pt x="788" y="884"/>
                    </a:lnTo>
                    <a:lnTo>
                      <a:pt x="823" y="850"/>
                    </a:lnTo>
                    <a:lnTo>
                      <a:pt x="854" y="815"/>
                    </a:lnTo>
                    <a:lnTo>
                      <a:pt x="882" y="778"/>
                    </a:lnTo>
                    <a:lnTo>
                      <a:pt x="894" y="757"/>
                    </a:lnTo>
                    <a:lnTo>
                      <a:pt x="905" y="735"/>
                    </a:lnTo>
                    <a:lnTo>
                      <a:pt x="916" y="715"/>
                    </a:lnTo>
                    <a:lnTo>
                      <a:pt x="925" y="692"/>
                    </a:lnTo>
                    <a:lnTo>
                      <a:pt x="935" y="670"/>
                    </a:lnTo>
                    <a:lnTo>
                      <a:pt x="942" y="646"/>
                    </a:lnTo>
                    <a:lnTo>
                      <a:pt x="948" y="624"/>
                    </a:lnTo>
                    <a:lnTo>
                      <a:pt x="955" y="600"/>
                    </a:lnTo>
                    <a:lnTo>
                      <a:pt x="958" y="574"/>
                    </a:lnTo>
                    <a:lnTo>
                      <a:pt x="961" y="550"/>
                    </a:lnTo>
                    <a:lnTo>
                      <a:pt x="964" y="524"/>
                    </a:lnTo>
                    <a:lnTo>
                      <a:pt x="964" y="498"/>
                    </a:lnTo>
                    <a:lnTo>
                      <a:pt x="964" y="473"/>
                    </a:lnTo>
                    <a:lnTo>
                      <a:pt x="961" y="448"/>
                    </a:lnTo>
                    <a:lnTo>
                      <a:pt x="958" y="423"/>
                    </a:lnTo>
                    <a:lnTo>
                      <a:pt x="955" y="397"/>
                    </a:lnTo>
                    <a:lnTo>
                      <a:pt x="948" y="373"/>
                    </a:lnTo>
                    <a:lnTo>
                      <a:pt x="942" y="351"/>
                    </a:lnTo>
                    <a:lnTo>
                      <a:pt x="935" y="327"/>
                    </a:lnTo>
                    <a:lnTo>
                      <a:pt x="925" y="305"/>
                    </a:lnTo>
                    <a:lnTo>
                      <a:pt x="916" y="282"/>
                    </a:lnTo>
                    <a:lnTo>
                      <a:pt x="905" y="262"/>
                    </a:lnTo>
                    <a:lnTo>
                      <a:pt x="894" y="240"/>
                    </a:lnTo>
                    <a:lnTo>
                      <a:pt x="882" y="219"/>
                    </a:lnTo>
                    <a:lnTo>
                      <a:pt x="854" y="182"/>
                    </a:lnTo>
                    <a:lnTo>
                      <a:pt x="823" y="147"/>
                    </a:lnTo>
                    <a:lnTo>
                      <a:pt x="788" y="114"/>
                    </a:lnTo>
                    <a:lnTo>
                      <a:pt x="751" y="86"/>
                    </a:lnTo>
                    <a:lnTo>
                      <a:pt x="712" y="60"/>
                    </a:lnTo>
                    <a:lnTo>
                      <a:pt x="669" y="39"/>
                    </a:lnTo>
                    <a:lnTo>
                      <a:pt x="626" y="23"/>
                    </a:lnTo>
                    <a:lnTo>
                      <a:pt x="579" y="10"/>
                    </a:lnTo>
                    <a:lnTo>
                      <a:pt x="532" y="2"/>
                    </a:lnTo>
                    <a:lnTo>
                      <a:pt x="507" y="0"/>
                    </a:lnTo>
                    <a:lnTo>
                      <a:pt x="482" y="0"/>
                    </a:lnTo>
                    <a:close/>
                  </a:path>
                </a:pathLst>
              </a:custGeom>
              <a:solidFill>
                <a:srgbClr val="FFD200"/>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grpSp>
        <p:sp>
          <p:nvSpPr>
            <p:cNvPr id="21" name="Rectangle 160"/>
            <p:cNvSpPr>
              <a:spLocks noChangeArrowheads="1"/>
            </p:cNvSpPr>
            <p:nvPr/>
          </p:nvSpPr>
          <p:spPr bwMode="auto">
            <a:xfrm>
              <a:off x="865" y="1821"/>
              <a:ext cx="322" cy="173"/>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PATIENT</a:t>
              </a:r>
            </a:p>
            <a:p>
              <a:pPr algn="ctr" defTabSz="914400">
                <a:defRPr/>
              </a:pPr>
              <a:r>
                <a:rPr lang="en-US" sz="900" b="1" dirty="0">
                  <a:solidFill>
                    <a:srgbClr val="000000"/>
                  </a:solidFill>
                  <a:latin typeface="+mn-lt"/>
                  <a:cs typeface="+mn-cs"/>
                </a:rPr>
                <a:t>CONSENT</a:t>
              </a:r>
            </a:p>
          </p:txBody>
        </p:sp>
        <p:sp>
          <p:nvSpPr>
            <p:cNvPr id="22" name="Rectangle 161"/>
            <p:cNvSpPr>
              <a:spLocks noChangeArrowheads="1"/>
            </p:cNvSpPr>
            <p:nvPr/>
          </p:nvSpPr>
          <p:spPr bwMode="auto">
            <a:xfrm>
              <a:off x="1037" y="1910"/>
              <a:ext cx="0" cy="174"/>
            </a:xfrm>
            <a:prstGeom prst="rect">
              <a:avLst/>
            </a:prstGeom>
            <a:noFill/>
            <a:ln w="9525">
              <a:noFill/>
              <a:miter lim="800000"/>
              <a:headEnd/>
              <a:tailEnd/>
            </a:ln>
          </p:spPr>
          <p:txBody>
            <a:bodyPr wrap="none" lIns="0" tIns="0" rIns="0" bIns="0">
              <a:spAutoFit/>
            </a:bodyPr>
            <a:lstStyle/>
            <a:p>
              <a:pPr algn="ctr" defTabSz="914400">
                <a:defRPr/>
              </a:pPr>
              <a:endParaRPr lang="en-US" b="1" dirty="0">
                <a:latin typeface="+mn-lt"/>
                <a:cs typeface="+mn-cs"/>
              </a:endParaRPr>
            </a:p>
          </p:txBody>
        </p:sp>
        <p:sp>
          <p:nvSpPr>
            <p:cNvPr id="23" name="Oval 162"/>
            <p:cNvSpPr>
              <a:spLocks noChangeArrowheads="1"/>
            </p:cNvSpPr>
            <p:nvPr/>
          </p:nvSpPr>
          <p:spPr bwMode="auto">
            <a:xfrm>
              <a:off x="4808" y="1556"/>
              <a:ext cx="504" cy="499"/>
            </a:xfrm>
            <a:prstGeom prst="ellipse">
              <a:avLst/>
            </a:prstGeom>
            <a:solidFill>
              <a:schemeClr val="accent2"/>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24" name="Rectangle 163"/>
            <p:cNvSpPr>
              <a:spLocks noChangeArrowheads="1"/>
            </p:cNvSpPr>
            <p:nvPr/>
          </p:nvSpPr>
          <p:spPr bwMode="auto">
            <a:xfrm>
              <a:off x="4476" y="2567"/>
              <a:ext cx="491" cy="236"/>
            </a:xfrm>
            <a:prstGeom prst="rect">
              <a:avLst/>
            </a:prstGeom>
            <a:noFill/>
            <a:ln w="9525">
              <a:noFill/>
              <a:miter lim="800000"/>
              <a:headEnd/>
              <a:tailEnd/>
            </a:ln>
          </p:spPr>
          <p:txBody>
            <a:bodyPr/>
            <a:lstStyle/>
            <a:p>
              <a:pPr algn="ctr">
                <a:defRPr/>
              </a:pPr>
              <a:endParaRPr lang="en-US" b="1" dirty="0">
                <a:latin typeface="+mn-lt"/>
                <a:cs typeface="+mn-cs"/>
              </a:endParaRPr>
            </a:p>
          </p:txBody>
        </p:sp>
        <p:sp>
          <p:nvSpPr>
            <p:cNvPr id="25" name="Rectangle 164"/>
            <p:cNvSpPr>
              <a:spLocks noChangeArrowheads="1"/>
            </p:cNvSpPr>
            <p:nvPr/>
          </p:nvSpPr>
          <p:spPr bwMode="auto">
            <a:xfrm>
              <a:off x="4835" y="1774"/>
              <a:ext cx="472" cy="87"/>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COLLECTIONS</a:t>
              </a:r>
              <a:endParaRPr lang="en-US" b="1" dirty="0">
                <a:latin typeface="+mn-lt"/>
                <a:cs typeface="+mn-cs"/>
              </a:endParaRPr>
            </a:p>
          </p:txBody>
        </p:sp>
        <p:sp>
          <p:nvSpPr>
            <p:cNvPr id="27" name="Oval 166"/>
            <p:cNvSpPr>
              <a:spLocks noChangeArrowheads="1"/>
            </p:cNvSpPr>
            <p:nvPr/>
          </p:nvSpPr>
          <p:spPr bwMode="auto">
            <a:xfrm>
              <a:off x="3125" y="421"/>
              <a:ext cx="483" cy="500"/>
            </a:xfrm>
            <a:prstGeom prst="ellipse">
              <a:avLst/>
            </a:prstGeom>
            <a:solidFill>
              <a:schemeClr val="accent2"/>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28" name="Rectangle 167"/>
            <p:cNvSpPr>
              <a:spLocks noChangeArrowheads="1"/>
            </p:cNvSpPr>
            <p:nvPr/>
          </p:nvSpPr>
          <p:spPr bwMode="auto">
            <a:xfrm>
              <a:off x="3362" y="977"/>
              <a:ext cx="477" cy="233"/>
            </a:xfrm>
            <a:prstGeom prst="rect">
              <a:avLst/>
            </a:prstGeom>
            <a:noFill/>
            <a:ln w="9525">
              <a:noFill/>
              <a:miter lim="800000"/>
              <a:headEnd/>
              <a:tailEnd/>
            </a:ln>
          </p:spPr>
          <p:txBody>
            <a:bodyPr/>
            <a:lstStyle/>
            <a:p>
              <a:pPr algn="ctr">
                <a:defRPr/>
              </a:pPr>
              <a:endParaRPr lang="en-US" b="1" dirty="0">
                <a:latin typeface="+mn-lt"/>
                <a:cs typeface="+mn-cs"/>
              </a:endParaRPr>
            </a:p>
          </p:txBody>
        </p:sp>
        <p:sp>
          <p:nvSpPr>
            <p:cNvPr id="29" name="Rectangle 168"/>
            <p:cNvSpPr>
              <a:spLocks noChangeArrowheads="1"/>
            </p:cNvSpPr>
            <p:nvPr/>
          </p:nvSpPr>
          <p:spPr bwMode="auto">
            <a:xfrm>
              <a:off x="3240" y="519"/>
              <a:ext cx="264" cy="436"/>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BILLING</a:t>
              </a:r>
            </a:p>
            <a:p>
              <a:pPr algn="ctr" defTabSz="914400">
                <a:defRPr/>
              </a:pPr>
              <a:r>
                <a:rPr lang="en-US" sz="900" b="1" dirty="0">
                  <a:solidFill>
                    <a:srgbClr val="000000"/>
                  </a:solidFill>
                  <a:latin typeface="+mn-lt"/>
                  <a:cs typeface="+mn-cs"/>
                </a:rPr>
                <a:t>&amp;</a:t>
              </a:r>
            </a:p>
            <a:p>
              <a:pPr algn="ctr" defTabSz="914400">
                <a:defRPr/>
              </a:pPr>
              <a:r>
                <a:rPr lang="en-US" sz="900" b="1" dirty="0">
                  <a:solidFill>
                    <a:srgbClr val="000000"/>
                  </a:solidFill>
                  <a:latin typeface="+mn-lt"/>
                  <a:cs typeface="+mn-cs"/>
                </a:rPr>
                <a:t>CODING</a:t>
              </a:r>
            </a:p>
            <a:p>
              <a:pPr algn="ctr" defTabSz="914400">
                <a:defRPr/>
              </a:pPr>
              <a:endParaRPr lang="en-US" b="1" dirty="0">
                <a:latin typeface="+mn-lt"/>
                <a:cs typeface="+mn-cs"/>
              </a:endParaRPr>
            </a:p>
          </p:txBody>
        </p:sp>
        <p:sp>
          <p:nvSpPr>
            <p:cNvPr id="31" name="Oval 170"/>
            <p:cNvSpPr>
              <a:spLocks noChangeArrowheads="1"/>
            </p:cNvSpPr>
            <p:nvPr/>
          </p:nvSpPr>
          <p:spPr bwMode="auto">
            <a:xfrm>
              <a:off x="4444" y="995"/>
              <a:ext cx="483" cy="499"/>
            </a:xfrm>
            <a:prstGeom prst="ellipse">
              <a:avLst/>
            </a:prstGeom>
            <a:solidFill>
              <a:schemeClr val="accent2"/>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32" name="Rectangle 171"/>
            <p:cNvSpPr>
              <a:spLocks noChangeArrowheads="1"/>
            </p:cNvSpPr>
            <p:nvPr/>
          </p:nvSpPr>
          <p:spPr bwMode="auto">
            <a:xfrm>
              <a:off x="4387" y="1827"/>
              <a:ext cx="542" cy="232"/>
            </a:xfrm>
            <a:prstGeom prst="rect">
              <a:avLst/>
            </a:prstGeom>
            <a:noFill/>
            <a:ln w="9525">
              <a:noFill/>
              <a:miter lim="800000"/>
              <a:headEnd/>
              <a:tailEnd/>
            </a:ln>
          </p:spPr>
          <p:txBody>
            <a:bodyPr/>
            <a:lstStyle/>
            <a:p>
              <a:pPr algn="ctr">
                <a:defRPr/>
              </a:pPr>
              <a:endParaRPr lang="en-US" b="1" dirty="0">
                <a:latin typeface="+mn-lt"/>
                <a:cs typeface="+mn-cs"/>
              </a:endParaRPr>
            </a:p>
          </p:txBody>
        </p:sp>
        <p:sp>
          <p:nvSpPr>
            <p:cNvPr id="33" name="Rectangle 172"/>
            <p:cNvSpPr>
              <a:spLocks noChangeArrowheads="1"/>
            </p:cNvSpPr>
            <p:nvPr/>
          </p:nvSpPr>
          <p:spPr bwMode="auto">
            <a:xfrm>
              <a:off x="4527" y="1203"/>
              <a:ext cx="344" cy="84"/>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INVOICING</a:t>
              </a:r>
            </a:p>
          </p:txBody>
        </p:sp>
        <p:sp>
          <p:nvSpPr>
            <p:cNvPr id="35" name="Oval 174"/>
            <p:cNvSpPr>
              <a:spLocks noChangeArrowheads="1"/>
            </p:cNvSpPr>
            <p:nvPr/>
          </p:nvSpPr>
          <p:spPr bwMode="auto">
            <a:xfrm>
              <a:off x="3897" y="593"/>
              <a:ext cx="483" cy="499"/>
            </a:xfrm>
            <a:prstGeom prst="ellipse">
              <a:avLst/>
            </a:prstGeom>
            <a:solidFill>
              <a:schemeClr val="accent2"/>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36" name="Rectangle 175"/>
            <p:cNvSpPr>
              <a:spLocks noChangeArrowheads="1"/>
            </p:cNvSpPr>
            <p:nvPr/>
          </p:nvSpPr>
          <p:spPr bwMode="auto">
            <a:xfrm>
              <a:off x="4009" y="1244"/>
              <a:ext cx="419" cy="236"/>
            </a:xfrm>
            <a:prstGeom prst="rect">
              <a:avLst/>
            </a:prstGeom>
            <a:noFill/>
            <a:ln w="9525">
              <a:noFill/>
              <a:miter lim="800000"/>
              <a:headEnd/>
              <a:tailEnd/>
            </a:ln>
          </p:spPr>
          <p:txBody>
            <a:bodyPr/>
            <a:lstStyle/>
            <a:p>
              <a:pPr algn="ctr">
                <a:defRPr/>
              </a:pPr>
              <a:endParaRPr lang="en-US" b="1" dirty="0">
                <a:latin typeface="+mn-lt"/>
                <a:cs typeface="+mn-cs"/>
              </a:endParaRPr>
            </a:p>
          </p:txBody>
        </p:sp>
        <p:sp>
          <p:nvSpPr>
            <p:cNvPr id="37" name="Rectangle 176"/>
            <p:cNvSpPr>
              <a:spLocks noChangeArrowheads="1"/>
            </p:cNvSpPr>
            <p:nvPr/>
          </p:nvSpPr>
          <p:spPr bwMode="auto">
            <a:xfrm>
              <a:off x="3903" y="679"/>
              <a:ext cx="483" cy="265"/>
            </a:xfrm>
            <a:prstGeom prst="rect">
              <a:avLst/>
            </a:prstGeom>
            <a:noFill/>
            <a:ln w="9525">
              <a:noFill/>
              <a:miter lim="800000"/>
              <a:headEnd/>
              <a:tailEnd/>
            </a:ln>
          </p:spPr>
          <p:txBody>
            <a:bodyPr lIns="0" tIns="0" rIns="0" bIns="0">
              <a:spAutoFit/>
            </a:bodyPr>
            <a:lstStyle/>
            <a:p>
              <a:pPr algn="ctr" defTabSz="914400">
                <a:defRPr/>
              </a:pPr>
              <a:endParaRPr lang="en-US" sz="900" b="1" dirty="0">
                <a:solidFill>
                  <a:srgbClr val="000000"/>
                </a:solidFill>
                <a:latin typeface="+mn-lt"/>
                <a:cs typeface="+mn-cs"/>
              </a:endParaRPr>
            </a:p>
            <a:p>
              <a:pPr algn="ctr" defTabSz="914400">
                <a:defRPr/>
              </a:pPr>
              <a:r>
                <a:rPr lang="en-US" sz="900" b="1" dirty="0">
                  <a:solidFill>
                    <a:srgbClr val="000000"/>
                  </a:solidFill>
                  <a:latin typeface="+mn-lt"/>
                  <a:cs typeface="+mn-cs"/>
                </a:rPr>
                <a:t>CLAIMS </a:t>
              </a:r>
            </a:p>
            <a:p>
              <a:pPr algn="ctr" defTabSz="914400">
                <a:defRPr/>
              </a:pPr>
              <a:r>
                <a:rPr lang="en-US" sz="900" b="1" dirty="0">
                  <a:solidFill>
                    <a:srgbClr val="000000"/>
                  </a:solidFill>
                  <a:latin typeface="+mn-lt"/>
                  <a:cs typeface="+mn-cs"/>
                </a:rPr>
                <a:t>EDITING</a:t>
              </a:r>
            </a:p>
          </p:txBody>
        </p:sp>
        <p:sp>
          <p:nvSpPr>
            <p:cNvPr id="39" name="Oval 178"/>
            <p:cNvSpPr>
              <a:spLocks noChangeArrowheads="1"/>
            </p:cNvSpPr>
            <p:nvPr/>
          </p:nvSpPr>
          <p:spPr bwMode="auto">
            <a:xfrm>
              <a:off x="4799" y="2136"/>
              <a:ext cx="482" cy="509"/>
            </a:xfrm>
            <a:prstGeom prst="ellipse">
              <a:avLst/>
            </a:prstGeom>
            <a:solidFill>
              <a:schemeClr val="accent2"/>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40" name="Rectangle 179"/>
            <p:cNvSpPr>
              <a:spLocks noChangeArrowheads="1"/>
            </p:cNvSpPr>
            <p:nvPr/>
          </p:nvSpPr>
          <p:spPr bwMode="auto">
            <a:xfrm>
              <a:off x="4117" y="3138"/>
              <a:ext cx="372" cy="144"/>
            </a:xfrm>
            <a:prstGeom prst="rect">
              <a:avLst/>
            </a:prstGeom>
            <a:noFill/>
            <a:ln w="9525">
              <a:noFill/>
              <a:miter lim="800000"/>
              <a:headEnd/>
              <a:tailEnd/>
            </a:ln>
          </p:spPr>
          <p:txBody>
            <a:bodyPr/>
            <a:lstStyle/>
            <a:p>
              <a:pPr algn="ctr">
                <a:defRPr/>
              </a:pPr>
              <a:endParaRPr lang="en-US" b="1" dirty="0">
                <a:latin typeface="+mn-lt"/>
                <a:cs typeface="+mn-cs"/>
              </a:endParaRPr>
            </a:p>
          </p:txBody>
        </p:sp>
        <p:sp>
          <p:nvSpPr>
            <p:cNvPr id="42" name="Oval 181"/>
            <p:cNvSpPr>
              <a:spLocks noChangeArrowheads="1"/>
            </p:cNvSpPr>
            <p:nvPr/>
          </p:nvSpPr>
          <p:spPr bwMode="auto">
            <a:xfrm>
              <a:off x="4101" y="3072"/>
              <a:ext cx="483" cy="499"/>
            </a:xfrm>
            <a:prstGeom prst="ellipse">
              <a:avLst/>
            </a:prstGeom>
            <a:solidFill>
              <a:schemeClr val="accent2"/>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43" name="Rectangle 182"/>
            <p:cNvSpPr>
              <a:spLocks noChangeArrowheads="1"/>
            </p:cNvSpPr>
            <p:nvPr/>
          </p:nvSpPr>
          <p:spPr bwMode="auto">
            <a:xfrm>
              <a:off x="3469" y="3346"/>
              <a:ext cx="510" cy="233"/>
            </a:xfrm>
            <a:prstGeom prst="rect">
              <a:avLst/>
            </a:prstGeom>
            <a:noFill/>
            <a:ln w="9525">
              <a:noFill/>
              <a:miter lim="800000"/>
              <a:headEnd/>
              <a:tailEnd/>
            </a:ln>
          </p:spPr>
          <p:txBody>
            <a:bodyPr/>
            <a:lstStyle/>
            <a:p>
              <a:pPr algn="ctr">
                <a:defRPr/>
              </a:pPr>
              <a:endParaRPr lang="en-US" b="1" dirty="0">
                <a:latin typeface="+mn-lt"/>
                <a:cs typeface="+mn-cs"/>
              </a:endParaRPr>
            </a:p>
          </p:txBody>
        </p:sp>
        <p:grpSp>
          <p:nvGrpSpPr>
            <p:cNvPr id="47161" name="Group 190"/>
            <p:cNvGrpSpPr>
              <a:grpSpLocks/>
            </p:cNvGrpSpPr>
            <p:nvPr/>
          </p:nvGrpSpPr>
          <p:grpSpPr bwMode="auto">
            <a:xfrm>
              <a:off x="2463" y="3243"/>
              <a:ext cx="908" cy="602"/>
              <a:chOff x="2463" y="3243"/>
              <a:chExt cx="908" cy="602"/>
            </a:xfrm>
          </p:grpSpPr>
          <p:sp>
            <p:nvSpPr>
              <p:cNvPr id="495" name="Freeform 185"/>
              <p:cNvSpPr>
                <a:spLocks/>
              </p:cNvSpPr>
              <p:nvPr/>
            </p:nvSpPr>
            <p:spPr bwMode="auto">
              <a:xfrm>
                <a:off x="2676" y="3607"/>
                <a:ext cx="115" cy="238"/>
              </a:xfrm>
              <a:custGeom>
                <a:avLst/>
                <a:gdLst/>
                <a:ahLst/>
                <a:cxnLst>
                  <a:cxn ang="0">
                    <a:pos x="0" y="476"/>
                  </a:cxn>
                  <a:cxn ang="0">
                    <a:pos x="0" y="209"/>
                  </a:cxn>
                  <a:cxn ang="0">
                    <a:pos x="230" y="0"/>
                  </a:cxn>
                  <a:cxn ang="0">
                    <a:pos x="230" y="243"/>
                  </a:cxn>
                  <a:cxn ang="0">
                    <a:pos x="0" y="476"/>
                  </a:cxn>
                </a:cxnLst>
                <a:rect l="0" t="0" r="r" b="b"/>
                <a:pathLst>
                  <a:path w="230" h="476">
                    <a:moveTo>
                      <a:pt x="0" y="476"/>
                    </a:moveTo>
                    <a:lnTo>
                      <a:pt x="0" y="209"/>
                    </a:lnTo>
                    <a:lnTo>
                      <a:pt x="230" y="0"/>
                    </a:lnTo>
                    <a:lnTo>
                      <a:pt x="230" y="243"/>
                    </a:lnTo>
                    <a:lnTo>
                      <a:pt x="0" y="476"/>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496" name="Freeform 186"/>
              <p:cNvSpPr>
                <a:spLocks/>
              </p:cNvSpPr>
              <p:nvPr/>
            </p:nvSpPr>
            <p:spPr bwMode="auto">
              <a:xfrm>
                <a:off x="3315" y="3365"/>
                <a:ext cx="56" cy="347"/>
              </a:xfrm>
              <a:custGeom>
                <a:avLst/>
                <a:gdLst/>
                <a:ahLst/>
                <a:cxnLst>
                  <a:cxn ang="0">
                    <a:pos x="0" y="694"/>
                  </a:cxn>
                  <a:cxn ang="0">
                    <a:pos x="0" y="160"/>
                  </a:cxn>
                  <a:cxn ang="0">
                    <a:pos x="113" y="0"/>
                  </a:cxn>
                  <a:cxn ang="0">
                    <a:pos x="113" y="485"/>
                  </a:cxn>
                  <a:cxn ang="0">
                    <a:pos x="0" y="694"/>
                  </a:cxn>
                </a:cxnLst>
                <a:rect l="0" t="0" r="r" b="b"/>
                <a:pathLst>
                  <a:path w="113" h="694">
                    <a:moveTo>
                      <a:pt x="0" y="694"/>
                    </a:moveTo>
                    <a:lnTo>
                      <a:pt x="0" y="160"/>
                    </a:lnTo>
                    <a:lnTo>
                      <a:pt x="113" y="0"/>
                    </a:lnTo>
                    <a:lnTo>
                      <a:pt x="113" y="485"/>
                    </a:lnTo>
                    <a:lnTo>
                      <a:pt x="0" y="694"/>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497" name="Freeform 187"/>
              <p:cNvSpPr>
                <a:spLocks/>
              </p:cNvSpPr>
              <p:nvPr/>
            </p:nvSpPr>
            <p:spPr bwMode="auto">
              <a:xfrm>
                <a:off x="2676" y="3365"/>
                <a:ext cx="695" cy="79"/>
              </a:xfrm>
              <a:custGeom>
                <a:avLst/>
                <a:gdLst/>
                <a:ahLst/>
                <a:cxnLst>
                  <a:cxn ang="0">
                    <a:pos x="1278" y="160"/>
                  </a:cxn>
                  <a:cxn ang="0">
                    <a:pos x="0" y="160"/>
                  </a:cxn>
                  <a:cxn ang="0">
                    <a:pos x="230" y="0"/>
                  </a:cxn>
                  <a:cxn ang="0">
                    <a:pos x="1391" y="0"/>
                  </a:cxn>
                  <a:cxn ang="0">
                    <a:pos x="1278" y="160"/>
                  </a:cxn>
                </a:cxnLst>
                <a:rect l="0" t="0" r="r" b="b"/>
                <a:pathLst>
                  <a:path w="1391" h="160">
                    <a:moveTo>
                      <a:pt x="1278" y="160"/>
                    </a:moveTo>
                    <a:lnTo>
                      <a:pt x="0" y="160"/>
                    </a:lnTo>
                    <a:lnTo>
                      <a:pt x="230" y="0"/>
                    </a:lnTo>
                    <a:lnTo>
                      <a:pt x="1391" y="0"/>
                    </a:lnTo>
                    <a:lnTo>
                      <a:pt x="1278" y="160"/>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498" name="Freeform 188"/>
              <p:cNvSpPr>
                <a:spLocks/>
              </p:cNvSpPr>
              <p:nvPr/>
            </p:nvSpPr>
            <p:spPr bwMode="auto">
              <a:xfrm>
                <a:off x="2676" y="3243"/>
                <a:ext cx="115" cy="201"/>
              </a:xfrm>
              <a:custGeom>
                <a:avLst/>
                <a:gdLst/>
                <a:ahLst/>
                <a:cxnLst>
                  <a:cxn ang="0">
                    <a:pos x="0" y="403"/>
                  </a:cxn>
                  <a:cxn ang="0">
                    <a:pos x="0" y="136"/>
                  </a:cxn>
                  <a:cxn ang="0">
                    <a:pos x="230" y="0"/>
                  </a:cxn>
                  <a:cxn ang="0">
                    <a:pos x="230" y="243"/>
                  </a:cxn>
                  <a:cxn ang="0">
                    <a:pos x="0" y="403"/>
                  </a:cxn>
                </a:cxnLst>
                <a:rect l="0" t="0" r="r" b="b"/>
                <a:pathLst>
                  <a:path w="230" h="403">
                    <a:moveTo>
                      <a:pt x="0" y="403"/>
                    </a:moveTo>
                    <a:lnTo>
                      <a:pt x="0" y="136"/>
                    </a:lnTo>
                    <a:lnTo>
                      <a:pt x="230" y="0"/>
                    </a:lnTo>
                    <a:lnTo>
                      <a:pt x="230" y="243"/>
                    </a:lnTo>
                    <a:lnTo>
                      <a:pt x="0" y="403"/>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499" name="Freeform 189"/>
              <p:cNvSpPr>
                <a:spLocks/>
              </p:cNvSpPr>
              <p:nvPr/>
            </p:nvSpPr>
            <p:spPr bwMode="auto">
              <a:xfrm>
                <a:off x="2463" y="3311"/>
                <a:ext cx="852" cy="534"/>
              </a:xfrm>
              <a:custGeom>
                <a:avLst/>
                <a:gdLst/>
                <a:ahLst/>
                <a:cxnLst>
                  <a:cxn ang="0">
                    <a:pos x="427" y="0"/>
                  </a:cxn>
                  <a:cxn ang="0">
                    <a:pos x="0" y="534"/>
                  </a:cxn>
                  <a:cxn ang="0">
                    <a:pos x="427" y="1068"/>
                  </a:cxn>
                  <a:cxn ang="0">
                    <a:pos x="427" y="801"/>
                  </a:cxn>
                  <a:cxn ang="0">
                    <a:pos x="1705" y="801"/>
                  </a:cxn>
                  <a:cxn ang="0">
                    <a:pos x="1705" y="267"/>
                  </a:cxn>
                  <a:cxn ang="0">
                    <a:pos x="427" y="267"/>
                  </a:cxn>
                  <a:cxn ang="0">
                    <a:pos x="427" y="0"/>
                  </a:cxn>
                </a:cxnLst>
                <a:rect l="0" t="0" r="r" b="b"/>
                <a:pathLst>
                  <a:path w="1705" h="1068">
                    <a:moveTo>
                      <a:pt x="427" y="0"/>
                    </a:moveTo>
                    <a:lnTo>
                      <a:pt x="0" y="534"/>
                    </a:lnTo>
                    <a:lnTo>
                      <a:pt x="427" y="1068"/>
                    </a:lnTo>
                    <a:lnTo>
                      <a:pt x="427" y="801"/>
                    </a:lnTo>
                    <a:lnTo>
                      <a:pt x="1705" y="801"/>
                    </a:lnTo>
                    <a:lnTo>
                      <a:pt x="1705" y="267"/>
                    </a:lnTo>
                    <a:lnTo>
                      <a:pt x="427" y="267"/>
                    </a:lnTo>
                    <a:lnTo>
                      <a:pt x="427" y="0"/>
                    </a:lnTo>
                    <a:close/>
                  </a:path>
                </a:pathLst>
              </a:custGeom>
              <a:solidFill>
                <a:srgbClr val="FFD200"/>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grpSp>
        <p:sp>
          <p:nvSpPr>
            <p:cNvPr id="47" name="Rectangle 191"/>
            <p:cNvSpPr>
              <a:spLocks noChangeArrowheads="1"/>
            </p:cNvSpPr>
            <p:nvPr/>
          </p:nvSpPr>
          <p:spPr bwMode="auto">
            <a:xfrm>
              <a:off x="2698" y="3537"/>
              <a:ext cx="498" cy="87"/>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IRB APPROVAL</a:t>
              </a:r>
              <a:endParaRPr lang="en-US" b="1" dirty="0">
                <a:latin typeface="+mn-lt"/>
                <a:cs typeface="+mn-cs"/>
              </a:endParaRPr>
            </a:p>
          </p:txBody>
        </p:sp>
        <p:grpSp>
          <p:nvGrpSpPr>
            <p:cNvPr id="47163" name="Group 343"/>
            <p:cNvGrpSpPr>
              <a:grpSpLocks/>
            </p:cNvGrpSpPr>
            <p:nvPr/>
          </p:nvGrpSpPr>
          <p:grpSpPr bwMode="auto">
            <a:xfrm>
              <a:off x="1209" y="2837"/>
              <a:ext cx="537" cy="566"/>
              <a:chOff x="1209" y="2837"/>
              <a:chExt cx="537" cy="566"/>
            </a:xfrm>
          </p:grpSpPr>
          <p:sp>
            <p:nvSpPr>
              <p:cNvPr id="345" name="Freeform 201"/>
              <p:cNvSpPr>
                <a:spLocks/>
              </p:cNvSpPr>
              <p:nvPr/>
            </p:nvSpPr>
            <p:spPr bwMode="auto">
              <a:xfrm>
                <a:off x="1437" y="2837"/>
                <a:ext cx="91" cy="68"/>
              </a:xfrm>
              <a:custGeom>
                <a:avLst/>
                <a:gdLst/>
                <a:ahLst/>
                <a:cxnLst>
                  <a:cxn ang="0">
                    <a:pos x="24" y="135"/>
                  </a:cxn>
                  <a:cxn ang="0">
                    <a:pos x="0" y="135"/>
                  </a:cxn>
                  <a:cxn ang="0">
                    <a:pos x="159" y="1"/>
                  </a:cxn>
                  <a:cxn ang="0">
                    <a:pos x="180" y="0"/>
                  </a:cxn>
                  <a:cxn ang="0">
                    <a:pos x="24" y="135"/>
                  </a:cxn>
                </a:cxnLst>
                <a:rect l="0" t="0" r="r" b="b"/>
                <a:pathLst>
                  <a:path w="180" h="135">
                    <a:moveTo>
                      <a:pt x="24" y="135"/>
                    </a:moveTo>
                    <a:lnTo>
                      <a:pt x="0" y="135"/>
                    </a:lnTo>
                    <a:lnTo>
                      <a:pt x="159" y="1"/>
                    </a:lnTo>
                    <a:lnTo>
                      <a:pt x="180" y="0"/>
                    </a:lnTo>
                    <a:lnTo>
                      <a:pt x="24"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346" name="Freeform 202"/>
              <p:cNvSpPr>
                <a:spLocks/>
              </p:cNvSpPr>
              <p:nvPr/>
            </p:nvSpPr>
            <p:spPr bwMode="auto">
              <a:xfrm>
                <a:off x="1446" y="2837"/>
                <a:ext cx="82" cy="68"/>
              </a:xfrm>
              <a:custGeom>
                <a:avLst/>
                <a:gdLst/>
                <a:ahLst/>
                <a:cxnLst>
                  <a:cxn ang="0">
                    <a:pos x="7" y="135"/>
                  </a:cxn>
                  <a:cxn ang="0">
                    <a:pos x="0" y="135"/>
                  </a:cxn>
                  <a:cxn ang="0">
                    <a:pos x="157" y="0"/>
                  </a:cxn>
                  <a:cxn ang="0">
                    <a:pos x="163" y="0"/>
                  </a:cxn>
                  <a:cxn ang="0">
                    <a:pos x="7" y="135"/>
                  </a:cxn>
                </a:cxnLst>
                <a:rect l="0" t="0" r="r" b="b"/>
                <a:pathLst>
                  <a:path w="163" h="135">
                    <a:moveTo>
                      <a:pt x="7" y="135"/>
                    </a:moveTo>
                    <a:lnTo>
                      <a:pt x="0" y="135"/>
                    </a:lnTo>
                    <a:lnTo>
                      <a:pt x="157" y="0"/>
                    </a:lnTo>
                    <a:lnTo>
                      <a:pt x="163" y="0"/>
                    </a:lnTo>
                    <a:lnTo>
                      <a:pt x="7"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347" name="Freeform 203"/>
              <p:cNvSpPr>
                <a:spLocks/>
              </p:cNvSpPr>
              <p:nvPr/>
            </p:nvSpPr>
            <p:spPr bwMode="auto">
              <a:xfrm>
                <a:off x="1441" y="2837"/>
                <a:ext cx="83" cy="68"/>
              </a:xfrm>
              <a:custGeom>
                <a:avLst/>
                <a:gdLst/>
                <a:ahLst/>
                <a:cxnLst>
                  <a:cxn ang="0">
                    <a:pos x="10" y="135"/>
                  </a:cxn>
                  <a:cxn ang="0">
                    <a:pos x="0" y="135"/>
                  </a:cxn>
                  <a:cxn ang="0">
                    <a:pos x="160" y="1"/>
                  </a:cxn>
                  <a:cxn ang="0">
                    <a:pos x="167" y="0"/>
                  </a:cxn>
                  <a:cxn ang="0">
                    <a:pos x="10" y="135"/>
                  </a:cxn>
                </a:cxnLst>
                <a:rect l="0" t="0" r="r" b="b"/>
                <a:pathLst>
                  <a:path w="167" h="135">
                    <a:moveTo>
                      <a:pt x="10" y="135"/>
                    </a:moveTo>
                    <a:lnTo>
                      <a:pt x="0" y="135"/>
                    </a:lnTo>
                    <a:lnTo>
                      <a:pt x="160" y="1"/>
                    </a:lnTo>
                    <a:lnTo>
                      <a:pt x="167" y="0"/>
                    </a:lnTo>
                    <a:lnTo>
                      <a:pt x="10"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348" name="Freeform 204"/>
              <p:cNvSpPr>
                <a:spLocks/>
              </p:cNvSpPr>
              <p:nvPr/>
            </p:nvSpPr>
            <p:spPr bwMode="auto">
              <a:xfrm>
                <a:off x="1437" y="2838"/>
                <a:ext cx="84" cy="67"/>
              </a:xfrm>
              <a:custGeom>
                <a:avLst/>
                <a:gdLst/>
                <a:ahLst/>
                <a:cxnLst>
                  <a:cxn ang="0">
                    <a:pos x="7" y="134"/>
                  </a:cxn>
                  <a:cxn ang="0">
                    <a:pos x="0" y="134"/>
                  </a:cxn>
                  <a:cxn ang="0">
                    <a:pos x="159" y="0"/>
                  </a:cxn>
                  <a:cxn ang="0">
                    <a:pos x="167" y="0"/>
                  </a:cxn>
                  <a:cxn ang="0">
                    <a:pos x="7" y="134"/>
                  </a:cxn>
                </a:cxnLst>
                <a:rect l="0" t="0" r="r" b="b"/>
                <a:pathLst>
                  <a:path w="167" h="134">
                    <a:moveTo>
                      <a:pt x="7" y="134"/>
                    </a:moveTo>
                    <a:lnTo>
                      <a:pt x="0" y="134"/>
                    </a:lnTo>
                    <a:lnTo>
                      <a:pt x="159" y="0"/>
                    </a:lnTo>
                    <a:lnTo>
                      <a:pt x="167" y="0"/>
                    </a:lnTo>
                    <a:lnTo>
                      <a:pt x="7" y="134"/>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349" name="Freeform 205"/>
              <p:cNvSpPr>
                <a:spLocks/>
              </p:cNvSpPr>
              <p:nvPr/>
            </p:nvSpPr>
            <p:spPr bwMode="auto">
              <a:xfrm>
                <a:off x="1425" y="2838"/>
                <a:ext cx="90" cy="67"/>
              </a:xfrm>
              <a:custGeom>
                <a:avLst/>
                <a:gdLst/>
                <a:ahLst/>
                <a:cxnLst>
                  <a:cxn ang="0">
                    <a:pos x="25" y="134"/>
                  </a:cxn>
                  <a:cxn ang="0">
                    <a:pos x="0" y="136"/>
                  </a:cxn>
                  <a:cxn ang="0">
                    <a:pos x="161" y="2"/>
                  </a:cxn>
                  <a:cxn ang="0">
                    <a:pos x="184" y="0"/>
                  </a:cxn>
                  <a:cxn ang="0">
                    <a:pos x="25" y="134"/>
                  </a:cxn>
                </a:cxnLst>
                <a:rect l="0" t="0" r="r" b="b"/>
                <a:pathLst>
                  <a:path w="184" h="136">
                    <a:moveTo>
                      <a:pt x="25" y="134"/>
                    </a:moveTo>
                    <a:lnTo>
                      <a:pt x="0" y="136"/>
                    </a:lnTo>
                    <a:lnTo>
                      <a:pt x="161" y="2"/>
                    </a:lnTo>
                    <a:lnTo>
                      <a:pt x="184" y="0"/>
                    </a:lnTo>
                    <a:lnTo>
                      <a:pt x="25" y="134"/>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350" name="Freeform 206"/>
              <p:cNvSpPr>
                <a:spLocks/>
              </p:cNvSpPr>
              <p:nvPr/>
            </p:nvSpPr>
            <p:spPr bwMode="auto">
              <a:xfrm>
                <a:off x="1434" y="2838"/>
                <a:ext cx="83" cy="67"/>
              </a:xfrm>
              <a:custGeom>
                <a:avLst/>
                <a:gdLst/>
                <a:ahLst/>
                <a:cxnLst>
                  <a:cxn ang="0">
                    <a:pos x="6" y="134"/>
                  </a:cxn>
                  <a:cxn ang="0">
                    <a:pos x="0" y="136"/>
                  </a:cxn>
                  <a:cxn ang="0">
                    <a:pos x="159" y="0"/>
                  </a:cxn>
                  <a:cxn ang="0">
                    <a:pos x="165" y="0"/>
                  </a:cxn>
                  <a:cxn ang="0">
                    <a:pos x="6" y="134"/>
                  </a:cxn>
                </a:cxnLst>
                <a:rect l="0" t="0" r="r" b="b"/>
                <a:pathLst>
                  <a:path w="165" h="136">
                    <a:moveTo>
                      <a:pt x="6" y="134"/>
                    </a:moveTo>
                    <a:lnTo>
                      <a:pt x="0" y="136"/>
                    </a:lnTo>
                    <a:lnTo>
                      <a:pt x="159" y="0"/>
                    </a:lnTo>
                    <a:lnTo>
                      <a:pt x="165" y="0"/>
                    </a:lnTo>
                    <a:lnTo>
                      <a:pt x="6" y="134"/>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351" name="Freeform 207"/>
              <p:cNvSpPr>
                <a:spLocks/>
              </p:cNvSpPr>
              <p:nvPr/>
            </p:nvSpPr>
            <p:spPr bwMode="auto">
              <a:xfrm>
                <a:off x="1431" y="2838"/>
                <a:ext cx="83" cy="67"/>
              </a:xfrm>
              <a:custGeom>
                <a:avLst/>
                <a:gdLst/>
                <a:ahLst/>
                <a:cxnLst>
                  <a:cxn ang="0">
                    <a:pos x="7" y="136"/>
                  </a:cxn>
                  <a:cxn ang="0">
                    <a:pos x="0" y="136"/>
                  </a:cxn>
                  <a:cxn ang="0">
                    <a:pos x="161" y="0"/>
                  </a:cxn>
                  <a:cxn ang="0">
                    <a:pos x="166" y="0"/>
                  </a:cxn>
                  <a:cxn ang="0">
                    <a:pos x="7" y="136"/>
                  </a:cxn>
                </a:cxnLst>
                <a:rect l="0" t="0" r="r" b="b"/>
                <a:pathLst>
                  <a:path w="166" h="136">
                    <a:moveTo>
                      <a:pt x="7" y="136"/>
                    </a:moveTo>
                    <a:lnTo>
                      <a:pt x="0" y="136"/>
                    </a:lnTo>
                    <a:lnTo>
                      <a:pt x="161" y="0"/>
                    </a:lnTo>
                    <a:lnTo>
                      <a:pt x="166" y="0"/>
                    </a:lnTo>
                    <a:lnTo>
                      <a:pt x="7" y="136"/>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352" name="Freeform 208"/>
              <p:cNvSpPr>
                <a:spLocks/>
              </p:cNvSpPr>
              <p:nvPr/>
            </p:nvSpPr>
            <p:spPr bwMode="auto">
              <a:xfrm>
                <a:off x="1428" y="2838"/>
                <a:ext cx="83" cy="67"/>
              </a:xfrm>
              <a:custGeom>
                <a:avLst/>
                <a:gdLst/>
                <a:ahLst/>
                <a:cxnLst>
                  <a:cxn ang="0">
                    <a:pos x="6" y="136"/>
                  </a:cxn>
                  <a:cxn ang="0">
                    <a:pos x="0" y="136"/>
                  </a:cxn>
                  <a:cxn ang="0">
                    <a:pos x="161" y="0"/>
                  </a:cxn>
                  <a:cxn ang="0">
                    <a:pos x="167" y="0"/>
                  </a:cxn>
                  <a:cxn ang="0">
                    <a:pos x="6" y="136"/>
                  </a:cxn>
                </a:cxnLst>
                <a:rect l="0" t="0" r="r" b="b"/>
                <a:pathLst>
                  <a:path w="167" h="136">
                    <a:moveTo>
                      <a:pt x="6" y="136"/>
                    </a:moveTo>
                    <a:lnTo>
                      <a:pt x="0" y="136"/>
                    </a:lnTo>
                    <a:lnTo>
                      <a:pt x="161" y="0"/>
                    </a:lnTo>
                    <a:lnTo>
                      <a:pt x="167" y="0"/>
                    </a:lnTo>
                    <a:lnTo>
                      <a:pt x="6" y="136"/>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353" name="Freeform 209"/>
              <p:cNvSpPr>
                <a:spLocks/>
              </p:cNvSpPr>
              <p:nvPr/>
            </p:nvSpPr>
            <p:spPr bwMode="auto">
              <a:xfrm>
                <a:off x="1425" y="2838"/>
                <a:ext cx="83" cy="67"/>
              </a:xfrm>
              <a:custGeom>
                <a:avLst/>
                <a:gdLst/>
                <a:ahLst/>
                <a:cxnLst>
                  <a:cxn ang="0">
                    <a:pos x="6" y="136"/>
                  </a:cxn>
                  <a:cxn ang="0">
                    <a:pos x="0" y="136"/>
                  </a:cxn>
                  <a:cxn ang="0">
                    <a:pos x="161" y="2"/>
                  </a:cxn>
                  <a:cxn ang="0">
                    <a:pos x="167" y="0"/>
                  </a:cxn>
                  <a:cxn ang="0">
                    <a:pos x="6" y="136"/>
                  </a:cxn>
                </a:cxnLst>
                <a:rect l="0" t="0" r="r" b="b"/>
                <a:pathLst>
                  <a:path w="167" h="136">
                    <a:moveTo>
                      <a:pt x="6" y="136"/>
                    </a:moveTo>
                    <a:lnTo>
                      <a:pt x="0" y="136"/>
                    </a:lnTo>
                    <a:lnTo>
                      <a:pt x="161" y="2"/>
                    </a:lnTo>
                    <a:lnTo>
                      <a:pt x="167" y="0"/>
                    </a:lnTo>
                    <a:lnTo>
                      <a:pt x="6" y="136"/>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354" name="Freeform 210"/>
              <p:cNvSpPr>
                <a:spLocks/>
              </p:cNvSpPr>
              <p:nvPr/>
            </p:nvSpPr>
            <p:spPr bwMode="auto">
              <a:xfrm>
                <a:off x="1401" y="2839"/>
                <a:ext cx="105" cy="70"/>
              </a:xfrm>
              <a:custGeom>
                <a:avLst/>
                <a:gdLst/>
                <a:ahLst/>
                <a:cxnLst>
                  <a:cxn ang="0">
                    <a:pos x="48" y="134"/>
                  </a:cxn>
                  <a:cxn ang="0">
                    <a:pos x="0" y="141"/>
                  </a:cxn>
                  <a:cxn ang="0">
                    <a:pos x="165" y="6"/>
                  </a:cxn>
                  <a:cxn ang="0">
                    <a:pos x="209" y="0"/>
                  </a:cxn>
                  <a:cxn ang="0">
                    <a:pos x="48" y="134"/>
                  </a:cxn>
                </a:cxnLst>
                <a:rect l="0" t="0" r="r" b="b"/>
                <a:pathLst>
                  <a:path w="209" h="141">
                    <a:moveTo>
                      <a:pt x="48" y="134"/>
                    </a:moveTo>
                    <a:lnTo>
                      <a:pt x="0" y="141"/>
                    </a:lnTo>
                    <a:lnTo>
                      <a:pt x="165" y="6"/>
                    </a:lnTo>
                    <a:lnTo>
                      <a:pt x="209" y="0"/>
                    </a:lnTo>
                    <a:lnTo>
                      <a:pt x="48" y="134"/>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355" name="Freeform 211"/>
              <p:cNvSpPr>
                <a:spLocks/>
              </p:cNvSpPr>
              <p:nvPr/>
            </p:nvSpPr>
            <p:spPr bwMode="auto">
              <a:xfrm>
                <a:off x="1421" y="2839"/>
                <a:ext cx="84" cy="67"/>
              </a:xfrm>
              <a:custGeom>
                <a:avLst/>
                <a:gdLst/>
                <a:ahLst/>
                <a:cxnLst>
                  <a:cxn ang="0">
                    <a:pos x="8" y="134"/>
                  </a:cxn>
                  <a:cxn ang="0">
                    <a:pos x="0" y="136"/>
                  </a:cxn>
                  <a:cxn ang="0">
                    <a:pos x="162" y="0"/>
                  </a:cxn>
                  <a:cxn ang="0">
                    <a:pos x="169" y="0"/>
                  </a:cxn>
                  <a:cxn ang="0">
                    <a:pos x="8" y="134"/>
                  </a:cxn>
                </a:cxnLst>
                <a:rect l="0" t="0" r="r" b="b"/>
                <a:pathLst>
                  <a:path w="169" h="136">
                    <a:moveTo>
                      <a:pt x="8" y="134"/>
                    </a:moveTo>
                    <a:lnTo>
                      <a:pt x="0" y="136"/>
                    </a:lnTo>
                    <a:lnTo>
                      <a:pt x="162" y="0"/>
                    </a:lnTo>
                    <a:lnTo>
                      <a:pt x="169" y="0"/>
                    </a:lnTo>
                    <a:lnTo>
                      <a:pt x="8" y="134"/>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356" name="Freeform 212"/>
              <p:cNvSpPr>
                <a:spLocks/>
              </p:cNvSpPr>
              <p:nvPr/>
            </p:nvSpPr>
            <p:spPr bwMode="auto">
              <a:xfrm>
                <a:off x="1417" y="2839"/>
                <a:ext cx="83" cy="68"/>
              </a:xfrm>
              <a:custGeom>
                <a:avLst/>
                <a:gdLst/>
                <a:ahLst/>
                <a:cxnLst>
                  <a:cxn ang="0">
                    <a:pos x="7" y="136"/>
                  </a:cxn>
                  <a:cxn ang="0">
                    <a:pos x="0" y="138"/>
                  </a:cxn>
                  <a:cxn ang="0">
                    <a:pos x="162" y="2"/>
                  </a:cxn>
                  <a:cxn ang="0">
                    <a:pos x="169" y="0"/>
                  </a:cxn>
                  <a:cxn ang="0">
                    <a:pos x="7" y="136"/>
                  </a:cxn>
                </a:cxnLst>
                <a:rect l="0" t="0" r="r" b="b"/>
                <a:pathLst>
                  <a:path w="169" h="138">
                    <a:moveTo>
                      <a:pt x="7" y="136"/>
                    </a:moveTo>
                    <a:lnTo>
                      <a:pt x="0" y="138"/>
                    </a:lnTo>
                    <a:lnTo>
                      <a:pt x="162" y="2"/>
                    </a:lnTo>
                    <a:lnTo>
                      <a:pt x="169" y="0"/>
                    </a:lnTo>
                    <a:lnTo>
                      <a:pt x="7" y="136"/>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357" name="Freeform 213"/>
              <p:cNvSpPr>
                <a:spLocks/>
              </p:cNvSpPr>
              <p:nvPr/>
            </p:nvSpPr>
            <p:spPr bwMode="auto">
              <a:xfrm>
                <a:off x="1413" y="2840"/>
                <a:ext cx="85" cy="67"/>
              </a:xfrm>
              <a:custGeom>
                <a:avLst/>
                <a:gdLst/>
                <a:ahLst/>
                <a:cxnLst>
                  <a:cxn ang="0">
                    <a:pos x="8" y="136"/>
                  </a:cxn>
                  <a:cxn ang="0">
                    <a:pos x="0" y="136"/>
                  </a:cxn>
                  <a:cxn ang="0">
                    <a:pos x="162" y="0"/>
                  </a:cxn>
                  <a:cxn ang="0">
                    <a:pos x="170" y="0"/>
                  </a:cxn>
                  <a:cxn ang="0">
                    <a:pos x="8" y="136"/>
                  </a:cxn>
                </a:cxnLst>
                <a:rect l="0" t="0" r="r" b="b"/>
                <a:pathLst>
                  <a:path w="170" h="136">
                    <a:moveTo>
                      <a:pt x="8" y="136"/>
                    </a:moveTo>
                    <a:lnTo>
                      <a:pt x="0" y="136"/>
                    </a:lnTo>
                    <a:lnTo>
                      <a:pt x="162" y="0"/>
                    </a:lnTo>
                    <a:lnTo>
                      <a:pt x="170" y="0"/>
                    </a:lnTo>
                    <a:lnTo>
                      <a:pt x="8" y="136"/>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358" name="Freeform 214"/>
              <p:cNvSpPr>
                <a:spLocks/>
              </p:cNvSpPr>
              <p:nvPr/>
            </p:nvSpPr>
            <p:spPr bwMode="auto">
              <a:xfrm>
                <a:off x="1409" y="2840"/>
                <a:ext cx="83" cy="68"/>
              </a:xfrm>
              <a:custGeom>
                <a:avLst/>
                <a:gdLst/>
                <a:ahLst/>
                <a:cxnLst>
                  <a:cxn ang="0">
                    <a:pos x="9" y="136"/>
                  </a:cxn>
                  <a:cxn ang="0">
                    <a:pos x="0" y="137"/>
                  </a:cxn>
                  <a:cxn ang="0">
                    <a:pos x="165" y="2"/>
                  </a:cxn>
                  <a:cxn ang="0">
                    <a:pos x="171" y="0"/>
                  </a:cxn>
                  <a:cxn ang="0">
                    <a:pos x="9" y="136"/>
                  </a:cxn>
                </a:cxnLst>
                <a:rect l="0" t="0" r="r" b="b"/>
                <a:pathLst>
                  <a:path w="171" h="137">
                    <a:moveTo>
                      <a:pt x="9" y="136"/>
                    </a:moveTo>
                    <a:lnTo>
                      <a:pt x="0" y="137"/>
                    </a:lnTo>
                    <a:lnTo>
                      <a:pt x="165" y="2"/>
                    </a:lnTo>
                    <a:lnTo>
                      <a:pt x="171" y="0"/>
                    </a:lnTo>
                    <a:lnTo>
                      <a:pt x="9" y="136"/>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359" name="Freeform 215"/>
              <p:cNvSpPr>
                <a:spLocks/>
              </p:cNvSpPr>
              <p:nvPr/>
            </p:nvSpPr>
            <p:spPr bwMode="auto">
              <a:xfrm>
                <a:off x="1405" y="2841"/>
                <a:ext cx="86" cy="68"/>
              </a:xfrm>
              <a:custGeom>
                <a:avLst/>
                <a:gdLst/>
                <a:ahLst/>
                <a:cxnLst>
                  <a:cxn ang="0">
                    <a:pos x="8" y="135"/>
                  </a:cxn>
                  <a:cxn ang="0">
                    <a:pos x="0" y="137"/>
                  </a:cxn>
                  <a:cxn ang="0">
                    <a:pos x="165" y="2"/>
                  </a:cxn>
                  <a:cxn ang="0">
                    <a:pos x="173" y="0"/>
                  </a:cxn>
                  <a:cxn ang="0">
                    <a:pos x="8" y="135"/>
                  </a:cxn>
                </a:cxnLst>
                <a:rect l="0" t="0" r="r" b="b"/>
                <a:pathLst>
                  <a:path w="173" h="137">
                    <a:moveTo>
                      <a:pt x="8" y="135"/>
                    </a:moveTo>
                    <a:lnTo>
                      <a:pt x="0" y="137"/>
                    </a:lnTo>
                    <a:lnTo>
                      <a:pt x="165" y="2"/>
                    </a:lnTo>
                    <a:lnTo>
                      <a:pt x="173" y="0"/>
                    </a:lnTo>
                    <a:lnTo>
                      <a:pt x="8" y="135"/>
                    </a:lnTo>
                    <a:close/>
                  </a:path>
                </a:pathLst>
              </a:custGeom>
              <a:solidFill>
                <a:srgbClr val="A1A140"/>
              </a:solidFill>
              <a:ln w="9525">
                <a:noFill/>
                <a:round/>
                <a:headEnd/>
                <a:tailEnd/>
              </a:ln>
            </p:spPr>
            <p:txBody>
              <a:bodyPr/>
              <a:lstStyle/>
              <a:p>
                <a:pPr algn="ctr">
                  <a:defRPr/>
                </a:pPr>
                <a:endParaRPr lang="en-US" b="1" dirty="0">
                  <a:latin typeface="+mn-lt"/>
                  <a:cs typeface="+mn-cs"/>
                </a:endParaRPr>
              </a:p>
            </p:txBody>
          </p:sp>
          <p:sp>
            <p:nvSpPr>
              <p:cNvPr id="360" name="Freeform 216"/>
              <p:cNvSpPr>
                <a:spLocks/>
              </p:cNvSpPr>
              <p:nvPr/>
            </p:nvSpPr>
            <p:spPr bwMode="auto">
              <a:xfrm>
                <a:off x="1401" y="2841"/>
                <a:ext cx="87" cy="68"/>
              </a:xfrm>
              <a:custGeom>
                <a:avLst/>
                <a:gdLst/>
                <a:ahLst/>
                <a:cxnLst>
                  <a:cxn ang="0">
                    <a:pos x="8" y="135"/>
                  </a:cxn>
                  <a:cxn ang="0">
                    <a:pos x="0" y="135"/>
                  </a:cxn>
                  <a:cxn ang="0">
                    <a:pos x="165" y="0"/>
                  </a:cxn>
                  <a:cxn ang="0">
                    <a:pos x="173" y="0"/>
                  </a:cxn>
                  <a:cxn ang="0">
                    <a:pos x="8" y="135"/>
                  </a:cxn>
                </a:cxnLst>
                <a:rect l="0" t="0" r="r" b="b"/>
                <a:pathLst>
                  <a:path w="173" h="135">
                    <a:moveTo>
                      <a:pt x="8" y="135"/>
                    </a:moveTo>
                    <a:lnTo>
                      <a:pt x="0" y="135"/>
                    </a:lnTo>
                    <a:lnTo>
                      <a:pt x="165" y="0"/>
                    </a:lnTo>
                    <a:lnTo>
                      <a:pt x="173" y="0"/>
                    </a:lnTo>
                    <a:lnTo>
                      <a:pt x="8" y="135"/>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361" name="Freeform 217"/>
              <p:cNvSpPr>
                <a:spLocks/>
              </p:cNvSpPr>
              <p:nvPr/>
            </p:nvSpPr>
            <p:spPr bwMode="auto">
              <a:xfrm>
                <a:off x="1378" y="2841"/>
                <a:ext cx="106" cy="78"/>
              </a:xfrm>
              <a:custGeom>
                <a:avLst/>
                <a:gdLst/>
                <a:ahLst/>
                <a:cxnLst>
                  <a:cxn ang="0">
                    <a:pos x="46" y="135"/>
                  </a:cxn>
                  <a:cxn ang="0">
                    <a:pos x="0" y="148"/>
                  </a:cxn>
                  <a:cxn ang="0">
                    <a:pos x="170" y="11"/>
                  </a:cxn>
                  <a:cxn ang="0">
                    <a:pos x="211" y="0"/>
                  </a:cxn>
                  <a:cxn ang="0">
                    <a:pos x="46" y="135"/>
                  </a:cxn>
                </a:cxnLst>
                <a:rect l="0" t="0" r="r" b="b"/>
                <a:pathLst>
                  <a:path w="211" h="148">
                    <a:moveTo>
                      <a:pt x="46" y="135"/>
                    </a:moveTo>
                    <a:lnTo>
                      <a:pt x="0" y="148"/>
                    </a:lnTo>
                    <a:lnTo>
                      <a:pt x="170" y="11"/>
                    </a:lnTo>
                    <a:lnTo>
                      <a:pt x="211" y="0"/>
                    </a:lnTo>
                    <a:lnTo>
                      <a:pt x="46" y="135"/>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362" name="Freeform 218"/>
              <p:cNvSpPr>
                <a:spLocks/>
              </p:cNvSpPr>
              <p:nvPr/>
            </p:nvSpPr>
            <p:spPr bwMode="auto">
              <a:xfrm>
                <a:off x="1397" y="2841"/>
                <a:ext cx="87" cy="70"/>
              </a:xfrm>
              <a:custGeom>
                <a:avLst/>
                <a:gdLst/>
                <a:ahLst/>
                <a:cxnLst>
                  <a:cxn ang="0">
                    <a:pos x="8" y="135"/>
                  </a:cxn>
                  <a:cxn ang="0">
                    <a:pos x="0" y="139"/>
                  </a:cxn>
                  <a:cxn ang="0">
                    <a:pos x="167" y="2"/>
                  </a:cxn>
                  <a:cxn ang="0">
                    <a:pos x="173" y="0"/>
                  </a:cxn>
                  <a:cxn ang="0">
                    <a:pos x="8" y="135"/>
                  </a:cxn>
                </a:cxnLst>
                <a:rect l="0" t="0" r="r" b="b"/>
                <a:pathLst>
                  <a:path w="173" h="139">
                    <a:moveTo>
                      <a:pt x="8" y="135"/>
                    </a:moveTo>
                    <a:lnTo>
                      <a:pt x="0" y="139"/>
                    </a:lnTo>
                    <a:lnTo>
                      <a:pt x="167" y="2"/>
                    </a:lnTo>
                    <a:lnTo>
                      <a:pt x="173" y="0"/>
                    </a:lnTo>
                    <a:lnTo>
                      <a:pt x="8" y="135"/>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363" name="Freeform 219"/>
              <p:cNvSpPr>
                <a:spLocks/>
              </p:cNvSpPr>
              <p:nvPr/>
            </p:nvSpPr>
            <p:spPr bwMode="auto">
              <a:xfrm>
                <a:off x="1393" y="2842"/>
                <a:ext cx="88" cy="70"/>
              </a:xfrm>
              <a:custGeom>
                <a:avLst/>
                <a:gdLst/>
                <a:ahLst/>
                <a:cxnLst>
                  <a:cxn ang="0">
                    <a:pos x="7" y="137"/>
                  </a:cxn>
                  <a:cxn ang="0">
                    <a:pos x="0" y="139"/>
                  </a:cxn>
                  <a:cxn ang="0">
                    <a:pos x="167" y="2"/>
                  </a:cxn>
                  <a:cxn ang="0">
                    <a:pos x="174" y="0"/>
                  </a:cxn>
                  <a:cxn ang="0">
                    <a:pos x="7" y="137"/>
                  </a:cxn>
                </a:cxnLst>
                <a:rect l="0" t="0" r="r" b="b"/>
                <a:pathLst>
                  <a:path w="174" h="139">
                    <a:moveTo>
                      <a:pt x="7" y="137"/>
                    </a:moveTo>
                    <a:lnTo>
                      <a:pt x="0" y="139"/>
                    </a:lnTo>
                    <a:lnTo>
                      <a:pt x="167" y="2"/>
                    </a:lnTo>
                    <a:lnTo>
                      <a:pt x="174" y="0"/>
                    </a:lnTo>
                    <a:lnTo>
                      <a:pt x="7" y="137"/>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364" name="Freeform 220"/>
              <p:cNvSpPr>
                <a:spLocks/>
              </p:cNvSpPr>
              <p:nvPr/>
            </p:nvSpPr>
            <p:spPr bwMode="auto">
              <a:xfrm>
                <a:off x="1390" y="2843"/>
                <a:ext cx="87" cy="70"/>
              </a:xfrm>
              <a:custGeom>
                <a:avLst/>
                <a:gdLst/>
                <a:ahLst/>
                <a:cxnLst>
                  <a:cxn ang="0">
                    <a:pos x="8" y="137"/>
                  </a:cxn>
                  <a:cxn ang="0">
                    <a:pos x="0" y="139"/>
                  </a:cxn>
                  <a:cxn ang="0">
                    <a:pos x="168" y="1"/>
                  </a:cxn>
                  <a:cxn ang="0">
                    <a:pos x="175" y="0"/>
                  </a:cxn>
                  <a:cxn ang="0">
                    <a:pos x="8" y="137"/>
                  </a:cxn>
                </a:cxnLst>
                <a:rect l="0" t="0" r="r" b="b"/>
                <a:pathLst>
                  <a:path w="175" h="139">
                    <a:moveTo>
                      <a:pt x="8" y="137"/>
                    </a:moveTo>
                    <a:lnTo>
                      <a:pt x="0" y="139"/>
                    </a:lnTo>
                    <a:lnTo>
                      <a:pt x="168" y="1"/>
                    </a:lnTo>
                    <a:lnTo>
                      <a:pt x="175" y="0"/>
                    </a:lnTo>
                    <a:lnTo>
                      <a:pt x="8" y="137"/>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365" name="Freeform 221"/>
              <p:cNvSpPr>
                <a:spLocks/>
              </p:cNvSpPr>
              <p:nvPr/>
            </p:nvSpPr>
            <p:spPr bwMode="auto">
              <a:xfrm>
                <a:off x="1386" y="2844"/>
                <a:ext cx="88" cy="70"/>
              </a:xfrm>
              <a:custGeom>
                <a:avLst/>
                <a:gdLst/>
                <a:ahLst/>
                <a:cxnLst>
                  <a:cxn ang="0">
                    <a:pos x="8" y="138"/>
                  </a:cxn>
                  <a:cxn ang="0">
                    <a:pos x="0" y="140"/>
                  </a:cxn>
                  <a:cxn ang="0">
                    <a:pos x="169" y="2"/>
                  </a:cxn>
                  <a:cxn ang="0">
                    <a:pos x="176" y="0"/>
                  </a:cxn>
                  <a:cxn ang="0">
                    <a:pos x="8" y="138"/>
                  </a:cxn>
                </a:cxnLst>
                <a:rect l="0" t="0" r="r" b="b"/>
                <a:pathLst>
                  <a:path w="176" h="140">
                    <a:moveTo>
                      <a:pt x="8" y="138"/>
                    </a:moveTo>
                    <a:lnTo>
                      <a:pt x="0" y="140"/>
                    </a:lnTo>
                    <a:lnTo>
                      <a:pt x="169" y="2"/>
                    </a:lnTo>
                    <a:lnTo>
                      <a:pt x="176" y="0"/>
                    </a:lnTo>
                    <a:lnTo>
                      <a:pt x="8" y="138"/>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366" name="Freeform 222"/>
              <p:cNvSpPr>
                <a:spLocks/>
              </p:cNvSpPr>
              <p:nvPr/>
            </p:nvSpPr>
            <p:spPr bwMode="auto">
              <a:xfrm>
                <a:off x="1382" y="2845"/>
                <a:ext cx="88" cy="70"/>
              </a:xfrm>
              <a:custGeom>
                <a:avLst/>
                <a:gdLst/>
                <a:ahLst/>
                <a:cxnLst>
                  <a:cxn ang="0">
                    <a:pos x="7" y="138"/>
                  </a:cxn>
                  <a:cxn ang="0">
                    <a:pos x="0" y="139"/>
                  </a:cxn>
                  <a:cxn ang="0">
                    <a:pos x="169" y="2"/>
                  </a:cxn>
                  <a:cxn ang="0">
                    <a:pos x="176" y="0"/>
                  </a:cxn>
                  <a:cxn ang="0">
                    <a:pos x="7" y="138"/>
                  </a:cxn>
                </a:cxnLst>
                <a:rect l="0" t="0" r="r" b="b"/>
                <a:pathLst>
                  <a:path w="176" h="139">
                    <a:moveTo>
                      <a:pt x="7" y="138"/>
                    </a:moveTo>
                    <a:lnTo>
                      <a:pt x="0" y="139"/>
                    </a:lnTo>
                    <a:lnTo>
                      <a:pt x="169" y="2"/>
                    </a:lnTo>
                    <a:lnTo>
                      <a:pt x="176" y="0"/>
                    </a:lnTo>
                    <a:lnTo>
                      <a:pt x="7" y="138"/>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367" name="Freeform 223"/>
              <p:cNvSpPr>
                <a:spLocks/>
              </p:cNvSpPr>
              <p:nvPr/>
            </p:nvSpPr>
            <p:spPr bwMode="auto">
              <a:xfrm>
                <a:off x="1378" y="2846"/>
                <a:ext cx="89" cy="73"/>
              </a:xfrm>
              <a:custGeom>
                <a:avLst/>
                <a:gdLst/>
                <a:ahLst/>
                <a:cxnLst>
                  <a:cxn ang="0">
                    <a:pos x="8" y="137"/>
                  </a:cxn>
                  <a:cxn ang="0">
                    <a:pos x="0" y="139"/>
                  </a:cxn>
                  <a:cxn ang="0">
                    <a:pos x="170" y="2"/>
                  </a:cxn>
                  <a:cxn ang="0">
                    <a:pos x="177" y="0"/>
                  </a:cxn>
                  <a:cxn ang="0">
                    <a:pos x="8" y="137"/>
                  </a:cxn>
                </a:cxnLst>
                <a:rect l="0" t="0" r="r" b="b"/>
                <a:pathLst>
                  <a:path w="177" h="139">
                    <a:moveTo>
                      <a:pt x="8" y="137"/>
                    </a:moveTo>
                    <a:lnTo>
                      <a:pt x="0" y="139"/>
                    </a:lnTo>
                    <a:lnTo>
                      <a:pt x="170" y="2"/>
                    </a:lnTo>
                    <a:lnTo>
                      <a:pt x="177" y="0"/>
                    </a:lnTo>
                    <a:lnTo>
                      <a:pt x="8" y="137"/>
                    </a:lnTo>
                    <a:close/>
                  </a:path>
                </a:pathLst>
              </a:custGeom>
              <a:solidFill>
                <a:srgbClr val="A8A843"/>
              </a:solidFill>
              <a:ln w="9525">
                <a:noFill/>
                <a:round/>
                <a:headEnd/>
                <a:tailEnd/>
              </a:ln>
            </p:spPr>
            <p:txBody>
              <a:bodyPr/>
              <a:lstStyle/>
              <a:p>
                <a:pPr algn="ctr">
                  <a:defRPr/>
                </a:pPr>
                <a:endParaRPr lang="en-US" b="1" dirty="0">
                  <a:latin typeface="+mn-lt"/>
                  <a:cs typeface="+mn-cs"/>
                </a:endParaRPr>
              </a:p>
            </p:txBody>
          </p:sp>
          <p:sp>
            <p:nvSpPr>
              <p:cNvPr id="368" name="Freeform 224"/>
              <p:cNvSpPr>
                <a:spLocks/>
              </p:cNvSpPr>
              <p:nvPr/>
            </p:nvSpPr>
            <p:spPr bwMode="auto">
              <a:xfrm>
                <a:off x="1356" y="2847"/>
                <a:ext cx="107" cy="79"/>
              </a:xfrm>
              <a:custGeom>
                <a:avLst/>
                <a:gdLst/>
                <a:ahLst/>
                <a:cxnLst>
                  <a:cxn ang="0">
                    <a:pos x="43" y="137"/>
                  </a:cxn>
                  <a:cxn ang="0">
                    <a:pos x="0" y="154"/>
                  </a:cxn>
                  <a:cxn ang="0">
                    <a:pos x="173" y="15"/>
                  </a:cxn>
                  <a:cxn ang="0">
                    <a:pos x="213" y="0"/>
                  </a:cxn>
                  <a:cxn ang="0">
                    <a:pos x="43" y="137"/>
                  </a:cxn>
                </a:cxnLst>
                <a:rect l="0" t="0" r="r" b="b"/>
                <a:pathLst>
                  <a:path w="213" h="154">
                    <a:moveTo>
                      <a:pt x="43" y="137"/>
                    </a:moveTo>
                    <a:lnTo>
                      <a:pt x="0" y="154"/>
                    </a:lnTo>
                    <a:lnTo>
                      <a:pt x="173" y="15"/>
                    </a:lnTo>
                    <a:lnTo>
                      <a:pt x="213" y="0"/>
                    </a:lnTo>
                    <a:lnTo>
                      <a:pt x="43" y="137"/>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369" name="Freeform 225"/>
              <p:cNvSpPr>
                <a:spLocks/>
              </p:cNvSpPr>
              <p:nvPr/>
            </p:nvSpPr>
            <p:spPr bwMode="auto">
              <a:xfrm>
                <a:off x="1373" y="2847"/>
                <a:ext cx="90" cy="74"/>
              </a:xfrm>
              <a:custGeom>
                <a:avLst/>
                <a:gdLst/>
                <a:ahLst/>
                <a:cxnLst>
                  <a:cxn ang="0">
                    <a:pos x="9" y="137"/>
                  </a:cxn>
                  <a:cxn ang="0">
                    <a:pos x="0" y="141"/>
                  </a:cxn>
                  <a:cxn ang="0">
                    <a:pos x="171" y="4"/>
                  </a:cxn>
                  <a:cxn ang="0">
                    <a:pos x="179" y="0"/>
                  </a:cxn>
                  <a:cxn ang="0">
                    <a:pos x="9" y="137"/>
                  </a:cxn>
                </a:cxnLst>
                <a:rect l="0" t="0" r="r" b="b"/>
                <a:pathLst>
                  <a:path w="179" h="141">
                    <a:moveTo>
                      <a:pt x="9" y="137"/>
                    </a:moveTo>
                    <a:lnTo>
                      <a:pt x="0" y="141"/>
                    </a:lnTo>
                    <a:lnTo>
                      <a:pt x="171" y="4"/>
                    </a:lnTo>
                    <a:lnTo>
                      <a:pt x="179" y="0"/>
                    </a:lnTo>
                    <a:lnTo>
                      <a:pt x="9" y="137"/>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370" name="Freeform 226"/>
              <p:cNvSpPr>
                <a:spLocks/>
              </p:cNvSpPr>
              <p:nvPr/>
            </p:nvSpPr>
            <p:spPr bwMode="auto">
              <a:xfrm>
                <a:off x="1369" y="2849"/>
                <a:ext cx="90" cy="73"/>
              </a:xfrm>
              <a:custGeom>
                <a:avLst/>
                <a:gdLst/>
                <a:ahLst/>
                <a:cxnLst>
                  <a:cxn ang="0">
                    <a:pos x="8" y="137"/>
                  </a:cxn>
                  <a:cxn ang="0">
                    <a:pos x="0" y="141"/>
                  </a:cxn>
                  <a:cxn ang="0">
                    <a:pos x="171" y="3"/>
                  </a:cxn>
                  <a:cxn ang="0">
                    <a:pos x="179" y="0"/>
                  </a:cxn>
                  <a:cxn ang="0">
                    <a:pos x="8" y="137"/>
                  </a:cxn>
                </a:cxnLst>
                <a:rect l="0" t="0" r="r" b="b"/>
                <a:pathLst>
                  <a:path w="179" h="141">
                    <a:moveTo>
                      <a:pt x="8" y="137"/>
                    </a:moveTo>
                    <a:lnTo>
                      <a:pt x="0" y="141"/>
                    </a:lnTo>
                    <a:lnTo>
                      <a:pt x="171" y="3"/>
                    </a:lnTo>
                    <a:lnTo>
                      <a:pt x="179" y="0"/>
                    </a:lnTo>
                    <a:lnTo>
                      <a:pt x="8" y="137"/>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371" name="Freeform 227"/>
              <p:cNvSpPr>
                <a:spLocks/>
              </p:cNvSpPr>
              <p:nvPr/>
            </p:nvSpPr>
            <p:spPr bwMode="auto">
              <a:xfrm>
                <a:off x="1364" y="2851"/>
                <a:ext cx="90" cy="72"/>
              </a:xfrm>
              <a:custGeom>
                <a:avLst/>
                <a:gdLst/>
                <a:ahLst/>
                <a:cxnLst>
                  <a:cxn ang="0">
                    <a:pos x="9" y="138"/>
                  </a:cxn>
                  <a:cxn ang="0">
                    <a:pos x="0" y="140"/>
                  </a:cxn>
                  <a:cxn ang="0">
                    <a:pos x="173" y="2"/>
                  </a:cxn>
                  <a:cxn ang="0">
                    <a:pos x="180" y="0"/>
                  </a:cxn>
                  <a:cxn ang="0">
                    <a:pos x="9" y="138"/>
                  </a:cxn>
                </a:cxnLst>
                <a:rect l="0" t="0" r="r" b="b"/>
                <a:pathLst>
                  <a:path w="180" h="140">
                    <a:moveTo>
                      <a:pt x="9" y="138"/>
                    </a:moveTo>
                    <a:lnTo>
                      <a:pt x="0" y="140"/>
                    </a:lnTo>
                    <a:lnTo>
                      <a:pt x="173" y="2"/>
                    </a:lnTo>
                    <a:lnTo>
                      <a:pt x="180" y="0"/>
                    </a:lnTo>
                    <a:lnTo>
                      <a:pt x="9" y="138"/>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372" name="Freeform 228"/>
              <p:cNvSpPr>
                <a:spLocks/>
              </p:cNvSpPr>
              <p:nvPr/>
            </p:nvSpPr>
            <p:spPr bwMode="auto">
              <a:xfrm>
                <a:off x="1360" y="2852"/>
                <a:ext cx="90" cy="73"/>
              </a:xfrm>
              <a:custGeom>
                <a:avLst/>
                <a:gdLst/>
                <a:ahLst/>
                <a:cxnLst>
                  <a:cxn ang="0">
                    <a:pos x="10" y="138"/>
                  </a:cxn>
                  <a:cxn ang="0">
                    <a:pos x="0" y="141"/>
                  </a:cxn>
                  <a:cxn ang="0">
                    <a:pos x="173" y="4"/>
                  </a:cxn>
                  <a:cxn ang="0">
                    <a:pos x="183" y="0"/>
                  </a:cxn>
                  <a:cxn ang="0">
                    <a:pos x="10" y="138"/>
                  </a:cxn>
                </a:cxnLst>
                <a:rect l="0" t="0" r="r" b="b"/>
                <a:pathLst>
                  <a:path w="183" h="141">
                    <a:moveTo>
                      <a:pt x="10" y="138"/>
                    </a:moveTo>
                    <a:lnTo>
                      <a:pt x="0" y="141"/>
                    </a:lnTo>
                    <a:lnTo>
                      <a:pt x="173" y="4"/>
                    </a:lnTo>
                    <a:lnTo>
                      <a:pt x="183" y="0"/>
                    </a:lnTo>
                    <a:lnTo>
                      <a:pt x="10" y="138"/>
                    </a:lnTo>
                    <a:close/>
                  </a:path>
                </a:pathLst>
              </a:custGeom>
              <a:solidFill>
                <a:srgbClr val="ADAD45"/>
              </a:solidFill>
              <a:ln w="9525">
                <a:noFill/>
                <a:round/>
                <a:headEnd/>
                <a:tailEnd/>
              </a:ln>
            </p:spPr>
            <p:txBody>
              <a:bodyPr/>
              <a:lstStyle/>
              <a:p>
                <a:pPr algn="ctr">
                  <a:defRPr/>
                </a:pPr>
                <a:endParaRPr lang="en-US" b="1" dirty="0">
                  <a:latin typeface="+mn-lt"/>
                  <a:cs typeface="+mn-cs"/>
                </a:endParaRPr>
              </a:p>
            </p:txBody>
          </p:sp>
          <p:sp>
            <p:nvSpPr>
              <p:cNvPr id="373" name="Freeform 229"/>
              <p:cNvSpPr>
                <a:spLocks/>
              </p:cNvSpPr>
              <p:nvPr/>
            </p:nvSpPr>
            <p:spPr bwMode="auto">
              <a:xfrm>
                <a:off x="1356" y="2856"/>
                <a:ext cx="91" cy="71"/>
              </a:xfrm>
              <a:custGeom>
                <a:avLst/>
                <a:gdLst/>
                <a:ahLst/>
                <a:cxnLst>
                  <a:cxn ang="0">
                    <a:pos x="7" y="137"/>
                  </a:cxn>
                  <a:cxn ang="0">
                    <a:pos x="0" y="141"/>
                  </a:cxn>
                  <a:cxn ang="0">
                    <a:pos x="173" y="2"/>
                  </a:cxn>
                  <a:cxn ang="0">
                    <a:pos x="180" y="0"/>
                  </a:cxn>
                  <a:cxn ang="0">
                    <a:pos x="7" y="137"/>
                  </a:cxn>
                </a:cxnLst>
                <a:rect l="0" t="0" r="r" b="b"/>
                <a:pathLst>
                  <a:path w="180" h="141">
                    <a:moveTo>
                      <a:pt x="7" y="137"/>
                    </a:moveTo>
                    <a:lnTo>
                      <a:pt x="0" y="141"/>
                    </a:lnTo>
                    <a:lnTo>
                      <a:pt x="173" y="2"/>
                    </a:lnTo>
                    <a:lnTo>
                      <a:pt x="180" y="0"/>
                    </a:lnTo>
                    <a:lnTo>
                      <a:pt x="7" y="137"/>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374" name="Freeform 230"/>
              <p:cNvSpPr>
                <a:spLocks/>
              </p:cNvSpPr>
              <p:nvPr/>
            </p:nvSpPr>
            <p:spPr bwMode="auto">
              <a:xfrm>
                <a:off x="1335" y="2857"/>
                <a:ext cx="108" cy="79"/>
              </a:xfrm>
              <a:custGeom>
                <a:avLst/>
                <a:gdLst/>
                <a:ahLst/>
                <a:cxnLst>
                  <a:cxn ang="0">
                    <a:pos x="44" y="139"/>
                  </a:cxn>
                  <a:cxn ang="0">
                    <a:pos x="0" y="159"/>
                  </a:cxn>
                  <a:cxn ang="0">
                    <a:pos x="178" y="20"/>
                  </a:cxn>
                  <a:cxn ang="0">
                    <a:pos x="217" y="0"/>
                  </a:cxn>
                  <a:cxn ang="0">
                    <a:pos x="44" y="139"/>
                  </a:cxn>
                </a:cxnLst>
                <a:rect l="0" t="0" r="r" b="b"/>
                <a:pathLst>
                  <a:path w="217" h="159">
                    <a:moveTo>
                      <a:pt x="44" y="139"/>
                    </a:moveTo>
                    <a:lnTo>
                      <a:pt x="0" y="159"/>
                    </a:lnTo>
                    <a:lnTo>
                      <a:pt x="178" y="20"/>
                    </a:lnTo>
                    <a:lnTo>
                      <a:pt x="217" y="0"/>
                    </a:lnTo>
                    <a:lnTo>
                      <a:pt x="44"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375" name="Freeform 231"/>
              <p:cNvSpPr>
                <a:spLocks/>
              </p:cNvSpPr>
              <p:nvPr/>
            </p:nvSpPr>
            <p:spPr bwMode="auto">
              <a:xfrm>
                <a:off x="1349" y="2857"/>
                <a:ext cx="94" cy="74"/>
              </a:xfrm>
              <a:custGeom>
                <a:avLst/>
                <a:gdLst/>
                <a:ahLst/>
                <a:cxnLst>
                  <a:cxn ang="0">
                    <a:pos x="16" y="139"/>
                  </a:cxn>
                  <a:cxn ang="0">
                    <a:pos x="0" y="146"/>
                  </a:cxn>
                  <a:cxn ang="0">
                    <a:pos x="176" y="7"/>
                  </a:cxn>
                  <a:cxn ang="0">
                    <a:pos x="189" y="0"/>
                  </a:cxn>
                  <a:cxn ang="0">
                    <a:pos x="16" y="139"/>
                  </a:cxn>
                </a:cxnLst>
                <a:rect l="0" t="0" r="r" b="b"/>
                <a:pathLst>
                  <a:path w="189" h="146">
                    <a:moveTo>
                      <a:pt x="16" y="139"/>
                    </a:moveTo>
                    <a:lnTo>
                      <a:pt x="0" y="146"/>
                    </a:lnTo>
                    <a:lnTo>
                      <a:pt x="176" y="7"/>
                    </a:lnTo>
                    <a:lnTo>
                      <a:pt x="189" y="0"/>
                    </a:lnTo>
                    <a:lnTo>
                      <a:pt x="16"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376" name="Freeform 232"/>
              <p:cNvSpPr>
                <a:spLocks/>
              </p:cNvSpPr>
              <p:nvPr/>
            </p:nvSpPr>
            <p:spPr bwMode="auto">
              <a:xfrm>
                <a:off x="1342" y="2858"/>
                <a:ext cx="95" cy="73"/>
              </a:xfrm>
              <a:custGeom>
                <a:avLst/>
                <a:gdLst/>
                <a:ahLst/>
                <a:cxnLst>
                  <a:cxn ang="0">
                    <a:pos x="14" y="139"/>
                  </a:cxn>
                  <a:cxn ang="0">
                    <a:pos x="0" y="147"/>
                  </a:cxn>
                  <a:cxn ang="0">
                    <a:pos x="178" y="6"/>
                  </a:cxn>
                  <a:cxn ang="0">
                    <a:pos x="190" y="0"/>
                  </a:cxn>
                  <a:cxn ang="0">
                    <a:pos x="14" y="139"/>
                  </a:cxn>
                </a:cxnLst>
                <a:rect l="0" t="0" r="r" b="b"/>
                <a:pathLst>
                  <a:path w="190" h="147">
                    <a:moveTo>
                      <a:pt x="14" y="139"/>
                    </a:moveTo>
                    <a:lnTo>
                      <a:pt x="0" y="147"/>
                    </a:lnTo>
                    <a:lnTo>
                      <a:pt x="178" y="6"/>
                    </a:lnTo>
                    <a:lnTo>
                      <a:pt x="190" y="0"/>
                    </a:lnTo>
                    <a:lnTo>
                      <a:pt x="14" y="139"/>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377" name="Freeform 233"/>
              <p:cNvSpPr>
                <a:spLocks/>
              </p:cNvSpPr>
              <p:nvPr/>
            </p:nvSpPr>
            <p:spPr bwMode="auto">
              <a:xfrm>
                <a:off x="1335" y="2861"/>
                <a:ext cx="95" cy="73"/>
              </a:xfrm>
              <a:custGeom>
                <a:avLst/>
                <a:gdLst/>
                <a:ahLst/>
                <a:cxnLst>
                  <a:cxn ang="0">
                    <a:pos x="14" y="141"/>
                  </a:cxn>
                  <a:cxn ang="0">
                    <a:pos x="0" y="146"/>
                  </a:cxn>
                  <a:cxn ang="0">
                    <a:pos x="178" y="7"/>
                  </a:cxn>
                  <a:cxn ang="0">
                    <a:pos x="192" y="0"/>
                  </a:cxn>
                  <a:cxn ang="0">
                    <a:pos x="14" y="141"/>
                  </a:cxn>
                </a:cxnLst>
                <a:rect l="0" t="0" r="r" b="b"/>
                <a:pathLst>
                  <a:path w="192" h="146">
                    <a:moveTo>
                      <a:pt x="14" y="141"/>
                    </a:moveTo>
                    <a:lnTo>
                      <a:pt x="0" y="146"/>
                    </a:lnTo>
                    <a:lnTo>
                      <a:pt x="178" y="7"/>
                    </a:lnTo>
                    <a:lnTo>
                      <a:pt x="192" y="0"/>
                    </a:lnTo>
                    <a:lnTo>
                      <a:pt x="14" y="141"/>
                    </a:lnTo>
                    <a:close/>
                  </a:path>
                </a:pathLst>
              </a:custGeom>
              <a:solidFill>
                <a:srgbClr val="B3B347"/>
              </a:solidFill>
              <a:ln w="9525">
                <a:noFill/>
                <a:round/>
                <a:headEnd/>
                <a:tailEnd/>
              </a:ln>
            </p:spPr>
            <p:txBody>
              <a:bodyPr/>
              <a:lstStyle/>
              <a:p>
                <a:pPr algn="ctr">
                  <a:defRPr/>
                </a:pPr>
                <a:endParaRPr lang="en-US" b="1" dirty="0">
                  <a:latin typeface="+mn-lt"/>
                  <a:cs typeface="+mn-cs"/>
                </a:endParaRPr>
              </a:p>
            </p:txBody>
          </p:sp>
          <p:sp>
            <p:nvSpPr>
              <p:cNvPr id="378" name="Freeform 234"/>
              <p:cNvSpPr>
                <a:spLocks/>
              </p:cNvSpPr>
              <p:nvPr/>
            </p:nvSpPr>
            <p:spPr bwMode="auto">
              <a:xfrm>
                <a:off x="1315" y="2865"/>
                <a:ext cx="105" cy="79"/>
              </a:xfrm>
              <a:custGeom>
                <a:avLst/>
                <a:gdLst/>
                <a:ahLst/>
                <a:cxnLst>
                  <a:cxn ang="0">
                    <a:pos x="38" y="139"/>
                  </a:cxn>
                  <a:cxn ang="0">
                    <a:pos x="0" y="165"/>
                  </a:cxn>
                  <a:cxn ang="0">
                    <a:pos x="180" y="23"/>
                  </a:cxn>
                  <a:cxn ang="0">
                    <a:pos x="216" y="0"/>
                  </a:cxn>
                  <a:cxn ang="0">
                    <a:pos x="38" y="139"/>
                  </a:cxn>
                </a:cxnLst>
                <a:rect l="0" t="0" r="r" b="b"/>
                <a:pathLst>
                  <a:path w="216" h="165">
                    <a:moveTo>
                      <a:pt x="38" y="139"/>
                    </a:moveTo>
                    <a:lnTo>
                      <a:pt x="0" y="165"/>
                    </a:lnTo>
                    <a:lnTo>
                      <a:pt x="180" y="23"/>
                    </a:lnTo>
                    <a:lnTo>
                      <a:pt x="216" y="0"/>
                    </a:lnTo>
                    <a:lnTo>
                      <a:pt x="38" y="13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379" name="Freeform 235"/>
              <p:cNvSpPr>
                <a:spLocks/>
              </p:cNvSpPr>
              <p:nvPr/>
            </p:nvSpPr>
            <p:spPr bwMode="auto">
              <a:xfrm>
                <a:off x="1325" y="2865"/>
                <a:ext cx="98" cy="76"/>
              </a:xfrm>
              <a:custGeom>
                <a:avLst/>
                <a:gdLst/>
                <a:ahLst/>
                <a:cxnLst>
                  <a:cxn ang="0">
                    <a:pos x="20" y="139"/>
                  </a:cxn>
                  <a:cxn ang="0">
                    <a:pos x="0" y="152"/>
                  </a:cxn>
                  <a:cxn ang="0">
                    <a:pos x="181" y="11"/>
                  </a:cxn>
                  <a:cxn ang="0">
                    <a:pos x="198" y="0"/>
                  </a:cxn>
                  <a:cxn ang="0">
                    <a:pos x="20" y="139"/>
                  </a:cxn>
                </a:cxnLst>
                <a:rect l="0" t="0" r="r" b="b"/>
                <a:pathLst>
                  <a:path w="198" h="152">
                    <a:moveTo>
                      <a:pt x="20" y="139"/>
                    </a:moveTo>
                    <a:lnTo>
                      <a:pt x="0" y="152"/>
                    </a:lnTo>
                    <a:lnTo>
                      <a:pt x="181" y="11"/>
                    </a:lnTo>
                    <a:lnTo>
                      <a:pt x="198" y="0"/>
                    </a:lnTo>
                    <a:lnTo>
                      <a:pt x="20" y="13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380" name="Freeform 236"/>
              <p:cNvSpPr>
                <a:spLocks/>
              </p:cNvSpPr>
              <p:nvPr/>
            </p:nvSpPr>
            <p:spPr bwMode="auto">
              <a:xfrm>
                <a:off x="1315" y="2870"/>
                <a:ext cx="98" cy="77"/>
              </a:xfrm>
              <a:custGeom>
                <a:avLst/>
                <a:gdLst/>
                <a:ahLst/>
                <a:cxnLst>
                  <a:cxn ang="0">
                    <a:pos x="18" y="141"/>
                  </a:cxn>
                  <a:cxn ang="0">
                    <a:pos x="0" y="154"/>
                  </a:cxn>
                  <a:cxn ang="0">
                    <a:pos x="180" y="12"/>
                  </a:cxn>
                  <a:cxn ang="0">
                    <a:pos x="199" y="0"/>
                  </a:cxn>
                  <a:cxn ang="0">
                    <a:pos x="18" y="141"/>
                  </a:cxn>
                </a:cxnLst>
                <a:rect l="0" t="0" r="r" b="b"/>
                <a:pathLst>
                  <a:path w="199" h="154">
                    <a:moveTo>
                      <a:pt x="18" y="141"/>
                    </a:moveTo>
                    <a:lnTo>
                      <a:pt x="0" y="154"/>
                    </a:lnTo>
                    <a:lnTo>
                      <a:pt x="180" y="12"/>
                    </a:lnTo>
                    <a:lnTo>
                      <a:pt x="199" y="0"/>
                    </a:lnTo>
                    <a:lnTo>
                      <a:pt x="18" y="141"/>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381" name="Freeform 237"/>
              <p:cNvSpPr>
                <a:spLocks/>
              </p:cNvSpPr>
              <p:nvPr/>
            </p:nvSpPr>
            <p:spPr bwMode="auto">
              <a:xfrm>
                <a:off x="1297" y="2876"/>
                <a:ext cx="109" cy="85"/>
              </a:xfrm>
              <a:custGeom>
                <a:avLst/>
                <a:gdLst/>
                <a:ahLst/>
                <a:cxnLst>
                  <a:cxn ang="0">
                    <a:pos x="37" y="142"/>
                  </a:cxn>
                  <a:cxn ang="0">
                    <a:pos x="0" y="170"/>
                  </a:cxn>
                  <a:cxn ang="0">
                    <a:pos x="183" y="25"/>
                  </a:cxn>
                  <a:cxn ang="0">
                    <a:pos x="217" y="0"/>
                  </a:cxn>
                  <a:cxn ang="0">
                    <a:pos x="37" y="142"/>
                  </a:cxn>
                </a:cxnLst>
                <a:rect l="0" t="0" r="r" b="b"/>
                <a:pathLst>
                  <a:path w="217" h="170">
                    <a:moveTo>
                      <a:pt x="37" y="142"/>
                    </a:moveTo>
                    <a:lnTo>
                      <a:pt x="0" y="170"/>
                    </a:lnTo>
                    <a:lnTo>
                      <a:pt x="183" y="25"/>
                    </a:lnTo>
                    <a:lnTo>
                      <a:pt x="217" y="0"/>
                    </a:lnTo>
                    <a:lnTo>
                      <a:pt x="37" y="142"/>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382" name="Freeform 238"/>
              <p:cNvSpPr>
                <a:spLocks/>
              </p:cNvSpPr>
              <p:nvPr/>
            </p:nvSpPr>
            <p:spPr bwMode="auto">
              <a:xfrm>
                <a:off x="1654" y="3172"/>
                <a:ext cx="64" cy="110"/>
              </a:xfrm>
              <a:custGeom>
                <a:avLst/>
                <a:gdLst/>
                <a:ahLst/>
                <a:cxnLst>
                  <a:cxn ang="0">
                    <a:pos x="0" y="224"/>
                  </a:cxn>
                  <a:cxn ang="0">
                    <a:pos x="11" y="202"/>
                  </a:cxn>
                  <a:cxn ang="0">
                    <a:pos x="128" y="0"/>
                  </a:cxn>
                  <a:cxn ang="0">
                    <a:pos x="119" y="18"/>
                  </a:cxn>
                  <a:cxn ang="0">
                    <a:pos x="0" y="224"/>
                  </a:cxn>
                </a:cxnLst>
                <a:rect l="0" t="0" r="r" b="b"/>
                <a:pathLst>
                  <a:path w="128" h="224">
                    <a:moveTo>
                      <a:pt x="0" y="224"/>
                    </a:moveTo>
                    <a:lnTo>
                      <a:pt x="11" y="202"/>
                    </a:lnTo>
                    <a:lnTo>
                      <a:pt x="128" y="0"/>
                    </a:lnTo>
                    <a:lnTo>
                      <a:pt x="119" y="18"/>
                    </a:lnTo>
                    <a:lnTo>
                      <a:pt x="0" y="224"/>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383" name="Freeform 239"/>
              <p:cNvSpPr>
                <a:spLocks/>
              </p:cNvSpPr>
              <p:nvPr/>
            </p:nvSpPr>
            <p:spPr bwMode="auto">
              <a:xfrm>
                <a:off x="1661" y="3161"/>
                <a:ext cx="64" cy="111"/>
              </a:xfrm>
              <a:custGeom>
                <a:avLst/>
                <a:gdLst/>
                <a:ahLst/>
                <a:cxnLst>
                  <a:cxn ang="0">
                    <a:pos x="0" y="221"/>
                  </a:cxn>
                  <a:cxn ang="0">
                    <a:pos x="10" y="200"/>
                  </a:cxn>
                  <a:cxn ang="0">
                    <a:pos x="128" y="0"/>
                  </a:cxn>
                  <a:cxn ang="0">
                    <a:pos x="117" y="19"/>
                  </a:cxn>
                  <a:cxn ang="0">
                    <a:pos x="0" y="221"/>
                  </a:cxn>
                </a:cxnLst>
                <a:rect l="0" t="0" r="r" b="b"/>
                <a:pathLst>
                  <a:path w="128" h="221">
                    <a:moveTo>
                      <a:pt x="0" y="221"/>
                    </a:moveTo>
                    <a:lnTo>
                      <a:pt x="10" y="200"/>
                    </a:lnTo>
                    <a:lnTo>
                      <a:pt x="128" y="0"/>
                    </a:lnTo>
                    <a:lnTo>
                      <a:pt x="117" y="19"/>
                    </a:lnTo>
                    <a:lnTo>
                      <a:pt x="0" y="221"/>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384" name="Freeform 240"/>
              <p:cNvSpPr>
                <a:spLocks/>
              </p:cNvSpPr>
              <p:nvPr/>
            </p:nvSpPr>
            <p:spPr bwMode="auto">
              <a:xfrm>
                <a:off x="1667" y="3151"/>
                <a:ext cx="62" cy="111"/>
              </a:xfrm>
              <a:custGeom>
                <a:avLst/>
                <a:gdLst/>
                <a:ahLst/>
                <a:cxnLst>
                  <a:cxn ang="0">
                    <a:pos x="0" y="220"/>
                  </a:cxn>
                  <a:cxn ang="0">
                    <a:pos x="10" y="198"/>
                  </a:cxn>
                  <a:cxn ang="0">
                    <a:pos x="125" y="0"/>
                  </a:cxn>
                  <a:cxn ang="0">
                    <a:pos x="118" y="20"/>
                  </a:cxn>
                  <a:cxn ang="0">
                    <a:pos x="0" y="220"/>
                  </a:cxn>
                </a:cxnLst>
                <a:rect l="0" t="0" r="r" b="b"/>
                <a:pathLst>
                  <a:path w="125" h="220">
                    <a:moveTo>
                      <a:pt x="0" y="220"/>
                    </a:moveTo>
                    <a:lnTo>
                      <a:pt x="10" y="198"/>
                    </a:lnTo>
                    <a:lnTo>
                      <a:pt x="125" y="0"/>
                    </a:lnTo>
                    <a:lnTo>
                      <a:pt x="118" y="20"/>
                    </a:lnTo>
                    <a:lnTo>
                      <a:pt x="0" y="220"/>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385" name="Freeform 241"/>
              <p:cNvSpPr>
                <a:spLocks/>
              </p:cNvSpPr>
              <p:nvPr/>
            </p:nvSpPr>
            <p:spPr bwMode="auto">
              <a:xfrm>
                <a:off x="1671" y="3141"/>
                <a:ext cx="61" cy="110"/>
              </a:xfrm>
              <a:custGeom>
                <a:avLst/>
                <a:gdLst/>
                <a:ahLst/>
                <a:cxnLst>
                  <a:cxn ang="0">
                    <a:pos x="0" y="219"/>
                  </a:cxn>
                  <a:cxn ang="0">
                    <a:pos x="9" y="197"/>
                  </a:cxn>
                  <a:cxn ang="0">
                    <a:pos x="123" y="0"/>
                  </a:cxn>
                  <a:cxn ang="0">
                    <a:pos x="115" y="21"/>
                  </a:cxn>
                  <a:cxn ang="0">
                    <a:pos x="0" y="219"/>
                  </a:cxn>
                </a:cxnLst>
                <a:rect l="0" t="0" r="r" b="b"/>
                <a:pathLst>
                  <a:path w="123" h="219">
                    <a:moveTo>
                      <a:pt x="0" y="219"/>
                    </a:moveTo>
                    <a:lnTo>
                      <a:pt x="9" y="197"/>
                    </a:lnTo>
                    <a:lnTo>
                      <a:pt x="123" y="0"/>
                    </a:lnTo>
                    <a:lnTo>
                      <a:pt x="115" y="21"/>
                    </a:lnTo>
                    <a:lnTo>
                      <a:pt x="0" y="219"/>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386" name="Freeform 242"/>
              <p:cNvSpPr>
                <a:spLocks/>
              </p:cNvSpPr>
              <p:nvPr/>
            </p:nvSpPr>
            <p:spPr bwMode="auto">
              <a:xfrm>
                <a:off x="1675" y="3131"/>
                <a:ext cx="61" cy="110"/>
              </a:xfrm>
              <a:custGeom>
                <a:avLst/>
                <a:gdLst/>
                <a:ahLst/>
                <a:cxnLst>
                  <a:cxn ang="0">
                    <a:pos x="0" y="217"/>
                  </a:cxn>
                  <a:cxn ang="0">
                    <a:pos x="8" y="193"/>
                  </a:cxn>
                  <a:cxn ang="0">
                    <a:pos x="122" y="0"/>
                  </a:cxn>
                  <a:cxn ang="0">
                    <a:pos x="114" y="20"/>
                  </a:cxn>
                  <a:cxn ang="0">
                    <a:pos x="0" y="217"/>
                  </a:cxn>
                </a:cxnLst>
                <a:rect l="0" t="0" r="r" b="b"/>
                <a:pathLst>
                  <a:path w="122" h="217">
                    <a:moveTo>
                      <a:pt x="0" y="217"/>
                    </a:moveTo>
                    <a:lnTo>
                      <a:pt x="8" y="193"/>
                    </a:lnTo>
                    <a:lnTo>
                      <a:pt x="122" y="0"/>
                    </a:lnTo>
                    <a:lnTo>
                      <a:pt x="114" y="20"/>
                    </a:lnTo>
                    <a:lnTo>
                      <a:pt x="0" y="217"/>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387" name="Freeform 243"/>
              <p:cNvSpPr>
                <a:spLocks/>
              </p:cNvSpPr>
              <p:nvPr/>
            </p:nvSpPr>
            <p:spPr bwMode="auto">
              <a:xfrm>
                <a:off x="1680" y="3120"/>
                <a:ext cx="60" cy="107"/>
              </a:xfrm>
              <a:custGeom>
                <a:avLst/>
                <a:gdLst/>
                <a:ahLst/>
                <a:cxnLst>
                  <a:cxn ang="0">
                    <a:pos x="0" y="216"/>
                  </a:cxn>
                  <a:cxn ang="0">
                    <a:pos x="6" y="193"/>
                  </a:cxn>
                  <a:cxn ang="0">
                    <a:pos x="120" y="0"/>
                  </a:cxn>
                  <a:cxn ang="0">
                    <a:pos x="114" y="23"/>
                  </a:cxn>
                  <a:cxn ang="0">
                    <a:pos x="0" y="216"/>
                  </a:cxn>
                </a:cxnLst>
                <a:rect l="0" t="0" r="r" b="b"/>
                <a:pathLst>
                  <a:path w="120" h="216">
                    <a:moveTo>
                      <a:pt x="0" y="216"/>
                    </a:moveTo>
                    <a:lnTo>
                      <a:pt x="6" y="193"/>
                    </a:lnTo>
                    <a:lnTo>
                      <a:pt x="120" y="0"/>
                    </a:lnTo>
                    <a:lnTo>
                      <a:pt x="114" y="23"/>
                    </a:lnTo>
                    <a:lnTo>
                      <a:pt x="0" y="216"/>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388" name="Freeform 244"/>
              <p:cNvSpPr>
                <a:spLocks/>
              </p:cNvSpPr>
              <p:nvPr/>
            </p:nvSpPr>
            <p:spPr bwMode="auto">
              <a:xfrm>
                <a:off x="1680" y="3125"/>
                <a:ext cx="58" cy="102"/>
              </a:xfrm>
              <a:custGeom>
                <a:avLst/>
                <a:gdLst/>
                <a:ahLst/>
                <a:cxnLst>
                  <a:cxn ang="0">
                    <a:pos x="0" y="204"/>
                  </a:cxn>
                  <a:cxn ang="0">
                    <a:pos x="3" y="193"/>
                  </a:cxn>
                  <a:cxn ang="0">
                    <a:pos x="117" y="0"/>
                  </a:cxn>
                  <a:cxn ang="0">
                    <a:pos x="114" y="11"/>
                  </a:cxn>
                  <a:cxn ang="0">
                    <a:pos x="0" y="204"/>
                  </a:cxn>
                </a:cxnLst>
                <a:rect l="0" t="0" r="r" b="b"/>
                <a:pathLst>
                  <a:path w="117" h="204">
                    <a:moveTo>
                      <a:pt x="0" y="204"/>
                    </a:moveTo>
                    <a:lnTo>
                      <a:pt x="3" y="193"/>
                    </a:lnTo>
                    <a:lnTo>
                      <a:pt x="117" y="0"/>
                    </a:lnTo>
                    <a:lnTo>
                      <a:pt x="114" y="11"/>
                    </a:lnTo>
                    <a:lnTo>
                      <a:pt x="0" y="204"/>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389" name="Freeform 245"/>
              <p:cNvSpPr>
                <a:spLocks/>
              </p:cNvSpPr>
              <p:nvPr/>
            </p:nvSpPr>
            <p:spPr bwMode="auto">
              <a:xfrm>
                <a:off x="1681" y="3120"/>
                <a:ext cx="59" cy="102"/>
              </a:xfrm>
              <a:custGeom>
                <a:avLst/>
                <a:gdLst/>
                <a:ahLst/>
                <a:cxnLst>
                  <a:cxn ang="0">
                    <a:pos x="0" y="205"/>
                  </a:cxn>
                  <a:cxn ang="0">
                    <a:pos x="3" y="193"/>
                  </a:cxn>
                  <a:cxn ang="0">
                    <a:pos x="117" y="0"/>
                  </a:cxn>
                  <a:cxn ang="0">
                    <a:pos x="114" y="12"/>
                  </a:cxn>
                  <a:cxn ang="0">
                    <a:pos x="0" y="205"/>
                  </a:cxn>
                </a:cxnLst>
                <a:rect l="0" t="0" r="r" b="b"/>
                <a:pathLst>
                  <a:path w="117" h="205">
                    <a:moveTo>
                      <a:pt x="0" y="205"/>
                    </a:moveTo>
                    <a:lnTo>
                      <a:pt x="3" y="193"/>
                    </a:lnTo>
                    <a:lnTo>
                      <a:pt x="117" y="0"/>
                    </a:lnTo>
                    <a:lnTo>
                      <a:pt x="114" y="12"/>
                    </a:lnTo>
                    <a:lnTo>
                      <a:pt x="0" y="205"/>
                    </a:lnTo>
                    <a:close/>
                  </a:path>
                </a:pathLst>
              </a:custGeom>
              <a:solidFill>
                <a:srgbClr val="DCDC57"/>
              </a:solidFill>
              <a:ln w="9525">
                <a:noFill/>
                <a:round/>
                <a:headEnd/>
                <a:tailEnd/>
              </a:ln>
            </p:spPr>
            <p:txBody>
              <a:bodyPr/>
              <a:lstStyle/>
              <a:p>
                <a:pPr algn="ctr">
                  <a:defRPr/>
                </a:pPr>
                <a:endParaRPr lang="en-US" b="1" dirty="0">
                  <a:latin typeface="+mn-lt"/>
                  <a:cs typeface="+mn-cs"/>
                </a:endParaRPr>
              </a:p>
            </p:txBody>
          </p:sp>
          <p:sp>
            <p:nvSpPr>
              <p:cNvPr id="390" name="Freeform 246"/>
              <p:cNvSpPr>
                <a:spLocks/>
              </p:cNvSpPr>
              <p:nvPr/>
            </p:nvSpPr>
            <p:spPr bwMode="auto">
              <a:xfrm>
                <a:off x="1682" y="3109"/>
                <a:ext cx="59" cy="107"/>
              </a:xfrm>
              <a:custGeom>
                <a:avLst/>
                <a:gdLst/>
                <a:ahLst/>
                <a:cxnLst>
                  <a:cxn ang="0">
                    <a:pos x="0" y="215"/>
                  </a:cxn>
                  <a:cxn ang="0">
                    <a:pos x="6" y="191"/>
                  </a:cxn>
                  <a:cxn ang="0">
                    <a:pos x="119" y="0"/>
                  </a:cxn>
                  <a:cxn ang="0">
                    <a:pos x="114" y="22"/>
                  </a:cxn>
                  <a:cxn ang="0">
                    <a:pos x="0" y="215"/>
                  </a:cxn>
                </a:cxnLst>
                <a:rect l="0" t="0" r="r" b="b"/>
                <a:pathLst>
                  <a:path w="119" h="215">
                    <a:moveTo>
                      <a:pt x="0" y="215"/>
                    </a:moveTo>
                    <a:lnTo>
                      <a:pt x="6" y="191"/>
                    </a:lnTo>
                    <a:lnTo>
                      <a:pt x="119" y="0"/>
                    </a:lnTo>
                    <a:lnTo>
                      <a:pt x="114" y="22"/>
                    </a:lnTo>
                    <a:lnTo>
                      <a:pt x="0" y="215"/>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391" name="Freeform 247"/>
              <p:cNvSpPr>
                <a:spLocks/>
              </p:cNvSpPr>
              <p:nvPr/>
            </p:nvSpPr>
            <p:spPr bwMode="auto">
              <a:xfrm>
                <a:off x="1686" y="3097"/>
                <a:ext cx="58" cy="110"/>
              </a:xfrm>
              <a:custGeom>
                <a:avLst/>
                <a:gdLst/>
                <a:ahLst/>
                <a:cxnLst>
                  <a:cxn ang="0">
                    <a:pos x="0" y="213"/>
                  </a:cxn>
                  <a:cxn ang="0">
                    <a:pos x="3" y="187"/>
                  </a:cxn>
                  <a:cxn ang="0">
                    <a:pos x="116" y="0"/>
                  </a:cxn>
                  <a:cxn ang="0">
                    <a:pos x="113" y="22"/>
                  </a:cxn>
                  <a:cxn ang="0">
                    <a:pos x="0" y="213"/>
                  </a:cxn>
                </a:cxnLst>
                <a:rect l="0" t="0" r="r" b="b"/>
                <a:pathLst>
                  <a:path w="116" h="213">
                    <a:moveTo>
                      <a:pt x="0" y="213"/>
                    </a:moveTo>
                    <a:lnTo>
                      <a:pt x="3" y="187"/>
                    </a:lnTo>
                    <a:lnTo>
                      <a:pt x="116" y="0"/>
                    </a:lnTo>
                    <a:lnTo>
                      <a:pt x="113" y="22"/>
                    </a:lnTo>
                    <a:lnTo>
                      <a:pt x="0" y="213"/>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392" name="Freeform 248"/>
              <p:cNvSpPr>
                <a:spLocks/>
              </p:cNvSpPr>
              <p:nvPr/>
            </p:nvSpPr>
            <p:spPr bwMode="auto">
              <a:xfrm>
                <a:off x="1688" y="3086"/>
                <a:ext cx="57" cy="105"/>
              </a:xfrm>
              <a:custGeom>
                <a:avLst/>
                <a:gdLst/>
                <a:ahLst/>
                <a:cxnLst>
                  <a:cxn ang="0">
                    <a:pos x="0" y="209"/>
                  </a:cxn>
                  <a:cxn ang="0">
                    <a:pos x="3" y="185"/>
                  </a:cxn>
                  <a:cxn ang="0">
                    <a:pos x="116" y="0"/>
                  </a:cxn>
                  <a:cxn ang="0">
                    <a:pos x="113" y="22"/>
                  </a:cxn>
                  <a:cxn ang="0">
                    <a:pos x="0" y="209"/>
                  </a:cxn>
                </a:cxnLst>
                <a:rect l="0" t="0" r="r" b="b"/>
                <a:pathLst>
                  <a:path w="116" h="209">
                    <a:moveTo>
                      <a:pt x="0" y="209"/>
                    </a:moveTo>
                    <a:lnTo>
                      <a:pt x="3" y="185"/>
                    </a:lnTo>
                    <a:lnTo>
                      <a:pt x="116" y="0"/>
                    </a:lnTo>
                    <a:lnTo>
                      <a:pt x="113" y="22"/>
                    </a:lnTo>
                    <a:lnTo>
                      <a:pt x="0" y="209"/>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393" name="Freeform 249"/>
              <p:cNvSpPr>
                <a:spLocks/>
              </p:cNvSpPr>
              <p:nvPr/>
            </p:nvSpPr>
            <p:spPr bwMode="auto">
              <a:xfrm>
                <a:off x="1689" y="3078"/>
                <a:ext cx="57" cy="104"/>
              </a:xfrm>
              <a:custGeom>
                <a:avLst/>
                <a:gdLst/>
                <a:ahLst/>
                <a:cxnLst>
                  <a:cxn ang="0">
                    <a:pos x="0" y="208"/>
                  </a:cxn>
                  <a:cxn ang="0">
                    <a:pos x="3" y="182"/>
                  </a:cxn>
                  <a:cxn ang="0">
                    <a:pos x="114" y="0"/>
                  </a:cxn>
                  <a:cxn ang="0">
                    <a:pos x="113" y="23"/>
                  </a:cxn>
                  <a:cxn ang="0">
                    <a:pos x="0" y="208"/>
                  </a:cxn>
                </a:cxnLst>
                <a:rect l="0" t="0" r="r" b="b"/>
                <a:pathLst>
                  <a:path w="114" h="208">
                    <a:moveTo>
                      <a:pt x="0" y="208"/>
                    </a:moveTo>
                    <a:lnTo>
                      <a:pt x="3" y="182"/>
                    </a:lnTo>
                    <a:lnTo>
                      <a:pt x="114" y="0"/>
                    </a:lnTo>
                    <a:lnTo>
                      <a:pt x="113" y="23"/>
                    </a:lnTo>
                    <a:lnTo>
                      <a:pt x="0" y="208"/>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394" name="Freeform 250"/>
              <p:cNvSpPr>
                <a:spLocks/>
              </p:cNvSpPr>
              <p:nvPr/>
            </p:nvSpPr>
            <p:spPr bwMode="auto">
              <a:xfrm>
                <a:off x="1690" y="3063"/>
                <a:ext cx="56" cy="103"/>
              </a:xfrm>
              <a:custGeom>
                <a:avLst/>
                <a:gdLst/>
                <a:ahLst/>
                <a:cxnLst>
                  <a:cxn ang="0">
                    <a:pos x="0" y="206"/>
                  </a:cxn>
                  <a:cxn ang="0">
                    <a:pos x="0" y="180"/>
                  </a:cxn>
                  <a:cxn ang="0">
                    <a:pos x="113" y="0"/>
                  </a:cxn>
                  <a:cxn ang="0">
                    <a:pos x="111" y="24"/>
                  </a:cxn>
                  <a:cxn ang="0">
                    <a:pos x="0" y="206"/>
                  </a:cxn>
                </a:cxnLst>
                <a:rect l="0" t="0" r="r" b="b"/>
                <a:pathLst>
                  <a:path w="113" h="206">
                    <a:moveTo>
                      <a:pt x="0" y="206"/>
                    </a:moveTo>
                    <a:lnTo>
                      <a:pt x="0" y="180"/>
                    </a:lnTo>
                    <a:lnTo>
                      <a:pt x="113" y="0"/>
                    </a:lnTo>
                    <a:lnTo>
                      <a:pt x="111" y="24"/>
                    </a:lnTo>
                    <a:lnTo>
                      <a:pt x="0" y="206"/>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395" name="Freeform 251"/>
              <p:cNvSpPr>
                <a:spLocks/>
              </p:cNvSpPr>
              <p:nvPr/>
            </p:nvSpPr>
            <p:spPr bwMode="auto">
              <a:xfrm>
                <a:off x="1690" y="3052"/>
                <a:ext cx="56" cy="101"/>
              </a:xfrm>
              <a:custGeom>
                <a:avLst/>
                <a:gdLst/>
                <a:ahLst/>
                <a:cxnLst>
                  <a:cxn ang="0">
                    <a:pos x="0" y="202"/>
                  </a:cxn>
                  <a:cxn ang="0">
                    <a:pos x="0" y="178"/>
                  </a:cxn>
                  <a:cxn ang="0">
                    <a:pos x="111" y="0"/>
                  </a:cxn>
                  <a:cxn ang="0">
                    <a:pos x="113" y="22"/>
                  </a:cxn>
                  <a:cxn ang="0">
                    <a:pos x="0" y="202"/>
                  </a:cxn>
                </a:cxnLst>
                <a:rect l="0" t="0" r="r" b="b"/>
                <a:pathLst>
                  <a:path w="113" h="202">
                    <a:moveTo>
                      <a:pt x="0" y="202"/>
                    </a:moveTo>
                    <a:lnTo>
                      <a:pt x="0" y="178"/>
                    </a:lnTo>
                    <a:lnTo>
                      <a:pt x="111" y="0"/>
                    </a:lnTo>
                    <a:lnTo>
                      <a:pt x="113" y="22"/>
                    </a:lnTo>
                    <a:lnTo>
                      <a:pt x="0" y="202"/>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396" name="Freeform 252"/>
              <p:cNvSpPr>
                <a:spLocks/>
              </p:cNvSpPr>
              <p:nvPr/>
            </p:nvSpPr>
            <p:spPr bwMode="auto">
              <a:xfrm>
                <a:off x="1689" y="3040"/>
                <a:ext cx="57" cy="104"/>
              </a:xfrm>
              <a:custGeom>
                <a:avLst/>
                <a:gdLst/>
                <a:ahLst/>
                <a:cxnLst>
                  <a:cxn ang="0">
                    <a:pos x="3" y="202"/>
                  </a:cxn>
                  <a:cxn ang="0">
                    <a:pos x="0" y="176"/>
                  </a:cxn>
                  <a:cxn ang="0">
                    <a:pos x="113" y="0"/>
                  </a:cxn>
                  <a:cxn ang="0">
                    <a:pos x="114" y="24"/>
                  </a:cxn>
                  <a:cxn ang="0">
                    <a:pos x="3" y="202"/>
                  </a:cxn>
                </a:cxnLst>
                <a:rect l="0" t="0" r="r" b="b"/>
                <a:pathLst>
                  <a:path w="114" h="202">
                    <a:moveTo>
                      <a:pt x="3" y="202"/>
                    </a:moveTo>
                    <a:lnTo>
                      <a:pt x="0" y="176"/>
                    </a:lnTo>
                    <a:lnTo>
                      <a:pt x="113" y="0"/>
                    </a:lnTo>
                    <a:lnTo>
                      <a:pt x="114" y="24"/>
                    </a:lnTo>
                    <a:lnTo>
                      <a:pt x="3" y="202"/>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397" name="Freeform 253"/>
              <p:cNvSpPr>
                <a:spLocks/>
              </p:cNvSpPr>
              <p:nvPr/>
            </p:nvSpPr>
            <p:spPr bwMode="auto">
              <a:xfrm>
                <a:off x="1688" y="3029"/>
                <a:ext cx="57" cy="99"/>
              </a:xfrm>
              <a:custGeom>
                <a:avLst/>
                <a:gdLst/>
                <a:ahLst/>
                <a:cxnLst>
                  <a:cxn ang="0">
                    <a:pos x="3" y="198"/>
                  </a:cxn>
                  <a:cxn ang="0">
                    <a:pos x="0" y="174"/>
                  </a:cxn>
                  <a:cxn ang="0">
                    <a:pos x="113" y="0"/>
                  </a:cxn>
                  <a:cxn ang="0">
                    <a:pos x="116" y="22"/>
                  </a:cxn>
                  <a:cxn ang="0">
                    <a:pos x="3" y="198"/>
                  </a:cxn>
                </a:cxnLst>
                <a:rect l="0" t="0" r="r" b="b"/>
                <a:pathLst>
                  <a:path w="116" h="198">
                    <a:moveTo>
                      <a:pt x="3" y="198"/>
                    </a:moveTo>
                    <a:lnTo>
                      <a:pt x="0" y="174"/>
                    </a:lnTo>
                    <a:lnTo>
                      <a:pt x="113" y="0"/>
                    </a:lnTo>
                    <a:lnTo>
                      <a:pt x="116" y="22"/>
                    </a:lnTo>
                    <a:lnTo>
                      <a:pt x="3" y="198"/>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398" name="Freeform 254"/>
              <p:cNvSpPr>
                <a:spLocks/>
              </p:cNvSpPr>
              <p:nvPr/>
            </p:nvSpPr>
            <p:spPr bwMode="auto">
              <a:xfrm>
                <a:off x="1686" y="3018"/>
                <a:ext cx="58" cy="98"/>
              </a:xfrm>
              <a:custGeom>
                <a:avLst/>
                <a:gdLst/>
                <a:ahLst/>
                <a:cxnLst>
                  <a:cxn ang="0">
                    <a:pos x="3" y="197"/>
                  </a:cxn>
                  <a:cxn ang="0">
                    <a:pos x="0" y="171"/>
                  </a:cxn>
                  <a:cxn ang="0">
                    <a:pos x="113" y="0"/>
                  </a:cxn>
                  <a:cxn ang="0">
                    <a:pos x="116" y="23"/>
                  </a:cxn>
                  <a:cxn ang="0">
                    <a:pos x="3" y="197"/>
                  </a:cxn>
                </a:cxnLst>
                <a:rect l="0" t="0" r="r" b="b"/>
                <a:pathLst>
                  <a:path w="116" h="197">
                    <a:moveTo>
                      <a:pt x="3" y="197"/>
                    </a:moveTo>
                    <a:lnTo>
                      <a:pt x="0" y="171"/>
                    </a:lnTo>
                    <a:lnTo>
                      <a:pt x="113" y="0"/>
                    </a:lnTo>
                    <a:lnTo>
                      <a:pt x="116" y="23"/>
                    </a:lnTo>
                    <a:lnTo>
                      <a:pt x="3" y="197"/>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399" name="Freeform 255"/>
              <p:cNvSpPr>
                <a:spLocks/>
              </p:cNvSpPr>
              <p:nvPr/>
            </p:nvSpPr>
            <p:spPr bwMode="auto">
              <a:xfrm>
                <a:off x="1682" y="3007"/>
                <a:ext cx="59" cy="96"/>
              </a:xfrm>
              <a:custGeom>
                <a:avLst/>
                <a:gdLst/>
                <a:ahLst/>
                <a:cxnLst>
                  <a:cxn ang="0">
                    <a:pos x="6" y="193"/>
                  </a:cxn>
                  <a:cxn ang="0">
                    <a:pos x="0" y="169"/>
                  </a:cxn>
                  <a:cxn ang="0">
                    <a:pos x="114" y="0"/>
                  </a:cxn>
                  <a:cxn ang="0">
                    <a:pos x="119" y="22"/>
                  </a:cxn>
                  <a:cxn ang="0">
                    <a:pos x="6" y="193"/>
                  </a:cxn>
                </a:cxnLst>
                <a:rect l="0" t="0" r="r" b="b"/>
                <a:pathLst>
                  <a:path w="119" h="193">
                    <a:moveTo>
                      <a:pt x="6" y="193"/>
                    </a:moveTo>
                    <a:lnTo>
                      <a:pt x="0" y="169"/>
                    </a:lnTo>
                    <a:lnTo>
                      <a:pt x="114" y="0"/>
                    </a:lnTo>
                    <a:lnTo>
                      <a:pt x="119" y="22"/>
                    </a:lnTo>
                    <a:lnTo>
                      <a:pt x="6" y="193"/>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400" name="Freeform 256"/>
              <p:cNvSpPr>
                <a:spLocks/>
              </p:cNvSpPr>
              <p:nvPr/>
            </p:nvSpPr>
            <p:spPr bwMode="auto">
              <a:xfrm>
                <a:off x="1680" y="2996"/>
                <a:ext cx="60" cy="95"/>
              </a:xfrm>
              <a:custGeom>
                <a:avLst/>
                <a:gdLst/>
                <a:ahLst/>
                <a:cxnLst>
                  <a:cxn ang="0">
                    <a:pos x="6" y="189"/>
                  </a:cxn>
                  <a:cxn ang="0">
                    <a:pos x="0" y="167"/>
                  </a:cxn>
                  <a:cxn ang="0">
                    <a:pos x="114" y="0"/>
                  </a:cxn>
                  <a:cxn ang="0">
                    <a:pos x="120" y="20"/>
                  </a:cxn>
                  <a:cxn ang="0">
                    <a:pos x="6" y="189"/>
                  </a:cxn>
                </a:cxnLst>
                <a:rect l="0" t="0" r="r" b="b"/>
                <a:pathLst>
                  <a:path w="120" h="189">
                    <a:moveTo>
                      <a:pt x="6" y="189"/>
                    </a:moveTo>
                    <a:lnTo>
                      <a:pt x="0" y="167"/>
                    </a:lnTo>
                    <a:lnTo>
                      <a:pt x="114" y="0"/>
                    </a:lnTo>
                    <a:lnTo>
                      <a:pt x="120" y="20"/>
                    </a:lnTo>
                    <a:lnTo>
                      <a:pt x="6" y="189"/>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401" name="Freeform 257"/>
              <p:cNvSpPr>
                <a:spLocks/>
              </p:cNvSpPr>
              <p:nvPr/>
            </p:nvSpPr>
            <p:spPr bwMode="auto">
              <a:xfrm>
                <a:off x="1681" y="3001"/>
                <a:ext cx="59" cy="90"/>
              </a:xfrm>
              <a:custGeom>
                <a:avLst/>
                <a:gdLst/>
                <a:ahLst/>
                <a:cxnLst>
                  <a:cxn ang="0">
                    <a:pos x="3" y="180"/>
                  </a:cxn>
                  <a:cxn ang="0">
                    <a:pos x="0" y="169"/>
                  </a:cxn>
                  <a:cxn ang="0">
                    <a:pos x="114" y="0"/>
                  </a:cxn>
                  <a:cxn ang="0">
                    <a:pos x="117" y="11"/>
                  </a:cxn>
                  <a:cxn ang="0">
                    <a:pos x="3" y="180"/>
                  </a:cxn>
                </a:cxnLst>
                <a:rect l="0" t="0" r="r" b="b"/>
                <a:pathLst>
                  <a:path w="117" h="180">
                    <a:moveTo>
                      <a:pt x="3" y="180"/>
                    </a:moveTo>
                    <a:lnTo>
                      <a:pt x="0" y="169"/>
                    </a:lnTo>
                    <a:lnTo>
                      <a:pt x="114" y="0"/>
                    </a:lnTo>
                    <a:lnTo>
                      <a:pt x="117" y="11"/>
                    </a:lnTo>
                    <a:lnTo>
                      <a:pt x="3" y="180"/>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402" name="Freeform 258"/>
              <p:cNvSpPr>
                <a:spLocks/>
              </p:cNvSpPr>
              <p:nvPr/>
            </p:nvSpPr>
            <p:spPr bwMode="auto">
              <a:xfrm>
                <a:off x="1680" y="2996"/>
                <a:ext cx="58" cy="89"/>
              </a:xfrm>
              <a:custGeom>
                <a:avLst/>
                <a:gdLst/>
                <a:ahLst/>
                <a:cxnLst>
                  <a:cxn ang="0">
                    <a:pos x="3" y="178"/>
                  </a:cxn>
                  <a:cxn ang="0">
                    <a:pos x="0" y="167"/>
                  </a:cxn>
                  <a:cxn ang="0">
                    <a:pos x="114" y="0"/>
                  </a:cxn>
                  <a:cxn ang="0">
                    <a:pos x="117" y="9"/>
                  </a:cxn>
                  <a:cxn ang="0">
                    <a:pos x="3" y="178"/>
                  </a:cxn>
                </a:cxnLst>
                <a:rect l="0" t="0" r="r" b="b"/>
                <a:pathLst>
                  <a:path w="117" h="178">
                    <a:moveTo>
                      <a:pt x="3" y="178"/>
                    </a:moveTo>
                    <a:lnTo>
                      <a:pt x="0" y="167"/>
                    </a:lnTo>
                    <a:lnTo>
                      <a:pt x="114" y="0"/>
                    </a:lnTo>
                    <a:lnTo>
                      <a:pt x="117" y="9"/>
                    </a:lnTo>
                    <a:lnTo>
                      <a:pt x="3" y="178"/>
                    </a:lnTo>
                    <a:close/>
                  </a:path>
                </a:pathLst>
              </a:custGeom>
              <a:solidFill>
                <a:srgbClr val="DCDC57"/>
              </a:solidFill>
              <a:ln w="9525">
                <a:noFill/>
                <a:round/>
                <a:headEnd/>
                <a:tailEnd/>
              </a:ln>
            </p:spPr>
            <p:txBody>
              <a:bodyPr/>
              <a:lstStyle/>
              <a:p>
                <a:pPr algn="ctr">
                  <a:defRPr/>
                </a:pPr>
                <a:endParaRPr lang="en-US" b="1" dirty="0">
                  <a:latin typeface="+mn-lt"/>
                  <a:cs typeface="+mn-cs"/>
                </a:endParaRPr>
              </a:p>
            </p:txBody>
          </p:sp>
          <p:sp>
            <p:nvSpPr>
              <p:cNvPr id="403" name="Freeform 259"/>
              <p:cNvSpPr>
                <a:spLocks/>
              </p:cNvSpPr>
              <p:nvPr/>
            </p:nvSpPr>
            <p:spPr bwMode="auto">
              <a:xfrm>
                <a:off x="1675" y="2985"/>
                <a:ext cx="61" cy="95"/>
              </a:xfrm>
              <a:custGeom>
                <a:avLst/>
                <a:gdLst/>
                <a:ahLst/>
                <a:cxnLst>
                  <a:cxn ang="0">
                    <a:pos x="8" y="190"/>
                  </a:cxn>
                  <a:cxn ang="0">
                    <a:pos x="0" y="166"/>
                  </a:cxn>
                  <a:cxn ang="0">
                    <a:pos x="114" y="0"/>
                  </a:cxn>
                  <a:cxn ang="0">
                    <a:pos x="122" y="23"/>
                  </a:cxn>
                  <a:cxn ang="0">
                    <a:pos x="8" y="190"/>
                  </a:cxn>
                </a:cxnLst>
                <a:rect l="0" t="0" r="r" b="b"/>
                <a:pathLst>
                  <a:path w="122" h="190">
                    <a:moveTo>
                      <a:pt x="8" y="190"/>
                    </a:moveTo>
                    <a:lnTo>
                      <a:pt x="0" y="166"/>
                    </a:lnTo>
                    <a:lnTo>
                      <a:pt x="114" y="0"/>
                    </a:lnTo>
                    <a:lnTo>
                      <a:pt x="122" y="23"/>
                    </a:lnTo>
                    <a:lnTo>
                      <a:pt x="8" y="190"/>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404" name="Freeform 260"/>
              <p:cNvSpPr>
                <a:spLocks/>
              </p:cNvSpPr>
              <p:nvPr/>
            </p:nvSpPr>
            <p:spPr bwMode="auto">
              <a:xfrm>
                <a:off x="1671" y="2975"/>
                <a:ext cx="61" cy="93"/>
              </a:xfrm>
              <a:custGeom>
                <a:avLst/>
                <a:gdLst/>
                <a:ahLst/>
                <a:cxnLst>
                  <a:cxn ang="0">
                    <a:pos x="9" y="186"/>
                  </a:cxn>
                  <a:cxn ang="0">
                    <a:pos x="0" y="163"/>
                  </a:cxn>
                  <a:cxn ang="0">
                    <a:pos x="115" y="0"/>
                  </a:cxn>
                  <a:cxn ang="0">
                    <a:pos x="123" y="20"/>
                  </a:cxn>
                  <a:cxn ang="0">
                    <a:pos x="9" y="186"/>
                  </a:cxn>
                </a:cxnLst>
                <a:rect l="0" t="0" r="r" b="b"/>
                <a:pathLst>
                  <a:path w="123" h="186">
                    <a:moveTo>
                      <a:pt x="9" y="186"/>
                    </a:moveTo>
                    <a:lnTo>
                      <a:pt x="0" y="163"/>
                    </a:lnTo>
                    <a:lnTo>
                      <a:pt x="115" y="0"/>
                    </a:lnTo>
                    <a:lnTo>
                      <a:pt x="123" y="20"/>
                    </a:lnTo>
                    <a:lnTo>
                      <a:pt x="9" y="186"/>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405" name="Freeform 261"/>
              <p:cNvSpPr>
                <a:spLocks/>
              </p:cNvSpPr>
              <p:nvPr/>
            </p:nvSpPr>
            <p:spPr bwMode="auto">
              <a:xfrm>
                <a:off x="1674" y="2984"/>
                <a:ext cx="59" cy="84"/>
              </a:xfrm>
              <a:custGeom>
                <a:avLst/>
                <a:gdLst/>
                <a:ahLst/>
                <a:cxnLst>
                  <a:cxn ang="0">
                    <a:pos x="5" y="175"/>
                  </a:cxn>
                  <a:cxn ang="0">
                    <a:pos x="0" y="163"/>
                  </a:cxn>
                  <a:cxn ang="0">
                    <a:pos x="116" y="0"/>
                  </a:cxn>
                  <a:cxn ang="0">
                    <a:pos x="119" y="9"/>
                  </a:cxn>
                  <a:cxn ang="0">
                    <a:pos x="5" y="175"/>
                  </a:cxn>
                </a:cxnLst>
                <a:rect l="0" t="0" r="r" b="b"/>
                <a:pathLst>
                  <a:path w="119" h="175">
                    <a:moveTo>
                      <a:pt x="5" y="175"/>
                    </a:moveTo>
                    <a:lnTo>
                      <a:pt x="0" y="163"/>
                    </a:lnTo>
                    <a:lnTo>
                      <a:pt x="116" y="0"/>
                    </a:lnTo>
                    <a:lnTo>
                      <a:pt x="119" y="9"/>
                    </a:lnTo>
                    <a:lnTo>
                      <a:pt x="5" y="175"/>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406" name="Freeform 262"/>
              <p:cNvSpPr>
                <a:spLocks/>
              </p:cNvSpPr>
              <p:nvPr/>
            </p:nvSpPr>
            <p:spPr bwMode="auto">
              <a:xfrm>
                <a:off x="1671" y="2975"/>
                <a:ext cx="61" cy="87"/>
              </a:xfrm>
              <a:custGeom>
                <a:avLst/>
                <a:gdLst/>
                <a:ahLst/>
                <a:cxnLst>
                  <a:cxn ang="0">
                    <a:pos x="4" y="174"/>
                  </a:cxn>
                  <a:cxn ang="0">
                    <a:pos x="0" y="163"/>
                  </a:cxn>
                  <a:cxn ang="0">
                    <a:pos x="115" y="0"/>
                  </a:cxn>
                  <a:cxn ang="0">
                    <a:pos x="120" y="11"/>
                  </a:cxn>
                  <a:cxn ang="0">
                    <a:pos x="4" y="174"/>
                  </a:cxn>
                </a:cxnLst>
                <a:rect l="0" t="0" r="r" b="b"/>
                <a:pathLst>
                  <a:path w="120" h="174">
                    <a:moveTo>
                      <a:pt x="4" y="174"/>
                    </a:moveTo>
                    <a:lnTo>
                      <a:pt x="0" y="163"/>
                    </a:lnTo>
                    <a:lnTo>
                      <a:pt x="115" y="0"/>
                    </a:lnTo>
                    <a:lnTo>
                      <a:pt x="120" y="11"/>
                    </a:lnTo>
                    <a:lnTo>
                      <a:pt x="4" y="174"/>
                    </a:lnTo>
                    <a:close/>
                  </a:path>
                </a:pathLst>
              </a:custGeom>
              <a:solidFill>
                <a:srgbClr val="D9D956"/>
              </a:solidFill>
              <a:ln w="9525">
                <a:noFill/>
                <a:round/>
                <a:headEnd/>
                <a:tailEnd/>
              </a:ln>
            </p:spPr>
            <p:txBody>
              <a:bodyPr/>
              <a:lstStyle/>
              <a:p>
                <a:pPr algn="ctr">
                  <a:defRPr/>
                </a:pPr>
                <a:endParaRPr lang="en-US" b="1" dirty="0">
                  <a:latin typeface="+mn-lt"/>
                  <a:cs typeface="+mn-cs"/>
                </a:endParaRPr>
              </a:p>
            </p:txBody>
          </p:sp>
          <p:sp>
            <p:nvSpPr>
              <p:cNvPr id="407" name="Freeform 263"/>
              <p:cNvSpPr>
                <a:spLocks/>
              </p:cNvSpPr>
              <p:nvPr/>
            </p:nvSpPr>
            <p:spPr bwMode="auto">
              <a:xfrm>
                <a:off x="1667" y="2965"/>
                <a:ext cx="62" cy="92"/>
              </a:xfrm>
              <a:custGeom>
                <a:avLst/>
                <a:gdLst/>
                <a:ahLst/>
                <a:cxnLst>
                  <a:cxn ang="0">
                    <a:pos x="10" y="183"/>
                  </a:cxn>
                  <a:cxn ang="0">
                    <a:pos x="0" y="161"/>
                  </a:cxn>
                  <a:cxn ang="0">
                    <a:pos x="118" y="0"/>
                  </a:cxn>
                  <a:cxn ang="0">
                    <a:pos x="125" y="20"/>
                  </a:cxn>
                  <a:cxn ang="0">
                    <a:pos x="10" y="183"/>
                  </a:cxn>
                </a:cxnLst>
                <a:rect l="0" t="0" r="r" b="b"/>
                <a:pathLst>
                  <a:path w="125" h="183">
                    <a:moveTo>
                      <a:pt x="10" y="183"/>
                    </a:moveTo>
                    <a:lnTo>
                      <a:pt x="0" y="161"/>
                    </a:lnTo>
                    <a:lnTo>
                      <a:pt x="118" y="0"/>
                    </a:lnTo>
                    <a:lnTo>
                      <a:pt x="125" y="20"/>
                    </a:lnTo>
                    <a:lnTo>
                      <a:pt x="10" y="183"/>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408" name="Freeform 264"/>
              <p:cNvSpPr>
                <a:spLocks/>
              </p:cNvSpPr>
              <p:nvPr/>
            </p:nvSpPr>
            <p:spPr bwMode="auto">
              <a:xfrm>
                <a:off x="1661" y="2956"/>
                <a:ext cx="64" cy="90"/>
              </a:xfrm>
              <a:custGeom>
                <a:avLst/>
                <a:gdLst/>
                <a:ahLst/>
                <a:cxnLst>
                  <a:cxn ang="0">
                    <a:pos x="10" y="180"/>
                  </a:cxn>
                  <a:cxn ang="0">
                    <a:pos x="0" y="160"/>
                  </a:cxn>
                  <a:cxn ang="0">
                    <a:pos x="117" y="0"/>
                  </a:cxn>
                  <a:cxn ang="0">
                    <a:pos x="128" y="19"/>
                  </a:cxn>
                  <a:cxn ang="0">
                    <a:pos x="10" y="180"/>
                  </a:cxn>
                </a:cxnLst>
                <a:rect l="0" t="0" r="r" b="b"/>
                <a:pathLst>
                  <a:path w="128" h="180">
                    <a:moveTo>
                      <a:pt x="10" y="180"/>
                    </a:moveTo>
                    <a:lnTo>
                      <a:pt x="0" y="160"/>
                    </a:lnTo>
                    <a:lnTo>
                      <a:pt x="117" y="0"/>
                    </a:lnTo>
                    <a:lnTo>
                      <a:pt x="128" y="19"/>
                    </a:lnTo>
                    <a:lnTo>
                      <a:pt x="10" y="180"/>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409" name="Freeform 265"/>
              <p:cNvSpPr>
                <a:spLocks/>
              </p:cNvSpPr>
              <p:nvPr/>
            </p:nvSpPr>
            <p:spPr bwMode="auto">
              <a:xfrm>
                <a:off x="1664" y="2960"/>
                <a:ext cx="61" cy="86"/>
              </a:xfrm>
              <a:custGeom>
                <a:avLst/>
                <a:gdLst/>
                <a:ahLst/>
                <a:cxnLst>
                  <a:cxn ang="0">
                    <a:pos x="4" y="171"/>
                  </a:cxn>
                  <a:cxn ang="0">
                    <a:pos x="0" y="160"/>
                  </a:cxn>
                  <a:cxn ang="0">
                    <a:pos x="117" y="0"/>
                  </a:cxn>
                  <a:cxn ang="0">
                    <a:pos x="122" y="10"/>
                  </a:cxn>
                  <a:cxn ang="0">
                    <a:pos x="4" y="171"/>
                  </a:cxn>
                </a:cxnLst>
                <a:rect l="0" t="0" r="r" b="b"/>
                <a:pathLst>
                  <a:path w="122" h="171">
                    <a:moveTo>
                      <a:pt x="4" y="171"/>
                    </a:moveTo>
                    <a:lnTo>
                      <a:pt x="0" y="160"/>
                    </a:lnTo>
                    <a:lnTo>
                      <a:pt x="117" y="0"/>
                    </a:lnTo>
                    <a:lnTo>
                      <a:pt x="122" y="10"/>
                    </a:lnTo>
                    <a:lnTo>
                      <a:pt x="4" y="171"/>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410" name="Freeform 266"/>
              <p:cNvSpPr>
                <a:spLocks/>
              </p:cNvSpPr>
              <p:nvPr/>
            </p:nvSpPr>
            <p:spPr bwMode="auto">
              <a:xfrm>
                <a:off x="1661" y="2956"/>
                <a:ext cx="62" cy="81"/>
              </a:xfrm>
              <a:custGeom>
                <a:avLst/>
                <a:gdLst/>
                <a:ahLst/>
                <a:cxnLst>
                  <a:cxn ang="0">
                    <a:pos x="6" y="169"/>
                  </a:cxn>
                  <a:cxn ang="0">
                    <a:pos x="0" y="160"/>
                  </a:cxn>
                  <a:cxn ang="0">
                    <a:pos x="117" y="0"/>
                  </a:cxn>
                  <a:cxn ang="0">
                    <a:pos x="123" y="9"/>
                  </a:cxn>
                  <a:cxn ang="0">
                    <a:pos x="6" y="169"/>
                  </a:cxn>
                </a:cxnLst>
                <a:rect l="0" t="0" r="r" b="b"/>
                <a:pathLst>
                  <a:path w="123" h="169">
                    <a:moveTo>
                      <a:pt x="6" y="169"/>
                    </a:moveTo>
                    <a:lnTo>
                      <a:pt x="0" y="160"/>
                    </a:lnTo>
                    <a:lnTo>
                      <a:pt x="117" y="0"/>
                    </a:lnTo>
                    <a:lnTo>
                      <a:pt x="123" y="9"/>
                    </a:lnTo>
                    <a:lnTo>
                      <a:pt x="6" y="169"/>
                    </a:lnTo>
                    <a:close/>
                  </a:path>
                </a:pathLst>
              </a:custGeom>
              <a:solidFill>
                <a:srgbClr val="D6D655"/>
              </a:solidFill>
              <a:ln w="9525">
                <a:noFill/>
                <a:round/>
                <a:headEnd/>
                <a:tailEnd/>
              </a:ln>
            </p:spPr>
            <p:txBody>
              <a:bodyPr/>
              <a:lstStyle/>
              <a:p>
                <a:pPr algn="ctr">
                  <a:defRPr/>
                </a:pPr>
                <a:endParaRPr lang="en-US" b="1" dirty="0">
                  <a:latin typeface="+mn-lt"/>
                  <a:cs typeface="+mn-cs"/>
                </a:endParaRPr>
              </a:p>
            </p:txBody>
          </p:sp>
          <p:sp>
            <p:nvSpPr>
              <p:cNvPr id="411" name="Freeform 267"/>
              <p:cNvSpPr>
                <a:spLocks/>
              </p:cNvSpPr>
              <p:nvPr/>
            </p:nvSpPr>
            <p:spPr bwMode="auto">
              <a:xfrm>
                <a:off x="1654" y="2946"/>
                <a:ext cx="64" cy="89"/>
              </a:xfrm>
              <a:custGeom>
                <a:avLst/>
                <a:gdLst/>
                <a:ahLst/>
                <a:cxnLst>
                  <a:cxn ang="0">
                    <a:pos x="11" y="178"/>
                  </a:cxn>
                  <a:cxn ang="0">
                    <a:pos x="0" y="155"/>
                  </a:cxn>
                  <a:cxn ang="0">
                    <a:pos x="119" y="0"/>
                  </a:cxn>
                  <a:cxn ang="0">
                    <a:pos x="128" y="18"/>
                  </a:cxn>
                  <a:cxn ang="0">
                    <a:pos x="11" y="178"/>
                  </a:cxn>
                </a:cxnLst>
                <a:rect l="0" t="0" r="r" b="b"/>
                <a:pathLst>
                  <a:path w="128" h="178">
                    <a:moveTo>
                      <a:pt x="11" y="178"/>
                    </a:moveTo>
                    <a:lnTo>
                      <a:pt x="0" y="155"/>
                    </a:lnTo>
                    <a:lnTo>
                      <a:pt x="119" y="0"/>
                    </a:lnTo>
                    <a:lnTo>
                      <a:pt x="128" y="18"/>
                    </a:lnTo>
                    <a:lnTo>
                      <a:pt x="11" y="178"/>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412" name="Freeform 268"/>
              <p:cNvSpPr>
                <a:spLocks/>
              </p:cNvSpPr>
              <p:nvPr/>
            </p:nvSpPr>
            <p:spPr bwMode="auto">
              <a:xfrm>
                <a:off x="1660" y="2952"/>
                <a:ext cx="60" cy="80"/>
              </a:xfrm>
              <a:custGeom>
                <a:avLst/>
                <a:gdLst/>
                <a:ahLst/>
                <a:cxnLst>
                  <a:cxn ang="0">
                    <a:pos x="4" y="167"/>
                  </a:cxn>
                  <a:cxn ang="0">
                    <a:pos x="0" y="159"/>
                  </a:cxn>
                  <a:cxn ang="0">
                    <a:pos x="118" y="0"/>
                  </a:cxn>
                  <a:cxn ang="0">
                    <a:pos x="121" y="7"/>
                  </a:cxn>
                  <a:cxn ang="0">
                    <a:pos x="4" y="167"/>
                  </a:cxn>
                </a:cxnLst>
                <a:rect l="0" t="0" r="r" b="b"/>
                <a:pathLst>
                  <a:path w="121" h="167">
                    <a:moveTo>
                      <a:pt x="4" y="167"/>
                    </a:moveTo>
                    <a:lnTo>
                      <a:pt x="0" y="159"/>
                    </a:lnTo>
                    <a:lnTo>
                      <a:pt x="118" y="0"/>
                    </a:lnTo>
                    <a:lnTo>
                      <a:pt x="121" y="7"/>
                    </a:lnTo>
                    <a:lnTo>
                      <a:pt x="4" y="167"/>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413" name="Freeform 269"/>
              <p:cNvSpPr>
                <a:spLocks/>
              </p:cNvSpPr>
              <p:nvPr/>
            </p:nvSpPr>
            <p:spPr bwMode="auto">
              <a:xfrm>
                <a:off x="1657" y="2952"/>
                <a:ext cx="61" cy="80"/>
              </a:xfrm>
              <a:custGeom>
                <a:avLst/>
                <a:gdLst/>
                <a:ahLst/>
                <a:cxnLst>
                  <a:cxn ang="0">
                    <a:pos x="4" y="165"/>
                  </a:cxn>
                  <a:cxn ang="0">
                    <a:pos x="0" y="158"/>
                  </a:cxn>
                  <a:cxn ang="0">
                    <a:pos x="119" y="0"/>
                  </a:cxn>
                  <a:cxn ang="0">
                    <a:pos x="122" y="6"/>
                  </a:cxn>
                  <a:cxn ang="0">
                    <a:pos x="4" y="165"/>
                  </a:cxn>
                </a:cxnLst>
                <a:rect l="0" t="0" r="r" b="b"/>
                <a:pathLst>
                  <a:path w="122" h="165">
                    <a:moveTo>
                      <a:pt x="4" y="165"/>
                    </a:moveTo>
                    <a:lnTo>
                      <a:pt x="0" y="158"/>
                    </a:lnTo>
                    <a:lnTo>
                      <a:pt x="119" y="0"/>
                    </a:lnTo>
                    <a:lnTo>
                      <a:pt x="122" y="6"/>
                    </a:lnTo>
                    <a:lnTo>
                      <a:pt x="4" y="165"/>
                    </a:lnTo>
                    <a:close/>
                  </a:path>
                </a:pathLst>
              </a:custGeom>
              <a:solidFill>
                <a:srgbClr val="D4D454"/>
              </a:solidFill>
              <a:ln w="9525">
                <a:noFill/>
                <a:round/>
                <a:headEnd/>
                <a:tailEnd/>
              </a:ln>
            </p:spPr>
            <p:txBody>
              <a:bodyPr/>
              <a:lstStyle/>
              <a:p>
                <a:pPr algn="ctr">
                  <a:defRPr/>
                </a:pPr>
                <a:endParaRPr lang="en-US" b="1" dirty="0">
                  <a:latin typeface="+mn-lt"/>
                  <a:cs typeface="+mn-cs"/>
                </a:endParaRPr>
              </a:p>
            </p:txBody>
          </p:sp>
          <p:sp>
            <p:nvSpPr>
              <p:cNvPr id="414" name="Freeform 270"/>
              <p:cNvSpPr>
                <a:spLocks/>
              </p:cNvSpPr>
              <p:nvPr/>
            </p:nvSpPr>
            <p:spPr bwMode="auto">
              <a:xfrm>
                <a:off x="1654" y="2946"/>
                <a:ext cx="61" cy="82"/>
              </a:xfrm>
              <a:custGeom>
                <a:avLst/>
                <a:gdLst/>
                <a:ahLst/>
                <a:cxnLst>
                  <a:cxn ang="0">
                    <a:pos x="3" y="163"/>
                  </a:cxn>
                  <a:cxn ang="0">
                    <a:pos x="0" y="155"/>
                  </a:cxn>
                  <a:cxn ang="0">
                    <a:pos x="119" y="0"/>
                  </a:cxn>
                  <a:cxn ang="0">
                    <a:pos x="122" y="5"/>
                  </a:cxn>
                  <a:cxn ang="0">
                    <a:pos x="3" y="163"/>
                  </a:cxn>
                </a:cxnLst>
                <a:rect l="0" t="0" r="r" b="b"/>
                <a:pathLst>
                  <a:path w="122" h="163">
                    <a:moveTo>
                      <a:pt x="3" y="163"/>
                    </a:moveTo>
                    <a:lnTo>
                      <a:pt x="0" y="155"/>
                    </a:lnTo>
                    <a:lnTo>
                      <a:pt x="119" y="0"/>
                    </a:lnTo>
                    <a:lnTo>
                      <a:pt x="122" y="5"/>
                    </a:lnTo>
                    <a:lnTo>
                      <a:pt x="3" y="163"/>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415" name="Freeform 271"/>
              <p:cNvSpPr>
                <a:spLocks/>
              </p:cNvSpPr>
              <p:nvPr/>
            </p:nvSpPr>
            <p:spPr bwMode="auto">
              <a:xfrm>
                <a:off x="1650" y="2937"/>
                <a:ext cx="65" cy="87"/>
              </a:xfrm>
              <a:custGeom>
                <a:avLst/>
                <a:gdLst/>
                <a:ahLst/>
                <a:cxnLst>
                  <a:cxn ang="0">
                    <a:pos x="13" y="174"/>
                  </a:cxn>
                  <a:cxn ang="0">
                    <a:pos x="0" y="154"/>
                  </a:cxn>
                  <a:cxn ang="0">
                    <a:pos x="119" y="0"/>
                  </a:cxn>
                  <a:cxn ang="0">
                    <a:pos x="132" y="19"/>
                  </a:cxn>
                  <a:cxn ang="0">
                    <a:pos x="13" y="174"/>
                  </a:cxn>
                </a:cxnLst>
                <a:rect l="0" t="0" r="r" b="b"/>
                <a:pathLst>
                  <a:path w="132" h="174">
                    <a:moveTo>
                      <a:pt x="13" y="174"/>
                    </a:moveTo>
                    <a:lnTo>
                      <a:pt x="0" y="154"/>
                    </a:lnTo>
                    <a:lnTo>
                      <a:pt x="119" y="0"/>
                    </a:lnTo>
                    <a:lnTo>
                      <a:pt x="132" y="19"/>
                    </a:lnTo>
                    <a:lnTo>
                      <a:pt x="13" y="174"/>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416" name="Freeform 272"/>
              <p:cNvSpPr>
                <a:spLocks/>
              </p:cNvSpPr>
              <p:nvPr/>
            </p:nvSpPr>
            <p:spPr bwMode="auto">
              <a:xfrm>
                <a:off x="1653" y="2942"/>
                <a:ext cx="62" cy="82"/>
              </a:xfrm>
              <a:custGeom>
                <a:avLst/>
                <a:gdLst/>
                <a:ahLst/>
                <a:cxnLst>
                  <a:cxn ang="0">
                    <a:pos x="6" y="165"/>
                  </a:cxn>
                  <a:cxn ang="0">
                    <a:pos x="0" y="156"/>
                  </a:cxn>
                  <a:cxn ang="0">
                    <a:pos x="118" y="0"/>
                  </a:cxn>
                  <a:cxn ang="0">
                    <a:pos x="125" y="10"/>
                  </a:cxn>
                  <a:cxn ang="0">
                    <a:pos x="6" y="165"/>
                  </a:cxn>
                </a:cxnLst>
                <a:rect l="0" t="0" r="r" b="b"/>
                <a:pathLst>
                  <a:path w="125" h="165">
                    <a:moveTo>
                      <a:pt x="6" y="165"/>
                    </a:moveTo>
                    <a:lnTo>
                      <a:pt x="0" y="156"/>
                    </a:lnTo>
                    <a:lnTo>
                      <a:pt x="118" y="0"/>
                    </a:lnTo>
                    <a:lnTo>
                      <a:pt x="125" y="10"/>
                    </a:lnTo>
                    <a:lnTo>
                      <a:pt x="6" y="165"/>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417" name="Freeform 273"/>
              <p:cNvSpPr>
                <a:spLocks/>
              </p:cNvSpPr>
              <p:nvPr/>
            </p:nvSpPr>
            <p:spPr bwMode="auto">
              <a:xfrm>
                <a:off x="1650" y="2937"/>
                <a:ext cx="61" cy="83"/>
              </a:xfrm>
              <a:custGeom>
                <a:avLst/>
                <a:gdLst/>
                <a:ahLst/>
                <a:cxnLst>
                  <a:cxn ang="0">
                    <a:pos x="7" y="165"/>
                  </a:cxn>
                  <a:cxn ang="0">
                    <a:pos x="0" y="154"/>
                  </a:cxn>
                  <a:cxn ang="0">
                    <a:pos x="119" y="0"/>
                  </a:cxn>
                  <a:cxn ang="0">
                    <a:pos x="125" y="9"/>
                  </a:cxn>
                  <a:cxn ang="0">
                    <a:pos x="7" y="165"/>
                  </a:cxn>
                </a:cxnLst>
                <a:rect l="0" t="0" r="r" b="b"/>
                <a:pathLst>
                  <a:path w="125" h="165">
                    <a:moveTo>
                      <a:pt x="7" y="165"/>
                    </a:moveTo>
                    <a:lnTo>
                      <a:pt x="0" y="154"/>
                    </a:lnTo>
                    <a:lnTo>
                      <a:pt x="119" y="0"/>
                    </a:lnTo>
                    <a:lnTo>
                      <a:pt x="125" y="9"/>
                    </a:lnTo>
                    <a:lnTo>
                      <a:pt x="7" y="165"/>
                    </a:lnTo>
                    <a:close/>
                  </a:path>
                </a:pathLst>
              </a:custGeom>
              <a:solidFill>
                <a:srgbClr val="D1D153"/>
              </a:solidFill>
              <a:ln w="9525">
                <a:noFill/>
                <a:round/>
                <a:headEnd/>
                <a:tailEnd/>
              </a:ln>
            </p:spPr>
            <p:txBody>
              <a:bodyPr/>
              <a:lstStyle/>
              <a:p>
                <a:pPr algn="ctr">
                  <a:defRPr/>
                </a:pPr>
                <a:endParaRPr lang="en-US" b="1" dirty="0">
                  <a:latin typeface="+mn-lt"/>
                  <a:cs typeface="+mn-cs"/>
                </a:endParaRPr>
              </a:p>
            </p:txBody>
          </p:sp>
          <p:sp>
            <p:nvSpPr>
              <p:cNvPr id="418" name="Freeform 274"/>
              <p:cNvSpPr>
                <a:spLocks/>
              </p:cNvSpPr>
              <p:nvPr/>
            </p:nvSpPr>
            <p:spPr bwMode="auto">
              <a:xfrm>
                <a:off x="1636" y="2921"/>
                <a:ext cx="73" cy="95"/>
              </a:xfrm>
              <a:custGeom>
                <a:avLst/>
                <a:gdLst/>
                <a:ahLst/>
                <a:cxnLst>
                  <a:cxn ang="0">
                    <a:pos x="27" y="189"/>
                  </a:cxn>
                  <a:cxn ang="0">
                    <a:pos x="0" y="152"/>
                  </a:cxn>
                  <a:cxn ang="0">
                    <a:pos x="122" y="0"/>
                  </a:cxn>
                  <a:cxn ang="0">
                    <a:pos x="146" y="35"/>
                  </a:cxn>
                  <a:cxn ang="0">
                    <a:pos x="27" y="189"/>
                  </a:cxn>
                </a:cxnLst>
                <a:rect l="0" t="0" r="r" b="b"/>
                <a:pathLst>
                  <a:path w="146" h="189">
                    <a:moveTo>
                      <a:pt x="27" y="189"/>
                    </a:moveTo>
                    <a:lnTo>
                      <a:pt x="0" y="152"/>
                    </a:lnTo>
                    <a:lnTo>
                      <a:pt x="122" y="0"/>
                    </a:lnTo>
                    <a:lnTo>
                      <a:pt x="146" y="35"/>
                    </a:lnTo>
                    <a:lnTo>
                      <a:pt x="27" y="189"/>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419" name="Freeform 275"/>
              <p:cNvSpPr>
                <a:spLocks/>
              </p:cNvSpPr>
              <p:nvPr/>
            </p:nvSpPr>
            <p:spPr bwMode="auto">
              <a:xfrm>
                <a:off x="1646" y="2932"/>
                <a:ext cx="63" cy="82"/>
              </a:xfrm>
              <a:custGeom>
                <a:avLst/>
                <a:gdLst/>
                <a:ahLst/>
                <a:cxnLst>
                  <a:cxn ang="0">
                    <a:pos x="7" y="163"/>
                  </a:cxn>
                  <a:cxn ang="0">
                    <a:pos x="0" y="154"/>
                  </a:cxn>
                  <a:cxn ang="0">
                    <a:pos x="120" y="0"/>
                  </a:cxn>
                  <a:cxn ang="0">
                    <a:pos x="126" y="9"/>
                  </a:cxn>
                  <a:cxn ang="0">
                    <a:pos x="7" y="163"/>
                  </a:cxn>
                </a:cxnLst>
                <a:rect l="0" t="0" r="r" b="b"/>
                <a:pathLst>
                  <a:path w="126" h="163">
                    <a:moveTo>
                      <a:pt x="7" y="163"/>
                    </a:moveTo>
                    <a:lnTo>
                      <a:pt x="0" y="154"/>
                    </a:lnTo>
                    <a:lnTo>
                      <a:pt x="120" y="0"/>
                    </a:lnTo>
                    <a:lnTo>
                      <a:pt x="126" y="9"/>
                    </a:lnTo>
                    <a:lnTo>
                      <a:pt x="7" y="163"/>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420" name="Freeform 276"/>
              <p:cNvSpPr>
                <a:spLocks/>
              </p:cNvSpPr>
              <p:nvPr/>
            </p:nvSpPr>
            <p:spPr bwMode="auto">
              <a:xfrm>
                <a:off x="1643" y="2928"/>
                <a:ext cx="61" cy="79"/>
              </a:xfrm>
              <a:custGeom>
                <a:avLst/>
                <a:gdLst/>
                <a:ahLst/>
                <a:cxnLst>
                  <a:cxn ang="0">
                    <a:pos x="7" y="164"/>
                  </a:cxn>
                  <a:cxn ang="0">
                    <a:pos x="0" y="154"/>
                  </a:cxn>
                  <a:cxn ang="0">
                    <a:pos x="121" y="0"/>
                  </a:cxn>
                  <a:cxn ang="0">
                    <a:pos x="127" y="10"/>
                  </a:cxn>
                  <a:cxn ang="0">
                    <a:pos x="7" y="164"/>
                  </a:cxn>
                </a:cxnLst>
                <a:rect l="0" t="0" r="r" b="b"/>
                <a:pathLst>
                  <a:path w="127" h="164">
                    <a:moveTo>
                      <a:pt x="7" y="164"/>
                    </a:moveTo>
                    <a:lnTo>
                      <a:pt x="0" y="154"/>
                    </a:lnTo>
                    <a:lnTo>
                      <a:pt x="121" y="0"/>
                    </a:lnTo>
                    <a:lnTo>
                      <a:pt x="127" y="10"/>
                    </a:lnTo>
                    <a:lnTo>
                      <a:pt x="7" y="164"/>
                    </a:lnTo>
                    <a:close/>
                  </a:path>
                </a:pathLst>
              </a:custGeom>
              <a:solidFill>
                <a:srgbClr val="CFCF52"/>
              </a:solidFill>
              <a:ln w="9525">
                <a:noFill/>
                <a:round/>
                <a:headEnd/>
                <a:tailEnd/>
              </a:ln>
            </p:spPr>
            <p:txBody>
              <a:bodyPr/>
              <a:lstStyle/>
              <a:p>
                <a:pPr algn="ctr">
                  <a:defRPr/>
                </a:pPr>
                <a:endParaRPr lang="en-US" b="1" dirty="0">
                  <a:latin typeface="+mn-lt"/>
                  <a:cs typeface="+mn-cs"/>
                </a:endParaRPr>
              </a:p>
            </p:txBody>
          </p:sp>
          <p:sp>
            <p:nvSpPr>
              <p:cNvPr id="421" name="Freeform 277"/>
              <p:cNvSpPr>
                <a:spLocks/>
              </p:cNvSpPr>
              <p:nvPr/>
            </p:nvSpPr>
            <p:spPr bwMode="auto">
              <a:xfrm>
                <a:off x="1639" y="2924"/>
                <a:ext cx="64" cy="79"/>
              </a:xfrm>
              <a:custGeom>
                <a:avLst/>
                <a:gdLst/>
                <a:ahLst/>
                <a:cxnLst>
                  <a:cxn ang="0">
                    <a:pos x="7" y="161"/>
                  </a:cxn>
                  <a:cxn ang="0">
                    <a:pos x="0" y="152"/>
                  </a:cxn>
                  <a:cxn ang="0">
                    <a:pos x="122" y="0"/>
                  </a:cxn>
                  <a:cxn ang="0">
                    <a:pos x="128" y="7"/>
                  </a:cxn>
                  <a:cxn ang="0">
                    <a:pos x="7" y="161"/>
                  </a:cxn>
                </a:cxnLst>
                <a:rect l="0" t="0" r="r" b="b"/>
                <a:pathLst>
                  <a:path w="128" h="161">
                    <a:moveTo>
                      <a:pt x="7" y="161"/>
                    </a:moveTo>
                    <a:lnTo>
                      <a:pt x="0" y="152"/>
                    </a:lnTo>
                    <a:lnTo>
                      <a:pt x="122" y="0"/>
                    </a:lnTo>
                    <a:lnTo>
                      <a:pt x="128" y="7"/>
                    </a:lnTo>
                    <a:lnTo>
                      <a:pt x="7" y="161"/>
                    </a:lnTo>
                    <a:close/>
                  </a:path>
                </a:pathLst>
              </a:custGeom>
              <a:solidFill>
                <a:srgbClr val="CECE52"/>
              </a:solidFill>
              <a:ln w="9525">
                <a:noFill/>
                <a:round/>
                <a:headEnd/>
                <a:tailEnd/>
              </a:ln>
            </p:spPr>
            <p:txBody>
              <a:bodyPr/>
              <a:lstStyle/>
              <a:p>
                <a:pPr algn="ctr">
                  <a:defRPr/>
                </a:pPr>
                <a:endParaRPr lang="en-US" b="1" dirty="0">
                  <a:latin typeface="+mn-lt"/>
                  <a:cs typeface="+mn-cs"/>
                </a:endParaRPr>
              </a:p>
            </p:txBody>
          </p:sp>
          <p:sp>
            <p:nvSpPr>
              <p:cNvPr id="422" name="Freeform 278"/>
              <p:cNvSpPr>
                <a:spLocks/>
              </p:cNvSpPr>
              <p:nvPr/>
            </p:nvSpPr>
            <p:spPr bwMode="auto">
              <a:xfrm>
                <a:off x="1636" y="2921"/>
                <a:ext cx="64" cy="79"/>
              </a:xfrm>
              <a:custGeom>
                <a:avLst/>
                <a:gdLst/>
                <a:ahLst/>
                <a:cxnLst>
                  <a:cxn ang="0">
                    <a:pos x="6" y="161"/>
                  </a:cxn>
                  <a:cxn ang="0">
                    <a:pos x="0" y="152"/>
                  </a:cxn>
                  <a:cxn ang="0">
                    <a:pos x="122" y="0"/>
                  </a:cxn>
                  <a:cxn ang="0">
                    <a:pos x="128" y="9"/>
                  </a:cxn>
                  <a:cxn ang="0">
                    <a:pos x="6" y="161"/>
                  </a:cxn>
                </a:cxnLst>
                <a:rect l="0" t="0" r="r" b="b"/>
                <a:pathLst>
                  <a:path w="128" h="161">
                    <a:moveTo>
                      <a:pt x="6" y="161"/>
                    </a:moveTo>
                    <a:lnTo>
                      <a:pt x="0" y="152"/>
                    </a:lnTo>
                    <a:lnTo>
                      <a:pt x="122" y="0"/>
                    </a:lnTo>
                    <a:lnTo>
                      <a:pt x="128" y="9"/>
                    </a:lnTo>
                    <a:lnTo>
                      <a:pt x="6" y="161"/>
                    </a:lnTo>
                    <a:close/>
                  </a:path>
                </a:pathLst>
              </a:custGeom>
              <a:solidFill>
                <a:srgbClr val="CDCD51"/>
              </a:solidFill>
              <a:ln w="9525">
                <a:noFill/>
                <a:round/>
                <a:headEnd/>
                <a:tailEnd/>
              </a:ln>
            </p:spPr>
            <p:txBody>
              <a:bodyPr/>
              <a:lstStyle/>
              <a:p>
                <a:pPr algn="ctr">
                  <a:defRPr/>
                </a:pPr>
                <a:endParaRPr lang="en-US" b="1" dirty="0">
                  <a:latin typeface="+mn-lt"/>
                  <a:cs typeface="+mn-cs"/>
                </a:endParaRPr>
              </a:p>
            </p:txBody>
          </p:sp>
          <p:sp>
            <p:nvSpPr>
              <p:cNvPr id="423" name="Freeform 279"/>
              <p:cNvSpPr>
                <a:spLocks/>
              </p:cNvSpPr>
              <p:nvPr/>
            </p:nvSpPr>
            <p:spPr bwMode="auto">
              <a:xfrm>
                <a:off x="1620" y="2904"/>
                <a:ext cx="76" cy="91"/>
              </a:xfrm>
              <a:custGeom>
                <a:avLst/>
                <a:gdLst/>
                <a:ahLst/>
                <a:cxnLst>
                  <a:cxn ang="0">
                    <a:pos x="31" y="184"/>
                  </a:cxn>
                  <a:cxn ang="0">
                    <a:pos x="0" y="149"/>
                  </a:cxn>
                  <a:cxn ang="0">
                    <a:pos x="125" y="0"/>
                  </a:cxn>
                  <a:cxn ang="0">
                    <a:pos x="153" y="32"/>
                  </a:cxn>
                  <a:cxn ang="0">
                    <a:pos x="31" y="184"/>
                  </a:cxn>
                </a:cxnLst>
                <a:rect l="0" t="0" r="r" b="b"/>
                <a:pathLst>
                  <a:path w="153" h="184">
                    <a:moveTo>
                      <a:pt x="31" y="184"/>
                    </a:moveTo>
                    <a:lnTo>
                      <a:pt x="0" y="149"/>
                    </a:lnTo>
                    <a:lnTo>
                      <a:pt x="125" y="0"/>
                    </a:lnTo>
                    <a:lnTo>
                      <a:pt x="153" y="32"/>
                    </a:lnTo>
                    <a:lnTo>
                      <a:pt x="31" y="184"/>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424" name="Freeform 280"/>
              <p:cNvSpPr>
                <a:spLocks/>
              </p:cNvSpPr>
              <p:nvPr/>
            </p:nvSpPr>
            <p:spPr bwMode="auto">
              <a:xfrm>
                <a:off x="1632" y="2920"/>
                <a:ext cx="64" cy="78"/>
              </a:xfrm>
              <a:custGeom>
                <a:avLst/>
                <a:gdLst/>
                <a:ahLst/>
                <a:cxnLst>
                  <a:cxn ang="0">
                    <a:pos x="7" y="158"/>
                  </a:cxn>
                  <a:cxn ang="0">
                    <a:pos x="0" y="150"/>
                  </a:cxn>
                  <a:cxn ang="0">
                    <a:pos x="122" y="0"/>
                  </a:cxn>
                  <a:cxn ang="0">
                    <a:pos x="129" y="6"/>
                  </a:cxn>
                  <a:cxn ang="0">
                    <a:pos x="7" y="158"/>
                  </a:cxn>
                </a:cxnLst>
                <a:rect l="0" t="0" r="r" b="b"/>
                <a:pathLst>
                  <a:path w="129" h="158">
                    <a:moveTo>
                      <a:pt x="7" y="158"/>
                    </a:moveTo>
                    <a:lnTo>
                      <a:pt x="0" y="150"/>
                    </a:lnTo>
                    <a:lnTo>
                      <a:pt x="122" y="0"/>
                    </a:lnTo>
                    <a:lnTo>
                      <a:pt x="129" y="6"/>
                    </a:lnTo>
                    <a:lnTo>
                      <a:pt x="7" y="158"/>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425" name="Freeform 281"/>
              <p:cNvSpPr>
                <a:spLocks/>
              </p:cNvSpPr>
              <p:nvPr/>
            </p:nvSpPr>
            <p:spPr bwMode="auto">
              <a:xfrm>
                <a:off x="1630" y="2913"/>
                <a:ext cx="64" cy="79"/>
              </a:xfrm>
              <a:custGeom>
                <a:avLst/>
                <a:gdLst/>
                <a:ahLst/>
                <a:cxnLst>
                  <a:cxn ang="0">
                    <a:pos x="6" y="157"/>
                  </a:cxn>
                  <a:cxn ang="0">
                    <a:pos x="0" y="150"/>
                  </a:cxn>
                  <a:cxn ang="0">
                    <a:pos x="124" y="0"/>
                  </a:cxn>
                  <a:cxn ang="0">
                    <a:pos x="128" y="7"/>
                  </a:cxn>
                  <a:cxn ang="0">
                    <a:pos x="6" y="157"/>
                  </a:cxn>
                </a:cxnLst>
                <a:rect l="0" t="0" r="r" b="b"/>
                <a:pathLst>
                  <a:path w="128" h="157">
                    <a:moveTo>
                      <a:pt x="6" y="157"/>
                    </a:moveTo>
                    <a:lnTo>
                      <a:pt x="0" y="150"/>
                    </a:lnTo>
                    <a:lnTo>
                      <a:pt x="124" y="0"/>
                    </a:lnTo>
                    <a:lnTo>
                      <a:pt x="128" y="7"/>
                    </a:lnTo>
                    <a:lnTo>
                      <a:pt x="6" y="157"/>
                    </a:lnTo>
                    <a:close/>
                  </a:path>
                </a:pathLst>
              </a:custGeom>
              <a:solidFill>
                <a:srgbClr val="CBCB50"/>
              </a:solidFill>
              <a:ln w="9525">
                <a:noFill/>
                <a:round/>
                <a:headEnd/>
                <a:tailEnd/>
              </a:ln>
            </p:spPr>
            <p:txBody>
              <a:bodyPr/>
              <a:lstStyle/>
              <a:p>
                <a:pPr algn="ctr">
                  <a:defRPr/>
                </a:pPr>
                <a:endParaRPr lang="en-US" b="1" dirty="0">
                  <a:latin typeface="+mn-lt"/>
                  <a:cs typeface="+mn-cs"/>
                </a:endParaRPr>
              </a:p>
            </p:txBody>
          </p:sp>
          <p:sp>
            <p:nvSpPr>
              <p:cNvPr id="426" name="Freeform 282"/>
              <p:cNvSpPr>
                <a:spLocks/>
              </p:cNvSpPr>
              <p:nvPr/>
            </p:nvSpPr>
            <p:spPr bwMode="auto">
              <a:xfrm>
                <a:off x="1625" y="2910"/>
                <a:ext cx="64" cy="79"/>
              </a:xfrm>
              <a:custGeom>
                <a:avLst/>
                <a:gdLst/>
                <a:ahLst/>
                <a:cxnLst>
                  <a:cxn ang="0">
                    <a:pos x="6" y="156"/>
                  </a:cxn>
                  <a:cxn ang="0">
                    <a:pos x="0" y="149"/>
                  </a:cxn>
                  <a:cxn ang="0">
                    <a:pos x="124" y="0"/>
                  </a:cxn>
                  <a:cxn ang="0">
                    <a:pos x="130" y="6"/>
                  </a:cxn>
                  <a:cxn ang="0">
                    <a:pos x="6" y="156"/>
                  </a:cxn>
                </a:cxnLst>
                <a:rect l="0" t="0" r="r" b="b"/>
                <a:pathLst>
                  <a:path w="130" h="156">
                    <a:moveTo>
                      <a:pt x="6" y="156"/>
                    </a:moveTo>
                    <a:lnTo>
                      <a:pt x="0" y="149"/>
                    </a:lnTo>
                    <a:lnTo>
                      <a:pt x="124" y="0"/>
                    </a:lnTo>
                    <a:lnTo>
                      <a:pt x="130" y="6"/>
                    </a:lnTo>
                    <a:lnTo>
                      <a:pt x="6" y="156"/>
                    </a:lnTo>
                    <a:close/>
                  </a:path>
                </a:pathLst>
              </a:custGeom>
              <a:solidFill>
                <a:srgbClr val="CACA50"/>
              </a:solidFill>
              <a:ln w="9525">
                <a:noFill/>
                <a:round/>
                <a:headEnd/>
                <a:tailEnd/>
              </a:ln>
            </p:spPr>
            <p:txBody>
              <a:bodyPr/>
              <a:lstStyle/>
              <a:p>
                <a:pPr algn="ctr">
                  <a:defRPr/>
                </a:pPr>
                <a:endParaRPr lang="en-US" b="1" dirty="0">
                  <a:latin typeface="+mn-lt"/>
                  <a:cs typeface="+mn-cs"/>
                </a:endParaRPr>
              </a:p>
            </p:txBody>
          </p:sp>
          <p:sp>
            <p:nvSpPr>
              <p:cNvPr id="427" name="Freeform 283"/>
              <p:cNvSpPr>
                <a:spLocks/>
              </p:cNvSpPr>
              <p:nvPr/>
            </p:nvSpPr>
            <p:spPr bwMode="auto">
              <a:xfrm>
                <a:off x="1623" y="2906"/>
                <a:ext cx="65" cy="79"/>
              </a:xfrm>
              <a:custGeom>
                <a:avLst/>
                <a:gdLst/>
                <a:ahLst/>
                <a:cxnLst>
                  <a:cxn ang="0">
                    <a:pos x="6" y="156"/>
                  </a:cxn>
                  <a:cxn ang="0">
                    <a:pos x="0" y="148"/>
                  </a:cxn>
                  <a:cxn ang="0">
                    <a:pos x="123" y="0"/>
                  </a:cxn>
                  <a:cxn ang="0">
                    <a:pos x="130" y="7"/>
                  </a:cxn>
                  <a:cxn ang="0">
                    <a:pos x="6" y="156"/>
                  </a:cxn>
                </a:cxnLst>
                <a:rect l="0" t="0" r="r" b="b"/>
                <a:pathLst>
                  <a:path w="130" h="156">
                    <a:moveTo>
                      <a:pt x="6" y="156"/>
                    </a:moveTo>
                    <a:lnTo>
                      <a:pt x="0" y="148"/>
                    </a:lnTo>
                    <a:lnTo>
                      <a:pt x="123" y="0"/>
                    </a:lnTo>
                    <a:lnTo>
                      <a:pt x="130" y="7"/>
                    </a:lnTo>
                    <a:lnTo>
                      <a:pt x="6" y="156"/>
                    </a:lnTo>
                    <a:close/>
                  </a:path>
                </a:pathLst>
              </a:custGeom>
              <a:solidFill>
                <a:srgbClr val="C9C94F"/>
              </a:solidFill>
              <a:ln w="9525">
                <a:noFill/>
                <a:round/>
                <a:headEnd/>
                <a:tailEnd/>
              </a:ln>
            </p:spPr>
            <p:txBody>
              <a:bodyPr/>
              <a:lstStyle/>
              <a:p>
                <a:pPr algn="ctr">
                  <a:defRPr/>
                </a:pPr>
                <a:endParaRPr lang="en-US" b="1" dirty="0">
                  <a:latin typeface="+mn-lt"/>
                  <a:cs typeface="+mn-cs"/>
                </a:endParaRPr>
              </a:p>
            </p:txBody>
          </p:sp>
          <p:sp>
            <p:nvSpPr>
              <p:cNvPr id="428" name="Freeform 284"/>
              <p:cNvSpPr>
                <a:spLocks/>
              </p:cNvSpPr>
              <p:nvPr/>
            </p:nvSpPr>
            <p:spPr bwMode="auto">
              <a:xfrm>
                <a:off x="1620" y="2904"/>
                <a:ext cx="62" cy="79"/>
              </a:xfrm>
              <a:custGeom>
                <a:avLst/>
                <a:gdLst/>
                <a:ahLst/>
                <a:cxnLst>
                  <a:cxn ang="0">
                    <a:pos x="6" y="154"/>
                  </a:cxn>
                  <a:cxn ang="0">
                    <a:pos x="0" y="149"/>
                  </a:cxn>
                  <a:cxn ang="0">
                    <a:pos x="125" y="0"/>
                  </a:cxn>
                  <a:cxn ang="0">
                    <a:pos x="129" y="6"/>
                  </a:cxn>
                  <a:cxn ang="0">
                    <a:pos x="6" y="154"/>
                  </a:cxn>
                </a:cxnLst>
                <a:rect l="0" t="0" r="r" b="b"/>
                <a:pathLst>
                  <a:path w="129" h="154">
                    <a:moveTo>
                      <a:pt x="6" y="154"/>
                    </a:moveTo>
                    <a:lnTo>
                      <a:pt x="0" y="149"/>
                    </a:lnTo>
                    <a:lnTo>
                      <a:pt x="125" y="0"/>
                    </a:lnTo>
                    <a:lnTo>
                      <a:pt x="129" y="6"/>
                    </a:lnTo>
                    <a:lnTo>
                      <a:pt x="6" y="154"/>
                    </a:lnTo>
                    <a:close/>
                  </a:path>
                </a:pathLst>
              </a:custGeom>
              <a:solidFill>
                <a:srgbClr val="C8C84F"/>
              </a:solidFill>
              <a:ln w="9525">
                <a:noFill/>
                <a:round/>
                <a:headEnd/>
                <a:tailEnd/>
              </a:ln>
            </p:spPr>
            <p:txBody>
              <a:bodyPr/>
              <a:lstStyle/>
              <a:p>
                <a:pPr algn="ctr">
                  <a:defRPr/>
                </a:pPr>
                <a:endParaRPr lang="en-US" b="1" dirty="0">
                  <a:latin typeface="+mn-lt"/>
                  <a:cs typeface="+mn-cs"/>
                </a:endParaRPr>
              </a:p>
            </p:txBody>
          </p:sp>
          <p:sp>
            <p:nvSpPr>
              <p:cNvPr id="429" name="Freeform 285"/>
              <p:cNvSpPr>
                <a:spLocks/>
              </p:cNvSpPr>
              <p:nvPr/>
            </p:nvSpPr>
            <p:spPr bwMode="auto">
              <a:xfrm>
                <a:off x="1603" y="2889"/>
                <a:ext cx="80" cy="86"/>
              </a:xfrm>
              <a:custGeom>
                <a:avLst/>
                <a:gdLst/>
                <a:ahLst/>
                <a:cxnLst>
                  <a:cxn ang="0">
                    <a:pos x="36" y="179"/>
                  </a:cxn>
                  <a:cxn ang="0">
                    <a:pos x="0" y="145"/>
                  </a:cxn>
                  <a:cxn ang="0">
                    <a:pos x="130" y="0"/>
                  </a:cxn>
                  <a:cxn ang="0">
                    <a:pos x="161" y="30"/>
                  </a:cxn>
                  <a:cxn ang="0">
                    <a:pos x="36" y="179"/>
                  </a:cxn>
                </a:cxnLst>
                <a:rect l="0" t="0" r="r" b="b"/>
                <a:pathLst>
                  <a:path w="161" h="179">
                    <a:moveTo>
                      <a:pt x="36" y="179"/>
                    </a:moveTo>
                    <a:lnTo>
                      <a:pt x="0" y="145"/>
                    </a:lnTo>
                    <a:lnTo>
                      <a:pt x="130" y="0"/>
                    </a:lnTo>
                    <a:lnTo>
                      <a:pt x="161" y="30"/>
                    </a:lnTo>
                    <a:lnTo>
                      <a:pt x="36" y="179"/>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430" name="Freeform 286"/>
              <p:cNvSpPr>
                <a:spLocks/>
              </p:cNvSpPr>
              <p:nvPr/>
            </p:nvSpPr>
            <p:spPr bwMode="auto">
              <a:xfrm>
                <a:off x="1617" y="2901"/>
                <a:ext cx="66" cy="77"/>
              </a:xfrm>
              <a:custGeom>
                <a:avLst/>
                <a:gdLst/>
                <a:ahLst/>
                <a:cxnLst>
                  <a:cxn ang="0">
                    <a:pos x="6" y="154"/>
                  </a:cxn>
                  <a:cxn ang="0">
                    <a:pos x="0" y="148"/>
                  </a:cxn>
                  <a:cxn ang="0">
                    <a:pos x="125" y="0"/>
                  </a:cxn>
                  <a:cxn ang="0">
                    <a:pos x="131" y="5"/>
                  </a:cxn>
                  <a:cxn ang="0">
                    <a:pos x="6" y="154"/>
                  </a:cxn>
                </a:cxnLst>
                <a:rect l="0" t="0" r="r" b="b"/>
                <a:pathLst>
                  <a:path w="131" h="154">
                    <a:moveTo>
                      <a:pt x="6" y="154"/>
                    </a:moveTo>
                    <a:lnTo>
                      <a:pt x="0" y="148"/>
                    </a:lnTo>
                    <a:lnTo>
                      <a:pt x="125" y="0"/>
                    </a:lnTo>
                    <a:lnTo>
                      <a:pt x="131" y="5"/>
                    </a:lnTo>
                    <a:lnTo>
                      <a:pt x="6" y="154"/>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431" name="Freeform 287"/>
              <p:cNvSpPr>
                <a:spLocks/>
              </p:cNvSpPr>
              <p:nvPr/>
            </p:nvSpPr>
            <p:spPr bwMode="auto">
              <a:xfrm>
                <a:off x="1614" y="2898"/>
                <a:ext cx="66" cy="77"/>
              </a:xfrm>
              <a:custGeom>
                <a:avLst/>
                <a:gdLst/>
                <a:ahLst/>
                <a:cxnLst>
                  <a:cxn ang="0">
                    <a:pos x="7" y="154"/>
                  </a:cxn>
                  <a:cxn ang="0">
                    <a:pos x="0" y="148"/>
                  </a:cxn>
                  <a:cxn ang="0">
                    <a:pos x="127" y="0"/>
                  </a:cxn>
                  <a:cxn ang="0">
                    <a:pos x="132" y="6"/>
                  </a:cxn>
                  <a:cxn ang="0">
                    <a:pos x="7" y="154"/>
                  </a:cxn>
                </a:cxnLst>
                <a:rect l="0" t="0" r="r" b="b"/>
                <a:pathLst>
                  <a:path w="132" h="154">
                    <a:moveTo>
                      <a:pt x="7" y="154"/>
                    </a:moveTo>
                    <a:lnTo>
                      <a:pt x="0" y="148"/>
                    </a:lnTo>
                    <a:lnTo>
                      <a:pt x="127" y="0"/>
                    </a:lnTo>
                    <a:lnTo>
                      <a:pt x="132" y="6"/>
                    </a:lnTo>
                    <a:lnTo>
                      <a:pt x="7" y="154"/>
                    </a:lnTo>
                    <a:close/>
                  </a:path>
                </a:pathLst>
              </a:custGeom>
              <a:solidFill>
                <a:srgbClr val="C6C64E"/>
              </a:solidFill>
              <a:ln w="9525">
                <a:noFill/>
                <a:round/>
                <a:headEnd/>
                <a:tailEnd/>
              </a:ln>
            </p:spPr>
            <p:txBody>
              <a:bodyPr/>
              <a:lstStyle/>
              <a:p>
                <a:pPr algn="ctr">
                  <a:defRPr/>
                </a:pPr>
                <a:endParaRPr lang="en-US" b="1" dirty="0">
                  <a:latin typeface="+mn-lt"/>
                  <a:cs typeface="+mn-cs"/>
                </a:endParaRPr>
              </a:p>
            </p:txBody>
          </p:sp>
          <p:sp>
            <p:nvSpPr>
              <p:cNvPr id="432" name="Freeform 288"/>
              <p:cNvSpPr>
                <a:spLocks/>
              </p:cNvSpPr>
              <p:nvPr/>
            </p:nvSpPr>
            <p:spPr bwMode="auto">
              <a:xfrm>
                <a:off x="1610" y="2896"/>
                <a:ext cx="65" cy="76"/>
              </a:xfrm>
              <a:custGeom>
                <a:avLst/>
                <a:gdLst/>
                <a:ahLst/>
                <a:cxnLst>
                  <a:cxn ang="0">
                    <a:pos x="4" y="152"/>
                  </a:cxn>
                  <a:cxn ang="0">
                    <a:pos x="0" y="147"/>
                  </a:cxn>
                  <a:cxn ang="0">
                    <a:pos x="126" y="0"/>
                  </a:cxn>
                  <a:cxn ang="0">
                    <a:pos x="131" y="4"/>
                  </a:cxn>
                  <a:cxn ang="0">
                    <a:pos x="4" y="152"/>
                  </a:cxn>
                </a:cxnLst>
                <a:rect l="0" t="0" r="r" b="b"/>
                <a:pathLst>
                  <a:path w="131" h="152">
                    <a:moveTo>
                      <a:pt x="4" y="152"/>
                    </a:moveTo>
                    <a:lnTo>
                      <a:pt x="0" y="147"/>
                    </a:lnTo>
                    <a:lnTo>
                      <a:pt x="126" y="0"/>
                    </a:lnTo>
                    <a:lnTo>
                      <a:pt x="131" y="4"/>
                    </a:lnTo>
                    <a:lnTo>
                      <a:pt x="4" y="152"/>
                    </a:lnTo>
                    <a:close/>
                  </a:path>
                </a:pathLst>
              </a:custGeom>
              <a:solidFill>
                <a:srgbClr val="C5C54E"/>
              </a:solidFill>
              <a:ln w="9525">
                <a:noFill/>
                <a:round/>
                <a:headEnd/>
                <a:tailEnd/>
              </a:ln>
            </p:spPr>
            <p:txBody>
              <a:bodyPr/>
              <a:lstStyle/>
              <a:p>
                <a:pPr algn="ctr">
                  <a:defRPr/>
                </a:pPr>
                <a:endParaRPr lang="en-US" b="1" dirty="0">
                  <a:latin typeface="+mn-lt"/>
                  <a:cs typeface="+mn-cs"/>
                </a:endParaRPr>
              </a:p>
            </p:txBody>
          </p:sp>
          <p:sp>
            <p:nvSpPr>
              <p:cNvPr id="433" name="Freeform 289"/>
              <p:cNvSpPr>
                <a:spLocks/>
              </p:cNvSpPr>
              <p:nvPr/>
            </p:nvSpPr>
            <p:spPr bwMode="auto">
              <a:xfrm>
                <a:off x="1609" y="2893"/>
                <a:ext cx="66" cy="76"/>
              </a:xfrm>
              <a:custGeom>
                <a:avLst/>
                <a:gdLst/>
                <a:ahLst/>
                <a:cxnLst>
                  <a:cxn ang="0">
                    <a:pos x="6" y="152"/>
                  </a:cxn>
                  <a:cxn ang="0">
                    <a:pos x="0" y="146"/>
                  </a:cxn>
                  <a:cxn ang="0">
                    <a:pos x="126" y="0"/>
                  </a:cxn>
                  <a:cxn ang="0">
                    <a:pos x="132" y="5"/>
                  </a:cxn>
                  <a:cxn ang="0">
                    <a:pos x="6" y="152"/>
                  </a:cxn>
                </a:cxnLst>
                <a:rect l="0" t="0" r="r" b="b"/>
                <a:pathLst>
                  <a:path w="132" h="152">
                    <a:moveTo>
                      <a:pt x="6" y="152"/>
                    </a:moveTo>
                    <a:lnTo>
                      <a:pt x="0" y="146"/>
                    </a:lnTo>
                    <a:lnTo>
                      <a:pt x="126" y="0"/>
                    </a:lnTo>
                    <a:lnTo>
                      <a:pt x="132" y="5"/>
                    </a:lnTo>
                    <a:lnTo>
                      <a:pt x="6" y="152"/>
                    </a:lnTo>
                    <a:close/>
                  </a:path>
                </a:pathLst>
              </a:custGeom>
              <a:solidFill>
                <a:srgbClr val="C4C44D"/>
              </a:solidFill>
              <a:ln w="9525">
                <a:noFill/>
                <a:round/>
                <a:headEnd/>
                <a:tailEnd/>
              </a:ln>
            </p:spPr>
            <p:txBody>
              <a:bodyPr/>
              <a:lstStyle/>
              <a:p>
                <a:pPr algn="ctr">
                  <a:defRPr/>
                </a:pPr>
                <a:endParaRPr lang="en-US" b="1" dirty="0">
                  <a:latin typeface="+mn-lt"/>
                  <a:cs typeface="+mn-cs"/>
                </a:endParaRPr>
              </a:p>
            </p:txBody>
          </p:sp>
          <p:sp>
            <p:nvSpPr>
              <p:cNvPr id="434" name="Freeform 290"/>
              <p:cNvSpPr>
                <a:spLocks/>
              </p:cNvSpPr>
              <p:nvPr/>
            </p:nvSpPr>
            <p:spPr bwMode="auto">
              <a:xfrm>
                <a:off x="1606" y="2892"/>
                <a:ext cx="66" cy="75"/>
              </a:xfrm>
              <a:custGeom>
                <a:avLst/>
                <a:gdLst/>
                <a:ahLst/>
                <a:cxnLst>
                  <a:cxn ang="0">
                    <a:pos x="7" y="150"/>
                  </a:cxn>
                  <a:cxn ang="0">
                    <a:pos x="0" y="145"/>
                  </a:cxn>
                  <a:cxn ang="0">
                    <a:pos x="129" y="0"/>
                  </a:cxn>
                  <a:cxn ang="0">
                    <a:pos x="133" y="4"/>
                  </a:cxn>
                  <a:cxn ang="0">
                    <a:pos x="7" y="150"/>
                  </a:cxn>
                </a:cxnLst>
                <a:rect l="0" t="0" r="r" b="b"/>
                <a:pathLst>
                  <a:path w="133" h="150">
                    <a:moveTo>
                      <a:pt x="7" y="150"/>
                    </a:moveTo>
                    <a:lnTo>
                      <a:pt x="0" y="145"/>
                    </a:lnTo>
                    <a:lnTo>
                      <a:pt x="129" y="0"/>
                    </a:lnTo>
                    <a:lnTo>
                      <a:pt x="133" y="4"/>
                    </a:lnTo>
                    <a:lnTo>
                      <a:pt x="7" y="150"/>
                    </a:lnTo>
                    <a:close/>
                  </a:path>
                </a:pathLst>
              </a:custGeom>
              <a:solidFill>
                <a:srgbClr val="C3C34D"/>
              </a:solidFill>
              <a:ln w="9525">
                <a:noFill/>
                <a:round/>
                <a:headEnd/>
                <a:tailEnd/>
              </a:ln>
            </p:spPr>
            <p:txBody>
              <a:bodyPr/>
              <a:lstStyle/>
              <a:p>
                <a:pPr algn="ctr">
                  <a:defRPr/>
                </a:pPr>
                <a:endParaRPr lang="en-US" b="1" dirty="0">
                  <a:latin typeface="+mn-lt"/>
                  <a:cs typeface="+mn-cs"/>
                </a:endParaRPr>
              </a:p>
            </p:txBody>
          </p:sp>
          <p:sp>
            <p:nvSpPr>
              <p:cNvPr id="435" name="Freeform 291"/>
              <p:cNvSpPr>
                <a:spLocks/>
              </p:cNvSpPr>
              <p:nvPr/>
            </p:nvSpPr>
            <p:spPr bwMode="auto">
              <a:xfrm>
                <a:off x="1603" y="2889"/>
                <a:ext cx="67" cy="75"/>
              </a:xfrm>
              <a:custGeom>
                <a:avLst/>
                <a:gdLst/>
                <a:ahLst/>
                <a:cxnLst>
                  <a:cxn ang="0">
                    <a:pos x="6" y="151"/>
                  </a:cxn>
                  <a:cxn ang="0">
                    <a:pos x="0" y="145"/>
                  </a:cxn>
                  <a:cxn ang="0">
                    <a:pos x="130" y="0"/>
                  </a:cxn>
                  <a:cxn ang="0">
                    <a:pos x="135" y="6"/>
                  </a:cxn>
                  <a:cxn ang="0">
                    <a:pos x="6" y="151"/>
                  </a:cxn>
                </a:cxnLst>
                <a:rect l="0" t="0" r="r" b="b"/>
                <a:pathLst>
                  <a:path w="135" h="151">
                    <a:moveTo>
                      <a:pt x="6" y="151"/>
                    </a:moveTo>
                    <a:lnTo>
                      <a:pt x="0" y="145"/>
                    </a:lnTo>
                    <a:lnTo>
                      <a:pt x="130" y="0"/>
                    </a:lnTo>
                    <a:lnTo>
                      <a:pt x="135" y="6"/>
                    </a:lnTo>
                    <a:lnTo>
                      <a:pt x="6" y="151"/>
                    </a:lnTo>
                    <a:close/>
                  </a:path>
                </a:pathLst>
              </a:custGeom>
              <a:solidFill>
                <a:srgbClr val="C2C24D"/>
              </a:solidFill>
              <a:ln w="9525">
                <a:noFill/>
                <a:round/>
                <a:headEnd/>
                <a:tailEnd/>
              </a:ln>
            </p:spPr>
            <p:txBody>
              <a:bodyPr/>
              <a:lstStyle/>
              <a:p>
                <a:pPr algn="ctr">
                  <a:defRPr/>
                </a:pPr>
                <a:endParaRPr lang="en-US" b="1" dirty="0">
                  <a:latin typeface="+mn-lt"/>
                  <a:cs typeface="+mn-cs"/>
                </a:endParaRPr>
              </a:p>
            </p:txBody>
          </p:sp>
          <p:sp>
            <p:nvSpPr>
              <p:cNvPr id="436" name="Freeform 292"/>
              <p:cNvSpPr>
                <a:spLocks/>
              </p:cNvSpPr>
              <p:nvPr/>
            </p:nvSpPr>
            <p:spPr bwMode="auto">
              <a:xfrm>
                <a:off x="1584" y="2876"/>
                <a:ext cx="83" cy="85"/>
              </a:xfrm>
              <a:custGeom>
                <a:avLst/>
                <a:gdLst/>
                <a:ahLst/>
                <a:cxnLst>
                  <a:cxn ang="0">
                    <a:pos x="37" y="170"/>
                  </a:cxn>
                  <a:cxn ang="0">
                    <a:pos x="0" y="142"/>
                  </a:cxn>
                  <a:cxn ang="0">
                    <a:pos x="133" y="0"/>
                  </a:cxn>
                  <a:cxn ang="0">
                    <a:pos x="167" y="25"/>
                  </a:cxn>
                  <a:cxn ang="0">
                    <a:pos x="37" y="170"/>
                  </a:cxn>
                </a:cxnLst>
                <a:rect l="0" t="0" r="r" b="b"/>
                <a:pathLst>
                  <a:path w="167" h="170">
                    <a:moveTo>
                      <a:pt x="37" y="170"/>
                    </a:moveTo>
                    <a:lnTo>
                      <a:pt x="0" y="142"/>
                    </a:lnTo>
                    <a:lnTo>
                      <a:pt x="133" y="0"/>
                    </a:lnTo>
                    <a:lnTo>
                      <a:pt x="167" y="25"/>
                    </a:lnTo>
                    <a:lnTo>
                      <a:pt x="37" y="170"/>
                    </a:lnTo>
                    <a:close/>
                  </a:path>
                </a:pathLst>
              </a:custGeom>
              <a:solidFill>
                <a:srgbClr val="C1C14D"/>
              </a:solidFill>
              <a:ln w="9525">
                <a:noFill/>
                <a:round/>
                <a:headEnd/>
                <a:tailEnd/>
              </a:ln>
            </p:spPr>
            <p:txBody>
              <a:bodyPr/>
              <a:lstStyle/>
              <a:p>
                <a:pPr algn="ctr">
                  <a:defRPr/>
                </a:pPr>
                <a:endParaRPr lang="en-US" b="1" dirty="0">
                  <a:latin typeface="+mn-lt"/>
                  <a:cs typeface="+mn-cs"/>
                </a:endParaRPr>
              </a:p>
            </p:txBody>
          </p:sp>
          <p:sp>
            <p:nvSpPr>
              <p:cNvPr id="437" name="Freeform 293"/>
              <p:cNvSpPr>
                <a:spLocks/>
              </p:cNvSpPr>
              <p:nvPr/>
            </p:nvSpPr>
            <p:spPr bwMode="auto">
              <a:xfrm>
                <a:off x="1600" y="2889"/>
                <a:ext cx="67" cy="75"/>
              </a:xfrm>
              <a:custGeom>
                <a:avLst/>
                <a:gdLst/>
                <a:ahLst/>
                <a:cxnLst>
                  <a:cxn ang="0">
                    <a:pos x="6" y="150"/>
                  </a:cxn>
                  <a:cxn ang="0">
                    <a:pos x="0" y="145"/>
                  </a:cxn>
                  <a:cxn ang="0">
                    <a:pos x="128" y="0"/>
                  </a:cxn>
                  <a:cxn ang="0">
                    <a:pos x="136" y="5"/>
                  </a:cxn>
                  <a:cxn ang="0">
                    <a:pos x="6" y="150"/>
                  </a:cxn>
                </a:cxnLst>
                <a:rect l="0" t="0" r="r" b="b"/>
                <a:pathLst>
                  <a:path w="136" h="150">
                    <a:moveTo>
                      <a:pt x="6" y="150"/>
                    </a:moveTo>
                    <a:lnTo>
                      <a:pt x="0" y="145"/>
                    </a:lnTo>
                    <a:lnTo>
                      <a:pt x="128" y="0"/>
                    </a:lnTo>
                    <a:lnTo>
                      <a:pt x="136" y="5"/>
                    </a:lnTo>
                    <a:lnTo>
                      <a:pt x="6" y="150"/>
                    </a:lnTo>
                    <a:close/>
                  </a:path>
                </a:pathLst>
              </a:custGeom>
              <a:solidFill>
                <a:srgbClr val="C1C14D"/>
              </a:solidFill>
              <a:ln w="9525">
                <a:noFill/>
                <a:round/>
                <a:headEnd/>
                <a:tailEnd/>
              </a:ln>
            </p:spPr>
            <p:txBody>
              <a:bodyPr/>
              <a:lstStyle/>
              <a:p>
                <a:pPr algn="ctr">
                  <a:defRPr/>
                </a:pPr>
                <a:endParaRPr lang="en-US" b="1" dirty="0">
                  <a:latin typeface="+mn-lt"/>
                  <a:cs typeface="+mn-cs"/>
                </a:endParaRPr>
              </a:p>
            </p:txBody>
          </p:sp>
          <p:sp>
            <p:nvSpPr>
              <p:cNvPr id="438" name="Freeform 294"/>
              <p:cNvSpPr>
                <a:spLocks/>
              </p:cNvSpPr>
              <p:nvPr/>
            </p:nvSpPr>
            <p:spPr bwMode="auto">
              <a:xfrm>
                <a:off x="1596" y="2883"/>
                <a:ext cx="69" cy="78"/>
              </a:xfrm>
              <a:custGeom>
                <a:avLst/>
                <a:gdLst/>
                <a:ahLst/>
                <a:cxnLst>
                  <a:cxn ang="0">
                    <a:pos x="8" y="151"/>
                  </a:cxn>
                  <a:cxn ang="0">
                    <a:pos x="0" y="145"/>
                  </a:cxn>
                  <a:cxn ang="0">
                    <a:pos x="130" y="0"/>
                  </a:cxn>
                  <a:cxn ang="0">
                    <a:pos x="136" y="6"/>
                  </a:cxn>
                  <a:cxn ang="0">
                    <a:pos x="8" y="151"/>
                  </a:cxn>
                </a:cxnLst>
                <a:rect l="0" t="0" r="r" b="b"/>
                <a:pathLst>
                  <a:path w="136" h="151">
                    <a:moveTo>
                      <a:pt x="8" y="151"/>
                    </a:moveTo>
                    <a:lnTo>
                      <a:pt x="0" y="145"/>
                    </a:lnTo>
                    <a:lnTo>
                      <a:pt x="130" y="0"/>
                    </a:lnTo>
                    <a:lnTo>
                      <a:pt x="136" y="6"/>
                    </a:lnTo>
                    <a:lnTo>
                      <a:pt x="8" y="151"/>
                    </a:lnTo>
                    <a:close/>
                  </a:path>
                </a:pathLst>
              </a:custGeom>
              <a:solidFill>
                <a:srgbClr val="C0C04C"/>
              </a:solidFill>
              <a:ln w="9525">
                <a:noFill/>
                <a:round/>
                <a:headEnd/>
                <a:tailEnd/>
              </a:ln>
            </p:spPr>
            <p:txBody>
              <a:bodyPr/>
              <a:lstStyle/>
              <a:p>
                <a:pPr algn="ctr">
                  <a:defRPr/>
                </a:pPr>
                <a:endParaRPr lang="en-US" b="1" dirty="0">
                  <a:latin typeface="+mn-lt"/>
                  <a:cs typeface="+mn-cs"/>
                </a:endParaRPr>
              </a:p>
            </p:txBody>
          </p:sp>
          <p:sp>
            <p:nvSpPr>
              <p:cNvPr id="439" name="Freeform 295"/>
              <p:cNvSpPr>
                <a:spLocks/>
              </p:cNvSpPr>
              <p:nvPr/>
            </p:nvSpPr>
            <p:spPr bwMode="auto">
              <a:xfrm>
                <a:off x="1592" y="2881"/>
                <a:ext cx="69" cy="78"/>
              </a:xfrm>
              <a:custGeom>
                <a:avLst/>
                <a:gdLst/>
                <a:ahLst/>
                <a:cxnLst>
                  <a:cxn ang="0">
                    <a:pos x="7" y="148"/>
                  </a:cxn>
                  <a:cxn ang="0">
                    <a:pos x="0" y="143"/>
                  </a:cxn>
                  <a:cxn ang="0">
                    <a:pos x="131" y="0"/>
                  </a:cxn>
                  <a:cxn ang="0">
                    <a:pos x="137" y="3"/>
                  </a:cxn>
                  <a:cxn ang="0">
                    <a:pos x="7" y="148"/>
                  </a:cxn>
                </a:cxnLst>
                <a:rect l="0" t="0" r="r" b="b"/>
                <a:pathLst>
                  <a:path w="137" h="148">
                    <a:moveTo>
                      <a:pt x="7" y="148"/>
                    </a:moveTo>
                    <a:lnTo>
                      <a:pt x="0" y="143"/>
                    </a:lnTo>
                    <a:lnTo>
                      <a:pt x="131" y="0"/>
                    </a:lnTo>
                    <a:lnTo>
                      <a:pt x="137" y="3"/>
                    </a:lnTo>
                    <a:lnTo>
                      <a:pt x="7" y="148"/>
                    </a:lnTo>
                    <a:close/>
                  </a:path>
                </a:pathLst>
              </a:custGeom>
              <a:solidFill>
                <a:srgbClr val="BFBF4C"/>
              </a:solidFill>
              <a:ln w="9525">
                <a:noFill/>
                <a:round/>
                <a:headEnd/>
                <a:tailEnd/>
              </a:ln>
            </p:spPr>
            <p:txBody>
              <a:bodyPr/>
              <a:lstStyle/>
              <a:p>
                <a:pPr algn="ctr">
                  <a:defRPr/>
                </a:pPr>
                <a:endParaRPr lang="en-US" b="1" dirty="0">
                  <a:latin typeface="+mn-lt"/>
                  <a:cs typeface="+mn-cs"/>
                </a:endParaRPr>
              </a:p>
            </p:txBody>
          </p:sp>
          <p:sp>
            <p:nvSpPr>
              <p:cNvPr id="440" name="Freeform 296"/>
              <p:cNvSpPr>
                <a:spLocks/>
              </p:cNvSpPr>
              <p:nvPr/>
            </p:nvSpPr>
            <p:spPr bwMode="auto">
              <a:xfrm>
                <a:off x="1588" y="2879"/>
                <a:ext cx="69" cy="77"/>
              </a:xfrm>
              <a:custGeom>
                <a:avLst/>
                <a:gdLst/>
                <a:ahLst/>
                <a:cxnLst>
                  <a:cxn ang="0">
                    <a:pos x="8" y="149"/>
                  </a:cxn>
                  <a:cxn ang="0">
                    <a:pos x="0" y="143"/>
                  </a:cxn>
                  <a:cxn ang="0">
                    <a:pos x="131" y="0"/>
                  </a:cxn>
                  <a:cxn ang="0">
                    <a:pos x="139" y="6"/>
                  </a:cxn>
                  <a:cxn ang="0">
                    <a:pos x="8" y="149"/>
                  </a:cxn>
                </a:cxnLst>
                <a:rect l="0" t="0" r="r" b="b"/>
                <a:pathLst>
                  <a:path w="139" h="149">
                    <a:moveTo>
                      <a:pt x="8" y="149"/>
                    </a:moveTo>
                    <a:lnTo>
                      <a:pt x="0" y="143"/>
                    </a:lnTo>
                    <a:lnTo>
                      <a:pt x="131" y="0"/>
                    </a:lnTo>
                    <a:lnTo>
                      <a:pt x="139" y="6"/>
                    </a:lnTo>
                    <a:lnTo>
                      <a:pt x="8" y="149"/>
                    </a:lnTo>
                    <a:close/>
                  </a:path>
                </a:pathLst>
              </a:custGeom>
              <a:solidFill>
                <a:srgbClr val="BEBE4B"/>
              </a:solidFill>
              <a:ln w="9525">
                <a:noFill/>
                <a:round/>
                <a:headEnd/>
                <a:tailEnd/>
              </a:ln>
            </p:spPr>
            <p:txBody>
              <a:bodyPr/>
              <a:lstStyle/>
              <a:p>
                <a:pPr algn="ctr">
                  <a:defRPr/>
                </a:pPr>
                <a:endParaRPr lang="en-US" b="1" dirty="0">
                  <a:latin typeface="+mn-lt"/>
                  <a:cs typeface="+mn-cs"/>
                </a:endParaRPr>
              </a:p>
            </p:txBody>
          </p:sp>
          <p:sp>
            <p:nvSpPr>
              <p:cNvPr id="441" name="Freeform 297"/>
              <p:cNvSpPr>
                <a:spLocks/>
              </p:cNvSpPr>
              <p:nvPr/>
            </p:nvSpPr>
            <p:spPr bwMode="auto">
              <a:xfrm>
                <a:off x="1584" y="2876"/>
                <a:ext cx="69" cy="77"/>
              </a:xfrm>
              <a:custGeom>
                <a:avLst/>
                <a:gdLst/>
                <a:ahLst/>
                <a:cxnLst>
                  <a:cxn ang="0">
                    <a:pos x="8" y="148"/>
                  </a:cxn>
                  <a:cxn ang="0">
                    <a:pos x="0" y="142"/>
                  </a:cxn>
                  <a:cxn ang="0">
                    <a:pos x="133" y="0"/>
                  </a:cxn>
                  <a:cxn ang="0">
                    <a:pos x="139" y="5"/>
                  </a:cxn>
                  <a:cxn ang="0">
                    <a:pos x="8" y="148"/>
                  </a:cxn>
                </a:cxnLst>
                <a:rect l="0" t="0" r="r" b="b"/>
                <a:pathLst>
                  <a:path w="139" h="148">
                    <a:moveTo>
                      <a:pt x="8" y="148"/>
                    </a:moveTo>
                    <a:lnTo>
                      <a:pt x="0" y="142"/>
                    </a:lnTo>
                    <a:lnTo>
                      <a:pt x="133" y="0"/>
                    </a:lnTo>
                    <a:lnTo>
                      <a:pt x="139" y="5"/>
                    </a:lnTo>
                    <a:lnTo>
                      <a:pt x="8" y="148"/>
                    </a:lnTo>
                    <a:close/>
                  </a:path>
                </a:pathLst>
              </a:custGeom>
              <a:solidFill>
                <a:srgbClr val="BDBD4B"/>
              </a:solidFill>
              <a:ln w="9525">
                <a:noFill/>
                <a:round/>
                <a:headEnd/>
                <a:tailEnd/>
              </a:ln>
            </p:spPr>
            <p:txBody>
              <a:bodyPr/>
              <a:lstStyle/>
              <a:p>
                <a:pPr algn="ctr">
                  <a:defRPr/>
                </a:pPr>
                <a:endParaRPr lang="en-US" b="1" dirty="0">
                  <a:latin typeface="+mn-lt"/>
                  <a:cs typeface="+mn-cs"/>
                </a:endParaRPr>
              </a:p>
            </p:txBody>
          </p:sp>
          <p:sp>
            <p:nvSpPr>
              <p:cNvPr id="442" name="Freeform 298"/>
              <p:cNvSpPr>
                <a:spLocks/>
              </p:cNvSpPr>
              <p:nvPr/>
            </p:nvSpPr>
            <p:spPr bwMode="auto">
              <a:xfrm>
                <a:off x="1565" y="2865"/>
                <a:ext cx="85" cy="79"/>
              </a:xfrm>
              <a:custGeom>
                <a:avLst/>
                <a:gdLst/>
                <a:ahLst/>
                <a:cxnLst>
                  <a:cxn ang="0">
                    <a:pos x="38" y="165"/>
                  </a:cxn>
                  <a:cxn ang="0">
                    <a:pos x="0" y="139"/>
                  </a:cxn>
                  <a:cxn ang="0">
                    <a:pos x="134" y="0"/>
                  </a:cxn>
                  <a:cxn ang="0">
                    <a:pos x="171" y="23"/>
                  </a:cxn>
                  <a:cxn ang="0">
                    <a:pos x="38" y="165"/>
                  </a:cxn>
                </a:cxnLst>
                <a:rect l="0" t="0" r="r" b="b"/>
                <a:pathLst>
                  <a:path w="171" h="165">
                    <a:moveTo>
                      <a:pt x="38" y="165"/>
                    </a:moveTo>
                    <a:lnTo>
                      <a:pt x="0" y="139"/>
                    </a:lnTo>
                    <a:lnTo>
                      <a:pt x="134" y="0"/>
                    </a:lnTo>
                    <a:lnTo>
                      <a:pt x="171" y="23"/>
                    </a:lnTo>
                    <a:lnTo>
                      <a:pt x="38" y="165"/>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443" name="Freeform 299"/>
              <p:cNvSpPr>
                <a:spLocks/>
              </p:cNvSpPr>
              <p:nvPr/>
            </p:nvSpPr>
            <p:spPr bwMode="auto">
              <a:xfrm>
                <a:off x="1581" y="2874"/>
                <a:ext cx="69" cy="73"/>
              </a:xfrm>
              <a:custGeom>
                <a:avLst/>
                <a:gdLst/>
                <a:ahLst/>
                <a:cxnLst>
                  <a:cxn ang="0">
                    <a:pos x="6" y="146"/>
                  </a:cxn>
                  <a:cxn ang="0">
                    <a:pos x="0" y="143"/>
                  </a:cxn>
                  <a:cxn ang="0">
                    <a:pos x="133" y="0"/>
                  </a:cxn>
                  <a:cxn ang="0">
                    <a:pos x="139" y="4"/>
                  </a:cxn>
                  <a:cxn ang="0">
                    <a:pos x="6" y="146"/>
                  </a:cxn>
                </a:cxnLst>
                <a:rect l="0" t="0" r="r" b="b"/>
                <a:pathLst>
                  <a:path w="139" h="146">
                    <a:moveTo>
                      <a:pt x="6" y="146"/>
                    </a:moveTo>
                    <a:lnTo>
                      <a:pt x="0" y="143"/>
                    </a:lnTo>
                    <a:lnTo>
                      <a:pt x="133" y="0"/>
                    </a:lnTo>
                    <a:lnTo>
                      <a:pt x="139" y="4"/>
                    </a:lnTo>
                    <a:lnTo>
                      <a:pt x="6" y="146"/>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444" name="Freeform 300"/>
              <p:cNvSpPr>
                <a:spLocks/>
              </p:cNvSpPr>
              <p:nvPr/>
            </p:nvSpPr>
            <p:spPr bwMode="auto">
              <a:xfrm>
                <a:off x="1578" y="2872"/>
                <a:ext cx="69" cy="73"/>
              </a:xfrm>
              <a:custGeom>
                <a:avLst/>
                <a:gdLst/>
                <a:ahLst/>
                <a:cxnLst>
                  <a:cxn ang="0">
                    <a:pos x="6" y="147"/>
                  </a:cxn>
                  <a:cxn ang="0">
                    <a:pos x="0" y="141"/>
                  </a:cxn>
                  <a:cxn ang="0">
                    <a:pos x="133" y="0"/>
                  </a:cxn>
                  <a:cxn ang="0">
                    <a:pos x="139" y="4"/>
                  </a:cxn>
                  <a:cxn ang="0">
                    <a:pos x="6" y="147"/>
                  </a:cxn>
                </a:cxnLst>
                <a:rect l="0" t="0" r="r" b="b"/>
                <a:pathLst>
                  <a:path w="139" h="147">
                    <a:moveTo>
                      <a:pt x="6" y="147"/>
                    </a:moveTo>
                    <a:lnTo>
                      <a:pt x="0" y="141"/>
                    </a:lnTo>
                    <a:lnTo>
                      <a:pt x="133" y="0"/>
                    </a:lnTo>
                    <a:lnTo>
                      <a:pt x="139" y="4"/>
                    </a:lnTo>
                    <a:lnTo>
                      <a:pt x="6" y="147"/>
                    </a:lnTo>
                    <a:close/>
                  </a:path>
                </a:pathLst>
              </a:custGeom>
              <a:solidFill>
                <a:srgbClr val="BBBB4A"/>
              </a:solidFill>
              <a:ln w="9525">
                <a:noFill/>
                <a:round/>
                <a:headEnd/>
                <a:tailEnd/>
              </a:ln>
            </p:spPr>
            <p:txBody>
              <a:bodyPr/>
              <a:lstStyle/>
              <a:p>
                <a:pPr algn="ctr">
                  <a:defRPr/>
                </a:pPr>
                <a:endParaRPr lang="en-US" b="1" dirty="0">
                  <a:latin typeface="+mn-lt"/>
                  <a:cs typeface="+mn-cs"/>
                </a:endParaRPr>
              </a:p>
            </p:txBody>
          </p:sp>
          <p:sp>
            <p:nvSpPr>
              <p:cNvPr id="445" name="Freeform 301"/>
              <p:cNvSpPr>
                <a:spLocks/>
              </p:cNvSpPr>
              <p:nvPr/>
            </p:nvSpPr>
            <p:spPr bwMode="auto">
              <a:xfrm>
                <a:off x="1574" y="2870"/>
                <a:ext cx="69" cy="73"/>
              </a:xfrm>
              <a:custGeom>
                <a:avLst/>
                <a:gdLst/>
                <a:ahLst/>
                <a:cxnLst>
                  <a:cxn ang="0">
                    <a:pos x="6" y="145"/>
                  </a:cxn>
                  <a:cxn ang="0">
                    <a:pos x="0" y="141"/>
                  </a:cxn>
                  <a:cxn ang="0">
                    <a:pos x="132" y="0"/>
                  </a:cxn>
                  <a:cxn ang="0">
                    <a:pos x="139" y="4"/>
                  </a:cxn>
                  <a:cxn ang="0">
                    <a:pos x="6" y="145"/>
                  </a:cxn>
                </a:cxnLst>
                <a:rect l="0" t="0" r="r" b="b"/>
                <a:pathLst>
                  <a:path w="139" h="145">
                    <a:moveTo>
                      <a:pt x="6" y="145"/>
                    </a:moveTo>
                    <a:lnTo>
                      <a:pt x="0" y="141"/>
                    </a:lnTo>
                    <a:lnTo>
                      <a:pt x="132" y="0"/>
                    </a:lnTo>
                    <a:lnTo>
                      <a:pt x="139" y="4"/>
                    </a:lnTo>
                    <a:lnTo>
                      <a:pt x="6" y="145"/>
                    </a:lnTo>
                    <a:close/>
                  </a:path>
                </a:pathLst>
              </a:custGeom>
              <a:solidFill>
                <a:srgbClr val="BABA4A"/>
              </a:solidFill>
              <a:ln w="9525">
                <a:noFill/>
                <a:round/>
                <a:headEnd/>
                <a:tailEnd/>
              </a:ln>
            </p:spPr>
            <p:txBody>
              <a:bodyPr/>
              <a:lstStyle/>
              <a:p>
                <a:pPr algn="ctr">
                  <a:defRPr/>
                </a:pPr>
                <a:endParaRPr lang="en-US" b="1" dirty="0">
                  <a:latin typeface="+mn-lt"/>
                  <a:cs typeface="+mn-cs"/>
                </a:endParaRPr>
              </a:p>
            </p:txBody>
          </p:sp>
          <p:sp>
            <p:nvSpPr>
              <p:cNvPr id="446" name="Freeform 302"/>
              <p:cNvSpPr>
                <a:spLocks/>
              </p:cNvSpPr>
              <p:nvPr/>
            </p:nvSpPr>
            <p:spPr bwMode="auto">
              <a:xfrm>
                <a:off x="1571" y="2868"/>
                <a:ext cx="69" cy="73"/>
              </a:xfrm>
              <a:custGeom>
                <a:avLst/>
                <a:gdLst/>
                <a:ahLst/>
                <a:cxnLst>
                  <a:cxn ang="0">
                    <a:pos x="8" y="144"/>
                  </a:cxn>
                  <a:cxn ang="0">
                    <a:pos x="0" y="141"/>
                  </a:cxn>
                  <a:cxn ang="0">
                    <a:pos x="134" y="0"/>
                  </a:cxn>
                  <a:cxn ang="0">
                    <a:pos x="140" y="3"/>
                  </a:cxn>
                  <a:cxn ang="0">
                    <a:pos x="8" y="144"/>
                  </a:cxn>
                </a:cxnLst>
                <a:rect l="0" t="0" r="r" b="b"/>
                <a:pathLst>
                  <a:path w="140" h="144">
                    <a:moveTo>
                      <a:pt x="8" y="144"/>
                    </a:moveTo>
                    <a:lnTo>
                      <a:pt x="0" y="141"/>
                    </a:lnTo>
                    <a:lnTo>
                      <a:pt x="134" y="0"/>
                    </a:lnTo>
                    <a:lnTo>
                      <a:pt x="140" y="3"/>
                    </a:lnTo>
                    <a:lnTo>
                      <a:pt x="8" y="144"/>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447" name="Freeform 303"/>
              <p:cNvSpPr>
                <a:spLocks/>
              </p:cNvSpPr>
              <p:nvPr/>
            </p:nvSpPr>
            <p:spPr bwMode="auto">
              <a:xfrm>
                <a:off x="1567" y="2866"/>
                <a:ext cx="70" cy="73"/>
              </a:xfrm>
              <a:custGeom>
                <a:avLst/>
                <a:gdLst/>
                <a:ahLst/>
                <a:cxnLst>
                  <a:cxn ang="0">
                    <a:pos x="6" y="145"/>
                  </a:cxn>
                  <a:cxn ang="0">
                    <a:pos x="0" y="141"/>
                  </a:cxn>
                  <a:cxn ang="0">
                    <a:pos x="134" y="0"/>
                  </a:cxn>
                  <a:cxn ang="0">
                    <a:pos x="140" y="4"/>
                  </a:cxn>
                  <a:cxn ang="0">
                    <a:pos x="6" y="145"/>
                  </a:cxn>
                </a:cxnLst>
                <a:rect l="0" t="0" r="r" b="b"/>
                <a:pathLst>
                  <a:path w="140" h="145">
                    <a:moveTo>
                      <a:pt x="6" y="145"/>
                    </a:moveTo>
                    <a:lnTo>
                      <a:pt x="0" y="141"/>
                    </a:lnTo>
                    <a:lnTo>
                      <a:pt x="134" y="0"/>
                    </a:lnTo>
                    <a:lnTo>
                      <a:pt x="140" y="4"/>
                    </a:lnTo>
                    <a:lnTo>
                      <a:pt x="6" y="145"/>
                    </a:lnTo>
                    <a:close/>
                  </a:path>
                </a:pathLst>
              </a:custGeom>
              <a:solidFill>
                <a:srgbClr val="B8B849"/>
              </a:solidFill>
              <a:ln w="9525">
                <a:noFill/>
                <a:round/>
                <a:headEnd/>
                <a:tailEnd/>
              </a:ln>
            </p:spPr>
            <p:txBody>
              <a:bodyPr/>
              <a:lstStyle/>
              <a:p>
                <a:pPr algn="ctr">
                  <a:defRPr/>
                </a:pPr>
                <a:endParaRPr lang="en-US" b="1" dirty="0">
                  <a:latin typeface="+mn-lt"/>
                  <a:cs typeface="+mn-cs"/>
                </a:endParaRPr>
              </a:p>
            </p:txBody>
          </p:sp>
          <p:sp>
            <p:nvSpPr>
              <p:cNvPr id="448" name="Freeform 304"/>
              <p:cNvSpPr>
                <a:spLocks/>
              </p:cNvSpPr>
              <p:nvPr/>
            </p:nvSpPr>
            <p:spPr bwMode="auto">
              <a:xfrm>
                <a:off x="1565" y="2865"/>
                <a:ext cx="70" cy="72"/>
              </a:xfrm>
              <a:custGeom>
                <a:avLst/>
                <a:gdLst/>
                <a:ahLst/>
                <a:cxnLst>
                  <a:cxn ang="0">
                    <a:pos x="6" y="145"/>
                  </a:cxn>
                  <a:cxn ang="0">
                    <a:pos x="0" y="139"/>
                  </a:cxn>
                  <a:cxn ang="0">
                    <a:pos x="134" y="0"/>
                  </a:cxn>
                  <a:cxn ang="0">
                    <a:pos x="140" y="4"/>
                  </a:cxn>
                  <a:cxn ang="0">
                    <a:pos x="6" y="145"/>
                  </a:cxn>
                </a:cxnLst>
                <a:rect l="0" t="0" r="r" b="b"/>
                <a:pathLst>
                  <a:path w="140" h="145">
                    <a:moveTo>
                      <a:pt x="6" y="145"/>
                    </a:moveTo>
                    <a:lnTo>
                      <a:pt x="0" y="139"/>
                    </a:lnTo>
                    <a:lnTo>
                      <a:pt x="134" y="0"/>
                    </a:lnTo>
                    <a:lnTo>
                      <a:pt x="140" y="4"/>
                    </a:lnTo>
                    <a:lnTo>
                      <a:pt x="6" y="145"/>
                    </a:lnTo>
                    <a:close/>
                  </a:path>
                </a:pathLst>
              </a:custGeom>
              <a:solidFill>
                <a:srgbClr val="B7B748"/>
              </a:solidFill>
              <a:ln w="9525">
                <a:noFill/>
                <a:round/>
                <a:headEnd/>
                <a:tailEnd/>
              </a:ln>
            </p:spPr>
            <p:txBody>
              <a:bodyPr/>
              <a:lstStyle/>
              <a:p>
                <a:pPr algn="ctr">
                  <a:defRPr/>
                </a:pPr>
                <a:endParaRPr lang="en-US" b="1" dirty="0">
                  <a:latin typeface="+mn-lt"/>
                  <a:cs typeface="+mn-cs"/>
                </a:endParaRPr>
              </a:p>
            </p:txBody>
          </p:sp>
          <p:sp>
            <p:nvSpPr>
              <p:cNvPr id="449" name="Freeform 305"/>
              <p:cNvSpPr>
                <a:spLocks/>
              </p:cNvSpPr>
              <p:nvPr/>
            </p:nvSpPr>
            <p:spPr bwMode="auto">
              <a:xfrm>
                <a:off x="1543" y="2857"/>
                <a:ext cx="89" cy="79"/>
              </a:xfrm>
              <a:custGeom>
                <a:avLst/>
                <a:gdLst/>
                <a:ahLst/>
                <a:cxnLst>
                  <a:cxn ang="0">
                    <a:pos x="44" y="159"/>
                  </a:cxn>
                  <a:cxn ang="0">
                    <a:pos x="0" y="139"/>
                  </a:cxn>
                  <a:cxn ang="0">
                    <a:pos x="141" y="0"/>
                  </a:cxn>
                  <a:cxn ang="0">
                    <a:pos x="178" y="20"/>
                  </a:cxn>
                  <a:cxn ang="0">
                    <a:pos x="44" y="159"/>
                  </a:cxn>
                </a:cxnLst>
                <a:rect l="0" t="0" r="r" b="b"/>
                <a:pathLst>
                  <a:path w="178" h="159">
                    <a:moveTo>
                      <a:pt x="44" y="159"/>
                    </a:moveTo>
                    <a:lnTo>
                      <a:pt x="0" y="139"/>
                    </a:lnTo>
                    <a:lnTo>
                      <a:pt x="141" y="0"/>
                    </a:lnTo>
                    <a:lnTo>
                      <a:pt x="178" y="20"/>
                    </a:lnTo>
                    <a:lnTo>
                      <a:pt x="44" y="15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450" name="Freeform 306"/>
              <p:cNvSpPr>
                <a:spLocks/>
              </p:cNvSpPr>
              <p:nvPr/>
            </p:nvSpPr>
            <p:spPr bwMode="auto">
              <a:xfrm>
                <a:off x="1560" y="2863"/>
                <a:ext cx="71" cy="71"/>
              </a:xfrm>
              <a:custGeom>
                <a:avLst/>
                <a:gdLst/>
                <a:ahLst/>
                <a:cxnLst>
                  <a:cxn ang="0">
                    <a:pos x="8" y="142"/>
                  </a:cxn>
                  <a:cxn ang="0">
                    <a:pos x="0" y="141"/>
                  </a:cxn>
                  <a:cxn ang="0">
                    <a:pos x="136" y="0"/>
                  </a:cxn>
                  <a:cxn ang="0">
                    <a:pos x="142" y="3"/>
                  </a:cxn>
                  <a:cxn ang="0">
                    <a:pos x="8" y="142"/>
                  </a:cxn>
                </a:cxnLst>
                <a:rect l="0" t="0" r="r" b="b"/>
                <a:pathLst>
                  <a:path w="142" h="142">
                    <a:moveTo>
                      <a:pt x="8" y="142"/>
                    </a:moveTo>
                    <a:lnTo>
                      <a:pt x="0" y="141"/>
                    </a:lnTo>
                    <a:lnTo>
                      <a:pt x="136" y="0"/>
                    </a:lnTo>
                    <a:lnTo>
                      <a:pt x="142" y="3"/>
                    </a:lnTo>
                    <a:lnTo>
                      <a:pt x="8" y="142"/>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451" name="Freeform 307"/>
              <p:cNvSpPr>
                <a:spLocks/>
              </p:cNvSpPr>
              <p:nvPr/>
            </p:nvSpPr>
            <p:spPr bwMode="auto">
              <a:xfrm>
                <a:off x="1558" y="2861"/>
                <a:ext cx="71" cy="72"/>
              </a:xfrm>
              <a:custGeom>
                <a:avLst/>
                <a:gdLst/>
                <a:ahLst/>
                <a:cxnLst>
                  <a:cxn ang="0">
                    <a:pos x="6" y="145"/>
                  </a:cxn>
                  <a:cxn ang="0">
                    <a:pos x="0" y="141"/>
                  </a:cxn>
                  <a:cxn ang="0">
                    <a:pos x="136" y="0"/>
                  </a:cxn>
                  <a:cxn ang="0">
                    <a:pos x="142" y="4"/>
                  </a:cxn>
                  <a:cxn ang="0">
                    <a:pos x="6" y="145"/>
                  </a:cxn>
                </a:cxnLst>
                <a:rect l="0" t="0" r="r" b="b"/>
                <a:pathLst>
                  <a:path w="142" h="145">
                    <a:moveTo>
                      <a:pt x="6" y="145"/>
                    </a:moveTo>
                    <a:lnTo>
                      <a:pt x="0" y="141"/>
                    </a:lnTo>
                    <a:lnTo>
                      <a:pt x="136" y="0"/>
                    </a:lnTo>
                    <a:lnTo>
                      <a:pt x="142" y="4"/>
                    </a:lnTo>
                    <a:lnTo>
                      <a:pt x="6" y="145"/>
                    </a:lnTo>
                    <a:close/>
                  </a:path>
                </a:pathLst>
              </a:custGeom>
              <a:solidFill>
                <a:srgbClr val="B5B547"/>
              </a:solidFill>
              <a:ln w="9525">
                <a:noFill/>
                <a:round/>
                <a:headEnd/>
                <a:tailEnd/>
              </a:ln>
            </p:spPr>
            <p:txBody>
              <a:bodyPr/>
              <a:lstStyle/>
              <a:p>
                <a:pPr algn="ctr">
                  <a:defRPr/>
                </a:pPr>
                <a:endParaRPr lang="en-US" b="1" dirty="0">
                  <a:latin typeface="+mn-lt"/>
                  <a:cs typeface="+mn-cs"/>
                </a:endParaRPr>
              </a:p>
            </p:txBody>
          </p:sp>
          <p:sp>
            <p:nvSpPr>
              <p:cNvPr id="452" name="Freeform 308"/>
              <p:cNvSpPr>
                <a:spLocks/>
              </p:cNvSpPr>
              <p:nvPr/>
            </p:nvSpPr>
            <p:spPr bwMode="auto">
              <a:xfrm>
                <a:off x="1552" y="2860"/>
                <a:ext cx="72" cy="71"/>
              </a:xfrm>
              <a:custGeom>
                <a:avLst/>
                <a:gdLst/>
                <a:ahLst/>
                <a:cxnLst>
                  <a:cxn ang="0">
                    <a:pos x="8" y="143"/>
                  </a:cxn>
                  <a:cxn ang="0">
                    <a:pos x="0" y="139"/>
                  </a:cxn>
                  <a:cxn ang="0">
                    <a:pos x="137" y="0"/>
                  </a:cxn>
                  <a:cxn ang="0">
                    <a:pos x="144" y="2"/>
                  </a:cxn>
                  <a:cxn ang="0">
                    <a:pos x="8" y="143"/>
                  </a:cxn>
                </a:cxnLst>
                <a:rect l="0" t="0" r="r" b="b"/>
                <a:pathLst>
                  <a:path w="144" h="143">
                    <a:moveTo>
                      <a:pt x="8" y="143"/>
                    </a:moveTo>
                    <a:lnTo>
                      <a:pt x="0" y="139"/>
                    </a:lnTo>
                    <a:lnTo>
                      <a:pt x="137" y="0"/>
                    </a:lnTo>
                    <a:lnTo>
                      <a:pt x="144" y="2"/>
                    </a:lnTo>
                    <a:lnTo>
                      <a:pt x="8" y="143"/>
                    </a:lnTo>
                    <a:close/>
                  </a:path>
                </a:pathLst>
              </a:custGeom>
              <a:solidFill>
                <a:srgbClr val="B4B447"/>
              </a:solidFill>
              <a:ln w="9525">
                <a:noFill/>
                <a:round/>
                <a:headEnd/>
                <a:tailEnd/>
              </a:ln>
            </p:spPr>
            <p:txBody>
              <a:bodyPr/>
              <a:lstStyle/>
              <a:p>
                <a:pPr algn="ctr">
                  <a:defRPr/>
                </a:pPr>
                <a:endParaRPr lang="en-US" b="1" dirty="0">
                  <a:latin typeface="+mn-lt"/>
                  <a:cs typeface="+mn-cs"/>
                </a:endParaRPr>
              </a:p>
            </p:txBody>
          </p:sp>
          <p:sp>
            <p:nvSpPr>
              <p:cNvPr id="453" name="Freeform 309"/>
              <p:cNvSpPr>
                <a:spLocks/>
              </p:cNvSpPr>
              <p:nvPr/>
            </p:nvSpPr>
            <p:spPr bwMode="auto">
              <a:xfrm>
                <a:off x="1551" y="2858"/>
                <a:ext cx="72" cy="72"/>
              </a:xfrm>
              <a:custGeom>
                <a:avLst/>
                <a:gdLst/>
                <a:ahLst/>
                <a:cxnLst>
                  <a:cxn ang="0">
                    <a:pos x="6" y="143"/>
                  </a:cxn>
                  <a:cxn ang="0">
                    <a:pos x="0" y="139"/>
                  </a:cxn>
                  <a:cxn ang="0">
                    <a:pos x="137" y="0"/>
                  </a:cxn>
                  <a:cxn ang="0">
                    <a:pos x="143" y="4"/>
                  </a:cxn>
                  <a:cxn ang="0">
                    <a:pos x="6" y="143"/>
                  </a:cxn>
                </a:cxnLst>
                <a:rect l="0" t="0" r="r" b="b"/>
                <a:pathLst>
                  <a:path w="143" h="143">
                    <a:moveTo>
                      <a:pt x="6" y="143"/>
                    </a:moveTo>
                    <a:lnTo>
                      <a:pt x="0" y="139"/>
                    </a:lnTo>
                    <a:lnTo>
                      <a:pt x="137" y="0"/>
                    </a:lnTo>
                    <a:lnTo>
                      <a:pt x="143" y="4"/>
                    </a:lnTo>
                    <a:lnTo>
                      <a:pt x="6" y="143"/>
                    </a:lnTo>
                    <a:close/>
                  </a:path>
                </a:pathLst>
              </a:custGeom>
              <a:solidFill>
                <a:srgbClr val="B3B346"/>
              </a:solidFill>
              <a:ln w="9525">
                <a:noFill/>
                <a:round/>
                <a:headEnd/>
                <a:tailEnd/>
              </a:ln>
            </p:spPr>
            <p:txBody>
              <a:bodyPr/>
              <a:lstStyle/>
              <a:p>
                <a:pPr algn="ctr">
                  <a:defRPr/>
                </a:pPr>
                <a:endParaRPr lang="en-US" b="1" dirty="0">
                  <a:latin typeface="+mn-lt"/>
                  <a:cs typeface="+mn-cs"/>
                </a:endParaRPr>
              </a:p>
            </p:txBody>
          </p:sp>
          <p:sp>
            <p:nvSpPr>
              <p:cNvPr id="454" name="Freeform 310"/>
              <p:cNvSpPr>
                <a:spLocks/>
              </p:cNvSpPr>
              <p:nvPr/>
            </p:nvSpPr>
            <p:spPr bwMode="auto">
              <a:xfrm>
                <a:off x="1545" y="2858"/>
                <a:ext cx="76" cy="72"/>
              </a:xfrm>
              <a:custGeom>
                <a:avLst/>
                <a:gdLst/>
                <a:ahLst/>
                <a:cxnLst>
                  <a:cxn ang="0">
                    <a:pos x="8" y="142"/>
                  </a:cxn>
                  <a:cxn ang="0">
                    <a:pos x="0" y="139"/>
                  </a:cxn>
                  <a:cxn ang="0">
                    <a:pos x="139" y="0"/>
                  </a:cxn>
                  <a:cxn ang="0">
                    <a:pos x="145" y="3"/>
                  </a:cxn>
                  <a:cxn ang="0">
                    <a:pos x="8" y="142"/>
                  </a:cxn>
                </a:cxnLst>
                <a:rect l="0" t="0" r="r" b="b"/>
                <a:pathLst>
                  <a:path w="145" h="142">
                    <a:moveTo>
                      <a:pt x="8" y="142"/>
                    </a:moveTo>
                    <a:lnTo>
                      <a:pt x="0" y="139"/>
                    </a:lnTo>
                    <a:lnTo>
                      <a:pt x="139" y="0"/>
                    </a:lnTo>
                    <a:lnTo>
                      <a:pt x="145" y="3"/>
                    </a:lnTo>
                    <a:lnTo>
                      <a:pt x="8" y="142"/>
                    </a:lnTo>
                    <a:close/>
                  </a:path>
                </a:pathLst>
              </a:custGeom>
              <a:solidFill>
                <a:srgbClr val="B2B246"/>
              </a:solidFill>
              <a:ln w="9525">
                <a:noFill/>
                <a:round/>
                <a:headEnd/>
                <a:tailEnd/>
              </a:ln>
            </p:spPr>
            <p:txBody>
              <a:bodyPr/>
              <a:lstStyle/>
              <a:p>
                <a:pPr algn="ctr">
                  <a:defRPr/>
                </a:pPr>
                <a:endParaRPr lang="en-US" b="1" dirty="0">
                  <a:latin typeface="+mn-lt"/>
                  <a:cs typeface="+mn-cs"/>
                </a:endParaRPr>
              </a:p>
            </p:txBody>
          </p:sp>
          <p:sp>
            <p:nvSpPr>
              <p:cNvPr id="455" name="Freeform 311"/>
              <p:cNvSpPr>
                <a:spLocks/>
              </p:cNvSpPr>
              <p:nvPr/>
            </p:nvSpPr>
            <p:spPr bwMode="auto">
              <a:xfrm>
                <a:off x="1543" y="2857"/>
                <a:ext cx="73" cy="72"/>
              </a:xfrm>
              <a:custGeom>
                <a:avLst/>
                <a:gdLst/>
                <a:ahLst/>
                <a:cxnLst>
                  <a:cxn ang="0">
                    <a:pos x="8" y="143"/>
                  </a:cxn>
                  <a:cxn ang="0">
                    <a:pos x="0" y="139"/>
                  </a:cxn>
                  <a:cxn ang="0">
                    <a:pos x="141" y="0"/>
                  </a:cxn>
                  <a:cxn ang="0">
                    <a:pos x="147" y="4"/>
                  </a:cxn>
                  <a:cxn ang="0">
                    <a:pos x="8" y="143"/>
                  </a:cxn>
                </a:cxnLst>
                <a:rect l="0" t="0" r="r" b="b"/>
                <a:pathLst>
                  <a:path w="147" h="143">
                    <a:moveTo>
                      <a:pt x="8" y="143"/>
                    </a:moveTo>
                    <a:lnTo>
                      <a:pt x="0" y="139"/>
                    </a:lnTo>
                    <a:lnTo>
                      <a:pt x="141" y="0"/>
                    </a:lnTo>
                    <a:lnTo>
                      <a:pt x="147" y="4"/>
                    </a:lnTo>
                    <a:lnTo>
                      <a:pt x="8" y="143"/>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456" name="Freeform 312"/>
              <p:cNvSpPr>
                <a:spLocks/>
              </p:cNvSpPr>
              <p:nvPr/>
            </p:nvSpPr>
            <p:spPr bwMode="auto">
              <a:xfrm>
                <a:off x="1522" y="2847"/>
                <a:ext cx="91" cy="79"/>
              </a:xfrm>
              <a:custGeom>
                <a:avLst/>
                <a:gdLst/>
                <a:ahLst/>
                <a:cxnLst>
                  <a:cxn ang="0">
                    <a:pos x="43" y="154"/>
                  </a:cxn>
                  <a:cxn ang="0">
                    <a:pos x="0" y="137"/>
                  </a:cxn>
                  <a:cxn ang="0">
                    <a:pos x="144" y="0"/>
                  </a:cxn>
                  <a:cxn ang="0">
                    <a:pos x="184" y="15"/>
                  </a:cxn>
                  <a:cxn ang="0">
                    <a:pos x="43" y="154"/>
                  </a:cxn>
                </a:cxnLst>
                <a:rect l="0" t="0" r="r" b="b"/>
                <a:pathLst>
                  <a:path w="184" h="154">
                    <a:moveTo>
                      <a:pt x="43" y="154"/>
                    </a:moveTo>
                    <a:lnTo>
                      <a:pt x="0" y="137"/>
                    </a:lnTo>
                    <a:lnTo>
                      <a:pt x="144" y="0"/>
                    </a:lnTo>
                    <a:lnTo>
                      <a:pt x="184" y="15"/>
                    </a:lnTo>
                    <a:lnTo>
                      <a:pt x="43" y="154"/>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457" name="Freeform 313"/>
              <p:cNvSpPr>
                <a:spLocks/>
              </p:cNvSpPr>
              <p:nvPr/>
            </p:nvSpPr>
            <p:spPr bwMode="auto">
              <a:xfrm>
                <a:off x="1540" y="2856"/>
                <a:ext cx="73" cy="71"/>
              </a:xfrm>
              <a:custGeom>
                <a:avLst/>
                <a:gdLst/>
                <a:ahLst/>
                <a:cxnLst>
                  <a:cxn ang="0">
                    <a:pos x="6" y="141"/>
                  </a:cxn>
                  <a:cxn ang="0">
                    <a:pos x="0" y="139"/>
                  </a:cxn>
                  <a:cxn ang="0">
                    <a:pos x="139" y="0"/>
                  </a:cxn>
                  <a:cxn ang="0">
                    <a:pos x="147" y="2"/>
                  </a:cxn>
                  <a:cxn ang="0">
                    <a:pos x="6" y="141"/>
                  </a:cxn>
                </a:cxnLst>
                <a:rect l="0" t="0" r="r" b="b"/>
                <a:pathLst>
                  <a:path w="147" h="141">
                    <a:moveTo>
                      <a:pt x="6" y="141"/>
                    </a:moveTo>
                    <a:lnTo>
                      <a:pt x="0" y="139"/>
                    </a:lnTo>
                    <a:lnTo>
                      <a:pt x="139" y="0"/>
                    </a:lnTo>
                    <a:lnTo>
                      <a:pt x="147" y="2"/>
                    </a:lnTo>
                    <a:lnTo>
                      <a:pt x="6" y="141"/>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458" name="Freeform 314"/>
              <p:cNvSpPr>
                <a:spLocks/>
              </p:cNvSpPr>
              <p:nvPr/>
            </p:nvSpPr>
            <p:spPr bwMode="auto">
              <a:xfrm>
                <a:off x="1536" y="2856"/>
                <a:ext cx="74" cy="70"/>
              </a:xfrm>
              <a:custGeom>
                <a:avLst/>
                <a:gdLst/>
                <a:ahLst/>
                <a:cxnLst>
                  <a:cxn ang="0">
                    <a:pos x="8" y="141"/>
                  </a:cxn>
                  <a:cxn ang="0">
                    <a:pos x="0" y="137"/>
                  </a:cxn>
                  <a:cxn ang="0">
                    <a:pos x="141" y="0"/>
                  </a:cxn>
                  <a:cxn ang="0">
                    <a:pos x="147" y="2"/>
                  </a:cxn>
                  <a:cxn ang="0">
                    <a:pos x="8" y="141"/>
                  </a:cxn>
                </a:cxnLst>
                <a:rect l="0" t="0" r="r" b="b"/>
                <a:pathLst>
                  <a:path w="147" h="141">
                    <a:moveTo>
                      <a:pt x="8" y="141"/>
                    </a:moveTo>
                    <a:lnTo>
                      <a:pt x="0" y="137"/>
                    </a:lnTo>
                    <a:lnTo>
                      <a:pt x="141" y="0"/>
                    </a:lnTo>
                    <a:lnTo>
                      <a:pt x="147" y="2"/>
                    </a:lnTo>
                    <a:lnTo>
                      <a:pt x="8" y="141"/>
                    </a:lnTo>
                    <a:close/>
                  </a:path>
                </a:pathLst>
              </a:custGeom>
              <a:solidFill>
                <a:srgbClr val="AFAF45"/>
              </a:solidFill>
              <a:ln w="9525">
                <a:noFill/>
                <a:round/>
                <a:headEnd/>
                <a:tailEnd/>
              </a:ln>
            </p:spPr>
            <p:txBody>
              <a:bodyPr/>
              <a:lstStyle/>
              <a:p>
                <a:pPr algn="ctr">
                  <a:defRPr/>
                </a:pPr>
                <a:endParaRPr lang="en-US" b="1" dirty="0">
                  <a:latin typeface="+mn-lt"/>
                  <a:cs typeface="+mn-cs"/>
                </a:endParaRPr>
              </a:p>
            </p:txBody>
          </p:sp>
          <p:sp>
            <p:nvSpPr>
              <p:cNvPr id="459" name="Freeform 315"/>
              <p:cNvSpPr>
                <a:spLocks/>
              </p:cNvSpPr>
              <p:nvPr/>
            </p:nvSpPr>
            <p:spPr bwMode="auto">
              <a:xfrm>
                <a:off x="1531" y="2851"/>
                <a:ext cx="76" cy="73"/>
              </a:xfrm>
              <a:custGeom>
                <a:avLst/>
                <a:gdLst/>
                <a:ahLst/>
                <a:cxnLst>
                  <a:cxn ang="0">
                    <a:pos x="7" y="141"/>
                  </a:cxn>
                  <a:cxn ang="0">
                    <a:pos x="0" y="140"/>
                  </a:cxn>
                  <a:cxn ang="0">
                    <a:pos x="142" y="0"/>
                  </a:cxn>
                  <a:cxn ang="0">
                    <a:pos x="148" y="4"/>
                  </a:cxn>
                  <a:cxn ang="0">
                    <a:pos x="7" y="141"/>
                  </a:cxn>
                </a:cxnLst>
                <a:rect l="0" t="0" r="r" b="b"/>
                <a:pathLst>
                  <a:path w="148" h="141">
                    <a:moveTo>
                      <a:pt x="7" y="141"/>
                    </a:moveTo>
                    <a:lnTo>
                      <a:pt x="0" y="140"/>
                    </a:lnTo>
                    <a:lnTo>
                      <a:pt x="142" y="0"/>
                    </a:lnTo>
                    <a:lnTo>
                      <a:pt x="148" y="4"/>
                    </a:lnTo>
                    <a:lnTo>
                      <a:pt x="7" y="141"/>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460" name="Freeform 316"/>
              <p:cNvSpPr>
                <a:spLocks/>
              </p:cNvSpPr>
              <p:nvPr/>
            </p:nvSpPr>
            <p:spPr bwMode="auto">
              <a:xfrm>
                <a:off x="1528" y="2850"/>
                <a:ext cx="75" cy="73"/>
              </a:xfrm>
              <a:custGeom>
                <a:avLst/>
                <a:gdLst/>
                <a:ahLst/>
                <a:cxnLst>
                  <a:cxn ang="0">
                    <a:pos x="8" y="141"/>
                  </a:cxn>
                  <a:cxn ang="0">
                    <a:pos x="0" y="137"/>
                  </a:cxn>
                  <a:cxn ang="0">
                    <a:pos x="142" y="0"/>
                  </a:cxn>
                  <a:cxn ang="0">
                    <a:pos x="150" y="1"/>
                  </a:cxn>
                  <a:cxn ang="0">
                    <a:pos x="8" y="141"/>
                  </a:cxn>
                </a:cxnLst>
                <a:rect l="0" t="0" r="r" b="b"/>
                <a:pathLst>
                  <a:path w="150" h="141">
                    <a:moveTo>
                      <a:pt x="8" y="141"/>
                    </a:moveTo>
                    <a:lnTo>
                      <a:pt x="0" y="137"/>
                    </a:lnTo>
                    <a:lnTo>
                      <a:pt x="142" y="0"/>
                    </a:lnTo>
                    <a:lnTo>
                      <a:pt x="150" y="1"/>
                    </a:lnTo>
                    <a:lnTo>
                      <a:pt x="8" y="141"/>
                    </a:lnTo>
                    <a:close/>
                  </a:path>
                </a:pathLst>
              </a:custGeom>
              <a:solidFill>
                <a:srgbClr val="ADAD44"/>
              </a:solidFill>
              <a:ln w="9525">
                <a:noFill/>
                <a:round/>
                <a:headEnd/>
                <a:tailEnd/>
              </a:ln>
            </p:spPr>
            <p:txBody>
              <a:bodyPr/>
              <a:lstStyle/>
              <a:p>
                <a:pPr algn="ctr">
                  <a:defRPr/>
                </a:pPr>
                <a:endParaRPr lang="en-US" b="1" dirty="0">
                  <a:latin typeface="+mn-lt"/>
                  <a:cs typeface="+mn-cs"/>
                </a:endParaRPr>
              </a:p>
            </p:txBody>
          </p:sp>
          <p:sp>
            <p:nvSpPr>
              <p:cNvPr id="461" name="Freeform 317"/>
              <p:cNvSpPr>
                <a:spLocks/>
              </p:cNvSpPr>
              <p:nvPr/>
            </p:nvSpPr>
            <p:spPr bwMode="auto">
              <a:xfrm>
                <a:off x="1523" y="2849"/>
                <a:ext cx="76" cy="72"/>
              </a:xfrm>
              <a:custGeom>
                <a:avLst/>
                <a:gdLst/>
                <a:ahLst/>
                <a:cxnLst>
                  <a:cxn ang="0">
                    <a:pos x="6" y="139"/>
                  </a:cxn>
                  <a:cxn ang="0">
                    <a:pos x="0" y="137"/>
                  </a:cxn>
                  <a:cxn ang="0">
                    <a:pos x="142" y="0"/>
                  </a:cxn>
                  <a:cxn ang="0">
                    <a:pos x="148" y="2"/>
                  </a:cxn>
                  <a:cxn ang="0">
                    <a:pos x="6" y="139"/>
                  </a:cxn>
                </a:cxnLst>
                <a:rect l="0" t="0" r="r" b="b"/>
                <a:pathLst>
                  <a:path w="148" h="139">
                    <a:moveTo>
                      <a:pt x="6" y="139"/>
                    </a:moveTo>
                    <a:lnTo>
                      <a:pt x="0" y="137"/>
                    </a:lnTo>
                    <a:lnTo>
                      <a:pt x="142" y="0"/>
                    </a:lnTo>
                    <a:lnTo>
                      <a:pt x="148" y="2"/>
                    </a:lnTo>
                    <a:lnTo>
                      <a:pt x="6" y="139"/>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462" name="Freeform 318"/>
              <p:cNvSpPr>
                <a:spLocks/>
              </p:cNvSpPr>
              <p:nvPr/>
            </p:nvSpPr>
            <p:spPr bwMode="auto">
              <a:xfrm>
                <a:off x="1522" y="2847"/>
                <a:ext cx="74" cy="74"/>
              </a:xfrm>
              <a:custGeom>
                <a:avLst/>
                <a:gdLst/>
                <a:ahLst/>
                <a:cxnLst>
                  <a:cxn ang="0">
                    <a:pos x="8" y="141"/>
                  </a:cxn>
                  <a:cxn ang="0">
                    <a:pos x="0" y="137"/>
                  </a:cxn>
                  <a:cxn ang="0">
                    <a:pos x="144" y="0"/>
                  </a:cxn>
                  <a:cxn ang="0">
                    <a:pos x="150" y="4"/>
                  </a:cxn>
                  <a:cxn ang="0">
                    <a:pos x="8" y="141"/>
                  </a:cxn>
                </a:cxnLst>
                <a:rect l="0" t="0" r="r" b="b"/>
                <a:pathLst>
                  <a:path w="150" h="141">
                    <a:moveTo>
                      <a:pt x="8" y="141"/>
                    </a:moveTo>
                    <a:lnTo>
                      <a:pt x="0" y="137"/>
                    </a:lnTo>
                    <a:lnTo>
                      <a:pt x="144" y="0"/>
                    </a:lnTo>
                    <a:lnTo>
                      <a:pt x="150" y="4"/>
                    </a:lnTo>
                    <a:lnTo>
                      <a:pt x="8" y="141"/>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463" name="Freeform 319"/>
              <p:cNvSpPr>
                <a:spLocks/>
              </p:cNvSpPr>
              <p:nvPr/>
            </p:nvSpPr>
            <p:spPr bwMode="auto">
              <a:xfrm>
                <a:off x="1498" y="2841"/>
                <a:ext cx="95" cy="78"/>
              </a:xfrm>
              <a:custGeom>
                <a:avLst/>
                <a:gdLst/>
                <a:ahLst/>
                <a:cxnLst>
                  <a:cxn ang="0">
                    <a:pos x="46" y="148"/>
                  </a:cxn>
                  <a:cxn ang="0">
                    <a:pos x="0" y="135"/>
                  </a:cxn>
                  <a:cxn ang="0">
                    <a:pos x="148" y="0"/>
                  </a:cxn>
                  <a:cxn ang="0">
                    <a:pos x="190" y="11"/>
                  </a:cxn>
                  <a:cxn ang="0">
                    <a:pos x="46" y="148"/>
                  </a:cxn>
                </a:cxnLst>
                <a:rect l="0" t="0" r="r" b="b"/>
                <a:pathLst>
                  <a:path w="190" h="148">
                    <a:moveTo>
                      <a:pt x="46" y="148"/>
                    </a:moveTo>
                    <a:lnTo>
                      <a:pt x="0" y="135"/>
                    </a:lnTo>
                    <a:lnTo>
                      <a:pt x="148" y="0"/>
                    </a:lnTo>
                    <a:lnTo>
                      <a:pt x="190" y="11"/>
                    </a:lnTo>
                    <a:lnTo>
                      <a:pt x="46" y="148"/>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464" name="Freeform 320"/>
              <p:cNvSpPr>
                <a:spLocks/>
              </p:cNvSpPr>
              <p:nvPr/>
            </p:nvSpPr>
            <p:spPr bwMode="auto">
              <a:xfrm>
                <a:off x="1518" y="2846"/>
                <a:ext cx="75" cy="73"/>
              </a:xfrm>
              <a:custGeom>
                <a:avLst/>
                <a:gdLst/>
                <a:ahLst/>
                <a:cxnLst>
                  <a:cxn ang="0">
                    <a:pos x="8" y="139"/>
                  </a:cxn>
                  <a:cxn ang="0">
                    <a:pos x="0" y="137"/>
                  </a:cxn>
                  <a:cxn ang="0">
                    <a:pos x="144" y="0"/>
                  </a:cxn>
                  <a:cxn ang="0">
                    <a:pos x="152" y="2"/>
                  </a:cxn>
                  <a:cxn ang="0">
                    <a:pos x="8" y="139"/>
                  </a:cxn>
                </a:cxnLst>
                <a:rect l="0" t="0" r="r" b="b"/>
                <a:pathLst>
                  <a:path w="152" h="139">
                    <a:moveTo>
                      <a:pt x="8" y="139"/>
                    </a:moveTo>
                    <a:lnTo>
                      <a:pt x="0" y="137"/>
                    </a:lnTo>
                    <a:lnTo>
                      <a:pt x="144" y="0"/>
                    </a:lnTo>
                    <a:lnTo>
                      <a:pt x="152" y="2"/>
                    </a:lnTo>
                    <a:lnTo>
                      <a:pt x="8" y="139"/>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465" name="Freeform 321"/>
              <p:cNvSpPr>
                <a:spLocks/>
              </p:cNvSpPr>
              <p:nvPr/>
            </p:nvSpPr>
            <p:spPr bwMode="auto">
              <a:xfrm>
                <a:off x="1514" y="2845"/>
                <a:ext cx="75" cy="70"/>
              </a:xfrm>
              <a:custGeom>
                <a:avLst/>
                <a:gdLst/>
                <a:ahLst/>
                <a:cxnLst>
                  <a:cxn ang="0">
                    <a:pos x="7" y="139"/>
                  </a:cxn>
                  <a:cxn ang="0">
                    <a:pos x="0" y="138"/>
                  </a:cxn>
                  <a:cxn ang="0">
                    <a:pos x="145" y="0"/>
                  </a:cxn>
                  <a:cxn ang="0">
                    <a:pos x="151" y="2"/>
                  </a:cxn>
                  <a:cxn ang="0">
                    <a:pos x="7" y="139"/>
                  </a:cxn>
                </a:cxnLst>
                <a:rect l="0" t="0" r="r" b="b"/>
                <a:pathLst>
                  <a:path w="151" h="139">
                    <a:moveTo>
                      <a:pt x="7" y="139"/>
                    </a:moveTo>
                    <a:lnTo>
                      <a:pt x="0" y="138"/>
                    </a:lnTo>
                    <a:lnTo>
                      <a:pt x="145" y="0"/>
                    </a:lnTo>
                    <a:lnTo>
                      <a:pt x="151" y="2"/>
                    </a:lnTo>
                    <a:lnTo>
                      <a:pt x="7" y="139"/>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466" name="Freeform 322"/>
              <p:cNvSpPr>
                <a:spLocks/>
              </p:cNvSpPr>
              <p:nvPr/>
            </p:nvSpPr>
            <p:spPr bwMode="auto">
              <a:xfrm>
                <a:off x="1509" y="2844"/>
                <a:ext cx="76" cy="70"/>
              </a:xfrm>
              <a:custGeom>
                <a:avLst/>
                <a:gdLst/>
                <a:ahLst/>
                <a:cxnLst>
                  <a:cxn ang="0">
                    <a:pos x="8" y="140"/>
                  </a:cxn>
                  <a:cxn ang="0">
                    <a:pos x="0" y="138"/>
                  </a:cxn>
                  <a:cxn ang="0">
                    <a:pos x="145" y="0"/>
                  </a:cxn>
                  <a:cxn ang="0">
                    <a:pos x="153" y="2"/>
                  </a:cxn>
                  <a:cxn ang="0">
                    <a:pos x="8" y="140"/>
                  </a:cxn>
                </a:cxnLst>
                <a:rect l="0" t="0" r="r" b="b"/>
                <a:pathLst>
                  <a:path w="153" h="140">
                    <a:moveTo>
                      <a:pt x="8" y="140"/>
                    </a:moveTo>
                    <a:lnTo>
                      <a:pt x="0" y="138"/>
                    </a:lnTo>
                    <a:lnTo>
                      <a:pt x="145" y="0"/>
                    </a:lnTo>
                    <a:lnTo>
                      <a:pt x="153" y="2"/>
                    </a:lnTo>
                    <a:lnTo>
                      <a:pt x="8" y="140"/>
                    </a:lnTo>
                    <a:close/>
                  </a:path>
                </a:pathLst>
              </a:custGeom>
              <a:solidFill>
                <a:srgbClr val="A8A843"/>
              </a:solidFill>
              <a:ln w="9525">
                <a:noFill/>
                <a:round/>
                <a:headEnd/>
                <a:tailEnd/>
              </a:ln>
            </p:spPr>
            <p:txBody>
              <a:bodyPr/>
              <a:lstStyle/>
              <a:p>
                <a:pPr algn="ctr">
                  <a:defRPr/>
                </a:pPr>
                <a:endParaRPr lang="en-US" b="1" dirty="0">
                  <a:latin typeface="+mn-lt"/>
                  <a:cs typeface="+mn-cs"/>
                </a:endParaRPr>
              </a:p>
            </p:txBody>
          </p:sp>
          <p:sp>
            <p:nvSpPr>
              <p:cNvPr id="467" name="Freeform 323"/>
              <p:cNvSpPr>
                <a:spLocks/>
              </p:cNvSpPr>
              <p:nvPr/>
            </p:nvSpPr>
            <p:spPr bwMode="auto">
              <a:xfrm>
                <a:off x="1506" y="2843"/>
                <a:ext cx="76" cy="70"/>
              </a:xfrm>
              <a:custGeom>
                <a:avLst/>
                <a:gdLst/>
                <a:ahLst/>
                <a:cxnLst>
                  <a:cxn ang="0">
                    <a:pos x="8" y="139"/>
                  </a:cxn>
                  <a:cxn ang="0">
                    <a:pos x="0" y="137"/>
                  </a:cxn>
                  <a:cxn ang="0">
                    <a:pos x="147" y="0"/>
                  </a:cxn>
                  <a:cxn ang="0">
                    <a:pos x="153" y="1"/>
                  </a:cxn>
                  <a:cxn ang="0">
                    <a:pos x="8" y="139"/>
                  </a:cxn>
                </a:cxnLst>
                <a:rect l="0" t="0" r="r" b="b"/>
                <a:pathLst>
                  <a:path w="153" h="139">
                    <a:moveTo>
                      <a:pt x="8" y="139"/>
                    </a:moveTo>
                    <a:lnTo>
                      <a:pt x="0" y="137"/>
                    </a:lnTo>
                    <a:lnTo>
                      <a:pt x="147" y="0"/>
                    </a:lnTo>
                    <a:lnTo>
                      <a:pt x="153" y="1"/>
                    </a:lnTo>
                    <a:lnTo>
                      <a:pt x="8" y="139"/>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468" name="Freeform 324"/>
              <p:cNvSpPr>
                <a:spLocks/>
              </p:cNvSpPr>
              <p:nvPr/>
            </p:nvSpPr>
            <p:spPr bwMode="auto">
              <a:xfrm>
                <a:off x="1502" y="2842"/>
                <a:ext cx="77" cy="70"/>
              </a:xfrm>
              <a:custGeom>
                <a:avLst/>
                <a:gdLst/>
                <a:ahLst/>
                <a:cxnLst>
                  <a:cxn ang="0">
                    <a:pos x="8" y="139"/>
                  </a:cxn>
                  <a:cxn ang="0">
                    <a:pos x="0" y="137"/>
                  </a:cxn>
                  <a:cxn ang="0">
                    <a:pos x="147" y="0"/>
                  </a:cxn>
                  <a:cxn ang="0">
                    <a:pos x="155" y="2"/>
                  </a:cxn>
                  <a:cxn ang="0">
                    <a:pos x="8" y="139"/>
                  </a:cxn>
                </a:cxnLst>
                <a:rect l="0" t="0" r="r" b="b"/>
                <a:pathLst>
                  <a:path w="155" h="139">
                    <a:moveTo>
                      <a:pt x="8" y="139"/>
                    </a:moveTo>
                    <a:lnTo>
                      <a:pt x="0" y="137"/>
                    </a:lnTo>
                    <a:lnTo>
                      <a:pt x="147" y="0"/>
                    </a:lnTo>
                    <a:lnTo>
                      <a:pt x="155" y="2"/>
                    </a:lnTo>
                    <a:lnTo>
                      <a:pt x="8" y="139"/>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469" name="Freeform 325"/>
              <p:cNvSpPr>
                <a:spLocks/>
              </p:cNvSpPr>
              <p:nvPr/>
            </p:nvSpPr>
            <p:spPr bwMode="auto">
              <a:xfrm>
                <a:off x="1498" y="2841"/>
                <a:ext cx="76" cy="70"/>
              </a:xfrm>
              <a:custGeom>
                <a:avLst/>
                <a:gdLst/>
                <a:ahLst/>
                <a:cxnLst>
                  <a:cxn ang="0">
                    <a:pos x="7" y="139"/>
                  </a:cxn>
                  <a:cxn ang="0">
                    <a:pos x="0" y="135"/>
                  </a:cxn>
                  <a:cxn ang="0">
                    <a:pos x="148" y="0"/>
                  </a:cxn>
                  <a:cxn ang="0">
                    <a:pos x="154" y="2"/>
                  </a:cxn>
                  <a:cxn ang="0">
                    <a:pos x="7" y="139"/>
                  </a:cxn>
                </a:cxnLst>
                <a:rect l="0" t="0" r="r" b="b"/>
                <a:pathLst>
                  <a:path w="154" h="139">
                    <a:moveTo>
                      <a:pt x="7" y="139"/>
                    </a:moveTo>
                    <a:lnTo>
                      <a:pt x="0" y="135"/>
                    </a:lnTo>
                    <a:lnTo>
                      <a:pt x="148" y="0"/>
                    </a:lnTo>
                    <a:lnTo>
                      <a:pt x="154" y="2"/>
                    </a:lnTo>
                    <a:lnTo>
                      <a:pt x="7" y="139"/>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470" name="Freeform 326"/>
              <p:cNvSpPr>
                <a:spLocks/>
              </p:cNvSpPr>
              <p:nvPr/>
            </p:nvSpPr>
            <p:spPr bwMode="auto">
              <a:xfrm>
                <a:off x="1473" y="2839"/>
                <a:ext cx="98" cy="70"/>
              </a:xfrm>
              <a:custGeom>
                <a:avLst/>
                <a:gdLst/>
                <a:ahLst/>
                <a:cxnLst>
                  <a:cxn ang="0">
                    <a:pos x="48" y="141"/>
                  </a:cxn>
                  <a:cxn ang="0">
                    <a:pos x="0" y="134"/>
                  </a:cxn>
                  <a:cxn ang="0">
                    <a:pos x="151" y="0"/>
                  </a:cxn>
                  <a:cxn ang="0">
                    <a:pos x="196" y="6"/>
                  </a:cxn>
                  <a:cxn ang="0">
                    <a:pos x="48" y="141"/>
                  </a:cxn>
                </a:cxnLst>
                <a:rect l="0" t="0" r="r" b="b"/>
                <a:pathLst>
                  <a:path w="196" h="141">
                    <a:moveTo>
                      <a:pt x="48" y="141"/>
                    </a:moveTo>
                    <a:lnTo>
                      <a:pt x="0" y="134"/>
                    </a:lnTo>
                    <a:lnTo>
                      <a:pt x="151" y="0"/>
                    </a:lnTo>
                    <a:lnTo>
                      <a:pt x="196" y="6"/>
                    </a:lnTo>
                    <a:lnTo>
                      <a:pt x="48" y="141"/>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471" name="Freeform 327"/>
              <p:cNvSpPr>
                <a:spLocks/>
              </p:cNvSpPr>
              <p:nvPr/>
            </p:nvSpPr>
            <p:spPr bwMode="auto">
              <a:xfrm>
                <a:off x="1495" y="2841"/>
                <a:ext cx="77" cy="68"/>
              </a:xfrm>
              <a:custGeom>
                <a:avLst/>
                <a:gdLst/>
                <a:ahLst/>
                <a:cxnLst>
                  <a:cxn ang="0">
                    <a:pos x="8" y="135"/>
                  </a:cxn>
                  <a:cxn ang="0">
                    <a:pos x="0" y="135"/>
                  </a:cxn>
                  <a:cxn ang="0">
                    <a:pos x="148" y="0"/>
                  </a:cxn>
                  <a:cxn ang="0">
                    <a:pos x="156" y="0"/>
                  </a:cxn>
                  <a:cxn ang="0">
                    <a:pos x="8" y="135"/>
                  </a:cxn>
                </a:cxnLst>
                <a:rect l="0" t="0" r="r" b="b"/>
                <a:pathLst>
                  <a:path w="156" h="135">
                    <a:moveTo>
                      <a:pt x="8" y="135"/>
                    </a:moveTo>
                    <a:lnTo>
                      <a:pt x="0" y="135"/>
                    </a:lnTo>
                    <a:lnTo>
                      <a:pt x="148" y="0"/>
                    </a:lnTo>
                    <a:lnTo>
                      <a:pt x="156" y="0"/>
                    </a:lnTo>
                    <a:lnTo>
                      <a:pt x="8" y="135"/>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472" name="Freeform 328"/>
              <p:cNvSpPr>
                <a:spLocks/>
              </p:cNvSpPr>
              <p:nvPr/>
            </p:nvSpPr>
            <p:spPr bwMode="auto">
              <a:xfrm>
                <a:off x="1491" y="2841"/>
                <a:ext cx="78" cy="68"/>
              </a:xfrm>
              <a:custGeom>
                <a:avLst/>
                <a:gdLst/>
                <a:ahLst/>
                <a:cxnLst>
                  <a:cxn ang="0">
                    <a:pos x="8" y="137"/>
                  </a:cxn>
                  <a:cxn ang="0">
                    <a:pos x="0" y="135"/>
                  </a:cxn>
                  <a:cxn ang="0">
                    <a:pos x="149" y="0"/>
                  </a:cxn>
                  <a:cxn ang="0">
                    <a:pos x="156" y="2"/>
                  </a:cxn>
                  <a:cxn ang="0">
                    <a:pos x="8" y="137"/>
                  </a:cxn>
                </a:cxnLst>
                <a:rect l="0" t="0" r="r" b="b"/>
                <a:pathLst>
                  <a:path w="156" h="137">
                    <a:moveTo>
                      <a:pt x="8" y="137"/>
                    </a:moveTo>
                    <a:lnTo>
                      <a:pt x="0" y="135"/>
                    </a:lnTo>
                    <a:lnTo>
                      <a:pt x="149" y="0"/>
                    </a:lnTo>
                    <a:lnTo>
                      <a:pt x="156" y="2"/>
                    </a:lnTo>
                    <a:lnTo>
                      <a:pt x="8" y="137"/>
                    </a:lnTo>
                    <a:close/>
                  </a:path>
                </a:pathLst>
              </a:custGeom>
              <a:solidFill>
                <a:srgbClr val="A3A340"/>
              </a:solidFill>
              <a:ln w="9525">
                <a:noFill/>
                <a:round/>
                <a:headEnd/>
                <a:tailEnd/>
              </a:ln>
            </p:spPr>
            <p:txBody>
              <a:bodyPr/>
              <a:lstStyle/>
              <a:p>
                <a:pPr algn="ctr">
                  <a:defRPr/>
                </a:pPr>
                <a:endParaRPr lang="en-US" b="1" dirty="0">
                  <a:latin typeface="+mn-lt"/>
                  <a:cs typeface="+mn-cs"/>
                </a:endParaRPr>
              </a:p>
            </p:txBody>
          </p:sp>
          <p:sp>
            <p:nvSpPr>
              <p:cNvPr id="473" name="Freeform 329"/>
              <p:cNvSpPr>
                <a:spLocks/>
              </p:cNvSpPr>
              <p:nvPr/>
            </p:nvSpPr>
            <p:spPr bwMode="auto">
              <a:xfrm>
                <a:off x="1486" y="2840"/>
                <a:ext cx="79" cy="68"/>
              </a:xfrm>
              <a:custGeom>
                <a:avLst/>
                <a:gdLst/>
                <a:ahLst/>
                <a:cxnLst>
                  <a:cxn ang="0">
                    <a:pos x="9" y="137"/>
                  </a:cxn>
                  <a:cxn ang="0">
                    <a:pos x="0" y="136"/>
                  </a:cxn>
                  <a:cxn ang="0">
                    <a:pos x="150" y="0"/>
                  </a:cxn>
                  <a:cxn ang="0">
                    <a:pos x="158" y="2"/>
                  </a:cxn>
                  <a:cxn ang="0">
                    <a:pos x="9" y="137"/>
                  </a:cxn>
                </a:cxnLst>
                <a:rect l="0" t="0" r="r" b="b"/>
                <a:pathLst>
                  <a:path w="158" h="137">
                    <a:moveTo>
                      <a:pt x="9" y="137"/>
                    </a:moveTo>
                    <a:lnTo>
                      <a:pt x="0" y="136"/>
                    </a:lnTo>
                    <a:lnTo>
                      <a:pt x="150" y="0"/>
                    </a:lnTo>
                    <a:lnTo>
                      <a:pt x="158" y="2"/>
                    </a:lnTo>
                    <a:lnTo>
                      <a:pt x="9" y="137"/>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474" name="Freeform 330"/>
              <p:cNvSpPr>
                <a:spLocks/>
              </p:cNvSpPr>
              <p:nvPr/>
            </p:nvSpPr>
            <p:spPr bwMode="auto">
              <a:xfrm>
                <a:off x="1482" y="2840"/>
                <a:ext cx="76" cy="67"/>
              </a:xfrm>
              <a:custGeom>
                <a:avLst/>
                <a:gdLst/>
                <a:ahLst/>
                <a:cxnLst>
                  <a:cxn ang="0">
                    <a:pos x="8" y="136"/>
                  </a:cxn>
                  <a:cxn ang="0">
                    <a:pos x="0" y="136"/>
                  </a:cxn>
                  <a:cxn ang="0">
                    <a:pos x="152" y="0"/>
                  </a:cxn>
                  <a:cxn ang="0">
                    <a:pos x="158" y="0"/>
                  </a:cxn>
                  <a:cxn ang="0">
                    <a:pos x="8" y="136"/>
                  </a:cxn>
                </a:cxnLst>
                <a:rect l="0" t="0" r="r" b="b"/>
                <a:pathLst>
                  <a:path w="158" h="136">
                    <a:moveTo>
                      <a:pt x="8" y="136"/>
                    </a:moveTo>
                    <a:lnTo>
                      <a:pt x="0" y="136"/>
                    </a:lnTo>
                    <a:lnTo>
                      <a:pt x="152" y="0"/>
                    </a:lnTo>
                    <a:lnTo>
                      <a:pt x="158" y="0"/>
                    </a:lnTo>
                    <a:lnTo>
                      <a:pt x="8" y="136"/>
                    </a:lnTo>
                    <a:close/>
                  </a:path>
                </a:pathLst>
              </a:custGeom>
              <a:solidFill>
                <a:srgbClr val="A1A13F"/>
              </a:solidFill>
              <a:ln w="9525">
                <a:noFill/>
                <a:round/>
                <a:headEnd/>
                <a:tailEnd/>
              </a:ln>
            </p:spPr>
            <p:txBody>
              <a:bodyPr/>
              <a:lstStyle/>
              <a:p>
                <a:pPr algn="ctr">
                  <a:defRPr/>
                </a:pPr>
                <a:endParaRPr lang="en-US" b="1" dirty="0">
                  <a:latin typeface="+mn-lt"/>
                  <a:cs typeface="+mn-cs"/>
                </a:endParaRPr>
              </a:p>
            </p:txBody>
          </p:sp>
          <p:sp>
            <p:nvSpPr>
              <p:cNvPr id="475" name="Freeform 331"/>
              <p:cNvSpPr>
                <a:spLocks/>
              </p:cNvSpPr>
              <p:nvPr/>
            </p:nvSpPr>
            <p:spPr bwMode="auto">
              <a:xfrm>
                <a:off x="1478" y="2839"/>
                <a:ext cx="80" cy="68"/>
              </a:xfrm>
              <a:custGeom>
                <a:avLst/>
                <a:gdLst/>
                <a:ahLst/>
                <a:cxnLst>
                  <a:cxn ang="0">
                    <a:pos x="7" y="138"/>
                  </a:cxn>
                  <a:cxn ang="0">
                    <a:pos x="0" y="136"/>
                  </a:cxn>
                  <a:cxn ang="0">
                    <a:pos x="151" y="0"/>
                  </a:cxn>
                  <a:cxn ang="0">
                    <a:pos x="159" y="2"/>
                  </a:cxn>
                  <a:cxn ang="0">
                    <a:pos x="7" y="138"/>
                  </a:cxn>
                </a:cxnLst>
                <a:rect l="0" t="0" r="r" b="b"/>
                <a:pathLst>
                  <a:path w="159" h="138">
                    <a:moveTo>
                      <a:pt x="7" y="138"/>
                    </a:moveTo>
                    <a:lnTo>
                      <a:pt x="0" y="136"/>
                    </a:lnTo>
                    <a:lnTo>
                      <a:pt x="151" y="0"/>
                    </a:lnTo>
                    <a:lnTo>
                      <a:pt x="159" y="2"/>
                    </a:lnTo>
                    <a:lnTo>
                      <a:pt x="7" y="138"/>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476" name="Freeform 332"/>
              <p:cNvSpPr>
                <a:spLocks/>
              </p:cNvSpPr>
              <p:nvPr/>
            </p:nvSpPr>
            <p:spPr bwMode="auto">
              <a:xfrm>
                <a:off x="1473" y="2839"/>
                <a:ext cx="80" cy="67"/>
              </a:xfrm>
              <a:custGeom>
                <a:avLst/>
                <a:gdLst/>
                <a:ahLst/>
                <a:cxnLst>
                  <a:cxn ang="0">
                    <a:pos x="8" y="136"/>
                  </a:cxn>
                  <a:cxn ang="0">
                    <a:pos x="0" y="134"/>
                  </a:cxn>
                  <a:cxn ang="0">
                    <a:pos x="151" y="0"/>
                  </a:cxn>
                  <a:cxn ang="0">
                    <a:pos x="159" y="0"/>
                  </a:cxn>
                  <a:cxn ang="0">
                    <a:pos x="8" y="136"/>
                  </a:cxn>
                </a:cxnLst>
                <a:rect l="0" t="0" r="r" b="b"/>
                <a:pathLst>
                  <a:path w="159" h="136">
                    <a:moveTo>
                      <a:pt x="8" y="136"/>
                    </a:moveTo>
                    <a:lnTo>
                      <a:pt x="0" y="134"/>
                    </a:lnTo>
                    <a:lnTo>
                      <a:pt x="151" y="0"/>
                    </a:lnTo>
                    <a:lnTo>
                      <a:pt x="159" y="0"/>
                    </a:lnTo>
                    <a:lnTo>
                      <a:pt x="8" y="136"/>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477" name="Freeform 333"/>
              <p:cNvSpPr>
                <a:spLocks/>
              </p:cNvSpPr>
              <p:nvPr/>
            </p:nvSpPr>
            <p:spPr bwMode="auto">
              <a:xfrm>
                <a:off x="1462" y="2838"/>
                <a:ext cx="88" cy="67"/>
              </a:xfrm>
              <a:custGeom>
                <a:avLst/>
                <a:gdLst/>
                <a:ahLst/>
                <a:cxnLst>
                  <a:cxn ang="0">
                    <a:pos x="25" y="136"/>
                  </a:cxn>
                  <a:cxn ang="0">
                    <a:pos x="0" y="134"/>
                  </a:cxn>
                  <a:cxn ang="0">
                    <a:pos x="155" y="0"/>
                  </a:cxn>
                  <a:cxn ang="0">
                    <a:pos x="176" y="2"/>
                  </a:cxn>
                  <a:cxn ang="0">
                    <a:pos x="25" y="136"/>
                  </a:cxn>
                </a:cxnLst>
                <a:rect l="0" t="0" r="r" b="b"/>
                <a:pathLst>
                  <a:path w="176" h="136">
                    <a:moveTo>
                      <a:pt x="25" y="136"/>
                    </a:moveTo>
                    <a:lnTo>
                      <a:pt x="0" y="134"/>
                    </a:lnTo>
                    <a:lnTo>
                      <a:pt x="155" y="0"/>
                    </a:lnTo>
                    <a:lnTo>
                      <a:pt x="176" y="2"/>
                    </a:lnTo>
                    <a:lnTo>
                      <a:pt x="25" y="136"/>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478" name="Freeform 334"/>
              <p:cNvSpPr>
                <a:spLocks/>
              </p:cNvSpPr>
              <p:nvPr/>
            </p:nvSpPr>
            <p:spPr bwMode="auto">
              <a:xfrm>
                <a:off x="1471" y="2838"/>
                <a:ext cx="79" cy="67"/>
              </a:xfrm>
              <a:custGeom>
                <a:avLst/>
                <a:gdLst/>
                <a:ahLst/>
                <a:cxnLst>
                  <a:cxn ang="0">
                    <a:pos x="6" y="136"/>
                  </a:cxn>
                  <a:cxn ang="0">
                    <a:pos x="0" y="136"/>
                  </a:cxn>
                  <a:cxn ang="0">
                    <a:pos x="153" y="0"/>
                  </a:cxn>
                  <a:cxn ang="0">
                    <a:pos x="157" y="2"/>
                  </a:cxn>
                  <a:cxn ang="0">
                    <a:pos x="6" y="136"/>
                  </a:cxn>
                </a:cxnLst>
                <a:rect l="0" t="0" r="r" b="b"/>
                <a:pathLst>
                  <a:path w="157" h="136">
                    <a:moveTo>
                      <a:pt x="6" y="136"/>
                    </a:moveTo>
                    <a:lnTo>
                      <a:pt x="0" y="136"/>
                    </a:lnTo>
                    <a:lnTo>
                      <a:pt x="153" y="0"/>
                    </a:lnTo>
                    <a:lnTo>
                      <a:pt x="157" y="2"/>
                    </a:lnTo>
                    <a:lnTo>
                      <a:pt x="6" y="136"/>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479" name="Freeform 335"/>
              <p:cNvSpPr>
                <a:spLocks/>
              </p:cNvSpPr>
              <p:nvPr/>
            </p:nvSpPr>
            <p:spPr bwMode="auto">
              <a:xfrm>
                <a:off x="1468" y="2838"/>
                <a:ext cx="80" cy="67"/>
              </a:xfrm>
              <a:custGeom>
                <a:avLst/>
                <a:gdLst/>
                <a:ahLst/>
                <a:cxnLst>
                  <a:cxn ang="0">
                    <a:pos x="6" y="136"/>
                  </a:cxn>
                  <a:cxn ang="0">
                    <a:pos x="0" y="136"/>
                  </a:cxn>
                  <a:cxn ang="0">
                    <a:pos x="152" y="0"/>
                  </a:cxn>
                  <a:cxn ang="0">
                    <a:pos x="159" y="0"/>
                  </a:cxn>
                  <a:cxn ang="0">
                    <a:pos x="6" y="136"/>
                  </a:cxn>
                </a:cxnLst>
                <a:rect l="0" t="0" r="r" b="b"/>
                <a:pathLst>
                  <a:path w="159" h="136">
                    <a:moveTo>
                      <a:pt x="6" y="136"/>
                    </a:moveTo>
                    <a:lnTo>
                      <a:pt x="0" y="136"/>
                    </a:lnTo>
                    <a:lnTo>
                      <a:pt x="152" y="0"/>
                    </a:lnTo>
                    <a:lnTo>
                      <a:pt x="159" y="0"/>
                    </a:lnTo>
                    <a:lnTo>
                      <a:pt x="6" y="136"/>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480" name="Freeform 336"/>
              <p:cNvSpPr>
                <a:spLocks/>
              </p:cNvSpPr>
              <p:nvPr/>
            </p:nvSpPr>
            <p:spPr bwMode="auto">
              <a:xfrm>
                <a:off x="1465" y="2838"/>
                <a:ext cx="80" cy="67"/>
              </a:xfrm>
              <a:custGeom>
                <a:avLst/>
                <a:gdLst/>
                <a:ahLst/>
                <a:cxnLst>
                  <a:cxn ang="0">
                    <a:pos x="7" y="136"/>
                  </a:cxn>
                  <a:cxn ang="0">
                    <a:pos x="0" y="136"/>
                  </a:cxn>
                  <a:cxn ang="0">
                    <a:pos x="155" y="0"/>
                  </a:cxn>
                  <a:cxn ang="0">
                    <a:pos x="159" y="0"/>
                  </a:cxn>
                  <a:cxn ang="0">
                    <a:pos x="7" y="136"/>
                  </a:cxn>
                </a:cxnLst>
                <a:rect l="0" t="0" r="r" b="b"/>
                <a:pathLst>
                  <a:path w="159" h="136">
                    <a:moveTo>
                      <a:pt x="7" y="136"/>
                    </a:moveTo>
                    <a:lnTo>
                      <a:pt x="0" y="136"/>
                    </a:lnTo>
                    <a:lnTo>
                      <a:pt x="155" y="0"/>
                    </a:lnTo>
                    <a:lnTo>
                      <a:pt x="159" y="0"/>
                    </a:lnTo>
                    <a:lnTo>
                      <a:pt x="7" y="136"/>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481" name="Freeform 337"/>
              <p:cNvSpPr>
                <a:spLocks/>
              </p:cNvSpPr>
              <p:nvPr/>
            </p:nvSpPr>
            <p:spPr bwMode="auto">
              <a:xfrm>
                <a:off x="1462" y="2838"/>
                <a:ext cx="80" cy="67"/>
              </a:xfrm>
              <a:custGeom>
                <a:avLst/>
                <a:gdLst/>
                <a:ahLst/>
                <a:cxnLst>
                  <a:cxn ang="0">
                    <a:pos x="6" y="136"/>
                  </a:cxn>
                  <a:cxn ang="0">
                    <a:pos x="0" y="134"/>
                  </a:cxn>
                  <a:cxn ang="0">
                    <a:pos x="155" y="0"/>
                  </a:cxn>
                  <a:cxn ang="0">
                    <a:pos x="161" y="0"/>
                  </a:cxn>
                  <a:cxn ang="0">
                    <a:pos x="6" y="136"/>
                  </a:cxn>
                </a:cxnLst>
                <a:rect l="0" t="0" r="r" b="b"/>
                <a:pathLst>
                  <a:path w="161" h="136">
                    <a:moveTo>
                      <a:pt x="6" y="136"/>
                    </a:moveTo>
                    <a:lnTo>
                      <a:pt x="0" y="134"/>
                    </a:lnTo>
                    <a:lnTo>
                      <a:pt x="155" y="0"/>
                    </a:lnTo>
                    <a:lnTo>
                      <a:pt x="161" y="0"/>
                    </a:lnTo>
                    <a:lnTo>
                      <a:pt x="6" y="136"/>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482" name="Freeform 338"/>
              <p:cNvSpPr>
                <a:spLocks/>
              </p:cNvSpPr>
              <p:nvPr/>
            </p:nvSpPr>
            <p:spPr bwMode="auto">
              <a:xfrm>
                <a:off x="1450" y="2837"/>
                <a:ext cx="89" cy="68"/>
              </a:xfrm>
              <a:custGeom>
                <a:avLst/>
                <a:gdLst/>
                <a:ahLst/>
                <a:cxnLst>
                  <a:cxn ang="0">
                    <a:pos x="25" y="135"/>
                  </a:cxn>
                  <a:cxn ang="0">
                    <a:pos x="0" y="135"/>
                  </a:cxn>
                  <a:cxn ang="0">
                    <a:pos x="156" y="0"/>
                  </a:cxn>
                  <a:cxn ang="0">
                    <a:pos x="180" y="1"/>
                  </a:cxn>
                  <a:cxn ang="0">
                    <a:pos x="25" y="135"/>
                  </a:cxn>
                </a:cxnLst>
                <a:rect l="0" t="0" r="r" b="b"/>
                <a:pathLst>
                  <a:path w="180" h="135">
                    <a:moveTo>
                      <a:pt x="25" y="135"/>
                    </a:moveTo>
                    <a:lnTo>
                      <a:pt x="0" y="135"/>
                    </a:lnTo>
                    <a:lnTo>
                      <a:pt x="156" y="0"/>
                    </a:lnTo>
                    <a:lnTo>
                      <a:pt x="180" y="1"/>
                    </a:lnTo>
                    <a:lnTo>
                      <a:pt x="25" y="135"/>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483" name="Freeform 339"/>
              <p:cNvSpPr>
                <a:spLocks/>
              </p:cNvSpPr>
              <p:nvPr/>
            </p:nvSpPr>
            <p:spPr bwMode="auto">
              <a:xfrm>
                <a:off x="1458" y="2838"/>
                <a:ext cx="81" cy="67"/>
              </a:xfrm>
              <a:custGeom>
                <a:avLst/>
                <a:gdLst/>
                <a:ahLst/>
                <a:cxnLst>
                  <a:cxn ang="0">
                    <a:pos x="8" y="134"/>
                  </a:cxn>
                  <a:cxn ang="0">
                    <a:pos x="0" y="134"/>
                  </a:cxn>
                  <a:cxn ang="0">
                    <a:pos x="155" y="0"/>
                  </a:cxn>
                  <a:cxn ang="0">
                    <a:pos x="163" y="0"/>
                  </a:cxn>
                  <a:cxn ang="0">
                    <a:pos x="8" y="134"/>
                  </a:cxn>
                </a:cxnLst>
                <a:rect l="0" t="0" r="r" b="b"/>
                <a:pathLst>
                  <a:path w="163" h="134">
                    <a:moveTo>
                      <a:pt x="8" y="134"/>
                    </a:moveTo>
                    <a:lnTo>
                      <a:pt x="0" y="134"/>
                    </a:lnTo>
                    <a:lnTo>
                      <a:pt x="155" y="0"/>
                    </a:lnTo>
                    <a:lnTo>
                      <a:pt x="163" y="0"/>
                    </a:lnTo>
                    <a:lnTo>
                      <a:pt x="8" y="134"/>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484" name="Freeform 340"/>
              <p:cNvSpPr>
                <a:spLocks/>
              </p:cNvSpPr>
              <p:nvPr/>
            </p:nvSpPr>
            <p:spPr bwMode="auto">
              <a:xfrm>
                <a:off x="1454" y="2837"/>
                <a:ext cx="81" cy="68"/>
              </a:xfrm>
              <a:custGeom>
                <a:avLst/>
                <a:gdLst/>
                <a:ahLst/>
                <a:cxnLst>
                  <a:cxn ang="0">
                    <a:pos x="9" y="135"/>
                  </a:cxn>
                  <a:cxn ang="0">
                    <a:pos x="0" y="135"/>
                  </a:cxn>
                  <a:cxn ang="0">
                    <a:pos x="156" y="0"/>
                  </a:cxn>
                  <a:cxn ang="0">
                    <a:pos x="164" y="1"/>
                  </a:cxn>
                  <a:cxn ang="0">
                    <a:pos x="9" y="135"/>
                  </a:cxn>
                </a:cxnLst>
                <a:rect l="0" t="0" r="r" b="b"/>
                <a:pathLst>
                  <a:path w="164" h="135">
                    <a:moveTo>
                      <a:pt x="9" y="135"/>
                    </a:moveTo>
                    <a:lnTo>
                      <a:pt x="0" y="135"/>
                    </a:lnTo>
                    <a:lnTo>
                      <a:pt x="156" y="0"/>
                    </a:lnTo>
                    <a:lnTo>
                      <a:pt x="164" y="1"/>
                    </a:lnTo>
                    <a:lnTo>
                      <a:pt x="9" y="135"/>
                    </a:lnTo>
                    <a:close/>
                  </a:path>
                </a:pathLst>
              </a:custGeom>
              <a:solidFill>
                <a:srgbClr val="99993C"/>
              </a:solidFill>
              <a:ln w="9525">
                <a:noFill/>
                <a:round/>
                <a:headEnd/>
                <a:tailEnd/>
              </a:ln>
            </p:spPr>
            <p:txBody>
              <a:bodyPr/>
              <a:lstStyle/>
              <a:p>
                <a:pPr algn="ctr">
                  <a:defRPr/>
                </a:pPr>
                <a:endParaRPr lang="en-US" b="1" dirty="0">
                  <a:latin typeface="+mn-lt"/>
                  <a:cs typeface="+mn-cs"/>
                </a:endParaRPr>
              </a:p>
            </p:txBody>
          </p:sp>
          <p:sp>
            <p:nvSpPr>
              <p:cNvPr id="485" name="Freeform 341"/>
              <p:cNvSpPr>
                <a:spLocks/>
              </p:cNvSpPr>
              <p:nvPr/>
            </p:nvSpPr>
            <p:spPr bwMode="auto">
              <a:xfrm>
                <a:off x="1450" y="2837"/>
                <a:ext cx="82" cy="68"/>
              </a:xfrm>
              <a:custGeom>
                <a:avLst/>
                <a:gdLst/>
                <a:ahLst/>
                <a:cxnLst>
                  <a:cxn ang="0">
                    <a:pos x="8" y="135"/>
                  </a:cxn>
                  <a:cxn ang="0">
                    <a:pos x="0" y="135"/>
                  </a:cxn>
                  <a:cxn ang="0">
                    <a:pos x="156" y="0"/>
                  </a:cxn>
                  <a:cxn ang="0">
                    <a:pos x="164" y="0"/>
                  </a:cxn>
                  <a:cxn ang="0">
                    <a:pos x="8" y="135"/>
                  </a:cxn>
                </a:cxnLst>
                <a:rect l="0" t="0" r="r" b="b"/>
                <a:pathLst>
                  <a:path w="164" h="135">
                    <a:moveTo>
                      <a:pt x="8" y="135"/>
                    </a:moveTo>
                    <a:lnTo>
                      <a:pt x="0" y="135"/>
                    </a:lnTo>
                    <a:lnTo>
                      <a:pt x="156" y="0"/>
                    </a:lnTo>
                    <a:lnTo>
                      <a:pt x="164" y="0"/>
                    </a:lnTo>
                    <a:lnTo>
                      <a:pt x="8" y="135"/>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486" name="Freeform 342"/>
              <p:cNvSpPr>
                <a:spLocks/>
              </p:cNvSpPr>
              <p:nvPr/>
            </p:nvSpPr>
            <p:spPr bwMode="auto">
              <a:xfrm>
                <a:off x="1209" y="2905"/>
                <a:ext cx="482" cy="498"/>
              </a:xfrm>
              <a:custGeom>
                <a:avLst/>
                <a:gdLst/>
                <a:ahLst/>
                <a:cxnLst>
                  <a:cxn ang="0">
                    <a:pos x="457" y="0"/>
                  </a:cxn>
                  <a:cxn ang="0">
                    <a:pos x="384" y="9"/>
                  </a:cxn>
                  <a:cxn ang="0">
                    <a:pos x="295" y="39"/>
                  </a:cxn>
                  <a:cxn ang="0">
                    <a:pos x="213" y="85"/>
                  </a:cxn>
                  <a:cxn ang="0">
                    <a:pos x="140" y="147"/>
                  </a:cxn>
                  <a:cxn ang="0">
                    <a:pos x="82" y="219"/>
                  </a:cxn>
                  <a:cxn ang="0">
                    <a:pos x="58" y="262"/>
                  </a:cxn>
                  <a:cxn ang="0">
                    <a:pos x="38" y="304"/>
                  </a:cxn>
                  <a:cxn ang="0">
                    <a:pos x="21" y="351"/>
                  </a:cxn>
                  <a:cxn ang="0">
                    <a:pos x="9" y="397"/>
                  </a:cxn>
                  <a:cxn ang="0">
                    <a:pos x="3" y="447"/>
                  </a:cxn>
                  <a:cxn ang="0">
                    <a:pos x="0" y="497"/>
                  </a:cxn>
                  <a:cxn ang="0">
                    <a:pos x="3" y="549"/>
                  </a:cxn>
                  <a:cxn ang="0">
                    <a:pos x="9" y="599"/>
                  </a:cxn>
                  <a:cxn ang="0">
                    <a:pos x="21" y="646"/>
                  </a:cxn>
                  <a:cxn ang="0">
                    <a:pos x="38" y="692"/>
                  </a:cxn>
                  <a:cxn ang="0">
                    <a:pos x="58" y="735"/>
                  </a:cxn>
                  <a:cxn ang="0">
                    <a:pos x="82" y="777"/>
                  </a:cxn>
                  <a:cxn ang="0">
                    <a:pos x="140" y="850"/>
                  </a:cxn>
                  <a:cxn ang="0">
                    <a:pos x="213" y="911"/>
                  </a:cxn>
                  <a:cxn ang="0">
                    <a:pos x="295" y="957"/>
                  </a:cxn>
                  <a:cxn ang="0">
                    <a:pos x="384" y="987"/>
                  </a:cxn>
                  <a:cxn ang="0">
                    <a:pos x="457" y="996"/>
                  </a:cxn>
                  <a:cxn ang="0">
                    <a:pos x="506" y="996"/>
                  </a:cxn>
                  <a:cxn ang="0">
                    <a:pos x="579" y="987"/>
                  </a:cxn>
                  <a:cxn ang="0">
                    <a:pos x="668" y="957"/>
                  </a:cxn>
                  <a:cxn ang="0">
                    <a:pos x="750" y="911"/>
                  </a:cxn>
                  <a:cxn ang="0">
                    <a:pos x="823" y="850"/>
                  </a:cxn>
                  <a:cxn ang="0">
                    <a:pos x="881" y="777"/>
                  </a:cxn>
                  <a:cxn ang="0">
                    <a:pos x="905" y="735"/>
                  </a:cxn>
                  <a:cxn ang="0">
                    <a:pos x="925" y="692"/>
                  </a:cxn>
                  <a:cxn ang="0">
                    <a:pos x="942" y="646"/>
                  </a:cxn>
                  <a:cxn ang="0">
                    <a:pos x="954" y="599"/>
                  </a:cxn>
                  <a:cxn ang="0">
                    <a:pos x="960" y="549"/>
                  </a:cxn>
                  <a:cxn ang="0">
                    <a:pos x="963" y="497"/>
                  </a:cxn>
                  <a:cxn ang="0">
                    <a:pos x="960" y="447"/>
                  </a:cxn>
                  <a:cxn ang="0">
                    <a:pos x="954" y="397"/>
                  </a:cxn>
                  <a:cxn ang="0">
                    <a:pos x="942" y="351"/>
                  </a:cxn>
                  <a:cxn ang="0">
                    <a:pos x="925" y="304"/>
                  </a:cxn>
                  <a:cxn ang="0">
                    <a:pos x="905" y="262"/>
                  </a:cxn>
                  <a:cxn ang="0">
                    <a:pos x="881" y="219"/>
                  </a:cxn>
                  <a:cxn ang="0">
                    <a:pos x="823" y="147"/>
                  </a:cxn>
                  <a:cxn ang="0">
                    <a:pos x="750" y="85"/>
                  </a:cxn>
                  <a:cxn ang="0">
                    <a:pos x="668" y="39"/>
                  </a:cxn>
                  <a:cxn ang="0">
                    <a:pos x="579" y="9"/>
                  </a:cxn>
                  <a:cxn ang="0">
                    <a:pos x="506" y="0"/>
                  </a:cxn>
                </a:cxnLst>
                <a:rect l="0" t="0" r="r" b="b"/>
                <a:pathLst>
                  <a:path w="963" h="996">
                    <a:moveTo>
                      <a:pt x="481" y="0"/>
                    </a:moveTo>
                    <a:lnTo>
                      <a:pt x="457" y="0"/>
                    </a:lnTo>
                    <a:lnTo>
                      <a:pt x="432" y="2"/>
                    </a:lnTo>
                    <a:lnTo>
                      <a:pt x="384" y="9"/>
                    </a:lnTo>
                    <a:lnTo>
                      <a:pt x="338" y="22"/>
                    </a:lnTo>
                    <a:lnTo>
                      <a:pt x="295" y="39"/>
                    </a:lnTo>
                    <a:lnTo>
                      <a:pt x="251" y="59"/>
                    </a:lnTo>
                    <a:lnTo>
                      <a:pt x="213" y="85"/>
                    </a:lnTo>
                    <a:lnTo>
                      <a:pt x="176" y="113"/>
                    </a:lnTo>
                    <a:lnTo>
                      <a:pt x="140" y="147"/>
                    </a:lnTo>
                    <a:lnTo>
                      <a:pt x="109" y="182"/>
                    </a:lnTo>
                    <a:lnTo>
                      <a:pt x="82" y="219"/>
                    </a:lnTo>
                    <a:lnTo>
                      <a:pt x="69" y="239"/>
                    </a:lnTo>
                    <a:lnTo>
                      <a:pt x="58" y="262"/>
                    </a:lnTo>
                    <a:lnTo>
                      <a:pt x="48" y="282"/>
                    </a:lnTo>
                    <a:lnTo>
                      <a:pt x="38" y="304"/>
                    </a:lnTo>
                    <a:lnTo>
                      <a:pt x="29" y="327"/>
                    </a:lnTo>
                    <a:lnTo>
                      <a:pt x="21" y="351"/>
                    </a:lnTo>
                    <a:lnTo>
                      <a:pt x="15" y="373"/>
                    </a:lnTo>
                    <a:lnTo>
                      <a:pt x="9" y="397"/>
                    </a:lnTo>
                    <a:lnTo>
                      <a:pt x="6" y="423"/>
                    </a:lnTo>
                    <a:lnTo>
                      <a:pt x="3" y="447"/>
                    </a:lnTo>
                    <a:lnTo>
                      <a:pt x="0" y="473"/>
                    </a:lnTo>
                    <a:lnTo>
                      <a:pt x="0" y="497"/>
                    </a:lnTo>
                    <a:lnTo>
                      <a:pt x="0" y="523"/>
                    </a:lnTo>
                    <a:lnTo>
                      <a:pt x="3" y="549"/>
                    </a:lnTo>
                    <a:lnTo>
                      <a:pt x="6" y="573"/>
                    </a:lnTo>
                    <a:lnTo>
                      <a:pt x="9" y="599"/>
                    </a:lnTo>
                    <a:lnTo>
                      <a:pt x="15" y="623"/>
                    </a:lnTo>
                    <a:lnTo>
                      <a:pt x="21" y="646"/>
                    </a:lnTo>
                    <a:lnTo>
                      <a:pt x="29" y="670"/>
                    </a:lnTo>
                    <a:lnTo>
                      <a:pt x="38" y="692"/>
                    </a:lnTo>
                    <a:lnTo>
                      <a:pt x="48" y="714"/>
                    </a:lnTo>
                    <a:lnTo>
                      <a:pt x="58" y="735"/>
                    </a:lnTo>
                    <a:lnTo>
                      <a:pt x="69" y="757"/>
                    </a:lnTo>
                    <a:lnTo>
                      <a:pt x="82" y="777"/>
                    </a:lnTo>
                    <a:lnTo>
                      <a:pt x="109" y="815"/>
                    </a:lnTo>
                    <a:lnTo>
                      <a:pt x="140" y="850"/>
                    </a:lnTo>
                    <a:lnTo>
                      <a:pt x="176" y="883"/>
                    </a:lnTo>
                    <a:lnTo>
                      <a:pt x="213" y="911"/>
                    </a:lnTo>
                    <a:lnTo>
                      <a:pt x="251" y="937"/>
                    </a:lnTo>
                    <a:lnTo>
                      <a:pt x="295" y="957"/>
                    </a:lnTo>
                    <a:lnTo>
                      <a:pt x="338" y="974"/>
                    </a:lnTo>
                    <a:lnTo>
                      <a:pt x="384" y="987"/>
                    </a:lnTo>
                    <a:lnTo>
                      <a:pt x="432" y="995"/>
                    </a:lnTo>
                    <a:lnTo>
                      <a:pt x="457" y="996"/>
                    </a:lnTo>
                    <a:lnTo>
                      <a:pt x="481" y="996"/>
                    </a:lnTo>
                    <a:lnTo>
                      <a:pt x="506" y="996"/>
                    </a:lnTo>
                    <a:lnTo>
                      <a:pt x="531" y="995"/>
                    </a:lnTo>
                    <a:lnTo>
                      <a:pt x="579" y="987"/>
                    </a:lnTo>
                    <a:lnTo>
                      <a:pt x="625" y="974"/>
                    </a:lnTo>
                    <a:lnTo>
                      <a:pt x="668" y="957"/>
                    </a:lnTo>
                    <a:lnTo>
                      <a:pt x="712" y="937"/>
                    </a:lnTo>
                    <a:lnTo>
                      <a:pt x="750" y="911"/>
                    </a:lnTo>
                    <a:lnTo>
                      <a:pt x="787" y="883"/>
                    </a:lnTo>
                    <a:lnTo>
                      <a:pt x="823" y="850"/>
                    </a:lnTo>
                    <a:lnTo>
                      <a:pt x="854" y="815"/>
                    </a:lnTo>
                    <a:lnTo>
                      <a:pt x="881" y="777"/>
                    </a:lnTo>
                    <a:lnTo>
                      <a:pt x="894" y="757"/>
                    </a:lnTo>
                    <a:lnTo>
                      <a:pt x="905" y="735"/>
                    </a:lnTo>
                    <a:lnTo>
                      <a:pt x="915" y="714"/>
                    </a:lnTo>
                    <a:lnTo>
                      <a:pt x="925" y="692"/>
                    </a:lnTo>
                    <a:lnTo>
                      <a:pt x="934" y="670"/>
                    </a:lnTo>
                    <a:lnTo>
                      <a:pt x="942" y="646"/>
                    </a:lnTo>
                    <a:lnTo>
                      <a:pt x="948" y="623"/>
                    </a:lnTo>
                    <a:lnTo>
                      <a:pt x="954" y="599"/>
                    </a:lnTo>
                    <a:lnTo>
                      <a:pt x="957" y="573"/>
                    </a:lnTo>
                    <a:lnTo>
                      <a:pt x="960" y="549"/>
                    </a:lnTo>
                    <a:lnTo>
                      <a:pt x="963" y="523"/>
                    </a:lnTo>
                    <a:lnTo>
                      <a:pt x="963" y="497"/>
                    </a:lnTo>
                    <a:lnTo>
                      <a:pt x="963" y="473"/>
                    </a:lnTo>
                    <a:lnTo>
                      <a:pt x="960" y="447"/>
                    </a:lnTo>
                    <a:lnTo>
                      <a:pt x="957" y="423"/>
                    </a:lnTo>
                    <a:lnTo>
                      <a:pt x="954" y="397"/>
                    </a:lnTo>
                    <a:lnTo>
                      <a:pt x="948" y="373"/>
                    </a:lnTo>
                    <a:lnTo>
                      <a:pt x="942" y="351"/>
                    </a:lnTo>
                    <a:lnTo>
                      <a:pt x="934" y="327"/>
                    </a:lnTo>
                    <a:lnTo>
                      <a:pt x="925" y="304"/>
                    </a:lnTo>
                    <a:lnTo>
                      <a:pt x="915" y="282"/>
                    </a:lnTo>
                    <a:lnTo>
                      <a:pt x="905" y="262"/>
                    </a:lnTo>
                    <a:lnTo>
                      <a:pt x="894" y="239"/>
                    </a:lnTo>
                    <a:lnTo>
                      <a:pt x="881" y="219"/>
                    </a:lnTo>
                    <a:lnTo>
                      <a:pt x="854" y="182"/>
                    </a:lnTo>
                    <a:lnTo>
                      <a:pt x="823" y="147"/>
                    </a:lnTo>
                    <a:lnTo>
                      <a:pt x="787" y="113"/>
                    </a:lnTo>
                    <a:lnTo>
                      <a:pt x="750" y="85"/>
                    </a:lnTo>
                    <a:lnTo>
                      <a:pt x="712" y="59"/>
                    </a:lnTo>
                    <a:lnTo>
                      <a:pt x="668" y="39"/>
                    </a:lnTo>
                    <a:lnTo>
                      <a:pt x="625" y="22"/>
                    </a:lnTo>
                    <a:lnTo>
                      <a:pt x="579" y="9"/>
                    </a:lnTo>
                    <a:lnTo>
                      <a:pt x="531" y="2"/>
                    </a:lnTo>
                    <a:lnTo>
                      <a:pt x="506" y="0"/>
                    </a:lnTo>
                    <a:lnTo>
                      <a:pt x="481" y="0"/>
                    </a:lnTo>
                    <a:close/>
                  </a:path>
                </a:pathLst>
              </a:custGeom>
              <a:solidFill>
                <a:schemeClr val="accent2"/>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grpSp>
        <p:grpSp>
          <p:nvGrpSpPr>
            <p:cNvPr id="47164" name="Group 487"/>
            <p:cNvGrpSpPr>
              <a:grpSpLocks/>
            </p:cNvGrpSpPr>
            <p:nvPr/>
          </p:nvGrpSpPr>
          <p:grpSpPr bwMode="auto">
            <a:xfrm>
              <a:off x="770" y="2295"/>
              <a:ext cx="538" cy="566"/>
              <a:chOff x="770" y="2295"/>
              <a:chExt cx="538" cy="566"/>
            </a:xfrm>
          </p:grpSpPr>
          <p:sp>
            <p:nvSpPr>
              <p:cNvPr id="203" name="Freeform 345"/>
              <p:cNvSpPr>
                <a:spLocks/>
              </p:cNvSpPr>
              <p:nvPr/>
            </p:nvSpPr>
            <p:spPr bwMode="auto">
              <a:xfrm>
                <a:off x="999" y="2295"/>
                <a:ext cx="90" cy="68"/>
              </a:xfrm>
              <a:custGeom>
                <a:avLst/>
                <a:gdLst/>
                <a:ahLst/>
                <a:cxnLst>
                  <a:cxn ang="0">
                    <a:pos x="24" y="135"/>
                  </a:cxn>
                  <a:cxn ang="0">
                    <a:pos x="0" y="135"/>
                  </a:cxn>
                  <a:cxn ang="0">
                    <a:pos x="159" y="2"/>
                  </a:cxn>
                  <a:cxn ang="0">
                    <a:pos x="180" y="0"/>
                  </a:cxn>
                  <a:cxn ang="0">
                    <a:pos x="24" y="135"/>
                  </a:cxn>
                </a:cxnLst>
                <a:rect l="0" t="0" r="r" b="b"/>
                <a:pathLst>
                  <a:path w="180" h="135">
                    <a:moveTo>
                      <a:pt x="24" y="135"/>
                    </a:moveTo>
                    <a:lnTo>
                      <a:pt x="0" y="135"/>
                    </a:lnTo>
                    <a:lnTo>
                      <a:pt x="159" y="2"/>
                    </a:lnTo>
                    <a:lnTo>
                      <a:pt x="180" y="0"/>
                    </a:lnTo>
                    <a:lnTo>
                      <a:pt x="24"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204" name="Freeform 346"/>
              <p:cNvSpPr>
                <a:spLocks/>
              </p:cNvSpPr>
              <p:nvPr/>
            </p:nvSpPr>
            <p:spPr bwMode="auto">
              <a:xfrm>
                <a:off x="1007" y="2295"/>
                <a:ext cx="82" cy="68"/>
              </a:xfrm>
              <a:custGeom>
                <a:avLst/>
                <a:gdLst/>
                <a:ahLst/>
                <a:cxnLst>
                  <a:cxn ang="0">
                    <a:pos x="7" y="135"/>
                  </a:cxn>
                  <a:cxn ang="0">
                    <a:pos x="0" y="135"/>
                  </a:cxn>
                  <a:cxn ang="0">
                    <a:pos x="157" y="0"/>
                  </a:cxn>
                  <a:cxn ang="0">
                    <a:pos x="163" y="0"/>
                  </a:cxn>
                  <a:cxn ang="0">
                    <a:pos x="7" y="135"/>
                  </a:cxn>
                </a:cxnLst>
                <a:rect l="0" t="0" r="r" b="b"/>
                <a:pathLst>
                  <a:path w="163" h="135">
                    <a:moveTo>
                      <a:pt x="7" y="135"/>
                    </a:moveTo>
                    <a:lnTo>
                      <a:pt x="0" y="135"/>
                    </a:lnTo>
                    <a:lnTo>
                      <a:pt x="157" y="0"/>
                    </a:lnTo>
                    <a:lnTo>
                      <a:pt x="163" y="0"/>
                    </a:lnTo>
                    <a:lnTo>
                      <a:pt x="7"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205" name="Freeform 347"/>
              <p:cNvSpPr>
                <a:spLocks/>
              </p:cNvSpPr>
              <p:nvPr/>
            </p:nvSpPr>
            <p:spPr bwMode="auto">
              <a:xfrm>
                <a:off x="1003" y="2295"/>
                <a:ext cx="83" cy="68"/>
              </a:xfrm>
              <a:custGeom>
                <a:avLst/>
                <a:gdLst/>
                <a:ahLst/>
                <a:cxnLst>
                  <a:cxn ang="0">
                    <a:pos x="10" y="135"/>
                  </a:cxn>
                  <a:cxn ang="0">
                    <a:pos x="0" y="135"/>
                  </a:cxn>
                  <a:cxn ang="0">
                    <a:pos x="159" y="2"/>
                  </a:cxn>
                  <a:cxn ang="0">
                    <a:pos x="167" y="0"/>
                  </a:cxn>
                  <a:cxn ang="0">
                    <a:pos x="10" y="135"/>
                  </a:cxn>
                </a:cxnLst>
                <a:rect l="0" t="0" r="r" b="b"/>
                <a:pathLst>
                  <a:path w="167" h="135">
                    <a:moveTo>
                      <a:pt x="10" y="135"/>
                    </a:moveTo>
                    <a:lnTo>
                      <a:pt x="0" y="135"/>
                    </a:lnTo>
                    <a:lnTo>
                      <a:pt x="159" y="2"/>
                    </a:lnTo>
                    <a:lnTo>
                      <a:pt x="167" y="0"/>
                    </a:lnTo>
                    <a:lnTo>
                      <a:pt x="10"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206" name="Freeform 348"/>
              <p:cNvSpPr>
                <a:spLocks/>
              </p:cNvSpPr>
              <p:nvPr/>
            </p:nvSpPr>
            <p:spPr bwMode="auto">
              <a:xfrm>
                <a:off x="999" y="2296"/>
                <a:ext cx="83" cy="67"/>
              </a:xfrm>
              <a:custGeom>
                <a:avLst/>
                <a:gdLst/>
                <a:ahLst/>
                <a:cxnLst>
                  <a:cxn ang="0">
                    <a:pos x="7" y="133"/>
                  </a:cxn>
                  <a:cxn ang="0">
                    <a:pos x="0" y="133"/>
                  </a:cxn>
                  <a:cxn ang="0">
                    <a:pos x="159" y="0"/>
                  </a:cxn>
                  <a:cxn ang="0">
                    <a:pos x="166" y="0"/>
                  </a:cxn>
                  <a:cxn ang="0">
                    <a:pos x="7" y="133"/>
                  </a:cxn>
                </a:cxnLst>
                <a:rect l="0" t="0" r="r" b="b"/>
                <a:pathLst>
                  <a:path w="166" h="133">
                    <a:moveTo>
                      <a:pt x="7" y="133"/>
                    </a:moveTo>
                    <a:lnTo>
                      <a:pt x="0" y="133"/>
                    </a:lnTo>
                    <a:lnTo>
                      <a:pt x="159" y="0"/>
                    </a:lnTo>
                    <a:lnTo>
                      <a:pt x="166" y="0"/>
                    </a:lnTo>
                    <a:lnTo>
                      <a:pt x="7" y="133"/>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207" name="Freeform 349"/>
              <p:cNvSpPr>
                <a:spLocks/>
              </p:cNvSpPr>
              <p:nvPr/>
            </p:nvSpPr>
            <p:spPr bwMode="auto">
              <a:xfrm>
                <a:off x="986" y="2296"/>
                <a:ext cx="92" cy="68"/>
              </a:xfrm>
              <a:custGeom>
                <a:avLst/>
                <a:gdLst/>
                <a:ahLst/>
                <a:cxnLst>
                  <a:cxn ang="0">
                    <a:pos x="25" y="133"/>
                  </a:cxn>
                  <a:cxn ang="0">
                    <a:pos x="0" y="135"/>
                  </a:cxn>
                  <a:cxn ang="0">
                    <a:pos x="161" y="2"/>
                  </a:cxn>
                  <a:cxn ang="0">
                    <a:pos x="184" y="0"/>
                  </a:cxn>
                  <a:cxn ang="0">
                    <a:pos x="25" y="133"/>
                  </a:cxn>
                </a:cxnLst>
                <a:rect l="0" t="0" r="r" b="b"/>
                <a:pathLst>
                  <a:path w="184" h="135">
                    <a:moveTo>
                      <a:pt x="25" y="133"/>
                    </a:moveTo>
                    <a:lnTo>
                      <a:pt x="0" y="135"/>
                    </a:lnTo>
                    <a:lnTo>
                      <a:pt x="161" y="2"/>
                    </a:lnTo>
                    <a:lnTo>
                      <a:pt x="184" y="0"/>
                    </a:lnTo>
                    <a:lnTo>
                      <a:pt x="25" y="133"/>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208" name="Freeform 350"/>
              <p:cNvSpPr>
                <a:spLocks/>
              </p:cNvSpPr>
              <p:nvPr/>
            </p:nvSpPr>
            <p:spPr bwMode="auto">
              <a:xfrm>
                <a:off x="996" y="2296"/>
                <a:ext cx="82" cy="68"/>
              </a:xfrm>
              <a:custGeom>
                <a:avLst/>
                <a:gdLst/>
                <a:ahLst/>
                <a:cxnLst>
                  <a:cxn ang="0">
                    <a:pos x="6" y="133"/>
                  </a:cxn>
                  <a:cxn ang="0">
                    <a:pos x="0" y="135"/>
                  </a:cxn>
                  <a:cxn ang="0">
                    <a:pos x="159" y="0"/>
                  </a:cxn>
                  <a:cxn ang="0">
                    <a:pos x="165" y="0"/>
                  </a:cxn>
                  <a:cxn ang="0">
                    <a:pos x="6" y="133"/>
                  </a:cxn>
                </a:cxnLst>
                <a:rect l="0" t="0" r="r" b="b"/>
                <a:pathLst>
                  <a:path w="165" h="135">
                    <a:moveTo>
                      <a:pt x="6" y="133"/>
                    </a:moveTo>
                    <a:lnTo>
                      <a:pt x="0" y="135"/>
                    </a:lnTo>
                    <a:lnTo>
                      <a:pt x="159" y="0"/>
                    </a:lnTo>
                    <a:lnTo>
                      <a:pt x="165" y="0"/>
                    </a:lnTo>
                    <a:lnTo>
                      <a:pt x="6" y="133"/>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209" name="Freeform 351"/>
              <p:cNvSpPr>
                <a:spLocks/>
              </p:cNvSpPr>
              <p:nvPr/>
            </p:nvSpPr>
            <p:spPr bwMode="auto">
              <a:xfrm>
                <a:off x="993" y="2296"/>
                <a:ext cx="83" cy="68"/>
              </a:xfrm>
              <a:custGeom>
                <a:avLst/>
                <a:gdLst/>
                <a:ahLst/>
                <a:cxnLst>
                  <a:cxn ang="0">
                    <a:pos x="7" y="135"/>
                  </a:cxn>
                  <a:cxn ang="0">
                    <a:pos x="0" y="135"/>
                  </a:cxn>
                  <a:cxn ang="0">
                    <a:pos x="161" y="0"/>
                  </a:cxn>
                  <a:cxn ang="0">
                    <a:pos x="166" y="0"/>
                  </a:cxn>
                  <a:cxn ang="0">
                    <a:pos x="7" y="135"/>
                  </a:cxn>
                </a:cxnLst>
                <a:rect l="0" t="0" r="r" b="b"/>
                <a:pathLst>
                  <a:path w="166" h="135">
                    <a:moveTo>
                      <a:pt x="7" y="135"/>
                    </a:moveTo>
                    <a:lnTo>
                      <a:pt x="0" y="135"/>
                    </a:lnTo>
                    <a:lnTo>
                      <a:pt x="161" y="0"/>
                    </a:lnTo>
                    <a:lnTo>
                      <a:pt x="166" y="0"/>
                    </a:lnTo>
                    <a:lnTo>
                      <a:pt x="7" y="135"/>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210" name="Freeform 352"/>
              <p:cNvSpPr>
                <a:spLocks/>
              </p:cNvSpPr>
              <p:nvPr/>
            </p:nvSpPr>
            <p:spPr bwMode="auto">
              <a:xfrm>
                <a:off x="990" y="2296"/>
                <a:ext cx="83" cy="68"/>
              </a:xfrm>
              <a:custGeom>
                <a:avLst/>
                <a:gdLst/>
                <a:ahLst/>
                <a:cxnLst>
                  <a:cxn ang="0">
                    <a:pos x="6" y="135"/>
                  </a:cxn>
                  <a:cxn ang="0">
                    <a:pos x="0" y="135"/>
                  </a:cxn>
                  <a:cxn ang="0">
                    <a:pos x="161" y="0"/>
                  </a:cxn>
                  <a:cxn ang="0">
                    <a:pos x="167" y="0"/>
                  </a:cxn>
                  <a:cxn ang="0">
                    <a:pos x="6" y="135"/>
                  </a:cxn>
                </a:cxnLst>
                <a:rect l="0" t="0" r="r" b="b"/>
                <a:pathLst>
                  <a:path w="167" h="135">
                    <a:moveTo>
                      <a:pt x="6" y="135"/>
                    </a:moveTo>
                    <a:lnTo>
                      <a:pt x="0" y="135"/>
                    </a:lnTo>
                    <a:lnTo>
                      <a:pt x="161" y="0"/>
                    </a:lnTo>
                    <a:lnTo>
                      <a:pt x="167" y="0"/>
                    </a:lnTo>
                    <a:lnTo>
                      <a:pt x="6" y="135"/>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211" name="Freeform 353"/>
              <p:cNvSpPr>
                <a:spLocks/>
              </p:cNvSpPr>
              <p:nvPr/>
            </p:nvSpPr>
            <p:spPr bwMode="auto">
              <a:xfrm>
                <a:off x="986" y="2296"/>
                <a:ext cx="84" cy="68"/>
              </a:xfrm>
              <a:custGeom>
                <a:avLst/>
                <a:gdLst/>
                <a:ahLst/>
                <a:cxnLst>
                  <a:cxn ang="0">
                    <a:pos x="6" y="135"/>
                  </a:cxn>
                  <a:cxn ang="0">
                    <a:pos x="0" y="135"/>
                  </a:cxn>
                  <a:cxn ang="0">
                    <a:pos x="161" y="2"/>
                  </a:cxn>
                  <a:cxn ang="0">
                    <a:pos x="167" y="0"/>
                  </a:cxn>
                  <a:cxn ang="0">
                    <a:pos x="6" y="135"/>
                  </a:cxn>
                </a:cxnLst>
                <a:rect l="0" t="0" r="r" b="b"/>
                <a:pathLst>
                  <a:path w="167" h="135">
                    <a:moveTo>
                      <a:pt x="6" y="135"/>
                    </a:moveTo>
                    <a:lnTo>
                      <a:pt x="0" y="135"/>
                    </a:lnTo>
                    <a:lnTo>
                      <a:pt x="161" y="2"/>
                    </a:lnTo>
                    <a:lnTo>
                      <a:pt x="167" y="0"/>
                    </a:lnTo>
                    <a:lnTo>
                      <a:pt x="6" y="135"/>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212" name="Freeform 354"/>
              <p:cNvSpPr>
                <a:spLocks/>
              </p:cNvSpPr>
              <p:nvPr/>
            </p:nvSpPr>
            <p:spPr bwMode="auto">
              <a:xfrm>
                <a:off x="963" y="2297"/>
                <a:ext cx="104" cy="70"/>
              </a:xfrm>
              <a:custGeom>
                <a:avLst/>
                <a:gdLst/>
                <a:ahLst/>
                <a:cxnLst>
                  <a:cxn ang="0">
                    <a:pos x="48" y="133"/>
                  </a:cxn>
                  <a:cxn ang="0">
                    <a:pos x="0" y="141"/>
                  </a:cxn>
                  <a:cxn ang="0">
                    <a:pos x="165" y="5"/>
                  </a:cxn>
                  <a:cxn ang="0">
                    <a:pos x="209" y="0"/>
                  </a:cxn>
                  <a:cxn ang="0">
                    <a:pos x="48" y="133"/>
                  </a:cxn>
                </a:cxnLst>
                <a:rect l="0" t="0" r="r" b="b"/>
                <a:pathLst>
                  <a:path w="209" h="141">
                    <a:moveTo>
                      <a:pt x="48" y="133"/>
                    </a:moveTo>
                    <a:lnTo>
                      <a:pt x="0" y="141"/>
                    </a:lnTo>
                    <a:lnTo>
                      <a:pt x="165" y="5"/>
                    </a:lnTo>
                    <a:lnTo>
                      <a:pt x="209" y="0"/>
                    </a:lnTo>
                    <a:lnTo>
                      <a:pt x="48" y="133"/>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213" name="Freeform 355"/>
              <p:cNvSpPr>
                <a:spLocks/>
              </p:cNvSpPr>
              <p:nvPr/>
            </p:nvSpPr>
            <p:spPr bwMode="auto">
              <a:xfrm>
                <a:off x="983" y="2297"/>
                <a:ext cx="83" cy="68"/>
              </a:xfrm>
              <a:custGeom>
                <a:avLst/>
                <a:gdLst/>
                <a:ahLst/>
                <a:cxnLst>
                  <a:cxn ang="0">
                    <a:pos x="8" y="133"/>
                  </a:cxn>
                  <a:cxn ang="0">
                    <a:pos x="0" y="135"/>
                  </a:cxn>
                  <a:cxn ang="0">
                    <a:pos x="162" y="0"/>
                  </a:cxn>
                  <a:cxn ang="0">
                    <a:pos x="169" y="0"/>
                  </a:cxn>
                  <a:cxn ang="0">
                    <a:pos x="8" y="133"/>
                  </a:cxn>
                </a:cxnLst>
                <a:rect l="0" t="0" r="r" b="b"/>
                <a:pathLst>
                  <a:path w="169" h="135">
                    <a:moveTo>
                      <a:pt x="8" y="133"/>
                    </a:moveTo>
                    <a:lnTo>
                      <a:pt x="0" y="135"/>
                    </a:lnTo>
                    <a:lnTo>
                      <a:pt x="162" y="0"/>
                    </a:lnTo>
                    <a:lnTo>
                      <a:pt x="169" y="0"/>
                    </a:lnTo>
                    <a:lnTo>
                      <a:pt x="8" y="133"/>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214" name="Freeform 356"/>
              <p:cNvSpPr>
                <a:spLocks/>
              </p:cNvSpPr>
              <p:nvPr/>
            </p:nvSpPr>
            <p:spPr bwMode="auto">
              <a:xfrm>
                <a:off x="979" y="2297"/>
                <a:ext cx="85" cy="69"/>
              </a:xfrm>
              <a:custGeom>
                <a:avLst/>
                <a:gdLst/>
                <a:ahLst/>
                <a:cxnLst>
                  <a:cxn ang="0">
                    <a:pos x="7" y="135"/>
                  </a:cxn>
                  <a:cxn ang="0">
                    <a:pos x="0" y="137"/>
                  </a:cxn>
                  <a:cxn ang="0">
                    <a:pos x="162" y="2"/>
                  </a:cxn>
                  <a:cxn ang="0">
                    <a:pos x="169" y="0"/>
                  </a:cxn>
                  <a:cxn ang="0">
                    <a:pos x="7" y="135"/>
                  </a:cxn>
                </a:cxnLst>
                <a:rect l="0" t="0" r="r" b="b"/>
                <a:pathLst>
                  <a:path w="169" h="137">
                    <a:moveTo>
                      <a:pt x="7" y="135"/>
                    </a:moveTo>
                    <a:lnTo>
                      <a:pt x="0" y="137"/>
                    </a:lnTo>
                    <a:lnTo>
                      <a:pt x="162" y="2"/>
                    </a:lnTo>
                    <a:lnTo>
                      <a:pt x="169" y="0"/>
                    </a:lnTo>
                    <a:lnTo>
                      <a:pt x="7"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215" name="Freeform 357"/>
              <p:cNvSpPr>
                <a:spLocks/>
              </p:cNvSpPr>
              <p:nvPr/>
            </p:nvSpPr>
            <p:spPr bwMode="auto">
              <a:xfrm>
                <a:off x="975" y="2298"/>
                <a:ext cx="83" cy="68"/>
              </a:xfrm>
              <a:custGeom>
                <a:avLst/>
                <a:gdLst/>
                <a:ahLst/>
                <a:cxnLst>
                  <a:cxn ang="0">
                    <a:pos x="8" y="135"/>
                  </a:cxn>
                  <a:cxn ang="0">
                    <a:pos x="0" y="135"/>
                  </a:cxn>
                  <a:cxn ang="0">
                    <a:pos x="162" y="0"/>
                  </a:cxn>
                  <a:cxn ang="0">
                    <a:pos x="170" y="0"/>
                  </a:cxn>
                  <a:cxn ang="0">
                    <a:pos x="8" y="135"/>
                  </a:cxn>
                </a:cxnLst>
                <a:rect l="0" t="0" r="r" b="b"/>
                <a:pathLst>
                  <a:path w="170" h="135">
                    <a:moveTo>
                      <a:pt x="8" y="135"/>
                    </a:moveTo>
                    <a:lnTo>
                      <a:pt x="0" y="135"/>
                    </a:lnTo>
                    <a:lnTo>
                      <a:pt x="162" y="0"/>
                    </a:lnTo>
                    <a:lnTo>
                      <a:pt x="170" y="0"/>
                    </a:lnTo>
                    <a:lnTo>
                      <a:pt x="8" y="135"/>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216" name="Freeform 358"/>
              <p:cNvSpPr>
                <a:spLocks/>
              </p:cNvSpPr>
              <p:nvPr/>
            </p:nvSpPr>
            <p:spPr bwMode="auto">
              <a:xfrm>
                <a:off x="970" y="2298"/>
                <a:ext cx="86" cy="68"/>
              </a:xfrm>
              <a:custGeom>
                <a:avLst/>
                <a:gdLst/>
                <a:ahLst/>
                <a:cxnLst>
                  <a:cxn ang="0">
                    <a:pos x="9" y="135"/>
                  </a:cxn>
                  <a:cxn ang="0">
                    <a:pos x="0" y="137"/>
                  </a:cxn>
                  <a:cxn ang="0">
                    <a:pos x="165" y="1"/>
                  </a:cxn>
                  <a:cxn ang="0">
                    <a:pos x="171" y="0"/>
                  </a:cxn>
                  <a:cxn ang="0">
                    <a:pos x="9" y="135"/>
                  </a:cxn>
                </a:cxnLst>
                <a:rect l="0" t="0" r="r" b="b"/>
                <a:pathLst>
                  <a:path w="171" h="137">
                    <a:moveTo>
                      <a:pt x="9" y="135"/>
                    </a:moveTo>
                    <a:lnTo>
                      <a:pt x="0" y="137"/>
                    </a:lnTo>
                    <a:lnTo>
                      <a:pt x="165" y="1"/>
                    </a:lnTo>
                    <a:lnTo>
                      <a:pt x="171" y="0"/>
                    </a:lnTo>
                    <a:lnTo>
                      <a:pt x="9" y="135"/>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217" name="Freeform 359"/>
              <p:cNvSpPr>
                <a:spLocks/>
              </p:cNvSpPr>
              <p:nvPr/>
            </p:nvSpPr>
            <p:spPr bwMode="auto">
              <a:xfrm>
                <a:off x="966" y="2299"/>
                <a:ext cx="87" cy="68"/>
              </a:xfrm>
              <a:custGeom>
                <a:avLst/>
                <a:gdLst/>
                <a:ahLst/>
                <a:cxnLst>
                  <a:cxn ang="0">
                    <a:pos x="8" y="136"/>
                  </a:cxn>
                  <a:cxn ang="0">
                    <a:pos x="0" y="138"/>
                  </a:cxn>
                  <a:cxn ang="0">
                    <a:pos x="165" y="2"/>
                  </a:cxn>
                  <a:cxn ang="0">
                    <a:pos x="173" y="0"/>
                  </a:cxn>
                  <a:cxn ang="0">
                    <a:pos x="8" y="136"/>
                  </a:cxn>
                </a:cxnLst>
                <a:rect l="0" t="0" r="r" b="b"/>
                <a:pathLst>
                  <a:path w="173" h="138">
                    <a:moveTo>
                      <a:pt x="8" y="136"/>
                    </a:moveTo>
                    <a:lnTo>
                      <a:pt x="0" y="138"/>
                    </a:lnTo>
                    <a:lnTo>
                      <a:pt x="165" y="2"/>
                    </a:lnTo>
                    <a:lnTo>
                      <a:pt x="173" y="0"/>
                    </a:lnTo>
                    <a:lnTo>
                      <a:pt x="8" y="136"/>
                    </a:lnTo>
                    <a:close/>
                  </a:path>
                </a:pathLst>
              </a:custGeom>
              <a:solidFill>
                <a:srgbClr val="A1A140"/>
              </a:solidFill>
              <a:ln w="9525">
                <a:noFill/>
                <a:round/>
                <a:headEnd/>
                <a:tailEnd/>
              </a:ln>
            </p:spPr>
            <p:txBody>
              <a:bodyPr/>
              <a:lstStyle/>
              <a:p>
                <a:pPr algn="ctr">
                  <a:defRPr/>
                </a:pPr>
                <a:endParaRPr lang="en-US" b="1" dirty="0">
                  <a:latin typeface="+mn-lt"/>
                  <a:cs typeface="+mn-cs"/>
                </a:endParaRPr>
              </a:p>
            </p:txBody>
          </p:sp>
          <p:sp>
            <p:nvSpPr>
              <p:cNvPr id="218" name="Freeform 360"/>
              <p:cNvSpPr>
                <a:spLocks/>
              </p:cNvSpPr>
              <p:nvPr/>
            </p:nvSpPr>
            <p:spPr bwMode="auto">
              <a:xfrm>
                <a:off x="963" y="2300"/>
                <a:ext cx="86" cy="67"/>
              </a:xfrm>
              <a:custGeom>
                <a:avLst/>
                <a:gdLst/>
                <a:ahLst/>
                <a:cxnLst>
                  <a:cxn ang="0">
                    <a:pos x="8" y="136"/>
                  </a:cxn>
                  <a:cxn ang="0">
                    <a:pos x="0" y="136"/>
                  </a:cxn>
                  <a:cxn ang="0">
                    <a:pos x="165" y="0"/>
                  </a:cxn>
                  <a:cxn ang="0">
                    <a:pos x="173" y="0"/>
                  </a:cxn>
                  <a:cxn ang="0">
                    <a:pos x="8" y="136"/>
                  </a:cxn>
                </a:cxnLst>
                <a:rect l="0" t="0" r="r" b="b"/>
                <a:pathLst>
                  <a:path w="173" h="136">
                    <a:moveTo>
                      <a:pt x="8" y="136"/>
                    </a:moveTo>
                    <a:lnTo>
                      <a:pt x="0" y="136"/>
                    </a:lnTo>
                    <a:lnTo>
                      <a:pt x="165" y="0"/>
                    </a:lnTo>
                    <a:lnTo>
                      <a:pt x="173" y="0"/>
                    </a:lnTo>
                    <a:lnTo>
                      <a:pt x="8" y="136"/>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219" name="Freeform 361"/>
              <p:cNvSpPr>
                <a:spLocks/>
              </p:cNvSpPr>
              <p:nvPr/>
            </p:nvSpPr>
            <p:spPr bwMode="auto">
              <a:xfrm>
                <a:off x="939" y="2300"/>
                <a:ext cx="105" cy="77"/>
              </a:xfrm>
              <a:custGeom>
                <a:avLst/>
                <a:gdLst/>
                <a:ahLst/>
                <a:cxnLst>
                  <a:cxn ang="0">
                    <a:pos x="46" y="136"/>
                  </a:cxn>
                  <a:cxn ang="0">
                    <a:pos x="0" y="149"/>
                  </a:cxn>
                  <a:cxn ang="0">
                    <a:pos x="170" y="11"/>
                  </a:cxn>
                  <a:cxn ang="0">
                    <a:pos x="211" y="0"/>
                  </a:cxn>
                  <a:cxn ang="0">
                    <a:pos x="46" y="136"/>
                  </a:cxn>
                </a:cxnLst>
                <a:rect l="0" t="0" r="r" b="b"/>
                <a:pathLst>
                  <a:path w="211" h="149">
                    <a:moveTo>
                      <a:pt x="46" y="136"/>
                    </a:moveTo>
                    <a:lnTo>
                      <a:pt x="0" y="149"/>
                    </a:lnTo>
                    <a:lnTo>
                      <a:pt x="170" y="11"/>
                    </a:lnTo>
                    <a:lnTo>
                      <a:pt x="211" y="0"/>
                    </a:lnTo>
                    <a:lnTo>
                      <a:pt x="46" y="136"/>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220" name="Freeform 362"/>
              <p:cNvSpPr>
                <a:spLocks/>
              </p:cNvSpPr>
              <p:nvPr/>
            </p:nvSpPr>
            <p:spPr bwMode="auto">
              <a:xfrm>
                <a:off x="959" y="2300"/>
                <a:ext cx="86" cy="69"/>
              </a:xfrm>
              <a:custGeom>
                <a:avLst/>
                <a:gdLst/>
                <a:ahLst/>
                <a:cxnLst>
                  <a:cxn ang="0">
                    <a:pos x="8" y="136"/>
                  </a:cxn>
                  <a:cxn ang="0">
                    <a:pos x="0" y="139"/>
                  </a:cxn>
                  <a:cxn ang="0">
                    <a:pos x="167" y="2"/>
                  </a:cxn>
                  <a:cxn ang="0">
                    <a:pos x="173" y="0"/>
                  </a:cxn>
                  <a:cxn ang="0">
                    <a:pos x="8" y="136"/>
                  </a:cxn>
                </a:cxnLst>
                <a:rect l="0" t="0" r="r" b="b"/>
                <a:pathLst>
                  <a:path w="173" h="139">
                    <a:moveTo>
                      <a:pt x="8" y="136"/>
                    </a:moveTo>
                    <a:lnTo>
                      <a:pt x="0" y="139"/>
                    </a:lnTo>
                    <a:lnTo>
                      <a:pt x="167" y="2"/>
                    </a:lnTo>
                    <a:lnTo>
                      <a:pt x="173" y="0"/>
                    </a:lnTo>
                    <a:lnTo>
                      <a:pt x="8" y="136"/>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221" name="Freeform 363"/>
              <p:cNvSpPr>
                <a:spLocks/>
              </p:cNvSpPr>
              <p:nvPr/>
            </p:nvSpPr>
            <p:spPr bwMode="auto">
              <a:xfrm>
                <a:off x="955" y="2301"/>
                <a:ext cx="87" cy="69"/>
              </a:xfrm>
              <a:custGeom>
                <a:avLst/>
                <a:gdLst/>
                <a:ahLst/>
                <a:cxnLst>
                  <a:cxn ang="0">
                    <a:pos x="7" y="137"/>
                  </a:cxn>
                  <a:cxn ang="0">
                    <a:pos x="0" y="139"/>
                  </a:cxn>
                  <a:cxn ang="0">
                    <a:pos x="166" y="2"/>
                  </a:cxn>
                  <a:cxn ang="0">
                    <a:pos x="174" y="0"/>
                  </a:cxn>
                  <a:cxn ang="0">
                    <a:pos x="7" y="137"/>
                  </a:cxn>
                </a:cxnLst>
                <a:rect l="0" t="0" r="r" b="b"/>
                <a:pathLst>
                  <a:path w="174" h="139">
                    <a:moveTo>
                      <a:pt x="7" y="137"/>
                    </a:moveTo>
                    <a:lnTo>
                      <a:pt x="0" y="139"/>
                    </a:lnTo>
                    <a:lnTo>
                      <a:pt x="166" y="2"/>
                    </a:lnTo>
                    <a:lnTo>
                      <a:pt x="174" y="0"/>
                    </a:lnTo>
                    <a:lnTo>
                      <a:pt x="7" y="137"/>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222" name="Freeform 364"/>
              <p:cNvSpPr>
                <a:spLocks/>
              </p:cNvSpPr>
              <p:nvPr/>
            </p:nvSpPr>
            <p:spPr bwMode="auto">
              <a:xfrm>
                <a:off x="951" y="2302"/>
                <a:ext cx="87" cy="69"/>
              </a:xfrm>
              <a:custGeom>
                <a:avLst/>
                <a:gdLst/>
                <a:ahLst/>
                <a:cxnLst>
                  <a:cxn ang="0">
                    <a:pos x="8" y="137"/>
                  </a:cxn>
                  <a:cxn ang="0">
                    <a:pos x="0" y="139"/>
                  </a:cxn>
                  <a:cxn ang="0">
                    <a:pos x="168" y="2"/>
                  </a:cxn>
                  <a:cxn ang="0">
                    <a:pos x="174" y="0"/>
                  </a:cxn>
                  <a:cxn ang="0">
                    <a:pos x="8" y="137"/>
                  </a:cxn>
                </a:cxnLst>
                <a:rect l="0" t="0" r="r" b="b"/>
                <a:pathLst>
                  <a:path w="174" h="139">
                    <a:moveTo>
                      <a:pt x="8" y="137"/>
                    </a:moveTo>
                    <a:lnTo>
                      <a:pt x="0" y="139"/>
                    </a:lnTo>
                    <a:lnTo>
                      <a:pt x="168" y="2"/>
                    </a:lnTo>
                    <a:lnTo>
                      <a:pt x="174" y="0"/>
                    </a:lnTo>
                    <a:lnTo>
                      <a:pt x="8" y="137"/>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223" name="Freeform 365"/>
              <p:cNvSpPr>
                <a:spLocks/>
              </p:cNvSpPr>
              <p:nvPr/>
            </p:nvSpPr>
            <p:spPr bwMode="auto">
              <a:xfrm>
                <a:off x="947" y="2302"/>
                <a:ext cx="88" cy="70"/>
              </a:xfrm>
              <a:custGeom>
                <a:avLst/>
                <a:gdLst/>
                <a:ahLst/>
                <a:cxnLst>
                  <a:cxn ang="0">
                    <a:pos x="8" y="137"/>
                  </a:cxn>
                  <a:cxn ang="0">
                    <a:pos x="0" y="139"/>
                  </a:cxn>
                  <a:cxn ang="0">
                    <a:pos x="169" y="2"/>
                  </a:cxn>
                  <a:cxn ang="0">
                    <a:pos x="176" y="0"/>
                  </a:cxn>
                  <a:cxn ang="0">
                    <a:pos x="8" y="137"/>
                  </a:cxn>
                </a:cxnLst>
                <a:rect l="0" t="0" r="r" b="b"/>
                <a:pathLst>
                  <a:path w="176" h="139">
                    <a:moveTo>
                      <a:pt x="8" y="137"/>
                    </a:moveTo>
                    <a:lnTo>
                      <a:pt x="0" y="139"/>
                    </a:lnTo>
                    <a:lnTo>
                      <a:pt x="169" y="2"/>
                    </a:lnTo>
                    <a:lnTo>
                      <a:pt x="176" y="0"/>
                    </a:lnTo>
                    <a:lnTo>
                      <a:pt x="8" y="137"/>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224" name="Freeform 366"/>
              <p:cNvSpPr>
                <a:spLocks/>
              </p:cNvSpPr>
              <p:nvPr/>
            </p:nvSpPr>
            <p:spPr bwMode="auto">
              <a:xfrm>
                <a:off x="943" y="2303"/>
                <a:ext cx="88" cy="70"/>
              </a:xfrm>
              <a:custGeom>
                <a:avLst/>
                <a:gdLst/>
                <a:ahLst/>
                <a:cxnLst>
                  <a:cxn ang="0">
                    <a:pos x="7" y="137"/>
                  </a:cxn>
                  <a:cxn ang="0">
                    <a:pos x="0" y="139"/>
                  </a:cxn>
                  <a:cxn ang="0">
                    <a:pos x="169" y="2"/>
                  </a:cxn>
                  <a:cxn ang="0">
                    <a:pos x="176" y="0"/>
                  </a:cxn>
                  <a:cxn ang="0">
                    <a:pos x="7" y="137"/>
                  </a:cxn>
                </a:cxnLst>
                <a:rect l="0" t="0" r="r" b="b"/>
                <a:pathLst>
                  <a:path w="176" h="139">
                    <a:moveTo>
                      <a:pt x="7" y="137"/>
                    </a:moveTo>
                    <a:lnTo>
                      <a:pt x="0" y="139"/>
                    </a:lnTo>
                    <a:lnTo>
                      <a:pt x="169" y="2"/>
                    </a:lnTo>
                    <a:lnTo>
                      <a:pt x="176" y="0"/>
                    </a:lnTo>
                    <a:lnTo>
                      <a:pt x="7" y="137"/>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225" name="Freeform 367"/>
              <p:cNvSpPr>
                <a:spLocks/>
              </p:cNvSpPr>
              <p:nvPr/>
            </p:nvSpPr>
            <p:spPr bwMode="auto">
              <a:xfrm>
                <a:off x="939" y="2304"/>
                <a:ext cx="89" cy="73"/>
              </a:xfrm>
              <a:custGeom>
                <a:avLst/>
                <a:gdLst/>
                <a:ahLst/>
                <a:cxnLst>
                  <a:cxn ang="0">
                    <a:pos x="8" y="137"/>
                  </a:cxn>
                  <a:cxn ang="0">
                    <a:pos x="0" y="139"/>
                  </a:cxn>
                  <a:cxn ang="0">
                    <a:pos x="170" y="1"/>
                  </a:cxn>
                  <a:cxn ang="0">
                    <a:pos x="177" y="0"/>
                  </a:cxn>
                  <a:cxn ang="0">
                    <a:pos x="8" y="137"/>
                  </a:cxn>
                </a:cxnLst>
                <a:rect l="0" t="0" r="r" b="b"/>
                <a:pathLst>
                  <a:path w="177" h="139">
                    <a:moveTo>
                      <a:pt x="8" y="137"/>
                    </a:moveTo>
                    <a:lnTo>
                      <a:pt x="0" y="139"/>
                    </a:lnTo>
                    <a:lnTo>
                      <a:pt x="170" y="1"/>
                    </a:lnTo>
                    <a:lnTo>
                      <a:pt x="177" y="0"/>
                    </a:lnTo>
                    <a:lnTo>
                      <a:pt x="8" y="137"/>
                    </a:lnTo>
                    <a:close/>
                  </a:path>
                </a:pathLst>
              </a:custGeom>
              <a:solidFill>
                <a:srgbClr val="A8A843"/>
              </a:solidFill>
              <a:ln w="9525">
                <a:noFill/>
                <a:round/>
                <a:headEnd/>
                <a:tailEnd/>
              </a:ln>
            </p:spPr>
            <p:txBody>
              <a:bodyPr/>
              <a:lstStyle/>
              <a:p>
                <a:pPr algn="ctr">
                  <a:defRPr/>
                </a:pPr>
                <a:endParaRPr lang="en-US" b="1" dirty="0">
                  <a:latin typeface="+mn-lt"/>
                  <a:cs typeface="+mn-cs"/>
                </a:endParaRPr>
              </a:p>
            </p:txBody>
          </p:sp>
          <p:sp>
            <p:nvSpPr>
              <p:cNvPr id="226" name="Freeform 368"/>
              <p:cNvSpPr>
                <a:spLocks/>
              </p:cNvSpPr>
              <p:nvPr/>
            </p:nvSpPr>
            <p:spPr bwMode="auto">
              <a:xfrm>
                <a:off x="918" y="2305"/>
                <a:ext cx="105" cy="79"/>
              </a:xfrm>
              <a:custGeom>
                <a:avLst/>
                <a:gdLst/>
                <a:ahLst/>
                <a:cxnLst>
                  <a:cxn ang="0">
                    <a:pos x="43" y="138"/>
                  </a:cxn>
                  <a:cxn ang="0">
                    <a:pos x="0" y="154"/>
                  </a:cxn>
                  <a:cxn ang="0">
                    <a:pos x="173" y="15"/>
                  </a:cxn>
                  <a:cxn ang="0">
                    <a:pos x="213" y="0"/>
                  </a:cxn>
                  <a:cxn ang="0">
                    <a:pos x="43" y="138"/>
                  </a:cxn>
                </a:cxnLst>
                <a:rect l="0" t="0" r="r" b="b"/>
                <a:pathLst>
                  <a:path w="213" h="154">
                    <a:moveTo>
                      <a:pt x="43" y="138"/>
                    </a:moveTo>
                    <a:lnTo>
                      <a:pt x="0" y="154"/>
                    </a:lnTo>
                    <a:lnTo>
                      <a:pt x="173" y="15"/>
                    </a:lnTo>
                    <a:lnTo>
                      <a:pt x="213" y="0"/>
                    </a:lnTo>
                    <a:lnTo>
                      <a:pt x="43" y="138"/>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227" name="Freeform 369"/>
              <p:cNvSpPr>
                <a:spLocks/>
              </p:cNvSpPr>
              <p:nvPr/>
            </p:nvSpPr>
            <p:spPr bwMode="auto">
              <a:xfrm>
                <a:off x="935" y="2305"/>
                <a:ext cx="89" cy="74"/>
              </a:xfrm>
              <a:custGeom>
                <a:avLst/>
                <a:gdLst/>
                <a:ahLst/>
                <a:cxnLst>
                  <a:cxn ang="0">
                    <a:pos x="9" y="138"/>
                  </a:cxn>
                  <a:cxn ang="0">
                    <a:pos x="0" y="141"/>
                  </a:cxn>
                  <a:cxn ang="0">
                    <a:pos x="171" y="4"/>
                  </a:cxn>
                  <a:cxn ang="0">
                    <a:pos x="179" y="0"/>
                  </a:cxn>
                  <a:cxn ang="0">
                    <a:pos x="9" y="138"/>
                  </a:cxn>
                </a:cxnLst>
                <a:rect l="0" t="0" r="r" b="b"/>
                <a:pathLst>
                  <a:path w="179" h="141">
                    <a:moveTo>
                      <a:pt x="9" y="138"/>
                    </a:moveTo>
                    <a:lnTo>
                      <a:pt x="0" y="141"/>
                    </a:lnTo>
                    <a:lnTo>
                      <a:pt x="171" y="4"/>
                    </a:lnTo>
                    <a:lnTo>
                      <a:pt x="179" y="0"/>
                    </a:lnTo>
                    <a:lnTo>
                      <a:pt x="9" y="138"/>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228" name="Freeform 370"/>
              <p:cNvSpPr>
                <a:spLocks/>
              </p:cNvSpPr>
              <p:nvPr/>
            </p:nvSpPr>
            <p:spPr bwMode="auto">
              <a:xfrm>
                <a:off x="931" y="2307"/>
                <a:ext cx="90" cy="74"/>
              </a:xfrm>
              <a:custGeom>
                <a:avLst/>
                <a:gdLst/>
                <a:ahLst/>
                <a:cxnLst>
                  <a:cxn ang="0">
                    <a:pos x="8" y="137"/>
                  </a:cxn>
                  <a:cxn ang="0">
                    <a:pos x="0" y="141"/>
                  </a:cxn>
                  <a:cxn ang="0">
                    <a:pos x="171" y="4"/>
                  </a:cxn>
                  <a:cxn ang="0">
                    <a:pos x="179" y="0"/>
                  </a:cxn>
                  <a:cxn ang="0">
                    <a:pos x="8" y="137"/>
                  </a:cxn>
                </a:cxnLst>
                <a:rect l="0" t="0" r="r" b="b"/>
                <a:pathLst>
                  <a:path w="179" h="141">
                    <a:moveTo>
                      <a:pt x="8" y="137"/>
                    </a:moveTo>
                    <a:lnTo>
                      <a:pt x="0" y="141"/>
                    </a:lnTo>
                    <a:lnTo>
                      <a:pt x="171" y="4"/>
                    </a:lnTo>
                    <a:lnTo>
                      <a:pt x="179" y="0"/>
                    </a:lnTo>
                    <a:lnTo>
                      <a:pt x="8" y="137"/>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229" name="Freeform 371"/>
              <p:cNvSpPr>
                <a:spLocks/>
              </p:cNvSpPr>
              <p:nvPr/>
            </p:nvSpPr>
            <p:spPr bwMode="auto">
              <a:xfrm>
                <a:off x="926" y="2309"/>
                <a:ext cx="90" cy="73"/>
              </a:xfrm>
              <a:custGeom>
                <a:avLst/>
                <a:gdLst/>
                <a:ahLst/>
                <a:cxnLst>
                  <a:cxn ang="0">
                    <a:pos x="9" y="137"/>
                  </a:cxn>
                  <a:cxn ang="0">
                    <a:pos x="0" y="139"/>
                  </a:cxn>
                  <a:cxn ang="0">
                    <a:pos x="172" y="2"/>
                  </a:cxn>
                  <a:cxn ang="0">
                    <a:pos x="180" y="0"/>
                  </a:cxn>
                  <a:cxn ang="0">
                    <a:pos x="9" y="137"/>
                  </a:cxn>
                </a:cxnLst>
                <a:rect l="0" t="0" r="r" b="b"/>
                <a:pathLst>
                  <a:path w="180" h="139">
                    <a:moveTo>
                      <a:pt x="9" y="137"/>
                    </a:moveTo>
                    <a:lnTo>
                      <a:pt x="0" y="139"/>
                    </a:lnTo>
                    <a:lnTo>
                      <a:pt x="172" y="2"/>
                    </a:lnTo>
                    <a:lnTo>
                      <a:pt x="180" y="0"/>
                    </a:lnTo>
                    <a:lnTo>
                      <a:pt x="9" y="137"/>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230" name="Freeform 372"/>
              <p:cNvSpPr>
                <a:spLocks/>
              </p:cNvSpPr>
              <p:nvPr/>
            </p:nvSpPr>
            <p:spPr bwMode="auto">
              <a:xfrm>
                <a:off x="922" y="2310"/>
                <a:ext cx="91" cy="73"/>
              </a:xfrm>
              <a:custGeom>
                <a:avLst/>
                <a:gdLst/>
                <a:ahLst/>
                <a:cxnLst>
                  <a:cxn ang="0">
                    <a:pos x="10" y="137"/>
                  </a:cxn>
                  <a:cxn ang="0">
                    <a:pos x="0" y="141"/>
                  </a:cxn>
                  <a:cxn ang="0">
                    <a:pos x="173" y="3"/>
                  </a:cxn>
                  <a:cxn ang="0">
                    <a:pos x="182" y="0"/>
                  </a:cxn>
                  <a:cxn ang="0">
                    <a:pos x="10" y="137"/>
                  </a:cxn>
                </a:cxnLst>
                <a:rect l="0" t="0" r="r" b="b"/>
                <a:pathLst>
                  <a:path w="182" h="141">
                    <a:moveTo>
                      <a:pt x="10" y="137"/>
                    </a:moveTo>
                    <a:lnTo>
                      <a:pt x="0" y="141"/>
                    </a:lnTo>
                    <a:lnTo>
                      <a:pt x="173" y="3"/>
                    </a:lnTo>
                    <a:lnTo>
                      <a:pt x="182" y="0"/>
                    </a:lnTo>
                    <a:lnTo>
                      <a:pt x="10" y="137"/>
                    </a:lnTo>
                    <a:close/>
                  </a:path>
                </a:pathLst>
              </a:custGeom>
              <a:solidFill>
                <a:srgbClr val="ADAD45"/>
              </a:solidFill>
              <a:ln w="9525">
                <a:noFill/>
                <a:round/>
                <a:headEnd/>
                <a:tailEnd/>
              </a:ln>
            </p:spPr>
            <p:txBody>
              <a:bodyPr/>
              <a:lstStyle/>
              <a:p>
                <a:pPr algn="ctr">
                  <a:defRPr/>
                </a:pPr>
                <a:endParaRPr lang="en-US" b="1" dirty="0">
                  <a:latin typeface="+mn-lt"/>
                  <a:cs typeface="+mn-cs"/>
                </a:endParaRPr>
              </a:p>
            </p:txBody>
          </p:sp>
          <p:sp>
            <p:nvSpPr>
              <p:cNvPr id="231" name="Freeform 373"/>
              <p:cNvSpPr>
                <a:spLocks/>
              </p:cNvSpPr>
              <p:nvPr/>
            </p:nvSpPr>
            <p:spPr bwMode="auto">
              <a:xfrm>
                <a:off x="918" y="2315"/>
                <a:ext cx="90" cy="70"/>
              </a:xfrm>
              <a:custGeom>
                <a:avLst/>
                <a:gdLst/>
                <a:ahLst/>
                <a:cxnLst>
                  <a:cxn ang="0">
                    <a:pos x="7" y="138"/>
                  </a:cxn>
                  <a:cxn ang="0">
                    <a:pos x="0" y="141"/>
                  </a:cxn>
                  <a:cxn ang="0">
                    <a:pos x="173" y="2"/>
                  </a:cxn>
                  <a:cxn ang="0">
                    <a:pos x="180" y="0"/>
                  </a:cxn>
                  <a:cxn ang="0">
                    <a:pos x="7" y="138"/>
                  </a:cxn>
                </a:cxnLst>
                <a:rect l="0" t="0" r="r" b="b"/>
                <a:pathLst>
                  <a:path w="180" h="141">
                    <a:moveTo>
                      <a:pt x="7" y="138"/>
                    </a:moveTo>
                    <a:lnTo>
                      <a:pt x="0" y="141"/>
                    </a:lnTo>
                    <a:lnTo>
                      <a:pt x="173" y="2"/>
                    </a:lnTo>
                    <a:lnTo>
                      <a:pt x="180" y="0"/>
                    </a:lnTo>
                    <a:lnTo>
                      <a:pt x="7" y="138"/>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232" name="Freeform 374"/>
              <p:cNvSpPr>
                <a:spLocks/>
              </p:cNvSpPr>
              <p:nvPr/>
            </p:nvSpPr>
            <p:spPr bwMode="auto">
              <a:xfrm>
                <a:off x="896" y="2316"/>
                <a:ext cx="108" cy="79"/>
              </a:xfrm>
              <a:custGeom>
                <a:avLst/>
                <a:gdLst/>
                <a:ahLst/>
                <a:cxnLst>
                  <a:cxn ang="0">
                    <a:pos x="44" y="139"/>
                  </a:cxn>
                  <a:cxn ang="0">
                    <a:pos x="0" y="160"/>
                  </a:cxn>
                  <a:cxn ang="0">
                    <a:pos x="178" y="21"/>
                  </a:cxn>
                  <a:cxn ang="0">
                    <a:pos x="217" y="0"/>
                  </a:cxn>
                  <a:cxn ang="0">
                    <a:pos x="44" y="139"/>
                  </a:cxn>
                </a:cxnLst>
                <a:rect l="0" t="0" r="r" b="b"/>
                <a:pathLst>
                  <a:path w="217" h="160">
                    <a:moveTo>
                      <a:pt x="44" y="139"/>
                    </a:moveTo>
                    <a:lnTo>
                      <a:pt x="0" y="160"/>
                    </a:lnTo>
                    <a:lnTo>
                      <a:pt x="178" y="21"/>
                    </a:lnTo>
                    <a:lnTo>
                      <a:pt x="217" y="0"/>
                    </a:lnTo>
                    <a:lnTo>
                      <a:pt x="44"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233" name="Freeform 375"/>
              <p:cNvSpPr>
                <a:spLocks/>
              </p:cNvSpPr>
              <p:nvPr/>
            </p:nvSpPr>
            <p:spPr bwMode="auto">
              <a:xfrm>
                <a:off x="910" y="2316"/>
                <a:ext cx="94" cy="73"/>
              </a:xfrm>
              <a:custGeom>
                <a:avLst/>
                <a:gdLst/>
                <a:ahLst/>
                <a:cxnLst>
                  <a:cxn ang="0">
                    <a:pos x="16" y="139"/>
                  </a:cxn>
                  <a:cxn ang="0">
                    <a:pos x="0" y="147"/>
                  </a:cxn>
                  <a:cxn ang="0">
                    <a:pos x="176" y="8"/>
                  </a:cxn>
                  <a:cxn ang="0">
                    <a:pos x="189" y="0"/>
                  </a:cxn>
                  <a:cxn ang="0">
                    <a:pos x="16" y="139"/>
                  </a:cxn>
                </a:cxnLst>
                <a:rect l="0" t="0" r="r" b="b"/>
                <a:pathLst>
                  <a:path w="189" h="147">
                    <a:moveTo>
                      <a:pt x="16" y="139"/>
                    </a:moveTo>
                    <a:lnTo>
                      <a:pt x="0" y="147"/>
                    </a:lnTo>
                    <a:lnTo>
                      <a:pt x="176" y="8"/>
                    </a:lnTo>
                    <a:lnTo>
                      <a:pt x="189" y="0"/>
                    </a:lnTo>
                    <a:lnTo>
                      <a:pt x="16"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234" name="Freeform 376"/>
              <p:cNvSpPr>
                <a:spLocks/>
              </p:cNvSpPr>
              <p:nvPr/>
            </p:nvSpPr>
            <p:spPr bwMode="auto">
              <a:xfrm>
                <a:off x="903" y="2319"/>
                <a:ext cx="95" cy="74"/>
              </a:xfrm>
              <a:custGeom>
                <a:avLst/>
                <a:gdLst/>
                <a:ahLst/>
                <a:cxnLst>
                  <a:cxn ang="0">
                    <a:pos x="14" y="139"/>
                  </a:cxn>
                  <a:cxn ang="0">
                    <a:pos x="0" y="146"/>
                  </a:cxn>
                  <a:cxn ang="0">
                    <a:pos x="178" y="5"/>
                  </a:cxn>
                  <a:cxn ang="0">
                    <a:pos x="190" y="0"/>
                  </a:cxn>
                  <a:cxn ang="0">
                    <a:pos x="14" y="139"/>
                  </a:cxn>
                </a:cxnLst>
                <a:rect l="0" t="0" r="r" b="b"/>
                <a:pathLst>
                  <a:path w="190" h="146">
                    <a:moveTo>
                      <a:pt x="14" y="139"/>
                    </a:moveTo>
                    <a:lnTo>
                      <a:pt x="0" y="146"/>
                    </a:lnTo>
                    <a:lnTo>
                      <a:pt x="178" y="5"/>
                    </a:lnTo>
                    <a:lnTo>
                      <a:pt x="190" y="0"/>
                    </a:lnTo>
                    <a:lnTo>
                      <a:pt x="14" y="139"/>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235" name="Freeform 377"/>
              <p:cNvSpPr>
                <a:spLocks/>
              </p:cNvSpPr>
              <p:nvPr/>
            </p:nvSpPr>
            <p:spPr bwMode="auto">
              <a:xfrm>
                <a:off x="896" y="2322"/>
                <a:ext cx="96" cy="73"/>
              </a:xfrm>
              <a:custGeom>
                <a:avLst/>
                <a:gdLst/>
                <a:ahLst/>
                <a:cxnLst>
                  <a:cxn ang="0">
                    <a:pos x="14" y="141"/>
                  </a:cxn>
                  <a:cxn ang="0">
                    <a:pos x="0" y="147"/>
                  </a:cxn>
                  <a:cxn ang="0">
                    <a:pos x="178" y="8"/>
                  </a:cxn>
                  <a:cxn ang="0">
                    <a:pos x="192" y="0"/>
                  </a:cxn>
                  <a:cxn ang="0">
                    <a:pos x="14" y="141"/>
                  </a:cxn>
                </a:cxnLst>
                <a:rect l="0" t="0" r="r" b="b"/>
                <a:pathLst>
                  <a:path w="192" h="147">
                    <a:moveTo>
                      <a:pt x="14" y="141"/>
                    </a:moveTo>
                    <a:lnTo>
                      <a:pt x="0" y="147"/>
                    </a:lnTo>
                    <a:lnTo>
                      <a:pt x="178" y="8"/>
                    </a:lnTo>
                    <a:lnTo>
                      <a:pt x="192" y="0"/>
                    </a:lnTo>
                    <a:lnTo>
                      <a:pt x="14" y="141"/>
                    </a:lnTo>
                    <a:close/>
                  </a:path>
                </a:pathLst>
              </a:custGeom>
              <a:solidFill>
                <a:srgbClr val="B3B347"/>
              </a:solidFill>
              <a:ln w="9525">
                <a:noFill/>
                <a:round/>
                <a:headEnd/>
                <a:tailEnd/>
              </a:ln>
            </p:spPr>
            <p:txBody>
              <a:bodyPr/>
              <a:lstStyle/>
              <a:p>
                <a:pPr algn="ctr">
                  <a:defRPr/>
                </a:pPr>
                <a:endParaRPr lang="en-US" b="1" dirty="0">
                  <a:latin typeface="+mn-lt"/>
                  <a:cs typeface="+mn-cs"/>
                </a:endParaRPr>
              </a:p>
            </p:txBody>
          </p:sp>
          <p:sp>
            <p:nvSpPr>
              <p:cNvPr id="236" name="Freeform 378"/>
              <p:cNvSpPr>
                <a:spLocks/>
              </p:cNvSpPr>
              <p:nvPr/>
            </p:nvSpPr>
            <p:spPr bwMode="auto">
              <a:xfrm>
                <a:off x="877" y="2324"/>
                <a:ext cx="108" cy="79"/>
              </a:xfrm>
              <a:custGeom>
                <a:avLst/>
                <a:gdLst/>
                <a:ahLst/>
                <a:cxnLst>
                  <a:cxn ang="0">
                    <a:pos x="38" y="139"/>
                  </a:cxn>
                  <a:cxn ang="0">
                    <a:pos x="0" y="165"/>
                  </a:cxn>
                  <a:cxn ang="0">
                    <a:pos x="180" y="22"/>
                  </a:cxn>
                  <a:cxn ang="0">
                    <a:pos x="216" y="0"/>
                  </a:cxn>
                  <a:cxn ang="0">
                    <a:pos x="38" y="139"/>
                  </a:cxn>
                </a:cxnLst>
                <a:rect l="0" t="0" r="r" b="b"/>
                <a:pathLst>
                  <a:path w="216" h="165">
                    <a:moveTo>
                      <a:pt x="38" y="139"/>
                    </a:moveTo>
                    <a:lnTo>
                      <a:pt x="0" y="165"/>
                    </a:lnTo>
                    <a:lnTo>
                      <a:pt x="180" y="22"/>
                    </a:lnTo>
                    <a:lnTo>
                      <a:pt x="216" y="0"/>
                    </a:lnTo>
                    <a:lnTo>
                      <a:pt x="38" y="13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237" name="Freeform 379"/>
              <p:cNvSpPr>
                <a:spLocks/>
              </p:cNvSpPr>
              <p:nvPr/>
            </p:nvSpPr>
            <p:spPr bwMode="auto">
              <a:xfrm>
                <a:off x="886" y="2324"/>
                <a:ext cx="99" cy="76"/>
              </a:xfrm>
              <a:custGeom>
                <a:avLst/>
                <a:gdLst/>
                <a:ahLst/>
                <a:cxnLst>
                  <a:cxn ang="0">
                    <a:pos x="20" y="139"/>
                  </a:cxn>
                  <a:cxn ang="0">
                    <a:pos x="0" y="152"/>
                  </a:cxn>
                  <a:cxn ang="0">
                    <a:pos x="181" y="11"/>
                  </a:cxn>
                  <a:cxn ang="0">
                    <a:pos x="198" y="0"/>
                  </a:cxn>
                  <a:cxn ang="0">
                    <a:pos x="20" y="139"/>
                  </a:cxn>
                </a:cxnLst>
                <a:rect l="0" t="0" r="r" b="b"/>
                <a:pathLst>
                  <a:path w="198" h="152">
                    <a:moveTo>
                      <a:pt x="20" y="139"/>
                    </a:moveTo>
                    <a:lnTo>
                      <a:pt x="0" y="152"/>
                    </a:lnTo>
                    <a:lnTo>
                      <a:pt x="181" y="11"/>
                    </a:lnTo>
                    <a:lnTo>
                      <a:pt x="198" y="0"/>
                    </a:lnTo>
                    <a:lnTo>
                      <a:pt x="20" y="13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238" name="Freeform 380"/>
              <p:cNvSpPr>
                <a:spLocks/>
              </p:cNvSpPr>
              <p:nvPr/>
            </p:nvSpPr>
            <p:spPr bwMode="auto">
              <a:xfrm>
                <a:off x="877" y="2328"/>
                <a:ext cx="99" cy="77"/>
              </a:xfrm>
              <a:custGeom>
                <a:avLst/>
                <a:gdLst/>
                <a:ahLst/>
                <a:cxnLst>
                  <a:cxn ang="0">
                    <a:pos x="18" y="141"/>
                  </a:cxn>
                  <a:cxn ang="0">
                    <a:pos x="0" y="154"/>
                  </a:cxn>
                  <a:cxn ang="0">
                    <a:pos x="180" y="11"/>
                  </a:cxn>
                  <a:cxn ang="0">
                    <a:pos x="199" y="0"/>
                  </a:cxn>
                  <a:cxn ang="0">
                    <a:pos x="18" y="141"/>
                  </a:cxn>
                </a:cxnLst>
                <a:rect l="0" t="0" r="r" b="b"/>
                <a:pathLst>
                  <a:path w="199" h="154">
                    <a:moveTo>
                      <a:pt x="18" y="141"/>
                    </a:moveTo>
                    <a:lnTo>
                      <a:pt x="0" y="154"/>
                    </a:lnTo>
                    <a:lnTo>
                      <a:pt x="180" y="11"/>
                    </a:lnTo>
                    <a:lnTo>
                      <a:pt x="199" y="0"/>
                    </a:lnTo>
                    <a:lnTo>
                      <a:pt x="18" y="141"/>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239" name="Freeform 381"/>
              <p:cNvSpPr>
                <a:spLocks/>
              </p:cNvSpPr>
              <p:nvPr/>
            </p:nvSpPr>
            <p:spPr bwMode="auto">
              <a:xfrm>
                <a:off x="858" y="2334"/>
                <a:ext cx="109" cy="85"/>
              </a:xfrm>
              <a:custGeom>
                <a:avLst/>
                <a:gdLst/>
                <a:ahLst/>
                <a:cxnLst>
                  <a:cxn ang="0">
                    <a:pos x="37" y="143"/>
                  </a:cxn>
                  <a:cxn ang="0">
                    <a:pos x="0" y="171"/>
                  </a:cxn>
                  <a:cxn ang="0">
                    <a:pos x="183" y="26"/>
                  </a:cxn>
                  <a:cxn ang="0">
                    <a:pos x="217" y="0"/>
                  </a:cxn>
                  <a:cxn ang="0">
                    <a:pos x="37" y="143"/>
                  </a:cxn>
                </a:cxnLst>
                <a:rect l="0" t="0" r="r" b="b"/>
                <a:pathLst>
                  <a:path w="217" h="171">
                    <a:moveTo>
                      <a:pt x="37" y="143"/>
                    </a:moveTo>
                    <a:lnTo>
                      <a:pt x="0" y="171"/>
                    </a:lnTo>
                    <a:lnTo>
                      <a:pt x="183" y="26"/>
                    </a:lnTo>
                    <a:lnTo>
                      <a:pt x="217" y="0"/>
                    </a:lnTo>
                    <a:lnTo>
                      <a:pt x="37" y="143"/>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240" name="Freeform 382"/>
              <p:cNvSpPr>
                <a:spLocks/>
              </p:cNvSpPr>
              <p:nvPr/>
            </p:nvSpPr>
            <p:spPr bwMode="auto">
              <a:xfrm>
                <a:off x="1217" y="2632"/>
                <a:ext cx="64" cy="110"/>
              </a:xfrm>
              <a:custGeom>
                <a:avLst/>
                <a:gdLst/>
                <a:ahLst/>
                <a:cxnLst>
                  <a:cxn ang="0">
                    <a:pos x="0" y="224"/>
                  </a:cxn>
                  <a:cxn ang="0">
                    <a:pos x="10" y="202"/>
                  </a:cxn>
                  <a:cxn ang="0">
                    <a:pos x="128" y="0"/>
                  </a:cxn>
                  <a:cxn ang="0">
                    <a:pos x="119" y="19"/>
                  </a:cxn>
                  <a:cxn ang="0">
                    <a:pos x="0" y="224"/>
                  </a:cxn>
                </a:cxnLst>
                <a:rect l="0" t="0" r="r" b="b"/>
                <a:pathLst>
                  <a:path w="128" h="224">
                    <a:moveTo>
                      <a:pt x="0" y="224"/>
                    </a:moveTo>
                    <a:lnTo>
                      <a:pt x="10" y="202"/>
                    </a:lnTo>
                    <a:lnTo>
                      <a:pt x="128" y="0"/>
                    </a:lnTo>
                    <a:lnTo>
                      <a:pt x="119" y="19"/>
                    </a:lnTo>
                    <a:lnTo>
                      <a:pt x="0" y="224"/>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241" name="Freeform 383"/>
              <p:cNvSpPr>
                <a:spLocks/>
              </p:cNvSpPr>
              <p:nvPr/>
            </p:nvSpPr>
            <p:spPr bwMode="auto">
              <a:xfrm>
                <a:off x="1223" y="2620"/>
                <a:ext cx="64" cy="110"/>
              </a:xfrm>
              <a:custGeom>
                <a:avLst/>
                <a:gdLst/>
                <a:ahLst/>
                <a:cxnLst>
                  <a:cxn ang="0">
                    <a:pos x="0" y="221"/>
                  </a:cxn>
                  <a:cxn ang="0">
                    <a:pos x="11" y="201"/>
                  </a:cxn>
                  <a:cxn ang="0">
                    <a:pos x="129" y="0"/>
                  </a:cxn>
                  <a:cxn ang="0">
                    <a:pos x="118" y="19"/>
                  </a:cxn>
                  <a:cxn ang="0">
                    <a:pos x="0" y="221"/>
                  </a:cxn>
                </a:cxnLst>
                <a:rect l="0" t="0" r="r" b="b"/>
                <a:pathLst>
                  <a:path w="129" h="221">
                    <a:moveTo>
                      <a:pt x="0" y="221"/>
                    </a:moveTo>
                    <a:lnTo>
                      <a:pt x="11" y="201"/>
                    </a:lnTo>
                    <a:lnTo>
                      <a:pt x="129" y="0"/>
                    </a:lnTo>
                    <a:lnTo>
                      <a:pt x="118" y="19"/>
                    </a:lnTo>
                    <a:lnTo>
                      <a:pt x="0" y="221"/>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242" name="Freeform 384"/>
              <p:cNvSpPr>
                <a:spLocks/>
              </p:cNvSpPr>
              <p:nvPr/>
            </p:nvSpPr>
            <p:spPr bwMode="auto">
              <a:xfrm>
                <a:off x="1228" y="2610"/>
                <a:ext cx="63" cy="110"/>
              </a:xfrm>
              <a:custGeom>
                <a:avLst/>
                <a:gdLst/>
                <a:ahLst/>
                <a:cxnLst>
                  <a:cxn ang="0">
                    <a:pos x="0" y="221"/>
                  </a:cxn>
                  <a:cxn ang="0">
                    <a:pos x="10" y="199"/>
                  </a:cxn>
                  <a:cxn ang="0">
                    <a:pos x="125" y="0"/>
                  </a:cxn>
                  <a:cxn ang="0">
                    <a:pos x="118" y="20"/>
                  </a:cxn>
                  <a:cxn ang="0">
                    <a:pos x="0" y="221"/>
                  </a:cxn>
                </a:cxnLst>
                <a:rect l="0" t="0" r="r" b="b"/>
                <a:pathLst>
                  <a:path w="125" h="221">
                    <a:moveTo>
                      <a:pt x="0" y="221"/>
                    </a:moveTo>
                    <a:lnTo>
                      <a:pt x="10" y="199"/>
                    </a:lnTo>
                    <a:lnTo>
                      <a:pt x="125" y="0"/>
                    </a:lnTo>
                    <a:lnTo>
                      <a:pt x="118" y="20"/>
                    </a:lnTo>
                    <a:lnTo>
                      <a:pt x="0" y="221"/>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243" name="Freeform 385"/>
              <p:cNvSpPr>
                <a:spLocks/>
              </p:cNvSpPr>
              <p:nvPr/>
            </p:nvSpPr>
            <p:spPr bwMode="auto">
              <a:xfrm>
                <a:off x="1234" y="2602"/>
                <a:ext cx="61" cy="110"/>
              </a:xfrm>
              <a:custGeom>
                <a:avLst/>
                <a:gdLst/>
                <a:ahLst/>
                <a:cxnLst>
                  <a:cxn ang="0">
                    <a:pos x="0" y="219"/>
                  </a:cxn>
                  <a:cxn ang="0">
                    <a:pos x="9" y="196"/>
                  </a:cxn>
                  <a:cxn ang="0">
                    <a:pos x="123" y="0"/>
                  </a:cxn>
                  <a:cxn ang="0">
                    <a:pos x="115" y="20"/>
                  </a:cxn>
                  <a:cxn ang="0">
                    <a:pos x="0" y="219"/>
                  </a:cxn>
                </a:cxnLst>
                <a:rect l="0" t="0" r="r" b="b"/>
                <a:pathLst>
                  <a:path w="123" h="219">
                    <a:moveTo>
                      <a:pt x="0" y="219"/>
                    </a:moveTo>
                    <a:lnTo>
                      <a:pt x="9" y="196"/>
                    </a:lnTo>
                    <a:lnTo>
                      <a:pt x="123" y="0"/>
                    </a:lnTo>
                    <a:lnTo>
                      <a:pt x="115" y="20"/>
                    </a:lnTo>
                    <a:lnTo>
                      <a:pt x="0" y="219"/>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244" name="Freeform 386"/>
              <p:cNvSpPr>
                <a:spLocks/>
              </p:cNvSpPr>
              <p:nvPr/>
            </p:nvSpPr>
            <p:spPr bwMode="auto">
              <a:xfrm>
                <a:off x="1237" y="2589"/>
                <a:ext cx="61" cy="110"/>
              </a:xfrm>
              <a:custGeom>
                <a:avLst/>
                <a:gdLst/>
                <a:ahLst/>
                <a:cxnLst>
                  <a:cxn ang="0">
                    <a:pos x="0" y="217"/>
                  </a:cxn>
                  <a:cxn ang="0">
                    <a:pos x="8" y="193"/>
                  </a:cxn>
                  <a:cxn ang="0">
                    <a:pos x="122" y="0"/>
                  </a:cxn>
                  <a:cxn ang="0">
                    <a:pos x="114" y="21"/>
                  </a:cxn>
                  <a:cxn ang="0">
                    <a:pos x="0" y="217"/>
                  </a:cxn>
                </a:cxnLst>
                <a:rect l="0" t="0" r="r" b="b"/>
                <a:pathLst>
                  <a:path w="122" h="217">
                    <a:moveTo>
                      <a:pt x="0" y="217"/>
                    </a:moveTo>
                    <a:lnTo>
                      <a:pt x="8" y="193"/>
                    </a:lnTo>
                    <a:lnTo>
                      <a:pt x="122" y="0"/>
                    </a:lnTo>
                    <a:lnTo>
                      <a:pt x="114" y="21"/>
                    </a:lnTo>
                    <a:lnTo>
                      <a:pt x="0" y="217"/>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245" name="Freeform 387"/>
              <p:cNvSpPr>
                <a:spLocks/>
              </p:cNvSpPr>
              <p:nvPr/>
            </p:nvSpPr>
            <p:spPr bwMode="auto">
              <a:xfrm>
                <a:off x="1241" y="2578"/>
                <a:ext cx="60" cy="108"/>
              </a:xfrm>
              <a:custGeom>
                <a:avLst/>
                <a:gdLst/>
                <a:ahLst/>
                <a:cxnLst>
                  <a:cxn ang="0">
                    <a:pos x="0" y="215"/>
                  </a:cxn>
                  <a:cxn ang="0">
                    <a:pos x="6" y="193"/>
                  </a:cxn>
                  <a:cxn ang="0">
                    <a:pos x="120" y="0"/>
                  </a:cxn>
                  <a:cxn ang="0">
                    <a:pos x="114" y="22"/>
                  </a:cxn>
                  <a:cxn ang="0">
                    <a:pos x="0" y="215"/>
                  </a:cxn>
                </a:cxnLst>
                <a:rect l="0" t="0" r="r" b="b"/>
                <a:pathLst>
                  <a:path w="120" h="215">
                    <a:moveTo>
                      <a:pt x="0" y="215"/>
                    </a:moveTo>
                    <a:lnTo>
                      <a:pt x="6" y="193"/>
                    </a:lnTo>
                    <a:lnTo>
                      <a:pt x="120" y="0"/>
                    </a:lnTo>
                    <a:lnTo>
                      <a:pt x="114" y="22"/>
                    </a:lnTo>
                    <a:lnTo>
                      <a:pt x="0" y="215"/>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246" name="Freeform 388"/>
              <p:cNvSpPr>
                <a:spLocks/>
              </p:cNvSpPr>
              <p:nvPr/>
            </p:nvSpPr>
            <p:spPr bwMode="auto">
              <a:xfrm>
                <a:off x="1241" y="2584"/>
                <a:ext cx="59" cy="102"/>
              </a:xfrm>
              <a:custGeom>
                <a:avLst/>
                <a:gdLst/>
                <a:ahLst/>
                <a:cxnLst>
                  <a:cxn ang="0">
                    <a:pos x="0" y="204"/>
                  </a:cxn>
                  <a:cxn ang="0">
                    <a:pos x="3" y="193"/>
                  </a:cxn>
                  <a:cxn ang="0">
                    <a:pos x="117" y="0"/>
                  </a:cxn>
                  <a:cxn ang="0">
                    <a:pos x="114" y="11"/>
                  </a:cxn>
                  <a:cxn ang="0">
                    <a:pos x="0" y="204"/>
                  </a:cxn>
                </a:cxnLst>
                <a:rect l="0" t="0" r="r" b="b"/>
                <a:pathLst>
                  <a:path w="117" h="204">
                    <a:moveTo>
                      <a:pt x="0" y="204"/>
                    </a:moveTo>
                    <a:lnTo>
                      <a:pt x="3" y="193"/>
                    </a:lnTo>
                    <a:lnTo>
                      <a:pt x="117" y="0"/>
                    </a:lnTo>
                    <a:lnTo>
                      <a:pt x="114" y="11"/>
                    </a:lnTo>
                    <a:lnTo>
                      <a:pt x="0" y="204"/>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247" name="Freeform 389"/>
              <p:cNvSpPr>
                <a:spLocks/>
              </p:cNvSpPr>
              <p:nvPr/>
            </p:nvSpPr>
            <p:spPr bwMode="auto">
              <a:xfrm>
                <a:off x="1243" y="2578"/>
                <a:ext cx="58" cy="102"/>
              </a:xfrm>
              <a:custGeom>
                <a:avLst/>
                <a:gdLst/>
                <a:ahLst/>
                <a:cxnLst>
                  <a:cxn ang="0">
                    <a:pos x="0" y="204"/>
                  </a:cxn>
                  <a:cxn ang="0">
                    <a:pos x="3" y="193"/>
                  </a:cxn>
                  <a:cxn ang="0">
                    <a:pos x="117" y="0"/>
                  </a:cxn>
                  <a:cxn ang="0">
                    <a:pos x="114" y="11"/>
                  </a:cxn>
                  <a:cxn ang="0">
                    <a:pos x="0" y="204"/>
                  </a:cxn>
                </a:cxnLst>
                <a:rect l="0" t="0" r="r" b="b"/>
                <a:pathLst>
                  <a:path w="117" h="204">
                    <a:moveTo>
                      <a:pt x="0" y="204"/>
                    </a:moveTo>
                    <a:lnTo>
                      <a:pt x="3" y="193"/>
                    </a:lnTo>
                    <a:lnTo>
                      <a:pt x="117" y="0"/>
                    </a:lnTo>
                    <a:lnTo>
                      <a:pt x="114" y="11"/>
                    </a:lnTo>
                    <a:lnTo>
                      <a:pt x="0" y="204"/>
                    </a:lnTo>
                    <a:close/>
                  </a:path>
                </a:pathLst>
              </a:custGeom>
              <a:solidFill>
                <a:srgbClr val="DCDC57"/>
              </a:solidFill>
              <a:ln w="9525">
                <a:noFill/>
                <a:round/>
                <a:headEnd/>
                <a:tailEnd/>
              </a:ln>
            </p:spPr>
            <p:txBody>
              <a:bodyPr/>
              <a:lstStyle/>
              <a:p>
                <a:pPr algn="ctr">
                  <a:defRPr/>
                </a:pPr>
                <a:endParaRPr lang="en-US" b="1" dirty="0">
                  <a:latin typeface="+mn-lt"/>
                  <a:cs typeface="+mn-cs"/>
                </a:endParaRPr>
              </a:p>
            </p:txBody>
          </p:sp>
          <p:sp>
            <p:nvSpPr>
              <p:cNvPr id="248" name="Freeform 390"/>
              <p:cNvSpPr>
                <a:spLocks/>
              </p:cNvSpPr>
              <p:nvPr/>
            </p:nvSpPr>
            <p:spPr bwMode="auto">
              <a:xfrm>
                <a:off x="1244" y="2570"/>
                <a:ext cx="60" cy="107"/>
              </a:xfrm>
              <a:custGeom>
                <a:avLst/>
                <a:gdLst/>
                <a:ahLst/>
                <a:cxnLst>
                  <a:cxn ang="0">
                    <a:pos x="0" y="215"/>
                  </a:cxn>
                  <a:cxn ang="0">
                    <a:pos x="6" y="191"/>
                  </a:cxn>
                  <a:cxn ang="0">
                    <a:pos x="119" y="0"/>
                  </a:cxn>
                  <a:cxn ang="0">
                    <a:pos x="114" y="22"/>
                  </a:cxn>
                  <a:cxn ang="0">
                    <a:pos x="0" y="215"/>
                  </a:cxn>
                </a:cxnLst>
                <a:rect l="0" t="0" r="r" b="b"/>
                <a:pathLst>
                  <a:path w="119" h="215">
                    <a:moveTo>
                      <a:pt x="0" y="215"/>
                    </a:moveTo>
                    <a:lnTo>
                      <a:pt x="6" y="191"/>
                    </a:lnTo>
                    <a:lnTo>
                      <a:pt x="119" y="0"/>
                    </a:lnTo>
                    <a:lnTo>
                      <a:pt x="114" y="22"/>
                    </a:lnTo>
                    <a:lnTo>
                      <a:pt x="0" y="215"/>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249" name="Freeform 391"/>
              <p:cNvSpPr>
                <a:spLocks/>
              </p:cNvSpPr>
              <p:nvPr/>
            </p:nvSpPr>
            <p:spPr bwMode="auto">
              <a:xfrm>
                <a:off x="1247" y="2556"/>
                <a:ext cx="61" cy="109"/>
              </a:xfrm>
              <a:custGeom>
                <a:avLst/>
                <a:gdLst/>
                <a:ahLst/>
                <a:cxnLst>
                  <a:cxn ang="0">
                    <a:pos x="0" y="214"/>
                  </a:cxn>
                  <a:cxn ang="0">
                    <a:pos x="3" y="188"/>
                  </a:cxn>
                  <a:cxn ang="0">
                    <a:pos x="116" y="0"/>
                  </a:cxn>
                  <a:cxn ang="0">
                    <a:pos x="113" y="23"/>
                  </a:cxn>
                  <a:cxn ang="0">
                    <a:pos x="0" y="214"/>
                  </a:cxn>
                </a:cxnLst>
                <a:rect l="0" t="0" r="r" b="b"/>
                <a:pathLst>
                  <a:path w="116" h="214">
                    <a:moveTo>
                      <a:pt x="0" y="214"/>
                    </a:moveTo>
                    <a:lnTo>
                      <a:pt x="3" y="188"/>
                    </a:lnTo>
                    <a:lnTo>
                      <a:pt x="116" y="0"/>
                    </a:lnTo>
                    <a:lnTo>
                      <a:pt x="113" y="23"/>
                    </a:lnTo>
                    <a:lnTo>
                      <a:pt x="0" y="214"/>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250" name="Freeform 392"/>
              <p:cNvSpPr>
                <a:spLocks/>
              </p:cNvSpPr>
              <p:nvPr/>
            </p:nvSpPr>
            <p:spPr bwMode="auto">
              <a:xfrm>
                <a:off x="1249" y="2545"/>
                <a:ext cx="58" cy="104"/>
              </a:xfrm>
              <a:custGeom>
                <a:avLst/>
                <a:gdLst/>
                <a:ahLst/>
                <a:cxnLst>
                  <a:cxn ang="0">
                    <a:pos x="0" y="210"/>
                  </a:cxn>
                  <a:cxn ang="0">
                    <a:pos x="3" y="186"/>
                  </a:cxn>
                  <a:cxn ang="0">
                    <a:pos x="116" y="0"/>
                  </a:cxn>
                  <a:cxn ang="0">
                    <a:pos x="113" y="22"/>
                  </a:cxn>
                  <a:cxn ang="0">
                    <a:pos x="0" y="210"/>
                  </a:cxn>
                </a:cxnLst>
                <a:rect l="0" t="0" r="r" b="b"/>
                <a:pathLst>
                  <a:path w="116" h="210">
                    <a:moveTo>
                      <a:pt x="0" y="210"/>
                    </a:moveTo>
                    <a:lnTo>
                      <a:pt x="3" y="186"/>
                    </a:lnTo>
                    <a:lnTo>
                      <a:pt x="116" y="0"/>
                    </a:lnTo>
                    <a:lnTo>
                      <a:pt x="113" y="22"/>
                    </a:lnTo>
                    <a:lnTo>
                      <a:pt x="0" y="210"/>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251" name="Freeform 393"/>
              <p:cNvSpPr>
                <a:spLocks/>
              </p:cNvSpPr>
              <p:nvPr/>
            </p:nvSpPr>
            <p:spPr bwMode="auto">
              <a:xfrm>
                <a:off x="1251" y="2536"/>
                <a:ext cx="57" cy="104"/>
              </a:xfrm>
              <a:custGeom>
                <a:avLst/>
                <a:gdLst/>
                <a:ahLst/>
                <a:cxnLst>
                  <a:cxn ang="0">
                    <a:pos x="0" y="208"/>
                  </a:cxn>
                  <a:cxn ang="0">
                    <a:pos x="3" y="182"/>
                  </a:cxn>
                  <a:cxn ang="0">
                    <a:pos x="114" y="0"/>
                  </a:cxn>
                  <a:cxn ang="0">
                    <a:pos x="113" y="22"/>
                  </a:cxn>
                  <a:cxn ang="0">
                    <a:pos x="0" y="208"/>
                  </a:cxn>
                </a:cxnLst>
                <a:rect l="0" t="0" r="r" b="b"/>
                <a:pathLst>
                  <a:path w="114" h="208">
                    <a:moveTo>
                      <a:pt x="0" y="208"/>
                    </a:moveTo>
                    <a:lnTo>
                      <a:pt x="3" y="182"/>
                    </a:lnTo>
                    <a:lnTo>
                      <a:pt x="114" y="0"/>
                    </a:lnTo>
                    <a:lnTo>
                      <a:pt x="113" y="22"/>
                    </a:lnTo>
                    <a:lnTo>
                      <a:pt x="0" y="208"/>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252" name="Freeform 394"/>
              <p:cNvSpPr>
                <a:spLocks/>
              </p:cNvSpPr>
              <p:nvPr/>
            </p:nvSpPr>
            <p:spPr bwMode="auto">
              <a:xfrm>
                <a:off x="1252" y="2521"/>
                <a:ext cx="56" cy="103"/>
              </a:xfrm>
              <a:custGeom>
                <a:avLst/>
                <a:gdLst/>
                <a:ahLst/>
                <a:cxnLst>
                  <a:cxn ang="0">
                    <a:pos x="0" y="206"/>
                  </a:cxn>
                  <a:cxn ang="0">
                    <a:pos x="0" y="180"/>
                  </a:cxn>
                  <a:cxn ang="0">
                    <a:pos x="113" y="0"/>
                  </a:cxn>
                  <a:cxn ang="0">
                    <a:pos x="111" y="24"/>
                  </a:cxn>
                  <a:cxn ang="0">
                    <a:pos x="0" y="206"/>
                  </a:cxn>
                </a:cxnLst>
                <a:rect l="0" t="0" r="r" b="b"/>
                <a:pathLst>
                  <a:path w="113" h="206">
                    <a:moveTo>
                      <a:pt x="0" y="206"/>
                    </a:moveTo>
                    <a:lnTo>
                      <a:pt x="0" y="180"/>
                    </a:lnTo>
                    <a:lnTo>
                      <a:pt x="113" y="0"/>
                    </a:lnTo>
                    <a:lnTo>
                      <a:pt x="111" y="24"/>
                    </a:lnTo>
                    <a:lnTo>
                      <a:pt x="0" y="206"/>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253" name="Freeform 395"/>
              <p:cNvSpPr>
                <a:spLocks/>
              </p:cNvSpPr>
              <p:nvPr/>
            </p:nvSpPr>
            <p:spPr bwMode="auto">
              <a:xfrm>
                <a:off x="1252" y="2512"/>
                <a:ext cx="56" cy="101"/>
              </a:xfrm>
              <a:custGeom>
                <a:avLst/>
                <a:gdLst/>
                <a:ahLst/>
                <a:cxnLst>
                  <a:cxn ang="0">
                    <a:pos x="0" y="203"/>
                  </a:cxn>
                  <a:cxn ang="0">
                    <a:pos x="0" y="179"/>
                  </a:cxn>
                  <a:cxn ang="0">
                    <a:pos x="111" y="0"/>
                  </a:cxn>
                  <a:cxn ang="0">
                    <a:pos x="113" y="23"/>
                  </a:cxn>
                  <a:cxn ang="0">
                    <a:pos x="0" y="203"/>
                  </a:cxn>
                </a:cxnLst>
                <a:rect l="0" t="0" r="r" b="b"/>
                <a:pathLst>
                  <a:path w="113" h="203">
                    <a:moveTo>
                      <a:pt x="0" y="203"/>
                    </a:moveTo>
                    <a:lnTo>
                      <a:pt x="0" y="179"/>
                    </a:lnTo>
                    <a:lnTo>
                      <a:pt x="111" y="0"/>
                    </a:lnTo>
                    <a:lnTo>
                      <a:pt x="113" y="23"/>
                    </a:lnTo>
                    <a:lnTo>
                      <a:pt x="0" y="203"/>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254" name="Freeform 396"/>
              <p:cNvSpPr>
                <a:spLocks/>
              </p:cNvSpPr>
              <p:nvPr/>
            </p:nvSpPr>
            <p:spPr bwMode="auto">
              <a:xfrm>
                <a:off x="1251" y="2498"/>
                <a:ext cx="57" cy="104"/>
              </a:xfrm>
              <a:custGeom>
                <a:avLst/>
                <a:gdLst/>
                <a:ahLst/>
                <a:cxnLst>
                  <a:cxn ang="0">
                    <a:pos x="3" y="203"/>
                  </a:cxn>
                  <a:cxn ang="0">
                    <a:pos x="0" y="177"/>
                  </a:cxn>
                  <a:cxn ang="0">
                    <a:pos x="113" y="0"/>
                  </a:cxn>
                  <a:cxn ang="0">
                    <a:pos x="114" y="24"/>
                  </a:cxn>
                  <a:cxn ang="0">
                    <a:pos x="3" y="203"/>
                  </a:cxn>
                </a:cxnLst>
                <a:rect l="0" t="0" r="r" b="b"/>
                <a:pathLst>
                  <a:path w="114" h="203">
                    <a:moveTo>
                      <a:pt x="3" y="203"/>
                    </a:moveTo>
                    <a:lnTo>
                      <a:pt x="0" y="177"/>
                    </a:lnTo>
                    <a:lnTo>
                      <a:pt x="113" y="0"/>
                    </a:lnTo>
                    <a:lnTo>
                      <a:pt x="114" y="24"/>
                    </a:lnTo>
                    <a:lnTo>
                      <a:pt x="3" y="203"/>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255" name="Freeform 397"/>
              <p:cNvSpPr>
                <a:spLocks/>
              </p:cNvSpPr>
              <p:nvPr/>
            </p:nvSpPr>
            <p:spPr bwMode="auto">
              <a:xfrm>
                <a:off x="1249" y="2487"/>
                <a:ext cx="58" cy="99"/>
              </a:xfrm>
              <a:custGeom>
                <a:avLst/>
                <a:gdLst/>
                <a:ahLst/>
                <a:cxnLst>
                  <a:cxn ang="0">
                    <a:pos x="3" y="199"/>
                  </a:cxn>
                  <a:cxn ang="0">
                    <a:pos x="0" y="175"/>
                  </a:cxn>
                  <a:cxn ang="0">
                    <a:pos x="113" y="0"/>
                  </a:cxn>
                  <a:cxn ang="0">
                    <a:pos x="116" y="22"/>
                  </a:cxn>
                  <a:cxn ang="0">
                    <a:pos x="3" y="199"/>
                  </a:cxn>
                </a:cxnLst>
                <a:rect l="0" t="0" r="r" b="b"/>
                <a:pathLst>
                  <a:path w="116" h="199">
                    <a:moveTo>
                      <a:pt x="3" y="199"/>
                    </a:moveTo>
                    <a:lnTo>
                      <a:pt x="0" y="175"/>
                    </a:lnTo>
                    <a:lnTo>
                      <a:pt x="113" y="0"/>
                    </a:lnTo>
                    <a:lnTo>
                      <a:pt x="116" y="22"/>
                    </a:lnTo>
                    <a:lnTo>
                      <a:pt x="3" y="199"/>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256" name="Freeform 398"/>
              <p:cNvSpPr>
                <a:spLocks/>
              </p:cNvSpPr>
              <p:nvPr/>
            </p:nvSpPr>
            <p:spPr bwMode="auto">
              <a:xfrm>
                <a:off x="1247" y="2479"/>
                <a:ext cx="61" cy="98"/>
              </a:xfrm>
              <a:custGeom>
                <a:avLst/>
                <a:gdLst/>
                <a:ahLst/>
                <a:cxnLst>
                  <a:cxn ang="0">
                    <a:pos x="3" y="197"/>
                  </a:cxn>
                  <a:cxn ang="0">
                    <a:pos x="0" y="171"/>
                  </a:cxn>
                  <a:cxn ang="0">
                    <a:pos x="113" y="0"/>
                  </a:cxn>
                  <a:cxn ang="0">
                    <a:pos x="116" y="22"/>
                  </a:cxn>
                  <a:cxn ang="0">
                    <a:pos x="3" y="197"/>
                  </a:cxn>
                </a:cxnLst>
                <a:rect l="0" t="0" r="r" b="b"/>
                <a:pathLst>
                  <a:path w="116" h="197">
                    <a:moveTo>
                      <a:pt x="3" y="197"/>
                    </a:moveTo>
                    <a:lnTo>
                      <a:pt x="0" y="171"/>
                    </a:lnTo>
                    <a:lnTo>
                      <a:pt x="113" y="0"/>
                    </a:lnTo>
                    <a:lnTo>
                      <a:pt x="116" y="22"/>
                    </a:lnTo>
                    <a:lnTo>
                      <a:pt x="3" y="197"/>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257" name="Freeform 399"/>
              <p:cNvSpPr>
                <a:spLocks/>
              </p:cNvSpPr>
              <p:nvPr/>
            </p:nvSpPr>
            <p:spPr bwMode="auto">
              <a:xfrm>
                <a:off x="1244" y="2465"/>
                <a:ext cx="60" cy="96"/>
              </a:xfrm>
              <a:custGeom>
                <a:avLst/>
                <a:gdLst/>
                <a:ahLst/>
                <a:cxnLst>
                  <a:cxn ang="0">
                    <a:pos x="6" y="193"/>
                  </a:cxn>
                  <a:cxn ang="0">
                    <a:pos x="0" y="168"/>
                  </a:cxn>
                  <a:cxn ang="0">
                    <a:pos x="114" y="0"/>
                  </a:cxn>
                  <a:cxn ang="0">
                    <a:pos x="119" y="22"/>
                  </a:cxn>
                  <a:cxn ang="0">
                    <a:pos x="6" y="193"/>
                  </a:cxn>
                </a:cxnLst>
                <a:rect l="0" t="0" r="r" b="b"/>
                <a:pathLst>
                  <a:path w="119" h="193">
                    <a:moveTo>
                      <a:pt x="6" y="193"/>
                    </a:moveTo>
                    <a:lnTo>
                      <a:pt x="0" y="168"/>
                    </a:lnTo>
                    <a:lnTo>
                      <a:pt x="114" y="0"/>
                    </a:lnTo>
                    <a:lnTo>
                      <a:pt x="119" y="22"/>
                    </a:lnTo>
                    <a:lnTo>
                      <a:pt x="6" y="193"/>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258" name="Freeform 400"/>
              <p:cNvSpPr>
                <a:spLocks/>
              </p:cNvSpPr>
              <p:nvPr/>
            </p:nvSpPr>
            <p:spPr bwMode="auto">
              <a:xfrm>
                <a:off x="1241" y="2455"/>
                <a:ext cx="60" cy="94"/>
              </a:xfrm>
              <a:custGeom>
                <a:avLst/>
                <a:gdLst/>
                <a:ahLst/>
                <a:cxnLst>
                  <a:cxn ang="0">
                    <a:pos x="6" y="189"/>
                  </a:cxn>
                  <a:cxn ang="0">
                    <a:pos x="0" y="167"/>
                  </a:cxn>
                  <a:cxn ang="0">
                    <a:pos x="114" y="0"/>
                  </a:cxn>
                  <a:cxn ang="0">
                    <a:pos x="120" y="21"/>
                  </a:cxn>
                  <a:cxn ang="0">
                    <a:pos x="6" y="189"/>
                  </a:cxn>
                </a:cxnLst>
                <a:rect l="0" t="0" r="r" b="b"/>
                <a:pathLst>
                  <a:path w="120" h="189">
                    <a:moveTo>
                      <a:pt x="6" y="189"/>
                    </a:moveTo>
                    <a:lnTo>
                      <a:pt x="0" y="167"/>
                    </a:lnTo>
                    <a:lnTo>
                      <a:pt x="114" y="0"/>
                    </a:lnTo>
                    <a:lnTo>
                      <a:pt x="120" y="21"/>
                    </a:lnTo>
                    <a:lnTo>
                      <a:pt x="6" y="189"/>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259" name="Freeform 401"/>
              <p:cNvSpPr>
                <a:spLocks/>
              </p:cNvSpPr>
              <p:nvPr/>
            </p:nvSpPr>
            <p:spPr bwMode="auto">
              <a:xfrm>
                <a:off x="1243" y="2459"/>
                <a:ext cx="58" cy="90"/>
              </a:xfrm>
              <a:custGeom>
                <a:avLst/>
                <a:gdLst/>
                <a:ahLst/>
                <a:cxnLst>
                  <a:cxn ang="0">
                    <a:pos x="3" y="180"/>
                  </a:cxn>
                  <a:cxn ang="0">
                    <a:pos x="0" y="169"/>
                  </a:cxn>
                  <a:cxn ang="0">
                    <a:pos x="114" y="0"/>
                  </a:cxn>
                  <a:cxn ang="0">
                    <a:pos x="117" y="12"/>
                  </a:cxn>
                  <a:cxn ang="0">
                    <a:pos x="3" y="180"/>
                  </a:cxn>
                </a:cxnLst>
                <a:rect l="0" t="0" r="r" b="b"/>
                <a:pathLst>
                  <a:path w="117" h="180">
                    <a:moveTo>
                      <a:pt x="3" y="180"/>
                    </a:moveTo>
                    <a:lnTo>
                      <a:pt x="0" y="169"/>
                    </a:lnTo>
                    <a:lnTo>
                      <a:pt x="114" y="0"/>
                    </a:lnTo>
                    <a:lnTo>
                      <a:pt x="117" y="12"/>
                    </a:lnTo>
                    <a:lnTo>
                      <a:pt x="3" y="180"/>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260" name="Freeform 402"/>
              <p:cNvSpPr>
                <a:spLocks/>
              </p:cNvSpPr>
              <p:nvPr/>
            </p:nvSpPr>
            <p:spPr bwMode="auto">
              <a:xfrm>
                <a:off x="1241" y="2455"/>
                <a:ext cx="59" cy="89"/>
              </a:xfrm>
              <a:custGeom>
                <a:avLst/>
                <a:gdLst/>
                <a:ahLst/>
                <a:cxnLst>
                  <a:cxn ang="0">
                    <a:pos x="3" y="178"/>
                  </a:cxn>
                  <a:cxn ang="0">
                    <a:pos x="0" y="167"/>
                  </a:cxn>
                  <a:cxn ang="0">
                    <a:pos x="114" y="0"/>
                  </a:cxn>
                  <a:cxn ang="0">
                    <a:pos x="117" y="9"/>
                  </a:cxn>
                  <a:cxn ang="0">
                    <a:pos x="3" y="178"/>
                  </a:cxn>
                </a:cxnLst>
                <a:rect l="0" t="0" r="r" b="b"/>
                <a:pathLst>
                  <a:path w="117" h="178">
                    <a:moveTo>
                      <a:pt x="3" y="178"/>
                    </a:moveTo>
                    <a:lnTo>
                      <a:pt x="0" y="167"/>
                    </a:lnTo>
                    <a:lnTo>
                      <a:pt x="114" y="0"/>
                    </a:lnTo>
                    <a:lnTo>
                      <a:pt x="117" y="9"/>
                    </a:lnTo>
                    <a:lnTo>
                      <a:pt x="3" y="178"/>
                    </a:lnTo>
                    <a:close/>
                  </a:path>
                </a:pathLst>
              </a:custGeom>
              <a:solidFill>
                <a:srgbClr val="DCDC57"/>
              </a:solidFill>
              <a:ln w="9525">
                <a:noFill/>
                <a:round/>
                <a:headEnd/>
                <a:tailEnd/>
              </a:ln>
            </p:spPr>
            <p:txBody>
              <a:bodyPr/>
              <a:lstStyle/>
              <a:p>
                <a:pPr algn="ctr">
                  <a:defRPr/>
                </a:pPr>
                <a:endParaRPr lang="en-US" b="1" dirty="0">
                  <a:latin typeface="+mn-lt"/>
                  <a:cs typeface="+mn-cs"/>
                </a:endParaRPr>
              </a:p>
            </p:txBody>
          </p:sp>
          <p:sp>
            <p:nvSpPr>
              <p:cNvPr id="261" name="Freeform 403"/>
              <p:cNvSpPr>
                <a:spLocks/>
              </p:cNvSpPr>
              <p:nvPr/>
            </p:nvSpPr>
            <p:spPr bwMode="auto">
              <a:xfrm>
                <a:off x="1237" y="2446"/>
                <a:ext cx="61" cy="95"/>
              </a:xfrm>
              <a:custGeom>
                <a:avLst/>
                <a:gdLst/>
                <a:ahLst/>
                <a:cxnLst>
                  <a:cxn ang="0">
                    <a:pos x="8" y="189"/>
                  </a:cxn>
                  <a:cxn ang="0">
                    <a:pos x="0" y="165"/>
                  </a:cxn>
                  <a:cxn ang="0">
                    <a:pos x="114" y="0"/>
                  </a:cxn>
                  <a:cxn ang="0">
                    <a:pos x="122" y="22"/>
                  </a:cxn>
                  <a:cxn ang="0">
                    <a:pos x="8" y="189"/>
                  </a:cxn>
                </a:cxnLst>
                <a:rect l="0" t="0" r="r" b="b"/>
                <a:pathLst>
                  <a:path w="122" h="189">
                    <a:moveTo>
                      <a:pt x="8" y="189"/>
                    </a:moveTo>
                    <a:lnTo>
                      <a:pt x="0" y="165"/>
                    </a:lnTo>
                    <a:lnTo>
                      <a:pt x="114" y="0"/>
                    </a:lnTo>
                    <a:lnTo>
                      <a:pt x="122" y="22"/>
                    </a:lnTo>
                    <a:lnTo>
                      <a:pt x="8" y="189"/>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262" name="Freeform 404"/>
              <p:cNvSpPr>
                <a:spLocks/>
              </p:cNvSpPr>
              <p:nvPr/>
            </p:nvSpPr>
            <p:spPr bwMode="auto">
              <a:xfrm>
                <a:off x="1234" y="2433"/>
                <a:ext cx="61" cy="93"/>
              </a:xfrm>
              <a:custGeom>
                <a:avLst/>
                <a:gdLst/>
                <a:ahLst/>
                <a:cxnLst>
                  <a:cxn ang="0">
                    <a:pos x="9" y="186"/>
                  </a:cxn>
                  <a:cxn ang="0">
                    <a:pos x="0" y="164"/>
                  </a:cxn>
                  <a:cxn ang="0">
                    <a:pos x="115" y="0"/>
                  </a:cxn>
                  <a:cxn ang="0">
                    <a:pos x="123" y="21"/>
                  </a:cxn>
                  <a:cxn ang="0">
                    <a:pos x="9" y="186"/>
                  </a:cxn>
                </a:cxnLst>
                <a:rect l="0" t="0" r="r" b="b"/>
                <a:pathLst>
                  <a:path w="123" h="186">
                    <a:moveTo>
                      <a:pt x="9" y="186"/>
                    </a:moveTo>
                    <a:lnTo>
                      <a:pt x="0" y="164"/>
                    </a:lnTo>
                    <a:lnTo>
                      <a:pt x="115" y="0"/>
                    </a:lnTo>
                    <a:lnTo>
                      <a:pt x="123" y="21"/>
                    </a:lnTo>
                    <a:lnTo>
                      <a:pt x="9" y="186"/>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263" name="Freeform 405"/>
              <p:cNvSpPr>
                <a:spLocks/>
              </p:cNvSpPr>
              <p:nvPr/>
            </p:nvSpPr>
            <p:spPr bwMode="auto">
              <a:xfrm>
                <a:off x="1235" y="2442"/>
                <a:ext cx="60" cy="84"/>
              </a:xfrm>
              <a:custGeom>
                <a:avLst/>
                <a:gdLst/>
                <a:ahLst/>
                <a:cxnLst>
                  <a:cxn ang="0">
                    <a:pos x="5" y="174"/>
                  </a:cxn>
                  <a:cxn ang="0">
                    <a:pos x="0" y="163"/>
                  </a:cxn>
                  <a:cxn ang="0">
                    <a:pos x="116" y="0"/>
                  </a:cxn>
                  <a:cxn ang="0">
                    <a:pos x="119" y="9"/>
                  </a:cxn>
                  <a:cxn ang="0">
                    <a:pos x="5" y="174"/>
                  </a:cxn>
                </a:cxnLst>
                <a:rect l="0" t="0" r="r" b="b"/>
                <a:pathLst>
                  <a:path w="119" h="174">
                    <a:moveTo>
                      <a:pt x="5" y="174"/>
                    </a:moveTo>
                    <a:lnTo>
                      <a:pt x="0" y="163"/>
                    </a:lnTo>
                    <a:lnTo>
                      <a:pt x="116" y="0"/>
                    </a:lnTo>
                    <a:lnTo>
                      <a:pt x="119" y="9"/>
                    </a:lnTo>
                    <a:lnTo>
                      <a:pt x="5" y="174"/>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264" name="Freeform 406"/>
              <p:cNvSpPr>
                <a:spLocks/>
              </p:cNvSpPr>
              <p:nvPr/>
            </p:nvSpPr>
            <p:spPr bwMode="auto">
              <a:xfrm>
                <a:off x="1234" y="2433"/>
                <a:ext cx="60" cy="87"/>
              </a:xfrm>
              <a:custGeom>
                <a:avLst/>
                <a:gdLst/>
                <a:ahLst/>
                <a:cxnLst>
                  <a:cxn ang="0">
                    <a:pos x="4" y="175"/>
                  </a:cxn>
                  <a:cxn ang="0">
                    <a:pos x="0" y="164"/>
                  </a:cxn>
                  <a:cxn ang="0">
                    <a:pos x="115" y="0"/>
                  </a:cxn>
                  <a:cxn ang="0">
                    <a:pos x="120" y="12"/>
                  </a:cxn>
                  <a:cxn ang="0">
                    <a:pos x="4" y="175"/>
                  </a:cxn>
                </a:cxnLst>
                <a:rect l="0" t="0" r="r" b="b"/>
                <a:pathLst>
                  <a:path w="120" h="175">
                    <a:moveTo>
                      <a:pt x="4" y="175"/>
                    </a:moveTo>
                    <a:lnTo>
                      <a:pt x="0" y="164"/>
                    </a:lnTo>
                    <a:lnTo>
                      <a:pt x="115" y="0"/>
                    </a:lnTo>
                    <a:lnTo>
                      <a:pt x="120" y="12"/>
                    </a:lnTo>
                    <a:lnTo>
                      <a:pt x="4" y="175"/>
                    </a:lnTo>
                    <a:close/>
                  </a:path>
                </a:pathLst>
              </a:custGeom>
              <a:solidFill>
                <a:srgbClr val="D9D956"/>
              </a:solidFill>
              <a:ln w="9525">
                <a:noFill/>
                <a:round/>
                <a:headEnd/>
                <a:tailEnd/>
              </a:ln>
            </p:spPr>
            <p:txBody>
              <a:bodyPr/>
              <a:lstStyle/>
              <a:p>
                <a:pPr algn="ctr">
                  <a:defRPr/>
                </a:pPr>
                <a:endParaRPr lang="en-US" b="1" dirty="0">
                  <a:latin typeface="+mn-lt"/>
                  <a:cs typeface="+mn-cs"/>
                </a:endParaRPr>
              </a:p>
            </p:txBody>
          </p:sp>
          <p:sp>
            <p:nvSpPr>
              <p:cNvPr id="265" name="Freeform 407"/>
              <p:cNvSpPr>
                <a:spLocks/>
              </p:cNvSpPr>
              <p:nvPr/>
            </p:nvSpPr>
            <p:spPr bwMode="auto">
              <a:xfrm>
                <a:off x="1228" y="2423"/>
                <a:ext cx="63" cy="92"/>
              </a:xfrm>
              <a:custGeom>
                <a:avLst/>
                <a:gdLst/>
                <a:ahLst/>
                <a:cxnLst>
                  <a:cxn ang="0">
                    <a:pos x="10" y="184"/>
                  </a:cxn>
                  <a:cxn ang="0">
                    <a:pos x="0" y="161"/>
                  </a:cxn>
                  <a:cxn ang="0">
                    <a:pos x="118" y="0"/>
                  </a:cxn>
                  <a:cxn ang="0">
                    <a:pos x="125" y="20"/>
                  </a:cxn>
                  <a:cxn ang="0">
                    <a:pos x="10" y="184"/>
                  </a:cxn>
                </a:cxnLst>
                <a:rect l="0" t="0" r="r" b="b"/>
                <a:pathLst>
                  <a:path w="125" h="184">
                    <a:moveTo>
                      <a:pt x="10" y="184"/>
                    </a:moveTo>
                    <a:lnTo>
                      <a:pt x="0" y="161"/>
                    </a:lnTo>
                    <a:lnTo>
                      <a:pt x="118" y="0"/>
                    </a:lnTo>
                    <a:lnTo>
                      <a:pt x="125" y="20"/>
                    </a:lnTo>
                    <a:lnTo>
                      <a:pt x="10" y="184"/>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266" name="Freeform 408"/>
              <p:cNvSpPr>
                <a:spLocks/>
              </p:cNvSpPr>
              <p:nvPr/>
            </p:nvSpPr>
            <p:spPr bwMode="auto">
              <a:xfrm>
                <a:off x="1223" y="2417"/>
                <a:ext cx="64" cy="90"/>
              </a:xfrm>
              <a:custGeom>
                <a:avLst/>
                <a:gdLst/>
                <a:ahLst/>
                <a:cxnLst>
                  <a:cxn ang="0">
                    <a:pos x="11" y="179"/>
                  </a:cxn>
                  <a:cxn ang="0">
                    <a:pos x="0" y="159"/>
                  </a:cxn>
                  <a:cxn ang="0">
                    <a:pos x="118" y="0"/>
                  </a:cxn>
                  <a:cxn ang="0">
                    <a:pos x="129" y="18"/>
                  </a:cxn>
                  <a:cxn ang="0">
                    <a:pos x="11" y="179"/>
                  </a:cxn>
                </a:cxnLst>
                <a:rect l="0" t="0" r="r" b="b"/>
                <a:pathLst>
                  <a:path w="129" h="179">
                    <a:moveTo>
                      <a:pt x="11" y="179"/>
                    </a:moveTo>
                    <a:lnTo>
                      <a:pt x="0" y="159"/>
                    </a:lnTo>
                    <a:lnTo>
                      <a:pt x="118" y="0"/>
                    </a:lnTo>
                    <a:lnTo>
                      <a:pt x="129" y="18"/>
                    </a:lnTo>
                    <a:lnTo>
                      <a:pt x="11" y="179"/>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267" name="Freeform 409"/>
              <p:cNvSpPr>
                <a:spLocks/>
              </p:cNvSpPr>
              <p:nvPr/>
            </p:nvSpPr>
            <p:spPr bwMode="auto">
              <a:xfrm>
                <a:off x="1227" y="2418"/>
                <a:ext cx="61" cy="86"/>
              </a:xfrm>
              <a:custGeom>
                <a:avLst/>
                <a:gdLst/>
                <a:ahLst/>
                <a:cxnLst>
                  <a:cxn ang="0">
                    <a:pos x="4" y="170"/>
                  </a:cxn>
                  <a:cxn ang="0">
                    <a:pos x="0" y="159"/>
                  </a:cxn>
                  <a:cxn ang="0">
                    <a:pos x="117" y="0"/>
                  </a:cxn>
                  <a:cxn ang="0">
                    <a:pos x="122" y="9"/>
                  </a:cxn>
                  <a:cxn ang="0">
                    <a:pos x="4" y="170"/>
                  </a:cxn>
                </a:cxnLst>
                <a:rect l="0" t="0" r="r" b="b"/>
                <a:pathLst>
                  <a:path w="122" h="170">
                    <a:moveTo>
                      <a:pt x="4" y="170"/>
                    </a:moveTo>
                    <a:lnTo>
                      <a:pt x="0" y="159"/>
                    </a:lnTo>
                    <a:lnTo>
                      <a:pt x="117" y="0"/>
                    </a:lnTo>
                    <a:lnTo>
                      <a:pt x="122" y="9"/>
                    </a:lnTo>
                    <a:lnTo>
                      <a:pt x="4" y="170"/>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268" name="Freeform 410"/>
              <p:cNvSpPr>
                <a:spLocks/>
              </p:cNvSpPr>
              <p:nvPr/>
            </p:nvSpPr>
            <p:spPr bwMode="auto">
              <a:xfrm>
                <a:off x="1223" y="2417"/>
                <a:ext cx="62" cy="81"/>
              </a:xfrm>
              <a:custGeom>
                <a:avLst/>
                <a:gdLst/>
                <a:ahLst/>
                <a:cxnLst>
                  <a:cxn ang="0">
                    <a:pos x="7" y="168"/>
                  </a:cxn>
                  <a:cxn ang="0">
                    <a:pos x="0" y="159"/>
                  </a:cxn>
                  <a:cxn ang="0">
                    <a:pos x="118" y="0"/>
                  </a:cxn>
                  <a:cxn ang="0">
                    <a:pos x="124" y="9"/>
                  </a:cxn>
                  <a:cxn ang="0">
                    <a:pos x="7" y="168"/>
                  </a:cxn>
                </a:cxnLst>
                <a:rect l="0" t="0" r="r" b="b"/>
                <a:pathLst>
                  <a:path w="124" h="168">
                    <a:moveTo>
                      <a:pt x="7" y="168"/>
                    </a:moveTo>
                    <a:lnTo>
                      <a:pt x="0" y="159"/>
                    </a:lnTo>
                    <a:lnTo>
                      <a:pt x="118" y="0"/>
                    </a:lnTo>
                    <a:lnTo>
                      <a:pt x="124" y="9"/>
                    </a:lnTo>
                    <a:lnTo>
                      <a:pt x="7" y="168"/>
                    </a:lnTo>
                    <a:close/>
                  </a:path>
                </a:pathLst>
              </a:custGeom>
              <a:solidFill>
                <a:srgbClr val="D6D655"/>
              </a:solidFill>
              <a:ln w="9525">
                <a:noFill/>
                <a:round/>
                <a:headEnd/>
                <a:tailEnd/>
              </a:ln>
            </p:spPr>
            <p:txBody>
              <a:bodyPr/>
              <a:lstStyle/>
              <a:p>
                <a:pPr algn="ctr">
                  <a:defRPr/>
                </a:pPr>
                <a:endParaRPr lang="en-US" b="1" dirty="0">
                  <a:latin typeface="+mn-lt"/>
                  <a:cs typeface="+mn-cs"/>
                </a:endParaRPr>
              </a:p>
            </p:txBody>
          </p:sp>
          <p:sp>
            <p:nvSpPr>
              <p:cNvPr id="269" name="Freeform 411"/>
              <p:cNvSpPr>
                <a:spLocks/>
              </p:cNvSpPr>
              <p:nvPr/>
            </p:nvSpPr>
            <p:spPr bwMode="auto">
              <a:xfrm>
                <a:off x="1217" y="2404"/>
                <a:ext cx="64" cy="90"/>
              </a:xfrm>
              <a:custGeom>
                <a:avLst/>
                <a:gdLst/>
                <a:ahLst/>
                <a:cxnLst>
                  <a:cxn ang="0">
                    <a:pos x="10" y="178"/>
                  </a:cxn>
                  <a:cxn ang="0">
                    <a:pos x="0" y="156"/>
                  </a:cxn>
                  <a:cxn ang="0">
                    <a:pos x="119" y="0"/>
                  </a:cxn>
                  <a:cxn ang="0">
                    <a:pos x="128" y="19"/>
                  </a:cxn>
                  <a:cxn ang="0">
                    <a:pos x="10" y="178"/>
                  </a:cxn>
                </a:cxnLst>
                <a:rect l="0" t="0" r="r" b="b"/>
                <a:pathLst>
                  <a:path w="128" h="178">
                    <a:moveTo>
                      <a:pt x="10" y="178"/>
                    </a:moveTo>
                    <a:lnTo>
                      <a:pt x="0" y="156"/>
                    </a:lnTo>
                    <a:lnTo>
                      <a:pt x="119" y="0"/>
                    </a:lnTo>
                    <a:lnTo>
                      <a:pt x="128" y="19"/>
                    </a:lnTo>
                    <a:lnTo>
                      <a:pt x="10" y="178"/>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270" name="Freeform 412"/>
              <p:cNvSpPr>
                <a:spLocks/>
              </p:cNvSpPr>
              <p:nvPr/>
            </p:nvSpPr>
            <p:spPr bwMode="auto">
              <a:xfrm>
                <a:off x="1221" y="2413"/>
                <a:ext cx="60" cy="81"/>
              </a:xfrm>
              <a:custGeom>
                <a:avLst/>
                <a:gdLst/>
                <a:ahLst/>
                <a:cxnLst>
                  <a:cxn ang="0">
                    <a:pos x="3" y="167"/>
                  </a:cxn>
                  <a:cxn ang="0">
                    <a:pos x="0" y="160"/>
                  </a:cxn>
                  <a:cxn ang="0">
                    <a:pos x="118" y="0"/>
                  </a:cxn>
                  <a:cxn ang="0">
                    <a:pos x="121" y="8"/>
                  </a:cxn>
                  <a:cxn ang="0">
                    <a:pos x="3" y="167"/>
                  </a:cxn>
                </a:cxnLst>
                <a:rect l="0" t="0" r="r" b="b"/>
                <a:pathLst>
                  <a:path w="121" h="167">
                    <a:moveTo>
                      <a:pt x="3" y="167"/>
                    </a:moveTo>
                    <a:lnTo>
                      <a:pt x="0" y="160"/>
                    </a:lnTo>
                    <a:lnTo>
                      <a:pt x="118" y="0"/>
                    </a:lnTo>
                    <a:lnTo>
                      <a:pt x="121" y="8"/>
                    </a:lnTo>
                    <a:lnTo>
                      <a:pt x="3" y="167"/>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271" name="Freeform 413"/>
              <p:cNvSpPr>
                <a:spLocks/>
              </p:cNvSpPr>
              <p:nvPr/>
            </p:nvSpPr>
            <p:spPr bwMode="auto">
              <a:xfrm>
                <a:off x="1220" y="2410"/>
                <a:ext cx="61" cy="80"/>
              </a:xfrm>
              <a:custGeom>
                <a:avLst/>
                <a:gdLst/>
                <a:ahLst/>
                <a:cxnLst>
                  <a:cxn ang="0">
                    <a:pos x="4" y="165"/>
                  </a:cxn>
                  <a:cxn ang="0">
                    <a:pos x="0" y="157"/>
                  </a:cxn>
                  <a:cxn ang="0">
                    <a:pos x="119" y="0"/>
                  </a:cxn>
                  <a:cxn ang="0">
                    <a:pos x="122" y="5"/>
                  </a:cxn>
                  <a:cxn ang="0">
                    <a:pos x="4" y="165"/>
                  </a:cxn>
                </a:cxnLst>
                <a:rect l="0" t="0" r="r" b="b"/>
                <a:pathLst>
                  <a:path w="122" h="165">
                    <a:moveTo>
                      <a:pt x="4" y="165"/>
                    </a:moveTo>
                    <a:lnTo>
                      <a:pt x="0" y="157"/>
                    </a:lnTo>
                    <a:lnTo>
                      <a:pt x="119" y="0"/>
                    </a:lnTo>
                    <a:lnTo>
                      <a:pt x="122" y="5"/>
                    </a:lnTo>
                    <a:lnTo>
                      <a:pt x="4" y="165"/>
                    </a:lnTo>
                    <a:close/>
                  </a:path>
                </a:pathLst>
              </a:custGeom>
              <a:solidFill>
                <a:srgbClr val="D4D454"/>
              </a:solidFill>
              <a:ln w="9525">
                <a:noFill/>
                <a:round/>
                <a:headEnd/>
                <a:tailEnd/>
              </a:ln>
            </p:spPr>
            <p:txBody>
              <a:bodyPr/>
              <a:lstStyle/>
              <a:p>
                <a:pPr algn="ctr">
                  <a:defRPr/>
                </a:pPr>
                <a:endParaRPr lang="en-US" b="1" dirty="0">
                  <a:latin typeface="+mn-lt"/>
                  <a:cs typeface="+mn-cs"/>
                </a:endParaRPr>
              </a:p>
            </p:txBody>
          </p:sp>
          <p:sp>
            <p:nvSpPr>
              <p:cNvPr id="272" name="Freeform 414"/>
              <p:cNvSpPr>
                <a:spLocks/>
              </p:cNvSpPr>
              <p:nvPr/>
            </p:nvSpPr>
            <p:spPr bwMode="auto">
              <a:xfrm>
                <a:off x="1217" y="2404"/>
                <a:ext cx="61" cy="82"/>
              </a:xfrm>
              <a:custGeom>
                <a:avLst/>
                <a:gdLst/>
                <a:ahLst/>
                <a:cxnLst>
                  <a:cxn ang="0">
                    <a:pos x="3" y="163"/>
                  </a:cxn>
                  <a:cxn ang="0">
                    <a:pos x="0" y="156"/>
                  </a:cxn>
                  <a:cxn ang="0">
                    <a:pos x="119" y="0"/>
                  </a:cxn>
                  <a:cxn ang="0">
                    <a:pos x="122" y="6"/>
                  </a:cxn>
                  <a:cxn ang="0">
                    <a:pos x="3" y="163"/>
                  </a:cxn>
                </a:cxnLst>
                <a:rect l="0" t="0" r="r" b="b"/>
                <a:pathLst>
                  <a:path w="122" h="163">
                    <a:moveTo>
                      <a:pt x="3" y="163"/>
                    </a:moveTo>
                    <a:lnTo>
                      <a:pt x="0" y="156"/>
                    </a:lnTo>
                    <a:lnTo>
                      <a:pt x="119" y="0"/>
                    </a:lnTo>
                    <a:lnTo>
                      <a:pt x="122" y="6"/>
                    </a:lnTo>
                    <a:lnTo>
                      <a:pt x="3" y="163"/>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273" name="Freeform 415"/>
              <p:cNvSpPr>
                <a:spLocks/>
              </p:cNvSpPr>
              <p:nvPr/>
            </p:nvSpPr>
            <p:spPr bwMode="auto">
              <a:xfrm>
                <a:off x="1211" y="2395"/>
                <a:ext cx="69" cy="87"/>
              </a:xfrm>
              <a:custGeom>
                <a:avLst/>
                <a:gdLst/>
                <a:ahLst/>
                <a:cxnLst>
                  <a:cxn ang="0">
                    <a:pos x="13" y="175"/>
                  </a:cxn>
                  <a:cxn ang="0">
                    <a:pos x="0" y="154"/>
                  </a:cxn>
                  <a:cxn ang="0">
                    <a:pos x="119" y="0"/>
                  </a:cxn>
                  <a:cxn ang="0">
                    <a:pos x="132" y="19"/>
                  </a:cxn>
                  <a:cxn ang="0">
                    <a:pos x="13" y="175"/>
                  </a:cxn>
                </a:cxnLst>
                <a:rect l="0" t="0" r="r" b="b"/>
                <a:pathLst>
                  <a:path w="132" h="175">
                    <a:moveTo>
                      <a:pt x="13" y="175"/>
                    </a:moveTo>
                    <a:lnTo>
                      <a:pt x="0" y="154"/>
                    </a:lnTo>
                    <a:lnTo>
                      <a:pt x="119" y="0"/>
                    </a:lnTo>
                    <a:lnTo>
                      <a:pt x="132" y="19"/>
                    </a:lnTo>
                    <a:lnTo>
                      <a:pt x="13" y="175"/>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274" name="Freeform 416"/>
              <p:cNvSpPr>
                <a:spLocks/>
              </p:cNvSpPr>
              <p:nvPr/>
            </p:nvSpPr>
            <p:spPr bwMode="auto">
              <a:xfrm>
                <a:off x="1214" y="2400"/>
                <a:ext cx="63" cy="82"/>
              </a:xfrm>
              <a:custGeom>
                <a:avLst/>
                <a:gdLst/>
                <a:ahLst/>
                <a:cxnLst>
                  <a:cxn ang="0">
                    <a:pos x="6" y="165"/>
                  </a:cxn>
                  <a:cxn ang="0">
                    <a:pos x="0" y="156"/>
                  </a:cxn>
                  <a:cxn ang="0">
                    <a:pos x="118" y="0"/>
                  </a:cxn>
                  <a:cxn ang="0">
                    <a:pos x="125" y="9"/>
                  </a:cxn>
                  <a:cxn ang="0">
                    <a:pos x="6" y="165"/>
                  </a:cxn>
                </a:cxnLst>
                <a:rect l="0" t="0" r="r" b="b"/>
                <a:pathLst>
                  <a:path w="125" h="165">
                    <a:moveTo>
                      <a:pt x="6" y="165"/>
                    </a:moveTo>
                    <a:lnTo>
                      <a:pt x="0" y="156"/>
                    </a:lnTo>
                    <a:lnTo>
                      <a:pt x="118" y="0"/>
                    </a:lnTo>
                    <a:lnTo>
                      <a:pt x="125" y="9"/>
                    </a:lnTo>
                    <a:lnTo>
                      <a:pt x="6" y="165"/>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275" name="Freeform 417"/>
              <p:cNvSpPr>
                <a:spLocks/>
              </p:cNvSpPr>
              <p:nvPr/>
            </p:nvSpPr>
            <p:spPr bwMode="auto">
              <a:xfrm>
                <a:off x="1211" y="2395"/>
                <a:ext cx="63" cy="83"/>
              </a:xfrm>
              <a:custGeom>
                <a:avLst/>
                <a:gdLst/>
                <a:ahLst/>
                <a:cxnLst>
                  <a:cxn ang="0">
                    <a:pos x="7" y="166"/>
                  </a:cxn>
                  <a:cxn ang="0">
                    <a:pos x="0" y="154"/>
                  </a:cxn>
                  <a:cxn ang="0">
                    <a:pos x="119" y="0"/>
                  </a:cxn>
                  <a:cxn ang="0">
                    <a:pos x="125" y="10"/>
                  </a:cxn>
                  <a:cxn ang="0">
                    <a:pos x="7" y="166"/>
                  </a:cxn>
                </a:cxnLst>
                <a:rect l="0" t="0" r="r" b="b"/>
                <a:pathLst>
                  <a:path w="125" h="166">
                    <a:moveTo>
                      <a:pt x="7" y="166"/>
                    </a:moveTo>
                    <a:lnTo>
                      <a:pt x="0" y="154"/>
                    </a:lnTo>
                    <a:lnTo>
                      <a:pt x="119" y="0"/>
                    </a:lnTo>
                    <a:lnTo>
                      <a:pt x="125" y="10"/>
                    </a:lnTo>
                    <a:lnTo>
                      <a:pt x="7" y="166"/>
                    </a:lnTo>
                    <a:close/>
                  </a:path>
                </a:pathLst>
              </a:custGeom>
              <a:solidFill>
                <a:srgbClr val="D1D153"/>
              </a:solidFill>
              <a:ln w="9525">
                <a:noFill/>
                <a:round/>
                <a:headEnd/>
                <a:tailEnd/>
              </a:ln>
            </p:spPr>
            <p:txBody>
              <a:bodyPr/>
              <a:lstStyle/>
              <a:p>
                <a:pPr algn="ctr">
                  <a:defRPr/>
                </a:pPr>
                <a:endParaRPr lang="en-US" b="1" dirty="0">
                  <a:latin typeface="+mn-lt"/>
                  <a:cs typeface="+mn-cs"/>
                </a:endParaRPr>
              </a:p>
            </p:txBody>
          </p:sp>
          <p:sp>
            <p:nvSpPr>
              <p:cNvPr id="276" name="Freeform 418"/>
              <p:cNvSpPr>
                <a:spLocks/>
              </p:cNvSpPr>
              <p:nvPr/>
            </p:nvSpPr>
            <p:spPr bwMode="auto">
              <a:xfrm>
                <a:off x="1198" y="2381"/>
                <a:ext cx="74" cy="94"/>
              </a:xfrm>
              <a:custGeom>
                <a:avLst/>
                <a:gdLst/>
                <a:ahLst/>
                <a:cxnLst>
                  <a:cxn ang="0">
                    <a:pos x="27" y="189"/>
                  </a:cxn>
                  <a:cxn ang="0">
                    <a:pos x="0" y="152"/>
                  </a:cxn>
                  <a:cxn ang="0">
                    <a:pos x="122" y="0"/>
                  </a:cxn>
                  <a:cxn ang="0">
                    <a:pos x="146" y="35"/>
                  </a:cxn>
                  <a:cxn ang="0">
                    <a:pos x="27" y="189"/>
                  </a:cxn>
                </a:cxnLst>
                <a:rect l="0" t="0" r="r" b="b"/>
                <a:pathLst>
                  <a:path w="146" h="189">
                    <a:moveTo>
                      <a:pt x="27" y="189"/>
                    </a:moveTo>
                    <a:lnTo>
                      <a:pt x="0" y="152"/>
                    </a:lnTo>
                    <a:lnTo>
                      <a:pt x="122" y="0"/>
                    </a:lnTo>
                    <a:lnTo>
                      <a:pt x="146" y="35"/>
                    </a:lnTo>
                    <a:lnTo>
                      <a:pt x="27" y="189"/>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277" name="Freeform 419"/>
              <p:cNvSpPr>
                <a:spLocks/>
              </p:cNvSpPr>
              <p:nvPr/>
            </p:nvSpPr>
            <p:spPr bwMode="auto">
              <a:xfrm>
                <a:off x="1207" y="2391"/>
                <a:ext cx="64" cy="81"/>
              </a:xfrm>
              <a:custGeom>
                <a:avLst/>
                <a:gdLst/>
                <a:ahLst/>
                <a:cxnLst>
                  <a:cxn ang="0">
                    <a:pos x="7" y="163"/>
                  </a:cxn>
                  <a:cxn ang="0">
                    <a:pos x="0" y="154"/>
                  </a:cxn>
                  <a:cxn ang="0">
                    <a:pos x="120" y="0"/>
                  </a:cxn>
                  <a:cxn ang="0">
                    <a:pos x="126" y="9"/>
                  </a:cxn>
                  <a:cxn ang="0">
                    <a:pos x="7" y="163"/>
                  </a:cxn>
                </a:cxnLst>
                <a:rect l="0" t="0" r="r" b="b"/>
                <a:pathLst>
                  <a:path w="126" h="163">
                    <a:moveTo>
                      <a:pt x="7" y="163"/>
                    </a:moveTo>
                    <a:lnTo>
                      <a:pt x="0" y="154"/>
                    </a:lnTo>
                    <a:lnTo>
                      <a:pt x="120" y="0"/>
                    </a:lnTo>
                    <a:lnTo>
                      <a:pt x="126" y="9"/>
                    </a:lnTo>
                    <a:lnTo>
                      <a:pt x="7" y="163"/>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278" name="Freeform 420"/>
              <p:cNvSpPr>
                <a:spLocks/>
              </p:cNvSpPr>
              <p:nvPr/>
            </p:nvSpPr>
            <p:spPr bwMode="auto">
              <a:xfrm>
                <a:off x="1205" y="2387"/>
                <a:ext cx="61" cy="82"/>
              </a:xfrm>
              <a:custGeom>
                <a:avLst/>
                <a:gdLst/>
                <a:ahLst/>
                <a:cxnLst>
                  <a:cxn ang="0">
                    <a:pos x="7" y="163"/>
                  </a:cxn>
                  <a:cxn ang="0">
                    <a:pos x="0" y="154"/>
                  </a:cxn>
                  <a:cxn ang="0">
                    <a:pos x="121" y="0"/>
                  </a:cxn>
                  <a:cxn ang="0">
                    <a:pos x="127" y="9"/>
                  </a:cxn>
                  <a:cxn ang="0">
                    <a:pos x="7" y="163"/>
                  </a:cxn>
                </a:cxnLst>
                <a:rect l="0" t="0" r="r" b="b"/>
                <a:pathLst>
                  <a:path w="127" h="163">
                    <a:moveTo>
                      <a:pt x="7" y="163"/>
                    </a:moveTo>
                    <a:lnTo>
                      <a:pt x="0" y="154"/>
                    </a:lnTo>
                    <a:lnTo>
                      <a:pt x="121" y="0"/>
                    </a:lnTo>
                    <a:lnTo>
                      <a:pt x="127" y="9"/>
                    </a:lnTo>
                    <a:lnTo>
                      <a:pt x="7" y="163"/>
                    </a:lnTo>
                    <a:close/>
                  </a:path>
                </a:pathLst>
              </a:custGeom>
              <a:solidFill>
                <a:srgbClr val="CFCF52"/>
              </a:solidFill>
              <a:ln w="9525">
                <a:noFill/>
                <a:round/>
                <a:headEnd/>
                <a:tailEnd/>
              </a:ln>
            </p:spPr>
            <p:txBody>
              <a:bodyPr/>
              <a:lstStyle/>
              <a:p>
                <a:pPr algn="ctr">
                  <a:defRPr/>
                </a:pPr>
                <a:endParaRPr lang="en-US" b="1" dirty="0">
                  <a:latin typeface="+mn-lt"/>
                  <a:cs typeface="+mn-cs"/>
                </a:endParaRPr>
              </a:p>
            </p:txBody>
          </p:sp>
          <p:sp>
            <p:nvSpPr>
              <p:cNvPr id="279" name="Freeform 421"/>
              <p:cNvSpPr>
                <a:spLocks/>
              </p:cNvSpPr>
              <p:nvPr/>
            </p:nvSpPr>
            <p:spPr bwMode="auto">
              <a:xfrm>
                <a:off x="1200" y="2385"/>
                <a:ext cx="64" cy="79"/>
              </a:xfrm>
              <a:custGeom>
                <a:avLst/>
                <a:gdLst/>
                <a:ahLst/>
                <a:cxnLst>
                  <a:cxn ang="0">
                    <a:pos x="7" y="162"/>
                  </a:cxn>
                  <a:cxn ang="0">
                    <a:pos x="0" y="153"/>
                  </a:cxn>
                  <a:cxn ang="0">
                    <a:pos x="122" y="0"/>
                  </a:cxn>
                  <a:cxn ang="0">
                    <a:pos x="128" y="8"/>
                  </a:cxn>
                  <a:cxn ang="0">
                    <a:pos x="7" y="162"/>
                  </a:cxn>
                </a:cxnLst>
                <a:rect l="0" t="0" r="r" b="b"/>
                <a:pathLst>
                  <a:path w="128" h="162">
                    <a:moveTo>
                      <a:pt x="7" y="162"/>
                    </a:moveTo>
                    <a:lnTo>
                      <a:pt x="0" y="153"/>
                    </a:lnTo>
                    <a:lnTo>
                      <a:pt x="122" y="0"/>
                    </a:lnTo>
                    <a:lnTo>
                      <a:pt x="128" y="8"/>
                    </a:lnTo>
                    <a:lnTo>
                      <a:pt x="7" y="162"/>
                    </a:lnTo>
                    <a:close/>
                  </a:path>
                </a:pathLst>
              </a:custGeom>
              <a:solidFill>
                <a:srgbClr val="CECE52"/>
              </a:solidFill>
              <a:ln w="9525">
                <a:noFill/>
                <a:round/>
                <a:headEnd/>
                <a:tailEnd/>
              </a:ln>
            </p:spPr>
            <p:txBody>
              <a:bodyPr/>
              <a:lstStyle/>
              <a:p>
                <a:pPr algn="ctr">
                  <a:defRPr/>
                </a:pPr>
                <a:endParaRPr lang="en-US" b="1" dirty="0">
                  <a:latin typeface="+mn-lt"/>
                  <a:cs typeface="+mn-cs"/>
                </a:endParaRPr>
              </a:p>
            </p:txBody>
          </p:sp>
          <p:sp>
            <p:nvSpPr>
              <p:cNvPr id="280" name="Freeform 422"/>
              <p:cNvSpPr>
                <a:spLocks/>
              </p:cNvSpPr>
              <p:nvPr/>
            </p:nvSpPr>
            <p:spPr bwMode="auto">
              <a:xfrm>
                <a:off x="1198" y="2381"/>
                <a:ext cx="61" cy="79"/>
              </a:xfrm>
              <a:custGeom>
                <a:avLst/>
                <a:gdLst/>
                <a:ahLst/>
                <a:cxnLst>
                  <a:cxn ang="0">
                    <a:pos x="6" y="162"/>
                  </a:cxn>
                  <a:cxn ang="0">
                    <a:pos x="0" y="152"/>
                  </a:cxn>
                  <a:cxn ang="0">
                    <a:pos x="122" y="0"/>
                  </a:cxn>
                  <a:cxn ang="0">
                    <a:pos x="128" y="9"/>
                  </a:cxn>
                  <a:cxn ang="0">
                    <a:pos x="6" y="162"/>
                  </a:cxn>
                </a:cxnLst>
                <a:rect l="0" t="0" r="r" b="b"/>
                <a:pathLst>
                  <a:path w="128" h="162">
                    <a:moveTo>
                      <a:pt x="6" y="162"/>
                    </a:moveTo>
                    <a:lnTo>
                      <a:pt x="0" y="152"/>
                    </a:lnTo>
                    <a:lnTo>
                      <a:pt x="122" y="0"/>
                    </a:lnTo>
                    <a:lnTo>
                      <a:pt x="128" y="9"/>
                    </a:lnTo>
                    <a:lnTo>
                      <a:pt x="6" y="162"/>
                    </a:lnTo>
                    <a:close/>
                  </a:path>
                </a:pathLst>
              </a:custGeom>
              <a:solidFill>
                <a:srgbClr val="CDCD51"/>
              </a:solidFill>
              <a:ln w="9525">
                <a:noFill/>
                <a:round/>
                <a:headEnd/>
                <a:tailEnd/>
              </a:ln>
            </p:spPr>
            <p:txBody>
              <a:bodyPr/>
              <a:lstStyle/>
              <a:p>
                <a:pPr algn="ctr">
                  <a:defRPr/>
                </a:pPr>
                <a:endParaRPr lang="en-US" b="1" dirty="0">
                  <a:latin typeface="+mn-lt"/>
                  <a:cs typeface="+mn-cs"/>
                </a:endParaRPr>
              </a:p>
            </p:txBody>
          </p:sp>
          <p:sp>
            <p:nvSpPr>
              <p:cNvPr id="281" name="Freeform 423"/>
              <p:cNvSpPr>
                <a:spLocks/>
              </p:cNvSpPr>
              <p:nvPr/>
            </p:nvSpPr>
            <p:spPr bwMode="auto">
              <a:xfrm>
                <a:off x="1182" y="2362"/>
                <a:ext cx="76" cy="92"/>
              </a:xfrm>
              <a:custGeom>
                <a:avLst/>
                <a:gdLst/>
                <a:ahLst/>
                <a:cxnLst>
                  <a:cxn ang="0">
                    <a:pos x="31" y="183"/>
                  </a:cxn>
                  <a:cxn ang="0">
                    <a:pos x="0" y="148"/>
                  </a:cxn>
                  <a:cxn ang="0">
                    <a:pos x="125" y="0"/>
                  </a:cxn>
                  <a:cxn ang="0">
                    <a:pos x="153" y="31"/>
                  </a:cxn>
                  <a:cxn ang="0">
                    <a:pos x="31" y="183"/>
                  </a:cxn>
                </a:cxnLst>
                <a:rect l="0" t="0" r="r" b="b"/>
                <a:pathLst>
                  <a:path w="153" h="183">
                    <a:moveTo>
                      <a:pt x="31" y="183"/>
                    </a:moveTo>
                    <a:lnTo>
                      <a:pt x="0" y="148"/>
                    </a:lnTo>
                    <a:lnTo>
                      <a:pt x="125" y="0"/>
                    </a:lnTo>
                    <a:lnTo>
                      <a:pt x="153" y="31"/>
                    </a:lnTo>
                    <a:lnTo>
                      <a:pt x="31" y="183"/>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282" name="Freeform 424"/>
              <p:cNvSpPr>
                <a:spLocks/>
              </p:cNvSpPr>
              <p:nvPr/>
            </p:nvSpPr>
            <p:spPr bwMode="auto">
              <a:xfrm>
                <a:off x="1194" y="2378"/>
                <a:ext cx="64" cy="79"/>
              </a:xfrm>
              <a:custGeom>
                <a:avLst/>
                <a:gdLst/>
                <a:ahLst/>
                <a:cxnLst>
                  <a:cxn ang="0">
                    <a:pos x="7" y="157"/>
                  </a:cxn>
                  <a:cxn ang="0">
                    <a:pos x="0" y="150"/>
                  </a:cxn>
                  <a:cxn ang="0">
                    <a:pos x="122" y="0"/>
                  </a:cxn>
                  <a:cxn ang="0">
                    <a:pos x="129" y="5"/>
                  </a:cxn>
                  <a:cxn ang="0">
                    <a:pos x="7" y="157"/>
                  </a:cxn>
                </a:cxnLst>
                <a:rect l="0" t="0" r="r" b="b"/>
                <a:pathLst>
                  <a:path w="129" h="157">
                    <a:moveTo>
                      <a:pt x="7" y="157"/>
                    </a:moveTo>
                    <a:lnTo>
                      <a:pt x="0" y="150"/>
                    </a:lnTo>
                    <a:lnTo>
                      <a:pt x="122" y="0"/>
                    </a:lnTo>
                    <a:lnTo>
                      <a:pt x="129" y="5"/>
                    </a:lnTo>
                    <a:lnTo>
                      <a:pt x="7" y="157"/>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283" name="Freeform 425"/>
              <p:cNvSpPr>
                <a:spLocks/>
              </p:cNvSpPr>
              <p:nvPr/>
            </p:nvSpPr>
            <p:spPr bwMode="auto">
              <a:xfrm>
                <a:off x="1191" y="2371"/>
                <a:ext cx="64" cy="79"/>
              </a:xfrm>
              <a:custGeom>
                <a:avLst/>
                <a:gdLst/>
                <a:ahLst/>
                <a:cxnLst>
                  <a:cxn ang="0">
                    <a:pos x="6" y="158"/>
                  </a:cxn>
                  <a:cxn ang="0">
                    <a:pos x="0" y="150"/>
                  </a:cxn>
                  <a:cxn ang="0">
                    <a:pos x="124" y="0"/>
                  </a:cxn>
                  <a:cxn ang="0">
                    <a:pos x="128" y="8"/>
                  </a:cxn>
                  <a:cxn ang="0">
                    <a:pos x="6" y="158"/>
                  </a:cxn>
                </a:cxnLst>
                <a:rect l="0" t="0" r="r" b="b"/>
                <a:pathLst>
                  <a:path w="128" h="158">
                    <a:moveTo>
                      <a:pt x="6" y="158"/>
                    </a:moveTo>
                    <a:lnTo>
                      <a:pt x="0" y="150"/>
                    </a:lnTo>
                    <a:lnTo>
                      <a:pt x="124" y="0"/>
                    </a:lnTo>
                    <a:lnTo>
                      <a:pt x="128" y="8"/>
                    </a:lnTo>
                    <a:lnTo>
                      <a:pt x="6" y="158"/>
                    </a:lnTo>
                    <a:close/>
                  </a:path>
                </a:pathLst>
              </a:custGeom>
              <a:solidFill>
                <a:srgbClr val="CBCB50"/>
              </a:solidFill>
              <a:ln w="9525">
                <a:noFill/>
                <a:round/>
                <a:headEnd/>
                <a:tailEnd/>
              </a:ln>
            </p:spPr>
            <p:txBody>
              <a:bodyPr/>
              <a:lstStyle/>
              <a:p>
                <a:pPr algn="ctr">
                  <a:defRPr/>
                </a:pPr>
                <a:endParaRPr lang="en-US" b="1" dirty="0">
                  <a:latin typeface="+mn-lt"/>
                  <a:cs typeface="+mn-cs"/>
                </a:endParaRPr>
              </a:p>
            </p:txBody>
          </p:sp>
          <p:sp>
            <p:nvSpPr>
              <p:cNvPr id="284" name="Freeform 426"/>
              <p:cNvSpPr>
                <a:spLocks/>
              </p:cNvSpPr>
              <p:nvPr/>
            </p:nvSpPr>
            <p:spPr bwMode="auto">
              <a:xfrm>
                <a:off x="1188" y="2368"/>
                <a:ext cx="65" cy="79"/>
              </a:xfrm>
              <a:custGeom>
                <a:avLst/>
                <a:gdLst/>
                <a:ahLst/>
                <a:cxnLst>
                  <a:cxn ang="0">
                    <a:pos x="6" y="155"/>
                  </a:cxn>
                  <a:cxn ang="0">
                    <a:pos x="0" y="148"/>
                  </a:cxn>
                  <a:cxn ang="0">
                    <a:pos x="124" y="0"/>
                  </a:cxn>
                  <a:cxn ang="0">
                    <a:pos x="130" y="5"/>
                  </a:cxn>
                  <a:cxn ang="0">
                    <a:pos x="6" y="155"/>
                  </a:cxn>
                </a:cxnLst>
                <a:rect l="0" t="0" r="r" b="b"/>
                <a:pathLst>
                  <a:path w="130" h="155">
                    <a:moveTo>
                      <a:pt x="6" y="155"/>
                    </a:moveTo>
                    <a:lnTo>
                      <a:pt x="0" y="148"/>
                    </a:lnTo>
                    <a:lnTo>
                      <a:pt x="124" y="0"/>
                    </a:lnTo>
                    <a:lnTo>
                      <a:pt x="130" y="5"/>
                    </a:lnTo>
                    <a:lnTo>
                      <a:pt x="6" y="155"/>
                    </a:lnTo>
                    <a:close/>
                  </a:path>
                </a:pathLst>
              </a:custGeom>
              <a:solidFill>
                <a:srgbClr val="CACA50"/>
              </a:solidFill>
              <a:ln w="9525">
                <a:noFill/>
                <a:round/>
                <a:headEnd/>
                <a:tailEnd/>
              </a:ln>
            </p:spPr>
            <p:txBody>
              <a:bodyPr/>
              <a:lstStyle/>
              <a:p>
                <a:pPr algn="ctr">
                  <a:defRPr/>
                </a:pPr>
                <a:endParaRPr lang="en-US" b="1" dirty="0">
                  <a:latin typeface="+mn-lt"/>
                  <a:cs typeface="+mn-cs"/>
                </a:endParaRPr>
              </a:p>
            </p:txBody>
          </p:sp>
          <p:sp>
            <p:nvSpPr>
              <p:cNvPr id="285" name="Freeform 427"/>
              <p:cNvSpPr>
                <a:spLocks/>
              </p:cNvSpPr>
              <p:nvPr/>
            </p:nvSpPr>
            <p:spPr bwMode="auto">
              <a:xfrm>
                <a:off x="1185" y="2365"/>
                <a:ext cx="65" cy="79"/>
              </a:xfrm>
              <a:custGeom>
                <a:avLst/>
                <a:gdLst/>
                <a:ahLst/>
                <a:cxnLst>
                  <a:cxn ang="0">
                    <a:pos x="6" y="156"/>
                  </a:cxn>
                  <a:cxn ang="0">
                    <a:pos x="0" y="149"/>
                  </a:cxn>
                  <a:cxn ang="0">
                    <a:pos x="123" y="0"/>
                  </a:cxn>
                  <a:cxn ang="0">
                    <a:pos x="130" y="8"/>
                  </a:cxn>
                  <a:cxn ang="0">
                    <a:pos x="6" y="156"/>
                  </a:cxn>
                </a:cxnLst>
                <a:rect l="0" t="0" r="r" b="b"/>
                <a:pathLst>
                  <a:path w="130" h="156">
                    <a:moveTo>
                      <a:pt x="6" y="156"/>
                    </a:moveTo>
                    <a:lnTo>
                      <a:pt x="0" y="149"/>
                    </a:lnTo>
                    <a:lnTo>
                      <a:pt x="123" y="0"/>
                    </a:lnTo>
                    <a:lnTo>
                      <a:pt x="130" y="8"/>
                    </a:lnTo>
                    <a:lnTo>
                      <a:pt x="6" y="156"/>
                    </a:lnTo>
                    <a:close/>
                  </a:path>
                </a:pathLst>
              </a:custGeom>
              <a:solidFill>
                <a:srgbClr val="C9C94F"/>
              </a:solidFill>
              <a:ln w="9525">
                <a:noFill/>
                <a:round/>
                <a:headEnd/>
                <a:tailEnd/>
              </a:ln>
            </p:spPr>
            <p:txBody>
              <a:bodyPr/>
              <a:lstStyle/>
              <a:p>
                <a:pPr algn="ctr">
                  <a:defRPr/>
                </a:pPr>
                <a:endParaRPr lang="en-US" b="1" dirty="0">
                  <a:latin typeface="+mn-lt"/>
                  <a:cs typeface="+mn-cs"/>
                </a:endParaRPr>
              </a:p>
            </p:txBody>
          </p:sp>
          <p:sp>
            <p:nvSpPr>
              <p:cNvPr id="286" name="Freeform 428"/>
              <p:cNvSpPr>
                <a:spLocks/>
              </p:cNvSpPr>
              <p:nvPr/>
            </p:nvSpPr>
            <p:spPr bwMode="auto">
              <a:xfrm>
                <a:off x="1182" y="2362"/>
                <a:ext cx="65" cy="79"/>
              </a:xfrm>
              <a:custGeom>
                <a:avLst/>
                <a:gdLst/>
                <a:ahLst/>
                <a:cxnLst>
                  <a:cxn ang="0">
                    <a:pos x="6" y="154"/>
                  </a:cxn>
                  <a:cxn ang="0">
                    <a:pos x="0" y="148"/>
                  </a:cxn>
                  <a:cxn ang="0">
                    <a:pos x="125" y="0"/>
                  </a:cxn>
                  <a:cxn ang="0">
                    <a:pos x="129" y="5"/>
                  </a:cxn>
                  <a:cxn ang="0">
                    <a:pos x="6" y="154"/>
                  </a:cxn>
                </a:cxnLst>
                <a:rect l="0" t="0" r="r" b="b"/>
                <a:pathLst>
                  <a:path w="129" h="154">
                    <a:moveTo>
                      <a:pt x="6" y="154"/>
                    </a:moveTo>
                    <a:lnTo>
                      <a:pt x="0" y="148"/>
                    </a:lnTo>
                    <a:lnTo>
                      <a:pt x="125" y="0"/>
                    </a:lnTo>
                    <a:lnTo>
                      <a:pt x="129" y="5"/>
                    </a:lnTo>
                    <a:lnTo>
                      <a:pt x="6" y="154"/>
                    </a:lnTo>
                    <a:close/>
                  </a:path>
                </a:pathLst>
              </a:custGeom>
              <a:solidFill>
                <a:srgbClr val="C8C84F"/>
              </a:solidFill>
              <a:ln w="9525">
                <a:noFill/>
                <a:round/>
                <a:headEnd/>
                <a:tailEnd/>
              </a:ln>
            </p:spPr>
            <p:txBody>
              <a:bodyPr/>
              <a:lstStyle/>
              <a:p>
                <a:pPr algn="ctr">
                  <a:defRPr/>
                </a:pPr>
                <a:endParaRPr lang="en-US" b="1" dirty="0">
                  <a:latin typeface="+mn-lt"/>
                  <a:cs typeface="+mn-cs"/>
                </a:endParaRPr>
              </a:p>
            </p:txBody>
          </p:sp>
          <p:sp>
            <p:nvSpPr>
              <p:cNvPr id="287" name="Freeform 429"/>
              <p:cNvSpPr>
                <a:spLocks/>
              </p:cNvSpPr>
              <p:nvPr/>
            </p:nvSpPr>
            <p:spPr bwMode="auto">
              <a:xfrm>
                <a:off x="1164" y="2350"/>
                <a:ext cx="80" cy="86"/>
              </a:xfrm>
              <a:custGeom>
                <a:avLst/>
                <a:gdLst/>
                <a:ahLst/>
                <a:cxnLst>
                  <a:cxn ang="0">
                    <a:pos x="36" y="178"/>
                  </a:cxn>
                  <a:cxn ang="0">
                    <a:pos x="0" y="145"/>
                  </a:cxn>
                  <a:cxn ang="0">
                    <a:pos x="130" y="0"/>
                  </a:cxn>
                  <a:cxn ang="0">
                    <a:pos x="161" y="30"/>
                  </a:cxn>
                  <a:cxn ang="0">
                    <a:pos x="36" y="178"/>
                  </a:cxn>
                </a:cxnLst>
                <a:rect l="0" t="0" r="r" b="b"/>
                <a:pathLst>
                  <a:path w="161" h="178">
                    <a:moveTo>
                      <a:pt x="36" y="178"/>
                    </a:moveTo>
                    <a:lnTo>
                      <a:pt x="0" y="145"/>
                    </a:lnTo>
                    <a:lnTo>
                      <a:pt x="130" y="0"/>
                    </a:lnTo>
                    <a:lnTo>
                      <a:pt x="161" y="30"/>
                    </a:lnTo>
                    <a:lnTo>
                      <a:pt x="36" y="178"/>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288" name="Freeform 430"/>
              <p:cNvSpPr>
                <a:spLocks/>
              </p:cNvSpPr>
              <p:nvPr/>
            </p:nvSpPr>
            <p:spPr bwMode="auto">
              <a:xfrm>
                <a:off x="1179" y="2359"/>
                <a:ext cx="65" cy="77"/>
              </a:xfrm>
              <a:custGeom>
                <a:avLst/>
                <a:gdLst/>
                <a:ahLst/>
                <a:cxnLst>
                  <a:cxn ang="0">
                    <a:pos x="7" y="154"/>
                  </a:cxn>
                  <a:cxn ang="0">
                    <a:pos x="0" y="148"/>
                  </a:cxn>
                  <a:cxn ang="0">
                    <a:pos x="126" y="0"/>
                  </a:cxn>
                  <a:cxn ang="0">
                    <a:pos x="132" y="6"/>
                  </a:cxn>
                  <a:cxn ang="0">
                    <a:pos x="7" y="154"/>
                  </a:cxn>
                </a:cxnLst>
                <a:rect l="0" t="0" r="r" b="b"/>
                <a:pathLst>
                  <a:path w="132" h="154">
                    <a:moveTo>
                      <a:pt x="7" y="154"/>
                    </a:moveTo>
                    <a:lnTo>
                      <a:pt x="0" y="148"/>
                    </a:lnTo>
                    <a:lnTo>
                      <a:pt x="126" y="0"/>
                    </a:lnTo>
                    <a:lnTo>
                      <a:pt x="132" y="6"/>
                    </a:lnTo>
                    <a:lnTo>
                      <a:pt x="7" y="154"/>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289" name="Freeform 431"/>
              <p:cNvSpPr>
                <a:spLocks/>
              </p:cNvSpPr>
              <p:nvPr/>
            </p:nvSpPr>
            <p:spPr bwMode="auto">
              <a:xfrm>
                <a:off x="1176" y="2356"/>
                <a:ext cx="65" cy="77"/>
              </a:xfrm>
              <a:custGeom>
                <a:avLst/>
                <a:gdLst/>
                <a:ahLst/>
                <a:cxnLst>
                  <a:cxn ang="0">
                    <a:pos x="6" y="154"/>
                  </a:cxn>
                  <a:cxn ang="0">
                    <a:pos x="0" y="149"/>
                  </a:cxn>
                  <a:cxn ang="0">
                    <a:pos x="127" y="0"/>
                  </a:cxn>
                  <a:cxn ang="0">
                    <a:pos x="132" y="6"/>
                  </a:cxn>
                  <a:cxn ang="0">
                    <a:pos x="6" y="154"/>
                  </a:cxn>
                </a:cxnLst>
                <a:rect l="0" t="0" r="r" b="b"/>
                <a:pathLst>
                  <a:path w="132" h="154">
                    <a:moveTo>
                      <a:pt x="6" y="154"/>
                    </a:moveTo>
                    <a:lnTo>
                      <a:pt x="0" y="149"/>
                    </a:lnTo>
                    <a:lnTo>
                      <a:pt x="127" y="0"/>
                    </a:lnTo>
                    <a:lnTo>
                      <a:pt x="132" y="6"/>
                    </a:lnTo>
                    <a:lnTo>
                      <a:pt x="6" y="154"/>
                    </a:lnTo>
                    <a:close/>
                  </a:path>
                </a:pathLst>
              </a:custGeom>
              <a:solidFill>
                <a:srgbClr val="C6C64E"/>
              </a:solidFill>
              <a:ln w="9525">
                <a:noFill/>
                <a:round/>
                <a:headEnd/>
                <a:tailEnd/>
              </a:ln>
            </p:spPr>
            <p:txBody>
              <a:bodyPr/>
              <a:lstStyle/>
              <a:p>
                <a:pPr algn="ctr">
                  <a:defRPr/>
                </a:pPr>
                <a:endParaRPr lang="en-US" b="1" dirty="0">
                  <a:latin typeface="+mn-lt"/>
                  <a:cs typeface="+mn-cs"/>
                </a:endParaRPr>
              </a:p>
            </p:txBody>
          </p:sp>
          <p:sp>
            <p:nvSpPr>
              <p:cNvPr id="290" name="Freeform 432"/>
              <p:cNvSpPr>
                <a:spLocks/>
              </p:cNvSpPr>
              <p:nvPr/>
            </p:nvSpPr>
            <p:spPr bwMode="auto">
              <a:xfrm>
                <a:off x="1173" y="2355"/>
                <a:ext cx="66" cy="76"/>
              </a:xfrm>
              <a:custGeom>
                <a:avLst/>
                <a:gdLst/>
                <a:ahLst/>
                <a:cxnLst>
                  <a:cxn ang="0">
                    <a:pos x="4" y="152"/>
                  </a:cxn>
                  <a:cxn ang="0">
                    <a:pos x="0" y="146"/>
                  </a:cxn>
                  <a:cxn ang="0">
                    <a:pos x="126" y="0"/>
                  </a:cxn>
                  <a:cxn ang="0">
                    <a:pos x="131" y="3"/>
                  </a:cxn>
                  <a:cxn ang="0">
                    <a:pos x="4" y="152"/>
                  </a:cxn>
                </a:cxnLst>
                <a:rect l="0" t="0" r="r" b="b"/>
                <a:pathLst>
                  <a:path w="131" h="152">
                    <a:moveTo>
                      <a:pt x="4" y="152"/>
                    </a:moveTo>
                    <a:lnTo>
                      <a:pt x="0" y="146"/>
                    </a:lnTo>
                    <a:lnTo>
                      <a:pt x="126" y="0"/>
                    </a:lnTo>
                    <a:lnTo>
                      <a:pt x="131" y="3"/>
                    </a:lnTo>
                    <a:lnTo>
                      <a:pt x="4" y="152"/>
                    </a:lnTo>
                    <a:close/>
                  </a:path>
                </a:pathLst>
              </a:custGeom>
              <a:solidFill>
                <a:srgbClr val="C5C54E"/>
              </a:solidFill>
              <a:ln w="9525">
                <a:noFill/>
                <a:round/>
                <a:headEnd/>
                <a:tailEnd/>
              </a:ln>
            </p:spPr>
            <p:txBody>
              <a:bodyPr/>
              <a:lstStyle/>
              <a:p>
                <a:pPr algn="ctr">
                  <a:defRPr/>
                </a:pPr>
                <a:endParaRPr lang="en-US" b="1" dirty="0">
                  <a:latin typeface="+mn-lt"/>
                  <a:cs typeface="+mn-cs"/>
                </a:endParaRPr>
              </a:p>
            </p:txBody>
          </p:sp>
          <p:sp>
            <p:nvSpPr>
              <p:cNvPr id="291" name="Freeform 433"/>
              <p:cNvSpPr>
                <a:spLocks/>
              </p:cNvSpPr>
              <p:nvPr/>
            </p:nvSpPr>
            <p:spPr bwMode="auto">
              <a:xfrm>
                <a:off x="1170" y="2355"/>
                <a:ext cx="67" cy="76"/>
              </a:xfrm>
              <a:custGeom>
                <a:avLst/>
                <a:gdLst/>
                <a:ahLst/>
                <a:cxnLst>
                  <a:cxn ang="0">
                    <a:pos x="7" y="152"/>
                  </a:cxn>
                  <a:cxn ang="0">
                    <a:pos x="0" y="147"/>
                  </a:cxn>
                  <a:cxn ang="0">
                    <a:pos x="127" y="0"/>
                  </a:cxn>
                  <a:cxn ang="0">
                    <a:pos x="133" y="6"/>
                  </a:cxn>
                  <a:cxn ang="0">
                    <a:pos x="7" y="152"/>
                  </a:cxn>
                </a:cxnLst>
                <a:rect l="0" t="0" r="r" b="b"/>
                <a:pathLst>
                  <a:path w="133" h="152">
                    <a:moveTo>
                      <a:pt x="7" y="152"/>
                    </a:moveTo>
                    <a:lnTo>
                      <a:pt x="0" y="147"/>
                    </a:lnTo>
                    <a:lnTo>
                      <a:pt x="127" y="0"/>
                    </a:lnTo>
                    <a:lnTo>
                      <a:pt x="133" y="6"/>
                    </a:lnTo>
                    <a:lnTo>
                      <a:pt x="7" y="152"/>
                    </a:lnTo>
                    <a:close/>
                  </a:path>
                </a:pathLst>
              </a:custGeom>
              <a:solidFill>
                <a:srgbClr val="C4C44D"/>
              </a:solidFill>
              <a:ln w="9525">
                <a:noFill/>
                <a:round/>
                <a:headEnd/>
                <a:tailEnd/>
              </a:ln>
            </p:spPr>
            <p:txBody>
              <a:bodyPr/>
              <a:lstStyle/>
              <a:p>
                <a:pPr algn="ctr">
                  <a:defRPr/>
                </a:pPr>
                <a:endParaRPr lang="en-US" b="1" dirty="0">
                  <a:latin typeface="+mn-lt"/>
                  <a:cs typeface="+mn-cs"/>
                </a:endParaRPr>
              </a:p>
            </p:txBody>
          </p:sp>
          <p:sp>
            <p:nvSpPr>
              <p:cNvPr id="292" name="Freeform 434"/>
              <p:cNvSpPr>
                <a:spLocks/>
              </p:cNvSpPr>
              <p:nvPr/>
            </p:nvSpPr>
            <p:spPr bwMode="auto">
              <a:xfrm>
                <a:off x="1167" y="2353"/>
                <a:ext cx="69" cy="75"/>
              </a:xfrm>
              <a:custGeom>
                <a:avLst/>
                <a:gdLst/>
                <a:ahLst/>
                <a:cxnLst>
                  <a:cxn ang="0">
                    <a:pos x="6" y="151"/>
                  </a:cxn>
                  <a:cxn ang="0">
                    <a:pos x="0" y="145"/>
                  </a:cxn>
                  <a:cxn ang="0">
                    <a:pos x="128" y="0"/>
                  </a:cxn>
                  <a:cxn ang="0">
                    <a:pos x="133" y="4"/>
                  </a:cxn>
                  <a:cxn ang="0">
                    <a:pos x="6" y="151"/>
                  </a:cxn>
                </a:cxnLst>
                <a:rect l="0" t="0" r="r" b="b"/>
                <a:pathLst>
                  <a:path w="133" h="151">
                    <a:moveTo>
                      <a:pt x="6" y="151"/>
                    </a:moveTo>
                    <a:lnTo>
                      <a:pt x="0" y="145"/>
                    </a:lnTo>
                    <a:lnTo>
                      <a:pt x="128" y="0"/>
                    </a:lnTo>
                    <a:lnTo>
                      <a:pt x="133" y="4"/>
                    </a:lnTo>
                    <a:lnTo>
                      <a:pt x="6" y="151"/>
                    </a:lnTo>
                    <a:close/>
                  </a:path>
                </a:pathLst>
              </a:custGeom>
              <a:solidFill>
                <a:srgbClr val="C3C34D"/>
              </a:solidFill>
              <a:ln w="9525">
                <a:noFill/>
                <a:round/>
                <a:headEnd/>
                <a:tailEnd/>
              </a:ln>
            </p:spPr>
            <p:txBody>
              <a:bodyPr/>
              <a:lstStyle/>
              <a:p>
                <a:pPr algn="ctr">
                  <a:defRPr/>
                </a:pPr>
                <a:endParaRPr lang="en-US" b="1" dirty="0">
                  <a:latin typeface="+mn-lt"/>
                  <a:cs typeface="+mn-cs"/>
                </a:endParaRPr>
              </a:p>
            </p:txBody>
          </p:sp>
          <p:sp>
            <p:nvSpPr>
              <p:cNvPr id="293" name="Freeform 435"/>
              <p:cNvSpPr>
                <a:spLocks/>
              </p:cNvSpPr>
              <p:nvPr/>
            </p:nvSpPr>
            <p:spPr bwMode="auto">
              <a:xfrm>
                <a:off x="1164" y="2350"/>
                <a:ext cx="67" cy="75"/>
              </a:xfrm>
              <a:custGeom>
                <a:avLst/>
                <a:gdLst/>
                <a:ahLst/>
                <a:cxnLst>
                  <a:cxn ang="0">
                    <a:pos x="6" y="150"/>
                  </a:cxn>
                  <a:cxn ang="0">
                    <a:pos x="0" y="145"/>
                  </a:cxn>
                  <a:cxn ang="0">
                    <a:pos x="130" y="0"/>
                  </a:cxn>
                  <a:cxn ang="0">
                    <a:pos x="134" y="5"/>
                  </a:cxn>
                  <a:cxn ang="0">
                    <a:pos x="6" y="150"/>
                  </a:cxn>
                </a:cxnLst>
                <a:rect l="0" t="0" r="r" b="b"/>
                <a:pathLst>
                  <a:path w="134" h="150">
                    <a:moveTo>
                      <a:pt x="6" y="150"/>
                    </a:moveTo>
                    <a:lnTo>
                      <a:pt x="0" y="145"/>
                    </a:lnTo>
                    <a:lnTo>
                      <a:pt x="130" y="0"/>
                    </a:lnTo>
                    <a:lnTo>
                      <a:pt x="134" y="5"/>
                    </a:lnTo>
                    <a:lnTo>
                      <a:pt x="6" y="150"/>
                    </a:lnTo>
                    <a:close/>
                  </a:path>
                </a:pathLst>
              </a:custGeom>
              <a:solidFill>
                <a:srgbClr val="C2C24D"/>
              </a:solidFill>
              <a:ln w="9525">
                <a:noFill/>
                <a:round/>
                <a:headEnd/>
                <a:tailEnd/>
              </a:ln>
            </p:spPr>
            <p:txBody>
              <a:bodyPr/>
              <a:lstStyle/>
              <a:p>
                <a:pPr algn="ctr">
                  <a:defRPr/>
                </a:pPr>
                <a:endParaRPr lang="en-US" b="1" dirty="0">
                  <a:latin typeface="+mn-lt"/>
                  <a:cs typeface="+mn-cs"/>
                </a:endParaRPr>
              </a:p>
            </p:txBody>
          </p:sp>
          <p:sp>
            <p:nvSpPr>
              <p:cNvPr id="294" name="Freeform 436"/>
              <p:cNvSpPr>
                <a:spLocks/>
              </p:cNvSpPr>
              <p:nvPr/>
            </p:nvSpPr>
            <p:spPr bwMode="auto">
              <a:xfrm>
                <a:off x="1146" y="2334"/>
                <a:ext cx="83" cy="85"/>
              </a:xfrm>
              <a:custGeom>
                <a:avLst/>
                <a:gdLst/>
                <a:ahLst/>
                <a:cxnLst>
                  <a:cxn ang="0">
                    <a:pos x="37" y="171"/>
                  </a:cxn>
                  <a:cxn ang="0">
                    <a:pos x="0" y="143"/>
                  </a:cxn>
                  <a:cxn ang="0">
                    <a:pos x="133" y="0"/>
                  </a:cxn>
                  <a:cxn ang="0">
                    <a:pos x="167" y="26"/>
                  </a:cxn>
                  <a:cxn ang="0">
                    <a:pos x="37" y="171"/>
                  </a:cxn>
                </a:cxnLst>
                <a:rect l="0" t="0" r="r" b="b"/>
                <a:pathLst>
                  <a:path w="167" h="171">
                    <a:moveTo>
                      <a:pt x="37" y="171"/>
                    </a:moveTo>
                    <a:lnTo>
                      <a:pt x="0" y="143"/>
                    </a:lnTo>
                    <a:lnTo>
                      <a:pt x="133" y="0"/>
                    </a:lnTo>
                    <a:lnTo>
                      <a:pt x="167" y="26"/>
                    </a:lnTo>
                    <a:lnTo>
                      <a:pt x="37" y="171"/>
                    </a:lnTo>
                    <a:close/>
                  </a:path>
                </a:pathLst>
              </a:custGeom>
              <a:solidFill>
                <a:srgbClr val="C1C14D"/>
              </a:solidFill>
              <a:ln w="9525">
                <a:noFill/>
                <a:round/>
                <a:headEnd/>
                <a:tailEnd/>
              </a:ln>
            </p:spPr>
            <p:txBody>
              <a:bodyPr/>
              <a:lstStyle/>
              <a:p>
                <a:pPr algn="ctr">
                  <a:defRPr/>
                </a:pPr>
                <a:endParaRPr lang="en-US" b="1" dirty="0">
                  <a:latin typeface="+mn-lt"/>
                  <a:cs typeface="+mn-cs"/>
                </a:endParaRPr>
              </a:p>
            </p:txBody>
          </p:sp>
          <p:sp>
            <p:nvSpPr>
              <p:cNvPr id="295" name="Freeform 437"/>
              <p:cNvSpPr>
                <a:spLocks/>
              </p:cNvSpPr>
              <p:nvPr/>
            </p:nvSpPr>
            <p:spPr bwMode="auto">
              <a:xfrm>
                <a:off x="1162" y="2347"/>
                <a:ext cx="68" cy="75"/>
              </a:xfrm>
              <a:custGeom>
                <a:avLst/>
                <a:gdLst/>
                <a:ahLst/>
                <a:cxnLst>
                  <a:cxn ang="0">
                    <a:pos x="6" y="151"/>
                  </a:cxn>
                  <a:cxn ang="0">
                    <a:pos x="0" y="145"/>
                  </a:cxn>
                  <a:cxn ang="0">
                    <a:pos x="128" y="0"/>
                  </a:cxn>
                  <a:cxn ang="0">
                    <a:pos x="136" y="6"/>
                  </a:cxn>
                  <a:cxn ang="0">
                    <a:pos x="6" y="151"/>
                  </a:cxn>
                </a:cxnLst>
                <a:rect l="0" t="0" r="r" b="b"/>
                <a:pathLst>
                  <a:path w="136" h="151">
                    <a:moveTo>
                      <a:pt x="6" y="151"/>
                    </a:moveTo>
                    <a:lnTo>
                      <a:pt x="0" y="145"/>
                    </a:lnTo>
                    <a:lnTo>
                      <a:pt x="128" y="0"/>
                    </a:lnTo>
                    <a:lnTo>
                      <a:pt x="136" y="6"/>
                    </a:lnTo>
                    <a:lnTo>
                      <a:pt x="6" y="151"/>
                    </a:lnTo>
                    <a:close/>
                  </a:path>
                </a:pathLst>
              </a:custGeom>
              <a:solidFill>
                <a:srgbClr val="C1C14D"/>
              </a:solidFill>
              <a:ln w="9525">
                <a:noFill/>
                <a:round/>
                <a:headEnd/>
                <a:tailEnd/>
              </a:ln>
            </p:spPr>
            <p:txBody>
              <a:bodyPr/>
              <a:lstStyle/>
              <a:p>
                <a:pPr algn="ctr">
                  <a:defRPr/>
                </a:pPr>
                <a:endParaRPr lang="en-US" b="1" dirty="0">
                  <a:latin typeface="+mn-lt"/>
                  <a:cs typeface="+mn-cs"/>
                </a:endParaRPr>
              </a:p>
            </p:txBody>
          </p:sp>
          <p:sp>
            <p:nvSpPr>
              <p:cNvPr id="296" name="Freeform 438"/>
              <p:cNvSpPr>
                <a:spLocks/>
              </p:cNvSpPr>
              <p:nvPr/>
            </p:nvSpPr>
            <p:spPr bwMode="auto">
              <a:xfrm>
                <a:off x="1157" y="2341"/>
                <a:ext cx="68" cy="79"/>
              </a:xfrm>
              <a:custGeom>
                <a:avLst/>
                <a:gdLst/>
                <a:ahLst/>
                <a:cxnLst>
                  <a:cxn ang="0">
                    <a:pos x="8" y="150"/>
                  </a:cxn>
                  <a:cxn ang="0">
                    <a:pos x="0" y="145"/>
                  </a:cxn>
                  <a:cxn ang="0">
                    <a:pos x="130" y="0"/>
                  </a:cxn>
                  <a:cxn ang="0">
                    <a:pos x="136" y="5"/>
                  </a:cxn>
                  <a:cxn ang="0">
                    <a:pos x="8" y="150"/>
                  </a:cxn>
                </a:cxnLst>
                <a:rect l="0" t="0" r="r" b="b"/>
                <a:pathLst>
                  <a:path w="136" h="150">
                    <a:moveTo>
                      <a:pt x="8" y="150"/>
                    </a:moveTo>
                    <a:lnTo>
                      <a:pt x="0" y="145"/>
                    </a:lnTo>
                    <a:lnTo>
                      <a:pt x="130" y="0"/>
                    </a:lnTo>
                    <a:lnTo>
                      <a:pt x="136" y="5"/>
                    </a:lnTo>
                    <a:lnTo>
                      <a:pt x="8" y="150"/>
                    </a:lnTo>
                    <a:close/>
                  </a:path>
                </a:pathLst>
              </a:custGeom>
              <a:solidFill>
                <a:srgbClr val="C0C04C"/>
              </a:solidFill>
              <a:ln w="9525">
                <a:noFill/>
                <a:round/>
                <a:headEnd/>
                <a:tailEnd/>
              </a:ln>
            </p:spPr>
            <p:txBody>
              <a:bodyPr/>
              <a:lstStyle/>
              <a:p>
                <a:pPr algn="ctr">
                  <a:defRPr/>
                </a:pPr>
                <a:endParaRPr lang="en-US" b="1" dirty="0">
                  <a:latin typeface="+mn-lt"/>
                  <a:cs typeface="+mn-cs"/>
                </a:endParaRPr>
              </a:p>
            </p:txBody>
          </p:sp>
          <p:sp>
            <p:nvSpPr>
              <p:cNvPr id="297" name="Freeform 439"/>
              <p:cNvSpPr>
                <a:spLocks/>
              </p:cNvSpPr>
              <p:nvPr/>
            </p:nvSpPr>
            <p:spPr bwMode="auto">
              <a:xfrm>
                <a:off x="1153" y="2340"/>
                <a:ext cx="69" cy="77"/>
              </a:xfrm>
              <a:custGeom>
                <a:avLst/>
                <a:gdLst/>
                <a:ahLst/>
                <a:cxnLst>
                  <a:cxn ang="0">
                    <a:pos x="7" y="149"/>
                  </a:cxn>
                  <a:cxn ang="0">
                    <a:pos x="0" y="143"/>
                  </a:cxn>
                  <a:cxn ang="0">
                    <a:pos x="131" y="0"/>
                  </a:cxn>
                  <a:cxn ang="0">
                    <a:pos x="137" y="4"/>
                  </a:cxn>
                  <a:cxn ang="0">
                    <a:pos x="7" y="149"/>
                  </a:cxn>
                </a:cxnLst>
                <a:rect l="0" t="0" r="r" b="b"/>
                <a:pathLst>
                  <a:path w="137" h="149">
                    <a:moveTo>
                      <a:pt x="7" y="149"/>
                    </a:moveTo>
                    <a:lnTo>
                      <a:pt x="0" y="143"/>
                    </a:lnTo>
                    <a:lnTo>
                      <a:pt x="131" y="0"/>
                    </a:lnTo>
                    <a:lnTo>
                      <a:pt x="137" y="4"/>
                    </a:lnTo>
                    <a:lnTo>
                      <a:pt x="7" y="149"/>
                    </a:lnTo>
                    <a:close/>
                  </a:path>
                </a:pathLst>
              </a:custGeom>
              <a:solidFill>
                <a:srgbClr val="BFBF4C"/>
              </a:solidFill>
              <a:ln w="9525">
                <a:noFill/>
                <a:round/>
                <a:headEnd/>
                <a:tailEnd/>
              </a:ln>
            </p:spPr>
            <p:txBody>
              <a:bodyPr/>
              <a:lstStyle/>
              <a:p>
                <a:pPr algn="ctr">
                  <a:defRPr/>
                </a:pPr>
                <a:endParaRPr lang="en-US" b="1" dirty="0">
                  <a:latin typeface="+mn-lt"/>
                  <a:cs typeface="+mn-cs"/>
                </a:endParaRPr>
              </a:p>
            </p:txBody>
          </p:sp>
          <p:sp>
            <p:nvSpPr>
              <p:cNvPr id="298" name="Freeform 440"/>
              <p:cNvSpPr>
                <a:spLocks/>
              </p:cNvSpPr>
              <p:nvPr/>
            </p:nvSpPr>
            <p:spPr bwMode="auto">
              <a:xfrm>
                <a:off x="1149" y="2337"/>
                <a:ext cx="70" cy="77"/>
              </a:xfrm>
              <a:custGeom>
                <a:avLst/>
                <a:gdLst/>
                <a:ahLst/>
                <a:cxnLst>
                  <a:cxn ang="0">
                    <a:pos x="8" y="148"/>
                  </a:cxn>
                  <a:cxn ang="0">
                    <a:pos x="0" y="142"/>
                  </a:cxn>
                  <a:cxn ang="0">
                    <a:pos x="131" y="0"/>
                  </a:cxn>
                  <a:cxn ang="0">
                    <a:pos x="139" y="5"/>
                  </a:cxn>
                  <a:cxn ang="0">
                    <a:pos x="8" y="148"/>
                  </a:cxn>
                </a:cxnLst>
                <a:rect l="0" t="0" r="r" b="b"/>
                <a:pathLst>
                  <a:path w="139" h="148">
                    <a:moveTo>
                      <a:pt x="8" y="148"/>
                    </a:moveTo>
                    <a:lnTo>
                      <a:pt x="0" y="142"/>
                    </a:lnTo>
                    <a:lnTo>
                      <a:pt x="131" y="0"/>
                    </a:lnTo>
                    <a:lnTo>
                      <a:pt x="139" y="5"/>
                    </a:lnTo>
                    <a:lnTo>
                      <a:pt x="8" y="148"/>
                    </a:lnTo>
                    <a:close/>
                  </a:path>
                </a:pathLst>
              </a:custGeom>
              <a:solidFill>
                <a:srgbClr val="BEBE4B"/>
              </a:solidFill>
              <a:ln w="9525">
                <a:noFill/>
                <a:round/>
                <a:headEnd/>
                <a:tailEnd/>
              </a:ln>
            </p:spPr>
            <p:txBody>
              <a:bodyPr/>
              <a:lstStyle/>
              <a:p>
                <a:pPr algn="ctr">
                  <a:defRPr/>
                </a:pPr>
                <a:endParaRPr lang="en-US" b="1" dirty="0">
                  <a:latin typeface="+mn-lt"/>
                  <a:cs typeface="+mn-cs"/>
                </a:endParaRPr>
              </a:p>
            </p:txBody>
          </p:sp>
          <p:sp>
            <p:nvSpPr>
              <p:cNvPr id="299" name="Freeform 441"/>
              <p:cNvSpPr>
                <a:spLocks/>
              </p:cNvSpPr>
              <p:nvPr/>
            </p:nvSpPr>
            <p:spPr bwMode="auto">
              <a:xfrm>
                <a:off x="1146" y="2334"/>
                <a:ext cx="69" cy="77"/>
              </a:xfrm>
              <a:custGeom>
                <a:avLst/>
                <a:gdLst/>
                <a:ahLst/>
                <a:cxnLst>
                  <a:cxn ang="0">
                    <a:pos x="8" y="148"/>
                  </a:cxn>
                  <a:cxn ang="0">
                    <a:pos x="0" y="143"/>
                  </a:cxn>
                  <a:cxn ang="0">
                    <a:pos x="133" y="0"/>
                  </a:cxn>
                  <a:cxn ang="0">
                    <a:pos x="139" y="6"/>
                  </a:cxn>
                  <a:cxn ang="0">
                    <a:pos x="8" y="148"/>
                  </a:cxn>
                </a:cxnLst>
                <a:rect l="0" t="0" r="r" b="b"/>
                <a:pathLst>
                  <a:path w="139" h="148">
                    <a:moveTo>
                      <a:pt x="8" y="148"/>
                    </a:moveTo>
                    <a:lnTo>
                      <a:pt x="0" y="143"/>
                    </a:lnTo>
                    <a:lnTo>
                      <a:pt x="133" y="0"/>
                    </a:lnTo>
                    <a:lnTo>
                      <a:pt x="139" y="6"/>
                    </a:lnTo>
                    <a:lnTo>
                      <a:pt x="8" y="148"/>
                    </a:lnTo>
                    <a:close/>
                  </a:path>
                </a:pathLst>
              </a:custGeom>
              <a:solidFill>
                <a:srgbClr val="BDBD4B"/>
              </a:solidFill>
              <a:ln w="9525">
                <a:noFill/>
                <a:round/>
                <a:headEnd/>
                <a:tailEnd/>
              </a:ln>
            </p:spPr>
            <p:txBody>
              <a:bodyPr/>
              <a:lstStyle/>
              <a:p>
                <a:pPr algn="ctr">
                  <a:defRPr/>
                </a:pPr>
                <a:endParaRPr lang="en-US" b="1" dirty="0">
                  <a:latin typeface="+mn-lt"/>
                  <a:cs typeface="+mn-cs"/>
                </a:endParaRPr>
              </a:p>
            </p:txBody>
          </p:sp>
          <p:sp>
            <p:nvSpPr>
              <p:cNvPr id="300" name="Freeform 442"/>
              <p:cNvSpPr>
                <a:spLocks/>
              </p:cNvSpPr>
              <p:nvPr/>
            </p:nvSpPr>
            <p:spPr bwMode="auto">
              <a:xfrm>
                <a:off x="1126" y="2324"/>
                <a:ext cx="86" cy="79"/>
              </a:xfrm>
              <a:custGeom>
                <a:avLst/>
                <a:gdLst/>
                <a:ahLst/>
                <a:cxnLst>
                  <a:cxn ang="0">
                    <a:pos x="39" y="165"/>
                  </a:cxn>
                  <a:cxn ang="0">
                    <a:pos x="0" y="139"/>
                  </a:cxn>
                  <a:cxn ang="0">
                    <a:pos x="135" y="0"/>
                  </a:cxn>
                  <a:cxn ang="0">
                    <a:pos x="172" y="22"/>
                  </a:cxn>
                  <a:cxn ang="0">
                    <a:pos x="39" y="165"/>
                  </a:cxn>
                </a:cxnLst>
                <a:rect l="0" t="0" r="r" b="b"/>
                <a:pathLst>
                  <a:path w="172" h="165">
                    <a:moveTo>
                      <a:pt x="39" y="165"/>
                    </a:moveTo>
                    <a:lnTo>
                      <a:pt x="0" y="139"/>
                    </a:lnTo>
                    <a:lnTo>
                      <a:pt x="135" y="0"/>
                    </a:lnTo>
                    <a:lnTo>
                      <a:pt x="172" y="22"/>
                    </a:lnTo>
                    <a:lnTo>
                      <a:pt x="39" y="165"/>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301" name="Freeform 443"/>
              <p:cNvSpPr>
                <a:spLocks/>
              </p:cNvSpPr>
              <p:nvPr/>
            </p:nvSpPr>
            <p:spPr bwMode="auto">
              <a:xfrm>
                <a:off x="1142" y="2332"/>
                <a:ext cx="70" cy="73"/>
              </a:xfrm>
              <a:custGeom>
                <a:avLst/>
                <a:gdLst/>
                <a:ahLst/>
                <a:cxnLst>
                  <a:cxn ang="0">
                    <a:pos x="6" y="147"/>
                  </a:cxn>
                  <a:cxn ang="0">
                    <a:pos x="0" y="143"/>
                  </a:cxn>
                  <a:cxn ang="0">
                    <a:pos x="133" y="0"/>
                  </a:cxn>
                  <a:cxn ang="0">
                    <a:pos x="139" y="4"/>
                  </a:cxn>
                  <a:cxn ang="0">
                    <a:pos x="6" y="147"/>
                  </a:cxn>
                </a:cxnLst>
                <a:rect l="0" t="0" r="r" b="b"/>
                <a:pathLst>
                  <a:path w="139" h="147">
                    <a:moveTo>
                      <a:pt x="6" y="147"/>
                    </a:moveTo>
                    <a:lnTo>
                      <a:pt x="0" y="143"/>
                    </a:lnTo>
                    <a:lnTo>
                      <a:pt x="133" y="0"/>
                    </a:lnTo>
                    <a:lnTo>
                      <a:pt x="139" y="4"/>
                    </a:lnTo>
                    <a:lnTo>
                      <a:pt x="6" y="147"/>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302" name="Freeform 444"/>
              <p:cNvSpPr>
                <a:spLocks/>
              </p:cNvSpPr>
              <p:nvPr/>
            </p:nvSpPr>
            <p:spPr bwMode="auto">
              <a:xfrm>
                <a:off x="1139" y="2330"/>
                <a:ext cx="70" cy="74"/>
              </a:xfrm>
              <a:custGeom>
                <a:avLst/>
                <a:gdLst/>
                <a:ahLst/>
                <a:cxnLst>
                  <a:cxn ang="0">
                    <a:pos x="6" y="146"/>
                  </a:cxn>
                  <a:cxn ang="0">
                    <a:pos x="0" y="141"/>
                  </a:cxn>
                  <a:cxn ang="0">
                    <a:pos x="133" y="0"/>
                  </a:cxn>
                  <a:cxn ang="0">
                    <a:pos x="139" y="3"/>
                  </a:cxn>
                  <a:cxn ang="0">
                    <a:pos x="6" y="146"/>
                  </a:cxn>
                </a:cxnLst>
                <a:rect l="0" t="0" r="r" b="b"/>
                <a:pathLst>
                  <a:path w="139" h="146">
                    <a:moveTo>
                      <a:pt x="6" y="146"/>
                    </a:moveTo>
                    <a:lnTo>
                      <a:pt x="0" y="141"/>
                    </a:lnTo>
                    <a:lnTo>
                      <a:pt x="133" y="0"/>
                    </a:lnTo>
                    <a:lnTo>
                      <a:pt x="139" y="3"/>
                    </a:lnTo>
                    <a:lnTo>
                      <a:pt x="6" y="146"/>
                    </a:lnTo>
                    <a:close/>
                  </a:path>
                </a:pathLst>
              </a:custGeom>
              <a:solidFill>
                <a:srgbClr val="BBBB4A"/>
              </a:solidFill>
              <a:ln w="9525">
                <a:noFill/>
                <a:round/>
                <a:headEnd/>
                <a:tailEnd/>
              </a:ln>
            </p:spPr>
            <p:txBody>
              <a:bodyPr/>
              <a:lstStyle/>
              <a:p>
                <a:pPr algn="ctr">
                  <a:defRPr/>
                </a:pPr>
                <a:endParaRPr lang="en-US" b="1" dirty="0">
                  <a:latin typeface="+mn-lt"/>
                  <a:cs typeface="+mn-cs"/>
                </a:endParaRPr>
              </a:p>
            </p:txBody>
          </p:sp>
          <p:sp>
            <p:nvSpPr>
              <p:cNvPr id="303" name="Freeform 445"/>
              <p:cNvSpPr>
                <a:spLocks/>
              </p:cNvSpPr>
              <p:nvPr/>
            </p:nvSpPr>
            <p:spPr bwMode="auto">
              <a:xfrm>
                <a:off x="1136" y="2328"/>
                <a:ext cx="70" cy="73"/>
              </a:xfrm>
              <a:custGeom>
                <a:avLst/>
                <a:gdLst/>
                <a:ahLst/>
                <a:cxnLst>
                  <a:cxn ang="0">
                    <a:pos x="6" y="145"/>
                  </a:cxn>
                  <a:cxn ang="0">
                    <a:pos x="0" y="141"/>
                  </a:cxn>
                  <a:cxn ang="0">
                    <a:pos x="132" y="0"/>
                  </a:cxn>
                  <a:cxn ang="0">
                    <a:pos x="139" y="4"/>
                  </a:cxn>
                  <a:cxn ang="0">
                    <a:pos x="6" y="145"/>
                  </a:cxn>
                </a:cxnLst>
                <a:rect l="0" t="0" r="r" b="b"/>
                <a:pathLst>
                  <a:path w="139" h="145">
                    <a:moveTo>
                      <a:pt x="6" y="145"/>
                    </a:moveTo>
                    <a:lnTo>
                      <a:pt x="0" y="141"/>
                    </a:lnTo>
                    <a:lnTo>
                      <a:pt x="132" y="0"/>
                    </a:lnTo>
                    <a:lnTo>
                      <a:pt x="139" y="4"/>
                    </a:lnTo>
                    <a:lnTo>
                      <a:pt x="6" y="145"/>
                    </a:lnTo>
                    <a:close/>
                  </a:path>
                </a:pathLst>
              </a:custGeom>
              <a:solidFill>
                <a:srgbClr val="BABA4A"/>
              </a:solidFill>
              <a:ln w="9525">
                <a:noFill/>
                <a:round/>
                <a:headEnd/>
                <a:tailEnd/>
              </a:ln>
            </p:spPr>
            <p:txBody>
              <a:bodyPr/>
              <a:lstStyle/>
              <a:p>
                <a:pPr algn="ctr">
                  <a:defRPr/>
                </a:pPr>
                <a:endParaRPr lang="en-US" b="1" dirty="0">
                  <a:latin typeface="+mn-lt"/>
                  <a:cs typeface="+mn-cs"/>
                </a:endParaRPr>
              </a:p>
            </p:txBody>
          </p:sp>
          <p:sp>
            <p:nvSpPr>
              <p:cNvPr id="304" name="Freeform 446"/>
              <p:cNvSpPr>
                <a:spLocks/>
              </p:cNvSpPr>
              <p:nvPr/>
            </p:nvSpPr>
            <p:spPr bwMode="auto">
              <a:xfrm>
                <a:off x="1132" y="2327"/>
                <a:ext cx="71" cy="72"/>
              </a:xfrm>
              <a:custGeom>
                <a:avLst/>
                <a:gdLst/>
                <a:ahLst/>
                <a:cxnLst>
                  <a:cxn ang="0">
                    <a:pos x="8" y="145"/>
                  </a:cxn>
                  <a:cxn ang="0">
                    <a:pos x="0" y="141"/>
                  </a:cxn>
                  <a:cxn ang="0">
                    <a:pos x="134" y="0"/>
                  </a:cxn>
                  <a:cxn ang="0">
                    <a:pos x="140" y="4"/>
                  </a:cxn>
                  <a:cxn ang="0">
                    <a:pos x="8" y="145"/>
                  </a:cxn>
                </a:cxnLst>
                <a:rect l="0" t="0" r="r" b="b"/>
                <a:pathLst>
                  <a:path w="140" h="145">
                    <a:moveTo>
                      <a:pt x="8" y="145"/>
                    </a:moveTo>
                    <a:lnTo>
                      <a:pt x="0" y="141"/>
                    </a:lnTo>
                    <a:lnTo>
                      <a:pt x="134" y="0"/>
                    </a:lnTo>
                    <a:lnTo>
                      <a:pt x="140" y="4"/>
                    </a:lnTo>
                    <a:lnTo>
                      <a:pt x="8" y="145"/>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305" name="Freeform 447"/>
              <p:cNvSpPr>
                <a:spLocks/>
              </p:cNvSpPr>
              <p:nvPr/>
            </p:nvSpPr>
            <p:spPr bwMode="auto">
              <a:xfrm>
                <a:off x="1129" y="2325"/>
                <a:ext cx="71" cy="72"/>
              </a:xfrm>
              <a:custGeom>
                <a:avLst/>
                <a:gdLst/>
                <a:ahLst/>
                <a:cxnLst>
                  <a:cxn ang="0">
                    <a:pos x="6" y="145"/>
                  </a:cxn>
                  <a:cxn ang="0">
                    <a:pos x="0" y="141"/>
                  </a:cxn>
                  <a:cxn ang="0">
                    <a:pos x="134" y="0"/>
                  </a:cxn>
                  <a:cxn ang="0">
                    <a:pos x="140" y="4"/>
                  </a:cxn>
                  <a:cxn ang="0">
                    <a:pos x="6" y="145"/>
                  </a:cxn>
                </a:cxnLst>
                <a:rect l="0" t="0" r="r" b="b"/>
                <a:pathLst>
                  <a:path w="140" h="145">
                    <a:moveTo>
                      <a:pt x="6" y="145"/>
                    </a:moveTo>
                    <a:lnTo>
                      <a:pt x="0" y="141"/>
                    </a:lnTo>
                    <a:lnTo>
                      <a:pt x="134" y="0"/>
                    </a:lnTo>
                    <a:lnTo>
                      <a:pt x="140" y="4"/>
                    </a:lnTo>
                    <a:lnTo>
                      <a:pt x="6" y="145"/>
                    </a:lnTo>
                    <a:close/>
                  </a:path>
                </a:pathLst>
              </a:custGeom>
              <a:solidFill>
                <a:srgbClr val="B8B849"/>
              </a:solidFill>
              <a:ln w="9525">
                <a:noFill/>
                <a:round/>
                <a:headEnd/>
                <a:tailEnd/>
              </a:ln>
            </p:spPr>
            <p:txBody>
              <a:bodyPr/>
              <a:lstStyle/>
              <a:p>
                <a:pPr algn="ctr">
                  <a:defRPr/>
                </a:pPr>
                <a:endParaRPr lang="en-US" b="1" dirty="0">
                  <a:latin typeface="+mn-lt"/>
                  <a:cs typeface="+mn-cs"/>
                </a:endParaRPr>
              </a:p>
            </p:txBody>
          </p:sp>
          <p:sp>
            <p:nvSpPr>
              <p:cNvPr id="306" name="Freeform 448"/>
              <p:cNvSpPr>
                <a:spLocks/>
              </p:cNvSpPr>
              <p:nvPr/>
            </p:nvSpPr>
            <p:spPr bwMode="auto">
              <a:xfrm>
                <a:off x="1126" y="2324"/>
                <a:ext cx="69" cy="72"/>
              </a:xfrm>
              <a:custGeom>
                <a:avLst/>
                <a:gdLst/>
                <a:ahLst/>
                <a:cxnLst>
                  <a:cxn ang="0">
                    <a:pos x="7" y="144"/>
                  </a:cxn>
                  <a:cxn ang="0">
                    <a:pos x="0" y="139"/>
                  </a:cxn>
                  <a:cxn ang="0">
                    <a:pos x="135" y="0"/>
                  </a:cxn>
                  <a:cxn ang="0">
                    <a:pos x="141" y="3"/>
                  </a:cxn>
                  <a:cxn ang="0">
                    <a:pos x="7" y="144"/>
                  </a:cxn>
                </a:cxnLst>
                <a:rect l="0" t="0" r="r" b="b"/>
                <a:pathLst>
                  <a:path w="141" h="144">
                    <a:moveTo>
                      <a:pt x="7" y="144"/>
                    </a:moveTo>
                    <a:lnTo>
                      <a:pt x="0" y="139"/>
                    </a:lnTo>
                    <a:lnTo>
                      <a:pt x="135" y="0"/>
                    </a:lnTo>
                    <a:lnTo>
                      <a:pt x="141" y="3"/>
                    </a:lnTo>
                    <a:lnTo>
                      <a:pt x="7" y="144"/>
                    </a:lnTo>
                    <a:close/>
                  </a:path>
                </a:pathLst>
              </a:custGeom>
              <a:solidFill>
                <a:srgbClr val="B7B748"/>
              </a:solidFill>
              <a:ln w="9525">
                <a:noFill/>
                <a:round/>
                <a:headEnd/>
                <a:tailEnd/>
              </a:ln>
            </p:spPr>
            <p:txBody>
              <a:bodyPr/>
              <a:lstStyle/>
              <a:p>
                <a:pPr algn="ctr">
                  <a:defRPr/>
                </a:pPr>
                <a:endParaRPr lang="en-US" b="1" dirty="0">
                  <a:latin typeface="+mn-lt"/>
                  <a:cs typeface="+mn-cs"/>
                </a:endParaRPr>
              </a:p>
            </p:txBody>
          </p:sp>
          <p:sp>
            <p:nvSpPr>
              <p:cNvPr id="307" name="Freeform 449"/>
              <p:cNvSpPr>
                <a:spLocks/>
              </p:cNvSpPr>
              <p:nvPr/>
            </p:nvSpPr>
            <p:spPr bwMode="auto">
              <a:xfrm>
                <a:off x="1105" y="2316"/>
                <a:ext cx="88" cy="79"/>
              </a:xfrm>
              <a:custGeom>
                <a:avLst/>
                <a:gdLst/>
                <a:ahLst/>
                <a:cxnLst>
                  <a:cxn ang="0">
                    <a:pos x="43" y="160"/>
                  </a:cxn>
                  <a:cxn ang="0">
                    <a:pos x="0" y="139"/>
                  </a:cxn>
                  <a:cxn ang="0">
                    <a:pos x="141" y="0"/>
                  </a:cxn>
                  <a:cxn ang="0">
                    <a:pos x="178" y="21"/>
                  </a:cxn>
                  <a:cxn ang="0">
                    <a:pos x="43" y="160"/>
                  </a:cxn>
                </a:cxnLst>
                <a:rect l="0" t="0" r="r" b="b"/>
                <a:pathLst>
                  <a:path w="178" h="160">
                    <a:moveTo>
                      <a:pt x="43" y="160"/>
                    </a:moveTo>
                    <a:lnTo>
                      <a:pt x="0" y="139"/>
                    </a:lnTo>
                    <a:lnTo>
                      <a:pt x="141" y="0"/>
                    </a:lnTo>
                    <a:lnTo>
                      <a:pt x="178" y="21"/>
                    </a:lnTo>
                    <a:lnTo>
                      <a:pt x="43" y="160"/>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308" name="Freeform 450"/>
              <p:cNvSpPr>
                <a:spLocks/>
              </p:cNvSpPr>
              <p:nvPr/>
            </p:nvSpPr>
            <p:spPr bwMode="auto">
              <a:xfrm>
                <a:off x="1122" y="2324"/>
                <a:ext cx="71" cy="71"/>
              </a:xfrm>
              <a:custGeom>
                <a:avLst/>
                <a:gdLst/>
                <a:ahLst/>
                <a:cxnLst>
                  <a:cxn ang="0">
                    <a:pos x="7" y="143"/>
                  </a:cxn>
                  <a:cxn ang="0">
                    <a:pos x="0" y="141"/>
                  </a:cxn>
                  <a:cxn ang="0">
                    <a:pos x="136" y="0"/>
                  </a:cxn>
                  <a:cxn ang="0">
                    <a:pos x="142" y="4"/>
                  </a:cxn>
                  <a:cxn ang="0">
                    <a:pos x="7" y="143"/>
                  </a:cxn>
                </a:cxnLst>
                <a:rect l="0" t="0" r="r" b="b"/>
                <a:pathLst>
                  <a:path w="142" h="143">
                    <a:moveTo>
                      <a:pt x="7" y="143"/>
                    </a:moveTo>
                    <a:lnTo>
                      <a:pt x="0" y="141"/>
                    </a:lnTo>
                    <a:lnTo>
                      <a:pt x="136" y="0"/>
                    </a:lnTo>
                    <a:lnTo>
                      <a:pt x="142" y="4"/>
                    </a:lnTo>
                    <a:lnTo>
                      <a:pt x="7" y="143"/>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309" name="Freeform 451"/>
              <p:cNvSpPr>
                <a:spLocks/>
              </p:cNvSpPr>
              <p:nvPr/>
            </p:nvSpPr>
            <p:spPr bwMode="auto">
              <a:xfrm>
                <a:off x="1119" y="2322"/>
                <a:ext cx="71" cy="72"/>
              </a:xfrm>
              <a:custGeom>
                <a:avLst/>
                <a:gdLst/>
                <a:ahLst/>
                <a:cxnLst>
                  <a:cxn ang="0">
                    <a:pos x="6" y="145"/>
                  </a:cxn>
                  <a:cxn ang="0">
                    <a:pos x="0" y="141"/>
                  </a:cxn>
                  <a:cxn ang="0">
                    <a:pos x="135" y="0"/>
                  </a:cxn>
                  <a:cxn ang="0">
                    <a:pos x="142" y="4"/>
                  </a:cxn>
                  <a:cxn ang="0">
                    <a:pos x="6" y="145"/>
                  </a:cxn>
                </a:cxnLst>
                <a:rect l="0" t="0" r="r" b="b"/>
                <a:pathLst>
                  <a:path w="142" h="145">
                    <a:moveTo>
                      <a:pt x="6" y="145"/>
                    </a:moveTo>
                    <a:lnTo>
                      <a:pt x="0" y="141"/>
                    </a:lnTo>
                    <a:lnTo>
                      <a:pt x="135" y="0"/>
                    </a:lnTo>
                    <a:lnTo>
                      <a:pt x="142" y="4"/>
                    </a:lnTo>
                    <a:lnTo>
                      <a:pt x="6" y="145"/>
                    </a:lnTo>
                    <a:close/>
                  </a:path>
                </a:pathLst>
              </a:custGeom>
              <a:solidFill>
                <a:srgbClr val="B5B547"/>
              </a:solidFill>
              <a:ln w="9525">
                <a:noFill/>
                <a:round/>
                <a:headEnd/>
                <a:tailEnd/>
              </a:ln>
            </p:spPr>
            <p:txBody>
              <a:bodyPr/>
              <a:lstStyle/>
              <a:p>
                <a:pPr algn="ctr">
                  <a:defRPr/>
                </a:pPr>
                <a:endParaRPr lang="en-US" b="1" dirty="0">
                  <a:latin typeface="+mn-lt"/>
                  <a:cs typeface="+mn-cs"/>
                </a:endParaRPr>
              </a:p>
            </p:txBody>
          </p:sp>
          <p:sp>
            <p:nvSpPr>
              <p:cNvPr id="310" name="Freeform 452"/>
              <p:cNvSpPr>
                <a:spLocks/>
              </p:cNvSpPr>
              <p:nvPr/>
            </p:nvSpPr>
            <p:spPr bwMode="auto">
              <a:xfrm>
                <a:off x="1115" y="2321"/>
                <a:ext cx="72" cy="72"/>
              </a:xfrm>
              <a:custGeom>
                <a:avLst/>
                <a:gdLst/>
                <a:ahLst/>
                <a:cxnLst>
                  <a:cxn ang="0">
                    <a:pos x="8" y="143"/>
                  </a:cxn>
                  <a:cxn ang="0">
                    <a:pos x="0" y="140"/>
                  </a:cxn>
                  <a:cxn ang="0">
                    <a:pos x="137" y="0"/>
                  </a:cxn>
                  <a:cxn ang="0">
                    <a:pos x="143" y="2"/>
                  </a:cxn>
                  <a:cxn ang="0">
                    <a:pos x="8" y="143"/>
                  </a:cxn>
                </a:cxnLst>
                <a:rect l="0" t="0" r="r" b="b"/>
                <a:pathLst>
                  <a:path w="143" h="143">
                    <a:moveTo>
                      <a:pt x="8" y="143"/>
                    </a:moveTo>
                    <a:lnTo>
                      <a:pt x="0" y="140"/>
                    </a:lnTo>
                    <a:lnTo>
                      <a:pt x="137" y="0"/>
                    </a:lnTo>
                    <a:lnTo>
                      <a:pt x="143" y="2"/>
                    </a:lnTo>
                    <a:lnTo>
                      <a:pt x="8" y="143"/>
                    </a:lnTo>
                    <a:close/>
                  </a:path>
                </a:pathLst>
              </a:custGeom>
              <a:solidFill>
                <a:srgbClr val="B4B447"/>
              </a:solidFill>
              <a:ln w="9525">
                <a:noFill/>
                <a:round/>
                <a:headEnd/>
                <a:tailEnd/>
              </a:ln>
            </p:spPr>
            <p:txBody>
              <a:bodyPr/>
              <a:lstStyle/>
              <a:p>
                <a:pPr algn="ctr">
                  <a:defRPr/>
                </a:pPr>
                <a:endParaRPr lang="en-US" b="1" dirty="0">
                  <a:latin typeface="+mn-lt"/>
                  <a:cs typeface="+mn-cs"/>
                </a:endParaRPr>
              </a:p>
            </p:txBody>
          </p:sp>
          <p:sp>
            <p:nvSpPr>
              <p:cNvPr id="311" name="Freeform 453"/>
              <p:cNvSpPr>
                <a:spLocks/>
              </p:cNvSpPr>
              <p:nvPr/>
            </p:nvSpPr>
            <p:spPr bwMode="auto">
              <a:xfrm>
                <a:off x="1112" y="2319"/>
                <a:ext cx="72" cy="72"/>
              </a:xfrm>
              <a:custGeom>
                <a:avLst/>
                <a:gdLst/>
                <a:ahLst/>
                <a:cxnLst>
                  <a:cxn ang="0">
                    <a:pos x="6" y="143"/>
                  </a:cxn>
                  <a:cxn ang="0">
                    <a:pos x="0" y="139"/>
                  </a:cxn>
                  <a:cxn ang="0">
                    <a:pos x="137" y="0"/>
                  </a:cxn>
                  <a:cxn ang="0">
                    <a:pos x="143" y="3"/>
                  </a:cxn>
                  <a:cxn ang="0">
                    <a:pos x="6" y="143"/>
                  </a:cxn>
                </a:cxnLst>
                <a:rect l="0" t="0" r="r" b="b"/>
                <a:pathLst>
                  <a:path w="143" h="143">
                    <a:moveTo>
                      <a:pt x="6" y="143"/>
                    </a:moveTo>
                    <a:lnTo>
                      <a:pt x="0" y="139"/>
                    </a:lnTo>
                    <a:lnTo>
                      <a:pt x="137" y="0"/>
                    </a:lnTo>
                    <a:lnTo>
                      <a:pt x="143" y="3"/>
                    </a:lnTo>
                    <a:lnTo>
                      <a:pt x="6" y="143"/>
                    </a:lnTo>
                    <a:close/>
                  </a:path>
                </a:pathLst>
              </a:custGeom>
              <a:solidFill>
                <a:srgbClr val="B3B346"/>
              </a:solidFill>
              <a:ln w="9525">
                <a:noFill/>
                <a:round/>
                <a:headEnd/>
                <a:tailEnd/>
              </a:ln>
            </p:spPr>
            <p:txBody>
              <a:bodyPr/>
              <a:lstStyle/>
              <a:p>
                <a:pPr algn="ctr">
                  <a:defRPr/>
                </a:pPr>
                <a:endParaRPr lang="en-US" b="1" dirty="0">
                  <a:latin typeface="+mn-lt"/>
                  <a:cs typeface="+mn-cs"/>
                </a:endParaRPr>
              </a:p>
            </p:txBody>
          </p:sp>
          <p:sp>
            <p:nvSpPr>
              <p:cNvPr id="312" name="Freeform 454"/>
              <p:cNvSpPr>
                <a:spLocks/>
              </p:cNvSpPr>
              <p:nvPr/>
            </p:nvSpPr>
            <p:spPr bwMode="auto">
              <a:xfrm>
                <a:off x="1108" y="2317"/>
                <a:ext cx="73" cy="72"/>
              </a:xfrm>
              <a:custGeom>
                <a:avLst/>
                <a:gdLst/>
                <a:ahLst/>
                <a:cxnLst>
                  <a:cxn ang="0">
                    <a:pos x="8" y="143"/>
                  </a:cxn>
                  <a:cxn ang="0">
                    <a:pos x="0" y="139"/>
                  </a:cxn>
                  <a:cxn ang="0">
                    <a:pos x="139" y="0"/>
                  </a:cxn>
                  <a:cxn ang="0">
                    <a:pos x="145" y="4"/>
                  </a:cxn>
                  <a:cxn ang="0">
                    <a:pos x="8" y="143"/>
                  </a:cxn>
                </a:cxnLst>
                <a:rect l="0" t="0" r="r" b="b"/>
                <a:pathLst>
                  <a:path w="145" h="143">
                    <a:moveTo>
                      <a:pt x="8" y="143"/>
                    </a:moveTo>
                    <a:lnTo>
                      <a:pt x="0" y="139"/>
                    </a:lnTo>
                    <a:lnTo>
                      <a:pt x="139" y="0"/>
                    </a:lnTo>
                    <a:lnTo>
                      <a:pt x="145" y="4"/>
                    </a:lnTo>
                    <a:lnTo>
                      <a:pt x="8" y="143"/>
                    </a:lnTo>
                    <a:close/>
                  </a:path>
                </a:pathLst>
              </a:custGeom>
              <a:solidFill>
                <a:srgbClr val="B2B246"/>
              </a:solidFill>
              <a:ln w="9525">
                <a:noFill/>
                <a:round/>
                <a:headEnd/>
                <a:tailEnd/>
              </a:ln>
            </p:spPr>
            <p:txBody>
              <a:bodyPr/>
              <a:lstStyle/>
              <a:p>
                <a:pPr algn="ctr">
                  <a:defRPr/>
                </a:pPr>
                <a:endParaRPr lang="en-US" b="1" dirty="0">
                  <a:latin typeface="+mn-lt"/>
                  <a:cs typeface="+mn-cs"/>
                </a:endParaRPr>
              </a:p>
            </p:txBody>
          </p:sp>
          <p:sp>
            <p:nvSpPr>
              <p:cNvPr id="313" name="Freeform 455"/>
              <p:cNvSpPr>
                <a:spLocks/>
              </p:cNvSpPr>
              <p:nvPr/>
            </p:nvSpPr>
            <p:spPr bwMode="auto">
              <a:xfrm>
                <a:off x="1105" y="2316"/>
                <a:ext cx="73" cy="71"/>
              </a:xfrm>
              <a:custGeom>
                <a:avLst/>
                <a:gdLst/>
                <a:ahLst/>
                <a:cxnLst>
                  <a:cxn ang="0">
                    <a:pos x="8" y="143"/>
                  </a:cxn>
                  <a:cxn ang="0">
                    <a:pos x="0" y="139"/>
                  </a:cxn>
                  <a:cxn ang="0">
                    <a:pos x="141" y="0"/>
                  </a:cxn>
                  <a:cxn ang="0">
                    <a:pos x="147" y="4"/>
                  </a:cxn>
                  <a:cxn ang="0">
                    <a:pos x="8" y="143"/>
                  </a:cxn>
                </a:cxnLst>
                <a:rect l="0" t="0" r="r" b="b"/>
                <a:pathLst>
                  <a:path w="147" h="143">
                    <a:moveTo>
                      <a:pt x="8" y="143"/>
                    </a:moveTo>
                    <a:lnTo>
                      <a:pt x="0" y="139"/>
                    </a:lnTo>
                    <a:lnTo>
                      <a:pt x="141" y="0"/>
                    </a:lnTo>
                    <a:lnTo>
                      <a:pt x="147" y="4"/>
                    </a:lnTo>
                    <a:lnTo>
                      <a:pt x="8" y="143"/>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314" name="Freeform 456"/>
              <p:cNvSpPr>
                <a:spLocks/>
              </p:cNvSpPr>
              <p:nvPr/>
            </p:nvSpPr>
            <p:spPr bwMode="auto">
              <a:xfrm>
                <a:off x="1083" y="2305"/>
                <a:ext cx="90" cy="79"/>
              </a:xfrm>
              <a:custGeom>
                <a:avLst/>
                <a:gdLst/>
                <a:ahLst/>
                <a:cxnLst>
                  <a:cxn ang="0">
                    <a:pos x="43" y="154"/>
                  </a:cxn>
                  <a:cxn ang="0">
                    <a:pos x="0" y="138"/>
                  </a:cxn>
                  <a:cxn ang="0">
                    <a:pos x="144" y="0"/>
                  </a:cxn>
                  <a:cxn ang="0">
                    <a:pos x="184" y="15"/>
                  </a:cxn>
                  <a:cxn ang="0">
                    <a:pos x="43" y="154"/>
                  </a:cxn>
                </a:cxnLst>
                <a:rect l="0" t="0" r="r" b="b"/>
                <a:pathLst>
                  <a:path w="184" h="154">
                    <a:moveTo>
                      <a:pt x="43" y="154"/>
                    </a:moveTo>
                    <a:lnTo>
                      <a:pt x="0" y="138"/>
                    </a:lnTo>
                    <a:lnTo>
                      <a:pt x="144" y="0"/>
                    </a:lnTo>
                    <a:lnTo>
                      <a:pt x="184" y="15"/>
                    </a:lnTo>
                    <a:lnTo>
                      <a:pt x="43" y="154"/>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315" name="Freeform 457"/>
              <p:cNvSpPr>
                <a:spLocks/>
              </p:cNvSpPr>
              <p:nvPr/>
            </p:nvSpPr>
            <p:spPr bwMode="auto">
              <a:xfrm>
                <a:off x="1102" y="2315"/>
                <a:ext cx="73" cy="70"/>
              </a:xfrm>
              <a:custGeom>
                <a:avLst/>
                <a:gdLst/>
                <a:ahLst/>
                <a:cxnLst>
                  <a:cxn ang="0">
                    <a:pos x="6" y="141"/>
                  </a:cxn>
                  <a:cxn ang="0">
                    <a:pos x="0" y="140"/>
                  </a:cxn>
                  <a:cxn ang="0">
                    <a:pos x="139" y="0"/>
                  </a:cxn>
                  <a:cxn ang="0">
                    <a:pos x="147" y="2"/>
                  </a:cxn>
                  <a:cxn ang="0">
                    <a:pos x="6" y="141"/>
                  </a:cxn>
                </a:cxnLst>
                <a:rect l="0" t="0" r="r" b="b"/>
                <a:pathLst>
                  <a:path w="147" h="141">
                    <a:moveTo>
                      <a:pt x="6" y="141"/>
                    </a:moveTo>
                    <a:lnTo>
                      <a:pt x="0" y="140"/>
                    </a:lnTo>
                    <a:lnTo>
                      <a:pt x="139" y="0"/>
                    </a:lnTo>
                    <a:lnTo>
                      <a:pt x="147" y="2"/>
                    </a:lnTo>
                    <a:lnTo>
                      <a:pt x="6" y="141"/>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316" name="Freeform 458"/>
              <p:cNvSpPr>
                <a:spLocks/>
              </p:cNvSpPr>
              <p:nvPr/>
            </p:nvSpPr>
            <p:spPr bwMode="auto">
              <a:xfrm>
                <a:off x="1098" y="2314"/>
                <a:ext cx="73" cy="70"/>
              </a:xfrm>
              <a:custGeom>
                <a:avLst/>
                <a:gdLst/>
                <a:ahLst/>
                <a:cxnLst>
                  <a:cxn ang="0">
                    <a:pos x="8" y="141"/>
                  </a:cxn>
                  <a:cxn ang="0">
                    <a:pos x="0" y="137"/>
                  </a:cxn>
                  <a:cxn ang="0">
                    <a:pos x="141" y="0"/>
                  </a:cxn>
                  <a:cxn ang="0">
                    <a:pos x="147" y="1"/>
                  </a:cxn>
                  <a:cxn ang="0">
                    <a:pos x="8" y="141"/>
                  </a:cxn>
                </a:cxnLst>
                <a:rect l="0" t="0" r="r" b="b"/>
                <a:pathLst>
                  <a:path w="147" h="141">
                    <a:moveTo>
                      <a:pt x="8" y="141"/>
                    </a:moveTo>
                    <a:lnTo>
                      <a:pt x="0" y="137"/>
                    </a:lnTo>
                    <a:lnTo>
                      <a:pt x="141" y="0"/>
                    </a:lnTo>
                    <a:lnTo>
                      <a:pt x="147" y="1"/>
                    </a:lnTo>
                    <a:lnTo>
                      <a:pt x="8" y="141"/>
                    </a:lnTo>
                    <a:close/>
                  </a:path>
                </a:pathLst>
              </a:custGeom>
              <a:solidFill>
                <a:srgbClr val="AFAF45"/>
              </a:solidFill>
              <a:ln w="9525">
                <a:noFill/>
                <a:round/>
                <a:headEnd/>
                <a:tailEnd/>
              </a:ln>
            </p:spPr>
            <p:txBody>
              <a:bodyPr/>
              <a:lstStyle/>
              <a:p>
                <a:pPr algn="ctr">
                  <a:defRPr/>
                </a:pPr>
                <a:endParaRPr lang="en-US" b="1" dirty="0">
                  <a:latin typeface="+mn-lt"/>
                  <a:cs typeface="+mn-cs"/>
                </a:endParaRPr>
              </a:p>
            </p:txBody>
          </p:sp>
          <p:sp>
            <p:nvSpPr>
              <p:cNvPr id="317" name="Freeform 459"/>
              <p:cNvSpPr>
                <a:spLocks/>
              </p:cNvSpPr>
              <p:nvPr/>
            </p:nvSpPr>
            <p:spPr bwMode="auto">
              <a:xfrm>
                <a:off x="1094" y="2309"/>
                <a:ext cx="74" cy="73"/>
              </a:xfrm>
              <a:custGeom>
                <a:avLst/>
                <a:gdLst/>
                <a:ahLst/>
                <a:cxnLst>
                  <a:cxn ang="0">
                    <a:pos x="7" y="141"/>
                  </a:cxn>
                  <a:cxn ang="0">
                    <a:pos x="0" y="139"/>
                  </a:cxn>
                  <a:cxn ang="0">
                    <a:pos x="142" y="0"/>
                  </a:cxn>
                  <a:cxn ang="0">
                    <a:pos x="148" y="4"/>
                  </a:cxn>
                  <a:cxn ang="0">
                    <a:pos x="7" y="141"/>
                  </a:cxn>
                </a:cxnLst>
                <a:rect l="0" t="0" r="r" b="b"/>
                <a:pathLst>
                  <a:path w="148" h="141">
                    <a:moveTo>
                      <a:pt x="7" y="141"/>
                    </a:moveTo>
                    <a:lnTo>
                      <a:pt x="0" y="139"/>
                    </a:lnTo>
                    <a:lnTo>
                      <a:pt x="142" y="0"/>
                    </a:lnTo>
                    <a:lnTo>
                      <a:pt x="148" y="4"/>
                    </a:lnTo>
                    <a:lnTo>
                      <a:pt x="7" y="141"/>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318" name="Freeform 460"/>
              <p:cNvSpPr>
                <a:spLocks/>
              </p:cNvSpPr>
              <p:nvPr/>
            </p:nvSpPr>
            <p:spPr bwMode="auto">
              <a:xfrm>
                <a:off x="1090" y="2308"/>
                <a:ext cx="75" cy="74"/>
              </a:xfrm>
              <a:custGeom>
                <a:avLst/>
                <a:gdLst/>
                <a:ahLst/>
                <a:cxnLst>
                  <a:cxn ang="0">
                    <a:pos x="8" y="141"/>
                  </a:cxn>
                  <a:cxn ang="0">
                    <a:pos x="0" y="137"/>
                  </a:cxn>
                  <a:cxn ang="0">
                    <a:pos x="142" y="0"/>
                  </a:cxn>
                  <a:cxn ang="0">
                    <a:pos x="150" y="2"/>
                  </a:cxn>
                  <a:cxn ang="0">
                    <a:pos x="8" y="141"/>
                  </a:cxn>
                </a:cxnLst>
                <a:rect l="0" t="0" r="r" b="b"/>
                <a:pathLst>
                  <a:path w="150" h="141">
                    <a:moveTo>
                      <a:pt x="8" y="141"/>
                    </a:moveTo>
                    <a:lnTo>
                      <a:pt x="0" y="137"/>
                    </a:lnTo>
                    <a:lnTo>
                      <a:pt x="142" y="0"/>
                    </a:lnTo>
                    <a:lnTo>
                      <a:pt x="150" y="2"/>
                    </a:lnTo>
                    <a:lnTo>
                      <a:pt x="8" y="141"/>
                    </a:lnTo>
                    <a:close/>
                  </a:path>
                </a:pathLst>
              </a:custGeom>
              <a:solidFill>
                <a:srgbClr val="ADAD44"/>
              </a:solidFill>
              <a:ln w="9525">
                <a:noFill/>
                <a:round/>
                <a:headEnd/>
                <a:tailEnd/>
              </a:ln>
            </p:spPr>
            <p:txBody>
              <a:bodyPr/>
              <a:lstStyle/>
              <a:p>
                <a:pPr algn="ctr">
                  <a:defRPr/>
                </a:pPr>
                <a:endParaRPr lang="en-US" b="1" dirty="0">
                  <a:latin typeface="+mn-lt"/>
                  <a:cs typeface="+mn-cs"/>
                </a:endParaRPr>
              </a:p>
            </p:txBody>
          </p:sp>
          <p:sp>
            <p:nvSpPr>
              <p:cNvPr id="319" name="Freeform 461"/>
              <p:cNvSpPr>
                <a:spLocks/>
              </p:cNvSpPr>
              <p:nvPr/>
            </p:nvSpPr>
            <p:spPr bwMode="auto">
              <a:xfrm>
                <a:off x="1087" y="2307"/>
                <a:ext cx="76" cy="73"/>
              </a:xfrm>
              <a:custGeom>
                <a:avLst/>
                <a:gdLst/>
                <a:ahLst/>
                <a:cxnLst>
                  <a:cxn ang="0">
                    <a:pos x="6" y="139"/>
                  </a:cxn>
                  <a:cxn ang="0">
                    <a:pos x="0" y="137"/>
                  </a:cxn>
                  <a:cxn ang="0">
                    <a:pos x="142" y="0"/>
                  </a:cxn>
                  <a:cxn ang="0">
                    <a:pos x="148" y="2"/>
                  </a:cxn>
                  <a:cxn ang="0">
                    <a:pos x="6" y="139"/>
                  </a:cxn>
                </a:cxnLst>
                <a:rect l="0" t="0" r="r" b="b"/>
                <a:pathLst>
                  <a:path w="148" h="139">
                    <a:moveTo>
                      <a:pt x="6" y="139"/>
                    </a:moveTo>
                    <a:lnTo>
                      <a:pt x="0" y="137"/>
                    </a:lnTo>
                    <a:lnTo>
                      <a:pt x="142" y="0"/>
                    </a:lnTo>
                    <a:lnTo>
                      <a:pt x="148" y="2"/>
                    </a:lnTo>
                    <a:lnTo>
                      <a:pt x="6" y="139"/>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320" name="Freeform 462"/>
              <p:cNvSpPr>
                <a:spLocks/>
              </p:cNvSpPr>
              <p:nvPr/>
            </p:nvSpPr>
            <p:spPr bwMode="auto">
              <a:xfrm>
                <a:off x="1083" y="2305"/>
                <a:ext cx="75" cy="74"/>
              </a:xfrm>
              <a:custGeom>
                <a:avLst/>
                <a:gdLst/>
                <a:ahLst/>
                <a:cxnLst>
                  <a:cxn ang="0">
                    <a:pos x="8" y="141"/>
                  </a:cxn>
                  <a:cxn ang="0">
                    <a:pos x="0" y="138"/>
                  </a:cxn>
                  <a:cxn ang="0">
                    <a:pos x="144" y="0"/>
                  </a:cxn>
                  <a:cxn ang="0">
                    <a:pos x="150" y="4"/>
                  </a:cxn>
                  <a:cxn ang="0">
                    <a:pos x="8" y="141"/>
                  </a:cxn>
                </a:cxnLst>
                <a:rect l="0" t="0" r="r" b="b"/>
                <a:pathLst>
                  <a:path w="150" h="141">
                    <a:moveTo>
                      <a:pt x="8" y="141"/>
                    </a:moveTo>
                    <a:lnTo>
                      <a:pt x="0" y="138"/>
                    </a:lnTo>
                    <a:lnTo>
                      <a:pt x="144" y="0"/>
                    </a:lnTo>
                    <a:lnTo>
                      <a:pt x="150" y="4"/>
                    </a:lnTo>
                    <a:lnTo>
                      <a:pt x="8" y="141"/>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321" name="Freeform 463"/>
              <p:cNvSpPr>
                <a:spLocks/>
              </p:cNvSpPr>
              <p:nvPr/>
            </p:nvSpPr>
            <p:spPr bwMode="auto">
              <a:xfrm>
                <a:off x="1060" y="2300"/>
                <a:ext cx="98" cy="77"/>
              </a:xfrm>
              <a:custGeom>
                <a:avLst/>
                <a:gdLst/>
                <a:ahLst/>
                <a:cxnLst>
                  <a:cxn ang="0">
                    <a:pos x="46" y="149"/>
                  </a:cxn>
                  <a:cxn ang="0">
                    <a:pos x="0" y="136"/>
                  </a:cxn>
                  <a:cxn ang="0">
                    <a:pos x="148" y="0"/>
                  </a:cxn>
                  <a:cxn ang="0">
                    <a:pos x="190" y="11"/>
                  </a:cxn>
                  <a:cxn ang="0">
                    <a:pos x="46" y="149"/>
                  </a:cxn>
                </a:cxnLst>
                <a:rect l="0" t="0" r="r" b="b"/>
                <a:pathLst>
                  <a:path w="190" h="149">
                    <a:moveTo>
                      <a:pt x="46" y="149"/>
                    </a:moveTo>
                    <a:lnTo>
                      <a:pt x="0" y="136"/>
                    </a:lnTo>
                    <a:lnTo>
                      <a:pt x="148" y="0"/>
                    </a:lnTo>
                    <a:lnTo>
                      <a:pt x="190" y="11"/>
                    </a:lnTo>
                    <a:lnTo>
                      <a:pt x="46" y="149"/>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322" name="Freeform 464"/>
              <p:cNvSpPr>
                <a:spLocks/>
              </p:cNvSpPr>
              <p:nvPr/>
            </p:nvSpPr>
            <p:spPr bwMode="auto">
              <a:xfrm>
                <a:off x="1079" y="2304"/>
                <a:ext cx="76" cy="73"/>
              </a:xfrm>
              <a:custGeom>
                <a:avLst/>
                <a:gdLst/>
                <a:ahLst/>
                <a:cxnLst>
                  <a:cxn ang="0">
                    <a:pos x="8" y="139"/>
                  </a:cxn>
                  <a:cxn ang="0">
                    <a:pos x="0" y="137"/>
                  </a:cxn>
                  <a:cxn ang="0">
                    <a:pos x="144" y="0"/>
                  </a:cxn>
                  <a:cxn ang="0">
                    <a:pos x="152" y="1"/>
                  </a:cxn>
                  <a:cxn ang="0">
                    <a:pos x="8" y="139"/>
                  </a:cxn>
                </a:cxnLst>
                <a:rect l="0" t="0" r="r" b="b"/>
                <a:pathLst>
                  <a:path w="152" h="139">
                    <a:moveTo>
                      <a:pt x="8" y="139"/>
                    </a:moveTo>
                    <a:lnTo>
                      <a:pt x="0" y="137"/>
                    </a:lnTo>
                    <a:lnTo>
                      <a:pt x="144" y="0"/>
                    </a:lnTo>
                    <a:lnTo>
                      <a:pt x="152" y="1"/>
                    </a:lnTo>
                    <a:lnTo>
                      <a:pt x="8" y="139"/>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323" name="Freeform 465"/>
              <p:cNvSpPr>
                <a:spLocks/>
              </p:cNvSpPr>
              <p:nvPr/>
            </p:nvSpPr>
            <p:spPr bwMode="auto">
              <a:xfrm>
                <a:off x="1075" y="2303"/>
                <a:ext cx="76" cy="70"/>
              </a:xfrm>
              <a:custGeom>
                <a:avLst/>
                <a:gdLst/>
                <a:ahLst/>
                <a:cxnLst>
                  <a:cxn ang="0">
                    <a:pos x="7" y="139"/>
                  </a:cxn>
                  <a:cxn ang="0">
                    <a:pos x="0" y="137"/>
                  </a:cxn>
                  <a:cxn ang="0">
                    <a:pos x="145" y="0"/>
                  </a:cxn>
                  <a:cxn ang="0">
                    <a:pos x="151" y="2"/>
                  </a:cxn>
                  <a:cxn ang="0">
                    <a:pos x="7" y="139"/>
                  </a:cxn>
                </a:cxnLst>
                <a:rect l="0" t="0" r="r" b="b"/>
                <a:pathLst>
                  <a:path w="151" h="139">
                    <a:moveTo>
                      <a:pt x="7" y="139"/>
                    </a:moveTo>
                    <a:lnTo>
                      <a:pt x="0" y="137"/>
                    </a:lnTo>
                    <a:lnTo>
                      <a:pt x="145" y="0"/>
                    </a:lnTo>
                    <a:lnTo>
                      <a:pt x="151" y="2"/>
                    </a:lnTo>
                    <a:lnTo>
                      <a:pt x="7" y="139"/>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324" name="Freeform 466"/>
              <p:cNvSpPr>
                <a:spLocks/>
              </p:cNvSpPr>
              <p:nvPr/>
            </p:nvSpPr>
            <p:spPr bwMode="auto">
              <a:xfrm>
                <a:off x="1071" y="2302"/>
                <a:ext cx="77" cy="70"/>
              </a:xfrm>
              <a:custGeom>
                <a:avLst/>
                <a:gdLst/>
                <a:ahLst/>
                <a:cxnLst>
                  <a:cxn ang="0">
                    <a:pos x="8" y="139"/>
                  </a:cxn>
                  <a:cxn ang="0">
                    <a:pos x="0" y="137"/>
                  </a:cxn>
                  <a:cxn ang="0">
                    <a:pos x="145" y="0"/>
                  </a:cxn>
                  <a:cxn ang="0">
                    <a:pos x="153" y="2"/>
                  </a:cxn>
                  <a:cxn ang="0">
                    <a:pos x="8" y="139"/>
                  </a:cxn>
                </a:cxnLst>
                <a:rect l="0" t="0" r="r" b="b"/>
                <a:pathLst>
                  <a:path w="153" h="139">
                    <a:moveTo>
                      <a:pt x="8" y="139"/>
                    </a:moveTo>
                    <a:lnTo>
                      <a:pt x="0" y="137"/>
                    </a:lnTo>
                    <a:lnTo>
                      <a:pt x="145" y="0"/>
                    </a:lnTo>
                    <a:lnTo>
                      <a:pt x="153" y="2"/>
                    </a:lnTo>
                    <a:lnTo>
                      <a:pt x="8" y="139"/>
                    </a:lnTo>
                    <a:close/>
                  </a:path>
                </a:pathLst>
              </a:custGeom>
              <a:solidFill>
                <a:srgbClr val="A8A843"/>
              </a:solidFill>
              <a:ln w="9525">
                <a:noFill/>
                <a:round/>
                <a:headEnd/>
                <a:tailEnd/>
              </a:ln>
            </p:spPr>
            <p:txBody>
              <a:bodyPr/>
              <a:lstStyle/>
              <a:p>
                <a:pPr algn="ctr">
                  <a:defRPr/>
                </a:pPr>
                <a:endParaRPr lang="en-US" b="1" dirty="0">
                  <a:latin typeface="+mn-lt"/>
                  <a:cs typeface="+mn-cs"/>
                </a:endParaRPr>
              </a:p>
            </p:txBody>
          </p:sp>
          <p:sp>
            <p:nvSpPr>
              <p:cNvPr id="325" name="Freeform 467"/>
              <p:cNvSpPr>
                <a:spLocks/>
              </p:cNvSpPr>
              <p:nvPr/>
            </p:nvSpPr>
            <p:spPr bwMode="auto">
              <a:xfrm>
                <a:off x="1068" y="2302"/>
                <a:ext cx="76" cy="69"/>
              </a:xfrm>
              <a:custGeom>
                <a:avLst/>
                <a:gdLst/>
                <a:ahLst/>
                <a:cxnLst>
                  <a:cxn ang="0">
                    <a:pos x="8" y="139"/>
                  </a:cxn>
                  <a:cxn ang="0">
                    <a:pos x="0" y="137"/>
                  </a:cxn>
                  <a:cxn ang="0">
                    <a:pos x="147" y="0"/>
                  </a:cxn>
                  <a:cxn ang="0">
                    <a:pos x="153" y="2"/>
                  </a:cxn>
                  <a:cxn ang="0">
                    <a:pos x="8" y="139"/>
                  </a:cxn>
                </a:cxnLst>
                <a:rect l="0" t="0" r="r" b="b"/>
                <a:pathLst>
                  <a:path w="153" h="139">
                    <a:moveTo>
                      <a:pt x="8" y="139"/>
                    </a:moveTo>
                    <a:lnTo>
                      <a:pt x="0" y="137"/>
                    </a:lnTo>
                    <a:lnTo>
                      <a:pt x="147" y="0"/>
                    </a:lnTo>
                    <a:lnTo>
                      <a:pt x="153" y="2"/>
                    </a:lnTo>
                    <a:lnTo>
                      <a:pt x="8" y="139"/>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326" name="Freeform 468"/>
              <p:cNvSpPr>
                <a:spLocks/>
              </p:cNvSpPr>
              <p:nvPr/>
            </p:nvSpPr>
            <p:spPr bwMode="auto">
              <a:xfrm>
                <a:off x="1064" y="2301"/>
                <a:ext cx="77" cy="69"/>
              </a:xfrm>
              <a:custGeom>
                <a:avLst/>
                <a:gdLst/>
                <a:ahLst/>
                <a:cxnLst>
                  <a:cxn ang="0">
                    <a:pos x="8" y="139"/>
                  </a:cxn>
                  <a:cxn ang="0">
                    <a:pos x="0" y="137"/>
                  </a:cxn>
                  <a:cxn ang="0">
                    <a:pos x="147" y="0"/>
                  </a:cxn>
                  <a:cxn ang="0">
                    <a:pos x="155" y="2"/>
                  </a:cxn>
                  <a:cxn ang="0">
                    <a:pos x="8" y="139"/>
                  </a:cxn>
                </a:cxnLst>
                <a:rect l="0" t="0" r="r" b="b"/>
                <a:pathLst>
                  <a:path w="155" h="139">
                    <a:moveTo>
                      <a:pt x="8" y="139"/>
                    </a:moveTo>
                    <a:lnTo>
                      <a:pt x="0" y="137"/>
                    </a:lnTo>
                    <a:lnTo>
                      <a:pt x="147" y="0"/>
                    </a:lnTo>
                    <a:lnTo>
                      <a:pt x="155" y="2"/>
                    </a:lnTo>
                    <a:lnTo>
                      <a:pt x="8" y="139"/>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327" name="Freeform 469"/>
              <p:cNvSpPr>
                <a:spLocks/>
              </p:cNvSpPr>
              <p:nvPr/>
            </p:nvSpPr>
            <p:spPr bwMode="auto">
              <a:xfrm>
                <a:off x="1060" y="2300"/>
                <a:ext cx="77" cy="69"/>
              </a:xfrm>
              <a:custGeom>
                <a:avLst/>
                <a:gdLst/>
                <a:ahLst/>
                <a:cxnLst>
                  <a:cxn ang="0">
                    <a:pos x="7" y="139"/>
                  </a:cxn>
                  <a:cxn ang="0">
                    <a:pos x="0" y="136"/>
                  </a:cxn>
                  <a:cxn ang="0">
                    <a:pos x="148" y="0"/>
                  </a:cxn>
                  <a:cxn ang="0">
                    <a:pos x="154" y="2"/>
                  </a:cxn>
                  <a:cxn ang="0">
                    <a:pos x="7" y="139"/>
                  </a:cxn>
                </a:cxnLst>
                <a:rect l="0" t="0" r="r" b="b"/>
                <a:pathLst>
                  <a:path w="154" h="139">
                    <a:moveTo>
                      <a:pt x="7" y="139"/>
                    </a:moveTo>
                    <a:lnTo>
                      <a:pt x="0" y="136"/>
                    </a:lnTo>
                    <a:lnTo>
                      <a:pt x="148" y="0"/>
                    </a:lnTo>
                    <a:lnTo>
                      <a:pt x="154" y="2"/>
                    </a:lnTo>
                    <a:lnTo>
                      <a:pt x="7" y="139"/>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328" name="Freeform 470"/>
              <p:cNvSpPr>
                <a:spLocks/>
              </p:cNvSpPr>
              <p:nvPr/>
            </p:nvSpPr>
            <p:spPr bwMode="auto">
              <a:xfrm>
                <a:off x="1036" y="2297"/>
                <a:ext cx="98" cy="70"/>
              </a:xfrm>
              <a:custGeom>
                <a:avLst/>
                <a:gdLst/>
                <a:ahLst/>
                <a:cxnLst>
                  <a:cxn ang="0">
                    <a:pos x="48" y="141"/>
                  </a:cxn>
                  <a:cxn ang="0">
                    <a:pos x="0" y="133"/>
                  </a:cxn>
                  <a:cxn ang="0">
                    <a:pos x="151" y="0"/>
                  </a:cxn>
                  <a:cxn ang="0">
                    <a:pos x="196" y="5"/>
                  </a:cxn>
                  <a:cxn ang="0">
                    <a:pos x="48" y="141"/>
                  </a:cxn>
                </a:cxnLst>
                <a:rect l="0" t="0" r="r" b="b"/>
                <a:pathLst>
                  <a:path w="196" h="141">
                    <a:moveTo>
                      <a:pt x="48" y="141"/>
                    </a:moveTo>
                    <a:lnTo>
                      <a:pt x="0" y="133"/>
                    </a:lnTo>
                    <a:lnTo>
                      <a:pt x="151" y="0"/>
                    </a:lnTo>
                    <a:lnTo>
                      <a:pt x="196" y="5"/>
                    </a:lnTo>
                    <a:lnTo>
                      <a:pt x="48" y="141"/>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329" name="Freeform 471"/>
              <p:cNvSpPr>
                <a:spLocks/>
              </p:cNvSpPr>
              <p:nvPr/>
            </p:nvSpPr>
            <p:spPr bwMode="auto">
              <a:xfrm>
                <a:off x="1056" y="2300"/>
                <a:ext cx="78" cy="67"/>
              </a:xfrm>
              <a:custGeom>
                <a:avLst/>
                <a:gdLst/>
                <a:ahLst/>
                <a:cxnLst>
                  <a:cxn ang="0">
                    <a:pos x="8" y="136"/>
                  </a:cxn>
                  <a:cxn ang="0">
                    <a:pos x="0" y="136"/>
                  </a:cxn>
                  <a:cxn ang="0">
                    <a:pos x="148" y="0"/>
                  </a:cxn>
                  <a:cxn ang="0">
                    <a:pos x="156" y="0"/>
                  </a:cxn>
                  <a:cxn ang="0">
                    <a:pos x="8" y="136"/>
                  </a:cxn>
                </a:cxnLst>
                <a:rect l="0" t="0" r="r" b="b"/>
                <a:pathLst>
                  <a:path w="156" h="136">
                    <a:moveTo>
                      <a:pt x="8" y="136"/>
                    </a:moveTo>
                    <a:lnTo>
                      <a:pt x="0" y="136"/>
                    </a:lnTo>
                    <a:lnTo>
                      <a:pt x="148" y="0"/>
                    </a:lnTo>
                    <a:lnTo>
                      <a:pt x="156" y="0"/>
                    </a:lnTo>
                    <a:lnTo>
                      <a:pt x="8" y="136"/>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330" name="Freeform 472"/>
              <p:cNvSpPr>
                <a:spLocks/>
              </p:cNvSpPr>
              <p:nvPr/>
            </p:nvSpPr>
            <p:spPr bwMode="auto">
              <a:xfrm>
                <a:off x="1052" y="2299"/>
                <a:ext cx="78" cy="68"/>
              </a:xfrm>
              <a:custGeom>
                <a:avLst/>
                <a:gdLst/>
                <a:ahLst/>
                <a:cxnLst>
                  <a:cxn ang="0">
                    <a:pos x="8" y="138"/>
                  </a:cxn>
                  <a:cxn ang="0">
                    <a:pos x="0" y="136"/>
                  </a:cxn>
                  <a:cxn ang="0">
                    <a:pos x="148" y="0"/>
                  </a:cxn>
                  <a:cxn ang="0">
                    <a:pos x="156" y="2"/>
                  </a:cxn>
                  <a:cxn ang="0">
                    <a:pos x="8" y="138"/>
                  </a:cxn>
                </a:cxnLst>
                <a:rect l="0" t="0" r="r" b="b"/>
                <a:pathLst>
                  <a:path w="156" h="138">
                    <a:moveTo>
                      <a:pt x="8" y="138"/>
                    </a:moveTo>
                    <a:lnTo>
                      <a:pt x="0" y="136"/>
                    </a:lnTo>
                    <a:lnTo>
                      <a:pt x="148" y="0"/>
                    </a:lnTo>
                    <a:lnTo>
                      <a:pt x="156" y="2"/>
                    </a:lnTo>
                    <a:lnTo>
                      <a:pt x="8" y="138"/>
                    </a:lnTo>
                    <a:close/>
                  </a:path>
                </a:pathLst>
              </a:custGeom>
              <a:solidFill>
                <a:srgbClr val="A3A340"/>
              </a:solidFill>
              <a:ln w="9525">
                <a:noFill/>
                <a:round/>
                <a:headEnd/>
                <a:tailEnd/>
              </a:ln>
            </p:spPr>
            <p:txBody>
              <a:bodyPr/>
              <a:lstStyle/>
              <a:p>
                <a:pPr algn="ctr">
                  <a:defRPr/>
                </a:pPr>
                <a:endParaRPr lang="en-US" b="1" dirty="0">
                  <a:latin typeface="+mn-lt"/>
                  <a:cs typeface="+mn-cs"/>
                </a:endParaRPr>
              </a:p>
            </p:txBody>
          </p:sp>
          <p:sp>
            <p:nvSpPr>
              <p:cNvPr id="331" name="Freeform 473"/>
              <p:cNvSpPr>
                <a:spLocks/>
              </p:cNvSpPr>
              <p:nvPr/>
            </p:nvSpPr>
            <p:spPr bwMode="auto">
              <a:xfrm>
                <a:off x="1047" y="2298"/>
                <a:ext cx="79" cy="68"/>
              </a:xfrm>
              <a:custGeom>
                <a:avLst/>
                <a:gdLst/>
                <a:ahLst/>
                <a:cxnLst>
                  <a:cxn ang="0">
                    <a:pos x="9" y="137"/>
                  </a:cxn>
                  <a:cxn ang="0">
                    <a:pos x="0" y="135"/>
                  </a:cxn>
                  <a:cxn ang="0">
                    <a:pos x="150" y="0"/>
                  </a:cxn>
                  <a:cxn ang="0">
                    <a:pos x="157" y="1"/>
                  </a:cxn>
                  <a:cxn ang="0">
                    <a:pos x="9" y="137"/>
                  </a:cxn>
                </a:cxnLst>
                <a:rect l="0" t="0" r="r" b="b"/>
                <a:pathLst>
                  <a:path w="157" h="137">
                    <a:moveTo>
                      <a:pt x="9" y="137"/>
                    </a:moveTo>
                    <a:lnTo>
                      <a:pt x="0" y="135"/>
                    </a:lnTo>
                    <a:lnTo>
                      <a:pt x="150" y="0"/>
                    </a:lnTo>
                    <a:lnTo>
                      <a:pt x="157" y="1"/>
                    </a:lnTo>
                    <a:lnTo>
                      <a:pt x="9" y="137"/>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332" name="Freeform 474"/>
              <p:cNvSpPr>
                <a:spLocks/>
              </p:cNvSpPr>
              <p:nvPr/>
            </p:nvSpPr>
            <p:spPr bwMode="auto">
              <a:xfrm>
                <a:off x="1044" y="2298"/>
                <a:ext cx="78" cy="68"/>
              </a:xfrm>
              <a:custGeom>
                <a:avLst/>
                <a:gdLst/>
                <a:ahLst/>
                <a:cxnLst>
                  <a:cxn ang="0">
                    <a:pos x="8" y="135"/>
                  </a:cxn>
                  <a:cxn ang="0">
                    <a:pos x="0" y="135"/>
                  </a:cxn>
                  <a:cxn ang="0">
                    <a:pos x="152" y="0"/>
                  </a:cxn>
                  <a:cxn ang="0">
                    <a:pos x="158" y="0"/>
                  </a:cxn>
                  <a:cxn ang="0">
                    <a:pos x="8" y="135"/>
                  </a:cxn>
                </a:cxnLst>
                <a:rect l="0" t="0" r="r" b="b"/>
                <a:pathLst>
                  <a:path w="158" h="135">
                    <a:moveTo>
                      <a:pt x="8" y="135"/>
                    </a:moveTo>
                    <a:lnTo>
                      <a:pt x="0" y="135"/>
                    </a:lnTo>
                    <a:lnTo>
                      <a:pt x="152" y="0"/>
                    </a:lnTo>
                    <a:lnTo>
                      <a:pt x="158" y="0"/>
                    </a:lnTo>
                    <a:lnTo>
                      <a:pt x="8" y="135"/>
                    </a:lnTo>
                    <a:close/>
                  </a:path>
                </a:pathLst>
              </a:custGeom>
              <a:solidFill>
                <a:srgbClr val="A1A13F"/>
              </a:solidFill>
              <a:ln w="9525">
                <a:noFill/>
                <a:round/>
                <a:headEnd/>
                <a:tailEnd/>
              </a:ln>
            </p:spPr>
            <p:txBody>
              <a:bodyPr/>
              <a:lstStyle/>
              <a:p>
                <a:pPr algn="ctr">
                  <a:defRPr/>
                </a:pPr>
                <a:endParaRPr lang="en-US" b="1" dirty="0">
                  <a:latin typeface="+mn-lt"/>
                  <a:cs typeface="+mn-cs"/>
                </a:endParaRPr>
              </a:p>
            </p:txBody>
          </p:sp>
          <p:sp>
            <p:nvSpPr>
              <p:cNvPr id="333" name="Freeform 475"/>
              <p:cNvSpPr>
                <a:spLocks/>
              </p:cNvSpPr>
              <p:nvPr/>
            </p:nvSpPr>
            <p:spPr bwMode="auto">
              <a:xfrm>
                <a:off x="1040" y="2297"/>
                <a:ext cx="79" cy="69"/>
              </a:xfrm>
              <a:custGeom>
                <a:avLst/>
                <a:gdLst/>
                <a:ahLst/>
                <a:cxnLst>
                  <a:cxn ang="0">
                    <a:pos x="7" y="137"/>
                  </a:cxn>
                  <a:cxn ang="0">
                    <a:pos x="0" y="135"/>
                  </a:cxn>
                  <a:cxn ang="0">
                    <a:pos x="151" y="0"/>
                  </a:cxn>
                  <a:cxn ang="0">
                    <a:pos x="159" y="2"/>
                  </a:cxn>
                  <a:cxn ang="0">
                    <a:pos x="7" y="137"/>
                  </a:cxn>
                </a:cxnLst>
                <a:rect l="0" t="0" r="r" b="b"/>
                <a:pathLst>
                  <a:path w="159" h="137">
                    <a:moveTo>
                      <a:pt x="7" y="137"/>
                    </a:moveTo>
                    <a:lnTo>
                      <a:pt x="0" y="135"/>
                    </a:lnTo>
                    <a:lnTo>
                      <a:pt x="151" y="0"/>
                    </a:lnTo>
                    <a:lnTo>
                      <a:pt x="159" y="2"/>
                    </a:lnTo>
                    <a:lnTo>
                      <a:pt x="7" y="137"/>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334" name="Freeform 476"/>
              <p:cNvSpPr>
                <a:spLocks/>
              </p:cNvSpPr>
              <p:nvPr/>
            </p:nvSpPr>
            <p:spPr bwMode="auto">
              <a:xfrm>
                <a:off x="1036" y="2297"/>
                <a:ext cx="79" cy="68"/>
              </a:xfrm>
              <a:custGeom>
                <a:avLst/>
                <a:gdLst/>
                <a:ahLst/>
                <a:cxnLst>
                  <a:cxn ang="0">
                    <a:pos x="8" y="135"/>
                  </a:cxn>
                  <a:cxn ang="0">
                    <a:pos x="0" y="133"/>
                  </a:cxn>
                  <a:cxn ang="0">
                    <a:pos x="151" y="0"/>
                  </a:cxn>
                  <a:cxn ang="0">
                    <a:pos x="159" y="0"/>
                  </a:cxn>
                  <a:cxn ang="0">
                    <a:pos x="8" y="135"/>
                  </a:cxn>
                </a:cxnLst>
                <a:rect l="0" t="0" r="r" b="b"/>
                <a:pathLst>
                  <a:path w="159" h="135">
                    <a:moveTo>
                      <a:pt x="8" y="135"/>
                    </a:moveTo>
                    <a:lnTo>
                      <a:pt x="0" y="133"/>
                    </a:lnTo>
                    <a:lnTo>
                      <a:pt x="151" y="0"/>
                    </a:lnTo>
                    <a:lnTo>
                      <a:pt x="159" y="0"/>
                    </a:lnTo>
                    <a:lnTo>
                      <a:pt x="8" y="135"/>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335" name="Freeform 477"/>
              <p:cNvSpPr>
                <a:spLocks/>
              </p:cNvSpPr>
              <p:nvPr/>
            </p:nvSpPr>
            <p:spPr bwMode="auto">
              <a:xfrm>
                <a:off x="1024" y="2296"/>
                <a:ext cx="90" cy="68"/>
              </a:xfrm>
              <a:custGeom>
                <a:avLst/>
                <a:gdLst/>
                <a:ahLst/>
                <a:cxnLst>
                  <a:cxn ang="0">
                    <a:pos x="25" y="135"/>
                  </a:cxn>
                  <a:cxn ang="0">
                    <a:pos x="0" y="133"/>
                  </a:cxn>
                  <a:cxn ang="0">
                    <a:pos x="155" y="0"/>
                  </a:cxn>
                  <a:cxn ang="0">
                    <a:pos x="176" y="2"/>
                  </a:cxn>
                  <a:cxn ang="0">
                    <a:pos x="25" y="135"/>
                  </a:cxn>
                </a:cxnLst>
                <a:rect l="0" t="0" r="r" b="b"/>
                <a:pathLst>
                  <a:path w="176" h="135">
                    <a:moveTo>
                      <a:pt x="25" y="135"/>
                    </a:moveTo>
                    <a:lnTo>
                      <a:pt x="0" y="133"/>
                    </a:lnTo>
                    <a:lnTo>
                      <a:pt x="155" y="0"/>
                    </a:lnTo>
                    <a:lnTo>
                      <a:pt x="176" y="2"/>
                    </a:lnTo>
                    <a:lnTo>
                      <a:pt x="25"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336" name="Freeform 478"/>
              <p:cNvSpPr>
                <a:spLocks/>
              </p:cNvSpPr>
              <p:nvPr/>
            </p:nvSpPr>
            <p:spPr bwMode="auto">
              <a:xfrm>
                <a:off x="1033" y="2296"/>
                <a:ext cx="79" cy="68"/>
              </a:xfrm>
              <a:custGeom>
                <a:avLst/>
                <a:gdLst/>
                <a:ahLst/>
                <a:cxnLst>
                  <a:cxn ang="0">
                    <a:pos x="6" y="135"/>
                  </a:cxn>
                  <a:cxn ang="0">
                    <a:pos x="0" y="135"/>
                  </a:cxn>
                  <a:cxn ang="0">
                    <a:pos x="153" y="0"/>
                  </a:cxn>
                  <a:cxn ang="0">
                    <a:pos x="157" y="2"/>
                  </a:cxn>
                  <a:cxn ang="0">
                    <a:pos x="6" y="135"/>
                  </a:cxn>
                </a:cxnLst>
                <a:rect l="0" t="0" r="r" b="b"/>
                <a:pathLst>
                  <a:path w="157" h="135">
                    <a:moveTo>
                      <a:pt x="6" y="135"/>
                    </a:moveTo>
                    <a:lnTo>
                      <a:pt x="0" y="135"/>
                    </a:lnTo>
                    <a:lnTo>
                      <a:pt x="153" y="0"/>
                    </a:lnTo>
                    <a:lnTo>
                      <a:pt x="157" y="2"/>
                    </a:lnTo>
                    <a:lnTo>
                      <a:pt x="6"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337" name="Freeform 479"/>
              <p:cNvSpPr>
                <a:spLocks/>
              </p:cNvSpPr>
              <p:nvPr/>
            </p:nvSpPr>
            <p:spPr bwMode="auto">
              <a:xfrm>
                <a:off x="1030" y="2296"/>
                <a:ext cx="79" cy="68"/>
              </a:xfrm>
              <a:custGeom>
                <a:avLst/>
                <a:gdLst/>
                <a:ahLst/>
                <a:cxnLst>
                  <a:cxn ang="0">
                    <a:pos x="7" y="135"/>
                  </a:cxn>
                  <a:cxn ang="0">
                    <a:pos x="0" y="135"/>
                  </a:cxn>
                  <a:cxn ang="0">
                    <a:pos x="153" y="0"/>
                  </a:cxn>
                  <a:cxn ang="0">
                    <a:pos x="160" y="0"/>
                  </a:cxn>
                  <a:cxn ang="0">
                    <a:pos x="7" y="135"/>
                  </a:cxn>
                </a:cxnLst>
                <a:rect l="0" t="0" r="r" b="b"/>
                <a:pathLst>
                  <a:path w="160" h="135">
                    <a:moveTo>
                      <a:pt x="7" y="135"/>
                    </a:moveTo>
                    <a:lnTo>
                      <a:pt x="0" y="135"/>
                    </a:lnTo>
                    <a:lnTo>
                      <a:pt x="153" y="0"/>
                    </a:lnTo>
                    <a:lnTo>
                      <a:pt x="160" y="0"/>
                    </a:lnTo>
                    <a:lnTo>
                      <a:pt x="7" y="135"/>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338" name="Freeform 480"/>
              <p:cNvSpPr>
                <a:spLocks/>
              </p:cNvSpPr>
              <p:nvPr/>
            </p:nvSpPr>
            <p:spPr bwMode="auto">
              <a:xfrm>
                <a:off x="1027" y="2296"/>
                <a:ext cx="79" cy="68"/>
              </a:xfrm>
              <a:custGeom>
                <a:avLst/>
                <a:gdLst/>
                <a:ahLst/>
                <a:cxnLst>
                  <a:cxn ang="0">
                    <a:pos x="6" y="135"/>
                  </a:cxn>
                  <a:cxn ang="0">
                    <a:pos x="0" y="135"/>
                  </a:cxn>
                  <a:cxn ang="0">
                    <a:pos x="155" y="0"/>
                  </a:cxn>
                  <a:cxn ang="0">
                    <a:pos x="159" y="0"/>
                  </a:cxn>
                  <a:cxn ang="0">
                    <a:pos x="6" y="135"/>
                  </a:cxn>
                </a:cxnLst>
                <a:rect l="0" t="0" r="r" b="b"/>
                <a:pathLst>
                  <a:path w="159" h="135">
                    <a:moveTo>
                      <a:pt x="6" y="135"/>
                    </a:moveTo>
                    <a:lnTo>
                      <a:pt x="0" y="135"/>
                    </a:lnTo>
                    <a:lnTo>
                      <a:pt x="155" y="0"/>
                    </a:lnTo>
                    <a:lnTo>
                      <a:pt x="159" y="0"/>
                    </a:lnTo>
                    <a:lnTo>
                      <a:pt x="6" y="135"/>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339" name="Freeform 481"/>
              <p:cNvSpPr>
                <a:spLocks/>
              </p:cNvSpPr>
              <p:nvPr/>
            </p:nvSpPr>
            <p:spPr bwMode="auto">
              <a:xfrm>
                <a:off x="1024" y="2296"/>
                <a:ext cx="83" cy="68"/>
              </a:xfrm>
              <a:custGeom>
                <a:avLst/>
                <a:gdLst/>
                <a:ahLst/>
                <a:cxnLst>
                  <a:cxn ang="0">
                    <a:pos x="6" y="135"/>
                  </a:cxn>
                  <a:cxn ang="0">
                    <a:pos x="0" y="133"/>
                  </a:cxn>
                  <a:cxn ang="0">
                    <a:pos x="155" y="0"/>
                  </a:cxn>
                  <a:cxn ang="0">
                    <a:pos x="161" y="0"/>
                  </a:cxn>
                  <a:cxn ang="0">
                    <a:pos x="6" y="135"/>
                  </a:cxn>
                </a:cxnLst>
                <a:rect l="0" t="0" r="r" b="b"/>
                <a:pathLst>
                  <a:path w="161" h="135">
                    <a:moveTo>
                      <a:pt x="6" y="135"/>
                    </a:moveTo>
                    <a:lnTo>
                      <a:pt x="0" y="133"/>
                    </a:lnTo>
                    <a:lnTo>
                      <a:pt x="155" y="0"/>
                    </a:lnTo>
                    <a:lnTo>
                      <a:pt x="161" y="0"/>
                    </a:lnTo>
                    <a:lnTo>
                      <a:pt x="6" y="135"/>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340" name="Freeform 482"/>
              <p:cNvSpPr>
                <a:spLocks/>
              </p:cNvSpPr>
              <p:nvPr/>
            </p:nvSpPr>
            <p:spPr bwMode="auto">
              <a:xfrm>
                <a:off x="1011" y="2295"/>
                <a:ext cx="90" cy="68"/>
              </a:xfrm>
              <a:custGeom>
                <a:avLst/>
                <a:gdLst/>
                <a:ahLst/>
                <a:cxnLst>
                  <a:cxn ang="0">
                    <a:pos x="25" y="135"/>
                  </a:cxn>
                  <a:cxn ang="0">
                    <a:pos x="0" y="135"/>
                  </a:cxn>
                  <a:cxn ang="0">
                    <a:pos x="156" y="0"/>
                  </a:cxn>
                  <a:cxn ang="0">
                    <a:pos x="180" y="2"/>
                  </a:cxn>
                  <a:cxn ang="0">
                    <a:pos x="25" y="135"/>
                  </a:cxn>
                </a:cxnLst>
                <a:rect l="0" t="0" r="r" b="b"/>
                <a:pathLst>
                  <a:path w="180" h="135">
                    <a:moveTo>
                      <a:pt x="25" y="135"/>
                    </a:moveTo>
                    <a:lnTo>
                      <a:pt x="0" y="135"/>
                    </a:lnTo>
                    <a:lnTo>
                      <a:pt x="156" y="0"/>
                    </a:lnTo>
                    <a:lnTo>
                      <a:pt x="180" y="2"/>
                    </a:lnTo>
                    <a:lnTo>
                      <a:pt x="25" y="135"/>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341" name="Freeform 483"/>
              <p:cNvSpPr>
                <a:spLocks/>
              </p:cNvSpPr>
              <p:nvPr/>
            </p:nvSpPr>
            <p:spPr bwMode="auto">
              <a:xfrm>
                <a:off x="1020" y="2296"/>
                <a:ext cx="81" cy="67"/>
              </a:xfrm>
              <a:custGeom>
                <a:avLst/>
                <a:gdLst/>
                <a:ahLst/>
                <a:cxnLst>
                  <a:cxn ang="0">
                    <a:pos x="8" y="133"/>
                  </a:cxn>
                  <a:cxn ang="0">
                    <a:pos x="0" y="133"/>
                  </a:cxn>
                  <a:cxn ang="0">
                    <a:pos x="155" y="0"/>
                  </a:cxn>
                  <a:cxn ang="0">
                    <a:pos x="163" y="0"/>
                  </a:cxn>
                  <a:cxn ang="0">
                    <a:pos x="8" y="133"/>
                  </a:cxn>
                </a:cxnLst>
                <a:rect l="0" t="0" r="r" b="b"/>
                <a:pathLst>
                  <a:path w="163" h="133">
                    <a:moveTo>
                      <a:pt x="8" y="133"/>
                    </a:moveTo>
                    <a:lnTo>
                      <a:pt x="0" y="133"/>
                    </a:lnTo>
                    <a:lnTo>
                      <a:pt x="155" y="0"/>
                    </a:lnTo>
                    <a:lnTo>
                      <a:pt x="163" y="0"/>
                    </a:lnTo>
                    <a:lnTo>
                      <a:pt x="8" y="133"/>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342" name="Freeform 484"/>
              <p:cNvSpPr>
                <a:spLocks/>
              </p:cNvSpPr>
              <p:nvPr/>
            </p:nvSpPr>
            <p:spPr bwMode="auto">
              <a:xfrm>
                <a:off x="1015" y="2295"/>
                <a:ext cx="83" cy="68"/>
              </a:xfrm>
              <a:custGeom>
                <a:avLst/>
                <a:gdLst/>
                <a:ahLst/>
                <a:cxnLst>
                  <a:cxn ang="0">
                    <a:pos x="9" y="135"/>
                  </a:cxn>
                  <a:cxn ang="0">
                    <a:pos x="0" y="135"/>
                  </a:cxn>
                  <a:cxn ang="0">
                    <a:pos x="156" y="0"/>
                  </a:cxn>
                  <a:cxn ang="0">
                    <a:pos x="164" y="2"/>
                  </a:cxn>
                  <a:cxn ang="0">
                    <a:pos x="9" y="135"/>
                  </a:cxn>
                </a:cxnLst>
                <a:rect l="0" t="0" r="r" b="b"/>
                <a:pathLst>
                  <a:path w="164" h="135">
                    <a:moveTo>
                      <a:pt x="9" y="135"/>
                    </a:moveTo>
                    <a:lnTo>
                      <a:pt x="0" y="135"/>
                    </a:lnTo>
                    <a:lnTo>
                      <a:pt x="156" y="0"/>
                    </a:lnTo>
                    <a:lnTo>
                      <a:pt x="164" y="2"/>
                    </a:lnTo>
                    <a:lnTo>
                      <a:pt x="9" y="135"/>
                    </a:lnTo>
                    <a:close/>
                  </a:path>
                </a:pathLst>
              </a:custGeom>
              <a:solidFill>
                <a:srgbClr val="99993C"/>
              </a:solidFill>
              <a:ln w="9525">
                <a:noFill/>
                <a:round/>
                <a:headEnd/>
                <a:tailEnd/>
              </a:ln>
            </p:spPr>
            <p:txBody>
              <a:bodyPr/>
              <a:lstStyle/>
              <a:p>
                <a:pPr algn="ctr">
                  <a:defRPr/>
                </a:pPr>
                <a:endParaRPr lang="en-US" b="1" dirty="0">
                  <a:latin typeface="+mn-lt"/>
                  <a:cs typeface="+mn-cs"/>
                </a:endParaRPr>
              </a:p>
            </p:txBody>
          </p:sp>
          <p:sp>
            <p:nvSpPr>
              <p:cNvPr id="343" name="Freeform 485"/>
              <p:cNvSpPr>
                <a:spLocks/>
              </p:cNvSpPr>
              <p:nvPr/>
            </p:nvSpPr>
            <p:spPr bwMode="auto">
              <a:xfrm>
                <a:off x="1011" y="2295"/>
                <a:ext cx="82" cy="68"/>
              </a:xfrm>
              <a:custGeom>
                <a:avLst/>
                <a:gdLst/>
                <a:ahLst/>
                <a:cxnLst>
                  <a:cxn ang="0">
                    <a:pos x="8" y="135"/>
                  </a:cxn>
                  <a:cxn ang="0">
                    <a:pos x="0" y="135"/>
                  </a:cxn>
                  <a:cxn ang="0">
                    <a:pos x="156" y="0"/>
                  </a:cxn>
                  <a:cxn ang="0">
                    <a:pos x="164" y="0"/>
                  </a:cxn>
                  <a:cxn ang="0">
                    <a:pos x="8" y="135"/>
                  </a:cxn>
                </a:cxnLst>
                <a:rect l="0" t="0" r="r" b="b"/>
                <a:pathLst>
                  <a:path w="164" h="135">
                    <a:moveTo>
                      <a:pt x="8" y="135"/>
                    </a:moveTo>
                    <a:lnTo>
                      <a:pt x="0" y="135"/>
                    </a:lnTo>
                    <a:lnTo>
                      <a:pt x="156" y="0"/>
                    </a:lnTo>
                    <a:lnTo>
                      <a:pt x="164" y="0"/>
                    </a:lnTo>
                    <a:lnTo>
                      <a:pt x="8" y="135"/>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344" name="Freeform 486"/>
              <p:cNvSpPr>
                <a:spLocks/>
              </p:cNvSpPr>
              <p:nvPr/>
            </p:nvSpPr>
            <p:spPr bwMode="auto">
              <a:xfrm>
                <a:off x="770" y="2363"/>
                <a:ext cx="482" cy="498"/>
              </a:xfrm>
              <a:custGeom>
                <a:avLst/>
                <a:gdLst/>
                <a:ahLst/>
                <a:cxnLst>
                  <a:cxn ang="0">
                    <a:pos x="457" y="0"/>
                  </a:cxn>
                  <a:cxn ang="0">
                    <a:pos x="384" y="10"/>
                  </a:cxn>
                  <a:cxn ang="0">
                    <a:pos x="295" y="39"/>
                  </a:cxn>
                  <a:cxn ang="0">
                    <a:pos x="213" y="86"/>
                  </a:cxn>
                  <a:cxn ang="0">
                    <a:pos x="140" y="147"/>
                  </a:cxn>
                  <a:cxn ang="0">
                    <a:pos x="81" y="219"/>
                  </a:cxn>
                  <a:cxn ang="0">
                    <a:pos x="58" y="262"/>
                  </a:cxn>
                  <a:cxn ang="0">
                    <a:pos x="38" y="305"/>
                  </a:cxn>
                  <a:cxn ang="0">
                    <a:pos x="21" y="351"/>
                  </a:cxn>
                  <a:cxn ang="0">
                    <a:pos x="9" y="398"/>
                  </a:cxn>
                  <a:cxn ang="0">
                    <a:pos x="3" y="448"/>
                  </a:cxn>
                  <a:cxn ang="0">
                    <a:pos x="0" y="498"/>
                  </a:cxn>
                  <a:cxn ang="0">
                    <a:pos x="3" y="550"/>
                  </a:cxn>
                  <a:cxn ang="0">
                    <a:pos x="9" y="600"/>
                  </a:cxn>
                  <a:cxn ang="0">
                    <a:pos x="21" y="646"/>
                  </a:cxn>
                  <a:cxn ang="0">
                    <a:pos x="38" y="693"/>
                  </a:cxn>
                  <a:cxn ang="0">
                    <a:pos x="58" y="735"/>
                  </a:cxn>
                  <a:cxn ang="0">
                    <a:pos x="81" y="778"/>
                  </a:cxn>
                  <a:cxn ang="0">
                    <a:pos x="140" y="850"/>
                  </a:cxn>
                  <a:cxn ang="0">
                    <a:pos x="213" y="911"/>
                  </a:cxn>
                  <a:cxn ang="0">
                    <a:pos x="295" y="958"/>
                  </a:cxn>
                  <a:cxn ang="0">
                    <a:pos x="384" y="988"/>
                  </a:cxn>
                  <a:cxn ang="0">
                    <a:pos x="457" y="997"/>
                  </a:cxn>
                  <a:cxn ang="0">
                    <a:pos x="506" y="997"/>
                  </a:cxn>
                  <a:cxn ang="0">
                    <a:pos x="579" y="988"/>
                  </a:cxn>
                  <a:cxn ang="0">
                    <a:pos x="668" y="958"/>
                  </a:cxn>
                  <a:cxn ang="0">
                    <a:pos x="750" y="911"/>
                  </a:cxn>
                  <a:cxn ang="0">
                    <a:pos x="823" y="850"/>
                  </a:cxn>
                  <a:cxn ang="0">
                    <a:pos x="881" y="778"/>
                  </a:cxn>
                  <a:cxn ang="0">
                    <a:pos x="904" y="735"/>
                  </a:cxn>
                  <a:cxn ang="0">
                    <a:pos x="925" y="693"/>
                  </a:cxn>
                  <a:cxn ang="0">
                    <a:pos x="942" y="646"/>
                  </a:cxn>
                  <a:cxn ang="0">
                    <a:pos x="954" y="600"/>
                  </a:cxn>
                  <a:cxn ang="0">
                    <a:pos x="960" y="550"/>
                  </a:cxn>
                  <a:cxn ang="0">
                    <a:pos x="963" y="498"/>
                  </a:cxn>
                  <a:cxn ang="0">
                    <a:pos x="960" y="448"/>
                  </a:cxn>
                  <a:cxn ang="0">
                    <a:pos x="954" y="398"/>
                  </a:cxn>
                  <a:cxn ang="0">
                    <a:pos x="942" y="351"/>
                  </a:cxn>
                  <a:cxn ang="0">
                    <a:pos x="925" y="305"/>
                  </a:cxn>
                  <a:cxn ang="0">
                    <a:pos x="904" y="262"/>
                  </a:cxn>
                  <a:cxn ang="0">
                    <a:pos x="881" y="219"/>
                  </a:cxn>
                  <a:cxn ang="0">
                    <a:pos x="823" y="147"/>
                  </a:cxn>
                  <a:cxn ang="0">
                    <a:pos x="750" y="86"/>
                  </a:cxn>
                  <a:cxn ang="0">
                    <a:pos x="668" y="39"/>
                  </a:cxn>
                  <a:cxn ang="0">
                    <a:pos x="579" y="10"/>
                  </a:cxn>
                  <a:cxn ang="0">
                    <a:pos x="506" y="0"/>
                  </a:cxn>
                </a:cxnLst>
                <a:rect l="0" t="0" r="r" b="b"/>
                <a:pathLst>
                  <a:path w="963" h="997">
                    <a:moveTo>
                      <a:pt x="481" y="0"/>
                    </a:moveTo>
                    <a:lnTo>
                      <a:pt x="457" y="0"/>
                    </a:lnTo>
                    <a:lnTo>
                      <a:pt x="432" y="2"/>
                    </a:lnTo>
                    <a:lnTo>
                      <a:pt x="384" y="10"/>
                    </a:lnTo>
                    <a:lnTo>
                      <a:pt x="338" y="23"/>
                    </a:lnTo>
                    <a:lnTo>
                      <a:pt x="295" y="39"/>
                    </a:lnTo>
                    <a:lnTo>
                      <a:pt x="251" y="60"/>
                    </a:lnTo>
                    <a:lnTo>
                      <a:pt x="213" y="86"/>
                    </a:lnTo>
                    <a:lnTo>
                      <a:pt x="176" y="114"/>
                    </a:lnTo>
                    <a:lnTo>
                      <a:pt x="140" y="147"/>
                    </a:lnTo>
                    <a:lnTo>
                      <a:pt x="109" y="182"/>
                    </a:lnTo>
                    <a:lnTo>
                      <a:pt x="81" y="219"/>
                    </a:lnTo>
                    <a:lnTo>
                      <a:pt x="69" y="240"/>
                    </a:lnTo>
                    <a:lnTo>
                      <a:pt x="58" y="262"/>
                    </a:lnTo>
                    <a:lnTo>
                      <a:pt x="48" y="282"/>
                    </a:lnTo>
                    <a:lnTo>
                      <a:pt x="38" y="305"/>
                    </a:lnTo>
                    <a:lnTo>
                      <a:pt x="29" y="327"/>
                    </a:lnTo>
                    <a:lnTo>
                      <a:pt x="21" y="351"/>
                    </a:lnTo>
                    <a:lnTo>
                      <a:pt x="15" y="373"/>
                    </a:lnTo>
                    <a:lnTo>
                      <a:pt x="9" y="398"/>
                    </a:lnTo>
                    <a:lnTo>
                      <a:pt x="6" y="424"/>
                    </a:lnTo>
                    <a:lnTo>
                      <a:pt x="3" y="448"/>
                    </a:lnTo>
                    <a:lnTo>
                      <a:pt x="0" y="474"/>
                    </a:lnTo>
                    <a:lnTo>
                      <a:pt x="0" y="498"/>
                    </a:lnTo>
                    <a:lnTo>
                      <a:pt x="0" y="524"/>
                    </a:lnTo>
                    <a:lnTo>
                      <a:pt x="3" y="550"/>
                    </a:lnTo>
                    <a:lnTo>
                      <a:pt x="6" y="574"/>
                    </a:lnTo>
                    <a:lnTo>
                      <a:pt x="9" y="600"/>
                    </a:lnTo>
                    <a:lnTo>
                      <a:pt x="15" y="624"/>
                    </a:lnTo>
                    <a:lnTo>
                      <a:pt x="21" y="646"/>
                    </a:lnTo>
                    <a:lnTo>
                      <a:pt x="29" y="670"/>
                    </a:lnTo>
                    <a:lnTo>
                      <a:pt x="38" y="693"/>
                    </a:lnTo>
                    <a:lnTo>
                      <a:pt x="48" y="715"/>
                    </a:lnTo>
                    <a:lnTo>
                      <a:pt x="58" y="735"/>
                    </a:lnTo>
                    <a:lnTo>
                      <a:pt x="69" y="757"/>
                    </a:lnTo>
                    <a:lnTo>
                      <a:pt x="81" y="778"/>
                    </a:lnTo>
                    <a:lnTo>
                      <a:pt x="109" y="815"/>
                    </a:lnTo>
                    <a:lnTo>
                      <a:pt x="140" y="850"/>
                    </a:lnTo>
                    <a:lnTo>
                      <a:pt x="176" y="884"/>
                    </a:lnTo>
                    <a:lnTo>
                      <a:pt x="213" y="911"/>
                    </a:lnTo>
                    <a:lnTo>
                      <a:pt x="251" y="937"/>
                    </a:lnTo>
                    <a:lnTo>
                      <a:pt x="295" y="958"/>
                    </a:lnTo>
                    <a:lnTo>
                      <a:pt x="338" y="975"/>
                    </a:lnTo>
                    <a:lnTo>
                      <a:pt x="384" y="988"/>
                    </a:lnTo>
                    <a:lnTo>
                      <a:pt x="432" y="995"/>
                    </a:lnTo>
                    <a:lnTo>
                      <a:pt x="457" y="997"/>
                    </a:lnTo>
                    <a:lnTo>
                      <a:pt x="481" y="997"/>
                    </a:lnTo>
                    <a:lnTo>
                      <a:pt x="506" y="997"/>
                    </a:lnTo>
                    <a:lnTo>
                      <a:pt x="531" y="995"/>
                    </a:lnTo>
                    <a:lnTo>
                      <a:pt x="579" y="988"/>
                    </a:lnTo>
                    <a:lnTo>
                      <a:pt x="625" y="975"/>
                    </a:lnTo>
                    <a:lnTo>
                      <a:pt x="668" y="958"/>
                    </a:lnTo>
                    <a:lnTo>
                      <a:pt x="711" y="937"/>
                    </a:lnTo>
                    <a:lnTo>
                      <a:pt x="750" y="911"/>
                    </a:lnTo>
                    <a:lnTo>
                      <a:pt x="787" y="884"/>
                    </a:lnTo>
                    <a:lnTo>
                      <a:pt x="823" y="850"/>
                    </a:lnTo>
                    <a:lnTo>
                      <a:pt x="854" y="815"/>
                    </a:lnTo>
                    <a:lnTo>
                      <a:pt x="881" y="778"/>
                    </a:lnTo>
                    <a:lnTo>
                      <a:pt x="894" y="757"/>
                    </a:lnTo>
                    <a:lnTo>
                      <a:pt x="904" y="735"/>
                    </a:lnTo>
                    <a:lnTo>
                      <a:pt x="915" y="715"/>
                    </a:lnTo>
                    <a:lnTo>
                      <a:pt x="925" y="693"/>
                    </a:lnTo>
                    <a:lnTo>
                      <a:pt x="934" y="670"/>
                    </a:lnTo>
                    <a:lnTo>
                      <a:pt x="942" y="646"/>
                    </a:lnTo>
                    <a:lnTo>
                      <a:pt x="948" y="624"/>
                    </a:lnTo>
                    <a:lnTo>
                      <a:pt x="954" y="600"/>
                    </a:lnTo>
                    <a:lnTo>
                      <a:pt x="957" y="574"/>
                    </a:lnTo>
                    <a:lnTo>
                      <a:pt x="960" y="550"/>
                    </a:lnTo>
                    <a:lnTo>
                      <a:pt x="963" y="524"/>
                    </a:lnTo>
                    <a:lnTo>
                      <a:pt x="963" y="498"/>
                    </a:lnTo>
                    <a:lnTo>
                      <a:pt x="963" y="474"/>
                    </a:lnTo>
                    <a:lnTo>
                      <a:pt x="960" y="448"/>
                    </a:lnTo>
                    <a:lnTo>
                      <a:pt x="957" y="424"/>
                    </a:lnTo>
                    <a:lnTo>
                      <a:pt x="954" y="398"/>
                    </a:lnTo>
                    <a:lnTo>
                      <a:pt x="948" y="373"/>
                    </a:lnTo>
                    <a:lnTo>
                      <a:pt x="942" y="351"/>
                    </a:lnTo>
                    <a:lnTo>
                      <a:pt x="934" y="327"/>
                    </a:lnTo>
                    <a:lnTo>
                      <a:pt x="925" y="305"/>
                    </a:lnTo>
                    <a:lnTo>
                      <a:pt x="915" y="282"/>
                    </a:lnTo>
                    <a:lnTo>
                      <a:pt x="904" y="262"/>
                    </a:lnTo>
                    <a:lnTo>
                      <a:pt x="894" y="240"/>
                    </a:lnTo>
                    <a:lnTo>
                      <a:pt x="881" y="219"/>
                    </a:lnTo>
                    <a:lnTo>
                      <a:pt x="854" y="182"/>
                    </a:lnTo>
                    <a:lnTo>
                      <a:pt x="823" y="147"/>
                    </a:lnTo>
                    <a:lnTo>
                      <a:pt x="787" y="114"/>
                    </a:lnTo>
                    <a:lnTo>
                      <a:pt x="750" y="86"/>
                    </a:lnTo>
                    <a:lnTo>
                      <a:pt x="711" y="60"/>
                    </a:lnTo>
                    <a:lnTo>
                      <a:pt x="668" y="39"/>
                    </a:lnTo>
                    <a:lnTo>
                      <a:pt x="625" y="23"/>
                    </a:lnTo>
                    <a:lnTo>
                      <a:pt x="579" y="10"/>
                    </a:lnTo>
                    <a:lnTo>
                      <a:pt x="531" y="2"/>
                    </a:lnTo>
                    <a:lnTo>
                      <a:pt x="506" y="0"/>
                    </a:lnTo>
                    <a:lnTo>
                      <a:pt x="481" y="0"/>
                    </a:lnTo>
                    <a:close/>
                  </a:path>
                </a:pathLst>
              </a:custGeom>
              <a:solidFill>
                <a:schemeClr val="accent2"/>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grpSp>
        <p:sp>
          <p:nvSpPr>
            <p:cNvPr id="52" name="Rectangle 488"/>
            <p:cNvSpPr>
              <a:spLocks noChangeArrowheads="1"/>
            </p:cNvSpPr>
            <p:nvPr/>
          </p:nvSpPr>
          <p:spPr bwMode="auto">
            <a:xfrm>
              <a:off x="830" y="2526"/>
              <a:ext cx="377" cy="173"/>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COVERAGE</a:t>
              </a:r>
            </a:p>
            <a:p>
              <a:pPr algn="ctr" defTabSz="914400">
                <a:defRPr/>
              </a:pPr>
              <a:r>
                <a:rPr lang="en-US" sz="900" b="1" dirty="0">
                  <a:solidFill>
                    <a:srgbClr val="000000"/>
                  </a:solidFill>
                  <a:latin typeface="+mn-lt"/>
                  <a:cs typeface="+mn-cs"/>
                </a:rPr>
                <a:t>ANALYSIS</a:t>
              </a:r>
            </a:p>
          </p:txBody>
        </p:sp>
        <p:sp>
          <p:nvSpPr>
            <p:cNvPr id="53" name="Rectangle 489"/>
            <p:cNvSpPr>
              <a:spLocks noChangeArrowheads="1"/>
            </p:cNvSpPr>
            <p:nvPr/>
          </p:nvSpPr>
          <p:spPr bwMode="auto">
            <a:xfrm>
              <a:off x="1018" y="2615"/>
              <a:ext cx="0" cy="173"/>
            </a:xfrm>
            <a:prstGeom prst="rect">
              <a:avLst/>
            </a:prstGeom>
            <a:noFill/>
            <a:ln w="9525">
              <a:noFill/>
              <a:miter lim="800000"/>
              <a:headEnd/>
              <a:tailEnd/>
            </a:ln>
          </p:spPr>
          <p:txBody>
            <a:bodyPr wrap="none" lIns="0" tIns="0" rIns="0" bIns="0">
              <a:spAutoFit/>
            </a:bodyPr>
            <a:lstStyle/>
            <a:p>
              <a:pPr algn="ctr" defTabSz="914400">
                <a:defRPr/>
              </a:pPr>
              <a:endParaRPr lang="en-US" b="1" dirty="0">
                <a:latin typeface="+mn-lt"/>
                <a:cs typeface="+mn-cs"/>
              </a:endParaRPr>
            </a:p>
          </p:txBody>
        </p:sp>
        <p:grpSp>
          <p:nvGrpSpPr>
            <p:cNvPr id="47167" name="Group 636"/>
            <p:cNvGrpSpPr>
              <a:grpSpLocks/>
            </p:cNvGrpSpPr>
            <p:nvPr/>
          </p:nvGrpSpPr>
          <p:grpSpPr bwMode="auto">
            <a:xfrm>
              <a:off x="1820" y="3154"/>
              <a:ext cx="561" cy="566"/>
              <a:chOff x="1820" y="3154"/>
              <a:chExt cx="561" cy="566"/>
            </a:xfrm>
          </p:grpSpPr>
          <p:sp>
            <p:nvSpPr>
              <p:cNvPr id="57" name="Freeform 490"/>
              <p:cNvSpPr>
                <a:spLocks/>
              </p:cNvSpPr>
              <p:nvPr/>
            </p:nvSpPr>
            <p:spPr bwMode="auto">
              <a:xfrm>
                <a:off x="2060" y="3154"/>
                <a:ext cx="92" cy="68"/>
              </a:xfrm>
              <a:custGeom>
                <a:avLst/>
                <a:gdLst/>
                <a:ahLst/>
                <a:cxnLst>
                  <a:cxn ang="0">
                    <a:pos x="25" y="136"/>
                  </a:cxn>
                  <a:cxn ang="0">
                    <a:pos x="0" y="136"/>
                  </a:cxn>
                  <a:cxn ang="0">
                    <a:pos x="161" y="2"/>
                  </a:cxn>
                  <a:cxn ang="0">
                    <a:pos x="184" y="0"/>
                  </a:cxn>
                  <a:cxn ang="0">
                    <a:pos x="25" y="136"/>
                  </a:cxn>
                </a:cxnLst>
                <a:rect l="0" t="0" r="r" b="b"/>
                <a:pathLst>
                  <a:path w="184" h="136">
                    <a:moveTo>
                      <a:pt x="25" y="136"/>
                    </a:moveTo>
                    <a:lnTo>
                      <a:pt x="0" y="136"/>
                    </a:lnTo>
                    <a:lnTo>
                      <a:pt x="161" y="2"/>
                    </a:lnTo>
                    <a:lnTo>
                      <a:pt x="184" y="0"/>
                    </a:lnTo>
                    <a:lnTo>
                      <a:pt x="25" y="136"/>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58" name="Freeform 491"/>
              <p:cNvSpPr>
                <a:spLocks/>
              </p:cNvSpPr>
              <p:nvPr/>
            </p:nvSpPr>
            <p:spPr bwMode="auto">
              <a:xfrm>
                <a:off x="2068" y="3154"/>
                <a:ext cx="84" cy="68"/>
              </a:xfrm>
              <a:custGeom>
                <a:avLst/>
                <a:gdLst/>
                <a:ahLst/>
                <a:cxnLst>
                  <a:cxn ang="0">
                    <a:pos x="8" y="136"/>
                  </a:cxn>
                  <a:cxn ang="0">
                    <a:pos x="0" y="136"/>
                  </a:cxn>
                  <a:cxn ang="0">
                    <a:pos x="159" y="0"/>
                  </a:cxn>
                  <a:cxn ang="0">
                    <a:pos x="167" y="0"/>
                  </a:cxn>
                  <a:cxn ang="0">
                    <a:pos x="8" y="136"/>
                  </a:cxn>
                </a:cxnLst>
                <a:rect l="0" t="0" r="r" b="b"/>
                <a:pathLst>
                  <a:path w="167" h="136">
                    <a:moveTo>
                      <a:pt x="8" y="136"/>
                    </a:moveTo>
                    <a:lnTo>
                      <a:pt x="0" y="136"/>
                    </a:lnTo>
                    <a:lnTo>
                      <a:pt x="159" y="0"/>
                    </a:lnTo>
                    <a:lnTo>
                      <a:pt x="167" y="0"/>
                    </a:lnTo>
                    <a:lnTo>
                      <a:pt x="8" y="136"/>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59" name="Freeform 492"/>
              <p:cNvSpPr>
                <a:spLocks/>
              </p:cNvSpPr>
              <p:nvPr/>
            </p:nvSpPr>
            <p:spPr bwMode="auto">
              <a:xfrm>
                <a:off x="2064" y="3154"/>
                <a:ext cx="84" cy="68"/>
              </a:xfrm>
              <a:custGeom>
                <a:avLst/>
                <a:gdLst/>
                <a:ahLst/>
                <a:cxnLst>
                  <a:cxn ang="0">
                    <a:pos x="9" y="136"/>
                  </a:cxn>
                  <a:cxn ang="0">
                    <a:pos x="0" y="136"/>
                  </a:cxn>
                  <a:cxn ang="0">
                    <a:pos x="161" y="2"/>
                  </a:cxn>
                  <a:cxn ang="0">
                    <a:pos x="168" y="0"/>
                  </a:cxn>
                  <a:cxn ang="0">
                    <a:pos x="9" y="136"/>
                  </a:cxn>
                </a:cxnLst>
                <a:rect l="0" t="0" r="r" b="b"/>
                <a:pathLst>
                  <a:path w="168" h="136">
                    <a:moveTo>
                      <a:pt x="9" y="136"/>
                    </a:moveTo>
                    <a:lnTo>
                      <a:pt x="0" y="136"/>
                    </a:lnTo>
                    <a:lnTo>
                      <a:pt x="161" y="2"/>
                    </a:lnTo>
                    <a:lnTo>
                      <a:pt x="168" y="0"/>
                    </a:lnTo>
                    <a:lnTo>
                      <a:pt x="9" y="136"/>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60" name="Freeform 493"/>
              <p:cNvSpPr>
                <a:spLocks/>
              </p:cNvSpPr>
              <p:nvPr/>
            </p:nvSpPr>
            <p:spPr bwMode="auto">
              <a:xfrm>
                <a:off x="2060" y="3155"/>
                <a:ext cx="83" cy="67"/>
              </a:xfrm>
              <a:custGeom>
                <a:avLst/>
                <a:gdLst/>
                <a:ahLst/>
                <a:cxnLst>
                  <a:cxn ang="0">
                    <a:pos x="8" y="134"/>
                  </a:cxn>
                  <a:cxn ang="0">
                    <a:pos x="0" y="134"/>
                  </a:cxn>
                  <a:cxn ang="0">
                    <a:pos x="161" y="0"/>
                  </a:cxn>
                  <a:cxn ang="0">
                    <a:pos x="169" y="0"/>
                  </a:cxn>
                  <a:cxn ang="0">
                    <a:pos x="8" y="134"/>
                  </a:cxn>
                </a:cxnLst>
                <a:rect l="0" t="0" r="r" b="b"/>
                <a:pathLst>
                  <a:path w="169" h="134">
                    <a:moveTo>
                      <a:pt x="8" y="134"/>
                    </a:moveTo>
                    <a:lnTo>
                      <a:pt x="0" y="134"/>
                    </a:lnTo>
                    <a:lnTo>
                      <a:pt x="161" y="0"/>
                    </a:lnTo>
                    <a:lnTo>
                      <a:pt x="169" y="0"/>
                    </a:lnTo>
                    <a:lnTo>
                      <a:pt x="8" y="134"/>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61" name="Freeform 494"/>
              <p:cNvSpPr>
                <a:spLocks/>
              </p:cNvSpPr>
              <p:nvPr/>
            </p:nvSpPr>
            <p:spPr bwMode="auto">
              <a:xfrm>
                <a:off x="2047" y="3155"/>
                <a:ext cx="93" cy="68"/>
              </a:xfrm>
              <a:custGeom>
                <a:avLst/>
                <a:gdLst/>
                <a:ahLst/>
                <a:cxnLst>
                  <a:cxn ang="0">
                    <a:pos x="26" y="134"/>
                  </a:cxn>
                  <a:cxn ang="0">
                    <a:pos x="0" y="135"/>
                  </a:cxn>
                  <a:cxn ang="0">
                    <a:pos x="164" y="2"/>
                  </a:cxn>
                  <a:cxn ang="0">
                    <a:pos x="187" y="0"/>
                  </a:cxn>
                  <a:cxn ang="0">
                    <a:pos x="26" y="134"/>
                  </a:cxn>
                </a:cxnLst>
                <a:rect l="0" t="0" r="r" b="b"/>
                <a:pathLst>
                  <a:path w="187" h="135">
                    <a:moveTo>
                      <a:pt x="26" y="134"/>
                    </a:moveTo>
                    <a:lnTo>
                      <a:pt x="0" y="135"/>
                    </a:lnTo>
                    <a:lnTo>
                      <a:pt x="164" y="2"/>
                    </a:lnTo>
                    <a:lnTo>
                      <a:pt x="187" y="0"/>
                    </a:lnTo>
                    <a:lnTo>
                      <a:pt x="26" y="134"/>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62" name="Freeform 495"/>
              <p:cNvSpPr>
                <a:spLocks/>
              </p:cNvSpPr>
              <p:nvPr/>
            </p:nvSpPr>
            <p:spPr bwMode="auto">
              <a:xfrm>
                <a:off x="2058" y="3155"/>
                <a:ext cx="83" cy="68"/>
              </a:xfrm>
              <a:custGeom>
                <a:avLst/>
                <a:gdLst/>
                <a:ahLst/>
                <a:cxnLst>
                  <a:cxn ang="0">
                    <a:pos x="6" y="134"/>
                  </a:cxn>
                  <a:cxn ang="0">
                    <a:pos x="0" y="135"/>
                  </a:cxn>
                  <a:cxn ang="0">
                    <a:pos x="161" y="0"/>
                  </a:cxn>
                  <a:cxn ang="0">
                    <a:pos x="167" y="0"/>
                  </a:cxn>
                  <a:cxn ang="0">
                    <a:pos x="6" y="134"/>
                  </a:cxn>
                </a:cxnLst>
                <a:rect l="0" t="0" r="r" b="b"/>
                <a:pathLst>
                  <a:path w="167" h="135">
                    <a:moveTo>
                      <a:pt x="6" y="134"/>
                    </a:moveTo>
                    <a:lnTo>
                      <a:pt x="0" y="135"/>
                    </a:lnTo>
                    <a:lnTo>
                      <a:pt x="161" y="0"/>
                    </a:lnTo>
                    <a:lnTo>
                      <a:pt x="167" y="0"/>
                    </a:lnTo>
                    <a:lnTo>
                      <a:pt x="6" y="134"/>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63" name="Freeform 496"/>
              <p:cNvSpPr>
                <a:spLocks/>
              </p:cNvSpPr>
              <p:nvPr/>
            </p:nvSpPr>
            <p:spPr bwMode="auto">
              <a:xfrm>
                <a:off x="2053" y="3155"/>
                <a:ext cx="84" cy="68"/>
              </a:xfrm>
              <a:custGeom>
                <a:avLst/>
                <a:gdLst/>
                <a:ahLst/>
                <a:cxnLst>
                  <a:cxn ang="0">
                    <a:pos x="8" y="135"/>
                  </a:cxn>
                  <a:cxn ang="0">
                    <a:pos x="0" y="135"/>
                  </a:cxn>
                  <a:cxn ang="0">
                    <a:pos x="164" y="0"/>
                  </a:cxn>
                  <a:cxn ang="0">
                    <a:pos x="169" y="0"/>
                  </a:cxn>
                  <a:cxn ang="0">
                    <a:pos x="8" y="135"/>
                  </a:cxn>
                </a:cxnLst>
                <a:rect l="0" t="0" r="r" b="b"/>
                <a:pathLst>
                  <a:path w="169" h="135">
                    <a:moveTo>
                      <a:pt x="8" y="135"/>
                    </a:moveTo>
                    <a:lnTo>
                      <a:pt x="0" y="135"/>
                    </a:lnTo>
                    <a:lnTo>
                      <a:pt x="164" y="0"/>
                    </a:lnTo>
                    <a:lnTo>
                      <a:pt x="169" y="0"/>
                    </a:lnTo>
                    <a:lnTo>
                      <a:pt x="8" y="135"/>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64" name="Freeform 497"/>
              <p:cNvSpPr>
                <a:spLocks/>
              </p:cNvSpPr>
              <p:nvPr/>
            </p:nvSpPr>
            <p:spPr bwMode="auto">
              <a:xfrm>
                <a:off x="2051" y="3155"/>
                <a:ext cx="83" cy="68"/>
              </a:xfrm>
              <a:custGeom>
                <a:avLst/>
                <a:gdLst/>
                <a:ahLst/>
                <a:cxnLst>
                  <a:cxn ang="0">
                    <a:pos x="6" y="135"/>
                  </a:cxn>
                  <a:cxn ang="0">
                    <a:pos x="0" y="135"/>
                  </a:cxn>
                  <a:cxn ang="0">
                    <a:pos x="164" y="0"/>
                  </a:cxn>
                  <a:cxn ang="0">
                    <a:pos x="170" y="0"/>
                  </a:cxn>
                  <a:cxn ang="0">
                    <a:pos x="6" y="135"/>
                  </a:cxn>
                </a:cxnLst>
                <a:rect l="0" t="0" r="r" b="b"/>
                <a:pathLst>
                  <a:path w="170" h="135">
                    <a:moveTo>
                      <a:pt x="6" y="135"/>
                    </a:moveTo>
                    <a:lnTo>
                      <a:pt x="0" y="135"/>
                    </a:lnTo>
                    <a:lnTo>
                      <a:pt x="164" y="0"/>
                    </a:lnTo>
                    <a:lnTo>
                      <a:pt x="170" y="0"/>
                    </a:lnTo>
                    <a:lnTo>
                      <a:pt x="6" y="135"/>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65" name="Freeform 498"/>
              <p:cNvSpPr>
                <a:spLocks/>
              </p:cNvSpPr>
              <p:nvPr/>
            </p:nvSpPr>
            <p:spPr bwMode="auto">
              <a:xfrm>
                <a:off x="2047" y="3155"/>
                <a:ext cx="84" cy="68"/>
              </a:xfrm>
              <a:custGeom>
                <a:avLst/>
                <a:gdLst/>
                <a:ahLst/>
                <a:cxnLst>
                  <a:cxn ang="0">
                    <a:pos x="6" y="135"/>
                  </a:cxn>
                  <a:cxn ang="0">
                    <a:pos x="0" y="135"/>
                  </a:cxn>
                  <a:cxn ang="0">
                    <a:pos x="164" y="2"/>
                  </a:cxn>
                  <a:cxn ang="0">
                    <a:pos x="170" y="0"/>
                  </a:cxn>
                  <a:cxn ang="0">
                    <a:pos x="6" y="135"/>
                  </a:cxn>
                </a:cxnLst>
                <a:rect l="0" t="0" r="r" b="b"/>
                <a:pathLst>
                  <a:path w="170" h="135">
                    <a:moveTo>
                      <a:pt x="6" y="135"/>
                    </a:moveTo>
                    <a:lnTo>
                      <a:pt x="0" y="135"/>
                    </a:lnTo>
                    <a:lnTo>
                      <a:pt x="164" y="2"/>
                    </a:lnTo>
                    <a:lnTo>
                      <a:pt x="170" y="0"/>
                    </a:lnTo>
                    <a:lnTo>
                      <a:pt x="6" y="135"/>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66" name="Freeform 499"/>
              <p:cNvSpPr>
                <a:spLocks/>
              </p:cNvSpPr>
              <p:nvPr/>
            </p:nvSpPr>
            <p:spPr bwMode="auto">
              <a:xfrm>
                <a:off x="2022" y="3156"/>
                <a:ext cx="105" cy="70"/>
              </a:xfrm>
              <a:custGeom>
                <a:avLst/>
                <a:gdLst/>
                <a:ahLst/>
                <a:cxnLst>
                  <a:cxn ang="0">
                    <a:pos x="49" y="133"/>
                  </a:cxn>
                  <a:cxn ang="0">
                    <a:pos x="0" y="141"/>
                  </a:cxn>
                  <a:cxn ang="0">
                    <a:pos x="168" y="5"/>
                  </a:cxn>
                  <a:cxn ang="0">
                    <a:pos x="213" y="0"/>
                  </a:cxn>
                  <a:cxn ang="0">
                    <a:pos x="49" y="133"/>
                  </a:cxn>
                </a:cxnLst>
                <a:rect l="0" t="0" r="r" b="b"/>
                <a:pathLst>
                  <a:path w="213" h="141">
                    <a:moveTo>
                      <a:pt x="49" y="133"/>
                    </a:moveTo>
                    <a:lnTo>
                      <a:pt x="0" y="141"/>
                    </a:lnTo>
                    <a:lnTo>
                      <a:pt x="168" y="5"/>
                    </a:lnTo>
                    <a:lnTo>
                      <a:pt x="213" y="0"/>
                    </a:lnTo>
                    <a:lnTo>
                      <a:pt x="49" y="133"/>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67" name="Freeform 500"/>
              <p:cNvSpPr>
                <a:spLocks/>
              </p:cNvSpPr>
              <p:nvPr/>
            </p:nvSpPr>
            <p:spPr bwMode="auto">
              <a:xfrm>
                <a:off x="2042" y="3156"/>
                <a:ext cx="86" cy="68"/>
              </a:xfrm>
              <a:custGeom>
                <a:avLst/>
                <a:gdLst/>
                <a:ahLst/>
                <a:cxnLst>
                  <a:cxn ang="0">
                    <a:pos x="9" y="133"/>
                  </a:cxn>
                  <a:cxn ang="0">
                    <a:pos x="0" y="135"/>
                  </a:cxn>
                  <a:cxn ang="0">
                    <a:pos x="163" y="0"/>
                  </a:cxn>
                  <a:cxn ang="0">
                    <a:pos x="173" y="0"/>
                  </a:cxn>
                  <a:cxn ang="0">
                    <a:pos x="9" y="133"/>
                  </a:cxn>
                </a:cxnLst>
                <a:rect l="0" t="0" r="r" b="b"/>
                <a:pathLst>
                  <a:path w="173" h="135">
                    <a:moveTo>
                      <a:pt x="9" y="133"/>
                    </a:moveTo>
                    <a:lnTo>
                      <a:pt x="0" y="135"/>
                    </a:lnTo>
                    <a:lnTo>
                      <a:pt x="163" y="0"/>
                    </a:lnTo>
                    <a:lnTo>
                      <a:pt x="173" y="0"/>
                    </a:lnTo>
                    <a:lnTo>
                      <a:pt x="9" y="133"/>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68" name="Freeform 501"/>
              <p:cNvSpPr>
                <a:spLocks/>
              </p:cNvSpPr>
              <p:nvPr/>
            </p:nvSpPr>
            <p:spPr bwMode="auto">
              <a:xfrm>
                <a:off x="2037" y="3156"/>
                <a:ext cx="88" cy="69"/>
              </a:xfrm>
              <a:custGeom>
                <a:avLst/>
                <a:gdLst/>
                <a:ahLst/>
                <a:cxnLst>
                  <a:cxn ang="0">
                    <a:pos x="11" y="135"/>
                  </a:cxn>
                  <a:cxn ang="0">
                    <a:pos x="0" y="137"/>
                  </a:cxn>
                  <a:cxn ang="0">
                    <a:pos x="165" y="2"/>
                  </a:cxn>
                  <a:cxn ang="0">
                    <a:pos x="174" y="0"/>
                  </a:cxn>
                  <a:cxn ang="0">
                    <a:pos x="11" y="135"/>
                  </a:cxn>
                </a:cxnLst>
                <a:rect l="0" t="0" r="r" b="b"/>
                <a:pathLst>
                  <a:path w="174" h="137">
                    <a:moveTo>
                      <a:pt x="11" y="135"/>
                    </a:moveTo>
                    <a:lnTo>
                      <a:pt x="0" y="137"/>
                    </a:lnTo>
                    <a:lnTo>
                      <a:pt x="165" y="2"/>
                    </a:lnTo>
                    <a:lnTo>
                      <a:pt x="174" y="0"/>
                    </a:lnTo>
                    <a:lnTo>
                      <a:pt x="11"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69" name="Freeform 502"/>
              <p:cNvSpPr>
                <a:spLocks/>
              </p:cNvSpPr>
              <p:nvPr/>
            </p:nvSpPr>
            <p:spPr bwMode="auto">
              <a:xfrm>
                <a:off x="2032" y="3157"/>
                <a:ext cx="87" cy="69"/>
              </a:xfrm>
              <a:custGeom>
                <a:avLst/>
                <a:gdLst/>
                <a:ahLst/>
                <a:cxnLst>
                  <a:cxn ang="0">
                    <a:pos x="9" y="135"/>
                  </a:cxn>
                  <a:cxn ang="0">
                    <a:pos x="0" y="137"/>
                  </a:cxn>
                  <a:cxn ang="0">
                    <a:pos x="165" y="2"/>
                  </a:cxn>
                  <a:cxn ang="0">
                    <a:pos x="174" y="0"/>
                  </a:cxn>
                  <a:cxn ang="0">
                    <a:pos x="9" y="135"/>
                  </a:cxn>
                </a:cxnLst>
                <a:rect l="0" t="0" r="r" b="b"/>
                <a:pathLst>
                  <a:path w="174" h="137">
                    <a:moveTo>
                      <a:pt x="9" y="135"/>
                    </a:moveTo>
                    <a:lnTo>
                      <a:pt x="0" y="137"/>
                    </a:lnTo>
                    <a:lnTo>
                      <a:pt x="165" y="2"/>
                    </a:lnTo>
                    <a:lnTo>
                      <a:pt x="174" y="0"/>
                    </a:lnTo>
                    <a:lnTo>
                      <a:pt x="9" y="135"/>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70" name="Freeform 503"/>
              <p:cNvSpPr>
                <a:spLocks/>
              </p:cNvSpPr>
              <p:nvPr/>
            </p:nvSpPr>
            <p:spPr bwMode="auto">
              <a:xfrm>
                <a:off x="2026" y="3158"/>
                <a:ext cx="88" cy="68"/>
              </a:xfrm>
              <a:custGeom>
                <a:avLst/>
                <a:gdLst/>
                <a:ahLst/>
                <a:cxnLst>
                  <a:cxn ang="0">
                    <a:pos x="11" y="135"/>
                  </a:cxn>
                  <a:cxn ang="0">
                    <a:pos x="0" y="137"/>
                  </a:cxn>
                  <a:cxn ang="0">
                    <a:pos x="167" y="1"/>
                  </a:cxn>
                  <a:cxn ang="0">
                    <a:pos x="176" y="0"/>
                  </a:cxn>
                  <a:cxn ang="0">
                    <a:pos x="11" y="135"/>
                  </a:cxn>
                </a:cxnLst>
                <a:rect l="0" t="0" r="r" b="b"/>
                <a:pathLst>
                  <a:path w="176" h="137">
                    <a:moveTo>
                      <a:pt x="11" y="135"/>
                    </a:moveTo>
                    <a:lnTo>
                      <a:pt x="0" y="137"/>
                    </a:lnTo>
                    <a:lnTo>
                      <a:pt x="167" y="1"/>
                    </a:lnTo>
                    <a:lnTo>
                      <a:pt x="176" y="0"/>
                    </a:lnTo>
                    <a:lnTo>
                      <a:pt x="11" y="135"/>
                    </a:lnTo>
                    <a:close/>
                  </a:path>
                </a:pathLst>
              </a:custGeom>
              <a:solidFill>
                <a:srgbClr val="A0A040"/>
              </a:solidFill>
              <a:ln w="9525">
                <a:noFill/>
                <a:round/>
                <a:headEnd/>
                <a:tailEnd/>
              </a:ln>
            </p:spPr>
            <p:txBody>
              <a:bodyPr/>
              <a:lstStyle/>
              <a:p>
                <a:pPr algn="ctr">
                  <a:defRPr/>
                </a:pPr>
                <a:endParaRPr lang="en-US" b="1" dirty="0">
                  <a:latin typeface="+mn-lt"/>
                  <a:cs typeface="+mn-cs"/>
                </a:endParaRPr>
              </a:p>
            </p:txBody>
          </p:sp>
          <p:sp>
            <p:nvSpPr>
              <p:cNvPr id="71" name="Freeform 504"/>
              <p:cNvSpPr>
                <a:spLocks/>
              </p:cNvSpPr>
              <p:nvPr/>
            </p:nvSpPr>
            <p:spPr bwMode="auto">
              <a:xfrm>
                <a:off x="2022" y="3159"/>
                <a:ext cx="88" cy="67"/>
              </a:xfrm>
              <a:custGeom>
                <a:avLst/>
                <a:gdLst/>
                <a:ahLst/>
                <a:cxnLst>
                  <a:cxn ang="0">
                    <a:pos x="9" y="136"/>
                  </a:cxn>
                  <a:cxn ang="0">
                    <a:pos x="0" y="136"/>
                  </a:cxn>
                  <a:cxn ang="0">
                    <a:pos x="168" y="0"/>
                  </a:cxn>
                  <a:cxn ang="0">
                    <a:pos x="176" y="0"/>
                  </a:cxn>
                  <a:cxn ang="0">
                    <a:pos x="9" y="136"/>
                  </a:cxn>
                </a:cxnLst>
                <a:rect l="0" t="0" r="r" b="b"/>
                <a:pathLst>
                  <a:path w="176" h="136">
                    <a:moveTo>
                      <a:pt x="9" y="136"/>
                    </a:moveTo>
                    <a:lnTo>
                      <a:pt x="0" y="136"/>
                    </a:lnTo>
                    <a:lnTo>
                      <a:pt x="168" y="0"/>
                    </a:lnTo>
                    <a:lnTo>
                      <a:pt x="176" y="0"/>
                    </a:lnTo>
                    <a:lnTo>
                      <a:pt x="9" y="136"/>
                    </a:lnTo>
                    <a:close/>
                  </a:path>
                </a:pathLst>
              </a:custGeom>
              <a:solidFill>
                <a:srgbClr val="A1A140"/>
              </a:solidFill>
              <a:ln w="9525">
                <a:noFill/>
                <a:round/>
                <a:headEnd/>
                <a:tailEnd/>
              </a:ln>
            </p:spPr>
            <p:txBody>
              <a:bodyPr/>
              <a:lstStyle/>
              <a:p>
                <a:pPr algn="ctr">
                  <a:defRPr/>
                </a:pPr>
                <a:endParaRPr lang="en-US" b="1" dirty="0">
                  <a:latin typeface="+mn-lt"/>
                  <a:cs typeface="+mn-cs"/>
                </a:endParaRPr>
              </a:p>
            </p:txBody>
          </p:sp>
          <p:sp>
            <p:nvSpPr>
              <p:cNvPr id="72" name="Freeform 505"/>
              <p:cNvSpPr>
                <a:spLocks/>
              </p:cNvSpPr>
              <p:nvPr/>
            </p:nvSpPr>
            <p:spPr bwMode="auto">
              <a:xfrm>
                <a:off x="1997" y="3159"/>
                <a:ext cx="109" cy="77"/>
              </a:xfrm>
              <a:custGeom>
                <a:avLst/>
                <a:gdLst/>
                <a:ahLst/>
                <a:cxnLst>
                  <a:cxn ang="0">
                    <a:pos x="50" y="136"/>
                  </a:cxn>
                  <a:cxn ang="0">
                    <a:pos x="0" y="149"/>
                  </a:cxn>
                  <a:cxn ang="0">
                    <a:pos x="173" y="12"/>
                  </a:cxn>
                  <a:cxn ang="0">
                    <a:pos x="218" y="0"/>
                  </a:cxn>
                  <a:cxn ang="0">
                    <a:pos x="50" y="136"/>
                  </a:cxn>
                </a:cxnLst>
                <a:rect l="0" t="0" r="r" b="b"/>
                <a:pathLst>
                  <a:path w="218" h="149">
                    <a:moveTo>
                      <a:pt x="50" y="136"/>
                    </a:moveTo>
                    <a:lnTo>
                      <a:pt x="0" y="149"/>
                    </a:lnTo>
                    <a:lnTo>
                      <a:pt x="173" y="12"/>
                    </a:lnTo>
                    <a:lnTo>
                      <a:pt x="218" y="0"/>
                    </a:lnTo>
                    <a:lnTo>
                      <a:pt x="50" y="136"/>
                    </a:lnTo>
                    <a:close/>
                  </a:path>
                </a:pathLst>
              </a:custGeom>
              <a:solidFill>
                <a:srgbClr val="A3A341"/>
              </a:solidFill>
              <a:ln w="9525">
                <a:noFill/>
                <a:round/>
                <a:headEnd/>
                <a:tailEnd/>
              </a:ln>
            </p:spPr>
            <p:txBody>
              <a:bodyPr/>
              <a:lstStyle/>
              <a:p>
                <a:pPr algn="ctr">
                  <a:defRPr/>
                </a:pPr>
                <a:endParaRPr lang="en-US" b="1" dirty="0">
                  <a:latin typeface="+mn-lt"/>
                  <a:cs typeface="+mn-cs"/>
                </a:endParaRPr>
              </a:p>
            </p:txBody>
          </p:sp>
          <p:sp>
            <p:nvSpPr>
              <p:cNvPr id="73" name="Freeform 506"/>
              <p:cNvSpPr>
                <a:spLocks/>
              </p:cNvSpPr>
              <p:nvPr/>
            </p:nvSpPr>
            <p:spPr bwMode="auto">
              <a:xfrm>
                <a:off x="2017" y="3159"/>
                <a:ext cx="89" cy="69"/>
              </a:xfrm>
              <a:custGeom>
                <a:avLst/>
                <a:gdLst/>
                <a:ahLst/>
                <a:cxnLst>
                  <a:cxn ang="0">
                    <a:pos x="10" y="136"/>
                  </a:cxn>
                  <a:cxn ang="0">
                    <a:pos x="0" y="140"/>
                  </a:cxn>
                  <a:cxn ang="0">
                    <a:pos x="170" y="2"/>
                  </a:cxn>
                  <a:cxn ang="0">
                    <a:pos x="178" y="0"/>
                  </a:cxn>
                  <a:cxn ang="0">
                    <a:pos x="10" y="136"/>
                  </a:cxn>
                </a:cxnLst>
                <a:rect l="0" t="0" r="r" b="b"/>
                <a:pathLst>
                  <a:path w="178" h="140">
                    <a:moveTo>
                      <a:pt x="10" y="136"/>
                    </a:moveTo>
                    <a:lnTo>
                      <a:pt x="0" y="140"/>
                    </a:lnTo>
                    <a:lnTo>
                      <a:pt x="170" y="2"/>
                    </a:lnTo>
                    <a:lnTo>
                      <a:pt x="178" y="0"/>
                    </a:lnTo>
                    <a:lnTo>
                      <a:pt x="10" y="136"/>
                    </a:lnTo>
                    <a:close/>
                  </a:path>
                </a:pathLst>
              </a:custGeom>
              <a:solidFill>
                <a:srgbClr val="A3A341"/>
              </a:solidFill>
              <a:ln w="9525">
                <a:noFill/>
                <a:round/>
                <a:headEnd/>
                <a:tailEnd/>
              </a:ln>
            </p:spPr>
            <p:txBody>
              <a:bodyPr/>
              <a:lstStyle/>
              <a:p>
                <a:pPr algn="ctr">
                  <a:defRPr/>
                </a:pPr>
                <a:endParaRPr lang="en-US" b="1" dirty="0">
                  <a:latin typeface="+mn-lt"/>
                  <a:cs typeface="+mn-cs"/>
                </a:endParaRPr>
              </a:p>
            </p:txBody>
          </p:sp>
          <p:sp>
            <p:nvSpPr>
              <p:cNvPr id="74" name="Freeform 507"/>
              <p:cNvSpPr>
                <a:spLocks/>
              </p:cNvSpPr>
              <p:nvPr/>
            </p:nvSpPr>
            <p:spPr bwMode="auto">
              <a:xfrm>
                <a:off x="2013" y="3160"/>
                <a:ext cx="90" cy="69"/>
              </a:xfrm>
              <a:custGeom>
                <a:avLst/>
                <a:gdLst/>
                <a:ahLst/>
                <a:cxnLst>
                  <a:cxn ang="0">
                    <a:pos x="7" y="138"/>
                  </a:cxn>
                  <a:cxn ang="0">
                    <a:pos x="0" y="139"/>
                  </a:cxn>
                  <a:cxn ang="0">
                    <a:pos x="170" y="2"/>
                  </a:cxn>
                  <a:cxn ang="0">
                    <a:pos x="177" y="0"/>
                  </a:cxn>
                  <a:cxn ang="0">
                    <a:pos x="7" y="138"/>
                  </a:cxn>
                </a:cxnLst>
                <a:rect l="0" t="0" r="r" b="b"/>
                <a:pathLst>
                  <a:path w="177" h="139">
                    <a:moveTo>
                      <a:pt x="7" y="138"/>
                    </a:moveTo>
                    <a:lnTo>
                      <a:pt x="0" y="139"/>
                    </a:lnTo>
                    <a:lnTo>
                      <a:pt x="170" y="2"/>
                    </a:lnTo>
                    <a:lnTo>
                      <a:pt x="177" y="0"/>
                    </a:lnTo>
                    <a:lnTo>
                      <a:pt x="7" y="138"/>
                    </a:lnTo>
                    <a:close/>
                  </a:path>
                </a:pathLst>
              </a:custGeom>
              <a:solidFill>
                <a:srgbClr val="A3A341"/>
              </a:solidFill>
              <a:ln w="9525">
                <a:noFill/>
                <a:round/>
                <a:headEnd/>
                <a:tailEnd/>
              </a:ln>
            </p:spPr>
            <p:txBody>
              <a:bodyPr/>
              <a:lstStyle/>
              <a:p>
                <a:pPr algn="ctr">
                  <a:defRPr/>
                </a:pPr>
                <a:endParaRPr lang="en-US" b="1" dirty="0">
                  <a:latin typeface="+mn-lt"/>
                  <a:cs typeface="+mn-cs"/>
                </a:endParaRPr>
              </a:p>
            </p:txBody>
          </p:sp>
          <p:sp>
            <p:nvSpPr>
              <p:cNvPr id="75" name="Freeform 508"/>
              <p:cNvSpPr>
                <a:spLocks/>
              </p:cNvSpPr>
              <p:nvPr/>
            </p:nvSpPr>
            <p:spPr bwMode="auto">
              <a:xfrm>
                <a:off x="2009" y="3161"/>
                <a:ext cx="89" cy="69"/>
              </a:xfrm>
              <a:custGeom>
                <a:avLst/>
                <a:gdLst/>
                <a:ahLst/>
                <a:cxnLst>
                  <a:cxn ang="0">
                    <a:pos x="8" y="137"/>
                  </a:cxn>
                  <a:cxn ang="0">
                    <a:pos x="0" y="139"/>
                  </a:cxn>
                  <a:cxn ang="0">
                    <a:pos x="170" y="2"/>
                  </a:cxn>
                  <a:cxn ang="0">
                    <a:pos x="178" y="0"/>
                  </a:cxn>
                  <a:cxn ang="0">
                    <a:pos x="8" y="137"/>
                  </a:cxn>
                </a:cxnLst>
                <a:rect l="0" t="0" r="r" b="b"/>
                <a:pathLst>
                  <a:path w="178" h="139">
                    <a:moveTo>
                      <a:pt x="8" y="137"/>
                    </a:moveTo>
                    <a:lnTo>
                      <a:pt x="0" y="139"/>
                    </a:lnTo>
                    <a:lnTo>
                      <a:pt x="170" y="2"/>
                    </a:lnTo>
                    <a:lnTo>
                      <a:pt x="178" y="0"/>
                    </a:lnTo>
                    <a:lnTo>
                      <a:pt x="8" y="137"/>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76" name="Freeform 509"/>
              <p:cNvSpPr>
                <a:spLocks/>
              </p:cNvSpPr>
              <p:nvPr/>
            </p:nvSpPr>
            <p:spPr bwMode="auto">
              <a:xfrm>
                <a:off x="2008" y="3161"/>
                <a:ext cx="88" cy="70"/>
              </a:xfrm>
              <a:custGeom>
                <a:avLst/>
                <a:gdLst/>
                <a:ahLst/>
                <a:cxnLst>
                  <a:cxn ang="0">
                    <a:pos x="8" y="137"/>
                  </a:cxn>
                  <a:cxn ang="0">
                    <a:pos x="0" y="139"/>
                  </a:cxn>
                  <a:cxn ang="0">
                    <a:pos x="172" y="2"/>
                  </a:cxn>
                  <a:cxn ang="0">
                    <a:pos x="178" y="0"/>
                  </a:cxn>
                  <a:cxn ang="0">
                    <a:pos x="8" y="137"/>
                  </a:cxn>
                </a:cxnLst>
                <a:rect l="0" t="0" r="r" b="b"/>
                <a:pathLst>
                  <a:path w="178" h="139">
                    <a:moveTo>
                      <a:pt x="8" y="137"/>
                    </a:moveTo>
                    <a:lnTo>
                      <a:pt x="0" y="139"/>
                    </a:lnTo>
                    <a:lnTo>
                      <a:pt x="172" y="2"/>
                    </a:lnTo>
                    <a:lnTo>
                      <a:pt x="178" y="0"/>
                    </a:lnTo>
                    <a:lnTo>
                      <a:pt x="8" y="137"/>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77" name="Freeform 510"/>
              <p:cNvSpPr>
                <a:spLocks/>
              </p:cNvSpPr>
              <p:nvPr/>
            </p:nvSpPr>
            <p:spPr bwMode="auto">
              <a:xfrm>
                <a:off x="2002" y="3162"/>
                <a:ext cx="89" cy="70"/>
              </a:xfrm>
              <a:custGeom>
                <a:avLst/>
                <a:gdLst/>
                <a:ahLst/>
                <a:cxnLst>
                  <a:cxn ang="0">
                    <a:pos x="7" y="137"/>
                  </a:cxn>
                  <a:cxn ang="0">
                    <a:pos x="0" y="139"/>
                  </a:cxn>
                  <a:cxn ang="0">
                    <a:pos x="171" y="2"/>
                  </a:cxn>
                  <a:cxn ang="0">
                    <a:pos x="179" y="0"/>
                  </a:cxn>
                  <a:cxn ang="0">
                    <a:pos x="7" y="137"/>
                  </a:cxn>
                </a:cxnLst>
                <a:rect l="0" t="0" r="r" b="b"/>
                <a:pathLst>
                  <a:path w="179" h="139">
                    <a:moveTo>
                      <a:pt x="7" y="137"/>
                    </a:moveTo>
                    <a:lnTo>
                      <a:pt x="0" y="139"/>
                    </a:lnTo>
                    <a:lnTo>
                      <a:pt x="171" y="2"/>
                    </a:lnTo>
                    <a:lnTo>
                      <a:pt x="179" y="0"/>
                    </a:lnTo>
                    <a:lnTo>
                      <a:pt x="7" y="137"/>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78" name="Freeform 511"/>
              <p:cNvSpPr>
                <a:spLocks/>
              </p:cNvSpPr>
              <p:nvPr/>
            </p:nvSpPr>
            <p:spPr bwMode="auto">
              <a:xfrm>
                <a:off x="1997" y="3163"/>
                <a:ext cx="90" cy="73"/>
              </a:xfrm>
              <a:custGeom>
                <a:avLst/>
                <a:gdLst/>
                <a:ahLst/>
                <a:cxnLst>
                  <a:cxn ang="0">
                    <a:pos x="10" y="137"/>
                  </a:cxn>
                  <a:cxn ang="0">
                    <a:pos x="0" y="139"/>
                  </a:cxn>
                  <a:cxn ang="0">
                    <a:pos x="173" y="2"/>
                  </a:cxn>
                  <a:cxn ang="0">
                    <a:pos x="181" y="0"/>
                  </a:cxn>
                  <a:cxn ang="0">
                    <a:pos x="10" y="137"/>
                  </a:cxn>
                </a:cxnLst>
                <a:rect l="0" t="0" r="r" b="b"/>
                <a:pathLst>
                  <a:path w="181" h="139">
                    <a:moveTo>
                      <a:pt x="10" y="137"/>
                    </a:moveTo>
                    <a:lnTo>
                      <a:pt x="0" y="139"/>
                    </a:lnTo>
                    <a:lnTo>
                      <a:pt x="173" y="2"/>
                    </a:lnTo>
                    <a:lnTo>
                      <a:pt x="181" y="0"/>
                    </a:lnTo>
                    <a:lnTo>
                      <a:pt x="10" y="137"/>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79" name="Freeform 512"/>
              <p:cNvSpPr>
                <a:spLocks/>
              </p:cNvSpPr>
              <p:nvPr/>
            </p:nvSpPr>
            <p:spPr bwMode="auto">
              <a:xfrm>
                <a:off x="1974" y="3164"/>
                <a:ext cx="110" cy="79"/>
              </a:xfrm>
              <a:custGeom>
                <a:avLst/>
                <a:gdLst/>
                <a:ahLst/>
                <a:cxnLst>
                  <a:cxn ang="0">
                    <a:pos x="46" y="137"/>
                  </a:cxn>
                  <a:cxn ang="0">
                    <a:pos x="0" y="154"/>
                  </a:cxn>
                  <a:cxn ang="0">
                    <a:pos x="177" y="14"/>
                  </a:cxn>
                  <a:cxn ang="0">
                    <a:pos x="219" y="0"/>
                  </a:cxn>
                  <a:cxn ang="0">
                    <a:pos x="46" y="137"/>
                  </a:cxn>
                </a:cxnLst>
                <a:rect l="0" t="0" r="r" b="b"/>
                <a:pathLst>
                  <a:path w="219" h="154">
                    <a:moveTo>
                      <a:pt x="46" y="137"/>
                    </a:moveTo>
                    <a:lnTo>
                      <a:pt x="0" y="154"/>
                    </a:lnTo>
                    <a:lnTo>
                      <a:pt x="177" y="14"/>
                    </a:lnTo>
                    <a:lnTo>
                      <a:pt x="219" y="0"/>
                    </a:lnTo>
                    <a:lnTo>
                      <a:pt x="46" y="137"/>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80" name="Freeform 513"/>
              <p:cNvSpPr>
                <a:spLocks/>
              </p:cNvSpPr>
              <p:nvPr/>
            </p:nvSpPr>
            <p:spPr bwMode="auto">
              <a:xfrm>
                <a:off x="1993" y="3164"/>
                <a:ext cx="90" cy="74"/>
              </a:xfrm>
              <a:custGeom>
                <a:avLst/>
                <a:gdLst/>
                <a:ahLst/>
                <a:cxnLst>
                  <a:cxn ang="0">
                    <a:pos x="7" y="137"/>
                  </a:cxn>
                  <a:cxn ang="0">
                    <a:pos x="0" y="141"/>
                  </a:cxn>
                  <a:cxn ang="0">
                    <a:pos x="174" y="3"/>
                  </a:cxn>
                  <a:cxn ang="0">
                    <a:pos x="180" y="0"/>
                  </a:cxn>
                  <a:cxn ang="0">
                    <a:pos x="7" y="137"/>
                  </a:cxn>
                </a:cxnLst>
                <a:rect l="0" t="0" r="r" b="b"/>
                <a:pathLst>
                  <a:path w="180" h="141">
                    <a:moveTo>
                      <a:pt x="7" y="137"/>
                    </a:moveTo>
                    <a:lnTo>
                      <a:pt x="0" y="141"/>
                    </a:lnTo>
                    <a:lnTo>
                      <a:pt x="174" y="3"/>
                    </a:lnTo>
                    <a:lnTo>
                      <a:pt x="180" y="0"/>
                    </a:lnTo>
                    <a:lnTo>
                      <a:pt x="7" y="137"/>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81" name="Freeform 514"/>
              <p:cNvSpPr>
                <a:spLocks/>
              </p:cNvSpPr>
              <p:nvPr/>
            </p:nvSpPr>
            <p:spPr bwMode="auto">
              <a:xfrm>
                <a:off x="1989" y="3166"/>
                <a:ext cx="92" cy="73"/>
              </a:xfrm>
              <a:custGeom>
                <a:avLst/>
                <a:gdLst/>
                <a:ahLst/>
                <a:cxnLst>
                  <a:cxn ang="0">
                    <a:pos x="8" y="138"/>
                  </a:cxn>
                  <a:cxn ang="0">
                    <a:pos x="0" y="139"/>
                  </a:cxn>
                  <a:cxn ang="0">
                    <a:pos x="174" y="2"/>
                  </a:cxn>
                  <a:cxn ang="0">
                    <a:pos x="182" y="0"/>
                  </a:cxn>
                  <a:cxn ang="0">
                    <a:pos x="8" y="138"/>
                  </a:cxn>
                </a:cxnLst>
                <a:rect l="0" t="0" r="r" b="b"/>
                <a:pathLst>
                  <a:path w="182" h="139">
                    <a:moveTo>
                      <a:pt x="8" y="138"/>
                    </a:moveTo>
                    <a:lnTo>
                      <a:pt x="0" y="139"/>
                    </a:lnTo>
                    <a:lnTo>
                      <a:pt x="174" y="2"/>
                    </a:lnTo>
                    <a:lnTo>
                      <a:pt x="182" y="0"/>
                    </a:lnTo>
                    <a:lnTo>
                      <a:pt x="8" y="138"/>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82" name="Freeform 515"/>
              <p:cNvSpPr>
                <a:spLocks/>
              </p:cNvSpPr>
              <p:nvPr/>
            </p:nvSpPr>
            <p:spPr bwMode="auto">
              <a:xfrm>
                <a:off x="1986" y="3167"/>
                <a:ext cx="90" cy="74"/>
              </a:xfrm>
              <a:custGeom>
                <a:avLst/>
                <a:gdLst/>
                <a:ahLst/>
                <a:cxnLst>
                  <a:cxn ang="0">
                    <a:pos x="8" y="137"/>
                  </a:cxn>
                  <a:cxn ang="0">
                    <a:pos x="0" y="141"/>
                  </a:cxn>
                  <a:cxn ang="0">
                    <a:pos x="176" y="2"/>
                  </a:cxn>
                  <a:cxn ang="0">
                    <a:pos x="182" y="0"/>
                  </a:cxn>
                  <a:cxn ang="0">
                    <a:pos x="8" y="137"/>
                  </a:cxn>
                </a:cxnLst>
                <a:rect l="0" t="0" r="r" b="b"/>
                <a:pathLst>
                  <a:path w="182" h="141">
                    <a:moveTo>
                      <a:pt x="8" y="137"/>
                    </a:moveTo>
                    <a:lnTo>
                      <a:pt x="0" y="141"/>
                    </a:lnTo>
                    <a:lnTo>
                      <a:pt x="176" y="2"/>
                    </a:lnTo>
                    <a:lnTo>
                      <a:pt x="182" y="0"/>
                    </a:lnTo>
                    <a:lnTo>
                      <a:pt x="8" y="137"/>
                    </a:lnTo>
                    <a:close/>
                  </a:path>
                </a:pathLst>
              </a:custGeom>
              <a:solidFill>
                <a:srgbClr val="AAAA43"/>
              </a:solidFill>
              <a:ln w="9525">
                <a:noFill/>
                <a:round/>
                <a:headEnd/>
                <a:tailEnd/>
              </a:ln>
            </p:spPr>
            <p:txBody>
              <a:bodyPr/>
              <a:lstStyle/>
              <a:p>
                <a:pPr algn="ctr">
                  <a:defRPr/>
                </a:pPr>
                <a:endParaRPr lang="en-US" b="1" dirty="0">
                  <a:latin typeface="+mn-lt"/>
                  <a:cs typeface="+mn-cs"/>
                </a:endParaRPr>
              </a:p>
            </p:txBody>
          </p:sp>
          <p:sp>
            <p:nvSpPr>
              <p:cNvPr id="83" name="Freeform 516"/>
              <p:cNvSpPr>
                <a:spLocks/>
              </p:cNvSpPr>
              <p:nvPr/>
            </p:nvSpPr>
            <p:spPr bwMode="auto">
              <a:xfrm>
                <a:off x="1982" y="3168"/>
                <a:ext cx="92" cy="73"/>
              </a:xfrm>
              <a:custGeom>
                <a:avLst/>
                <a:gdLst/>
                <a:ahLst/>
                <a:cxnLst>
                  <a:cxn ang="0">
                    <a:pos x="8" y="139"/>
                  </a:cxn>
                  <a:cxn ang="0">
                    <a:pos x="0" y="141"/>
                  </a:cxn>
                  <a:cxn ang="0">
                    <a:pos x="176" y="4"/>
                  </a:cxn>
                  <a:cxn ang="0">
                    <a:pos x="184" y="0"/>
                  </a:cxn>
                  <a:cxn ang="0">
                    <a:pos x="8" y="139"/>
                  </a:cxn>
                </a:cxnLst>
                <a:rect l="0" t="0" r="r" b="b"/>
                <a:pathLst>
                  <a:path w="184" h="141">
                    <a:moveTo>
                      <a:pt x="8" y="139"/>
                    </a:moveTo>
                    <a:lnTo>
                      <a:pt x="0" y="141"/>
                    </a:lnTo>
                    <a:lnTo>
                      <a:pt x="176" y="4"/>
                    </a:lnTo>
                    <a:lnTo>
                      <a:pt x="184" y="0"/>
                    </a:lnTo>
                    <a:lnTo>
                      <a:pt x="8" y="139"/>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84" name="Freeform 517"/>
              <p:cNvSpPr>
                <a:spLocks/>
              </p:cNvSpPr>
              <p:nvPr/>
            </p:nvSpPr>
            <p:spPr bwMode="auto">
              <a:xfrm>
                <a:off x="1979" y="3172"/>
                <a:ext cx="90" cy="70"/>
              </a:xfrm>
              <a:custGeom>
                <a:avLst/>
                <a:gdLst/>
                <a:ahLst/>
                <a:cxnLst>
                  <a:cxn ang="0">
                    <a:pos x="7" y="137"/>
                  </a:cxn>
                  <a:cxn ang="0">
                    <a:pos x="0" y="141"/>
                  </a:cxn>
                  <a:cxn ang="0">
                    <a:pos x="176" y="2"/>
                  </a:cxn>
                  <a:cxn ang="0">
                    <a:pos x="183" y="0"/>
                  </a:cxn>
                  <a:cxn ang="0">
                    <a:pos x="7" y="137"/>
                  </a:cxn>
                </a:cxnLst>
                <a:rect l="0" t="0" r="r" b="b"/>
                <a:pathLst>
                  <a:path w="183" h="141">
                    <a:moveTo>
                      <a:pt x="7" y="137"/>
                    </a:moveTo>
                    <a:lnTo>
                      <a:pt x="0" y="141"/>
                    </a:lnTo>
                    <a:lnTo>
                      <a:pt x="176" y="2"/>
                    </a:lnTo>
                    <a:lnTo>
                      <a:pt x="183" y="0"/>
                    </a:lnTo>
                    <a:lnTo>
                      <a:pt x="7" y="137"/>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85" name="Freeform 518"/>
              <p:cNvSpPr>
                <a:spLocks/>
              </p:cNvSpPr>
              <p:nvPr/>
            </p:nvSpPr>
            <p:spPr bwMode="auto">
              <a:xfrm>
                <a:off x="1974" y="3172"/>
                <a:ext cx="92" cy="70"/>
              </a:xfrm>
              <a:custGeom>
                <a:avLst/>
                <a:gdLst/>
                <a:ahLst/>
                <a:cxnLst>
                  <a:cxn ang="0">
                    <a:pos x="8" y="139"/>
                  </a:cxn>
                  <a:cxn ang="0">
                    <a:pos x="0" y="141"/>
                  </a:cxn>
                  <a:cxn ang="0">
                    <a:pos x="177" y="1"/>
                  </a:cxn>
                  <a:cxn ang="0">
                    <a:pos x="184" y="0"/>
                  </a:cxn>
                  <a:cxn ang="0">
                    <a:pos x="8" y="139"/>
                  </a:cxn>
                </a:cxnLst>
                <a:rect l="0" t="0" r="r" b="b"/>
                <a:pathLst>
                  <a:path w="184" h="141">
                    <a:moveTo>
                      <a:pt x="8" y="139"/>
                    </a:moveTo>
                    <a:lnTo>
                      <a:pt x="0" y="141"/>
                    </a:lnTo>
                    <a:lnTo>
                      <a:pt x="177" y="1"/>
                    </a:lnTo>
                    <a:lnTo>
                      <a:pt x="184" y="0"/>
                    </a:lnTo>
                    <a:lnTo>
                      <a:pt x="8" y="139"/>
                    </a:lnTo>
                    <a:close/>
                  </a:path>
                </a:pathLst>
              </a:custGeom>
              <a:solidFill>
                <a:srgbClr val="ADAD45"/>
              </a:solidFill>
              <a:ln w="9525">
                <a:noFill/>
                <a:round/>
                <a:headEnd/>
                <a:tailEnd/>
              </a:ln>
            </p:spPr>
            <p:txBody>
              <a:bodyPr/>
              <a:lstStyle/>
              <a:p>
                <a:pPr algn="ctr">
                  <a:defRPr/>
                </a:pPr>
                <a:endParaRPr lang="en-US" b="1" dirty="0">
                  <a:latin typeface="+mn-lt"/>
                  <a:cs typeface="+mn-cs"/>
                </a:endParaRPr>
              </a:p>
            </p:txBody>
          </p:sp>
          <p:sp>
            <p:nvSpPr>
              <p:cNvPr id="86" name="Freeform 519"/>
              <p:cNvSpPr>
                <a:spLocks/>
              </p:cNvSpPr>
              <p:nvPr/>
            </p:nvSpPr>
            <p:spPr bwMode="auto">
              <a:xfrm>
                <a:off x="1952" y="3172"/>
                <a:ext cx="111" cy="79"/>
              </a:xfrm>
              <a:custGeom>
                <a:avLst/>
                <a:gdLst/>
                <a:ahLst/>
                <a:cxnLst>
                  <a:cxn ang="0">
                    <a:pos x="43" y="140"/>
                  </a:cxn>
                  <a:cxn ang="0">
                    <a:pos x="0" y="160"/>
                  </a:cxn>
                  <a:cxn ang="0">
                    <a:pos x="180" y="21"/>
                  </a:cxn>
                  <a:cxn ang="0">
                    <a:pos x="220" y="0"/>
                  </a:cxn>
                  <a:cxn ang="0">
                    <a:pos x="43" y="140"/>
                  </a:cxn>
                </a:cxnLst>
                <a:rect l="0" t="0" r="r" b="b"/>
                <a:pathLst>
                  <a:path w="220" h="160">
                    <a:moveTo>
                      <a:pt x="43" y="140"/>
                    </a:moveTo>
                    <a:lnTo>
                      <a:pt x="0" y="160"/>
                    </a:lnTo>
                    <a:lnTo>
                      <a:pt x="180" y="21"/>
                    </a:lnTo>
                    <a:lnTo>
                      <a:pt x="220" y="0"/>
                    </a:lnTo>
                    <a:lnTo>
                      <a:pt x="43" y="140"/>
                    </a:lnTo>
                    <a:close/>
                  </a:path>
                </a:pathLst>
              </a:custGeom>
              <a:solidFill>
                <a:srgbClr val="AFAF46"/>
              </a:solidFill>
              <a:ln w="9525">
                <a:noFill/>
                <a:round/>
                <a:headEnd/>
                <a:tailEnd/>
              </a:ln>
            </p:spPr>
            <p:txBody>
              <a:bodyPr/>
              <a:lstStyle/>
              <a:p>
                <a:pPr algn="ctr">
                  <a:defRPr/>
                </a:pPr>
                <a:endParaRPr lang="en-US" b="1" dirty="0">
                  <a:latin typeface="+mn-lt"/>
                  <a:cs typeface="+mn-cs"/>
                </a:endParaRPr>
              </a:p>
            </p:txBody>
          </p:sp>
          <p:sp>
            <p:nvSpPr>
              <p:cNvPr id="87" name="Freeform 520"/>
              <p:cNvSpPr>
                <a:spLocks/>
              </p:cNvSpPr>
              <p:nvPr/>
            </p:nvSpPr>
            <p:spPr bwMode="auto">
              <a:xfrm>
                <a:off x="1969" y="3172"/>
                <a:ext cx="94" cy="72"/>
              </a:xfrm>
              <a:custGeom>
                <a:avLst/>
                <a:gdLst/>
                <a:ahLst/>
                <a:cxnLst>
                  <a:cxn ang="0">
                    <a:pos x="11" y="140"/>
                  </a:cxn>
                  <a:cxn ang="0">
                    <a:pos x="0" y="145"/>
                  </a:cxn>
                  <a:cxn ang="0">
                    <a:pos x="178" y="6"/>
                  </a:cxn>
                  <a:cxn ang="0">
                    <a:pos x="188" y="0"/>
                  </a:cxn>
                  <a:cxn ang="0">
                    <a:pos x="11" y="140"/>
                  </a:cxn>
                </a:cxnLst>
                <a:rect l="0" t="0" r="r" b="b"/>
                <a:pathLst>
                  <a:path w="188" h="145">
                    <a:moveTo>
                      <a:pt x="11" y="140"/>
                    </a:moveTo>
                    <a:lnTo>
                      <a:pt x="0" y="145"/>
                    </a:lnTo>
                    <a:lnTo>
                      <a:pt x="178" y="6"/>
                    </a:lnTo>
                    <a:lnTo>
                      <a:pt x="188" y="0"/>
                    </a:lnTo>
                    <a:lnTo>
                      <a:pt x="11" y="140"/>
                    </a:lnTo>
                    <a:close/>
                  </a:path>
                </a:pathLst>
              </a:custGeom>
              <a:solidFill>
                <a:srgbClr val="AFAF46"/>
              </a:solidFill>
              <a:ln w="9525">
                <a:noFill/>
                <a:round/>
                <a:headEnd/>
                <a:tailEnd/>
              </a:ln>
            </p:spPr>
            <p:txBody>
              <a:bodyPr/>
              <a:lstStyle/>
              <a:p>
                <a:pPr algn="ctr">
                  <a:defRPr/>
                </a:pPr>
                <a:endParaRPr lang="en-US" b="1" dirty="0">
                  <a:latin typeface="+mn-lt"/>
                  <a:cs typeface="+mn-cs"/>
                </a:endParaRPr>
              </a:p>
            </p:txBody>
          </p:sp>
          <p:sp>
            <p:nvSpPr>
              <p:cNvPr id="88" name="Freeform 521"/>
              <p:cNvSpPr>
                <a:spLocks/>
              </p:cNvSpPr>
              <p:nvPr/>
            </p:nvSpPr>
            <p:spPr bwMode="auto">
              <a:xfrm>
                <a:off x="1964" y="3174"/>
                <a:ext cx="94" cy="73"/>
              </a:xfrm>
              <a:custGeom>
                <a:avLst/>
                <a:gdLst/>
                <a:ahLst/>
                <a:cxnLst>
                  <a:cxn ang="0">
                    <a:pos x="11" y="139"/>
                  </a:cxn>
                  <a:cxn ang="0">
                    <a:pos x="0" y="145"/>
                  </a:cxn>
                  <a:cxn ang="0">
                    <a:pos x="179" y="6"/>
                  </a:cxn>
                  <a:cxn ang="0">
                    <a:pos x="189" y="0"/>
                  </a:cxn>
                  <a:cxn ang="0">
                    <a:pos x="11" y="139"/>
                  </a:cxn>
                </a:cxnLst>
                <a:rect l="0" t="0" r="r" b="b"/>
                <a:pathLst>
                  <a:path w="189" h="145">
                    <a:moveTo>
                      <a:pt x="11" y="139"/>
                    </a:moveTo>
                    <a:lnTo>
                      <a:pt x="0" y="145"/>
                    </a:lnTo>
                    <a:lnTo>
                      <a:pt x="179" y="6"/>
                    </a:lnTo>
                    <a:lnTo>
                      <a:pt x="189" y="0"/>
                    </a:lnTo>
                    <a:lnTo>
                      <a:pt x="11"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89" name="Freeform 522"/>
              <p:cNvSpPr>
                <a:spLocks/>
              </p:cNvSpPr>
              <p:nvPr/>
            </p:nvSpPr>
            <p:spPr bwMode="auto">
              <a:xfrm>
                <a:off x="1958" y="3177"/>
                <a:ext cx="95" cy="73"/>
              </a:xfrm>
              <a:custGeom>
                <a:avLst/>
                <a:gdLst/>
                <a:ahLst/>
                <a:cxnLst>
                  <a:cxn ang="0">
                    <a:pos x="11" y="139"/>
                  </a:cxn>
                  <a:cxn ang="0">
                    <a:pos x="0" y="144"/>
                  </a:cxn>
                  <a:cxn ang="0">
                    <a:pos x="180" y="3"/>
                  </a:cxn>
                  <a:cxn ang="0">
                    <a:pos x="190" y="0"/>
                  </a:cxn>
                  <a:cxn ang="0">
                    <a:pos x="11" y="139"/>
                  </a:cxn>
                </a:cxnLst>
                <a:rect l="0" t="0" r="r" b="b"/>
                <a:pathLst>
                  <a:path w="190" h="144">
                    <a:moveTo>
                      <a:pt x="11" y="139"/>
                    </a:moveTo>
                    <a:lnTo>
                      <a:pt x="0" y="144"/>
                    </a:lnTo>
                    <a:lnTo>
                      <a:pt x="180" y="3"/>
                    </a:lnTo>
                    <a:lnTo>
                      <a:pt x="190" y="0"/>
                    </a:lnTo>
                    <a:lnTo>
                      <a:pt x="11" y="139"/>
                    </a:lnTo>
                    <a:close/>
                  </a:path>
                </a:pathLst>
              </a:custGeom>
              <a:solidFill>
                <a:srgbClr val="B2B247"/>
              </a:solidFill>
              <a:ln w="9525">
                <a:noFill/>
                <a:round/>
                <a:headEnd/>
                <a:tailEnd/>
              </a:ln>
            </p:spPr>
            <p:txBody>
              <a:bodyPr/>
              <a:lstStyle/>
              <a:p>
                <a:pPr algn="ctr">
                  <a:defRPr/>
                </a:pPr>
                <a:endParaRPr lang="en-US" b="1" dirty="0">
                  <a:latin typeface="+mn-lt"/>
                  <a:cs typeface="+mn-cs"/>
                </a:endParaRPr>
              </a:p>
            </p:txBody>
          </p:sp>
          <p:sp>
            <p:nvSpPr>
              <p:cNvPr id="90" name="Freeform 523"/>
              <p:cNvSpPr>
                <a:spLocks/>
              </p:cNvSpPr>
              <p:nvPr/>
            </p:nvSpPr>
            <p:spPr bwMode="auto">
              <a:xfrm>
                <a:off x="1952" y="3179"/>
                <a:ext cx="95" cy="72"/>
              </a:xfrm>
              <a:custGeom>
                <a:avLst/>
                <a:gdLst/>
                <a:ahLst/>
                <a:cxnLst>
                  <a:cxn ang="0">
                    <a:pos x="10" y="141"/>
                  </a:cxn>
                  <a:cxn ang="0">
                    <a:pos x="0" y="145"/>
                  </a:cxn>
                  <a:cxn ang="0">
                    <a:pos x="180" y="6"/>
                  </a:cxn>
                  <a:cxn ang="0">
                    <a:pos x="190" y="0"/>
                  </a:cxn>
                  <a:cxn ang="0">
                    <a:pos x="10" y="141"/>
                  </a:cxn>
                </a:cxnLst>
                <a:rect l="0" t="0" r="r" b="b"/>
                <a:pathLst>
                  <a:path w="190" h="145">
                    <a:moveTo>
                      <a:pt x="10" y="141"/>
                    </a:moveTo>
                    <a:lnTo>
                      <a:pt x="0" y="145"/>
                    </a:lnTo>
                    <a:lnTo>
                      <a:pt x="180" y="6"/>
                    </a:lnTo>
                    <a:lnTo>
                      <a:pt x="190" y="0"/>
                    </a:lnTo>
                    <a:lnTo>
                      <a:pt x="10" y="141"/>
                    </a:lnTo>
                    <a:close/>
                  </a:path>
                </a:pathLst>
              </a:custGeom>
              <a:solidFill>
                <a:srgbClr val="B3B347"/>
              </a:solidFill>
              <a:ln w="9525">
                <a:noFill/>
                <a:round/>
                <a:headEnd/>
                <a:tailEnd/>
              </a:ln>
            </p:spPr>
            <p:txBody>
              <a:bodyPr/>
              <a:lstStyle/>
              <a:p>
                <a:pPr algn="ctr">
                  <a:defRPr/>
                </a:pPr>
                <a:endParaRPr lang="en-US" b="1" dirty="0">
                  <a:latin typeface="+mn-lt"/>
                  <a:cs typeface="+mn-cs"/>
                </a:endParaRPr>
              </a:p>
            </p:txBody>
          </p:sp>
          <p:sp>
            <p:nvSpPr>
              <p:cNvPr id="91" name="Freeform 524"/>
              <p:cNvSpPr>
                <a:spLocks/>
              </p:cNvSpPr>
              <p:nvPr/>
            </p:nvSpPr>
            <p:spPr bwMode="auto">
              <a:xfrm>
                <a:off x="1931" y="3182"/>
                <a:ext cx="112" cy="79"/>
              </a:xfrm>
              <a:custGeom>
                <a:avLst/>
                <a:gdLst/>
                <a:ahLst/>
                <a:cxnLst>
                  <a:cxn ang="0">
                    <a:pos x="42" y="139"/>
                  </a:cxn>
                  <a:cxn ang="0">
                    <a:pos x="0" y="165"/>
                  </a:cxn>
                  <a:cxn ang="0">
                    <a:pos x="185" y="22"/>
                  </a:cxn>
                  <a:cxn ang="0">
                    <a:pos x="222" y="0"/>
                  </a:cxn>
                  <a:cxn ang="0">
                    <a:pos x="42" y="139"/>
                  </a:cxn>
                </a:cxnLst>
                <a:rect l="0" t="0" r="r" b="b"/>
                <a:pathLst>
                  <a:path w="222" h="165">
                    <a:moveTo>
                      <a:pt x="42" y="139"/>
                    </a:moveTo>
                    <a:lnTo>
                      <a:pt x="0" y="165"/>
                    </a:lnTo>
                    <a:lnTo>
                      <a:pt x="185" y="22"/>
                    </a:lnTo>
                    <a:lnTo>
                      <a:pt x="222" y="0"/>
                    </a:lnTo>
                    <a:lnTo>
                      <a:pt x="42" y="139"/>
                    </a:lnTo>
                    <a:close/>
                  </a:path>
                </a:pathLst>
              </a:custGeom>
              <a:solidFill>
                <a:srgbClr val="B5B548"/>
              </a:solidFill>
              <a:ln w="9525">
                <a:noFill/>
                <a:round/>
                <a:headEnd/>
                <a:tailEnd/>
              </a:ln>
            </p:spPr>
            <p:txBody>
              <a:bodyPr/>
              <a:lstStyle/>
              <a:p>
                <a:pPr algn="ctr">
                  <a:defRPr/>
                </a:pPr>
                <a:endParaRPr lang="en-US" b="1" dirty="0">
                  <a:latin typeface="+mn-lt"/>
                  <a:cs typeface="+mn-cs"/>
                </a:endParaRPr>
              </a:p>
            </p:txBody>
          </p:sp>
          <p:sp>
            <p:nvSpPr>
              <p:cNvPr id="92" name="Freeform 525"/>
              <p:cNvSpPr>
                <a:spLocks/>
              </p:cNvSpPr>
              <p:nvPr/>
            </p:nvSpPr>
            <p:spPr bwMode="auto">
              <a:xfrm>
                <a:off x="1943" y="3182"/>
                <a:ext cx="101" cy="76"/>
              </a:xfrm>
              <a:custGeom>
                <a:avLst/>
                <a:gdLst/>
                <a:ahLst/>
                <a:cxnLst>
                  <a:cxn ang="0">
                    <a:pos x="22" y="139"/>
                  </a:cxn>
                  <a:cxn ang="0">
                    <a:pos x="0" y="152"/>
                  </a:cxn>
                  <a:cxn ang="0">
                    <a:pos x="184" y="11"/>
                  </a:cxn>
                  <a:cxn ang="0">
                    <a:pos x="202" y="0"/>
                  </a:cxn>
                  <a:cxn ang="0">
                    <a:pos x="22" y="139"/>
                  </a:cxn>
                </a:cxnLst>
                <a:rect l="0" t="0" r="r" b="b"/>
                <a:pathLst>
                  <a:path w="202" h="152">
                    <a:moveTo>
                      <a:pt x="22" y="139"/>
                    </a:moveTo>
                    <a:lnTo>
                      <a:pt x="0" y="152"/>
                    </a:lnTo>
                    <a:lnTo>
                      <a:pt x="184" y="11"/>
                    </a:lnTo>
                    <a:lnTo>
                      <a:pt x="202" y="0"/>
                    </a:lnTo>
                    <a:lnTo>
                      <a:pt x="22" y="139"/>
                    </a:lnTo>
                    <a:close/>
                  </a:path>
                </a:pathLst>
              </a:custGeom>
              <a:solidFill>
                <a:srgbClr val="B5B548"/>
              </a:solidFill>
              <a:ln w="9525">
                <a:noFill/>
                <a:round/>
                <a:headEnd/>
                <a:tailEnd/>
              </a:ln>
            </p:spPr>
            <p:txBody>
              <a:bodyPr/>
              <a:lstStyle/>
              <a:p>
                <a:pPr algn="ctr">
                  <a:defRPr/>
                </a:pPr>
                <a:endParaRPr lang="en-US" b="1" dirty="0">
                  <a:latin typeface="+mn-lt"/>
                  <a:cs typeface="+mn-cs"/>
                </a:endParaRPr>
              </a:p>
            </p:txBody>
          </p:sp>
          <p:sp>
            <p:nvSpPr>
              <p:cNvPr id="93" name="Freeform 526"/>
              <p:cNvSpPr>
                <a:spLocks/>
              </p:cNvSpPr>
              <p:nvPr/>
            </p:nvSpPr>
            <p:spPr bwMode="auto">
              <a:xfrm>
                <a:off x="1931" y="3187"/>
                <a:ext cx="102" cy="77"/>
              </a:xfrm>
              <a:custGeom>
                <a:avLst/>
                <a:gdLst/>
                <a:ahLst/>
                <a:cxnLst>
                  <a:cxn ang="0">
                    <a:pos x="20" y="141"/>
                  </a:cxn>
                  <a:cxn ang="0">
                    <a:pos x="0" y="154"/>
                  </a:cxn>
                  <a:cxn ang="0">
                    <a:pos x="185" y="11"/>
                  </a:cxn>
                  <a:cxn ang="0">
                    <a:pos x="204" y="0"/>
                  </a:cxn>
                  <a:cxn ang="0">
                    <a:pos x="20" y="141"/>
                  </a:cxn>
                </a:cxnLst>
                <a:rect l="0" t="0" r="r" b="b"/>
                <a:pathLst>
                  <a:path w="204" h="154">
                    <a:moveTo>
                      <a:pt x="20" y="141"/>
                    </a:moveTo>
                    <a:lnTo>
                      <a:pt x="0" y="154"/>
                    </a:lnTo>
                    <a:lnTo>
                      <a:pt x="185" y="11"/>
                    </a:lnTo>
                    <a:lnTo>
                      <a:pt x="204" y="0"/>
                    </a:lnTo>
                    <a:lnTo>
                      <a:pt x="20" y="141"/>
                    </a:lnTo>
                    <a:close/>
                  </a:path>
                </a:pathLst>
              </a:custGeom>
              <a:solidFill>
                <a:srgbClr val="B7B749"/>
              </a:solidFill>
              <a:ln w="9525">
                <a:noFill/>
                <a:round/>
                <a:headEnd/>
                <a:tailEnd/>
              </a:ln>
            </p:spPr>
            <p:txBody>
              <a:bodyPr/>
              <a:lstStyle/>
              <a:p>
                <a:pPr algn="ctr">
                  <a:defRPr/>
                </a:pPr>
                <a:endParaRPr lang="en-US" b="1" dirty="0">
                  <a:latin typeface="+mn-lt"/>
                  <a:cs typeface="+mn-cs"/>
                </a:endParaRPr>
              </a:p>
            </p:txBody>
          </p:sp>
          <p:sp>
            <p:nvSpPr>
              <p:cNvPr id="94" name="Freeform 527"/>
              <p:cNvSpPr>
                <a:spLocks/>
              </p:cNvSpPr>
              <p:nvPr/>
            </p:nvSpPr>
            <p:spPr bwMode="auto">
              <a:xfrm>
                <a:off x="1914" y="3193"/>
                <a:ext cx="112" cy="85"/>
              </a:xfrm>
              <a:custGeom>
                <a:avLst/>
                <a:gdLst/>
                <a:ahLst/>
                <a:cxnLst>
                  <a:cxn ang="0">
                    <a:pos x="39" y="143"/>
                  </a:cxn>
                  <a:cxn ang="0">
                    <a:pos x="0" y="171"/>
                  </a:cxn>
                  <a:cxn ang="0">
                    <a:pos x="189" y="26"/>
                  </a:cxn>
                  <a:cxn ang="0">
                    <a:pos x="224" y="0"/>
                  </a:cxn>
                  <a:cxn ang="0">
                    <a:pos x="39" y="143"/>
                  </a:cxn>
                </a:cxnLst>
                <a:rect l="0" t="0" r="r" b="b"/>
                <a:pathLst>
                  <a:path w="224" h="171">
                    <a:moveTo>
                      <a:pt x="39" y="143"/>
                    </a:moveTo>
                    <a:lnTo>
                      <a:pt x="0" y="171"/>
                    </a:lnTo>
                    <a:lnTo>
                      <a:pt x="189" y="26"/>
                    </a:lnTo>
                    <a:lnTo>
                      <a:pt x="224" y="0"/>
                    </a:lnTo>
                    <a:lnTo>
                      <a:pt x="39" y="143"/>
                    </a:lnTo>
                    <a:close/>
                  </a:path>
                </a:pathLst>
              </a:custGeom>
              <a:solidFill>
                <a:srgbClr val="BABA4A"/>
              </a:solidFill>
              <a:ln w="9525">
                <a:noFill/>
                <a:round/>
                <a:headEnd/>
                <a:tailEnd/>
              </a:ln>
            </p:spPr>
            <p:txBody>
              <a:bodyPr/>
              <a:lstStyle/>
              <a:p>
                <a:pPr algn="ctr">
                  <a:defRPr/>
                </a:pPr>
                <a:endParaRPr lang="en-US" b="1" dirty="0">
                  <a:latin typeface="+mn-lt"/>
                  <a:cs typeface="+mn-cs"/>
                </a:endParaRPr>
              </a:p>
            </p:txBody>
          </p:sp>
          <p:sp>
            <p:nvSpPr>
              <p:cNvPr id="95" name="Freeform 528"/>
              <p:cNvSpPr>
                <a:spLocks/>
              </p:cNvSpPr>
              <p:nvPr/>
            </p:nvSpPr>
            <p:spPr bwMode="auto">
              <a:xfrm>
                <a:off x="2294" y="3479"/>
                <a:ext cx="64" cy="110"/>
              </a:xfrm>
              <a:custGeom>
                <a:avLst/>
                <a:gdLst/>
                <a:ahLst/>
                <a:cxnLst>
                  <a:cxn ang="0">
                    <a:pos x="0" y="220"/>
                  </a:cxn>
                  <a:cxn ang="0">
                    <a:pos x="11" y="200"/>
                  </a:cxn>
                  <a:cxn ang="0">
                    <a:pos x="126" y="0"/>
                  </a:cxn>
                  <a:cxn ang="0">
                    <a:pos x="117" y="18"/>
                  </a:cxn>
                  <a:cxn ang="0">
                    <a:pos x="0" y="220"/>
                  </a:cxn>
                </a:cxnLst>
                <a:rect l="0" t="0" r="r" b="b"/>
                <a:pathLst>
                  <a:path w="126" h="220">
                    <a:moveTo>
                      <a:pt x="0" y="220"/>
                    </a:moveTo>
                    <a:lnTo>
                      <a:pt x="11" y="200"/>
                    </a:lnTo>
                    <a:lnTo>
                      <a:pt x="126" y="0"/>
                    </a:lnTo>
                    <a:lnTo>
                      <a:pt x="117" y="18"/>
                    </a:lnTo>
                    <a:lnTo>
                      <a:pt x="0" y="220"/>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96" name="Freeform 529"/>
              <p:cNvSpPr>
                <a:spLocks/>
              </p:cNvSpPr>
              <p:nvPr/>
            </p:nvSpPr>
            <p:spPr bwMode="auto">
              <a:xfrm>
                <a:off x="2300" y="3469"/>
                <a:ext cx="61" cy="110"/>
              </a:xfrm>
              <a:custGeom>
                <a:avLst/>
                <a:gdLst/>
                <a:ahLst/>
                <a:cxnLst>
                  <a:cxn ang="0">
                    <a:pos x="0" y="221"/>
                  </a:cxn>
                  <a:cxn ang="0">
                    <a:pos x="9" y="199"/>
                  </a:cxn>
                  <a:cxn ang="0">
                    <a:pos x="125" y="0"/>
                  </a:cxn>
                  <a:cxn ang="0">
                    <a:pos x="115" y="21"/>
                  </a:cxn>
                  <a:cxn ang="0">
                    <a:pos x="0" y="221"/>
                  </a:cxn>
                </a:cxnLst>
                <a:rect l="0" t="0" r="r" b="b"/>
                <a:pathLst>
                  <a:path w="125" h="221">
                    <a:moveTo>
                      <a:pt x="0" y="221"/>
                    </a:moveTo>
                    <a:lnTo>
                      <a:pt x="9" y="199"/>
                    </a:lnTo>
                    <a:lnTo>
                      <a:pt x="125" y="0"/>
                    </a:lnTo>
                    <a:lnTo>
                      <a:pt x="115" y="21"/>
                    </a:lnTo>
                    <a:lnTo>
                      <a:pt x="0" y="221"/>
                    </a:lnTo>
                    <a:close/>
                  </a:path>
                </a:pathLst>
              </a:custGeom>
              <a:solidFill>
                <a:srgbClr val="D6D655"/>
              </a:solidFill>
              <a:ln w="9525">
                <a:noFill/>
                <a:round/>
                <a:headEnd/>
                <a:tailEnd/>
              </a:ln>
            </p:spPr>
            <p:txBody>
              <a:bodyPr/>
              <a:lstStyle/>
              <a:p>
                <a:pPr algn="ctr">
                  <a:defRPr/>
                </a:pPr>
                <a:endParaRPr lang="en-US" b="1" dirty="0">
                  <a:latin typeface="+mn-lt"/>
                  <a:cs typeface="+mn-cs"/>
                </a:endParaRPr>
              </a:p>
            </p:txBody>
          </p:sp>
          <p:sp>
            <p:nvSpPr>
              <p:cNvPr id="97" name="Freeform 530"/>
              <p:cNvSpPr>
                <a:spLocks/>
              </p:cNvSpPr>
              <p:nvPr/>
            </p:nvSpPr>
            <p:spPr bwMode="auto">
              <a:xfrm>
                <a:off x="2304" y="3458"/>
                <a:ext cx="63" cy="110"/>
              </a:xfrm>
              <a:custGeom>
                <a:avLst/>
                <a:gdLst/>
                <a:ahLst/>
                <a:cxnLst>
                  <a:cxn ang="0">
                    <a:pos x="0" y="219"/>
                  </a:cxn>
                  <a:cxn ang="0">
                    <a:pos x="9" y="196"/>
                  </a:cxn>
                  <a:cxn ang="0">
                    <a:pos x="125" y="0"/>
                  </a:cxn>
                  <a:cxn ang="0">
                    <a:pos x="116" y="20"/>
                  </a:cxn>
                  <a:cxn ang="0">
                    <a:pos x="0" y="219"/>
                  </a:cxn>
                </a:cxnLst>
                <a:rect l="0" t="0" r="r" b="b"/>
                <a:pathLst>
                  <a:path w="125" h="219">
                    <a:moveTo>
                      <a:pt x="0" y="219"/>
                    </a:moveTo>
                    <a:lnTo>
                      <a:pt x="9" y="196"/>
                    </a:lnTo>
                    <a:lnTo>
                      <a:pt x="125" y="0"/>
                    </a:lnTo>
                    <a:lnTo>
                      <a:pt x="116" y="20"/>
                    </a:lnTo>
                    <a:lnTo>
                      <a:pt x="0" y="219"/>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98" name="Freeform 531"/>
              <p:cNvSpPr>
                <a:spLocks/>
              </p:cNvSpPr>
              <p:nvPr/>
            </p:nvSpPr>
            <p:spPr bwMode="auto">
              <a:xfrm>
                <a:off x="2309" y="3448"/>
                <a:ext cx="61" cy="110"/>
              </a:xfrm>
              <a:custGeom>
                <a:avLst/>
                <a:gdLst/>
                <a:ahLst/>
                <a:cxnLst>
                  <a:cxn ang="0">
                    <a:pos x="0" y="217"/>
                  </a:cxn>
                  <a:cxn ang="0">
                    <a:pos x="8" y="193"/>
                  </a:cxn>
                  <a:cxn ang="0">
                    <a:pos x="122" y="0"/>
                  </a:cxn>
                  <a:cxn ang="0">
                    <a:pos x="116" y="21"/>
                  </a:cxn>
                  <a:cxn ang="0">
                    <a:pos x="0" y="217"/>
                  </a:cxn>
                </a:cxnLst>
                <a:rect l="0" t="0" r="r" b="b"/>
                <a:pathLst>
                  <a:path w="122" h="217">
                    <a:moveTo>
                      <a:pt x="0" y="217"/>
                    </a:moveTo>
                    <a:lnTo>
                      <a:pt x="8" y="193"/>
                    </a:lnTo>
                    <a:lnTo>
                      <a:pt x="122" y="0"/>
                    </a:lnTo>
                    <a:lnTo>
                      <a:pt x="116" y="21"/>
                    </a:lnTo>
                    <a:lnTo>
                      <a:pt x="0" y="217"/>
                    </a:lnTo>
                    <a:close/>
                  </a:path>
                </a:pathLst>
              </a:custGeom>
              <a:solidFill>
                <a:srgbClr val="D9D957"/>
              </a:solidFill>
              <a:ln w="9525">
                <a:noFill/>
                <a:round/>
                <a:headEnd/>
                <a:tailEnd/>
              </a:ln>
            </p:spPr>
            <p:txBody>
              <a:bodyPr/>
              <a:lstStyle/>
              <a:p>
                <a:pPr algn="ctr">
                  <a:defRPr/>
                </a:pPr>
                <a:endParaRPr lang="en-US" b="1" dirty="0">
                  <a:latin typeface="+mn-lt"/>
                  <a:cs typeface="+mn-cs"/>
                </a:endParaRPr>
              </a:p>
            </p:txBody>
          </p:sp>
          <p:sp>
            <p:nvSpPr>
              <p:cNvPr id="99" name="Freeform 532"/>
              <p:cNvSpPr>
                <a:spLocks/>
              </p:cNvSpPr>
              <p:nvPr/>
            </p:nvSpPr>
            <p:spPr bwMode="auto">
              <a:xfrm>
                <a:off x="2309" y="3455"/>
                <a:ext cx="59" cy="104"/>
              </a:xfrm>
              <a:custGeom>
                <a:avLst/>
                <a:gdLst/>
                <a:ahLst/>
                <a:cxnLst>
                  <a:cxn ang="0">
                    <a:pos x="0" y="207"/>
                  </a:cxn>
                  <a:cxn ang="0">
                    <a:pos x="5" y="196"/>
                  </a:cxn>
                  <a:cxn ang="0">
                    <a:pos x="119" y="0"/>
                  </a:cxn>
                  <a:cxn ang="0">
                    <a:pos x="116" y="11"/>
                  </a:cxn>
                  <a:cxn ang="0">
                    <a:pos x="0" y="207"/>
                  </a:cxn>
                </a:cxnLst>
                <a:rect l="0" t="0" r="r" b="b"/>
                <a:pathLst>
                  <a:path w="119" h="207">
                    <a:moveTo>
                      <a:pt x="0" y="207"/>
                    </a:moveTo>
                    <a:lnTo>
                      <a:pt x="5" y="196"/>
                    </a:lnTo>
                    <a:lnTo>
                      <a:pt x="119" y="0"/>
                    </a:lnTo>
                    <a:lnTo>
                      <a:pt x="116" y="11"/>
                    </a:lnTo>
                    <a:lnTo>
                      <a:pt x="0" y="207"/>
                    </a:lnTo>
                    <a:close/>
                  </a:path>
                </a:pathLst>
              </a:custGeom>
              <a:solidFill>
                <a:srgbClr val="D9D957"/>
              </a:solidFill>
              <a:ln w="9525">
                <a:noFill/>
                <a:round/>
                <a:headEnd/>
                <a:tailEnd/>
              </a:ln>
            </p:spPr>
            <p:txBody>
              <a:bodyPr/>
              <a:lstStyle/>
              <a:p>
                <a:pPr algn="ctr">
                  <a:defRPr/>
                </a:pPr>
                <a:endParaRPr lang="en-US" b="1" dirty="0">
                  <a:latin typeface="+mn-lt"/>
                  <a:cs typeface="+mn-cs"/>
                </a:endParaRPr>
              </a:p>
            </p:txBody>
          </p:sp>
          <p:sp>
            <p:nvSpPr>
              <p:cNvPr id="100" name="Freeform 533"/>
              <p:cNvSpPr>
                <a:spLocks/>
              </p:cNvSpPr>
              <p:nvPr/>
            </p:nvSpPr>
            <p:spPr bwMode="auto">
              <a:xfrm>
                <a:off x="2311" y="3448"/>
                <a:ext cx="59" cy="106"/>
              </a:xfrm>
              <a:custGeom>
                <a:avLst/>
                <a:gdLst/>
                <a:ahLst/>
                <a:cxnLst>
                  <a:cxn ang="0">
                    <a:pos x="0" y="206"/>
                  </a:cxn>
                  <a:cxn ang="0">
                    <a:pos x="3" y="193"/>
                  </a:cxn>
                  <a:cxn ang="0">
                    <a:pos x="117" y="0"/>
                  </a:cxn>
                  <a:cxn ang="0">
                    <a:pos x="114" y="10"/>
                  </a:cxn>
                  <a:cxn ang="0">
                    <a:pos x="0" y="206"/>
                  </a:cxn>
                </a:cxnLst>
                <a:rect l="0" t="0" r="r" b="b"/>
                <a:pathLst>
                  <a:path w="117" h="206">
                    <a:moveTo>
                      <a:pt x="0" y="206"/>
                    </a:moveTo>
                    <a:lnTo>
                      <a:pt x="3" y="193"/>
                    </a:lnTo>
                    <a:lnTo>
                      <a:pt x="117" y="0"/>
                    </a:lnTo>
                    <a:lnTo>
                      <a:pt x="114" y="10"/>
                    </a:lnTo>
                    <a:lnTo>
                      <a:pt x="0" y="206"/>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101" name="Freeform 534"/>
              <p:cNvSpPr>
                <a:spLocks/>
              </p:cNvSpPr>
              <p:nvPr/>
            </p:nvSpPr>
            <p:spPr bwMode="auto">
              <a:xfrm>
                <a:off x="2313" y="3437"/>
                <a:ext cx="60" cy="108"/>
              </a:xfrm>
              <a:custGeom>
                <a:avLst/>
                <a:gdLst/>
                <a:ahLst/>
                <a:cxnLst>
                  <a:cxn ang="0">
                    <a:pos x="0" y="215"/>
                  </a:cxn>
                  <a:cxn ang="0">
                    <a:pos x="8" y="193"/>
                  </a:cxn>
                  <a:cxn ang="0">
                    <a:pos x="120" y="0"/>
                  </a:cxn>
                  <a:cxn ang="0">
                    <a:pos x="114" y="22"/>
                  </a:cxn>
                  <a:cxn ang="0">
                    <a:pos x="0" y="215"/>
                  </a:cxn>
                </a:cxnLst>
                <a:rect l="0" t="0" r="r" b="b"/>
                <a:pathLst>
                  <a:path w="120" h="215">
                    <a:moveTo>
                      <a:pt x="0" y="215"/>
                    </a:moveTo>
                    <a:lnTo>
                      <a:pt x="8" y="193"/>
                    </a:lnTo>
                    <a:lnTo>
                      <a:pt x="120" y="0"/>
                    </a:lnTo>
                    <a:lnTo>
                      <a:pt x="114" y="22"/>
                    </a:lnTo>
                    <a:lnTo>
                      <a:pt x="0" y="215"/>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102" name="Freeform 535"/>
              <p:cNvSpPr>
                <a:spLocks/>
              </p:cNvSpPr>
              <p:nvPr/>
            </p:nvSpPr>
            <p:spPr bwMode="auto">
              <a:xfrm>
                <a:off x="2317" y="3426"/>
                <a:ext cx="59" cy="108"/>
              </a:xfrm>
              <a:custGeom>
                <a:avLst/>
                <a:gdLst/>
                <a:ahLst/>
                <a:cxnLst>
                  <a:cxn ang="0">
                    <a:pos x="0" y="215"/>
                  </a:cxn>
                  <a:cxn ang="0">
                    <a:pos x="4" y="191"/>
                  </a:cxn>
                  <a:cxn ang="0">
                    <a:pos x="118" y="0"/>
                  </a:cxn>
                  <a:cxn ang="0">
                    <a:pos x="112" y="22"/>
                  </a:cxn>
                  <a:cxn ang="0">
                    <a:pos x="0" y="215"/>
                  </a:cxn>
                </a:cxnLst>
                <a:rect l="0" t="0" r="r" b="b"/>
                <a:pathLst>
                  <a:path w="118" h="215">
                    <a:moveTo>
                      <a:pt x="0" y="215"/>
                    </a:moveTo>
                    <a:lnTo>
                      <a:pt x="4" y="191"/>
                    </a:lnTo>
                    <a:lnTo>
                      <a:pt x="118" y="0"/>
                    </a:lnTo>
                    <a:lnTo>
                      <a:pt x="112" y="22"/>
                    </a:lnTo>
                    <a:lnTo>
                      <a:pt x="0" y="215"/>
                    </a:lnTo>
                    <a:close/>
                  </a:path>
                </a:pathLst>
              </a:custGeom>
              <a:solidFill>
                <a:srgbClr val="DCDC58"/>
              </a:solidFill>
              <a:ln w="9525">
                <a:noFill/>
                <a:round/>
                <a:headEnd/>
                <a:tailEnd/>
              </a:ln>
            </p:spPr>
            <p:txBody>
              <a:bodyPr/>
              <a:lstStyle/>
              <a:p>
                <a:pPr algn="ctr">
                  <a:defRPr/>
                </a:pPr>
                <a:endParaRPr lang="en-US" b="1" dirty="0">
                  <a:latin typeface="+mn-lt"/>
                  <a:cs typeface="+mn-cs"/>
                </a:endParaRPr>
              </a:p>
            </p:txBody>
          </p:sp>
          <p:sp>
            <p:nvSpPr>
              <p:cNvPr id="103" name="Freeform 536"/>
              <p:cNvSpPr>
                <a:spLocks/>
              </p:cNvSpPr>
              <p:nvPr/>
            </p:nvSpPr>
            <p:spPr bwMode="auto">
              <a:xfrm>
                <a:off x="2317" y="3431"/>
                <a:ext cx="58" cy="103"/>
              </a:xfrm>
              <a:custGeom>
                <a:avLst/>
                <a:gdLst/>
                <a:ahLst/>
                <a:cxnLst>
                  <a:cxn ang="0">
                    <a:pos x="0" y="204"/>
                  </a:cxn>
                  <a:cxn ang="0">
                    <a:pos x="3" y="191"/>
                  </a:cxn>
                  <a:cxn ang="0">
                    <a:pos x="115" y="0"/>
                  </a:cxn>
                  <a:cxn ang="0">
                    <a:pos x="112" y="11"/>
                  </a:cxn>
                  <a:cxn ang="0">
                    <a:pos x="0" y="204"/>
                  </a:cxn>
                </a:cxnLst>
                <a:rect l="0" t="0" r="r" b="b"/>
                <a:pathLst>
                  <a:path w="115" h="204">
                    <a:moveTo>
                      <a:pt x="0" y="204"/>
                    </a:moveTo>
                    <a:lnTo>
                      <a:pt x="3" y="191"/>
                    </a:lnTo>
                    <a:lnTo>
                      <a:pt x="115" y="0"/>
                    </a:lnTo>
                    <a:lnTo>
                      <a:pt x="112" y="11"/>
                    </a:lnTo>
                    <a:lnTo>
                      <a:pt x="0" y="204"/>
                    </a:lnTo>
                    <a:close/>
                  </a:path>
                </a:pathLst>
              </a:custGeom>
              <a:solidFill>
                <a:srgbClr val="DCDC58"/>
              </a:solidFill>
              <a:ln w="9525">
                <a:noFill/>
                <a:round/>
                <a:headEnd/>
                <a:tailEnd/>
              </a:ln>
            </p:spPr>
            <p:txBody>
              <a:bodyPr/>
              <a:lstStyle/>
              <a:p>
                <a:pPr algn="ctr">
                  <a:defRPr/>
                </a:pPr>
                <a:endParaRPr lang="en-US" b="1" dirty="0">
                  <a:latin typeface="+mn-lt"/>
                  <a:cs typeface="+mn-cs"/>
                </a:endParaRPr>
              </a:p>
            </p:txBody>
          </p:sp>
          <p:sp>
            <p:nvSpPr>
              <p:cNvPr id="104" name="Freeform 537"/>
              <p:cNvSpPr>
                <a:spLocks/>
              </p:cNvSpPr>
              <p:nvPr/>
            </p:nvSpPr>
            <p:spPr bwMode="auto">
              <a:xfrm>
                <a:off x="2318" y="3426"/>
                <a:ext cx="58" cy="101"/>
              </a:xfrm>
              <a:custGeom>
                <a:avLst/>
                <a:gdLst/>
                <a:ahLst/>
                <a:cxnLst>
                  <a:cxn ang="0">
                    <a:pos x="0" y="202"/>
                  </a:cxn>
                  <a:cxn ang="0">
                    <a:pos x="1" y="191"/>
                  </a:cxn>
                  <a:cxn ang="0">
                    <a:pos x="115" y="0"/>
                  </a:cxn>
                  <a:cxn ang="0">
                    <a:pos x="112" y="11"/>
                  </a:cxn>
                  <a:cxn ang="0">
                    <a:pos x="0" y="202"/>
                  </a:cxn>
                </a:cxnLst>
                <a:rect l="0" t="0" r="r" b="b"/>
                <a:pathLst>
                  <a:path w="115" h="202">
                    <a:moveTo>
                      <a:pt x="0" y="202"/>
                    </a:moveTo>
                    <a:lnTo>
                      <a:pt x="1" y="191"/>
                    </a:lnTo>
                    <a:lnTo>
                      <a:pt x="115" y="0"/>
                    </a:lnTo>
                    <a:lnTo>
                      <a:pt x="112" y="11"/>
                    </a:lnTo>
                    <a:lnTo>
                      <a:pt x="0" y="202"/>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105" name="Freeform 538"/>
              <p:cNvSpPr>
                <a:spLocks/>
              </p:cNvSpPr>
              <p:nvPr/>
            </p:nvSpPr>
            <p:spPr bwMode="auto">
              <a:xfrm>
                <a:off x="2319" y="3415"/>
                <a:ext cx="61" cy="109"/>
              </a:xfrm>
              <a:custGeom>
                <a:avLst/>
                <a:gdLst/>
                <a:ahLst/>
                <a:cxnLst>
                  <a:cxn ang="0">
                    <a:pos x="0" y="213"/>
                  </a:cxn>
                  <a:cxn ang="0">
                    <a:pos x="5" y="187"/>
                  </a:cxn>
                  <a:cxn ang="0">
                    <a:pos x="117" y="0"/>
                  </a:cxn>
                  <a:cxn ang="0">
                    <a:pos x="114" y="22"/>
                  </a:cxn>
                  <a:cxn ang="0">
                    <a:pos x="0" y="213"/>
                  </a:cxn>
                </a:cxnLst>
                <a:rect l="0" t="0" r="r" b="b"/>
                <a:pathLst>
                  <a:path w="117" h="213">
                    <a:moveTo>
                      <a:pt x="0" y="213"/>
                    </a:moveTo>
                    <a:lnTo>
                      <a:pt x="5" y="187"/>
                    </a:lnTo>
                    <a:lnTo>
                      <a:pt x="117" y="0"/>
                    </a:lnTo>
                    <a:lnTo>
                      <a:pt x="114" y="22"/>
                    </a:lnTo>
                    <a:lnTo>
                      <a:pt x="0" y="213"/>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106" name="Freeform 539"/>
              <p:cNvSpPr>
                <a:spLocks/>
              </p:cNvSpPr>
              <p:nvPr/>
            </p:nvSpPr>
            <p:spPr bwMode="auto">
              <a:xfrm>
                <a:off x="2321" y="3404"/>
                <a:ext cx="58" cy="104"/>
              </a:xfrm>
              <a:custGeom>
                <a:avLst/>
                <a:gdLst/>
                <a:ahLst/>
                <a:cxnLst>
                  <a:cxn ang="0">
                    <a:pos x="0" y="210"/>
                  </a:cxn>
                  <a:cxn ang="0">
                    <a:pos x="3" y="186"/>
                  </a:cxn>
                  <a:cxn ang="0">
                    <a:pos x="116" y="0"/>
                  </a:cxn>
                  <a:cxn ang="0">
                    <a:pos x="112" y="23"/>
                  </a:cxn>
                  <a:cxn ang="0">
                    <a:pos x="0" y="210"/>
                  </a:cxn>
                </a:cxnLst>
                <a:rect l="0" t="0" r="r" b="b"/>
                <a:pathLst>
                  <a:path w="116" h="210">
                    <a:moveTo>
                      <a:pt x="0" y="210"/>
                    </a:moveTo>
                    <a:lnTo>
                      <a:pt x="3" y="186"/>
                    </a:lnTo>
                    <a:lnTo>
                      <a:pt x="116" y="0"/>
                    </a:lnTo>
                    <a:lnTo>
                      <a:pt x="112" y="23"/>
                    </a:lnTo>
                    <a:lnTo>
                      <a:pt x="0" y="210"/>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107" name="Freeform 540"/>
              <p:cNvSpPr>
                <a:spLocks/>
              </p:cNvSpPr>
              <p:nvPr/>
            </p:nvSpPr>
            <p:spPr bwMode="auto">
              <a:xfrm>
                <a:off x="2323" y="3392"/>
                <a:ext cx="57" cy="104"/>
              </a:xfrm>
              <a:custGeom>
                <a:avLst/>
                <a:gdLst/>
                <a:ahLst/>
                <a:cxnLst>
                  <a:cxn ang="0">
                    <a:pos x="0" y="208"/>
                  </a:cxn>
                  <a:cxn ang="0">
                    <a:pos x="3" y="182"/>
                  </a:cxn>
                  <a:cxn ang="0">
                    <a:pos x="114" y="0"/>
                  </a:cxn>
                  <a:cxn ang="0">
                    <a:pos x="113" y="22"/>
                  </a:cxn>
                  <a:cxn ang="0">
                    <a:pos x="0" y="208"/>
                  </a:cxn>
                </a:cxnLst>
                <a:rect l="0" t="0" r="r" b="b"/>
                <a:pathLst>
                  <a:path w="114" h="208">
                    <a:moveTo>
                      <a:pt x="0" y="208"/>
                    </a:moveTo>
                    <a:lnTo>
                      <a:pt x="3" y="182"/>
                    </a:lnTo>
                    <a:lnTo>
                      <a:pt x="114" y="0"/>
                    </a:lnTo>
                    <a:lnTo>
                      <a:pt x="113" y="22"/>
                    </a:lnTo>
                    <a:lnTo>
                      <a:pt x="0" y="208"/>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108" name="Freeform 541"/>
              <p:cNvSpPr>
                <a:spLocks/>
              </p:cNvSpPr>
              <p:nvPr/>
            </p:nvSpPr>
            <p:spPr bwMode="auto">
              <a:xfrm>
                <a:off x="2324" y="3380"/>
                <a:ext cx="57" cy="103"/>
              </a:xfrm>
              <a:custGeom>
                <a:avLst/>
                <a:gdLst/>
                <a:ahLst/>
                <a:cxnLst>
                  <a:cxn ang="0">
                    <a:pos x="0" y="206"/>
                  </a:cxn>
                  <a:cxn ang="0">
                    <a:pos x="0" y="180"/>
                  </a:cxn>
                  <a:cxn ang="0">
                    <a:pos x="113" y="0"/>
                  </a:cxn>
                  <a:cxn ang="0">
                    <a:pos x="111" y="24"/>
                  </a:cxn>
                  <a:cxn ang="0">
                    <a:pos x="0" y="206"/>
                  </a:cxn>
                </a:cxnLst>
                <a:rect l="0" t="0" r="r" b="b"/>
                <a:pathLst>
                  <a:path w="113" h="206">
                    <a:moveTo>
                      <a:pt x="0" y="206"/>
                    </a:moveTo>
                    <a:lnTo>
                      <a:pt x="0" y="180"/>
                    </a:lnTo>
                    <a:lnTo>
                      <a:pt x="113" y="0"/>
                    </a:lnTo>
                    <a:lnTo>
                      <a:pt x="111" y="24"/>
                    </a:lnTo>
                    <a:lnTo>
                      <a:pt x="0" y="206"/>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109" name="Freeform 542"/>
              <p:cNvSpPr>
                <a:spLocks/>
              </p:cNvSpPr>
              <p:nvPr/>
            </p:nvSpPr>
            <p:spPr bwMode="auto">
              <a:xfrm>
                <a:off x="2324" y="3369"/>
                <a:ext cx="57" cy="101"/>
              </a:xfrm>
              <a:custGeom>
                <a:avLst/>
                <a:gdLst/>
                <a:ahLst/>
                <a:cxnLst>
                  <a:cxn ang="0">
                    <a:pos x="0" y="202"/>
                  </a:cxn>
                  <a:cxn ang="0">
                    <a:pos x="0" y="178"/>
                  </a:cxn>
                  <a:cxn ang="0">
                    <a:pos x="111" y="0"/>
                  </a:cxn>
                  <a:cxn ang="0">
                    <a:pos x="113" y="22"/>
                  </a:cxn>
                  <a:cxn ang="0">
                    <a:pos x="0" y="202"/>
                  </a:cxn>
                </a:cxnLst>
                <a:rect l="0" t="0" r="r" b="b"/>
                <a:pathLst>
                  <a:path w="113" h="202">
                    <a:moveTo>
                      <a:pt x="0" y="202"/>
                    </a:moveTo>
                    <a:lnTo>
                      <a:pt x="0" y="178"/>
                    </a:lnTo>
                    <a:lnTo>
                      <a:pt x="111" y="0"/>
                    </a:lnTo>
                    <a:lnTo>
                      <a:pt x="113" y="22"/>
                    </a:lnTo>
                    <a:lnTo>
                      <a:pt x="0" y="202"/>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110" name="Freeform 543"/>
              <p:cNvSpPr>
                <a:spLocks/>
              </p:cNvSpPr>
              <p:nvPr/>
            </p:nvSpPr>
            <p:spPr bwMode="auto">
              <a:xfrm>
                <a:off x="2323" y="3357"/>
                <a:ext cx="57" cy="104"/>
              </a:xfrm>
              <a:custGeom>
                <a:avLst/>
                <a:gdLst/>
                <a:ahLst/>
                <a:cxnLst>
                  <a:cxn ang="0">
                    <a:pos x="3" y="203"/>
                  </a:cxn>
                  <a:cxn ang="0">
                    <a:pos x="0" y="177"/>
                  </a:cxn>
                  <a:cxn ang="0">
                    <a:pos x="113" y="0"/>
                  </a:cxn>
                  <a:cxn ang="0">
                    <a:pos x="114" y="25"/>
                  </a:cxn>
                  <a:cxn ang="0">
                    <a:pos x="3" y="203"/>
                  </a:cxn>
                </a:cxnLst>
                <a:rect l="0" t="0" r="r" b="b"/>
                <a:pathLst>
                  <a:path w="114" h="203">
                    <a:moveTo>
                      <a:pt x="3" y="203"/>
                    </a:moveTo>
                    <a:lnTo>
                      <a:pt x="0" y="177"/>
                    </a:lnTo>
                    <a:lnTo>
                      <a:pt x="113" y="0"/>
                    </a:lnTo>
                    <a:lnTo>
                      <a:pt x="114" y="25"/>
                    </a:lnTo>
                    <a:lnTo>
                      <a:pt x="3" y="203"/>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111" name="Freeform 544"/>
              <p:cNvSpPr>
                <a:spLocks/>
              </p:cNvSpPr>
              <p:nvPr/>
            </p:nvSpPr>
            <p:spPr bwMode="auto">
              <a:xfrm>
                <a:off x="2321" y="3346"/>
                <a:ext cx="58" cy="99"/>
              </a:xfrm>
              <a:custGeom>
                <a:avLst/>
                <a:gdLst/>
                <a:ahLst/>
                <a:cxnLst>
                  <a:cxn ang="0">
                    <a:pos x="3" y="199"/>
                  </a:cxn>
                  <a:cxn ang="0">
                    <a:pos x="0" y="175"/>
                  </a:cxn>
                  <a:cxn ang="0">
                    <a:pos x="112" y="0"/>
                  </a:cxn>
                  <a:cxn ang="0">
                    <a:pos x="116" y="22"/>
                  </a:cxn>
                  <a:cxn ang="0">
                    <a:pos x="3" y="199"/>
                  </a:cxn>
                </a:cxnLst>
                <a:rect l="0" t="0" r="r" b="b"/>
                <a:pathLst>
                  <a:path w="116" h="199">
                    <a:moveTo>
                      <a:pt x="3" y="199"/>
                    </a:moveTo>
                    <a:lnTo>
                      <a:pt x="0" y="175"/>
                    </a:lnTo>
                    <a:lnTo>
                      <a:pt x="112" y="0"/>
                    </a:lnTo>
                    <a:lnTo>
                      <a:pt x="116" y="22"/>
                    </a:lnTo>
                    <a:lnTo>
                      <a:pt x="3" y="199"/>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112" name="Freeform 545"/>
              <p:cNvSpPr>
                <a:spLocks/>
              </p:cNvSpPr>
              <p:nvPr/>
            </p:nvSpPr>
            <p:spPr bwMode="auto">
              <a:xfrm>
                <a:off x="2319" y="3335"/>
                <a:ext cx="61" cy="98"/>
              </a:xfrm>
              <a:custGeom>
                <a:avLst/>
                <a:gdLst/>
                <a:ahLst/>
                <a:cxnLst>
                  <a:cxn ang="0">
                    <a:pos x="5" y="197"/>
                  </a:cxn>
                  <a:cxn ang="0">
                    <a:pos x="0" y="171"/>
                  </a:cxn>
                  <a:cxn ang="0">
                    <a:pos x="114" y="0"/>
                  </a:cxn>
                  <a:cxn ang="0">
                    <a:pos x="117" y="22"/>
                  </a:cxn>
                  <a:cxn ang="0">
                    <a:pos x="5" y="197"/>
                  </a:cxn>
                </a:cxnLst>
                <a:rect l="0" t="0" r="r" b="b"/>
                <a:pathLst>
                  <a:path w="117" h="197">
                    <a:moveTo>
                      <a:pt x="5" y="197"/>
                    </a:moveTo>
                    <a:lnTo>
                      <a:pt x="0" y="171"/>
                    </a:lnTo>
                    <a:lnTo>
                      <a:pt x="114" y="0"/>
                    </a:lnTo>
                    <a:lnTo>
                      <a:pt x="117" y="22"/>
                    </a:lnTo>
                    <a:lnTo>
                      <a:pt x="5" y="197"/>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113" name="Freeform 546"/>
              <p:cNvSpPr>
                <a:spLocks/>
              </p:cNvSpPr>
              <p:nvPr/>
            </p:nvSpPr>
            <p:spPr bwMode="auto">
              <a:xfrm>
                <a:off x="2317" y="3324"/>
                <a:ext cx="59" cy="96"/>
              </a:xfrm>
              <a:custGeom>
                <a:avLst/>
                <a:gdLst/>
                <a:ahLst/>
                <a:cxnLst>
                  <a:cxn ang="0">
                    <a:pos x="4" y="193"/>
                  </a:cxn>
                  <a:cxn ang="0">
                    <a:pos x="0" y="169"/>
                  </a:cxn>
                  <a:cxn ang="0">
                    <a:pos x="112" y="0"/>
                  </a:cxn>
                  <a:cxn ang="0">
                    <a:pos x="118" y="22"/>
                  </a:cxn>
                  <a:cxn ang="0">
                    <a:pos x="4" y="193"/>
                  </a:cxn>
                </a:cxnLst>
                <a:rect l="0" t="0" r="r" b="b"/>
                <a:pathLst>
                  <a:path w="118" h="193">
                    <a:moveTo>
                      <a:pt x="4" y="193"/>
                    </a:moveTo>
                    <a:lnTo>
                      <a:pt x="0" y="169"/>
                    </a:lnTo>
                    <a:lnTo>
                      <a:pt x="112" y="0"/>
                    </a:lnTo>
                    <a:lnTo>
                      <a:pt x="118" y="22"/>
                    </a:lnTo>
                    <a:lnTo>
                      <a:pt x="4" y="193"/>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114" name="Freeform 547"/>
              <p:cNvSpPr>
                <a:spLocks/>
              </p:cNvSpPr>
              <p:nvPr/>
            </p:nvSpPr>
            <p:spPr bwMode="auto">
              <a:xfrm>
                <a:off x="2318" y="3329"/>
                <a:ext cx="58" cy="88"/>
              </a:xfrm>
              <a:custGeom>
                <a:avLst/>
                <a:gdLst/>
                <a:ahLst/>
                <a:cxnLst>
                  <a:cxn ang="0">
                    <a:pos x="1" y="182"/>
                  </a:cxn>
                  <a:cxn ang="0">
                    <a:pos x="0" y="171"/>
                  </a:cxn>
                  <a:cxn ang="0">
                    <a:pos x="112" y="0"/>
                  </a:cxn>
                  <a:cxn ang="0">
                    <a:pos x="115" y="11"/>
                  </a:cxn>
                  <a:cxn ang="0">
                    <a:pos x="1" y="182"/>
                  </a:cxn>
                </a:cxnLst>
                <a:rect l="0" t="0" r="r" b="b"/>
                <a:pathLst>
                  <a:path w="115" h="182">
                    <a:moveTo>
                      <a:pt x="1" y="182"/>
                    </a:moveTo>
                    <a:lnTo>
                      <a:pt x="0" y="171"/>
                    </a:lnTo>
                    <a:lnTo>
                      <a:pt x="112" y="0"/>
                    </a:lnTo>
                    <a:lnTo>
                      <a:pt x="115" y="11"/>
                    </a:lnTo>
                    <a:lnTo>
                      <a:pt x="1" y="182"/>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115" name="Freeform 548"/>
              <p:cNvSpPr>
                <a:spLocks/>
              </p:cNvSpPr>
              <p:nvPr/>
            </p:nvSpPr>
            <p:spPr bwMode="auto">
              <a:xfrm>
                <a:off x="2317" y="3324"/>
                <a:ext cx="58" cy="91"/>
              </a:xfrm>
              <a:custGeom>
                <a:avLst/>
                <a:gdLst/>
                <a:ahLst/>
                <a:cxnLst>
                  <a:cxn ang="0">
                    <a:pos x="3" y="182"/>
                  </a:cxn>
                  <a:cxn ang="0">
                    <a:pos x="0" y="169"/>
                  </a:cxn>
                  <a:cxn ang="0">
                    <a:pos x="112" y="0"/>
                  </a:cxn>
                  <a:cxn ang="0">
                    <a:pos x="115" y="11"/>
                  </a:cxn>
                  <a:cxn ang="0">
                    <a:pos x="3" y="182"/>
                  </a:cxn>
                </a:cxnLst>
                <a:rect l="0" t="0" r="r" b="b"/>
                <a:pathLst>
                  <a:path w="115" h="182">
                    <a:moveTo>
                      <a:pt x="3" y="182"/>
                    </a:moveTo>
                    <a:lnTo>
                      <a:pt x="0" y="169"/>
                    </a:lnTo>
                    <a:lnTo>
                      <a:pt x="112" y="0"/>
                    </a:lnTo>
                    <a:lnTo>
                      <a:pt x="115" y="11"/>
                    </a:lnTo>
                    <a:lnTo>
                      <a:pt x="3" y="182"/>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116" name="Freeform 549"/>
              <p:cNvSpPr>
                <a:spLocks/>
              </p:cNvSpPr>
              <p:nvPr/>
            </p:nvSpPr>
            <p:spPr bwMode="auto">
              <a:xfrm>
                <a:off x="2313" y="3314"/>
                <a:ext cx="60" cy="94"/>
              </a:xfrm>
              <a:custGeom>
                <a:avLst/>
                <a:gdLst/>
                <a:ahLst/>
                <a:cxnLst>
                  <a:cxn ang="0">
                    <a:pos x="8" y="190"/>
                  </a:cxn>
                  <a:cxn ang="0">
                    <a:pos x="0" y="167"/>
                  </a:cxn>
                  <a:cxn ang="0">
                    <a:pos x="114" y="0"/>
                  </a:cxn>
                  <a:cxn ang="0">
                    <a:pos x="120" y="21"/>
                  </a:cxn>
                  <a:cxn ang="0">
                    <a:pos x="8" y="190"/>
                  </a:cxn>
                </a:cxnLst>
                <a:rect l="0" t="0" r="r" b="b"/>
                <a:pathLst>
                  <a:path w="120" h="190">
                    <a:moveTo>
                      <a:pt x="8" y="190"/>
                    </a:moveTo>
                    <a:lnTo>
                      <a:pt x="0" y="167"/>
                    </a:lnTo>
                    <a:lnTo>
                      <a:pt x="114" y="0"/>
                    </a:lnTo>
                    <a:lnTo>
                      <a:pt x="120" y="21"/>
                    </a:lnTo>
                    <a:lnTo>
                      <a:pt x="8" y="190"/>
                    </a:lnTo>
                    <a:close/>
                  </a:path>
                </a:pathLst>
              </a:custGeom>
              <a:solidFill>
                <a:srgbClr val="DCDC58"/>
              </a:solidFill>
              <a:ln w="9525">
                <a:noFill/>
                <a:round/>
                <a:headEnd/>
                <a:tailEnd/>
              </a:ln>
            </p:spPr>
            <p:txBody>
              <a:bodyPr/>
              <a:lstStyle/>
              <a:p>
                <a:pPr algn="ctr">
                  <a:defRPr/>
                </a:pPr>
                <a:endParaRPr lang="en-US" b="1" dirty="0">
                  <a:latin typeface="+mn-lt"/>
                  <a:cs typeface="+mn-cs"/>
                </a:endParaRPr>
              </a:p>
            </p:txBody>
          </p:sp>
          <p:sp>
            <p:nvSpPr>
              <p:cNvPr id="117" name="Freeform 550"/>
              <p:cNvSpPr>
                <a:spLocks/>
              </p:cNvSpPr>
              <p:nvPr/>
            </p:nvSpPr>
            <p:spPr bwMode="auto">
              <a:xfrm>
                <a:off x="2309" y="3303"/>
                <a:ext cx="61" cy="94"/>
              </a:xfrm>
              <a:custGeom>
                <a:avLst/>
                <a:gdLst/>
                <a:ahLst/>
                <a:cxnLst>
                  <a:cxn ang="0">
                    <a:pos x="8" y="189"/>
                  </a:cxn>
                  <a:cxn ang="0">
                    <a:pos x="0" y="165"/>
                  </a:cxn>
                  <a:cxn ang="0">
                    <a:pos x="116" y="0"/>
                  </a:cxn>
                  <a:cxn ang="0">
                    <a:pos x="122" y="22"/>
                  </a:cxn>
                  <a:cxn ang="0">
                    <a:pos x="8" y="189"/>
                  </a:cxn>
                </a:cxnLst>
                <a:rect l="0" t="0" r="r" b="b"/>
                <a:pathLst>
                  <a:path w="122" h="189">
                    <a:moveTo>
                      <a:pt x="8" y="189"/>
                    </a:moveTo>
                    <a:lnTo>
                      <a:pt x="0" y="165"/>
                    </a:lnTo>
                    <a:lnTo>
                      <a:pt x="116" y="0"/>
                    </a:lnTo>
                    <a:lnTo>
                      <a:pt x="122" y="22"/>
                    </a:lnTo>
                    <a:lnTo>
                      <a:pt x="8" y="189"/>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118" name="Freeform 551"/>
              <p:cNvSpPr>
                <a:spLocks/>
              </p:cNvSpPr>
              <p:nvPr/>
            </p:nvSpPr>
            <p:spPr bwMode="auto">
              <a:xfrm>
                <a:off x="2311" y="3308"/>
                <a:ext cx="59" cy="89"/>
              </a:xfrm>
              <a:custGeom>
                <a:avLst/>
                <a:gdLst/>
                <a:ahLst/>
                <a:cxnLst>
                  <a:cxn ang="0">
                    <a:pos x="3" y="178"/>
                  </a:cxn>
                  <a:cxn ang="0">
                    <a:pos x="0" y="165"/>
                  </a:cxn>
                  <a:cxn ang="0">
                    <a:pos x="114" y="0"/>
                  </a:cxn>
                  <a:cxn ang="0">
                    <a:pos x="117" y="11"/>
                  </a:cxn>
                  <a:cxn ang="0">
                    <a:pos x="3" y="178"/>
                  </a:cxn>
                </a:cxnLst>
                <a:rect l="0" t="0" r="r" b="b"/>
                <a:pathLst>
                  <a:path w="117" h="178">
                    <a:moveTo>
                      <a:pt x="3" y="178"/>
                    </a:moveTo>
                    <a:lnTo>
                      <a:pt x="0" y="165"/>
                    </a:lnTo>
                    <a:lnTo>
                      <a:pt x="114" y="0"/>
                    </a:lnTo>
                    <a:lnTo>
                      <a:pt x="117" y="11"/>
                    </a:lnTo>
                    <a:lnTo>
                      <a:pt x="3" y="178"/>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119" name="Freeform 552"/>
              <p:cNvSpPr>
                <a:spLocks/>
              </p:cNvSpPr>
              <p:nvPr/>
            </p:nvSpPr>
            <p:spPr bwMode="auto">
              <a:xfrm>
                <a:off x="2309" y="3303"/>
                <a:ext cx="59" cy="88"/>
              </a:xfrm>
              <a:custGeom>
                <a:avLst/>
                <a:gdLst/>
                <a:ahLst/>
                <a:cxnLst>
                  <a:cxn ang="0">
                    <a:pos x="5" y="176"/>
                  </a:cxn>
                  <a:cxn ang="0">
                    <a:pos x="0" y="165"/>
                  </a:cxn>
                  <a:cxn ang="0">
                    <a:pos x="116" y="0"/>
                  </a:cxn>
                  <a:cxn ang="0">
                    <a:pos x="119" y="11"/>
                  </a:cxn>
                  <a:cxn ang="0">
                    <a:pos x="5" y="176"/>
                  </a:cxn>
                </a:cxnLst>
                <a:rect l="0" t="0" r="r" b="b"/>
                <a:pathLst>
                  <a:path w="119" h="176">
                    <a:moveTo>
                      <a:pt x="5" y="176"/>
                    </a:moveTo>
                    <a:lnTo>
                      <a:pt x="0" y="165"/>
                    </a:lnTo>
                    <a:lnTo>
                      <a:pt x="116" y="0"/>
                    </a:lnTo>
                    <a:lnTo>
                      <a:pt x="119" y="11"/>
                    </a:lnTo>
                    <a:lnTo>
                      <a:pt x="5" y="176"/>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120" name="Freeform 553"/>
              <p:cNvSpPr>
                <a:spLocks/>
              </p:cNvSpPr>
              <p:nvPr/>
            </p:nvSpPr>
            <p:spPr bwMode="auto">
              <a:xfrm>
                <a:off x="2304" y="3292"/>
                <a:ext cx="63" cy="93"/>
              </a:xfrm>
              <a:custGeom>
                <a:avLst/>
                <a:gdLst/>
                <a:ahLst/>
                <a:cxnLst>
                  <a:cxn ang="0">
                    <a:pos x="9" y="185"/>
                  </a:cxn>
                  <a:cxn ang="0">
                    <a:pos x="0" y="163"/>
                  </a:cxn>
                  <a:cxn ang="0">
                    <a:pos x="116" y="0"/>
                  </a:cxn>
                  <a:cxn ang="0">
                    <a:pos x="125" y="20"/>
                  </a:cxn>
                  <a:cxn ang="0">
                    <a:pos x="9" y="185"/>
                  </a:cxn>
                </a:cxnLst>
                <a:rect l="0" t="0" r="r" b="b"/>
                <a:pathLst>
                  <a:path w="125" h="185">
                    <a:moveTo>
                      <a:pt x="9" y="185"/>
                    </a:moveTo>
                    <a:lnTo>
                      <a:pt x="0" y="163"/>
                    </a:lnTo>
                    <a:lnTo>
                      <a:pt x="116" y="0"/>
                    </a:lnTo>
                    <a:lnTo>
                      <a:pt x="125" y="20"/>
                    </a:lnTo>
                    <a:lnTo>
                      <a:pt x="9" y="185"/>
                    </a:lnTo>
                    <a:close/>
                  </a:path>
                </a:pathLst>
              </a:custGeom>
              <a:solidFill>
                <a:srgbClr val="D9D957"/>
              </a:solidFill>
              <a:ln w="9525">
                <a:noFill/>
                <a:round/>
                <a:headEnd/>
                <a:tailEnd/>
              </a:ln>
            </p:spPr>
            <p:txBody>
              <a:bodyPr/>
              <a:lstStyle/>
              <a:p>
                <a:pPr algn="ctr">
                  <a:defRPr/>
                </a:pPr>
                <a:endParaRPr lang="en-US" b="1" dirty="0">
                  <a:latin typeface="+mn-lt"/>
                  <a:cs typeface="+mn-cs"/>
                </a:endParaRPr>
              </a:p>
            </p:txBody>
          </p:sp>
          <p:sp>
            <p:nvSpPr>
              <p:cNvPr id="121" name="Freeform 554"/>
              <p:cNvSpPr>
                <a:spLocks/>
              </p:cNvSpPr>
              <p:nvPr/>
            </p:nvSpPr>
            <p:spPr bwMode="auto">
              <a:xfrm>
                <a:off x="2300" y="3282"/>
                <a:ext cx="61" cy="92"/>
              </a:xfrm>
              <a:custGeom>
                <a:avLst/>
                <a:gdLst/>
                <a:ahLst/>
                <a:cxnLst>
                  <a:cxn ang="0">
                    <a:pos x="9" y="184"/>
                  </a:cxn>
                  <a:cxn ang="0">
                    <a:pos x="0" y="162"/>
                  </a:cxn>
                  <a:cxn ang="0">
                    <a:pos x="115" y="0"/>
                  </a:cxn>
                  <a:cxn ang="0">
                    <a:pos x="125" y="21"/>
                  </a:cxn>
                  <a:cxn ang="0">
                    <a:pos x="9" y="184"/>
                  </a:cxn>
                </a:cxnLst>
                <a:rect l="0" t="0" r="r" b="b"/>
                <a:pathLst>
                  <a:path w="125" h="184">
                    <a:moveTo>
                      <a:pt x="9" y="184"/>
                    </a:moveTo>
                    <a:lnTo>
                      <a:pt x="0" y="162"/>
                    </a:lnTo>
                    <a:lnTo>
                      <a:pt x="115" y="0"/>
                    </a:lnTo>
                    <a:lnTo>
                      <a:pt x="125" y="21"/>
                    </a:lnTo>
                    <a:lnTo>
                      <a:pt x="9" y="184"/>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122" name="Freeform 555"/>
              <p:cNvSpPr>
                <a:spLocks/>
              </p:cNvSpPr>
              <p:nvPr/>
            </p:nvSpPr>
            <p:spPr bwMode="auto">
              <a:xfrm>
                <a:off x="2302" y="3288"/>
                <a:ext cx="60" cy="86"/>
              </a:xfrm>
              <a:custGeom>
                <a:avLst/>
                <a:gdLst/>
                <a:ahLst/>
                <a:cxnLst>
                  <a:cxn ang="0">
                    <a:pos x="5" y="173"/>
                  </a:cxn>
                  <a:cxn ang="0">
                    <a:pos x="0" y="162"/>
                  </a:cxn>
                  <a:cxn ang="0">
                    <a:pos x="116" y="0"/>
                  </a:cxn>
                  <a:cxn ang="0">
                    <a:pos x="121" y="10"/>
                  </a:cxn>
                  <a:cxn ang="0">
                    <a:pos x="5" y="173"/>
                  </a:cxn>
                </a:cxnLst>
                <a:rect l="0" t="0" r="r" b="b"/>
                <a:pathLst>
                  <a:path w="121" h="173">
                    <a:moveTo>
                      <a:pt x="5" y="173"/>
                    </a:moveTo>
                    <a:lnTo>
                      <a:pt x="0" y="162"/>
                    </a:lnTo>
                    <a:lnTo>
                      <a:pt x="116" y="0"/>
                    </a:lnTo>
                    <a:lnTo>
                      <a:pt x="121" y="10"/>
                    </a:lnTo>
                    <a:lnTo>
                      <a:pt x="5" y="173"/>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123" name="Freeform 556"/>
              <p:cNvSpPr>
                <a:spLocks/>
              </p:cNvSpPr>
              <p:nvPr/>
            </p:nvSpPr>
            <p:spPr bwMode="auto">
              <a:xfrm>
                <a:off x="2300" y="3282"/>
                <a:ext cx="60" cy="86"/>
              </a:xfrm>
              <a:custGeom>
                <a:avLst/>
                <a:gdLst/>
                <a:ahLst/>
                <a:cxnLst>
                  <a:cxn ang="0">
                    <a:pos x="4" y="173"/>
                  </a:cxn>
                  <a:cxn ang="0">
                    <a:pos x="0" y="162"/>
                  </a:cxn>
                  <a:cxn ang="0">
                    <a:pos x="115" y="0"/>
                  </a:cxn>
                  <a:cxn ang="0">
                    <a:pos x="120" y="11"/>
                  </a:cxn>
                  <a:cxn ang="0">
                    <a:pos x="4" y="173"/>
                  </a:cxn>
                </a:cxnLst>
                <a:rect l="0" t="0" r="r" b="b"/>
                <a:pathLst>
                  <a:path w="120" h="173">
                    <a:moveTo>
                      <a:pt x="4" y="173"/>
                    </a:moveTo>
                    <a:lnTo>
                      <a:pt x="0" y="162"/>
                    </a:lnTo>
                    <a:lnTo>
                      <a:pt x="115" y="0"/>
                    </a:lnTo>
                    <a:lnTo>
                      <a:pt x="120" y="11"/>
                    </a:lnTo>
                    <a:lnTo>
                      <a:pt x="4" y="173"/>
                    </a:lnTo>
                    <a:close/>
                  </a:path>
                </a:pathLst>
              </a:custGeom>
              <a:solidFill>
                <a:srgbClr val="D7D755"/>
              </a:solidFill>
              <a:ln w="9525">
                <a:noFill/>
                <a:round/>
                <a:headEnd/>
                <a:tailEnd/>
              </a:ln>
            </p:spPr>
            <p:txBody>
              <a:bodyPr/>
              <a:lstStyle/>
              <a:p>
                <a:pPr algn="ctr">
                  <a:defRPr/>
                </a:pPr>
                <a:endParaRPr lang="en-US" b="1" dirty="0">
                  <a:latin typeface="+mn-lt"/>
                  <a:cs typeface="+mn-cs"/>
                </a:endParaRPr>
              </a:p>
            </p:txBody>
          </p:sp>
          <p:sp>
            <p:nvSpPr>
              <p:cNvPr id="124" name="Freeform 557"/>
              <p:cNvSpPr>
                <a:spLocks/>
              </p:cNvSpPr>
              <p:nvPr/>
            </p:nvSpPr>
            <p:spPr bwMode="auto">
              <a:xfrm>
                <a:off x="2294" y="3273"/>
                <a:ext cx="64" cy="90"/>
              </a:xfrm>
              <a:custGeom>
                <a:avLst/>
                <a:gdLst/>
                <a:ahLst/>
                <a:cxnLst>
                  <a:cxn ang="0">
                    <a:pos x="11" y="180"/>
                  </a:cxn>
                  <a:cxn ang="0">
                    <a:pos x="0" y="159"/>
                  </a:cxn>
                  <a:cxn ang="0">
                    <a:pos x="117" y="0"/>
                  </a:cxn>
                  <a:cxn ang="0">
                    <a:pos x="126" y="18"/>
                  </a:cxn>
                  <a:cxn ang="0">
                    <a:pos x="11" y="180"/>
                  </a:cxn>
                </a:cxnLst>
                <a:rect l="0" t="0" r="r" b="b"/>
                <a:pathLst>
                  <a:path w="126" h="180">
                    <a:moveTo>
                      <a:pt x="11" y="180"/>
                    </a:moveTo>
                    <a:lnTo>
                      <a:pt x="0" y="159"/>
                    </a:lnTo>
                    <a:lnTo>
                      <a:pt x="117" y="0"/>
                    </a:lnTo>
                    <a:lnTo>
                      <a:pt x="126" y="18"/>
                    </a:lnTo>
                    <a:lnTo>
                      <a:pt x="11" y="180"/>
                    </a:lnTo>
                    <a:close/>
                  </a:path>
                </a:pathLst>
              </a:custGeom>
              <a:solidFill>
                <a:srgbClr val="D6D655"/>
              </a:solidFill>
              <a:ln w="9525">
                <a:noFill/>
                <a:round/>
                <a:headEnd/>
                <a:tailEnd/>
              </a:ln>
            </p:spPr>
            <p:txBody>
              <a:bodyPr/>
              <a:lstStyle/>
              <a:p>
                <a:pPr algn="ctr">
                  <a:defRPr/>
                </a:pPr>
                <a:endParaRPr lang="en-US" b="1" dirty="0">
                  <a:latin typeface="+mn-lt"/>
                  <a:cs typeface="+mn-cs"/>
                </a:endParaRPr>
              </a:p>
            </p:txBody>
          </p:sp>
          <p:sp>
            <p:nvSpPr>
              <p:cNvPr id="125" name="Freeform 558"/>
              <p:cNvSpPr>
                <a:spLocks/>
              </p:cNvSpPr>
              <p:nvPr/>
            </p:nvSpPr>
            <p:spPr bwMode="auto">
              <a:xfrm>
                <a:off x="2297" y="3277"/>
                <a:ext cx="61" cy="86"/>
              </a:xfrm>
              <a:custGeom>
                <a:avLst/>
                <a:gdLst/>
                <a:ahLst/>
                <a:cxnLst>
                  <a:cxn ang="0">
                    <a:pos x="7" y="171"/>
                  </a:cxn>
                  <a:cxn ang="0">
                    <a:pos x="0" y="159"/>
                  </a:cxn>
                  <a:cxn ang="0">
                    <a:pos x="118" y="0"/>
                  </a:cxn>
                  <a:cxn ang="0">
                    <a:pos x="122" y="9"/>
                  </a:cxn>
                  <a:cxn ang="0">
                    <a:pos x="7" y="171"/>
                  </a:cxn>
                </a:cxnLst>
                <a:rect l="0" t="0" r="r" b="b"/>
                <a:pathLst>
                  <a:path w="122" h="171">
                    <a:moveTo>
                      <a:pt x="7" y="171"/>
                    </a:moveTo>
                    <a:lnTo>
                      <a:pt x="0" y="159"/>
                    </a:lnTo>
                    <a:lnTo>
                      <a:pt x="118" y="0"/>
                    </a:lnTo>
                    <a:lnTo>
                      <a:pt x="122" y="9"/>
                    </a:lnTo>
                    <a:lnTo>
                      <a:pt x="7" y="171"/>
                    </a:lnTo>
                    <a:close/>
                  </a:path>
                </a:pathLst>
              </a:custGeom>
              <a:solidFill>
                <a:srgbClr val="D6D655"/>
              </a:solidFill>
              <a:ln w="9525">
                <a:noFill/>
                <a:round/>
                <a:headEnd/>
                <a:tailEnd/>
              </a:ln>
            </p:spPr>
            <p:txBody>
              <a:bodyPr/>
              <a:lstStyle/>
              <a:p>
                <a:pPr algn="ctr">
                  <a:defRPr/>
                </a:pPr>
                <a:endParaRPr lang="en-US" b="1" dirty="0">
                  <a:latin typeface="+mn-lt"/>
                  <a:cs typeface="+mn-cs"/>
                </a:endParaRPr>
              </a:p>
            </p:txBody>
          </p:sp>
          <p:sp>
            <p:nvSpPr>
              <p:cNvPr id="126" name="Freeform 559"/>
              <p:cNvSpPr>
                <a:spLocks/>
              </p:cNvSpPr>
              <p:nvPr/>
            </p:nvSpPr>
            <p:spPr bwMode="auto">
              <a:xfrm>
                <a:off x="2294" y="3273"/>
                <a:ext cx="61" cy="81"/>
              </a:xfrm>
              <a:custGeom>
                <a:avLst/>
                <a:gdLst/>
                <a:ahLst/>
                <a:cxnLst>
                  <a:cxn ang="0">
                    <a:pos x="4" y="168"/>
                  </a:cxn>
                  <a:cxn ang="0">
                    <a:pos x="0" y="159"/>
                  </a:cxn>
                  <a:cxn ang="0">
                    <a:pos x="117" y="0"/>
                  </a:cxn>
                  <a:cxn ang="0">
                    <a:pos x="122" y="9"/>
                  </a:cxn>
                  <a:cxn ang="0">
                    <a:pos x="4" y="168"/>
                  </a:cxn>
                </a:cxnLst>
                <a:rect l="0" t="0" r="r" b="b"/>
                <a:pathLst>
                  <a:path w="122" h="168">
                    <a:moveTo>
                      <a:pt x="4" y="168"/>
                    </a:moveTo>
                    <a:lnTo>
                      <a:pt x="0" y="159"/>
                    </a:lnTo>
                    <a:lnTo>
                      <a:pt x="117" y="0"/>
                    </a:lnTo>
                    <a:lnTo>
                      <a:pt x="122" y="9"/>
                    </a:lnTo>
                    <a:lnTo>
                      <a:pt x="4" y="168"/>
                    </a:lnTo>
                    <a:close/>
                  </a:path>
                </a:pathLst>
              </a:custGeom>
              <a:solidFill>
                <a:srgbClr val="D5D554"/>
              </a:solidFill>
              <a:ln w="9525">
                <a:noFill/>
                <a:round/>
                <a:headEnd/>
                <a:tailEnd/>
              </a:ln>
            </p:spPr>
            <p:txBody>
              <a:bodyPr/>
              <a:lstStyle/>
              <a:p>
                <a:pPr algn="ctr">
                  <a:defRPr/>
                </a:pPr>
                <a:endParaRPr lang="en-US" b="1" dirty="0">
                  <a:latin typeface="+mn-lt"/>
                  <a:cs typeface="+mn-cs"/>
                </a:endParaRPr>
              </a:p>
            </p:txBody>
          </p:sp>
          <p:sp>
            <p:nvSpPr>
              <p:cNvPr id="127" name="Freeform 560"/>
              <p:cNvSpPr>
                <a:spLocks/>
              </p:cNvSpPr>
              <p:nvPr/>
            </p:nvSpPr>
            <p:spPr bwMode="auto">
              <a:xfrm>
                <a:off x="2288" y="3264"/>
                <a:ext cx="65" cy="89"/>
              </a:xfrm>
              <a:custGeom>
                <a:avLst/>
                <a:gdLst/>
                <a:ahLst/>
                <a:cxnLst>
                  <a:cxn ang="0">
                    <a:pos x="13" y="178"/>
                  </a:cxn>
                  <a:cxn ang="0">
                    <a:pos x="0" y="156"/>
                  </a:cxn>
                  <a:cxn ang="0">
                    <a:pos x="119" y="0"/>
                  </a:cxn>
                  <a:cxn ang="0">
                    <a:pos x="130" y="19"/>
                  </a:cxn>
                  <a:cxn ang="0">
                    <a:pos x="13" y="178"/>
                  </a:cxn>
                </a:cxnLst>
                <a:rect l="0" t="0" r="r" b="b"/>
                <a:pathLst>
                  <a:path w="130" h="178">
                    <a:moveTo>
                      <a:pt x="13" y="178"/>
                    </a:moveTo>
                    <a:lnTo>
                      <a:pt x="0" y="156"/>
                    </a:lnTo>
                    <a:lnTo>
                      <a:pt x="119" y="0"/>
                    </a:lnTo>
                    <a:lnTo>
                      <a:pt x="130" y="19"/>
                    </a:lnTo>
                    <a:lnTo>
                      <a:pt x="13" y="178"/>
                    </a:lnTo>
                    <a:close/>
                  </a:path>
                </a:pathLst>
              </a:custGeom>
              <a:solidFill>
                <a:srgbClr val="D4D454"/>
              </a:solidFill>
              <a:ln w="9525">
                <a:noFill/>
                <a:round/>
                <a:headEnd/>
                <a:tailEnd/>
              </a:ln>
            </p:spPr>
            <p:txBody>
              <a:bodyPr/>
              <a:lstStyle/>
              <a:p>
                <a:pPr algn="ctr">
                  <a:defRPr/>
                </a:pPr>
                <a:endParaRPr lang="en-US" b="1" dirty="0">
                  <a:latin typeface="+mn-lt"/>
                  <a:cs typeface="+mn-cs"/>
                </a:endParaRPr>
              </a:p>
            </p:txBody>
          </p:sp>
          <p:sp>
            <p:nvSpPr>
              <p:cNvPr id="128" name="Freeform 561"/>
              <p:cNvSpPr>
                <a:spLocks/>
              </p:cNvSpPr>
              <p:nvPr/>
            </p:nvSpPr>
            <p:spPr bwMode="auto">
              <a:xfrm>
                <a:off x="2291" y="3268"/>
                <a:ext cx="61" cy="82"/>
              </a:xfrm>
              <a:custGeom>
                <a:avLst/>
                <a:gdLst/>
                <a:ahLst/>
                <a:cxnLst>
                  <a:cxn ang="0">
                    <a:pos x="6" y="169"/>
                  </a:cxn>
                  <a:cxn ang="0">
                    <a:pos x="0" y="158"/>
                  </a:cxn>
                  <a:cxn ang="0">
                    <a:pos x="117" y="0"/>
                  </a:cxn>
                  <a:cxn ang="0">
                    <a:pos x="123" y="10"/>
                  </a:cxn>
                  <a:cxn ang="0">
                    <a:pos x="6" y="169"/>
                  </a:cxn>
                </a:cxnLst>
                <a:rect l="0" t="0" r="r" b="b"/>
                <a:pathLst>
                  <a:path w="123" h="169">
                    <a:moveTo>
                      <a:pt x="6" y="169"/>
                    </a:moveTo>
                    <a:lnTo>
                      <a:pt x="0" y="158"/>
                    </a:lnTo>
                    <a:lnTo>
                      <a:pt x="117" y="0"/>
                    </a:lnTo>
                    <a:lnTo>
                      <a:pt x="123" y="10"/>
                    </a:lnTo>
                    <a:lnTo>
                      <a:pt x="6" y="169"/>
                    </a:lnTo>
                    <a:close/>
                  </a:path>
                </a:pathLst>
              </a:custGeom>
              <a:solidFill>
                <a:srgbClr val="D4D454"/>
              </a:solidFill>
              <a:ln w="9525">
                <a:noFill/>
                <a:round/>
                <a:headEnd/>
                <a:tailEnd/>
              </a:ln>
            </p:spPr>
            <p:txBody>
              <a:bodyPr/>
              <a:lstStyle/>
              <a:p>
                <a:pPr algn="ctr">
                  <a:defRPr/>
                </a:pPr>
                <a:endParaRPr lang="en-US" b="1" dirty="0">
                  <a:latin typeface="+mn-lt"/>
                  <a:cs typeface="+mn-cs"/>
                </a:endParaRPr>
              </a:p>
            </p:txBody>
          </p:sp>
          <p:sp>
            <p:nvSpPr>
              <p:cNvPr id="129" name="Freeform 562"/>
              <p:cNvSpPr>
                <a:spLocks/>
              </p:cNvSpPr>
              <p:nvPr/>
            </p:nvSpPr>
            <p:spPr bwMode="auto">
              <a:xfrm>
                <a:off x="2288" y="3264"/>
                <a:ext cx="62" cy="83"/>
              </a:xfrm>
              <a:custGeom>
                <a:avLst/>
                <a:gdLst/>
                <a:ahLst/>
                <a:cxnLst>
                  <a:cxn ang="0">
                    <a:pos x="7" y="167"/>
                  </a:cxn>
                  <a:cxn ang="0">
                    <a:pos x="0" y="156"/>
                  </a:cxn>
                  <a:cxn ang="0">
                    <a:pos x="119" y="0"/>
                  </a:cxn>
                  <a:cxn ang="0">
                    <a:pos x="124" y="9"/>
                  </a:cxn>
                  <a:cxn ang="0">
                    <a:pos x="7" y="167"/>
                  </a:cxn>
                </a:cxnLst>
                <a:rect l="0" t="0" r="r" b="b"/>
                <a:pathLst>
                  <a:path w="124" h="167">
                    <a:moveTo>
                      <a:pt x="7" y="167"/>
                    </a:moveTo>
                    <a:lnTo>
                      <a:pt x="0" y="156"/>
                    </a:lnTo>
                    <a:lnTo>
                      <a:pt x="119" y="0"/>
                    </a:lnTo>
                    <a:lnTo>
                      <a:pt x="124" y="9"/>
                    </a:lnTo>
                    <a:lnTo>
                      <a:pt x="7" y="167"/>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130" name="Freeform 563"/>
              <p:cNvSpPr>
                <a:spLocks/>
              </p:cNvSpPr>
              <p:nvPr/>
            </p:nvSpPr>
            <p:spPr bwMode="auto">
              <a:xfrm>
                <a:off x="2281" y="3254"/>
                <a:ext cx="67" cy="87"/>
              </a:xfrm>
              <a:custGeom>
                <a:avLst/>
                <a:gdLst/>
                <a:ahLst/>
                <a:cxnLst>
                  <a:cxn ang="0">
                    <a:pos x="14" y="174"/>
                  </a:cxn>
                  <a:cxn ang="0">
                    <a:pos x="0" y="154"/>
                  </a:cxn>
                  <a:cxn ang="0">
                    <a:pos x="121" y="0"/>
                  </a:cxn>
                  <a:cxn ang="0">
                    <a:pos x="133" y="18"/>
                  </a:cxn>
                  <a:cxn ang="0">
                    <a:pos x="14" y="174"/>
                  </a:cxn>
                </a:cxnLst>
                <a:rect l="0" t="0" r="r" b="b"/>
                <a:pathLst>
                  <a:path w="133" h="174">
                    <a:moveTo>
                      <a:pt x="14" y="174"/>
                    </a:moveTo>
                    <a:lnTo>
                      <a:pt x="0" y="154"/>
                    </a:lnTo>
                    <a:lnTo>
                      <a:pt x="121" y="0"/>
                    </a:lnTo>
                    <a:lnTo>
                      <a:pt x="133" y="18"/>
                    </a:lnTo>
                    <a:lnTo>
                      <a:pt x="14" y="174"/>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131" name="Freeform 564"/>
              <p:cNvSpPr>
                <a:spLocks/>
              </p:cNvSpPr>
              <p:nvPr/>
            </p:nvSpPr>
            <p:spPr bwMode="auto">
              <a:xfrm>
                <a:off x="2286" y="3260"/>
                <a:ext cx="61" cy="81"/>
              </a:xfrm>
              <a:custGeom>
                <a:avLst/>
                <a:gdLst/>
                <a:ahLst/>
                <a:cxnLst>
                  <a:cxn ang="0">
                    <a:pos x="4" y="163"/>
                  </a:cxn>
                  <a:cxn ang="0">
                    <a:pos x="0" y="157"/>
                  </a:cxn>
                  <a:cxn ang="0">
                    <a:pos x="119" y="0"/>
                  </a:cxn>
                  <a:cxn ang="0">
                    <a:pos x="123" y="7"/>
                  </a:cxn>
                  <a:cxn ang="0">
                    <a:pos x="4" y="163"/>
                  </a:cxn>
                </a:cxnLst>
                <a:rect l="0" t="0" r="r" b="b"/>
                <a:pathLst>
                  <a:path w="123" h="163">
                    <a:moveTo>
                      <a:pt x="4" y="163"/>
                    </a:moveTo>
                    <a:lnTo>
                      <a:pt x="0" y="157"/>
                    </a:lnTo>
                    <a:lnTo>
                      <a:pt x="119" y="0"/>
                    </a:lnTo>
                    <a:lnTo>
                      <a:pt x="123" y="7"/>
                    </a:lnTo>
                    <a:lnTo>
                      <a:pt x="4" y="163"/>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132" name="Freeform 565"/>
              <p:cNvSpPr>
                <a:spLocks/>
              </p:cNvSpPr>
              <p:nvPr/>
            </p:nvSpPr>
            <p:spPr bwMode="auto">
              <a:xfrm>
                <a:off x="2284" y="3257"/>
                <a:ext cx="61" cy="82"/>
              </a:xfrm>
              <a:custGeom>
                <a:avLst/>
                <a:gdLst/>
                <a:ahLst/>
                <a:cxnLst>
                  <a:cxn ang="0">
                    <a:pos x="5" y="163"/>
                  </a:cxn>
                  <a:cxn ang="0">
                    <a:pos x="0" y="156"/>
                  </a:cxn>
                  <a:cxn ang="0">
                    <a:pos x="121" y="0"/>
                  </a:cxn>
                  <a:cxn ang="0">
                    <a:pos x="124" y="6"/>
                  </a:cxn>
                  <a:cxn ang="0">
                    <a:pos x="5" y="163"/>
                  </a:cxn>
                </a:cxnLst>
                <a:rect l="0" t="0" r="r" b="b"/>
                <a:pathLst>
                  <a:path w="124" h="163">
                    <a:moveTo>
                      <a:pt x="5" y="163"/>
                    </a:moveTo>
                    <a:lnTo>
                      <a:pt x="0" y="156"/>
                    </a:lnTo>
                    <a:lnTo>
                      <a:pt x="121" y="0"/>
                    </a:lnTo>
                    <a:lnTo>
                      <a:pt x="124" y="6"/>
                    </a:lnTo>
                    <a:lnTo>
                      <a:pt x="5" y="163"/>
                    </a:lnTo>
                    <a:close/>
                  </a:path>
                </a:pathLst>
              </a:custGeom>
              <a:solidFill>
                <a:srgbClr val="D1D153"/>
              </a:solidFill>
              <a:ln w="9525">
                <a:noFill/>
                <a:round/>
                <a:headEnd/>
                <a:tailEnd/>
              </a:ln>
            </p:spPr>
            <p:txBody>
              <a:bodyPr/>
              <a:lstStyle/>
              <a:p>
                <a:pPr algn="ctr">
                  <a:defRPr/>
                </a:pPr>
                <a:endParaRPr lang="en-US" b="1" dirty="0">
                  <a:latin typeface="+mn-lt"/>
                  <a:cs typeface="+mn-cs"/>
                </a:endParaRPr>
              </a:p>
            </p:txBody>
          </p:sp>
          <p:sp>
            <p:nvSpPr>
              <p:cNvPr id="133" name="Freeform 566"/>
              <p:cNvSpPr>
                <a:spLocks/>
              </p:cNvSpPr>
              <p:nvPr/>
            </p:nvSpPr>
            <p:spPr bwMode="auto">
              <a:xfrm>
                <a:off x="2281" y="3254"/>
                <a:ext cx="63" cy="81"/>
              </a:xfrm>
              <a:custGeom>
                <a:avLst/>
                <a:gdLst/>
                <a:ahLst/>
                <a:cxnLst>
                  <a:cxn ang="0">
                    <a:pos x="5" y="161"/>
                  </a:cxn>
                  <a:cxn ang="0">
                    <a:pos x="0" y="154"/>
                  </a:cxn>
                  <a:cxn ang="0">
                    <a:pos x="121" y="0"/>
                  </a:cxn>
                  <a:cxn ang="0">
                    <a:pos x="126" y="5"/>
                  </a:cxn>
                  <a:cxn ang="0">
                    <a:pos x="5" y="161"/>
                  </a:cxn>
                </a:cxnLst>
                <a:rect l="0" t="0" r="r" b="b"/>
                <a:pathLst>
                  <a:path w="126" h="161">
                    <a:moveTo>
                      <a:pt x="5" y="161"/>
                    </a:moveTo>
                    <a:lnTo>
                      <a:pt x="0" y="154"/>
                    </a:lnTo>
                    <a:lnTo>
                      <a:pt x="121" y="0"/>
                    </a:lnTo>
                    <a:lnTo>
                      <a:pt x="126" y="5"/>
                    </a:lnTo>
                    <a:lnTo>
                      <a:pt x="5" y="161"/>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134" name="Freeform 567"/>
              <p:cNvSpPr>
                <a:spLocks/>
              </p:cNvSpPr>
              <p:nvPr/>
            </p:nvSpPr>
            <p:spPr bwMode="auto">
              <a:xfrm>
                <a:off x="2274" y="3245"/>
                <a:ext cx="69" cy="86"/>
              </a:xfrm>
              <a:custGeom>
                <a:avLst/>
                <a:gdLst/>
                <a:ahLst/>
                <a:cxnLst>
                  <a:cxn ang="0">
                    <a:pos x="13" y="173"/>
                  </a:cxn>
                  <a:cxn ang="0">
                    <a:pos x="0" y="154"/>
                  </a:cxn>
                  <a:cxn ang="0">
                    <a:pos x="122" y="0"/>
                  </a:cxn>
                  <a:cxn ang="0">
                    <a:pos x="134" y="19"/>
                  </a:cxn>
                  <a:cxn ang="0">
                    <a:pos x="13" y="173"/>
                  </a:cxn>
                </a:cxnLst>
                <a:rect l="0" t="0" r="r" b="b"/>
                <a:pathLst>
                  <a:path w="134" h="173">
                    <a:moveTo>
                      <a:pt x="13" y="173"/>
                    </a:moveTo>
                    <a:lnTo>
                      <a:pt x="0" y="154"/>
                    </a:lnTo>
                    <a:lnTo>
                      <a:pt x="122" y="0"/>
                    </a:lnTo>
                    <a:lnTo>
                      <a:pt x="134" y="19"/>
                    </a:lnTo>
                    <a:lnTo>
                      <a:pt x="13" y="173"/>
                    </a:lnTo>
                    <a:close/>
                  </a:path>
                </a:pathLst>
              </a:custGeom>
              <a:solidFill>
                <a:srgbClr val="CFCF53"/>
              </a:solidFill>
              <a:ln w="9525">
                <a:noFill/>
                <a:round/>
                <a:headEnd/>
                <a:tailEnd/>
              </a:ln>
            </p:spPr>
            <p:txBody>
              <a:bodyPr/>
              <a:lstStyle/>
              <a:p>
                <a:pPr algn="ctr">
                  <a:defRPr/>
                </a:pPr>
                <a:endParaRPr lang="en-US" b="1" dirty="0">
                  <a:latin typeface="+mn-lt"/>
                  <a:cs typeface="+mn-cs"/>
                </a:endParaRPr>
              </a:p>
            </p:txBody>
          </p:sp>
          <p:sp>
            <p:nvSpPr>
              <p:cNvPr id="135" name="Freeform 568"/>
              <p:cNvSpPr>
                <a:spLocks/>
              </p:cNvSpPr>
              <p:nvPr/>
            </p:nvSpPr>
            <p:spPr bwMode="auto">
              <a:xfrm>
                <a:off x="2278" y="3250"/>
                <a:ext cx="63" cy="81"/>
              </a:xfrm>
              <a:custGeom>
                <a:avLst/>
                <a:gdLst/>
                <a:ahLst/>
                <a:cxnLst>
                  <a:cxn ang="0">
                    <a:pos x="6" y="164"/>
                  </a:cxn>
                  <a:cxn ang="0">
                    <a:pos x="0" y="154"/>
                  </a:cxn>
                  <a:cxn ang="0">
                    <a:pos x="121" y="0"/>
                  </a:cxn>
                  <a:cxn ang="0">
                    <a:pos x="127" y="10"/>
                  </a:cxn>
                  <a:cxn ang="0">
                    <a:pos x="6" y="164"/>
                  </a:cxn>
                </a:cxnLst>
                <a:rect l="0" t="0" r="r" b="b"/>
                <a:pathLst>
                  <a:path w="127" h="164">
                    <a:moveTo>
                      <a:pt x="6" y="164"/>
                    </a:moveTo>
                    <a:lnTo>
                      <a:pt x="0" y="154"/>
                    </a:lnTo>
                    <a:lnTo>
                      <a:pt x="121" y="0"/>
                    </a:lnTo>
                    <a:lnTo>
                      <a:pt x="127" y="10"/>
                    </a:lnTo>
                    <a:lnTo>
                      <a:pt x="6" y="164"/>
                    </a:lnTo>
                    <a:close/>
                  </a:path>
                </a:pathLst>
              </a:custGeom>
              <a:solidFill>
                <a:srgbClr val="CFCF53"/>
              </a:solidFill>
              <a:ln w="9525">
                <a:noFill/>
                <a:round/>
                <a:headEnd/>
                <a:tailEnd/>
              </a:ln>
            </p:spPr>
            <p:txBody>
              <a:bodyPr/>
              <a:lstStyle/>
              <a:p>
                <a:pPr algn="ctr">
                  <a:defRPr/>
                </a:pPr>
                <a:endParaRPr lang="en-US" b="1" dirty="0">
                  <a:latin typeface="+mn-lt"/>
                  <a:cs typeface="+mn-cs"/>
                </a:endParaRPr>
              </a:p>
            </p:txBody>
          </p:sp>
          <p:sp>
            <p:nvSpPr>
              <p:cNvPr id="136" name="Freeform 569"/>
              <p:cNvSpPr>
                <a:spLocks/>
              </p:cNvSpPr>
              <p:nvPr/>
            </p:nvSpPr>
            <p:spPr bwMode="auto">
              <a:xfrm>
                <a:off x="2274" y="3245"/>
                <a:ext cx="64" cy="82"/>
              </a:xfrm>
              <a:custGeom>
                <a:avLst/>
                <a:gdLst/>
                <a:ahLst/>
                <a:cxnLst>
                  <a:cxn ang="0">
                    <a:pos x="7" y="163"/>
                  </a:cxn>
                  <a:cxn ang="0">
                    <a:pos x="0" y="154"/>
                  </a:cxn>
                  <a:cxn ang="0">
                    <a:pos x="122" y="0"/>
                  </a:cxn>
                  <a:cxn ang="0">
                    <a:pos x="128" y="9"/>
                  </a:cxn>
                  <a:cxn ang="0">
                    <a:pos x="7" y="163"/>
                  </a:cxn>
                </a:cxnLst>
                <a:rect l="0" t="0" r="r" b="b"/>
                <a:pathLst>
                  <a:path w="128" h="163">
                    <a:moveTo>
                      <a:pt x="7" y="163"/>
                    </a:moveTo>
                    <a:lnTo>
                      <a:pt x="0" y="154"/>
                    </a:lnTo>
                    <a:lnTo>
                      <a:pt x="122" y="0"/>
                    </a:lnTo>
                    <a:lnTo>
                      <a:pt x="128" y="9"/>
                    </a:lnTo>
                    <a:lnTo>
                      <a:pt x="7" y="163"/>
                    </a:lnTo>
                    <a:close/>
                  </a:path>
                </a:pathLst>
              </a:custGeom>
              <a:solidFill>
                <a:srgbClr val="CECE52"/>
              </a:solidFill>
              <a:ln w="9525">
                <a:noFill/>
                <a:round/>
                <a:headEnd/>
                <a:tailEnd/>
              </a:ln>
            </p:spPr>
            <p:txBody>
              <a:bodyPr/>
              <a:lstStyle/>
              <a:p>
                <a:pPr algn="ctr">
                  <a:defRPr/>
                </a:pPr>
                <a:endParaRPr lang="en-US" b="1" dirty="0">
                  <a:latin typeface="+mn-lt"/>
                  <a:cs typeface="+mn-cs"/>
                </a:endParaRPr>
              </a:p>
            </p:txBody>
          </p:sp>
          <p:sp>
            <p:nvSpPr>
              <p:cNvPr id="137" name="Freeform 570"/>
              <p:cNvSpPr>
                <a:spLocks/>
              </p:cNvSpPr>
              <p:nvPr/>
            </p:nvSpPr>
            <p:spPr bwMode="auto">
              <a:xfrm>
                <a:off x="2267" y="3237"/>
                <a:ext cx="69" cy="82"/>
              </a:xfrm>
              <a:custGeom>
                <a:avLst/>
                <a:gdLst/>
                <a:ahLst/>
                <a:cxnLst>
                  <a:cxn ang="0">
                    <a:pos x="16" y="171"/>
                  </a:cxn>
                  <a:cxn ang="0">
                    <a:pos x="0" y="152"/>
                  </a:cxn>
                  <a:cxn ang="0">
                    <a:pos x="124" y="0"/>
                  </a:cxn>
                  <a:cxn ang="0">
                    <a:pos x="138" y="17"/>
                  </a:cxn>
                  <a:cxn ang="0">
                    <a:pos x="16" y="171"/>
                  </a:cxn>
                </a:cxnLst>
                <a:rect l="0" t="0" r="r" b="b"/>
                <a:pathLst>
                  <a:path w="138" h="171">
                    <a:moveTo>
                      <a:pt x="16" y="171"/>
                    </a:moveTo>
                    <a:lnTo>
                      <a:pt x="0" y="152"/>
                    </a:lnTo>
                    <a:lnTo>
                      <a:pt x="124" y="0"/>
                    </a:lnTo>
                    <a:lnTo>
                      <a:pt x="138" y="17"/>
                    </a:lnTo>
                    <a:lnTo>
                      <a:pt x="16" y="171"/>
                    </a:lnTo>
                    <a:close/>
                  </a:path>
                </a:pathLst>
              </a:custGeom>
              <a:solidFill>
                <a:srgbClr val="CDCD52"/>
              </a:solidFill>
              <a:ln w="9525">
                <a:noFill/>
                <a:round/>
                <a:headEnd/>
                <a:tailEnd/>
              </a:ln>
            </p:spPr>
            <p:txBody>
              <a:bodyPr/>
              <a:lstStyle/>
              <a:p>
                <a:pPr algn="ctr">
                  <a:defRPr/>
                </a:pPr>
                <a:endParaRPr lang="en-US" b="1" dirty="0">
                  <a:latin typeface="+mn-lt"/>
                  <a:cs typeface="+mn-cs"/>
                </a:endParaRPr>
              </a:p>
            </p:txBody>
          </p:sp>
          <p:sp>
            <p:nvSpPr>
              <p:cNvPr id="138" name="Freeform 571"/>
              <p:cNvSpPr>
                <a:spLocks/>
              </p:cNvSpPr>
              <p:nvPr/>
            </p:nvSpPr>
            <p:spPr bwMode="auto">
              <a:xfrm>
                <a:off x="2272" y="3242"/>
                <a:ext cx="63" cy="79"/>
              </a:xfrm>
              <a:custGeom>
                <a:avLst/>
                <a:gdLst/>
                <a:ahLst/>
                <a:cxnLst>
                  <a:cxn ang="0">
                    <a:pos x="5" y="160"/>
                  </a:cxn>
                  <a:cxn ang="0">
                    <a:pos x="0" y="153"/>
                  </a:cxn>
                  <a:cxn ang="0">
                    <a:pos x="122" y="0"/>
                  </a:cxn>
                  <a:cxn ang="0">
                    <a:pos x="127" y="6"/>
                  </a:cxn>
                  <a:cxn ang="0">
                    <a:pos x="5" y="160"/>
                  </a:cxn>
                </a:cxnLst>
                <a:rect l="0" t="0" r="r" b="b"/>
                <a:pathLst>
                  <a:path w="127" h="160">
                    <a:moveTo>
                      <a:pt x="5" y="160"/>
                    </a:moveTo>
                    <a:lnTo>
                      <a:pt x="0" y="153"/>
                    </a:lnTo>
                    <a:lnTo>
                      <a:pt x="122" y="0"/>
                    </a:lnTo>
                    <a:lnTo>
                      <a:pt x="127" y="6"/>
                    </a:lnTo>
                    <a:lnTo>
                      <a:pt x="5" y="160"/>
                    </a:lnTo>
                    <a:close/>
                  </a:path>
                </a:pathLst>
              </a:custGeom>
              <a:solidFill>
                <a:srgbClr val="CDCD52"/>
              </a:solidFill>
              <a:ln w="9525">
                <a:noFill/>
                <a:round/>
                <a:headEnd/>
                <a:tailEnd/>
              </a:ln>
            </p:spPr>
            <p:txBody>
              <a:bodyPr/>
              <a:lstStyle/>
              <a:p>
                <a:pPr algn="ctr">
                  <a:defRPr/>
                </a:pPr>
                <a:endParaRPr lang="en-US" b="1" dirty="0">
                  <a:latin typeface="+mn-lt"/>
                  <a:cs typeface="+mn-cs"/>
                </a:endParaRPr>
              </a:p>
            </p:txBody>
          </p:sp>
          <p:sp>
            <p:nvSpPr>
              <p:cNvPr id="139" name="Freeform 572"/>
              <p:cNvSpPr>
                <a:spLocks/>
              </p:cNvSpPr>
              <p:nvPr/>
            </p:nvSpPr>
            <p:spPr bwMode="auto">
              <a:xfrm>
                <a:off x="2270" y="3239"/>
                <a:ext cx="61" cy="79"/>
              </a:xfrm>
              <a:custGeom>
                <a:avLst/>
                <a:gdLst/>
                <a:ahLst/>
                <a:cxnLst>
                  <a:cxn ang="0">
                    <a:pos x="5" y="158"/>
                  </a:cxn>
                  <a:cxn ang="0">
                    <a:pos x="0" y="152"/>
                  </a:cxn>
                  <a:cxn ang="0">
                    <a:pos x="122" y="0"/>
                  </a:cxn>
                  <a:cxn ang="0">
                    <a:pos x="127" y="5"/>
                  </a:cxn>
                  <a:cxn ang="0">
                    <a:pos x="5" y="158"/>
                  </a:cxn>
                </a:cxnLst>
                <a:rect l="0" t="0" r="r" b="b"/>
                <a:pathLst>
                  <a:path w="127" h="158">
                    <a:moveTo>
                      <a:pt x="5" y="158"/>
                    </a:moveTo>
                    <a:lnTo>
                      <a:pt x="0" y="152"/>
                    </a:lnTo>
                    <a:lnTo>
                      <a:pt x="122" y="0"/>
                    </a:lnTo>
                    <a:lnTo>
                      <a:pt x="127" y="5"/>
                    </a:lnTo>
                    <a:lnTo>
                      <a:pt x="5" y="158"/>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140" name="Freeform 573"/>
              <p:cNvSpPr>
                <a:spLocks/>
              </p:cNvSpPr>
              <p:nvPr/>
            </p:nvSpPr>
            <p:spPr bwMode="auto">
              <a:xfrm>
                <a:off x="2267" y="3237"/>
                <a:ext cx="64" cy="78"/>
              </a:xfrm>
              <a:custGeom>
                <a:avLst/>
                <a:gdLst/>
                <a:ahLst/>
                <a:cxnLst>
                  <a:cxn ang="0">
                    <a:pos x="6" y="158"/>
                  </a:cxn>
                  <a:cxn ang="0">
                    <a:pos x="0" y="152"/>
                  </a:cxn>
                  <a:cxn ang="0">
                    <a:pos x="124" y="0"/>
                  </a:cxn>
                  <a:cxn ang="0">
                    <a:pos x="128" y="6"/>
                  </a:cxn>
                  <a:cxn ang="0">
                    <a:pos x="6" y="158"/>
                  </a:cxn>
                </a:cxnLst>
                <a:rect l="0" t="0" r="r" b="b"/>
                <a:pathLst>
                  <a:path w="128" h="158">
                    <a:moveTo>
                      <a:pt x="6" y="158"/>
                    </a:moveTo>
                    <a:lnTo>
                      <a:pt x="0" y="152"/>
                    </a:lnTo>
                    <a:lnTo>
                      <a:pt x="124" y="0"/>
                    </a:lnTo>
                    <a:lnTo>
                      <a:pt x="128" y="6"/>
                    </a:lnTo>
                    <a:lnTo>
                      <a:pt x="6" y="158"/>
                    </a:lnTo>
                    <a:close/>
                  </a:path>
                </a:pathLst>
              </a:custGeom>
              <a:solidFill>
                <a:srgbClr val="CBCB50"/>
              </a:solidFill>
              <a:ln w="9525">
                <a:noFill/>
                <a:round/>
                <a:headEnd/>
                <a:tailEnd/>
              </a:ln>
            </p:spPr>
            <p:txBody>
              <a:bodyPr/>
              <a:lstStyle/>
              <a:p>
                <a:pPr algn="ctr">
                  <a:defRPr/>
                </a:pPr>
                <a:endParaRPr lang="en-US" b="1" dirty="0">
                  <a:latin typeface="+mn-lt"/>
                  <a:cs typeface="+mn-cs"/>
                </a:endParaRPr>
              </a:p>
            </p:txBody>
          </p:sp>
          <p:sp>
            <p:nvSpPr>
              <p:cNvPr id="141" name="Freeform 574"/>
              <p:cNvSpPr>
                <a:spLocks/>
              </p:cNvSpPr>
              <p:nvPr/>
            </p:nvSpPr>
            <p:spPr bwMode="auto">
              <a:xfrm>
                <a:off x="2250" y="3221"/>
                <a:ext cx="78" cy="92"/>
              </a:xfrm>
              <a:custGeom>
                <a:avLst/>
                <a:gdLst/>
                <a:ahLst/>
                <a:cxnLst>
                  <a:cxn ang="0">
                    <a:pos x="32" y="183"/>
                  </a:cxn>
                  <a:cxn ang="0">
                    <a:pos x="0" y="148"/>
                  </a:cxn>
                  <a:cxn ang="0">
                    <a:pos x="126" y="0"/>
                  </a:cxn>
                  <a:cxn ang="0">
                    <a:pos x="156" y="31"/>
                  </a:cxn>
                  <a:cxn ang="0">
                    <a:pos x="32" y="183"/>
                  </a:cxn>
                </a:cxnLst>
                <a:rect l="0" t="0" r="r" b="b"/>
                <a:pathLst>
                  <a:path w="156" h="183">
                    <a:moveTo>
                      <a:pt x="32" y="183"/>
                    </a:moveTo>
                    <a:lnTo>
                      <a:pt x="0" y="148"/>
                    </a:lnTo>
                    <a:lnTo>
                      <a:pt x="126" y="0"/>
                    </a:lnTo>
                    <a:lnTo>
                      <a:pt x="156" y="31"/>
                    </a:lnTo>
                    <a:lnTo>
                      <a:pt x="32" y="183"/>
                    </a:lnTo>
                    <a:close/>
                  </a:path>
                </a:pathLst>
              </a:custGeom>
              <a:solidFill>
                <a:srgbClr val="CACA50"/>
              </a:solidFill>
              <a:ln w="9525">
                <a:noFill/>
                <a:round/>
                <a:headEnd/>
                <a:tailEnd/>
              </a:ln>
            </p:spPr>
            <p:txBody>
              <a:bodyPr/>
              <a:lstStyle/>
              <a:p>
                <a:pPr algn="ctr">
                  <a:defRPr/>
                </a:pPr>
                <a:endParaRPr lang="en-US" b="1" dirty="0">
                  <a:latin typeface="+mn-lt"/>
                  <a:cs typeface="+mn-cs"/>
                </a:endParaRPr>
              </a:p>
            </p:txBody>
          </p:sp>
          <p:sp>
            <p:nvSpPr>
              <p:cNvPr id="142" name="Freeform 575"/>
              <p:cNvSpPr>
                <a:spLocks/>
              </p:cNvSpPr>
              <p:nvPr/>
            </p:nvSpPr>
            <p:spPr bwMode="auto">
              <a:xfrm>
                <a:off x="2263" y="3235"/>
                <a:ext cx="65" cy="79"/>
              </a:xfrm>
              <a:custGeom>
                <a:avLst/>
                <a:gdLst/>
                <a:ahLst/>
                <a:cxnLst>
                  <a:cxn ang="0">
                    <a:pos x="6" y="157"/>
                  </a:cxn>
                  <a:cxn ang="0">
                    <a:pos x="0" y="150"/>
                  </a:cxn>
                  <a:cxn ang="0">
                    <a:pos x="123" y="0"/>
                  </a:cxn>
                  <a:cxn ang="0">
                    <a:pos x="130" y="5"/>
                  </a:cxn>
                  <a:cxn ang="0">
                    <a:pos x="6" y="157"/>
                  </a:cxn>
                </a:cxnLst>
                <a:rect l="0" t="0" r="r" b="b"/>
                <a:pathLst>
                  <a:path w="130" h="157">
                    <a:moveTo>
                      <a:pt x="6" y="157"/>
                    </a:moveTo>
                    <a:lnTo>
                      <a:pt x="0" y="150"/>
                    </a:lnTo>
                    <a:lnTo>
                      <a:pt x="123" y="0"/>
                    </a:lnTo>
                    <a:lnTo>
                      <a:pt x="130" y="5"/>
                    </a:lnTo>
                    <a:lnTo>
                      <a:pt x="6" y="157"/>
                    </a:lnTo>
                    <a:close/>
                  </a:path>
                </a:pathLst>
              </a:custGeom>
              <a:solidFill>
                <a:srgbClr val="CACA50"/>
              </a:solidFill>
              <a:ln w="9525">
                <a:noFill/>
                <a:round/>
                <a:headEnd/>
                <a:tailEnd/>
              </a:ln>
            </p:spPr>
            <p:txBody>
              <a:bodyPr/>
              <a:lstStyle/>
              <a:p>
                <a:pPr algn="ctr">
                  <a:defRPr/>
                </a:pPr>
                <a:endParaRPr lang="en-US" b="1" dirty="0">
                  <a:latin typeface="+mn-lt"/>
                  <a:cs typeface="+mn-cs"/>
                </a:endParaRPr>
              </a:p>
            </p:txBody>
          </p:sp>
          <p:sp>
            <p:nvSpPr>
              <p:cNvPr id="143" name="Freeform 576"/>
              <p:cNvSpPr>
                <a:spLocks/>
              </p:cNvSpPr>
              <p:nvPr/>
            </p:nvSpPr>
            <p:spPr bwMode="auto">
              <a:xfrm>
                <a:off x="2260" y="3230"/>
                <a:ext cx="65" cy="79"/>
              </a:xfrm>
              <a:custGeom>
                <a:avLst/>
                <a:gdLst/>
                <a:ahLst/>
                <a:cxnLst>
                  <a:cxn ang="0">
                    <a:pos x="6" y="158"/>
                  </a:cxn>
                  <a:cxn ang="0">
                    <a:pos x="0" y="151"/>
                  </a:cxn>
                  <a:cxn ang="0">
                    <a:pos x="123" y="0"/>
                  </a:cxn>
                  <a:cxn ang="0">
                    <a:pos x="129" y="8"/>
                  </a:cxn>
                  <a:cxn ang="0">
                    <a:pos x="6" y="158"/>
                  </a:cxn>
                </a:cxnLst>
                <a:rect l="0" t="0" r="r" b="b"/>
                <a:pathLst>
                  <a:path w="129" h="158">
                    <a:moveTo>
                      <a:pt x="6" y="158"/>
                    </a:moveTo>
                    <a:lnTo>
                      <a:pt x="0" y="151"/>
                    </a:lnTo>
                    <a:lnTo>
                      <a:pt x="123" y="0"/>
                    </a:lnTo>
                    <a:lnTo>
                      <a:pt x="129" y="8"/>
                    </a:lnTo>
                    <a:lnTo>
                      <a:pt x="6" y="158"/>
                    </a:lnTo>
                    <a:close/>
                  </a:path>
                </a:pathLst>
              </a:custGeom>
              <a:solidFill>
                <a:srgbClr val="C9C94F"/>
              </a:solidFill>
              <a:ln w="9525">
                <a:noFill/>
                <a:round/>
                <a:headEnd/>
                <a:tailEnd/>
              </a:ln>
            </p:spPr>
            <p:txBody>
              <a:bodyPr/>
              <a:lstStyle/>
              <a:p>
                <a:pPr algn="ctr">
                  <a:defRPr/>
                </a:pPr>
                <a:endParaRPr lang="en-US" b="1" dirty="0">
                  <a:latin typeface="+mn-lt"/>
                  <a:cs typeface="+mn-cs"/>
                </a:endParaRPr>
              </a:p>
            </p:txBody>
          </p:sp>
          <p:sp>
            <p:nvSpPr>
              <p:cNvPr id="144" name="Freeform 577"/>
              <p:cNvSpPr>
                <a:spLocks/>
              </p:cNvSpPr>
              <p:nvPr/>
            </p:nvSpPr>
            <p:spPr bwMode="auto">
              <a:xfrm>
                <a:off x="2257" y="3227"/>
                <a:ext cx="65" cy="79"/>
              </a:xfrm>
              <a:custGeom>
                <a:avLst/>
                <a:gdLst/>
                <a:ahLst/>
                <a:cxnLst>
                  <a:cxn ang="0">
                    <a:pos x="6" y="156"/>
                  </a:cxn>
                  <a:cxn ang="0">
                    <a:pos x="0" y="148"/>
                  </a:cxn>
                  <a:cxn ang="0">
                    <a:pos x="125" y="0"/>
                  </a:cxn>
                  <a:cxn ang="0">
                    <a:pos x="129" y="5"/>
                  </a:cxn>
                  <a:cxn ang="0">
                    <a:pos x="6" y="156"/>
                  </a:cxn>
                </a:cxnLst>
                <a:rect l="0" t="0" r="r" b="b"/>
                <a:pathLst>
                  <a:path w="129" h="156">
                    <a:moveTo>
                      <a:pt x="6" y="156"/>
                    </a:moveTo>
                    <a:lnTo>
                      <a:pt x="0" y="148"/>
                    </a:lnTo>
                    <a:lnTo>
                      <a:pt x="125" y="0"/>
                    </a:lnTo>
                    <a:lnTo>
                      <a:pt x="129" y="5"/>
                    </a:lnTo>
                    <a:lnTo>
                      <a:pt x="6" y="156"/>
                    </a:lnTo>
                    <a:close/>
                  </a:path>
                </a:pathLst>
              </a:custGeom>
              <a:solidFill>
                <a:srgbClr val="C8C84F"/>
              </a:solidFill>
              <a:ln w="9525">
                <a:noFill/>
                <a:round/>
                <a:headEnd/>
                <a:tailEnd/>
              </a:ln>
            </p:spPr>
            <p:txBody>
              <a:bodyPr/>
              <a:lstStyle/>
              <a:p>
                <a:pPr algn="ctr">
                  <a:defRPr/>
                </a:pPr>
                <a:endParaRPr lang="en-US" b="1" dirty="0">
                  <a:latin typeface="+mn-lt"/>
                  <a:cs typeface="+mn-cs"/>
                </a:endParaRPr>
              </a:p>
            </p:txBody>
          </p:sp>
          <p:sp>
            <p:nvSpPr>
              <p:cNvPr id="145" name="Freeform 578"/>
              <p:cNvSpPr>
                <a:spLocks/>
              </p:cNvSpPr>
              <p:nvPr/>
            </p:nvSpPr>
            <p:spPr bwMode="auto">
              <a:xfrm>
                <a:off x="2254" y="3224"/>
                <a:ext cx="66" cy="79"/>
              </a:xfrm>
              <a:custGeom>
                <a:avLst/>
                <a:gdLst/>
                <a:ahLst/>
                <a:cxnLst>
                  <a:cxn ang="0">
                    <a:pos x="7" y="156"/>
                  </a:cxn>
                  <a:cxn ang="0">
                    <a:pos x="0" y="149"/>
                  </a:cxn>
                  <a:cxn ang="0">
                    <a:pos x="126" y="0"/>
                  </a:cxn>
                  <a:cxn ang="0">
                    <a:pos x="132" y="8"/>
                  </a:cxn>
                  <a:cxn ang="0">
                    <a:pos x="7" y="156"/>
                  </a:cxn>
                </a:cxnLst>
                <a:rect l="0" t="0" r="r" b="b"/>
                <a:pathLst>
                  <a:path w="132" h="156">
                    <a:moveTo>
                      <a:pt x="7" y="156"/>
                    </a:moveTo>
                    <a:lnTo>
                      <a:pt x="0" y="149"/>
                    </a:lnTo>
                    <a:lnTo>
                      <a:pt x="126" y="0"/>
                    </a:lnTo>
                    <a:lnTo>
                      <a:pt x="132" y="8"/>
                    </a:lnTo>
                    <a:lnTo>
                      <a:pt x="7" y="156"/>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146" name="Freeform 579"/>
              <p:cNvSpPr>
                <a:spLocks/>
              </p:cNvSpPr>
              <p:nvPr/>
            </p:nvSpPr>
            <p:spPr bwMode="auto">
              <a:xfrm>
                <a:off x="2250" y="3221"/>
                <a:ext cx="67" cy="79"/>
              </a:xfrm>
              <a:custGeom>
                <a:avLst/>
                <a:gdLst/>
                <a:ahLst/>
                <a:cxnLst>
                  <a:cxn ang="0">
                    <a:pos x="7" y="154"/>
                  </a:cxn>
                  <a:cxn ang="0">
                    <a:pos x="0" y="148"/>
                  </a:cxn>
                  <a:cxn ang="0">
                    <a:pos x="126" y="0"/>
                  </a:cxn>
                  <a:cxn ang="0">
                    <a:pos x="133" y="5"/>
                  </a:cxn>
                  <a:cxn ang="0">
                    <a:pos x="7" y="154"/>
                  </a:cxn>
                </a:cxnLst>
                <a:rect l="0" t="0" r="r" b="b"/>
                <a:pathLst>
                  <a:path w="133" h="154">
                    <a:moveTo>
                      <a:pt x="7" y="154"/>
                    </a:moveTo>
                    <a:lnTo>
                      <a:pt x="0" y="148"/>
                    </a:lnTo>
                    <a:lnTo>
                      <a:pt x="126" y="0"/>
                    </a:lnTo>
                    <a:lnTo>
                      <a:pt x="133" y="5"/>
                    </a:lnTo>
                    <a:lnTo>
                      <a:pt x="7" y="154"/>
                    </a:lnTo>
                    <a:close/>
                  </a:path>
                </a:pathLst>
              </a:custGeom>
              <a:solidFill>
                <a:srgbClr val="C6C64F"/>
              </a:solidFill>
              <a:ln w="9525">
                <a:noFill/>
                <a:round/>
                <a:headEnd/>
                <a:tailEnd/>
              </a:ln>
            </p:spPr>
            <p:txBody>
              <a:bodyPr/>
              <a:lstStyle/>
              <a:p>
                <a:pPr algn="ctr">
                  <a:defRPr/>
                </a:pPr>
                <a:endParaRPr lang="en-US" b="1" dirty="0">
                  <a:latin typeface="+mn-lt"/>
                  <a:cs typeface="+mn-cs"/>
                </a:endParaRPr>
              </a:p>
            </p:txBody>
          </p:sp>
          <p:sp>
            <p:nvSpPr>
              <p:cNvPr id="147" name="Freeform 580"/>
              <p:cNvSpPr>
                <a:spLocks/>
              </p:cNvSpPr>
              <p:nvPr/>
            </p:nvSpPr>
            <p:spPr bwMode="auto">
              <a:xfrm>
                <a:off x="2233" y="3206"/>
                <a:ext cx="81" cy="86"/>
              </a:xfrm>
              <a:custGeom>
                <a:avLst/>
                <a:gdLst/>
                <a:ahLst/>
                <a:cxnLst>
                  <a:cxn ang="0">
                    <a:pos x="36" y="178"/>
                  </a:cxn>
                  <a:cxn ang="0">
                    <a:pos x="0" y="145"/>
                  </a:cxn>
                  <a:cxn ang="0">
                    <a:pos x="130" y="0"/>
                  </a:cxn>
                  <a:cxn ang="0">
                    <a:pos x="162" y="30"/>
                  </a:cxn>
                  <a:cxn ang="0">
                    <a:pos x="36" y="178"/>
                  </a:cxn>
                </a:cxnLst>
                <a:rect l="0" t="0" r="r" b="b"/>
                <a:pathLst>
                  <a:path w="162" h="178">
                    <a:moveTo>
                      <a:pt x="36" y="178"/>
                    </a:moveTo>
                    <a:lnTo>
                      <a:pt x="0" y="145"/>
                    </a:lnTo>
                    <a:lnTo>
                      <a:pt x="130" y="0"/>
                    </a:lnTo>
                    <a:lnTo>
                      <a:pt x="162" y="30"/>
                    </a:lnTo>
                    <a:lnTo>
                      <a:pt x="36" y="178"/>
                    </a:lnTo>
                    <a:close/>
                  </a:path>
                </a:pathLst>
              </a:custGeom>
              <a:solidFill>
                <a:srgbClr val="C5C54F"/>
              </a:solidFill>
              <a:ln w="9525">
                <a:noFill/>
                <a:round/>
                <a:headEnd/>
                <a:tailEnd/>
              </a:ln>
            </p:spPr>
            <p:txBody>
              <a:bodyPr/>
              <a:lstStyle/>
              <a:p>
                <a:pPr algn="ctr">
                  <a:defRPr/>
                </a:pPr>
                <a:endParaRPr lang="en-US" b="1" dirty="0">
                  <a:latin typeface="+mn-lt"/>
                  <a:cs typeface="+mn-cs"/>
                </a:endParaRPr>
              </a:p>
            </p:txBody>
          </p:sp>
          <p:sp>
            <p:nvSpPr>
              <p:cNvPr id="148" name="Freeform 581"/>
              <p:cNvSpPr>
                <a:spLocks/>
              </p:cNvSpPr>
              <p:nvPr/>
            </p:nvSpPr>
            <p:spPr bwMode="auto">
              <a:xfrm>
                <a:off x="2247" y="3218"/>
                <a:ext cx="67" cy="77"/>
              </a:xfrm>
              <a:custGeom>
                <a:avLst/>
                <a:gdLst/>
                <a:ahLst/>
                <a:cxnLst>
                  <a:cxn ang="0">
                    <a:pos x="6" y="154"/>
                  </a:cxn>
                  <a:cxn ang="0">
                    <a:pos x="0" y="147"/>
                  </a:cxn>
                  <a:cxn ang="0">
                    <a:pos x="126" y="0"/>
                  </a:cxn>
                  <a:cxn ang="0">
                    <a:pos x="132" y="6"/>
                  </a:cxn>
                  <a:cxn ang="0">
                    <a:pos x="6" y="154"/>
                  </a:cxn>
                </a:cxnLst>
                <a:rect l="0" t="0" r="r" b="b"/>
                <a:pathLst>
                  <a:path w="132" h="154">
                    <a:moveTo>
                      <a:pt x="6" y="154"/>
                    </a:moveTo>
                    <a:lnTo>
                      <a:pt x="0" y="147"/>
                    </a:lnTo>
                    <a:lnTo>
                      <a:pt x="126" y="0"/>
                    </a:lnTo>
                    <a:lnTo>
                      <a:pt x="132" y="6"/>
                    </a:lnTo>
                    <a:lnTo>
                      <a:pt x="6" y="154"/>
                    </a:lnTo>
                    <a:close/>
                  </a:path>
                </a:pathLst>
              </a:custGeom>
              <a:solidFill>
                <a:srgbClr val="C5C54F"/>
              </a:solidFill>
              <a:ln w="9525">
                <a:noFill/>
                <a:round/>
                <a:headEnd/>
                <a:tailEnd/>
              </a:ln>
            </p:spPr>
            <p:txBody>
              <a:bodyPr/>
              <a:lstStyle/>
              <a:p>
                <a:pPr algn="ctr">
                  <a:defRPr/>
                </a:pPr>
                <a:endParaRPr lang="en-US" b="1" dirty="0">
                  <a:latin typeface="+mn-lt"/>
                  <a:cs typeface="+mn-cs"/>
                </a:endParaRPr>
              </a:p>
            </p:txBody>
          </p:sp>
          <p:sp>
            <p:nvSpPr>
              <p:cNvPr id="149" name="Freeform 582"/>
              <p:cNvSpPr>
                <a:spLocks/>
              </p:cNvSpPr>
              <p:nvPr/>
            </p:nvSpPr>
            <p:spPr bwMode="auto">
              <a:xfrm>
                <a:off x="2243" y="3214"/>
                <a:ext cx="68" cy="77"/>
              </a:xfrm>
              <a:custGeom>
                <a:avLst/>
                <a:gdLst/>
                <a:ahLst/>
                <a:cxnLst>
                  <a:cxn ang="0">
                    <a:pos x="8" y="154"/>
                  </a:cxn>
                  <a:cxn ang="0">
                    <a:pos x="0" y="148"/>
                  </a:cxn>
                  <a:cxn ang="0">
                    <a:pos x="126" y="0"/>
                  </a:cxn>
                  <a:cxn ang="0">
                    <a:pos x="134" y="7"/>
                  </a:cxn>
                  <a:cxn ang="0">
                    <a:pos x="8" y="154"/>
                  </a:cxn>
                </a:cxnLst>
                <a:rect l="0" t="0" r="r" b="b"/>
                <a:pathLst>
                  <a:path w="134" h="154">
                    <a:moveTo>
                      <a:pt x="8" y="154"/>
                    </a:moveTo>
                    <a:lnTo>
                      <a:pt x="0" y="148"/>
                    </a:lnTo>
                    <a:lnTo>
                      <a:pt x="126" y="0"/>
                    </a:lnTo>
                    <a:lnTo>
                      <a:pt x="134" y="7"/>
                    </a:lnTo>
                    <a:lnTo>
                      <a:pt x="8" y="154"/>
                    </a:lnTo>
                    <a:close/>
                  </a:path>
                </a:pathLst>
              </a:custGeom>
              <a:solidFill>
                <a:srgbClr val="C4C44E"/>
              </a:solidFill>
              <a:ln w="9525">
                <a:noFill/>
                <a:round/>
                <a:headEnd/>
                <a:tailEnd/>
              </a:ln>
            </p:spPr>
            <p:txBody>
              <a:bodyPr/>
              <a:lstStyle/>
              <a:p>
                <a:pPr algn="ctr">
                  <a:defRPr/>
                </a:pPr>
                <a:endParaRPr lang="en-US" b="1" dirty="0">
                  <a:latin typeface="+mn-lt"/>
                  <a:cs typeface="+mn-cs"/>
                </a:endParaRPr>
              </a:p>
            </p:txBody>
          </p:sp>
          <p:sp>
            <p:nvSpPr>
              <p:cNvPr id="150" name="Freeform 583"/>
              <p:cNvSpPr>
                <a:spLocks/>
              </p:cNvSpPr>
              <p:nvPr/>
            </p:nvSpPr>
            <p:spPr bwMode="auto">
              <a:xfrm>
                <a:off x="2240" y="3212"/>
                <a:ext cx="67" cy="77"/>
              </a:xfrm>
              <a:custGeom>
                <a:avLst/>
                <a:gdLst/>
                <a:ahLst/>
                <a:cxnLst>
                  <a:cxn ang="0">
                    <a:pos x="8" y="154"/>
                  </a:cxn>
                  <a:cxn ang="0">
                    <a:pos x="0" y="147"/>
                  </a:cxn>
                  <a:cxn ang="0">
                    <a:pos x="128" y="0"/>
                  </a:cxn>
                  <a:cxn ang="0">
                    <a:pos x="134" y="6"/>
                  </a:cxn>
                  <a:cxn ang="0">
                    <a:pos x="8" y="154"/>
                  </a:cxn>
                </a:cxnLst>
                <a:rect l="0" t="0" r="r" b="b"/>
                <a:pathLst>
                  <a:path w="134" h="154">
                    <a:moveTo>
                      <a:pt x="8" y="154"/>
                    </a:moveTo>
                    <a:lnTo>
                      <a:pt x="0" y="147"/>
                    </a:lnTo>
                    <a:lnTo>
                      <a:pt x="128" y="0"/>
                    </a:lnTo>
                    <a:lnTo>
                      <a:pt x="134" y="6"/>
                    </a:lnTo>
                    <a:lnTo>
                      <a:pt x="8" y="154"/>
                    </a:lnTo>
                    <a:close/>
                  </a:path>
                </a:pathLst>
              </a:custGeom>
              <a:solidFill>
                <a:srgbClr val="C3C34D"/>
              </a:solidFill>
              <a:ln w="9525">
                <a:noFill/>
                <a:round/>
                <a:headEnd/>
                <a:tailEnd/>
              </a:ln>
            </p:spPr>
            <p:txBody>
              <a:bodyPr/>
              <a:lstStyle/>
              <a:p>
                <a:pPr algn="ctr">
                  <a:defRPr/>
                </a:pPr>
                <a:endParaRPr lang="en-US" b="1" dirty="0">
                  <a:latin typeface="+mn-lt"/>
                  <a:cs typeface="+mn-cs"/>
                </a:endParaRPr>
              </a:p>
            </p:txBody>
          </p:sp>
          <p:sp>
            <p:nvSpPr>
              <p:cNvPr id="151" name="Freeform 584"/>
              <p:cNvSpPr>
                <a:spLocks/>
              </p:cNvSpPr>
              <p:nvPr/>
            </p:nvSpPr>
            <p:spPr bwMode="auto">
              <a:xfrm>
                <a:off x="2236" y="3209"/>
                <a:ext cx="68" cy="76"/>
              </a:xfrm>
              <a:custGeom>
                <a:avLst/>
                <a:gdLst/>
                <a:ahLst/>
                <a:cxnLst>
                  <a:cxn ang="0">
                    <a:pos x="6" y="152"/>
                  </a:cxn>
                  <a:cxn ang="0">
                    <a:pos x="0" y="146"/>
                  </a:cxn>
                  <a:cxn ang="0">
                    <a:pos x="128" y="0"/>
                  </a:cxn>
                  <a:cxn ang="0">
                    <a:pos x="134" y="5"/>
                  </a:cxn>
                  <a:cxn ang="0">
                    <a:pos x="6" y="152"/>
                  </a:cxn>
                </a:cxnLst>
                <a:rect l="0" t="0" r="r" b="b"/>
                <a:pathLst>
                  <a:path w="134" h="152">
                    <a:moveTo>
                      <a:pt x="6" y="152"/>
                    </a:moveTo>
                    <a:lnTo>
                      <a:pt x="0" y="146"/>
                    </a:lnTo>
                    <a:lnTo>
                      <a:pt x="128" y="0"/>
                    </a:lnTo>
                    <a:lnTo>
                      <a:pt x="134" y="5"/>
                    </a:lnTo>
                    <a:lnTo>
                      <a:pt x="6" y="152"/>
                    </a:lnTo>
                    <a:close/>
                  </a:path>
                </a:pathLst>
              </a:custGeom>
              <a:solidFill>
                <a:srgbClr val="C2C24D"/>
              </a:solidFill>
              <a:ln w="9525">
                <a:noFill/>
                <a:round/>
                <a:headEnd/>
                <a:tailEnd/>
              </a:ln>
            </p:spPr>
            <p:txBody>
              <a:bodyPr/>
              <a:lstStyle/>
              <a:p>
                <a:pPr algn="ctr">
                  <a:defRPr/>
                </a:pPr>
                <a:endParaRPr lang="en-US" b="1" dirty="0">
                  <a:latin typeface="+mn-lt"/>
                  <a:cs typeface="+mn-cs"/>
                </a:endParaRPr>
              </a:p>
            </p:txBody>
          </p:sp>
          <p:sp>
            <p:nvSpPr>
              <p:cNvPr id="152" name="Freeform 585"/>
              <p:cNvSpPr>
                <a:spLocks/>
              </p:cNvSpPr>
              <p:nvPr/>
            </p:nvSpPr>
            <p:spPr bwMode="auto">
              <a:xfrm>
                <a:off x="2233" y="3206"/>
                <a:ext cx="68" cy="76"/>
              </a:xfrm>
              <a:custGeom>
                <a:avLst/>
                <a:gdLst/>
                <a:ahLst/>
                <a:cxnLst>
                  <a:cxn ang="0">
                    <a:pos x="8" y="152"/>
                  </a:cxn>
                  <a:cxn ang="0">
                    <a:pos x="0" y="145"/>
                  </a:cxn>
                  <a:cxn ang="0">
                    <a:pos x="130" y="0"/>
                  </a:cxn>
                  <a:cxn ang="0">
                    <a:pos x="136" y="6"/>
                  </a:cxn>
                  <a:cxn ang="0">
                    <a:pos x="8" y="152"/>
                  </a:cxn>
                </a:cxnLst>
                <a:rect l="0" t="0" r="r" b="b"/>
                <a:pathLst>
                  <a:path w="136" h="152">
                    <a:moveTo>
                      <a:pt x="8" y="152"/>
                    </a:moveTo>
                    <a:lnTo>
                      <a:pt x="0" y="145"/>
                    </a:lnTo>
                    <a:lnTo>
                      <a:pt x="130" y="0"/>
                    </a:lnTo>
                    <a:lnTo>
                      <a:pt x="136" y="6"/>
                    </a:lnTo>
                    <a:lnTo>
                      <a:pt x="8" y="152"/>
                    </a:lnTo>
                    <a:close/>
                  </a:path>
                </a:pathLst>
              </a:custGeom>
              <a:solidFill>
                <a:srgbClr val="C1C14C"/>
              </a:solidFill>
              <a:ln w="9525">
                <a:noFill/>
                <a:round/>
                <a:headEnd/>
                <a:tailEnd/>
              </a:ln>
            </p:spPr>
            <p:txBody>
              <a:bodyPr/>
              <a:lstStyle/>
              <a:p>
                <a:pPr algn="ctr">
                  <a:defRPr/>
                </a:pPr>
                <a:endParaRPr lang="en-US" b="1" dirty="0">
                  <a:latin typeface="+mn-lt"/>
                  <a:cs typeface="+mn-cs"/>
                </a:endParaRPr>
              </a:p>
            </p:txBody>
          </p:sp>
          <p:sp>
            <p:nvSpPr>
              <p:cNvPr id="153" name="Freeform 586"/>
              <p:cNvSpPr>
                <a:spLocks/>
              </p:cNvSpPr>
              <p:nvPr/>
            </p:nvSpPr>
            <p:spPr bwMode="auto">
              <a:xfrm>
                <a:off x="2213" y="3193"/>
                <a:ext cx="83" cy="85"/>
              </a:xfrm>
              <a:custGeom>
                <a:avLst/>
                <a:gdLst/>
                <a:ahLst/>
                <a:cxnLst>
                  <a:cxn ang="0">
                    <a:pos x="38" y="171"/>
                  </a:cxn>
                  <a:cxn ang="0">
                    <a:pos x="0" y="143"/>
                  </a:cxn>
                  <a:cxn ang="0">
                    <a:pos x="132" y="0"/>
                  </a:cxn>
                  <a:cxn ang="0">
                    <a:pos x="168" y="26"/>
                  </a:cxn>
                  <a:cxn ang="0">
                    <a:pos x="38" y="171"/>
                  </a:cxn>
                </a:cxnLst>
                <a:rect l="0" t="0" r="r" b="b"/>
                <a:pathLst>
                  <a:path w="168" h="171">
                    <a:moveTo>
                      <a:pt x="38" y="171"/>
                    </a:moveTo>
                    <a:lnTo>
                      <a:pt x="0" y="143"/>
                    </a:lnTo>
                    <a:lnTo>
                      <a:pt x="132" y="0"/>
                    </a:lnTo>
                    <a:lnTo>
                      <a:pt x="168" y="26"/>
                    </a:lnTo>
                    <a:lnTo>
                      <a:pt x="38" y="171"/>
                    </a:lnTo>
                    <a:close/>
                  </a:path>
                </a:pathLst>
              </a:custGeom>
              <a:solidFill>
                <a:srgbClr val="C0C04C"/>
              </a:solidFill>
              <a:ln w="9525">
                <a:noFill/>
                <a:round/>
                <a:headEnd/>
                <a:tailEnd/>
              </a:ln>
            </p:spPr>
            <p:txBody>
              <a:bodyPr/>
              <a:lstStyle/>
              <a:p>
                <a:pPr algn="ctr">
                  <a:defRPr/>
                </a:pPr>
                <a:endParaRPr lang="en-US" b="1" dirty="0">
                  <a:latin typeface="+mn-lt"/>
                  <a:cs typeface="+mn-cs"/>
                </a:endParaRPr>
              </a:p>
            </p:txBody>
          </p:sp>
          <p:sp>
            <p:nvSpPr>
              <p:cNvPr id="154" name="Freeform 587"/>
              <p:cNvSpPr>
                <a:spLocks/>
              </p:cNvSpPr>
              <p:nvPr/>
            </p:nvSpPr>
            <p:spPr bwMode="auto">
              <a:xfrm>
                <a:off x="2230" y="3204"/>
                <a:ext cx="67" cy="74"/>
              </a:xfrm>
              <a:custGeom>
                <a:avLst/>
                <a:gdLst/>
                <a:ahLst/>
                <a:cxnLst>
                  <a:cxn ang="0">
                    <a:pos x="6" y="149"/>
                  </a:cxn>
                  <a:cxn ang="0">
                    <a:pos x="0" y="145"/>
                  </a:cxn>
                  <a:cxn ang="0">
                    <a:pos x="130" y="0"/>
                  </a:cxn>
                  <a:cxn ang="0">
                    <a:pos x="136" y="4"/>
                  </a:cxn>
                  <a:cxn ang="0">
                    <a:pos x="6" y="149"/>
                  </a:cxn>
                </a:cxnLst>
                <a:rect l="0" t="0" r="r" b="b"/>
                <a:pathLst>
                  <a:path w="136" h="149">
                    <a:moveTo>
                      <a:pt x="6" y="149"/>
                    </a:moveTo>
                    <a:lnTo>
                      <a:pt x="0" y="145"/>
                    </a:lnTo>
                    <a:lnTo>
                      <a:pt x="130" y="0"/>
                    </a:lnTo>
                    <a:lnTo>
                      <a:pt x="136" y="4"/>
                    </a:lnTo>
                    <a:lnTo>
                      <a:pt x="6" y="149"/>
                    </a:lnTo>
                    <a:close/>
                  </a:path>
                </a:pathLst>
              </a:custGeom>
              <a:solidFill>
                <a:srgbClr val="C0C04C"/>
              </a:solidFill>
              <a:ln w="9525">
                <a:noFill/>
                <a:round/>
                <a:headEnd/>
                <a:tailEnd/>
              </a:ln>
            </p:spPr>
            <p:txBody>
              <a:bodyPr/>
              <a:lstStyle/>
              <a:p>
                <a:pPr algn="ctr">
                  <a:defRPr/>
                </a:pPr>
                <a:endParaRPr lang="en-US" b="1" dirty="0">
                  <a:latin typeface="+mn-lt"/>
                  <a:cs typeface="+mn-cs"/>
                </a:endParaRPr>
              </a:p>
            </p:txBody>
          </p:sp>
          <p:sp>
            <p:nvSpPr>
              <p:cNvPr id="155" name="Freeform 588"/>
              <p:cNvSpPr>
                <a:spLocks/>
              </p:cNvSpPr>
              <p:nvPr/>
            </p:nvSpPr>
            <p:spPr bwMode="auto">
              <a:xfrm>
                <a:off x="2226" y="3201"/>
                <a:ext cx="68" cy="79"/>
              </a:xfrm>
              <a:custGeom>
                <a:avLst/>
                <a:gdLst/>
                <a:ahLst/>
                <a:cxnLst>
                  <a:cxn ang="0">
                    <a:pos x="6" y="150"/>
                  </a:cxn>
                  <a:cxn ang="0">
                    <a:pos x="0" y="144"/>
                  </a:cxn>
                  <a:cxn ang="0">
                    <a:pos x="130" y="0"/>
                  </a:cxn>
                  <a:cxn ang="0">
                    <a:pos x="136" y="5"/>
                  </a:cxn>
                  <a:cxn ang="0">
                    <a:pos x="6" y="150"/>
                  </a:cxn>
                </a:cxnLst>
                <a:rect l="0" t="0" r="r" b="b"/>
                <a:pathLst>
                  <a:path w="136" h="150">
                    <a:moveTo>
                      <a:pt x="6" y="150"/>
                    </a:moveTo>
                    <a:lnTo>
                      <a:pt x="0" y="144"/>
                    </a:lnTo>
                    <a:lnTo>
                      <a:pt x="130" y="0"/>
                    </a:lnTo>
                    <a:lnTo>
                      <a:pt x="136" y="5"/>
                    </a:lnTo>
                    <a:lnTo>
                      <a:pt x="6" y="150"/>
                    </a:lnTo>
                    <a:close/>
                  </a:path>
                </a:pathLst>
              </a:custGeom>
              <a:solidFill>
                <a:srgbClr val="BFBF4B"/>
              </a:solidFill>
              <a:ln w="9525">
                <a:noFill/>
                <a:round/>
                <a:headEnd/>
                <a:tailEnd/>
              </a:ln>
            </p:spPr>
            <p:txBody>
              <a:bodyPr/>
              <a:lstStyle/>
              <a:p>
                <a:pPr algn="ctr">
                  <a:defRPr/>
                </a:pPr>
                <a:endParaRPr lang="en-US" b="1" dirty="0">
                  <a:latin typeface="+mn-lt"/>
                  <a:cs typeface="+mn-cs"/>
                </a:endParaRPr>
              </a:p>
            </p:txBody>
          </p:sp>
          <p:sp>
            <p:nvSpPr>
              <p:cNvPr id="156" name="Freeform 589"/>
              <p:cNvSpPr>
                <a:spLocks/>
              </p:cNvSpPr>
              <p:nvPr/>
            </p:nvSpPr>
            <p:spPr bwMode="auto">
              <a:xfrm>
                <a:off x="2223" y="3200"/>
                <a:ext cx="69" cy="77"/>
              </a:xfrm>
              <a:custGeom>
                <a:avLst/>
                <a:gdLst/>
                <a:ahLst/>
                <a:cxnLst>
                  <a:cxn ang="0">
                    <a:pos x="6" y="148"/>
                  </a:cxn>
                  <a:cxn ang="0">
                    <a:pos x="0" y="145"/>
                  </a:cxn>
                  <a:cxn ang="0">
                    <a:pos x="129" y="0"/>
                  </a:cxn>
                  <a:cxn ang="0">
                    <a:pos x="136" y="4"/>
                  </a:cxn>
                  <a:cxn ang="0">
                    <a:pos x="6" y="148"/>
                  </a:cxn>
                </a:cxnLst>
                <a:rect l="0" t="0" r="r" b="b"/>
                <a:pathLst>
                  <a:path w="136" h="148">
                    <a:moveTo>
                      <a:pt x="6" y="148"/>
                    </a:moveTo>
                    <a:lnTo>
                      <a:pt x="0" y="145"/>
                    </a:lnTo>
                    <a:lnTo>
                      <a:pt x="129" y="0"/>
                    </a:lnTo>
                    <a:lnTo>
                      <a:pt x="136" y="4"/>
                    </a:lnTo>
                    <a:lnTo>
                      <a:pt x="6" y="148"/>
                    </a:lnTo>
                    <a:close/>
                  </a:path>
                </a:pathLst>
              </a:custGeom>
              <a:solidFill>
                <a:srgbClr val="BEBE4B"/>
              </a:solidFill>
              <a:ln w="9525">
                <a:noFill/>
                <a:round/>
                <a:headEnd/>
                <a:tailEnd/>
              </a:ln>
            </p:spPr>
            <p:txBody>
              <a:bodyPr/>
              <a:lstStyle/>
              <a:p>
                <a:pPr algn="ctr">
                  <a:defRPr/>
                </a:pPr>
                <a:endParaRPr lang="en-US" b="1" dirty="0">
                  <a:latin typeface="+mn-lt"/>
                  <a:cs typeface="+mn-cs"/>
                </a:endParaRPr>
              </a:p>
            </p:txBody>
          </p:sp>
          <p:sp>
            <p:nvSpPr>
              <p:cNvPr id="157" name="Freeform 590"/>
              <p:cNvSpPr>
                <a:spLocks/>
              </p:cNvSpPr>
              <p:nvPr/>
            </p:nvSpPr>
            <p:spPr bwMode="auto">
              <a:xfrm>
                <a:off x="2219" y="3198"/>
                <a:ext cx="69" cy="77"/>
              </a:xfrm>
              <a:custGeom>
                <a:avLst/>
                <a:gdLst/>
                <a:ahLst/>
                <a:cxnLst>
                  <a:cxn ang="0">
                    <a:pos x="8" y="149"/>
                  </a:cxn>
                  <a:cxn ang="0">
                    <a:pos x="0" y="143"/>
                  </a:cxn>
                  <a:cxn ang="0">
                    <a:pos x="133" y="0"/>
                  </a:cxn>
                  <a:cxn ang="0">
                    <a:pos x="137" y="4"/>
                  </a:cxn>
                  <a:cxn ang="0">
                    <a:pos x="8" y="149"/>
                  </a:cxn>
                </a:cxnLst>
                <a:rect l="0" t="0" r="r" b="b"/>
                <a:pathLst>
                  <a:path w="137" h="149">
                    <a:moveTo>
                      <a:pt x="8" y="149"/>
                    </a:moveTo>
                    <a:lnTo>
                      <a:pt x="0" y="143"/>
                    </a:lnTo>
                    <a:lnTo>
                      <a:pt x="133" y="0"/>
                    </a:lnTo>
                    <a:lnTo>
                      <a:pt x="137" y="4"/>
                    </a:lnTo>
                    <a:lnTo>
                      <a:pt x="8" y="149"/>
                    </a:lnTo>
                    <a:close/>
                  </a:path>
                </a:pathLst>
              </a:custGeom>
              <a:solidFill>
                <a:srgbClr val="BDBD4A"/>
              </a:solidFill>
              <a:ln w="9525">
                <a:noFill/>
                <a:round/>
                <a:headEnd/>
                <a:tailEnd/>
              </a:ln>
            </p:spPr>
            <p:txBody>
              <a:bodyPr/>
              <a:lstStyle/>
              <a:p>
                <a:pPr algn="ctr">
                  <a:defRPr/>
                </a:pPr>
                <a:endParaRPr lang="en-US" b="1" dirty="0">
                  <a:latin typeface="+mn-lt"/>
                  <a:cs typeface="+mn-cs"/>
                </a:endParaRPr>
              </a:p>
            </p:txBody>
          </p:sp>
          <p:sp>
            <p:nvSpPr>
              <p:cNvPr id="158" name="Freeform 591"/>
              <p:cNvSpPr>
                <a:spLocks/>
              </p:cNvSpPr>
              <p:nvPr/>
            </p:nvSpPr>
            <p:spPr bwMode="auto">
              <a:xfrm>
                <a:off x="2216" y="3195"/>
                <a:ext cx="70" cy="77"/>
              </a:xfrm>
              <a:custGeom>
                <a:avLst/>
                <a:gdLst/>
                <a:ahLst/>
                <a:cxnLst>
                  <a:cxn ang="0">
                    <a:pos x="6" y="148"/>
                  </a:cxn>
                  <a:cxn ang="0">
                    <a:pos x="0" y="143"/>
                  </a:cxn>
                  <a:cxn ang="0">
                    <a:pos x="133" y="0"/>
                  </a:cxn>
                  <a:cxn ang="0">
                    <a:pos x="139" y="5"/>
                  </a:cxn>
                  <a:cxn ang="0">
                    <a:pos x="6" y="148"/>
                  </a:cxn>
                </a:cxnLst>
                <a:rect l="0" t="0" r="r" b="b"/>
                <a:pathLst>
                  <a:path w="139" h="148">
                    <a:moveTo>
                      <a:pt x="6" y="148"/>
                    </a:moveTo>
                    <a:lnTo>
                      <a:pt x="0" y="143"/>
                    </a:lnTo>
                    <a:lnTo>
                      <a:pt x="133" y="0"/>
                    </a:lnTo>
                    <a:lnTo>
                      <a:pt x="139" y="5"/>
                    </a:lnTo>
                    <a:lnTo>
                      <a:pt x="6" y="148"/>
                    </a:lnTo>
                    <a:close/>
                  </a:path>
                </a:pathLst>
              </a:custGeom>
              <a:solidFill>
                <a:srgbClr val="BCBC4A"/>
              </a:solidFill>
              <a:ln w="9525">
                <a:noFill/>
                <a:round/>
                <a:headEnd/>
                <a:tailEnd/>
              </a:ln>
            </p:spPr>
            <p:txBody>
              <a:bodyPr/>
              <a:lstStyle/>
              <a:p>
                <a:pPr algn="ctr">
                  <a:defRPr/>
                </a:pPr>
                <a:endParaRPr lang="en-US" b="1" dirty="0">
                  <a:latin typeface="+mn-lt"/>
                  <a:cs typeface="+mn-cs"/>
                </a:endParaRPr>
              </a:p>
            </p:txBody>
          </p:sp>
          <p:sp>
            <p:nvSpPr>
              <p:cNvPr id="159" name="Freeform 592"/>
              <p:cNvSpPr>
                <a:spLocks/>
              </p:cNvSpPr>
              <p:nvPr/>
            </p:nvSpPr>
            <p:spPr bwMode="auto">
              <a:xfrm>
                <a:off x="2213" y="3193"/>
                <a:ext cx="70" cy="76"/>
              </a:xfrm>
              <a:custGeom>
                <a:avLst/>
                <a:gdLst/>
                <a:ahLst/>
                <a:cxnLst>
                  <a:cxn ang="0">
                    <a:pos x="6" y="147"/>
                  </a:cxn>
                  <a:cxn ang="0">
                    <a:pos x="0" y="143"/>
                  </a:cxn>
                  <a:cxn ang="0">
                    <a:pos x="132" y="0"/>
                  </a:cxn>
                  <a:cxn ang="0">
                    <a:pos x="139" y="4"/>
                  </a:cxn>
                  <a:cxn ang="0">
                    <a:pos x="6" y="147"/>
                  </a:cxn>
                </a:cxnLst>
                <a:rect l="0" t="0" r="r" b="b"/>
                <a:pathLst>
                  <a:path w="139" h="147">
                    <a:moveTo>
                      <a:pt x="6" y="147"/>
                    </a:moveTo>
                    <a:lnTo>
                      <a:pt x="0" y="143"/>
                    </a:lnTo>
                    <a:lnTo>
                      <a:pt x="132" y="0"/>
                    </a:lnTo>
                    <a:lnTo>
                      <a:pt x="139" y="4"/>
                    </a:lnTo>
                    <a:lnTo>
                      <a:pt x="6" y="147"/>
                    </a:lnTo>
                    <a:close/>
                  </a:path>
                </a:pathLst>
              </a:custGeom>
              <a:solidFill>
                <a:srgbClr val="BBBB4A"/>
              </a:solidFill>
              <a:ln w="9525">
                <a:noFill/>
                <a:round/>
                <a:headEnd/>
                <a:tailEnd/>
              </a:ln>
            </p:spPr>
            <p:txBody>
              <a:bodyPr/>
              <a:lstStyle/>
              <a:p>
                <a:pPr algn="ctr">
                  <a:defRPr/>
                </a:pPr>
                <a:endParaRPr lang="en-US" b="1" dirty="0">
                  <a:latin typeface="+mn-lt"/>
                  <a:cs typeface="+mn-cs"/>
                </a:endParaRPr>
              </a:p>
            </p:txBody>
          </p:sp>
          <p:sp>
            <p:nvSpPr>
              <p:cNvPr id="160" name="Freeform 593"/>
              <p:cNvSpPr>
                <a:spLocks/>
              </p:cNvSpPr>
              <p:nvPr/>
            </p:nvSpPr>
            <p:spPr bwMode="auto">
              <a:xfrm>
                <a:off x="2192" y="3182"/>
                <a:ext cx="88" cy="79"/>
              </a:xfrm>
              <a:custGeom>
                <a:avLst/>
                <a:gdLst/>
                <a:ahLst/>
                <a:cxnLst>
                  <a:cxn ang="0">
                    <a:pos x="42" y="165"/>
                  </a:cxn>
                  <a:cxn ang="0">
                    <a:pos x="0" y="139"/>
                  </a:cxn>
                  <a:cxn ang="0">
                    <a:pos x="137" y="0"/>
                  </a:cxn>
                  <a:cxn ang="0">
                    <a:pos x="174" y="22"/>
                  </a:cxn>
                  <a:cxn ang="0">
                    <a:pos x="42" y="165"/>
                  </a:cxn>
                </a:cxnLst>
                <a:rect l="0" t="0" r="r" b="b"/>
                <a:pathLst>
                  <a:path w="174" h="165">
                    <a:moveTo>
                      <a:pt x="42" y="165"/>
                    </a:moveTo>
                    <a:lnTo>
                      <a:pt x="0" y="139"/>
                    </a:lnTo>
                    <a:lnTo>
                      <a:pt x="137" y="0"/>
                    </a:lnTo>
                    <a:lnTo>
                      <a:pt x="174" y="22"/>
                    </a:lnTo>
                    <a:lnTo>
                      <a:pt x="42" y="165"/>
                    </a:lnTo>
                    <a:close/>
                  </a:path>
                </a:pathLst>
              </a:custGeom>
              <a:solidFill>
                <a:srgbClr val="BABA4A"/>
              </a:solidFill>
              <a:ln w="9525">
                <a:noFill/>
                <a:round/>
                <a:headEnd/>
                <a:tailEnd/>
              </a:ln>
            </p:spPr>
            <p:txBody>
              <a:bodyPr/>
              <a:lstStyle/>
              <a:p>
                <a:pPr algn="ctr">
                  <a:defRPr/>
                </a:pPr>
                <a:endParaRPr lang="en-US" b="1" dirty="0">
                  <a:latin typeface="+mn-lt"/>
                  <a:cs typeface="+mn-cs"/>
                </a:endParaRPr>
              </a:p>
            </p:txBody>
          </p:sp>
          <p:sp>
            <p:nvSpPr>
              <p:cNvPr id="161" name="Freeform 594"/>
              <p:cNvSpPr>
                <a:spLocks/>
              </p:cNvSpPr>
              <p:nvPr/>
            </p:nvSpPr>
            <p:spPr bwMode="auto">
              <a:xfrm>
                <a:off x="2209" y="3191"/>
                <a:ext cx="71" cy="73"/>
              </a:xfrm>
              <a:custGeom>
                <a:avLst/>
                <a:gdLst/>
                <a:ahLst/>
                <a:cxnLst>
                  <a:cxn ang="0">
                    <a:pos x="8" y="147"/>
                  </a:cxn>
                  <a:cxn ang="0">
                    <a:pos x="0" y="141"/>
                  </a:cxn>
                  <a:cxn ang="0">
                    <a:pos x="133" y="0"/>
                  </a:cxn>
                  <a:cxn ang="0">
                    <a:pos x="140" y="4"/>
                  </a:cxn>
                  <a:cxn ang="0">
                    <a:pos x="8" y="147"/>
                  </a:cxn>
                </a:cxnLst>
                <a:rect l="0" t="0" r="r" b="b"/>
                <a:pathLst>
                  <a:path w="140" h="147">
                    <a:moveTo>
                      <a:pt x="8" y="147"/>
                    </a:moveTo>
                    <a:lnTo>
                      <a:pt x="0" y="141"/>
                    </a:lnTo>
                    <a:lnTo>
                      <a:pt x="133" y="0"/>
                    </a:lnTo>
                    <a:lnTo>
                      <a:pt x="140" y="4"/>
                    </a:lnTo>
                    <a:lnTo>
                      <a:pt x="8" y="147"/>
                    </a:lnTo>
                    <a:close/>
                  </a:path>
                </a:pathLst>
              </a:custGeom>
              <a:solidFill>
                <a:srgbClr val="BABA4A"/>
              </a:solidFill>
              <a:ln w="9525">
                <a:noFill/>
                <a:round/>
                <a:headEnd/>
                <a:tailEnd/>
              </a:ln>
            </p:spPr>
            <p:txBody>
              <a:bodyPr/>
              <a:lstStyle/>
              <a:p>
                <a:pPr algn="ctr">
                  <a:defRPr/>
                </a:pPr>
                <a:endParaRPr lang="en-US" b="1" dirty="0">
                  <a:latin typeface="+mn-lt"/>
                  <a:cs typeface="+mn-cs"/>
                </a:endParaRPr>
              </a:p>
            </p:txBody>
          </p:sp>
          <p:sp>
            <p:nvSpPr>
              <p:cNvPr id="162" name="Freeform 595"/>
              <p:cNvSpPr>
                <a:spLocks/>
              </p:cNvSpPr>
              <p:nvPr/>
            </p:nvSpPr>
            <p:spPr bwMode="auto">
              <a:xfrm>
                <a:off x="2205" y="3188"/>
                <a:ext cx="71" cy="74"/>
              </a:xfrm>
              <a:custGeom>
                <a:avLst/>
                <a:gdLst/>
                <a:ahLst/>
                <a:cxnLst>
                  <a:cxn ang="0">
                    <a:pos x="9" y="146"/>
                  </a:cxn>
                  <a:cxn ang="0">
                    <a:pos x="0" y="141"/>
                  </a:cxn>
                  <a:cxn ang="0">
                    <a:pos x="134" y="0"/>
                  </a:cxn>
                  <a:cxn ang="0">
                    <a:pos x="142" y="5"/>
                  </a:cxn>
                  <a:cxn ang="0">
                    <a:pos x="9" y="146"/>
                  </a:cxn>
                </a:cxnLst>
                <a:rect l="0" t="0" r="r" b="b"/>
                <a:pathLst>
                  <a:path w="142" h="146">
                    <a:moveTo>
                      <a:pt x="9" y="146"/>
                    </a:moveTo>
                    <a:lnTo>
                      <a:pt x="0" y="141"/>
                    </a:lnTo>
                    <a:lnTo>
                      <a:pt x="134" y="0"/>
                    </a:lnTo>
                    <a:lnTo>
                      <a:pt x="142" y="5"/>
                    </a:lnTo>
                    <a:lnTo>
                      <a:pt x="9" y="146"/>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163" name="Freeform 596"/>
              <p:cNvSpPr>
                <a:spLocks/>
              </p:cNvSpPr>
              <p:nvPr/>
            </p:nvSpPr>
            <p:spPr bwMode="auto">
              <a:xfrm>
                <a:off x="2201" y="3187"/>
                <a:ext cx="71" cy="72"/>
              </a:xfrm>
              <a:custGeom>
                <a:avLst/>
                <a:gdLst/>
                <a:ahLst/>
                <a:cxnLst>
                  <a:cxn ang="0">
                    <a:pos x="8" y="145"/>
                  </a:cxn>
                  <a:cxn ang="0">
                    <a:pos x="0" y="141"/>
                  </a:cxn>
                  <a:cxn ang="0">
                    <a:pos x="134" y="0"/>
                  </a:cxn>
                  <a:cxn ang="0">
                    <a:pos x="142" y="4"/>
                  </a:cxn>
                  <a:cxn ang="0">
                    <a:pos x="8" y="145"/>
                  </a:cxn>
                </a:cxnLst>
                <a:rect l="0" t="0" r="r" b="b"/>
                <a:pathLst>
                  <a:path w="142" h="145">
                    <a:moveTo>
                      <a:pt x="8" y="145"/>
                    </a:moveTo>
                    <a:lnTo>
                      <a:pt x="0" y="141"/>
                    </a:lnTo>
                    <a:lnTo>
                      <a:pt x="134" y="0"/>
                    </a:lnTo>
                    <a:lnTo>
                      <a:pt x="142" y="4"/>
                    </a:lnTo>
                    <a:lnTo>
                      <a:pt x="8" y="145"/>
                    </a:lnTo>
                    <a:close/>
                  </a:path>
                </a:pathLst>
              </a:custGeom>
              <a:solidFill>
                <a:srgbClr val="B8B849"/>
              </a:solidFill>
              <a:ln w="9525">
                <a:noFill/>
                <a:round/>
                <a:headEnd/>
                <a:tailEnd/>
              </a:ln>
            </p:spPr>
            <p:txBody>
              <a:bodyPr/>
              <a:lstStyle/>
              <a:p>
                <a:pPr algn="ctr">
                  <a:defRPr/>
                </a:pPr>
                <a:endParaRPr lang="en-US" b="1" dirty="0">
                  <a:latin typeface="+mn-lt"/>
                  <a:cs typeface="+mn-cs"/>
                </a:endParaRPr>
              </a:p>
            </p:txBody>
          </p:sp>
          <p:sp>
            <p:nvSpPr>
              <p:cNvPr id="164" name="Freeform 597"/>
              <p:cNvSpPr>
                <a:spLocks/>
              </p:cNvSpPr>
              <p:nvPr/>
            </p:nvSpPr>
            <p:spPr bwMode="auto">
              <a:xfrm>
                <a:off x="2197" y="3184"/>
                <a:ext cx="69" cy="73"/>
              </a:xfrm>
              <a:custGeom>
                <a:avLst/>
                <a:gdLst/>
                <a:ahLst/>
                <a:cxnLst>
                  <a:cxn ang="0">
                    <a:pos x="8" y="146"/>
                  </a:cxn>
                  <a:cxn ang="0">
                    <a:pos x="0" y="141"/>
                  </a:cxn>
                  <a:cxn ang="0">
                    <a:pos x="135" y="0"/>
                  </a:cxn>
                  <a:cxn ang="0">
                    <a:pos x="142" y="5"/>
                  </a:cxn>
                  <a:cxn ang="0">
                    <a:pos x="8" y="146"/>
                  </a:cxn>
                </a:cxnLst>
                <a:rect l="0" t="0" r="r" b="b"/>
                <a:pathLst>
                  <a:path w="142" h="146">
                    <a:moveTo>
                      <a:pt x="8" y="146"/>
                    </a:moveTo>
                    <a:lnTo>
                      <a:pt x="0" y="141"/>
                    </a:lnTo>
                    <a:lnTo>
                      <a:pt x="135" y="0"/>
                    </a:lnTo>
                    <a:lnTo>
                      <a:pt x="142" y="5"/>
                    </a:lnTo>
                    <a:lnTo>
                      <a:pt x="8" y="146"/>
                    </a:lnTo>
                    <a:close/>
                  </a:path>
                </a:pathLst>
              </a:custGeom>
              <a:solidFill>
                <a:srgbClr val="B7B748"/>
              </a:solidFill>
              <a:ln w="9525">
                <a:noFill/>
                <a:round/>
                <a:headEnd/>
                <a:tailEnd/>
              </a:ln>
            </p:spPr>
            <p:txBody>
              <a:bodyPr/>
              <a:lstStyle/>
              <a:p>
                <a:pPr algn="ctr">
                  <a:defRPr/>
                </a:pPr>
                <a:endParaRPr lang="en-US" b="1" dirty="0">
                  <a:latin typeface="+mn-lt"/>
                  <a:cs typeface="+mn-cs"/>
                </a:endParaRPr>
              </a:p>
            </p:txBody>
          </p:sp>
          <p:sp>
            <p:nvSpPr>
              <p:cNvPr id="165" name="Freeform 598"/>
              <p:cNvSpPr>
                <a:spLocks/>
              </p:cNvSpPr>
              <p:nvPr/>
            </p:nvSpPr>
            <p:spPr bwMode="auto">
              <a:xfrm>
                <a:off x="2192" y="3182"/>
                <a:ext cx="72" cy="72"/>
              </a:xfrm>
              <a:custGeom>
                <a:avLst/>
                <a:gdLst/>
                <a:ahLst/>
                <a:cxnLst>
                  <a:cxn ang="0">
                    <a:pos x="9" y="145"/>
                  </a:cxn>
                  <a:cxn ang="0">
                    <a:pos x="0" y="139"/>
                  </a:cxn>
                  <a:cxn ang="0">
                    <a:pos x="137" y="0"/>
                  </a:cxn>
                  <a:cxn ang="0">
                    <a:pos x="144" y="4"/>
                  </a:cxn>
                  <a:cxn ang="0">
                    <a:pos x="9" y="145"/>
                  </a:cxn>
                </a:cxnLst>
                <a:rect l="0" t="0" r="r" b="b"/>
                <a:pathLst>
                  <a:path w="144" h="145">
                    <a:moveTo>
                      <a:pt x="9" y="145"/>
                    </a:moveTo>
                    <a:lnTo>
                      <a:pt x="0" y="139"/>
                    </a:lnTo>
                    <a:lnTo>
                      <a:pt x="137" y="0"/>
                    </a:lnTo>
                    <a:lnTo>
                      <a:pt x="144" y="4"/>
                    </a:lnTo>
                    <a:lnTo>
                      <a:pt x="9" y="145"/>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166" name="Freeform 599"/>
              <p:cNvSpPr>
                <a:spLocks/>
              </p:cNvSpPr>
              <p:nvPr/>
            </p:nvSpPr>
            <p:spPr bwMode="auto">
              <a:xfrm>
                <a:off x="2171" y="3172"/>
                <a:ext cx="90" cy="79"/>
              </a:xfrm>
              <a:custGeom>
                <a:avLst/>
                <a:gdLst/>
                <a:ahLst/>
                <a:cxnLst>
                  <a:cxn ang="0">
                    <a:pos x="43" y="160"/>
                  </a:cxn>
                  <a:cxn ang="0">
                    <a:pos x="0" y="140"/>
                  </a:cxn>
                  <a:cxn ang="0">
                    <a:pos x="140" y="0"/>
                  </a:cxn>
                  <a:cxn ang="0">
                    <a:pos x="180" y="21"/>
                  </a:cxn>
                  <a:cxn ang="0">
                    <a:pos x="43" y="160"/>
                  </a:cxn>
                </a:cxnLst>
                <a:rect l="0" t="0" r="r" b="b"/>
                <a:pathLst>
                  <a:path w="180" h="160">
                    <a:moveTo>
                      <a:pt x="43" y="160"/>
                    </a:moveTo>
                    <a:lnTo>
                      <a:pt x="0" y="140"/>
                    </a:lnTo>
                    <a:lnTo>
                      <a:pt x="140" y="0"/>
                    </a:lnTo>
                    <a:lnTo>
                      <a:pt x="180" y="21"/>
                    </a:lnTo>
                    <a:lnTo>
                      <a:pt x="43" y="160"/>
                    </a:lnTo>
                    <a:close/>
                  </a:path>
                </a:pathLst>
              </a:custGeom>
              <a:solidFill>
                <a:srgbClr val="B5B548"/>
              </a:solidFill>
              <a:ln w="9525">
                <a:noFill/>
                <a:round/>
                <a:headEnd/>
                <a:tailEnd/>
              </a:ln>
            </p:spPr>
            <p:txBody>
              <a:bodyPr/>
              <a:lstStyle/>
              <a:p>
                <a:pPr algn="ctr">
                  <a:defRPr/>
                </a:pPr>
                <a:endParaRPr lang="en-US" b="1" dirty="0">
                  <a:latin typeface="+mn-lt"/>
                  <a:cs typeface="+mn-cs"/>
                </a:endParaRPr>
              </a:p>
            </p:txBody>
          </p:sp>
          <p:sp>
            <p:nvSpPr>
              <p:cNvPr id="167" name="Freeform 600"/>
              <p:cNvSpPr>
                <a:spLocks/>
              </p:cNvSpPr>
              <p:nvPr/>
            </p:nvSpPr>
            <p:spPr bwMode="auto">
              <a:xfrm>
                <a:off x="2189" y="3180"/>
                <a:ext cx="72" cy="71"/>
              </a:xfrm>
              <a:custGeom>
                <a:avLst/>
                <a:gdLst/>
                <a:ahLst/>
                <a:cxnLst>
                  <a:cxn ang="0">
                    <a:pos x="8" y="143"/>
                  </a:cxn>
                  <a:cxn ang="0">
                    <a:pos x="0" y="141"/>
                  </a:cxn>
                  <a:cxn ang="0">
                    <a:pos x="138" y="0"/>
                  </a:cxn>
                  <a:cxn ang="0">
                    <a:pos x="145" y="4"/>
                  </a:cxn>
                  <a:cxn ang="0">
                    <a:pos x="8" y="143"/>
                  </a:cxn>
                </a:cxnLst>
                <a:rect l="0" t="0" r="r" b="b"/>
                <a:pathLst>
                  <a:path w="145" h="143">
                    <a:moveTo>
                      <a:pt x="8" y="143"/>
                    </a:moveTo>
                    <a:lnTo>
                      <a:pt x="0" y="141"/>
                    </a:lnTo>
                    <a:lnTo>
                      <a:pt x="138" y="0"/>
                    </a:lnTo>
                    <a:lnTo>
                      <a:pt x="145" y="4"/>
                    </a:lnTo>
                    <a:lnTo>
                      <a:pt x="8" y="143"/>
                    </a:lnTo>
                    <a:close/>
                  </a:path>
                </a:pathLst>
              </a:custGeom>
              <a:solidFill>
                <a:srgbClr val="B5B548"/>
              </a:solidFill>
              <a:ln w="9525">
                <a:noFill/>
                <a:round/>
                <a:headEnd/>
                <a:tailEnd/>
              </a:ln>
            </p:spPr>
            <p:txBody>
              <a:bodyPr/>
              <a:lstStyle/>
              <a:p>
                <a:pPr algn="ctr">
                  <a:defRPr/>
                </a:pPr>
                <a:endParaRPr lang="en-US" b="1" dirty="0">
                  <a:latin typeface="+mn-lt"/>
                  <a:cs typeface="+mn-cs"/>
                </a:endParaRPr>
              </a:p>
            </p:txBody>
          </p:sp>
          <p:sp>
            <p:nvSpPr>
              <p:cNvPr id="168" name="Freeform 601"/>
              <p:cNvSpPr>
                <a:spLocks/>
              </p:cNvSpPr>
              <p:nvPr/>
            </p:nvSpPr>
            <p:spPr bwMode="auto">
              <a:xfrm>
                <a:off x="2186" y="3178"/>
                <a:ext cx="71" cy="73"/>
              </a:xfrm>
              <a:custGeom>
                <a:avLst/>
                <a:gdLst/>
                <a:ahLst/>
                <a:cxnLst>
                  <a:cxn ang="0">
                    <a:pos x="6" y="145"/>
                  </a:cxn>
                  <a:cxn ang="0">
                    <a:pos x="0" y="141"/>
                  </a:cxn>
                  <a:cxn ang="0">
                    <a:pos x="137" y="0"/>
                  </a:cxn>
                  <a:cxn ang="0">
                    <a:pos x="144" y="4"/>
                  </a:cxn>
                  <a:cxn ang="0">
                    <a:pos x="6" y="145"/>
                  </a:cxn>
                </a:cxnLst>
                <a:rect l="0" t="0" r="r" b="b"/>
                <a:pathLst>
                  <a:path w="144" h="145">
                    <a:moveTo>
                      <a:pt x="6" y="145"/>
                    </a:moveTo>
                    <a:lnTo>
                      <a:pt x="0" y="141"/>
                    </a:lnTo>
                    <a:lnTo>
                      <a:pt x="137" y="0"/>
                    </a:lnTo>
                    <a:lnTo>
                      <a:pt x="144" y="4"/>
                    </a:lnTo>
                    <a:lnTo>
                      <a:pt x="6" y="145"/>
                    </a:lnTo>
                    <a:close/>
                  </a:path>
                </a:pathLst>
              </a:custGeom>
              <a:solidFill>
                <a:srgbClr val="B4B447"/>
              </a:solidFill>
              <a:ln w="9525">
                <a:noFill/>
                <a:round/>
                <a:headEnd/>
                <a:tailEnd/>
              </a:ln>
            </p:spPr>
            <p:txBody>
              <a:bodyPr/>
              <a:lstStyle/>
              <a:p>
                <a:pPr algn="ctr">
                  <a:defRPr/>
                </a:pPr>
                <a:endParaRPr lang="en-US" b="1" dirty="0">
                  <a:latin typeface="+mn-lt"/>
                  <a:cs typeface="+mn-cs"/>
                </a:endParaRPr>
              </a:p>
            </p:txBody>
          </p:sp>
          <p:sp>
            <p:nvSpPr>
              <p:cNvPr id="169" name="Freeform 602"/>
              <p:cNvSpPr>
                <a:spLocks/>
              </p:cNvSpPr>
              <p:nvPr/>
            </p:nvSpPr>
            <p:spPr bwMode="auto">
              <a:xfrm>
                <a:off x="2182" y="3177"/>
                <a:ext cx="72" cy="72"/>
              </a:xfrm>
              <a:custGeom>
                <a:avLst/>
                <a:gdLst/>
                <a:ahLst/>
                <a:cxnLst>
                  <a:cxn ang="0">
                    <a:pos x="8" y="142"/>
                  </a:cxn>
                  <a:cxn ang="0">
                    <a:pos x="0" y="139"/>
                  </a:cxn>
                  <a:cxn ang="0">
                    <a:pos x="139" y="0"/>
                  </a:cxn>
                  <a:cxn ang="0">
                    <a:pos x="145" y="1"/>
                  </a:cxn>
                  <a:cxn ang="0">
                    <a:pos x="8" y="142"/>
                  </a:cxn>
                </a:cxnLst>
                <a:rect l="0" t="0" r="r" b="b"/>
                <a:pathLst>
                  <a:path w="145" h="142">
                    <a:moveTo>
                      <a:pt x="8" y="142"/>
                    </a:moveTo>
                    <a:lnTo>
                      <a:pt x="0" y="139"/>
                    </a:lnTo>
                    <a:lnTo>
                      <a:pt x="139" y="0"/>
                    </a:lnTo>
                    <a:lnTo>
                      <a:pt x="145" y="1"/>
                    </a:lnTo>
                    <a:lnTo>
                      <a:pt x="8" y="142"/>
                    </a:lnTo>
                    <a:close/>
                  </a:path>
                </a:pathLst>
              </a:custGeom>
              <a:solidFill>
                <a:srgbClr val="B3B347"/>
              </a:solidFill>
              <a:ln w="9525">
                <a:noFill/>
                <a:round/>
                <a:headEnd/>
                <a:tailEnd/>
              </a:ln>
            </p:spPr>
            <p:txBody>
              <a:bodyPr/>
              <a:lstStyle/>
              <a:p>
                <a:pPr algn="ctr">
                  <a:defRPr/>
                </a:pPr>
                <a:endParaRPr lang="en-US" b="1" dirty="0">
                  <a:latin typeface="+mn-lt"/>
                  <a:cs typeface="+mn-cs"/>
                </a:endParaRPr>
              </a:p>
            </p:txBody>
          </p:sp>
          <p:sp>
            <p:nvSpPr>
              <p:cNvPr id="170" name="Freeform 603"/>
              <p:cNvSpPr>
                <a:spLocks/>
              </p:cNvSpPr>
              <p:nvPr/>
            </p:nvSpPr>
            <p:spPr bwMode="auto">
              <a:xfrm>
                <a:off x="2178" y="3175"/>
                <a:ext cx="73" cy="72"/>
              </a:xfrm>
              <a:custGeom>
                <a:avLst/>
                <a:gdLst/>
                <a:ahLst/>
                <a:cxnLst>
                  <a:cxn ang="0">
                    <a:pos x="7" y="143"/>
                  </a:cxn>
                  <a:cxn ang="0">
                    <a:pos x="0" y="139"/>
                  </a:cxn>
                  <a:cxn ang="0">
                    <a:pos x="139" y="0"/>
                  </a:cxn>
                  <a:cxn ang="0">
                    <a:pos x="146" y="4"/>
                  </a:cxn>
                  <a:cxn ang="0">
                    <a:pos x="7" y="143"/>
                  </a:cxn>
                </a:cxnLst>
                <a:rect l="0" t="0" r="r" b="b"/>
                <a:pathLst>
                  <a:path w="146" h="143">
                    <a:moveTo>
                      <a:pt x="7" y="143"/>
                    </a:moveTo>
                    <a:lnTo>
                      <a:pt x="0" y="139"/>
                    </a:lnTo>
                    <a:lnTo>
                      <a:pt x="139" y="0"/>
                    </a:lnTo>
                    <a:lnTo>
                      <a:pt x="146" y="4"/>
                    </a:lnTo>
                    <a:lnTo>
                      <a:pt x="7" y="143"/>
                    </a:lnTo>
                    <a:close/>
                  </a:path>
                </a:pathLst>
              </a:custGeom>
              <a:solidFill>
                <a:srgbClr val="B2B246"/>
              </a:solidFill>
              <a:ln w="9525">
                <a:noFill/>
                <a:round/>
                <a:headEnd/>
                <a:tailEnd/>
              </a:ln>
            </p:spPr>
            <p:txBody>
              <a:bodyPr/>
              <a:lstStyle/>
              <a:p>
                <a:pPr algn="ctr">
                  <a:defRPr/>
                </a:pPr>
                <a:endParaRPr lang="en-US" b="1" dirty="0">
                  <a:latin typeface="+mn-lt"/>
                  <a:cs typeface="+mn-cs"/>
                </a:endParaRPr>
              </a:p>
            </p:txBody>
          </p:sp>
          <p:sp>
            <p:nvSpPr>
              <p:cNvPr id="171" name="Freeform 604"/>
              <p:cNvSpPr>
                <a:spLocks/>
              </p:cNvSpPr>
              <p:nvPr/>
            </p:nvSpPr>
            <p:spPr bwMode="auto">
              <a:xfrm>
                <a:off x="2174" y="3174"/>
                <a:ext cx="73" cy="71"/>
              </a:xfrm>
              <a:custGeom>
                <a:avLst/>
                <a:gdLst/>
                <a:ahLst/>
                <a:cxnLst>
                  <a:cxn ang="0">
                    <a:pos x="8" y="143"/>
                  </a:cxn>
                  <a:cxn ang="0">
                    <a:pos x="0" y="139"/>
                  </a:cxn>
                  <a:cxn ang="0">
                    <a:pos x="140" y="0"/>
                  </a:cxn>
                  <a:cxn ang="0">
                    <a:pos x="147" y="4"/>
                  </a:cxn>
                  <a:cxn ang="0">
                    <a:pos x="8" y="143"/>
                  </a:cxn>
                </a:cxnLst>
                <a:rect l="0" t="0" r="r" b="b"/>
                <a:pathLst>
                  <a:path w="147" h="143">
                    <a:moveTo>
                      <a:pt x="8" y="143"/>
                    </a:moveTo>
                    <a:lnTo>
                      <a:pt x="0" y="139"/>
                    </a:lnTo>
                    <a:lnTo>
                      <a:pt x="140" y="0"/>
                    </a:lnTo>
                    <a:lnTo>
                      <a:pt x="147" y="4"/>
                    </a:lnTo>
                    <a:lnTo>
                      <a:pt x="8" y="143"/>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172" name="Freeform 605"/>
              <p:cNvSpPr>
                <a:spLocks/>
              </p:cNvSpPr>
              <p:nvPr/>
            </p:nvSpPr>
            <p:spPr bwMode="auto">
              <a:xfrm>
                <a:off x="2171" y="3172"/>
                <a:ext cx="73" cy="71"/>
              </a:xfrm>
              <a:custGeom>
                <a:avLst/>
                <a:gdLst/>
                <a:ahLst/>
                <a:cxnLst>
                  <a:cxn ang="0">
                    <a:pos x="6" y="143"/>
                  </a:cxn>
                  <a:cxn ang="0">
                    <a:pos x="0" y="140"/>
                  </a:cxn>
                  <a:cxn ang="0">
                    <a:pos x="140" y="0"/>
                  </a:cxn>
                  <a:cxn ang="0">
                    <a:pos x="146" y="4"/>
                  </a:cxn>
                  <a:cxn ang="0">
                    <a:pos x="6" y="143"/>
                  </a:cxn>
                </a:cxnLst>
                <a:rect l="0" t="0" r="r" b="b"/>
                <a:pathLst>
                  <a:path w="146" h="143">
                    <a:moveTo>
                      <a:pt x="6" y="143"/>
                    </a:moveTo>
                    <a:lnTo>
                      <a:pt x="0" y="140"/>
                    </a:lnTo>
                    <a:lnTo>
                      <a:pt x="140" y="0"/>
                    </a:lnTo>
                    <a:lnTo>
                      <a:pt x="146" y="4"/>
                    </a:lnTo>
                    <a:lnTo>
                      <a:pt x="6" y="143"/>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173" name="Freeform 606"/>
              <p:cNvSpPr>
                <a:spLocks/>
              </p:cNvSpPr>
              <p:nvPr/>
            </p:nvSpPr>
            <p:spPr bwMode="auto">
              <a:xfrm>
                <a:off x="2148" y="3164"/>
                <a:ext cx="93" cy="79"/>
              </a:xfrm>
              <a:custGeom>
                <a:avLst/>
                <a:gdLst/>
                <a:ahLst/>
                <a:cxnLst>
                  <a:cxn ang="0">
                    <a:pos x="47" y="154"/>
                  </a:cxn>
                  <a:cxn ang="0">
                    <a:pos x="0" y="137"/>
                  </a:cxn>
                  <a:cxn ang="0">
                    <a:pos x="144" y="0"/>
                  </a:cxn>
                  <a:cxn ang="0">
                    <a:pos x="187" y="14"/>
                  </a:cxn>
                  <a:cxn ang="0">
                    <a:pos x="47" y="154"/>
                  </a:cxn>
                </a:cxnLst>
                <a:rect l="0" t="0" r="r" b="b"/>
                <a:pathLst>
                  <a:path w="187" h="154">
                    <a:moveTo>
                      <a:pt x="47" y="154"/>
                    </a:moveTo>
                    <a:lnTo>
                      <a:pt x="0" y="137"/>
                    </a:lnTo>
                    <a:lnTo>
                      <a:pt x="144" y="0"/>
                    </a:lnTo>
                    <a:lnTo>
                      <a:pt x="187" y="14"/>
                    </a:lnTo>
                    <a:lnTo>
                      <a:pt x="47" y="154"/>
                    </a:lnTo>
                    <a:close/>
                  </a:path>
                </a:pathLst>
              </a:custGeom>
              <a:solidFill>
                <a:srgbClr val="AFAF46"/>
              </a:solidFill>
              <a:ln w="9525">
                <a:noFill/>
                <a:round/>
                <a:headEnd/>
                <a:tailEnd/>
              </a:ln>
            </p:spPr>
            <p:txBody>
              <a:bodyPr/>
              <a:lstStyle/>
              <a:p>
                <a:pPr algn="ctr">
                  <a:defRPr/>
                </a:pPr>
                <a:endParaRPr lang="en-US" b="1" dirty="0">
                  <a:latin typeface="+mn-lt"/>
                  <a:cs typeface="+mn-cs"/>
                </a:endParaRPr>
              </a:p>
            </p:txBody>
          </p:sp>
          <p:sp>
            <p:nvSpPr>
              <p:cNvPr id="174" name="Freeform 607"/>
              <p:cNvSpPr>
                <a:spLocks/>
              </p:cNvSpPr>
              <p:nvPr/>
            </p:nvSpPr>
            <p:spPr bwMode="auto">
              <a:xfrm>
                <a:off x="2167" y="3172"/>
                <a:ext cx="74" cy="70"/>
              </a:xfrm>
              <a:custGeom>
                <a:avLst/>
                <a:gdLst/>
                <a:ahLst/>
                <a:cxnLst>
                  <a:cxn ang="0">
                    <a:pos x="8" y="141"/>
                  </a:cxn>
                  <a:cxn ang="0">
                    <a:pos x="0" y="139"/>
                  </a:cxn>
                  <a:cxn ang="0">
                    <a:pos x="140" y="0"/>
                  </a:cxn>
                  <a:cxn ang="0">
                    <a:pos x="148" y="1"/>
                  </a:cxn>
                  <a:cxn ang="0">
                    <a:pos x="8" y="141"/>
                  </a:cxn>
                </a:cxnLst>
                <a:rect l="0" t="0" r="r" b="b"/>
                <a:pathLst>
                  <a:path w="148" h="141">
                    <a:moveTo>
                      <a:pt x="8" y="141"/>
                    </a:moveTo>
                    <a:lnTo>
                      <a:pt x="0" y="139"/>
                    </a:lnTo>
                    <a:lnTo>
                      <a:pt x="140" y="0"/>
                    </a:lnTo>
                    <a:lnTo>
                      <a:pt x="148" y="1"/>
                    </a:lnTo>
                    <a:lnTo>
                      <a:pt x="8" y="141"/>
                    </a:lnTo>
                    <a:close/>
                  </a:path>
                </a:pathLst>
              </a:custGeom>
              <a:solidFill>
                <a:srgbClr val="AFAF46"/>
              </a:solidFill>
              <a:ln w="9525">
                <a:noFill/>
                <a:round/>
                <a:headEnd/>
                <a:tailEnd/>
              </a:ln>
            </p:spPr>
            <p:txBody>
              <a:bodyPr/>
              <a:lstStyle/>
              <a:p>
                <a:pPr algn="ctr">
                  <a:defRPr/>
                </a:pPr>
                <a:endParaRPr lang="en-US" b="1" dirty="0">
                  <a:latin typeface="+mn-lt"/>
                  <a:cs typeface="+mn-cs"/>
                </a:endParaRPr>
              </a:p>
            </p:txBody>
          </p:sp>
          <p:sp>
            <p:nvSpPr>
              <p:cNvPr id="175" name="Freeform 608"/>
              <p:cNvSpPr>
                <a:spLocks/>
              </p:cNvSpPr>
              <p:nvPr/>
            </p:nvSpPr>
            <p:spPr bwMode="auto">
              <a:xfrm>
                <a:off x="2163" y="3172"/>
                <a:ext cx="74" cy="70"/>
              </a:xfrm>
              <a:custGeom>
                <a:avLst/>
                <a:gdLst/>
                <a:ahLst/>
                <a:cxnLst>
                  <a:cxn ang="0">
                    <a:pos x="8" y="141"/>
                  </a:cxn>
                  <a:cxn ang="0">
                    <a:pos x="0" y="137"/>
                  </a:cxn>
                  <a:cxn ang="0">
                    <a:pos x="142" y="0"/>
                  </a:cxn>
                  <a:cxn ang="0">
                    <a:pos x="148" y="2"/>
                  </a:cxn>
                  <a:cxn ang="0">
                    <a:pos x="8" y="141"/>
                  </a:cxn>
                </a:cxnLst>
                <a:rect l="0" t="0" r="r" b="b"/>
                <a:pathLst>
                  <a:path w="148" h="141">
                    <a:moveTo>
                      <a:pt x="8" y="141"/>
                    </a:moveTo>
                    <a:lnTo>
                      <a:pt x="0" y="137"/>
                    </a:lnTo>
                    <a:lnTo>
                      <a:pt x="142" y="0"/>
                    </a:lnTo>
                    <a:lnTo>
                      <a:pt x="148" y="2"/>
                    </a:lnTo>
                    <a:lnTo>
                      <a:pt x="8" y="141"/>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176" name="Freeform 609"/>
              <p:cNvSpPr>
                <a:spLocks/>
              </p:cNvSpPr>
              <p:nvPr/>
            </p:nvSpPr>
            <p:spPr bwMode="auto">
              <a:xfrm>
                <a:off x="2160" y="3168"/>
                <a:ext cx="75" cy="73"/>
              </a:xfrm>
              <a:custGeom>
                <a:avLst/>
                <a:gdLst/>
                <a:ahLst/>
                <a:cxnLst>
                  <a:cxn ang="0">
                    <a:pos x="7" y="141"/>
                  </a:cxn>
                  <a:cxn ang="0">
                    <a:pos x="0" y="139"/>
                  </a:cxn>
                  <a:cxn ang="0">
                    <a:pos x="142" y="0"/>
                  </a:cxn>
                  <a:cxn ang="0">
                    <a:pos x="149" y="4"/>
                  </a:cxn>
                  <a:cxn ang="0">
                    <a:pos x="7" y="141"/>
                  </a:cxn>
                </a:cxnLst>
                <a:rect l="0" t="0" r="r" b="b"/>
                <a:pathLst>
                  <a:path w="149" h="141">
                    <a:moveTo>
                      <a:pt x="7" y="141"/>
                    </a:moveTo>
                    <a:lnTo>
                      <a:pt x="0" y="139"/>
                    </a:lnTo>
                    <a:lnTo>
                      <a:pt x="142" y="0"/>
                    </a:lnTo>
                    <a:lnTo>
                      <a:pt x="149" y="4"/>
                    </a:lnTo>
                    <a:lnTo>
                      <a:pt x="7" y="141"/>
                    </a:lnTo>
                    <a:close/>
                  </a:path>
                </a:pathLst>
              </a:custGeom>
              <a:solidFill>
                <a:srgbClr val="ADAD45"/>
              </a:solidFill>
              <a:ln w="9525">
                <a:noFill/>
                <a:round/>
                <a:headEnd/>
                <a:tailEnd/>
              </a:ln>
            </p:spPr>
            <p:txBody>
              <a:bodyPr/>
              <a:lstStyle/>
              <a:p>
                <a:pPr algn="ctr">
                  <a:defRPr/>
                </a:pPr>
                <a:endParaRPr lang="en-US" b="1" dirty="0">
                  <a:latin typeface="+mn-lt"/>
                  <a:cs typeface="+mn-cs"/>
                </a:endParaRPr>
              </a:p>
            </p:txBody>
          </p:sp>
          <p:sp>
            <p:nvSpPr>
              <p:cNvPr id="177" name="Freeform 610"/>
              <p:cNvSpPr>
                <a:spLocks/>
              </p:cNvSpPr>
              <p:nvPr/>
            </p:nvSpPr>
            <p:spPr bwMode="auto">
              <a:xfrm>
                <a:off x="2155" y="3167"/>
                <a:ext cx="75" cy="74"/>
              </a:xfrm>
              <a:custGeom>
                <a:avLst/>
                <a:gdLst/>
                <a:ahLst/>
                <a:cxnLst>
                  <a:cxn ang="0">
                    <a:pos x="8" y="141"/>
                  </a:cxn>
                  <a:cxn ang="0">
                    <a:pos x="0" y="137"/>
                  </a:cxn>
                  <a:cxn ang="0">
                    <a:pos x="142" y="0"/>
                  </a:cxn>
                  <a:cxn ang="0">
                    <a:pos x="150" y="2"/>
                  </a:cxn>
                  <a:cxn ang="0">
                    <a:pos x="8" y="141"/>
                  </a:cxn>
                </a:cxnLst>
                <a:rect l="0" t="0" r="r" b="b"/>
                <a:pathLst>
                  <a:path w="150" h="141">
                    <a:moveTo>
                      <a:pt x="8" y="141"/>
                    </a:moveTo>
                    <a:lnTo>
                      <a:pt x="0" y="137"/>
                    </a:lnTo>
                    <a:lnTo>
                      <a:pt x="142" y="0"/>
                    </a:lnTo>
                    <a:lnTo>
                      <a:pt x="150" y="2"/>
                    </a:lnTo>
                    <a:lnTo>
                      <a:pt x="8" y="141"/>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178" name="Freeform 611"/>
              <p:cNvSpPr>
                <a:spLocks/>
              </p:cNvSpPr>
              <p:nvPr/>
            </p:nvSpPr>
            <p:spPr bwMode="auto">
              <a:xfrm>
                <a:off x="2152" y="3166"/>
                <a:ext cx="74" cy="73"/>
              </a:xfrm>
              <a:custGeom>
                <a:avLst/>
                <a:gdLst/>
                <a:ahLst/>
                <a:cxnLst>
                  <a:cxn ang="0">
                    <a:pos x="8" y="139"/>
                  </a:cxn>
                  <a:cxn ang="0">
                    <a:pos x="0" y="138"/>
                  </a:cxn>
                  <a:cxn ang="0">
                    <a:pos x="144" y="0"/>
                  </a:cxn>
                  <a:cxn ang="0">
                    <a:pos x="150" y="2"/>
                  </a:cxn>
                  <a:cxn ang="0">
                    <a:pos x="8" y="139"/>
                  </a:cxn>
                </a:cxnLst>
                <a:rect l="0" t="0" r="r" b="b"/>
                <a:pathLst>
                  <a:path w="150" h="139">
                    <a:moveTo>
                      <a:pt x="8" y="139"/>
                    </a:moveTo>
                    <a:lnTo>
                      <a:pt x="0" y="138"/>
                    </a:lnTo>
                    <a:lnTo>
                      <a:pt x="144" y="0"/>
                    </a:lnTo>
                    <a:lnTo>
                      <a:pt x="150" y="2"/>
                    </a:lnTo>
                    <a:lnTo>
                      <a:pt x="8" y="139"/>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179" name="Freeform 612"/>
              <p:cNvSpPr>
                <a:spLocks/>
              </p:cNvSpPr>
              <p:nvPr/>
            </p:nvSpPr>
            <p:spPr bwMode="auto">
              <a:xfrm>
                <a:off x="2148" y="3164"/>
                <a:ext cx="75" cy="74"/>
              </a:xfrm>
              <a:custGeom>
                <a:avLst/>
                <a:gdLst/>
                <a:ahLst/>
                <a:cxnLst>
                  <a:cxn ang="0">
                    <a:pos x="8" y="141"/>
                  </a:cxn>
                  <a:cxn ang="0">
                    <a:pos x="0" y="137"/>
                  </a:cxn>
                  <a:cxn ang="0">
                    <a:pos x="144" y="0"/>
                  </a:cxn>
                  <a:cxn ang="0">
                    <a:pos x="152" y="3"/>
                  </a:cxn>
                  <a:cxn ang="0">
                    <a:pos x="8" y="141"/>
                  </a:cxn>
                </a:cxnLst>
                <a:rect l="0" t="0" r="r" b="b"/>
                <a:pathLst>
                  <a:path w="152" h="141">
                    <a:moveTo>
                      <a:pt x="8" y="141"/>
                    </a:moveTo>
                    <a:lnTo>
                      <a:pt x="0" y="137"/>
                    </a:lnTo>
                    <a:lnTo>
                      <a:pt x="144" y="0"/>
                    </a:lnTo>
                    <a:lnTo>
                      <a:pt x="152" y="3"/>
                    </a:lnTo>
                    <a:lnTo>
                      <a:pt x="8" y="141"/>
                    </a:lnTo>
                    <a:close/>
                  </a:path>
                </a:pathLst>
              </a:custGeom>
              <a:solidFill>
                <a:srgbClr val="AAAA43"/>
              </a:solidFill>
              <a:ln w="9525">
                <a:noFill/>
                <a:round/>
                <a:headEnd/>
                <a:tailEnd/>
              </a:ln>
            </p:spPr>
            <p:txBody>
              <a:bodyPr/>
              <a:lstStyle/>
              <a:p>
                <a:pPr algn="ctr">
                  <a:defRPr/>
                </a:pPr>
                <a:endParaRPr lang="en-US" b="1" dirty="0">
                  <a:latin typeface="+mn-lt"/>
                  <a:cs typeface="+mn-cs"/>
                </a:endParaRPr>
              </a:p>
            </p:txBody>
          </p:sp>
          <p:sp>
            <p:nvSpPr>
              <p:cNvPr id="180" name="Freeform 613"/>
              <p:cNvSpPr>
                <a:spLocks/>
              </p:cNvSpPr>
              <p:nvPr/>
            </p:nvSpPr>
            <p:spPr bwMode="auto">
              <a:xfrm>
                <a:off x="2123" y="3159"/>
                <a:ext cx="96" cy="77"/>
              </a:xfrm>
              <a:custGeom>
                <a:avLst/>
                <a:gdLst/>
                <a:ahLst/>
                <a:cxnLst>
                  <a:cxn ang="0">
                    <a:pos x="49" y="149"/>
                  </a:cxn>
                  <a:cxn ang="0">
                    <a:pos x="0" y="136"/>
                  </a:cxn>
                  <a:cxn ang="0">
                    <a:pos x="150" y="0"/>
                  </a:cxn>
                  <a:cxn ang="0">
                    <a:pos x="193" y="12"/>
                  </a:cxn>
                  <a:cxn ang="0">
                    <a:pos x="49" y="149"/>
                  </a:cxn>
                </a:cxnLst>
                <a:rect l="0" t="0" r="r" b="b"/>
                <a:pathLst>
                  <a:path w="193" h="149">
                    <a:moveTo>
                      <a:pt x="49" y="149"/>
                    </a:moveTo>
                    <a:lnTo>
                      <a:pt x="0" y="136"/>
                    </a:lnTo>
                    <a:lnTo>
                      <a:pt x="150" y="0"/>
                    </a:lnTo>
                    <a:lnTo>
                      <a:pt x="193" y="12"/>
                    </a:lnTo>
                    <a:lnTo>
                      <a:pt x="49" y="149"/>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181" name="Freeform 614"/>
              <p:cNvSpPr>
                <a:spLocks/>
              </p:cNvSpPr>
              <p:nvPr/>
            </p:nvSpPr>
            <p:spPr bwMode="auto">
              <a:xfrm>
                <a:off x="2143" y="3163"/>
                <a:ext cx="76" cy="73"/>
              </a:xfrm>
              <a:custGeom>
                <a:avLst/>
                <a:gdLst/>
                <a:ahLst/>
                <a:cxnLst>
                  <a:cxn ang="0">
                    <a:pos x="9" y="139"/>
                  </a:cxn>
                  <a:cxn ang="0">
                    <a:pos x="0" y="137"/>
                  </a:cxn>
                  <a:cxn ang="0">
                    <a:pos x="147" y="0"/>
                  </a:cxn>
                  <a:cxn ang="0">
                    <a:pos x="153" y="2"/>
                  </a:cxn>
                  <a:cxn ang="0">
                    <a:pos x="9" y="139"/>
                  </a:cxn>
                </a:cxnLst>
                <a:rect l="0" t="0" r="r" b="b"/>
                <a:pathLst>
                  <a:path w="153" h="139">
                    <a:moveTo>
                      <a:pt x="9" y="139"/>
                    </a:moveTo>
                    <a:lnTo>
                      <a:pt x="0" y="137"/>
                    </a:lnTo>
                    <a:lnTo>
                      <a:pt x="147" y="0"/>
                    </a:lnTo>
                    <a:lnTo>
                      <a:pt x="153" y="2"/>
                    </a:lnTo>
                    <a:lnTo>
                      <a:pt x="9" y="139"/>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182" name="Freeform 615"/>
              <p:cNvSpPr>
                <a:spLocks/>
              </p:cNvSpPr>
              <p:nvPr/>
            </p:nvSpPr>
            <p:spPr bwMode="auto">
              <a:xfrm>
                <a:off x="2139" y="3162"/>
                <a:ext cx="76" cy="70"/>
              </a:xfrm>
              <a:custGeom>
                <a:avLst/>
                <a:gdLst/>
                <a:ahLst/>
                <a:cxnLst>
                  <a:cxn ang="0">
                    <a:pos x="8" y="139"/>
                  </a:cxn>
                  <a:cxn ang="0">
                    <a:pos x="0" y="137"/>
                  </a:cxn>
                  <a:cxn ang="0">
                    <a:pos x="147" y="0"/>
                  </a:cxn>
                  <a:cxn ang="0">
                    <a:pos x="155" y="2"/>
                  </a:cxn>
                  <a:cxn ang="0">
                    <a:pos x="8" y="139"/>
                  </a:cxn>
                </a:cxnLst>
                <a:rect l="0" t="0" r="r" b="b"/>
                <a:pathLst>
                  <a:path w="155" h="139">
                    <a:moveTo>
                      <a:pt x="8" y="139"/>
                    </a:moveTo>
                    <a:lnTo>
                      <a:pt x="0" y="137"/>
                    </a:lnTo>
                    <a:lnTo>
                      <a:pt x="147" y="0"/>
                    </a:lnTo>
                    <a:lnTo>
                      <a:pt x="155" y="2"/>
                    </a:lnTo>
                    <a:lnTo>
                      <a:pt x="8" y="139"/>
                    </a:lnTo>
                    <a:close/>
                  </a:path>
                </a:pathLst>
              </a:custGeom>
              <a:solidFill>
                <a:srgbClr val="A8A842"/>
              </a:solidFill>
              <a:ln w="9525">
                <a:noFill/>
                <a:round/>
                <a:headEnd/>
                <a:tailEnd/>
              </a:ln>
            </p:spPr>
            <p:txBody>
              <a:bodyPr/>
              <a:lstStyle/>
              <a:p>
                <a:pPr algn="ctr">
                  <a:defRPr/>
                </a:pPr>
                <a:endParaRPr lang="en-US" b="1" dirty="0">
                  <a:latin typeface="+mn-lt"/>
                  <a:cs typeface="+mn-cs"/>
                </a:endParaRPr>
              </a:p>
            </p:txBody>
          </p:sp>
          <p:sp>
            <p:nvSpPr>
              <p:cNvPr id="183" name="Freeform 616"/>
              <p:cNvSpPr>
                <a:spLocks/>
              </p:cNvSpPr>
              <p:nvPr/>
            </p:nvSpPr>
            <p:spPr bwMode="auto">
              <a:xfrm>
                <a:off x="2135" y="3161"/>
                <a:ext cx="78" cy="70"/>
              </a:xfrm>
              <a:custGeom>
                <a:avLst/>
                <a:gdLst/>
                <a:ahLst/>
                <a:cxnLst>
                  <a:cxn ang="0">
                    <a:pos x="7" y="139"/>
                  </a:cxn>
                  <a:cxn ang="0">
                    <a:pos x="0" y="137"/>
                  </a:cxn>
                  <a:cxn ang="0">
                    <a:pos x="146" y="0"/>
                  </a:cxn>
                  <a:cxn ang="0">
                    <a:pos x="154" y="2"/>
                  </a:cxn>
                  <a:cxn ang="0">
                    <a:pos x="7" y="139"/>
                  </a:cxn>
                </a:cxnLst>
                <a:rect l="0" t="0" r="r" b="b"/>
                <a:pathLst>
                  <a:path w="154" h="139">
                    <a:moveTo>
                      <a:pt x="7" y="139"/>
                    </a:moveTo>
                    <a:lnTo>
                      <a:pt x="0" y="137"/>
                    </a:lnTo>
                    <a:lnTo>
                      <a:pt x="146" y="0"/>
                    </a:lnTo>
                    <a:lnTo>
                      <a:pt x="154" y="2"/>
                    </a:lnTo>
                    <a:lnTo>
                      <a:pt x="7" y="139"/>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184" name="Freeform 617"/>
              <p:cNvSpPr>
                <a:spLocks/>
              </p:cNvSpPr>
              <p:nvPr/>
            </p:nvSpPr>
            <p:spPr bwMode="auto">
              <a:xfrm>
                <a:off x="2131" y="3161"/>
                <a:ext cx="76" cy="69"/>
              </a:xfrm>
              <a:custGeom>
                <a:avLst/>
                <a:gdLst/>
                <a:ahLst/>
                <a:cxnLst>
                  <a:cxn ang="0">
                    <a:pos x="8" y="139"/>
                  </a:cxn>
                  <a:cxn ang="0">
                    <a:pos x="0" y="137"/>
                  </a:cxn>
                  <a:cxn ang="0">
                    <a:pos x="147" y="0"/>
                  </a:cxn>
                  <a:cxn ang="0">
                    <a:pos x="154" y="2"/>
                  </a:cxn>
                  <a:cxn ang="0">
                    <a:pos x="8" y="139"/>
                  </a:cxn>
                </a:cxnLst>
                <a:rect l="0" t="0" r="r" b="b"/>
                <a:pathLst>
                  <a:path w="154" h="139">
                    <a:moveTo>
                      <a:pt x="8" y="139"/>
                    </a:moveTo>
                    <a:lnTo>
                      <a:pt x="0" y="137"/>
                    </a:lnTo>
                    <a:lnTo>
                      <a:pt x="147" y="0"/>
                    </a:lnTo>
                    <a:lnTo>
                      <a:pt x="154" y="2"/>
                    </a:lnTo>
                    <a:lnTo>
                      <a:pt x="8" y="139"/>
                    </a:lnTo>
                    <a:close/>
                  </a:path>
                </a:pathLst>
              </a:custGeom>
              <a:solidFill>
                <a:srgbClr val="A6A641"/>
              </a:solidFill>
              <a:ln w="9525">
                <a:noFill/>
                <a:round/>
                <a:headEnd/>
                <a:tailEnd/>
              </a:ln>
            </p:spPr>
            <p:txBody>
              <a:bodyPr/>
              <a:lstStyle/>
              <a:p>
                <a:pPr algn="ctr">
                  <a:defRPr/>
                </a:pPr>
                <a:endParaRPr lang="en-US" b="1" dirty="0">
                  <a:latin typeface="+mn-lt"/>
                  <a:cs typeface="+mn-cs"/>
                </a:endParaRPr>
              </a:p>
            </p:txBody>
          </p:sp>
          <p:sp>
            <p:nvSpPr>
              <p:cNvPr id="185" name="Freeform 618"/>
              <p:cNvSpPr>
                <a:spLocks/>
              </p:cNvSpPr>
              <p:nvPr/>
            </p:nvSpPr>
            <p:spPr bwMode="auto">
              <a:xfrm>
                <a:off x="2128" y="3160"/>
                <a:ext cx="77" cy="69"/>
              </a:xfrm>
              <a:custGeom>
                <a:avLst/>
                <a:gdLst/>
                <a:ahLst/>
                <a:cxnLst>
                  <a:cxn ang="0">
                    <a:pos x="8" y="139"/>
                  </a:cxn>
                  <a:cxn ang="0">
                    <a:pos x="0" y="138"/>
                  </a:cxn>
                  <a:cxn ang="0">
                    <a:pos x="148" y="0"/>
                  </a:cxn>
                  <a:cxn ang="0">
                    <a:pos x="155" y="2"/>
                  </a:cxn>
                  <a:cxn ang="0">
                    <a:pos x="8" y="139"/>
                  </a:cxn>
                </a:cxnLst>
                <a:rect l="0" t="0" r="r" b="b"/>
                <a:pathLst>
                  <a:path w="155" h="139">
                    <a:moveTo>
                      <a:pt x="8" y="139"/>
                    </a:moveTo>
                    <a:lnTo>
                      <a:pt x="0" y="138"/>
                    </a:lnTo>
                    <a:lnTo>
                      <a:pt x="148" y="0"/>
                    </a:lnTo>
                    <a:lnTo>
                      <a:pt x="155" y="2"/>
                    </a:lnTo>
                    <a:lnTo>
                      <a:pt x="8" y="139"/>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186" name="Freeform 619"/>
              <p:cNvSpPr>
                <a:spLocks/>
              </p:cNvSpPr>
              <p:nvPr/>
            </p:nvSpPr>
            <p:spPr bwMode="auto">
              <a:xfrm>
                <a:off x="2123" y="3159"/>
                <a:ext cx="76" cy="69"/>
              </a:xfrm>
              <a:custGeom>
                <a:avLst/>
                <a:gdLst/>
                <a:ahLst/>
                <a:cxnLst>
                  <a:cxn ang="0">
                    <a:pos x="9" y="140"/>
                  </a:cxn>
                  <a:cxn ang="0">
                    <a:pos x="0" y="136"/>
                  </a:cxn>
                  <a:cxn ang="0">
                    <a:pos x="150" y="0"/>
                  </a:cxn>
                  <a:cxn ang="0">
                    <a:pos x="157" y="2"/>
                  </a:cxn>
                  <a:cxn ang="0">
                    <a:pos x="9" y="140"/>
                  </a:cxn>
                </a:cxnLst>
                <a:rect l="0" t="0" r="r" b="b"/>
                <a:pathLst>
                  <a:path w="157" h="140">
                    <a:moveTo>
                      <a:pt x="9" y="140"/>
                    </a:moveTo>
                    <a:lnTo>
                      <a:pt x="0" y="136"/>
                    </a:lnTo>
                    <a:lnTo>
                      <a:pt x="150" y="0"/>
                    </a:lnTo>
                    <a:lnTo>
                      <a:pt x="157" y="2"/>
                    </a:lnTo>
                    <a:lnTo>
                      <a:pt x="9" y="140"/>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187" name="Freeform 620"/>
              <p:cNvSpPr>
                <a:spLocks/>
              </p:cNvSpPr>
              <p:nvPr/>
            </p:nvSpPr>
            <p:spPr bwMode="auto">
              <a:xfrm>
                <a:off x="2098" y="3156"/>
                <a:ext cx="100" cy="70"/>
              </a:xfrm>
              <a:custGeom>
                <a:avLst/>
                <a:gdLst/>
                <a:ahLst/>
                <a:cxnLst>
                  <a:cxn ang="0">
                    <a:pos x="49" y="141"/>
                  </a:cxn>
                  <a:cxn ang="0">
                    <a:pos x="0" y="133"/>
                  </a:cxn>
                  <a:cxn ang="0">
                    <a:pos x="154" y="0"/>
                  </a:cxn>
                  <a:cxn ang="0">
                    <a:pos x="199" y="5"/>
                  </a:cxn>
                  <a:cxn ang="0">
                    <a:pos x="49" y="141"/>
                  </a:cxn>
                </a:cxnLst>
                <a:rect l="0" t="0" r="r" b="b"/>
                <a:pathLst>
                  <a:path w="199" h="141">
                    <a:moveTo>
                      <a:pt x="49" y="141"/>
                    </a:moveTo>
                    <a:lnTo>
                      <a:pt x="0" y="133"/>
                    </a:lnTo>
                    <a:lnTo>
                      <a:pt x="154" y="0"/>
                    </a:lnTo>
                    <a:lnTo>
                      <a:pt x="199" y="5"/>
                    </a:lnTo>
                    <a:lnTo>
                      <a:pt x="49" y="141"/>
                    </a:lnTo>
                    <a:close/>
                  </a:path>
                </a:pathLst>
              </a:custGeom>
              <a:solidFill>
                <a:srgbClr val="A3A341"/>
              </a:solidFill>
              <a:ln w="9525">
                <a:noFill/>
                <a:round/>
                <a:headEnd/>
                <a:tailEnd/>
              </a:ln>
            </p:spPr>
            <p:txBody>
              <a:bodyPr/>
              <a:lstStyle/>
              <a:p>
                <a:pPr algn="ctr">
                  <a:defRPr/>
                </a:pPr>
                <a:endParaRPr lang="en-US" b="1" dirty="0">
                  <a:latin typeface="+mn-lt"/>
                  <a:cs typeface="+mn-cs"/>
                </a:endParaRPr>
              </a:p>
            </p:txBody>
          </p:sp>
          <p:sp>
            <p:nvSpPr>
              <p:cNvPr id="188" name="Freeform 621"/>
              <p:cNvSpPr>
                <a:spLocks/>
              </p:cNvSpPr>
              <p:nvPr/>
            </p:nvSpPr>
            <p:spPr bwMode="auto">
              <a:xfrm>
                <a:off x="2118" y="3159"/>
                <a:ext cx="80" cy="67"/>
              </a:xfrm>
              <a:custGeom>
                <a:avLst/>
                <a:gdLst/>
                <a:ahLst/>
                <a:cxnLst>
                  <a:cxn ang="0">
                    <a:pos x="9" y="136"/>
                  </a:cxn>
                  <a:cxn ang="0">
                    <a:pos x="0" y="136"/>
                  </a:cxn>
                  <a:cxn ang="0">
                    <a:pos x="149" y="0"/>
                  </a:cxn>
                  <a:cxn ang="0">
                    <a:pos x="159" y="0"/>
                  </a:cxn>
                  <a:cxn ang="0">
                    <a:pos x="9" y="136"/>
                  </a:cxn>
                </a:cxnLst>
                <a:rect l="0" t="0" r="r" b="b"/>
                <a:pathLst>
                  <a:path w="159" h="136">
                    <a:moveTo>
                      <a:pt x="9" y="136"/>
                    </a:moveTo>
                    <a:lnTo>
                      <a:pt x="0" y="136"/>
                    </a:lnTo>
                    <a:lnTo>
                      <a:pt x="149" y="0"/>
                    </a:lnTo>
                    <a:lnTo>
                      <a:pt x="159" y="0"/>
                    </a:lnTo>
                    <a:lnTo>
                      <a:pt x="9" y="136"/>
                    </a:lnTo>
                    <a:close/>
                  </a:path>
                </a:pathLst>
              </a:custGeom>
              <a:solidFill>
                <a:srgbClr val="A3A341"/>
              </a:solidFill>
              <a:ln w="9525">
                <a:noFill/>
                <a:round/>
                <a:headEnd/>
                <a:tailEnd/>
              </a:ln>
            </p:spPr>
            <p:txBody>
              <a:bodyPr/>
              <a:lstStyle/>
              <a:p>
                <a:pPr algn="ctr">
                  <a:defRPr/>
                </a:pPr>
                <a:endParaRPr lang="en-US" b="1" dirty="0">
                  <a:latin typeface="+mn-lt"/>
                  <a:cs typeface="+mn-cs"/>
                </a:endParaRPr>
              </a:p>
            </p:txBody>
          </p:sp>
          <p:sp>
            <p:nvSpPr>
              <p:cNvPr id="189" name="Freeform 622"/>
              <p:cNvSpPr>
                <a:spLocks/>
              </p:cNvSpPr>
              <p:nvPr/>
            </p:nvSpPr>
            <p:spPr bwMode="auto">
              <a:xfrm>
                <a:off x="2113" y="3158"/>
                <a:ext cx="80" cy="68"/>
              </a:xfrm>
              <a:custGeom>
                <a:avLst/>
                <a:gdLst/>
                <a:ahLst/>
                <a:cxnLst>
                  <a:cxn ang="0">
                    <a:pos x="11" y="137"/>
                  </a:cxn>
                  <a:cxn ang="0">
                    <a:pos x="0" y="135"/>
                  </a:cxn>
                  <a:cxn ang="0">
                    <a:pos x="151" y="0"/>
                  </a:cxn>
                  <a:cxn ang="0">
                    <a:pos x="160" y="1"/>
                  </a:cxn>
                  <a:cxn ang="0">
                    <a:pos x="11" y="137"/>
                  </a:cxn>
                </a:cxnLst>
                <a:rect l="0" t="0" r="r" b="b"/>
                <a:pathLst>
                  <a:path w="160" h="137">
                    <a:moveTo>
                      <a:pt x="11" y="137"/>
                    </a:moveTo>
                    <a:lnTo>
                      <a:pt x="0" y="135"/>
                    </a:lnTo>
                    <a:lnTo>
                      <a:pt x="151" y="0"/>
                    </a:lnTo>
                    <a:lnTo>
                      <a:pt x="160" y="1"/>
                    </a:lnTo>
                    <a:lnTo>
                      <a:pt x="11" y="137"/>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190" name="Freeform 623"/>
              <p:cNvSpPr>
                <a:spLocks/>
              </p:cNvSpPr>
              <p:nvPr/>
            </p:nvSpPr>
            <p:spPr bwMode="auto">
              <a:xfrm>
                <a:off x="2109" y="3157"/>
                <a:ext cx="81" cy="69"/>
              </a:xfrm>
              <a:custGeom>
                <a:avLst/>
                <a:gdLst/>
                <a:ahLst/>
                <a:cxnLst>
                  <a:cxn ang="0">
                    <a:pos x="9" y="137"/>
                  </a:cxn>
                  <a:cxn ang="0">
                    <a:pos x="0" y="135"/>
                  </a:cxn>
                  <a:cxn ang="0">
                    <a:pos x="151" y="0"/>
                  </a:cxn>
                  <a:cxn ang="0">
                    <a:pos x="160" y="2"/>
                  </a:cxn>
                  <a:cxn ang="0">
                    <a:pos x="9" y="137"/>
                  </a:cxn>
                </a:cxnLst>
                <a:rect l="0" t="0" r="r" b="b"/>
                <a:pathLst>
                  <a:path w="160" h="137">
                    <a:moveTo>
                      <a:pt x="9" y="137"/>
                    </a:moveTo>
                    <a:lnTo>
                      <a:pt x="0" y="135"/>
                    </a:lnTo>
                    <a:lnTo>
                      <a:pt x="151" y="0"/>
                    </a:lnTo>
                    <a:lnTo>
                      <a:pt x="160" y="2"/>
                    </a:lnTo>
                    <a:lnTo>
                      <a:pt x="9" y="137"/>
                    </a:lnTo>
                    <a:close/>
                  </a:path>
                </a:pathLst>
              </a:custGeom>
              <a:solidFill>
                <a:srgbClr val="A1A140"/>
              </a:solidFill>
              <a:ln w="9525">
                <a:noFill/>
                <a:round/>
                <a:headEnd/>
                <a:tailEnd/>
              </a:ln>
            </p:spPr>
            <p:txBody>
              <a:bodyPr/>
              <a:lstStyle/>
              <a:p>
                <a:pPr algn="ctr">
                  <a:defRPr/>
                </a:pPr>
                <a:endParaRPr lang="en-US" b="1" dirty="0">
                  <a:latin typeface="+mn-lt"/>
                  <a:cs typeface="+mn-cs"/>
                </a:endParaRPr>
              </a:p>
            </p:txBody>
          </p:sp>
          <p:sp>
            <p:nvSpPr>
              <p:cNvPr id="191" name="Freeform 624"/>
              <p:cNvSpPr>
                <a:spLocks/>
              </p:cNvSpPr>
              <p:nvPr/>
            </p:nvSpPr>
            <p:spPr bwMode="auto">
              <a:xfrm>
                <a:off x="2103" y="3156"/>
                <a:ext cx="81" cy="69"/>
              </a:xfrm>
              <a:custGeom>
                <a:avLst/>
                <a:gdLst/>
                <a:ahLst/>
                <a:cxnLst>
                  <a:cxn ang="0">
                    <a:pos x="11" y="137"/>
                  </a:cxn>
                  <a:cxn ang="0">
                    <a:pos x="0" y="135"/>
                  </a:cxn>
                  <a:cxn ang="0">
                    <a:pos x="153" y="0"/>
                  </a:cxn>
                  <a:cxn ang="0">
                    <a:pos x="162" y="2"/>
                  </a:cxn>
                  <a:cxn ang="0">
                    <a:pos x="11" y="137"/>
                  </a:cxn>
                </a:cxnLst>
                <a:rect l="0" t="0" r="r" b="b"/>
                <a:pathLst>
                  <a:path w="162" h="137">
                    <a:moveTo>
                      <a:pt x="11" y="137"/>
                    </a:moveTo>
                    <a:lnTo>
                      <a:pt x="0" y="135"/>
                    </a:lnTo>
                    <a:lnTo>
                      <a:pt x="153" y="0"/>
                    </a:lnTo>
                    <a:lnTo>
                      <a:pt x="162" y="2"/>
                    </a:lnTo>
                    <a:lnTo>
                      <a:pt x="11" y="137"/>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192" name="Freeform 625"/>
              <p:cNvSpPr>
                <a:spLocks/>
              </p:cNvSpPr>
              <p:nvPr/>
            </p:nvSpPr>
            <p:spPr bwMode="auto">
              <a:xfrm>
                <a:off x="2098" y="3156"/>
                <a:ext cx="81" cy="68"/>
              </a:xfrm>
              <a:custGeom>
                <a:avLst/>
                <a:gdLst/>
                <a:ahLst/>
                <a:cxnLst>
                  <a:cxn ang="0">
                    <a:pos x="9" y="135"/>
                  </a:cxn>
                  <a:cxn ang="0">
                    <a:pos x="0" y="133"/>
                  </a:cxn>
                  <a:cxn ang="0">
                    <a:pos x="154" y="0"/>
                  </a:cxn>
                  <a:cxn ang="0">
                    <a:pos x="162" y="0"/>
                  </a:cxn>
                  <a:cxn ang="0">
                    <a:pos x="9" y="135"/>
                  </a:cxn>
                </a:cxnLst>
                <a:rect l="0" t="0" r="r" b="b"/>
                <a:pathLst>
                  <a:path w="162" h="135">
                    <a:moveTo>
                      <a:pt x="9" y="135"/>
                    </a:moveTo>
                    <a:lnTo>
                      <a:pt x="0" y="133"/>
                    </a:lnTo>
                    <a:lnTo>
                      <a:pt x="154" y="0"/>
                    </a:lnTo>
                    <a:lnTo>
                      <a:pt x="162" y="0"/>
                    </a:lnTo>
                    <a:lnTo>
                      <a:pt x="9" y="135"/>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193" name="Freeform 626"/>
              <p:cNvSpPr>
                <a:spLocks/>
              </p:cNvSpPr>
              <p:nvPr/>
            </p:nvSpPr>
            <p:spPr bwMode="auto">
              <a:xfrm>
                <a:off x="2085" y="3155"/>
                <a:ext cx="90" cy="68"/>
              </a:xfrm>
              <a:custGeom>
                <a:avLst/>
                <a:gdLst/>
                <a:ahLst/>
                <a:cxnLst>
                  <a:cxn ang="0">
                    <a:pos x="27" y="135"/>
                  </a:cxn>
                  <a:cxn ang="0">
                    <a:pos x="0" y="134"/>
                  </a:cxn>
                  <a:cxn ang="0">
                    <a:pos x="158" y="0"/>
                  </a:cxn>
                  <a:cxn ang="0">
                    <a:pos x="181" y="2"/>
                  </a:cxn>
                  <a:cxn ang="0">
                    <a:pos x="27" y="135"/>
                  </a:cxn>
                </a:cxnLst>
                <a:rect l="0" t="0" r="r" b="b"/>
                <a:pathLst>
                  <a:path w="181" h="135">
                    <a:moveTo>
                      <a:pt x="27" y="135"/>
                    </a:moveTo>
                    <a:lnTo>
                      <a:pt x="0" y="134"/>
                    </a:lnTo>
                    <a:lnTo>
                      <a:pt x="158" y="0"/>
                    </a:lnTo>
                    <a:lnTo>
                      <a:pt x="181" y="2"/>
                    </a:lnTo>
                    <a:lnTo>
                      <a:pt x="27"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194" name="Freeform 627"/>
              <p:cNvSpPr>
                <a:spLocks/>
              </p:cNvSpPr>
              <p:nvPr/>
            </p:nvSpPr>
            <p:spPr bwMode="auto">
              <a:xfrm>
                <a:off x="2095" y="3155"/>
                <a:ext cx="80" cy="68"/>
              </a:xfrm>
              <a:custGeom>
                <a:avLst/>
                <a:gdLst/>
                <a:ahLst/>
                <a:cxnLst>
                  <a:cxn ang="0">
                    <a:pos x="7" y="135"/>
                  </a:cxn>
                  <a:cxn ang="0">
                    <a:pos x="0" y="135"/>
                  </a:cxn>
                  <a:cxn ang="0">
                    <a:pos x="155" y="0"/>
                  </a:cxn>
                  <a:cxn ang="0">
                    <a:pos x="161" y="2"/>
                  </a:cxn>
                  <a:cxn ang="0">
                    <a:pos x="7" y="135"/>
                  </a:cxn>
                </a:cxnLst>
                <a:rect l="0" t="0" r="r" b="b"/>
                <a:pathLst>
                  <a:path w="161" h="135">
                    <a:moveTo>
                      <a:pt x="7" y="135"/>
                    </a:moveTo>
                    <a:lnTo>
                      <a:pt x="0" y="135"/>
                    </a:lnTo>
                    <a:lnTo>
                      <a:pt x="155" y="0"/>
                    </a:lnTo>
                    <a:lnTo>
                      <a:pt x="161" y="2"/>
                    </a:lnTo>
                    <a:lnTo>
                      <a:pt x="7"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195" name="Freeform 628"/>
              <p:cNvSpPr>
                <a:spLocks/>
              </p:cNvSpPr>
              <p:nvPr/>
            </p:nvSpPr>
            <p:spPr bwMode="auto">
              <a:xfrm>
                <a:off x="2092" y="3155"/>
                <a:ext cx="80" cy="68"/>
              </a:xfrm>
              <a:custGeom>
                <a:avLst/>
                <a:gdLst/>
                <a:ahLst/>
                <a:cxnLst>
                  <a:cxn ang="0">
                    <a:pos x="6" y="135"/>
                  </a:cxn>
                  <a:cxn ang="0">
                    <a:pos x="0" y="135"/>
                  </a:cxn>
                  <a:cxn ang="0">
                    <a:pos x="155" y="0"/>
                  </a:cxn>
                  <a:cxn ang="0">
                    <a:pos x="161" y="0"/>
                  </a:cxn>
                  <a:cxn ang="0">
                    <a:pos x="6" y="135"/>
                  </a:cxn>
                </a:cxnLst>
                <a:rect l="0" t="0" r="r" b="b"/>
                <a:pathLst>
                  <a:path w="161" h="135">
                    <a:moveTo>
                      <a:pt x="6" y="135"/>
                    </a:moveTo>
                    <a:lnTo>
                      <a:pt x="0" y="135"/>
                    </a:lnTo>
                    <a:lnTo>
                      <a:pt x="155" y="0"/>
                    </a:lnTo>
                    <a:lnTo>
                      <a:pt x="161" y="0"/>
                    </a:lnTo>
                    <a:lnTo>
                      <a:pt x="6" y="135"/>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196" name="Freeform 629"/>
              <p:cNvSpPr>
                <a:spLocks/>
              </p:cNvSpPr>
              <p:nvPr/>
            </p:nvSpPr>
            <p:spPr bwMode="auto">
              <a:xfrm>
                <a:off x="2088" y="3155"/>
                <a:ext cx="81" cy="68"/>
              </a:xfrm>
              <a:custGeom>
                <a:avLst/>
                <a:gdLst/>
                <a:ahLst/>
                <a:cxnLst>
                  <a:cxn ang="0">
                    <a:pos x="8" y="135"/>
                  </a:cxn>
                  <a:cxn ang="0">
                    <a:pos x="0" y="135"/>
                  </a:cxn>
                  <a:cxn ang="0">
                    <a:pos x="156" y="0"/>
                  </a:cxn>
                  <a:cxn ang="0">
                    <a:pos x="163" y="0"/>
                  </a:cxn>
                  <a:cxn ang="0">
                    <a:pos x="8" y="135"/>
                  </a:cxn>
                </a:cxnLst>
                <a:rect l="0" t="0" r="r" b="b"/>
                <a:pathLst>
                  <a:path w="163" h="135">
                    <a:moveTo>
                      <a:pt x="8" y="135"/>
                    </a:moveTo>
                    <a:lnTo>
                      <a:pt x="0" y="135"/>
                    </a:lnTo>
                    <a:lnTo>
                      <a:pt x="156" y="0"/>
                    </a:lnTo>
                    <a:lnTo>
                      <a:pt x="163" y="0"/>
                    </a:lnTo>
                    <a:lnTo>
                      <a:pt x="8" y="135"/>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197" name="Freeform 630"/>
              <p:cNvSpPr>
                <a:spLocks/>
              </p:cNvSpPr>
              <p:nvPr/>
            </p:nvSpPr>
            <p:spPr bwMode="auto">
              <a:xfrm>
                <a:off x="2085" y="3155"/>
                <a:ext cx="81" cy="68"/>
              </a:xfrm>
              <a:custGeom>
                <a:avLst/>
                <a:gdLst/>
                <a:ahLst/>
                <a:cxnLst>
                  <a:cxn ang="0">
                    <a:pos x="6" y="135"/>
                  </a:cxn>
                  <a:cxn ang="0">
                    <a:pos x="0" y="134"/>
                  </a:cxn>
                  <a:cxn ang="0">
                    <a:pos x="158" y="0"/>
                  </a:cxn>
                  <a:cxn ang="0">
                    <a:pos x="162" y="0"/>
                  </a:cxn>
                  <a:cxn ang="0">
                    <a:pos x="6" y="135"/>
                  </a:cxn>
                </a:cxnLst>
                <a:rect l="0" t="0" r="r" b="b"/>
                <a:pathLst>
                  <a:path w="162" h="135">
                    <a:moveTo>
                      <a:pt x="6" y="135"/>
                    </a:moveTo>
                    <a:lnTo>
                      <a:pt x="0" y="134"/>
                    </a:lnTo>
                    <a:lnTo>
                      <a:pt x="158" y="0"/>
                    </a:lnTo>
                    <a:lnTo>
                      <a:pt x="162" y="0"/>
                    </a:lnTo>
                    <a:lnTo>
                      <a:pt x="6" y="135"/>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198" name="Freeform 631"/>
              <p:cNvSpPr>
                <a:spLocks/>
              </p:cNvSpPr>
              <p:nvPr/>
            </p:nvSpPr>
            <p:spPr bwMode="auto">
              <a:xfrm>
                <a:off x="2073" y="3154"/>
                <a:ext cx="90" cy="68"/>
              </a:xfrm>
              <a:custGeom>
                <a:avLst/>
                <a:gdLst/>
                <a:ahLst/>
                <a:cxnLst>
                  <a:cxn ang="0">
                    <a:pos x="26" y="136"/>
                  </a:cxn>
                  <a:cxn ang="0">
                    <a:pos x="0" y="136"/>
                  </a:cxn>
                  <a:cxn ang="0">
                    <a:pos x="159" y="0"/>
                  </a:cxn>
                  <a:cxn ang="0">
                    <a:pos x="184" y="2"/>
                  </a:cxn>
                  <a:cxn ang="0">
                    <a:pos x="26" y="136"/>
                  </a:cxn>
                </a:cxnLst>
                <a:rect l="0" t="0" r="r" b="b"/>
                <a:pathLst>
                  <a:path w="184" h="136">
                    <a:moveTo>
                      <a:pt x="26" y="136"/>
                    </a:moveTo>
                    <a:lnTo>
                      <a:pt x="0" y="136"/>
                    </a:lnTo>
                    <a:lnTo>
                      <a:pt x="159" y="0"/>
                    </a:lnTo>
                    <a:lnTo>
                      <a:pt x="184" y="2"/>
                    </a:lnTo>
                    <a:lnTo>
                      <a:pt x="26" y="136"/>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199" name="Freeform 632"/>
              <p:cNvSpPr>
                <a:spLocks/>
              </p:cNvSpPr>
              <p:nvPr/>
            </p:nvSpPr>
            <p:spPr bwMode="auto">
              <a:xfrm>
                <a:off x="2081" y="3155"/>
                <a:ext cx="83" cy="67"/>
              </a:xfrm>
              <a:custGeom>
                <a:avLst/>
                <a:gdLst/>
                <a:ahLst/>
                <a:cxnLst>
                  <a:cxn ang="0">
                    <a:pos x="7" y="134"/>
                  </a:cxn>
                  <a:cxn ang="0">
                    <a:pos x="0" y="134"/>
                  </a:cxn>
                  <a:cxn ang="0">
                    <a:pos x="156" y="0"/>
                  </a:cxn>
                  <a:cxn ang="0">
                    <a:pos x="165" y="0"/>
                  </a:cxn>
                  <a:cxn ang="0">
                    <a:pos x="7" y="134"/>
                  </a:cxn>
                </a:cxnLst>
                <a:rect l="0" t="0" r="r" b="b"/>
                <a:pathLst>
                  <a:path w="165" h="134">
                    <a:moveTo>
                      <a:pt x="7" y="134"/>
                    </a:moveTo>
                    <a:lnTo>
                      <a:pt x="0" y="134"/>
                    </a:lnTo>
                    <a:lnTo>
                      <a:pt x="156" y="0"/>
                    </a:lnTo>
                    <a:lnTo>
                      <a:pt x="165" y="0"/>
                    </a:lnTo>
                    <a:lnTo>
                      <a:pt x="7" y="134"/>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200" name="Freeform 633"/>
              <p:cNvSpPr>
                <a:spLocks/>
              </p:cNvSpPr>
              <p:nvPr/>
            </p:nvSpPr>
            <p:spPr bwMode="auto">
              <a:xfrm>
                <a:off x="2077" y="3154"/>
                <a:ext cx="83" cy="68"/>
              </a:xfrm>
              <a:custGeom>
                <a:avLst/>
                <a:gdLst/>
                <a:ahLst/>
                <a:cxnLst>
                  <a:cxn ang="0">
                    <a:pos x="10" y="136"/>
                  </a:cxn>
                  <a:cxn ang="0">
                    <a:pos x="0" y="136"/>
                  </a:cxn>
                  <a:cxn ang="0">
                    <a:pos x="158" y="0"/>
                  </a:cxn>
                  <a:cxn ang="0">
                    <a:pos x="166" y="2"/>
                  </a:cxn>
                  <a:cxn ang="0">
                    <a:pos x="10" y="136"/>
                  </a:cxn>
                </a:cxnLst>
                <a:rect l="0" t="0" r="r" b="b"/>
                <a:pathLst>
                  <a:path w="166" h="136">
                    <a:moveTo>
                      <a:pt x="10" y="136"/>
                    </a:moveTo>
                    <a:lnTo>
                      <a:pt x="0" y="136"/>
                    </a:lnTo>
                    <a:lnTo>
                      <a:pt x="158" y="0"/>
                    </a:lnTo>
                    <a:lnTo>
                      <a:pt x="166" y="2"/>
                    </a:lnTo>
                    <a:lnTo>
                      <a:pt x="10" y="136"/>
                    </a:lnTo>
                    <a:close/>
                  </a:path>
                </a:pathLst>
              </a:custGeom>
              <a:solidFill>
                <a:srgbClr val="99993C"/>
              </a:solidFill>
              <a:ln w="9525">
                <a:noFill/>
                <a:round/>
                <a:headEnd/>
                <a:tailEnd/>
              </a:ln>
            </p:spPr>
            <p:txBody>
              <a:bodyPr/>
              <a:lstStyle/>
              <a:p>
                <a:pPr algn="ctr">
                  <a:defRPr/>
                </a:pPr>
                <a:endParaRPr lang="en-US" b="1" dirty="0">
                  <a:latin typeface="+mn-lt"/>
                  <a:cs typeface="+mn-cs"/>
                </a:endParaRPr>
              </a:p>
            </p:txBody>
          </p:sp>
          <p:sp>
            <p:nvSpPr>
              <p:cNvPr id="201" name="Freeform 634"/>
              <p:cNvSpPr>
                <a:spLocks/>
              </p:cNvSpPr>
              <p:nvPr/>
            </p:nvSpPr>
            <p:spPr bwMode="auto">
              <a:xfrm>
                <a:off x="2073" y="3154"/>
                <a:ext cx="83" cy="68"/>
              </a:xfrm>
              <a:custGeom>
                <a:avLst/>
                <a:gdLst/>
                <a:ahLst/>
                <a:cxnLst>
                  <a:cxn ang="0">
                    <a:pos x="9" y="136"/>
                  </a:cxn>
                  <a:cxn ang="0">
                    <a:pos x="0" y="136"/>
                  </a:cxn>
                  <a:cxn ang="0">
                    <a:pos x="159" y="0"/>
                  </a:cxn>
                  <a:cxn ang="0">
                    <a:pos x="167" y="0"/>
                  </a:cxn>
                  <a:cxn ang="0">
                    <a:pos x="9" y="136"/>
                  </a:cxn>
                </a:cxnLst>
                <a:rect l="0" t="0" r="r" b="b"/>
                <a:pathLst>
                  <a:path w="167" h="136">
                    <a:moveTo>
                      <a:pt x="9" y="136"/>
                    </a:moveTo>
                    <a:lnTo>
                      <a:pt x="0" y="136"/>
                    </a:lnTo>
                    <a:lnTo>
                      <a:pt x="159" y="0"/>
                    </a:lnTo>
                    <a:lnTo>
                      <a:pt x="167" y="0"/>
                    </a:lnTo>
                    <a:lnTo>
                      <a:pt x="9" y="136"/>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202" name="Freeform 635"/>
              <p:cNvSpPr>
                <a:spLocks/>
              </p:cNvSpPr>
              <p:nvPr/>
            </p:nvSpPr>
            <p:spPr bwMode="auto">
              <a:xfrm>
                <a:off x="1820" y="3222"/>
                <a:ext cx="504" cy="498"/>
              </a:xfrm>
              <a:custGeom>
                <a:avLst/>
                <a:gdLst/>
                <a:ahLst/>
                <a:cxnLst>
                  <a:cxn ang="0">
                    <a:pos x="478" y="0"/>
                  </a:cxn>
                  <a:cxn ang="0">
                    <a:pos x="403" y="9"/>
                  </a:cxn>
                  <a:cxn ang="0">
                    <a:pos x="307" y="39"/>
                  </a:cxn>
                  <a:cxn ang="0">
                    <a:pos x="222" y="85"/>
                  </a:cxn>
                  <a:cxn ang="0">
                    <a:pos x="148" y="146"/>
                  </a:cxn>
                  <a:cxn ang="0">
                    <a:pos x="100" y="200"/>
                  </a:cxn>
                  <a:cxn ang="0">
                    <a:pos x="72" y="239"/>
                  </a:cxn>
                  <a:cxn ang="0">
                    <a:pos x="49" y="282"/>
                  </a:cxn>
                  <a:cxn ang="0">
                    <a:pos x="31" y="326"/>
                  </a:cxn>
                  <a:cxn ang="0">
                    <a:pos x="15" y="373"/>
                  </a:cxn>
                  <a:cxn ang="0">
                    <a:pos x="6" y="423"/>
                  </a:cxn>
                  <a:cxn ang="0">
                    <a:pos x="0" y="473"/>
                  </a:cxn>
                  <a:cxn ang="0">
                    <a:pos x="0" y="523"/>
                  </a:cxn>
                  <a:cxn ang="0">
                    <a:pos x="6" y="573"/>
                  </a:cxn>
                  <a:cxn ang="0">
                    <a:pos x="15" y="623"/>
                  </a:cxn>
                  <a:cxn ang="0">
                    <a:pos x="31" y="669"/>
                  </a:cxn>
                  <a:cxn ang="0">
                    <a:pos x="49" y="714"/>
                  </a:cxn>
                  <a:cxn ang="0">
                    <a:pos x="72" y="757"/>
                  </a:cxn>
                  <a:cxn ang="0">
                    <a:pos x="100" y="796"/>
                  </a:cxn>
                  <a:cxn ang="0">
                    <a:pos x="148" y="849"/>
                  </a:cxn>
                  <a:cxn ang="0">
                    <a:pos x="222" y="911"/>
                  </a:cxn>
                  <a:cxn ang="0">
                    <a:pos x="307" y="957"/>
                  </a:cxn>
                  <a:cxn ang="0">
                    <a:pos x="403" y="987"/>
                  </a:cxn>
                  <a:cxn ang="0">
                    <a:pos x="478" y="996"/>
                  </a:cxn>
                  <a:cxn ang="0">
                    <a:pos x="529" y="996"/>
                  </a:cxn>
                  <a:cxn ang="0">
                    <a:pos x="605" y="987"/>
                  </a:cxn>
                  <a:cxn ang="0">
                    <a:pos x="701" y="957"/>
                  </a:cxn>
                  <a:cxn ang="0">
                    <a:pos x="786" y="911"/>
                  </a:cxn>
                  <a:cxn ang="0">
                    <a:pos x="860" y="849"/>
                  </a:cxn>
                  <a:cxn ang="0">
                    <a:pos x="908" y="796"/>
                  </a:cxn>
                  <a:cxn ang="0">
                    <a:pos x="935" y="757"/>
                  </a:cxn>
                  <a:cxn ang="0">
                    <a:pos x="959" y="714"/>
                  </a:cxn>
                  <a:cxn ang="0">
                    <a:pos x="977" y="669"/>
                  </a:cxn>
                  <a:cxn ang="0">
                    <a:pos x="993" y="623"/>
                  </a:cxn>
                  <a:cxn ang="0">
                    <a:pos x="1002" y="573"/>
                  </a:cxn>
                  <a:cxn ang="0">
                    <a:pos x="1008" y="523"/>
                  </a:cxn>
                  <a:cxn ang="0">
                    <a:pos x="1008" y="473"/>
                  </a:cxn>
                  <a:cxn ang="0">
                    <a:pos x="1002" y="423"/>
                  </a:cxn>
                  <a:cxn ang="0">
                    <a:pos x="993" y="373"/>
                  </a:cxn>
                  <a:cxn ang="0">
                    <a:pos x="977" y="326"/>
                  </a:cxn>
                  <a:cxn ang="0">
                    <a:pos x="959" y="282"/>
                  </a:cxn>
                  <a:cxn ang="0">
                    <a:pos x="935" y="239"/>
                  </a:cxn>
                  <a:cxn ang="0">
                    <a:pos x="908" y="200"/>
                  </a:cxn>
                  <a:cxn ang="0">
                    <a:pos x="860" y="146"/>
                  </a:cxn>
                  <a:cxn ang="0">
                    <a:pos x="786" y="85"/>
                  </a:cxn>
                  <a:cxn ang="0">
                    <a:pos x="701" y="39"/>
                  </a:cxn>
                  <a:cxn ang="0">
                    <a:pos x="605" y="9"/>
                  </a:cxn>
                  <a:cxn ang="0">
                    <a:pos x="529" y="0"/>
                  </a:cxn>
                </a:cxnLst>
                <a:rect l="0" t="0" r="r" b="b"/>
                <a:pathLst>
                  <a:path w="1008" h="996">
                    <a:moveTo>
                      <a:pt x="503" y="0"/>
                    </a:moveTo>
                    <a:lnTo>
                      <a:pt x="478" y="0"/>
                    </a:lnTo>
                    <a:lnTo>
                      <a:pt x="452" y="1"/>
                    </a:lnTo>
                    <a:lnTo>
                      <a:pt x="403" y="9"/>
                    </a:lnTo>
                    <a:lnTo>
                      <a:pt x="353" y="22"/>
                    </a:lnTo>
                    <a:lnTo>
                      <a:pt x="307" y="39"/>
                    </a:lnTo>
                    <a:lnTo>
                      <a:pt x="264" y="59"/>
                    </a:lnTo>
                    <a:lnTo>
                      <a:pt x="222" y="85"/>
                    </a:lnTo>
                    <a:lnTo>
                      <a:pt x="183" y="113"/>
                    </a:lnTo>
                    <a:lnTo>
                      <a:pt x="148" y="146"/>
                    </a:lnTo>
                    <a:lnTo>
                      <a:pt x="115" y="181"/>
                    </a:lnTo>
                    <a:lnTo>
                      <a:pt x="100" y="200"/>
                    </a:lnTo>
                    <a:lnTo>
                      <a:pt x="86" y="219"/>
                    </a:lnTo>
                    <a:lnTo>
                      <a:pt x="72" y="239"/>
                    </a:lnTo>
                    <a:lnTo>
                      <a:pt x="60" y="261"/>
                    </a:lnTo>
                    <a:lnTo>
                      <a:pt x="49" y="282"/>
                    </a:lnTo>
                    <a:lnTo>
                      <a:pt x="40" y="304"/>
                    </a:lnTo>
                    <a:lnTo>
                      <a:pt x="31" y="326"/>
                    </a:lnTo>
                    <a:lnTo>
                      <a:pt x="23" y="350"/>
                    </a:lnTo>
                    <a:lnTo>
                      <a:pt x="15" y="373"/>
                    </a:lnTo>
                    <a:lnTo>
                      <a:pt x="10" y="397"/>
                    </a:lnTo>
                    <a:lnTo>
                      <a:pt x="6" y="423"/>
                    </a:lnTo>
                    <a:lnTo>
                      <a:pt x="3" y="447"/>
                    </a:lnTo>
                    <a:lnTo>
                      <a:pt x="0" y="473"/>
                    </a:lnTo>
                    <a:lnTo>
                      <a:pt x="0" y="497"/>
                    </a:lnTo>
                    <a:lnTo>
                      <a:pt x="0" y="523"/>
                    </a:lnTo>
                    <a:lnTo>
                      <a:pt x="3" y="549"/>
                    </a:lnTo>
                    <a:lnTo>
                      <a:pt x="6" y="573"/>
                    </a:lnTo>
                    <a:lnTo>
                      <a:pt x="10" y="599"/>
                    </a:lnTo>
                    <a:lnTo>
                      <a:pt x="15" y="623"/>
                    </a:lnTo>
                    <a:lnTo>
                      <a:pt x="23" y="645"/>
                    </a:lnTo>
                    <a:lnTo>
                      <a:pt x="31" y="669"/>
                    </a:lnTo>
                    <a:lnTo>
                      <a:pt x="40" y="692"/>
                    </a:lnTo>
                    <a:lnTo>
                      <a:pt x="49" y="714"/>
                    </a:lnTo>
                    <a:lnTo>
                      <a:pt x="60" y="734"/>
                    </a:lnTo>
                    <a:lnTo>
                      <a:pt x="72" y="757"/>
                    </a:lnTo>
                    <a:lnTo>
                      <a:pt x="86" y="777"/>
                    </a:lnTo>
                    <a:lnTo>
                      <a:pt x="100" y="796"/>
                    </a:lnTo>
                    <a:lnTo>
                      <a:pt x="115" y="814"/>
                    </a:lnTo>
                    <a:lnTo>
                      <a:pt x="148" y="849"/>
                    </a:lnTo>
                    <a:lnTo>
                      <a:pt x="183" y="883"/>
                    </a:lnTo>
                    <a:lnTo>
                      <a:pt x="222" y="911"/>
                    </a:lnTo>
                    <a:lnTo>
                      <a:pt x="264" y="937"/>
                    </a:lnTo>
                    <a:lnTo>
                      <a:pt x="307" y="957"/>
                    </a:lnTo>
                    <a:lnTo>
                      <a:pt x="353" y="974"/>
                    </a:lnTo>
                    <a:lnTo>
                      <a:pt x="403" y="987"/>
                    </a:lnTo>
                    <a:lnTo>
                      <a:pt x="452" y="994"/>
                    </a:lnTo>
                    <a:lnTo>
                      <a:pt x="478" y="996"/>
                    </a:lnTo>
                    <a:lnTo>
                      <a:pt x="503" y="996"/>
                    </a:lnTo>
                    <a:lnTo>
                      <a:pt x="529" y="996"/>
                    </a:lnTo>
                    <a:lnTo>
                      <a:pt x="556" y="994"/>
                    </a:lnTo>
                    <a:lnTo>
                      <a:pt x="605" y="987"/>
                    </a:lnTo>
                    <a:lnTo>
                      <a:pt x="654" y="974"/>
                    </a:lnTo>
                    <a:lnTo>
                      <a:pt x="701" y="957"/>
                    </a:lnTo>
                    <a:lnTo>
                      <a:pt x="744" y="937"/>
                    </a:lnTo>
                    <a:lnTo>
                      <a:pt x="786" y="911"/>
                    </a:lnTo>
                    <a:lnTo>
                      <a:pt x="824" y="883"/>
                    </a:lnTo>
                    <a:lnTo>
                      <a:pt x="860" y="849"/>
                    </a:lnTo>
                    <a:lnTo>
                      <a:pt x="892" y="814"/>
                    </a:lnTo>
                    <a:lnTo>
                      <a:pt x="908" y="796"/>
                    </a:lnTo>
                    <a:lnTo>
                      <a:pt x="921" y="777"/>
                    </a:lnTo>
                    <a:lnTo>
                      <a:pt x="935" y="757"/>
                    </a:lnTo>
                    <a:lnTo>
                      <a:pt x="948" y="734"/>
                    </a:lnTo>
                    <a:lnTo>
                      <a:pt x="959" y="714"/>
                    </a:lnTo>
                    <a:lnTo>
                      <a:pt x="968" y="692"/>
                    </a:lnTo>
                    <a:lnTo>
                      <a:pt x="977" y="669"/>
                    </a:lnTo>
                    <a:lnTo>
                      <a:pt x="985" y="645"/>
                    </a:lnTo>
                    <a:lnTo>
                      <a:pt x="993" y="623"/>
                    </a:lnTo>
                    <a:lnTo>
                      <a:pt x="997" y="599"/>
                    </a:lnTo>
                    <a:lnTo>
                      <a:pt x="1002" y="573"/>
                    </a:lnTo>
                    <a:lnTo>
                      <a:pt x="1005" y="549"/>
                    </a:lnTo>
                    <a:lnTo>
                      <a:pt x="1008" y="523"/>
                    </a:lnTo>
                    <a:lnTo>
                      <a:pt x="1008" y="497"/>
                    </a:lnTo>
                    <a:lnTo>
                      <a:pt x="1008" y="473"/>
                    </a:lnTo>
                    <a:lnTo>
                      <a:pt x="1005" y="447"/>
                    </a:lnTo>
                    <a:lnTo>
                      <a:pt x="1002" y="423"/>
                    </a:lnTo>
                    <a:lnTo>
                      <a:pt x="997" y="397"/>
                    </a:lnTo>
                    <a:lnTo>
                      <a:pt x="993" y="373"/>
                    </a:lnTo>
                    <a:lnTo>
                      <a:pt x="985" y="350"/>
                    </a:lnTo>
                    <a:lnTo>
                      <a:pt x="977" y="326"/>
                    </a:lnTo>
                    <a:lnTo>
                      <a:pt x="968" y="304"/>
                    </a:lnTo>
                    <a:lnTo>
                      <a:pt x="959" y="282"/>
                    </a:lnTo>
                    <a:lnTo>
                      <a:pt x="948" y="261"/>
                    </a:lnTo>
                    <a:lnTo>
                      <a:pt x="935" y="239"/>
                    </a:lnTo>
                    <a:lnTo>
                      <a:pt x="921" y="219"/>
                    </a:lnTo>
                    <a:lnTo>
                      <a:pt x="908" y="200"/>
                    </a:lnTo>
                    <a:lnTo>
                      <a:pt x="892" y="181"/>
                    </a:lnTo>
                    <a:lnTo>
                      <a:pt x="860" y="146"/>
                    </a:lnTo>
                    <a:lnTo>
                      <a:pt x="824" y="113"/>
                    </a:lnTo>
                    <a:lnTo>
                      <a:pt x="786" y="85"/>
                    </a:lnTo>
                    <a:lnTo>
                      <a:pt x="744" y="59"/>
                    </a:lnTo>
                    <a:lnTo>
                      <a:pt x="701" y="39"/>
                    </a:lnTo>
                    <a:lnTo>
                      <a:pt x="654" y="22"/>
                    </a:lnTo>
                    <a:lnTo>
                      <a:pt x="605" y="9"/>
                    </a:lnTo>
                    <a:lnTo>
                      <a:pt x="556" y="1"/>
                    </a:lnTo>
                    <a:lnTo>
                      <a:pt x="529" y="0"/>
                    </a:lnTo>
                    <a:lnTo>
                      <a:pt x="503" y="0"/>
                    </a:lnTo>
                    <a:close/>
                  </a:path>
                </a:pathLst>
              </a:custGeom>
              <a:solidFill>
                <a:schemeClr val="accent2"/>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grpSp>
        <p:sp>
          <p:nvSpPr>
            <p:cNvPr id="55" name="Rectangle 637"/>
            <p:cNvSpPr>
              <a:spLocks noChangeArrowheads="1"/>
            </p:cNvSpPr>
            <p:nvPr/>
          </p:nvSpPr>
          <p:spPr bwMode="auto">
            <a:xfrm>
              <a:off x="2079" y="3385"/>
              <a:ext cx="0" cy="174"/>
            </a:xfrm>
            <a:prstGeom prst="rect">
              <a:avLst/>
            </a:prstGeom>
            <a:noFill/>
            <a:ln w="9525">
              <a:noFill/>
              <a:miter lim="800000"/>
              <a:headEnd/>
              <a:tailEnd/>
            </a:ln>
          </p:spPr>
          <p:txBody>
            <a:bodyPr wrap="none" lIns="0" tIns="0" rIns="0" bIns="0">
              <a:spAutoFit/>
            </a:bodyPr>
            <a:lstStyle/>
            <a:p>
              <a:pPr algn="ctr" defTabSz="914400">
                <a:defRPr/>
              </a:pPr>
              <a:endParaRPr lang="en-US" b="1" dirty="0">
                <a:latin typeface="+mn-lt"/>
                <a:cs typeface="+mn-cs"/>
              </a:endParaRPr>
            </a:p>
          </p:txBody>
        </p:sp>
        <p:sp>
          <p:nvSpPr>
            <p:cNvPr id="44" name="Rectangle 183"/>
            <p:cNvSpPr>
              <a:spLocks noChangeArrowheads="1"/>
            </p:cNvSpPr>
            <p:nvPr/>
          </p:nvSpPr>
          <p:spPr bwMode="auto">
            <a:xfrm>
              <a:off x="4868" y="2233"/>
              <a:ext cx="370" cy="352"/>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POST TO</a:t>
              </a:r>
            </a:p>
            <a:p>
              <a:pPr algn="ctr" defTabSz="914400">
                <a:defRPr/>
              </a:pPr>
              <a:r>
                <a:rPr lang="en-US" sz="900" b="1" dirty="0">
                  <a:solidFill>
                    <a:srgbClr val="000000"/>
                  </a:solidFill>
                  <a:latin typeface="+mn-lt"/>
                  <a:cs typeface="+mn-cs"/>
                </a:rPr>
                <a:t>CORRECT</a:t>
              </a:r>
            </a:p>
            <a:p>
              <a:pPr algn="ctr" defTabSz="914400">
                <a:defRPr/>
              </a:pPr>
              <a:r>
                <a:rPr lang="en-US" sz="900" b="1" dirty="0">
                  <a:solidFill>
                    <a:srgbClr val="000000"/>
                  </a:solidFill>
                  <a:latin typeface="+mn-lt"/>
                  <a:cs typeface="+mn-cs"/>
                </a:rPr>
                <a:t>RESEARCH</a:t>
              </a:r>
            </a:p>
            <a:p>
              <a:pPr algn="ctr" defTabSz="914400">
                <a:defRPr/>
              </a:pPr>
              <a:r>
                <a:rPr lang="en-US" sz="900" b="1" dirty="0">
                  <a:solidFill>
                    <a:srgbClr val="000000"/>
                  </a:solidFill>
                  <a:latin typeface="+mn-lt"/>
                  <a:cs typeface="+mn-cs"/>
                </a:rPr>
                <a:t>ACCT.</a:t>
              </a:r>
              <a:endParaRPr lang="en-US" b="1" dirty="0">
                <a:latin typeface="+mn-lt"/>
                <a:cs typeface="+mn-cs"/>
              </a:endParaRPr>
            </a:p>
          </p:txBody>
        </p:sp>
      </p:grpSp>
      <p:sp>
        <p:nvSpPr>
          <p:cNvPr id="2" name="Title 1"/>
          <p:cNvSpPr>
            <a:spLocks noGrp="1"/>
          </p:cNvSpPr>
          <p:nvPr>
            <p:ph type="title"/>
          </p:nvPr>
        </p:nvSpPr>
        <p:spPr>
          <a:xfrm>
            <a:off x="122239" y="152400"/>
            <a:ext cx="6052882" cy="623093"/>
          </a:xfrm>
        </p:spPr>
        <p:txBody>
          <a:bodyPr>
            <a:noAutofit/>
          </a:bodyPr>
          <a:lstStyle/>
          <a:p>
            <a:pPr>
              <a:defRPr/>
            </a:pPr>
            <a:r>
              <a:rPr lang="en-GB" sz="2400" dirty="0" smtClean="0">
                <a:cs typeface="Arial" panose="020B0604020202020204" pitchFamily="34" charset="0"/>
              </a:rPr>
              <a:t>Clinical Trial Finance Lifecycle</a:t>
            </a:r>
            <a:endParaRPr lang="en-US" sz="2400" dirty="0">
              <a:cs typeface="Arial" panose="020B0604020202020204" pitchFamily="34" charset="0"/>
            </a:endParaRPr>
          </a:p>
        </p:txBody>
      </p:sp>
      <p:grpSp>
        <p:nvGrpSpPr>
          <p:cNvPr id="4" name="Group 3"/>
          <p:cNvGrpSpPr/>
          <p:nvPr/>
        </p:nvGrpSpPr>
        <p:grpSpPr>
          <a:xfrm>
            <a:off x="1414613" y="5180658"/>
            <a:ext cx="1866854" cy="790208"/>
            <a:chOff x="1729301" y="4948635"/>
            <a:chExt cx="1866854" cy="790208"/>
          </a:xfrm>
        </p:grpSpPr>
        <p:sp>
          <p:nvSpPr>
            <p:cNvPr id="642" name="Rectangle 638"/>
            <p:cNvSpPr>
              <a:spLocks noChangeArrowheads="1"/>
            </p:cNvSpPr>
            <p:nvPr/>
          </p:nvSpPr>
          <p:spPr bwMode="auto">
            <a:xfrm>
              <a:off x="1729301" y="4948635"/>
              <a:ext cx="730250" cy="138113"/>
            </a:xfrm>
            <a:prstGeom prst="rect">
              <a:avLst/>
            </a:prstGeom>
            <a:noFill/>
            <a:ln w="9525">
              <a:noFill/>
              <a:miter lim="800000"/>
              <a:headEnd/>
              <a:tailEnd/>
            </a:ln>
          </p:spPr>
          <p:txBody>
            <a:bodyPr lIns="0" tIns="0" rIns="0" bIns="0">
              <a:spAutoFit/>
            </a:bodyPr>
            <a:lstStyle/>
            <a:p>
              <a:pPr algn="ctr" defTabSz="914400">
                <a:defRPr/>
              </a:pPr>
              <a:r>
                <a:rPr lang="en-US" sz="900" b="1" dirty="0">
                  <a:solidFill>
                    <a:srgbClr val="000000"/>
                  </a:solidFill>
                  <a:latin typeface="+mn-lt"/>
                  <a:cs typeface="+mn-cs"/>
                </a:rPr>
                <a:t>BUDGETS</a:t>
              </a:r>
            </a:p>
          </p:txBody>
        </p:sp>
        <p:sp>
          <p:nvSpPr>
            <p:cNvPr id="643" name="Rectangle 638"/>
            <p:cNvSpPr>
              <a:spLocks noChangeArrowheads="1"/>
            </p:cNvSpPr>
            <p:nvPr/>
          </p:nvSpPr>
          <p:spPr bwMode="auto">
            <a:xfrm>
              <a:off x="2865905" y="5462618"/>
              <a:ext cx="730250" cy="276225"/>
            </a:xfrm>
            <a:prstGeom prst="rect">
              <a:avLst/>
            </a:prstGeom>
            <a:noFill/>
            <a:ln w="9525">
              <a:noFill/>
              <a:miter lim="800000"/>
              <a:headEnd/>
              <a:tailEnd/>
            </a:ln>
          </p:spPr>
          <p:txBody>
            <a:bodyPr lIns="0" tIns="0" rIns="0" bIns="0">
              <a:spAutoFit/>
            </a:bodyPr>
            <a:lstStyle/>
            <a:p>
              <a:pPr algn="ctr" defTabSz="914400">
                <a:defRPr/>
              </a:pPr>
              <a:r>
                <a:rPr lang="en-US" sz="900" b="1" dirty="0">
                  <a:solidFill>
                    <a:srgbClr val="000000"/>
                  </a:solidFill>
                  <a:latin typeface="+mn-lt"/>
                  <a:cs typeface="+mn-cs"/>
                </a:rPr>
                <a:t>CONTRACT</a:t>
              </a:r>
            </a:p>
            <a:p>
              <a:pPr algn="ctr" defTabSz="914400">
                <a:defRPr/>
              </a:pPr>
              <a:r>
                <a:rPr lang="en-US" sz="900" b="1" dirty="0">
                  <a:solidFill>
                    <a:srgbClr val="000000"/>
                  </a:solidFill>
                  <a:latin typeface="+mn-lt"/>
                  <a:cs typeface="+mn-cs"/>
                </a:rPr>
                <a:t>MGMT</a:t>
              </a:r>
            </a:p>
          </p:txBody>
        </p:sp>
      </p:grpSp>
      <p:sp>
        <p:nvSpPr>
          <p:cNvPr id="647" name="Slide Number Placeholder 3"/>
          <p:cNvSpPr>
            <a:spLocks noGrp="1"/>
          </p:cNvSpPr>
          <p:nvPr>
            <p:ph type="sldNum" sz="quarter" idx="10"/>
          </p:nvPr>
        </p:nvSpPr>
        <p:spPr>
          <a:xfrm>
            <a:off x="8720138" y="6565900"/>
            <a:ext cx="198437" cy="155575"/>
          </a:xfrm>
          <a:noFill/>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616D970-184F-C041-88ED-3C9560606A45}" type="slidenum">
              <a:rPr lang="en-US" sz="1000">
                <a:solidFill>
                  <a:srgbClr val="000000"/>
                </a:solidFill>
              </a:rPr>
              <a:pPr eaLnBrk="1" hangingPunct="1"/>
              <a:t>3</a:t>
            </a:fld>
            <a:endParaRPr lang="en-US" sz="1000" dirty="0">
              <a:solidFill>
                <a:srgbClr val="000000"/>
              </a:solidFill>
            </a:endParaRPr>
          </a:p>
        </p:txBody>
      </p:sp>
      <p:sp>
        <p:nvSpPr>
          <p:cNvPr id="649" name="Oval 170"/>
          <p:cNvSpPr>
            <a:spLocks noChangeArrowheads="1"/>
          </p:cNvSpPr>
          <p:nvPr/>
        </p:nvSpPr>
        <p:spPr bwMode="auto">
          <a:xfrm>
            <a:off x="5527969" y="5486400"/>
            <a:ext cx="872831" cy="817368"/>
          </a:xfrm>
          <a:prstGeom prst="ellipse">
            <a:avLst/>
          </a:prstGeom>
          <a:solidFill>
            <a:schemeClr val="accent2"/>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648" name="Oval 181"/>
          <p:cNvSpPr>
            <a:spLocks noChangeArrowheads="1"/>
          </p:cNvSpPr>
          <p:nvPr/>
        </p:nvSpPr>
        <p:spPr bwMode="auto">
          <a:xfrm>
            <a:off x="7391400" y="4440432"/>
            <a:ext cx="1042708" cy="817368"/>
          </a:xfrm>
          <a:prstGeom prst="ellipse">
            <a:avLst/>
          </a:prstGeom>
          <a:solidFill>
            <a:schemeClr val="accent2"/>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650" name="Rectangle 176"/>
          <p:cNvSpPr>
            <a:spLocks noChangeArrowheads="1"/>
          </p:cNvSpPr>
          <p:nvPr/>
        </p:nvSpPr>
        <p:spPr bwMode="auto">
          <a:xfrm>
            <a:off x="7378612" y="4648200"/>
            <a:ext cx="1079588" cy="276999"/>
          </a:xfrm>
          <a:prstGeom prst="rect">
            <a:avLst/>
          </a:prstGeom>
          <a:noFill/>
          <a:ln w="9525">
            <a:noFill/>
            <a:miter lim="800000"/>
            <a:headEnd/>
            <a:tailEnd/>
          </a:ln>
        </p:spPr>
        <p:txBody>
          <a:bodyPr wrap="square" lIns="0" tIns="0" rIns="0" bIns="0">
            <a:spAutoFit/>
          </a:bodyPr>
          <a:lstStyle/>
          <a:p>
            <a:pPr algn="ctr" defTabSz="914400">
              <a:defRPr/>
            </a:pPr>
            <a:endParaRPr lang="en-US" sz="900" b="1" dirty="0">
              <a:solidFill>
                <a:srgbClr val="000000"/>
              </a:solidFill>
              <a:latin typeface="+mn-lt"/>
              <a:cs typeface="+mn-cs"/>
            </a:endParaRPr>
          </a:p>
          <a:p>
            <a:pPr algn="ctr" defTabSz="914400">
              <a:defRPr/>
            </a:pPr>
            <a:r>
              <a:rPr lang="en-US" sz="900" b="1" dirty="0">
                <a:solidFill>
                  <a:srgbClr val="000000"/>
                </a:solidFill>
              </a:rPr>
              <a:t>RECONCILIATION</a:t>
            </a:r>
            <a:endParaRPr lang="en-US" sz="900" b="1" dirty="0">
              <a:solidFill>
                <a:srgbClr val="000000"/>
              </a:solidFill>
              <a:latin typeface="+mn-lt"/>
              <a:cs typeface="+mn-cs"/>
            </a:endParaRPr>
          </a:p>
        </p:txBody>
      </p:sp>
      <p:sp>
        <p:nvSpPr>
          <p:cNvPr id="651" name="Rectangle 176"/>
          <p:cNvSpPr>
            <a:spLocks noChangeArrowheads="1"/>
          </p:cNvSpPr>
          <p:nvPr/>
        </p:nvSpPr>
        <p:spPr bwMode="auto">
          <a:xfrm>
            <a:off x="5562600" y="5715000"/>
            <a:ext cx="872831" cy="276999"/>
          </a:xfrm>
          <a:prstGeom prst="rect">
            <a:avLst/>
          </a:prstGeom>
          <a:noFill/>
          <a:ln w="9525">
            <a:noFill/>
            <a:miter lim="800000"/>
            <a:headEnd/>
            <a:tailEnd/>
          </a:ln>
        </p:spPr>
        <p:txBody>
          <a:bodyPr lIns="0" tIns="0" rIns="0" bIns="0">
            <a:spAutoFit/>
          </a:bodyPr>
          <a:lstStyle/>
          <a:p>
            <a:pPr algn="ctr" defTabSz="914400">
              <a:defRPr/>
            </a:pPr>
            <a:r>
              <a:rPr lang="en-US" sz="900" b="1" dirty="0" smtClean="0">
                <a:solidFill>
                  <a:srgbClr val="000000"/>
                </a:solidFill>
              </a:rPr>
              <a:t>ACCOUNT CLOSEOUT</a:t>
            </a:r>
            <a:endParaRPr lang="en-US" sz="900" b="1" dirty="0">
              <a:solidFill>
                <a:srgbClr val="000000"/>
              </a:solidFill>
              <a:latin typeface="+mn-lt"/>
              <a:cs typeface="+mn-cs"/>
            </a:endParaRPr>
          </a:p>
        </p:txBody>
      </p:sp>
      <p:sp>
        <p:nvSpPr>
          <p:cNvPr id="652" name="Rectangle 176"/>
          <p:cNvSpPr>
            <a:spLocks noChangeArrowheads="1"/>
          </p:cNvSpPr>
          <p:nvPr/>
        </p:nvSpPr>
        <p:spPr bwMode="auto">
          <a:xfrm>
            <a:off x="6670969" y="5410200"/>
            <a:ext cx="872831" cy="138499"/>
          </a:xfrm>
          <a:prstGeom prst="rect">
            <a:avLst/>
          </a:prstGeom>
          <a:noFill/>
          <a:ln w="9525">
            <a:noFill/>
            <a:miter lim="800000"/>
            <a:headEnd/>
            <a:tailEnd/>
          </a:ln>
        </p:spPr>
        <p:txBody>
          <a:bodyPr lIns="0" tIns="0" rIns="0" bIns="0">
            <a:spAutoFit/>
          </a:bodyPr>
          <a:lstStyle/>
          <a:p>
            <a:pPr algn="ctr" defTabSz="914400">
              <a:defRPr/>
            </a:pPr>
            <a:r>
              <a:rPr lang="en-US" sz="900" b="1" dirty="0" smtClean="0">
                <a:solidFill>
                  <a:srgbClr val="000000"/>
                </a:solidFill>
              </a:rPr>
              <a:t>REPORTING</a:t>
            </a:r>
            <a:endParaRPr lang="en-US" sz="900" b="1" dirty="0">
              <a:solidFill>
                <a:srgbClr val="000000"/>
              </a:solidFill>
              <a:latin typeface="+mn-lt"/>
              <a:cs typeface="+mn-cs"/>
            </a:endParaRPr>
          </a:p>
        </p:txBody>
      </p:sp>
      <p:sp>
        <p:nvSpPr>
          <p:cNvPr id="645" name="TextBox 2"/>
          <p:cNvSpPr txBox="1">
            <a:spLocks noChangeArrowheads="1"/>
          </p:cNvSpPr>
          <p:nvPr/>
        </p:nvSpPr>
        <p:spPr bwMode="auto">
          <a:xfrm>
            <a:off x="122239" y="1144776"/>
            <a:ext cx="8802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600" b="1" dirty="0" smtClean="0"/>
              <a:t>CTO</a:t>
            </a:r>
            <a:endParaRPr lang="en-US" sz="1200" b="1" dirty="0"/>
          </a:p>
        </p:txBody>
      </p:sp>
      <p:sp>
        <p:nvSpPr>
          <p:cNvPr id="646" name="Oval 645"/>
          <p:cNvSpPr/>
          <p:nvPr/>
        </p:nvSpPr>
        <p:spPr>
          <a:xfrm>
            <a:off x="745190" y="1139730"/>
            <a:ext cx="510214" cy="316001"/>
          </a:xfrm>
          <a:prstGeom prst="ellipse">
            <a:avLst/>
          </a:prstGeom>
          <a:solidFill>
            <a:schemeClr val="accent2"/>
          </a:solidFill>
          <a:ln>
            <a:solidFill>
              <a:schemeClr val="bg2"/>
            </a:solidFill>
          </a:ln>
        </p:spPr>
        <p:style>
          <a:lnRef idx="3">
            <a:schemeClr val="lt1"/>
          </a:lnRef>
          <a:fillRef idx="1">
            <a:schemeClr val="accent6"/>
          </a:fillRef>
          <a:effectRef idx="1">
            <a:schemeClr val="accent6"/>
          </a:effectRef>
          <a:fontRef idx="minor">
            <a:schemeClr val="lt1"/>
          </a:fontRef>
        </p:style>
        <p:txBody>
          <a:bodyPr anchor="ctr"/>
          <a:lstStyle/>
          <a:p>
            <a:pPr algn="ctr"/>
            <a:endParaRPr lang="en-US" dirty="0">
              <a:solidFill>
                <a:schemeClr val="tx2">
                  <a:lumMod val="50000"/>
                  <a:lumOff val="50000"/>
                </a:schemeClr>
              </a:solidFill>
            </a:endParaRPr>
          </a:p>
        </p:txBody>
      </p:sp>
      <p:sp>
        <p:nvSpPr>
          <p:cNvPr id="659" name="TextBox 658"/>
          <p:cNvSpPr txBox="1"/>
          <p:nvPr/>
        </p:nvSpPr>
        <p:spPr>
          <a:xfrm>
            <a:off x="252370" y="5579215"/>
            <a:ext cx="2432420" cy="646331"/>
          </a:xfrm>
          <a:prstGeom prst="rect">
            <a:avLst/>
          </a:prstGeom>
          <a:noFill/>
        </p:spPr>
        <p:txBody>
          <a:bodyPr wrap="square" rtlCol="0">
            <a:spAutoFit/>
          </a:bodyPr>
          <a:lstStyle/>
          <a:p>
            <a:r>
              <a:rPr lang="en-US" sz="1200" dirty="0" smtClean="0"/>
              <a:t>PI</a:t>
            </a:r>
          </a:p>
          <a:p>
            <a:r>
              <a:rPr lang="en-US" sz="1200" dirty="0" smtClean="0"/>
              <a:t>Study Team</a:t>
            </a:r>
          </a:p>
          <a:p>
            <a:r>
              <a:rPr lang="en-US" sz="1200" dirty="0" smtClean="0"/>
              <a:t>Department Administrator</a:t>
            </a:r>
          </a:p>
        </p:txBody>
      </p:sp>
      <p:sp>
        <p:nvSpPr>
          <p:cNvPr id="660" name="Oval 659"/>
          <p:cNvSpPr/>
          <p:nvPr/>
        </p:nvSpPr>
        <p:spPr>
          <a:xfrm>
            <a:off x="129207" y="5616334"/>
            <a:ext cx="161334" cy="13559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1" name="Oval 660"/>
          <p:cNvSpPr/>
          <p:nvPr/>
        </p:nvSpPr>
        <p:spPr>
          <a:xfrm>
            <a:off x="127030" y="5816862"/>
            <a:ext cx="161334" cy="13559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2" name="Oval 661"/>
          <p:cNvSpPr/>
          <p:nvPr/>
        </p:nvSpPr>
        <p:spPr>
          <a:xfrm>
            <a:off x="127030" y="6026598"/>
            <a:ext cx="161334" cy="135594"/>
          </a:xfrm>
          <a:prstGeom prst="ellipse">
            <a:avLst/>
          </a:prstGeom>
          <a:solidFill>
            <a:srgbClr val="56F8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56F875"/>
              </a:solidFill>
            </a:endParaRPr>
          </a:p>
        </p:txBody>
      </p:sp>
      <p:sp>
        <p:nvSpPr>
          <p:cNvPr id="669" name="Oval 668"/>
          <p:cNvSpPr/>
          <p:nvPr/>
        </p:nvSpPr>
        <p:spPr>
          <a:xfrm>
            <a:off x="7693673" y="4939132"/>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0" name="Oval 669"/>
          <p:cNvSpPr/>
          <p:nvPr/>
        </p:nvSpPr>
        <p:spPr>
          <a:xfrm>
            <a:off x="7886743" y="4953000"/>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1" name="Oval 670"/>
          <p:cNvSpPr/>
          <p:nvPr/>
        </p:nvSpPr>
        <p:spPr>
          <a:xfrm>
            <a:off x="8077200" y="4940822"/>
            <a:ext cx="152400" cy="152400"/>
          </a:xfrm>
          <a:prstGeom prst="ellipse">
            <a:avLst/>
          </a:prstGeom>
          <a:solidFill>
            <a:srgbClr val="56F8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56F875"/>
              </a:solidFill>
            </a:endParaRPr>
          </a:p>
        </p:txBody>
      </p:sp>
      <p:sp>
        <p:nvSpPr>
          <p:cNvPr id="675" name="Oval 674"/>
          <p:cNvSpPr/>
          <p:nvPr/>
        </p:nvSpPr>
        <p:spPr>
          <a:xfrm>
            <a:off x="1500684" y="5393972"/>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6" name="Oval 675"/>
          <p:cNvSpPr/>
          <p:nvPr/>
        </p:nvSpPr>
        <p:spPr>
          <a:xfrm>
            <a:off x="1693754" y="5396117"/>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7" name="Oval 676"/>
          <p:cNvSpPr/>
          <p:nvPr/>
        </p:nvSpPr>
        <p:spPr>
          <a:xfrm>
            <a:off x="1884437" y="5395841"/>
            <a:ext cx="152400" cy="152400"/>
          </a:xfrm>
          <a:prstGeom prst="ellipse">
            <a:avLst/>
          </a:prstGeom>
          <a:solidFill>
            <a:srgbClr val="56F8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56F875"/>
              </a:solidFill>
            </a:endParaRPr>
          </a:p>
        </p:txBody>
      </p:sp>
      <p:sp>
        <p:nvSpPr>
          <p:cNvPr id="678" name="Oval 677"/>
          <p:cNvSpPr/>
          <p:nvPr/>
        </p:nvSpPr>
        <p:spPr>
          <a:xfrm>
            <a:off x="5791200" y="6019543"/>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9" name="Oval 678"/>
          <p:cNvSpPr/>
          <p:nvPr/>
        </p:nvSpPr>
        <p:spPr>
          <a:xfrm>
            <a:off x="5983613" y="6019800"/>
            <a:ext cx="152400" cy="152400"/>
          </a:xfrm>
          <a:prstGeom prst="ellipse">
            <a:avLst/>
          </a:prstGeom>
          <a:solidFill>
            <a:srgbClr val="56F8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56F875"/>
              </a:solidFill>
            </a:endParaRPr>
          </a:p>
        </p:txBody>
      </p:sp>
      <p:sp>
        <p:nvSpPr>
          <p:cNvPr id="680" name="Oval 679"/>
          <p:cNvSpPr/>
          <p:nvPr/>
        </p:nvSpPr>
        <p:spPr>
          <a:xfrm>
            <a:off x="6553200" y="16002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1" name="Oval 680"/>
          <p:cNvSpPr/>
          <p:nvPr/>
        </p:nvSpPr>
        <p:spPr>
          <a:xfrm>
            <a:off x="6781800" y="1600200"/>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27988" y="5284799"/>
            <a:ext cx="1504401" cy="276999"/>
          </a:xfrm>
          <a:prstGeom prst="rect">
            <a:avLst/>
          </a:prstGeom>
          <a:noFill/>
        </p:spPr>
        <p:txBody>
          <a:bodyPr wrap="square" rtlCol="0">
            <a:spAutoFit/>
          </a:bodyPr>
          <a:lstStyle/>
          <a:p>
            <a:r>
              <a:rPr lang="en-US" sz="1200" u="sng" dirty="0" smtClean="0"/>
              <a:t>Others involved</a:t>
            </a:r>
          </a:p>
        </p:txBody>
      </p:sp>
      <p:sp>
        <p:nvSpPr>
          <p:cNvPr id="1901" name="Oval 1900"/>
          <p:cNvSpPr/>
          <p:nvPr/>
        </p:nvSpPr>
        <p:spPr>
          <a:xfrm>
            <a:off x="838200" y="44958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2" name="Oval 1901"/>
          <p:cNvSpPr/>
          <p:nvPr/>
        </p:nvSpPr>
        <p:spPr>
          <a:xfrm>
            <a:off x="7696200" y="2209800"/>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3" name="Oval 1902"/>
          <p:cNvSpPr/>
          <p:nvPr/>
        </p:nvSpPr>
        <p:spPr>
          <a:xfrm>
            <a:off x="1452808" y="2287621"/>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4" name="Oval 1903"/>
          <p:cNvSpPr/>
          <p:nvPr/>
        </p:nvSpPr>
        <p:spPr>
          <a:xfrm>
            <a:off x="1625987" y="2289335"/>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3" name="Curved Left Arrow 652"/>
          <p:cNvSpPr/>
          <p:nvPr/>
        </p:nvSpPr>
        <p:spPr>
          <a:xfrm rot="3945451">
            <a:off x="5904548" y="3590317"/>
            <a:ext cx="672395" cy="2519391"/>
          </a:xfrm>
          <a:prstGeom prst="curvedLeftArrow">
            <a:avLst>
              <a:gd name="adj1" fmla="val 24007"/>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54" name="TextBox 653"/>
          <p:cNvSpPr txBox="1"/>
          <p:nvPr/>
        </p:nvSpPr>
        <p:spPr>
          <a:xfrm>
            <a:off x="5486388" y="4160899"/>
            <a:ext cx="1313212" cy="646331"/>
          </a:xfrm>
          <a:prstGeom prst="rect">
            <a:avLst/>
          </a:prstGeom>
          <a:noFill/>
        </p:spPr>
        <p:txBody>
          <a:bodyPr wrap="square" rtlCol="0">
            <a:spAutoFit/>
          </a:bodyPr>
          <a:lstStyle/>
          <a:p>
            <a:r>
              <a:rPr lang="en-US" sz="1200" b="1" dirty="0" smtClean="0">
                <a:solidFill>
                  <a:srgbClr val="FF0000"/>
                </a:solidFill>
              </a:rPr>
              <a:t>Account Reconciliation and Closeout</a:t>
            </a:r>
            <a:endParaRPr lang="en-US" sz="1200" b="1" dirty="0">
              <a:solidFill>
                <a:srgbClr val="FF0000"/>
              </a:solidFill>
            </a:endParaRPr>
          </a:p>
        </p:txBody>
      </p:sp>
      <p:sp>
        <p:nvSpPr>
          <p:cNvPr id="655" name="Curved Down Arrow 654"/>
          <p:cNvSpPr/>
          <p:nvPr/>
        </p:nvSpPr>
        <p:spPr>
          <a:xfrm rot="12787229">
            <a:off x="1658063" y="4187240"/>
            <a:ext cx="2969269" cy="862850"/>
          </a:xfrm>
          <a:prstGeom prst="curvedDownArrow">
            <a:avLst>
              <a:gd name="adj1" fmla="val 25000"/>
              <a:gd name="adj2" fmla="val 50000"/>
              <a:gd name="adj3" fmla="val 2373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56" name="TextBox 655"/>
          <p:cNvSpPr txBox="1"/>
          <p:nvPr/>
        </p:nvSpPr>
        <p:spPr>
          <a:xfrm>
            <a:off x="2895600" y="4343400"/>
            <a:ext cx="1385594" cy="461665"/>
          </a:xfrm>
          <a:prstGeom prst="rect">
            <a:avLst/>
          </a:prstGeom>
          <a:noFill/>
        </p:spPr>
        <p:txBody>
          <a:bodyPr wrap="square" rtlCol="0">
            <a:spAutoFit/>
          </a:bodyPr>
          <a:lstStyle/>
          <a:p>
            <a:r>
              <a:rPr lang="en-US" sz="1200" b="1" dirty="0" smtClean="0">
                <a:solidFill>
                  <a:srgbClr val="FF0000"/>
                </a:solidFill>
              </a:rPr>
              <a:t>Study Initiation</a:t>
            </a:r>
          </a:p>
          <a:p>
            <a:endParaRPr lang="en-US" sz="1200" b="1" dirty="0">
              <a:solidFill>
                <a:srgbClr val="FF0000"/>
              </a:solidFill>
            </a:endParaRPr>
          </a:p>
        </p:txBody>
      </p:sp>
      <p:sp>
        <p:nvSpPr>
          <p:cNvPr id="657" name="Curved Down Arrow 656"/>
          <p:cNvSpPr/>
          <p:nvPr/>
        </p:nvSpPr>
        <p:spPr>
          <a:xfrm rot="19208362">
            <a:off x="1744742" y="2193102"/>
            <a:ext cx="2188577" cy="71099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58" name="TextBox 657"/>
          <p:cNvSpPr txBox="1"/>
          <p:nvPr/>
        </p:nvSpPr>
        <p:spPr>
          <a:xfrm>
            <a:off x="2514600" y="2514600"/>
            <a:ext cx="1385594" cy="646331"/>
          </a:xfrm>
          <a:prstGeom prst="rect">
            <a:avLst/>
          </a:prstGeom>
          <a:noFill/>
        </p:spPr>
        <p:txBody>
          <a:bodyPr wrap="square" rtlCol="0">
            <a:spAutoFit/>
          </a:bodyPr>
          <a:lstStyle/>
          <a:p>
            <a:r>
              <a:rPr lang="en-US" sz="1200" b="1" dirty="0" smtClean="0">
                <a:solidFill>
                  <a:srgbClr val="FF0000"/>
                </a:solidFill>
              </a:rPr>
              <a:t>Patient Enrollment and Interaction</a:t>
            </a:r>
            <a:endParaRPr lang="en-US" sz="1200" b="1" dirty="0">
              <a:solidFill>
                <a:srgbClr val="FF0000"/>
              </a:solidFill>
            </a:endParaRPr>
          </a:p>
        </p:txBody>
      </p:sp>
      <p:sp>
        <p:nvSpPr>
          <p:cNvPr id="663" name="Curved Left Arrow 662"/>
          <p:cNvSpPr/>
          <p:nvPr/>
        </p:nvSpPr>
        <p:spPr>
          <a:xfrm rot="17994470">
            <a:off x="5470421" y="456454"/>
            <a:ext cx="925978" cy="4176936"/>
          </a:xfrm>
          <a:prstGeom prst="curvedLeftArrow">
            <a:avLst>
              <a:gd name="adj1" fmla="val 24007"/>
              <a:gd name="adj2" fmla="val 50000"/>
              <a:gd name="adj3" fmla="val 252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64" name="TextBox 663"/>
          <p:cNvSpPr txBox="1"/>
          <p:nvPr/>
        </p:nvSpPr>
        <p:spPr>
          <a:xfrm>
            <a:off x="5132176" y="2514600"/>
            <a:ext cx="1207308" cy="461665"/>
          </a:xfrm>
          <a:prstGeom prst="rect">
            <a:avLst/>
          </a:prstGeom>
          <a:noFill/>
        </p:spPr>
        <p:txBody>
          <a:bodyPr wrap="square" rtlCol="0">
            <a:spAutoFit/>
          </a:bodyPr>
          <a:lstStyle/>
          <a:p>
            <a:r>
              <a:rPr lang="en-US" sz="1200" b="1" dirty="0" smtClean="0">
                <a:solidFill>
                  <a:srgbClr val="FF0000"/>
                </a:solidFill>
              </a:rPr>
              <a:t>Financial Management</a:t>
            </a:r>
            <a:endParaRPr lang="en-US" sz="1200" b="1" dirty="0">
              <a:solidFill>
                <a:srgbClr val="FF0000"/>
              </a:solidFill>
            </a:endParaRPr>
          </a:p>
        </p:txBody>
      </p:sp>
      <p:sp>
        <p:nvSpPr>
          <p:cNvPr id="665" name="Oval 664"/>
          <p:cNvSpPr/>
          <p:nvPr/>
        </p:nvSpPr>
        <p:spPr>
          <a:xfrm>
            <a:off x="838200" y="33528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6" name="Oval 665"/>
          <p:cNvSpPr/>
          <p:nvPr/>
        </p:nvSpPr>
        <p:spPr>
          <a:xfrm>
            <a:off x="1028724" y="3352800"/>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7" name="Oval 666"/>
          <p:cNvSpPr/>
          <p:nvPr/>
        </p:nvSpPr>
        <p:spPr>
          <a:xfrm>
            <a:off x="2362200" y="14478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8" name="Oval 667"/>
          <p:cNvSpPr/>
          <p:nvPr/>
        </p:nvSpPr>
        <p:spPr>
          <a:xfrm>
            <a:off x="2895600" y="1447800"/>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2" name="Oval 671"/>
          <p:cNvSpPr/>
          <p:nvPr/>
        </p:nvSpPr>
        <p:spPr>
          <a:xfrm>
            <a:off x="6855349" y="5569986"/>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3" name="Oval 672"/>
          <p:cNvSpPr/>
          <p:nvPr/>
        </p:nvSpPr>
        <p:spPr>
          <a:xfrm>
            <a:off x="7048419" y="5572131"/>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4" name="Oval 673"/>
          <p:cNvSpPr/>
          <p:nvPr/>
        </p:nvSpPr>
        <p:spPr>
          <a:xfrm>
            <a:off x="7239000" y="5562600"/>
            <a:ext cx="152400" cy="152400"/>
          </a:xfrm>
          <a:prstGeom prst="ellipse">
            <a:avLst/>
          </a:prstGeom>
          <a:solidFill>
            <a:srgbClr val="56F8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56F875"/>
              </a:solidFill>
            </a:endParaRPr>
          </a:p>
        </p:txBody>
      </p:sp>
      <p:sp>
        <p:nvSpPr>
          <p:cNvPr id="685" name="Oval 684"/>
          <p:cNvSpPr/>
          <p:nvPr/>
        </p:nvSpPr>
        <p:spPr>
          <a:xfrm>
            <a:off x="3429000" y="10668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6" name="Oval 685"/>
          <p:cNvSpPr/>
          <p:nvPr/>
        </p:nvSpPr>
        <p:spPr>
          <a:xfrm>
            <a:off x="4191000" y="1066800"/>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7" name="Oval 686"/>
          <p:cNvSpPr/>
          <p:nvPr/>
        </p:nvSpPr>
        <p:spPr>
          <a:xfrm>
            <a:off x="5257800" y="13716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2" name="Oval 681"/>
          <p:cNvSpPr/>
          <p:nvPr/>
        </p:nvSpPr>
        <p:spPr>
          <a:xfrm>
            <a:off x="2800177" y="596218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3" name="Oval 682"/>
          <p:cNvSpPr/>
          <p:nvPr/>
        </p:nvSpPr>
        <p:spPr>
          <a:xfrm>
            <a:off x="3754128" y="5868739"/>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4" name="Oval 683"/>
          <p:cNvSpPr/>
          <p:nvPr/>
        </p:nvSpPr>
        <p:spPr>
          <a:xfrm>
            <a:off x="3927307" y="5870453"/>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16354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6200" y="923558"/>
            <a:ext cx="3078162" cy="2886442"/>
          </a:xfrm>
          <a:prstGeom prst="rect">
            <a:avLst/>
          </a:prstGeom>
        </p:spPr>
      </p:pic>
      <p:sp>
        <p:nvSpPr>
          <p:cNvPr id="2" name="Title 1"/>
          <p:cNvSpPr>
            <a:spLocks noGrp="1"/>
          </p:cNvSpPr>
          <p:nvPr>
            <p:ph type="title"/>
          </p:nvPr>
        </p:nvSpPr>
        <p:spPr>
          <a:xfrm>
            <a:off x="122238" y="231260"/>
            <a:ext cx="7813675" cy="369332"/>
          </a:xfrm>
        </p:spPr>
        <p:txBody>
          <a:bodyPr/>
          <a:lstStyle/>
          <a:p>
            <a:r>
              <a:rPr lang="en-US" sz="2400" dirty="0" smtClean="0"/>
              <a:t>Roles &amp; Responsibilities</a:t>
            </a:r>
            <a:endParaRPr lang="en-US" sz="2400" dirty="0"/>
          </a:p>
        </p:txBody>
      </p:sp>
      <p:sp>
        <p:nvSpPr>
          <p:cNvPr id="4" name="Slide Number Placeholder 3"/>
          <p:cNvSpPr>
            <a:spLocks noGrp="1"/>
          </p:cNvSpPr>
          <p:nvPr>
            <p:ph type="sldNum" sz="quarter" idx="10"/>
          </p:nvPr>
        </p:nvSpPr>
        <p:spPr/>
        <p:txBody>
          <a:bodyPr/>
          <a:lstStyle/>
          <a:p>
            <a:pPr>
              <a:defRPr/>
            </a:pPr>
            <a:fld id="{2F4F8815-D3AE-45BE-9363-45AC65B03FC4}" type="slidenum">
              <a:rPr lang="en-US" smtClean="0"/>
              <a:pPr>
                <a:defRPr/>
              </a:pPr>
              <a:t>4</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344986537"/>
              </p:ext>
            </p:extLst>
          </p:nvPr>
        </p:nvGraphicFramePr>
        <p:xfrm>
          <a:off x="3098799" y="1146174"/>
          <a:ext cx="6019801" cy="52864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494134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67000"/>
            <a:ext cx="9144000" cy="1247775"/>
          </a:xfrm>
        </p:spPr>
        <p:txBody>
          <a:bodyPr/>
          <a:lstStyle/>
          <a:p>
            <a:pPr algn="ctr"/>
            <a:r>
              <a:rPr lang="en-US" sz="2800" b="1" dirty="0"/>
              <a:t>An </a:t>
            </a:r>
            <a:r>
              <a:rPr lang="en-US" sz="2800" b="1" dirty="0" smtClean="0"/>
              <a:t>Introduction </a:t>
            </a:r>
            <a:r>
              <a:rPr lang="en-US" sz="2800" b="1" dirty="0"/>
              <a:t>to Medicare Coverage Analysis</a:t>
            </a:r>
          </a:p>
          <a:p>
            <a:endParaRPr lang="en-US" dirty="0"/>
          </a:p>
        </p:txBody>
      </p:sp>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5</a:t>
            </a:fld>
            <a:endParaRPr lang="en-US" dirty="0"/>
          </a:p>
        </p:txBody>
      </p:sp>
    </p:spTree>
    <p:extLst>
      <p:ext uri="{BB962C8B-B14F-4D97-AF65-F5344CB8AC3E}">
        <p14:creationId xmlns:p14="http://schemas.microsoft.com/office/powerpoint/2010/main" val="373080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231260"/>
            <a:ext cx="7813675" cy="369332"/>
          </a:xfrm>
        </p:spPr>
        <p:txBody>
          <a:bodyPr/>
          <a:lstStyle/>
          <a:p>
            <a:r>
              <a:rPr lang="en-US" sz="2400" dirty="0"/>
              <a:t>What is a Coverage Analysis?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781687691"/>
              </p:ext>
            </p:extLst>
          </p:nvPr>
        </p:nvGraphicFramePr>
        <p:xfrm>
          <a:off x="228600" y="990600"/>
          <a:ext cx="8839200" cy="52622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pPr>
              <a:defRPr/>
            </a:pPr>
            <a:fld id="{2F4F8815-D3AE-45BE-9363-45AC65B03FC4}" type="slidenum">
              <a:rPr lang="en-US" smtClean="0"/>
              <a:pPr>
                <a:defRPr/>
              </a:pPr>
              <a:t>6</a:t>
            </a:fld>
            <a:endParaRPr lang="en-US" dirty="0"/>
          </a:p>
        </p:txBody>
      </p:sp>
      <p:sp>
        <p:nvSpPr>
          <p:cNvPr id="7" name="TextBox 6"/>
          <p:cNvSpPr txBox="1"/>
          <p:nvPr/>
        </p:nvSpPr>
        <p:spPr>
          <a:xfrm>
            <a:off x="4038600" y="6352401"/>
            <a:ext cx="5105400" cy="276999"/>
          </a:xfrm>
          <a:prstGeom prst="rect">
            <a:avLst/>
          </a:prstGeom>
          <a:noFill/>
        </p:spPr>
        <p:txBody>
          <a:bodyPr wrap="square" rtlCol="0">
            <a:spAutoFit/>
          </a:bodyPr>
          <a:lstStyle/>
          <a:p>
            <a:r>
              <a:rPr lang="en-US" sz="1200" b="1" dirty="0" smtClean="0"/>
              <a:t>Source:</a:t>
            </a:r>
            <a:r>
              <a:rPr lang="en-US" sz="1200" dirty="0" smtClean="0"/>
              <a:t> Huron Consulting Group and PharmaSeek Financial Services</a:t>
            </a:r>
            <a:endParaRPr lang="en-US" sz="1200" dirty="0"/>
          </a:p>
        </p:txBody>
      </p:sp>
    </p:spTree>
    <p:extLst>
      <p:ext uri="{BB962C8B-B14F-4D97-AF65-F5344CB8AC3E}">
        <p14:creationId xmlns:p14="http://schemas.microsoft.com/office/powerpoint/2010/main" val="24921007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231260"/>
            <a:ext cx="7813675" cy="369332"/>
          </a:xfrm>
        </p:spPr>
        <p:txBody>
          <a:bodyPr/>
          <a:lstStyle/>
          <a:p>
            <a:r>
              <a:rPr lang="en-US" sz="2400" dirty="0" smtClean="0"/>
              <a:t>Why Should an MCA be performed?</a:t>
            </a:r>
            <a:endParaRPr lang="en-US" sz="2400" dirty="0"/>
          </a:p>
        </p:txBody>
      </p:sp>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7</a:t>
            </a:fld>
            <a:endParaRPr lang="en-US" dirty="0"/>
          </a:p>
        </p:txBody>
      </p:sp>
      <p:sp>
        <p:nvSpPr>
          <p:cNvPr id="5" name="Rectangle 4"/>
          <p:cNvSpPr/>
          <p:nvPr/>
        </p:nvSpPr>
        <p:spPr>
          <a:xfrm>
            <a:off x="381000" y="1066800"/>
            <a:ext cx="8001000" cy="4801314"/>
          </a:xfrm>
          <a:prstGeom prst="rect">
            <a:avLst/>
          </a:prstGeom>
        </p:spPr>
        <p:txBody>
          <a:bodyPr wrap="square">
            <a:spAutoFit/>
          </a:bodyPr>
          <a:lstStyle/>
          <a:p>
            <a:pPr marL="285750" indent="-285750">
              <a:buFont typeface="Arial" panose="020B0604020202020204" pitchFamily="34" charset="0"/>
              <a:buChar char="•"/>
            </a:pPr>
            <a:r>
              <a:rPr lang="en-US" dirty="0" smtClean="0"/>
              <a:t>Assures </a:t>
            </a:r>
            <a:r>
              <a:rPr lang="en-US" dirty="0"/>
              <a:t>compliance with the CMS National Coverage Decision 310.1 that states, “Effective for items and services furnished on or after July 9, 2007, Medicare covers the routine costs of qualifying clinical trials…as well as reasonable and necessary items and services used to diagnose and treat complications arising from participation in all clinical trials. All other Medicare rules apply</a:t>
            </a:r>
            <a:r>
              <a:rPr lang="en-US" dirty="0" smtClean="0"/>
              <a:t>.”</a:t>
            </a:r>
          </a:p>
          <a:p>
            <a:endParaRPr lang="en-US" dirty="0"/>
          </a:p>
          <a:p>
            <a:pPr marL="285750" indent="-285750">
              <a:buFont typeface="Arial" panose="020B0604020202020204" pitchFamily="34" charset="0"/>
              <a:buChar char="•"/>
            </a:pPr>
            <a:r>
              <a:rPr lang="en-US" dirty="0" smtClean="0"/>
              <a:t>Medicare </a:t>
            </a:r>
            <a:r>
              <a:rPr lang="en-US" dirty="0"/>
              <a:t>“double billing” has been the subject of numerous OIG and Department of Justice (“DOJ”) </a:t>
            </a:r>
            <a:r>
              <a:rPr lang="en-US" dirty="0" smtClean="0"/>
              <a:t>investigations/settlements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From a research and business perspective, it is important to </a:t>
            </a:r>
            <a:r>
              <a:rPr lang="en-US" dirty="0" smtClean="0"/>
              <a:t>track routine </a:t>
            </a:r>
            <a:r>
              <a:rPr lang="en-US" dirty="0"/>
              <a:t>care vs. “research </a:t>
            </a:r>
            <a:r>
              <a:rPr lang="en-US" dirty="0" smtClean="0"/>
              <a:t>only” procedures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 is the “right” thing to </a:t>
            </a:r>
            <a:r>
              <a:rPr lang="en-US" dirty="0" smtClean="0"/>
              <a:t>do</a:t>
            </a:r>
          </a:p>
          <a:p>
            <a:pPr marL="285750" indent="-285750">
              <a:buFont typeface="Arial" panose="020B0604020202020204" pitchFamily="34" charset="0"/>
              <a:buChar char="•"/>
            </a:pPr>
            <a:endParaRPr lang="en-US" b="1" dirty="0"/>
          </a:p>
          <a:p>
            <a:pPr algn="ctr"/>
            <a:r>
              <a:rPr lang="en-US" b="1" i="1" dirty="0" smtClean="0"/>
              <a:t>And for all of the reasons above, the Board requires that an MCA is performed on all Clinical Trials </a:t>
            </a:r>
            <a:r>
              <a:rPr lang="en-US" b="1" i="1" dirty="0" smtClean="0"/>
              <a:t>using BMC clinical infrastructure.</a:t>
            </a:r>
            <a:endParaRPr lang="en-US" b="1" i="1" dirty="0"/>
          </a:p>
        </p:txBody>
      </p:sp>
    </p:spTree>
    <p:extLst>
      <p:ext uri="{BB962C8B-B14F-4D97-AF65-F5344CB8AC3E}">
        <p14:creationId xmlns:p14="http://schemas.microsoft.com/office/powerpoint/2010/main" val="16284238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0" y="3570201"/>
            <a:ext cx="4561905" cy="2733333"/>
          </a:xfrm>
          <a:prstGeom prst="rect">
            <a:avLst/>
          </a:prstGeom>
        </p:spPr>
      </p:pic>
      <p:sp>
        <p:nvSpPr>
          <p:cNvPr id="2" name="Title 1"/>
          <p:cNvSpPr>
            <a:spLocks noGrp="1"/>
          </p:cNvSpPr>
          <p:nvPr>
            <p:ph type="title"/>
          </p:nvPr>
        </p:nvSpPr>
        <p:spPr>
          <a:xfrm>
            <a:off x="145684" y="46594"/>
            <a:ext cx="7813675" cy="738664"/>
          </a:xfrm>
        </p:spPr>
        <p:txBody>
          <a:bodyPr/>
          <a:lstStyle/>
          <a:p>
            <a:r>
              <a:rPr lang="en-US" sz="2400" dirty="0" smtClean="0"/>
              <a:t>Risks and Consequences </a:t>
            </a:r>
            <a:r>
              <a:rPr lang="en-US" sz="2400" dirty="0"/>
              <a:t>of Not Performing a Coverage Analysis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997881841"/>
              </p:ext>
            </p:extLst>
          </p:nvPr>
        </p:nvGraphicFramePr>
        <p:xfrm>
          <a:off x="3733800" y="990600"/>
          <a:ext cx="588862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0"/>
          </p:nvPr>
        </p:nvSpPr>
        <p:spPr/>
        <p:txBody>
          <a:bodyPr/>
          <a:lstStyle/>
          <a:p>
            <a:pPr>
              <a:defRPr/>
            </a:pPr>
            <a:fld id="{2F4F8815-D3AE-45BE-9363-45AC65B03FC4}" type="slidenum">
              <a:rPr lang="en-US" smtClean="0"/>
              <a:pPr>
                <a:defRPr/>
              </a:pPr>
              <a:t>8</a:t>
            </a:fld>
            <a:endParaRPr lang="en-US" dirty="0"/>
          </a:p>
        </p:txBody>
      </p:sp>
      <p:sp>
        <p:nvSpPr>
          <p:cNvPr id="7" name="TextBox 6"/>
          <p:cNvSpPr txBox="1"/>
          <p:nvPr/>
        </p:nvSpPr>
        <p:spPr>
          <a:xfrm>
            <a:off x="4038600" y="6352401"/>
            <a:ext cx="5105400" cy="276999"/>
          </a:xfrm>
          <a:prstGeom prst="rect">
            <a:avLst/>
          </a:prstGeom>
          <a:noFill/>
        </p:spPr>
        <p:txBody>
          <a:bodyPr wrap="square" rtlCol="0">
            <a:spAutoFit/>
          </a:bodyPr>
          <a:lstStyle/>
          <a:p>
            <a:r>
              <a:rPr lang="en-US" sz="1200" b="1" dirty="0" smtClean="0"/>
              <a:t>Source:</a:t>
            </a:r>
            <a:r>
              <a:rPr lang="en-US" sz="1200" dirty="0" smtClean="0"/>
              <a:t> Huron Consulting Group and PharmaSeek Financial Services</a:t>
            </a:r>
            <a:endParaRPr lang="en-US" sz="1200" dirty="0"/>
          </a:p>
        </p:txBody>
      </p:sp>
      <p:sp>
        <p:nvSpPr>
          <p:cNvPr id="5" name="TextBox 4"/>
          <p:cNvSpPr txBox="1"/>
          <p:nvPr/>
        </p:nvSpPr>
        <p:spPr>
          <a:xfrm>
            <a:off x="0" y="914400"/>
            <a:ext cx="5525774" cy="2785378"/>
          </a:xfrm>
          <a:prstGeom prst="rect">
            <a:avLst/>
          </a:prstGeom>
          <a:noFill/>
        </p:spPr>
        <p:txBody>
          <a:bodyPr wrap="square" rtlCol="0">
            <a:spAutoFit/>
          </a:bodyPr>
          <a:lstStyle/>
          <a:p>
            <a:pPr marL="0" indent="0"/>
            <a:r>
              <a:rPr lang="en-US" sz="1200" b="1" u="sng" dirty="0"/>
              <a:t>Major Risks if You Do Not Perform an </a:t>
            </a:r>
            <a:r>
              <a:rPr lang="en-US" sz="1200" b="1" u="sng" dirty="0" smtClean="0"/>
              <a:t>MCA</a:t>
            </a:r>
          </a:p>
          <a:p>
            <a:pPr marL="0" indent="0"/>
            <a:endParaRPr lang="en-US" sz="1200" b="1" u="sng" dirty="0" smtClean="0"/>
          </a:p>
          <a:p>
            <a:r>
              <a:rPr lang="en-US" sz="1200" dirty="0" smtClean="0"/>
              <a:t>Billing third-party payors for the following services rendered on clinical trials:</a:t>
            </a:r>
          </a:p>
          <a:p>
            <a:pPr marL="285750" indent="-2857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Services </a:t>
            </a:r>
            <a:r>
              <a:rPr lang="en-US" sz="1200" dirty="0"/>
              <a:t>that are already paid by the </a:t>
            </a:r>
            <a:r>
              <a:rPr lang="en-US" sz="1200" dirty="0" smtClean="0"/>
              <a:t>sponsor (double-billing</a:t>
            </a:r>
            <a:r>
              <a:rPr lang="en-US" sz="1200" dirty="0"/>
              <a:t>).</a:t>
            </a:r>
          </a:p>
          <a:p>
            <a:pPr marL="285750" indent="-2857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Services promised free in the informed consent.</a:t>
            </a:r>
          </a:p>
          <a:p>
            <a:pPr marL="285750" indent="-2857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Services that are for research‐purposes only.</a:t>
            </a:r>
          </a:p>
          <a:p>
            <a:pPr marL="285750" indent="-2857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Services that are part of a non‐qualifying clinical trial</a:t>
            </a:r>
          </a:p>
          <a:p>
            <a:pPr marL="0" indent="0"/>
            <a:endParaRPr lang="en-US" sz="1200" dirty="0"/>
          </a:p>
          <a:p>
            <a:pPr marL="0" indent="0"/>
            <a:r>
              <a:rPr lang="en-US" sz="1200" b="1" dirty="0" smtClean="0"/>
              <a:t>These </a:t>
            </a:r>
            <a:r>
              <a:rPr lang="en-US" sz="1200" b="1" dirty="0"/>
              <a:t>services should never be billed to a </a:t>
            </a:r>
            <a:endParaRPr lang="en-US" sz="1200" b="1" dirty="0" smtClean="0"/>
          </a:p>
          <a:p>
            <a:pPr marL="0" indent="0"/>
            <a:r>
              <a:rPr lang="en-US" sz="1200" b="1" dirty="0" smtClean="0"/>
              <a:t>patient’s </a:t>
            </a:r>
            <a:r>
              <a:rPr lang="en-US" sz="1200" b="1" dirty="0"/>
              <a:t>insurance!!!</a:t>
            </a:r>
          </a:p>
          <a:p>
            <a:endParaRPr lang="en-US" sz="700" dirty="0"/>
          </a:p>
        </p:txBody>
      </p:sp>
    </p:spTree>
    <p:extLst>
      <p:ext uri="{BB962C8B-B14F-4D97-AF65-F5344CB8AC3E}">
        <p14:creationId xmlns:p14="http://schemas.microsoft.com/office/powerpoint/2010/main" val="59566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231259"/>
            <a:ext cx="7813675" cy="369332"/>
          </a:xfrm>
        </p:spPr>
        <p:txBody>
          <a:bodyPr/>
          <a:lstStyle/>
          <a:p>
            <a:r>
              <a:rPr lang="en-US" sz="2400" dirty="0" smtClean="0"/>
              <a:t>Why Coverage Analysis is important to you</a:t>
            </a:r>
            <a:endParaRPr lang="en-US" sz="2400" dirty="0"/>
          </a:p>
        </p:txBody>
      </p:sp>
      <p:sp>
        <p:nvSpPr>
          <p:cNvPr id="3" name="Content Placeholder 2"/>
          <p:cNvSpPr>
            <a:spLocks noGrp="1"/>
          </p:cNvSpPr>
          <p:nvPr>
            <p:ph idx="1"/>
          </p:nvPr>
        </p:nvSpPr>
        <p:spPr>
          <a:xfrm>
            <a:off x="304800" y="990600"/>
            <a:ext cx="8305800" cy="5257800"/>
          </a:xfrm>
        </p:spPr>
        <p:txBody>
          <a:bodyPr/>
          <a:lstStyle/>
          <a:p>
            <a:pPr marL="0" indent="0"/>
            <a:r>
              <a:rPr lang="en-US" sz="1800" dirty="0"/>
              <a:t>Principal Investigators (PIs) carry the ultimate responsibility for the conduct of the research </a:t>
            </a:r>
            <a:r>
              <a:rPr lang="en-US" sz="1800" dirty="0" smtClean="0"/>
              <a:t>study including </a:t>
            </a:r>
            <a:r>
              <a:rPr lang="en-US" sz="1800" dirty="0"/>
              <a:t>compliance with billing regulations. </a:t>
            </a:r>
            <a:endParaRPr lang="en-US" sz="1800" dirty="0" smtClean="0"/>
          </a:p>
          <a:p>
            <a:pPr marL="0" indent="0"/>
            <a:endParaRPr lang="en-US" sz="1800" dirty="0"/>
          </a:p>
          <a:p>
            <a:pPr marL="0" indent="0"/>
            <a:r>
              <a:rPr lang="en-US" sz="1800" dirty="0" smtClean="0"/>
              <a:t>The </a:t>
            </a:r>
            <a:r>
              <a:rPr lang="en-US" sz="1800" dirty="0"/>
              <a:t>MCA addresses the two conditions identified in the Center for Medicare and Medicaid Services (</a:t>
            </a:r>
            <a:r>
              <a:rPr lang="en-US" sz="1800" b="1" dirty="0"/>
              <a:t>CMS</a:t>
            </a:r>
            <a:r>
              <a:rPr lang="en-US" sz="1800" dirty="0"/>
              <a:t>) Clinical Trial Policy (</a:t>
            </a:r>
            <a:r>
              <a:rPr lang="en-US" sz="1800" b="1" dirty="0" smtClean="0"/>
              <a:t>CTP</a:t>
            </a:r>
            <a:r>
              <a:rPr lang="en-US" sz="1800" dirty="0" smtClean="0"/>
              <a:t>)</a:t>
            </a:r>
          </a:p>
          <a:p>
            <a:pPr marL="0" indent="0"/>
            <a:endParaRPr lang="en-US" sz="1800" dirty="0"/>
          </a:p>
          <a:p>
            <a:pPr>
              <a:buFont typeface="+mj-lt"/>
              <a:buAutoNum type="arabicPeriod"/>
            </a:pPr>
            <a:r>
              <a:rPr lang="en-US" sz="1800" dirty="0" smtClean="0"/>
              <a:t>Determining </a:t>
            </a:r>
            <a:r>
              <a:rPr lang="en-US" sz="1800" dirty="0"/>
              <a:t>if a clinical trial qualifies for coverage </a:t>
            </a:r>
            <a:r>
              <a:rPr lang="en-US" sz="1800" dirty="0" smtClean="0"/>
              <a:t>by CMS</a:t>
            </a:r>
          </a:p>
          <a:p>
            <a:pPr>
              <a:buFont typeface="+mj-lt"/>
              <a:buAutoNum type="arabicPeriod"/>
            </a:pPr>
            <a:endParaRPr lang="en-US" sz="1800" dirty="0" smtClean="0"/>
          </a:p>
          <a:p>
            <a:pPr marL="0" indent="0"/>
            <a:r>
              <a:rPr lang="en-US" sz="1800" dirty="0" smtClean="0"/>
              <a:t>	and </a:t>
            </a:r>
            <a:r>
              <a:rPr lang="en-US" sz="1800" dirty="0"/>
              <a:t>if so, </a:t>
            </a:r>
            <a:endParaRPr lang="en-US" sz="1800" dirty="0" smtClean="0"/>
          </a:p>
          <a:p>
            <a:pPr>
              <a:buFont typeface="+mj-lt"/>
              <a:buAutoNum type="arabicPeriod" startAt="2"/>
            </a:pPr>
            <a:endParaRPr lang="en-US" sz="1800" dirty="0" smtClean="0"/>
          </a:p>
          <a:p>
            <a:pPr>
              <a:buFont typeface="+mj-lt"/>
              <a:buAutoNum type="arabicPeriod" startAt="2"/>
            </a:pPr>
            <a:r>
              <a:rPr lang="en-US" sz="1800" dirty="0"/>
              <a:t>W</a:t>
            </a:r>
            <a:r>
              <a:rPr lang="en-US" sz="1800" dirty="0" smtClean="0"/>
              <a:t>hich </a:t>
            </a:r>
            <a:r>
              <a:rPr lang="en-US" sz="1800" dirty="0"/>
              <a:t>items/services are considered routine care and billable to Medicare. </a:t>
            </a:r>
            <a:endParaRPr lang="en-US" sz="1800" dirty="0" smtClean="0"/>
          </a:p>
          <a:p>
            <a:pPr>
              <a:buFont typeface="+mj-lt"/>
              <a:buAutoNum type="arabicPeriod" startAt="2"/>
            </a:pPr>
            <a:endParaRPr lang="en-US" sz="1800" dirty="0" smtClean="0"/>
          </a:p>
          <a:p>
            <a:pPr>
              <a:buFont typeface="+mj-lt"/>
              <a:buAutoNum type="arabicPeriod" startAt="2"/>
            </a:pPr>
            <a:endParaRPr lang="en-US" sz="1800" dirty="0"/>
          </a:p>
          <a:p>
            <a:pPr marL="0" indent="0"/>
            <a:r>
              <a:rPr lang="en-US" sz="1800" b="1" i="1" dirty="0" smtClean="0"/>
              <a:t>All </a:t>
            </a:r>
            <a:r>
              <a:rPr lang="en-US" sz="1800" b="1" i="1" dirty="0"/>
              <a:t>clinical trials </a:t>
            </a:r>
            <a:r>
              <a:rPr lang="en-US" sz="1800" b="1" i="1" dirty="0" smtClean="0"/>
              <a:t>and clinical research utilizing BMC clinical infrastructure will require </a:t>
            </a:r>
            <a:r>
              <a:rPr lang="en-US" sz="1800" b="1" i="1" dirty="0"/>
              <a:t>a </a:t>
            </a:r>
            <a:r>
              <a:rPr lang="en-US" sz="1800" b="1" i="1" dirty="0" smtClean="0"/>
              <a:t>Coverage Analysis </a:t>
            </a:r>
            <a:r>
              <a:rPr lang="en-US" sz="1800" b="1" i="1" dirty="0"/>
              <a:t>prior to </a:t>
            </a:r>
            <a:r>
              <a:rPr lang="en-US" sz="1800" b="1" i="1" dirty="0" smtClean="0"/>
              <a:t>budget development and </a:t>
            </a:r>
            <a:r>
              <a:rPr lang="en-US" sz="1800" b="1" i="1" dirty="0" smtClean="0"/>
              <a:t>negotiation </a:t>
            </a:r>
            <a:r>
              <a:rPr lang="en-US" sz="1800" b="1" i="1" dirty="0"/>
              <a:t>and Clinical Trial Agreement </a:t>
            </a:r>
            <a:r>
              <a:rPr lang="en-US" sz="1800" b="1" i="1" dirty="0" smtClean="0"/>
              <a:t>Execution.</a:t>
            </a:r>
            <a:endParaRPr lang="en-US" sz="1800" b="1" i="1" dirty="0"/>
          </a:p>
        </p:txBody>
      </p:sp>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9</a:t>
            </a:fld>
            <a:endParaRPr lang="en-US" dirty="0"/>
          </a:p>
        </p:txBody>
      </p:sp>
    </p:spTree>
    <p:extLst>
      <p:ext uri="{BB962C8B-B14F-4D97-AF65-F5344CB8AC3E}">
        <p14:creationId xmlns:p14="http://schemas.microsoft.com/office/powerpoint/2010/main" val="159260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 calcmode="lin" valueType="num">
                                      <p:cBhvr additive="base">
                                        <p:cTn id="1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additive="base">
                                        <p:cTn id="2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 calcmode="lin" valueType="num">
                                      <p:cBhvr additive="base">
                                        <p:cTn id="28"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3" fill="hold" nodeType="clickEffect">
                                  <p:stCondLst>
                                    <p:cond delay="0"/>
                                  </p:stCondLst>
                                  <p:childTnLst>
                                    <p:set>
                                      <p:cBhvr>
                                        <p:cTn id="33" dur="1" fill="hold">
                                          <p:stCondLst>
                                            <p:cond delay="0"/>
                                          </p:stCondLst>
                                        </p:cTn>
                                        <p:tgtEl>
                                          <p:spTgt spid="3">
                                            <p:txEl>
                                              <p:pRg st="11" end="11"/>
                                            </p:txEl>
                                          </p:spTgt>
                                        </p:tgtEl>
                                        <p:attrNameLst>
                                          <p:attrName>style.visibility</p:attrName>
                                        </p:attrNameLst>
                                      </p:cBhvr>
                                      <p:to>
                                        <p:strVal val="visible"/>
                                      </p:to>
                                    </p:set>
                                    <p:anim calcmode="lin" valueType="num">
                                      <p:cBhvr additive="base">
                                        <p:cTn id="34" dur="500" fill="hold"/>
                                        <p:tgtEl>
                                          <p:spTgt spid="3">
                                            <p:txEl>
                                              <p:pRg st="11" end="11"/>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3">
                                            <p:txEl>
                                              <p:pRg st="11" end="1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231259"/>
            <a:ext cx="7813675" cy="369332"/>
          </a:xfrm>
        </p:spPr>
        <p:txBody>
          <a:bodyPr/>
          <a:lstStyle/>
          <a:p>
            <a:r>
              <a:rPr lang="en-US" sz="2400" dirty="0" smtClean="0"/>
              <a:t>Step 1– Does the </a:t>
            </a:r>
            <a:r>
              <a:rPr lang="en-US" sz="2400" dirty="0" smtClean="0"/>
              <a:t>Clinical Trial </a:t>
            </a:r>
            <a:r>
              <a:rPr lang="en-US" sz="2400" dirty="0" smtClean="0"/>
              <a:t>Qualify?</a:t>
            </a:r>
            <a:endParaRPr lang="en-US" sz="2400" dirty="0"/>
          </a:p>
        </p:txBody>
      </p:sp>
      <p:sp>
        <p:nvSpPr>
          <p:cNvPr id="3" name="Content Placeholder 2"/>
          <p:cNvSpPr>
            <a:spLocks noGrp="1"/>
          </p:cNvSpPr>
          <p:nvPr>
            <p:ph idx="1"/>
          </p:nvPr>
        </p:nvSpPr>
        <p:spPr>
          <a:xfrm>
            <a:off x="249600" y="990600"/>
            <a:ext cx="8499475" cy="5334000"/>
          </a:xfrm>
        </p:spPr>
        <p:txBody>
          <a:bodyPr/>
          <a:lstStyle/>
          <a:p>
            <a:pPr marL="0" lvl="0" indent="0"/>
            <a:r>
              <a:rPr lang="en-US" sz="1800" dirty="0"/>
              <a:t>On September 19, 2000, CMS issued the </a:t>
            </a:r>
            <a:r>
              <a:rPr lang="en-US" sz="1800" dirty="0" smtClean="0"/>
              <a:t>National Coverage Decision (NCD) </a:t>
            </a:r>
            <a:r>
              <a:rPr lang="en-US" sz="1800" dirty="0"/>
              <a:t>on clinical trials, known as the Clinical Trials Policy. </a:t>
            </a:r>
          </a:p>
          <a:p>
            <a:pPr marL="0" lvl="0" indent="0"/>
            <a:endParaRPr lang="en-US" sz="1800" dirty="0"/>
          </a:p>
          <a:p>
            <a:r>
              <a:rPr lang="en-US" sz="1800" dirty="0" smtClean="0"/>
              <a:t>Any </a:t>
            </a:r>
            <a:r>
              <a:rPr lang="en-US" sz="1800" dirty="0"/>
              <a:t>clinical trial receiving Medicare coverage of routine costs </a:t>
            </a:r>
            <a:r>
              <a:rPr lang="en-US" sz="1800" b="1" u="sng" dirty="0"/>
              <a:t>must meet the following three requirements</a:t>
            </a:r>
            <a:r>
              <a:rPr lang="en-US" sz="1800" b="1" u="sng" dirty="0" smtClean="0"/>
              <a:t>:</a:t>
            </a:r>
          </a:p>
          <a:p>
            <a:pPr>
              <a:buFont typeface="+mj-lt"/>
              <a:buAutoNum type="arabicPeriod"/>
            </a:pPr>
            <a:endParaRPr lang="en-US" sz="1800" dirty="0"/>
          </a:p>
          <a:p>
            <a:pPr>
              <a:buFont typeface="+mj-lt"/>
              <a:buAutoNum type="arabicPeriod"/>
            </a:pPr>
            <a:r>
              <a:rPr lang="en-US" sz="1800" dirty="0"/>
              <a:t>The subject or purpose of the trial must be the evaluation of </a:t>
            </a:r>
            <a:r>
              <a:rPr lang="en-US" sz="1800" b="1" dirty="0"/>
              <a:t>an item or service that falls within a Medicare benefit category</a:t>
            </a:r>
            <a:r>
              <a:rPr lang="en-US" sz="1800" dirty="0"/>
              <a:t> (e.g., physicians' service, durable medical equipment, diagnostic test) and is not statutorily excluded from coverage (e.g., cosmetic surgery, hearing aids</a:t>
            </a:r>
            <a:r>
              <a:rPr lang="en-US" sz="1800" dirty="0" smtClean="0"/>
              <a:t>).</a:t>
            </a:r>
          </a:p>
          <a:p>
            <a:pPr>
              <a:buFont typeface="+mj-lt"/>
              <a:buAutoNum type="arabicPeriod"/>
            </a:pPr>
            <a:endParaRPr lang="en-US" sz="1800" dirty="0"/>
          </a:p>
          <a:p>
            <a:pPr>
              <a:buFont typeface="+mj-lt"/>
              <a:buAutoNum type="arabicPeriod"/>
            </a:pPr>
            <a:r>
              <a:rPr lang="en-US" sz="1800" dirty="0"/>
              <a:t>The trial must not be designed exclusively to test toxicity or disease pathophysiology. It </a:t>
            </a:r>
            <a:r>
              <a:rPr lang="en-US" sz="1800" b="1" dirty="0"/>
              <a:t>must have therapeutic intent</a:t>
            </a:r>
            <a:r>
              <a:rPr lang="en-US" sz="1800" b="1" dirty="0" smtClean="0"/>
              <a:t>.</a:t>
            </a:r>
          </a:p>
          <a:p>
            <a:pPr>
              <a:buFont typeface="+mj-lt"/>
              <a:buAutoNum type="arabicPeriod"/>
            </a:pPr>
            <a:endParaRPr lang="en-US" sz="1800" dirty="0"/>
          </a:p>
          <a:p>
            <a:pPr>
              <a:buFont typeface="+mj-lt"/>
              <a:buAutoNum type="arabicPeriod"/>
            </a:pPr>
            <a:r>
              <a:rPr lang="en-US" sz="1800" dirty="0"/>
              <a:t>Trials of therapeutic interventions </a:t>
            </a:r>
            <a:r>
              <a:rPr lang="en-US" sz="1800" b="1" dirty="0"/>
              <a:t>must enroll patients with diagnosed disease rather than healthy volunteers.</a:t>
            </a:r>
            <a:r>
              <a:rPr lang="en-US" sz="1800" dirty="0"/>
              <a:t> Trials of diagnostic interventions may enroll healthy patients in order to have a proper control </a:t>
            </a:r>
            <a:r>
              <a:rPr lang="en-US" sz="1800" dirty="0" smtClean="0"/>
              <a:t>group.</a:t>
            </a:r>
          </a:p>
          <a:p>
            <a:pPr marL="0" indent="0"/>
            <a:endParaRPr lang="en-US" sz="1800" b="1" i="1" dirty="0">
              <a:solidFill>
                <a:srgbClr val="FF0000"/>
              </a:solidFill>
            </a:endParaRPr>
          </a:p>
          <a:p>
            <a:pPr marL="0" indent="0"/>
            <a:r>
              <a:rPr lang="en-US" b="1" i="1" dirty="0" smtClean="0">
                <a:solidFill>
                  <a:srgbClr val="FF0000"/>
                </a:solidFill>
              </a:rPr>
              <a:t>DOES THE TRIAL ALSO HAVE THE DESIRED CHARACTERISTICS WHICH HELP AUTOMATE QUALIFICATION???</a:t>
            </a:r>
            <a:r>
              <a:rPr lang="en-US" dirty="0"/>
              <a:t/>
            </a:r>
            <a:br>
              <a:rPr lang="en-US" dirty="0"/>
            </a:br>
            <a:endParaRPr lang="en-US" dirty="0"/>
          </a:p>
        </p:txBody>
      </p:sp>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10</a:t>
            </a:fld>
            <a:endParaRPr lang="en-US" dirty="0"/>
          </a:p>
        </p:txBody>
      </p:sp>
      <p:sp>
        <p:nvSpPr>
          <p:cNvPr id="6" name="TextBox 5"/>
          <p:cNvSpPr txBox="1"/>
          <p:nvPr/>
        </p:nvSpPr>
        <p:spPr>
          <a:xfrm>
            <a:off x="1752600" y="6427400"/>
            <a:ext cx="6858000" cy="276999"/>
          </a:xfrm>
          <a:prstGeom prst="rect">
            <a:avLst/>
          </a:prstGeom>
          <a:noFill/>
        </p:spPr>
        <p:txBody>
          <a:bodyPr wrap="square" rtlCol="0">
            <a:spAutoFit/>
          </a:bodyPr>
          <a:lstStyle/>
          <a:p>
            <a:r>
              <a:rPr lang="en-US" sz="1200" b="1" dirty="0"/>
              <a:t>SOURCE: National Coverage Determination (NCD) for Routine Costs </a:t>
            </a:r>
            <a:r>
              <a:rPr lang="en-US" sz="1200" b="1" dirty="0" smtClean="0"/>
              <a:t>in Clinical </a:t>
            </a:r>
            <a:r>
              <a:rPr lang="en-US" sz="1200" b="1" dirty="0"/>
              <a:t>Trials (310.1)</a:t>
            </a:r>
          </a:p>
        </p:txBody>
      </p:sp>
    </p:spTree>
    <p:extLst>
      <p:ext uri="{BB962C8B-B14F-4D97-AF65-F5344CB8AC3E}">
        <p14:creationId xmlns:p14="http://schemas.microsoft.com/office/powerpoint/2010/main" val="21248920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46593"/>
            <a:ext cx="7813675" cy="738664"/>
          </a:xfrm>
        </p:spPr>
        <p:txBody>
          <a:bodyPr/>
          <a:lstStyle/>
          <a:p>
            <a:r>
              <a:rPr lang="en-US" sz="2400" dirty="0" smtClean="0"/>
              <a:t>What is a “Qualifying Clinical Trial?” </a:t>
            </a:r>
            <a:br>
              <a:rPr lang="en-US" sz="2400" dirty="0" smtClean="0"/>
            </a:br>
            <a:r>
              <a:rPr lang="en-US" sz="2400" dirty="0" smtClean="0"/>
              <a:t>Drug/Biologic Study Qualification</a:t>
            </a: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40000873"/>
              </p:ext>
            </p:extLst>
          </p:nvPr>
        </p:nvGraphicFramePr>
        <p:xfrm>
          <a:off x="84137" y="785256"/>
          <a:ext cx="8932863" cy="55452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11</a:t>
            </a:fld>
            <a:endParaRPr lang="en-US" dirty="0"/>
          </a:p>
        </p:txBody>
      </p:sp>
      <p:sp>
        <p:nvSpPr>
          <p:cNvPr id="6" name="TextBox 5"/>
          <p:cNvSpPr txBox="1"/>
          <p:nvPr/>
        </p:nvSpPr>
        <p:spPr>
          <a:xfrm>
            <a:off x="304800" y="1107979"/>
            <a:ext cx="4267200" cy="646331"/>
          </a:xfrm>
          <a:prstGeom prst="rect">
            <a:avLst/>
          </a:prstGeom>
          <a:noFill/>
          <a:ln>
            <a:solidFill>
              <a:schemeClr val="tx2"/>
            </a:solidFill>
          </a:ln>
        </p:spPr>
        <p:txBody>
          <a:bodyPr wrap="square" rtlCol="0">
            <a:spAutoFit/>
          </a:bodyPr>
          <a:lstStyle/>
          <a:p>
            <a:r>
              <a:rPr lang="en-US" sz="1200" dirty="0" smtClean="0"/>
              <a:t>Item </a:t>
            </a:r>
            <a:r>
              <a:rPr lang="en-US" sz="1200" dirty="0"/>
              <a:t>/service falls within a Medicare Benefit category and</a:t>
            </a:r>
          </a:p>
          <a:p>
            <a:r>
              <a:rPr lang="en-US" sz="1200" dirty="0"/>
              <a:t>is not statutorily </a:t>
            </a:r>
            <a:r>
              <a:rPr lang="en-US" sz="1200" dirty="0" smtClean="0"/>
              <a:t>excluded from </a:t>
            </a:r>
            <a:r>
              <a:rPr lang="en-US" sz="1200" dirty="0"/>
              <a:t>coverage </a:t>
            </a:r>
            <a:r>
              <a:rPr lang="en-US" sz="1200" dirty="0" smtClean="0"/>
              <a:t>(</a:t>
            </a:r>
            <a:r>
              <a:rPr lang="en-US" sz="1200" dirty="0"/>
              <a:t>e.g. cosmetic </a:t>
            </a:r>
            <a:r>
              <a:rPr lang="en-US" sz="1200" dirty="0" smtClean="0"/>
              <a:t>surgery, </a:t>
            </a:r>
            <a:r>
              <a:rPr lang="en-US" sz="1200" dirty="0"/>
              <a:t>hearing </a:t>
            </a:r>
            <a:r>
              <a:rPr lang="en-US" sz="1200" dirty="0" smtClean="0"/>
              <a:t>aids</a:t>
            </a:r>
            <a:r>
              <a:rPr lang="en-US" sz="1200" dirty="0"/>
              <a:t>)</a:t>
            </a:r>
          </a:p>
        </p:txBody>
      </p:sp>
      <p:sp>
        <p:nvSpPr>
          <p:cNvPr id="7" name="TextBox 6"/>
          <p:cNvSpPr txBox="1"/>
          <p:nvPr/>
        </p:nvSpPr>
        <p:spPr>
          <a:xfrm>
            <a:off x="2133600" y="2225612"/>
            <a:ext cx="4114800" cy="276999"/>
          </a:xfrm>
          <a:prstGeom prst="rect">
            <a:avLst/>
          </a:prstGeom>
          <a:noFill/>
          <a:ln>
            <a:solidFill>
              <a:schemeClr val="tx1"/>
            </a:solidFill>
          </a:ln>
        </p:spPr>
        <p:txBody>
          <a:bodyPr wrap="square" rtlCol="0">
            <a:spAutoFit/>
          </a:bodyPr>
          <a:lstStyle/>
          <a:p>
            <a:r>
              <a:rPr lang="en-US" sz="1200" dirty="0"/>
              <a:t>i.e. not designed exclusively to test toxicity/pathology; and</a:t>
            </a:r>
          </a:p>
        </p:txBody>
      </p:sp>
      <p:cxnSp>
        <p:nvCxnSpPr>
          <p:cNvPr id="10" name="Straight Connector 9"/>
          <p:cNvCxnSpPr/>
          <p:nvPr/>
        </p:nvCxnSpPr>
        <p:spPr>
          <a:xfrm flipV="1">
            <a:off x="685800" y="1754310"/>
            <a:ext cx="0" cy="1247203"/>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flipV="1">
            <a:off x="2554744" y="2502611"/>
            <a:ext cx="0" cy="498902"/>
          </a:xfrm>
          <a:prstGeom prst="line">
            <a:avLst/>
          </a:prstGeom>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1752600" y="4274218"/>
            <a:ext cx="3962400" cy="646331"/>
          </a:xfrm>
          <a:prstGeom prst="rect">
            <a:avLst/>
          </a:prstGeom>
          <a:noFill/>
          <a:ln>
            <a:solidFill>
              <a:schemeClr val="tx1"/>
            </a:solidFill>
          </a:ln>
        </p:spPr>
        <p:txBody>
          <a:bodyPr wrap="square" rtlCol="0">
            <a:spAutoFit/>
          </a:bodyPr>
          <a:lstStyle/>
          <a:p>
            <a:r>
              <a:rPr lang="en-US" sz="1200" dirty="0"/>
              <a:t>E</a:t>
            </a:r>
            <a:r>
              <a:rPr lang="en-US" sz="1200" dirty="0" smtClean="0"/>
              <a:t>nroll </a:t>
            </a:r>
            <a:r>
              <a:rPr lang="en-US" sz="1200" dirty="0"/>
              <a:t>patients with diagnosed disease rather than only</a:t>
            </a:r>
          </a:p>
          <a:p>
            <a:r>
              <a:rPr lang="en-US" sz="1200" dirty="0"/>
              <a:t>healthy volunteers (but may also enroll a healthy control group)</a:t>
            </a:r>
          </a:p>
        </p:txBody>
      </p:sp>
      <p:cxnSp>
        <p:nvCxnSpPr>
          <p:cNvPr id="19" name="Straight Connector 18"/>
          <p:cNvCxnSpPr/>
          <p:nvPr/>
        </p:nvCxnSpPr>
        <p:spPr>
          <a:xfrm>
            <a:off x="4542099" y="4077225"/>
            <a:ext cx="0" cy="178443"/>
          </a:xfrm>
          <a:prstGeom prst="line">
            <a:avLst/>
          </a:prstGeom>
        </p:spPr>
        <p:style>
          <a:lnRef idx="1">
            <a:schemeClr val="dk1"/>
          </a:lnRef>
          <a:fillRef idx="0">
            <a:schemeClr val="dk1"/>
          </a:fillRef>
          <a:effectRef idx="0">
            <a:schemeClr val="dk1"/>
          </a:effectRef>
          <a:fontRef idx="minor">
            <a:schemeClr val="tx1"/>
          </a:fontRef>
        </p:style>
      </p:cxnSp>
      <p:sp>
        <p:nvSpPr>
          <p:cNvPr id="21" name="TextBox 20"/>
          <p:cNvSpPr txBox="1"/>
          <p:nvPr/>
        </p:nvSpPr>
        <p:spPr>
          <a:xfrm>
            <a:off x="2554744" y="5029200"/>
            <a:ext cx="6323688" cy="1200329"/>
          </a:xfrm>
          <a:prstGeom prst="rect">
            <a:avLst/>
          </a:prstGeom>
          <a:noFill/>
          <a:ln>
            <a:solidFill>
              <a:srgbClr val="FF0000"/>
            </a:solidFill>
          </a:ln>
        </p:spPr>
        <p:txBody>
          <a:bodyPr wrap="square" rtlCol="0">
            <a:spAutoFit/>
          </a:bodyPr>
          <a:lstStyle/>
          <a:p>
            <a:r>
              <a:rPr lang="en-US" sz="1200" dirty="0" smtClean="0"/>
              <a:t>Deemed Trials (Presumed to meet the desirable characteristics criteria automatically qualified)</a:t>
            </a:r>
          </a:p>
          <a:p>
            <a:r>
              <a:rPr lang="en-US" sz="1200" dirty="0"/>
              <a:t> </a:t>
            </a:r>
            <a:r>
              <a:rPr lang="en-US" sz="1200" dirty="0" smtClean="0"/>
              <a:t>Funded </a:t>
            </a:r>
            <a:r>
              <a:rPr lang="en-US" sz="1200" dirty="0"/>
              <a:t>by NIH, CDC, AHRQ, CMS, DOD and VA; </a:t>
            </a:r>
            <a:r>
              <a:rPr lang="en-US" sz="1200" b="1" dirty="0"/>
              <a:t>or</a:t>
            </a:r>
          </a:p>
          <a:p>
            <a:r>
              <a:rPr lang="en-US" sz="1200" dirty="0"/>
              <a:t> Trials supported by centers or cooperative groups funded by same (above); </a:t>
            </a:r>
            <a:r>
              <a:rPr lang="en-US" sz="1200" b="1" dirty="0"/>
              <a:t>or</a:t>
            </a:r>
          </a:p>
          <a:p>
            <a:r>
              <a:rPr lang="en-US" sz="1200" dirty="0"/>
              <a:t> Trials conducted under an IND reviewed by the FDA; </a:t>
            </a:r>
            <a:r>
              <a:rPr lang="en-US" sz="1200" b="1" dirty="0"/>
              <a:t>or</a:t>
            </a:r>
          </a:p>
          <a:p>
            <a:r>
              <a:rPr lang="en-US" sz="1200" dirty="0"/>
              <a:t> IND exempt under 21 CFR 312.2(b</a:t>
            </a:r>
            <a:r>
              <a:rPr lang="en-US" sz="1200" dirty="0" smtClean="0"/>
              <a:t>)(1)</a:t>
            </a:r>
            <a:r>
              <a:rPr lang="en-US" sz="1200" dirty="0" smtClean="0"/>
              <a:t>			</a:t>
            </a:r>
            <a:endParaRPr lang="en-US" sz="1200" dirty="0"/>
          </a:p>
        </p:txBody>
      </p:sp>
      <p:cxnSp>
        <p:nvCxnSpPr>
          <p:cNvPr id="23" name="Straight Connector 22"/>
          <p:cNvCxnSpPr/>
          <p:nvPr/>
        </p:nvCxnSpPr>
        <p:spPr>
          <a:xfrm>
            <a:off x="6540500" y="4153747"/>
            <a:ext cx="0" cy="880813"/>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0135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7"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182156"/>
            <a:ext cx="7813675" cy="369332"/>
          </a:xfrm>
        </p:spPr>
        <p:txBody>
          <a:bodyPr/>
          <a:lstStyle/>
          <a:p>
            <a:r>
              <a:rPr lang="en-US" sz="2400" dirty="0" smtClean="0"/>
              <a:t>Step 2– What are considered “Routine Costs”?</a:t>
            </a:r>
            <a:endParaRPr lang="en-US" sz="2400" dirty="0"/>
          </a:p>
        </p:txBody>
      </p:sp>
      <p:sp>
        <p:nvSpPr>
          <p:cNvPr id="3" name="Content Placeholder 2"/>
          <p:cNvSpPr>
            <a:spLocks noGrp="1"/>
          </p:cNvSpPr>
          <p:nvPr>
            <p:ph idx="1"/>
          </p:nvPr>
        </p:nvSpPr>
        <p:spPr>
          <a:xfrm>
            <a:off x="190500" y="950575"/>
            <a:ext cx="8991600" cy="1219200"/>
          </a:xfrm>
        </p:spPr>
        <p:txBody>
          <a:bodyPr/>
          <a:lstStyle/>
          <a:p>
            <a:pPr marL="0" indent="0"/>
            <a:endParaRPr lang="en-US" dirty="0" smtClean="0"/>
          </a:p>
          <a:p>
            <a:pPr marL="0" indent="0"/>
            <a:endParaRPr lang="en-US" dirty="0"/>
          </a:p>
          <a:p>
            <a:endParaRPr lang="en-US" dirty="0"/>
          </a:p>
        </p:txBody>
      </p:sp>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12</a:t>
            </a:fld>
            <a:endParaRPr lang="en-US" dirty="0"/>
          </a:p>
        </p:txBody>
      </p:sp>
      <p:sp>
        <p:nvSpPr>
          <p:cNvPr id="6" name="TextBox 5"/>
          <p:cNvSpPr txBox="1"/>
          <p:nvPr/>
        </p:nvSpPr>
        <p:spPr>
          <a:xfrm>
            <a:off x="188571" y="1122312"/>
            <a:ext cx="3962400" cy="4185761"/>
          </a:xfrm>
          <a:prstGeom prst="rect">
            <a:avLst/>
          </a:prstGeom>
          <a:noFill/>
          <a:ln>
            <a:solidFill>
              <a:schemeClr val="tx1"/>
            </a:solidFill>
          </a:ln>
        </p:spPr>
        <p:txBody>
          <a:bodyPr wrap="square" rtlCol="0">
            <a:spAutoFit/>
          </a:bodyPr>
          <a:lstStyle/>
          <a:p>
            <a:r>
              <a:rPr lang="en-US" sz="1400" b="1" dirty="0"/>
              <a:t>Routine </a:t>
            </a:r>
            <a:r>
              <a:rPr lang="en-US" sz="1400" b="1" dirty="0" smtClean="0"/>
              <a:t>Costs </a:t>
            </a:r>
            <a:r>
              <a:rPr lang="en-US" sz="1400" dirty="0"/>
              <a:t>– Billable to insurer </a:t>
            </a:r>
            <a:endParaRPr lang="en-US" sz="1400" dirty="0" smtClean="0"/>
          </a:p>
          <a:p>
            <a:endParaRPr lang="en-US" sz="1400" dirty="0"/>
          </a:p>
          <a:p>
            <a:pPr marL="285750" indent="-285750">
              <a:buFont typeface="Arial" panose="020B0604020202020204" pitchFamily="34" charset="0"/>
              <a:buChar char="•"/>
            </a:pPr>
            <a:r>
              <a:rPr lang="en-US" sz="1400" dirty="0"/>
              <a:t>Items or services that are typically provided absent a clinical trial (e.g., </a:t>
            </a:r>
            <a:r>
              <a:rPr lang="en-US" sz="1400" dirty="0" smtClean="0"/>
              <a:t>conventional </a:t>
            </a:r>
            <a:r>
              <a:rPr lang="en-US" sz="1400" dirty="0"/>
              <a:t>care); </a:t>
            </a:r>
          </a:p>
          <a:p>
            <a:pPr marL="285750" indent="-285750">
              <a:buFont typeface="Arial" panose="020B0604020202020204" pitchFamily="34" charset="0"/>
              <a:buChar char="•"/>
            </a:pPr>
            <a:endParaRPr lang="en-US" sz="1400" dirty="0" smtClean="0"/>
          </a:p>
          <a:p>
            <a:pPr marL="285750" indent="-285750">
              <a:buFont typeface="Arial" panose="020B0604020202020204" pitchFamily="34" charset="0"/>
              <a:buChar char="•"/>
            </a:pPr>
            <a:r>
              <a:rPr lang="en-US" sz="1400" dirty="0" smtClean="0"/>
              <a:t>Items </a:t>
            </a:r>
            <a:r>
              <a:rPr lang="en-US" sz="1400" dirty="0"/>
              <a:t>or services required solely for the provision of the investigational item or </a:t>
            </a:r>
            <a:r>
              <a:rPr lang="en-US" sz="1400" dirty="0" smtClean="0"/>
              <a:t>service </a:t>
            </a:r>
            <a:r>
              <a:rPr lang="en-US" sz="1400" dirty="0"/>
              <a:t>(e.g., administration of a </a:t>
            </a:r>
            <a:r>
              <a:rPr lang="en-US" sz="1400" dirty="0" err="1"/>
              <a:t>noncovered</a:t>
            </a:r>
            <a:r>
              <a:rPr lang="en-US" sz="1400" dirty="0"/>
              <a:t> chemotherapeutic agent), the </a:t>
            </a:r>
            <a:r>
              <a:rPr lang="en-US" sz="1400" dirty="0" smtClean="0"/>
              <a:t>clinically </a:t>
            </a:r>
            <a:r>
              <a:rPr lang="en-US" sz="1400" dirty="0"/>
              <a:t>appropriate monitoring of the effects of the item or service, or the </a:t>
            </a:r>
            <a:r>
              <a:rPr lang="en-US" sz="1400" dirty="0" smtClean="0"/>
              <a:t>prevention </a:t>
            </a:r>
            <a:r>
              <a:rPr lang="en-US" sz="1400" dirty="0"/>
              <a:t>of complications; and </a:t>
            </a:r>
          </a:p>
          <a:p>
            <a:pPr marL="285750" indent="-285750">
              <a:buFont typeface="Arial" panose="020B0604020202020204" pitchFamily="34" charset="0"/>
              <a:buChar char="•"/>
            </a:pPr>
            <a:endParaRPr lang="en-US" sz="1400" dirty="0" smtClean="0"/>
          </a:p>
          <a:p>
            <a:pPr marL="285750" indent="-285750">
              <a:buFont typeface="Arial" panose="020B0604020202020204" pitchFamily="34" charset="0"/>
              <a:buChar char="•"/>
            </a:pPr>
            <a:r>
              <a:rPr lang="en-US" sz="1400" dirty="0" smtClean="0"/>
              <a:t>Items </a:t>
            </a:r>
            <a:r>
              <a:rPr lang="en-US" sz="1400" dirty="0"/>
              <a:t>or services needed for reasonable and necessary care arising from the </a:t>
            </a:r>
            <a:r>
              <a:rPr lang="en-US" sz="1400" dirty="0" smtClean="0"/>
              <a:t>provision </a:t>
            </a:r>
            <a:r>
              <a:rPr lang="en-US" sz="1400" dirty="0"/>
              <a:t>of an investigational item or service--in particular, for the diagnosis or </a:t>
            </a:r>
            <a:r>
              <a:rPr lang="en-US" sz="1400" dirty="0" smtClean="0"/>
              <a:t>treatment </a:t>
            </a:r>
            <a:r>
              <a:rPr lang="en-US" sz="1400" dirty="0"/>
              <a:t>of complications. </a:t>
            </a:r>
            <a:endParaRPr lang="en-US" sz="1400" dirty="0" smtClean="0"/>
          </a:p>
        </p:txBody>
      </p:sp>
      <p:sp>
        <p:nvSpPr>
          <p:cNvPr id="7" name="TextBox 6"/>
          <p:cNvSpPr txBox="1"/>
          <p:nvPr/>
        </p:nvSpPr>
        <p:spPr>
          <a:xfrm>
            <a:off x="4484913" y="1122312"/>
            <a:ext cx="4363244" cy="3108543"/>
          </a:xfrm>
          <a:prstGeom prst="rect">
            <a:avLst/>
          </a:prstGeom>
          <a:noFill/>
          <a:ln>
            <a:solidFill>
              <a:schemeClr val="tx1"/>
            </a:solidFill>
          </a:ln>
        </p:spPr>
        <p:txBody>
          <a:bodyPr wrap="square" rtlCol="0">
            <a:spAutoFit/>
          </a:bodyPr>
          <a:lstStyle/>
          <a:p>
            <a:r>
              <a:rPr lang="en-US" sz="1400" b="1" dirty="0" smtClean="0"/>
              <a:t>Research-only </a:t>
            </a:r>
            <a:r>
              <a:rPr lang="en-US" sz="1400" b="1" dirty="0"/>
              <a:t>Costs </a:t>
            </a:r>
            <a:r>
              <a:rPr lang="en-US" sz="1400" dirty="0" smtClean="0"/>
              <a:t>– Not Routine Care/Not Billable to insurer</a:t>
            </a:r>
          </a:p>
          <a:p>
            <a:endParaRPr lang="en-US" sz="1400" dirty="0" smtClean="0">
              <a:solidFill>
                <a:srgbClr val="FF0000"/>
              </a:solidFill>
            </a:endParaRPr>
          </a:p>
          <a:p>
            <a:pPr marL="285750" indent="-285750">
              <a:buFont typeface="Arial" panose="020B0604020202020204" pitchFamily="34" charset="0"/>
              <a:buChar char="•"/>
            </a:pPr>
            <a:r>
              <a:rPr lang="en-US" sz="1400" dirty="0" smtClean="0"/>
              <a:t>The </a:t>
            </a:r>
            <a:r>
              <a:rPr lang="en-US" sz="1400" dirty="0"/>
              <a:t>investigational item or service, </a:t>
            </a:r>
            <a:r>
              <a:rPr lang="en-US" sz="1400" dirty="0" smtClean="0"/>
              <a:t>itself</a:t>
            </a:r>
            <a:endParaRPr lang="en-US" sz="1400" dirty="0"/>
          </a:p>
          <a:p>
            <a:pPr marL="285750" indent="-285750">
              <a:buFont typeface="Arial" panose="020B0604020202020204" pitchFamily="34" charset="0"/>
              <a:buChar char="•"/>
            </a:pPr>
            <a:endParaRPr lang="en-US" sz="1400" dirty="0" smtClean="0"/>
          </a:p>
          <a:p>
            <a:pPr marL="285750" indent="-285750">
              <a:buFont typeface="Arial" panose="020B0604020202020204" pitchFamily="34" charset="0"/>
              <a:buChar char="•"/>
            </a:pPr>
            <a:r>
              <a:rPr lang="en-US" sz="1400" dirty="0" smtClean="0"/>
              <a:t>Items </a:t>
            </a:r>
            <a:r>
              <a:rPr lang="en-US" sz="1400" dirty="0"/>
              <a:t>and services provided solely to satisfy data collection and analysis needs </a:t>
            </a:r>
            <a:r>
              <a:rPr lang="en-US" sz="1400" dirty="0" smtClean="0"/>
              <a:t>and </a:t>
            </a:r>
            <a:r>
              <a:rPr lang="en-US" sz="1400" dirty="0"/>
              <a:t>that are not used in the direct clinical management of the patient (e.g., </a:t>
            </a:r>
            <a:r>
              <a:rPr lang="en-US" sz="1400" dirty="0" smtClean="0"/>
              <a:t>monthly </a:t>
            </a:r>
            <a:r>
              <a:rPr lang="en-US" sz="1400" dirty="0"/>
              <a:t>CT scans for a condition usually requiring only a single </a:t>
            </a:r>
            <a:r>
              <a:rPr lang="en-US" sz="1400" dirty="0" smtClean="0"/>
              <a:t>scan)</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smtClean="0"/>
              <a:t>Items </a:t>
            </a:r>
            <a:r>
              <a:rPr lang="en-US" sz="1400" dirty="0"/>
              <a:t>and services customarily provided by the research sponsors free of charge </a:t>
            </a:r>
            <a:r>
              <a:rPr lang="en-US" sz="1400" dirty="0" smtClean="0"/>
              <a:t>for </a:t>
            </a:r>
            <a:r>
              <a:rPr lang="en-US" sz="1400" dirty="0"/>
              <a:t>any enrollee in the trial. </a:t>
            </a:r>
          </a:p>
        </p:txBody>
      </p:sp>
      <p:sp>
        <p:nvSpPr>
          <p:cNvPr id="8" name="TextBox 7"/>
          <p:cNvSpPr txBox="1"/>
          <p:nvPr/>
        </p:nvSpPr>
        <p:spPr>
          <a:xfrm>
            <a:off x="1752600" y="6427400"/>
            <a:ext cx="6858000" cy="276999"/>
          </a:xfrm>
          <a:prstGeom prst="rect">
            <a:avLst/>
          </a:prstGeom>
          <a:noFill/>
        </p:spPr>
        <p:txBody>
          <a:bodyPr wrap="square" rtlCol="0">
            <a:spAutoFit/>
          </a:bodyPr>
          <a:lstStyle/>
          <a:p>
            <a:r>
              <a:rPr lang="en-US" sz="1200" b="1" dirty="0"/>
              <a:t>SOURCE: National Coverage Determination (NCD) for Routine Costs </a:t>
            </a:r>
            <a:r>
              <a:rPr lang="en-US" sz="1200" b="1" dirty="0" smtClean="0"/>
              <a:t>in Clinical </a:t>
            </a:r>
            <a:r>
              <a:rPr lang="en-US" sz="1200" b="1" dirty="0"/>
              <a:t>Trials (310.1)</a:t>
            </a:r>
          </a:p>
        </p:txBody>
      </p:sp>
    </p:spTree>
    <p:extLst>
      <p:ext uri="{BB962C8B-B14F-4D97-AF65-F5344CB8AC3E}">
        <p14:creationId xmlns:p14="http://schemas.microsoft.com/office/powerpoint/2010/main" val="1444646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231260"/>
            <a:ext cx="7813675" cy="369332"/>
          </a:xfrm>
        </p:spPr>
        <p:txBody>
          <a:bodyPr/>
          <a:lstStyle/>
          <a:p>
            <a:r>
              <a:rPr lang="en-US" sz="2400" dirty="0" smtClean="0"/>
              <a:t>MCA of Studies Using Investigational Devices</a:t>
            </a: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78760651"/>
              </p:ext>
            </p:extLst>
          </p:nvPr>
        </p:nvGraphicFramePr>
        <p:xfrm>
          <a:off x="838200" y="990600"/>
          <a:ext cx="7237413" cy="4575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pPr>
              <a:defRPr/>
            </a:pPr>
            <a:fld id="{D6838B7E-990C-490C-831E-DDDB26DA69A6}" type="slidenum">
              <a:rPr lang="en-US" smtClean="0">
                <a:solidFill>
                  <a:schemeClr val="tx1"/>
                </a:solidFill>
              </a:rPr>
              <a:pPr>
                <a:defRPr/>
              </a:pPr>
              <a:t>13</a:t>
            </a:fld>
            <a:endParaRPr lang="en-US" dirty="0">
              <a:solidFill>
                <a:schemeClr val="tx1"/>
              </a:solidFill>
            </a:endParaRPr>
          </a:p>
        </p:txBody>
      </p:sp>
      <p:sp>
        <p:nvSpPr>
          <p:cNvPr id="3" name="TextBox 2"/>
          <p:cNvSpPr txBox="1"/>
          <p:nvPr/>
        </p:nvSpPr>
        <p:spPr>
          <a:xfrm>
            <a:off x="3233738" y="6427400"/>
            <a:ext cx="5486400" cy="276999"/>
          </a:xfrm>
          <a:prstGeom prst="rect">
            <a:avLst/>
          </a:prstGeom>
          <a:noFill/>
        </p:spPr>
        <p:txBody>
          <a:bodyPr wrap="square" rtlCol="0">
            <a:spAutoFit/>
          </a:bodyPr>
          <a:lstStyle/>
          <a:p>
            <a:r>
              <a:rPr lang="en-US" sz="1200" b="1" dirty="0"/>
              <a:t>SOURCE: Medicare Benefit Policy Manual </a:t>
            </a:r>
            <a:r>
              <a:rPr lang="en-US" sz="1200" b="1" dirty="0" smtClean="0"/>
              <a:t>Chapter </a:t>
            </a:r>
            <a:r>
              <a:rPr lang="en-US" sz="1200" b="1" dirty="0"/>
              <a:t>14 - Medical Devices </a:t>
            </a:r>
          </a:p>
        </p:txBody>
      </p:sp>
    </p:spTree>
    <p:extLst>
      <p:ext uri="{BB962C8B-B14F-4D97-AF65-F5344CB8AC3E}">
        <p14:creationId xmlns:p14="http://schemas.microsoft.com/office/powerpoint/2010/main" val="11374227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231259"/>
            <a:ext cx="7813675" cy="369332"/>
          </a:xfrm>
        </p:spPr>
        <p:txBody>
          <a:bodyPr/>
          <a:lstStyle/>
          <a:p>
            <a:r>
              <a:rPr lang="en-US" sz="2400" dirty="0"/>
              <a:t>MCA of Studies Using Investigational Devices</a:t>
            </a:r>
            <a:endParaRPr lang="en-US" sz="2000" dirty="0"/>
          </a:p>
        </p:txBody>
      </p:sp>
      <p:sp>
        <p:nvSpPr>
          <p:cNvPr id="3" name="Content Placeholder 2"/>
          <p:cNvSpPr>
            <a:spLocks noGrp="1"/>
          </p:cNvSpPr>
          <p:nvPr>
            <p:ph idx="1"/>
          </p:nvPr>
        </p:nvSpPr>
        <p:spPr>
          <a:xfrm>
            <a:off x="304800" y="2116015"/>
            <a:ext cx="3962400" cy="4020038"/>
          </a:xfrm>
          <a:ln>
            <a:solidFill>
              <a:schemeClr val="tx1"/>
            </a:solidFill>
          </a:ln>
        </p:spPr>
        <p:txBody>
          <a:bodyPr/>
          <a:lstStyle/>
          <a:p>
            <a:pPr marL="0" indent="0"/>
            <a:r>
              <a:rPr lang="en-US" sz="1400" b="1" dirty="0" smtClean="0"/>
              <a:t>Category </a:t>
            </a:r>
            <a:r>
              <a:rPr lang="en-US" sz="1400" b="1" dirty="0"/>
              <a:t>A Devices – </a:t>
            </a:r>
            <a:endParaRPr lang="en-US" sz="1400" b="1" dirty="0" smtClean="0"/>
          </a:p>
          <a:p>
            <a:pPr marL="0" indent="0"/>
            <a:endParaRPr lang="en-US" sz="1200" dirty="0" smtClean="0"/>
          </a:p>
          <a:p>
            <a:pPr marL="0" indent="0"/>
            <a:r>
              <a:rPr lang="en-US" sz="1200" dirty="0" smtClean="0"/>
              <a:t>Experimental – </a:t>
            </a:r>
          </a:p>
          <a:p>
            <a:pPr marL="0" indent="0"/>
            <a:endParaRPr lang="en-US" sz="1200" dirty="0" smtClean="0"/>
          </a:p>
          <a:p>
            <a:pPr marL="171450" indent="-171450">
              <a:buFont typeface="Arial" panose="020B0604020202020204" pitchFamily="34" charset="0"/>
              <a:buChar char="•"/>
            </a:pPr>
            <a:r>
              <a:rPr lang="en-US" sz="1200" dirty="0" smtClean="0"/>
              <a:t>Innovative </a:t>
            </a:r>
            <a:r>
              <a:rPr lang="en-US" sz="1200" dirty="0"/>
              <a:t>devices believed to be in class III </a:t>
            </a:r>
            <a:endParaRPr lang="en-US" sz="1200" dirty="0" smtClean="0"/>
          </a:p>
          <a:p>
            <a:pPr marL="0" indent="0"/>
            <a:endParaRPr lang="en-US" sz="1200" dirty="0"/>
          </a:p>
          <a:p>
            <a:pPr marL="171450" indent="-171450">
              <a:buFont typeface="Arial" panose="020B0604020202020204" pitchFamily="34" charset="0"/>
              <a:buChar char="•"/>
            </a:pPr>
            <a:r>
              <a:rPr lang="en-US" sz="1200" dirty="0"/>
              <a:t>A</a:t>
            </a:r>
            <a:r>
              <a:rPr lang="en-US" sz="1200" dirty="0" smtClean="0"/>
              <a:t>bsolute </a:t>
            </a:r>
            <a:r>
              <a:rPr lang="en-US" sz="1200" dirty="0"/>
              <a:t>risk of the device type has not been established (i.e., initial questions of safety and effectiveness have not been resolved and the FDA is unsure whether the device type is safe and effective). </a:t>
            </a:r>
            <a:endParaRPr lang="en-US" sz="1200" dirty="0" smtClean="0"/>
          </a:p>
          <a:p>
            <a:pPr marL="0" indent="0"/>
            <a:endParaRPr lang="en-US" sz="1200" dirty="0"/>
          </a:p>
          <a:p>
            <a:pPr marL="0" indent="0"/>
            <a:r>
              <a:rPr lang="en-US" sz="1200" dirty="0" smtClean="0"/>
              <a:t>CMS </a:t>
            </a:r>
            <a:r>
              <a:rPr lang="en-US" sz="1200" dirty="0" smtClean="0"/>
              <a:t>normall</a:t>
            </a:r>
            <a:r>
              <a:rPr lang="en-US" sz="1200" dirty="0" smtClean="0"/>
              <a:t>y </a:t>
            </a:r>
            <a:r>
              <a:rPr lang="en-US" sz="1200" dirty="0" smtClean="0"/>
              <a:t>does </a:t>
            </a:r>
            <a:r>
              <a:rPr lang="en-US" sz="1200" dirty="0"/>
              <a:t>not cover Category A devices under </a:t>
            </a:r>
            <a:r>
              <a:rPr lang="en-US" sz="1200" dirty="0" smtClean="0"/>
              <a:t>Medicare </a:t>
            </a:r>
            <a:r>
              <a:rPr lang="en-US" sz="1200" dirty="0"/>
              <a:t>because they do not satisfy the statutory </a:t>
            </a:r>
            <a:r>
              <a:rPr lang="en-US" sz="1200" dirty="0" smtClean="0"/>
              <a:t>requirement </a:t>
            </a:r>
            <a:r>
              <a:rPr lang="en-US" sz="1200" dirty="0"/>
              <a:t>that Medicare pay for devices determined to be reasonable and necessary.</a:t>
            </a:r>
          </a:p>
          <a:p>
            <a:endParaRPr lang="en-US" dirty="0"/>
          </a:p>
        </p:txBody>
      </p:sp>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14</a:t>
            </a:fld>
            <a:endParaRPr lang="en-US" dirty="0"/>
          </a:p>
        </p:txBody>
      </p:sp>
      <p:sp>
        <p:nvSpPr>
          <p:cNvPr id="5" name="Content Placeholder 2"/>
          <p:cNvSpPr txBox="1">
            <a:spLocks/>
          </p:cNvSpPr>
          <p:nvPr/>
        </p:nvSpPr>
        <p:spPr bwMode="auto">
          <a:xfrm>
            <a:off x="4800600" y="2116015"/>
            <a:ext cx="3919538" cy="403762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defTabSz="912813" rtl="0" eaLnBrk="0" fontAlgn="base" hangingPunct="0">
              <a:spcBef>
                <a:spcPct val="0"/>
              </a:spcBef>
              <a:spcAft>
                <a:spcPct val="0"/>
              </a:spcAft>
              <a:buClr>
                <a:schemeClr val="tx2"/>
              </a:buClr>
              <a:defRPr sz="1600">
                <a:solidFill>
                  <a:schemeClr val="tx1"/>
                </a:solidFill>
                <a:latin typeface="+mn-lt"/>
                <a:ea typeface="+mn-ea"/>
                <a:cs typeface="+mn-cs"/>
              </a:defRPr>
            </a:lvl1pPr>
            <a:lvl2pPr marL="196850" indent="-195263" algn="l" defTabSz="912813" rtl="0" eaLnBrk="0" fontAlgn="base" hangingPunct="0">
              <a:spcBef>
                <a:spcPct val="0"/>
              </a:spcBef>
              <a:spcAft>
                <a:spcPct val="0"/>
              </a:spcAft>
              <a:buClr>
                <a:schemeClr val="tx2"/>
              </a:buClr>
              <a:buSzPct val="125000"/>
              <a:buFont typeface="Arial" pitchFamily="34" charset="0"/>
              <a:buChar char="▪"/>
              <a:defRPr sz="1600">
                <a:solidFill>
                  <a:schemeClr val="tx1"/>
                </a:solidFill>
                <a:latin typeface="+mn-lt"/>
              </a:defRPr>
            </a:lvl2pPr>
            <a:lvl3pPr marL="465138" indent="-266700" algn="l" defTabSz="912813"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3pPr>
            <a:lvl4pPr marL="625475" indent="-157163" algn="l" defTabSz="912813"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4pPr>
            <a:lvl5pPr marL="760413" indent="-131763" algn="l" defTabSz="912813" rtl="0" eaLnBrk="0" fontAlgn="base" hangingPunct="0">
              <a:spcBef>
                <a:spcPct val="0"/>
              </a:spcBef>
              <a:spcAft>
                <a:spcPct val="0"/>
              </a:spcAft>
              <a:buClr>
                <a:schemeClr val="tx2"/>
              </a:buClr>
              <a:buSzPct val="89000"/>
              <a:buFont typeface="Arial" pitchFamily="34" charset="0"/>
              <a:buChar char="-"/>
              <a:defRPr sz="1600">
                <a:solidFill>
                  <a:schemeClr val="tx1"/>
                </a:solidFill>
                <a:latin typeface="+mn-lt"/>
              </a:defRPr>
            </a:lvl5pPr>
            <a:lvl6pPr marL="1227232"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6pPr>
            <a:lvl7pPr marL="1693516"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7pPr>
            <a:lvl8pPr marL="2159799"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8pPr>
            <a:lvl9pPr marL="2626082"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marL="0" indent="0"/>
            <a:r>
              <a:rPr lang="en-US" sz="1400" b="1" kern="0" dirty="0" smtClean="0"/>
              <a:t>Category B Devices – </a:t>
            </a:r>
          </a:p>
          <a:p>
            <a:pPr marL="0" indent="0"/>
            <a:endParaRPr lang="en-US" sz="1200" kern="0" dirty="0" smtClean="0"/>
          </a:p>
          <a:p>
            <a:pPr marL="171450" indent="-171450">
              <a:buFont typeface="Arial" panose="020B0604020202020204" pitchFamily="34" charset="0"/>
              <a:buChar char="•"/>
            </a:pPr>
            <a:r>
              <a:rPr lang="en-US" sz="1200" kern="0" dirty="0" smtClean="0"/>
              <a:t>Nonexperimental –</a:t>
            </a:r>
          </a:p>
          <a:p>
            <a:pPr marL="285750" indent="-285750">
              <a:buFont typeface="Arial" panose="020B0604020202020204" pitchFamily="34" charset="0"/>
              <a:buChar char="•"/>
            </a:pPr>
            <a:endParaRPr lang="en-US" sz="1200" kern="0" dirty="0" smtClean="0"/>
          </a:p>
          <a:p>
            <a:pPr marL="293688" lvl="2" indent="-171450"/>
            <a:r>
              <a:rPr lang="en-US" sz="1200" kern="0" dirty="0" smtClean="0"/>
              <a:t>and/or investigational devices believed to be in classes I or II </a:t>
            </a:r>
          </a:p>
          <a:p>
            <a:pPr marL="407988" lvl="2" indent="-285750">
              <a:buFont typeface="Arial" pitchFamily="34" charset="0"/>
              <a:buChar char="•"/>
            </a:pPr>
            <a:endParaRPr lang="en-US" sz="1200" kern="0" dirty="0" smtClean="0"/>
          </a:p>
          <a:p>
            <a:pPr marL="293688" lvl="2" indent="-171450"/>
            <a:r>
              <a:rPr lang="en-US" sz="1200" kern="0" dirty="0" smtClean="0"/>
              <a:t>or devices believed to be in Class III where the incremental risk is the primary risk in question (i.e., underlying questions of safety and effectiveness of that device type have been resolved), </a:t>
            </a:r>
          </a:p>
          <a:p>
            <a:pPr marL="407988" lvl="2" indent="-285750">
              <a:buFont typeface="Arial" pitchFamily="34" charset="0"/>
              <a:buChar char="•"/>
            </a:pPr>
            <a:endParaRPr lang="en-US" sz="1200" kern="0" dirty="0" smtClean="0"/>
          </a:p>
          <a:p>
            <a:pPr marL="293688" lvl="2" indent="-171450"/>
            <a:r>
              <a:rPr lang="en-US" sz="1200" kern="0" dirty="0" smtClean="0"/>
              <a:t>or it is known that the device type can be safe and effective because, for example, other manufacturers have obtained FDA approval for that device type.</a:t>
            </a:r>
          </a:p>
          <a:p>
            <a:pPr marL="407988" lvl="2" indent="-285750">
              <a:buFont typeface="Arial" pitchFamily="34" charset="0"/>
              <a:buChar char="•"/>
            </a:pPr>
            <a:endParaRPr lang="en-US" sz="1200" kern="0" dirty="0" smtClean="0"/>
          </a:p>
          <a:p>
            <a:pPr marL="0" indent="0"/>
            <a:endParaRPr lang="en-US" sz="1200" kern="0" dirty="0" smtClean="0"/>
          </a:p>
          <a:p>
            <a:pPr marL="0" indent="0"/>
            <a:r>
              <a:rPr lang="en-US" sz="1200" kern="0" dirty="0" smtClean="0"/>
              <a:t>CMS may cover Category B devices</a:t>
            </a:r>
          </a:p>
          <a:p>
            <a:pPr marL="171450" indent="-171450">
              <a:buFont typeface="Arial" panose="020B0604020202020204" pitchFamily="34" charset="0"/>
              <a:buChar char="•"/>
            </a:pPr>
            <a:r>
              <a:rPr lang="en-US" sz="1200" kern="0" dirty="0" smtClean="0"/>
              <a:t>if </a:t>
            </a:r>
            <a:r>
              <a:rPr lang="en-US" sz="1200" kern="0" dirty="0" smtClean="0"/>
              <a:t>they are considered reasonable and necessary</a:t>
            </a:r>
          </a:p>
          <a:p>
            <a:pPr marL="171450" indent="-171450">
              <a:buFont typeface="Arial" panose="020B0604020202020204" pitchFamily="34" charset="0"/>
              <a:buChar char="•"/>
            </a:pPr>
            <a:r>
              <a:rPr lang="en-US" sz="1200" kern="0" dirty="0" smtClean="0"/>
              <a:t>and </a:t>
            </a:r>
            <a:r>
              <a:rPr lang="en-US" sz="1200" kern="0" dirty="0" smtClean="0"/>
              <a:t>if all other applicable Medicare coverage requirements are met.</a:t>
            </a:r>
          </a:p>
          <a:p>
            <a:pPr marL="407988" lvl="2" indent="-285750">
              <a:buFont typeface="Arial" pitchFamily="34" charset="0"/>
              <a:buChar char="•"/>
            </a:pPr>
            <a:endParaRPr lang="en-US" sz="1200" kern="0" dirty="0" smtClean="0"/>
          </a:p>
          <a:p>
            <a:endParaRPr lang="en-US" sz="1200" kern="0" dirty="0"/>
          </a:p>
        </p:txBody>
      </p:sp>
      <p:sp>
        <p:nvSpPr>
          <p:cNvPr id="6" name="TextBox 5"/>
          <p:cNvSpPr txBox="1"/>
          <p:nvPr/>
        </p:nvSpPr>
        <p:spPr>
          <a:xfrm>
            <a:off x="304800" y="990600"/>
            <a:ext cx="8262938" cy="923330"/>
          </a:xfrm>
          <a:prstGeom prst="rect">
            <a:avLst/>
          </a:prstGeom>
          <a:noFill/>
        </p:spPr>
        <p:txBody>
          <a:bodyPr wrap="square" rtlCol="0">
            <a:spAutoFit/>
          </a:bodyPr>
          <a:lstStyle/>
          <a:p>
            <a:r>
              <a:rPr lang="en-US" dirty="0"/>
              <a:t>Per </a:t>
            </a:r>
            <a:r>
              <a:rPr lang="en-US" dirty="0" smtClean="0"/>
              <a:t>Chapter 14 of the Medicare Benefit Policy Manual, </a:t>
            </a:r>
            <a:r>
              <a:rPr lang="en-US" dirty="0"/>
              <a:t>the following device categories require Medicare contractor approval:</a:t>
            </a:r>
          </a:p>
          <a:p>
            <a:endParaRPr lang="en-US" dirty="0"/>
          </a:p>
        </p:txBody>
      </p:sp>
    </p:spTree>
    <p:extLst>
      <p:ext uri="{BB962C8B-B14F-4D97-AF65-F5344CB8AC3E}">
        <p14:creationId xmlns:p14="http://schemas.microsoft.com/office/powerpoint/2010/main" val="35706968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231259"/>
            <a:ext cx="7813675" cy="369332"/>
          </a:xfrm>
        </p:spPr>
        <p:txBody>
          <a:bodyPr/>
          <a:lstStyle/>
          <a:p>
            <a:r>
              <a:rPr lang="en-US" sz="2400" dirty="0"/>
              <a:t>MCA of Studies Using Investigational Devices</a:t>
            </a:r>
          </a:p>
        </p:txBody>
      </p:sp>
      <p:sp>
        <p:nvSpPr>
          <p:cNvPr id="3" name="Content Placeholder 2"/>
          <p:cNvSpPr>
            <a:spLocks noGrp="1"/>
          </p:cNvSpPr>
          <p:nvPr>
            <p:ph idx="1"/>
          </p:nvPr>
        </p:nvSpPr>
        <p:spPr>
          <a:xfrm>
            <a:off x="381000" y="990600"/>
            <a:ext cx="7315200" cy="4495799"/>
          </a:xfrm>
        </p:spPr>
        <p:txBody>
          <a:bodyPr/>
          <a:lstStyle/>
          <a:p>
            <a:pPr marL="0" indent="0"/>
            <a:endParaRPr lang="en-US" sz="1800" dirty="0"/>
          </a:p>
          <a:p>
            <a:pPr marL="0" indent="0"/>
            <a:r>
              <a:rPr lang="en-US" sz="1800" dirty="0"/>
              <a:t>The Medicare </a:t>
            </a:r>
            <a:r>
              <a:rPr lang="en-US" sz="1800" dirty="0" smtClean="0"/>
              <a:t>Contractor </a:t>
            </a:r>
            <a:r>
              <a:rPr lang="en-US" sz="1800" dirty="0"/>
              <a:t>must review the use of the device to make a final determination regarding reimbursement before the clinical trial begins. </a:t>
            </a:r>
            <a:endParaRPr lang="en-US" sz="1800" dirty="0" smtClean="0"/>
          </a:p>
          <a:p>
            <a:pPr marL="0" indent="0"/>
            <a:r>
              <a:rPr lang="en-US" sz="1800" dirty="0"/>
              <a:t/>
            </a:r>
            <a:br>
              <a:rPr lang="en-US" sz="1800" dirty="0"/>
            </a:br>
            <a:r>
              <a:rPr lang="en-US" sz="1800" dirty="0" smtClean="0"/>
              <a:t>The CTO will work with the Medicare Contractor to obtain the determination.</a:t>
            </a:r>
            <a:endParaRPr lang="en-US" sz="1800" dirty="0"/>
          </a:p>
          <a:p>
            <a:pPr marL="0" indent="0"/>
            <a:endParaRPr lang="en-US" sz="1800" dirty="0"/>
          </a:p>
          <a:p>
            <a:pPr marL="0" indent="0"/>
            <a:r>
              <a:rPr lang="en-US" sz="1800" dirty="0"/>
              <a:t>A copy of the Medicare </a:t>
            </a:r>
            <a:r>
              <a:rPr lang="en-US" sz="1800" dirty="0" smtClean="0"/>
              <a:t>Contractor </a:t>
            </a:r>
            <a:r>
              <a:rPr lang="en-US" sz="1800" dirty="0"/>
              <a:t>determination and supporting documentation must be maintained with the study budget files for research billing purposes.</a:t>
            </a:r>
          </a:p>
          <a:p>
            <a:endParaRPr lang="en-US" dirty="0"/>
          </a:p>
        </p:txBody>
      </p:sp>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15</a:t>
            </a:fld>
            <a:endParaRPr lang="en-US" dirty="0"/>
          </a:p>
        </p:txBody>
      </p:sp>
      <p:pic>
        <p:nvPicPr>
          <p:cNvPr id="8" name="Picture 7"/>
          <p:cNvPicPr>
            <a:picLocks noChangeAspect="1"/>
          </p:cNvPicPr>
          <p:nvPr/>
        </p:nvPicPr>
        <p:blipFill>
          <a:blip r:embed="rId2"/>
          <a:stretch>
            <a:fillRect/>
          </a:stretch>
        </p:blipFill>
        <p:spPr>
          <a:xfrm>
            <a:off x="5257800" y="4295258"/>
            <a:ext cx="2857500" cy="1581150"/>
          </a:xfrm>
          <a:prstGeom prst="rect">
            <a:avLst/>
          </a:prstGeom>
        </p:spPr>
      </p:pic>
    </p:spTree>
    <p:extLst>
      <p:ext uri="{BB962C8B-B14F-4D97-AF65-F5344CB8AC3E}">
        <p14:creationId xmlns:p14="http://schemas.microsoft.com/office/powerpoint/2010/main" val="13986160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p:cNvSpPr>
            <a:spLocks noGrp="1"/>
          </p:cNvSpPr>
          <p:nvPr>
            <p:ph type="title"/>
          </p:nvPr>
        </p:nvSpPr>
        <p:spPr>
          <a:xfrm>
            <a:off x="228600" y="194846"/>
            <a:ext cx="7813675" cy="369332"/>
          </a:xfrm>
        </p:spPr>
        <p:txBody>
          <a:bodyPr/>
          <a:lstStyle/>
          <a:p>
            <a:r>
              <a:rPr lang="en-US" altLang="en-US" sz="2400" dirty="0" smtClean="0"/>
              <a:t>Medicare Coverage Analysis workflow</a:t>
            </a:r>
            <a:endParaRPr lang="en-US" sz="2400" dirty="0"/>
          </a:p>
        </p:txBody>
      </p:sp>
      <p:pic>
        <p:nvPicPr>
          <p:cNvPr id="3" name="Picture 2"/>
          <p:cNvPicPr>
            <a:picLocks noChangeAspect="1"/>
          </p:cNvPicPr>
          <p:nvPr/>
        </p:nvPicPr>
        <p:blipFill>
          <a:blip r:embed="rId3"/>
          <a:stretch>
            <a:fillRect/>
          </a:stretch>
        </p:blipFill>
        <p:spPr>
          <a:xfrm>
            <a:off x="-1" y="914400"/>
            <a:ext cx="9144001" cy="5410200"/>
          </a:xfrm>
          <a:prstGeom prst="rect">
            <a:avLst/>
          </a:prstGeom>
        </p:spPr>
      </p:pic>
    </p:spTree>
    <p:extLst>
      <p:ext uri="{BB962C8B-B14F-4D97-AF65-F5344CB8AC3E}">
        <p14:creationId xmlns:p14="http://schemas.microsoft.com/office/powerpoint/2010/main" val="2932781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231259"/>
            <a:ext cx="7813675" cy="369332"/>
          </a:xfrm>
        </p:spPr>
        <p:txBody>
          <a:bodyPr/>
          <a:lstStyle/>
          <a:p>
            <a:r>
              <a:rPr lang="en-US" sz="2400" dirty="0" smtClean="0"/>
              <a:t>Documents Required to prepare an MCA</a:t>
            </a:r>
            <a:endParaRPr lang="en-US" sz="2400" dirty="0"/>
          </a:p>
        </p:txBody>
      </p:sp>
      <p:sp>
        <p:nvSpPr>
          <p:cNvPr id="3" name="Content Placeholder 2"/>
          <p:cNvSpPr>
            <a:spLocks noGrp="1"/>
          </p:cNvSpPr>
          <p:nvPr>
            <p:ph idx="1"/>
          </p:nvPr>
        </p:nvSpPr>
        <p:spPr>
          <a:xfrm>
            <a:off x="685800" y="1066800"/>
            <a:ext cx="7772400" cy="4952999"/>
          </a:xfrm>
        </p:spPr>
        <p:txBody>
          <a:bodyPr/>
          <a:lstStyle/>
          <a:p>
            <a:pPr>
              <a:lnSpc>
                <a:spcPct val="150000"/>
              </a:lnSpc>
              <a:buFont typeface="Arial" panose="020B0604020202020204" pitchFamily="34" charset="0"/>
              <a:buChar char="•"/>
            </a:pPr>
            <a:r>
              <a:rPr lang="en-US" sz="1800" dirty="0" smtClean="0"/>
              <a:t>Clinical Trial Office Intake Form</a:t>
            </a:r>
          </a:p>
          <a:p>
            <a:pPr>
              <a:lnSpc>
                <a:spcPct val="150000"/>
              </a:lnSpc>
              <a:buFont typeface="Arial" panose="020B0604020202020204" pitchFamily="34" charset="0"/>
              <a:buChar char="•"/>
            </a:pPr>
            <a:r>
              <a:rPr lang="en-US" sz="1800" dirty="0" smtClean="0"/>
              <a:t>DRAFT Consent Form from Sponsor</a:t>
            </a:r>
          </a:p>
          <a:p>
            <a:pPr>
              <a:lnSpc>
                <a:spcPct val="150000"/>
              </a:lnSpc>
              <a:buFont typeface="Arial" panose="020B0604020202020204" pitchFamily="34" charset="0"/>
              <a:buChar char="•"/>
            </a:pPr>
            <a:r>
              <a:rPr lang="en-US" sz="1800" dirty="0" smtClean="0"/>
              <a:t>DRAFT Budget Template from Sponsor</a:t>
            </a:r>
          </a:p>
          <a:p>
            <a:pPr>
              <a:lnSpc>
                <a:spcPct val="150000"/>
              </a:lnSpc>
              <a:buFont typeface="Arial" panose="020B0604020202020204" pitchFamily="34" charset="0"/>
              <a:buChar char="•"/>
            </a:pPr>
            <a:r>
              <a:rPr lang="en-US" sz="1800" dirty="0"/>
              <a:t>Draft Clinical Trial Agreement (CTA) or Notice of Grant Award (NOGA) </a:t>
            </a:r>
          </a:p>
          <a:p>
            <a:pPr>
              <a:lnSpc>
                <a:spcPct val="150000"/>
              </a:lnSpc>
              <a:buFont typeface="Arial" panose="020B0604020202020204" pitchFamily="34" charset="0"/>
              <a:buChar char="•"/>
            </a:pPr>
            <a:r>
              <a:rPr lang="en-US" sz="1800" dirty="0" smtClean="0"/>
              <a:t>Protocol </a:t>
            </a:r>
          </a:p>
          <a:p>
            <a:pPr>
              <a:lnSpc>
                <a:spcPct val="150000"/>
              </a:lnSpc>
              <a:buFont typeface="Arial" panose="020B0604020202020204" pitchFamily="34" charset="0"/>
              <a:buChar char="•"/>
            </a:pPr>
            <a:r>
              <a:rPr lang="en-US" sz="1800" dirty="0" smtClean="0"/>
              <a:t>FDA-related documentation</a:t>
            </a:r>
          </a:p>
          <a:p>
            <a:pPr marL="568325" lvl="3" indent="-285750">
              <a:lnSpc>
                <a:spcPct val="150000"/>
              </a:lnSpc>
              <a:buFont typeface="Wingdings" panose="05000000000000000000" pitchFamily="2" charset="2"/>
              <a:buChar char="§"/>
            </a:pPr>
            <a:r>
              <a:rPr lang="en-US" sz="1800" dirty="0" smtClean="0"/>
              <a:t>Approval letter(s) </a:t>
            </a:r>
            <a:r>
              <a:rPr lang="en-US" sz="1800" dirty="0"/>
              <a:t>or IND/IDE source </a:t>
            </a:r>
            <a:r>
              <a:rPr lang="en-US" sz="1800" dirty="0" smtClean="0"/>
              <a:t>documentation</a:t>
            </a:r>
          </a:p>
          <a:p>
            <a:pPr>
              <a:lnSpc>
                <a:spcPct val="150000"/>
              </a:lnSpc>
              <a:buFont typeface="Arial" panose="020B0604020202020204" pitchFamily="34" charset="0"/>
              <a:buChar char="•"/>
            </a:pPr>
            <a:r>
              <a:rPr lang="en-US" sz="1800" dirty="0" smtClean="0"/>
              <a:t>Other </a:t>
            </a:r>
            <a:r>
              <a:rPr lang="en-US" sz="1800" dirty="0"/>
              <a:t>pertinent documentation related to the </a:t>
            </a:r>
            <a:r>
              <a:rPr lang="en-US" sz="1800" dirty="0" smtClean="0"/>
              <a:t>Coverage Analysis</a:t>
            </a:r>
            <a:endParaRPr lang="en-US" sz="1800" dirty="0"/>
          </a:p>
        </p:txBody>
      </p:sp>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17</a:t>
            </a:fld>
            <a:endParaRPr lang="en-US" dirty="0"/>
          </a:p>
        </p:txBody>
      </p:sp>
    </p:spTree>
    <p:extLst>
      <p:ext uri="{BB962C8B-B14F-4D97-AF65-F5344CB8AC3E}">
        <p14:creationId xmlns:p14="http://schemas.microsoft.com/office/powerpoint/2010/main" val="42573636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231259"/>
            <a:ext cx="7813675" cy="369332"/>
          </a:xfrm>
        </p:spPr>
        <p:txBody>
          <a:bodyPr/>
          <a:lstStyle/>
          <a:p>
            <a:r>
              <a:rPr lang="en-US" sz="2400" dirty="0" smtClean="0"/>
              <a:t>Documents Received From the Clinical Trial Office</a:t>
            </a:r>
            <a:endParaRPr lang="en-US" sz="2400" dirty="0"/>
          </a:p>
        </p:txBody>
      </p:sp>
      <p:sp>
        <p:nvSpPr>
          <p:cNvPr id="3" name="Content Placeholder 2"/>
          <p:cNvSpPr>
            <a:spLocks noGrp="1"/>
          </p:cNvSpPr>
          <p:nvPr>
            <p:ph idx="1"/>
          </p:nvPr>
        </p:nvSpPr>
        <p:spPr>
          <a:xfrm>
            <a:off x="304800" y="1371600"/>
            <a:ext cx="8534400" cy="4267200"/>
          </a:xfrm>
        </p:spPr>
        <p:txBody>
          <a:bodyPr/>
          <a:lstStyle/>
          <a:p>
            <a:pPr marL="0" indent="0">
              <a:lnSpc>
                <a:spcPct val="150000"/>
              </a:lnSpc>
            </a:pPr>
            <a:r>
              <a:rPr lang="en-US" sz="1800" b="1" u="sng" dirty="0" smtClean="0"/>
              <a:t>Medicare Coverage Analysis Memo</a:t>
            </a:r>
          </a:p>
          <a:p>
            <a:pPr marL="0" indent="0">
              <a:lnSpc>
                <a:spcPct val="150000"/>
              </a:lnSpc>
            </a:pPr>
            <a:r>
              <a:rPr lang="en-US" sz="1800" b="1" u="sng" dirty="0" smtClean="0"/>
              <a:t>Medicare Coverage Analysis Worksheet</a:t>
            </a:r>
          </a:p>
          <a:p>
            <a:pPr marL="0" indent="0">
              <a:lnSpc>
                <a:spcPct val="150000"/>
              </a:lnSpc>
            </a:pPr>
            <a:r>
              <a:rPr lang="en-US" sz="1800" b="1" u="sng" dirty="0" smtClean="0"/>
              <a:t>Billing Grid</a:t>
            </a:r>
          </a:p>
          <a:p>
            <a:pPr marL="285750" indent="-285750">
              <a:lnSpc>
                <a:spcPct val="150000"/>
              </a:lnSpc>
              <a:buFont typeface="Arial" panose="020B0604020202020204" pitchFamily="34" charset="0"/>
              <a:buChar char="•"/>
            </a:pPr>
            <a:r>
              <a:rPr lang="en-US" dirty="0" smtClean="0"/>
              <a:t>Details </a:t>
            </a:r>
            <a:r>
              <a:rPr lang="en-US" dirty="0" smtClean="0"/>
              <a:t>all study events including patient </a:t>
            </a:r>
            <a:r>
              <a:rPr lang="en-US" dirty="0"/>
              <a:t>procedures performed </a:t>
            </a:r>
            <a:r>
              <a:rPr lang="en-US" dirty="0" smtClean="0"/>
              <a:t>during </a:t>
            </a:r>
            <a:r>
              <a:rPr lang="en-US" dirty="0"/>
              <a:t>each subject </a:t>
            </a:r>
            <a:r>
              <a:rPr lang="en-US" dirty="0" smtClean="0"/>
              <a:t>visit</a:t>
            </a:r>
          </a:p>
          <a:p>
            <a:pPr marL="285750" indent="-285750">
              <a:lnSpc>
                <a:spcPct val="150000"/>
              </a:lnSpc>
              <a:buFont typeface="Arial" panose="020B0604020202020204" pitchFamily="34" charset="0"/>
              <a:buChar char="•"/>
            </a:pPr>
            <a:r>
              <a:rPr lang="en-US" dirty="0" smtClean="0"/>
              <a:t>Drives where the service should be billed</a:t>
            </a:r>
            <a:r>
              <a:rPr lang="en-US" dirty="0"/>
              <a:t>, who is financially </a:t>
            </a:r>
            <a:r>
              <a:rPr lang="en-US" dirty="0" smtClean="0"/>
              <a:t>responsible for the charge</a:t>
            </a:r>
            <a:endParaRPr lang="en-US" dirty="0"/>
          </a:p>
          <a:p>
            <a:pPr marL="285750" indent="-285750">
              <a:lnSpc>
                <a:spcPct val="150000"/>
              </a:lnSpc>
              <a:buFont typeface="Arial" panose="020B0604020202020204" pitchFamily="34" charset="0"/>
              <a:buChar char="•"/>
            </a:pPr>
            <a:r>
              <a:rPr lang="en-US" dirty="0" smtClean="0"/>
              <a:t>Each </a:t>
            </a:r>
            <a:r>
              <a:rPr lang="en-US" dirty="0"/>
              <a:t>charge clearly identified as </a:t>
            </a:r>
            <a:r>
              <a:rPr lang="en-US" dirty="0" smtClean="0"/>
              <a:t>Third-Party (SOC) </a:t>
            </a:r>
            <a:r>
              <a:rPr lang="en-US" dirty="0"/>
              <a:t>or </a:t>
            </a:r>
            <a:r>
              <a:rPr lang="en-US" dirty="0" smtClean="0"/>
              <a:t>Research (Sponsor Paid- SP)</a:t>
            </a:r>
          </a:p>
          <a:p>
            <a:pPr marL="285750" indent="-285750">
              <a:lnSpc>
                <a:spcPct val="150000"/>
              </a:lnSpc>
              <a:buFont typeface="Arial" panose="020B0604020202020204" pitchFamily="34" charset="0"/>
              <a:buChar char="•"/>
            </a:pPr>
            <a:r>
              <a:rPr lang="en-US" dirty="0" smtClean="0"/>
              <a:t>Billing </a:t>
            </a:r>
            <a:r>
              <a:rPr lang="en-US" dirty="0"/>
              <a:t>grid should be used for each </a:t>
            </a:r>
            <a:r>
              <a:rPr lang="en-US" dirty="0" smtClean="0"/>
              <a:t>study participant as a roadmap to guide patient care charges</a:t>
            </a:r>
            <a:endParaRPr lang="en-US" dirty="0"/>
          </a:p>
          <a:p>
            <a:pPr marL="285750" indent="-285750">
              <a:lnSpc>
                <a:spcPct val="150000"/>
              </a:lnSpc>
              <a:buFont typeface="Arial" panose="020B0604020202020204" pitchFamily="34" charset="0"/>
              <a:buChar char="•"/>
            </a:pPr>
            <a:r>
              <a:rPr lang="en-US" dirty="0" smtClean="0"/>
              <a:t>Vital </a:t>
            </a:r>
            <a:r>
              <a:rPr lang="en-US" dirty="0"/>
              <a:t>tool when reconciling </a:t>
            </a:r>
            <a:r>
              <a:rPr lang="en-US" dirty="0" smtClean="0"/>
              <a:t>study charges</a:t>
            </a:r>
            <a:endParaRPr lang="en-US" dirty="0"/>
          </a:p>
        </p:txBody>
      </p:sp>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18</a:t>
            </a:fld>
            <a:endParaRPr lang="en-US" dirty="0"/>
          </a:p>
        </p:txBody>
      </p:sp>
    </p:spTree>
    <p:extLst>
      <p:ext uri="{BB962C8B-B14F-4D97-AF65-F5344CB8AC3E}">
        <p14:creationId xmlns:p14="http://schemas.microsoft.com/office/powerpoint/2010/main" val="40549819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19</a:t>
            </a:fld>
            <a:endParaRPr lang="en-US" dirty="0"/>
          </a:p>
        </p:txBody>
      </p:sp>
      <p:pic>
        <p:nvPicPr>
          <p:cNvPr id="3" name="Content Placeholder 2"/>
          <p:cNvPicPr>
            <a:picLocks noGrp="1" noChangeAspect="1"/>
          </p:cNvPicPr>
          <p:nvPr>
            <p:ph idx="1"/>
          </p:nvPr>
        </p:nvPicPr>
        <p:blipFill>
          <a:blip r:embed="rId3"/>
          <a:stretch>
            <a:fillRect/>
          </a:stretch>
        </p:blipFill>
        <p:spPr>
          <a:xfrm>
            <a:off x="79953" y="304800"/>
            <a:ext cx="8984093" cy="6261100"/>
          </a:xfrm>
          <a:prstGeom prst="rect">
            <a:avLst/>
          </a:prstGeom>
        </p:spPr>
      </p:pic>
    </p:spTree>
    <p:extLst>
      <p:ext uri="{BB962C8B-B14F-4D97-AF65-F5344CB8AC3E}">
        <p14:creationId xmlns:p14="http://schemas.microsoft.com/office/powerpoint/2010/main" val="42102054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084388"/>
            <a:ext cx="9144000" cy="1247775"/>
          </a:xfrm>
        </p:spPr>
        <p:txBody>
          <a:bodyPr/>
          <a:lstStyle/>
          <a:p>
            <a:pPr algn="ctr"/>
            <a:r>
              <a:rPr lang="en-US" sz="2800" b="1" dirty="0" smtClean="0"/>
              <a:t>Budget Development</a:t>
            </a:r>
            <a:endParaRPr lang="en-US" sz="2800" b="1" dirty="0"/>
          </a:p>
          <a:p>
            <a:endParaRPr lang="en-US" dirty="0"/>
          </a:p>
        </p:txBody>
      </p:sp>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20</a:t>
            </a:fld>
            <a:endParaRPr lang="en-US" dirty="0"/>
          </a:p>
        </p:txBody>
      </p:sp>
      <p:pic>
        <p:nvPicPr>
          <p:cNvPr id="2" name="Picture 1"/>
          <p:cNvPicPr>
            <a:picLocks noChangeAspect="1"/>
          </p:cNvPicPr>
          <p:nvPr/>
        </p:nvPicPr>
        <p:blipFill>
          <a:blip r:embed="rId3"/>
          <a:stretch>
            <a:fillRect/>
          </a:stretch>
        </p:blipFill>
        <p:spPr>
          <a:xfrm>
            <a:off x="304800" y="4009707"/>
            <a:ext cx="3657600" cy="2042160"/>
          </a:xfrm>
          <a:prstGeom prst="rect">
            <a:avLst/>
          </a:prstGeom>
        </p:spPr>
      </p:pic>
      <p:pic>
        <p:nvPicPr>
          <p:cNvPr id="2050" name="Picture 2" descr="http://www.lanex.com/wp-content/uploads/2013/11/InformationGatheri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2638" y="2718117"/>
            <a:ext cx="285750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0499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231260"/>
            <a:ext cx="7813675" cy="369332"/>
          </a:xfrm>
        </p:spPr>
        <p:txBody>
          <a:bodyPr/>
          <a:lstStyle/>
          <a:p>
            <a:r>
              <a:rPr lang="en-US" sz="2400" dirty="0" smtClean="0"/>
              <a:t>Budget Responsibilities</a:t>
            </a:r>
            <a:endParaRPr lang="en-US" sz="2400" dirty="0"/>
          </a:p>
        </p:txBody>
      </p:sp>
      <p:sp>
        <p:nvSpPr>
          <p:cNvPr id="4" name="Slide Number Placeholder 3"/>
          <p:cNvSpPr>
            <a:spLocks noGrp="1"/>
          </p:cNvSpPr>
          <p:nvPr>
            <p:ph type="sldNum" sz="quarter" idx="10"/>
          </p:nvPr>
        </p:nvSpPr>
        <p:spPr/>
        <p:txBody>
          <a:bodyPr/>
          <a:lstStyle/>
          <a:p>
            <a:pPr>
              <a:defRPr/>
            </a:pPr>
            <a:fld id="{2F4F8815-D3AE-45BE-9363-45AC65B03FC4}" type="slidenum">
              <a:rPr lang="en-US" smtClean="0"/>
              <a:pPr>
                <a:defRPr/>
              </a:pPr>
              <a:t>21</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168734355"/>
              </p:ext>
            </p:extLst>
          </p:nvPr>
        </p:nvGraphicFramePr>
        <p:xfrm>
          <a:off x="116376" y="990600"/>
          <a:ext cx="84963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22627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87325" y="87868"/>
            <a:ext cx="7813675" cy="369332"/>
          </a:xfrm>
        </p:spPr>
        <p:txBody>
          <a:bodyPr/>
          <a:lstStyle/>
          <a:p>
            <a:r>
              <a:rPr lang="en-US" sz="2400" dirty="0"/>
              <a:t>Does the budget support the work to be performed?</a:t>
            </a:r>
          </a:p>
        </p:txBody>
      </p:sp>
      <p:sp>
        <p:nvSpPr>
          <p:cNvPr id="3" name="Rectangle 2"/>
          <p:cNvSpPr/>
          <p:nvPr/>
        </p:nvSpPr>
        <p:spPr>
          <a:xfrm>
            <a:off x="122239" y="1143000"/>
            <a:ext cx="8804884" cy="5257800"/>
          </a:xfrm>
          <a:prstGeom prst="rect">
            <a:avLst/>
          </a:prstGeom>
        </p:spPr>
        <p:txBody>
          <a:bodyPr/>
          <a:lstStyle/>
          <a:p>
            <a:r>
              <a:rPr lang="en-US" sz="1600" dirty="0" smtClean="0"/>
              <a:t>This question cannot be answered by looking at the sponsor budget alone.  </a:t>
            </a:r>
          </a:p>
          <a:p>
            <a:endParaRPr lang="en-US" sz="1600" dirty="0" smtClean="0"/>
          </a:p>
          <a:p>
            <a:pPr marL="1198563" lvl="2" indent="-285750">
              <a:buFont typeface="Arial" pitchFamily="34" charset="0"/>
              <a:buChar char="•"/>
            </a:pPr>
            <a:r>
              <a:rPr lang="en-US" sz="1600" dirty="0" smtClean="0"/>
              <a:t>An internal budget must be prepared. </a:t>
            </a:r>
          </a:p>
          <a:p>
            <a:pPr marL="1198563" lvl="2" indent="-285750">
              <a:buFont typeface="Arial" pitchFamily="34" charset="0"/>
              <a:buChar char="•"/>
            </a:pPr>
            <a:endParaRPr lang="en-US" sz="1600" dirty="0"/>
          </a:p>
          <a:p>
            <a:pPr marL="1198563" lvl="2" indent="-285750">
              <a:buFont typeface="Arial" pitchFamily="34" charset="0"/>
              <a:buChar char="•"/>
            </a:pPr>
            <a:r>
              <a:rPr lang="en-US" sz="1600" dirty="0" smtClean="0"/>
              <a:t>Your CTFA will work with </a:t>
            </a:r>
            <a:r>
              <a:rPr lang="en-US" sz="1600" dirty="0" smtClean="0"/>
              <a:t>you </a:t>
            </a:r>
            <a:r>
              <a:rPr lang="en-US" sz="1600" dirty="0" smtClean="0"/>
              <a:t>to answer this question.</a:t>
            </a:r>
          </a:p>
          <a:p>
            <a:pPr lvl="1" indent="0"/>
            <a:endParaRPr lang="en-US" sz="1600" dirty="0"/>
          </a:p>
          <a:p>
            <a:endParaRPr lang="en-US" sz="1600" b="1" i="1" dirty="0" smtClean="0"/>
          </a:p>
          <a:p>
            <a:endParaRPr lang="en-US" sz="1600" b="1" i="1" dirty="0" smtClean="0"/>
          </a:p>
          <a:p>
            <a:endParaRPr lang="en-US" sz="1600" b="1" i="1" dirty="0"/>
          </a:p>
          <a:p>
            <a:endParaRPr lang="en-US" sz="1600" b="1" i="1" dirty="0" smtClean="0"/>
          </a:p>
          <a:p>
            <a:endParaRPr lang="en-US" sz="1600" b="1" i="1" dirty="0" smtClean="0"/>
          </a:p>
          <a:p>
            <a:endParaRPr lang="en-US" sz="1600" b="1" i="1" dirty="0"/>
          </a:p>
          <a:p>
            <a:endParaRPr lang="en-US" sz="1600" b="1" i="1" dirty="0" smtClean="0"/>
          </a:p>
          <a:p>
            <a:endParaRPr lang="en-US" sz="1600" b="1" i="1" dirty="0" smtClean="0"/>
          </a:p>
          <a:p>
            <a:r>
              <a:rPr lang="en-US" sz="1600" b="1" dirty="0" smtClean="0"/>
              <a:t>It </a:t>
            </a:r>
            <a:r>
              <a:rPr lang="en-US" sz="1600" b="1" dirty="0"/>
              <a:t>is important to understand the complete cost and have an accurate budget for every clinical trial.  </a:t>
            </a:r>
          </a:p>
          <a:p>
            <a:endParaRPr lang="en-US" sz="1600" b="1" i="1" dirty="0" smtClean="0">
              <a:solidFill>
                <a:srgbClr val="00B050"/>
              </a:solidFill>
            </a:endParaRPr>
          </a:p>
          <a:p>
            <a:r>
              <a:rPr lang="en-US" sz="1600" b="1" i="1" dirty="0" smtClean="0">
                <a:solidFill>
                  <a:srgbClr val="00B050"/>
                </a:solidFill>
              </a:rPr>
              <a:t>There are many reasons to go ahead with a study knowing the cost is not fully covered, however you should discuss this with your Chair, as departmental or discretionary funds are required to cover the projected deficit.</a:t>
            </a:r>
          </a:p>
          <a:p>
            <a:pPr lvl="0" rtl="0">
              <a:buChar char="•"/>
            </a:pPr>
            <a:endParaRPr lang="en-US" sz="1600" dirty="0"/>
          </a:p>
          <a:p>
            <a:pPr lvl="0" rtl="0"/>
            <a:endParaRPr lang="en-US" sz="1600" dirty="0" smtClean="0"/>
          </a:p>
          <a:p>
            <a:pPr lvl="0" rtl="0"/>
            <a:endParaRPr lang="en-US" sz="1600"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438400"/>
            <a:ext cx="2857500"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0"/>
          </p:nvPr>
        </p:nvSpPr>
        <p:spPr/>
        <p:txBody>
          <a:bodyPr/>
          <a:lstStyle/>
          <a:p>
            <a:pPr>
              <a:defRPr/>
            </a:pPr>
            <a:fld id="{D6838B7E-990C-490C-831E-DDDB26DA69A6}" type="slidenum">
              <a:rPr lang="en-US" smtClean="0"/>
              <a:pPr>
                <a:defRPr/>
              </a:pPr>
              <a:t>22</a:t>
            </a:fld>
            <a:endParaRPr lang="en-US" dirty="0"/>
          </a:p>
        </p:txBody>
      </p:sp>
    </p:spTree>
    <p:extLst>
      <p:ext uri="{BB962C8B-B14F-4D97-AF65-F5344CB8AC3E}">
        <p14:creationId xmlns:p14="http://schemas.microsoft.com/office/powerpoint/2010/main" val="32523876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22238" y="231260"/>
            <a:ext cx="7813675" cy="369332"/>
          </a:xfrm>
        </p:spPr>
        <p:txBody>
          <a:bodyPr/>
          <a:lstStyle/>
          <a:p>
            <a:pPr eaLnBrk="1" hangingPunct="1"/>
            <a:r>
              <a:rPr lang="en-US" sz="2400" dirty="0" smtClean="0"/>
              <a:t>Capturing all Costs</a:t>
            </a:r>
          </a:p>
        </p:txBody>
      </p:sp>
      <p:sp>
        <p:nvSpPr>
          <p:cNvPr id="9219" name="Rectangle 3"/>
          <p:cNvSpPr>
            <a:spLocks noGrp="1" noChangeArrowheads="1"/>
          </p:cNvSpPr>
          <p:nvPr>
            <p:ph type="body" idx="1"/>
          </p:nvPr>
        </p:nvSpPr>
        <p:spPr>
          <a:xfrm>
            <a:off x="41031" y="990601"/>
            <a:ext cx="4480560" cy="2560320"/>
          </a:xfrm>
        </p:spPr>
        <p:style>
          <a:lnRef idx="1">
            <a:schemeClr val="accent4"/>
          </a:lnRef>
          <a:fillRef idx="2">
            <a:schemeClr val="accent4"/>
          </a:fillRef>
          <a:effectRef idx="1">
            <a:schemeClr val="accent4"/>
          </a:effectRef>
          <a:fontRef idx="minor">
            <a:schemeClr val="dk1"/>
          </a:fontRef>
        </p:style>
        <p:txBody>
          <a:bodyPr/>
          <a:lstStyle/>
          <a:p>
            <a:pPr marL="1587" lvl="1" indent="0" eaLnBrk="1" hangingPunct="1">
              <a:lnSpc>
                <a:spcPct val="200000"/>
              </a:lnSpc>
              <a:buNone/>
            </a:pPr>
            <a:r>
              <a:rPr lang="en-US" b="1" u="sng" dirty="0" smtClean="0"/>
              <a:t>Start-Up Costs</a:t>
            </a:r>
          </a:p>
          <a:p>
            <a:pPr lvl="1" eaLnBrk="1" hangingPunct="1">
              <a:lnSpc>
                <a:spcPct val="150000"/>
              </a:lnSpc>
              <a:buFont typeface="Arial" pitchFamily="34" charset="0"/>
              <a:buChar char="•"/>
            </a:pPr>
            <a:r>
              <a:rPr lang="en-US" sz="1400" dirty="0"/>
              <a:t>PI and </a:t>
            </a:r>
            <a:r>
              <a:rPr lang="en-US" sz="1400" dirty="0" smtClean="0"/>
              <a:t>Team Effort - Investigator </a:t>
            </a:r>
            <a:r>
              <a:rPr lang="en-US" sz="1400" dirty="0"/>
              <a:t>meeting, Site selection </a:t>
            </a:r>
            <a:r>
              <a:rPr lang="en-US" sz="1400" dirty="0" smtClean="0"/>
              <a:t>visit, Site </a:t>
            </a:r>
            <a:r>
              <a:rPr lang="en-US" sz="1400" dirty="0"/>
              <a:t>Initiation, </a:t>
            </a:r>
            <a:r>
              <a:rPr lang="en-US" sz="1400" dirty="0" smtClean="0"/>
              <a:t>etc.…</a:t>
            </a:r>
          </a:p>
          <a:p>
            <a:pPr lvl="1" eaLnBrk="1" hangingPunct="1">
              <a:lnSpc>
                <a:spcPct val="150000"/>
              </a:lnSpc>
              <a:buFont typeface="Arial" pitchFamily="34" charset="0"/>
              <a:buChar char="•"/>
            </a:pPr>
            <a:r>
              <a:rPr lang="en-US" sz="1400" dirty="0" smtClean="0">
                <a:solidFill>
                  <a:schemeClr val="tx1"/>
                </a:solidFill>
              </a:rPr>
              <a:t>Administrative Fees </a:t>
            </a:r>
          </a:p>
          <a:p>
            <a:pPr lvl="1" eaLnBrk="1" hangingPunct="1">
              <a:lnSpc>
                <a:spcPct val="150000"/>
              </a:lnSpc>
              <a:buFont typeface="Arial" pitchFamily="34" charset="0"/>
              <a:buChar char="•"/>
            </a:pPr>
            <a:r>
              <a:rPr lang="en-US" sz="1400" dirty="0" smtClean="0"/>
              <a:t>Study </a:t>
            </a:r>
            <a:r>
              <a:rPr lang="en-US" sz="1400" dirty="0" smtClean="0"/>
              <a:t>training</a:t>
            </a:r>
          </a:p>
          <a:p>
            <a:pPr lvl="1" eaLnBrk="1" hangingPunct="1">
              <a:lnSpc>
                <a:spcPct val="150000"/>
              </a:lnSpc>
              <a:buFont typeface="Arial" pitchFamily="34" charset="0"/>
              <a:buChar char="•"/>
            </a:pPr>
            <a:r>
              <a:rPr lang="en-US" sz="1400" dirty="0" smtClean="0"/>
              <a:t>Regulatory Document Preparation</a:t>
            </a:r>
          </a:p>
          <a:p>
            <a:pPr lvl="1" eaLnBrk="1" hangingPunct="1">
              <a:lnSpc>
                <a:spcPct val="150000"/>
              </a:lnSpc>
              <a:buFont typeface="Arial" pitchFamily="34" charset="0"/>
              <a:buChar char="•"/>
            </a:pPr>
            <a:r>
              <a:rPr lang="en-US" sz="1400" dirty="0" smtClean="0"/>
              <a:t>IRB preparation &amp; review</a:t>
            </a:r>
          </a:p>
          <a:p>
            <a:pPr marL="1587" lvl="1" indent="0" eaLnBrk="1" hangingPunct="1">
              <a:lnSpc>
                <a:spcPct val="200000"/>
              </a:lnSpc>
              <a:buNone/>
            </a:pPr>
            <a:endParaRPr lang="en-US" dirty="0"/>
          </a:p>
          <a:p>
            <a:pPr lvl="1" eaLnBrk="1" hangingPunct="1">
              <a:lnSpc>
                <a:spcPct val="200000"/>
              </a:lnSpc>
              <a:buFont typeface="Arial" pitchFamily="34" charset="0"/>
              <a:buChar char="•"/>
            </a:pPr>
            <a:endParaRPr lang="en-US" dirty="0" smtClean="0"/>
          </a:p>
          <a:p>
            <a:pPr eaLnBrk="1" hangingPunct="1">
              <a:lnSpc>
                <a:spcPct val="90000"/>
              </a:lnSpc>
            </a:pPr>
            <a:endParaRPr lang="en-US" sz="2800" dirty="0" smtClean="0"/>
          </a:p>
        </p:txBody>
      </p:sp>
      <p:grpSp>
        <p:nvGrpSpPr>
          <p:cNvPr id="9" name="Group 8"/>
          <p:cNvGrpSpPr/>
          <p:nvPr/>
        </p:nvGrpSpPr>
        <p:grpSpPr>
          <a:xfrm>
            <a:off x="4563794" y="1005849"/>
            <a:ext cx="4480560" cy="2545072"/>
            <a:chOff x="4540348" y="1006951"/>
            <a:chExt cx="4480560" cy="1685623"/>
          </a:xfrm>
        </p:grpSpPr>
        <p:sp>
          <p:nvSpPr>
            <p:cNvPr id="4" name="TextBox 3"/>
            <p:cNvSpPr txBox="1"/>
            <p:nvPr/>
          </p:nvSpPr>
          <p:spPr>
            <a:xfrm>
              <a:off x="4540348" y="1006951"/>
              <a:ext cx="4480560" cy="168562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1587" lvl="1" indent="0" eaLnBrk="1" hangingPunct="1">
                <a:buNone/>
              </a:pPr>
              <a:r>
                <a:rPr lang="en-US" sz="1600" b="1" u="sng" dirty="0"/>
                <a:t>Cost should be calculated and included for:</a:t>
              </a:r>
            </a:p>
            <a:p>
              <a:pPr lvl="1" eaLnBrk="1" hangingPunct="1">
                <a:buFont typeface="Arial" pitchFamily="34" charset="0"/>
                <a:buChar char="•"/>
              </a:pPr>
              <a:endParaRPr lang="en-US" sz="1400" dirty="0" smtClean="0"/>
            </a:p>
            <a:p>
              <a:pPr lvl="1" eaLnBrk="1" hangingPunct="1">
                <a:buFont typeface="Arial" pitchFamily="34" charset="0"/>
                <a:buChar char="•"/>
              </a:pPr>
              <a:r>
                <a:rPr lang="en-US" sz="1400" dirty="0" smtClean="0"/>
                <a:t>Screen </a:t>
              </a:r>
              <a:r>
                <a:rPr lang="en-US" sz="1400" dirty="0"/>
                <a:t>failure </a:t>
              </a:r>
              <a:r>
                <a:rPr lang="en-US" sz="1400" dirty="0" smtClean="0"/>
                <a:t>rate</a:t>
              </a:r>
            </a:p>
            <a:p>
              <a:pPr lvl="1" eaLnBrk="1" hangingPunct="1">
                <a:buFont typeface="Arial" pitchFamily="34" charset="0"/>
                <a:buChar char="•"/>
              </a:pPr>
              <a:endParaRPr lang="en-US" sz="1400" dirty="0"/>
            </a:p>
            <a:p>
              <a:pPr lvl="1" eaLnBrk="1" hangingPunct="1">
                <a:buFont typeface="Arial" pitchFamily="34" charset="0"/>
                <a:buChar char="•"/>
              </a:pPr>
              <a:r>
                <a:rPr lang="en-US" sz="1400" dirty="0"/>
                <a:t>Drop out </a:t>
              </a:r>
              <a:r>
                <a:rPr lang="en-US" sz="1400" dirty="0" smtClean="0"/>
                <a:t>rate</a:t>
              </a:r>
            </a:p>
            <a:p>
              <a:pPr lvl="1" eaLnBrk="1" hangingPunct="1">
                <a:buFont typeface="Arial" pitchFamily="34" charset="0"/>
                <a:buChar char="•"/>
              </a:pPr>
              <a:endParaRPr lang="en-US" sz="1400" dirty="0"/>
            </a:p>
            <a:p>
              <a:pPr lvl="1" eaLnBrk="1" hangingPunct="1">
                <a:buFont typeface="Arial" pitchFamily="34" charset="0"/>
                <a:buChar char="•"/>
              </a:pPr>
              <a:r>
                <a:rPr lang="en-US" sz="1400" dirty="0"/>
                <a:t>Review of </a:t>
              </a:r>
              <a:r>
                <a:rPr lang="en-US" sz="1400" dirty="0" smtClean="0"/>
                <a:t>Medications</a:t>
              </a:r>
            </a:p>
            <a:p>
              <a:pPr lvl="1" eaLnBrk="1" hangingPunct="1">
                <a:buFont typeface="Arial" pitchFamily="34" charset="0"/>
                <a:buChar char="•"/>
              </a:pPr>
              <a:endParaRPr lang="en-US" sz="1400" dirty="0"/>
            </a:p>
            <a:p>
              <a:pPr lvl="1" eaLnBrk="1" hangingPunct="1">
                <a:buFont typeface="Arial" pitchFamily="34" charset="0"/>
                <a:buChar char="•"/>
              </a:pPr>
              <a:r>
                <a:rPr lang="en-US" sz="1400" dirty="0"/>
                <a:t>Processing of Pharmacokinetics (PKs</a:t>
              </a:r>
              <a:r>
                <a:rPr lang="en-US" sz="1400" dirty="0" smtClean="0"/>
                <a:t>)</a:t>
              </a:r>
              <a:endParaRPr lang="en-US" sz="1600" dirty="0"/>
            </a:p>
          </p:txBody>
        </p:sp>
        <p:pic>
          <p:nvPicPr>
            <p:cNvPr id="5" name="Picture 4"/>
            <p:cNvPicPr>
              <a:picLocks noChangeAspect="1"/>
            </p:cNvPicPr>
            <p:nvPr/>
          </p:nvPicPr>
          <p:blipFill>
            <a:blip r:embed="rId3"/>
            <a:stretch>
              <a:fillRect/>
            </a:stretch>
          </p:blipFill>
          <p:spPr>
            <a:xfrm>
              <a:off x="8001000" y="1600200"/>
              <a:ext cx="822919" cy="545725"/>
            </a:xfrm>
            <a:prstGeom prst="rect">
              <a:avLst/>
            </a:prstGeom>
          </p:spPr>
        </p:pic>
      </p:grpSp>
      <p:grpSp>
        <p:nvGrpSpPr>
          <p:cNvPr id="8" name="Group 7"/>
          <p:cNvGrpSpPr/>
          <p:nvPr/>
        </p:nvGrpSpPr>
        <p:grpSpPr>
          <a:xfrm>
            <a:off x="38100" y="3594743"/>
            <a:ext cx="4480560" cy="2523767"/>
            <a:chOff x="43490" y="4157371"/>
            <a:chExt cx="4469424" cy="1643751"/>
          </a:xfrm>
        </p:grpSpPr>
        <p:sp>
          <p:nvSpPr>
            <p:cNvPr id="3" name="TextBox 2"/>
            <p:cNvSpPr txBox="1"/>
            <p:nvPr/>
          </p:nvSpPr>
          <p:spPr>
            <a:xfrm>
              <a:off x="43490" y="4157371"/>
              <a:ext cx="4469424" cy="164375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0" indent="0" eaLnBrk="1" hangingPunct="1">
                <a:lnSpc>
                  <a:spcPct val="200000"/>
                </a:lnSpc>
              </a:pPr>
              <a:r>
                <a:rPr lang="en-US" sz="1600" b="1" u="sng" dirty="0"/>
                <a:t>Other fixed costs:</a:t>
              </a:r>
            </a:p>
            <a:p>
              <a:pPr lvl="1" eaLnBrk="1" hangingPunct="1">
                <a:lnSpc>
                  <a:spcPct val="150000"/>
                </a:lnSpc>
                <a:buFont typeface="Arial" pitchFamily="34" charset="0"/>
                <a:buChar char="•"/>
              </a:pPr>
              <a:r>
                <a:rPr lang="en-US" sz="1400" dirty="0"/>
                <a:t>Pharmacy</a:t>
              </a:r>
            </a:p>
            <a:p>
              <a:pPr lvl="2" eaLnBrk="1" hangingPunct="1">
                <a:lnSpc>
                  <a:spcPct val="150000"/>
                </a:lnSpc>
                <a:buFont typeface="Arial" pitchFamily="34" charset="0"/>
                <a:buChar char="•"/>
              </a:pPr>
              <a:r>
                <a:rPr lang="en-US" sz="1400" dirty="0"/>
                <a:t>Study Initiation</a:t>
              </a:r>
            </a:p>
            <a:p>
              <a:pPr lvl="2" eaLnBrk="1" hangingPunct="1">
                <a:lnSpc>
                  <a:spcPct val="150000"/>
                </a:lnSpc>
                <a:buFont typeface="Arial" pitchFamily="34" charset="0"/>
                <a:buChar char="•"/>
              </a:pPr>
              <a:r>
                <a:rPr lang="en-US" sz="1400" dirty="0" smtClean="0"/>
                <a:t>Study Maintenance</a:t>
              </a:r>
            </a:p>
            <a:p>
              <a:pPr lvl="2" eaLnBrk="1" hangingPunct="1">
                <a:lnSpc>
                  <a:spcPct val="150000"/>
                </a:lnSpc>
                <a:buFont typeface="Arial" pitchFamily="34" charset="0"/>
                <a:buChar char="•"/>
              </a:pPr>
              <a:r>
                <a:rPr lang="en-US" sz="1400" dirty="0" smtClean="0"/>
                <a:t>Study </a:t>
              </a:r>
              <a:r>
                <a:rPr lang="en-US" sz="1400" dirty="0"/>
                <a:t>Close-Out Fees</a:t>
              </a:r>
            </a:p>
            <a:p>
              <a:pPr lvl="1" eaLnBrk="1" hangingPunct="1">
                <a:lnSpc>
                  <a:spcPct val="150000"/>
                </a:lnSpc>
                <a:buFont typeface="Arial" pitchFamily="34" charset="0"/>
                <a:buChar char="•"/>
              </a:pPr>
              <a:r>
                <a:rPr lang="en-US" sz="1400" dirty="0"/>
                <a:t>Storage </a:t>
              </a:r>
              <a:r>
                <a:rPr lang="en-US" sz="1400" dirty="0" smtClean="0"/>
                <a:t>fees</a:t>
              </a:r>
            </a:p>
            <a:p>
              <a:pPr lvl="1" eaLnBrk="1" hangingPunct="1">
                <a:lnSpc>
                  <a:spcPct val="150000"/>
                </a:lnSpc>
                <a:buFont typeface="Arial" pitchFamily="34" charset="0"/>
                <a:buChar char="•"/>
              </a:pPr>
              <a:r>
                <a:rPr lang="en-US" sz="1400" dirty="0" smtClean="0"/>
                <a:t>Other fixed costs?</a:t>
              </a:r>
              <a:endParaRPr lang="en-US" sz="1400"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5600" y="4317171"/>
              <a:ext cx="1568694" cy="1055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 name="TextBox 6"/>
          <p:cNvSpPr txBox="1"/>
          <p:nvPr/>
        </p:nvSpPr>
        <p:spPr>
          <a:xfrm>
            <a:off x="4553164" y="3589886"/>
            <a:ext cx="4480560" cy="255454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eaLnBrk="1" fontAlgn="auto" hangingPunct="1">
              <a:lnSpc>
                <a:spcPct val="80000"/>
              </a:lnSpc>
              <a:spcBef>
                <a:spcPts val="0"/>
              </a:spcBef>
              <a:spcAft>
                <a:spcPts val="0"/>
              </a:spcAft>
              <a:defRPr/>
            </a:pPr>
            <a:r>
              <a:rPr lang="en-US" altLang="en-US" sz="1600" b="1" u="sng" dirty="0">
                <a:solidFill>
                  <a:schemeClr val="tx1"/>
                </a:solidFill>
              </a:rPr>
              <a:t>Event Based </a:t>
            </a:r>
            <a:r>
              <a:rPr lang="en-US" altLang="en-US" sz="1600" b="1" u="sng" dirty="0" smtClean="0">
                <a:solidFill>
                  <a:schemeClr val="tx1"/>
                </a:solidFill>
              </a:rPr>
              <a:t>(</a:t>
            </a:r>
            <a:r>
              <a:rPr lang="en-US" altLang="en-US" sz="1600" b="1" u="sng" dirty="0">
                <a:solidFill>
                  <a:schemeClr val="tx1"/>
                </a:solidFill>
              </a:rPr>
              <a:t>Invoiceable) Fees – </a:t>
            </a:r>
            <a:endParaRPr lang="en-US" altLang="en-US" sz="1600" b="1" u="sng" dirty="0" smtClean="0">
              <a:solidFill>
                <a:schemeClr val="tx1"/>
              </a:solidFill>
            </a:endParaRPr>
          </a:p>
          <a:p>
            <a:pPr eaLnBrk="1" fontAlgn="auto" hangingPunct="1">
              <a:lnSpc>
                <a:spcPct val="80000"/>
              </a:lnSpc>
              <a:spcBef>
                <a:spcPts val="0"/>
              </a:spcBef>
              <a:spcAft>
                <a:spcPts val="0"/>
              </a:spcAft>
              <a:defRPr/>
            </a:pPr>
            <a:r>
              <a:rPr lang="en-US" altLang="en-US" sz="1600" b="1" u="sng" dirty="0" smtClean="0">
                <a:solidFill>
                  <a:schemeClr val="tx1"/>
                </a:solidFill>
              </a:rPr>
              <a:t>As </a:t>
            </a:r>
            <a:r>
              <a:rPr lang="en-US" altLang="en-US" sz="1600" b="1" u="sng" dirty="0" smtClean="0">
                <a:solidFill>
                  <a:schemeClr val="tx1"/>
                </a:solidFill>
              </a:rPr>
              <a:t>Applicable</a:t>
            </a:r>
          </a:p>
          <a:p>
            <a:pPr eaLnBrk="1" fontAlgn="auto" hangingPunct="1">
              <a:lnSpc>
                <a:spcPct val="80000"/>
              </a:lnSpc>
              <a:spcBef>
                <a:spcPts val="0"/>
              </a:spcBef>
              <a:spcAft>
                <a:spcPts val="0"/>
              </a:spcAft>
              <a:defRPr/>
            </a:pPr>
            <a:endParaRPr lang="en-US" altLang="en-US" sz="1400" b="1" u="sng" dirty="0" smtClean="0">
              <a:solidFill>
                <a:schemeClr val="tx1"/>
              </a:solidFill>
            </a:endParaRPr>
          </a:p>
          <a:p>
            <a:pPr marL="285750" indent="-285750" eaLnBrk="1" fontAlgn="auto" hangingPunct="1">
              <a:lnSpc>
                <a:spcPct val="80000"/>
              </a:lnSpc>
              <a:spcBef>
                <a:spcPts val="0"/>
              </a:spcBef>
              <a:spcAft>
                <a:spcPts val="0"/>
              </a:spcAft>
              <a:buFont typeface="Arial" panose="020B0604020202020204" pitchFamily="34" charset="0"/>
              <a:buChar char="•"/>
              <a:defRPr/>
            </a:pPr>
            <a:r>
              <a:rPr lang="en-US" sz="1400" dirty="0" smtClean="0">
                <a:solidFill>
                  <a:schemeClr val="tx1"/>
                </a:solidFill>
              </a:rPr>
              <a:t>Annual </a:t>
            </a:r>
            <a:r>
              <a:rPr lang="en-US" sz="1400" dirty="0">
                <a:solidFill>
                  <a:schemeClr val="tx1"/>
                </a:solidFill>
              </a:rPr>
              <a:t>IRB Preparation and </a:t>
            </a:r>
            <a:r>
              <a:rPr lang="en-US" sz="1400" dirty="0" smtClean="0">
                <a:solidFill>
                  <a:schemeClr val="tx1"/>
                </a:solidFill>
              </a:rPr>
              <a:t>Review</a:t>
            </a:r>
            <a:endParaRPr lang="en-US" sz="1400" dirty="0" smtClean="0">
              <a:solidFill>
                <a:schemeClr val="tx1"/>
              </a:solidFill>
            </a:endParaRPr>
          </a:p>
          <a:p>
            <a:pPr marL="285750" indent="-285750" eaLnBrk="1" fontAlgn="auto" hangingPunct="1">
              <a:lnSpc>
                <a:spcPct val="80000"/>
              </a:lnSpc>
              <a:spcBef>
                <a:spcPts val="0"/>
              </a:spcBef>
              <a:spcAft>
                <a:spcPts val="0"/>
              </a:spcAft>
              <a:buFont typeface="Arial" panose="020B0604020202020204" pitchFamily="34" charset="0"/>
              <a:buChar char="•"/>
              <a:defRPr/>
            </a:pPr>
            <a:endParaRPr lang="en-US" sz="1400" dirty="0" smtClean="0">
              <a:solidFill>
                <a:schemeClr val="tx1"/>
              </a:solidFill>
            </a:endParaRPr>
          </a:p>
          <a:p>
            <a:pPr marL="285750" indent="-285750" eaLnBrk="1" fontAlgn="auto" hangingPunct="1">
              <a:lnSpc>
                <a:spcPct val="80000"/>
              </a:lnSpc>
              <a:spcBef>
                <a:spcPts val="0"/>
              </a:spcBef>
              <a:spcAft>
                <a:spcPts val="0"/>
              </a:spcAft>
              <a:buFont typeface="Arial" panose="020B0604020202020204" pitchFamily="34" charset="0"/>
              <a:buChar char="•"/>
              <a:defRPr/>
            </a:pPr>
            <a:r>
              <a:rPr lang="en-US" sz="1400" dirty="0" smtClean="0">
                <a:solidFill>
                  <a:schemeClr val="tx1"/>
                </a:solidFill>
              </a:rPr>
              <a:t>IRB </a:t>
            </a:r>
            <a:r>
              <a:rPr lang="en-US" sz="1400" dirty="0">
                <a:solidFill>
                  <a:schemeClr val="tx1"/>
                </a:solidFill>
              </a:rPr>
              <a:t>Amendment Preparation and </a:t>
            </a:r>
            <a:r>
              <a:rPr lang="en-US" sz="1400" dirty="0" smtClean="0">
                <a:solidFill>
                  <a:schemeClr val="tx1"/>
                </a:solidFill>
              </a:rPr>
              <a:t>Review</a:t>
            </a:r>
          </a:p>
          <a:p>
            <a:pPr marL="285750" indent="-285750" eaLnBrk="1" fontAlgn="auto" hangingPunct="1">
              <a:lnSpc>
                <a:spcPct val="80000"/>
              </a:lnSpc>
              <a:spcBef>
                <a:spcPts val="0"/>
              </a:spcBef>
              <a:spcAft>
                <a:spcPts val="0"/>
              </a:spcAft>
              <a:buFont typeface="Arial" panose="020B0604020202020204" pitchFamily="34" charset="0"/>
              <a:buChar char="•"/>
              <a:defRPr/>
            </a:pPr>
            <a:endParaRPr lang="en-US" sz="1400" dirty="0">
              <a:solidFill>
                <a:schemeClr val="tx1"/>
              </a:solidFill>
            </a:endParaRPr>
          </a:p>
          <a:p>
            <a:pPr marL="285750" indent="-285750" eaLnBrk="1" fontAlgn="auto" hangingPunct="1">
              <a:lnSpc>
                <a:spcPct val="80000"/>
              </a:lnSpc>
              <a:spcBef>
                <a:spcPts val="0"/>
              </a:spcBef>
              <a:spcAft>
                <a:spcPts val="0"/>
              </a:spcAft>
              <a:buFont typeface="Arial" panose="020B0604020202020204" pitchFamily="34" charset="0"/>
              <a:buChar char="•"/>
              <a:defRPr/>
            </a:pPr>
            <a:r>
              <a:rPr lang="en-US" sz="1400" dirty="0" smtClean="0">
                <a:solidFill>
                  <a:schemeClr val="tx1"/>
                </a:solidFill>
              </a:rPr>
              <a:t>Safety </a:t>
            </a:r>
            <a:r>
              <a:rPr lang="en-US" sz="1400" dirty="0">
                <a:solidFill>
                  <a:schemeClr val="tx1"/>
                </a:solidFill>
              </a:rPr>
              <a:t>Report Preparation </a:t>
            </a:r>
            <a:r>
              <a:rPr lang="en-US" sz="1400" dirty="0" smtClean="0">
                <a:solidFill>
                  <a:schemeClr val="tx1"/>
                </a:solidFill>
              </a:rPr>
              <a:t>and </a:t>
            </a:r>
            <a:r>
              <a:rPr lang="en-US" sz="1400" dirty="0">
                <a:solidFill>
                  <a:schemeClr val="tx1"/>
                </a:solidFill>
              </a:rPr>
              <a:t>Review </a:t>
            </a:r>
            <a:endParaRPr lang="en-US" sz="1400" dirty="0" smtClean="0">
              <a:solidFill>
                <a:schemeClr val="tx1"/>
              </a:solidFill>
            </a:endParaRPr>
          </a:p>
          <a:p>
            <a:pPr marL="285750" indent="-285750" eaLnBrk="1" fontAlgn="auto" hangingPunct="1">
              <a:lnSpc>
                <a:spcPct val="80000"/>
              </a:lnSpc>
              <a:spcBef>
                <a:spcPts val="0"/>
              </a:spcBef>
              <a:spcAft>
                <a:spcPts val="0"/>
              </a:spcAft>
              <a:buFont typeface="Arial" panose="020B0604020202020204" pitchFamily="34" charset="0"/>
              <a:buChar char="•"/>
              <a:defRPr/>
            </a:pPr>
            <a:endParaRPr lang="en-US" sz="1400" dirty="0">
              <a:solidFill>
                <a:schemeClr val="tx1"/>
              </a:solidFill>
            </a:endParaRPr>
          </a:p>
          <a:p>
            <a:pPr marL="285750" indent="-285750" eaLnBrk="1" fontAlgn="auto" hangingPunct="1">
              <a:lnSpc>
                <a:spcPct val="80000"/>
              </a:lnSpc>
              <a:spcBef>
                <a:spcPts val="0"/>
              </a:spcBef>
              <a:spcAft>
                <a:spcPts val="0"/>
              </a:spcAft>
              <a:buFont typeface="Arial" panose="020B0604020202020204" pitchFamily="34" charset="0"/>
              <a:buChar char="•"/>
              <a:defRPr/>
            </a:pPr>
            <a:r>
              <a:rPr lang="en-US" sz="1400" dirty="0" smtClean="0">
                <a:solidFill>
                  <a:schemeClr val="tx1"/>
                </a:solidFill>
              </a:rPr>
              <a:t>Adverse </a:t>
            </a:r>
            <a:r>
              <a:rPr lang="en-US" sz="1400" dirty="0">
                <a:solidFill>
                  <a:schemeClr val="tx1"/>
                </a:solidFill>
              </a:rPr>
              <a:t>Event </a:t>
            </a:r>
            <a:r>
              <a:rPr lang="en-US" sz="1400" dirty="0" smtClean="0">
                <a:solidFill>
                  <a:schemeClr val="tx1"/>
                </a:solidFill>
              </a:rPr>
              <a:t>Reports submissions</a:t>
            </a:r>
            <a:endParaRPr lang="en-US" sz="1400" dirty="0" smtClean="0">
              <a:solidFill>
                <a:schemeClr val="tx1"/>
              </a:solidFill>
            </a:endParaRPr>
          </a:p>
          <a:p>
            <a:pPr marL="285750" indent="-285750" eaLnBrk="1" fontAlgn="auto" hangingPunct="1">
              <a:lnSpc>
                <a:spcPct val="80000"/>
              </a:lnSpc>
              <a:spcBef>
                <a:spcPts val="0"/>
              </a:spcBef>
              <a:spcAft>
                <a:spcPts val="0"/>
              </a:spcAft>
              <a:buFont typeface="Arial" panose="020B0604020202020204" pitchFamily="34" charset="0"/>
              <a:buChar char="•"/>
              <a:defRPr/>
            </a:pPr>
            <a:endParaRPr lang="en-US" sz="1400" dirty="0">
              <a:solidFill>
                <a:schemeClr val="tx1"/>
              </a:solidFill>
            </a:endParaRPr>
          </a:p>
          <a:p>
            <a:pPr marL="285750" indent="-285750" eaLnBrk="1" fontAlgn="auto" hangingPunct="1">
              <a:lnSpc>
                <a:spcPct val="80000"/>
              </a:lnSpc>
              <a:spcBef>
                <a:spcPts val="0"/>
              </a:spcBef>
              <a:spcAft>
                <a:spcPts val="0"/>
              </a:spcAft>
              <a:buFont typeface="Arial" panose="020B0604020202020204" pitchFamily="34" charset="0"/>
              <a:buChar char="•"/>
              <a:defRPr/>
            </a:pPr>
            <a:r>
              <a:rPr lang="en-US" sz="1400" dirty="0" smtClean="0">
                <a:solidFill>
                  <a:schemeClr val="tx1"/>
                </a:solidFill>
              </a:rPr>
              <a:t>Advertising Fees</a:t>
            </a:r>
          </a:p>
          <a:p>
            <a:pPr marL="285750" indent="-285750" eaLnBrk="1" fontAlgn="auto" hangingPunct="1">
              <a:lnSpc>
                <a:spcPct val="80000"/>
              </a:lnSpc>
              <a:spcBef>
                <a:spcPts val="0"/>
              </a:spcBef>
              <a:spcAft>
                <a:spcPts val="0"/>
              </a:spcAft>
              <a:buFont typeface="Arial" panose="020B0604020202020204" pitchFamily="34" charset="0"/>
              <a:buChar char="•"/>
              <a:defRPr/>
            </a:pPr>
            <a:endParaRPr lang="en-US" sz="1400" dirty="0">
              <a:solidFill>
                <a:schemeClr val="tx1"/>
              </a:solidFill>
            </a:endParaRPr>
          </a:p>
          <a:p>
            <a:pPr marL="285750" indent="-285750" eaLnBrk="1" fontAlgn="auto" hangingPunct="1">
              <a:lnSpc>
                <a:spcPct val="80000"/>
              </a:lnSpc>
              <a:spcBef>
                <a:spcPts val="0"/>
              </a:spcBef>
              <a:spcAft>
                <a:spcPts val="0"/>
              </a:spcAft>
              <a:buFont typeface="Arial" panose="020B0604020202020204" pitchFamily="34" charset="0"/>
              <a:buChar char="•"/>
              <a:defRPr/>
            </a:pPr>
            <a:r>
              <a:rPr lang="en-US" sz="1400" dirty="0" smtClean="0">
                <a:solidFill>
                  <a:schemeClr val="tx1"/>
                </a:solidFill>
              </a:rPr>
              <a:t>Monitoring/Audit </a:t>
            </a:r>
            <a:r>
              <a:rPr lang="en-US" sz="1400" dirty="0">
                <a:solidFill>
                  <a:schemeClr val="tx1"/>
                </a:solidFill>
              </a:rPr>
              <a:t>Visit </a:t>
            </a:r>
            <a:r>
              <a:rPr lang="en-US" sz="1400" dirty="0" smtClean="0">
                <a:solidFill>
                  <a:schemeClr val="tx1"/>
                </a:solidFill>
              </a:rPr>
              <a:t>Fees</a:t>
            </a:r>
            <a:endParaRPr lang="en-US" sz="1400" dirty="0">
              <a:solidFill>
                <a:schemeClr val="tx1"/>
              </a:solidFill>
            </a:endParaRPr>
          </a:p>
        </p:txBody>
      </p:sp>
      <p:sp>
        <p:nvSpPr>
          <p:cNvPr id="2" name="Slide Number Placeholder 1"/>
          <p:cNvSpPr>
            <a:spLocks noGrp="1"/>
          </p:cNvSpPr>
          <p:nvPr>
            <p:ph type="sldNum" sz="quarter" idx="10"/>
          </p:nvPr>
        </p:nvSpPr>
        <p:spPr/>
        <p:txBody>
          <a:bodyPr/>
          <a:lstStyle/>
          <a:p>
            <a:pPr>
              <a:defRPr/>
            </a:pPr>
            <a:fld id="{D6838B7E-990C-490C-831E-DDDB26DA69A6}" type="slidenum">
              <a:rPr lang="en-US" smtClean="0"/>
              <a:pPr>
                <a:defRPr/>
              </a:pPr>
              <a:t>23</a:t>
            </a:fld>
            <a:endParaRPr lang="en-US" dirty="0"/>
          </a:p>
        </p:txBody>
      </p:sp>
    </p:spTree>
    <p:extLst>
      <p:ext uri="{BB962C8B-B14F-4D97-AF65-F5344CB8AC3E}">
        <p14:creationId xmlns:p14="http://schemas.microsoft.com/office/powerpoint/2010/main" val="365980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9">
                                            <p:bg/>
                                          </p:spTgt>
                                        </p:tgtEl>
                                        <p:attrNameLst>
                                          <p:attrName>style.visibility</p:attrName>
                                        </p:attrNameLst>
                                      </p:cBhvr>
                                      <p:to>
                                        <p:strVal val="visible"/>
                                      </p:to>
                                    </p:set>
                                    <p:anim calcmode="lin" valueType="num">
                                      <p:cBhvr additive="base">
                                        <p:cTn id="7" dur="500" fill="hold"/>
                                        <p:tgtEl>
                                          <p:spTgt spid="9219">
                                            <p:bg/>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219">
                                            <p:txEl>
                                              <p:pRg st="0" end="0"/>
                                            </p:txEl>
                                          </p:spTgt>
                                        </p:tgtEl>
                                        <p:attrNameLst>
                                          <p:attrName>style.visibility</p:attrName>
                                        </p:attrNameLst>
                                      </p:cBhvr>
                                      <p:to>
                                        <p:strVal val="visible"/>
                                      </p:to>
                                    </p:set>
                                    <p:anim calcmode="lin" valueType="num">
                                      <p:cBhvr additive="base">
                                        <p:cTn id="11"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219">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219">
                                            <p:txEl>
                                              <p:pRg st="1" end="1"/>
                                            </p:txEl>
                                          </p:spTgt>
                                        </p:tgtEl>
                                        <p:attrNameLst>
                                          <p:attrName>style.visibility</p:attrName>
                                        </p:attrNameLst>
                                      </p:cBhvr>
                                      <p:to>
                                        <p:strVal val="visible"/>
                                      </p:to>
                                    </p:set>
                                    <p:anim calcmode="lin" valueType="num">
                                      <p:cBhvr additive="base">
                                        <p:cTn id="15"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219">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219">
                                            <p:txEl>
                                              <p:pRg st="2" end="2"/>
                                            </p:txEl>
                                          </p:spTgt>
                                        </p:tgtEl>
                                        <p:attrNameLst>
                                          <p:attrName>style.visibility</p:attrName>
                                        </p:attrNameLst>
                                      </p:cBhvr>
                                      <p:to>
                                        <p:strVal val="visible"/>
                                      </p:to>
                                    </p:set>
                                    <p:anim calcmode="lin" valueType="num">
                                      <p:cBhvr additive="base">
                                        <p:cTn id="19"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9">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219">
                                            <p:txEl>
                                              <p:pRg st="3" end="3"/>
                                            </p:txEl>
                                          </p:spTgt>
                                        </p:tgtEl>
                                        <p:attrNameLst>
                                          <p:attrName>style.visibility</p:attrName>
                                        </p:attrNameLst>
                                      </p:cBhvr>
                                      <p:to>
                                        <p:strVal val="visible"/>
                                      </p:to>
                                    </p:set>
                                    <p:anim calcmode="lin" valueType="num">
                                      <p:cBhvr additive="base">
                                        <p:cTn id="23"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219">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 calcmode="lin" valueType="num">
                                      <p:cBhvr additive="base">
                                        <p:cTn id="27"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219">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219">
                                            <p:txEl>
                                              <p:pRg st="5" end="5"/>
                                            </p:txEl>
                                          </p:spTgt>
                                        </p:tgtEl>
                                        <p:attrNameLst>
                                          <p:attrName>style.visibility</p:attrName>
                                        </p:attrNameLst>
                                      </p:cBhvr>
                                      <p:to>
                                        <p:strVal val="visible"/>
                                      </p:to>
                                    </p:set>
                                    <p:anim calcmode="lin" valueType="num">
                                      <p:cBhvr additive="base">
                                        <p:cTn id="31"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3124200"/>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18" name="Rectangle 2"/>
          <p:cNvSpPr>
            <a:spLocks noGrp="1" noChangeArrowheads="1"/>
          </p:cNvSpPr>
          <p:nvPr>
            <p:ph type="title"/>
          </p:nvPr>
        </p:nvSpPr>
        <p:spPr>
          <a:xfrm>
            <a:off x="122238" y="231260"/>
            <a:ext cx="7813675" cy="369332"/>
          </a:xfrm>
        </p:spPr>
        <p:txBody>
          <a:bodyPr/>
          <a:lstStyle/>
          <a:p>
            <a:pPr eaLnBrk="1" hangingPunct="1"/>
            <a:r>
              <a:rPr lang="en-US" sz="2400" dirty="0" smtClean="0"/>
              <a:t>Capturing all Costs (cont’d)</a:t>
            </a:r>
          </a:p>
        </p:txBody>
      </p:sp>
      <p:sp>
        <p:nvSpPr>
          <p:cNvPr id="9219" name="Rectangle 3"/>
          <p:cNvSpPr>
            <a:spLocks noGrp="1" noChangeArrowheads="1"/>
          </p:cNvSpPr>
          <p:nvPr>
            <p:ph type="body" idx="1"/>
          </p:nvPr>
        </p:nvSpPr>
        <p:spPr>
          <a:xfrm>
            <a:off x="266700" y="914400"/>
            <a:ext cx="4686300" cy="5486400"/>
          </a:xfrm>
        </p:spPr>
        <p:txBody>
          <a:bodyPr/>
          <a:lstStyle/>
          <a:p>
            <a:pPr marL="1587" lvl="1" indent="0" eaLnBrk="1" hangingPunct="1">
              <a:lnSpc>
                <a:spcPct val="200000"/>
              </a:lnSpc>
              <a:buNone/>
            </a:pPr>
            <a:r>
              <a:rPr lang="en-US" b="1" u="sng" dirty="0" smtClean="0"/>
              <a:t>Patient </a:t>
            </a:r>
            <a:r>
              <a:rPr lang="en-US" b="1" u="sng" dirty="0"/>
              <a:t>Care</a:t>
            </a:r>
          </a:p>
          <a:p>
            <a:pPr lvl="1" eaLnBrk="1" hangingPunct="1">
              <a:lnSpc>
                <a:spcPct val="200000"/>
              </a:lnSpc>
              <a:buFont typeface="Arial" pitchFamily="34" charset="0"/>
              <a:buChar char="•"/>
            </a:pPr>
            <a:r>
              <a:rPr lang="en-US" dirty="0" smtClean="0"/>
              <a:t>Procedures</a:t>
            </a:r>
            <a:endParaRPr lang="en-US" dirty="0"/>
          </a:p>
          <a:p>
            <a:pPr lvl="1" eaLnBrk="1" hangingPunct="1">
              <a:lnSpc>
                <a:spcPct val="200000"/>
              </a:lnSpc>
              <a:buFont typeface="Arial" pitchFamily="34" charset="0"/>
              <a:buChar char="•"/>
            </a:pPr>
            <a:r>
              <a:rPr lang="en-US" dirty="0"/>
              <a:t>Tests</a:t>
            </a:r>
          </a:p>
          <a:p>
            <a:pPr lvl="1" eaLnBrk="1" hangingPunct="1">
              <a:lnSpc>
                <a:spcPct val="200000"/>
              </a:lnSpc>
              <a:buFont typeface="Arial" pitchFamily="34" charset="0"/>
              <a:buChar char="•"/>
            </a:pPr>
            <a:r>
              <a:rPr lang="en-US" dirty="0" smtClean="0"/>
              <a:t>Labs</a:t>
            </a:r>
          </a:p>
          <a:p>
            <a:pPr lvl="1" eaLnBrk="1" hangingPunct="1">
              <a:lnSpc>
                <a:spcPct val="200000"/>
              </a:lnSpc>
              <a:buFont typeface="Arial" pitchFamily="34" charset="0"/>
              <a:buChar char="•"/>
            </a:pPr>
            <a:r>
              <a:rPr lang="en-US" dirty="0" smtClean="0"/>
              <a:t>Professional Fees (</a:t>
            </a:r>
            <a:r>
              <a:rPr lang="en-US" b="1" dirty="0">
                <a:solidFill>
                  <a:srgbClr val="FF0000"/>
                </a:solidFill>
              </a:rPr>
              <a:t>B</a:t>
            </a:r>
            <a:r>
              <a:rPr lang="en-US" b="1" dirty="0" smtClean="0">
                <a:solidFill>
                  <a:srgbClr val="FF0000"/>
                </a:solidFill>
              </a:rPr>
              <a:t>udgeted at 100%</a:t>
            </a:r>
            <a:r>
              <a:rPr lang="en-US" dirty="0" smtClean="0"/>
              <a:t>)</a:t>
            </a:r>
            <a:endParaRPr lang="en-US" dirty="0"/>
          </a:p>
          <a:p>
            <a:pPr lvl="1" eaLnBrk="1" hangingPunct="1">
              <a:lnSpc>
                <a:spcPct val="200000"/>
              </a:lnSpc>
              <a:buFont typeface="Arial" pitchFamily="34" charset="0"/>
              <a:buChar char="•"/>
            </a:pPr>
            <a:endParaRPr lang="en-US" dirty="0"/>
          </a:p>
          <a:p>
            <a:pPr marL="1587" lvl="1" indent="0" eaLnBrk="1" hangingPunct="1">
              <a:lnSpc>
                <a:spcPct val="200000"/>
              </a:lnSpc>
              <a:buNone/>
            </a:pPr>
            <a:r>
              <a:rPr lang="en-US" b="1" u="sng" dirty="0"/>
              <a:t>Subject Costs </a:t>
            </a:r>
          </a:p>
          <a:p>
            <a:pPr lvl="1" eaLnBrk="1" hangingPunct="1">
              <a:lnSpc>
                <a:spcPct val="200000"/>
              </a:lnSpc>
              <a:buFont typeface="Arial" pitchFamily="34" charset="0"/>
              <a:buChar char="•"/>
            </a:pPr>
            <a:r>
              <a:rPr lang="en-US" dirty="0" smtClean="0"/>
              <a:t>Participant Compensation</a:t>
            </a:r>
            <a:endParaRPr lang="en-US" dirty="0"/>
          </a:p>
          <a:p>
            <a:pPr lvl="2" eaLnBrk="1" hangingPunct="1">
              <a:lnSpc>
                <a:spcPct val="200000"/>
              </a:lnSpc>
            </a:pPr>
            <a:r>
              <a:rPr lang="en-US" dirty="0" smtClean="0"/>
              <a:t>Travel reimbursement</a:t>
            </a:r>
            <a:endParaRPr lang="en-US" dirty="0"/>
          </a:p>
          <a:p>
            <a:pPr lvl="2" eaLnBrk="1" hangingPunct="1">
              <a:lnSpc>
                <a:spcPct val="200000"/>
              </a:lnSpc>
            </a:pPr>
            <a:r>
              <a:rPr lang="en-US" dirty="0" smtClean="0"/>
              <a:t>Lodging reimbursement</a:t>
            </a:r>
            <a:endParaRPr lang="en-US" dirty="0"/>
          </a:p>
          <a:p>
            <a:pPr lvl="1" eaLnBrk="1" hangingPunct="1">
              <a:lnSpc>
                <a:spcPct val="200000"/>
              </a:lnSpc>
              <a:buFont typeface="Arial" pitchFamily="34" charset="0"/>
              <a:buChar char="•"/>
            </a:pPr>
            <a:endParaRPr lang="en-US" dirty="0" smtClean="0"/>
          </a:p>
          <a:p>
            <a:pPr eaLnBrk="1" hangingPunct="1">
              <a:lnSpc>
                <a:spcPct val="90000"/>
              </a:lnSpc>
            </a:pPr>
            <a:endParaRPr lang="en-US" sz="2800" dirty="0" smtClean="0"/>
          </a:p>
        </p:txBody>
      </p:sp>
      <p:sp>
        <p:nvSpPr>
          <p:cNvPr id="2" name="TextBox 1"/>
          <p:cNvSpPr txBox="1"/>
          <p:nvPr/>
        </p:nvSpPr>
        <p:spPr>
          <a:xfrm>
            <a:off x="4800600" y="1085851"/>
            <a:ext cx="4343400" cy="2702278"/>
          </a:xfrm>
          <a:prstGeom prst="rect">
            <a:avLst/>
          </a:prstGeom>
          <a:noFill/>
        </p:spPr>
        <p:txBody>
          <a:bodyPr wrap="square" rtlCol="0">
            <a:spAutoFit/>
          </a:bodyPr>
          <a:lstStyle/>
          <a:p>
            <a:pPr eaLnBrk="1" hangingPunct="1">
              <a:lnSpc>
                <a:spcPct val="80000"/>
              </a:lnSpc>
            </a:pPr>
            <a:r>
              <a:rPr lang="en-US" altLang="en-US" sz="1600" b="1" u="sng" dirty="0"/>
              <a:t>Personnel </a:t>
            </a:r>
            <a:r>
              <a:rPr lang="en-US" altLang="en-US" sz="1600" b="1" u="sng" dirty="0" smtClean="0"/>
              <a:t>Costs </a:t>
            </a:r>
            <a:r>
              <a:rPr lang="en-US" altLang="en-US" sz="1600" b="1" dirty="0" smtClean="0"/>
              <a:t> (Time and Effort/Hourly)</a:t>
            </a:r>
            <a:endParaRPr lang="en-US" altLang="en-US" sz="1600" b="1" dirty="0"/>
          </a:p>
          <a:p>
            <a:pPr marL="285750" indent="-285750" eaLnBrk="1" hangingPunct="1">
              <a:lnSpc>
                <a:spcPct val="80000"/>
              </a:lnSpc>
              <a:buFont typeface="Arial" pitchFamily="34" charset="0"/>
              <a:buChar char="•"/>
            </a:pPr>
            <a:endParaRPr lang="en-US" altLang="en-US" sz="1600" dirty="0"/>
          </a:p>
          <a:p>
            <a:pPr marL="669925" lvl="1" indent="-285750" eaLnBrk="1" hangingPunct="1">
              <a:lnSpc>
                <a:spcPct val="200000"/>
              </a:lnSpc>
              <a:buFont typeface="Arial" pitchFamily="34" charset="0"/>
              <a:buChar char="•"/>
            </a:pPr>
            <a:r>
              <a:rPr lang="en-US" altLang="en-US" sz="1600" dirty="0"/>
              <a:t>Physician</a:t>
            </a:r>
          </a:p>
          <a:p>
            <a:pPr marL="669925" lvl="1" indent="-285750" eaLnBrk="1" hangingPunct="1">
              <a:lnSpc>
                <a:spcPct val="200000"/>
              </a:lnSpc>
              <a:buFont typeface="Arial" pitchFamily="34" charset="0"/>
              <a:buChar char="•"/>
            </a:pPr>
            <a:r>
              <a:rPr lang="en-US" altLang="en-US" sz="1600" dirty="0" smtClean="0"/>
              <a:t>Study Coordinator/Data Coordinator </a:t>
            </a:r>
          </a:p>
          <a:p>
            <a:pPr marL="669925" lvl="1" indent="-285750" eaLnBrk="1" hangingPunct="1">
              <a:lnSpc>
                <a:spcPct val="200000"/>
              </a:lnSpc>
              <a:buFont typeface="Arial" pitchFamily="34" charset="0"/>
              <a:buChar char="•"/>
            </a:pPr>
            <a:r>
              <a:rPr lang="en-US" altLang="en-US" sz="1600" dirty="0" smtClean="0"/>
              <a:t>Research </a:t>
            </a:r>
            <a:r>
              <a:rPr lang="en-US" altLang="en-US" sz="1600" dirty="0" smtClean="0"/>
              <a:t>Nurse </a:t>
            </a:r>
            <a:endParaRPr lang="en-US" altLang="en-US" sz="1600" dirty="0"/>
          </a:p>
          <a:p>
            <a:pPr marL="669925" lvl="1" indent="-285750" eaLnBrk="1" hangingPunct="1">
              <a:lnSpc>
                <a:spcPct val="200000"/>
              </a:lnSpc>
              <a:buFont typeface="Arial" pitchFamily="34" charset="0"/>
              <a:buChar char="•"/>
            </a:pPr>
            <a:r>
              <a:rPr lang="en-US" altLang="en-US" sz="1600" dirty="0"/>
              <a:t>Other </a:t>
            </a:r>
            <a:r>
              <a:rPr lang="en-US" altLang="en-US" sz="1600" dirty="0" smtClean="0"/>
              <a:t>Specialists?</a:t>
            </a:r>
            <a:endParaRPr lang="en-US" altLang="en-US" sz="1600" dirty="0"/>
          </a:p>
          <a:p>
            <a:pPr marL="285750" indent="-285750">
              <a:buFont typeface="Arial" pitchFamily="34" charset="0"/>
              <a:buChar char="•"/>
            </a:pPr>
            <a:endParaRPr lang="en-US" sz="1600" dirty="0"/>
          </a:p>
        </p:txBody>
      </p:sp>
      <p:sp>
        <p:nvSpPr>
          <p:cNvPr id="5" name="Slide Number Placeholder 4"/>
          <p:cNvSpPr>
            <a:spLocks noGrp="1"/>
          </p:cNvSpPr>
          <p:nvPr>
            <p:ph type="sldNum" sz="quarter" idx="10"/>
          </p:nvPr>
        </p:nvSpPr>
        <p:spPr/>
        <p:txBody>
          <a:bodyPr/>
          <a:lstStyle/>
          <a:p>
            <a:pPr>
              <a:defRPr/>
            </a:pPr>
            <a:fld id="{D6838B7E-990C-490C-831E-DDDB26DA69A6}" type="slidenum">
              <a:rPr lang="en-US" smtClean="0"/>
              <a:pPr>
                <a:defRPr/>
              </a:pPr>
              <a:t>24</a:t>
            </a:fld>
            <a:endParaRPr lang="en-US" dirty="0"/>
          </a:p>
        </p:txBody>
      </p:sp>
    </p:spTree>
    <p:extLst>
      <p:ext uri="{BB962C8B-B14F-4D97-AF65-F5344CB8AC3E}">
        <p14:creationId xmlns:p14="http://schemas.microsoft.com/office/powerpoint/2010/main" val="11347858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6322" y="202167"/>
            <a:ext cx="8839200" cy="461665"/>
          </a:xfrm>
          <a:prstGeom prst="rect">
            <a:avLst/>
          </a:prstGeom>
        </p:spPr>
        <p:txBody>
          <a:bodyPr>
            <a:spAutoFit/>
          </a:bodyPr>
          <a:lstStyle/>
          <a:p>
            <a:pPr>
              <a:defRPr/>
            </a:pPr>
            <a:r>
              <a:rPr lang="en-US" sz="2400" b="1" dirty="0">
                <a:solidFill>
                  <a:schemeClr val="tx2"/>
                </a:solidFill>
                <a:latin typeface="+mn-lt"/>
              </a:rPr>
              <a:t>Personnel Costs:  </a:t>
            </a:r>
            <a:r>
              <a:rPr lang="en-US" sz="2400" b="1" dirty="0" smtClean="0">
                <a:solidFill>
                  <a:schemeClr val="tx2"/>
                </a:solidFill>
                <a:latin typeface="+mn-lt"/>
              </a:rPr>
              <a:t>Professional Fees</a:t>
            </a:r>
            <a:endParaRPr lang="en-US" sz="2400" b="1" dirty="0">
              <a:solidFill>
                <a:schemeClr val="tx2"/>
              </a:solidFill>
              <a:latin typeface="+mn-lt"/>
            </a:endParaRPr>
          </a:p>
        </p:txBody>
      </p:sp>
      <p:sp>
        <p:nvSpPr>
          <p:cNvPr id="8" name="TextBox 7"/>
          <p:cNvSpPr txBox="1"/>
          <p:nvPr/>
        </p:nvSpPr>
        <p:spPr>
          <a:xfrm>
            <a:off x="304800" y="1155483"/>
            <a:ext cx="8229600" cy="2185214"/>
          </a:xfrm>
          <a:prstGeom prst="rect">
            <a:avLst/>
          </a:prstGeom>
          <a:noFill/>
        </p:spPr>
        <p:txBody>
          <a:bodyPr wrap="square">
            <a:spAutoFit/>
          </a:bodyPr>
          <a:lstStyle/>
          <a:p>
            <a:pPr>
              <a:defRPr/>
            </a:pPr>
            <a:r>
              <a:rPr lang="en-US" sz="1600" dirty="0">
                <a:latin typeface="+mn-lt"/>
              </a:rPr>
              <a:t>Physical Exams</a:t>
            </a:r>
          </a:p>
          <a:p>
            <a:pPr marL="1198563" lvl="2" indent="-285750">
              <a:lnSpc>
                <a:spcPct val="150000"/>
              </a:lnSpc>
              <a:buFont typeface="Arial" pitchFamily="34" charset="0"/>
              <a:buChar char="•"/>
              <a:defRPr/>
            </a:pPr>
            <a:r>
              <a:rPr lang="en-US" sz="1600" dirty="0" smtClean="0">
                <a:latin typeface="+mn-lt"/>
              </a:rPr>
              <a:t>Complete</a:t>
            </a:r>
            <a:endParaRPr lang="en-US" sz="1600" dirty="0">
              <a:latin typeface="+mn-lt"/>
            </a:endParaRPr>
          </a:p>
          <a:p>
            <a:pPr marL="1198563" lvl="2" indent="-285750">
              <a:lnSpc>
                <a:spcPct val="150000"/>
              </a:lnSpc>
              <a:buFont typeface="Arial" pitchFamily="34" charset="0"/>
              <a:buChar char="•"/>
              <a:defRPr/>
            </a:pPr>
            <a:r>
              <a:rPr lang="en-US" sz="1600" dirty="0" smtClean="0">
                <a:latin typeface="+mn-lt"/>
              </a:rPr>
              <a:t>Limited</a:t>
            </a:r>
            <a:endParaRPr lang="en-US" sz="1600" dirty="0">
              <a:latin typeface="+mn-lt"/>
            </a:endParaRPr>
          </a:p>
          <a:p>
            <a:pPr marL="1198563" lvl="2" indent="-285750">
              <a:lnSpc>
                <a:spcPct val="150000"/>
              </a:lnSpc>
              <a:buFont typeface="Arial" pitchFamily="34" charset="0"/>
              <a:buChar char="•"/>
              <a:defRPr/>
            </a:pPr>
            <a:r>
              <a:rPr lang="en-US" sz="1600" dirty="0">
                <a:latin typeface="+mn-lt"/>
              </a:rPr>
              <a:t>Follow- </a:t>
            </a:r>
            <a:r>
              <a:rPr lang="en-US" sz="1600" dirty="0" smtClean="0">
                <a:latin typeface="+mn-lt"/>
              </a:rPr>
              <a:t>up</a:t>
            </a:r>
          </a:p>
          <a:p>
            <a:pPr>
              <a:defRPr/>
            </a:pPr>
            <a:endParaRPr lang="en-US" sz="1600" dirty="0" smtClean="0">
              <a:latin typeface="+mn-lt"/>
            </a:endParaRPr>
          </a:p>
          <a:p>
            <a:pPr>
              <a:defRPr/>
            </a:pPr>
            <a:r>
              <a:rPr lang="en-US" sz="1600" dirty="0" smtClean="0">
                <a:latin typeface="+mn-lt"/>
              </a:rPr>
              <a:t>Procedural </a:t>
            </a:r>
            <a:r>
              <a:rPr lang="en-US" sz="1600" dirty="0">
                <a:latin typeface="+mn-lt"/>
              </a:rPr>
              <a:t>Charges</a:t>
            </a:r>
          </a:p>
          <a:p>
            <a:pPr>
              <a:defRPr/>
            </a:pPr>
            <a:endParaRPr lang="en-US" sz="1600" dirty="0" smtClean="0">
              <a:latin typeface="+mn-lt"/>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124200"/>
            <a:ext cx="2225627" cy="2594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Brace 3"/>
          <p:cNvSpPr/>
          <p:nvPr/>
        </p:nvSpPr>
        <p:spPr>
          <a:xfrm>
            <a:off x="2895600" y="1219199"/>
            <a:ext cx="381000" cy="190500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5" name="TextBox 4"/>
          <p:cNvSpPr txBox="1"/>
          <p:nvPr/>
        </p:nvSpPr>
        <p:spPr>
          <a:xfrm>
            <a:off x="3429000" y="1828800"/>
            <a:ext cx="3124200" cy="646331"/>
          </a:xfrm>
          <a:prstGeom prst="rect">
            <a:avLst/>
          </a:prstGeom>
          <a:noFill/>
        </p:spPr>
        <p:txBody>
          <a:bodyPr wrap="square" rtlCol="0">
            <a:spAutoFit/>
          </a:bodyPr>
          <a:lstStyle/>
          <a:p>
            <a:r>
              <a:rPr lang="en-US" dirty="0" smtClean="0"/>
              <a:t>Per Patient based on CPT</a:t>
            </a:r>
          </a:p>
          <a:p>
            <a:endParaRPr lang="en-US" dirty="0"/>
          </a:p>
        </p:txBody>
      </p:sp>
      <p:sp>
        <p:nvSpPr>
          <p:cNvPr id="2" name="Slide Number Placeholder 1"/>
          <p:cNvSpPr>
            <a:spLocks noGrp="1"/>
          </p:cNvSpPr>
          <p:nvPr>
            <p:ph type="sldNum" sz="quarter" idx="10"/>
          </p:nvPr>
        </p:nvSpPr>
        <p:spPr/>
        <p:txBody>
          <a:bodyPr/>
          <a:lstStyle/>
          <a:p>
            <a:pPr>
              <a:defRPr/>
            </a:pPr>
            <a:fld id="{1CECC8BB-524E-49D4-B460-D8AFE206B48C}" type="slidenum">
              <a:rPr lang="en-US" smtClean="0"/>
              <a:pPr>
                <a:defRPr/>
              </a:pPr>
              <a:t>25</a:t>
            </a:fld>
            <a:endParaRPr lang="en-US" dirty="0"/>
          </a:p>
        </p:txBody>
      </p:sp>
      <p:sp>
        <p:nvSpPr>
          <p:cNvPr id="3" name="TextBox 2"/>
          <p:cNvSpPr txBox="1"/>
          <p:nvPr/>
        </p:nvSpPr>
        <p:spPr>
          <a:xfrm>
            <a:off x="265527" y="3328594"/>
            <a:ext cx="5426027" cy="1477328"/>
          </a:xfrm>
          <a:prstGeom prst="rect">
            <a:avLst/>
          </a:prstGeom>
          <a:noFill/>
        </p:spPr>
        <p:txBody>
          <a:bodyPr wrap="square" rtlCol="0">
            <a:spAutoFit/>
          </a:bodyPr>
          <a:lstStyle/>
          <a:p>
            <a:r>
              <a:rPr lang="en-US" b="1" u="sng" dirty="0" smtClean="0"/>
              <a:t>For Industry and Foundation Trials:</a:t>
            </a:r>
          </a:p>
          <a:p>
            <a:r>
              <a:rPr lang="en-US" dirty="0" smtClean="0"/>
              <a:t>PI may budget Professional Fees for clinical procedures, however time allocated to these procedures must not be included in calculation of PI effort.</a:t>
            </a:r>
            <a:endParaRPr lang="en-US" dirty="0"/>
          </a:p>
        </p:txBody>
      </p:sp>
      <p:sp>
        <p:nvSpPr>
          <p:cNvPr id="9" name="TextBox 8"/>
          <p:cNvSpPr txBox="1"/>
          <p:nvPr/>
        </p:nvSpPr>
        <p:spPr>
          <a:xfrm>
            <a:off x="265527" y="5225833"/>
            <a:ext cx="5791200" cy="1200329"/>
          </a:xfrm>
          <a:prstGeom prst="rect">
            <a:avLst/>
          </a:prstGeom>
          <a:noFill/>
        </p:spPr>
        <p:txBody>
          <a:bodyPr wrap="square" rtlCol="0">
            <a:spAutoFit/>
          </a:bodyPr>
          <a:lstStyle/>
          <a:p>
            <a:r>
              <a:rPr lang="en-US" b="1" u="sng" dirty="0" smtClean="0"/>
              <a:t>For NIH Trials:</a:t>
            </a:r>
          </a:p>
          <a:p>
            <a:r>
              <a:rPr lang="en-US" dirty="0" smtClean="0"/>
              <a:t>No professional fees should be budgeted</a:t>
            </a:r>
            <a:r>
              <a:rPr lang="en-US" dirty="0"/>
              <a:t>. All PI and </a:t>
            </a:r>
            <a:r>
              <a:rPr lang="en-US" dirty="0" smtClean="0"/>
              <a:t>other clinical personnel </a:t>
            </a:r>
            <a:r>
              <a:rPr lang="en-US" dirty="0"/>
              <a:t>time and effort is expected to be included in </a:t>
            </a:r>
            <a:r>
              <a:rPr lang="en-US" dirty="0" smtClean="0"/>
              <a:t>budget as </a:t>
            </a:r>
            <a:r>
              <a:rPr lang="en-US" dirty="0"/>
              <a:t>% effort. </a:t>
            </a:r>
          </a:p>
        </p:txBody>
      </p:sp>
    </p:spTree>
    <p:extLst>
      <p:ext uri="{BB962C8B-B14F-4D97-AF65-F5344CB8AC3E}">
        <p14:creationId xmlns:p14="http://schemas.microsoft.com/office/powerpoint/2010/main" val="236962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939" y="226367"/>
            <a:ext cx="8839200" cy="461665"/>
          </a:xfrm>
          <a:prstGeom prst="rect">
            <a:avLst/>
          </a:prstGeom>
        </p:spPr>
        <p:txBody>
          <a:bodyPr>
            <a:spAutoFit/>
          </a:bodyPr>
          <a:lstStyle/>
          <a:p>
            <a:pPr>
              <a:defRPr/>
            </a:pPr>
            <a:r>
              <a:rPr lang="en-US" sz="2400" b="1" dirty="0">
                <a:solidFill>
                  <a:schemeClr val="tx2"/>
                </a:solidFill>
                <a:latin typeface="+mn-lt"/>
              </a:rPr>
              <a:t>Personnel Costs:  </a:t>
            </a:r>
            <a:r>
              <a:rPr lang="en-US" sz="2400" b="1" dirty="0" smtClean="0">
                <a:solidFill>
                  <a:schemeClr val="tx2"/>
                </a:solidFill>
                <a:latin typeface="+mn-lt"/>
              </a:rPr>
              <a:t>PI Effort</a:t>
            </a:r>
            <a:endParaRPr lang="en-US" sz="2400" b="1" dirty="0">
              <a:solidFill>
                <a:schemeClr val="tx2"/>
              </a:solidFill>
              <a:latin typeface="+mn-lt"/>
            </a:endParaRPr>
          </a:p>
        </p:txBody>
      </p:sp>
      <p:sp>
        <p:nvSpPr>
          <p:cNvPr id="8" name="TextBox 7"/>
          <p:cNvSpPr txBox="1"/>
          <p:nvPr/>
        </p:nvSpPr>
        <p:spPr>
          <a:xfrm>
            <a:off x="314739" y="973287"/>
            <a:ext cx="8229600" cy="3785652"/>
          </a:xfrm>
          <a:prstGeom prst="rect">
            <a:avLst/>
          </a:prstGeom>
          <a:noFill/>
        </p:spPr>
        <p:txBody>
          <a:bodyPr wrap="square">
            <a:spAutoFit/>
          </a:bodyPr>
          <a:lstStyle/>
          <a:p>
            <a:pPr>
              <a:defRPr/>
            </a:pPr>
            <a:r>
              <a:rPr lang="en-US" sz="1600" b="1" u="sng" dirty="0" smtClean="0">
                <a:latin typeface="+mn-lt"/>
              </a:rPr>
              <a:t>PI’s time is calculated as a % of effort</a:t>
            </a:r>
          </a:p>
          <a:p>
            <a:pPr>
              <a:defRPr/>
            </a:pPr>
            <a:r>
              <a:rPr lang="en-US" sz="1600" b="1" dirty="0" smtClean="0">
                <a:latin typeface="+mn-lt"/>
              </a:rPr>
              <a:t> for all research activities not related to clinical procedures </a:t>
            </a:r>
          </a:p>
          <a:p>
            <a:pPr>
              <a:defRPr/>
            </a:pPr>
            <a:endParaRPr lang="en-US" sz="1600" b="1" u="sng" dirty="0" smtClean="0">
              <a:latin typeface="+mn-lt"/>
            </a:endParaRPr>
          </a:p>
          <a:p>
            <a:pPr marL="285750" indent="-285750">
              <a:lnSpc>
                <a:spcPct val="150000"/>
              </a:lnSpc>
              <a:buFont typeface="Arial" panose="020B0604020202020204" pitchFamily="34" charset="0"/>
              <a:buChar char="•"/>
              <a:defRPr/>
            </a:pPr>
            <a:r>
              <a:rPr lang="en-US" sz="1600" dirty="0" smtClean="0">
                <a:latin typeface="+mn-lt"/>
              </a:rPr>
              <a:t>On-line training</a:t>
            </a:r>
          </a:p>
          <a:p>
            <a:pPr marL="285750" indent="-285750">
              <a:lnSpc>
                <a:spcPct val="150000"/>
              </a:lnSpc>
              <a:buFont typeface="Arial" panose="020B0604020202020204" pitchFamily="34" charset="0"/>
              <a:buChar char="•"/>
              <a:defRPr/>
            </a:pPr>
            <a:r>
              <a:rPr lang="en-US" sz="1600" dirty="0" smtClean="0"/>
              <a:t>Regulatory </a:t>
            </a:r>
            <a:r>
              <a:rPr lang="en-US" sz="1600" dirty="0"/>
              <a:t>review and sign-off</a:t>
            </a:r>
          </a:p>
          <a:p>
            <a:pPr marL="285750" indent="-285750">
              <a:lnSpc>
                <a:spcPct val="150000"/>
              </a:lnSpc>
              <a:buFont typeface="Arial" panose="020B0604020202020204" pitchFamily="34" charset="0"/>
              <a:buChar char="•"/>
              <a:defRPr/>
            </a:pPr>
            <a:r>
              <a:rPr lang="en-US" sz="1600" dirty="0"/>
              <a:t>Site initiation meeting</a:t>
            </a:r>
          </a:p>
          <a:p>
            <a:pPr marL="285750" indent="-285750">
              <a:lnSpc>
                <a:spcPct val="150000"/>
              </a:lnSpc>
              <a:buFont typeface="Arial" panose="020B0604020202020204" pitchFamily="34" charset="0"/>
              <a:buChar char="•"/>
              <a:defRPr/>
            </a:pPr>
            <a:r>
              <a:rPr lang="en-US" sz="1600" dirty="0" smtClean="0"/>
              <a:t>Informed </a:t>
            </a:r>
            <a:r>
              <a:rPr lang="en-US" sz="1600" dirty="0"/>
              <a:t>consent process</a:t>
            </a:r>
          </a:p>
          <a:p>
            <a:pPr marL="285750" indent="-285750">
              <a:lnSpc>
                <a:spcPct val="150000"/>
              </a:lnSpc>
              <a:buFont typeface="Arial" panose="020B0604020202020204" pitchFamily="34" charset="0"/>
              <a:buChar char="•"/>
              <a:defRPr/>
            </a:pPr>
            <a:r>
              <a:rPr lang="en-US" sz="1600" dirty="0" smtClean="0">
                <a:latin typeface="+mn-lt"/>
              </a:rPr>
              <a:t>Review </a:t>
            </a:r>
            <a:r>
              <a:rPr lang="en-US" sz="1600" dirty="0">
                <a:latin typeface="+mn-lt"/>
              </a:rPr>
              <a:t>of case report </a:t>
            </a:r>
            <a:r>
              <a:rPr lang="en-US" sz="1600" dirty="0" smtClean="0">
                <a:latin typeface="+mn-lt"/>
              </a:rPr>
              <a:t>forms</a:t>
            </a:r>
          </a:p>
          <a:p>
            <a:pPr marL="285750" indent="-285750">
              <a:lnSpc>
                <a:spcPct val="150000"/>
              </a:lnSpc>
              <a:buFont typeface="Arial" panose="020B0604020202020204" pitchFamily="34" charset="0"/>
              <a:buChar char="•"/>
              <a:defRPr/>
            </a:pPr>
            <a:r>
              <a:rPr lang="en-US" sz="1600" dirty="0" smtClean="0">
                <a:latin typeface="+mn-lt"/>
              </a:rPr>
              <a:t>Other document review</a:t>
            </a:r>
          </a:p>
          <a:p>
            <a:pPr marL="285750" indent="-285750">
              <a:lnSpc>
                <a:spcPct val="150000"/>
              </a:lnSpc>
              <a:buFont typeface="Arial" panose="020B0604020202020204" pitchFamily="34" charset="0"/>
              <a:buChar char="•"/>
              <a:defRPr/>
            </a:pPr>
            <a:r>
              <a:rPr lang="en-US" sz="1600" dirty="0" smtClean="0">
                <a:latin typeface="+mn-lt"/>
              </a:rPr>
              <a:t>Data analysis</a:t>
            </a:r>
          </a:p>
          <a:p>
            <a:pPr marL="285750" indent="-285750">
              <a:lnSpc>
                <a:spcPct val="150000"/>
              </a:lnSpc>
              <a:buFont typeface="Arial" panose="020B0604020202020204" pitchFamily="34" charset="0"/>
              <a:buChar char="•"/>
              <a:defRPr/>
            </a:pPr>
            <a:r>
              <a:rPr lang="en-US" sz="1600" dirty="0" smtClean="0">
                <a:latin typeface="+mn-lt"/>
              </a:rPr>
              <a:t>Close-out </a:t>
            </a:r>
            <a:r>
              <a:rPr lang="en-US" sz="1600" dirty="0">
                <a:latin typeface="+mn-lt"/>
              </a:rPr>
              <a:t>meeting</a:t>
            </a:r>
          </a:p>
        </p:txBody>
      </p:sp>
      <p:pic>
        <p:nvPicPr>
          <p:cNvPr id="3" name="Picture 2"/>
          <p:cNvPicPr>
            <a:picLocks noChangeAspect="1"/>
          </p:cNvPicPr>
          <p:nvPr/>
        </p:nvPicPr>
        <p:blipFill>
          <a:blip r:embed="rId3"/>
          <a:stretch>
            <a:fillRect/>
          </a:stretch>
        </p:blipFill>
        <p:spPr>
          <a:xfrm>
            <a:off x="5410200" y="2866113"/>
            <a:ext cx="3048000" cy="3048000"/>
          </a:xfrm>
          <a:prstGeom prst="rect">
            <a:avLst/>
          </a:prstGeom>
        </p:spPr>
      </p:pic>
      <p:sp>
        <p:nvSpPr>
          <p:cNvPr id="2" name="Slide Number Placeholder 1"/>
          <p:cNvSpPr>
            <a:spLocks noGrp="1"/>
          </p:cNvSpPr>
          <p:nvPr>
            <p:ph type="sldNum" sz="quarter" idx="10"/>
          </p:nvPr>
        </p:nvSpPr>
        <p:spPr/>
        <p:txBody>
          <a:bodyPr/>
          <a:lstStyle/>
          <a:p>
            <a:pPr>
              <a:defRPr/>
            </a:pPr>
            <a:fld id="{1CECC8BB-524E-49D4-B460-D8AFE206B48C}" type="slidenum">
              <a:rPr lang="en-US" smtClean="0"/>
              <a:pPr>
                <a:defRPr/>
              </a:pPr>
              <a:t>26</a:t>
            </a:fld>
            <a:endParaRPr lang="en-US" dirty="0"/>
          </a:p>
        </p:txBody>
      </p:sp>
      <p:sp>
        <p:nvSpPr>
          <p:cNvPr id="4" name="TextBox 3"/>
          <p:cNvSpPr txBox="1"/>
          <p:nvPr/>
        </p:nvSpPr>
        <p:spPr>
          <a:xfrm>
            <a:off x="381000" y="4885319"/>
            <a:ext cx="5334000" cy="1477328"/>
          </a:xfrm>
          <a:prstGeom prst="rect">
            <a:avLst/>
          </a:prstGeom>
          <a:noFill/>
        </p:spPr>
        <p:txBody>
          <a:bodyPr wrap="square" rtlCol="0">
            <a:spAutoFit/>
          </a:bodyPr>
          <a:lstStyle/>
          <a:p>
            <a:r>
              <a:rPr lang="en-US" b="1" dirty="0" smtClean="0">
                <a:solidFill>
                  <a:srgbClr val="FF0000"/>
                </a:solidFill>
              </a:rPr>
              <a:t>For NIH Trials, effort for clinical procedures should be included in total effort.  </a:t>
            </a:r>
          </a:p>
          <a:p>
            <a:endParaRPr lang="en-US" b="1" dirty="0" smtClean="0">
              <a:solidFill>
                <a:srgbClr val="FF0000"/>
              </a:solidFill>
            </a:endParaRPr>
          </a:p>
          <a:p>
            <a:r>
              <a:rPr lang="en-US" b="1" dirty="0" smtClean="0">
                <a:solidFill>
                  <a:srgbClr val="FF0000"/>
                </a:solidFill>
              </a:rPr>
              <a:t>No professional fees should be charged if effort is budgeted.</a:t>
            </a:r>
            <a:endParaRPr lang="en-US" b="1" dirty="0">
              <a:solidFill>
                <a:srgbClr val="FF0000"/>
              </a:solidFill>
            </a:endParaRPr>
          </a:p>
        </p:txBody>
      </p:sp>
    </p:spTree>
    <p:extLst>
      <p:ext uri="{BB962C8B-B14F-4D97-AF65-F5344CB8AC3E}">
        <p14:creationId xmlns:p14="http://schemas.microsoft.com/office/powerpoint/2010/main" val="67615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3"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7075" y="1981200"/>
            <a:ext cx="17621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Rectangle 2"/>
          <p:cNvSpPr>
            <a:spLocks noGrp="1" noChangeArrowheads="1"/>
          </p:cNvSpPr>
          <p:nvPr>
            <p:ph type="title"/>
          </p:nvPr>
        </p:nvSpPr>
        <p:spPr>
          <a:xfrm>
            <a:off x="76200" y="87868"/>
            <a:ext cx="7543800" cy="738664"/>
          </a:xfrm>
        </p:spPr>
        <p:txBody>
          <a:bodyPr/>
          <a:lstStyle/>
          <a:p>
            <a:pPr eaLnBrk="1" hangingPunct="1"/>
            <a:r>
              <a:rPr lang="en-US" sz="2400" dirty="0" smtClean="0"/>
              <a:t>What To Look For In The Protocol:</a:t>
            </a:r>
            <a:br>
              <a:rPr lang="en-US" sz="2400" dirty="0" smtClean="0"/>
            </a:br>
            <a:r>
              <a:rPr lang="en-US" sz="2400" dirty="0" smtClean="0"/>
              <a:t>CPT Codes Needed</a:t>
            </a:r>
            <a:endParaRPr lang="en-US" altLang="en-US" sz="2400" dirty="0" smtClean="0"/>
          </a:p>
        </p:txBody>
      </p:sp>
      <p:sp>
        <p:nvSpPr>
          <p:cNvPr id="11267" name="Rectangle 8"/>
          <p:cNvSpPr>
            <a:spLocks noGrp="1" noChangeArrowheads="1"/>
          </p:cNvSpPr>
          <p:nvPr>
            <p:ph sz="quarter" idx="1"/>
          </p:nvPr>
        </p:nvSpPr>
        <p:spPr>
          <a:xfrm>
            <a:off x="228600" y="1433549"/>
            <a:ext cx="4232838" cy="4862286"/>
          </a:xfrm>
        </p:spPr>
        <p:txBody>
          <a:bodyPr>
            <a:noAutofit/>
          </a:bodyPr>
          <a:lstStyle/>
          <a:p>
            <a:pPr marL="18288" indent="0" eaLnBrk="1" fontAlgn="auto" hangingPunct="1">
              <a:lnSpc>
                <a:spcPct val="90000"/>
              </a:lnSpc>
              <a:spcBef>
                <a:spcPts val="580"/>
              </a:spcBef>
              <a:spcAft>
                <a:spcPts val="0"/>
              </a:spcAft>
              <a:defRPr/>
            </a:pPr>
            <a:r>
              <a:rPr lang="en-US" sz="1600" u="sng" dirty="0" smtClean="0"/>
              <a:t>Laboratory </a:t>
            </a:r>
          </a:p>
          <a:p>
            <a:pPr marL="304038" indent="-285750" eaLnBrk="1" fontAlgn="auto" hangingPunct="1">
              <a:lnSpc>
                <a:spcPct val="90000"/>
              </a:lnSpc>
              <a:spcBef>
                <a:spcPts val="580"/>
              </a:spcBef>
              <a:spcAft>
                <a:spcPts val="0"/>
              </a:spcAft>
              <a:buFont typeface="Arial" pitchFamily="34" charset="0"/>
              <a:buChar char="•"/>
              <a:defRPr/>
            </a:pPr>
            <a:r>
              <a:rPr lang="en-US" sz="1600" dirty="0" smtClean="0"/>
              <a:t>Central lab vs local lab</a:t>
            </a:r>
          </a:p>
          <a:p>
            <a:pPr marL="304038" indent="-285750" eaLnBrk="1" fontAlgn="auto" hangingPunct="1">
              <a:lnSpc>
                <a:spcPct val="90000"/>
              </a:lnSpc>
              <a:spcBef>
                <a:spcPts val="580"/>
              </a:spcBef>
              <a:spcAft>
                <a:spcPts val="0"/>
              </a:spcAft>
              <a:buFont typeface="Arial" pitchFamily="34" charset="0"/>
              <a:buChar char="•"/>
              <a:defRPr/>
            </a:pPr>
            <a:r>
              <a:rPr lang="en-US" sz="1600" dirty="0" smtClean="0"/>
              <a:t>Who’s drawing the blood?</a:t>
            </a:r>
          </a:p>
          <a:p>
            <a:pPr marL="304038" indent="-285750" eaLnBrk="1" fontAlgn="auto" hangingPunct="1">
              <a:lnSpc>
                <a:spcPct val="90000"/>
              </a:lnSpc>
              <a:spcBef>
                <a:spcPts val="580"/>
              </a:spcBef>
              <a:spcAft>
                <a:spcPts val="0"/>
              </a:spcAft>
              <a:buFont typeface="Arial" pitchFamily="34" charset="0"/>
              <a:buChar char="•"/>
              <a:defRPr/>
            </a:pPr>
            <a:r>
              <a:rPr lang="en-US" sz="1600" dirty="0" smtClean="0"/>
              <a:t>Who will process the samples?</a:t>
            </a:r>
          </a:p>
          <a:p>
            <a:pPr marL="0" indent="0" eaLnBrk="1" fontAlgn="auto" hangingPunct="1">
              <a:lnSpc>
                <a:spcPct val="90000"/>
              </a:lnSpc>
              <a:spcBef>
                <a:spcPts val="580"/>
              </a:spcBef>
              <a:spcAft>
                <a:spcPts val="0"/>
              </a:spcAft>
              <a:defRPr/>
            </a:pPr>
            <a:r>
              <a:rPr lang="en-US" sz="1600" dirty="0" smtClean="0"/>
              <a:t> </a:t>
            </a:r>
          </a:p>
          <a:p>
            <a:pPr marL="0" indent="0" eaLnBrk="1" fontAlgn="auto" hangingPunct="1">
              <a:lnSpc>
                <a:spcPct val="90000"/>
              </a:lnSpc>
              <a:spcBef>
                <a:spcPts val="580"/>
              </a:spcBef>
              <a:spcAft>
                <a:spcPts val="0"/>
              </a:spcAft>
              <a:defRPr/>
            </a:pPr>
            <a:r>
              <a:rPr lang="en-US" sz="1600" u="sng" dirty="0" smtClean="0"/>
              <a:t>Radiology</a:t>
            </a:r>
          </a:p>
          <a:p>
            <a:pPr marL="285750" indent="-285750" eaLnBrk="1" fontAlgn="auto" hangingPunct="1">
              <a:lnSpc>
                <a:spcPct val="90000"/>
              </a:lnSpc>
              <a:spcBef>
                <a:spcPts val="580"/>
              </a:spcBef>
              <a:spcAft>
                <a:spcPts val="0"/>
              </a:spcAft>
              <a:buFont typeface="Arial" pitchFamily="34" charset="0"/>
              <a:buChar char="•"/>
              <a:defRPr/>
            </a:pPr>
            <a:r>
              <a:rPr lang="en-US" sz="1600" dirty="0" smtClean="0"/>
              <a:t>Copies of Films</a:t>
            </a:r>
          </a:p>
          <a:p>
            <a:pPr marL="285750" indent="-285750" eaLnBrk="1" fontAlgn="auto" hangingPunct="1">
              <a:lnSpc>
                <a:spcPct val="90000"/>
              </a:lnSpc>
              <a:spcBef>
                <a:spcPts val="580"/>
              </a:spcBef>
              <a:spcAft>
                <a:spcPts val="0"/>
              </a:spcAft>
              <a:buFont typeface="Arial" pitchFamily="34" charset="0"/>
              <a:buChar char="•"/>
              <a:defRPr/>
            </a:pPr>
            <a:r>
              <a:rPr lang="en-US" sz="1600" dirty="0" smtClean="0"/>
              <a:t>Who will read the Films</a:t>
            </a:r>
          </a:p>
          <a:p>
            <a:pPr marL="285750" indent="-285750" eaLnBrk="1" fontAlgn="auto" hangingPunct="1">
              <a:lnSpc>
                <a:spcPct val="90000"/>
              </a:lnSpc>
              <a:spcBef>
                <a:spcPts val="580"/>
              </a:spcBef>
              <a:spcAft>
                <a:spcPts val="0"/>
              </a:spcAft>
              <a:buFont typeface="Arial" pitchFamily="34" charset="0"/>
              <a:buChar char="•"/>
              <a:defRPr/>
            </a:pPr>
            <a:r>
              <a:rPr lang="en-US" sz="1600" dirty="0" smtClean="0"/>
              <a:t>RECIST Reads</a:t>
            </a:r>
          </a:p>
          <a:p>
            <a:pPr marL="285750" indent="-285750" eaLnBrk="1" fontAlgn="auto" hangingPunct="1">
              <a:lnSpc>
                <a:spcPct val="90000"/>
              </a:lnSpc>
              <a:spcBef>
                <a:spcPts val="580"/>
              </a:spcBef>
              <a:spcAft>
                <a:spcPts val="0"/>
              </a:spcAft>
              <a:buFont typeface="Arial" pitchFamily="34" charset="0"/>
              <a:buChar char="•"/>
              <a:defRPr/>
            </a:pPr>
            <a:endParaRPr lang="en-US" sz="1600" dirty="0"/>
          </a:p>
          <a:p>
            <a:pPr marL="0" indent="0" eaLnBrk="1" fontAlgn="auto" hangingPunct="1">
              <a:lnSpc>
                <a:spcPct val="90000"/>
              </a:lnSpc>
              <a:spcBef>
                <a:spcPts val="580"/>
              </a:spcBef>
              <a:spcAft>
                <a:spcPts val="0"/>
              </a:spcAft>
              <a:defRPr/>
            </a:pPr>
            <a:r>
              <a:rPr lang="en-US" sz="1600" u="sng" dirty="0" smtClean="0"/>
              <a:t>Cardiology</a:t>
            </a:r>
          </a:p>
          <a:p>
            <a:pPr marL="285750" indent="-285750" eaLnBrk="1" fontAlgn="auto" hangingPunct="1">
              <a:lnSpc>
                <a:spcPct val="90000"/>
              </a:lnSpc>
              <a:spcBef>
                <a:spcPts val="580"/>
              </a:spcBef>
              <a:spcAft>
                <a:spcPts val="0"/>
              </a:spcAft>
              <a:buFont typeface="Arial" pitchFamily="34" charset="0"/>
              <a:buChar char="•"/>
              <a:defRPr/>
            </a:pPr>
            <a:r>
              <a:rPr lang="en-US" sz="1600" dirty="0" smtClean="0"/>
              <a:t>ECHO (EKG) – Will sponsor provide EKG?</a:t>
            </a:r>
            <a:endParaRPr lang="en-US" sz="700" dirty="0" smtClean="0"/>
          </a:p>
          <a:p>
            <a:pPr marL="285750" indent="-285750" eaLnBrk="1" fontAlgn="auto" hangingPunct="1">
              <a:lnSpc>
                <a:spcPct val="90000"/>
              </a:lnSpc>
              <a:spcBef>
                <a:spcPts val="580"/>
              </a:spcBef>
              <a:spcAft>
                <a:spcPts val="0"/>
              </a:spcAft>
              <a:buFont typeface="Arial" pitchFamily="34" charset="0"/>
              <a:buChar char="•"/>
              <a:defRPr/>
            </a:pPr>
            <a:r>
              <a:rPr lang="en-US" sz="1600" dirty="0" smtClean="0"/>
              <a:t>Reading fees</a:t>
            </a:r>
          </a:p>
          <a:p>
            <a:pPr marL="285750" indent="-285750" eaLnBrk="1" fontAlgn="auto" hangingPunct="1">
              <a:lnSpc>
                <a:spcPct val="90000"/>
              </a:lnSpc>
              <a:spcBef>
                <a:spcPts val="580"/>
              </a:spcBef>
              <a:spcAft>
                <a:spcPts val="0"/>
              </a:spcAft>
              <a:buFont typeface="Arial" pitchFamily="34" charset="0"/>
              <a:buChar char="•"/>
              <a:defRPr/>
            </a:pPr>
            <a:endParaRPr lang="en-US" sz="1600" dirty="0"/>
          </a:p>
          <a:p>
            <a:pPr marL="0" indent="0" eaLnBrk="1" fontAlgn="auto" hangingPunct="1">
              <a:lnSpc>
                <a:spcPct val="90000"/>
              </a:lnSpc>
              <a:spcBef>
                <a:spcPts val="580"/>
              </a:spcBef>
              <a:spcAft>
                <a:spcPts val="0"/>
              </a:spcAft>
              <a:defRPr/>
            </a:pPr>
            <a:r>
              <a:rPr lang="en-US" sz="1600" u="sng" dirty="0" smtClean="0"/>
              <a:t>Pulmonary</a:t>
            </a:r>
          </a:p>
          <a:p>
            <a:pPr marL="285750" indent="-285750" eaLnBrk="1" fontAlgn="auto" hangingPunct="1">
              <a:lnSpc>
                <a:spcPct val="90000"/>
              </a:lnSpc>
              <a:spcBef>
                <a:spcPts val="580"/>
              </a:spcBef>
              <a:spcAft>
                <a:spcPts val="0"/>
              </a:spcAft>
              <a:buFont typeface="Arial" pitchFamily="34" charset="0"/>
              <a:buChar char="•"/>
              <a:defRPr/>
            </a:pPr>
            <a:r>
              <a:rPr lang="en-US" sz="1600" dirty="0" smtClean="0"/>
              <a:t>PFTs </a:t>
            </a:r>
          </a:p>
          <a:p>
            <a:pPr marL="0" indent="0" eaLnBrk="1" fontAlgn="auto" hangingPunct="1">
              <a:lnSpc>
                <a:spcPct val="90000"/>
              </a:lnSpc>
              <a:spcBef>
                <a:spcPts val="580"/>
              </a:spcBef>
              <a:spcAft>
                <a:spcPts val="0"/>
              </a:spcAft>
              <a:buFontTx/>
              <a:buNone/>
              <a:defRPr/>
            </a:pPr>
            <a:endParaRPr lang="en-US" sz="1600" dirty="0"/>
          </a:p>
          <a:p>
            <a:pPr marL="0" indent="0" eaLnBrk="1" fontAlgn="auto" hangingPunct="1">
              <a:lnSpc>
                <a:spcPct val="90000"/>
              </a:lnSpc>
              <a:spcBef>
                <a:spcPts val="580"/>
              </a:spcBef>
              <a:spcAft>
                <a:spcPts val="0"/>
              </a:spcAft>
              <a:buFontTx/>
              <a:buNone/>
              <a:defRPr/>
            </a:pPr>
            <a:endParaRPr lang="en-US" sz="1600" dirty="0" smtClean="0"/>
          </a:p>
          <a:p>
            <a:pPr marL="274320" indent="-256032" eaLnBrk="1" fontAlgn="auto" hangingPunct="1">
              <a:lnSpc>
                <a:spcPct val="90000"/>
              </a:lnSpc>
              <a:spcBef>
                <a:spcPts val="580"/>
              </a:spcBef>
              <a:spcAft>
                <a:spcPts val="0"/>
              </a:spcAft>
              <a:buFont typeface="Wingdings 2"/>
              <a:buChar char=""/>
              <a:defRPr/>
            </a:pPr>
            <a:endParaRPr lang="en-US" sz="1600" dirty="0" smtClean="0"/>
          </a:p>
        </p:txBody>
      </p:sp>
      <p:sp>
        <p:nvSpPr>
          <p:cNvPr id="11268" name="Rectangle 9"/>
          <p:cNvSpPr>
            <a:spLocks noGrp="1" noChangeArrowheads="1"/>
          </p:cNvSpPr>
          <p:nvPr>
            <p:ph sz="quarter" idx="2"/>
          </p:nvPr>
        </p:nvSpPr>
        <p:spPr>
          <a:xfrm>
            <a:off x="5029200" y="1011288"/>
            <a:ext cx="4114800" cy="4525963"/>
          </a:xfrm>
        </p:spPr>
        <p:txBody>
          <a:bodyPr>
            <a:normAutofit/>
          </a:bodyPr>
          <a:lstStyle/>
          <a:p>
            <a:pPr marL="274320" indent="-256032" eaLnBrk="1" fontAlgn="auto" hangingPunct="1">
              <a:lnSpc>
                <a:spcPct val="90000"/>
              </a:lnSpc>
              <a:spcBef>
                <a:spcPts val="580"/>
              </a:spcBef>
              <a:spcAft>
                <a:spcPts val="0"/>
              </a:spcAft>
              <a:buFontTx/>
              <a:buNone/>
              <a:defRPr/>
            </a:pPr>
            <a:r>
              <a:rPr lang="en-US" sz="1600" dirty="0" smtClean="0"/>
              <a:t>    </a:t>
            </a:r>
            <a:r>
              <a:rPr lang="en-US" sz="1600" u="sng" dirty="0" smtClean="0"/>
              <a:t>Pharmacy </a:t>
            </a:r>
          </a:p>
          <a:p>
            <a:pPr marL="669798" lvl="1" indent="-285750" eaLnBrk="1" fontAlgn="auto" hangingPunct="1">
              <a:lnSpc>
                <a:spcPct val="90000"/>
              </a:lnSpc>
              <a:spcBef>
                <a:spcPts val="370"/>
              </a:spcBef>
              <a:spcAft>
                <a:spcPts val="0"/>
              </a:spcAft>
              <a:buFont typeface="Arial" pitchFamily="34" charset="0"/>
              <a:buChar char="•"/>
              <a:defRPr/>
            </a:pPr>
            <a:r>
              <a:rPr lang="en-US" sz="1600" dirty="0" smtClean="0"/>
              <a:t>Tracking</a:t>
            </a:r>
          </a:p>
          <a:p>
            <a:pPr marL="669798" lvl="1" indent="-285750" eaLnBrk="1" fontAlgn="auto" hangingPunct="1">
              <a:lnSpc>
                <a:spcPct val="90000"/>
              </a:lnSpc>
              <a:spcBef>
                <a:spcPts val="370"/>
              </a:spcBef>
              <a:spcAft>
                <a:spcPts val="0"/>
              </a:spcAft>
              <a:buFont typeface="Arial" pitchFamily="34" charset="0"/>
              <a:buChar char="•"/>
              <a:defRPr/>
            </a:pPr>
            <a:r>
              <a:rPr lang="en-US" sz="1600" dirty="0" smtClean="0"/>
              <a:t>Randomization</a:t>
            </a:r>
          </a:p>
          <a:p>
            <a:pPr marL="669798" lvl="1" indent="-285750" eaLnBrk="1" fontAlgn="auto" hangingPunct="1">
              <a:lnSpc>
                <a:spcPct val="90000"/>
              </a:lnSpc>
              <a:spcBef>
                <a:spcPts val="370"/>
              </a:spcBef>
              <a:spcAft>
                <a:spcPts val="0"/>
              </a:spcAft>
              <a:buFont typeface="Arial" pitchFamily="34" charset="0"/>
              <a:buChar char="•"/>
              <a:defRPr/>
            </a:pPr>
            <a:r>
              <a:rPr lang="en-US" sz="1600" dirty="0" smtClean="0"/>
              <a:t>Preparation</a:t>
            </a:r>
          </a:p>
          <a:p>
            <a:pPr marL="669798" lvl="1" indent="-285750" eaLnBrk="1" fontAlgn="auto" hangingPunct="1">
              <a:lnSpc>
                <a:spcPct val="90000"/>
              </a:lnSpc>
              <a:spcBef>
                <a:spcPts val="370"/>
              </a:spcBef>
              <a:spcAft>
                <a:spcPts val="0"/>
              </a:spcAft>
              <a:buFont typeface="Arial" pitchFamily="34" charset="0"/>
              <a:buChar char="•"/>
              <a:defRPr/>
            </a:pPr>
            <a:r>
              <a:rPr lang="en-US" sz="1600" dirty="0" smtClean="0"/>
              <a:t>Drug Dispensing</a:t>
            </a:r>
          </a:p>
          <a:p>
            <a:pPr marL="669798" lvl="1" indent="-285750" eaLnBrk="1" fontAlgn="auto" hangingPunct="1">
              <a:lnSpc>
                <a:spcPct val="90000"/>
              </a:lnSpc>
              <a:spcBef>
                <a:spcPts val="370"/>
              </a:spcBef>
              <a:spcAft>
                <a:spcPts val="0"/>
              </a:spcAft>
              <a:buFont typeface="Arial" pitchFamily="34" charset="0"/>
              <a:buChar char="•"/>
              <a:defRPr/>
            </a:pPr>
            <a:r>
              <a:rPr lang="en-US" sz="1600" dirty="0" smtClean="0"/>
              <a:t>Specific requirements for monitoring</a:t>
            </a:r>
          </a:p>
          <a:p>
            <a:pPr marL="669798" lvl="1" indent="-285750" eaLnBrk="1" fontAlgn="auto" hangingPunct="1">
              <a:lnSpc>
                <a:spcPct val="90000"/>
              </a:lnSpc>
              <a:spcBef>
                <a:spcPts val="370"/>
              </a:spcBef>
              <a:spcAft>
                <a:spcPts val="0"/>
              </a:spcAft>
              <a:buFont typeface="Arial" pitchFamily="34" charset="0"/>
              <a:buChar char="•"/>
              <a:defRPr/>
            </a:pPr>
            <a:r>
              <a:rPr lang="en-US" sz="1600" dirty="0" smtClean="0"/>
              <a:t>Drug return or destruction at conclusion of trial</a:t>
            </a:r>
          </a:p>
          <a:p>
            <a:pPr marL="457200" lvl="1" indent="0" eaLnBrk="1" fontAlgn="auto" hangingPunct="1">
              <a:lnSpc>
                <a:spcPct val="90000"/>
              </a:lnSpc>
              <a:spcBef>
                <a:spcPts val="370"/>
              </a:spcBef>
              <a:spcAft>
                <a:spcPts val="0"/>
              </a:spcAft>
              <a:buNone/>
              <a:defRPr/>
            </a:pPr>
            <a:endParaRPr lang="en-US" sz="1600" dirty="0"/>
          </a:p>
          <a:p>
            <a:pPr marL="347663" lvl="1" indent="0" eaLnBrk="1" fontAlgn="auto" hangingPunct="1">
              <a:lnSpc>
                <a:spcPct val="90000"/>
              </a:lnSpc>
              <a:spcBef>
                <a:spcPts val="370"/>
              </a:spcBef>
              <a:spcAft>
                <a:spcPts val="0"/>
              </a:spcAft>
              <a:buNone/>
              <a:defRPr/>
            </a:pPr>
            <a:r>
              <a:rPr lang="en-US" sz="1600" u="sng" dirty="0" smtClean="0"/>
              <a:t>Pathology</a:t>
            </a:r>
          </a:p>
          <a:p>
            <a:pPr marL="742950" lvl="1" indent="-285750" eaLnBrk="1" fontAlgn="auto" hangingPunct="1">
              <a:lnSpc>
                <a:spcPct val="90000"/>
              </a:lnSpc>
              <a:spcBef>
                <a:spcPts val="370"/>
              </a:spcBef>
              <a:spcAft>
                <a:spcPts val="0"/>
              </a:spcAft>
              <a:buFont typeface="Arial" pitchFamily="34" charset="0"/>
              <a:buChar char="•"/>
              <a:defRPr/>
            </a:pPr>
            <a:r>
              <a:rPr lang="en-US" sz="1600" dirty="0" smtClean="0"/>
              <a:t> Reading Fees</a:t>
            </a:r>
          </a:p>
          <a:p>
            <a:pPr marL="742950" lvl="1" indent="-285750" eaLnBrk="1" fontAlgn="auto" hangingPunct="1">
              <a:lnSpc>
                <a:spcPct val="90000"/>
              </a:lnSpc>
              <a:spcBef>
                <a:spcPts val="370"/>
              </a:spcBef>
              <a:spcAft>
                <a:spcPts val="0"/>
              </a:spcAft>
              <a:buFont typeface="Arial" pitchFamily="34" charset="0"/>
              <a:buChar char="•"/>
              <a:defRPr/>
            </a:pPr>
            <a:r>
              <a:rPr lang="en-US" sz="1600" dirty="0" smtClean="0"/>
              <a:t> Additional Slides or Blocks</a:t>
            </a:r>
          </a:p>
          <a:p>
            <a:pPr marL="274320" indent="-256032" eaLnBrk="1" fontAlgn="auto" hangingPunct="1">
              <a:lnSpc>
                <a:spcPct val="90000"/>
              </a:lnSpc>
              <a:spcBef>
                <a:spcPts val="580"/>
              </a:spcBef>
              <a:spcAft>
                <a:spcPts val="0"/>
              </a:spcAft>
              <a:buFontTx/>
              <a:buNone/>
              <a:defRPr/>
            </a:pPr>
            <a:endParaRPr lang="en-US" sz="1600" dirty="0" smtClean="0"/>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4248602"/>
            <a:ext cx="1628775"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0652" y="939089"/>
            <a:ext cx="5227148" cy="646331"/>
          </a:xfrm>
          <a:prstGeom prst="rect">
            <a:avLst/>
          </a:prstGeom>
          <a:noFill/>
        </p:spPr>
        <p:txBody>
          <a:bodyPr wrap="square" rtlCol="0">
            <a:spAutoFit/>
          </a:bodyPr>
          <a:lstStyle/>
          <a:p>
            <a:r>
              <a:rPr lang="en-US" b="1" dirty="0" smtClean="0">
                <a:solidFill>
                  <a:srgbClr val="FF0000"/>
                </a:solidFill>
              </a:rPr>
              <a:t>FIRST  - Determine Location of the Research</a:t>
            </a:r>
            <a:endParaRPr lang="en-US" b="1" dirty="0">
              <a:solidFill>
                <a:srgbClr val="FF0000"/>
              </a:solidFill>
            </a:endParaRPr>
          </a:p>
          <a:p>
            <a:endParaRPr lang="en-US" dirty="0"/>
          </a:p>
        </p:txBody>
      </p:sp>
      <p:sp>
        <p:nvSpPr>
          <p:cNvPr id="3" name="Slide Number Placeholder 2"/>
          <p:cNvSpPr>
            <a:spLocks noGrp="1"/>
          </p:cNvSpPr>
          <p:nvPr>
            <p:ph type="sldNum" sz="quarter" idx="10"/>
          </p:nvPr>
        </p:nvSpPr>
        <p:spPr/>
        <p:txBody>
          <a:bodyPr/>
          <a:lstStyle/>
          <a:p>
            <a:pPr>
              <a:defRPr/>
            </a:pPr>
            <a:fld id="{B2ECFCDE-362D-427A-9E7D-5ED146CD2F45}" type="slidenum">
              <a:rPr lang="en-US" smtClean="0"/>
              <a:pPr>
                <a:defRPr/>
              </a:pPr>
              <a:t>27</a:t>
            </a:fld>
            <a:endParaRPr lang="en-US" dirty="0"/>
          </a:p>
        </p:txBody>
      </p:sp>
    </p:spTree>
    <p:extLst>
      <p:ext uri="{BB962C8B-B14F-4D97-AF65-F5344CB8AC3E}">
        <p14:creationId xmlns:p14="http://schemas.microsoft.com/office/powerpoint/2010/main" val="12152816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wipe(down)">
                                      <p:cBhvr>
                                        <p:cTn id="7" dur="580">
                                          <p:stCondLst>
                                            <p:cond delay="0"/>
                                          </p:stCondLst>
                                        </p:cTn>
                                        <p:tgtEl>
                                          <p:spTgt spid="17413"/>
                                        </p:tgtEl>
                                      </p:cBhvr>
                                    </p:animEffect>
                                    <p:anim calcmode="lin" valueType="num">
                                      <p:cBhvr>
                                        <p:cTn id="8" dur="1822" tmFilter="0,0; 0.14,0.36; 0.43,0.73; 0.71,0.91; 1.0,1.0">
                                          <p:stCondLst>
                                            <p:cond delay="0"/>
                                          </p:stCondLst>
                                        </p:cTn>
                                        <p:tgtEl>
                                          <p:spTgt spid="174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4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4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4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4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7413"/>
                                        </p:tgtEl>
                                      </p:cBhvr>
                                      <p:to x="100000" y="60000"/>
                                    </p:animScale>
                                    <p:animScale>
                                      <p:cBhvr>
                                        <p:cTn id="14" dur="166" decel="50000">
                                          <p:stCondLst>
                                            <p:cond delay="676"/>
                                          </p:stCondLst>
                                        </p:cTn>
                                        <p:tgtEl>
                                          <p:spTgt spid="17413"/>
                                        </p:tgtEl>
                                      </p:cBhvr>
                                      <p:to x="100000" y="100000"/>
                                    </p:animScale>
                                    <p:animScale>
                                      <p:cBhvr>
                                        <p:cTn id="15" dur="26">
                                          <p:stCondLst>
                                            <p:cond delay="1312"/>
                                          </p:stCondLst>
                                        </p:cTn>
                                        <p:tgtEl>
                                          <p:spTgt spid="17413"/>
                                        </p:tgtEl>
                                      </p:cBhvr>
                                      <p:to x="100000" y="80000"/>
                                    </p:animScale>
                                    <p:animScale>
                                      <p:cBhvr>
                                        <p:cTn id="16" dur="166" decel="50000">
                                          <p:stCondLst>
                                            <p:cond delay="1338"/>
                                          </p:stCondLst>
                                        </p:cTn>
                                        <p:tgtEl>
                                          <p:spTgt spid="17413"/>
                                        </p:tgtEl>
                                      </p:cBhvr>
                                      <p:to x="100000" y="100000"/>
                                    </p:animScale>
                                    <p:animScale>
                                      <p:cBhvr>
                                        <p:cTn id="17" dur="26">
                                          <p:stCondLst>
                                            <p:cond delay="1642"/>
                                          </p:stCondLst>
                                        </p:cTn>
                                        <p:tgtEl>
                                          <p:spTgt spid="17413"/>
                                        </p:tgtEl>
                                      </p:cBhvr>
                                      <p:to x="100000" y="90000"/>
                                    </p:animScale>
                                    <p:animScale>
                                      <p:cBhvr>
                                        <p:cTn id="18" dur="166" decel="50000">
                                          <p:stCondLst>
                                            <p:cond delay="1668"/>
                                          </p:stCondLst>
                                        </p:cTn>
                                        <p:tgtEl>
                                          <p:spTgt spid="17413"/>
                                        </p:tgtEl>
                                      </p:cBhvr>
                                      <p:to x="100000" y="100000"/>
                                    </p:animScale>
                                    <p:animScale>
                                      <p:cBhvr>
                                        <p:cTn id="19" dur="26">
                                          <p:stCondLst>
                                            <p:cond delay="1808"/>
                                          </p:stCondLst>
                                        </p:cTn>
                                        <p:tgtEl>
                                          <p:spTgt spid="17413"/>
                                        </p:tgtEl>
                                      </p:cBhvr>
                                      <p:to x="100000" y="95000"/>
                                    </p:animScale>
                                    <p:animScale>
                                      <p:cBhvr>
                                        <p:cTn id="20" dur="166" decel="50000">
                                          <p:stCondLst>
                                            <p:cond delay="1834"/>
                                          </p:stCondLst>
                                        </p:cTn>
                                        <p:tgtEl>
                                          <p:spTgt spid="1741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0-#ppt_w/2"/>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22238" y="231260"/>
            <a:ext cx="7813675" cy="369332"/>
          </a:xfrm>
        </p:spPr>
        <p:txBody>
          <a:bodyPr/>
          <a:lstStyle/>
          <a:p>
            <a:pPr eaLnBrk="1" hangingPunct="1"/>
            <a:r>
              <a:rPr lang="en-US" sz="2400" dirty="0" smtClean="0"/>
              <a:t>Building an Internal Budget – CTO function</a:t>
            </a:r>
          </a:p>
        </p:txBody>
      </p:sp>
      <p:sp>
        <p:nvSpPr>
          <p:cNvPr id="15363" name="Rectangle 3"/>
          <p:cNvSpPr>
            <a:spLocks noGrp="1" noChangeArrowheads="1"/>
          </p:cNvSpPr>
          <p:nvPr>
            <p:ph type="body" idx="1"/>
          </p:nvPr>
        </p:nvSpPr>
        <p:spPr>
          <a:xfrm>
            <a:off x="112712" y="948675"/>
            <a:ext cx="8955087" cy="5651990"/>
          </a:xfrm>
        </p:spPr>
        <p:txBody>
          <a:bodyPr/>
          <a:lstStyle/>
          <a:p>
            <a:pPr marL="0" lvl="2" indent="0" eaLnBrk="1" hangingPunct="1">
              <a:buSzTx/>
              <a:buNone/>
            </a:pPr>
            <a:r>
              <a:rPr lang="en-US" b="1" dirty="0"/>
              <a:t>Salary Expense - </a:t>
            </a:r>
            <a:r>
              <a:rPr lang="en-US" dirty="0"/>
              <a:t>Time spent on study outside of clinical </a:t>
            </a:r>
            <a:r>
              <a:rPr lang="en-US" dirty="0" smtClean="0"/>
              <a:t>procedure</a:t>
            </a:r>
          </a:p>
          <a:p>
            <a:pPr marL="0" indent="0" eaLnBrk="1" hangingPunct="1"/>
            <a:endParaRPr lang="en-US" b="1" dirty="0" smtClean="0"/>
          </a:p>
          <a:p>
            <a:pPr marL="0" indent="0" eaLnBrk="1" hangingPunct="1"/>
            <a:r>
              <a:rPr lang="en-US" b="1" dirty="0" smtClean="0"/>
              <a:t>Clinical Charges</a:t>
            </a:r>
          </a:p>
          <a:p>
            <a:pPr marL="703263" lvl="4" indent="-285750" eaLnBrk="1" hangingPunct="1">
              <a:buFont typeface="Arial" panose="020B0604020202020204" pitchFamily="34" charset="0"/>
              <a:buChar char="•"/>
            </a:pPr>
            <a:r>
              <a:rPr lang="en-US" dirty="0" smtClean="0"/>
              <a:t>MCA </a:t>
            </a:r>
            <a:r>
              <a:rPr lang="en-US" dirty="0"/>
              <a:t>can identify which charges are billable to Sponsor at a research rate </a:t>
            </a:r>
          </a:p>
          <a:p>
            <a:pPr marL="0" lvl="2" indent="0" eaLnBrk="1" hangingPunct="1">
              <a:buSzTx/>
              <a:buNone/>
            </a:pPr>
            <a:endParaRPr lang="en-US" b="1" dirty="0" smtClean="0"/>
          </a:p>
          <a:p>
            <a:pPr marL="0" lvl="2" indent="0" eaLnBrk="1" hangingPunct="1">
              <a:buSzTx/>
              <a:buNone/>
            </a:pPr>
            <a:r>
              <a:rPr lang="en-US" b="1" dirty="0" smtClean="0"/>
              <a:t>Travel Charges </a:t>
            </a:r>
            <a:r>
              <a:rPr lang="en-US" dirty="0" smtClean="0"/>
              <a:t>– Is the PI and/or study required to attend meetings at other sites?</a:t>
            </a:r>
          </a:p>
          <a:p>
            <a:pPr marL="0" indent="0" eaLnBrk="1" hangingPunct="1"/>
            <a:endParaRPr lang="en-US" b="1" dirty="0" smtClean="0"/>
          </a:p>
          <a:p>
            <a:pPr marL="0" indent="0" eaLnBrk="1" hangingPunct="1"/>
            <a:r>
              <a:rPr lang="en-US" b="1" dirty="0" smtClean="0"/>
              <a:t>Consultants – </a:t>
            </a:r>
            <a:r>
              <a:rPr lang="en-US" dirty="0" smtClean="0"/>
              <a:t>Are services required that are not available from BMC workforce?</a:t>
            </a:r>
          </a:p>
          <a:p>
            <a:pPr marL="0" indent="0" eaLnBrk="1" hangingPunct="1"/>
            <a:endParaRPr lang="en-US" b="1" dirty="0" smtClean="0"/>
          </a:p>
          <a:p>
            <a:pPr marL="0" indent="0" eaLnBrk="1" hangingPunct="1"/>
            <a:r>
              <a:rPr lang="en-US" b="1" dirty="0" smtClean="0"/>
              <a:t>Subcontracts – </a:t>
            </a:r>
            <a:r>
              <a:rPr lang="en-US" dirty="0" smtClean="0"/>
              <a:t>Are there other sites for which you will be responsible?</a:t>
            </a:r>
          </a:p>
          <a:p>
            <a:pPr marL="0" indent="0" eaLnBrk="1" hangingPunct="1"/>
            <a:endParaRPr lang="en-US" b="1" dirty="0" smtClean="0"/>
          </a:p>
          <a:p>
            <a:pPr marL="0" indent="0" eaLnBrk="1" hangingPunct="1"/>
            <a:r>
              <a:rPr lang="en-US" b="1" dirty="0" smtClean="0"/>
              <a:t>Supplies – </a:t>
            </a:r>
            <a:r>
              <a:rPr lang="en-US" dirty="0" smtClean="0"/>
              <a:t>Will you be sending out excessive mailings for follow up?</a:t>
            </a:r>
          </a:p>
          <a:p>
            <a:pPr marL="0" indent="0" eaLnBrk="1" hangingPunct="1"/>
            <a:endParaRPr lang="en-US" b="1" dirty="0" smtClean="0"/>
          </a:p>
          <a:p>
            <a:pPr marL="0" indent="0" eaLnBrk="1" hangingPunct="1"/>
            <a:r>
              <a:rPr lang="en-US" b="1" dirty="0" smtClean="0"/>
              <a:t>Equipment </a:t>
            </a:r>
            <a:r>
              <a:rPr lang="en-US" b="1" dirty="0"/>
              <a:t>– </a:t>
            </a:r>
            <a:r>
              <a:rPr lang="en-US" dirty="0" smtClean="0"/>
              <a:t>Is there a specific piece of equipment required for the trial that must be purchased?</a:t>
            </a:r>
          </a:p>
          <a:p>
            <a:pPr marL="0" indent="0" eaLnBrk="1" hangingPunct="1"/>
            <a:endParaRPr lang="en-US" b="1" dirty="0" smtClean="0"/>
          </a:p>
          <a:p>
            <a:pPr marL="0" indent="0" eaLnBrk="1" hangingPunct="1"/>
            <a:r>
              <a:rPr lang="en-US" b="1" dirty="0" smtClean="0"/>
              <a:t>Participant Compensation – </a:t>
            </a:r>
            <a:r>
              <a:rPr lang="en-US" dirty="0" smtClean="0"/>
              <a:t>How much will each participant be compensated for each visit?</a:t>
            </a:r>
          </a:p>
          <a:p>
            <a:pPr marL="0" indent="0" eaLnBrk="1" hangingPunct="1"/>
            <a:endParaRPr lang="en-US" dirty="0" smtClean="0"/>
          </a:p>
          <a:p>
            <a:pPr marL="0" indent="0" eaLnBrk="1" hangingPunct="1"/>
            <a:r>
              <a:rPr lang="en-US" b="1" dirty="0"/>
              <a:t>Indirect </a:t>
            </a:r>
            <a:r>
              <a:rPr lang="en-US" b="1" dirty="0" smtClean="0"/>
              <a:t>Costs –	</a:t>
            </a:r>
          </a:p>
          <a:p>
            <a:pPr marL="0" indent="0" eaLnBrk="1" hangingPunct="1"/>
            <a:r>
              <a:rPr lang="en-US" b="1" dirty="0" smtClean="0"/>
              <a:t>	</a:t>
            </a:r>
            <a:r>
              <a:rPr lang="en-US" dirty="0" smtClean="0"/>
              <a:t>Industry 		30</a:t>
            </a:r>
            <a:r>
              <a:rPr lang="en-US" dirty="0"/>
              <a:t>% of Total Direct Costs (TDC</a:t>
            </a:r>
            <a:r>
              <a:rPr lang="en-US" dirty="0" smtClean="0"/>
              <a:t>)</a:t>
            </a:r>
          </a:p>
          <a:p>
            <a:pPr marL="0" indent="0" eaLnBrk="1" hangingPunct="1"/>
            <a:r>
              <a:rPr lang="en-US" dirty="0" smtClean="0"/>
              <a:t> 	Foundations 	Published rate </a:t>
            </a:r>
            <a:r>
              <a:rPr lang="en-US" dirty="0" smtClean="0"/>
              <a:t>TDC</a:t>
            </a:r>
            <a:endParaRPr lang="en-US" dirty="0" smtClean="0"/>
          </a:p>
          <a:p>
            <a:pPr marL="0" indent="0" eaLnBrk="1" hangingPunct="1"/>
            <a:r>
              <a:rPr lang="en-US" dirty="0"/>
              <a:t>	</a:t>
            </a:r>
            <a:r>
              <a:rPr lang="en-US" dirty="0" smtClean="0"/>
              <a:t>Federal 		DHHS negotiated rate (74%) of Modified Total Direct Costs (MTDC)</a:t>
            </a:r>
            <a:endParaRPr lang="en-US" dirty="0"/>
          </a:p>
          <a:p>
            <a:pPr marL="0" indent="0" eaLnBrk="1" hangingPunct="1"/>
            <a:endParaRPr lang="en-US" dirty="0" smtClean="0"/>
          </a:p>
          <a:p>
            <a:pPr marL="0" indent="0" eaLnBrk="1" hangingPunct="1">
              <a:lnSpc>
                <a:spcPct val="200000"/>
              </a:lnSpc>
            </a:pPr>
            <a:endParaRPr lang="en-US" b="1" dirty="0"/>
          </a:p>
        </p:txBody>
      </p:sp>
      <p:sp>
        <p:nvSpPr>
          <p:cNvPr id="2" name="Slide Number Placeholder 1"/>
          <p:cNvSpPr>
            <a:spLocks noGrp="1"/>
          </p:cNvSpPr>
          <p:nvPr>
            <p:ph type="sldNum" sz="quarter" idx="10"/>
          </p:nvPr>
        </p:nvSpPr>
        <p:spPr/>
        <p:txBody>
          <a:bodyPr/>
          <a:lstStyle/>
          <a:p>
            <a:pPr>
              <a:defRPr/>
            </a:pPr>
            <a:fld id="{D6838B7E-990C-490C-831E-DDDB26DA69A6}" type="slidenum">
              <a:rPr lang="en-US" smtClean="0"/>
              <a:pPr>
                <a:defRPr/>
              </a:pPr>
              <a:t>28</a:t>
            </a:fld>
            <a:endParaRPr lang="en-US" dirty="0"/>
          </a:p>
        </p:txBody>
      </p:sp>
    </p:spTree>
    <p:extLst>
      <p:ext uri="{BB962C8B-B14F-4D97-AF65-F5344CB8AC3E}">
        <p14:creationId xmlns:p14="http://schemas.microsoft.com/office/powerpoint/2010/main" val="1257308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8600" y="164068"/>
            <a:ext cx="8183562" cy="369332"/>
          </a:xfrm>
        </p:spPr>
        <p:txBody>
          <a:bodyPr/>
          <a:lstStyle/>
          <a:p>
            <a:pPr eaLnBrk="1" hangingPunct="1"/>
            <a:r>
              <a:rPr lang="en-US" sz="2400" dirty="0" smtClean="0"/>
              <a:t>Evaluating the Sponsor Budget – CTO function</a:t>
            </a:r>
          </a:p>
        </p:txBody>
      </p:sp>
      <p:sp>
        <p:nvSpPr>
          <p:cNvPr id="18435" name="Rectangle 3"/>
          <p:cNvSpPr>
            <a:spLocks noGrp="1" noChangeArrowheads="1"/>
          </p:cNvSpPr>
          <p:nvPr>
            <p:ph type="body" idx="1"/>
          </p:nvPr>
        </p:nvSpPr>
        <p:spPr>
          <a:xfrm>
            <a:off x="304800" y="1066800"/>
            <a:ext cx="8458200" cy="4486275"/>
          </a:xfrm>
        </p:spPr>
        <p:txBody>
          <a:bodyPr/>
          <a:lstStyle/>
          <a:p>
            <a:pPr eaLnBrk="1" hangingPunct="1">
              <a:lnSpc>
                <a:spcPct val="200000"/>
              </a:lnSpc>
            </a:pPr>
            <a:r>
              <a:rPr lang="en-US" dirty="0" smtClean="0"/>
              <a:t>Questions to ask:	</a:t>
            </a:r>
          </a:p>
          <a:p>
            <a:pPr lvl="2" eaLnBrk="1" hangingPunct="1">
              <a:lnSpc>
                <a:spcPct val="200000"/>
              </a:lnSpc>
              <a:buFont typeface="Arial" pitchFamily="34" charset="0"/>
              <a:buChar char="•"/>
            </a:pPr>
            <a:r>
              <a:rPr lang="en-US" dirty="0" smtClean="0"/>
              <a:t>Is the per patient amount comparable to the internal budget per patient amount?</a:t>
            </a:r>
          </a:p>
          <a:p>
            <a:pPr lvl="2" eaLnBrk="1" hangingPunct="1">
              <a:lnSpc>
                <a:spcPct val="200000"/>
              </a:lnSpc>
              <a:buFont typeface="Arial" pitchFamily="34" charset="0"/>
              <a:buChar char="•"/>
            </a:pPr>
            <a:r>
              <a:rPr lang="en-US" dirty="0" smtClean="0"/>
              <a:t>Is the indirect cost correct? (30% for Industry Clinical Trials)</a:t>
            </a:r>
          </a:p>
          <a:p>
            <a:pPr lvl="2" eaLnBrk="1" hangingPunct="1">
              <a:lnSpc>
                <a:spcPct val="200000"/>
              </a:lnSpc>
              <a:buFont typeface="Arial" pitchFamily="34" charset="0"/>
              <a:buChar char="•"/>
            </a:pPr>
            <a:r>
              <a:rPr lang="en-US" dirty="0" smtClean="0"/>
              <a:t>Are start up and fixed costs covered?</a:t>
            </a:r>
          </a:p>
          <a:p>
            <a:pPr lvl="2" eaLnBrk="1" hangingPunct="1">
              <a:lnSpc>
                <a:spcPct val="200000"/>
              </a:lnSpc>
              <a:buFont typeface="Arial" pitchFamily="34" charset="0"/>
              <a:buChar char="•"/>
            </a:pPr>
            <a:r>
              <a:rPr lang="en-US" dirty="0" smtClean="0"/>
              <a:t>Are hidden costs covered such as </a:t>
            </a:r>
            <a:r>
              <a:rPr lang="en-US" dirty="0" smtClean="0"/>
              <a:t>screen failure </a:t>
            </a:r>
            <a:r>
              <a:rPr lang="en-US" dirty="0" smtClean="0"/>
              <a:t>compensation, etc.?</a:t>
            </a:r>
          </a:p>
          <a:p>
            <a:pPr lvl="2" eaLnBrk="1" hangingPunct="1">
              <a:lnSpc>
                <a:spcPct val="200000"/>
              </a:lnSpc>
              <a:buFont typeface="Arial" pitchFamily="34" charset="0"/>
              <a:buChar char="•"/>
            </a:pPr>
            <a:r>
              <a:rPr lang="en-US" dirty="0" smtClean="0"/>
              <a:t>What is the initial payment?</a:t>
            </a:r>
          </a:p>
          <a:p>
            <a:pPr lvl="2" eaLnBrk="1" hangingPunct="1">
              <a:lnSpc>
                <a:spcPct val="200000"/>
              </a:lnSpc>
              <a:buFont typeface="Arial" pitchFamily="34" charset="0"/>
              <a:buChar char="•"/>
            </a:pPr>
            <a:r>
              <a:rPr lang="en-US" dirty="0" smtClean="0"/>
              <a:t>What are the payment terms?</a:t>
            </a:r>
          </a:p>
          <a:p>
            <a:pPr lvl="2" eaLnBrk="1" hangingPunct="1">
              <a:lnSpc>
                <a:spcPct val="200000"/>
              </a:lnSpc>
              <a:buFont typeface="Arial" pitchFamily="34" charset="0"/>
              <a:buChar char="•"/>
            </a:pPr>
            <a:r>
              <a:rPr lang="en-US" b="1" u="sng" dirty="0" smtClean="0"/>
              <a:t>Will the study break even?</a:t>
            </a:r>
          </a:p>
          <a:p>
            <a:pPr lvl="3" eaLnBrk="1" hangingPunct="1">
              <a:buFont typeface="Arial" pitchFamily="34" charset="0"/>
              <a:buChar char="•"/>
            </a:pPr>
            <a:r>
              <a:rPr lang="en-US" dirty="0" smtClean="0"/>
              <a:t>PI must </a:t>
            </a:r>
            <a:r>
              <a:rPr lang="en-US" dirty="0" smtClean="0"/>
              <a:t>be </a:t>
            </a:r>
            <a:r>
              <a:rPr lang="en-US" dirty="0" smtClean="0"/>
              <a:t>notified, and asked to provide a departmental or discretionary account to offset any potential deficit.</a:t>
            </a:r>
          </a:p>
        </p:txBody>
      </p:sp>
      <p:sp>
        <p:nvSpPr>
          <p:cNvPr id="2" name="Slide Number Placeholder 1"/>
          <p:cNvSpPr>
            <a:spLocks noGrp="1"/>
          </p:cNvSpPr>
          <p:nvPr>
            <p:ph type="sldNum" sz="quarter" idx="10"/>
          </p:nvPr>
        </p:nvSpPr>
        <p:spPr/>
        <p:txBody>
          <a:bodyPr/>
          <a:lstStyle/>
          <a:p>
            <a:pPr>
              <a:defRPr/>
            </a:pPr>
            <a:fld id="{D6838B7E-990C-490C-831E-DDDB26DA69A6}" type="slidenum">
              <a:rPr lang="en-US" smtClean="0"/>
              <a:pPr>
                <a:defRPr/>
              </a:pPr>
              <a:t>29</a:t>
            </a:fld>
            <a:endParaRPr lang="en-US" dirty="0"/>
          </a:p>
        </p:txBody>
      </p:sp>
    </p:spTree>
    <p:extLst>
      <p:ext uri="{BB962C8B-B14F-4D97-AF65-F5344CB8AC3E}">
        <p14:creationId xmlns:p14="http://schemas.microsoft.com/office/powerpoint/2010/main" val="9484800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382000" cy="2743200"/>
          </a:xfrm>
        </p:spPr>
        <p:txBody>
          <a:bodyPr/>
          <a:lstStyle/>
          <a:p>
            <a:pPr algn="ctr"/>
            <a:r>
              <a:rPr lang="en-US" sz="3600" b="1" dirty="0" smtClean="0"/>
              <a:t>Financial Management</a:t>
            </a:r>
          </a:p>
          <a:p>
            <a:pPr algn="ctr"/>
            <a:r>
              <a:rPr lang="en-US" sz="3600" b="1" dirty="0" smtClean="0"/>
              <a:t> (including Charge Capture), </a:t>
            </a:r>
          </a:p>
          <a:p>
            <a:pPr algn="ctr"/>
            <a:r>
              <a:rPr lang="en-US" sz="3600" b="1" dirty="0" smtClean="0"/>
              <a:t>Account Reconciliation &amp;</a:t>
            </a:r>
          </a:p>
          <a:p>
            <a:pPr algn="ctr"/>
            <a:r>
              <a:rPr lang="en-US" sz="3600" b="1" dirty="0" smtClean="0">
                <a:solidFill>
                  <a:srgbClr val="FF0000"/>
                </a:solidFill>
              </a:rPr>
              <a:t> </a:t>
            </a:r>
            <a:r>
              <a:rPr lang="en-US" sz="3600" b="1" dirty="0" smtClean="0"/>
              <a:t>Closeout</a:t>
            </a:r>
          </a:p>
          <a:p>
            <a:endParaRPr lang="en-US" sz="3600" b="1" dirty="0"/>
          </a:p>
        </p:txBody>
      </p:sp>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30</a:t>
            </a:fld>
            <a:endParaRPr lang="en-US" dirty="0"/>
          </a:p>
        </p:txBody>
      </p:sp>
      <p:pic>
        <p:nvPicPr>
          <p:cNvPr id="5" name="Picture 4"/>
          <p:cNvPicPr>
            <a:picLocks noChangeAspect="1"/>
          </p:cNvPicPr>
          <p:nvPr/>
        </p:nvPicPr>
        <p:blipFill>
          <a:blip r:embed="rId2"/>
          <a:stretch>
            <a:fillRect/>
          </a:stretch>
        </p:blipFill>
        <p:spPr>
          <a:xfrm>
            <a:off x="5791200" y="4114800"/>
            <a:ext cx="2667000" cy="1783663"/>
          </a:xfrm>
          <a:prstGeom prst="rect">
            <a:avLst/>
          </a:prstGeom>
        </p:spPr>
      </p:pic>
      <p:pic>
        <p:nvPicPr>
          <p:cNvPr id="6" name="Picture 5"/>
          <p:cNvPicPr>
            <a:picLocks noChangeAspect="1"/>
          </p:cNvPicPr>
          <p:nvPr/>
        </p:nvPicPr>
        <p:blipFill>
          <a:blip r:embed="rId3"/>
          <a:stretch>
            <a:fillRect/>
          </a:stretch>
        </p:blipFill>
        <p:spPr>
          <a:xfrm>
            <a:off x="609600" y="4114800"/>
            <a:ext cx="4788960" cy="1785938"/>
          </a:xfrm>
          <a:prstGeom prst="rect">
            <a:avLst/>
          </a:prstGeom>
        </p:spPr>
      </p:pic>
    </p:spTree>
    <p:extLst>
      <p:ext uri="{BB962C8B-B14F-4D97-AF65-F5344CB8AC3E}">
        <p14:creationId xmlns:p14="http://schemas.microsoft.com/office/powerpoint/2010/main" val="19368220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46594"/>
            <a:ext cx="7813675" cy="738664"/>
          </a:xfrm>
        </p:spPr>
        <p:txBody>
          <a:bodyPr/>
          <a:lstStyle/>
          <a:p>
            <a:r>
              <a:rPr lang="en-US" sz="2400" dirty="0" smtClean="0"/>
              <a:t>Financial Management &amp; Administrative Responsibilities</a:t>
            </a:r>
            <a:endParaRPr lang="en-US" sz="2400" dirty="0"/>
          </a:p>
        </p:txBody>
      </p:sp>
      <p:sp>
        <p:nvSpPr>
          <p:cNvPr id="4" name="Slide Number Placeholder 3"/>
          <p:cNvSpPr>
            <a:spLocks noGrp="1"/>
          </p:cNvSpPr>
          <p:nvPr>
            <p:ph type="sldNum" sz="quarter" idx="10"/>
          </p:nvPr>
        </p:nvSpPr>
        <p:spPr/>
        <p:txBody>
          <a:bodyPr/>
          <a:lstStyle/>
          <a:p>
            <a:pPr>
              <a:defRPr/>
            </a:pPr>
            <a:fld id="{2F4F8815-D3AE-45BE-9363-45AC65B03FC4}" type="slidenum">
              <a:rPr lang="en-US" smtClean="0"/>
              <a:pPr>
                <a:defRPr/>
              </a:pPr>
              <a:t>31</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146624936"/>
              </p:ext>
            </p:extLst>
          </p:nvPr>
        </p:nvGraphicFramePr>
        <p:xfrm>
          <a:off x="278667" y="914400"/>
          <a:ext cx="8639908" cy="538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89872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231259"/>
            <a:ext cx="7813675" cy="369332"/>
          </a:xfrm>
        </p:spPr>
        <p:txBody>
          <a:bodyPr/>
          <a:lstStyle/>
          <a:p>
            <a:r>
              <a:rPr lang="en-US" sz="2400" dirty="0" smtClean="0"/>
              <a:t>Reconciling the study visits</a:t>
            </a:r>
            <a:endParaRPr lang="en-US" sz="2400" dirty="0"/>
          </a:p>
        </p:txBody>
      </p:sp>
      <p:sp>
        <p:nvSpPr>
          <p:cNvPr id="3" name="Content Placeholder 2"/>
          <p:cNvSpPr>
            <a:spLocks noGrp="1"/>
          </p:cNvSpPr>
          <p:nvPr>
            <p:ph idx="1"/>
          </p:nvPr>
        </p:nvSpPr>
        <p:spPr>
          <a:xfrm>
            <a:off x="307975" y="1143000"/>
            <a:ext cx="8610600" cy="5181600"/>
          </a:xfrm>
        </p:spPr>
        <p:txBody>
          <a:bodyPr/>
          <a:lstStyle/>
          <a:p>
            <a:pPr marL="0" indent="0">
              <a:lnSpc>
                <a:spcPct val="150000"/>
              </a:lnSpc>
            </a:pPr>
            <a:r>
              <a:rPr lang="en-US" sz="1800" dirty="0" smtClean="0"/>
              <a:t>The CTO will reach out on a monthly basis to review and reconcile all charges that have been allocated to a Research Plan in SDK. When you receive the report, a few things to consider…</a:t>
            </a:r>
            <a:endParaRPr lang="en-US" sz="1800" dirty="0"/>
          </a:p>
          <a:p>
            <a:pPr>
              <a:lnSpc>
                <a:spcPct val="150000"/>
              </a:lnSpc>
              <a:buFont typeface="Arial" panose="020B0604020202020204" pitchFamily="34" charset="0"/>
              <a:buChar char="•"/>
            </a:pPr>
            <a:r>
              <a:rPr lang="en-US" sz="1800" dirty="0" smtClean="0"/>
              <a:t>Are all patients charged to the study </a:t>
            </a:r>
            <a:r>
              <a:rPr lang="en-US" sz="1800" dirty="0"/>
              <a:t>truly part of the </a:t>
            </a:r>
            <a:r>
              <a:rPr lang="en-US" sz="1800" dirty="0" smtClean="0"/>
              <a:t>study</a:t>
            </a:r>
            <a:r>
              <a:rPr lang="en-US" sz="1800" dirty="0"/>
              <a:t>?</a:t>
            </a:r>
          </a:p>
          <a:p>
            <a:pPr>
              <a:lnSpc>
                <a:spcPct val="150000"/>
              </a:lnSpc>
              <a:buFont typeface="Arial" panose="020B0604020202020204" pitchFamily="34" charset="0"/>
              <a:buChar char="•"/>
            </a:pPr>
            <a:r>
              <a:rPr lang="en-US" sz="1800" dirty="0" smtClean="0"/>
              <a:t>Are </a:t>
            </a:r>
            <a:r>
              <a:rPr lang="en-US" sz="1800" dirty="0"/>
              <a:t>there any patients that you do not </a:t>
            </a:r>
            <a:r>
              <a:rPr lang="en-US" sz="1800" dirty="0" smtClean="0"/>
              <a:t>see </a:t>
            </a:r>
            <a:r>
              <a:rPr lang="en-US" sz="1800" dirty="0"/>
              <a:t>on your list that you know </a:t>
            </a:r>
            <a:r>
              <a:rPr lang="en-US" sz="1800" dirty="0" smtClean="0"/>
              <a:t>participated</a:t>
            </a:r>
            <a:r>
              <a:rPr lang="en-US" sz="1800" dirty="0"/>
              <a:t>?</a:t>
            </a:r>
          </a:p>
          <a:p>
            <a:pPr>
              <a:lnSpc>
                <a:spcPct val="150000"/>
              </a:lnSpc>
              <a:buFont typeface="Arial" panose="020B0604020202020204" pitchFamily="34" charset="0"/>
              <a:buChar char="•"/>
            </a:pPr>
            <a:r>
              <a:rPr lang="en-US" sz="1800" dirty="0" smtClean="0"/>
              <a:t>Are </a:t>
            </a:r>
            <a:r>
              <a:rPr lang="en-US" sz="1800" dirty="0"/>
              <a:t>there any charges missing?</a:t>
            </a:r>
          </a:p>
          <a:p>
            <a:pPr>
              <a:lnSpc>
                <a:spcPct val="150000"/>
              </a:lnSpc>
              <a:buFont typeface="Arial" panose="020B0604020202020204" pitchFamily="34" charset="0"/>
              <a:buChar char="•"/>
            </a:pPr>
            <a:r>
              <a:rPr lang="en-US" sz="1800" dirty="0" smtClean="0"/>
              <a:t>Are </a:t>
            </a:r>
            <a:r>
              <a:rPr lang="en-US" sz="1800" dirty="0"/>
              <a:t>some of these charges </a:t>
            </a:r>
            <a:r>
              <a:rPr lang="en-US" sz="1800" dirty="0" smtClean="0"/>
              <a:t>not  related to the study?</a:t>
            </a:r>
            <a:endParaRPr lang="en-US" sz="1800" dirty="0"/>
          </a:p>
          <a:p>
            <a:endParaRPr lang="en-US" dirty="0"/>
          </a:p>
        </p:txBody>
      </p:sp>
      <p:sp>
        <p:nvSpPr>
          <p:cNvPr id="4" name="Slide Number Placeholder 3"/>
          <p:cNvSpPr>
            <a:spLocks noGrp="1"/>
          </p:cNvSpPr>
          <p:nvPr>
            <p:ph type="sldNum" sz="quarter" idx="10"/>
          </p:nvPr>
        </p:nvSpPr>
        <p:spPr/>
        <p:txBody>
          <a:bodyPr/>
          <a:lstStyle/>
          <a:p>
            <a:pPr>
              <a:defRPr/>
            </a:pPr>
            <a:fld id="{D6838B7E-990C-490C-831E-DDDB26DA69A6}" type="slidenum">
              <a:rPr lang="en-US" smtClean="0"/>
              <a:pPr>
                <a:defRPr/>
              </a:pPr>
              <a:t>32</a:t>
            </a:fld>
            <a:endParaRPr lang="en-US" dirty="0"/>
          </a:p>
        </p:txBody>
      </p:sp>
    </p:spTree>
    <p:extLst>
      <p:ext uri="{BB962C8B-B14F-4D97-AF65-F5344CB8AC3E}">
        <p14:creationId xmlns:p14="http://schemas.microsoft.com/office/powerpoint/2010/main" val="16739978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38" y="231260"/>
            <a:ext cx="7813675" cy="369332"/>
          </a:xfrm>
        </p:spPr>
        <p:txBody>
          <a:bodyPr/>
          <a:lstStyle/>
          <a:p>
            <a:r>
              <a:rPr lang="en-US" sz="2400" dirty="0" smtClean="0"/>
              <a:t>Closeout Responsibilities</a:t>
            </a:r>
            <a:endParaRPr lang="en-US" sz="2400" dirty="0"/>
          </a:p>
        </p:txBody>
      </p:sp>
      <p:sp>
        <p:nvSpPr>
          <p:cNvPr id="4" name="Slide Number Placeholder 3"/>
          <p:cNvSpPr>
            <a:spLocks noGrp="1"/>
          </p:cNvSpPr>
          <p:nvPr>
            <p:ph type="sldNum" sz="quarter" idx="10"/>
          </p:nvPr>
        </p:nvSpPr>
        <p:spPr/>
        <p:txBody>
          <a:bodyPr/>
          <a:lstStyle/>
          <a:p>
            <a:pPr>
              <a:defRPr/>
            </a:pPr>
            <a:fld id="{2F4F8815-D3AE-45BE-9363-45AC65B03FC4}" type="slidenum">
              <a:rPr lang="en-US" smtClean="0"/>
              <a:pPr>
                <a:defRPr/>
              </a:pPr>
              <a:t>33</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159995636"/>
              </p:ext>
            </p:extLst>
          </p:nvPr>
        </p:nvGraphicFramePr>
        <p:xfrm>
          <a:off x="278667" y="939800"/>
          <a:ext cx="8441471" cy="538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18168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09330" y="181041"/>
            <a:ext cx="8183562" cy="369332"/>
          </a:xfrm>
        </p:spPr>
        <p:txBody>
          <a:bodyPr/>
          <a:lstStyle/>
          <a:p>
            <a:pPr eaLnBrk="1" hangingPunct="1"/>
            <a:r>
              <a:rPr lang="en-US" sz="2400" dirty="0" smtClean="0"/>
              <a:t>Review of Key Points</a:t>
            </a:r>
          </a:p>
        </p:txBody>
      </p:sp>
      <p:sp>
        <p:nvSpPr>
          <p:cNvPr id="18435" name="Rectangle 3"/>
          <p:cNvSpPr>
            <a:spLocks noGrp="1" noChangeArrowheads="1"/>
          </p:cNvSpPr>
          <p:nvPr>
            <p:ph type="body" idx="1"/>
          </p:nvPr>
        </p:nvSpPr>
        <p:spPr>
          <a:xfrm>
            <a:off x="228600" y="1066800"/>
            <a:ext cx="8610600" cy="5105400"/>
          </a:xfrm>
        </p:spPr>
        <p:txBody>
          <a:bodyPr/>
          <a:lstStyle/>
          <a:p>
            <a:pPr marL="285750" indent="-285750" eaLnBrk="1" hangingPunct="1">
              <a:buFont typeface="Arial" panose="020B0604020202020204" pitchFamily="34" charset="0"/>
              <a:buChar char="•"/>
            </a:pPr>
            <a:r>
              <a:rPr lang="en-US" dirty="0" smtClean="0"/>
              <a:t>PI is responsible for all aspects of a clinical trial throughout the lifecycle, with assistance from CTO, Study Team and Department </a:t>
            </a:r>
            <a:r>
              <a:rPr lang="en-US" dirty="0"/>
              <a:t>A</a:t>
            </a:r>
            <a:r>
              <a:rPr lang="en-US" dirty="0" smtClean="0"/>
              <a:t>dministrator</a:t>
            </a:r>
          </a:p>
          <a:p>
            <a:pPr marL="0" indent="0" eaLnBrk="1" hangingPunct="1"/>
            <a:r>
              <a:rPr lang="en-US" dirty="0" smtClean="0"/>
              <a:t> </a:t>
            </a:r>
          </a:p>
          <a:p>
            <a:pPr marL="285750" indent="-285750" eaLnBrk="1" hangingPunct="1">
              <a:buFont typeface="Arial" panose="020B0604020202020204" pitchFamily="34" charset="0"/>
              <a:buChar char="•"/>
            </a:pPr>
            <a:r>
              <a:rPr lang="en-US" dirty="0"/>
              <a:t>All </a:t>
            </a:r>
            <a:r>
              <a:rPr lang="en-US" dirty="0" smtClean="0"/>
              <a:t>clinical </a:t>
            </a:r>
            <a:r>
              <a:rPr lang="en-US" dirty="0" smtClean="0"/>
              <a:t>trials and clinical research utilizing BMC clinical infrastructure must </a:t>
            </a:r>
            <a:r>
              <a:rPr lang="en-US" dirty="0"/>
              <a:t>have an </a:t>
            </a:r>
            <a:r>
              <a:rPr lang="en-US" dirty="0" smtClean="0"/>
              <a:t>MCA and must include appropriate hospital service charges (Professional and Technical)</a:t>
            </a:r>
          </a:p>
          <a:p>
            <a:pPr marL="285750" indent="-285750" eaLnBrk="1" hangingPunct="1">
              <a:buFont typeface="Arial" panose="020B0604020202020204" pitchFamily="34" charset="0"/>
              <a:buChar char="•"/>
            </a:pPr>
            <a:endParaRPr lang="en-US" dirty="0"/>
          </a:p>
          <a:p>
            <a:pPr marL="285750" indent="-285750" eaLnBrk="1" hangingPunct="1">
              <a:buFont typeface="Arial" panose="020B0604020202020204" pitchFamily="34" charset="0"/>
              <a:buChar char="•"/>
            </a:pPr>
            <a:r>
              <a:rPr lang="en-US" dirty="0" smtClean="0"/>
              <a:t>Internal budget development is necessary to determine if sponsor budget will support the trial</a:t>
            </a:r>
          </a:p>
          <a:p>
            <a:pPr marL="285750" indent="-285750" eaLnBrk="1" hangingPunct="1">
              <a:buFont typeface="Arial" panose="020B0604020202020204" pitchFamily="34" charset="0"/>
              <a:buChar char="•"/>
            </a:pPr>
            <a:endParaRPr lang="en-US" dirty="0"/>
          </a:p>
          <a:p>
            <a:pPr marL="285750" indent="-285750" eaLnBrk="1" hangingPunct="1">
              <a:buFont typeface="Arial" panose="020B0604020202020204" pitchFamily="34" charset="0"/>
              <a:buChar char="•"/>
            </a:pPr>
            <a:r>
              <a:rPr lang="en-US" dirty="0" smtClean="0"/>
              <a:t>CTO staff will assist with </a:t>
            </a:r>
            <a:r>
              <a:rPr lang="en-US" dirty="0" smtClean="0"/>
              <a:t>MCA, budget development and negotiation</a:t>
            </a:r>
            <a:endParaRPr lang="en-US" dirty="0" smtClean="0"/>
          </a:p>
          <a:p>
            <a:pPr marL="285750" indent="-285750" eaLnBrk="1" hangingPunct="1">
              <a:buFont typeface="Arial" panose="020B0604020202020204" pitchFamily="34" charset="0"/>
              <a:buChar char="•"/>
            </a:pPr>
            <a:endParaRPr lang="en-US" dirty="0" smtClean="0"/>
          </a:p>
          <a:p>
            <a:pPr marL="285750" indent="-285750" eaLnBrk="1" hangingPunct="1">
              <a:buFont typeface="Arial" panose="020B0604020202020204" pitchFamily="34" charset="0"/>
              <a:buChar char="•"/>
            </a:pPr>
            <a:r>
              <a:rPr lang="en-US" dirty="0" smtClean="0"/>
              <a:t>CTO negotiates Terms and Conditions (Clinical Trial Agreement) and final Budget</a:t>
            </a:r>
          </a:p>
          <a:p>
            <a:pPr marL="285750" indent="-285750" eaLnBrk="1" hangingPunct="1">
              <a:buFont typeface="Arial" panose="020B0604020202020204" pitchFamily="34" charset="0"/>
              <a:buChar char="•"/>
            </a:pPr>
            <a:endParaRPr lang="en-US" dirty="0" smtClean="0"/>
          </a:p>
          <a:p>
            <a:pPr marL="285750" indent="-285750" eaLnBrk="1" hangingPunct="1">
              <a:buFont typeface="Arial" panose="020B0604020202020204" pitchFamily="34" charset="0"/>
              <a:buChar char="•"/>
            </a:pPr>
            <a:r>
              <a:rPr lang="en-US" dirty="0" smtClean="0"/>
              <a:t>PI and their Team (DA/SC) are responsible for </a:t>
            </a:r>
            <a:r>
              <a:rPr lang="en-US" dirty="0" smtClean="0"/>
              <a:t>the post-award </a:t>
            </a:r>
            <a:r>
              <a:rPr lang="en-US" dirty="0" smtClean="0"/>
              <a:t>monitoring of expenses posted to the clinical trial activity number (Financial Management)</a:t>
            </a:r>
            <a:endParaRPr lang="en-US" dirty="0"/>
          </a:p>
          <a:p>
            <a:pPr marL="285750" indent="-285750" eaLnBrk="1" hangingPunct="1">
              <a:buFont typeface="Arial" panose="020B0604020202020204" pitchFamily="34" charset="0"/>
              <a:buChar char="•"/>
            </a:pPr>
            <a:endParaRPr lang="en-US" dirty="0"/>
          </a:p>
          <a:p>
            <a:pPr marL="285750" indent="-285750" eaLnBrk="1" hangingPunct="1">
              <a:buFont typeface="Arial" panose="020B0604020202020204" pitchFamily="34" charset="0"/>
              <a:buChar char="•"/>
            </a:pPr>
            <a:r>
              <a:rPr lang="en-US" dirty="0" smtClean="0"/>
              <a:t>PI is responsible for attesting </a:t>
            </a:r>
            <a:r>
              <a:rPr lang="en-US" dirty="0" smtClean="0"/>
              <a:t>upfront that charges will be administered in good faith prior to account setup </a:t>
            </a:r>
          </a:p>
          <a:p>
            <a:pPr marL="285750" indent="-285750" eaLnBrk="1" hangingPunct="1">
              <a:buFont typeface="Arial" panose="020B0604020202020204" pitchFamily="34" charset="0"/>
              <a:buChar char="•"/>
            </a:pPr>
            <a:endParaRPr lang="en-US" dirty="0" smtClean="0"/>
          </a:p>
          <a:p>
            <a:pPr marL="285750" indent="-285750" eaLnBrk="1" hangingPunct="1">
              <a:buFont typeface="Arial" panose="020B0604020202020204" pitchFamily="34" charset="0"/>
              <a:buChar char="•"/>
            </a:pPr>
            <a:r>
              <a:rPr lang="en-US" dirty="0" smtClean="0"/>
              <a:t>PI </a:t>
            </a:r>
            <a:r>
              <a:rPr lang="en-US" dirty="0"/>
              <a:t>is responsible for attesting </a:t>
            </a:r>
            <a:r>
              <a:rPr lang="en-US" dirty="0" smtClean="0"/>
              <a:t>that </a:t>
            </a:r>
            <a:r>
              <a:rPr lang="en-US" dirty="0" smtClean="0"/>
              <a:t>all charges are appropriate prior to account closeout</a:t>
            </a:r>
          </a:p>
          <a:p>
            <a:pPr eaLnBrk="1" hangingPunct="1">
              <a:lnSpc>
                <a:spcPct val="200000"/>
              </a:lnSpc>
            </a:pPr>
            <a:endParaRPr lang="en-US" dirty="0"/>
          </a:p>
        </p:txBody>
      </p:sp>
      <p:sp>
        <p:nvSpPr>
          <p:cNvPr id="2" name="Slide Number Placeholder 1"/>
          <p:cNvSpPr>
            <a:spLocks noGrp="1"/>
          </p:cNvSpPr>
          <p:nvPr>
            <p:ph type="sldNum" sz="quarter" idx="10"/>
          </p:nvPr>
        </p:nvSpPr>
        <p:spPr/>
        <p:txBody>
          <a:bodyPr/>
          <a:lstStyle/>
          <a:p>
            <a:pPr>
              <a:defRPr/>
            </a:pPr>
            <a:fld id="{D6838B7E-990C-490C-831E-DDDB26DA69A6}" type="slidenum">
              <a:rPr lang="en-US" smtClean="0"/>
              <a:pPr>
                <a:defRPr/>
              </a:pPr>
              <a:t>34</a:t>
            </a:fld>
            <a:endParaRPr lang="en-US" dirty="0"/>
          </a:p>
        </p:txBody>
      </p:sp>
    </p:spTree>
    <p:extLst>
      <p:ext uri="{BB962C8B-B14F-4D97-AF65-F5344CB8AC3E}">
        <p14:creationId xmlns:p14="http://schemas.microsoft.com/office/powerpoint/2010/main" val="16926672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39823" y="197198"/>
            <a:ext cx="8183562" cy="369332"/>
          </a:xfrm>
        </p:spPr>
        <p:txBody>
          <a:bodyPr/>
          <a:lstStyle/>
          <a:p>
            <a:pPr eaLnBrk="1" hangingPunct="1"/>
            <a:r>
              <a:rPr lang="en-US" sz="2400" dirty="0" smtClean="0"/>
              <a:t>Who do I Contact if I Have a Clinical Trial?</a:t>
            </a:r>
          </a:p>
        </p:txBody>
      </p:sp>
      <p:sp>
        <p:nvSpPr>
          <p:cNvPr id="18435" name="Rectangle 3"/>
          <p:cNvSpPr>
            <a:spLocks noGrp="1" noChangeArrowheads="1"/>
          </p:cNvSpPr>
          <p:nvPr>
            <p:ph type="body" idx="1"/>
          </p:nvPr>
        </p:nvSpPr>
        <p:spPr>
          <a:xfrm>
            <a:off x="139822" y="1143000"/>
            <a:ext cx="8851777" cy="4486275"/>
          </a:xfrm>
        </p:spPr>
        <p:txBody>
          <a:bodyPr/>
          <a:lstStyle/>
          <a:p>
            <a:pPr algn="ctr" eaLnBrk="1" hangingPunct="1">
              <a:lnSpc>
                <a:spcPct val="200000"/>
              </a:lnSpc>
            </a:pPr>
            <a:r>
              <a:rPr lang="en-US" sz="2000" b="1" u="sng" dirty="0" smtClean="0"/>
              <a:t>Clinical Trial Financial Analysts</a:t>
            </a:r>
            <a:r>
              <a:rPr lang="en-US" sz="2000" b="1" dirty="0" smtClean="0"/>
              <a:t>:</a:t>
            </a:r>
          </a:p>
          <a:p>
            <a:r>
              <a:rPr lang="en-US" sz="2000" dirty="0" smtClean="0"/>
              <a:t>	</a:t>
            </a:r>
            <a:r>
              <a:rPr lang="en-US" sz="2000" dirty="0"/>
              <a:t/>
            </a:r>
            <a:br>
              <a:rPr lang="en-US" sz="2000" dirty="0"/>
            </a:br>
            <a:r>
              <a:rPr lang="en-US" sz="2000" dirty="0" smtClean="0"/>
              <a:t/>
            </a:r>
            <a:br>
              <a:rPr lang="en-US" sz="2000" dirty="0" smtClean="0"/>
            </a:br>
            <a:r>
              <a:rPr lang="en-US" sz="2000" dirty="0" smtClean="0"/>
              <a:t>Allisson Duggan				Dean </a:t>
            </a:r>
            <a:r>
              <a:rPr lang="en-US" sz="2000" dirty="0"/>
              <a:t>Robinson</a:t>
            </a:r>
            <a:br>
              <a:rPr lang="en-US" sz="2000" dirty="0"/>
            </a:br>
            <a:r>
              <a:rPr lang="en-US" sz="2000" dirty="0" smtClean="0">
                <a:hlinkClick r:id="rId2"/>
              </a:rPr>
              <a:t>Allisson.Dugan@bmc.org</a:t>
            </a:r>
            <a:r>
              <a:rPr lang="en-US" sz="2000" dirty="0" smtClean="0"/>
              <a:t>			</a:t>
            </a:r>
            <a:r>
              <a:rPr lang="en-US" sz="2000" dirty="0" smtClean="0">
                <a:hlinkClick r:id="rId3"/>
              </a:rPr>
              <a:t>Dean.Robinson@bmc.org</a:t>
            </a:r>
            <a:endParaRPr lang="en-US" sz="2000" dirty="0"/>
          </a:p>
          <a:p>
            <a:r>
              <a:rPr lang="en-US" sz="2000" dirty="0" smtClean="0"/>
              <a:t>	617-414-2867				617-414-2871</a:t>
            </a:r>
            <a:endParaRPr lang="en-US" sz="2000" dirty="0"/>
          </a:p>
          <a:p>
            <a:endParaRPr lang="en-US" sz="2000" dirty="0" smtClean="0"/>
          </a:p>
          <a:p>
            <a:r>
              <a:rPr lang="en-US" sz="2000" dirty="0" smtClean="0"/>
              <a:t>					</a:t>
            </a:r>
            <a:r>
              <a:rPr lang="en-US" sz="2000" dirty="0" smtClean="0">
                <a:hlinkClick r:id="rId4"/>
              </a:rPr>
              <a:t>CTO@bmc.org</a:t>
            </a:r>
            <a:endParaRPr lang="en-US" sz="2000" dirty="0" smtClean="0"/>
          </a:p>
          <a:p>
            <a:endParaRPr lang="en-US" sz="2000" dirty="0" smtClean="0"/>
          </a:p>
          <a:p>
            <a:r>
              <a:rPr lang="en-US" sz="2000" dirty="0"/>
              <a:t/>
            </a:r>
            <a:br>
              <a:rPr lang="en-US" sz="2000" dirty="0"/>
            </a:br>
            <a:r>
              <a:rPr lang="en-US" sz="2000" dirty="0"/>
              <a:t>	</a:t>
            </a:r>
          </a:p>
        </p:txBody>
      </p:sp>
      <p:sp>
        <p:nvSpPr>
          <p:cNvPr id="2" name="Slide Number Placeholder 1"/>
          <p:cNvSpPr>
            <a:spLocks noGrp="1"/>
          </p:cNvSpPr>
          <p:nvPr>
            <p:ph type="sldNum" sz="quarter" idx="10"/>
          </p:nvPr>
        </p:nvSpPr>
        <p:spPr/>
        <p:txBody>
          <a:bodyPr/>
          <a:lstStyle/>
          <a:p>
            <a:pPr>
              <a:defRPr/>
            </a:pPr>
            <a:fld id="{D6838B7E-990C-490C-831E-DDDB26DA69A6}" type="slidenum">
              <a:rPr lang="en-US" smtClean="0"/>
              <a:pPr>
                <a:defRPr/>
              </a:pPr>
              <a:t>35</a:t>
            </a:fld>
            <a:endParaRPr lang="en-US" dirty="0"/>
          </a:p>
        </p:txBody>
      </p:sp>
    </p:spTree>
    <p:extLst>
      <p:ext uri="{BB962C8B-B14F-4D97-AF65-F5344CB8AC3E}">
        <p14:creationId xmlns:p14="http://schemas.microsoft.com/office/powerpoint/2010/main" val="15086531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799" y="879787"/>
            <a:ext cx="8382001" cy="4682813"/>
          </a:xfrm>
        </p:spPr>
        <p:txBody>
          <a:bodyPr/>
          <a:lstStyle/>
          <a:p>
            <a:endParaRPr lang="en-US" sz="1800" b="1" dirty="0" smtClean="0"/>
          </a:p>
          <a:p>
            <a:pPr algn="ctr"/>
            <a:r>
              <a:rPr lang="en-US" sz="6000" dirty="0" smtClean="0"/>
              <a:t>Questions</a:t>
            </a:r>
          </a:p>
          <a:p>
            <a:pPr algn="ctr"/>
            <a:r>
              <a:rPr lang="en-US" sz="19900" dirty="0" smtClean="0"/>
              <a:t>?</a:t>
            </a:r>
            <a:endParaRPr lang="en-US" sz="19900" dirty="0"/>
          </a:p>
        </p:txBody>
      </p:sp>
      <p:sp>
        <p:nvSpPr>
          <p:cNvPr id="4" name="Slide Number Placeholder 3"/>
          <p:cNvSpPr>
            <a:spLocks noGrp="1"/>
          </p:cNvSpPr>
          <p:nvPr>
            <p:ph type="sldNum" sz="quarter" idx="10"/>
          </p:nvPr>
        </p:nvSpPr>
        <p:spPr/>
        <p:txBody>
          <a:bodyPr/>
          <a:lstStyle/>
          <a:p>
            <a:pPr>
              <a:defRPr/>
            </a:pPr>
            <a:fld id="{2F4F8815-D3AE-45BE-9363-45AC65B03FC4}" type="slidenum">
              <a:rPr lang="en-US" smtClean="0"/>
              <a:pPr>
                <a:defRPr/>
              </a:pPr>
              <a:t>36</a:t>
            </a:fld>
            <a:endParaRPr lang="en-US" dirty="0"/>
          </a:p>
        </p:txBody>
      </p:sp>
      <p:sp>
        <p:nvSpPr>
          <p:cNvPr id="5" name="TextBox 4"/>
          <p:cNvSpPr txBox="1"/>
          <p:nvPr/>
        </p:nvSpPr>
        <p:spPr>
          <a:xfrm>
            <a:off x="7750629" y="510455"/>
            <a:ext cx="1371600" cy="369332"/>
          </a:xfrm>
          <a:prstGeom prst="rect">
            <a:avLst/>
          </a:prstGeom>
          <a:noFill/>
        </p:spPr>
        <p:txBody>
          <a:bodyPr wrap="square" rtlCol="0">
            <a:spAutoFit/>
          </a:bodyPr>
          <a:lstStyle/>
          <a:p>
            <a:r>
              <a:rPr lang="en-US" b="1" dirty="0" smtClean="0">
                <a:solidFill>
                  <a:srgbClr val="FF0000"/>
                </a:solidFill>
              </a:rPr>
              <a:t> </a:t>
            </a:r>
            <a:endParaRPr lang="en-US" b="1" dirty="0">
              <a:solidFill>
                <a:srgbClr val="FF0000"/>
              </a:solidFill>
            </a:endParaRPr>
          </a:p>
        </p:txBody>
      </p:sp>
      <p:sp>
        <p:nvSpPr>
          <p:cNvPr id="7" name="TextBox 6"/>
          <p:cNvSpPr txBox="1"/>
          <p:nvPr/>
        </p:nvSpPr>
        <p:spPr>
          <a:xfrm>
            <a:off x="1371599" y="5105400"/>
            <a:ext cx="6379029" cy="923330"/>
          </a:xfrm>
          <a:prstGeom prst="rect">
            <a:avLst/>
          </a:prstGeom>
          <a:noFill/>
        </p:spPr>
        <p:txBody>
          <a:bodyPr wrap="square" rtlCol="0">
            <a:spAutoFit/>
          </a:bodyPr>
          <a:lstStyle/>
          <a:p>
            <a:r>
              <a:rPr lang="en-US" dirty="0" smtClean="0"/>
              <a:t>All BMC Research Policies and Procedures can be found at:</a:t>
            </a:r>
          </a:p>
          <a:p>
            <a:r>
              <a:rPr lang="en-US" dirty="0">
                <a:hlinkClick r:id="rId3"/>
              </a:rPr>
              <a:t>http://</a:t>
            </a:r>
            <a:r>
              <a:rPr lang="en-US" dirty="0" smtClean="0">
                <a:hlinkClick r:id="rId3"/>
              </a:rPr>
              <a:t>internal.bmc.org/grants/post_policies.htm</a:t>
            </a:r>
            <a:endParaRPr lang="en-US" dirty="0" smtClean="0"/>
          </a:p>
          <a:p>
            <a:endParaRPr lang="en-US" dirty="0"/>
          </a:p>
        </p:txBody>
      </p:sp>
    </p:spTree>
    <p:extLst>
      <p:ext uri="{BB962C8B-B14F-4D97-AF65-F5344CB8AC3E}">
        <p14:creationId xmlns:p14="http://schemas.microsoft.com/office/powerpoint/2010/main" val="40180854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ESIZE" val="Yes"/>
</p:tagLst>
</file>

<file path=ppt/tags/tag2.xml><?xml version="1.0" encoding="utf-8"?>
<p:tagLst xmlns:a="http://schemas.openxmlformats.org/drawingml/2006/main" xmlns:r="http://schemas.openxmlformats.org/officeDocument/2006/relationships" xmlns:p="http://schemas.openxmlformats.org/presentationml/2006/main">
  <p:tag name="RESIZE" val="Yes"/>
</p:tagLst>
</file>

<file path=ppt/tags/tag3.xml><?xml version="1.0" encoding="utf-8"?>
<p:tagLst xmlns:a="http://schemas.openxmlformats.org/drawingml/2006/main" xmlns:r="http://schemas.openxmlformats.org/officeDocument/2006/relationships" xmlns:p="http://schemas.openxmlformats.org/presentationml/2006/main">
  <p:tag name="RESIZE" val="Yes"/>
</p:tagLst>
</file>

<file path=ppt/theme/theme1.xml><?xml version="1.0" encoding="utf-8"?>
<a:theme xmlns:a="http://schemas.openxmlformats.org/drawingml/2006/main" name="PP template">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 template</Template>
  <TotalTime>16212</TotalTime>
  <Words>3119</Words>
  <Application>Microsoft Office PowerPoint</Application>
  <PresentationFormat>On-screen Show (4:3)</PresentationFormat>
  <Paragraphs>575</Paragraphs>
  <Slides>36</Slides>
  <Notes>24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36</vt:i4>
      </vt:variant>
    </vt:vector>
  </HeadingPairs>
  <TitlesOfParts>
    <vt:vector size="44" baseType="lpstr">
      <vt:lpstr>ＭＳ Ｐゴシック</vt:lpstr>
      <vt:lpstr>Arial</vt:lpstr>
      <vt:lpstr>Calibri</vt:lpstr>
      <vt:lpstr>Wingdings</vt:lpstr>
      <vt:lpstr>Wingdings 2</vt:lpstr>
      <vt:lpstr>PP template</vt:lpstr>
      <vt:lpstr>1_blank</vt:lpstr>
      <vt:lpstr>2_blank</vt:lpstr>
      <vt:lpstr>Clinical Trials:  Budgeting, Billing &amp; Financial Management</vt:lpstr>
      <vt:lpstr>Goals of the presentation</vt:lpstr>
      <vt:lpstr>Clinical Trial Finance Lifecycle</vt:lpstr>
      <vt:lpstr>Roles &amp; Responsibilities</vt:lpstr>
      <vt:lpstr>PowerPoint Presentation</vt:lpstr>
      <vt:lpstr>What is a Coverage Analysis?</vt:lpstr>
      <vt:lpstr>Why Should an MCA be performed?</vt:lpstr>
      <vt:lpstr>Risks and Consequences of Not Performing a Coverage Analysis</vt:lpstr>
      <vt:lpstr>Why Coverage Analysis is important to you</vt:lpstr>
      <vt:lpstr>Step 1– Does the Clinical Trial Qualify?</vt:lpstr>
      <vt:lpstr>What is a “Qualifying Clinical Trial?”  Drug/Biologic Study Qualification</vt:lpstr>
      <vt:lpstr>Step 2– What are considered “Routine Costs”?</vt:lpstr>
      <vt:lpstr>MCA of Studies Using Investigational Devices</vt:lpstr>
      <vt:lpstr>MCA of Studies Using Investigational Devices</vt:lpstr>
      <vt:lpstr>MCA of Studies Using Investigational Devices</vt:lpstr>
      <vt:lpstr>Medicare Coverage Analysis workflow</vt:lpstr>
      <vt:lpstr>Documents Required to prepare an MCA</vt:lpstr>
      <vt:lpstr>Documents Received From the Clinical Trial Office</vt:lpstr>
      <vt:lpstr>PowerPoint Presentation</vt:lpstr>
      <vt:lpstr>PowerPoint Presentation</vt:lpstr>
      <vt:lpstr>Budget Responsibilities</vt:lpstr>
      <vt:lpstr>Does the budget support the work to be performed?</vt:lpstr>
      <vt:lpstr>Capturing all Costs</vt:lpstr>
      <vt:lpstr>Capturing all Costs (cont’d)</vt:lpstr>
      <vt:lpstr>PowerPoint Presentation</vt:lpstr>
      <vt:lpstr>PowerPoint Presentation</vt:lpstr>
      <vt:lpstr>What To Look For In The Protocol: CPT Codes Needed</vt:lpstr>
      <vt:lpstr>Building an Internal Budget – CTO function</vt:lpstr>
      <vt:lpstr>Evaluating the Sponsor Budget – CTO function</vt:lpstr>
      <vt:lpstr>PowerPoint Presentation</vt:lpstr>
      <vt:lpstr>Financial Management &amp; Administrative Responsibilities</vt:lpstr>
      <vt:lpstr>Reconciling the study visits</vt:lpstr>
      <vt:lpstr>Closeout Responsibilities</vt:lpstr>
      <vt:lpstr>Review of Key Points</vt:lpstr>
      <vt:lpstr>Who do I Contact if I Have a Clinical Trial?</vt:lpstr>
      <vt:lpstr>PowerPoint Presentation</vt:lpstr>
    </vt:vector>
  </TitlesOfParts>
  <Company>Boston Medical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Peer Review</dc:title>
  <dc:creator>Zipkin, Susan</dc:creator>
  <cp:lastModifiedBy>Ohene, Selvin</cp:lastModifiedBy>
  <cp:revision>510</cp:revision>
  <cp:lastPrinted>2014-10-21T16:50:57Z</cp:lastPrinted>
  <dcterms:created xsi:type="dcterms:W3CDTF">2014-03-07T21:08:36Z</dcterms:created>
  <dcterms:modified xsi:type="dcterms:W3CDTF">2014-10-21T17:36:32Z</dcterms:modified>
</cp:coreProperties>
</file>