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98" r:id="rId4"/>
  </p:sldMasterIdLst>
  <p:notesMasterIdLst>
    <p:notesMasterId r:id="rId43"/>
  </p:notesMasterIdLst>
  <p:sldIdLst>
    <p:sldId id="256" r:id="rId5"/>
    <p:sldId id="264" r:id="rId6"/>
    <p:sldId id="257" r:id="rId7"/>
    <p:sldId id="258" r:id="rId8"/>
    <p:sldId id="259" r:id="rId9"/>
    <p:sldId id="260" r:id="rId10"/>
    <p:sldId id="261" r:id="rId11"/>
    <p:sldId id="262" r:id="rId12"/>
    <p:sldId id="263" r:id="rId13"/>
    <p:sldId id="291" r:id="rId14"/>
    <p:sldId id="294" r:id="rId15"/>
    <p:sldId id="295"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2"/>
  </p:normalViewPr>
  <p:slideViewPr>
    <p:cSldViewPr snapToGrid="0" snapToObjects="1">
      <p:cViewPr varScale="1">
        <p:scale>
          <a:sx n="115" d="100"/>
          <a:sy n="115" d="100"/>
        </p:scale>
        <p:origin x="396" y="10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EMCNAS\RESP$\Tobacco%20Treatment\Productivity%20Monthly%20Report_Aug-Ja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MCNAS\RESP$\Tobacco%20Treatment\Monthly%20Meeting%20Presentation.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Percent Smokers </c:v>
                </c:pt>
              </c:strCache>
            </c:strRef>
          </c:tx>
          <c:spPr>
            <a:solidFill>
              <a:schemeClr val="accent6"/>
            </a:solidFill>
            <a:ln>
              <a:noFill/>
            </a:ln>
            <a:effectLst/>
            <a:sp3d/>
          </c:spPr>
          <c:invertIfNegative val="0"/>
          <c:cat>
            <c:strRef>
              <c:f>Sheet1!$A$2:$A$24</c:f>
              <c:strCache>
                <c:ptCount val="23"/>
                <c:pt idx="0">
                  <c:v>Amb Surg (18)</c:v>
                </c:pt>
                <c:pt idx="1">
                  <c:v>Cardiac Cath (4) </c:v>
                </c:pt>
                <c:pt idx="2">
                  <c:v>Cardiac ICU (47)</c:v>
                </c:pt>
                <c:pt idx="3">
                  <c:v>Cardiology (142)</c:v>
                </c:pt>
                <c:pt idx="4">
                  <c:v>Card Surg (39)</c:v>
                </c:pt>
                <c:pt idx="5">
                  <c:v>Dental (31)</c:v>
                </c:pt>
                <c:pt idx="6">
                  <c:v>Fam Med (285)</c:v>
                </c:pt>
                <c:pt idx="7">
                  <c:v>Gen Med (679)</c:v>
                </c:pt>
                <c:pt idx="8">
                  <c:v>Geriatrics (99)</c:v>
                </c:pt>
                <c:pt idx="9">
                  <c:v>Gyn (43)</c:v>
                </c:pt>
                <c:pt idx="10">
                  <c:v>Hem/Onc (75)</c:v>
                </c:pt>
                <c:pt idx="11">
                  <c:v>ID (81)</c:v>
                </c:pt>
                <c:pt idx="12">
                  <c:v>MICU (96)</c:v>
                </c:pt>
                <c:pt idx="13">
                  <c:v>Neurology (105)</c:v>
                </c:pt>
                <c:pt idx="14">
                  <c:v>Neurosurg (58)</c:v>
                </c:pt>
                <c:pt idx="15">
                  <c:v>Ortho (109)</c:v>
                </c:pt>
                <c:pt idx="16">
                  <c:v>ENT (25)</c:v>
                </c:pt>
                <c:pt idx="17">
                  <c:v>Pediatrics (179)</c:v>
                </c:pt>
                <c:pt idx="18">
                  <c:v>Pulmonary (25)</c:v>
                </c:pt>
                <c:pt idx="19">
                  <c:v>Renal (84)</c:v>
                </c:pt>
                <c:pt idx="20">
                  <c:v>Surgical (298)</c:v>
                </c:pt>
                <c:pt idx="21">
                  <c:v>Urology (24)</c:v>
                </c:pt>
                <c:pt idx="22">
                  <c:v>Vascular Surg (27)</c:v>
                </c:pt>
              </c:strCache>
            </c:strRef>
          </c:cat>
          <c:val>
            <c:numRef>
              <c:f>Sheet1!$B$2:$B$24</c:f>
              <c:numCache>
                <c:formatCode>General</c:formatCode>
                <c:ptCount val="23"/>
                <c:pt idx="0">
                  <c:v>16.666666666666664</c:v>
                </c:pt>
                <c:pt idx="1">
                  <c:v>0</c:v>
                </c:pt>
                <c:pt idx="2">
                  <c:v>12.76595744680851</c:v>
                </c:pt>
                <c:pt idx="3">
                  <c:v>22.535211267605636</c:v>
                </c:pt>
                <c:pt idx="4">
                  <c:v>30.76923076923077</c:v>
                </c:pt>
                <c:pt idx="5">
                  <c:v>22.58064516129032</c:v>
                </c:pt>
                <c:pt idx="6">
                  <c:v>23.859649122807017</c:v>
                </c:pt>
                <c:pt idx="7">
                  <c:v>34.020618556701031</c:v>
                </c:pt>
                <c:pt idx="8">
                  <c:v>6.0606060606060606</c:v>
                </c:pt>
                <c:pt idx="9">
                  <c:v>23.255813953488371</c:v>
                </c:pt>
                <c:pt idx="10">
                  <c:v>17.333333333333336</c:v>
                </c:pt>
                <c:pt idx="11">
                  <c:v>49.382716049382715</c:v>
                </c:pt>
                <c:pt idx="12">
                  <c:v>32.291666666666671</c:v>
                </c:pt>
                <c:pt idx="13">
                  <c:v>20.952380952380953</c:v>
                </c:pt>
                <c:pt idx="14">
                  <c:v>22.413793103448278</c:v>
                </c:pt>
                <c:pt idx="15">
                  <c:v>16.513761467889911</c:v>
                </c:pt>
                <c:pt idx="16">
                  <c:v>12</c:v>
                </c:pt>
                <c:pt idx="17">
                  <c:v>3.3519553072625698</c:v>
                </c:pt>
                <c:pt idx="18">
                  <c:v>36</c:v>
                </c:pt>
                <c:pt idx="19">
                  <c:v>27.380952380952383</c:v>
                </c:pt>
                <c:pt idx="20">
                  <c:v>17.449664429530202</c:v>
                </c:pt>
                <c:pt idx="21">
                  <c:v>20.833333333333336</c:v>
                </c:pt>
                <c:pt idx="22">
                  <c:v>33.333333333333329</c:v>
                </c:pt>
              </c:numCache>
            </c:numRef>
          </c:val>
          <c:extLst xmlns:c16r2="http://schemas.microsoft.com/office/drawing/2015/06/chart">
            <c:ext xmlns:c16="http://schemas.microsoft.com/office/drawing/2014/chart" uri="{C3380CC4-5D6E-409C-BE32-E72D297353CC}">
              <c16:uniqueId val="{00000000-0291-4E9F-AD67-37EDB7FAAAF6}"/>
            </c:ext>
          </c:extLst>
        </c:ser>
        <c:ser>
          <c:idx val="1"/>
          <c:order val="1"/>
          <c:tx>
            <c:strRef>
              <c:f>Sheet1!$C$1</c:f>
              <c:strCache>
                <c:ptCount val="1"/>
                <c:pt idx="0">
                  <c:v>Percent Consult Orders Placed</c:v>
                </c:pt>
              </c:strCache>
            </c:strRef>
          </c:tx>
          <c:spPr>
            <a:solidFill>
              <a:schemeClr val="accent5"/>
            </a:solidFill>
            <a:ln>
              <a:noFill/>
            </a:ln>
            <a:effectLst/>
            <a:sp3d/>
          </c:spPr>
          <c:invertIfNegative val="0"/>
          <c:cat>
            <c:strRef>
              <c:f>Sheet1!$A$2:$A$24</c:f>
              <c:strCache>
                <c:ptCount val="23"/>
                <c:pt idx="0">
                  <c:v>Amb Surg (18)</c:v>
                </c:pt>
                <c:pt idx="1">
                  <c:v>Cardiac Cath (4) </c:v>
                </c:pt>
                <c:pt idx="2">
                  <c:v>Cardiac ICU (47)</c:v>
                </c:pt>
                <c:pt idx="3">
                  <c:v>Cardiology (142)</c:v>
                </c:pt>
                <c:pt idx="4">
                  <c:v>Card Surg (39)</c:v>
                </c:pt>
                <c:pt idx="5">
                  <c:v>Dental (31)</c:v>
                </c:pt>
                <c:pt idx="6">
                  <c:v>Fam Med (285)</c:v>
                </c:pt>
                <c:pt idx="7">
                  <c:v>Gen Med (679)</c:v>
                </c:pt>
                <c:pt idx="8">
                  <c:v>Geriatrics (99)</c:v>
                </c:pt>
                <c:pt idx="9">
                  <c:v>Gyn (43)</c:v>
                </c:pt>
                <c:pt idx="10">
                  <c:v>Hem/Onc (75)</c:v>
                </c:pt>
                <c:pt idx="11">
                  <c:v>ID (81)</c:v>
                </c:pt>
                <c:pt idx="12">
                  <c:v>MICU (96)</c:v>
                </c:pt>
                <c:pt idx="13">
                  <c:v>Neurology (105)</c:v>
                </c:pt>
                <c:pt idx="14">
                  <c:v>Neurosurg (58)</c:v>
                </c:pt>
                <c:pt idx="15">
                  <c:v>Ortho (109)</c:v>
                </c:pt>
                <c:pt idx="16">
                  <c:v>ENT (25)</c:v>
                </c:pt>
                <c:pt idx="17">
                  <c:v>Pediatrics (179)</c:v>
                </c:pt>
                <c:pt idx="18">
                  <c:v>Pulmonary (25)</c:v>
                </c:pt>
                <c:pt idx="19">
                  <c:v>Renal (84)</c:v>
                </c:pt>
                <c:pt idx="20">
                  <c:v>Surgical (298)</c:v>
                </c:pt>
                <c:pt idx="21">
                  <c:v>Urology (24)</c:v>
                </c:pt>
                <c:pt idx="22">
                  <c:v>Vascular Surg (27)</c:v>
                </c:pt>
              </c:strCache>
            </c:strRef>
          </c:cat>
          <c:val>
            <c:numRef>
              <c:f>Sheet1!$C$2:$C$24</c:f>
              <c:numCache>
                <c:formatCode>General</c:formatCode>
                <c:ptCount val="23"/>
                <c:pt idx="0">
                  <c:v>62.5</c:v>
                </c:pt>
                <c:pt idx="1">
                  <c:v>100</c:v>
                </c:pt>
                <c:pt idx="2">
                  <c:v>100</c:v>
                </c:pt>
                <c:pt idx="3">
                  <c:v>80.327868852459019</c:v>
                </c:pt>
                <c:pt idx="4">
                  <c:v>70.588235294117652</c:v>
                </c:pt>
                <c:pt idx="5">
                  <c:v>7.1428571428571423</c:v>
                </c:pt>
                <c:pt idx="6">
                  <c:v>55.555555555555557</c:v>
                </c:pt>
                <c:pt idx="7">
                  <c:v>78.901098901098905</c:v>
                </c:pt>
                <c:pt idx="8">
                  <c:v>73.333333333333329</c:v>
                </c:pt>
                <c:pt idx="9">
                  <c:v>11.111111111111111</c:v>
                </c:pt>
                <c:pt idx="10">
                  <c:v>79.166666666666657</c:v>
                </c:pt>
                <c:pt idx="11">
                  <c:v>86.842105263157904</c:v>
                </c:pt>
                <c:pt idx="12">
                  <c:v>70.270270270270274</c:v>
                </c:pt>
                <c:pt idx="13">
                  <c:v>40</c:v>
                </c:pt>
                <c:pt idx="14">
                  <c:v>12</c:v>
                </c:pt>
                <c:pt idx="15">
                  <c:v>29.09090909090909</c:v>
                </c:pt>
                <c:pt idx="16">
                  <c:v>50</c:v>
                </c:pt>
                <c:pt idx="17">
                  <c:v>22.222222222222221</c:v>
                </c:pt>
                <c:pt idx="18">
                  <c:v>92.307692307692307</c:v>
                </c:pt>
                <c:pt idx="19">
                  <c:v>82.5</c:v>
                </c:pt>
                <c:pt idx="20">
                  <c:v>29.702970297029701</c:v>
                </c:pt>
                <c:pt idx="21">
                  <c:v>10</c:v>
                </c:pt>
                <c:pt idx="22">
                  <c:v>86.666666666666671</c:v>
                </c:pt>
              </c:numCache>
            </c:numRef>
          </c:val>
          <c:extLst xmlns:c16r2="http://schemas.microsoft.com/office/drawing/2015/06/chart">
            <c:ext xmlns:c16="http://schemas.microsoft.com/office/drawing/2014/chart" uri="{C3380CC4-5D6E-409C-BE32-E72D297353CC}">
              <c16:uniqueId val="{00000001-0291-4E9F-AD67-37EDB7FAAAF6}"/>
            </c:ext>
          </c:extLst>
        </c:ser>
        <c:dLbls>
          <c:showLegendKey val="0"/>
          <c:showVal val="0"/>
          <c:showCatName val="0"/>
          <c:showSerName val="0"/>
          <c:showPercent val="0"/>
          <c:showBubbleSize val="0"/>
        </c:dLbls>
        <c:gapWidth val="150"/>
        <c:shape val="box"/>
        <c:axId val="418065232"/>
        <c:axId val="418065624"/>
        <c:axId val="0"/>
      </c:bar3DChart>
      <c:catAx>
        <c:axId val="418065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418065624"/>
        <c:crosses val="autoZero"/>
        <c:auto val="1"/>
        <c:lblAlgn val="ctr"/>
        <c:lblOffset val="100"/>
        <c:noMultiLvlLbl val="0"/>
      </c:catAx>
      <c:valAx>
        <c:axId val="418065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418065232"/>
        <c:crosses val="autoZero"/>
        <c:crossBetween val="between"/>
      </c:valAx>
      <c:spPr>
        <a:noFill/>
        <a:ln>
          <a:noFill/>
        </a:ln>
        <a:effectLst/>
      </c:spPr>
    </c:plotArea>
    <c:legend>
      <c:legendPos val="b"/>
      <c:layout>
        <c:manualLayout>
          <c:xMode val="edge"/>
          <c:yMode val="edge"/>
          <c:x val="0.23772300597841936"/>
          <c:y val="0.85715981343393233"/>
          <c:w val="0.52455398804316122"/>
          <c:h val="7.918737642207873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[All Admits - 12_22 minus 210d.xlsx]Consult Orders Placed!PivotTable5</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w="28575" cap="rnd">
            <a:solidFill>
              <a:schemeClr val="accent1"/>
            </a:solidFill>
            <a:round/>
          </a:ln>
          <a:effectLst/>
        </c:spPr>
        <c:marker>
          <c:symbol val="none"/>
        </c:marker>
        <c:dLbl>
          <c:idx val="0"/>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s>
    <c:plotArea>
      <c:layout/>
      <c:lineChart>
        <c:grouping val="standard"/>
        <c:varyColors val="0"/>
        <c:ser>
          <c:idx val="0"/>
          <c:order val="0"/>
          <c:tx>
            <c:strRef>
              <c:f>'Consult Orders Placed'!$B$4:$B$5</c:f>
              <c:strCache>
                <c:ptCount val="1"/>
                <c:pt idx="0">
                  <c:v>No</c:v>
                </c:pt>
              </c:strCache>
            </c:strRef>
          </c:tx>
          <c:spPr>
            <a:ln w="28575" cap="rnd">
              <a:solidFill>
                <a:srgbClr val="C19859"/>
              </a:solidFill>
              <a:round/>
            </a:ln>
            <a:effectLst/>
          </c:spPr>
          <c:marker>
            <c:symbol val="none"/>
          </c:marker>
          <c:cat>
            <c:strRef>
              <c:f>'Consult Orders Placed'!$A$6:$A$15</c:f>
              <c:strCache>
                <c:ptCount val="9"/>
                <c:pt idx="0">
                  <c:v>Apr-16</c:v>
                </c:pt>
                <c:pt idx="1">
                  <c:v>May-16</c:v>
                </c:pt>
                <c:pt idx="2">
                  <c:v>Jun-16</c:v>
                </c:pt>
                <c:pt idx="3">
                  <c:v>Jul-16</c:v>
                </c:pt>
                <c:pt idx="4">
                  <c:v>Aug-16</c:v>
                </c:pt>
                <c:pt idx="5">
                  <c:v>Sep-16</c:v>
                </c:pt>
                <c:pt idx="6">
                  <c:v>Oct-16</c:v>
                </c:pt>
                <c:pt idx="7">
                  <c:v>Nov-16</c:v>
                </c:pt>
                <c:pt idx="8">
                  <c:v>Dec-16</c:v>
                </c:pt>
              </c:strCache>
            </c:strRef>
          </c:cat>
          <c:val>
            <c:numRef>
              <c:f>'Consult Orders Placed'!$B$6:$B$15</c:f>
              <c:numCache>
                <c:formatCode>General</c:formatCode>
                <c:ptCount val="9"/>
                <c:pt idx="0">
                  <c:v>3</c:v>
                </c:pt>
                <c:pt idx="1">
                  <c:v>161</c:v>
                </c:pt>
                <c:pt idx="2">
                  <c:v>582</c:v>
                </c:pt>
                <c:pt idx="3">
                  <c:v>515</c:v>
                </c:pt>
                <c:pt idx="4">
                  <c:v>360</c:v>
                </c:pt>
                <c:pt idx="5">
                  <c:v>239</c:v>
                </c:pt>
                <c:pt idx="6">
                  <c:v>220</c:v>
                </c:pt>
                <c:pt idx="7">
                  <c:v>185</c:v>
                </c:pt>
                <c:pt idx="8">
                  <c:v>196</c:v>
                </c:pt>
              </c:numCache>
            </c:numRef>
          </c:val>
          <c:smooth val="0"/>
          <c:extLst xmlns:c16r2="http://schemas.microsoft.com/office/drawing/2015/06/chart">
            <c:ext xmlns:c16="http://schemas.microsoft.com/office/drawing/2014/chart" uri="{C3380CC4-5D6E-409C-BE32-E72D297353CC}">
              <c16:uniqueId val="{00000000-C617-43B6-8B99-76EEFFCB09AA}"/>
            </c:ext>
          </c:extLst>
        </c:ser>
        <c:ser>
          <c:idx val="1"/>
          <c:order val="1"/>
          <c:tx>
            <c:strRef>
              <c:f>'Consult Orders Placed'!$C$4:$C$5</c:f>
              <c:strCache>
                <c:ptCount val="1"/>
                <c:pt idx="0">
                  <c:v>Yes</c:v>
                </c:pt>
              </c:strCache>
            </c:strRef>
          </c:tx>
          <c:spPr>
            <a:ln w="28575" cap="rnd">
              <a:solidFill>
                <a:srgbClr val="1B587C"/>
              </a:solidFill>
              <a:round/>
            </a:ln>
            <a:effectLst/>
          </c:spPr>
          <c:marker>
            <c:symbol val="none"/>
          </c:marker>
          <c:cat>
            <c:strRef>
              <c:f>'Consult Orders Placed'!$A$6:$A$15</c:f>
              <c:strCache>
                <c:ptCount val="9"/>
                <c:pt idx="0">
                  <c:v>Apr-16</c:v>
                </c:pt>
                <c:pt idx="1">
                  <c:v>May-16</c:v>
                </c:pt>
                <c:pt idx="2">
                  <c:v>Jun-16</c:v>
                </c:pt>
                <c:pt idx="3">
                  <c:v>Jul-16</c:v>
                </c:pt>
                <c:pt idx="4">
                  <c:v>Aug-16</c:v>
                </c:pt>
                <c:pt idx="5">
                  <c:v>Sep-16</c:v>
                </c:pt>
                <c:pt idx="6">
                  <c:v>Oct-16</c:v>
                </c:pt>
                <c:pt idx="7">
                  <c:v>Nov-16</c:v>
                </c:pt>
                <c:pt idx="8">
                  <c:v>Dec-16</c:v>
                </c:pt>
              </c:strCache>
            </c:strRef>
          </c:cat>
          <c:val>
            <c:numRef>
              <c:f>'Consult Orders Placed'!$C$6:$C$15</c:f>
              <c:numCache>
                <c:formatCode>General</c:formatCode>
                <c:ptCount val="9"/>
                <c:pt idx="2">
                  <c:v>1</c:v>
                </c:pt>
                <c:pt idx="3">
                  <c:v>58</c:v>
                </c:pt>
                <c:pt idx="4">
                  <c:v>239</c:v>
                </c:pt>
                <c:pt idx="5">
                  <c:v>328</c:v>
                </c:pt>
                <c:pt idx="6">
                  <c:v>350</c:v>
                </c:pt>
                <c:pt idx="7">
                  <c:v>349</c:v>
                </c:pt>
                <c:pt idx="8">
                  <c:v>358</c:v>
                </c:pt>
              </c:numCache>
            </c:numRef>
          </c:val>
          <c:smooth val="0"/>
          <c:extLst xmlns:c16r2="http://schemas.microsoft.com/office/drawing/2015/06/chart">
            <c:ext xmlns:c16="http://schemas.microsoft.com/office/drawing/2014/chart" uri="{C3380CC4-5D6E-409C-BE32-E72D297353CC}">
              <c16:uniqueId val="{00000001-C617-43B6-8B99-76EEFFCB09AA}"/>
            </c:ext>
          </c:extLst>
        </c:ser>
        <c:dLbls>
          <c:showLegendKey val="0"/>
          <c:showVal val="0"/>
          <c:showCatName val="0"/>
          <c:showSerName val="0"/>
          <c:showPercent val="0"/>
          <c:showBubbleSize val="0"/>
        </c:dLbls>
        <c:smooth val="0"/>
        <c:axId val="418066408"/>
        <c:axId val="418066800"/>
      </c:lineChart>
      <c:catAx>
        <c:axId val="418066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066800"/>
        <c:crosses val="autoZero"/>
        <c:auto val="1"/>
        <c:lblAlgn val="ctr"/>
        <c:lblOffset val="100"/>
        <c:noMultiLvlLbl val="0"/>
      </c:catAx>
      <c:valAx>
        <c:axId val="41806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smtClean="0">
                    <a:solidFill>
                      <a:schemeClr val="tx1"/>
                    </a:solidFill>
                    <a:latin typeface="Century Gothic" panose="020B0502020202020204" pitchFamily="34" charset="0"/>
                  </a:rPr>
                  <a:t>Number of Smokers</a:t>
                </a:r>
                <a:endParaRPr lang="en-US" sz="1400" b="1" dirty="0">
                  <a:solidFill>
                    <a:schemeClr val="tx1"/>
                  </a:solidFill>
                  <a:latin typeface="Century Gothic" panose="020B0502020202020204" pitchFamily="34" charset="0"/>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4180664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solidFill>
                <a:latin typeface="Century Gothic" panose="020B0502020202020204" pitchFamily="34" charset="0"/>
                <a:ea typeface="+mn-ea"/>
                <a:cs typeface="+mn-cs"/>
              </a:defRPr>
            </a:pPr>
            <a:endParaRPr lang="en-US"/>
          </a:p>
        </c:txPr>
      </c:dTable>
      <c:spPr>
        <a:noFill/>
        <a:ln>
          <a:noFill/>
        </a:ln>
        <a:effectLst/>
      </c:spPr>
    </c:plotArea>
    <c:legend>
      <c:legendPos val="r"/>
      <c:layout>
        <c:manualLayout>
          <c:xMode val="edge"/>
          <c:yMode val="edge"/>
          <c:x val="0.81784138961796438"/>
          <c:y val="0.42224185015071414"/>
          <c:w val="0.10924194371536891"/>
          <c:h val="0.1670893100869200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C19859"/>
            </a:solidFill>
            <a:ln>
              <a:noFill/>
            </a:ln>
            <a:effectLst/>
          </c:spPr>
          <c:invertIfNegative val="0"/>
          <c:dPt>
            <c:idx val="0"/>
            <c:invertIfNegative val="0"/>
            <c:bubble3D val="0"/>
            <c:spPr>
              <a:solidFill>
                <a:srgbClr val="C19859"/>
              </a:solidFill>
              <a:ln>
                <a:noFill/>
              </a:ln>
              <a:effectLst/>
            </c:spPr>
            <c:extLst xmlns:c16r2="http://schemas.microsoft.com/office/drawing/2015/06/chart">
              <c:ext xmlns:c16="http://schemas.microsoft.com/office/drawing/2014/chart" uri="{C3380CC4-5D6E-409C-BE32-E72D297353CC}">
                <c16:uniqueId val="{00000001-9E51-4932-BB90-9374743D4E7A}"/>
              </c:ext>
            </c:extLst>
          </c:dPt>
          <c:dPt>
            <c:idx val="1"/>
            <c:invertIfNegative val="0"/>
            <c:bubble3D val="0"/>
            <c:spPr>
              <a:solidFill>
                <a:srgbClr val="604878"/>
              </a:solidFill>
              <a:ln>
                <a:noFill/>
              </a:ln>
              <a:effectLst/>
            </c:spPr>
            <c:extLst xmlns:c16r2="http://schemas.microsoft.com/office/drawing/2015/06/chart">
              <c:ext xmlns:c16="http://schemas.microsoft.com/office/drawing/2014/chart" uri="{C3380CC4-5D6E-409C-BE32-E72D297353CC}">
                <c16:uniqueId val="{00000003-9E51-4932-BB90-9374743D4E7A}"/>
              </c:ext>
            </c:extLst>
          </c:dPt>
          <c:dPt>
            <c:idx val="3"/>
            <c:invertIfNegative val="0"/>
            <c:bubble3D val="0"/>
            <c:spPr>
              <a:solidFill>
                <a:srgbClr val="C19859"/>
              </a:solidFill>
              <a:ln>
                <a:noFill/>
              </a:ln>
              <a:effectLst/>
            </c:spPr>
            <c:extLst xmlns:c16r2="http://schemas.microsoft.com/office/drawing/2015/06/chart">
              <c:ext xmlns:c16="http://schemas.microsoft.com/office/drawing/2014/chart" uri="{C3380CC4-5D6E-409C-BE32-E72D297353CC}">
                <c16:uniqueId val="{00000005-9E51-4932-BB90-9374743D4E7A}"/>
              </c:ext>
            </c:extLst>
          </c:dPt>
          <c:dPt>
            <c:idx val="4"/>
            <c:invertIfNegative val="0"/>
            <c:bubble3D val="0"/>
            <c:spPr>
              <a:solidFill>
                <a:srgbClr val="604878"/>
              </a:solidFill>
              <a:ln>
                <a:noFill/>
              </a:ln>
              <a:effectLst/>
            </c:spPr>
            <c:extLst xmlns:c16r2="http://schemas.microsoft.com/office/drawing/2015/06/chart">
              <c:ext xmlns:c16="http://schemas.microsoft.com/office/drawing/2014/chart" uri="{C3380CC4-5D6E-409C-BE32-E72D297353CC}">
                <c16:uniqueId val="{00000007-9E51-4932-BB90-9374743D4E7A}"/>
              </c:ext>
            </c:extLst>
          </c:dPt>
          <c:dPt>
            <c:idx val="6"/>
            <c:invertIfNegative val="0"/>
            <c:bubble3D val="0"/>
            <c:spPr>
              <a:solidFill>
                <a:srgbClr val="C19859"/>
              </a:solidFill>
              <a:ln>
                <a:noFill/>
              </a:ln>
              <a:effectLst/>
            </c:spPr>
            <c:extLst xmlns:c16r2="http://schemas.microsoft.com/office/drawing/2015/06/chart">
              <c:ext xmlns:c16="http://schemas.microsoft.com/office/drawing/2014/chart" uri="{C3380CC4-5D6E-409C-BE32-E72D297353CC}">
                <c16:uniqueId val="{00000009-9E51-4932-BB90-9374743D4E7A}"/>
              </c:ext>
            </c:extLst>
          </c:dPt>
          <c:dPt>
            <c:idx val="7"/>
            <c:invertIfNegative val="0"/>
            <c:bubble3D val="0"/>
            <c:spPr>
              <a:solidFill>
                <a:srgbClr val="604878"/>
              </a:solidFill>
              <a:ln>
                <a:noFill/>
              </a:ln>
              <a:effectLst/>
            </c:spPr>
            <c:extLst xmlns:c16r2="http://schemas.microsoft.com/office/drawing/2015/06/chart">
              <c:ext xmlns:c16="http://schemas.microsoft.com/office/drawing/2014/chart" uri="{C3380CC4-5D6E-409C-BE32-E72D297353CC}">
                <c16:uniqueId val="{0000000B-9E51-4932-BB90-9374743D4E7A}"/>
              </c:ext>
            </c:extLst>
          </c:dPt>
          <c:dPt>
            <c:idx val="8"/>
            <c:invertIfNegative val="0"/>
            <c:bubble3D val="0"/>
            <c:spPr>
              <a:solidFill>
                <a:srgbClr val="1B587C"/>
              </a:solidFill>
              <a:ln>
                <a:noFill/>
              </a:ln>
              <a:effectLst/>
            </c:spPr>
            <c:extLst xmlns:c16r2="http://schemas.microsoft.com/office/drawing/2015/06/chart">
              <c:ext xmlns:c16="http://schemas.microsoft.com/office/drawing/2014/chart" uri="{C3380CC4-5D6E-409C-BE32-E72D297353CC}">
                <c16:uniqueId val="{00000011-9E51-4932-BB90-9374743D4E7A}"/>
              </c:ext>
            </c:extLst>
          </c:dPt>
          <c:dPt>
            <c:idx val="10"/>
            <c:invertIfNegative val="0"/>
            <c:bubble3D val="0"/>
            <c:spPr>
              <a:solidFill>
                <a:srgbClr val="C19859"/>
              </a:solidFill>
              <a:ln>
                <a:noFill/>
              </a:ln>
              <a:effectLst/>
            </c:spPr>
            <c:extLst xmlns:c16r2="http://schemas.microsoft.com/office/drawing/2015/06/chart">
              <c:ext xmlns:c16="http://schemas.microsoft.com/office/drawing/2014/chart" uri="{C3380CC4-5D6E-409C-BE32-E72D297353CC}">
                <c16:uniqueId val="{0000000D-9E51-4932-BB90-9374743D4E7A}"/>
              </c:ext>
            </c:extLst>
          </c:dPt>
          <c:dPt>
            <c:idx val="11"/>
            <c:invertIfNegative val="0"/>
            <c:bubble3D val="0"/>
            <c:spPr>
              <a:solidFill>
                <a:srgbClr val="604878"/>
              </a:solidFill>
              <a:ln>
                <a:noFill/>
              </a:ln>
              <a:effectLst/>
            </c:spPr>
            <c:extLst xmlns:c16r2="http://schemas.microsoft.com/office/drawing/2015/06/chart">
              <c:ext xmlns:c16="http://schemas.microsoft.com/office/drawing/2014/chart" uri="{C3380CC4-5D6E-409C-BE32-E72D297353CC}">
                <c16:uniqueId val="{0000000F-9E51-4932-BB90-9374743D4E7A}"/>
              </c:ext>
            </c:extLst>
          </c:dPt>
          <c:dPt>
            <c:idx val="12"/>
            <c:invertIfNegative val="0"/>
            <c:bubble3D val="0"/>
            <c:spPr>
              <a:solidFill>
                <a:srgbClr val="1B587C"/>
              </a:solidFill>
              <a:ln>
                <a:noFill/>
              </a:ln>
              <a:effectLst/>
            </c:spPr>
            <c:extLst xmlns:c16r2="http://schemas.microsoft.com/office/drawing/2015/06/chart">
              <c:ext xmlns:c16="http://schemas.microsoft.com/office/drawing/2014/chart" uri="{C3380CC4-5D6E-409C-BE32-E72D297353CC}">
                <c16:uniqueId val="{00000012-9E51-4932-BB90-9374743D4E7A}"/>
              </c:ext>
            </c:extLst>
          </c:dPt>
          <c:cat>
            <c:strRef>
              <c:f>Sheet2!$A$1:$M$1</c:f>
              <c:strCache>
                <c:ptCount val="13"/>
                <c:pt idx="0">
                  <c:v>Seen by TTC team</c:v>
                </c:pt>
                <c:pt idx="1">
                  <c:v>Accepted inpatient counseling</c:v>
                </c:pt>
                <c:pt idx="3">
                  <c:v>Seen by TTC team</c:v>
                </c:pt>
                <c:pt idx="4">
                  <c:v>Accepted inpatient meds</c:v>
                </c:pt>
                <c:pt idx="6">
                  <c:v>Seen by TTC team</c:v>
                </c:pt>
                <c:pt idx="7">
                  <c:v>Accepted outpatient counseling</c:v>
                </c:pt>
                <c:pt idx="8">
                  <c:v>Came to clinic</c:v>
                </c:pt>
                <c:pt idx="10">
                  <c:v>Seen by TTC team</c:v>
                </c:pt>
                <c:pt idx="11">
                  <c:v>Accepted outpatient meds</c:v>
                </c:pt>
                <c:pt idx="12">
                  <c:v>Received prescription</c:v>
                </c:pt>
              </c:strCache>
            </c:strRef>
          </c:cat>
          <c:val>
            <c:numRef>
              <c:f>Sheet2!$A$2:$M$2</c:f>
              <c:numCache>
                <c:formatCode>General</c:formatCode>
                <c:ptCount val="13"/>
                <c:pt idx="0">
                  <c:v>1033</c:v>
                </c:pt>
                <c:pt idx="1">
                  <c:v>1000</c:v>
                </c:pt>
                <c:pt idx="3">
                  <c:v>1033</c:v>
                </c:pt>
                <c:pt idx="4">
                  <c:v>592</c:v>
                </c:pt>
                <c:pt idx="6">
                  <c:v>1033</c:v>
                </c:pt>
                <c:pt idx="7">
                  <c:v>254</c:v>
                </c:pt>
                <c:pt idx="8">
                  <c:v>35</c:v>
                </c:pt>
                <c:pt idx="10">
                  <c:v>1033</c:v>
                </c:pt>
                <c:pt idx="11">
                  <c:v>540</c:v>
                </c:pt>
                <c:pt idx="12">
                  <c:v>234</c:v>
                </c:pt>
              </c:numCache>
            </c:numRef>
          </c:val>
          <c:extLst xmlns:c16r2="http://schemas.microsoft.com/office/drawing/2015/06/chart">
            <c:ext xmlns:c16="http://schemas.microsoft.com/office/drawing/2014/chart" uri="{C3380CC4-5D6E-409C-BE32-E72D297353CC}">
              <c16:uniqueId val="{00000010-9E51-4932-BB90-9374743D4E7A}"/>
            </c:ext>
          </c:extLst>
        </c:ser>
        <c:dLbls>
          <c:showLegendKey val="0"/>
          <c:showVal val="0"/>
          <c:showCatName val="0"/>
          <c:showSerName val="0"/>
          <c:showPercent val="0"/>
          <c:showBubbleSize val="0"/>
        </c:dLbls>
        <c:gapWidth val="219"/>
        <c:overlap val="-27"/>
        <c:axId val="364213448"/>
        <c:axId val="364213056"/>
      </c:barChart>
      <c:catAx>
        <c:axId val="36421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364213056"/>
        <c:crosses val="autoZero"/>
        <c:auto val="1"/>
        <c:lblAlgn val="ctr"/>
        <c:lblOffset val="100"/>
        <c:noMultiLvlLbl val="0"/>
      </c:catAx>
      <c:valAx>
        <c:axId val="364213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r>
                  <a:rPr lang="en-US" sz="1400" b="1" dirty="0" smtClean="0">
                    <a:solidFill>
                      <a:schemeClr val="tx1"/>
                    </a:solidFill>
                    <a:latin typeface="Century Gothic" panose="020B0502020202020204" pitchFamily="34" charset="0"/>
                  </a:rPr>
                  <a:t>Number of Patients</a:t>
                </a:r>
                <a:endParaRPr lang="en-US" sz="1400" b="1" dirty="0">
                  <a:solidFill>
                    <a:schemeClr val="tx1"/>
                  </a:solidFill>
                  <a:latin typeface="Century Gothic" panose="020B0502020202020204" pitchFamily="34" charset="0"/>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entury Gothic" panose="020B0502020202020204" pitchFamily="34" charset="0"/>
                <a:ea typeface="+mn-ea"/>
                <a:cs typeface="+mn-cs"/>
              </a:defRPr>
            </a:pPr>
            <a:endParaRPr lang="en-US"/>
          </a:p>
        </c:txPr>
        <c:crossAx val="364213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Smokers Admitted</c:v>
                </c:pt>
              </c:strCache>
            </c:strRef>
          </c:tx>
          <c:spPr>
            <a:solidFill>
              <a:schemeClr val="accent6"/>
            </a:solidFill>
            <a:ln>
              <a:noFill/>
            </a:ln>
            <a:effectLst/>
          </c:spPr>
          <c:invertIfNegative val="0"/>
          <c:cat>
            <c:strRef>
              <c:f>Sheet1!$B$1:$G$1</c:f>
              <c:strCache>
                <c:ptCount val="6"/>
                <c:pt idx="0">
                  <c:v>August</c:v>
                </c:pt>
                <c:pt idx="1">
                  <c:v>September</c:v>
                </c:pt>
                <c:pt idx="2">
                  <c:v>October</c:v>
                </c:pt>
                <c:pt idx="3">
                  <c:v>November</c:v>
                </c:pt>
                <c:pt idx="4">
                  <c:v>December</c:v>
                </c:pt>
                <c:pt idx="5">
                  <c:v>January</c:v>
                </c:pt>
              </c:strCache>
            </c:strRef>
          </c:cat>
          <c:val>
            <c:numRef>
              <c:f>Sheet1!$B$2:$G$2</c:f>
              <c:numCache>
                <c:formatCode>General</c:formatCode>
                <c:ptCount val="6"/>
                <c:pt idx="0">
                  <c:v>596</c:v>
                </c:pt>
                <c:pt idx="1">
                  <c:v>564</c:v>
                </c:pt>
                <c:pt idx="2">
                  <c:v>566</c:v>
                </c:pt>
                <c:pt idx="3">
                  <c:v>530</c:v>
                </c:pt>
                <c:pt idx="4">
                  <c:v>549</c:v>
                </c:pt>
                <c:pt idx="5">
                  <c:v>583</c:v>
                </c:pt>
              </c:numCache>
            </c:numRef>
          </c:val>
          <c:extLst xmlns:c16r2="http://schemas.microsoft.com/office/drawing/2015/06/chart">
            <c:ext xmlns:c16="http://schemas.microsoft.com/office/drawing/2014/chart" uri="{C3380CC4-5D6E-409C-BE32-E72D297353CC}">
              <c16:uniqueId val="{00000000-0CD6-497C-A138-EF310DAE3288}"/>
            </c:ext>
          </c:extLst>
        </c:ser>
        <c:ser>
          <c:idx val="1"/>
          <c:order val="1"/>
          <c:tx>
            <c:strRef>
              <c:f>Sheet1!$A$3</c:f>
              <c:strCache>
                <c:ptCount val="1"/>
                <c:pt idx="0">
                  <c:v>Consult Orders Placed </c:v>
                </c:pt>
              </c:strCache>
            </c:strRef>
          </c:tx>
          <c:spPr>
            <a:solidFill>
              <a:schemeClr val="accent5"/>
            </a:solidFill>
            <a:ln>
              <a:noFill/>
            </a:ln>
            <a:effectLst/>
          </c:spPr>
          <c:invertIfNegative val="0"/>
          <c:cat>
            <c:strRef>
              <c:f>Sheet1!$B$1:$G$1</c:f>
              <c:strCache>
                <c:ptCount val="6"/>
                <c:pt idx="0">
                  <c:v>August</c:v>
                </c:pt>
                <c:pt idx="1">
                  <c:v>September</c:v>
                </c:pt>
                <c:pt idx="2">
                  <c:v>October</c:v>
                </c:pt>
                <c:pt idx="3">
                  <c:v>November</c:v>
                </c:pt>
                <c:pt idx="4">
                  <c:v>December</c:v>
                </c:pt>
                <c:pt idx="5">
                  <c:v>January</c:v>
                </c:pt>
              </c:strCache>
            </c:strRef>
          </c:cat>
          <c:val>
            <c:numRef>
              <c:f>Sheet1!$B$3:$G$3</c:f>
              <c:numCache>
                <c:formatCode>General</c:formatCode>
                <c:ptCount val="6"/>
                <c:pt idx="0">
                  <c:v>263</c:v>
                </c:pt>
                <c:pt idx="1">
                  <c:v>346</c:v>
                </c:pt>
                <c:pt idx="2">
                  <c:v>374</c:v>
                </c:pt>
                <c:pt idx="3">
                  <c:v>373</c:v>
                </c:pt>
                <c:pt idx="4">
                  <c:v>375</c:v>
                </c:pt>
                <c:pt idx="5">
                  <c:v>426</c:v>
                </c:pt>
              </c:numCache>
            </c:numRef>
          </c:val>
          <c:extLst xmlns:c16r2="http://schemas.microsoft.com/office/drawing/2015/06/chart">
            <c:ext xmlns:c16="http://schemas.microsoft.com/office/drawing/2014/chart" uri="{C3380CC4-5D6E-409C-BE32-E72D297353CC}">
              <c16:uniqueId val="{00000001-0CD6-497C-A138-EF310DAE3288}"/>
            </c:ext>
          </c:extLst>
        </c:ser>
        <c:ser>
          <c:idx val="2"/>
          <c:order val="2"/>
          <c:tx>
            <c:strRef>
              <c:f>Sheet1!$A$4</c:f>
              <c:strCache>
                <c:ptCount val="1"/>
                <c:pt idx="0">
                  <c:v>Consults Completed </c:v>
                </c:pt>
              </c:strCache>
            </c:strRef>
          </c:tx>
          <c:spPr>
            <a:solidFill>
              <a:schemeClr val="accent3"/>
            </a:solidFill>
            <a:ln>
              <a:noFill/>
            </a:ln>
            <a:effectLst/>
          </c:spPr>
          <c:invertIfNegative val="0"/>
          <c:cat>
            <c:strRef>
              <c:f>Sheet1!$B$1:$G$1</c:f>
              <c:strCache>
                <c:ptCount val="6"/>
                <c:pt idx="0">
                  <c:v>August</c:v>
                </c:pt>
                <c:pt idx="1">
                  <c:v>September</c:v>
                </c:pt>
                <c:pt idx="2">
                  <c:v>October</c:v>
                </c:pt>
                <c:pt idx="3">
                  <c:v>November</c:v>
                </c:pt>
                <c:pt idx="4">
                  <c:v>December</c:v>
                </c:pt>
                <c:pt idx="5">
                  <c:v>January</c:v>
                </c:pt>
              </c:strCache>
            </c:strRef>
          </c:cat>
          <c:val>
            <c:numRef>
              <c:f>Sheet1!$B$4:$G$4</c:f>
              <c:numCache>
                <c:formatCode>General</c:formatCode>
                <c:ptCount val="6"/>
                <c:pt idx="0">
                  <c:v>179</c:v>
                </c:pt>
                <c:pt idx="1">
                  <c:v>157</c:v>
                </c:pt>
                <c:pt idx="2">
                  <c:v>149</c:v>
                </c:pt>
                <c:pt idx="3">
                  <c:v>151</c:v>
                </c:pt>
                <c:pt idx="4">
                  <c:v>200</c:v>
                </c:pt>
                <c:pt idx="5">
                  <c:v>186</c:v>
                </c:pt>
              </c:numCache>
            </c:numRef>
          </c:val>
          <c:extLst xmlns:c16r2="http://schemas.microsoft.com/office/drawing/2015/06/chart">
            <c:ext xmlns:c16="http://schemas.microsoft.com/office/drawing/2014/chart" uri="{C3380CC4-5D6E-409C-BE32-E72D297353CC}">
              <c16:uniqueId val="{00000002-0CD6-497C-A138-EF310DAE3288}"/>
            </c:ext>
          </c:extLst>
        </c:ser>
        <c:dLbls>
          <c:showLegendKey val="0"/>
          <c:showVal val="0"/>
          <c:showCatName val="0"/>
          <c:showSerName val="0"/>
          <c:showPercent val="0"/>
          <c:showBubbleSize val="0"/>
        </c:dLbls>
        <c:gapWidth val="219"/>
        <c:overlap val="-27"/>
        <c:axId val="364211880"/>
        <c:axId val="364211488"/>
        <c:extLst xmlns:c16r2="http://schemas.microsoft.com/office/drawing/2015/06/chart">
          <c:ext xmlns:c15="http://schemas.microsoft.com/office/drawing/2012/chart" uri="{02D57815-91ED-43cb-92C2-25804820EDAC}">
            <c15:filteredBarSeries>
              <c15:ser>
                <c:idx val="3"/>
                <c:order val="3"/>
                <c:tx>
                  <c:strRef>
                    <c:extLst xmlns:c16r2="http://schemas.microsoft.com/office/drawing/2015/06/chart">
                      <c:ext uri="{02D57815-91ED-43cb-92C2-25804820EDAC}">
                        <c15:formulaRef>
                          <c15:sqref>Sheet1!$A$5</c15:sqref>
                        </c15:formulaRef>
                      </c:ext>
                    </c:extLst>
                    <c:strCache>
                      <c:ptCount val="1"/>
                      <c:pt idx="0">
                        <c:v>Percent Consults Placed</c:v>
                      </c:pt>
                    </c:strCache>
                  </c:strRef>
                </c:tx>
                <c:spPr>
                  <a:solidFill>
                    <a:schemeClr val="accent4"/>
                  </a:solidFill>
                  <a:ln>
                    <a:noFill/>
                  </a:ln>
                  <a:effectLst/>
                </c:spPr>
                <c:invertIfNegative val="0"/>
                <c:cat>
                  <c:strRef>
                    <c:extLst xmlns:c16r2="http://schemas.microsoft.com/office/drawing/2015/06/chart">
                      <c:ext uri="{02D57815-91ED-43cb-92C2-25804820EDAC}">
                        <c15:formulaRef>
                          <c15:sqref>Sheet1!$B$1:$G$1</c15:sqref>
                        </c15:formulaRef>
                      </c:ext>
                    </c:extLst>
                    <c:strCache>
                      <c:ptCount val="6"/>
                      <c:pt idx="0">
                        <c:v>August</c:v>
                      </c:pt>
                      <c:pt idx="1">
                        <c:v>September</c:v>
                      </c:pt>
                      <c:pt idx="2">
                        <c:v>October</c:v>
                      </c:pt>
                      <c:pt idx="3">
                        <c:v>November</c:v>
                      </c:pt>
                      <c:pt idx="4">
                        <c:v>December</c:v>
                      </c:pt>
                      <c:pt idx="5">
                        <c:v>January</c:v>
                      </c:pt>
                    </c:strCache>
                  </c:strRef>
                </c:cat>
                <c:val>
                  <c:numRef>
                    <c:extLst xmlns:c16r2="http://schemas.microsoft.com/office/drawing/2015/06/chart">
                      <c:ext uri="{02D57815-91ED-43cb-92C2-25804820EDAC}">
                        <c15:formulaRef>
                          <c15:sqref>Sheet1!$B$5:$G$5</c15:sqref>
                        </c15:formulaRef>
                      </c:ext>
                    </c:extLst>
                    <c:numCache>
                      <c:formatCode>0%</c:formatCode>
                      <c:ptCount val="6"/>
                      <c:pt idx="0">
                        <c:v>0.4412751677852349</c:v>
                      </c:pt>
                      <c:pt idx="1">
                        <c:v>0.61347517730496459</c:v>
                      </c:pt>
                      <c:pt idx="2">
                        <c:v>0.66077738515901063</c:v>
                      </c:pt>
                      <c:pt idx="3">
                        <c:v>0.70377358490566033</c:v>
                      </c:pt>
                      <c:pt idx="4">
                        <c:v>0.68306010928961747</c:v>
                      </c:pt>
                      <c:pt idx="5">
                        <c:v>0.73070325900514577</c:v>
                      </c:pt>
                    </c:numCache>
                  </c:numRef>
                </c:val>
                <c:extLst xmlns:c16r2="http://schemas.microsoft.com/office/drawing/2015/06/chart">
                  <c:ext xmlns:c16="http://schemas.microsoft.com/office/drawing/2014/chart" uri="{C3380CC4-5D6E-409C-BE32-E72D297353CC}">
                    <c16:uniqueId val="{00000003-0CD6-497C-A138-EF310DAE3288}"/>
                  </c:ext>
                </c:extLst>
              </c15:ser>
            </c15:filteredBarSeries>
            <c15:filteredBar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Sheet1!$A$6</c15:sqref>
                        </c15:formulaRef>
                      </c:ext>
                    </c:extLst>
                    <c:strCache>
                      <c:ptCount val="1"/>
                      <c:pt idx="0">
                        <c:v>Percent Consults Completed (of the orders placed)</c:v>
                      </c:pt>
                    </c:strCache>
                  </c:strRef>
                </c:tx>
                <c:spPr>
                  <a:solidFill>
                    <a:schemeClr val="accent5"/>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Sheet1!$B$1:$G$1</c15:sqref>
                        </c15:formulaRef>
                      </c:ext>
                    </c:extLst>
                    <c:strCache>
                      <c:ptCount val="6"/>
                      <c:pt idx="0">
                        <c:v>August</c:v>
                      </c:pt>
                      <c:pt idx="1">
                        <c:v>September</c:v>
                      </c:pt>
                      <c:pt idx="2">
                        <c:v>October</c:v>
                      </c:pt>
                      <c:pt idx="3">
                        <c:v>November</c:v>
                      </c:pt>
                      <c:pt idx="4">
                        <c:v>December</c:v>
                      </c:pt>
                      <c:pt idx="5">
                        <c:v>January</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Sheet1!$B$6:$G$6</c15:sqref>
                        </c15:formulaRef>
                      </c:ext>
                    </c:extLst>
                    <c:numCache>
                      <c:formatCode>0%</c:formatCode>
                      <c:ptCount val="6"/>
                      <c:pt idx="0">
                        <c:v>0.68060836501901145</c:v>
                      </c:pt>
                      <c:pt idx="1">
                        <c:v>0.45375722543352603</c:v>
                      </c:pt>
                      <c:pt idx="2">
                        <c:v>0.39839572192513367</c:v>
                      </c:pt>
                      <c:pt idx="3">
                        <c:v>0.40482573726541554</c:v>
                      </c:pt>
                      <c:pt idx="4">
                        <c:v>0.53333333333333333</c:v>
                      </c:pt>
                      <c:pt idx="5">
                        <c:v>0.43661971830985913</c:v>
                      </c:pt>
                    </c:numCache>
                  </c:numRef>
                </c:val>
                <c:extLst xmlns:c16r2="http://schemas.microsoft.com/office/drawing/2015/06/chart" xmlns:c15="http://schemas.microsoft.com/office/drawing/2012/chart">
                  <c:ext xmlns:c16="http://schemas.microsoft.com/office/drawing/2014/chart" uri="{C3380CC4-5D6E-409C-BE32-E72D297353CC}">
                    <c16:uniqueId val="{00000004-0CD6-497C-A138-EF310DAE3288}"/>
                  </c:ext>
                </c:extLst>
              </c15:ser>
            </c15:filteredBarSeries>
            <c15:filteredBar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Sheet1!$A$7</c15:sqref>
                        </c15:formulaRef>
                      </c:ext>
                    </c:extLst>
                    <c:strCache>
                      <c:ptCount val="1"/>
                      <c:pt idx="0">
                        <c:v>Missed Consults - of those placed</c:v>
                      </c:pt>
                    </c:strCache>
                  </c:strRef>
                </c:tx>
                <c:spPr>
                  <a:solidFill>
                    <a:schemeClr val="accent6"/>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Sheet1!$B$1:$G$1</c15:sqref>
                        </c15:formulaRef>
                      </c:ext>
                    </c:extLst>
                    <c:strCache>
                      <c:ptCount val="6"/>
                      <c:pt idx="0">
                        <c:v>August</c:v>
                      </c:pt>
                      <c:pt idx="1">
                        <c:v>September</c:v>
                      </c:pt>
                      <c:pt idx="2">
                        <c:v>October</c:v>
                      </c:pt>
                      <c:pt idx="3">
                        <c:v>November</c:v>
                      </c:pt>
                      <c:pt idx="4">
                        <c:v>December</c:v>
                      </c:pt>
                      <c:pt idx="5">
                        <c:v>January</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Sheet1!$B$7:$G$7</c15:sqref>
                        </c15:formulaRef>
                      </c:ext>
                    </c:extLst>
                    <c:numCache>
                      <c:formatCode>General</c:formatCode>
                      <c:ptCount val="6"/>
                      <c:pt idx="0">
                        <c:v>84</c:v>
                      </c:pt>
                      <c:pt idx="1">
                        <c:v>189</c:v>
                      </c:pt>
                      <c:pt idx="2">
                        <c:v>225</c:v>
                      </c:pt>
                      <c:pt idx="3">
                        <c:v>222</c:v>
                      </c:pt>
                      <c:pt idx="4">
                        <c:v>175</c:v>
                      </c:pt>
                      <c:pt idx="5">
                        <c:v>240</c:v>
                      </c:pt>
                    </c:numCache>
                  </c:numRef>
                </c:val>
                <c:extLst xmlns:c16r2="http://schemas.microsoft.com/office/drawing/2015/06/chart" xmlns:c15="http://schemas.microsoft.com/office/drawing/2012/chart">
                  <c:ext xmlns:c16="http://schemas.microsoft.com/office/drawing/2014/chart" uri="{C3380CC4-5D6E-409C-BE32-E72D297353CC}">
                    <c16:uniqueId val="{00000005-0CD6-497C-A138-EF310DAE3288}"/>
                  </c:ext>
                </c:extLst>
              </c15:ser>
            </c15:filteredBarSeries>
            <c15:filteredBarSeries>
              <c15:ser>
                <c:idx val="6"/>
                <c:order val="6"/>
                <c:tx>
                  <c:strRef>
                    <c:extLst xmlns:c16r2="http://schemas.microsoft.com/office/drawing/2015/06/chart" xmlns:c15="http://schemas.microsoft.com/office/drawing/2012/chart">
                      <c:ext xmlns:c15="http://schemas.microsoft.com/office/drawing/2012/chart" uri="{02D57815-91ED-43cb-92C2-25804820EDAC}">
                        <c15:formulaRef>
                          <c15:sqref>Sheet1!$A$8</c15:sqref>
                        </c15:formulaRef>
                      </c:ext>
                    </c:extLst>
                    <c:strCache>
                      <c:ptCount val="1"/>
                      <c:pt idx="0">
                        <c:v>Missed Consults - of all smokers</c:v>
                      </c:pt>
                    </c:strCache>
                  </c:strRef>
                </c:tx>
                <c:spPr>
                  <a:solidFill>
                    <a:schemeClr val="accent1">
                      <a:lumMod val="60000"/>
                    </a:schemeClr>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Sheet1!$B$1:$G$1</c15:sqref>
                        </c15:formulaRef>
                      </c:ext>
                    </c:extLst>
                    <c:strCache>
                      <c:ptCount val="6"/>
                      <c:pt idx="0">
                        <c:v>August</c:v>
                      </c:pt>
                      <c:pt idx="1">
                        <c:v>September</c:v>
                      </c:pt>
                      <c:pt idx="2">
                        <c:v>October</c:v>
                      </c:pt>
                      <c:pt idx="3">
                        <c:v>November</c:v>
                      </c:pt>
                      <c:pt idx="4">
                        <c:v>December</c:v>
                      </c:pt>
                      <c:pt idx="5">
                        <c:v>January</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Sheet1!$B$8:$G$8</c15:sqref>
                        </c15:formulaRef>
                      </c:ext>
                    </c:extLst>
                    <c:numCache>
                      <c:formatCode>0</c:formatCode>
                      <c:ptCount val="6"/>
                      <c:pt idx="0">
                        <c:v>417</c:v>
                      </c:pt>
                      <c:pt idx="1">
                        <c:v>407</c:v>
                      </c:pt>
                      <c:pt idx="2">
                        <c:v>417</c:v>
                      </c:pt>
                      <c:pt idx="3">
                        <c:v>379</c:v>
                      </c:pt>
                      <c:pt idx="4">
                        <c:v>349</c:v>
                      </c:pt>
                      <c:pt idx="5">
                        <c:v>397</c:v>
                      </c:pt>
                    </c:numCache>
                  </c:numRef>
                </c:val>
                <c:extLst xmlns:c16r2="http://schemas.microsoft.com/office/drawing/2015/06/chart" xmlns:c15="http://schemas.microsoft.com/office/drawing/2012/chart">
                  <c:ext xmlns:c16="http://schemas.microsoft.com/office/drawing/2014/chart" uri="{C3380CC4-5D6E-409C-BE32-E72D297353CC}">
                    <c16:uniqueId val="{00000006-0CD6-497C-A138-EF310DAE3288}"/>
                  </c:ext>
                </c:extLst>
              </c15:ser>
            </c15:filteredBarSeries>
          </c:ext>
        </c:extLst>
      </c:barChart>
      <c:catAx>
        <c:axId val="364211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64211488"/>
        <c:crosses val="autoZero"/>
        <c:auto val="1"/>
        <c:lblAlgn val="ctr"/>
        <c:lblOffset val="100"/>
        <c:noMultiLvlLbl val="0"/>
      </c:catAx>
      <c:valAx>
        <c:axId val="364211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r>
                  <a:rPr lang="en-US" sz="1400" b="1" dirty="0" smtClean="0">
                    <a:solidFill>
                      <a:schemeClr val="tx1"/>
                    </a:solidFill>
                    <a:latin typeface="Century Gothic" panose="020B0502020202020204" pitchFamily="34" charset="0"/>
                  </a:rPr>
                  <a:t>Number of Smokers</a:t>
                </a:r>
                <a:endParaRPr lang="en-US" sz="1400" b="1" dirty="0">
                  <a:solidFill>
                    <a:schemeClr val="tx1"/>
                  </a:solidFill>
                  <a:latin typeface="Century Gothic" panose="020B0502020202020204" pitchFamily="34" charset="0"/>
                </a:endParaRPr>
              </a:p>
            </c:rich>
          </c:tx>
          <c:layout>
            <c:manualLayout>
              <c:xMode val="edge"/>
              <c:yMode val="edge"/>
              <c:x val="0.15628268707775986"/>
              <c:y val="0.1750827792980659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entury Gothic" panose="020B0502020202020204" pitchFamily="34" charset="0"/>
                <a:ea typeface="+mn-ea"/>
                <a:cs typeface="+mn-cs"/>
              </a:defRPr>
            </a:pPr>
            <a:endParaRPr lang="en-US"/>
          </a:p>
        </c:txPr>
        <c:crossAx val="3642118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solidFill>
                <a:latin typeface="Century Gothic" panose="020B0502020202020204" pitchFamily="34" charset="0"/>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Century Gothic" panose="020B0502020202020204" pitchFamily="34" charset="0"/>
                <a:ea typeface="+mn-ea"/>
                <a:cs typeface="+mn-cs"/>
              </a:defRPr>
            </a:pPr>
            <a:r>
              <a:rPr lang="en-US" sz="1600" b="1" dirty="0">
                <a:solidFill>
                  <a:schemeClr val="tx1"/>
                </a:solidFill>
                <a:latin typeface="Century Gothic" panose="020B0502020202020204" pitchFamily="34" charset="0"/>
              </a:rPr>
              <a:t>MassHealth vs Non-MassHealth Consults Completed</a:t>
            </a:r>
            <a:r>
              <a:rPr lang="en-US" sz="1600" b="1" baseline="0" dirty="0">
                <a:solidFill>
                  <a:schemeClr val="tx1"/>
                </a:solidFill>
                <a:latin typeface="Century Gothic" panose="020B0502020202020204" pitchFamily="34" charset="0"/>
              </a:rPr>
              <a:t> </a:t>
            </a:r>
            <a:endParaRPr lang="en-US" sz="1600" b="1" dirty="0">
              <a:solidFill>
                <a:schemeClr val="tx1"/>
              </a:solidFill>
              <a:latin typeface="Century Gothic" panose="020B0502020202020204" pitchFamily="34" charset="0"/>
            </a:endParaRPr>
          </a:p>
        </c:rich>
      </c:tx>
      <c:layout>
        <c:manualLayout>
          <c:xMode val="edge"/>
          <c:yMode val="edge"/>
          <c:x val="0.2235932144209572"/>
          <c:y val="3.026863052083732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8"/>
          <c:order val="8"/>
          <c:tx>
            <c:strRef>
              <c:f>Sheet1!$A$10</c:f>
              <c:strCache>
                <c:ptCount val="1"/>
                <c:pt idx="0">
                  <c:v>MassHealth Consults Completed</c:v>
                </c:pt>
              </c:strCache>
            </c:strRef>
          </c:tx>
          <c:spPr>
            <a:solidFill>
              <a:schemeClr val="accent6"/>
            </a:solidFill>
            <a:ln>
              <a:noFill/>
            </a:ln>
            <a:effectLst/>
          </c:spPr>
          <c:invertIfNegative val="0"/>
          <c:cat>
            <c:strRef>
              <c:f>Sheet1!$B$1:$G$1</c:f>
              <c:strCache>
                <c:ptCount val="6"/>
                <c:pt idx="0">
                  <c:v>August</c:v>
                </c:pt>
                <c:pt idx="1">
                  <c:v>September</c:v>
                </c:pt>
                <c:pt idx="2">
                  <c:v>October</c:v>
                </c:pt>
                <c:pt idx="3">
                  <c:v>November</c:v>
                </c:pt>
                <c:pt idx="4">
                  <c:v>December</c:v>
                </c:pt>
                <c:pt idx="5">
                  <c:v>January</c:v>
                </c:pt>
              </c:strCache>
            </c:strRef>
          </c:cat>
          <c:val>
            <c:numRef>
              <c:f>Sheet1!$B$10:$G$10</c:f>
              <c:numCache>
                <c:formatCode>General</c:formatCode>
                <c:ptCount val="6"/>
                <c:pt idx="0">
                  <c:v>97</c:v>
                </c:pt>
                <c:pt idx="1">
                  <c:v>87</c:v>
                </c:pt>
                <c:pt idx="2">
                  <c:v>82</c:v>
                </c:pt>
                <c:pt idx="3">
                  <c:v>92</c:v>
                </c:pt>
                <c:pt idx="4">
                  <c:v>129</c:v>
                </c:pt>
                <c:pt idx="5">
                  <c:v>147</c:v>
                </c:pt>
              </c:numCache>
            </c:numRef>
          </c:val>
          <c:extLst xmlns:c16r2="http://schemas.microsoft.com/office/drawing/2015/06/chart">
            <c:ext xmlns:c16="http://schemas.microsoft.com/office/drawing/2014/chart" uri="{C3380CC4-5D6E-409C-BE32-E72D297353CC}">
              <c16:uniqueId val="{00000000-AA8D-4904-AE84-4FC918E09706}"/>
            </c:ext>
          </c:extLst>
        </c:ser>
        <c:ser>
          <c:idx val="9"/>
          <c:order val="9"/>
          <c:tx>
            <c:strRef>
              <c:f>Sheet1!$A$11</c:f>
              <c:strCache>
                <c:ptCount val="1"/>
                <c:pt idx="0">
                  <c:v>Non-MassHealth Consults Completed</c:v>
                </c:pt>
              </c:strCache>
            </c:strRef>
          </c:tx>
          <c:spPr>
            <a:solidFill>
              <a:schemeClr val="accent5"/>
            </a:solidFill>
            <a:ln>
              <a:noFill/>
            </a:ln>
            <a:effectLst/>
          </c:spPr>
          <c:invertIfNegative val="0"/>
          <c:cat>
            <c:strRef>
              <c:f>Sheet1!$B$1:$G$1</c:f>
              <c:strCache>
                <c:ptCount val="6"/>
                <c:pt idx="0">
                  <c:v>August</c:v>
                </c:pt>
                <c:pt idx="1">
                  <c:v>September</c:v>
                </c:pt>
                <c:pt idx="2">
                  <c:v>October</c:v>
                </c:pt>
                <c:pt idx="3">
                  <c:v>November</c:v>
                </c:pt>
                <c:pt idx="4">
                  <c:v>December</c:v>
                </c:pt>
                <c:pt idx="5">
                  <c:v>January</c:v>
                </c:pt>
              </c:strCache>
            </c:strRef>
          </c:cat>
          <c:val>
            <c:numRef>
              <c:f>Sheet1!$B$11:$G$11</c:f>
              <c:numCache>
                <c:formatCode>General</c:formatCode>
                <c:ptCount val="6"/>
                <c:pt idx="0">
                  <c:v>81</c:v>
                </c:pt>
                <c:pt idx="1">
                  <c:v>73</c:v>
                </c:pt>
                <c:pt idx="2">
                  <c:v>67</c:v>
                </c:pt>
                <c:pt idx="3">
                  <c:v>57</c:v>
                </c:pt>
                <c:pt idx="4">
                  <c:v>60</c:v>
                </c:pt>
                <c:pt idx="5">
                  <c:v>43</c:v>
                </c:pt>
              </c:numCache>
            </c:numRef>
          </c:val>
          <c:extLst xmlns:c16r2="http://schemas.microsoft.com/office/drawing/2015/06/chart">
            <c:ext xmlns:c16="http://schemas.microsoft.com/office/drawing/2014/chart" uri="{C3380CC4-5D6E-409C-BE32-E72D297353CC}">
              <c16:uniqueId val="{00000001-AA8D-4904-AE84-4FC918E09706}"/>
            </c:ext>
          </c:extLst>
        </c:ser>
        <c:dLbls>
          <c:showLegendKey val="0"/>
          <c:showVal val="0"/>
          <c:showCatName val="0"/>
          <c:showSerName val="0"/>
          <c:showPercent val="0"/>
          <c:showBubbleSize val="0"/>
        </c:dLbls>
        <c:gapWidth val="219"/>
        <c:axId val="364209920"/>
        <c:axId val="402870744"/>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Sheet1!$A$2</c15:sqref>
                        </c15:formulaRef>
                      </c:ext>
                    </c:extLst>
                    <c:strCache>
                      <c:ptCount val="1"/>
                      <c:pt idx="0">
                        <c:v>Smokers Admitted</c:v>
                      </c:pt>
                    </c:strCache>
                  </c:strRef>
                </c:tx>
                <c:spPr>
                  <a:solidFill>
                    <a:schemeClr val="accent1"/>
                  </a:solidFill>
                  <a:ln>
                    <a:noFill/>
                  </a:ln>
                  <a:effectLst/>
                </c:spPr>
                <c:invertIfNegative val="0"/>
                <c:cat>
                  <c:strRef>
                    <c:extLst xmlns:c16r2="http://schemas.microsoft.com/office/drawing/2015/06/chart">
                      <c:ext uri="{02D57815-91ED-43cb-92C2-25804820EDAC}">
                        <c15:formulaRef>
                          <c15:sqref>Sheet1!$B$1:$G$1</c15:sqref>
                        </c15:formulaRef>
                      </c:ext>
                    </c:extLst>
                    <c:strCache>
                      <c:ptCount val="6"/>
                      <c:pt idx="0">
                        <c:v>August</c:v>
                      </c:pt>
                      <c:pt idx="1">
                        <c:v>September</c:v>
                      </c:pt>
                      <c:pt idx="2">
                        <c:v>October</c:v>
                      </c:pt>
                      <c:pt idx="3">
                        <c:v>November</c:v>
                      </c:pt>
                      <c:pt idx="4">
                        <c:v>December</c:v>
                      </c:pt>
                      <c:pt idx="5">
                        <c:v>January</c:v>
                      </c:pt>
                    </c:strCache>
                  </c:strRef>
                </c:cat>
                <c:val>
                  <c:numRef>
                    <c:extLst xmlns:c16r2="http://schemas.microsoft.com/office/drawing/2015/06/chart">
                      <c:ext uri="{02D57815-91ED-43cb-92C2-25804820EDAC}">
                        <c15:formulaRef>
                          <c15:sqref>Sheet1!$B$2:$G$2</c15:sqref>
                        </c15:formulaRef>
                      </c:ext>
                    </c:extLst>
                    <c:numCache>
                      <c:formatCode>General</c:formatCode>
                      <c:ptCount val="6"/>
                      <c:pt idx="0">
                        <c:v>598</c:v>
                      </c:pt>
                      <c:pt idx="1">
                        <c:v>566</c:v>
                      </c:pt>
                      <c:pt idx="2">
                        <c:v>568</c:v>
                      </c:pt>
                      <c:pt idx="3">
                        <c:v>532</c:v>
                      </c:pt>
                      <c:pt idx="4">
                        <c:v>550</c:v>
                      </c:pt>
                      <c:pt idx="5">
                        <c:v>589</c:v>
                      </c:pt>
                    </c:numCache>
                  </c:numRef>
                </c:val>
                <c:extLst xmlns:c16r2="http://schemas.microsoft.com/office/drawing/2015/06/chart">
                  <c:ext xmlns:c16="http://schemas.microsoft.com/office/drawing/2014/chart" uri="{C3380CC4-5D6E-409C-BE32-E72D297353CC}">
                    <c16:uniqueId val="{00000004-AA8D-4904-AE84-4FC918E09706}"/>
                  </c:ext>
                </c:extLst>
              </c15:ser>
            </c15:filteredBarSeries>
            <c15:filteredBa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Sheet1!$A$3</c15:sqref>
                        </c15:formulaRef>
                      </c:ext>
                    </c:extLst>
                    <c:strCache>
                      <c:ptCount val="1"/>
                      <c:pt idx="0">
                        <c:v>Consult Orders Placed </c:v>
                      </c:pt>
                    </c:strCache>
                  </c:strRef>
                </c:tx>
                <c:spPr>
                  <a:solidFill>
                    <a:schemeClr val="accent2"/>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Sheet1!$B$1:$G$1</c15:sqref>
                        </c15:formulaRef>
                      </c:ext>
                    </c:extLst>
                    <c:strCache>
                      <c:ptCount val="6"/>
                      <c:pt idx="0">
                        <c:v>August</c:v>
                      </c:pt>
                      <c:pt idx="1">
                        <c:v>September</c:v>
                      </c:pt>
                      <c:pt idx="2">
                        <c:v>October</c:v>
                      </c:pt>
                      <c:pt idx="3">
                        <c:v>November</c:v>
                      </c:pt>
                      <c:pt idx="4">
                        <c:v>December</c:v>
                      </c:pt>
                      <c:pt idx="5">
                        <c:v>January</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Sheet1!$B$3:$G$3</c15:sqref>
                        </c15:formulaRef>
                      </c:ext>
                    </c:extLst>
                    <c:numCache>
                      <c:formatCode>General</c:formatCode>
                      <c:ptCount val="6"/>
                      <c:pt idx="0">
                        <c:v>270</c:v>
                      </c:pt>
                      <c:pt idx="1">
                        <c:v>366</c:v>
                      </c:pt>
                      <c:pt idx="2">
                        <c:v>419</c:v>
                      </c:pt>
                      <c:pt idx="3">
                        <c:v>381</c:v>
                      </c:pt>
                      <c:pt idx="4">
                        <c:v>391</c:v>
                      </c:pt>
                      <c:pt idx="5">
                        <c:v>455</c:v>
                      </c:pt>
                    </c:numCache>
                  </c:numRef>
                </c:val>
                <c:extLst xmlns:c16r2="http://schemas.microsoft.com/office/drawing/2015/06/chart" xmlns:c15="http://schemas.microsoft.com/office/drawing/2012/chart">
                  <c:ext xmlns:c16="http://schemas.microsoft.com/office/drawing/2014/chart" uri="{C3380CC4-5D6E-409C-BE32-E72D297353CC}">
                    <c16:uniqueId val="{00000005-AA8D-4904-AE84-4FC918E09706}"/>
                  </c:ext>
                </c:extLst>
              </c15:ser>
            </c15:filteredBarSeries>
            <c15:filteredBar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Sheet1!$A$4</c15:sqref>
                        </c15:formulaRef>
                      </c:ext>
                    </c:extLst>
                    <c:strCache>
                      <c:ptCount val="1"/>
                      <c:pt idx="0">
                        <c:v>Consults Completed </c:v>
                      </c:pt>
                    </c:strCache>
                  </c:strRef>
                </c:tx>
                <c:spPr>
                  <a:solidFill>
                    <a:schemeClr val="accent3"/>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Sheet1!$B$1:$G$1</c15:sqref>
                        </c15:formulaRef>
                      </c:ext>
                    </c:extLst>
                    <c:strCache>
                      <c:ptCount val="6"/>
                      <c:pt idx="0">
                        <c:v>August</c:v>
                      </c:pt>
                      <c:pt idx="1">
                        <c:v>September</c:v>
                      </c:pt>
                      <c:pt idx="2">
                        <c:v>October</c:v>
                      </c:pt>
                      <c:pt idx="3">
                        <c:v>November</c:v>
                      </c:pt>
                      <c:pt idx="4">
                        <c:v>December</c:v>
                      </c:pt>
                      <c:pt idx="5">
                        <c:v>January</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Sheet1!$B$4:$G$4</c15:sqref>
                        </c15:formulaRef>
                      </c:ext>
                    </c:extLst>
                    <c:numCache>
                      <c:formatCode>General</c:formatCode>
                      <c:ptCount val="6"/>
                      <c:pt idx="0">
                        <c:v>178</c:v>
                      </c:pt>
                      <c:pt idx="1">
                        <c:v>160</c:v>
                      </c:pt>
                      <c:pt idx="2">
                        <c:v>149</c:v>
                      </c:pt>
                      <c:pt idx="3">
                        <c:v>149</c:v>
                      </c:pt>
                      <c:pt idx="4">
                        <c:v>189</c:v>
                      </c:pt>
                      <c:pt idx="5">
                        <c:v>190</c:v>
                      </c:pt>
                    </c:numCache>
                  </c:numRef>
                </c:val>
                <c:extLst xmlns:c16r2="http://schemas.microsoft.com/office/drawing/2015/06/chart" xmlns:c15="http://schemas.microsoft.com/office/drawing/2012/chart">
                  <c:ext xmlns:c16="http://schemas.microsoft.com/office/drawing/2014/chart" uri="{C3380CC4-5D6E-409C-BE32-E72D297353CC}">
                    <c16:uniqueId val="{00000006-AA8D-4904-AE84-4FC918E09706}"/>
                  </c:ext>
                </c:extLst>
              </c15:ser>
            </c15:filteredBarSeries>
            <c15:filteredBar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Sheet1!$A$5</c15:sqref>
                        </c15:formulaRef>
                      </c:ext>
                    </c:extLst>
                    <c:strCache>
                      <c:ptCount val="1"/>
                      <c:pt idx="0">
                        <c:v>Percent Consults Placed</c:v>
                      </c:pt>
                    </c:strCache>
                  </c:strRef>
                </c:tx>
                <c:spPr>
                  <a:solidFill>
                    <a:schemeClr val="accent4"/>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Sheet1!$B$1:$G$1</c15:sqref>
                        </c15:formulaRef>
                      </c:ext>
                    </c:extLst>
                    <c:strCache>
                      <c:ptCount val="6"/>
                      <c:pt idx="0">
                        <c:v>August</c:v>
                      </c:pt>
                      <c:pt idx="1">
                        <c:v>September</c:v>
                      </c:pt>
                      <c:pt idx="2">
                        <c:v>October</c:v>
                      </c:pt>
                      <c:pt idx="3">
                        <c:v>November</c:v>
                      </c:pt>
                      <c:pt idx="4">
                        <c:v>December</c:v>
                      </c:pt>
                      <c:pt idx="5">
                        <c:v>January</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Sheet1!$B$5:$G$5</c15:sqref>
                        </c15:formulaRef>
                      </c:ext>
                    </c:extLst>
                    <c:numCache>
                      <c:formatCode>0%</c:formatCode>
                      <c:ptCount val="6"/>
                      <c:pt idx="0">
                        <c:v>0.451505016722408</c:v>
                      </c:pt>
                      <c:pt idx="1">
                        <c:v>0.64664310954063609</c:v>
                      </c:pt>
                      <c:pt idx="2">
                        <c:v>0.73767605633802813</c:v>
                      </c:pt>
                      <c:pt idx="3">
                        <c:v>0.71616541353383456</c:v>
                      </c:pt>
                      <c:pt idx="4">
                        <c:v>0.71090909090909093</c:v>
                      </c:pt>
                      <c:pt idx="5">
                        <c:v>0.77249575551782679</c:v>
                      </c:pt>
                    </c:numCache>
                  </c:numRef>
                </c:val>
                <c:extLst xmlns:c16r2="http://schemas.microsoft.com/office/drawing/2015/06/chart" xmlns:c15="http://schemas.microsoft.com/office/drawing/2012/chart">
                  <c:ext xmlns:c16="http://schemas.microsoft.com/office/drawing/2014/chart" uri="{C3380CC4-5D6E-409C-BE32-E72D297353CC}">
                    <c16:uniqueId val="{00000007-AA8D-4904-AE84-4FC918E09706}"/>
                  </c:ext>
                </c:extLst>
              </c15:ser>
            </c15:filteredBarSeries>
            <c15:filteredBar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Sheet1!$A$7</c15:sqref>
                        </c15:formulaRef>
                      </c:ext>
                    </c:extLst>
                    <c:strCache>
                      <c:ptCount val="1"/>
                      <c:pt idx="0">
                        <c:v>Missed Consults - of those placed</c:v>
                      </c:pt>
                    </c:strCache>
                  </c:strRef>
                </c:tx>
                <c:spPr>
                  <a:solidFill>
                    <a:schemeClr val="accent6"/>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Sheet1!$B$1:$G$1</c15:sqref>
                        </c15:formulaRef>
                      </c:ext>
                    </c:extLst>
                    <c:strCache>
                      <c:ptCount val="6"/>
                      <c:pt idx="0">
                        <c:v>August</c:v>
                      </c:pt>
                      <c:pt idx="1">
                        <c:v>September</c:v>
                      </c:pt>
                      <c:pt idx="2">
                        <c:v>October</c:v>
                      </c:pt>
                      <c:pt idx="3">
                        <c:v>November</c:v>
                      </c:pt>
                      <c:pt idx="4">
                        <c:v>December</c:v>
                      </c:pt>
                      <c:pt idx="5">
                        <c:v>January</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Sheet1!$B$7:$G$7</c15:sqref>
                        </c15:formulaRef>
                      </c:ext>
                    </c:extLst>
                    <c:numCache>
                      <c:formatCode>General</c:formatCode>
                      <c:ptCount val="6"/>
                      <c:pt idx="0">
                        <c:v>92</c:v>
                      </c:pt>
                      <c:pt idx="1">
                        <c:v>206</c:v>
                      </c:pt>
                      <c:pt idx="2">
                        <c:v>270</c:v>
                      </c:pt>
                      <c:pt idx="3">
                        <c:v>232</c:v>
                      </c:pt>
                      <c:pt idx="4">
                        <c:v>202</c:v>
                      </c:pt>
                      <c:pt idx="5">
                        <c:v>265</c:v>
                      </c:pt>
                    </c:numCache>
                  </c:numRef>
                </c:val>
                <c:extLst xmlns:c16r2="http://schemas.microsoft.com/office/drawing/2015/06/chart" xmlns:c15="http://schemas.microsoft.com/office/drawing/2012/chart">
                  <c:ext xmlns:c16="http://schemas.microsoft.com/office/drawing/2014/chart" uri="{C3380CC4-5D6E-409C-BE32-E72D297353CC}">
                    <c16:uniqueId val="{00000009-AA8D-4904-AE84-4FC918E09706}"/>
                  </c:ext>
                </c:extLst>
              </c15:ser>
            </c15:filteredBarSeries>
          </c:ext>
        </c:extLst>
      </c:barChart>
      <c:lineChart>
        <c:grouping val="standard"/>
        <c:varyColors val="0"/>
        <c:ser>
          <c:idx val="11"/>
          <c:order val="11"/>
          <c:tx>
            <c:strRef>
              <c:f>Sheet1!$A$13</c:f>
              <c:strCache>
                <c:ptCount val="1"/>
                <c:pt idx="0">
                  <c:v>Percent Non-MassHealth Consults Completed</c:v>
                </c:pt>
              </c:strCache>
            </c:strRef>
          </c:tx>
          <c:spPr>
            <a:ln w="28575" cap="rnd">
              <a:solidFill>
                <a:schemeClr val="accent2"/>
              </a:solidFill>
              <a:round/>
            </a:ln>
            <a:effectLst/>
          </c:spPr>
          <c:marker>
            <c:symbol val="none"/>
          </c:marker>
          <c:cat>
            <c:strRef>
              <c:f>Sheet1!$B$1:$G$1</c:f>
              <c:strCache>
                <c:ptCount val="6"/>
                <c:pt idx="0">
                  <c:v>August</c:v>
                </c:pt>
                <c:pt idx="1">
                  <c:v>September</c:v>
                </c:pt>
                <c:pt idx="2">
                  <c:v>October</c:v>
                </c:pt>
                <c:pt idx="3">
                  <c:v>November</c:v>
                </c:pt>
                <c:pt idx="4">
                  <c:v>December</c:v>
                </c:pt>
                <c:pt idx="5">
                  <c:v>January</c:v>
                </c:pt>
              </c:strCache>
            </c:strRef>
          </c:cat>
          <c:val>
            <c:numRef>
              <c:f>Sheet1!$B$13:$G$13</c:f>
              <c:numCache>
                <c:formatCode>0%</c:formatCode>
                <c:ptCount val="6"/>
                <c:pt idx="0">
                  <c:v>0.67500000000000004</c:v>
                </c:pt>
                <c:pt idx="1">
                  <c:v>0.47096774193548385</c:v>
                </c:pt>
                <c:pt idx="2">
                  <c:v>0.39411764705882352</c:v>
                </c:pt>
                <c:pt idx="3">
                  <c:v>0.37748344370860926</c:v>
                </c:pt>
                <c:pt idx="4">
                  <c:v>0.37037037037037035</c:v>
                </c:pt>
                <c:pt idx="5">
                  <c:v>0.21393034825870647</c:v>
                </c:pt>
              </c:numCache>
            </c:numRef>
          </c:val>
          <c:smooth val="0"/>
          <c:extLst xmlns:c16r2="http://schemas.microsoft.com/office/drawing/2015/06/chart">
            <c:ext xmlns:c16="http://schemas.microsoft.com/office/drawing/2014/chart" uri="{C3380CC4-5D6E-409C-BE32-E72D297353CC}">
              <c16:uniqueId val="{00000002-AA8D-4904-AE84-4FC918E09706}"/>
            </c:ext>
          </c:extLst>
        </c:ser>
        <c:ser>
          <c:idx val="10"/>
          <c:order val="10"/>
          <c:tx>
            <c:strRef>
              <c:f>Sheet1!$A$12</c:f>
              <c:strCache>
                <c:ptCount val="1"/>
                <c:pt idx="0">
                  <c:v>Percent MassHealth Consults Completed</c:v>
                </c:pt>
              </c:strCache>
            </c:strRef>
          </c:tx>
          <c:spPr>
            <a:ln w="28575" cap="rnd">
              <a:solidFill>
                <a:schemeClr val="accent3"/>
              </a:solidFill>
              <a:round/>
            </a:ln>
            <a:effectLst/>
          </c:spPr>
          <c:marker>
            <c:symbol val="none"/>
          </c:marker>
          <c:cat>
            <c:strRef>
              <c:f>Sheet1!$B$1:$G$1</c:f>
              <c:strCache>
                <c:ptCount val="6"/>
                <c:pt idx="0">
                  <c:v>August</c:v>
                </c:pt>
                <c:pt idx="1">
                  <c:v>September</c:v>
                </c:pt>
                <c:pt idx="2">
                  <c:v>October</c:v>
                </c:pt>
                <c:pt idx="3">
                  <c:v>November</c:v>
                </c:pt>
                <c:pt idx="4">
                  <c:v>December</c:v>
                </c:pt>
                <c:pt idx="5">
                  <c:v>January</c:v>
                </c:pt>
              </c:strCache>
            </c:strRef>
          </c:cat>
          <c:val>
            <c:numRef>
              <c:f>Sheet1!$B$12:$G$12</c:f>
              <c:numCache>
                <c:formatCode>0%</c:formatCode>
                <c:ptCount val="6"/>
                <c:pt idx="0">
                  <c:v>0.64666666666666661</c:v>
                </c:pt>
                <c:pt idx="1">
                  <c:v>0.41232227488151657</c:v>
                </c:pt>
                <c:pt idx="2">
                  <c:v>0.32931726907630521</c:v>
                </c:pt>
                <c:pt idx="3">
                  <c:v>0.4</c:v>
                </c:pt>
                <c:pt idx="4">
                  <c:v>0.5633187772925764</c:v>
                </c:pt>
                <c:pt idx="5">
                  <c:v>0.57874015748031493</c:v>
                </c:pt>
              </c:numCache>
            </c:numRef>
          </c:val>
          <c:smooth val="0"/>
          <c:extLst xmlns:c16r2="http://schemas.microsoft.com/office/drawing/2015/06/chart">
            <c:ext xmlns:c16="http://schemas.microsoft.com/office/drawing/2014/chart" uri="{C3380CC4-5D6E-409C-BE32-E72D297353CC}">
              <c16:uniqueId val="{00000003-AA8D-4904-AE84-4FC918E09706}"/>
            </c:ext>
          </c:extLst>
        </c:ser>
        <c:dLbls>
          <c:showLegendKey val="0"/>
          <c:showVal val="0"/>
          <c:showCatName val="0"/>
          <c:showSerName val="0"/>
          <c:showPercent val="0"/>
          <c:showBubbleSize val="0"/>
        </c:dLbls>
        <c:marker val="1"/>
        <c:smooth val="0"/>
        <c:axId val="402869568"/>
        <c:axId val="402869960"/>
        <c:extLst xmlns:c16r2="http://schemas.microsoft.com/office/drawing/2015/06/chart">
          <c:ext xmlns:c15="http://schemas.microsoft.com/office/drawing/2012/chart" uri="{02D57815-91ED-43cb-92C2-25804820EDAC}">
            <c15:filteredLineSeries>
              <c15:ser>
                <c:idx val="4"/>
                <c:order val="4"/>
                <c:tx>
                  <c:strRef>
                    <c:extLst xmlns:c16r2="http://schemas.microsoft.com/office/drawing/2015/06/chart">
                      <c:ext uri="{02D57815-91ED-43cb-92C2-25804820EDAC}">
                        <c15:formulaRef>
                          <c15:sqref>Sheet1!$A$6</c15:sqref>
                        </c15:formulaRef>
                      </c:ext>
                    </c:extLst>
                    <c:strCache>
                      <c:ptCount val="1"/>
                      <c:pt idx="0">
                        <c:v>Percent Consults Completed (of the orders placed)</c:v>
                      </c:pt>
                    </c:strCache>
                  </c:strRef>
                </c:tx>
                <c:spPr>
                  <a:ln w="28575" cap="rnd">
                    <a:solidFill>
                      <a:schemeClr val="accent5"/>
                    </a:solidFill>
                    <a:round/>
                  </a:ln>
                  <a:effectLst/>
                </c:spPr>
                <c:marker>
                  <c:symbol val="none"/>
                </c:marker>
                <c:cat>
                  <c:strRef>
                    <c:extLst xmlns:c16r2="http://schemas.microsoft.com/office/drawing/2015/06/chart">
                      <c:ext uri="{02D57815-91ED-43cb-92C2-25804820EDAC}">
                        <c15:formulaRef>
                          <c15:sqref>Sheet1!$B$1:$G$1</c15:sqref>
                        </c15:formulaRef>
                      </c:ext>
                    </c:extLst>
                    <c:strCache>
                      <c:ptCount val="6"/>
                      <c:pt idx="0">
                        <c:v>August</c:v>
                      </c:pt>
                      <c:pt idx="1">
                        <c:v>September</c:v>
                      </c:pt>
                      <c:pt idx="2">
                        <c:v>October</c:v>
                      </c:pt>
                      <c:pt idx="3">
                        <c:v>November</c:v>
                      </c:pt>
                      <c:pt idx="4">
                        <c:v>December</c:v>
                      </c:pt>
                      <c:pt idx="5">
                        <c:v>January</c:v>
                      </c:pt>
                    </c:strCache>
                  </c:strRef>
                </c:cat>
                <c:val>
                  <c:numRef>
                    <c:extLst xmlns:c16r2="http://schemas.microsoft.com/office/drawing/2015/06/chart">
                      <c:ext uri="{02D57815-91ED-43cb-92C2-25804820EDAC}">
                        <c15:formulaRef>
                          <c15:sqref>Sheet1!$B$6:$G$6</c15:sqref>
                        </c15:formulaRef>
                      </c:ext>
                    </c:extLst>
                    <c:numCache>
                      <c:formatCode>0%</c:formatCode>
                      <c:ptCount val="6"/>
                      <c:pt idx="0">
                        <c:v>0.65925925925925921</c:v>
                      </c:pt>
                      <c:pt idx="1">
                        <c:v>0.43715846994535518</c:v>
                      </c:pt>
                      <c:pt idx="2">
                        <c:v>0.35560859188544153</c:v>
                      </c:pt>
                      <c:pt idx="3">
                        <c:v>0.39107611548556431</c:v>
                      </c:pt>
                      <c:pt idx="4">
                        <c:v>0.48337595907928388</c:v>
                      </c:pt>
                      <c:pt idx="5">
                        <c:v>0.4175824175824176</c:v>
                      </c:pt>
                    </c:numCache>
                  </c:numRef>
                </c:val>
                <c:smooth val="0"/>
                <c:extLst xmlns:c16r2="http://schemas.microsoft.com/office/drawing/2015/06/chart">
                  <c:ext xmlns:c16="http://schemas.microsoft.com/office/drawing/2014/chart" uri="{C3380CC4-5D6E-409C-BE32-E72D297353CC}">
                    <c16:uniqueId val="{00000008-AA8D-4904-AE84-4FC918E09706}"/>
                  </c:ext>
                </c:extLst>
              </c15:ser>
            </c15:filteredLineSeries>
            <c15:filteredLineSeries>
              <c15:ser>
                <c:idx val="6"/>
                <c:order val="6"/>
                <c:tx>
                  <c:strRef>
                    <c:extLst xmlns:c16r2="http://schemas.microsoft.com/office/drawing/2015/06/chart" xmlns:c15="http://schemas.microsoft.com/office/drawing/2012/chart">
                      <c:ext xmlns:c15="http://schemas.microsoft.com/office/drawing/2012/chart" uri="{02D57815-91ED-43cb-92C2-25804820EDAC}">
                        <c15:formulaRef>
                          <c15:sqref>Sheet1!$A$8</c15:sqref>
                        </c15:formulaRef>
                      </c:ext>
                    </c:extLst>
                    <c:strCache>
                      <c:ptCount val="1"/>
                      <c:pt idx="0">
                        <c:v>Missed Consults - of all smokers</c:v>
                      </c:pt>
                    </c:strCache>
                  </c:strRef>
                </c:tx>
                <c:spPr>
                  <a:ln w="28575" cap="rnd">
                    <a:solidFill>
                      <a:schemeClr val="accent1">
                        <a:lumMod val="6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Sheet1!$B$1:$G$1</c15:sqref>
                        </c15:formulaRef>
                      </c:ext>
                    </c:extLst>
                    <c:strCache>
                      <c:ptCount val="6"/>
                      <c:pt idx="0">
                        <c:v>August</c:v>
                      </c:pt>
                      <c:pt idx="1">
                        <c:v>September</c:v>
                      </c:pt>
                      <c:pt idx="2">
                        <c:v>October</c:v>
                      </c:pt>
                      <c:pt idx="3">
                        <c:v>November</c:v>
                      </c:pt>
                      <c:pt idx="4">
                        <c:v>December</c:v>
                      </c:pt>
                      <c:pt idx="5">
                        <c:v>January</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Sheet1!$B$8:$G$8</c15:sqref>
                        </c15:formulaRef>
                      </c:ext>
                    </c:extLst>
                    <c:numCache>
                      <c:formatCode>0</c:formatCode>
                      <c:ptCount val="6"/>
                      <c:pt idx="0">
                        <c:v>420</c:v>
                      </c:pt>
                      <c:pt idx="1">
                        <c:v>406</c:v>
                      </c:pt>
                      <c:pt idx="2">
                        <c:v>419</c:v>
                      </c:pt>
                      <c:pt idx="3">
                        <c:v>383</c:v>
                      </c:pt>
                      <c:pt idx="4">
                        <c:v>361</c:v>
                      </c:pt>
                      <c:pt idx="5">
                        <c:v>399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A-AA8D-4904-AE84-4FC918E09706}"/>
                  </c:ext>
                </c:extLst>
              </c15:ser>
            </c15:filteredLineSeries>
            <c15:filteredLineSeries>
              <c15:ser>
                <c:idx val="7"/>
                <c:order val="7"/>
                <c:tx>
                  <c:strRef>
                    <c:extLst xmlns:c16r2="http://schemas.microsoft.com/office/drawing/2015/06/chart" xmlns:c15="http://schemas.microsoft.com/office/drawing/2012/chart">
                      <c:ext xmlns:c15="http://schemas.microsoft.com/office/drawing/2012/chart" uri="{02D57815-91ED-43cb-92C2-25804820EDAC}">
                        <c15:formulaRef>
                          <c15:sqref>Sheet1!$A$9</c15:sqref>
                        </c15:formulaRef>
                      </c:ext>
                    </c:extLst>
                    <c:strCache>
                      <c:ptCount val="1"/>
                      <c:pt idx="0">
                        <c:v>MassHealth Consults Ordered</c:v>
                      </c:pt>
                    </c:strCache>
                  </c:strRef>
                </c:tx>
                <c:spPr>
                  <a:ln w="28575" cap="rnd">
                    <a:solidFill>
                      <a:schemeClr val="accent2">
                        <a:lumMod val="6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Sheet1!$B$1:$G$1</c15:sqref>
                        </c15:formulaRef>
                      </c:ext>
                    </c:extLst>
                    <c:strCache>
                      <c:ptCount val="6"/>
                      <c:pt idx="0">
                        <c:v>August</c:v>
                      </c:pt>
                      <c:pt idx="1">
                        <c:v>September</c:v>
                      </c:pt>
                      <c:pt idx="2">
                        <c:v>October</c:v>
                      </c:pt>
                      <c:pt idx="3">
                        <c:v>November</c:v>
                      </c:pt>
                      <c:pt idx="4">
                        <c:v>December</c:v>
                      </c:pt>
                      <c:pt idx="5">
                        <c:v>January</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Sheet1!$B$9:$G$9</c15:sqref>
                        </c15:formulaRef>
                      </c:ext>
                    </c:extLst>
                    <c:numCache>
                      <c:formatCode>General</c:formatCode>
                      <c:ptCount val="6"/>
                      <c:pt idx="0">
                        <c:v>150</c:v>
                      </c:pt>
                      <c:pt idx="1">
                        <c:v>211</c:v>
                      </c:pt>
                      <c:pt idx="2">
                        <c:v>249</c:v>
                      </c:pt>
                      <c:pt idx="3">
                        <c:v>230</c:v>
                      </c:pt>
                      <c:pt idx="4">
                        <c:v>229</c:v>
                      </c:pt>
                      <c:pt idx="5">
                        <c:v>254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B-AA8D-4904-AE84-4FC918E09706}"/>
                  </c:ext>
                </c:extLst>
              </c15:ser>
            </c15:filteredLineSeries>
          </c:ext>
        </c:extLst>
      </c:lineChart>
      <c:catAx>
        <c:axId val="36420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870744"/>
        <c:crosses val="autoZero"/>
        <c:auto val="1"/>
        <c:lblAlgn val="ctr"/>
        <c:lblOffset val="100"/>
        <c:noMultiLvlLbl val="0"/>
      </c:catAx>
      <c:valAx>
        <c:axId val="402870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dirty="0" smtClean="0">
                    <a:solidFill>
                      <a:schemeClr val="tx1"/>
                    </a:solidFill>
                    <a:latin typeface="Century Gothic" panose="020B0502020202020204" pitchFamily="34" charset="0"/>
                  </a:rPr>
                  <a:t>Number of Consults</a:t>
                </a:r>
                <a:endParaRPr lang="en-US" sz="1400" b="1" dirty="0">
                  <a:solidFill>
                    <a:schemeClr val="tx1"/>
                  </a:solidFill>
                  <a:latin typeface="Century Gothic" panose="020B0502020202020204" pitchFamily="34" charset="0"/>
                </a:endParaRPr>
              </a:p>
            </c:rich>
          </c:tx>
          <c:layout>
            <c:manualLayout>
              <c:xMode val="edge"/>
              <c:yMode val="edge"/>
              <c:x val="0.2584998441643323"/>
              <c:y val="0.206003619360857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entury Gothic" panose="020B0502020202020204" pitchFamily="34" charset="0"/>
                <a:ea typeface="+mn-ea"/>
                <a:cs typeface="+mn-cs"/>
              </a:defRPr>
            </a:pPr>
            <a:endParaRPr lang="en-US"/>
          </a:p>
        </c:txPr>
        <c:crossAx val="364209920"/>
        <c:crosses val="autoZero"/>
        <c:crossBetween val="between"/>
      </c:valAx>
      <c:valAx>
        <c:axId val="40286996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entury Gothic" panose="020B0502020202020204" pitchFamily="34" charset="0"/>
                <a:ea typeface="+mn-ea"/>
                <a:cs typeface="+mn-cs"/>
              </a:defRPr>
            </a:pPr>
            <a:endParaRPr lang="en-US"/>
          </a:p>
        </c:txPr>
        <c:crossAx val="402869568"/>
        <c:crosses val="max"/>
        <c:crossBetween val="between"/>
      </c:valAx>
      <c:catAx>
        <c:axId val="402869568"/>
        <c:scaling>
          <c:orientation val="minMax"/>
        </c:scaling>
        <c:delete val="1"/>
        <c:axPos val="b"/>
        <c:numFmt formatCode="General" sourceLinked="1"/>
        <c:majorTickMark val="out"/>
        <c:minorTickMark val="none"/>
        <c:tickLblPos val="nextTo"/>
        <c:crossAx val="40286996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A17DD6-20AE-9449-AC8F-77E37B5204AD}" type="doc">
      <dgm:prSet loTypeId="urn:microsoft.com/office/officeart/2005/8/layout/process1" loCatId="" qsTypeId="urn:microsoft.com/office/officeart/2005/8/quickstyle/simple4" qsCatId="simple" csTypeId="urn:microsoft.com/office/officeart/2005/8/colors/accent1_2" csCatId="accent1" phldr="1"/>
      <dgm:spPr/>
    </dgm:pt>
    <dgm:pt modelId="{66122723-72F6-C347-BB28-8EC075BC504D}">
      <dgm:prSet phldrT="[Text]"/>
      <dgm:spPr/>
      <dgm:t>
        <a:bodyPr/>
        <a:lstStyle/>
        <a:p>
          <a:r>
            <a:rPr lang="en-US" dirty="0" smtClean="0">
              <a:solidFill>
                <a:srgbClr val="000000"/>
              </a:solidFill>
            </a:rPr>
            <a:t>Intracellular accumulation of </a:t>
          </a:r>
          <a:r>
            <a:rPr lang="en-US" dirty="0" err="1" smtClean="0">
              <a:solidFill>
                <a:srgbClr val="000000"/>
              </a:solidFill>
            </a:rPr>
            <a:t>misfolded</a:t>
          </a:r>
          <a:r>
            <a:rPr lang="en-US" dirty="0" smtClean="0">
              <a:solidFill>
                <a:srgbClr val="000000"/>
              </a:solidFill>
            </a:rPr>
            <a:t> </a:t>
          </a:r>
          <a:r>
            <a:rPr lang="en-US" dirty="0" err="1" smtClean="0">
              <a:solidFill>
                <a:srgbClr val="000000"/>
              </a:solidFill>
            </a:rPr>
            <a:t>zAAT</a:t>
          </a:r>
          <a:endParaRPr lang="en-US" dirty="0">
            <a:solidFill>
              <a:srgbClr val="000000"/>
            </a:solidFill>
          </a:endParaRPr>
        </a:p>
      </dgm:t>
    </dgm:pt>
    <dgm:pt modelId="{8CC9C3B3-91E9-104F-92BE-723083ED007A}" type="parTrans" cxnId="{8C03DC71-3C4E-3648-AA85-C51D7FCA19F1}">
      <dgm:prSet/>
      <dgm:spPr/>
      <dgm:t>
        <a:bodyPr/>
        <a:lstStyle/>
        <a:p>
          <a:endParaRPr lang="en-US"/>
        </a:p>
      </dgm:t>
    </dgm:pt>
    <dgm:pt modelId="{9C62D4FC-0F84-BE45-B724-8712D2EDEE2B}" type="sibTrans" cxnId="{8C03DC71-3C4E-3648-AA85-C51D7FCA19F1}">
      <dgm:prSet/>
      <dgm:spPr/>
      <dgm:t>
        <a:bodyPr/>
        <a:lstStyle/>
        <a:p>
          <a:endParaRPr lang="en-US"/>
        </a:p>
      </dgm:t>
    </dgm:pt>
    <dgm:pt modelId="{5DFE2ADC-6303-6943-ACC8-57BA3DADB10A}">
      <dgm:prSet phldrT="[Text]"/>
      <dgm:spPr/>
      <dgm:t>
        <a:bodyPr/>
        <a:lstStyle/>
        <a:p>
          <a:r>
            <a:rPr lang="en-US" dirty="0" smtClean="0">
              <a:solidFill>
                <a:srgbClr val="000000"/>
              </a:solidFill>
            </a:rPr>
            <a:t>Aberrant gene expression</a:t>
          </a:r>
          <a:endParaRPr lang="en-US" dirty="0">
            <a:solidFill>
              <a:srgbClr val="000000"/>
            </a:solidFill>
          </a:endParaRPr>
        </a:p>
      </dgm:t>
    </dgm:pt>
    <dgm:pt modelId="{DC71D097-F4FC-3644-98E8-AC5FF1BBD074}" type="parTrans" cxnId="{E1D35F09-DB3D-4243-938E-A5D00C3BFA29}">
      <dgm:prSet/>
      <dgm:spPr/>
      <dgm:t>
        <a:bodyPr/>
        <a:lstStyle/>
        <a:p>
          <a:endParaRPr lang="en-US"/>
        </a:p>
      </dgm:t>
    </dgm:pt>
    <dgm:pt modelId="{82974FAC-C426-434A-948D-02D92D3CC9D4}" type="sibTrans" cxnId="{E1D35F09-DB3D-4243-938E-A5D00C3BFA29}">
      <dgm:prSet/>
      <dgm:spPr/>
      <dgm:t>
        <a:bodyPr/>
        <a:lstStyle/>
        <a:p>
          <a:endParaRPr lang="en-US"/>
        </a:p>
      </dgm:t>
    </dgm:pt>
    <dgm:pt modelId="{582440C1-859E-794A-B889-D02F0C0842D9}">
      <dgm:prSet phldrT="[Text]"/>
      <dgm:spPr/>
      <dgm:t>
        <a:bodyPr/>
        <a:lstStyle/>
        <a:p>
          <a:r>
            <a:rPr lang="en-US" dirty="0" smtClean="0">
              <a:solidFill>
                <a:srgbClr val="000000"/>
              </a:solidFill>
            </a:rPr>
            <a:t>Liver disease (≈12%)</a:t>
          </a:r>
          <a:endParaRPr lang="en-US" dirty="0">
            <a:solidFill>
              <a:srgbClr val="000000"/>
            </a:solidFill>
          </a:endParaRPr>
        </a:p>
      </dgm:t>
    </dgm:pt>
    <dgm:pt modelId="{27467886-9F2B-1240-85B8-8F3FF44B93FF}" type="parTrans" cxnId="{0E3FC158-B000-F445-AC7F-CD6064DD6196}">
      <dgm:prSet/>
      <dgm:spPr/>
      <dgm:t>
        <a:bodyPr/>
        <a:lstStyle/>
        <a:p>
          <a:endParaRPr lang="en-US"/>
        </a:p>
      </dgm:t>
    </dgm:pt>
    <dgm:pt modelId="{E28B37FF-C012-2B4F-9CDD-DABB318F8F5E}" type="sibTrans" cxnId="{0E3FC158-B000-F445-AC7F-CD6064DD6196}">
      <dgm:prSet/>
      <dgm:spPr/>
      <dgm:t>
        <a:bodyPr/>
        <a:lstStyle/>
        <a:p>
          <a:endParaRPr lang="en-US"/>
        </a:p>
      </dgm:t>
    </dgm:pt>
    <dgm:pt modelId="{FC330220-32F3-D141-B160-C39B58DEE653}" type="pres">
      <dgm:prSet presAssocID="{7AA17DD6-20AE-9449-AC8F-77E37B5204AD}" presName="Name0" presStyleCnt="0">
        <dgm:presLayoutVars>
          <dgm:dir/>
          <dgm:resizeHandles val="exact"/>
        </dgm:presLayoutVars>
      </dgm:prSet>
      <dgm:spPr/>
    </dgm:pt>
    <dgm:pt modelId="{021C550C-1D6B-A04F-AD91-F232B2659E47}" type="pres">
      <dgm:prSet presAssocID="{66122723-72F6-C347-BB28-8EC075BC504D}" presName="node" presStyleLbl="node1" presStyleIdx="0" presStyleCnt="3">
        <dgm:presLayoutVars>
          <dgm:bulletEnabled val="1"/>
        </dgm:presLayoutVars>
      </dgm:prSet>
      <dgm:spPr/>
      <dgm:t>
        <a:bodyPr/>
        <a:lstStyle/>
        <a:p>
          <a:endParaRPr lang="en-US"/>
        </a:p>
      </dgm:t>
    </dgm:pt>
    <dgm:pt modelId="{2F57F807-9341-E341-8ECA-780C73E97D39}" type="pres">
      <dgm:prSet presAssocID="{9C62D4FC-0F84-BE45-B724-8712D2EDEE2B}" presName="sibTrans" presStyleLbl="sibTrans2D1" presStyleIdx="0" presStyleCnt="2"/>
      <dgm:spPr/>
      <dgm:t>
        <a:bodyPr/>
        <a:lstStyle/>
        <a:p>
          <a:endParaRPr lang="en-US"/>
        </a:p>
      </dgm:t>
    </dgm:pt>
    <dgm:pt modelId="{B33DE9ED-16E4-B74B-9E45-94B6A9A208C0}" type="pres">
      <dgm:prSet presAssocID="{9C62D4FC-0F84-BE45-B724-8712D2EDEE2B}" presName="connectorText" presStyleLbl="sibTrans2D1" presStyleIdx="0" presStyleCnt="2"/>
      <dgm:spPr/>
      <dgm:t>
        <a:bodyPr/>
        <a:lstStyle/>
        <a:p>
          <a:endParaRPr lang="en-US"/>
        </a:p>
      </dgm:t>
    </dgm:pt>
    <dgm:pt modelId="{B82A18D9-A8CA-9F49-9CD5-CA1EB62AF8A9}" type="pres">
      <dgm:prSet presAssocID="{5DFE2ADC-6303-6943-ACC8-57BA3DADB10A}" presName="node" presStyleLbl="node1" presStyleIdx="1" presStyleCnt="3">
        <dgm:presLayoutVars>
          <dgm:bulletEnabled val="1"/>
        </dgm:presLayoutVars>
      </dgm:prSet>
      <dgm:spPr/>
      <dgm:t>
        <a:bodyPr/>
        <a:lstStyle/>
        <a:p>
          <a:endParaRPr lang="en-US"/>
        </a:p>
      </dgm:t>
    </dgm:pt>
    <dgm:pt modelId="{9C3C2C81-41AD-EB4F-B0E1-E016221515CD}" type="pres">
      <dgm:prSet presAssocID="{82974FAC-C426-434A-948D-02D92D3CC9D4}" presName="sibTrans" presStyleLbl="sibTrans2D1" presStyleIdx="1" presStyleCnt="2"/>
      <dgm:spPr/>
      <dgm:t>
        <a:bodyPr/>
        <a:lstStyle/>
        <a:p>
          <a:endParaRPr lang="en-US"/>
        </a:p>
      </dgm:t>
    </dgm:pt>
    <dgm:pt modelId="{48F0876E-B48C-F84D-A05F-6190C091AF79}" type="pres">
      <dgm:prSet presAssocID="{82974FAC-C426-434A-948D-02D92D3CC9D4}" presName="connectorText" presStyleLbl="sibTrans2D1" presStyleIdx="1" presStyleCnt="2"/>
      <dgm:spPr/>
      <dgm:t>
        <a:bodyPr/>
        <a:lstStyle/>
        <a:p>
          <a:endParaRPr lang="en-US"/>
        </a:p>
      </dgm:t>
    </dgm:pt>
    <dgm:pt modelId="{9048267F-63C0-854C-9062-62D885ED0CD1}" type="pres">
      <dgm:prSet presAssocID="{582440C1-859E-794A-B889-D02F0C0842D9}" presName="node" presStyleLbl="node1" presStyleIdx="2" presStyleCnt="3">
        <dgm:presLayoutVars>
          <dgm:bulletEnabled val="1"/>
        </dgm:presLayoutVars>
      </dgm:prSet>
      <dgm:spPr/>
      <dgm:t>
        <a:bodyPr/>
        <a:lstStyle/>
        <a:p>
          <a:endParaRPr lang="en-US"/>
        </a:p>
      </dgm:t>
    </dgm:pt>
  </dgm:ptLst>
  <dgm:cxnLst>
    <dgm:cxn modelId="{E1D35F09-DB3D-4243-938E-A5D00C3BFA29}" srcId="{7AA17DD6-20AE-9449-AC8F-77E37B5204AD}" destId="{5DFE2ADC-6303-6943-ACC8-57BA3DADB10A}" srcOrd="1" destOrd="0" parTransId="{DC71D097-F4FC-3644-98E8-AC5FF1BBD074}" sibTransId="{82974FAC-C426-434A-948D-02D92D3CC9D4}"/>
    <dgm:cxn modelId="{BF947AFD-C3FC-41E6-9D54-83889078F649}" type="presOf" srcId="{9C62D4FC-0F84-BE45-B724-8712D2EDEE2B}" destId="{B33DE9ED-16E4-B74B-9E45-94B6A9A208C0}" srcOrd="1" destOrd="0" presId="urn:microsoft.com/office/officeart/2005/8/layout/process1"/>
    <dgm:cxn modelId="{8C03DC71-3C4E-3648-AA85-C51D7FCA19F1}" srcId="{7AA17DD6-20AE-9449-AC8F-77E37B5204AD}" destId="{66122723-72F6-C347-BB28-8EC075BC504D}" srcOrd="0" destOrd="0" parTransId="{8CC9C3B3-91E9-104F-92BE-723083ED007A}" sibTransId="{9C62D4FC-0F84-BE45-B724-8712D2EDEE2B}"/>
    <dgm:cxn modelId="{B8F53C81-523E-45AB-A630-E412BB68B122}" type="presOf" srcId="{5DFE2ADC-6303-6943-ACC8-57BA3DADB10A}" destId="{B82A18D9-A8CA-9F49-9CD5-CA1EB62AF8A9}" srcOrd="0" destOrd="0" presId="urn:microsoft.com/office/officeart/2005/8/layout/process1"/>
    <dgm:cxn modelId="{9F88B6C5-4676-4A63-AA11-C0EDD80F7876}" type="presOf" srcId="{66122723-72F6-C347-BB28-8EC075BC504D}" destId="{021C550C-1D6B-A04F-AD91-F232B2659E47}" srcOrd="0" destOrd="0" presId="urn:microsoft.com/office/officeart/2005/8/layout/process1"/>
    <dgm:cxn modelId="{621F4F6D-7236-4A9B-A26A-DE4E9B8E0F05}" type="presOf" srcId="{9C62D4FC-0F84-BE45-B724-8712D2EDEE2B}" destId="{2F57F807-9341-E341-8ECA-780C73E97D39}" srcOrd="0" destOrd="0" presId="urn:microsoft.com/office/officeart/2005/8/layout/process1"/>
    <dgm:cxn modelId="{0AA57153-F3C1-4496-9ABC-A684C6CDA9A4}" type="presOf" srcId="{7AA17DD6-20AE-9449-AC8F-77E37B5204AD}" destId="{FC330220-32F3-D141-B160-C39B58DEE653}" srcOrd="0" destOrd="0" presId="urn:microsoft.com/office/officeart/2005/8/layout/process1"/>
    <dgm:cxn modelId="{0E3FC158-B000-F445-AC7F-CD6064DD6196}" srcId="{7AA17DD6-20AE-9449-AC8F-77E37B5204AD}" destId="{582440C1-859E-794A-B889-D02F0C0842D9}" srcOrd="2" destOrd="0" parTransId="{27467886-9F2B-1240-85B8-8F3FF44B93FF}" sibTransId="{E28B37FF-C012-2B4F-9CDD-DABB318F8F5E}"/>
    <dgm:cxn modelId="{3F2D8995-5FCC-4F16-A553-26364C3738F0}" type="presOf" srcId="{82974FAC-C426-434A-948D-02D92D3CC9D4}" destId="{48F0876E-B48C-F84D-A05F-6190C091AF79}" srcOrd="1" destOrd="0" presId="urn:microsoft.com/office/officeart/2005/8/layout/process1"/>
    <dgm:cxn modelId="{DB09772D-29D7-4548-A72E-05A42FE7D726}" type="presOf" srcId="{582440C1-859E-794A-B889-D02F0C0842D9}" destId="{9048267F-63C0-854C-9062-62D885ED0CD1}" srcOrd="0" destOrd="0" presId="urn:microsoft.com/office/officeart/2005/8/layout/process1"/>
    <dgm:cxn modelId="{74A0DE7C-EF84-4C0B-80C9-7D9A7DC88B27}" type="presOf" srcId="{82974FAC-C426-434A-948D-02D92D3CC9D4}" destId="{9C3C2C81-41AD-EB4F-B0E1-E016221515CD}" srcOrd="0" destOrd="0" presId="urn:microsoft.com/office/officeart/2005/8/layout/process1"/>
    <dgm:cxn modelId="{E4D383F9-B4ED-43C4-B4C0-64FAF91EBE3A}" type="presParOf" srcId="{FC330220-32F3-D141-B160-C39B58DEE653}" destId="{021C550C-1D6B-A04F-AD91-F232B2659E47}" srcOrd="0" destOrd="0" presId="urn:microsoft.com/office/officeart/2005/8/layout/process1"/>
    <dgm:cxn modelId="{5FA09A39-4767-4AF1-AED8-3F784BC11F35}" type="presParOf" srcId="{FC330220-32F3-D141-B160-C39B58DEE653}" destId="{2F57F807-9341-E341-8ECA-780C73E97D39}" srcOrd="1" destOrd="0" presId="urn:microsoft.com/office/officeart/2005/8/layout/process1"/>
    <dgm:cxn modelId="{5745F5E7-6E55-440D-B33D-A0A585A97384}" type="presParOf" srcId="{2F57F807-9341-E341-8ECA-780C73E97D39}" destId="{B33DE9ED-16E4-B74B-9E45-94B6A9A208C0}" srcOrd="0" destOrd="0" presId="urn:microsoft.com/office/officeart/2005/8/layout/process1"/>
    <dgm:cxn modelId="{46AFC3C5-D326-4FA1-9F9B-196FBEA8CBB5}" type="presParOf" srcId="{FC330220-32F3-D141-B160-C39B58DEE653}" destId="{B82A18D9-A8CA-9F49-9CD5-CA1EB62AF8A9}" srcOrd="2" destOrd="0" presId="urn:microsoft.com/office/officeart/2005/8/layout/process1"/>
    <dgm:cxn modelId="{BEDDD433-79AB-4B11-A94B-B87B38A667F2}" type="presParOf" srcId="{FC330220-32F3-D141-B160-C39B58DEE653}" destId="{9C3C2C81-41AD-EB4F-B0E1-E016221515CD}" srcOrd="3" destOrd="0" presId="urn:microsoft.com/office/officeart/2005/8/layout/process1"/>
    <dgm:cxn modelId="{33700CB3-6E81-4396-9217-AC1C01DFD06C}" type="presParOf" srcId="{9C3C2C81-41AD-EB4F-B0E1-E016221515CD}" destId="{48F0876E-B48C-F84D-A05F-6190C091AF79}" srcOrd="0" destOrd="0" presId="urn:microsoft.com/office/officeart/2005/8/layout/process1"/>
    <dgm:cxn modelId="{A0C50882-367B-41F7-8DAB-7084189616C6}" type="presParOf" srcId="{FC330220-32F3-D141-B160-C39B58DEE653}" destId="{9048267F-63C0-854C-9062-62D885ED0CD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C45D13-3D8C-9B41-8DF2-DB45A540928A}" type="doc">
      <dgm:prSet loTypeId="urn:microsoft.com/office/officeart/2005/8/layout/process1" loCatId="" qsTypeId="urn:microsoft.com/office/officeart/2005/8/quickstyle/simple4" qsCatId="simple" csTypeId="urn:microsoft.com/office/officeart/2005/8/colors/accent1_2" csCatId="accent1" phldr="1"/>
      <dgm:spPr/>
    </dgm:pt>
    <dgm:pt modelId="{5CC21207-D980-2B46-A4D7-8103AF811553}">
      <dgm:prSet phldrT="[Text]"/>
      <dgm:spPr/>
      <dgm:t>
        <a:bodyPr/>
        <a:lstStyle/>
        <a:p>
          <a:r>
            <a:rPr lang="en-US" dirty="0" smtClean="0">
              <a:solidFill>
                <a:schemeClr val="tx1"/>
              </a:solidFill>
            </a:rPr>
            <a:t>Low level circulating AAT protein</a:t>
          </a:r>
          <a:endParaRPr lang="en-US" dirty="0">
            <a:solidFill>
              <a:schemeClr val="tx1"/>
            </a:solidFill>
          </a:endParaRPr>
        </a:p>
      </dgm:t>
    </dgm:pt>
    <dgm:pt modelId="{B454084F-3FFF-8944-BC2E-B6AD8AA85D83}" type="parTrans" cxnId="{512C35B9-DFC2-ED4A-A3A6-FA8326F72CB9}">
      <dgm:prSet/>
      <dgm:spPr/>
      <dgm:t>
        <a:bodyPr/>
        <a:lstStyle/>
        <a:p>
          <a:endParaRPr lang="en-US"/>
        </a:p>
      </dgm:t>
    </dgm:pt>
    <dgm:pt modelId="{E5E1F705-ACA5-6F43-AEA8-B276A92B5A84}" type="sibTrans" cxnId="{512C35B9-DFC2-ED4A-A3A6-FA8326F72CB9}">
      <dgm:prSet/>
      <dgm:spPr/>
      <dgm:t>
        <a:bodyPr/>
        <a:lstStyle/>
        <a:p>
          <a:endParaRPr lang="en-US"/>
        </a:p>
      </dgm:t>
    </dgm:pt>
    <dgm:pt modelId="{7709D191-8E89-D144-867F-15E8CFCC9E5D}">
      <dgm:prSet phldrT="[Text]"/>
      <dgm:spPr/>
      <dgm:t>
        <a:bodyPr/>
        <a:lstStyle/>
        <a:p>
          <a:r>
            <a:rPr lang="en-US" dirty="0" smtClean="0">
              <a:solidFill>
                <a:srgbClr val="000000"/>
              </a:solidFill>
            </a:rPr>
            <a:t>Protease/</a:t>
          </a:r>
          <a:r>
            <a:rPr lang="en-US" dirty="0" err="1" smtClean="0">
              <a:solidFill>
                <a:srgbClr val="000000"/>
              </a:solidFill>
            </a:rPr>
            <a:t>antiprotease</a:t>
          </a:r>
          <a:r>
            <a:rPr lang="en-US" dirty="0" smtClean="0">
              <a:solidFill>
                <a:srgbClr val="000000"/>
              </a:solidFill>
            </a:rPr>
            <a:t> imbalance in the lung</a:t>
          </a:r>
          <a:endParaRPr lang="en-US" dirty="0">
            <a:solidFill>
              <a:srgbClr val="000000"/>
            </a:solidFill>
          </a:endParaRPr>
        </a:p>
      </dgm:t>
    </dgm:pt>
    <dgm:pt modelId="{0710068D-4FAF-F54F-B21F-B935E249B03B}" type="parTrans" cxnId="{EA33606B-0B19-854E-A579-8446AD843C5E}">
      <dgm:prSet/>
      <dgm:spPr/>
      <dgm:t>
        <a:bodyPr/>
        <a:lstStyle/>
        <a:p>
          <a:endParaRPr lang="en-US"/>
        </a:p>
      </dgm:t>
    </dgm:pt>
    <dgm:pt modelId="{A87405C2-1360-E04E-AE4D-7617E045E0EF}" type="sibTrans" cxnId="{EA33606B-0B19-854E-A579-8446AD843C5E}">
      <dgm:prSet/>
      <dgm:spPr/>
      <dgm:t>
        <a:bodyPr/>
        <a:lstStyle/>
        <a:p>
          <a:endParaRPr lang="en-US"/>
        </a:p>
      </dgm:t>
    </dgm:pt>
    <dgm:pt modelId="{F00029C7-6814-6C43-BDAE-E9902B1E6220}">
      <dgm:prSet phldrT="[Text]"/>
      <dgm:spPr/>
      <dgm:t>
        <a:bodyPr/>
        <a:lstStyle/>
        <a:p>
          <a:r>
            <a:rPr lang="en-US" dirty="0" smtClean="0">
              <a:solidFill>
                <a:srgbClr val="000000"/>
              </a:solidFill>
            </a:rPr>
            <a:t>Lung disease</a:t>
          </a:r>
          <a:endParaRPr lang="en-US" dirty="0">
            <a:solidFill>
              <a:srgbClr val="000000"/>
            </a:solidFill>
          </a:endParaRPr>
        </a:p>
      </dgm:t>
    </dgm:pt>
    <dgm:pt modelId="{C0F82686-BA67-494A-9C50-D5D93537B5D7}" type="parTrans" cxnId="{7294E916-DE57-3B41-BCA5-1BD373CC06FA}">
      <dgm:prSet/>
      <dgm:spPr/>
      <dgm:t>
        <a:bodyPr/>
        <a:lstStyle/>
        <a:p>
          <a:endParaRPr lang="en-US"/>
        </a:p>
      </dgm:t>
    </dgm:pt>
    <dgm:pt modelId="{E98D36FA-F6D5-2941-9CFB-B4A2B1505D7A}" type="sibTrans" cxnId="{7294E916-DE57-3B41-BCA5-1BD373CC06FA}">
      <dgm:prSet/>
      <dgm:spPr/>
      <dgm:t>
        <a:bodyPr/>
        <a:lstStyle/>
        <a:p>
          <a:endParaRPr lang="en-US"/>
        </a:p>
      </dgm:t>
    </dgm:pt>
    <dgm:pt modelId="{B2B733B2-1D46-F047-9837-A8B8598AD94A}" type="pres">
      <dgm:prSet presAssocID="{46C45D13-3D8C-9B41-8DF2-DB45A540928A}" presName="Name0" presStyleCnt="0">
        <dgm:presLayoutVars>
          <dgm:dir/>
          <dgm:resizeHandles val="exact"/>
        </dgm:presLayoutVars>
      </dgm:prSet>
      <dgm:spPr/>
    </dgm:pt>
    <dgm:pt modelId="{5B4B9E59-8683-3E43-926C-74F6194816B1}" type="pres">
      <dgm:prSet presAssocID="{5CC21207-D980-2B46-A4D7-8103AF811553}" presName="node" presStyleLbl="node1" presStyleIdx="0" presStyleCnt="3">
        <dgm:presLayoutVars>
          <dgm:bulletEnabled val="1"/>
        </dgm:presLayoutVars>
      </dgm:prSet>
      <dgm:spPr/>
      <dgm:t>
        <a:bodyPr/>
        <a:lstStyle/>
        <a:p>
          <a:endParaRPr lang="en-US"/>
        </a:p>
      </dgm:t>
    </dgm:pt>
    <dgm:pt modelId="{257D17EA-86C5-7A41-97A0-DECBA5193561}" type="pres">
      <dgm:prSet presAssocID="{E5E1F705-ACA5-6F43-AEA8-B276A92B5A84}" presName="sibTrans" presStyleLbl="sibTrans2D1" presStyleIdx="0" presStyleCnt="2"/>
      <dgm:spPr/>
      <dgm:t>
        <a:bodyPr/>
        <a:lstStyle/>
        <a:p>
          <a:endParaRPr lang="en-US"/>
        </a:p>
      </dgm:t>
    </dgm:pt>
    <dgm:pt modelId="{4A0F15D9-BEA7-1941-8D2E-2DA982ACA41D}" type="pres">
      <dgm:prSet presAssocID="{E5E1F705-ACA5-6F43-AEA8-B276A92B5A84}" presName="connectorText" presStyleLbl="sibTrans2D1" presStyleIdx="0" presStyleCnt="2"/>
      <dgm:spPr/>
      <dgm:t>
        <a:bodyPr/>
        <a:lstStyle/>
        <a:p>
          <a:endParaRPr lang="en-US"/>
        </a:p>
      </dgm:t>
    </dgm:pt>
    <dgm:pt modelId="{9D7192FF-E80B-EC4A-8645-34600C106E6E}" type="pres">
      <dgm:prSet presAssocID="{7709D191-8E89-D144-867F-15E8CFCC9E5D}" presName="node" presStyleLbl="node1" presStyleIdx="1" presStyleCnt="3">
        <dgm:presLayoutVars>
          <dgm:bulletEnabled val="1"/>
        </dgm:presLayoutVars>
      </dgm:prSet>
      <dgm:spPr/>
      <dgm:t>
        <a:bodyPr/>
        <a:lstStyle/>
        <a:p>
          <a:endParaRPr lang="en-US"/>
        </a:p>
      </dgm:t>
    </dgm:pt>
    <dgm:pt modelId="{7307C4AE-3DC2-6B4E-8EB9-123230A32F6C}" type="pres">
      <dgm:prSet presAssocID="{A87405C2-1360-E04E-AE4D-7617E045E0EF}" presName="sibTrans" presStyleLbl="sibTrans2D1" presStyleIdx="1" presStyleCnt="2"/>
      <dgm:spPr/>
      <dgm:t>
        <a:bodyPr/>
        <a:lstStyle/>
        <a:p>
          <a:endParaRPr lang="en-US"/>
        </a:p>
      </dgm:t>
    </dgm:pt>
    <dgm:pt modelId="{200EC898-5562-FA46-AB0B-EDABBA481855}" type="pres">
      <dgm:prSet presAssocID="{A87405C2-1360-E04E-AE4D-7617E045E0EF}" presName="connectorText" presStyleLbl="sibTrans2D1" presStyleIdx="1" presStyleCnt="2"/>
      <dgm:spPr/>
      <dgm:t>
        <a:bodyPr/>
        <a:lstStyle/>
        <a:p>
          <a:endParaRPr lang="en-US"/>
        </a:p>
      </dgm:t>
    </dgm:pt>
    <dgm:pt modelId="{2EF09153-4E3B-E548-8C0A-8EA100B109FC}" type="pres">
      <dgm:prSet presAssocID="{F00029C7-6814-6C43-BDAE-E9902B1E6220}" presName="node" presStyleLbl="node1" presStyleIdx="2" presStyleCnt="3">
        <dgm:presLayoutVars>
          <dgm:bulletEnabled val="1"/>
        </dgm:presLayoutVars>
      </dgm:prSet>
      <dgm:spPr/>
      <dgm:t>
        <a:bodyPr/>
        <a:lstStyle/>
        <a:p>
          <a:endParaRPr lang="en-US"/>
        </a:p>
      </dgm:t>
    </dgm:pt>
  </dgm:ptLst>
  <dgm:cxnLst>
    <dgm:cxn modelId="{3F8962A1-91C8-4B31-B88C-018880DEF28B}" type="presOf" srcId="{E5E1F705-ACA5-6F43-AEA8-B276A92B5A84}" destId="{4A0F15D9-BEA7-1941-8D2E-2DA982ACA41D}" srcOrd="1" destOrd="0" presId="urn:microsoft.com/office/officeart/2005/8/layout/process1"/>
    <dgm:cxn modelId="{D308539A-42BE-437F-9B79-F7FA83255EB9}" type="presOf" srcId="{A87405C2-1360-E04E-AE4D-7617E045E0EF}" destId="{200EC898-5562-FA46-AB0B-EDABBA481855}" srcOrd="1" destOrd="0" presId="urn:microsoft.com/office/officeart/2005/8/layout/process1"/>
    <dgm:cxn modelId="{EA33606B-0B19-854E-A579-8446AD843C5E}" srcId="{46C45D13-3D8C-9B41-8DF2-DB45A540928A}" destId="{7709D191-8E89-D144-867F-15E8CFCC9E5D}" srcOrd="1" destOrd="0" parTransId="{0710068D-4FAF-F54F-B21F-B935E249B03B}" sibTransId="{A87405C2-1360-E04E-AE4D-7617E045E0EF}"/>
    <dgm:cxn modelId="{7294E916-DE57-3B41-BCA5-1BD373CC06FA}" srcId="{46C45D13-3D8C-9B41-8DF2-DB45A540928A}" destId="{F00029C7-6814-6C43-BDAE-E9902B1E6220}" srcOrd="2" destOrd="0" parTransId="{C0F82686-BA67-494A-9C50-D5D93537B5D7}" sibTransId="{E98D36FA-F6D5-2941-9CFB-B4A2B1505D7A}"/>
    <dgm:cxn modelId="{CCABC569-0C08-4FA1-9CA6-E0155494D4A1}" type="presOf" srcId="{5CC21207-D980-2B46-A4D7-8103AF811553}" destId="{5B4B9E59-8683-3E43-926C-74F6194816B1}" srcOrd="0" destOrd="0" presId="urn:microsoft.com/office/officeart/2005/8/layout/process1"/>
    <dgm:cxn modelId="{342BEC52-01DE-42BE-8592-7EB10A8CDA33}" type="presOf" srcId="{46C45D13-3D8C-9B41-8DF2-DB45A540928A}" destId="{B2B733B2-1D46-F047-9837-A8B8598AD94A}" srcOrd="0" destOrd="0" presId="urn:microsoft.com/office/officeart/2005/8/layout/process1"/>
    <dgm:cxn modelId="{1E86586D-F37E-411C-8E44-61C0DDE00A74}" type="presOf" srcId="{F00029C7-6814-6C43-BDAE-E9902B1E6220}" destId="{2EF09153-4E3B-E548-8C0A-8EA100B109FC}" srcOrd="0" destOrd="0" presId="urn:microsoft.com/office/officeart/2005/8/layout/process1"/>
    <dgm:cxn modelId="{750D3E2C-9F41-483D-A86F-5B03DE3BCBE1}" type="presOf" srcId="{E5E1F705-ACA5-6F43-AEA8-B276A92B5A84}" destId="{257D17EA-86C5-7A41-97A0-DECBA5193561}" srcOrd="0" destOrd="0" presId="urn:microsoft.com/office/officeart/2005/8/layout/process1"/>
    <dgm:cxn modelId="{68D073DB-D546-4B25-9A0A-6A9E4F35447E}" type="presOf" srcId="{A87405C2-1360-E04E-AE4D-7617E045E0EF}" destId="{7307C4AE-3DC2-6B4E-8EB9-123230A32F6C}" srcOrd="0" destOrd="0" presId="urn:microsoft.com/office/officeart/2005/8/layout/process1"/>
    <dgm:cxn modelId="{C3AD59B3-3AF1-412B-A56C-3D5992E90651}" type="presOf" srcId="{7709D191-8E89-D144-867F-15E8CFCC9E5D}" destId="{9D7192FF-E80B-EC4A-8645-34600C106E6E}" srcOrd="0" destOrd="0" presId="urn:microsoft.com/office/officeart/2005/8/layout/process1"/>
    <dgm:cxn modelId="{512C35B9-DFC2-ED4A-A3A6-FA8326F72CB9}" srcId="{46C45D13-3D8C-9B41-8DF2-DB45A540928A}" destId="{5CC21207-D980-2B46-A4D7-8103AF811553}" srcOrd="0" destOrd="0" parTransId="{B454084F-3FFF-8944-BC2E-B6AD8AA85D83}" sibTransId="{E5E1F705-ACA5-6F43-AEA8-B276A92B5A84}"/>
    <dgm:cxn modelId="{56D905B1-6889-44E5-88F1-2E4D139A2547}" type="presParOf" srcId="{B2B733B2-1D46-F047-9837-A8B8598AD94A}" destId="{5B4B9E59-8683-3E43-926C-74F6194816B1}" srcOrd="0" destOrd="0" presId="urn:microsoft.com/office/officeart/2005/8/layout/process1"/>
    <dgm:cxn modelId="{1BA5A11D-6F95-4BEA-B19A-539AA21EB3C3}" type="presParOf" srcId="{B2B733B2-1D46-F047-9837-A8B8598AD94A}" destId="{257D17EA-86C5-7A41-97A0-DECBA5193561}" srcOrd="1" destOrd="0" presId="urn:microsoft.com/office/officeart/2005/8/layout/process1"/>
    <dgm:cxn modelId="{164B5453-7506-4081-839D-DBF2BBE05874}" type="presParOf" srcId="{257D17EA-86C5-7A41-97A0-DECBA5193561}" destId="{4A0F15D9-BEA7-1941-8D2E-2DA982ACA41D}" srcOrd="0" destOrd="0" presId="urn:microsoft.com/office/officeart/2005/8/layout/process1"/>
    <dgm:cxn modelId="{22F80F13-F399-49E8-AC43-E0A0BD4CDED6}" type="presParOf" srcId="{B2B733B2-1D46-F047-9837-A8B8598AD94A}" destId="{9D7192FF-E80B-EC4A-8645-34600C106E6E}" srcOrd="2" destOrd="0" presId="urn:microsoft.com/office/officeart/2005/8/layout/process1"/>
    <dgm:cxn modelId="{58B9BF73-FE98-4B9A-BB60-5BA9D31B3792}" type="presParOf" srcId="{B2B733B2-1D46-F047-9837-A8B8598AD94A}" destId="{7307C4AE-3DC2-6B4E-8EB9-123230A32F6C}" srcOrd="3" destOrd="0" presId="urn:microsoft.com/office/officeart/2005/8/layout/process1"/>
    <dgm:cxn modelId="{258F3C64-AD11-4777-A59C-E7EE6567846D}" type="presParOf" srcId="{7307C4AE-3DC2-6B4E-8EB9-123230A32F6C}" destId="{200EC898-5562-FA46-AB0B-EDABBA481855}" srcOrd="0" destOrd="0" presId="urn:microsoft.com/office/officeart/2005/8/layout/process1"/>
    <dgm:cxn modelId="{0BAFF37F-0E33-4109-AB1C-F62A0FB58E67}" type="presParOf" srcId="{B2B733B2-1D46-F047-9837-A8B8598AD94A}" destId="{2EF09153-4E3B-E548-8C0A-8EA100B109FC}"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C550C-1D6B-A04F-AD91-F232B2659E47}">
      <dsp:nvSpPr>
        <dsp:cNvPr id="0" name=""/>
        <dsp:cNvSpPr/>
      </dsp:nvSpPr>
      <dsp:spPr>
        <a:xfrm>
          <a:off x="7249" y="494657"/>
          <a:ext cx="2166943" cy="130016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Intracellular accumulation of </a:t>
          </a:r>
          <a:r>
            <a:rPr lang="en-US" sz="2300" kern="1200" dirty="0" err="1" smtClean="0">
              <a:solidFill>
                <a:srgbClr val="000000"/>
              </a:solidFill>
            </a:rPr>
            <a:t>misfolded</a:t>
          </a:r>
          <a:r>
            <a:rPr lang="en-US" sz="2300" kern="1200" dirty="0" smtClean="0">
              <a:solidFill>
                <a:srgbClr val="000000"/>
              </a:solidFill>
            </a:rPr>
            <a:t> </a:t>
          </a:r>
          <a:r>
            <a:rPr lang="en-US" sz="2300" kern="1200" dirty="0" err="1" smtClean="0">
              <a:solidFill>
                <a:srgbClr val="000000"/>
              </a:solidFill>
            </a:rPr>
            <a:t>zAAT</a:t>
          </a:r>
          <a:endParaRPr lang="en-US" sz="2300" kern="1200" dirty="0">
            <a:solidFill>
              <a:srgbClr val="000000"/>
            </a:solidFill>
          </a:endParaRPr>
        </a:p>
      </dsp:txBody>
      <dsp:txXfrm>
        <a:off x="45330" y="532738"/>
        <a:ext cx="2090781" cy="1224004"/>
      </dsp:txXfrm>
    </dsp:sp>
    <dsp:sp modelId="{2F57F807-9341-E341-8ECA-780C73E97D39}">
      <dsp:nvSpPr>
        <dsp:cNvPr id="0" name=""/>
        <dsp:cNvSpPr/>
      </dsp:nvSpPr>
      <dsp:spPr>
        <a:xfrm>
          <a:off x="2390888" y="876039"/>
          <a:ext cx="459392" cy="537402"/>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390888" y="983519"/>
        <a:ext cx="321574" cy="322442"/>
      </dsp:txXfrm>
    </dsp:sp>
    <dsp:sp modelId="{B82A18D9-A8CA-9F49-9CD5-CA1EB62AF8A9}">
      <dsp:nvSpPr>
        <dsp:cNvPr id="0" name=""/>
        <dsp:cNvSpPr/>
      </dsp:nvSpPr>
      <dsp:spPr>
        <a:xfrm>
          <a:off x="3040971" y="494657"/>
          <a:ext cx="2166943" cy="130016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Aberrant gene expression</a:t>
          </a:r>
          <a:endParaRPr lang="en-US" sz="2300" kern="1200" dirty="0">
            <a:solidFill>
              <a:srgbClr val="000000"/>
            </a:solidFill>
          </a:endParaRPr>
        </a:p>
      </dsp:txBody>
      <dsp:txXfrm>
        <a:off x="3079052" y="532738"/>
        <a:ext cx="2090781" cy="1224004"/>
      </dsp:txXfrm>
    </dsp:sp>
    <dsp:sp modelId="{9C3C2C81-41AD-EB4F-B0E1-E016221515CD}">
      <dsp:nvSpPr>
        <dsp:cNvPr id="0" name=""/>
        <dsp:cNvSpPr/>
      </dsp:nvSpPr>
      <dsp:spPr>
        <a:xfrm>
          <a:off x="5424609" y="876039"/>
          <a:ext cx="459392" cy="537402"/>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424609" y="983519"/>
        <a:ext cx="321574" cy="322442"/>
      </dsp:txXfrm>
    </dsp:sp>
    <dsp:sp modelId="{9048267F-63C0-854C-9062-62D885ED0CD1}">
      <dsp:nvSpPr>
        <dsp:cNvPr id="0" name=""/>
        <dsp:cNvSpPr/>
      </dsp:nvSpPr>
      <dsp:spPr>
        <a:xfrm>
          <a:off x="6074692" y="494657"/>
          <a:ext cx="2166943" cy="130016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rPr>
            <a:t>Liver disease (≈12%)</a:t>
          </a:r>
          <a:endParaRPr lang="en-US" sz="2300" kern="1200" dirty="0">
            <a:solidFill>
              <a:srgbClr val="000000"/>
            </a:solidFill>
          </a:endParaRPr>
        </a:p>
      </dsp:txBody>
      <dsp:txXfrm>
        <a:off x="6112773" y="532738"/>
        <a:ext cx="2090781" cy="1224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B9E59-8683-3E43-926C-74F6194816B1}">
      <dsp:nvSpPr>
        <dsp:cNvPr id="0" name=""/>
        <dsp:cNvSpPr/>
      </dsp:nvSpPr>
      <dsp:spPr>
        <a:xfrm>
          <a:off x="7233" y="306048"/>
          <a:ext cx="2161877" cy="129712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Low level circulating AAT protein</a:t>
          </a:r>
          <a:endParaRPr lang="en-US" sz="1600" kern="1200" dirty="0">
            <a:solidFill>
              <a:schemeClr val="tx1"/>
            </a:solidFill>
          </a:endParaRPr>
        </a:p>
      </dsp:txBody>
      <dsp:txXfrm>
        <a:off x="45225" y="344040"/>
        <a:ext cx="2085893" cy="1221142"/>
      </dsp:txXfrm>
    </dsp:sp>
    <dsp:sp modelId="{257D17EA-86C5-7A41-97A0-DECBA5193561}">
      <dsp:nvSpPr>
        <dsp:cNvPr id="0" name=""/>
        <dsp:cNvSpPr/>
      </dsp:nvSpPr>
      <dsp:spPr>
        <a:xfrm>
          <a:off x="2385298" y="686539"/>
          <a:ext cx="458317" cy="53614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385298" y="793768"/>
        <a:ext cx="320822" cy="321687"/>
      </dsp:txXfrm>
    </dsp:sp>
    <dsp:sp modelId="{9D7192FF-E80B-EC4A-8645-34600C106E6E}">
      <dsp:nvSpPr>
        <dsp:cNvPr id="0" name=""/>
        <dsp:cNvSpPr/>
      </dsp:nvSpPr>
      <dsp:spPr>
        <a:xfrm>
          <a:off x="3033861" y="306048"/>
          <a:ext cx="2161877" cy="129712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Protease/</a:t>
          </a:r>
          <a:r>
            <a:rPr lang="en-US" sz="1600" kern="1200" dirty="0" err="1" smtClean="0">
              <a:solidFill>
                <a:srgbClr val="000000"/>
              </a:solidFill>
            </a:rPr>
            <a:t>antiprotease</a:t>
          </a:r>
          <a:r>
            <a:rPr lang="en-US" sz="1600" kern="1200" dirty="0" smtClean="0">
              <a:solidFill>
                <a:srgbClr val="000000"/>
              </a:solidFill>
            </a:rPr>
            <a:t> imbalance in the lung</a:t>
          </a:r>
          <a:endParaRPr lang="en-US" sz="1600" kern="1200" dirty="0">
            <a:solidFill>
              <a:srgbClr val="000000"/>
            </a:solidFill>
          </a:endParaRPr>
        </a:p>
      </dsp:txBody>
      <dsp:txXfrm>
        <a:off x="3071853" y="344040"/>
        <a:ext cx="2085893" cy="1221142"/>
      </dsp:txXfrm>
    </dsp:sp>
    <dsp:sp modelId="{7307C4AE-3DC2-6B4E-8EB9-123230A32F6C}">
      <dsp:nvSpPr>
        <dsp:cNvPr id="0" name=""/>
        <dsp:cNvSpPr/>
      </dsp:nvSpPr>
      <dsp:spPr>
        <a:xfrm>
          <a:off x="5411926" y="686539"/>
          <a:ext cx="458317" cy="53614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411926" y="793768"/>
        <a:ext cx="320822" cy="321687"/>
      </dsp:txXfrm>
    </dsp:sp>
    <dsp:sp modelId="{2EF09153-4E3B-E548-8C0A-8EA100B109FC}">
      <dsp:nvSpPr>
        <dsp:cNvPr id="0" name=""/>
        <dsp:cNvSpPr/>
      </dsp:nvSpPr>
      <dsp:spPr>
        <a:xfrm>
          <a:off x="6060489" y="306048"/>
          <a:ext cx="2161877" cy="129712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Lung disease</a:t>
          </a:r>
          <a:endParaRPr lang="en-US" sz="1600" kern="1200" dirty="0">
            <a:solidFill>
              <a:srgbClr val="000000"/>
            </a:solidFill>
          </a:endParaRPr>
        </a:p>
      </dsp:txBody>
      <dsp:txXfrm>
        <a:off x="6098481" y="344040"/>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3FE45-B9FE-3C4D-BF76-D88C121E53FC}"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ABA25-B021-F946-9F8E-C885E3A70A7E}" type="slidenum">
              <a:rPr lang="en-US" smtClean="0"/>
              <a:t>‹#›</a:t>
            </a:fld>
            <a:endParaRPr lang="en-US"/>
          </a:p>
        </p:txBody>
      </p:sp>
    </p:spTree>
    <p:extLst>
      <p:ext uri="{BB962C8B-B14F-4D97-AF65-F5344CB8AC3E}">
        <p14:creationId xmlns:p14="http://schemas.microsoft.com/office/powerpoint/2010/main" val="207681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ABA25-B021-F946-9F8E-C885E3A70A7E}" type="slidenum">
              <a:rPr lang="en-US" smtClean="0"/>
              <a:t>2</a:t>
            </a:fld>
            <a:endParaRPr lang="en-US"/>
          </a:p>
        </p:txBody>
      </p:sp>
    </p:spTree>
    <p:extLst>
      <p:ext uri="{BB962C8B-B14F-4D97-AF65-F5344CB8AC3E}">
        <p14:creationId xmlns:p14="http://schemas.microsoft.com/office/powerpoint/2010/main" val="2323547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smtClean="0"/>
              <a:t>Gopal Yadavalli</a:t>
            </a:r>
            <a:endParaRPr lang="en-US" dirty="0"/>
          </a:p>
        </p:txBody>
      </p:sp>
      <p:sp>
        <p:nvSpPr>
          <p:cNvPr id="4" name="Slide Number Placeholder 3"/>
          <p:cNvSpPr>
            <a:spLocks noGrp="1"/>
          </p:cNvSpPr>
          <p:nvPr>
            <p:ph type="sldNum" sz="quarter" idx="10"/>
          </p:nvPr>
        </p:nvSpPr>
        <p:spPr/>
        <p:txBody>
          <a:bodyPr/>
          <a:lstStyle/>
          <a:p>
            <a:fld id="{DE46688E-1256-4D87-9B15-A61C729E9C92}" type="slidenum">
              <a:rPr lang="en-US" altLang="en-US" smtClean="0">
                <a:solidFill>
                  <a:prstClr val="black"/>
                </a:solidFill>
              </a:rPr>
              <a:pPr/>
              <a:t>12</a:t>
            </a:fld>
            <a:endParaRPr lang="en-US" altLang="en-US" dirty="0">
              <a:solidFill>
                <a:prstClr val="black"/>
              </a:solidFill>
            </a:endParaRPr>
          </a:p>
        </p:txBody>
      </p:sp>
    </p:spTree>
    <p:extLst>
      <p:ext uri="{BB962C8B-B14F-4D97-AF65-F5344CB8AC3E}">
        <p14:creationId xmlns:p14="http://schemas.microsoft.com/office/powerpoint/2010/main" val="1445894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xfrm>
            <a:off x="381000" y="685800"/>
            <a:ext cx="6096000" cy="3429000"/>
          </a:xfrm>
          <a:ln/>
        </p:spPr>
      </p:sp>
      <p:sp>
        <p:nvSpPr>
          <p:cNvPr id="798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Numerous open questions in the field that both the Wilson and Kotton labs are interested in addressing. NOTE: need image of liver fibrosis. In general, have mainly focused on the gain of function effects in our studies over the past several years and what I am going to tell you about today is the variety of ways that we are going about addressing this question. Not only going to be describing the basic research that we have been doing in the lab but also the clinical-epidemiological research we have gotten involved with in addressing AATD-associated liver disease, the tools we have been assembling to address these questions, and the ways in which we are trying to take advantage of our clinical portfolio to advance studies in the lab.</a:t>
            </a: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592" eaLnBrk="0" hangingPunct="0">
              <a:defRPr sz="2400">
                <a:solidFill>
                  <a:schemeClr val="tx1"/>
                </a:solidFill>
                <a:latin typeface="Arial" charset="0"/>
                <a:ea typeface="ＭＳ Ｐゴシック" charset="0"/>
                <a:cs typeface="ＭＳ Ｐゴシック" charset="0"/>
              </a:defRPr>
            </a:lvl1pPr>
            <a:lvl2pPr marL="734183" indent="-282378" defTabSz="914592" eaLnBrk="0" hangingPunct="0">
              <a:defRPr sz="2400">
                <a:solidFill>
                  <a:schemeClr val="tx1"/>
                </a:solidFill>
                <a:latin typeface="Arial" charset="0"/>
                <a:ea typeface="ＭＳ Ｐゴシック" charset="0"/>
              </a:defRPr>
            </a:lvl2pPr>
            <a:lvl3pPr marL="1129513" indent="-225903" defTabSz="914592" eaLnBrk="0" hangingPunct="0">
              <a:defRPr sz="2400">
                <a:solidFill>
                  <a:schemeClr val="tx1"/>
                </a:solidFill>
                <a:latin typeface="Arial" charset="0"/>
                <a:ea typeface="ＭＳ Ｐゴシック" charset="0"/>
              </a:defRPr>
            </a:lvl3pPr>
            <a:lvl4pPr marL="1581318" indent="-225903" defTabSz="914592" eaLnBrk="0" hangingPunct="0">
              <a:defRPr sz="2400">
                <a:solidFill>
                  <a:schemeClr val="tx1"/>
                </a:solidFill>
                <a:latin typeface="Arial" charset="0"/>
                <a:ea typeface="ＭＳ Ｐゴシック" charset="0"/>
              </a:defRPr>
            </a:lvl4pPr>
            <a:lvl5pPr marL="2033123" indent="-225903" defTabSz="914592" eaLnBrk="0" hangingPunct="0">
              <a:defRPr sz="2400">
                <a:solidFill>
                  <a:schemeClr val="tx1"/>
                </a:solidFill>
                <a:latin typeface="Arial" charset="0"/>
                <a:ea typeface="ＭＳ Ｐゴシック" charset="0"/>
              </a:defRPr>
            </a:lvl5pPr>
            <a:lvl6pPr marL="2484928" indent="-225903" defTabSz="914592" eaLnBrk="0" fontAlgn="base" hangingPunct="0">
              <a:spcBef>
                <a:spcPct val="0"/>
              </a:spcBef>
              <a:spcAft>
                <a:spcPct val="0"/>
              </a:spcAft>
              <a:defRPr sz="2400">
                <a:solidFill>
                  <a:schemeClr val="tx1"/>
                </a:solidFill>
                <a:latin typeface="Arial" charset="0"/>
                <a:ea typeface="ＭＳ Ｐゴシック" charset="0"/>
              </a:defRPr>
            </a:lvl6pPr>
            <a:lvl7pPr marL="2936733" indent="-225903" defTabSz="914592" eaLnBrk="0" fontAlgn="base" hangingPunct="0">
              <a:spcBef>
                <a:spcPct val="0"/>
              </a:spcBef>
              <a:spcAft>
                <a:spcPct val="0"/>
              </a:spcAft>
              <a:defRPr sz="2400">
                <a:solidFill>
                  <a:schemeClr val="tx1"/>
                </a:solidFill>
                <a:latin typeface="Arial" charset="0"/>
                <a:ea typeface="ＭＳ Ｐゴシック" charset="0"/>
              </a:defRPr>
            </a:lvl7pPr>
            <a:lvl8pPr marL="3388538" indent="-225903" defTabSz="914592" eaLnBrk="0" fontAlgn="base" hangingPunct="0">
              <a:spcBef>
                <a:spcPct val="0"/>
              </a:spcBef>
              <a:spcAft>
                <a:spcPct val="0"/>
              </a:spcAft>
              <a:defRPr sz="2400">
                <a:solidFill>
                  <a:schemeClr val="tx1"/>
                </a:solidFill>
                <a:latin typeface="Arial" charset="0"/>
                <a:ea typeface="ＭＳ Ｐゴシック" charset="0"/>
              </a:defRPr>
            </a:lvl8pPr>
            <a:lvl9pPr marL="3840343" indent="-225903" defTabSz="91459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0D27B8-FD0F-4E4F-B6BF-B68160985A46}" type="slidenum">
              <a:rPr lang="en-US" sz="1200">
                <a:solidFill>
                  <a:prstClr val="black"/>
                </a:solidFill>
              </a:rPr>
              <a:pPr eaLnBrk="1" hangingPunct="1"/>
              <a:t>14</a:t>
            </a:fld>
            <a:endParaRPr lang="en-US" sz="1200">
              <a:solidFill>
                <a:prstClr val="black"/>
              </a:solidFill>
            </a:endParaRPr>
          </a:p>
        </p:txBody>
      </p:sp>
    </p:spTree>
    <p:extLst>
      <p:ext uri="{BB962C8B-B14F-4D97-AF65-F5344CB8AC3E}">
        <p14:creationId xmlns:p14="http://schemas.microsoft.com/office/powerpoint/2010/main" val="388389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2: Potential</a:t>
            </a:r>
            <a:r>
              <a:rPr lang="en-US" b="1" baseline="0" dirty="0" smtClean="0"/>
              <a:t> future </a:t>
            </a:r>
            <a:r>
              <a:rPr lang="en-US" b="1" baseline="0" dirty="0" err="1" smtClean="0"/>
              <a:t>iPSC</a:t>
            </a:r>
            <a:r>
              <a:rPr lang="en-US" b="1" baseline="0" dirty="0" smtClean="0"/>
              <a:t> applications for AATD</a:t>
            </a:r>
            <a:r>
              <a:rPr lang="en-US" baseline="0" dirty="0" smtClean="0"/>
              <a:t>: A sample of patient cells, such as skin fibroblasts or peripheral blood, undergoes reprogramming via the transient expression of the transcription factors Oct4, Klf4, Sox2, and </a:t>
            </a:r>
            <a:r>
              <a:rPr lang="en-US" baseline="0" dirty="0" err="1" smtClean="0"/>
              <a:t>cMyc</a:t>
            </a:r>
            <a:r>
              <a:rPr lang="en-US" baseline="0" dirty="0" smtClean="0"/>
              <a:t>. Colonies that emerge in culture are functionally similar to embryonic stem cells but are instead termed “induced” pluripotent stem cells, or “</a:t>
            </a:r>
            <a:r>
              <a:rPr lang="en-US" baseline="0" dirty="0" err="1" smtClean="0"/>
              <a:t>iPSCs</a:t>
            </a:r>
            <a:r>
              <a:rPr lang="en-US" baseline="0" dirty="0" smtClean="0"/>
              <a:t>”. </a:t>
            </a:r>
            <a:r>
              <a:rPr lang="en-US" baseline="0" dirty="0" err="1" smtClean="0"/>
              <a:t>iPSCs</a:t>
            </a:r>
            <a:r>
              <a:rPr lang="en-US" baseline="0" dirty="0" smtClean="0"/>
              <a:t> can be differentiated into cell types affected by genetic diseases such as AATD and in some cases a disease phenotype is then observed in vitro. Future applications of </a:t>
            </a:r>
            <a:r>
              <a:rPr lang="en-US" baseline="0" dirty="0" err="1" smtClean="0"/>
              <a:t>iPSCs</a:t>
            </a:r>
            <a:r>
              <a:rPr lang="en-US" baseline="0" dirty="0" smtClean="0"/>
              <a:t> relevant to AATD will potentially include predictions of future risk of liver disease (based on the secretion kinetic of radiolabeled AAT protein), in vitro testing of drug efficacy (in this case represented by induction of LC3+ </a:t>
            </a:r>
            <a:r>
              <a:rPr lang="en-US" baseline="0" dirty="0" err="1" smtClean="0"/>
              <a:t>autophagosome</a:t>
            </a:r>
            <a:r>
              <a:rPr lang="en-US" baseline="0" dirty="0" smtClean="0"/>
              <a:t> formation), testing for potential drug toxicity, and the production of cells that can undergo transplantation back into the patient after genome editing to repair the SERPINA1 Glu342Lys mutation that causes AATD. Engrafted </a:t>
            </a:r>
            <a:r>
              <a:rPr lang="en-US" baseline="0" dirty="0" err="1" smtClean="0"/>
              <a:t>iPSC</a:t>
            </a:r>
            <a:r>
              <a:rPr lang="en-US" baseline="0" dirty="0" smtClean="0"/>
              <a:t>-hepatocytes could represent a potential future treatment for AATD-associated liver disease.</a:t>
            </a:r>
            <a:endParaRPr lang="en-US" dirty="0"/>
          </a:p>
        </p:txBody>
      </p:sp>
      <p:sp>
        <p:nvSpPr>
          <p:cNvPr id="4" name="Slide Number Placeholder 3"/>
          <p:cNvSpPr>
            <a:spLocks noGrp="1"/>
          </p:cNvSpPr>
          <p:nvPr>
            <p:ph type="sldNum" sz="quarter" idx="10"/>
          </p:nvPr>
        </p:nvSpPr>
        <p:spPr/>
        <p:txBody>
          <a:bodyPr/>
          <a:lstStyle/>
          <a:p>
            <a:fld id="{D4CF22D3-574D-AF45-B0A5-DCB420B897F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55837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gRNA-Cas9-GFP</a:t>
            </a:r>
            <a:r>
              <a:rPr lang="en-US" baseline="0" dirty="0" smtClean="0"/>
              <a:t> plasmid = Zhang lab from </a:t>
            </a:r>
            <a:r>
              <a:rPr lang="en-US" baseline="0" dirty="0" err="1" smtClean="0"/>
              <a:t>Addgene</a:t>
            </a:r>
            <a:r>
              <a:rPr lang="en-US" baseline="0" dirty="0" smtClean="0"/>
              <a:t> “pSpCas9-2A-GFP” (“PX458”)</a:t>
            </a:r>
          </a:p>
          <a:p>
            <a:endParaRPr lang="en-US" dirty="0"/>
          </a:p>
        </p:txBody>
      </p:sp>
      <p:sp>
        <p:nvSpPr>
          <p:cNvPr id="4" name="Slide Number Placeholder 3"/>
          <p:cNvSpPr>
            <a:spLocks noGrp="1"/>
          </p:cNvSpPr>
          <p:nvPr>
            <p:ph type="sldNum" sz="quarter" idx="10"/>
          </p:nvPr>
        </p:nvSpPr>
        <p:spPr/>
        <p:txBody>
          <a:bodyPr/>
          <a:lstStyle/>
          <a:p>
            <a:fld id="{E83614D1-BFEC-5446-87FF-127ABD20C51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13458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 development: </a:t>
            </a:r>
            <a:r>
              <a:rPr lang="en-US" dirty="0" err="1" smtClean="0"/>
              <a:t>iPSC</a:t>
            </a:r>
            <a:r>
              <a:rPr lang="en-US" dirty="0" smtClean="0"/>
              <a:t> repositories, differentiation</a:t>
            </a:r>
            <a:r>
              <a:rPr lang="en-US" baseline="0" dirty="0" smtClean="0"/>
              <a:t> protocols, CRISPR-based genome editing</a:t>
            </a:r>
            <a:endParaRPr lang="en-US" dirty="0"/>
          </a:p>
        </p:txBody>
      </p:sp>
      <p:sp>
        <p:nvSpPr>
          <p:cNvPr id="4" name="Slide Number Placeholder 3"/>
          <p:cNvSpPr>
            <a:spLocks noGrp="1"/>
          </p:cNvSpPr>
          <p:nvPr>
            <p:ph type="sldNum" sz="quarter" idx="10"/>
          </p:nvPr>
        </p:nvSpPr>
        <p:spPr/>
        <p:txBody>
          <a:bodyPr/>
          <a:lstStyle/>
          <a:p>
            <a:fld id="{91F80327-5FCB-3A4E-B8AE-EFB61D9DDBA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30710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10-12 min max presentation by</a:t>
            </a:r>
            <a:r>
              <a:rPr lang="en-US" baseline="0" dirty="0" smtClean="0"/>
              <a:t> </a:t>
            </a:r>
            <a:r>
              <a:rPr lang="en-US" baseline="0" dirty="0" err="1" smtClean="0"/>
              <a:t>Hasmeena</a:t>
            </a:r>
            <a:endParaRPr lang="en-US" dirty="0" smtClean="0"/>
          </a:p>
          <a:p>
            <a:endParaRPr lang="en-US" dirty="0"/>
          </a:p>
        </p:txBody>
      </p:sp>
      <p:sp>
        <p:nvSpPr>
          <p:cNvPr id="4" name="Slide Number Placeholder 3"/>
          <p:cNvSpPr>
            <a:spLocks noGrp="1"/>
          </p:cNvSpPr>
          <p:nvPr>
            <p:ph type="sldNum" sz="quarter" idx="10"/>
          </p:nvPr>
        </p:nvSpPr>
        <p:spPr/>
        <p:txBody>
          <a:bodyPr/>
          <a:lstStyle/>
          <a:p>
            <a:fld id="{307047B8-C247-4B87-9E79-F66A0442BF5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729096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7047B8-C247-4B87-9E79-F66A0442BF5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87173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7047B8-C247-4B87-9E79-F66A0442BF5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982614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ECE93-F05E-48FC-8BBF-D3C5B6FAC38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335603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ECE93-F05E-48FC-8BBF-D3C5B6FAC38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8604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ABA25-B021-F946-9F8E-C885E3A70A7E}" type="slidenum">
              <a:rPr lang="en-US" smtClean="0"/>
              <a:t>3</a:t>
            </a:fld>
            <a:endParaRPr lang="en-US"/>
          </a:p>
        </p:txBody>
      </p:sp>
    </p:spTree>
    <p:extLst>
      <p:ext uri="{BB962C8B-B14F-4D97-AF65-F5344CB8AC3E}">
        <p14:creationId xmlns:p14="http://schemas.microsoft.com/office/powerpoint/2010/main" val="119974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ABA25-B021-F946-9F8E-C885E3A70A7E}" type="slidenum">
              <a:rPr lang="en-US" smtClean="0"/>
              <a:t>4</a:t>
            </a:fld>
            <a:endParaRPr lang="en-US"/>
          </a:p>
        </p:txBody>
      </p:sp>
    </p:spTree>
    <p:extLst>
      <p:ext uri="{BB962C8B-B14F-4D97-AF65-F5344CB8AC3E}">
        <p14:creationId xmlns:p14="http://schemas.microsoft.com/office/powerpoint/2010/main" val="24718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ABA25-B021-F946-9F8E-C885E3A70A7E}" type="slidenum">
              <a:rPr lang="en-US" smtClean="0"/>
              <a:t>5</a:t>
            </a:fld>
            <a:endParaRPr lang="en-US"/>
          </a:p>
        </p:txBody>
      </p:sp>
    </p:spTree>
    <p:extLst>
      <p:ext uri="{BB962C8B-B14F-4D97-AF65-F5344CB8AC3E}">
        <p14:creationId xmlns:p14="http://schemas.microsoft.com/office/powerpoint/2010/main" val="77900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4163">
              <a:defRPr>
                <a:solidFill>
                  <a:schemeClr val="tx1"/>
                </a:solidFill>
                <a:latin typeface="Arial" panose="020B0604020202020204" pitchFamily="34" charset="0"/>
              </a:defRPr>
            </a:lvl2pPr>
            <a:lvl3pPr marL="1147763" indent="-227013">
              <a:defRPr>
                <a:solidFill>
                  <a:schemeClr val="tx1"/>
                </a:solidFill>
                <a:latin typeface="Arial" panose="020B0604020202020204" pitchFamily="34" charset="0"/>
              </a:defRPr>
            </a:lvl3pPr>
            <a:lvl4pPr marL="1604963" indent="-227013">
              <a:defRPr>
                <a:solidFill>
                  <a:schemeClr val="tx1"/>
                </a:solidFill>
                <a:latin typeface="Arial" panose="020B0604020202020204" pitchFamily="34" charset="0"/>
              </a:defRPr>
            </a:lvl4pPr>
            <a:lvl5pPr marL="2063750" indent="-227013">
              <a:defRPr>
                <a:solidFill>
                  <a:schemeClr val="tx1"/>
                </a:solidFill>
                <a:latin typeface="Arial" panose="020B0604020202020204" pitchFamily="34" charset="0"/>
              </a:defRPr>
            </a:lvl5pPr>
            <a:lvl6pPr marL="2520950" indent="-227013" eaLnBrk="0" fontAlgn="base" hangingPunct="0">
              <a:spcBef>
                <a:spcPct val="0"/>
              </a:spcBef>
              <a:spcAft>
                <a:spcPct val="0"/>
              </a:spcAft>
              <a:defRPr>
                <a:solidFill>
                  <a:schemeClr val="tx1"/>
                </a:solidFill>
                <a:latin typeface="Arial" panose="020B0604020202020204" pitchFamily="34" charset="0"/>
              </a:defRPr>
            </a:lvl6pPr>
            <a:lvl7pPr marL="2978150" indent="-227013" eaLnBrk="0" fontAlgn="base" hangingPunct="0">
              <a:spcBef>
                <a:spcPct val="0"/>
              </a:spcBef>
              <a:spcAft>
                <a:spcPct val="0"/>
              </a:spcAft>
              <a:defRPr>
                <a:solidFill>
                  <a:schemeClr val="tx1"/>
                </a:solidFill>
                <a:latin typeface="Arial" panose="020B0604020202020204" pitchFamily="34" charset="0"/>
              </a:defRPr>
            </a:lvl7pPr>
            <a:lvl8pPr marL="3435350" indent="-227013" eaLnBrk="0" fontAlgn="base" hangingPunct="0">
              <a:spcBef>
                <a:spcPct val="0"/>
              </a:spcBef>
              <a:spcAft>
                <a:spcPct val="0"/>
              </a:spcAft>
              <a:defRPr>
                <a:solidFill>
                  <a:schemeClr val="tx1"/>
                </a:solidFill>
                <a:latin typeface="Arial" panose="020B0604020202020204" pitchFamily="34" charset="0"/>
              </a:defRPr>
            </a:lvl8pPr>
            <a:lvl9pPr marL="3892550" indent="-227013" eaLnBrk="0" fontAlgn="base" hangingPunct="0">
              <a:spcBef>
                <a:spcPct val="0"/>
              </a:spcBef>
              <a:spcAft>
                <a:spcPct val="0"/>
              </a:spcAft>
              <a:defRPr>
                <a:solidFill>
                  <a:schemeClr val="tx1"/>
                </a:solidFill>
                <a:latin typeface="Arial" panose="020B0604020202020204" pitchFamily="34" charset="0"/>
              </a:defRPr>
            </a:lvl9pPr>
          </a:lstStyle>
          <a:p>
            <a:fld id="{63243746-44ED-4A4C-9B08-952BD49737CA}" type="slidenum">
              <a:rPr lang="en-US" altLang="en-US" smtClean="0">
                <a:solidFill>
                  <a:srgbClr val="000000"/>
                </a:solidFill>
                <a:latin typeface="Calibri" panose="020F0502020204030204" pitchFamily="34" charset="0"/>
              </a:rPr>
              <a:pPr/>
              <a:t>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81788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4163">
              <a:defRPr>
                <a:solidFill>
                  <a:schemeClr val="tx1"/>
                </a:solidFill>
                <a:latin typeface="Arial" panose="020B0604020202020204" pitchFamily="34" charset="0"/>
              </a:defRPr>
            </a:lvl2pPr>
            <a:lvl3pPr marL="1147763" indent="-227013">
              <a:defRPr>
                <a:solidFill>
                  <a:schemeClr val="tx1"/>
                </a:solidFill>
                <a:latin typeface="Arial" panose="020B0604020202020204" pitchFamily="34" charset="0"/>
              </a:defRPr>
            </a:lvl3pPr>
            <a:lvl4pPr marL="1604963" indent="-227013">
              <a:defRPr>
                <a:solidFill>
                  <a:schemeClr val="tx1"/>
                </a:solidFill>
                <a:latin typeface="Arial" panose="020B0604020202020204" pitchFamily="34" charset="0"/>
              </a:defRPr>
            </a:lvl4pPr>
            <a:lvl5pPr marL="2063750" indent="-227013">
              <a:defRPr>
                <a:solidFill>
                  <a:schemeClr val="tx1"/>
                </a:solidFill>
                <a:latin typeface="Arial" panose="020B0604020202020204" pitchFamily="34" charset="0"/>
              </a:defRPr>
            </a:lvl5pPr>
            <a:lvl6pPr marL="2520950" indent="-227013" eaLnBrk="0" fontAlgn="base" hangingPunct="0">
              <a:spcBef>
                <a:spcPct val="0"/>
              </a:spcBef>
              <a:spcAft>
                <a:spcPct val="0"/>
              </a:spcAft>
              <a:defRPr>
                <a:solidFill>
                  <a:schemeClr val="tx1"/>
                </a:solidFill>
                <a:latin typeface="Arial" panose="020B0604020202020204" pitchFamily="34" charset="0"/>
              </a:defRPr>
            </a:lvl6pPr>
            <a:lvl7pPr marL="2978150" indent="-227013" eaLnBrk="0" fontAlgn="base" hangingPunct="0">
              <a:spcBef>
                <a:spcPct val="0"/>
              </a:spcBef>
              <a:spcAft>
                <a:spcPct val="0"/>
              </a:spcAft>
              <a:defRPr>
                <a:solidFill>
                  <a:schemeClr val="tx1"/>
                </a:solidFill>
                <a:latin typeface="Arial" panose="020B0604020202020204" pitchFamily="34" charset="0"/>
              </a:defRPr>
            </a:lvl7pPr>
            <a:lvl8pPr marL="3435350" indent="-227013" eaLnBrk="0" fontAlgn="base" hangingPunct="0">
              <a:spcBef>
                <a:spcPct val="0"/>
              </a:spcBef>
              <a:spcAft>
                <a:spcPct val="0"/>
              </a:spcAft>
              <a:defRPr>
                <a:solidFill>
                  <a:schemeClr val="tx1"/>
                </a:solidFill>
                <a:latin typeface="Arial" panose="020B0604020202020204" pitchFamily="34" charset="0"/>
              </a:defRPr>
            </a:lvl8pPr>
            <a:lvl9pPr marL="3892550" indent="-227013" eaLnBrk="0" fontAlgn="base" hangingPunct="0">
              <a:spcBef>
                <a:spcPct val="0"/>
              </a:spcBef>
              <a:spcAft>
                <a:spcPct val="0"/>
              </a:spcAft>
              <a:defRPr>
                <a:solidFill>
                  <a:schemeClr val="tx1"/>
                </a:solidFill>
                <a:latin typeface="Arial" panose="020B0604020202020204" pitchFamily="34" charset="0"/>
              </a:defRPr>
            </a:lvl9pPr>
          </a:lstStyle>
          <a:p>
            <a:fld id="{478346E2-399B-4797-A31C-FE55EA227D11}" type="slidenum">
              <a:rPr lang="en-US" altLang="en-US" smtClean="0">
                <a:solidFill>
                  <a:srgbClr val="000000"/>
                </a:solidFill>
                <a:latin typeface="Calibri" panose="020F0502020204030204" pitchFamily="34" charset="0"/>
              </a:rPr>
              <a:pPr/>
              <a:t>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10728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4163">
              <a:defRPr>
                <a:solidFill>
                  <a:schemeClr val="tx1"/>
                </a:solidFill>
                <a:latin typeface="Arial" panose="020B0604020202020204" pitchFamily="34" charset="0"/>
              </a:defRPr>
            </a:lvl2pPr>
            <a:lvl3pPr marL="1147763" indent="-227013">
              <a:defRPr>
                <a:solidFill>
                  <a:schemeClr val="tx1"/>
                </a:solidFill>
                <a:latin typeface="Arial" panose="020B0604020202020204" pitchFamily="34" charset="0"/>
              </a:defRPr>
            </a:lvl3pPr>
            <a:lvl4pPr marL="1604963" indent="-227013">
              <a:defRPr>
                <a:solidFill>
                  <a:schemeClr val="tx1"/>
                </a:solidFill>
                <a:latin typeface="Arial" panose="020B0604020202020204" pitchFamily="34" charset="0"/>
              </a:defRPr>
            </a:lvl4pPr>
            <a:lvl5pPr marL="2063750" indent="-227013">
              <a:defRPr>
                <a:solidFill>
                  <a:schemeClr val="tx1"/>
                </a:solidFill>
                <a:latin typeface="Arial" panose="020B0604020202020204" pitchFamily="34" charset="0"/>
              </a:defRPr>
            </a:lvl5pPr>
            <a:lvl6pPr marL="2520950" indent="-227013" eaLnBrk="0" fontAlgn="base" hangingPunct="0">
              <a:spcBef>
                <a:spcPct val="0"/>
              </a:spcBef>
              <a:spcAft>
                <a:spcPct val="0"/>
              </a:spcAft>
              <a:defRPr>
                <a:solidFill>
                  <a:schemeClr val="tx1"/>
                </a:solidFill>
                <a:latin typeface="Arial" panose="020B0604020202020204" pitchFamily="34" charset="0"/>
              </a:defRPr>
            </a:lvl6pPr>
            <a:lvl7pPr marL="2978150" indent="-227013" eaLnBrk="0" fontAlgn="base" hangingPunct="0">
              <a:spcBef>
                <a:spcPct val="0"/>
              </a:spcBef>
              <a:spcAft>
                <a:spcPct val="0"/>
              </a:spcAft>
              <a:defRPr>
                <a:solidFill>
                  <a:schemeClr val="tx1"/>
                </a:solidFill>
                <a:latin typeface="Arial" panose="020B0604020202020204" pitchFamily="34" charset="0"/>
              </a:defRPr>
            </a:lvl7pPr>
            <a:lvl8pPr marL="3435350" indent="-227013" eaLnBrk="0" fontAlgn="base" hangingPunct="0">
              <a:spcBef>
                <a:spcPct val="0"/>
              </a:spcBef>
              <a:spcAft>
                <a:spcPct val="0"/>
              </a:spcAft>
              <a:defRPr>
                <a:solidFill>
                  <a:schemeClr val="tx1"/>
                </a:solidFill>
                <a:latin typeface="Arial" panose="020B0604020202020204" pitchFamily="34" charset="0"/>
              </a:defRPr>
            </a:lvl8pPr>
            <a:lvl9pPr marL="3892550" indent="-227013" eaLnBrk="0" fontAlgn="base" hangingPunct="0">
              <a:spcBef>
                <a:spcPct val="0"/>
              </a:spcBef>
              <a:spcAft>
                <a:spcPct val="0"/>
              </a:spcAft>
              <a:defRPr>
                <a:solidFill>
                  <a:schemeClr val="tx1"/>
                </a:solidFill>
                <a:latin typeface="Arial" panose="020B0604020202020204" pitchFamily="34" charset="0"/>
              </a:defRPr>
            </a:lvl9pPr>
          </a:lstStyle>
          <a:p>
            <a:fld id="{F34175AA-F523-4233-8E3F-CBCFEA74F7C2}" type="slidenum">
              <a:rPr lang="en-US" altLang="en-US" smtClean="0">
                <a:solidFill>
                  <a:srgbClr val="000000"/>
                </a:solidFill>
                <a:latin typeface="Calibri" panose="020F0502020204030204" pitchFamily="34" charset="0"/>
              </a:rPr>
              <a:pPr/>
              <a:t>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8321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ABA25-B021-F946-9F8E-C885E3A70A7E}" type="slidenum">
              <a:rPr lang="en-US" smtClean="0"/>
              <a:t>10</a:t>
            </a:fld>
            <a:endParaRPr lang="en-US"/>
          </a:p>
        </p:txBody>
      </p:sp>
    </p:spTree>
    <p:extLst>
      <p:ext uri="{BB962C8B-B14F-4D97-AF65-F5344CB8AC3E}">
        <p14:creationId xmlns:p14="http://schemas.microsoft.com/office/powerpoint/2010/main" val="364196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smtClean="0"/>
              <a:t>Gopal Yadavalli</a:t>
            </a:r>
            <a:endParaRPr lang="en-US" dirty="0"/>
          </a:p>
        </p:txBody>
      </p:sp>
      <p:sp>
        <p:nvSpPr>
          <p:cNvPr id="4" name="Slide Number Placeholder 3"/>
          <p:cNvSpPr>
            <a:spLocks noGrp="1"/>
          </p:cNvSpPr>
          <p:nvPr>
            <p:ph type="sldNum" sz="quarter" idx="10"/>
          </p:nvPr>
        </p:nvSpPr>
        <p:spPr/>
        <p:txBody>
          <a:bodyPr/>
          <a:lstStyle/>
          <a:p>
            <a:fld id="{DE46688E-1256-4D87-9B15-A61C729E9C92}" type="slidenum">
              <a:rPr lang="en-US" altLang="en-US" smtClean="0">
                <a:solidFill>
                  <a:prstClr val="black"/>
                </a:solidFill>
              </a:rPr>
              <a:pPr/>
              <a:t>11</a:t>
            </a:fld>
            <a:endParaRPr lang="en-US" altLang="en-US" dirty="0">
              <a:solidFill>
                <a:prstClr val="black"/>
              </a:solidFill>
            </a:endParaRPr>
          </a:p>
        </p:txBody>
      </p:sp>
    </p:spTree>
    <p:extLst>
      <p:ext uri="{BB962C8B-B14F-4D97-AF65-F5344CB8AC3E}">
        <p14:creationId xmlns:p14="http://schemas.microsoft.com/office/powerpoint/2010/main" val="933784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1833585-51D6-7D4B-8FB9-8C03C4E64998}"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3E30C-C1A5-BC43-BCB4-3FCBB1827E0C}" type="slidenum">
              <a:rPr lang="en-US" smtClean="0"/>
              <a:t>‹#›</a:t>
            </a:fld>
            <a:endParaRPr lang="en-US"/>
          </a:p>
        </p:txBody>
      </p:sp>
    </p:spTree>
    <p:extLst>
      <p:ext uri="{BB962C8B-B14F-4D97-AF65-F5344CB8AC3E}">
        <p14:creationId xmlns:p14="http://schemas.microsoft.com/office/powerpoint/2010/main" val="25646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33585-51D6-7D4B-8FB9-8C03C4E64998}"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3E30C-C1A5-BC43-BCB4-3FCBB1827E0C}" type="slidenum">
              <a:rPr lang="en-US" smtClean="0"/>
              <a:t>‹#›</a:t>
            </a:fld>
            <a:endParaRPr lang="en-US"/>
          </a:p>
        </p:txBody>
      </p:sp>
    </p:spTree>
    <p:extLst>
      <p:ext uri="{BB962C8B-B14F-4D97-AF65-F5344CB8AC3E}">
        <p14:creationId xmlns:p14="http://schemas.microsoft.com/office/powerpoint/2010/main" val="205851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33585-51D6-7D4B-8FB9-8C03C4E64998}"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3E30C-C1A5-BC43-BCB4-3FCBB1827E0C}" type="slidenum">
              <a:rPr lang="en-US" smtClean="0"/>
              <a:t>‹#›</a:t>
            </a:fld>
            <a:endParaRPr lang="en-US"/>
          </a:p>
        </p:txBody>
      </p:sp>
    </p:spTree>
    <p:extLst>
      <p:ext uri="{BB962C8B-B14F-4D97-AF65-F5344CB8AC3E}">
        <p14:creationId xmlns:p14="http://schemas.microsoft.com/office/powerpoint/2010/main" val="147823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A74D5E-B26C-274B-A1B7-377918242400}"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E8CDC-1723-6346-9102-ED4C41EF5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97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74D5E-B26C-274B-A1B7-377918242400}"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E8CDC-1723-6346-9102-ED4C41EF5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662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A74D5E-B26C-274B-A1B7-377918242400}"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E8CDC-1723-6346-9102-ED4C41EF5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755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A74D5E-B26C-274B-A1B7-377918242400}" type="datetimeFigureOut">
              <a:rPr lang="en-US" smtClean="0">
                <a:solidFill>
                  <a:prstClr val="black">
                    <a:tint val="75000"/>
                  </a:prstClr>
                </a:solidFill>
              </a:rPr>
              <a:pPr/>
              <a:t>1/23/2018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E8CDC-1723-6346-9102-ED4C41EF5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669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A74D5E-B26C-274B-A1B7-377918242400}" type="datetimeFigureOut">
              <a:rPr lang="en-US" smtClean="0">
                <a:solidFill>
                  <a:prstClr val="black">
                    <a:tint val="75000"/>
                  </a:prstClr>
                </a:solidFill>
              </a:rPr>
              <a:pPr/>
              <a:t>1/23/2018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2E8CDC-1723-6346-9102-ED4C41EF5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04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A74D5E-B26C-274B-A1B7-377918242400}" type="datetimeFigureOut">
              <a:rPr lang="en-US" smtClean="0">
                <a:solidFill>
                  <a:prstClr val="black">
                    <a:tint val="75000"/>
                  </a:prstClr>
                </a:solidFill>
              </a:rPr>
              <a:pPr/>
              <a:t>1/23/2018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2E8CDC-1723-6346-9102-ED4C41EF5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24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74D5E-B26C-274B-A1B7-377918242400}" type="datetimeFigureOut">
              <a:rPr lang="en-US" smtClean="0">
                <a:solidFill>
                  <a:prstClr val="black">
                    <a:tint val="75000"/>
                  </a:prstClr>
                </a:solidFill>
              </a:rPr>
              <a:pPr/>
              <a:t>1/23/2018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2E8CDC-1723-6346-9102-ED4C41EF5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12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74D5E-B26C-274B-A1B7-377918242400}" type="datetimeFigureOut">
              <a:rPr lang="en-US" smtClean="0">
                <a:solidFill>
                  <a:prstClr val="black">
                    <a:tint val="75000"/>
                  </a:prstClr>
                </a:solidFill>
              </a:rPr>
              <a:pPr/>
              <a:t>1/23/2018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E8CDC-1723-6346-9102-ED4C41EF5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59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33585-51D6-7D4B-8FB9-8C03C4E64998}"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3E30C-C1A5-BC43-BCB4-3FCBB1827E0C}" type="slidenum">
              <a:rPr lang="en-US" smtClean="0"/>
              <a:t>‹#›</a:t>
            </a:fld>
            <a:endParaRPr lang="en-US"/>
          </a:p>
        </p:txBody>
      </p:sp>
    </p:spTree>
    <p:extLst>
      <p:ext uri="{BB962C8B-B14F-4D97-AF65-F5344CB8AC3E}">
        <p14:creationId xmlns:p14="http://schemas.microsoft.com/office/powerpoint/2010/main" val="472652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74D5E-B26C-274B-A1B7-377918242400}" type="datetimeFigureOut">
              <a:rPr lang="en-US" smtClean="0">
                <a:solidFill>
                  <a:prstClr val="black">
                    <a:tint val="75000"/>
                  </a:prstClr>
                </a:solidFill>
              </a:rPr>
              <a:pPr/>
              <a:t>1/23/2018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2E8CDC-1723-6346-9102-ED4C41EF5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520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74D5E-B26C-274B-A1B7-377918242400}"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E8CDC-1723-6346-9102-ED4C41EF5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968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A74D5E-B26C-274B-A1B7-377918242400}"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2E8CDC-1723-6346-9102-ED4C41EF54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782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A33E75-D5E5-4BF8-A44C-D34000ECAE38}"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D5856-F3BB-4EF4-A1A9-2CE638B09D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20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33E75-D5E5-4BF8-A44C-D34000ECAE38}"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D5856-F3BB-4EF4-A1A9-2CE638B09D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891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A33E75-D5E5-4BF8-A44C-D34000ECAE38}"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D5856-F3BB-4EF4-A1A9-2CE638B09D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386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A33E75-D5E5-4BF8-A44C-D34000ECAE38}" type="datetimeFigureOut">
              <a:rPr lang="en-US" smtClean="0">
                <a:solidFill>
                  <a:prstClr val="black">
                    <a:tint val="75000"/>
                  </a:prstClr>
                </a:solidFill>
              </a:rPr>
              <a:pPr/>
              <a:t>1/23/2018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D5856-F3BB-4EF4-A1A9-2CE638B09D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661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A33E75-D5E5-4BF8-A44C-D34000ECAE38}" type="datetimeFigureOut">
              <a:rPr lang="en-US" smtClean="0">
                <a:solidFill>
                  <a:prstClr val="black">
                    <a:tint val="75000"/>
                  </a:prstClr>
                </a:solidFill>
              </a:rPr>
              <a:pPr/>
              <a:t>1/23/2018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AD5856-F3BB-4EF4-A1A9-2CE638B09D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050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A33E75-D5E5-4BF8-A44C-D34000ECAE38}" type="datetimeFigureOut">
              <a:rPr lang="en-US" smtClean="0">
                <a:solidFill>
                  <a:prstClr val="black">
                    <a:tint val="75000"/>
                  </a:prstClr>
                </a:solidFill>
              </a:rPr>
              <a:pPr/>
              <a:t>1/23/2018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AD5856-F3BB-4EF4-A1A9-2CE638B09D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50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33E75-D5E5-4BF8-A44C-D34000ECAE38}" type="datetimeFigureOut">
              <a:rPr lang="en-US" smtClean="0">
                <a:solidFill>
                  <a:prstClr val="black">
                    <a:tint val="75000"/>
                  </a:prstClr>
                </a:solidFill>
              </a:rPr>
              <a:pPr/>
              <a:t>1/23/2018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AD5856-F3BB-4EF4-A1A9-2CE638B09D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99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33585-51D6-7D4B-8FB9-8C03C4E64998}"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3E30C-C1A5-BC43-BCB4-3FCBB1827E0C}" type="slidenum">
              <a:rPr lang="en-US" smtClean="0"/>
              <a:t>‹#›</a:t>
            </a:fld>
            <a:endParaRPr lang="en-US"/>
          </a:p>
        </p:txBody>
      </p:sp>
    </p:spTree>
    <p:extLst>
      <p:ext uri="{BB962C8B-B14F-4D97-AF65-F5344CB8AC3E}">
        <p14:creationId xmlns:p14="http://schemas.microsoft.com/office/powerpoint/2010/main" val="323094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33E75-D5E5-4BF8-A44C-D34000ECAE38}" type="datetimeFigureOut">
              <a:rPr lang="en-US" smtClean="0">
                <a:solidFill>
                  <a:prstClr val="black">
                    <a:tint val="75000"/>
                  </a:prstClr>
                </a:solidFill>
              </a:rPr>
              <a:pPr/>
              <a:t>1/23/2018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D5856-F3BB-4EF4-A1A9-2CE638B09D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923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33E75-D5E5-4BF8-A44C-D34000ECAE38}" type="datetimeFigureOut">
              <a:rPr lang="en-US" smtClean="0">
                <a:solidFill>
                  <a:prstClr val="black">
                    <a:tint val="75000"/>
                  </a:prstClr>
                </a:solidFill>
              </a:rPr>
              <a:pPr/>
              <a:t>1/23/2018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D5856-F3BB-4EF4-A1A9-2CE638B09D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13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33E75-D5E5-4BF8-A44C-D34000ECAE38}"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D5856-F3BB-4EF4-A1A9-2CE638B09D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69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A33E75-D5E5-4BF8-A44C-D34000ECAE38}"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D5856-F3BB-4EF4-A1A9-2CE638B09D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458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8" name="Title 4"/>
          <p:cNvSpPr>
            <a:spLocks noGrp="1"/>
          </p:cNvSpPr>
          <p:nvPr>
            <p:ph type="title"/>
          </p:nvPr>
        </p:nvSpPr>
        <p:spPr>
          <a:xfrm>
            <a:off x="3047999" y="3687519"/>
            <a:ext cx="7575163" cy="1335087"/>
          </a:xfrm>
        </p:spPr>
        <p:txBody>
          <a:bodyPr>
            <a:normAutofit/>
          </a:bodyPr>
          <a:lstStyle>
            <a:lvl1pPr>
              <a:defRPr sz="2800">
                <a:solidFill>
                  <a:schemeClr val="tx1"/>
                </a:solidFill>
              </a:defRPr>
            </a:lvl1pPr>
          </a:lstStyle>
          <a:p>
            <a:endParaRPr lang="en-US" dirty="0"/>
          </a:p>
        </p:txBody>
      </p:sp>
      <p:sp>
        <p:nvSpPr>
          <p:cNvPr id="12" name="Text Placeholder 5"/>
          <p:cNvSpPr>
            <a:spLocks noGrp="1"/>
          </p:cNvSpPr>
          <p:nvPr>
            <p:ph type="body" idx="1"/>
          </p:nvPr>
        </p:nvSpPr>
        <p:spPr>
          <a:xfrm>
            <a:off x="3048000" y="2217494"/>
            <a:ext cx="7575164" cy="1470025"/>
          </a:xfrm>
        </p:spPr>
        <p:txBody>
          <a:bodyPr>
            <a:normAutofit/>
          </a:bodyPr>
          <a:lstStyle>
            <a:lvl1pPr marL="0" indent="0">
              <a:buNone/>
              <a:defRPr sz="3600"/>
            </a:lvl1pPr>
          </a:lstStyle>
          <a:p>
            <a:endParaRPr lang="en-US" dirty="0"/>
          </a:p>
        </p:txBody>
      </p:sp>
      <p:sp>
        <p:nvSpPr>
          <p:cNvPr id="4" name="Rectangle 3"/>
          <p:cNvSpPr/>
          <p:nvPr userDrawn="1"/>
        </p:nvSpPr>
        <p:spPr>
          <a:xfrm>
            <a:off x="0" y="0"/>
            <a:ext cx="2005263" cy="6858000"/>
          </a:xfrm>
          <a:prstGeom prst="rect">
            <a:avLst/>
          </a:prstGeom>
          <a:solidFill>
            <a:srgbClr val="808080"/>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rot="5400000">
            <a:off x="-1329280" y="3334543"/>
            <a:ext cx="6858000" cy="1889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3163" y="5858537"/>
            <a:ext cx="1463040" cy="680313"/>
          </a:xfrm>
          <a:prstGeom prst="rect">
            <a:avLst/>
          </a:prstGeom>
        </p:spPr>
      </p:pic>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17543" t="11805" r="16601" b="24028"/>
          <a:stretch/>
        </p:blipFill>
        <p:spPr>
          <a:xfrm>
            <a:off x="10623163" y="155738"/>
            <a:ext cx="1463040" cy="1137920"/>
          </a:xfrm>
          <a:prstGeom prst="rect">
            <a:avLst/>
          </a:prstGeom>
        </p:spPr>
      </p:pic>
    </p:spTree>
    <p:extLst>
      <p:ext uri="{BB962C8B-B14F-4D97-AF65-F5344CB8AC3E}">
        <p14:creationId xmlns:p14="http://schemas.microsoft.com/office/powerpoint/2010/main" val="344965590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atin typeface="Century Gothic" panose="020B0502020202020204" pitchFamily="34" charset="0"/>
              </a:defRPr>
            </a:lvl1pPr>
          </a:lstStyle>
          <a:p>
            <a:endParaRPr lang="en-US">
              <a:solidFill>
                <a:prstClr val="black">
                  <a:tint val="75000"/>
                </a:prstClr>
              </a:solidFill>
            </a:endParaRPr>
          </a:p>
        </p:txBody>
      </p:sp>
      <p:sp>
        <p:nvSpPr>
          <p:cNvPr id="5" name="Content Placeholder 2"/>
          <p:cNvSpPr>
            <a:spLocks noGrp="1"/>
          </p:cNvSpPr>
          <p:nvPr>
            <p:ph idx="1"/>
          </p:nvPr>
        </p:nvSpPr>
        <p:spPr>
          <a:xfrm>
            <a:off x="252919" y="1315453"/>
            <a:ext cx="11649725" cy="4860758"/>
          </a:xfrm>
          <a:ln>
            <a:noFill/>
          </a:ln>
        </p:spPr>
        <p:txBody>
          <a:bodyPr anchor="t"/>
          <a:lstStyle>
            <a:lvl1pPr>
              <a:buClr>
                <a:schemeClr val="tx1">
                  <a:lumMod val="85000"/>
                  <a:lumOff val="15000"/>
                </a:schemeClr>
              </a:buClr>
              <a:defRPr sz="2800"/>
            </a:lvl1pPr>
            <a:lvl2pPr>
              <a:buClr>
                <a:schemeClr val="tx1">
                  <a:lumMod val="85000"/>
                  <a:lumOff val="15000"/>
                </a:schemeClr>
              </a:buClr>
              <a:defRPr sz="2400"/>
            </a:lvl2pPr>
            <a:lvl3pPr>
              <a:buClr>
                <a:schemeClr val="tx1">
                  <a:lumMod val="85000"/>
                  <a:lumOff val="15000"/>
                </a:schemeClr>
              </a:buClr>
              <a:defRPr sz="2200"/>
            </a:lvl3pPr>
            <a:lvl4pPr>
              <a:buClr>
                <a:schemeClr val="tx1">
                  <a:lumMod val="85000"/>
                  <a:lumOff val="15000"/>
                </a:schemeClr>
              </a:buClr>
              <a:defRPr sz="1800"/>
            </a:lvl4pPr>
            <a:lvl5pPr>
              <a:buClr>
                <a:schemeClr val="tx1">
                  <a:lumMod val="85000"/>
                  <a:lumOff val="15000"/>
                </a:schemeClr>
              </a:buClr>
              <a:defRPr sz="1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52919" y="144378"/>
            <a:ext cx="11649726" cy="1014327"/>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p:nvPr>
        </p:nvSpPr>
        <p:spPr>
          <a:xfrm>
            <a:off x="252920" y="144378"/>
            <a:ext cx="11649724" cy="990936"/>
          </a:xfrm>
          <a:ln>
            <a:solidFill>
              <a:srgbClr val="CC0000"/>
            </a:solidFill>
          </a:ln>
        </p:spPr>
        <p:txBody>
          <a:bodyPr/>
          <a:lstStyle>
            <a:lvl1pPr algn="ctr">
              <a:defRPr b="1">
                <a:latin typeface="Century Gothic" panose="020B0502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768034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88A6C7-56AD-41FF-8AFF-417F71EDF31B}"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1550BB-B644-44C9-8F01-387126119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399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8A6C7-56AD-41FF-8AFF-417F71EDF31B}"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1550BB-B644-44C9-8F01-387126119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405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8A6C7-56AD-41FF-8AFF-417F71EDF31B}"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1550BB-B644-44C9-8F01-387126119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032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88A6C7-56AD-41FF-8AFF-417F71EDF31B}" type="datetimeFigureOut">
              <a:rPr lang="en-US" smtClean="0">
                <a:solidFill>
                  <a:prstClr val="black">
                    <a:tint val="75000"/>
                  </a:prstClr>
                </a:solidFill>
              </a:rPr>
              <a:pPr/>
              <a:t>1/23/2018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1550BB-B644-44C9-8F01-387126119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52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833585-51D6-7D4B-8FB9-8C03C4E64998}"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3E30C-C1A5-BC43-BCB4-3FCBB1827E0C}" type="slidenum">
              <a:rPr lang="en-US" smtClean="0"/>
              <a:t>‹#›</a:t>
            </a:fld>
            <a:endParaRPr lang="en-US"/>
          </a:p>
        </p:txBody>
      </p:sp>
    </p:spTree>
    <p:extLst>
      <p:ext uri="{BB962C8B-B14F-4D97-AF65-F5344CB8AC3E}">
        <p14:creationId xmlns:p14="http://schemas.microsoft.com/office/powerpoint/2010/main" val="1418534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88A6C7-56AD-41FF-8AFF-417F71EDF31B}" type="datetimeFigureOut">
              <a:rPr lang="en-US" smtClean="0">
                <a:solidFill>
                  <a:prstClr val="black">
                    <a:tint val="75000"/>
                  </a:prstClr>
                </a:solidFill>
              </a:rPr>
              <a:pPr/>
              <a:t>1/23/2018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1550BB-B644-44C9-8F01-387126119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23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88A6C7-56AD-41FF-8AFF-417F71EDF31B}" type="datetimeFigureOut">
              <a:rPr lang="en-US" smtClean="0">
                <a:solidFill>
                  <a:prstClr val="black">
                    <a:tint val="75000"/>
                  </a:prstClr>
                </a:solidFill>
              </a:rPr>
              <a:pPr/>
              <a:t>1/23/2018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1550BB-B644-44C9-8F01-387126119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426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8A6C7-56AD-41FF-8AFF-417F71EDF31B}" type="datetimeFigureOut">
              <a:rPr lang="en-US" smtClean="0">
                <a:solidFill>
                  <a:prstClr val="black">
                    <a:tint val="75000"/>
                  </a:prstClr>
                </a:solidFill>
              </a:rPr>
              <a:pPr/>
              <a:t>1/23/2018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1550BB-B644-44C9-8F01-387126119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01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8A6C7-56AD-41FF-8AFF-417F71EDF31B}" type="datetimeFigureOut">
              <a:rPr lang="en-US" smtClean="0">
                <a:solidFill>
                  <a:prstClr val="black">
                    <a:tint val="75000"/>
                  </a:prstClr>
                </a:solidFill>
              </a:rPr>
              <a:pPr/>
              <a:t>1/23/2018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1550BB-B644-44C9-8F01-387126119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950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8A6C7-56AD-41FF-8AFF-417F71EDF31B}" type="datetimeFigureOut">
              <a:rPr lang="en-US" smtClean="0">
                <a:solidFill>
                  <a:prstClr val="black">
                    <a:tint val="75000"/>
                  </a:prstClr>
                </a:solidFill>
              </a:rPr>
              <a:pPr/>
              <a:t>1/23/2018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1550BB-B644-44C9-8F01-387126119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161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8A6C7-56AD-41FF-8AFF-417F71EDF31B}"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1550BB-B644-44C9-8F01-387126119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911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8A6C7-56AD-41FF-8AFF-417F71EDF31B}"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1550BB-B644-44C9-8F01-387126119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62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833585-51D6-7D4B-8FB9-8C03C4E64998}"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3E30C-C1A5-BC43-BCB4-3FCBB1827E0C}" type="slidenum">
              <a:rPr lang="en-US" smtClean="0"/>
              <a:t>‹#›</a:t>
            </a:fld>
            <a:endParaRPr lang="en-US"/>
          </a:p>
        </p:txBody>
      </p:sp>
    </p:spTree>
    <p:extLst>
      <p:ext uri="{BB962C8B-B14F-4D97-AF65-F5344CB8AC3E}">
        <p14:creationId xmlns:p14="http://schemas.microsoft.com/office/powerpoint/2010/main" val="209821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833585-51D6-7D4B-8FB9-8C03C4E64998}"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3E30C-C1A5-BC43-BCB4-3FCBB1827E0C}" type="slidenum">
              <a:rPr lang="en-US" smtClean="0"/>
              <a:t>‹#›</a:t>
            </a:fld>
            <a:endParaRPr lang="en-US"/>
          </a:p>
        </p:txBody>
      </p:sp>
    </p:spTree>
    <p:extLst>
      <p:ext uri="{BB962C8B-B14F-4D97-AF65-F5344CB8AC3E}">
        <p14:creationId xmlns:p14="http://schemas.microsoft.com/office/powerpoint/2010/main" val="89690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33585-51D6-7D4B-8FB9-8C03C4E64998}"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3E30C-C1A5-BC43-BCB4-3FCBB1827E0C}" type="slidenum">
              <a:rPr lang="en-US" smtClean="0"/>
              <a:t>‹#›</a:t>
            </a:fld>
            <a:endParaRPr lang="en-US"/>
          </a:p>
        </p:txBody>
      </p:sp>
    </p:spTree>
    <p:extLst>
      <p:ext uri="{BB962C8B-B14F-4D97-AF65-F5344CB8AC3E}">
        <p14:creationId xmlns:p14="http://schemas.microsoft.com/office/powerpoint/2010/main" val="114160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833585-51D6-7D4B-8FB9-8C03C4E64998}"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3E30C-C1A5-BC43-BCB4-3FCBB1827E0C}" type="slidenum">
              <a:rPr lang="en-US" smtClean="0"/>
              <a:t>‹#›</a:t>
            </a:fld>
            <a:endParaRPr lang="en-US"/>
          </a:p>
        </p:txBody>
      </p:sp>
    </p:spTree>
    <p:extLst>
      <p:ext uri="{BB962C8B-B14F-4D97-AF65-F5344CB8AC3E}">
        <p14:creationId xmlns:p14="http://schemas.microsoft.com/office/powerpoint/2010/main" val="140488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833585-51D6-7D4B-8FB9-8C03C4E64998}"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3E30C-C1A5-BC43-BCB4-3FCBB1827E0C}" type="slidenum">
              <a:rPr lang="en-US" smtClean="0"/>
              <a:t>‹#›</a:t>
            </a:fld>
            <a:endParaRPr lang="en-US"/>
          </a:p>
        </p:txBody>
      </p:sp>
    </p:spTree>
    <p:extLst>
      <p:ext uri="{BB962C8B-B14F-4D97-AF65-F5344CB8AC3E}">
        <p14:creationId xmlns:p14="http://schemas.microsoft.com/office/powerpoint/2010/main" val="37756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33585-51D6-7D4B-8FB9-8C03C4E64998}"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3E30C-C1A5-BC43-BCB4-3FCBB1827E0C}" type="slidenum">
              <a:rPr lang="en-US" smtClean="0"/>
              <a:t>‹#›</a:t>
            </a:fld>
            <a:endParaRPr lang="en-US"/>
          </a:p>
        </p:txBody>
      </p:sp>
    </p:spTree>
    <p:extLst>
      <p:ext uri="{BB962C8B-B14F-4D97-AF65-F5344CB8AC3E}">
        <p14:creationId xmlns:p14="http://schemas.microsoft.com/office/powerpoint/2010/main" val="175958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AA74D5E-B26C-274B-A1B7-377918242400}" type="datetimeFigureOut">
              <a:rPr lang="en-US" smtClean="0">
                <a:solidFill>
                  <a:prstClr val="black">
                    <a:tint val="75000"/>
                  </a:prstClr>
                </a:solidFill>
              </a:rPr>
              <a:pPr defTabSz="457200"/>
              <a:t>1/23/2018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02E8CDC-1723-6346-9102-ED4C41EF5454}"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5418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33E75-D5E5-4BF8-A44C-D34000ECAE38}"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D5856-F3BB-4EF4-A1A9-2CE638B09D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475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8A6C7-56AD-41FF-8AFF-417F71EDF31B}" type="datetimeFigureOut">
              <a:rPr lang="en-US" smtClean="0">
                <a:solidFill>
                  <a:prstClr val="black">
                    <a:tint val="75000"/>
                  </a:prstClr>
                </a:solidFill>
              </a:rPr>
              <a:pPr/>
              <a:t>1/23/2018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550BB-B644-44C9-8F01-3871261198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45583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diagramLayout" Target="../diagrams/layout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Data" Target="../diagrams/data2.xml"/><Relationship Id="rId17" Type="http://schemas.openxmlformats.org/officeDocument/2006/relationships/image" Target="../media/image8.jpeg"/><Relationship Id="rId2" Type="http://schemas.openxmlformats.org/officeDocument/2006/relationships/notesSlide" Target="../notesSlides/notesSlide11.xml"/><Relationship Id="rId16" Type="http://schemas.microsoft.com/office/2007/relationships/diagramDrawing" Target="../diagrams/drawing2.xml"/><Relationship Id="rId1" Type="http://schemas.openxmlformats.org/officeDocument/2006/relationships/slideLayout" Target="../slideLayouts/slideLayout17.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5" Type="http://schemas.openxmlformats.org/officeDocument/2006/relationships/diagramColors" Target="../diagrams/colors2.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 Id="rId1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emf"/><Relationship Id="rId3" Type="http://schemas.openxmlformats.org/officeDocument/2006/relationships/image" Target="../media/image9.png"/><Relationship Id="rId7" Type="http://schemas.microsoft.com/office/2007/relationships/hdphoto" Target="../media/hdphoto2.wdp"/><Relationship Id="rId12"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1.jpeg"/><Relationship Id="rId11"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9.png"/><Relationship Id="rId3" Type="http://schemas.openxmlformats.org/officeDocument/2006/relationships/image" Target="../media/image21.emf"/><Relationship Id="rId7" Type="http://schemas.openxmlformats.org/officeDocument/2006/relationships/image" Target="../media/image24.jpeg"/><Relationship Id="rId12" Type="http://schemas.microsoft.com/office/2007/relationships/hdphoto" Target="../media/hdphoto6.wdp"/><Relationship Id="rId2" Type="http://schemas.openxmlformats.org/officeDocument/2006/relationships/image" Target="../media/image20.emf"/><Relationship Id="rId1" Type="http://schemas.openxmlformats.org/officeDocument/2006/relationships/slideLayout" Target="../slideLayouts/slideLayout17.xml"/><Relationship Id="rId6" Type="http://schemas.microsoft.com/office/2007/relationships/hdphoto" Target="../media/hdphoto3.wdp"/><Relationship Id="rId11" Type="http://schemas.openxmlformats.org/officeDocument/2006/relationships/image" Target="../media/image26.jpeg"/><Relationship Id="rId5" Type="http://schemas.openxmlformats.org/officeDocument/2006/relationships/image" Target="../media/image23.jpeg"/><Relationship Id="rId10" Type="http://schemas.microsoft.com/office/2007/relationships/hdphoto" Target="../media/hdphoto5.wdp"/><Relationship Id="rId4" Type="http://schemas.openxmlformats.org/officeDocument/2006/relationships/image" Target="../media/image22.emf"/><Relationship Id="rId9" Type="http://schemas.openxmlformats.org/officeDocument/2006/relationships/image" Target="../media/image25.jpeg"/><Relationship Id="rId1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36.png"/><Relationship Id="rId11" Type="http://schemas.openxmlformats.org/officeDocument/2006/relationships/image" Target="../media/image6.png"/><Relationship Id="rId5" Type="http://schemas.openxmlformats.org/officeDocument/2006/relationships/image" Target="../media/image35.png"/><Relationship Id="rId10" Type="http://schemas.openxmlformats.org/officeDocument/2006/relationships/image" Target="../media/image19.png"/><Relationship Id="rId4" Type="http://schemas.openxmlformats.org/officeDocument/2006/relationships/image" Target="../media/image34.jpeg"/><Relationship Id="rId9"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hyperlink" Target="http://www.nejm.org/doi/full/10.1056/NEJMp1115176" TargetMode="External"/><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Department of Medicine </a:t>
            </a:r>
            <a:br>
              <a:rPr lang="en-US" dirty="0"/>
            </a:br>
            <a:r>
              <a:rPr lang="en-US" dirty="0"/>
              <a:t>Faculty Meeting</a:t>
            </a:r>
            <a:br>
              <a:rPr lang="en-US" dirty="0"/>
            </a:br>
            <a:r>
              <a:rPr lang="en-US" dirty="0"/>
              <a:t>January 23, 2018</a:t>
            </a:r>
          </a:p>
        </p:txBody>
      </p:sp>
      <p:sp>
        <p:nvSpPr>
          <p:cNvPr id="3" name="Subtitle 2"/>
          <p:cNvSpPr>
            <a:spLocks noGrp="1"/>
          </p:cNvSpPr>
          <p:nvPr>
            <p:ph type="subTitle" idx="1"/>
          </p:nvPr>
        </p:nvSpPr>
        <p:spPr/>
        <p:txBody>
          <a:bodyPr/>
          <a:lstStyle/>
          <a:p>
            <a:r>
              <a:rPr lang="en-US" dirty="0"/>
              <a:t>Announcements</a:t>
            </a:r>
          </a:p>
          <a:p>
            <a:r>
              <a:rPr lang="en-US" dirty="0"/>
              <a:t>Center for Regenerative Medicine (A. Wilson)</a:t>
            </a:r>
          </a:p>
          <a:p>
            <a:r>
              <a:rPr lang="en-US" dirty="0"/>
              <a:t>Smoking Cessation Program (H. </a:t>
            </a:r>
            <a:r>
              <a:rPr lang="en-US" dirty="0" err="1"/>
              <a:t>Kathuria</a:t>
            </a:r>
            <a:r>
              <a:rPr lang="en-US" dirty="0"/>
              <a:t>)</a:t>
            </a:r>
          </a:p>
        </p:txBody>
      </p:sp>
    </p:spTree>
    <p:extLst>
      <p:ext uri="{BB962C8B-B14F-4D97-AF65-F5344CB8AC3E}">
        <p14:creationId xmlns:p14="http://schemas.microsoft.com/office/powerpoint/2010/main" val="479921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61125" y="1554480"/>
            <a:ext cx="10687197" cy="3499585"/>
          </a:xfrm>
          <a:prstGeom prst="rect">
            <a:avLst/>
          </a:prstGeom>
        </p:spPr>
      </p:pic>
      <p:sp>
        <p:nvSpPr>
          <p:cNvPr id="4" name="Slide Number Placeholder 3"/>
          <p:cNvSpPr>
            <a:spLocks noGrp="1"/>
          </p:cNvSpPr>
          <p:nvPr>
            <p:ph type="sldNum" sz="quarter" idx="12"/>
          </p:nvPr>
        </p:nvSpPr>
        <p:spPr/>
        <p:txBody>
          <a:bodyPr/>
          <a:lstStyle/>
          <a:p>
            <a:fld id="{35A3E30C-C1A5-BC43-BCB4-3FCBB1827E0C}" type="slidenum">
              <a:rPr lang="en-US" smtClean="0"/>
              <a:t>10</a:t>
            </a:fld>
            <a:endParaRPr lang="en-US"/>
          </a:p>
        </p:txBody>
      </p:sp>
    </p:spTree>
    <p:extLst>
      <p:ext uri="{BB962C8B-B14F-4D97-AF65-F5344CB8AC3E}">
        <p14:creationId xmlns:p14="http://schemas.microsoft.com/office/powerpoint/2010/main" val="91209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950" y="96837"/>
            <a:ext cx="10515600" cy="1325563"/>
          </a:xfrm>
        </p:spPr>
        <p:txBody>
          <a:bodyPr/>
          <a:lstStyle/>
          <a:p>
            <a:pPr algn="ctr"/>
            <a:r>
              <a:rPr lang="en-US" b="1" dirty="0" smtClean="0">
                <a:solidFill>
                  <a:srgbClr val="FF0000"/>
                </a:solidFill>
              </a:rPr>
              <a:t>Grand Rounds Speakers</a:t>
            </a:r>
            <a:endParaRPr lang="en-US" b="1" dirty="0">
              <a:solidFill>
                <a:srgbClr val="FF0000"/>
              </a:solidFill>
            </a:endParaRPr>
          </a:p>
        </p:txBody>
      </p:sp>
      <p:graphicFrame>
        <p:nvGraphicFramePr>
          <p:cNvPr id="10" name="Content Placeholder 9"/>
          <p:cNvGraphicFramePr>
            <a:graphicFrameLocks noGrp="1"/>
          </p:cNvGraphicFramePr>
          <p:nvPr>
            <p:ph idx="1"/>
            <p:extLst/>
          </p:nvPr>
        </p:nvGraphicFramePr>
        <p:xfrm>
          <a:off x="368300" y="1125838"/>
          <a:ext cx="11518900" cy="5092701"/>
        </p:xfrm>
        <a:graphic>
          <a:graphicData uri="http://schemas.openxmlformats.org/drawingml/2006/table">
            <a:tbl>
              <a:tblPr firstRow="1" bandRow="1">
                <a:tableStyleId>{5C22544A-7EE6-4342-B048-85BDC9FD1C3A}</a:tableStyleId>
              </a:tblPr>
              <a:tblGrid>
                <a:gridCol w="2801424"/>
                <a:gridCol w="5220047"/>
                <a:gridCol w="3497429"/>
              </a:tblGrid>
              <a:tr h="627394">
                <a:tc>
                  <a:txBody>
                    <a:bodyPr/>
                    <a:lstStyle/>
                    <a:p>
                      <a:r>
                        <a:rPr lang="en-US" sz="2000" dirty="0" smtClean="0"/>
                        <a:t>Date</a:t>
                      </a:r>
                      <a:endParaRPr lang="en-US" sz="2000" dirty="0"/>
                    </a:p>
                  </a:txBody>
                  <a:tcPr marL="68580" marR="68580" marT="34290" marB="34290"/>
                </a:tc>
                <a:tc>
                  <a:txBody>
                    <a:bodyPr/>
                    <a:lstStyle/>
                    <a:p>
                      <a:r>
                        <a:rPr lang="en-US" sz="2000" dirty="0" smtClean="0"/>
                        <a:t>Topic </a:t>
                      </a:r>
                      <a:endParaRPr lang="en-US" sz="2000" dirty="0"/>
                    </a:p>
                  </a:txBody>
                  <a:tcPr marL="68580" marR="68580" marT="34290" marB="34290"/>
                </a:tc>
                <a:tc>
                  <a:txBody>
                    <a:bodyPr/>
                    <a:lstStyle/>
                    <a:p>
                      <a:r>
                        <a:rPr lang="en-US" sz="2000" dirty="0" smtClean="0"/>
                        <a:t>Speaker</a:t>
                      </a:r>
                      <a:endParaRPr lang="en-US" sz="2000" dirty="0"/>
                    </a:p>
                  </a:txBody>
                  <a:tcPr marL="68580" marR="68580" marT="34290" marB="34290"/>
                </a:tc>
              </a:tr>
              <a:tr h="1386838">
                <a:tc>
                  <a:txBody>
                    <a:bodyPr/>
                    <a:lstStyle/>
                    <a:p>
                      <a:pPr marL="0" marR="0">
                        <a:spcBef>
                          <a:spcPts val="0"/>
                        </a:spcBef>
                        <a:spcAft>
                          <a:spcPts val="0"/>
                        </a:spcAft>
                      </a:pPr>
                      <a:r>
                        <a:rPr lang="en-US" sz="1600" dirty="0" smtClean="0"/>
                        <a:t>January</a:t>
                      </a:r>
                      <a:r>
                        <a:rPr lang="en-US" sz="1600" baseline="0" dirty="0" smtClean="0"/>
                        <a:t> 26</a:t>
                      </a:r>
                      <a:r>
                        <a:rPr lang="en-US" sz="1600" baseline="30000" dirty="0" smtClean="0"/>
                        <a:t>th</a:t>
                      </a:r>
                      <a:endParaRPr lang="en-US" sz="1600" dirty="0"/>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Immigration Status as Important Social</a:t>
                      </a:r>
                      <a:r>
                        <a:rPr lang="en-US" sz="1600" baseline="0" dirty="0" smtClean="0"/>
                        <a:t> Determinant of Health</a:t>
                      </a:r>
                      <a:endParaRPr lang="en-US" sz="1600" dirty="0"/>
                    </a:p>
                  </a:txBody>
                  <a:tcPr marL="51435" marR="51435" marT="0" marB="0"/>
                </a:tc>
                <a:tc>
                  <a:txBody>
                    <a:bodyPr/>
                    <a:lstStyle/>
                    <a:p>
                      <a:pPr marL="0" marR="0">
                        <a:spcBef>
                          <a:spcPts val="0"/>
                        </a:spcBef>
                        <a:spcAft>
                          <a:spcPts val="0"/>
                        </a:spcAft>
                      </a:pPr>
                      <a:r>
                        <a:rPr lang="en-US" sz="1600" b="1" dirty="0" smtClean="0"/>
                        <a:t>Dr. Sarah Kimball</a:t>
                      </a:r>
                      <a:endParaRPr lang="en-US" sz="1600" b="1" baseline="0" dirty="0" smtClean="0"/>
                    </a:p>
                  </a:txBody>
                  <a:tcPr marL="51435" marR="51435" marT="0" marB="0"/>
                </a:tc>
              </a:tr>
              <a:tr h="1154426">
                <a:tc>
                  <a:txBody>
                    <a:bodyPr/>
                    <a:lstStyle/>
                    <a:p>
                      <a:pPr marL="0" marR="0">
                        <a:spcBef>
                          <a:spcPts val="0"/>
                        </a:spcBef>
                        <a:spcAft>
                          <a:spcPts val="0"/>
                        </a:spcAft>
                      </a:pPr>
                      <a:r>
                        <a:rPr lang="en-US" sz="1600" dirty="0" smtClean="0"/>
                        <a:t>February 2</a:t>
                      </a:r>
                      <a:r>
                        <a:rPr lang="en-US" sz="1600" baseline="30000" dirty="0" smtClean="0"/>
                        <a:t>nd</a:t>
                      </a:r>
                      <a:r>
                        <a:rPr lang="en-US" sz="1600" baseline="0" dirty="0" smtClean="0"/>
                        <a:t> </a:t>
                      </a:r>
                      <a:endParaRPr lang="en-US" sz="1600" dirty="0"/>
                    </a:p>
                  </a:txBody>
                  <a:tcPr marL="51435" marR="51435" marT="0" marB="0"/>
                </a:tc>
                <a:tc>
                  <a:txBody>
                    <a:bodyPr/>
                    <a:lstStyle/>
                    <a:p>
                      <a:pPr marL="0" marR="0">
                        <a:spcBef>
                          <a:spcPts val="0"/>
                        </a:spcBef>
                        <a:spcAft>
                          <a:spcPts val="0"/>
                        </a:spcAft>
                      </a:pPr>
                      <a:r>
                        <a:rPr lang="en-US" sz="1600" b="1" dirty="0"/>
                        <a:t> </a:t>
                      </a:r>
                      <a:r>
                        <a:rPr lang="en-US" sz="1800" b="1" i="1" kern="1200" dirty="0" smtClean="0">
                          <a:solidFill>
                            <a:schemeClr val="dk1"/>
                          </a:solidFill>
                          <a:effectLst/>
                          <a:latin typeface="+mn-lt"/>
                          <a:ea typeface="+mn-ea"/>
                          <a:cs typeface="+mn-cs"/>
                        </a:rPr>
                        <a:t>Palliative Care at Boston Medical Center: the Myth, the Legend, the Future</a:t>
                      </a:r>
                      <a:endParaRPr lang="en-US" sz="1600" b="1" dirty="0"/>
                    </a:p>
                  </a:txBody>
                  <a:tcPr marL="51435" marR="51435" marT="0" marB="0"/>
                </a:tc>
                <a:tc>
                  <a:txBody>
                    <a:bodyPr/>
                    <a:lstStyle/>
                    <a:p>
                      <a:pPr marL="0" marR="0">
                        <a:spcBef>
                          <a:spcPts val="0"/>
                        </a:spcBef>
                        <a:spcAft>
                          <a:spcPts val="0"/>
                        </a:spcAft>
                      </a:pPr>
                      <a:r>
                        <a:rPr lang="en-US" sz="1600" b="1" dirty="0" smtClean="0"/>
                        <a:t>Dr. Sandhya Rao</a:t>
                      </a:r>
                      <a:endParaRPr lang="en-US" sz="1600" b="1" dirty="0"/>
                    </a:p>
                  </a:txBody>
                  <a:tcPr marL="51435" marR="51435" marT="0" marB="0"/>
                </a:tc>
              </a:tr>
              <a:tr h="1154426">
                <a:tc>
                  <a:txBody>
                    <a:bodyPr/>
                    <a:lstStyle/>
                    <a:p>
                      <a:pPr marL="0" marR="0">
                        <a:spcBef>
                          <a:spcPts val="0"/>
                        </a:spcBef>
                        <a:spcAft>
                          <a:spcPts val="0"/>
                        </a:spcAft>
                      </a:pPr>
                      <a:r>
                        <a:rPr lang="en-US" sz="1600" dirty="0" smtClean="0"/>
                        <a:t>February 9</a:t>
                      </a:r>
                      <a:r>
                        <a:rPr lang="en-US" sz="1600" baseline="30000" dirty="0" smtClean="0"/>
                        <a:t>th</a:t>
                      </a:r>
                      <a:r>
                        <a:rPr lang="en-US" sz="1600" baseline="0" dirty="0" smtClean="0"/>
                        <a:t> </a:t>
                      </a:r>
                      <a:endParaRPr lang="en-US" sz="1600" dirty="0"/>
                    </a:p>
                  </a:txBody>
                  <a:tcPr marL="51435" marR="51435" marT="0" marB="0"/>
                </a:tc>
                <a:tc>
                  <a:txBody>
                    <a:bodyPr/>
                    <a:lstStyle/>
                    <a:p>
                      <a:pPr marL="0" marR="0">
                        <a:spcBef>
                          <a:spcPts val="0"/>
                        </a:spcBef>
                        <a:spcAft>
                          <a:spcPts val="0"/>
                        </a:spcAft>
                      </a:pPr>
                      <a:r>
                        <a:rPr lang="en-US" sz="1800" b="1" kern="1200" dirty="0" smtClean="0">
                          <a:solidFill>
                            <a:schemeClr val="dk1"/>
                          </a:solidFill>
                          <a:effectLst/>
                          <a:latin typeface="+mn-lt"/>
                          <a:ea typeface="+mn-ea"/>
                          <a:cs typeface="+mn-cs"/>
                        </a:rPr>
                        <a:t>Biologics for severe asthma: A turning point?</a:t>
                      </a:r>
                      <a:endParaRPr lang="en-US" sz="1600" dirty="0"/>
                    </a:p>
                  </a:txBody>
                  <a:tcPr marL="51435" marR="51435" marT="0" marB="0"/>
                </a:tc>
                <a:tc>
                  <a:txBody>
                    <a:bodyPr/>
                    <a:lstStyle/>
                    <a:p>
                      <a:pPr marL="0" marR="0">
                        <a:spcBef>
                          <a:spcPts val="0"/>
                        </a:spcBef>
                        <a:spcAft>
                          <a:spcPts val="0"/>
                        </a:spcAft>
                      </a:pPr>
                      <a:r>
                        <a:rPr lang="en-US" sz="1600" b="1" dirty="0" smtClean="0"/>
                        <a:t>Dr.</a:t>
                      </a:r>
                      <a:r>
                        <a:rPr lang="en-US" sz="1600" b="1" baseline="0" dirty="0" smtClean="0"/>
                        <a:t> George O’Connor</a:t>
                      </a:r>
                      <a:endParaRPr lang="en-US" sz="1600" b="1" dirty="0"/>
                    </a:p>
                  </a:txBody>
                  <a:tcPr marL="51435" marR="51435" marT="0" marB="0"/>
                </a:tc>
              </a:tr>
              <a:tr h="769617">
                <a:tc>
                  <a:txBody>
                    <a:bodyPr/>
                    <a:lstStyle/>
                    <a:p>
                      <a:pPr marL="0" marR="0">
                        <a:spcBef>
                          <a:spcPts val="0"/>
                        </a:spcBef>
                        <a:spcAft>
                          <a:spcPts val="0"/>
                        </a:spcAft>
                      </a:pPr>
                      <a:r>
                        <a:rPr lang="en-US" sz="1600" dirty="0" smtClean="0"/>
                        <a:t>February</a:t>
                      </a:r>
                      <a:r>
                        <a:rPr lang="en-US" sz="1600" baseline="0" dirty="0" smtClean="0"/>
                        <a:t> 16</a:t>
                      </a:r>
                      <a:r>
                        <a:rPr lang="en-US" sz="1600" baseline="30000" dirty="0" smtClean="0"/>
                        <a:t>th</a:t>
                      </a:r>
                      <a:r>
                        <a:rPr lang="en-US" sz="1600" baseline="0" dirty="0" smtClean="0"/>
                        <a:t> </a:t>
                      </a:r>
                      <a:r>
                        <a:rPr lang="en-US" sz="1600" dirty="0" smtClean="0"/>
                        <a:t> </a:t>
                      </a:r>
                      <a:endParaRPr lang="en-US" sz="1600" dirty="0"/>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t>CLINICAL / RESEARCH</a:t>
                      </a:r>
                    </a:p>
                    <a:p>
                      <a:pPr marL="0" marR="0">
                        <a:spcBef>
                          <a:spcPts val="0"/>
                        </a:spcBef>
                        <a:spcAft>
                          <a:spcPts val="0"/>
                        </a:spcAft>
                      </a:pPr>
                      <a:r>
                        <a:rPr lang="en-US" sz="1600" baseline="0" dirty="0" smtClean="0"/>
                        <a:t>Topic: </a:t>
                      </a:r>
                      <a:r>
                        <a:rPr lang="en-US" sz="1600" baseline="0" dirty="0" smtClean="0"/>
                        <a:t>Renal Autoimmunity</a:t>
                      </a:r>
                      <a:endParaRPr lang="en-US" sz="1600" dirty="0" smtClean="0"/>
                    </a:p>
                  </a:txBody>
                  <a:tcPr marL="51435" marR="51435" marT="0" marB="0"/>
                </a:tc>
                <a:tc>
                  <a:txBody>
                    <a:bodyPr/>
                    <a:lstStyle/>
                    <a:p>
                      <a:pPr marL="0" marR="0">
                        <a:spcBef>
                          <a:spcPts val="0"/>
                        </a:spcBef>
                        <a:spcAft>
                          <a:spcPts val="0"/>
                        </a:spcAft>
                      </a:pPr>
                      <a:r>
                        <a:rPr lang="en-US" sz="1600" b="1" dirty="0" smtClean="0"/>
                        <a:t>Drs. Ian Rifkin and Ramon Bonegio</a:t>
                      </a:r>
                      <a:endParaRPr lang="en-US" sz="1600" b="1" dirty="0"/>
                    </a:p>
                  </a:txBody>
                  <a:tcPr marL="51435" marR="51435" marT="0" marB="0"/>
                </a:tc>
              </a:tr>
            </a:tbl>
          </a:graphicData>
        </a:graphic>
      </p:graphicFrame>
      <p:sp>
        <p:nvSpPr>
          <p:cNvPr id="13" name="Slide Number Placeholder 12"/>
          <p:cNvSpPr>
            <a:spLocks noGrp="1"/>
          </p:cNvSpPr>
          <p:nvPr>
            <p:ph type="sldNum" sz="quarter" idx="12"/>
          </p:nvPr>
        </p:nvSpPr>
        <p:spPr/>
        <p:txBody>
          <a:bodyPr/>
          <a:lstStyle/>
          <a:p>
            <a:fld id="{C10A22A0-0234-4E2A-8D7A-58248F26075A}" type="slidenum">
              <a:rPr lang="en-US" altLang="en-US" smtClean="0">
                <a:solidFill>
                  <a:srgbClr val="000000"/>
                </a:solidFill>
              </a:rPr>
              <a:pPr/>
              <a:t>11</a:t>
            </a:fld>
            <a:endParaRPr lang="en-US" altLang="en-US" dirty="0">
              <a:solidFill>
                <a:srgbClr val="000000"/>
              </a:solidFill>
            </a:endParaRPr>
          </a:p>
        </p:txBody>
      </p:sp>
    </p:spTree>
    <p:extLst>
      <p:ext uri="{BB962C8B-B14F-4D97-AF65-F5344CB8AC3E}">
        <p14:creationId xmlns:p14="http://schemas.microsoft.com/office/powerpoint/2010/main" val="2724349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950" y="96837"/>
            <a:ext cx="10515600" cy="1325563"/>
          </a:xfrm>
        </p:spPr>
        <p:txBody>
          <a:bodyPr/>
          <a:lstStyle/>
          <a:p>
            <a:pPr algn="ctr"/>
            <a:r>
              <a:rPr lang="en-US" b="1" dirty="0" smtClean="0">
                <a:solidFill>
                  <a:srgbClr val="FF0000"/>
                </a:solidFill>
              </a:rPr>
              <a:t>Grand Rounds Speakers</a:t>
            </a:r>
            <a:endParaRPr lang="en-US" b="1" dirty="0">
              <a:solidFill>
                <a:srgbClr val="FF0000"/>
              </a:solidFill>
            </a:endParaRPr>
          </a:p>
        </p:txBody>
      </p:sp>
      <p:graphicFrame>
        <p:nvGraphicFramePr>
          <p:cNvPr id="10" name="Content Placeholder 9"/>
          <p:cNvGraphicFramePr>
            <a:graphicFrameLocks noGrp="1"/>
          </p:cNvGraphicFramePr>
          <p:nvPr>
            <p:ph idx="1"/>
            <p:extLst/>
          </p:nvPr>
        </p:nvGraphicFramePr>
        <p:xfrm>
          <a:off x="368300" y="1142313"/>
          <a:ext cx="11518900" cy="5193713"/>
        </p:xfrm>
        <a:graphic>
          <a:graphicData uri="http://schemas.openxmlformats.org/drawingml/2006/table">
            <a:tbl>
              <a:tblPr firstRow="1" bandRow="1">
                <a:tableStyleId>{5C22544A-7EE6-4342-B048-85BDC9FD1C3A}</a:tableStyleId>
              </a:tblPr>
              <a:tblGrid>
                <a:gridCol w="2801424"/>
                <a:gridCol w="5220047"/>
                <a:gridCol w="3497429"/>
              </a:tblGrid>
              <a:tr h="627394">
                <a:tc>
                  <a:txBody>
                    <a:bodyPr/>
                    <a:lstStyle/>
                    <a:p>
                      <a:r>
                        <a:rPr lang="en-US" sz="2000" dirty="0" smtClean="0"/>
                        <a:t>Date</a:t>
                      </a:r>
                      <a:endParaRPr lang="en-US" sz="2000" dirty="0"/>
                    </a:p>
                  </a:txBody>
                  <a:tcPr marL="68580" marR="68580" marT="34290" marB="34290"/>
                </a:tc>
                <a:tc>
                  <a:txBody>
                    <a:bodyPr/>
                    <a:lstStyle/>
                    <a:p>
                      <a:r>
                        <a:rPr lang="en-US" sz="2000" dirty="0" smtClean="0"/>
                        <a:t>Topic </a:t>
                      </a:r>
                      <a:endParaRPr lang="en-US" sz="2000" dirty="0"/>
                    </a:p>
                  </a:txBody>
                  <a:tcPr marL="68580" marR="68580" marT="34290" marB="34290"/>
                </a:tc>
                <a:tc>
                  <a:txBody>
                    <a:bodyPr/>
                    <a:lstStyle/>
                    <a:p>
                      <a:r>
                        <a:rPr lang="en-US" sz="2000" dirty="0" smtClean="0"/>
                        <a:t>Speaker</a:t>
                      </a:r>
                      <a:endParaRPr lang="en-US" sz="2000" dirty="0"/>
                    </a:p>
                  </a:txBody>
                  <a:tcPr marL="68580" marR="68580" marT="34290" marB="34290"/>
                </a:tc>
              </a:tr>
              <a:tr h="874639">
                <a:tc>
                  <a:txBody>
                    <a:bodyPr/>
                    <a:lstStyle/>
                    <a:p>
                      <a:pPr marL="0" marR="0">
                        <a:spcBef>
                          <a:spcPts val="0"/>
                        </a:spcBef>
                        <a:spcAft>
                          <a:spcPts val="0"/>
                        </a:spcAft>
                      </a:pPr>
                      <a:r>
                        <a:rPr lang="en-US" sz="1600" dirty="0" smtClean="0"/>
                        <a:t>February 23</a:t>
                      </a:r>
                      <a:r>
                        <a:rPr lang="en-US" sz="1600" baseline="30000" dirty="0" smtClean="0"/>
                        <a:t>rd</a:t>
                      </a:r>
                      <a:r>
                        <a:rPr lang="en-US" sz="1600" dirty="0" smtClean="0"/>
                        <a:t> </a:t>
                      </a:r>
                      <a:endParaRPr lang="en-US" sz="1600" dirty="0"/>
                    </a:p>
                  </a:txBody>
                  <a:tcPr marL="51435" marR="51435" marT="0" marB="0"/>
                </a:tc>
                <a:tc>
                  <a:txBody>
                    <a:bodyPr/>
                    <a:lstStyle/>
                    <a:p>
                      <a:pPr marL="0" marR="0">
                        <a:spcBef>
                          <a:spcPts val="0"/>
                        </a:spcBef>
                        <a:spcAft>
                          <a:spcPts val="0"/>
                        </a:spcAft>
                      </a:pPr>
                      <a:r>
                        <a:rPr lang="en-US" sz="1600" dirty="0" smtClean="0"/>
                        <a:t>Ethics</a:t>
                      </a:r>
                      <a:r>
                        <a:rPr lang="en-US" sz="1600" baseline="0" dirty="0" smtClean="0"/>
                        <a:t> Panel</a:t>
                      </a:r>
                      <a:endParaRPr lang="en-US" sz="1600" dirty="0"/>
                    </a:p>
                  </a:txBody>
                  <a:tcPr marL="51435" marR="51435" marT="0" marB="0"/>
                </a:tc>
                <a:tc>
                  <a:txBody>
                    <a:bodyPr/>
                    <a:lstStyle/>
                    <a:p>
                      <a:pPr marL="0" marR="0">
                        <a:spcBef>
                          <a:spcPts val="0"/>
                        </a:spcBef>
                        <a:spcAft>
                          <a:spcPts val="0"/>
                        </a:spcAft>
                      </a:pPr>
                      <a:r>
                        <a:rPr lang="en-US" sz="1600" b="1" kern="1200" dirty="0" smtClean="0">
                          <a:solidFill>
                            <a:schemeClr val="dk1"/>
                          </a:solidFill>
                          <a:effectLst/>
                          <a:latin typeface="+mn-lt"/>
                          <a:ea typeface="+mn-ea"/>
                          <a:cs typeface="+mn-cs"/>
                        </a:rPr>
                        <a:t>Michael </a:t>
                      </a:r>
                      <a:r>
                        <a:rPr lang="en-US" sz="1600" b="1" kern="1200" dirty="0" err="1" smtClean="0">
                          <a:solidFill>
                            <a:schemeClr val="dk1"/>
                          </a:solidFill>
                          <a:effectLst/>
                          <a:latin typeface="+mn-lt"/>
                          <a:ea typeface="+mn-ea"/>
                          <a:cs typeface="+mn-cs"/>
                        </a:rPr>
                        <a:t>Ieong</a:t>
                      </a:r>
                      <a:r>
                        <a:rPr lang="en-US" sz="1600" b="1" kern="1200" dirty="0" smtClean="0">
                          <a:solidFill>
                            <a:schemeClr val="dk1"/>
                          </a:solidFill>
                          <a:effectLst/>
                          <a:latin typeface="+mn-lt"/>
                          <a:ea typeface="+mn-ea"/>
                          <a:cs typeface="+mn-cs"/>
                        </a:rPr>
                        <a:t> and </a:t>
                      </a:r>
                      <a:r>
                        <a:rPr lang="en-US" sz="1600" b="1" kern="1200" dirty="0" err="1" smtClean="0">
                          <a:solidFill>
                            <a:schemeClr val="dk1"/>
                          </a:solidFill>
                          <a:effectLst/>
                          <a:latin typeface="+mn-lt"/>
                          <a:ea typeface="+mn-ea"/>
                          <a:cs typeface="+mn-cs"/>
                        </a:rPr>
                        <a:t>Jolion</a:t>
                      </a:r>
                      <a:r>
                        <a:rPr lang="en-US" sz="1600" b="1" kern="1200" dirty="0" smtClean="0">
                          <a:solidFill>
                            <a:schemeClr val="dk1"/>
                          </a:solidFill>
                          <a:effectLst/>
                          <a:latin typeface="+mn-lt"/>
                          <a:ea typeface="+mn-ea"/>
                          <a:cs typeface="+mn-cs"/>
                        </a:rPr>
                        <a:t> McGreevy</a:t>
                      </a:r>
                      <a:endParaRPr lang="en-US" sz="1400" b="1" baseline="0" dirty="0" smtClean="0"/>
                    </a:p>
                  </a:txBody>
                  <a:tcPr marL="51435" marR="51435" marT="0" marB="0"/>
                </a:tc>
              </a:tr>
              <a:tr h="856735">
                <a:tc>
                  <a:txBody>
                    <a:bodyPr/>
                    <a:lstStyle/>
                    <a:p>
                      <a:pPr marL="0" marR="0">
                        <a:spcBef>
                          <a:spcPts val="0"/>
                        </a:spcBef>
                        <a:spcAft>
                          <a:spcPts val="0"/>
                        </a:spcAft>
                      </a:pPr>
                      <a:r>
                        <a:rPr lang="en-US" sz="1600" dirty="0" smtClean="0"/>
                        <a:t>March 2</a:t>
                      </a:r>
                      <a:r>
                        <a:rPr lang="en-US" sz="1600" baseline="30000" dirty="0" smtClean="0"/>
                        <a:t>nd</a:t>
                      </a:r>
                      <a:r>
                        <a:rPr lang="en-US" sz="1600" dirty="0" smtClean="0"/>
                        <a:t> </a:t>
                      </a:r>
                      <a:endParaRPr lang="en-US" sz="1600" dirty="0"/>
                    </a:p>
                  </a:txBody>
                  <a:tcPr marL="51435" marR="51435" marT="0" marB="0"/>
                </a:tc>
                <a:tc>
                  <a:txBody>
                    <a:bodyPr/>
                    <a:lstStyle/>
                    <a:p>
                      <a:pPr marL="0" marR="0">
                        <a:spcBef>
                          <a:spcPts val="0"/>
                        </a:spcBef>
                        <a:spcAft>
                          <a:spcPts val="0"/>
                        </a:spcAft>
                      </a:pPr>
                      <a:r>
                        <a:rPr lang="en-US" sz="1600" baseline="0" dirty="0" smtClean="0"/>
                        <a:t>Topic</a:t>
                      </a:r>
                      <a:r>
                        <a:rPr lang="en-US" sz="1600" baseline="0" dirty="0" smtClean="0"/>
                        <a:t>: TBD</a:t>
                      </a:r>
                      <a:endParaRPr lang="en-US" sz="1600" dirty="0" smtClean="0"/>
                    </a:p>
                    <a:p>
                      <a:pPr marL="0" marR="0">
                        <a:spcBef>
                          <a:spcPts val="0"/>
                        </a:spcBef>
                        <a:spcAft>
                          <a:spcPts val="0"/>
                        </a:spcAft>
                      </a:pPr>
                      <a:r>
                        <a:rPr lang="en-US" sz="1600" dirty="0" smtClean="0"/>
                        <a:t> </a:t>
                      </a:r>
                      <a:endParaRPr lang="en-US" sz="1600" dirty="0"/>
                    </a:p>
                  </a:txBody>
                  <a:tcPr marL="51435" marR="51435" marT="0" marB="0"/>
                </a:tc>
                <a:tc>
                  <a:txBody>
                    <a:bodyPr/>
                    <a:lstStyle/>
                    <a:p>
                      <a:pPr marL="0" marR="0">
                        <a:spcBef>
                          <a:spcPts val="0"/>
                        </a:spcBef>
                        <a:spcAft>
                          <a:spcPts val="0"/>
                        </a:spcAft>
                      </a:pPr>
                      <a:r>
                        <a:rPr lang="en-US" sz="1600" b="1" baseline="0" dirty="0" smtClean="0"/>
                        <a:t>TBD</a:t>
                      </a:r>
                      <a:endParaRPr lang="en-US" sz="1600" b="1" baseline="0" dirty="0" smtClean="0"/>
                    </a:p>
                  </a:txBody>
                  <a:tcPr marL="51435" marR="51435" marT="0" marB="0"/>
                </a:tc>
              </a:tr>
              <a:tr h="832022">
                <a:tc>
                  <a:txBody>
                    <a:bodyPr/>
                    <a:lstStyle/>
                    <a:p>
                      <a:pPr marL="0" marR="0">
                        <a:spcBef>
                          <a:spcPts val="0"/>
                        </a:spcBef>
                        <a:spcAft>
                          <a:spcPts val="0"/>
                        </a:spcAft>
                      </a:pPr>
                      <a:r>
                        <a:rPr lang="en-US" sz="1600" dirty="0" smtClean="0"/>
                        <a:t>March 9</a:t>
                      </a:r>
                      <a:r>
                        <a:rPr lang="en-US" sz="1600" baseline="30000" dirty="0" smtClean="0"/>
                        <a:t>th</a:t>
                      </a:r>
                      <a:r>
                        <a:rPr lang="en-US" sz="1600" dirty="0" smtClean="0"/>
                        <a:t> </a:t>
                      </a:r>
                      <a:endParaRPr lang="en-US" sz="1600" dirty="0"/>
                    </a:p>
                  </a:txBody>
                  <a:tcPr marL="51435" marR="51435" marT="0" marB="0"/>
                </a:tc>
                <a:tc>
                  <a:txBody>
                    <a:bodyPr/>
                    <a:lstStyle/>
                    <a:p>
                      <a:pPr marL="0" marR="0">
                        <a:spcBef>
                          <a:spcPts val="0"/>
                        </a:spcBef>
                        <a:spcAft>
                          <a:spcPts val="0"/>
                        </a:spcAft>
                      </a:pPr>
                      <a:r>
                        <a:rPr lang="en-US" sz="1800" b="0" kern="1200" dirty="0" err="1" smtClean="0">
                          <a:solidFill>
                            <a:schemeClr val="dk1"/>
                          </a:solidFill>
                          <a:effectLst/>
                          <a:latin typeface="+mn-lt"/>
                          <a:ea typeface="+mn-ea"/>
                          <a:cs typeface="+mn-cs"/>
                        </a:rPr>
                        <a:t>Neuroprognostication</a:t>
                      </a:r>
                      <a:r>
                        <a:rPr lang="en-US" sz="1800" b="0" kern="1200" dirty="0" smtClean="0">
                          <a:solidFill>
                            <a:schemeClr val="dk1"/>
                          </a:solidFill>
                          <a:effectLst/>
                          <a:latin typeface="+mn-lt"/>
                          <a:ea typeface="+mn-ea"/>
                          <a:cs typeface="+mn-cs"/>
                        </a:rPr>
                        <a:t> after Cardiac Arrest</a:t>
                      </a:r>
                      <a:endParaRPr lang="en-US" sz="1600" b="0" dirty="0" smtClean="0"/>
                    </a:p>
                    <a:p>
                      <a:pPr marL="0" marR="0">
                        <a:spcBef>
                          <a:spcPts val="0"/>
                        </a:spcBef>
                        <a:spcAft>
                          <a:spcPts val="0"/>
                        </a:spcAft>
                      </a:pPr>
                      <a:r>
                        <a:rPr lang="en-US" sz="1600" dirty="0" smtClean="0"/>
                        <a:t> </a:t>
                      </a:r>
                      <a:endParaRPr lang="en-US" sz="1600" dirty="0"/>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t>Dr. Davi</a:t>
                      </a:r>
                      <a:r>
                        <a:rPr lang="en-US" sz="1600" b="1" baseline="0" dirty="0" smtClean="0"/>
                        <a:t>d Greer</a:t>
                      </a:r>
                    </a:p>
                    <a:p>
                      <a:pPr marL="0" marR="0">
                        <a:spcBef>
                          <a:spcPts val="0"/>
                        </a:spcBef>
                        <a:spcAft>
                          <a:spcPts val="0"/>
                        </a:spcAft>
                      </a:pPr>
                      <a:endParaRPr lang="en-US" sz="1600" dirty="0"/>
                    </a:p>
                    <a:p>
                      <a:pPr marL="0" marR="0">
                        <a:spcBef>
                          <a:spcPts val="0"/>
                        </a:spcBef>
                        <a:spcAft>
                          <a:spcPts val="0"/>
                        </a:spcAft>
                      </a:pPr>
                      <a:endParaRPr lang="en-US" sz="1600" dirty="0"/>
                    </a:p>
                  </a:txBody>
                  <a:tcPr marL="51435" marR="51435" marT="0" marB="0"/>
                </a:tc>
              </a:tr>
              <a:tr h="848497">
                <a:tc>
                  <a:txBody>
                    <a:bodyPr/>
                    <a:lstStyle/>
                    <a:p>
                      <a:pPr marL="0" marR="0">
                        <a:spcBef>
                          <a:spcPts val="0"/>
                        </a:spcBef>
                        <a:spcAft>
                          <a:spcPts val="0"/>
                        </a:spcAft>
                      </a:pPr>
                      <a:r>
                        <a:rPr lang="en-US" sz="1600" dirty="0" smtClean="0"/>
                        <a:t>March 16</a:t>
                      </a:r>
                      <a:r>
                        <a:rPr lang="en-US" sz="1600" baseline="30000" dirty="0" smtClean="0"/>
                        <a:t>th</a:t>
                      </a:r>
                      <a:r>
                        <a:rPr lang="en-US" sz="1600" dirty="0" smtClean="0"/>
                        <a:t> </a:t>
                      </a:r>
                      <a:endParaRPr lang="en-US" sz="1600" dirty="0"/>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t>CLINICAL / RESEARCH</a:t>
                      </a:r>
                    </a:p>
                    <a:p>
                      <a:pPr marL="0" marR="0">
                        <a:spcBef>
                          <a:spcPts val="0"/>
                        </a:spcBef>
                        <a:spcAft>
                          <a:spcPts val="0"/>
                        </a:spcAft>
                      </a:pPr>
                      <a:r>
                        <a:rPr lang="en-US" sz="1600" baseline="0" dirty="0" smtClean="0"/>
                        <a:t>Topic: </a:t>
                      </a:r>
                      <a:r>
                        <a:rPr lang="en-US" sz="1600" baseline="0" dirty="0" smtClean="0"/>
                        <a:t>HIV Related Topic</a:t>
                      </a:r>
                      <a:endParaRPr lang="en-US" sz="1600" dirty="0" smtClean="0"/>
                    </a:p>
                  </a:txBody>
                  <a:tcPr marL="51435" marR="51435" marT="0" marB="0"/>
                </a:tc>
                <a:tc>
                  <a:txBody>
                    <a:bodyPr/>
                    <a:lstStyle/>
                    <a:p>
                      <a:pPr marL="0" marR="0">
                        <a:spcBef>
                          <a:spcPts val="0"/>
                        </a:spcBef>
                        <a:spcAft>
                          <a:spcPts val="0"/>
                        </a:spcAft>
                      </a:pPr>
                      <a:r>
                        <a:rPr lang="en-US" sz="1600" b="1" dirty="0" smtClean="0"/>
                        <a:t>Drs.</a:t>
                      </a:r>
                      <a:r>
                        <a:rPr lang="en-US" sz="1600" b="1" baseline="0" dirty="0" smtClean="0"/>
                        <a:t> Manish Sagar and Ioana Bica</a:t>
                      </a:r>
                      <a:endParaRPr lang="en-US" sz="1600" b="1" dirty="0"/>
                    </a:p>
                  </a:txBody>
                  <a:tcPr marL="51435" marR="51435" marT="0" marB="0"/>
                </a:tc>
              </a:tr>
              <a:tr h="1154426">
                <a:tc>
                  <a:txBody>
                    <a:bodyPr/>
                    <a:lstStyle/>
                    <a:p>
                      <a:pPr marL="0" marR="0">
                        <a:spcBef>
                          <a:spcPts val="0"/>
                        </a:spcBef>
                        <a:spcAft>
                          <a:spcPts val="0"/>
                        </a:spcAft>
                      </a:pPr>
                      <a:r>
                        <a:rPr lang="en-US" sz="1600" dirty="0" smtClean="0"/>
                        <a:t>March 23</a:t>
                      </a:r>
                      <a:r>
                        <a:rPr lang="en-US" sz="1600" baseline="30000" dirty="0" smtClean="0"/>
                        <a:t>rd</a:t>
                      </a:r>
                      <a:endParaRPr lang="en-US" sz="1600" dirty="0"/>
                    </a:p>
                  </a:txBody>
                  <a:tcPr marL="51435" marR="51435" marT="0" marB="0"/>
                </a:tc>
                <a:tc>
                  <a:txBody>
                    <a:bodyPr/>
                    <a:lstStyle/>
                    <a:p>
                      <a:pPr marL="0" marR="0">
                        <a:spcBef>
                          <a:spcPts val="0"/>
                        </a:spcBef>
                        <a:spcAft>
                          <a:spcPts val="0"/>
                        </a:spcAft>
                      </a:pPr>
                      <a:r>
                        <a:rPr lang="en-US" sz="1800" b="1" kern="1200" dirty="0" smtClean="0">
                          <a:solidFill>
                            <a:schemeClr val="dk1"/>
                          </a:solidFill>
                          <a:effectLst/>
                          <a:latin typeface="+mn-lt"/>
                          <a:ea typeface="+mn-ea"/>
                          <a:cs typeface="+mn-cs"/>
                        </a:rPr>
                        <a:t>Mark Moskowitz Visiting Professor Lecture</a:t>
                      </a:r>
                      <a:endParaRPr lang="en-US" sz="1600" dirty="0" smtClean="0"/>
                    </a:p>
                  </a:txBody>
                  <a:tcPr marL="51435" marR="51435" marT="0" marB="0"/>
                </a:tc>
                <a:tc>
                  <a:txBody>
                    <a:bodyPr/>
                    <a:lstStyle/>
                    <a:p>
                      <a:pPr marL="0" marR="0">
                        <a:spcBef>
                          <a:spcPts val="0"/>
                        </a:spcBef>
                        <a:spcAft>
                          <a:spcPts val="0"/>
                        </a:spcAft>
                      </a:pPr>
                      <a:r>
                        <a:rPr lang="en-US" sz="1600" b="1" kern="1200" dirty="0" smtClean="0">
                          <a:solidFill>
                            <a:schemeClr val="dk1"/>
                          </a:solidFill>
                          <a:effectLst/>
                          <a:latin typeface="+mn-lt"/>
                          <a:ea typeface="+mn-ea"/>
                          <a:cs typeface="+mn-cs"/>
                        </a:rPr>
                        <a:t>Joann G. Elmore M.D., M.P.H.</a:t>
                      </a:r>
                      <a:r>
                        <a:rPr lang="en-US" sz="1800" kern="1200" dirty="0" smtClean="0">
                          <a:solidFill>
                            <a:schemeClr val="dk1"/>
                          </a:solidFill>
                          <a:effectLst/>
                          <a:latin typeface="+mn-lt"/>
                          <a:ea typeface="+mn-ea"/>
                          <a:cs typeface="+mn-cs"/>
                        </a:rPr>
                        <a:t/>
                      </a:r>
                      <a:br>
                        <a:rPr lang="en-US" sz="1800" kern="1200" dirty="0" smtClean="0">
                          <a:solidFill>
                            <a:schemeClr val="dk1"/>
                          </a:solidFill>
                          <a:effectLst/>
                          <a:latin typeface="+mn-lt"/>
                          <a:ea typeface="+mn-ea"/>
                          <a:cs typeface="+mn-cs"/>
                        </a:rPr>
                      </a:br>
                      <a:r>
                        <a:rPr lang="en-US" sz="1400" kern="1200" dirty="0" smtClean="0">
                          <a:solidFill>
                            <a:schemeClr val="dk1"/>
                          </a:solidFill>
                          <a:effectLst/>
                          <a:latin typeface="+mn-lt"/>
                          <a:ea typeface="+mn-ea"/>
                          <a:cs typeface="+mn-cs"/>
                        </a:rPr>
                        <a:t>Professor of Medicine, </a:t>
                      </a:r>
                      <a:br>
                        <a:rPr lang="en-US" sz="1400" kern="1200" dirty="0" smtClean="0">
                          <a:solidFill>
                            <a:schemeClr val="dk1"/>
                          </a:solidFill>
                          <a:effectLst/>
                          <a:latin typeface="+mn-lt"/>
                          <a:ea typeface="+mn-ea"/>
                          <a:cs typeface="+mn-cs"/>
                        </a:rPr>
                      </a:br>
                      <a:r>
                        <a:rPr lang="en-US" sz="1400" kern="1200" dirty="0" smtClean="0">
                          <a:solidFill>
                            <a:schemeClr val="dk1"/>
                          </a:solidFill>
                          <a:effectLst/>
                          <a:latin typeface="+mn-lt"/>
                          <a:ea typeface="+mn-ea"/>
                          <a:cs typeface="+mn-cs"/>
                        </a:rPr>
                        <a:t>Adjunct Professor of Epidemiology,</a:t>
                      </a:r>
                      <a:br>
                        <a:rPr lang="en-US" sz="1400" kern="1200" dirty="0" smtClean="0">
                          <a:solidFill>
                            <a:schemeClr val="dk1"/>
                          </a:solidFill>
                          <a:effectLst/>
                          <a:latin typeface="+mn-lt"/>
                          <a:ea typeface="+mn-ea"/>
                          <a:cs typeface="+mn-cs"/>
                        </a:rPr>
                      </a:br>
                      <a:r>
                        <a:rPr lang="en-US" sz="1400" kern="1200" dirty="0" smtClean="0">
                          <a:solidFill>
                            <a:schemeClr val="dk1"/>
                          </a:solidFill>
                          <a:effectLst/>
                          <a:latin typeface="+mn-lt"/>
                          <a:ea typeface="+mn-ea"/>
                          <a:cs typeface="+mn-cs"/>
                        </a:rPr>
                        <a:t>University of Washington School of Medicine</a:t>
                      </a:r>
                      <a:br>
                        <a:rPr lang="en-US" sz="1400" kern="1200" dirty="0" smtClean="0">
                          <a:solidFill>
                            <a:schemeClr val="dk1"/>
                          </a:solidFill>
                          <a:effectLst/>
                          <a:latin typeface="+mn-lt"/>
                          <a:ea typeface="+mn-ea"/>
                          <a:cs typeface="+mn-cs"/>
                        </a:rPr>
                      </a:br>
                      <a:r>
                        <a:rPr lang="en-US" sz="1400" kern="1200" dirty="0" smtClean="0">
                          <a:solidFill>
                            <a:schemeClr val="dk1"/>
                          </a:solidFill>
                          <a:effectLst/>
                          <a:latin typeface="+mn-lt"/>
                          <a:ea typeface="+mn-ea"/>
                          <a:cs typeface="+mn-cs"/>
                        </a:rPr>
                        <a:t>Harborview Medical Center</a:t>
                      </a:r>
                      <a:endParaRPr lang="en-US" sz="1200" b="1" dirty="0"/>
                    </a:p>
                  </a:txBody>
                  <a:tcPr marL="51435" marR="51435" marT="0" marB="0"/>
                </a:tc>
              </a:tr>
            </a:tbl>
          </a:graphicData>
        </a:graphic>
      </p:graphicFrame>
      <p:sp>
        <p:nvSpPr>
          <p:cNvPr id="13" name="Slide Number Placeholder 12"/>
          <p:cNvSpPr>
            <a:spLocks noGrp="1"/>
          </p:cNvSpPr>
          <p:nvPr>
            <p:ph type="sldNum" sz="quarter" idx="12"/>
          </p:nvPr>
        </p:nvSpPr>
        <p:spPr/>
        <p:txBody>
          <a:bodyPr/>
          <a:lstStyle/>
          <a:p>
            <a:fld id="{C10A22A0-0234-4E2A-8D7A-58248F26075A}" type="slidenum">
              <a:rPr lang="en-US" altLang="en-US" smtClean="0">
                <a:solidFill>
                  <a:srgbClr val="000000"/>
                </a:solidFill>
              </a:rPr>
              <a:pPr/>
              <a:t>12</a:t>
            </a:fld>
            <a:endParaRPr lang="en-US" altLang="en-US" dirty="0">
              <a:solidFill>
                <a:srgbClr val="000000"/>
              </a:solidFill>
            </a:endParaRPr>
          </a:p>
        </p:txBody>
      </p:sp>
    </p:spTree>
    <p:extLst>
      <p:ext uri="{BB962C8B-B14F-4D97-AF65-F5344CB8AC3E}">
        <p14:creationId xmlns:p14="http://schemas.microsoft.com/office/powerpoint/2010/main" val="889014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Wilson Lab Research Program Overview</a:t>
            </a:r>
            <a:endParaRPr lang="en-US" dirty="0"/>
          </a:p>
        </p:txBody>
      </p:sp>
      <p:sp>
        <p:nvSpPr>
          <p:cNvPr id="3" name="Subtitle 2"/>
          <p:cNvSpPr>
            <a:spLocks noGrp="1"/>
          </p:cNvSpPr>
          <p:nvPr>
            <p:ph type="subTitle" idx="1"/>
          </p:nvPr>
        </p:nvSpPr>
        <p:spPr/>
        <p:txBody>
          <a:bodyPr/>
          <a:lstStyle/>
          <a:p>
            <a:r>
              <a:rPr lang="en-US" dirty="0" smtClean="0"/>
              <a:t>DOM Faculty meeting</a:t>
            </a:r>
          </a:p>
          <a:p>
            <a:r>
              <a:rPr lang="en-US" dirty="0"/>
              <a:t> </a:t>
            </a:r>
            <a:r>
              <a:rPr lang="en-US" dirty="0" smtClean="0"/>
              <a:t>1/23/18</a:t>
            </a:r>
            <a:endParaRPr lang="en-US" dirty="0"/>
          </a:p>
        </p:txBody>
      </p:sp>
    </p:spTree>
    <p:extLst>
      <p:ext uri="{BB962C8B-B14F-4D97-AF65-F5344CB8AC3E}">
        <p14:creationId xmlns:p14="http://schemas.microsoft.com/office/powerpoint/2010/main" val="462981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atin typeface="Arial" charset="0"/>
              </a:rPr>
              <a:t>PiZZ AATD phenotypes:</a:t>
            </a:r>
          </a:p>
        </p:txBody>
      </p:sp>
      <p:graphicFrame>
        <p:nvGraphicFramePr>
          <p:cNvPr id="8" name="Diagram 7"/>
          <p:cNvGraphicFramePr/>
          <p:nvPr>
            <p:extLst/>
          </p:nvPr>
        </p:nvGraphicFramePr>
        <p:xfrm>
          <a:off x="1961915" y="1451511"/>
          <a:ext cx="8248886" cy="2289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a:spLocks noChangeArrowheads="1"/>
          </p:cNvSpPr>
          <p:nvPr/>
        </p:nvSpPr>
        <p:spPr bwMode="auto">
          <a:xfrm>
            <a:off x="1765301" y="1450825"/>
            <a:ext cx="2490789"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prstClr val="black"/>
                </a:solidFill>
              </a:rPr>
              <a:t>Gain of Function:</a:t>
            </a:r>
          </a:p>
        </p:txBody>
      </p:sp>
      <p:pic>
        <p:nvPicPr>
          <p:cNvPr id="3" name="Picture 2"/>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1718196" y="1820713"/>
            <a:ext cx="2498725" cy="179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25" name="Picture 5" descr="CReMlogo.ai"/>
          <p:cNvPicPr>
            <a:picLocks noChangeAspect="1"/>
          </p:cNvPicPr>
          <p:nvPr/>
        </p:nvPicPr>
        <p:blipFill>
          <a:blip r:embed="rId9" cstate="print">
            <a:alphaModFix amt="10000"/>
            <a:extLst>
              <a:ext uri="{28A0092B-C50C-407E-A947-70E740481C1C}">
                <a14:useLocalDpi xmlns:a14="http://schemas.microsoft.com/office/drawing/2010/main"/>
              </a:ext>
            </a:extLst>
          </a:blip>
          <a:srcRect/>
          <a:stretch>
            <a:fillRect/>
          </a:stretch>
        </p:blipFill>
        <p:spPr bwMode="auto">
          <a:xfrm>
            <a:off x="8628064" y="5827718"/>
            <a:ext cx="2108200" cy="1030287"/>
          </a:xfrm>
          <a:prstGeom prst="rect">
            <a:avLst/>
          </a:prstGeom>
          <a:noFill/>
          <a:ln>
            <a:noFill/>
          </a:ln>
          <a:extLst>
            <a:ext uri="{909E8E84-426E-40dd-AFC4-6F175D3DCCD1}">
              <a14:hiddenFill xmlns:a14="http://schemas.microsoft.com/office/drawing/2010/main" xmlns="">
                <a:solidFill>
                  <a:srgbClr val="FFFFFF">
                    <a:alpha val="10001"/>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26" name="Picture 13"/>
          <p:cNvPicPr>
            <a:picLocks noChangeAspect="1"/>
          </p:cNvPicPr>
          <p:nvPr/>
        </p:nvPicPr>
        <p:blipFill>
          <a:blip r:embed="rId10" cstate="print">
            <a:alphaModFix amt="15000"/>
            <a:extLst>
              <a:ext uri="{28A0092B-C50C-407E-A947-70E740481C1C}">
                <a14:useLocalDpi xmlns:a14="http://schemas.microsoft.com/office/drawing/2010/main"/>
              </a:ext>
            </a:extLst>
          </a:blip>
          <a:srcRect/>
          <a:stretch>
            <a:fillRect/>
          </a:stretch>
        </p:blipFill>
        <p:spPr bwMode="auto">
          <a:xfrm>
            <a:off x="1524001" y="6010275"/>
            <a:ext cx="2554288" cy="787400"/>
          </a:xfrm>
          <a:prstGeom prst="rect">
            <a:avLst/>
          </a:prstGeom>
          <a:noFill/>
          <a:ln>
            <a:noFill/>
          </a:ln>
          <a:extLst>
            <a:ext uri="{909E8E84-426E-40dd-AFC4-6F175D3DCCD1}">
              <a14:hiddenFill xmlns:a14="http://schemas.microsoft.com/office/drawing/2010/main" xmlns="">
                <a:solidFill>
                  <a:srgbClr val="FFFFFF">
                    <a:alpha val="1499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924802" y="1841567"/>
            <a:ext cx="2515815" cy="1604750"/>
          </a:xfrm>
          <a:prstGeom prst="rect">
            <a:avLst/>
          </a:prstGeom>
        </p:spPr>
      </p:pic>
      <p:graphicFrame>
        <p:nvGraphicFramePr>
          <p:cNvPr id="13" name="Content Placeholder 3"/>
          <p:cNvGraphicFramePr>
            <a:graphicFrameLocks/>
          </p:cNvGraphicFramePr>
          <p:nvPr>
            <p:extLst/>
          </p:nvPr>
        </p:nvGraphicFramePr>
        <p:xfrm>
          <a:off x="2022951" y="4101051"/>
          <a:ext cx="8229600" cy="190922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TextBox 10"/>
          <p:cNvSpPr txBox="1">
            <a:spLocks noChangeArrowheads="1"/>
          </p:cNvSpPr>
          <p:nvPr/>
        </p:nvSpPr>
        <p:spPr bwMode="auto">
          <a:xfrm>
            <a:off x="1782391" y="3918013"/>
            <a:ext cx="2490789"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a:solidFill>
                  <a:prstClr val="black"/>
                </a:solidFill>
              </a:rPr>
              <a:t>Loss of Function:</a:t>
            </a:r>
          </a:p>
        </p:txBody>
      </p:sp>
      <p:pic>
        <p:nvPicPr>
          <p:cNvPr id="15" name="Picture 3"/>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a:stretch/>
        </p:blipFill>
        <p:spPr bwMode="auto">
          <a:xfrm>
            <a:off x="7928109" y="4008442"/>
            <a:ext cx="2498725" cy="21050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164252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Graphic spid="13" grpId="0">
        <p:bldAsOne/>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a:spLocks noChangeAspect="1"/>
          </p:cNvSpPr>
          <p:nvPr/>
        </p:nvSpPr>
        <p:spPr>
          <a:xfrm>
            <a:off x="3435059" y="995459"/>
            <a:ext cx="5385196" cy="5053937"/>
          </a:xfrm>
          <a:prstGeom prst="ellipse">
            <a:avLst/>
          </a:prstGeom>
          <a:noFill/>
          <a:ln w="28575">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ln w="38100" cmpd="sng">
                <a:solidFill>
                  <a:prstClr val="black"/>
                </a:solidFill>
              </a:ln>
              <a:solidFill>
                <a:prstClr val="white"/>
              </a:solidFill>
            </a:endParaRPr>
          </a:p>
        </p:txBody>
      </p:sp>
      <p:sp>
        <p:nvSpPr>
          <p:cNvPr id="13" name="Oval 12"/>
          <p:cNvSpPr/>
          <p:nvPr/>
        </p:nvSpPr>
        <p:spPr>
          <a:xfrm>
            <a:off x="6983439" y="72992"/>
            <a:ext cx="2443280" cy="1325831"/>
          </a:xfrm>
          <a:prstGeom prst="ellipse">
            <a:avLst/>
          </a:prstGeom>
          <a:solidFill>
            <a:schemeClr val="accent3">
              <a:lumMod val="60000"/>
              <a:lumOff val="40000"/>
              <a:alpha val="35000"/>
            </a:schemeClr>
          </a:solidFill>
          <a:ln>
            <a:solidFill>
              <a:schemeClr val="accent3"/>
            </a:solidFill>
          </a:ln>
          <a:effectLst>
            <a:outerShdw blurRad="82550" dist="50800" dir="4200000" algn="tl" rotWithShape="0">
              <a:prstClr val="black">
                <a:alpha val="6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Rectangle 1"/>
          <p:cNvSpPr/>
          <p:nvPr/>
        </p:nvSpPr>
        <p:spPr>
          <a:xfrm>
            <a:off x="5978267" y="3235390"/>
            <a:ext cx="300082" cy="369332"/>
          </a:xfrm>
          <a:prstGeom prst="rect">
            <a:avLst/>
          </a:prstGeom>
        </p:spPr>
        <p:txBody>
          <a:bodyPr wrap="none">
            <a:spAutoFit/>
          </a:bodyPr>
          <a:lstStyle/>
          <a:p>
            <a:pPr defTabSz="457200"/>
            <a:r>
              <a:rPr lang="mr-IN" dirty="0">
                <a:solidFill>
                  <a:prstClr val="black"/>
                </a:solidFill>
              </a:rPr>
              <a:t> </a:t>
            </a:r>
            <a:endParaRPr lang="en-US" dirty="0">
              <a:solidFill>
                <a:prstClr val="black"/>
              </a:solidFill>
            </a:endParaRPr>
          </a:p>
        </p:txBody>
      </p:sp>
      <p:sp>
        <p:nvSpPr>
          <p:cNvPr id="3" name="Rectangle 2"/>
          <p:cNvSpPr/>
          <p:nvPr/>
        </p:nvSpPr>
        <p:spPr>
          <a:xfrm>
            <a:off x="5978267" y="3235390"/>
            <a:ext cx="237566" cy="369332"/>
          </a:xfrm>
          <a:prstGeom prst="rect">
            <a:avLst/>
          </a:prstGeom>
        </p:spPr>
        <p:txBody>
          <a:bodyPr wrap="none">
            <a:spAutoFit/>
          </a:bodyPr>
          <a:lstStyle/>
          <a:p>
            <a:pPr defTabSz="457200"/>
            <a:r>
              <a:rPr lang="en-US" dirty="0">
                <a:solidFill>
                  <a:prstClr val="black"/>
                </a:solidFill>
              </a:rPr>
              <a:t>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7016188" y="1519421"/>
            <a:ext cx="182854" cy="254667"/>
          </a:xfrm>
          <a:prstGeom prst="rect">
            <a:avLst/>
          </a:prstGeom>
        </p:spPr>
      </p:pic>
      <p:cxnSp>
        <p:nvCxnSpPr>
          <p:cNvPr id="6" name="Curved Connector 5"/>
          <p:cNvCxnSpPr>
            <a:stCxn id="13" idx="4"/>
          </p:cNvCxnSpPr>
          <p:nvPr/>
        </p:nvCxnSpPr>
        <p:spPr>
          <a:xfrm rot="16200000" flipH="1">
            <a:off x="7951485" y="1652417"/>
            <a:ext cx="993999" cy="486809"/>
          </a:xfrm>
          <a:prstGeom prst="curvedConnector3">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135000" y="813303"/>
            <a:ext cx="739006" cy="369332"/>
          </a:xfrm>
          <a:prstGeom prst="rect">
            <a:avLst/>
          </a:prstGeom>
          <a:noFill/>
        </p:spPr>
        <p:txBody>
          <a:bodyPr wrap="square" rtlCol="0">
            <a:spAutoFit/>
          </a:bodyPr>
          <a:lstStyle/>
          <a:p>
            <a:pPr defTabSz="457200"/>
            <a:r>
              <a:rPr lang="en-US" dirty="0">
                <a:solidFill>
                  <a:prstClr val="black"/>
                </a:solidFill>
              </a:rPr>
              <a:t>Oct4</a:t>
            </a:r>
          </a:p>
        </p:txBody>
      </p:sp>
      <p:sp>
        <p:nvSpPr>
          <p:cNvPr id="28" name="Flowchart: Magnetic Disk 13"/>
          <p:cNvSpPr/>
          <p:nvPr/>
        </p:nvSpPr>
        <p:spPr>
          <a:xfrm>
            <a:off x="8254522" y="2479501"/>
            <a:ext cx="805181" cy="276012"/>
          </a:xfrm>
          <a:prstGeom prst="flowChartMagneticDisk">
            <a:avLst/>
          </a:prstGeom>
          <a:ln w="19050" cmpd="sng">
            <a:solidFill>
              <a:schemeClr val="tx1"/>
            </a:solidFill>
          </a:ln>
        </p:spPr>
        <p:style>
          <a:lnRef idx="3">
            <a:schemeClr val="lt1"/>
          </a:lnRef>
          <a:fillRef idx="1">
            <a:schemeClr val="accent2"/>
          </a:fillRef>
          <a:effectRef idx="1">
            <a:schemeClr val="accent2"/>
          </a:effectRef>
          <a:fontRef idx="minor">
            <a:schemeClr val="lt1"/>
          </a:fontRef>
        </p:style>
        <p:txBody>
          <a:bodyPr anchor="ctr"/>
          <a:lstStyle/>
          <a:p>
            <a:pPr algn="ctr" defTabSz="457200">
              <a:defRPr/>
            </a:pPr>
            <a:endParaRPr lang="en-US">
              <a:solidFill>
                <a:prstClr val="white"/>
              </a:solidFill>
            </a:endParaRPr>
          </a:p>
        </p:txBody>
      </p:sp>
      <p:cxnSp>
        <p:nvCxnSpPr>
          <p:cNvPr id="29" name="Straight Connector 28"/>
          <p:cNvCxnSpPr/>
          <p:nvPr/>
        </p:nvCxnSpPr>
        <p:spPr>
          <a:xfrm flipV="1">
            <a:off x="9059702" y="2120569"/>
            <a:ext cx="586778" cy="358933"/>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9059702" y="2626717"/>
            <a:ext cx="586778" cy="358933"/>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grpSp>
        <p:nvGrpSpPr>
          <p:cNvPr id="34" name="Group 33"/>
          <p:cNvGrpSpPr>
            <a:grpSpLocks noChangeAspect="1"/>
          </p:cNvGrpSpPr>
          <p:nvPr/>
        </p:nvGrpSpPr>
        <p:grpSpPr>
          <a:xfrm>
            <a:off x="7717670" y="731600"/>
            <a:ext cx="429816" cy="431681"/>
            <a:chOff x="7352807" y="3101274"/>
            <a:chExt cx="2166973" cy="2176379"/>
          </a:xfrm>
        </p:grpSpPr>
        <p:grpSp>
          <p:nvGrpSpPr>
            <p:cNvPr id="35" name="Group 34"/>
            <p:cNvGrpSpPr/>
            <p:nvPr/>
          </p:nvGrpSpPr>
          <p:grpSpPr>
            <a:xfrm>
              <a:off x="7352807" y="3101274"/>
              <a:ext cx="2166973" cy="2176379"/>
              <a:chOff x="7352807" y="2900108"/>
              <a:chExt cx="2166973" cy="2176379"/>
            </a:xfrm>
          </p:grpSpPr>
          <p:sp>
            <p:nvSpPr>
              <p:cNvPr id="44" name="Oval 43"/>
              <p:cNvSpPr>
                <a:spLocks noChangeAspect="1"/>
              </p:cNvSpPr>
              <p:nvPr/>
            </p:nvSpPr>
            <p:spPr>
              <a:xfrm>
                <a:off x="7569347" y="3115934"/>
                <a:ext cx="1737360" cy="1737360"/>
              </a:xfrm>
              <a:prstGeom prst="ellipse">
                <a:avLst/>
              </a:prstGeom>
              <a:solidFill>
                <a:srgbClr val="009C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5" name="Oval 44"/>
              <p:cNvSpPr>
                <a:spLocks noChangeAspect="1"/>
              </p:cNvSpPr>
              <p:nvPr/>
            </p:nvSpPr>
            <p:spPr>
              <a:xfrm>
                <a:off x="7711589" y="3253942"/>
                <a:ext cx="1463040" cy="1463040"/>
              </a:xfrm>
              <a:prstGeom prst="ellipse">
                <a:avLst/>
              </a:prstGeom>
              <a:solidFill>
                <a:srgbClr val="FFFF00"/>
              </a:solidFill>
              <a:ln>
                <a:noFill/>
              </a:ln>
              <a:effectLst>
                <a:glow rad="1016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6" name="Hexagon 45"/>
              <p:cNvSpPr/>
              <p:nvPr/>
            </p:nvSpPr>
            <p:spPr>
              <a:xfrm>
                <a:off x="8064500" y="3643611"/>
                <a:ext cx="774700" cy="694806"/>
              </a:xfrm>
              <a:prstGeom prst="hexagon">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47" name="Group 46"/>
              <p:cNvGrpSpPr/>
              <p:nvPr/>
            </p:nvGrpSpPr>
            <p:grpSpPr>
              <a:xfrm>
                <a:off x="8470900" y="4000644"/>
                <a:ext cx="546100" cy="554016"/>
                <a:chOff x="8509000" y="3987944"/>
                <a:chExt cx="546100" cy="554016"/>
              </a:xfrm>
            </p:grpSpPr>
            <p:sp>
              <p:nvSpPr>
                <p:cNvPr id="133" name="Oval 132"/>
                <p:cNvSpPr/>
                <p:nvPr/>
              </p:nvSpPr>
              <p:spPr>
                <a:xfrm>
                  <a:off x="8509000" y="4429756"/>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4" name="Oval 133"/>
                <p:cNvSpPr/>
                <p:nvPr/>
              </p:nvSpPr>
              <p:spPr>
                <a:xfrm>
                  <a:off x="8610600" y="4404356"/>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5" name="Oval 134"/>
                <p:cNvSpPr/>
                <p:nvPr/>
              </p:nvSpPr>
              <p:spPr>
                <a:xfrm>
                  <a:off x="8724900" y="4366937"/>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6" name="Oval 135"/>
                <p:cNvSpPr/>
                <p:nvPr/>
              </p:nvSpPr>
              <p:spPr>
                <a:xfrm>
                  <a:off x="8813800" y="4295015"/>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7" name="Oval 136"/>
                <p:cNvSpPr/>
                <p:nvPr/>
              </p:nvSpPr>
              <p:spPr>
                <a:xfrm>
                  <a:off x="8902700" y="4200813"/>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8" name="Oval 137"/>
                <p:cNvSpPr/>
                <p:nvPr/>
              </p:nvSpPr>
              <p:spPr>
                <a:xfrm>
                  <a:off x="8953500" y="4097515"/>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9" name="Oval 138"/>
                <p:cNvSpPr/>
                <p:nvPr/>
              </p:nvSpPr>
              <p:spPr>
                <a:xfrm>
                  <a:off x="8953500" y="3987944"/>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48" name="Group 47"/>
              <p:cNvGrpSpPr/>
              <p:nvPr/>
            </p:nvGrpSpPr>
            <p:grpSpPr>
              <a:xfrm rot="5400000">
                <a:off x="7893051" y="4014743"/>
                <a:ext cx="546100" cy="554016"/>
                <a:chOff x="8509000" y="3987944"/>
                <a:chExt cx="546100" cy="554016"/>
              </a:xfrm>
            </p:grpSpPr>
            <p:sp>
              <p:nvSpPr>
                <p:cNvPr id="126" name="Oval 125"/>
                <p:cNvSpPr/>
                <p:nvPr/>
              </p:nvSpPr>
              <p:spPr>
                <a:xfrm>
                  <a:off x="8509000" y="4429756"/>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7" name="Oval 126"/>
                <p:cNvSpPr/>
                <p:nvPr/>
              </p:nvSpPr>
              <p:spPr>
                <a:xfrm>
                  <a:off x="8610600" y="4404356"/>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8" name="Oval 127"/>
                <p:cNvSpPr/>
                <p:nvPr/>
              </p:nvSpPr>
              <p:spPr>
                <a:xfrm>
                  <a:off x="8724900" y="4366937"/>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9" name="Oval 128"/>
                <p:cNvSpPr/>
                <p:nvPr/>
              </p:nvSpPr>
              <p:spPr>
                <a:xfrm>
                  <a:off x="8813800" y="4295015"/>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0" name="Oval 129"/>
                <p:cNvSpPr/>
                <p:nvPr/>
              </p:nvSpPr>
              <p:spPr>
                <a:xfrm>
                  <a:off x="8902700" y="4200813"/>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1" name="Oval 130"/>
                <p:cNvSpPr/>
                <p:nvPr/>
              </p:nvSpPr>
              <p:spPr>
                <a:xfrm>
                  <a:off x="8953500" y="4097515"/>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2" name="Oval 131"/>
                <p:cNvSpPr/>
                <p:nvPr/>
              </p:nvSpPr>
              <p:spPr>
                <a:xfrm>
                  <a:off x="8953500" y="3987944"/>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49" name="Group 48"/>
              <p:cNvGrpSpPr/>
              <p:nvPr/>
            </p:nvGrpSpPr>
            <p:grpSpPr>
              <a:xfrm rot="16200000">
                <a:off x="8472750" y="3422704"/>
                <a:ext cx="546100" cy="554016"/>
                <a:chOff x="8509000" y="3987944"/>
                <a:chExt cx="546100" cy="554016"/>
              </a:xfrm>
            </p:grpSpPr>
            <p:sp>
              <p:nvSpPr>
                <p:cNvPr id="119" name="Oval 118"/>
                <p:cNvSpPr/>
                <p:nvPr/>
              </p:nvSpPr>
              <p:spPr>
                <a:xfrm>
                  <a:off x="8509000" y="4429756"/>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0" name="Oval 119"/>
                <p:cNvSpPr/>
                <p:nvPr/>
              </p:nvSpPr>
              <p:spPr>
                <a:xfrm>
                  <a:off x="8610600" y="4404356"/>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1" name="Oval 120"/>
                <p:cNvSpPr/>
                <p:nvPr/>
              </p:nvSpPr>
              <p:spPr>
                <a:xfrm>
                  <a:off x="8724900" y="4366937"/>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2" name="Oval 121"/>
                <p:cNvSpPr/>
                <p:nvPr/>
              </p:nvSpPr>
              <p:spPr>
                <a:xfrm>
                  <a:off x="8813800" y="4295014"/>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3" name="Oval 122"/>
                <p:cNvSpPr/>
                <p:nvPr/>
              </p:nvSpPr>
              <p:spPr>
                <a:xfrm>
                  <a:off x="8902700" y="4200813"/>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4" name="Oval 123"/>
                <p:cNvSpPr/>
                <p:nvPr/>
              </p:nvSpPr>
              <p:spPr>
                <a:xfrm>
                  <a:off x="8953500" y="4097515"/>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5" name="Oval 124"/>
                <p:cNvSpPr/>
                <p:nvPr/>
              </p:nvSpPr>
              <p:spPr>
                <a:xfrm>
                  <a:off x="8953500" y="3987944"/>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50" name="Group 49"/>
              <p:cNvGrpSpPr/>
              <p:nvPr/>
            </p:nvGrpSpPr>
            <p:grpSpPr>
              <a:xfrm rot="10800000">
                <a:off x="7882572" y="3427367"/>
                <a:ext cx="546100" cy="554016"/>
                <a:chOff x="8509000" y="3987944"/>
                <a:chExt cx="546100" cy="554016"/>
              </a:xfrm>
            </p:grpSpPr>
            <p:sp>
              <p:nvSpPr>
                <p:cNvPr id="112" name="Oval 111"/>
                <p:cNvSpPr/>
                <p:nvPr/>
              </p:nvSpPr>
              <p:spPr>
                <a:xfrm>
                  <a:off x="8509000" y="4429756"/>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3" name="Oval 112"/>
                <p:cNvSpPr/>
                <p:nvPr/>
              </p:nvSpPr>
              <p:spPr>
                <a:xfrm>
                  <a:off x="8610600" y="4404356"/>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4" name="Oval 113"/>
                <p:cNvSpPr/>
                <p:nvPr/>
              </p:nvSpPr>
              <p:spPr>
                <a:xfrm>
                  <a:off x="8724900" y="4366937"/>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5" name="Oval 114"/>
                <p:cNvSpPr/>
                <p:nvPr/>
              </p:nvSpPr>
              <p:spPr>
                <a:xfrm>
                  <a:off x="8813800" y="4295015"/>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6" name="Oval 115"/>
                <p:cNvSpPr/>
                <p:nvPr/>
              </p:nvSpPr>
              <p:spPr>
                <a:xfrm>
                  <a:off x="8902700" y="4200813"/>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7" name="Oval 116"/>
                <p:cNvSpPr/>
                <p:nvPr/>
              </p:nvSpPr>
              <p:spPr>
                <a:xfrm>
                  <a:off x="8953500" y="4097515"/>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8" name="Oval 117"/>
                <p:cNvSpPr/>
                <p:nvPr/>
              </p:nvSpPr>
              <p:spPr>
                <a:xfrm>
                  <a:off x="8953500" y="3987944"/>
                  <a:ext cx="101600" cy="1122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51" name="Group 50"/>
              <p:cNvGrpSpPr/>
              <p:nvPr/>
            </p:nvGrpSpPr>
            <p:grpSpPr>
              <a:xfrm>
                <a:off x="8327072" y="2900108"/>
                <a:ext cx="1192708" cy="1090302"/>
                <a:chOff x="8327072" y="2900108"/>
                <a:chExt cx="1192708" cy="1090302"/>
              </a:xfrm>
            </p:grpSpPr>
            <p:grpSp>
              <p:nvGrpSpPr>
                <p:cNvPr id="94" name="Group 93"/>
                <p:cNvGrpSpPr/>
                <p:nvPr/>
              </p:nvGrpSpPr>
              <p:grpSpPr>
                <a:xfrm>
                  <a:off x="8327072" y="2900108"/>
                  <a:ext cx="219456" cy="384772"/>
                  <a:chOff x="7866316" y="5265929"/>
                  <a:chExt cx="219456" cy="384772"/>
                </a:xfrm>
              </p:grpSpPr>
              <p:sp>
                <p:nvSpPr>
                  <p:cNvPr id="110" name="Oval 109"/>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1" name="Oval 110"/>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95" name="Group 94"/>
                <p:cNvGrpSpPr/>
                <p:nvPr/>
              </p:nvGrpSpPr>
              <p:grpSpPr>
                <a:xfrm rot="1118403">
                  <a:off x="8590110" y="2933976"/>
                  <a:ext cx="219456" cy="384772"/>
                  <a:chOff x="7866316" y="5265929"/>
                  <a:chExt cx="219456" cy="384772"/>
                </a:xfrm>
              </p:grpSpPr>
              <p:sp>
                <p:nvSpPr>
                  <p:cNvPr id="108" name="Oval 107"/>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9" name="Oval 108"/>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96" name="Group 95"/>
                <p:cNvGrpSpPr/>
                <p:nvPr/>
              </p:nvGrpSpPr>
              <p:grpSpPr>
                <a:xfrm rot="1947215">
                  <a:off x="8818714" y="3042070"/>
                  <a:ext cx="219456" cy="384772"/>
                  <a:chOff x="7866316" y="5265929"/>
                  <a:chExt cx="219456" cy="384772"/>
                </a:xfrm>
              </p:grpSpPr>
              <p:sp>
                <p:nvSpPr>
                  <p:cNvPr id="106" name="Oval 105"/>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7" name="Oval 106"/>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97" name="Group 96"/>
                <p:cNvGrpSpPr/>
                <p:nvPr/>
              </p:nvGrpSpPr>
              <p:grpSpPr>
                <a:xfrm rot="3126823">
                  <a:off x="9004982" y="3211404"/>
                  <a:ext cx="219456" cy="384772"/>
                  <a:chOff x="7866316" y="5265929"/>
                  <a:chExt cx="219456" cy="384772"/>
                </a:xfrm>
              </p:grpSpPr>
              <p:sp>
                <p:nvSpPr>
                  <p:cNvPr id="104" name="Oval 103"/>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5" name="Oval 104"/>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98" name="Group 97"/>
                <p:cNvGrpSpPr/>
                <p:nvPr/>
              </p:nvGrpSpPr>
              <p:grpSpPr>
                <a:xfrm rot="4001808">
                  <a:off x="9149936" y="3425825"/>
                  <a:ext cx="219456" cy="384772"/>
                  <a:chOff x="7866316" y="5265929"/>
                  <a:chExt cx="219456" cy="384772"/>
                </a:xfrm>
              </p:grpSpPr>
              <p:sp>
                <p:nvSpPr>
                  <p:cNvPr id="102" name="Oval 101"/>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3" name="Oval 102"/>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99" name="Group 98"/>
                <p:cNvGrpSpPr/>
                <p:nvPr/>
              </p:nvGrpSpPr>
              <p:grpSpPr>
                <a:xfrm rot="5400000">
                  <a:off x="9217666" y="3688296"/>
                  <a:ext cx="219456" cy="384772"/>
                  <a:chOff x="7866316" y="5265929"/>
                  <a:chExt cx="219456" cy="384772"/>
                </a:xfrm>
              </p:grpSpPr>
              <p:sp>
                <p:nvSpPr>
                  <p:cNvPr id="100" name="Oval 99"/>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1" name="Oval 100"/>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grpSp>
            <p:nvGrpSpPr>
              <p:cNvPr id="52" name="Group 51"/>
              <p:cNvGrpSpPr/>
              <p:nvPr/>
            </p:nvGrpSpPr>
            <p:grpSpPr>
              <a:xfrm rot="6518403">
                <a:off x="9183426" y="3987956"/>
                <a:ext cx="219456" cy="384772"/>
                <a:chOff x="7866316" y="5265929"/>
                <a:chExt cx="219456" cy="384772"/>
              </a:xfrm>
            </p:grpSpPr>
            <p:sp>
              <p:nvSpPr>
                <p:cNvPr id="92" name="Oval 91"/>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3" name="Oval 92"/>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53" name="Group 52"/>
              <p:cNvGrpSpPr/>
              <p:nvPr/>
            </p:nvGrpSpPr>
            <p:grpSpPr>
              <a:xfrm rot="7347215">
                <a:off x="9084930" y="4268726"/>
                <a:ext cx="219456" cy="384772"/>
                <a:chOff x="7866316" y="5265929"/>
                <a:chExt cx="219456" cy="384772"/>
              </a:xfrm>
            </p:grpSpPr>
            <p:sp>
              <p:nvSpPr>
                <p:cNvPr id="90" name="Oval 89"/>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1" name="Oval 90"/>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54" name="Group 53"/>
              <p:cNvGrpSpPr/>
              <p:nvPr/>
            </p:nvGrpSpPr>
            <p:grpSpPr>
              <a:xfrm rot="8526823">
                <a:off x="8897531" y="4487498"/>
                <a:ext cx="219456" cy="384772"/>
                <a:chOff x="7866316" y="5265929"/>
                <a:chExt cx="219456" cy="384772"/>
              </a:xfrm>
            </p:grpSpPr>
            <p:sp>
              <p:nvSpPr>
                <p:cNvPr id="88" name="Oval 87"/>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9" name="Oval 88"/>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55" name="Group 54"/>
              <p:cNvGrpSpPr/>
              <p:nvPr/>
            </p:nvGrpSpPr>
            <p:grpSpPr>
              <a:xfrm rot="9401808">
                <a:off x="8666176" y="4632452"/>
                <a:ext cx="219456" cy="384772"/>
                <a:chOff x="7866316" y="5265929"/>
                <a:chExt cx="219456" cy="384772"/>
              </a:xfrm>
            </p:grpSpPr>
            <p:sp>
              <p:nvSpPr>
                <p:cNvPr id="86" name="Oval 85"/>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7" name="Oval 86"/>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56" name="Group 55"/>
              <p:cNvGrpSpPr/>
              <p:nvPr/>
            </p:nvGrpSpPr>
            <p:grpSpPr>
              <a:xfrm rot="10800000">
                <a:off x="8386771" y="4691715"/>
                <a:ext cx="219456" cy="384772"/>
                <a:chOff x="7866316" y="5265929"/>
                <a:chExt cx="219456" cy="384772"/>
              </a:xfrm>
            </p:grpSpPr>
            <p:sp>
              <p:nvSpPr>
                <p:cNvPr id="84" name="Oval 83"/>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5" name="Oval 84"/>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57" name="Group 56"/>
              <p:cNvGrpSpPr/>
              <p:nvPr/>
            </p:nvGrpSpPr>
            <p:grpSpPr>
              <a:xfrm rot="16200000">
                <a:off x="7435465" y="3814743"/>
                <a:ext cx="219456" cy="384772"/>
                <a:chOff x="7866316" y="5265929"/>
                <a:chExt cx="219456" cy="384772"/>
              </a:xfrm>
            </p:grpSpPr>
            <p:sp>
              <p:nvSpPr>
                <p:cNvPr id="82" name="Oval 81"/>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3" name="Oval 82"/>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58" name="Group 57"/>
              <p:cNvGrpSpPr/>
              <p:nvPr/>
            </p:nvGrpSpPr>
            <p:grpSpPr>
              <a:xfrm rot="17318403">
                <a:off x="7469333" y="3551705"/>
                <a:ext cx="219456" cy="384772"/>
                <a:chOff x="7866316" y="5265929"/>
                <a:chExt cx="219456" cy="384772"/>
              </a:xfrm>
            </p:grpSpPr>
            <p:sp>
              <p:nvSpPr>
                <p:cNvPr id="80" name="Oval 79"/>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1" name="Oval 80"/>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59" name="Group 58"/>
              <p:cNvGrpSpPr/>
              <p:nvPr/>
            </p:nvGrpSpPr>
            <p:grpSpPr>
              <a:xfrm rot="18147215">
                <a:off x="7577427" y="3306167"/>
                <a:ext cx="219456" cy="384772"/>
                <a:chOff x="7866316" y="5265929"/>
                <a:chExt cx="219456" cy="384772"/>
              </a:xfrm>
            </p:grpSpPr>
            <p:sp>
              <p:nvSpPr>
                <p:cNvPr id="78" name="Oval 77"/>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9" name="Oval 78"/>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60" name="Group 59"/>
              <p:cNvGrpSpPr/>
              <p:nvPr/>
            </p:nvGrpSpPr>
            <p:grpSpPr>
              <a:xfrm rot="19326823">
                <a:off x="7780629" y="3094498"/>
                <a:ext cx="219456" cy="384772"/>
                <a:chOff x="7866316" y="5265929"/>
                <a:chExt cx="219456" cy="384772"/>
              </a:xfrm>
            </p:grpSpPr>
            <p:sp>
              <p:nvSpPr>
                <p:cNvPr id="76" name="Oval 75"/>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7" name="Oval 76"/>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61" name="Group 60"/>
              <p:cNvGrpSpPr/>
              <p:nvPr/>
            </p:nvGrpSpPr>
            <p:grpSpPr>
              <a:xfrm rot="20201808">
                <a:off x="8028918" y="2949544"/>
                <a:ext cx="219456" cy="384772"/>
                <a:chOff x="7866316" y="5265929"/>
                <a:chExt cx="219456" cy="384772"/>
              </a:xfrm>
            </p:grpSpPr>
            <p:sp>
              <p:nvSpPr>
                <p:cNvPr id="74" name="Oval 73"/>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5" name="Oval 74"/>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62" name="Group 61"/>
              <p:cNvGrpSpPr/>
              <p:nvPr/>
            </p:nvGrpSpPr>
            <p:grpSpPr>
              <a:xfrm rot="11544825">
                <a:off x="8126379" y="4665183"/>
                <a:ext cx="219456" cy="384772"/>
                <a:chOff x="7866316" y="5265929"/>
                <a:chExt cx="219456" cy="384772"/>
              </a:xfrm>
            </p:grpSpPr>
            <p:sp>
              <p:nvSpPr>
                <p:cNvPr id="72" name="Oval 71"/>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3" name="Oval 72"/>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63" name="Group 62"/>
              <p:cNvGrpSpPr/>
              <p:nvPr/>
            </p:nvGrpSpPr>
            <p:grpSpPr>
              <a:xfrm rot="12373637">
                <a:off x="7845065" y="4548652"/>
                <a:ext cx="219456" cy="384772"/>
                <a:chOff x="7866316" y="5265929"/>
                <a:chExt cx="219456" cy="384772"/>
              </a:xfrm>
            </p:grpSpPr>
            <p:sp>
              <p:nvSpPr>
                <p:cNvPr id="70" name="Oval 69"/>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1" name="Oval 70"/>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64" name="Group 63"/>
              <p:cNvGrpSpPr/>
              <p:nvPr/>
            </p:nvGrpSpPr>
            <p:grpSpPr>
              <a:xfrm rot="13553245">
                <a:off x="7641531" y="4349716"/>
                <a:ext cx="219456" cy="384772"/>
                <a:chOff x="7866316" y="5265929"/>
                <a:chExt cx="219456" cy="384772"/>
              </a:xfrm>
            </p:grpSpPr>
            <p:sp>
              <p:nvSpPr>
                <p:cNvPr id="68" name="Oval 67"/>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9" name="Oval 68"/>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65" name="Group 64"/>
              <p:cNvGrpSpPr/>
              <p:nvPr/>
            </p:nvGrpSpPr>
            <p:grpSpPr>
              <a:xfrm rot="14428230">
                <a:off x="7482644" y="4118413"/>
                <a:ext cx="219456" cy="384772"/>
                <a:chOff x="7866316" y="5265929"/>
                <a:chExt cx="219456" cy="384772"/>
              </a:xfrm>
            </p:grpSpPr>
            <p:sp>
              <p:nvSpPr>
                <p:cNvPr id="66" name="Oval 65"/>
                <p:cNvSpPr/>
                <p:nvPr/>
              </p:nvSpPr>
              <p:spPr>
                <a:xfrm>
                  <a:off x="7922960" y="5346700"/>
                  <a:ext cx="112204" cy="304001"/>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7" name="Oval 66"/>
                <p:cNvSpPr/>
                <p:nvPr/>
              </p:nvSpPr>
              <p:spPr>
                <a:xfrm>
                  <a:off x="7866316" y="5265929"/>
                  <a:ext cx="219456" cy="118871"/>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grpSp>
          <p:nvGrpSpPr>
            <p:cNvPr id="36" name="Group 35"/>
            <p:cNvGrpSpPr/>
            <p:nvPr/>
          </p:nvGrpSpPr>
          <p:grpSpPr>
            <a:xfrm rot="10800000">
              <a:off x="8437379" y="3899617"/>
              <a:ext cx="211665" cy="508000"/>
              <a:chOff x="7387011" y="5396701"/>
              <a:chExt cx="211665" cy="508000"/>
            </a:xfrm>
          </p:grpSpPr>
          <p:sp>
            <p:nvSpPr>
              <p:cNvPr id="41" name="Oval 40"/>
              <p:cNvSpPr/>
              <p:nvPr/>
            </p:nvSpPr>
            <p:spPr>
              <a:xfrm rot="10800000">
                <a:off x="7387011" y="5444978"/>
                <a:ext cx="101600" cy="112204"/>
              </a:xfrm>
              <a:prstGeom prst="ellipse">
                <a:avLst/>
              </a:prstGeom>
              <a:solidFill>
                <a:srgbClr val="00F46C"/>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2" name="Freeform 41"/>
              <p:cNvSpPr>
                <a:spLocks noChangeAspect="1"/>
              </p:cNvSpPr>
              <p:nvPr/>
            </p:nvSpPr>
            <p:spPr>
              <a:xfrm>
                <a:off x="7390759" y="5396701"/>
                <a:ext cx="150714" cy="508000"/>
              </a:xfrm>
              <a:custGeom>
                <a:avLst/>
                <a:gdLst>
                  <a:gd name="connsiteX0" fmla="*/ 0 w 347158"/>
                  <a:gd name="connsiteY0" fmla="*/ 0 h 1049867"/>
                  <a:gd name="connsiteX1" fmla="*/ 338667 w 347158"/>
                  <a:gd name="connsiteY1" fmla="*/ 220133 h 1049867"/>
                  <a:gd name="connsiteX2" fmla="*/ 93134 w 347158"/>
                  <a:gd name="connsiteY2" fmla="*/ 508000 h 1049867"/>
                  <a:gd name="connsiteX3" fmla="*/ 347134 w 347158"/>
                  <a:gd name="connsiteY3" fmla="*/ 804333 h 1049867"/>
                  <a:gd name="connsiteX4" fmla="*/ 110067 w 347158"/>
                  <a:gd name="connsiteY4" fmla="*/ 1049867 h 1049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58" h="1049867">
                    <a:moveTo>
                      <a:pt x="0" y="0"/>
                    </a:moveTo>
                    <a:cubicBezTo>
                      <a:pt x="161572" y="67733"/>
                      <a:pt x="323145" y="135466"/>
                      <a:pt x="338667" y="220133"/>
                    </a:cubicBezTo>
                    <a:cubicBezTo>
                      <a:pt x="354189" y="304800"/>
                      <a:pt x="91723" y="410633"/>
                      <a:pt x="93134" y="508000"/>
                    </a:cubicBezTo>
                    <a:cubicBezTo>
                      <a:pt x="94545" y="605367"/>
                      <a:pt x="344312" y="714022"/>
                      <a:pt x="347134" y="804333"/>
                    </a:cubicBezTo>
                    <a:cubicBezTo>
                      <a:pt x="349956" y="894644"/>
                      <a:pt x="110067" y="1049867"/>
                      <a:pt x="110067" y="1049867"/>
                    </a:cubicBezTo>
                  </a:path>
                </a:pathLst>
              </a:cu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endParaRPr>
              </a:p>
            </p:txBody>
          </p:sp>
          <p:sp>
            <p:nvSpPr>
              <p:cNvPr id="43" name="Oval 42"/>
              <p:cNvSpPr/>
              <p:nvPr/>
            </p:nvSpPr>
            <p:spPr>
              <a:xfrm rot="10800000">
                <a:off x="7497076" y="5648180"/>
                <a:ext cx="101600" cy="112204"/>
              </a:xfrm>
              <a:prstGeom prst="ellipse">
                <a:avLst/>
              </a:prstGeom>
              <a:solidFill>
                <a:srgbClr val="00F46C"/>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37" name="Group 36"/>
            <p:cNvGrpSpPr/>
            <p:nvPr/>
          </p:nvGrpSpPr>
          <p:grpSpPr>
            <a:xfrm>
              <a:off x="8238900" y="3937577"/>
              <a:ext cx="211665" cy="508000"/>
              <a:chOff x="7387011" y="5396701"/>
              <a:chExt cx="211665" cy="508000"/>
            </a:xfrm>
          </p:grpSpPr>
          <p:sp>
            <p:nvSpPr>
              <p:cNvPr id="38" name="Oval 37"/>
              <p:cNvSpPr/>
              <p:nvPr/>
            </p:nvSpPr>
            <p:spPr>
              <a:xfrm rot="10800000">
                <a:off x="7387011" y="5444978"/>
                <a:ext cx="101600" cy="112204"/>
              </a:xfrm>
              <a:prstGeom prst="ellipse">
                <a:avLst/>
              </a:prstGeom>
              <a:solidFill>
                <a:srgbClr val="00F46C"/>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9" name="Freeform 38"/>
              <p:cNvSpPr>
                <a:spLocks noChangeAspect="1"/>
              </p:cNvSpPr>
              <p:nvPr/>
            </p:nvSpPr>
            <p:spPr>
              <a:xfrm>
                <a:off x="7390759" y="5396701"/>
                <a:ext cx="150714" cy="508000"/>
              </a:xfrm>
              <a:custGeom>
                <a:avLst/>
                <a:gdLst>
                  <a:gd name="connsiteX0" fmla="*/ 0 w 347158"/>
                  <a:gd name="connsiteY0" fmla="*/ 0 h 1049867"/>
                  <a:gd name="connsiteX1" fmla="*/ 338667 w 347158"/>
                  <a:gd name="connsiteY1" fmla="*/ 220133 h 1049867"/>
                  <a:gd name="connsiteX2" fmla="*/ 93134 w 347158"/>
                  <a:gd name="connsiteY2" fmla="*/ 508000 h 1049867"/>
                  <a:gd name="connsiteX3" fmla="*/ 347134 w 347158"/>
                  <a:gd name="connsiteY3" fmla="*/ 804333 h 1049867"/>
                  <a:gd name="connsiteX4" fmla="*/ 110067 w 347158"/>
                  <a:gd name="connsiteY4" fmla="*/ 1049867 h 1049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58" h="1049867">
                    <a:moveTo>
                      <a:pt x="0" y="0"/>
                    </a:moveTo>
                    <a:cubicBezTo>
                      <a:pt x="161572" y="67733"/>
                      <a:pt x="323145" y="135466"/>
                      <a:pt x="338667" y="220133"/>
                    </a:cubicBezTo>
                    <a:cubicBezTo>
                      <a:pt x="354189" y="304800"/>
                      <a:pt x="91723" y="410633"/>
                      <a:pt x="93134" y="508000"/>
                    </a:cubicBezTo>
                    <a:cubicBezTo>
                      <a:pt x="94545" y="605367"/>
                      <a:pt x="344312" y="714022"/>
                      <a:pt x="347134" y="804333"/>
                    </a:cubicBezTo>
                    <a:cubicBezTo>
                      <a:pt x="349956" y="894644"/>
                      <a:pt x="110067" y="1049867"/>
                      <a:pt x="110067" y="1049867"/>
                    </a:cubicBezTo>
                  </a:path>
                </a:pathLst>
              </a:cu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endParaRPr>
              </a:p>
            </p:txBody>
          </p:sp>
          <p:sp>
            <p:nvSpPr>
              <p:cNvPr id="40" name="Oval 39"/>
              <p:cNvSpPr/>
              <p:nvPr/>
            </p:nvSpPr>
            <p:spPr>
              <a:xfrm rot="10800000">
                <a:off x="7497076" y="5648180"/>
                <a:ext cx="101600" cy="112204"/>
              </a:xfrm>
              <a:prstGeom prst="ellipse">
                <a:avLst/>
              </a:prstGeom>
              <a:solidFill>
                <a:srgbClr val="00F46C"/>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grpSp>
      <p:sp>
        <p:nvSpPr>
          <p:cNvPr id="140" name="TextBox 139"/>
          <p:cNvSpPr txBox="1"/>
          <p:nvPr/>
        </p:nvSpPr>
        <p:spPr>
          <a:xfrm>
            <a:off x="8596143" y="746039"/>
            <a:ext cx="1004641" cy="369332"/>
          </a:xfrm>
          <a:prstGeom prst="rect">
            <a:avLst/>
          </a:prstGeom>
          <a:noFill/>
        </p:spPr>
        <p:txBody>
          <a:bodyPr wrap="square" rtlCol="0">
            <a:spAutoFit/>
          </a:bodyPr>
          <a:lstStyle/>
          <a:p>
            <a:pPr defTabSz="457200"/>
            <a:r>
              <a:rPr lang="en-US" dirty="0">
                <a:solidFill>
                  <a:prstClr val="black"/>
                </a:solidFill>
              </a:rPr>
              <a:t>Sox2</a:t>
            </a:r>
          </a:p>
        </p:txBody>
      </p:sp>
      <p:sp>
        <p:nvSpPr>
          <p:cNvPr id="141" name="Rectangle 140"/>
          <p:cNvSpPr/>
          <p:nvPr/>
        </p:nvSpPr>
        <p:spPr>
          <a:xfrm>
            <a:off x="8089169" y="978614"/>
            <a:ext cx="681722" cy="369332"/>
          </a:xfrm>
          <a:prstGeom prst="rect">
            <a:avLst/>
          </a:prstGeom>
        </p:spPr>
        <p:txBody>
          <a:bodyPr wrap="none">
            <a:spAutoFit/>
          </a:bodyPr>
          <a:lstStyle/>
          <a:p>
            <a:pPr defTabSz="457200"/>
            <a:r>
              <a:rPr lang="en-US" dirty="0" err="1">
                <a:solidFill>
                  <a:prstClr val="black"/>
                </a:solidFill>
              </a:rPr>
              <a:t>cMyc</a:t>
            </a:r>
            <a:endParaRPr lang="en-US" dirty="0">
              <a:solidFill>
                <a:prstClr val="black"/>
              </a:solidFill>
            </a:endParaRPr>
          </a:p>
        </p:txBody>
      </p:sp>
      <p:sp>
        <p:nvSpPr>
          <p:cNvPr id="142" name="Rectangle 141"/>
          <p:cNvSpPr/>
          <p:nvPr/>
        </p:nvSpPr>
        <p:spPr>
          <a:xfrm>
            <a:off x="8036893" y="526154"/>
            <a:ext cx="545003" cy="369332"/>
          </a:xfrm>
          <a:prstGeom prst="rect">
            <a:avLst/>
          </a:prstGeom>
        </p:spPr>
        <p:txBody>
          <a:bodyPr wrap="none">
            <a:spAutoFit/>
          </a:bodyPr>
          <a:lstStyle/>
          <a:p>
            <a:pPr defTabSz="457200"/>
            <a:r>
              <a:rPr lang="en-US" dirty="0">
                <a:solidFill>
                  <a:prstClr val="black"/>
                </a:solidFill>
              </a:rPr>
              <a:t>Klf4</a:t>
            </a:r>
          </a:p>
        </p:txBody>
      </p:sp>
      <p:pic>
        <p:nvPicPr>
          <p:cNvPr id="143" name="Picture 142"/>
          <p:cNvPicPr>
            <a:picLocks noChangeAspect="1"/>
          </p:cNvPicPr>
          <p:nvPr/>
        </p:nvPicPr>
        <p:blipFill rotWithShape="1">
          <a:blip r:embed="rId4" cstate="print">
            <a:grayscl/>
            <a:extLst>
              <a:ext uri="{BEBA8EAE-BF5A-486C-A8C5-ECC9F3942E4B}">
                <a14:imgProps xmlns:a14="http://schemas.microsoft.com/office/drawing/2010/main">
                  <a14:imgLayer r:embed="rId5">
                    <a14:imgEffect>
                      <a14:sharpenSoften amount="63000"/>
                    </a14:imgEffect>
                    <a14:imgEffect>
                      <a14:saturation sat="174000"/>
                    </a14:imgEffect>
                    <a14:imgEffect>
                      <a14:brightnessContrast bright="28000"/>
                    </a14:imgEffect>
                  </a14:imgLayer>
                </a14:imgProps>
              </a:ext>
              <a:ext uri="{28A0092B-C50C-407E-A947-70E740481C1C}">
                <a14:useLocalDpi xmlns:a14="http://schemas.microsoft.com/office/drawing/2010/main"/>
              </a:ext>
            </a:extLst>
          </a:blip>
          <a:srcRect/>
          <a:stretch/>
        </p:blipFill>
        <p:spPr>
          <a:xfrm>
            <a:off x="7744846" y="4353943"/>
            <a:ext cx="1170432" cy="1101072"/>
          </a:xfrm>
          <a:prstGeom prst="ellipse">
            <a:avLst/>
          </a:prstGeom>
          <a:effectLst>
            <a:outerShdw blurRad="50800" dist="38100" dir="2700000" algn="tl" rotWithShape="0">
              <a:prstClr val="black">
                <a:alpha val="40000"/>
              </a:prstClr>
            </a:outerShdw>
          </a:effectLst>
        </p:spPr>
      </p:pic>
      <p:cxnSp>
        <p:nvCxnSpPr>
          <p:cNvPr id="160" name="Curved Connector 159"/>
          <p:cNvCxnSpPr/>
          <p:nvPr/>
        </p:nvCxnSpPr>
        <p:spPr>
          <a:xfrm>
            <a:off x="7173503" y="1537017"/>
            <a:ext cx="1081019" cy="855804"/>
          </a:xfrm>
          <a:prstGeom prst="curvedConnector3">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a:off x="8539872" y="2391425"/>
            <a:ext cx="45719" cy="78550"/>
          </a:xfrm>
          <a:prstGeom prst="straightConnector1">
            <a:avLst/>
          </a:prstGeom>
          <a:ln w="38100">
            <a:solidFill>
              <a:srgbClr val="660066"/>
            </a:solidFill>
            <a:tailEnd type="arrow" w="med" len="lg"/>
          </a:ln>
        </p:spPr>
        <p:style>
          <a:lnRef idx="2">
            <a:schemeClr val="accent1"/>
          </a:lnRef>
          <a:fillRef idx="0">
            <a:schemeClr val="accent1"/>
          </a:fillRef>
          <a:effectRef idx="1">
            <a:schemeClr val="accent1"/>
          </a:effectRef>
          <a:fontRef idx="minor">
            <a:schemeClr val="tx1"/>
          </a:fontRef>
        </p:style>
      </p:cxnSp>
      <p:pic>
        <p:nvPicPr>
          <p:cNvPr id="163" name="Picture 162" descr="0811111 day 20 20x image 1.jpg"/>
          <p:cNvPicPr>
            <a:picLocks noChangeAspect="1"/>
          </p:cNvPicPr>
          <p:nvPr/>
        </p:nvPicPr>
        <p:blipFill>
          <a:blip r:embed="rId6" cstate="print">
            <a:grayscl/>
            <a:extLst>
              <a:ext uri="{BEBA8EAE-BF5A-486C-A8C5-ECC9F3942E4B}">
                <a14:imgProps xmlns:a14="http://schemas.microsoft.com/office/drawing/2010/main">
                  <a14:imgLayer r:embed="rId7">
                    <a14:imgEffect>
                      <a14:brightnessContrast bright="20000" contrast="10000"/>
                    </a14:imgEffect>
                  </a14:imgLayer>
                </a14:imgProps>
              </a:ext>
              <a:ext uri="{28A0092B-C50C-407E-A947-70E740481C1C}">
                <a14:useLocalDpi xmlns:a14="http://schemas.microsoft.com/office/drawing/2010/main"/>
              </a:ext>
            </a:extLst>
          </a:blip>
          <a:stretch>
            <a:fillRect/>
          </a:stretch>
        </p:blipFill>
        <p:spPr>
          <a:xfrm>
            <a:off x="5605531" y="5436667"/>
            <a:ext cx="1170718" cy="1103237"/>
          </a:xfrm>
          <a:prstGeom prst="ellipse">
            <a:avLst/>
          </a:prstGeom>
          <a:effectLst>
            <a:outerShdw blurRad="50800" dist="38100" dir="2700000" algn="tl" rotWithShape="0">
              <a:prstClr val="black">
                <a:alpha val="40000"/>
              </a:prstClr>
            </a:outerShdw>
          </a:effectLst>
        </p:spPr>
      </p:pic>
      <p:pic>
        <p:nvPicPr>
          <p:cNvPr id="164" name="Picture 163"/>
          <p:cNvPicPr>
            <a:picLocks/>
          </p:cNvPicPr>
          <p:nvPr/>
        </p:nvPicPr>
        <p:blipFill rotWithShape="1">
          <a:blip r:embed="rId8" cstate="print">
            <a:extLst>
              <a:ext uri="{28A0092B-C50C-407E-A947-70E740481C1C}">
                <a14:useLocalDpi xmlns:a14="http://schemas.microsoft.com/office/drawing/2010/main"/>
              </a:ext>
            </a:extLst>
          </a:blip>
          <a:srcRect/>
          <a:stretch/>
        </p:blipFill>
        <p:spPr>
          <a:xfrm>
            <a:off x="9459468" y="1992815"/>
            <a:ext cx="1170432" cy="1106424"/>
          </a:xfrm>
          <a:prstGeom prst="ellipse">
            <a:avLst/>
          </a:prstGeom>
          <a:effectLst>
            <a:outerShdw blurRad="50800" dist="38100" dir="2700000" algn="tl" rotWithShape="0">
              <a:prstClr val="black">
                <a:alpha val="40000"/>
              </a:prstClr>
            </a:outerShdw>
          </a:effectLst>
        </p:spPr>
      </p:pic>
      <p:cxnSp>
        <p:nvCxnSpPr>
          <p:cNvPr id="165" name="Straight Arrow Connector 164"/>
          <p:cNvCxnSpPr/>
          <p:nvPr/>
        </p:nvCxnSpPr>
        <p:spPr>
          <a:xfrm flipH="1">
            <a:off x="8637235" y="4353575"/>
            <a:ext cx="27432" cy="78550"/>
          </a:xfrm>
          <a:prstGeom prst="straightConnector1">
            <a:avLst/>
          </a:prstGeom>
          <a:ln w="38100">
            <a:solidFill>
              <a:srgbClr val="660066"/>
            </a:solidFill>
            <a:tailEnd type="arrow" w="med" len="lg"/>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6863788" y="1367021"/>
            <a:ext cx="182854" cy="254667"/>
          </a:xfrm>
          <a:prstGeom prst="rect">
            <a:avLst/>
          </a:prstGeom>
        </p:spPr>
      </p:pic>
      <p:cxnSp>
        <p:nvCxnSpPr>
          <p:cNvPr id="166" name="Straight Arrow Connector 165"/>
          <p:cNvCxnSpPr/>
          <p:nvPr/>
        </p:nvCxnSpPr>
        <p:spPr>
          <a:xfrm flipH="1">
            <a:off x="6755084" y="5961338"/>
            <a:ext cx="73144" cy="23685"/>
          </a:xfrm>
          <a:prstGeom prst="straightConnector1">
            <a:avLst/>
          </a:prstGeom>
          <a:ln w="38100">
            <a:solidFill>
              <a:srgbClr val="660066"/>
            </a:solidFill>
            <a:tailEnd type="arrow" w="med" len="lg"/>
          </a:ln>
        </p:spPr>
        <p:style>
          <a:lnRef idx="2">
            <a:schemeClr val="accent1"/>
          </a:lnRef>
          <a:fillRef idx="0">
            <a:schemeClr val="accent1"/>
          </a:fillRef>
          <a:effectRef idx="1">
            <a:schemeClr val="accent1"/>
          </a:effectRef>
          <a:fontRef idx="minor">
            <a:schemeClr val="tx1"/>
          </a:fontRef>
        </p:style>
      </p:cxnSp>
      <p:pic>
        <p:nvPicPr>
          <p:cNvPr id="167" name="Picture 166"/>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474218" y="102674"/>
            <a:ext cx="1346779" cy="1853176"/>
          </a:xfrm>
          <a:prstGeom prst="ellipse">
            <a:avLst/>
          </a:prstGeom>
        </p:spPr>
      </p:pic>
      <p:sp>
        <p:nvSpPr>
          <p:cNvPr id="4" name="TextBox 3"/>
          <p:cNvSpPr txBox="1"/>
          <p:nvPr/>
        </p:nvSpPr>
        <p:spPr>
          <a:xfrm>
            <a:off x="3808675" y="1799488"/>
            <a:ext cx="2199797" cy="646331"/>
          </a:xfrm>
          <a:prstGeom prst="rect">
            <a:avLst/>
          </a:prstGeom>
          <a:noFill/>
        </p:spPr>
        <p:txBody>
          <a:bodyPr wrap="square" rtlCol="0">
            <a:spAutoFit/>
          </a:bodyPr>
          <a:lstStyle/>
          <a:p>
            <a:pPr algn="ctr" defTabSz="457200"/>
            <a:r>
              <a:rPr lang="en-US" dirty="0">
                <a:solidFill>
                  <a:prstClr val="black"/>
                </a:solidFill>
              </a:rPr>
              <a:t>Cell-based </a:t>
            </a:r>
          </a:p>
          <a:p>
            <a:pPr algn="ctr" defTabSz="457200"/>
            <a:r>
              <a:rPr lang="en-US" dirty="0">
                <a:solidFill>
                  <a:prstClr val="black"/>
                </a:solidFill>
              </a:rPr>
              <a:t>therapy</a:t>
            </a:r>
          </a:p>
        </p:txBody>
      </p:sp>
      <p:sp>
        <p:nvSpPr>
          <p:cNvPr id="10" name="TextBox 9"/>
          <p:cNvSpPr txBox="1"/>
          <p:nvPr/>
        </p:nvSpPr>
        <p:spPr>
          <a:xfrm>
            <a:off x="4828607" y="6462529"/>
            <a:ext cx="3523440" cy="369332"/>
          </a:xfrm>
          <a:prstGeom prst="rect">
            <a:avLst/>
          </a:prstGeom>
          <a:noFill/>
        </p:spPr>
        <p:txBody>
          <a:bodyPr wrap="square" rtlCol="0">
            <a:spAutoFit/>
          </a:bodyPr>
          <a:lstStyle/>
          <a:p>
            <a:pPr algn="ctr" defTabSz="457200"/>
            <a:r>
              <a:rPr lang="en-US" dirty="0">
                <a:solidFill>
                  <a:prstClr val="black"/>
                </a:solidFill>
              </a:rPr>
              <a:t>Differentiated cell type of interest</a:t>
            </a:r>
          </a:p>
        </p:txBody>
      </p:sp>
      <p:sp>
        <p:nvSpPr>
          <p:cNvPr id="159" name="TextBox 158"/>
          <p:cNvSpPr txBox="1"/>
          <p:nvPr/>
        </p:nvSpPr>
        <p:spPr>
          <a:xfrm>
            <a:off x="7223579" y="5378403"/>
            <a:ext cx="2590236" cy="369332"/>
          </a:xfrm>
          <a:prstGeom prst="rect">
            <a:avLst/>
          </a:prstGeom>
          <a:noFill/>
        </p:spPr>
        <p:txBody>
          <a:bodyPr wrap="square" rtlCol="0">
            <a:spAutoFit/>
          </a:bodyPr>
          <a:lstStyle/>
          <a:p>
            <a:pPr algn="ctr" defTabSz="457200"/>
            <a:r>
              <a:rPr lang="en-US" dirty="0">
                <a:solidFill>
                  <a:prstClr val="black"/>
                </a:solidFill>
              </a:rPr>
              <a:t>Patient </a:t>
            </a:r>
            <a:r>
              <a:rPr lang="en-US" dirty="0" err="1">
                <a:solidFill>
                  <a:prstClr val="black"/>
                </a:solidFill>
              </a:rPr>
              <a:t>iPSCs</a:t>
            </a:r>
            <a:endParaRPr lang="en-US" dirty="0">
              <a:solidFill>
                <a:prstClr val="black"/>
              </a:solidFill>
            </a:endParaRPr>
          </a:p>
        </p:txBody>
      </p:sp>
      <p:sp>
        <p:nvSpPr>
          <p:cNvPr id="161" name="TextBox 160"/>
          <p:cNvSpPr txBox="1"/>
          <p:nvPr/>
        </p:nvSpPr>
        <p:spPr>
          <a:xfrm>
            <a:off x="8681667" y="3016856"/>
            <a:ext cx="2590236" cy="369332"/>
          </a:xfrm>
          <a:prstGeom prst="rect">
            <a:avLst/>
          </a:prstGeom>
          <a:noFill/>
        </p:spPr>
        <p:txBody>
          <a:bodyPr wrap="square" rtlCol="0">
            <a:spAutoFit/>
          </a:bodyPr>
          <a:lstStyle/>
          <a:p>
            <a:pPr algn="ctr" defTabSz="457200"/>
            <a:r>
              <a:rPr lang="en-US" dirty="0">
                <a:solidFill>
                  <a:prstClr val="black"/>
                </a:solidFill>
              </a:rPr>
              <a:t>Patient sample</a:t>
            </a:r>
          </a:p>
        </p:txBody>
      </p:sp>
      <p:grpSp>
        <p:nvGrpSpPr>
          <p:cNvPr id="17" name="Group 16"/>
          <p:cNvGrpSpPr/>
          <p:nvPr/>
        </p:nvGrpSpPr>
        <p:grpSpPr>
          <a:xfrm>
            <a:off x="3051708" y="309092"/>
            <a:ext cx="2007615" cy="1600926"/>
            <a:chOff x="1832507" y="889536"/>
            <a:chExt cx="2007615" cy="1600926"/>
          </a:xfrm>
        </p:grpSpPr>
        <p:sp>
          <p:nvSpPr>
            <p:cNvPr id="14" name="Oval 13"/>
            <p:cNvSpPr>
              <a:spLocks noChangeAspect="1"/>
            </p:cNvSpPr>
            <p:nvPr/>
          </p:nvSpPr>
          <p:spPr>
            <a:xfrm>
              <a:off x="1832507" y="889536"/>
              <a:ext cx="2007615" cy="1600926"/>
            </a:xfrm>
            <a:prstGeom prst="ellipse">
              <a:avLst/>
            </a:prstGeom>
            <a:gradFill flip="none" rotWithShape="1">
              <a:gsLst>
                <a:gs pos="0">
                  <a:schemeClr val="bg1">
                    <a:lumMod val="75000"/>
                  </a:schemeClr>
                </a:gs>
                <a:gs pos="100000">
                  <a:schemeClr val="accent4">
                    <a:lumMod val="20000"/>
                    <a:lumOff val="80000"/>
                  </a:schemeClr>
                </a:gs>
              </a:gsLst>
              <a:path path="circle">
                <a:fillToRect l="100000" t="100000"/>
              </a:path>
              <a:tileRect r="-100000" b="-100000"/>
            </a:gradFill>
            <a:ln>
              <a:solidFill>
                <a:schemeClr val="accent4"/>
              </a:solidFill>
            </a:ln>
            <a:effectLst>
              <a:outerShdw blurRad="82550" dist="50800" dir="4200000" rotWithShape="0">
                <a:srgbClr val="000000">
                  <a:alpha val="6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44" name="Picture 143"/>
            <p:cNvPicPr>
              <a:picLocks/>
            </p:cNvPicPr>
            <p:nvPr/>
          </p:nvPicPr>
          <p:blipFill>
            <a:blip r:embed="rId10" cstate="print">
              <a:extLst>
                <a:ext uri="{28A0092B-C50C-407E-A947-70E740481C1C}">
                  <a14:useLocalDpi xmlns:a14="http://schemas.microsoft.com/office/drawing/2010/main"/>
                </a:ext>
              </a:extLst>
            </a:blip>
            <a:stretch>
              <a:fillRect/>
            </a:stretch>
          </p:blipFill>
          <p:spPr>
            <a:xfrm>
              <a:off x="2178752" y="1080061"/>
              <a:ext cx="1252728" cy="1207008"/>
            </a:xfrm>
            <a:prstGeom prst="ellipse">
              <a:avLst/>
            </a:prstGeom>
          </p:spPr>
        </p:pic>
      </p:grpSp>
      <p:grpSp>
        <p:nvGrpSpPr>
          <p:cNvPr id="18" name="Group 17"/>
          <p:cNvGrpSpPr/>
          <p:nvPr/>
        </p:nvGrpSpPr>
        <p:grpSpPr>
          <a:xfrm>
            <a:off x="1878404" y="3618042"/>
            <a:ext cx="2011680" cy="1600200"/>
            <a:chOff x="1014881" y="2748810"/>
            <a:chExt cx="2011680" cy="1600200"/>
          </a:xfrm>
        </p:grpSpPr>
        <p:sp>
          <p:nvSpPr>
            <p:cNvPr id="172" name="Oval 171"/>
            <p:cNvSpPr/>
            <p:nvPr/>
          </p:nvSpPr>
          <p:spPr>
            <a:xfrm>
              <a:off x="1014881" y="2748810"/>
              <a:ext cx="2011680" cy="1600200"/>
            </a:xfrm>
            <a:prstGeom prst="ellipse">
              <a:avLst/>
            </a:prstGeom>
            <a:gradFill flip="none" rotWithShape="1">
              <a:gsLst>
                <a:gs pos="0">
                  <a:schemeClr val="bg1">
                    <a:lumMod val="75000"/>
                  </a:schemeClr>
                </a:gs>
                <a:gs pos="100000">
                  <a:schemeClr val="accent4">
                    <a:lumMod val="20000"/>
                    <a:lumOff val="80000"/>
                  </a:schemeClr>
                </a:gs>
              </a:gsLst>
              <a:path path="circle">
                <a:fillToRect l="100000" t="100000"/>
              </a:path>
              <a:tileRect r="-100000" b="-100000"/>
            </a:gradFill>
            <a:ln>
              <a:solidFill>
                <a:schemeClr val="accent4"/>
              </a:solidFill>
            </a:ln>
            <a:effectLst>
              <a:outerShdw blurRad="82550" dist="50800" dir="4200000" rotWithShape="0">
                <a:srgbClr val="000000">
                  <a:alpha val="6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9" name="Group 8"/>
            <p:cNvGrpSpPr/>
            <p:nvPr/>
          </p:nvGrpSpPr>
          <p:grpSpPr>
            <a:xfrm>
              <a:off x="1364359" y="2952258"/>
              <a:ext cx="1252239" cy="1203022"/>
              <a:chOff x="376429" y="2912694"/>
              <a:chExt cx="1252239" cy="1203022"/>
            </a:xfrm>
          </p:grpSpPr>
          <p:pic>
            <p:nvPicPr>
              <p:cNvPr id="5" name="Picture 4"/>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76429" y="2912694"/>
                <a:ext cx="1252239" cy="1203022"/>
              </a:xfrm>
              <a:prstGeom prst="ellipse">
                <a:avLst/>
              </a:prstGeom>
            </p:spPr>
          </p:pic>
          <p:sp>
            <p:nvSpPr>
              <p:cNvPr id="8" name="TextBox 7"/>
              <p:cNvSpPr txBox="1"/>
              <p:nvPr/>
            </p:nvSpPr>
            <p:spPr>
              <a:xfrm>
                <a:off x="430447" y="3012443"/>
                <a:ext cx="1101179" cy="307777"/>
              </a:xfrm>
              <a:prstGeom prst="rect">
                <a:avLst/>
              </a:prstGeom>
              <a:noFill/>
            </p:spPr>
            <p:txBody>
              <a:bodyPr wrap="square" rtlCol="0">
                <a:spAutoFit/>
              </a:bodyPr>
              <a:lstStyle/>
              <a:p>
                <a:pPr defTabSz="457200"/>
                <a:r>
                  <a:rPr lang="en-US" sz="1400" dirty="0">
                    <a:solidFill>
                      <a:srgbClr val="00FF00"/>
                    </a:solidFill>
                  </a:rPr>
                  <a:t>LC3-GFP</a:t>
                </a:r>
              </a:p>
            </p:txBody>
          </p:sp>
        </p:grpSp>
      </p:grpSp>
      <p:sp>
        <p:nvSpPr>
          <p:cNvPr id="173" name="Oval 172"/>
          <p:cNvSpPr/>
          <p:nvPr/>
        </p:nvSpPr>
        <p:spPr>
          <a:xfrm>
            <a:off x="2156697" y="1888177"/>
            <a:ext cx="2011680" cy="1600200"/>
          </a:xfrm>
          <a:prstGeom prst="ellipse">
            <a:avLst/>
          </a:prstGeom>
          <a:gradFill flip="none" rotWithShape="1">
            <a:gsLst>
              <a:gs pos="0">
                <a:schemeClr val="bg1">
                  <a:lumMod val="75000"/>
                </a:schemeClr>
              </a:gs>
              <a:gs pos="100000">
                <a:schemeClr val="accent4">
                  <a:lumMod val="20000"/>
                  <a:lumOff val="80000"/>
                </a:schemeClr>
              </a:gs>
            </a:gsLst>
            <a:path path="circle">
              <a:fillToRect l="100000" t="100000"/>
            </a:path>
            <a:tileRect r="-100000" b="-100000"/>
          </a:gradFill>
          <a:ln>
            <a:solidFill>
              <a:schemeClr val="accent4"/>
            </a:solidFill>
          </a:ln>
          <a:effectLst>
            <a:outerShdw blurRad="82550" dist="50800" dir="4200000" rotWithShape="0">
              <a:srgbClr val="000000">
                <a:alpha val="6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20" name="Group 19"/>
          <p:cNvGrpSpPr/>
          <p:nvPr/>
        </p:nvGrpSpPr>
        <p:grpSpPr>
          <a:xfrm>
            <a:off x="2297055" y="1741911"/>
            <a:ext cx="2606862" cy="1637733"/>
            <a:chOff x="2096705" y="4420580"/>
            <a:chExt cx="2606862" cy="1637733"/>
          </a:xfrm>
        </p:grpSpPr>
        <p:sp>
          <p:nvSpPr>
            <p:cNvPr id="156" name="TextBox 155"/>
            <p:cNvSpPr txBox="1"/>
            <p:nvPr/>
          </p:nvSpPr>
          <p:spPr>
            <a:xfrm>
              <a:off x="2182003" y="5796703"/>
              <a:ext cx="2521564" cy="261610"/>
            </a:xfrm>
            <a:prstGeom prst="rect">
              <a:avLst/>
            </a:prstGeom>
            <a:noFill/>
          </p:spPr>
          <p:txBody>
            <a:bodyPr wrap="square" rtlCol="0">
              <a:spAutoFit/>
            </a:bodyPr>
            <a:lstStyle/>
            <a:p>
              <a:pPr defTabSz="457200"/>
              <a:r>
                <a:rPr lang="en-US" sz="1050" b="1" dirty="0">
                  <a:solidFill>
                    <a:prstClr val="black"/>
                  </a:solidFill>
                </a:rPr>
                <a:t>Drug concentration (</a:t>
              </a:r>
              <a:r>
                <a:rPr lang="en-US" sz="1050" b="1" dirty="0" err="1">
                  <a:solidFill>
                    <a:prstClr val="black"/>
                  </a:solidFill>
                </a:rPr>
                <a:t>nM</a:t>
              </a:r>
              <a:r>
                <a:rPr lang="en-US" sz="1050" b="1" dirty="0">
                  <a:solidFill>
                    <a:prstClr val="black"/>
                  </a:solidFill>
                </a:rPr>
                <a:t>)</a:t>
              </a:r>
            </a:p>
          </p:txBody>
        </p:sp>
        <p:grpSp>
          <p:nvGrpSpPr>
            <p:cNvPr id="16" name="Group 15"/>
            <p:cNvGrpSpPr/>
            <p:nvPr/>
          </p:nvGrpSpPr>
          <p:grpSpPr>
            <a:xfrm>
              <a:off x="2096705" y="4420580"/>
              <a:ext cx="1505377" cy="1472597"/>
              <a:chOff x="2045903" y="4581453"/>
              <a:chExt cx="1505377" cy="1472597"/>
            </a:xfrm>
          </p:grpSpPr>
          <p:pic>
            <p:nvPicPr>
              <p:cNvPr id="147" name="Picture 146"/>
              <p:cNvPicPr>
                <a:picLocks noChangeAspect="1"/>
              </p:cNvPicPr>
              <p:nvPr/>
            </p:nvPicPr>
            <p:blipFill rotWithShape="1">
              <a:blip r:embed="rId12" cstate="print">
                <a:extLst>
                  <a:ext uri="{28A0092B-C50C-407E-A947-70E740481C1C}">
                    <a14:useLocalDpi xmlns:a14="http://schemas.microsoft.com/office/drawing/2010/main"/>
                  </a:ext>
                </a:extLst>
              </a:blip>
              <a:srcRect l="23291" r="1"/>
              <a:stretch/>
            </p:blipFill>
            <p:spPr>
              <a:xfrm>
                <a:off x="2447111" y="4877639"/>
                <a:ext cx="984369" cy="1019416"/>
              </a:xfrm>
              <a:prstGeom prst="rect">
                <a:avLst/>
              </a:prstGeom>
            </p:spPr>
          </p:pic>
          <p:sp>
            <p:nvSpPr>
              <p:cNvPr id="148" name="TextBox 147"/>
              <p:cNvSpPr txBox="1"/>
              <p:nvPr/>
            </p:nvSpPr>
            <p:spPr>
              <a:xfrm>
                <a:off x="2279021" y="5693282"/>
                <a:ext cx="396846" cy="276999"/>
              </a:xfrm>
              <a:prstGeom prst="rect">
                <a:avLst/>
              </a:prstGeom>
              <a:noFill/>
            </p:spPr>
            <p:txBody>
              <a:bodyPr wrap="square" rtlCol="0">
                <a:spAutoFit/>
              </a:bodyPr>
              <a:lstStyle/>
              <a:p>
                <a:pPr defTabSz="457200"/>
                <a:r>
                  <a:rPr lang="en-US" sz="1200" b="1" dirty="0">
                    <a:solidFill>
                      <a:prstClr val="black"/>
                    </a:solidFill>
                  </a:rPr>
                  <a:t>0</a:t>
                </a:r>
              </a:p>
            </p:txBody>
          </p:sp>
          <p:sp>
            <p:nvSpPr>
              <p:cNvPr id="149" name="TextBox 148"/>
              <p:cNvSpPr txBox="1"/>
              <p:nvPr/>
            </p:nvSpPr>
            <p:spPr>
              <a:xfrm>
                <a:off x="2124322" y="4843771"/>
                <a:ext cx="522239" cy="276999"/>
              </a:xfrm>
              <a:prstGeom prst="rect">
                <a:avLst/>
              </a:prstGeom>
              <a:noFill/>
            </p:spPr>
            <p:txBody>
              <a:bodyPr wrap="square" rtlCol="0">
                <a:spAutoFit/>
              </a:bodyPr>
              <a:lstStyle/>
              <a:p>
                <a:pPr defTabSz="457200"/>
                <a:r>
                  <a:rPr lang="en-US" sz="1200" b="1" dirty="0">
                    <a:solidFill>
                      <a:prstClr val="black"/>
                    </a:solidFill>
                  </a:rPr>
                  <a:t>100</a:t>
                </a:r>
              </a:p>
            </p:txBody>
          </p:sp>
          <p:sp>
            <p:nvSpPr>
              <p:cNvPr id="150" name="TextBox 149"/>
              <p:cNvSpPr txBox="1"/>
              <p:nvPr/>
            </p:nvSpPr>
            <p:spPr>
              <a:xfrm>
                <a:off x="2202818" y="5248847"/>
                <a:ext cx="396846" cy="276999"/>
              </a:xfrm>
              <a:prstGeom prst="rect">
                <a:avLst/>
              </a:prstGeom>
              <a:noFill/>
            </p:spPr>
            <p:txBody>
              <a:bodyPr wrap="square" rtlCol="0">
                <a:spAutoFit/>
              </a:bodyPr>
              <a:lstStyle/>
              <a:p>
                <a:pPr defTabSz="457200"/>
                <a:r>
                  <a:rPr lang="en-US" sz="1200" b="1" dirty="0">
                    <a:solidFill>
                      <a:prstClr val="black"/>
                    </a:solidFill>
                  </a:rPr>
                  <a:t>50</a:t>
                </a:r>
              </a:p>
            </p:txBody>
          </p:sp>
          <p:sp>
            <p:nvSpPr>
              <p:cNvPr id="151" name="TextBox 150"/>
              <p:cNvSpPr txBox="1"/>
              <p:nvPr/>
            </p:nvSpPr>
            <p:spPr>
              <a:xfrm rot="18940259">
                <a:off x="2439403" y="5713584"/>
                <a:ext cx="396846" cy="276999"/>
              </a:xfrm>
              <a:prstGeom prst="rect">
                <a:avLst/>
              </a:prstGeom>
              <a:noFill/>
            </p:spPr>
            <p:txBody>
              <a:bodyPr wrap="square" rtlCol="0">
                <a:spAutoFit/>
              </a:bodyPr>
              <a:lstStyle/>
              <a:p>
                <a:pPr defTabSz="457200"/>
                <a:r>
                  <a:rPr lang="en-US" sz="1200" b="1" dirty="0">
                    <a:solidFill>
                      <a:prstClr val="black"/>
                    </a:solidFill>
                  </a:rPr>
                  <a:t>0</a:t>
                </a:r>
              </a:p>
            </p:txBody>
          </p:sp>
          <p:sp>
            <p:nvSpPr>
              <p:cNvPr id="152" name="TextBox 151"/>
              <p:cNvSpPr txBox="1"/>
              <p:nvPr/>
            </p:nvSpPr>
            <p:spPr>
              <a:xfrm rot="18940259">
                <a:off x="2559136" y="5767850"/>
                <a:ext cx="396846" cy="276999"/>
              </a:xfrm>
              <a:prstGeom prst="rect">
                <a:avLst/>
              </a:prstGeom>
              <a:noFill/>
            </p:spPr>
            <p:txBody>
              <a:bodyPr wrap="square" rtlCol="0">
                <a:spAutoFit/>
              </a:bodyPr>
              <a:lstStyle/>
              <a:p>
                <a:pPr defTabSz="457200"/>
                <a:r>
                  <a:rPr lang="en-US" sz="1200" b="1" dirty="0">
                    <a:solidFill>
                      <a:prstClr val="black"/>
                    </a:solidFill>
                  </a:rPr>
                  <a:t>15</a:t>
                </a:r>
              </a:p>
            </p:txBody>
          </p:sp>
          <p:sp>
            <p:nvSpPr>
              <p:cNvPr id="153" name="TextBox 152"/>
              <p:cNvSpPr txBox="1"/>
              <p:nvPr/>
            </p:nvSpPr>
            <p:spPr>
              <a:xfrm rot="18940259">
                <a:off x="2718389" y="5767850"/>
                <a:ext cx="396846" cy="276999"/>
              </a:xfrm>
              <a:prstGeom prst="rect">
                <a:avLst/>
              </a:prstGeom>
              <a:noFill/>
            </p:spPr>
            <p:txBody>
              <a:bodyPr wrap="square" rtlCol="0">
                <a:spAutoFit/>
              </a:bodyPr>
              <a:lstStyle/>
              <a:p>
                <a:pPr defTabSz="457200"/>
                <a:r>
                  <a:rPr lang="en-US" sz="1200" b="1" dirty="0">
                    <a:solidFill>
                      <a:prstClr val="black"/>
                    </a:solidFill>
                  </a:rPr>
                  <a:t>20</a:t>
                </a:r>
              </a:p>
            </p:txBody>
          </p:sp>
          <p:sp>
            <p:nvSpPr>
              <p:cNvPr id="154" name="TextBox 153"/>
              <p:cNvSpPr txBox="1"/>
              <p:nvPr/>
            </p:nvSpPr>
            <p:spPr>
              <a:xfrm rot="18940259">
                <a:off x="2891946" y="5767850"/>
                <a:ext cx="396846" cy="276999"/>
              </a:xfrm>
              <a:prstGeom prst="rect">
                <a:avLst/>
              </a:prstGeom>
              <a:noFill/>
            </p:spPr>
            <p:txBody>
              <a:bodyPr wrap="square" rtlCol="0">
                <a:spAutoFit/>
              </a:bodyPr>
              <a:lstStyle/>
              <a:p>
                <a:pPr defTabSz="457200"/>
                <a:r>
                  <a:rPr lang="en-US" sz="1200" b="1" dirty="0">
                    <a:solidFill>
                      <a:prstClr val="black"/>
                    </a:solidFill>
                  </a:rPr>
                  <a:t>50</a:t>
                </a:r>
              </a:p>
            </p:txBody>
          </p:sp>
          <p:sp>
            <p:nvSpPr>
              <p:cNvPr id="155" name="TextBox 154"/>
              <p:cNvSpPr txBox="1"/>
              <p:nvPr/>
            </p:nvSpPr>
            <p:spPr>
              <a:xfrm rot="18940259">
                <a:off x="3029043" y="5777051"/>
                <a:ext cx="522237" cy="276999"/>
              </a:xfrm>
              <a:prstGeom prst="rect">
                <a:avLst/>
              </a:prstGeom>
              <a:noFill/>
            </p:spPr>
            <p:txBody>
              <a:bodyPr wrap="square" rtlCol="0">
                <a:spAutoFit/>
              </a:bodyPr>
              <a:lstStyle/>
              <a:p>
                <a:pPr defTabSz="457200"/>
                <a:r>
                  <a:rPr lang="en-US" sz="1200" b="1" dirty="0">
                    <a:solidFill>
                      <a:prstClr val="black"/>
                    </a:solidFill>
                  </a:rPr>
                  <a:t>100</a:t>
                </a:r>
              </a:p>
            </p:txBody>
          </p:sp>
          <p:sp>
            <p:nvSpPr>
              <p:cNvPr id="157" name="TextBox 156"/>
              <p:cNvSpPr txBox="1"/>
              <p:nvPr/>
            </p:nvSpPr>
            <p:spPr>
              <a:xfrm rot="16200000">
                <a:off x="1513275" y="5114081"/>
                <a:ext cx="1342255" cy="276999"/>
              </a:xfrm>
              <a:prstGeom prst="rect">
                <a:avLst/>
              </a:prstGeom>
              <a:noFill/>
            </p:spPr>
            <p:txBody>
              <a:bodyPr wrap="square" rtlCol="0">
                <a:spAutoFit/>
              </a:bodyPr>
              <a:lstStyle/>
              <a:p>
                <a:pPr defTabSz="457200"/>
                <a:r>
                  <a:rPr lang="en-US" sz="1200" b="1" dirty="0">
                    <a:solidFill>
                      <a:prstClr val="black"/>
                    </a:solidFill>
                  </a:rPr>
                  <a:t>Survival (%)</a:t>
                </a:r>
              </a:p>
            </p:txBody>
          </p:sp>
        </p:grpSp>
      </p:grpSp>
      <p:sp>
        <p:nvSpPr>
          <p:cNvPr id="174" name="TextBox 173"/>
          <p:cNvSpPr txBox="1"/>
          <p:nvPr/>
        </p:nvSpPr>
        <p:spPr>
          <a:xfrm>
            <a:off x="3591709" y="3772112"/>
            <a:ext cx="1517611" cy="646331"/>
          </a:xfrm>
          <a:prstGeom prst="rect">
            <a:avLst/>
          </a:prstGeom>
          <a:noFill/>
        </p:spPr>
        <p:txBody>
          <a:bodyPr wrap="square" rtlCol="0">
            <a:spAutoFit/>
          </a:bodyPr>
          <a:lstStyle/>
          <a:p>
            <a:pPr algn="ctr" defTabSz="457200"/>
            <a:r>
              <a:rPr lang="en-US" dirty="0">
                <a:solidFill>
                  <a:prstClr val="black"/>
                </a:solidFill>
              </a:rPr>
              <a:t>Test drug efficacy</a:t>
            </a:r>
          </a:p>
        </p:txBody>
      </p:sp>
      <p:sp>
        <p:nvSpPr>
          <p:cNvPr id="175" name="TextBox 174"/>
          <p:cNvSpPr txBox="1"/>
          <p:nvPr/>
        </p:nvSpPr>
        <p:spPr>
          <a:xfrm>
            <a:off x="4012051" y="2686304"/>
            <a:ext cx="1517611" cy="646331"/>
          </a:xfrm>
          <a:prstGeom prst="rect">
            <a:avLst/>
          </a:prstGeom>
          <a:noFill/>
        </p:spPr>
        <p:txBody>
          <a:bodyPr wrap="square" rtlCol="0">
            <a:spAutoFit/>
          </a:bodyPr>
          <a:lstStyle/>
          <a:p>
            <a:pPr algn="ctr" defTabSz="457200"/>
            <a:r>
              <a:rPr lang="en-US" dirty="0">
                <a:solidFill>
                  <a:prstClr val="black"/>
                </a:solidFill>
              </a:rPr>
              <a:t>Model drug toxicity</a:t>
            </a:r>
          </a:p>
        </p:txBody>
      </p:sp>
      <p:cxnSp>
        <p:nvCxnSpPr>
          <p:cNvPr id="176" name="Straight Arrow Connector 175"/>
          <p:cNvCxnSpPr/>
          <p:nvPr/>
        </p:nvCxnSpPr>
        <p:spPr>
          <a:xfrm flipH="1" flipV="1">
            <a:off x="5026607" y="5824745"/>
            <a:ext cx="36565" cy="9144"/>
          </a:xfrm>
          <a:prstGeom prst="straightConnector1">
            <a:avLst/>
          </a:prstGeom>
          <a:ln w="38100">
            <a:solidFill>
              <a:srgbClr val="660066"/>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p:nvPr/>
        </p:nvCxnSpPr>
        <p:spPr>
          <a:xfrm flipH="1" flipV="1">
            <a:off x="3778026" y="4769680"/>
            <a:ext cx="73144" cy="87689"/>
          </a:xfrm>
          <a:prstGeom prst="straightConnector1">
            <a:avLst/>
          </a:prstGeom>
          <a:ln w="38100">
            <a:solidFill>
              <a:srgbClr val="660066"/>
            </a:solidFill>
            <a:tailEnd type="arrow" w="med" len="lg"/>
          </a:ln>
        </p:spPr>
        <p:style>
          <a:lnRef idx="2">
            <a:schemeClr val="accent1"/>
          </a:lnRef>
          <a:fillRef idx="0">
            <a:schemeClr val="accent1"/>
          </a:fillRef>
          <a:effectRef idx="1">
            <a:schemeClr val="accent1"/>
          </a:effectRef>
          <a:fontRef idx="minor">
            <a:schemeClr val="tx1"/>
          </a:fontRef>
        </p:style>
      </p:cxnSp>
      <p:sp>
        <p:nvSpPr>
          <p:cNvPr id="180" name="Oval 179"/>
          <p:cNvSpPr/>
          <p:nvPr/>
        </p:nvSpPr>
        <p:spPr>
          <a:xfrm>
            <a:off x="3004751" y="5119895"/>
            <a:ext cx="2011680" cy="1600200"/>
          </a:xfrm>
          <a:prstGeom prst="ellipse">
            <a:avLst/>
          </a:prstGeom>
          <a:gradFill flip="none" rotWithShape="1">
            <a:gsLst>
              <a:gs pos="0">
                <a:schemeClr val="bg1">
                  <a:lumMod val="75000"/>
                </a:schemeClr>
              </a:gs>
              <a:gs pos="100000">
                <a:schemeClr val="accent4">
                  <a:lumMod val="20000"/>
                  <a:lumOff val="80000"/>
                </a:schemeClr>
              </a:gs>
            </a:gsLst>
            <a:path path="circle">
              <a:fillToRect l="100000" t="100000"/>
            </a:path>
            <a:tileRect r="-100000" b="-100000"/>
          </a:gradFill>
          <a:ln>
            <a:solidFill>
              <a:schemeClr val="accent4"/>
            </a:solidFill>
          </a:ln>
          <a:effectLst>
            <a:outerShdw blurRad="82550" dist="50800" dir="4200000" rotWithShape="0">
              <a:srgbClr val="000000">
                <a:alpha val="6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25" name="Group 24"/>
          <p:cNvGrpSpPr/>
          <p:nvPr/>
        </p:nvGrpSpPr>
        <p:grpSpPr>
          <a:xfrm>
            <a:off x="3143937" y="5202784"/>
            <a:ext cx="1796294" cy="1390467"/>
            <a:chOff x="8690382" y="4103355"/>
            <a:chExt cx="1796294" cy="1390467"/>
          </a:xfrm>
        </p:grpSpPr>
        <p:pic>
          <p:nvPicPr>
            <p:cNvPr id="181" name="Picture 180"/>
            <p:cNvPicPr>
              <a:picLocks noChangeAspect="1"/>
            </p:cNvPicPr>
            <p:nvPr/>
          </p:nvPicPr>
          <p:blipFill>
            <a:blip r:embed="rId13"/>
            <a:stretch>
              <a:fillRect/>
            </a:stretch>
          </p:blipFill>
          <p:spPr>
            <a:xfrm>
              <a:off x="9190946" y="4259454"/>
              <a:ext cx="1066314" cy="987552"/>
            </a:xfrm>
            <a:prstGeom prst="rect">
              <a:avLst/>
            </a:prstGeom>
          </p:spPr>
        </p:pic>
        <p:sp>
          <p:nvSpPr>
            <p:cNvPr id="182" name="TextBox 181"/>
            <p:cNvSpPr txBox="1"/>
            <p:nvPr/>
          </p:nvSpPr>
          <p:spPr>
            <a:xfrm>
              <a:off x="8981193" y="5035823"/>
              <a:ext cx="396846" cy="276999"/>
            </a:xfrm>
            <a:prstGeom prst="rect">
              <a:avLst/>
            </a:prstGeom>
            <a:noFill/>
          </p:spPr>
          <p:txBody>
            <a:bodyPr wrap="square" rtlCol="0">
              <a:spAutoFit/>
            </a:bodyPr>
            <a:lstStyle/>
            <a:p>
              <a:pPr defTabSz="457200"/>
              <a:r>
                <a:rPr lang="en-US" sz="1200" b="1" dirty="0">
                  <a:solidFill>
                    <a:prstClr val="black"/>
                  </a:solidFill>
                </a:rPr>
                <a:t>0</a:t>
              </a:r>
            </a:p>
          </p:txBody>
        </p:sp>
        <p:sp>
          <p:nvSpPr>
            <p:cNvPr id="183" name="TextBox 182"/>
            <p:cNvSpPr txBox="1"/>
            <p:nvPr/>
          </p:nvSpPr>
          <p:spPr>
            <a:xfrm>
              <a:off x="8826494" y="4186312"/>
              <a:ext cx="522239" cy="276999"/>
            </a:xfrm>
            <a:prstGeom prst="rect">
              <a:avLst/>
            </a:prstGeom>
            <a:noFill/>
          </p:spPr>
          <p:txBody>
            <a:bodyPr wrap="square" rtlCol="0">
              <a:spAutoFit/>
            </a:bodyPr>
            <a:lstStyle/>
            <a:p>
              <a:pPr defTabSz="457200"/>
              <a:r>
                <a:rPr lang="en-US" sz="1200" b="1" dirty="0">
                  <a:solidFill>
                    <a:prstClr val="black"/>
                  </a:solidFill>
                </a:rPr>
                <a:t>100</a:t>
              </a:r>
            </a:p>
          </p:txBody>
        </p:sp>
        <p:sp>
          <p:nvSpPr>
            <p:cNvPr id="184" name="TextBox 183"/>
            <p:cNvSpPr txBox="1"/>
            <p:nvPr/>
          </p:nvSpPr>
          <p:spPr>
            <a:xfrm>
              <a:off x="8904990" y="4591388"/>
              <a:ext cx="396846" cy="276999"/>
            </a:xfrm>
            <a:prstGeom prst="rect">
              <a:avLst/>
            </a:prstGeom>
            <a:noFill/>
          </p:spPr>
          <p:txBody>
            <a:bodyPr wrap="square" rtlCol="0">
              <a:spAutoFit/>
            </a:bodyPr>
            <a:lstStyle/>
            <a:p>
              <a:pPr defTabSz="457200"/>
              <a:r>
                <a:rPr lang="en-US" sz="1200" b="1" dirty="0">
                  <a:solidFill>
                    <a:prstClr val="black"/>
                  </a:solidFill>
                </a:rPr>
                <a:t>50</a:t>
              </a:r>
            </a:p>
          </p:txBody>
        </p:sp>
        <p:sp>
          <p:nvSpPr>
            <p:cNvPr id="185" name="TextBox 184"/>
            <p:cNvSpPr txBox="1"/>
            <p:nvPr/>
          </p:nvSpPr>
          <p:spPr>
            <a:xfrm rot="16200000">
              <a:off x="8157754" y="4635983"/>
              <a:ext cx="1342255" cy="276999"/>
            </a:xfrm>
            <a:prstGeom prst="rect">
              <a:avLst/>
            </a:prstGeom>
            <a:noFill/>
          </p:spPr>
          <p:txBody>
            <a:bodyPr wrap="square" rtlCol="0">
              <a:spAutoFit/>
            </a:bodyPr>
            <a:lstStyle/>
            <a:p>
              <a:pPr defTabSz="457200"/>
              <a:r>
                <a:rPr lang="en-US" sz="1200" b="1" dirty="0" err="1">
                  <a:solidFill>
                    <a:prstClr val="black"/>
                  </a:solidFill>
                </a:rPr>
                <a:t>Labelled</a:t>
              </a:r>
              <a:r>
                <a:rPr lang="en-US" sz="1200" b="1" dirty="0">
                  <a:solidFill>
                    <a:prstClr val="black"/>
                  </a:solidFill>
                </a:rPr>
                <a:t> AAT (%)</a:t>
              </a:r>
            </a:p>
          </p:txBody>
        </p:sp>
        <p:sp>
          <p:nvSpPr>
            <p:cNvPr id="186" name="TextBox 185"/>
            <p:cNvSpPr txBox="1"/>
            <p:nvPr/>
          </p:nvSpPr>
          <p:spPr>
            <a:xfrm>
              <a:off x="9144421" y="5216823"/>
              <a:ext cx="1342255" cy="276999"/>
            </a:xfrm>
            <a:prstGeom prst="rect">
              <a:avLst/>
            </a:prstGeom>
            <a:noFill/>
          </p:spPr>
          <p:txBody>
            <a:bodyPr wrap="square" rtlCol="0">
              <a:spAutoFit/>
            </a:bodyPr>
            <a:lstStyle/>
            <a:p>
              <a:pPr defTabSz="457200"/>
              <a:r>
                <a:rPr lang="en-US" sz="1200" b="1" dirty="0">
                  <a:solidFill>
                    <a:prstClr val="black"/>
                  </a:solidFill>
                </a:rPr>
                <a:t>Time (hours)</a:t>
              </a:r>
            </a:p>
          </p:txBody>
        </p:sp>
      </p:grpSp>
      <p:sp>
        <p:nvSpPr>
          <p:cNvPr id="187" name="TextBox 186"/>
          <p:cNvSpPr txBox="1"/>
          <p:nvPr/>
        </p:nvSpPr>
        <p:spPr>
          <a:xfrm>
            <a:off x="3981533" y="4787013"/>
            <a:ext cx="2445973" cy="369332"/>
          </a:xfrm>
          <a:prstGeom prst="rect">
            <a:avLst/>
          </a:prstGeom>
          <a:noFill/>
        </p:spPr>
        <p:txBody>
          <a:bodyPr wrap="square" rtlCol="0">
            <a:spAutoFit/>
          </a:bodyPr>
          <a:lstStyle/>
          <a:p>
            <a:pPr algn="ctr" defTabSz="457200"/>
            <a:r>
              <a:rPr lang="en-US" dirty="0">
                <a:solidFill>
                  <a:prstClr val="black"/>
                </a:solidFill>
              </a:rPr>
              <a:t>Model disease</a:t>
            </a:r>
          </a:p>
        </p:txBody>
      </p:sp>
      <p:cxnSp>
        <p:nvCxnSpPr>
          <p:cNvPr id="188" name="Straight Arrow Connector 187"/>
          <p:cNvCxnSpPr/>
          <p:nvPr/>
        </p:nvCxnSpPr>
        <p:spPr>
          <a:xfrm flipH="1" flipV="1">
            <a:off x="3421500" y="3438186"/>
            <a:ext cx="9144" cy="78535"/>
          </a:xfrm>
          <a:prstGeom prst="straightConnector1">
            <a:avLst/>
          </a:prstGeom>
          <a:ln w="38100">
            <a:solidFill>
              <a:srgbClr val="660066"/>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flipV="1">
            <a:off x="4012051" y="1882696"/>
            <a:ext cx="73151" cy="78535"/>
          </a:xfrm>
          <a:prstGeom prst="straightConnector1">
            <a:avLst/>
          </a:prstGeom>
          <a:ln w="38100">
            <a:solidFill>
              <a:srgbClr val="660066"/>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flipV="1">
            <a:off x="5443549" y="1056961"/>
            <a:ext cx="45718" cy="14525"/>
          </a:xfrm>
          <a:prstGeom prst="straightConnector1">
            <a:avLst/>
          </a:prstGeom>
          <a:ln w="38100">
            <a:solidFill>
              <a:srgbClr val="660066"/>
            </a:solidFill>
            <a:tailEnd type="arrow" w="med" len="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156713" y="198867"/>
            <a:ext cx="2529158" cy="338554"/>
          </a:xfrm>
          <a:prstGeom prst="rect">
            <a:avLst/>
          </a:prstGeom>
          <a:noFill/>
        </p:spPr>
        <p:txBody>
          <a:bodyPr wrap="square" rtlCol="0">
            <a:spAutoFit/>
          </a:bodyPr>
          <a:lstStyle/>
          <a:p>
            <a:pPr defTabSz="457200"/>
            <a:r>
              <a:rPr lang="en-US" sz="1600" dirty="0">
                <a:solidFill>
                  <a:prstClr val="black"/>
                </a:solidFill>
              </a:rPr>
              <a:t>Reprogramming factors</a:t>
            </a:r>
          </a:p>
        </p:txBody>
      </p:sp>
      <p:sp>
        <p:nvSpPr>
          <p:cNvPr id="15" name="TextBox 14"/>
          <p:cNvSpPr txBox="1"/>
          <p:nvPr/>
        </p:nvSpPr>
        <p:spPr>
          <a:xfrm>
            <a:off x="1574809" y="15849"/>
            <a:ext cx="2150896" cy="369332"/>
          </a:xfrm>
          <a:prstGeom prst="rect">
            <a:avLst/>
          </a:prstGeom>
          <a:noFill/>
        </p:spPr>
        <p:txBody>
          <a:bodyPr wrap="square" rtlCol="0">
            <a:spAutoFit/>
          </a:bodyPr>
          <a:lstStyle/>
          <a:p>
            <a:pPr defTabSz="457200"/>
            <a:r>
              <a:rPr lang="en-US" b="1" u="sng" dirty="0" err="1">
                <a:solidFill>
                  <a:prstClr val="black"/>
                </a:solidFill>
              </a:rPr>
              <a:t>iPSC</a:t>
            </a:r>
            <a:r>
              <a:rPr lang="en-US" b="1" u="sng" dirty="0">
                <a:solidFill>
                  <a:prstClr val="black"/>
                </a:solidFill>
              </a:rPr>
              <a:t> applications:</a:t>
            </a:r>
          </a:p>
        </p:txBody>
      </p:sp>
    </p:spTree>
    <p:extLst>
      <p:ext uri="{BB962C8B-B14F-4D97-AF65-F5344CB8AC3E}">
        <p14:creationId xmlns:p14="http://schemas.microsoft.com/office/powerpoint/2010/main" val="1955375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742"/>
            <a:ext cx="8229600" cy="1143000"/>
          </a:xfrm>
        </p:spPr>
        <p:txBody>
          <a:bodyPr>
            <a:normAutofit fontScale="90000"/>
          </a:bodyPr>
          <a:lstStyle/>
          <a:p>
            <a:r>
              <a:rPr lang="en-US" dirty="0" err="1"/>
              <a:t>CReM</a:t>
            </a:r>
            <a:r>
              <a:rPr lang="en-US" dirty="0"/>
              <a:t>  AATD patient- </a:t>
            </a:r>
            <a:r>
              <a:rPr lang="en-US" dirty="0" err="1"/>
              <a:t>iPSC</a:t>
            </a:r>
            <a:r>
              <a:rPr lang="en-US" dirty="0"/>
              <a:t> repository:</a:t>
            </a:r>
          </a:p>
        </p:txBody>
      </p:sp>
      <p:pic>
        <p:nvPicPr>
          <p:cNvPr id="3" name="Picture 2"/>
          <p:cNvPicPr>
            <a:picLocks noChangeAspect="1"/>
          </p:cNvPicPr>
          <p:nvPr/>
        </p:nvPicPr>
        <p:blipFill>
          <a:blip r:embed="rId2"/>
          <a:stretch>
            <a:fillRect/>
          </a:stretch>
        </p:blipFill>
        <p:spPr>
          <a:xfrm>
            <a:off x="2022616" y="1116757"/>
            <a:ext cx="8110479" cy="4893184"/>
          </a:xfrm>
          <a:prstGeom prst="rect">
            <a:avLst/>
          </a:prstGeom>
        </p:spPr>
      </p:pic>
      <p:pic>
        <p:nvPicPr>
          <p:cNvPr id="4" name="Picture 3" descr="CReMlogo.ai"/>
          <p:cNvPicPr>
            <a:picLocks noChangeAspect="1"/>
          </p:cNvPicPr>
          <p:nvPr/>
        </p:nvPicPr>
        <p:blipFill>
          <a:blip r:embed="rId3" cstate="print">
            <a:alphaModFix amt="10000"/>
            <a:extLst>
              <a:ext uri="{28A0092B-C50C-407E-A947-70E740481C1C}">
                <a14:useLocalDpi xmlns:a14="http://schemas.microsoft.com/office/drawing/2010/main"/>
              </a:ext>
            </a:extLst>
          </a:blip>
          <a:srcRect/>
          <a:stretch>
            <a:fillRect/>
          </a:stretch>
        </p:blipFill>
        <p:spPr bwMode="auto">
          <a:xfrm>
            <a:off x="8628052" y="5827852"/>
            <a:ext cx="2107748" cy="1030149"/>
          </a:xfrm>
          <a:prstGeom prst="rect">
            <a:avLst/>
          </a:prstGeom>
          <a:noFill/>
          <a:ln w="9525">
            <a:noFill/>
            <a:miter lim="800000"/>
            <a:headEnd/>
            <a:tailEnd/>
          </a:ln>
        </p:spPr>
      </p:pic>
      <p:pic>
        <p:nvPicPr>
          <p:cNvPr id="5" name="Picture 4"/>
          <p:cNvPicPr>
            <a:picLocks noChangeAspect="1"/>
          </p:cNvPicPr>
          <p:nvPr/>
        </p:nvPicPr>
        <p:blipFill>
          <a:blip r:embed="rId4" cstate="print">
            <a:alphaModFix amt="15000"/>
            <a:extLst>
              <a:ext uri="{28A0092B-C50C-407E-A947-70E740481C1C}">
                <a14:useLocalDpi xmlns:a14="http://schemas.microsoft.com/office/drawing/2010/main"/>
              </a:ext>
            </a:extLst>
          </a:blip>
          <a:stretch>
            <a:fillRect/>
          </a:stretch>
        </p:blipFill>
        <p:spPr>
          <a:xfrm>
            <a:off x="1524000" y="6009942"/>
            <a:ext cx="2554326" cy="787655"/>
          </a:xfrm>
          <a:prstGeom prst="rect">
            <a:avLst/>
          </a:prstGeom>
        </p:spPr>
      </p:pic>
    </p:spTree>
    <p:extLst>
      <p:ext uri="{BB962C8B-B14F-4D97-AF65-F5344CB8AC3E}">
        <p14:creationId xmlns:p14="http://schemas.microsoft.com/office/powerpoint/2010/main" val="2600677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505818" y="2175588"/>
            <a:ext cx="580508" cy="461665"/>
          </a:xfrm>
          <a:prstGeom prst="rect">
            <a:avLst/>
          </a:prstGeom>
          <a:noFill/>
        </p:spPr>
        <p:txBody>
          <a:bodyPr wrap="square" rtlCol="0">
            <a:spAutoFit/>
          </a:bodyPr>
          <a:lstStyle/>
          <a:p>
            <a:pPr defTabSz="457200"/>
            <a:r>
              <a:rPr lang="en-US" sz="2400" b="1" dirty="0">
                <a:solidFill>
                  <a:prstClr val="black"/>
                </a:solidFill>
              </a:rPr>
              <a:t>A</a:t>
            </a:r>
          </a:p>
        </p:txBody>
      </p:sp>
      <p:grpSp>
        <p:nvGrpSpPr>
          <p:cNvPr id="44" name="Group 43"/>
          <p:cNvGrpSpPr>
            <a:grpSpLocks noChangeAspect="1"/>
          </p:cNvGrpSpPr>
          <p:nvPr/>
        </p:nvGrpSpPr>
        <p:grpSpPr>
          <a:xfrm>
            <a:off x="7101718" y="1740869"/>
            <a:ext cx="3557480" cy="2919663"/>
            <a:chOff x="1968657" y="264949"/>
            <a:chExt cx="3557480" cy="2919663"/>
          </a:xfrm>
        </p:grpSpPr>
        <p:sp>
          <p:nvSpPr>
            <p:cNvPr id="45" name="TextBox 44"/>
            <p:cNvSpPr txBox="1"/>
            <p:nvPr/>
          </p:nvSpPr>
          <p:spPr>
            <a:xfrm rot="16200000">
              <a:off x="777739" y="1455867"/>
              <a:ext cx="2689614" cy="307777"/>
            </a:xfrm>
            <a:prstGeom prst="rect">
              <a:avLst/>
            </a:prstGeom>
            <a:noFill/>
          </p:spPr>
          <p:txBody>
            <a:bodyPr wrap="square" rtlCol="0">
              <a:spAutoFit/>
            </a:bodyPr>
            <a:lstStyle/>
            <a:p>
              <a:pPr defTabSz="457200"/>
              <a:r>
                <a:rPr lang="en-US" sz="1400" dirty="0">
                  <a:solidFill>
                    <a:prstClr val="black"/>
                  </a:solidFill>
                </a:rPr>
                <a:t>Relative gene expression</a:t>
              </a:r>
            </a:p>
          </p:txBody>
        </p:sp>
        <p:sp>
          <p:nvSpPr>
            <p:cNvPr id="48" name="TextBox 47"/>
            <p:cNvSpPr txBox="1"/>
            <p:nvPr/>
          </p:nvSpPr>
          <p:spPr>
            <a:xfrm>
              <a:off x="2804494" y="2876835"/>
              <a:ext cx="1858710" cy="307777"/>
            </a:xfrm>
            <a:prstGeom prst="rect">
              <a:avLst/>
            </a:prstGeom>
            <a:noFill/>
          </p:spPr>
          <p:txBody>
            <a:bodyPr wrap="square" rtlCol="0">
              <a:spAutoFit/>
            </a:bodyPr>
            <a:lstStyle/>
            <a:p>
              <a:pPr defTabSz="457200"/>
              <a:r>
                <a:rPr lang="en-US" sz="1400" dirty="0">
                  <a:solidFill>
                    <a:prstClr val="black"/>
                  </a:solidFill>
                </a:rPr>
                <a:t>Days of differentiation</a:t>
              </a:r>
            </a:p>
          </p:txBody>
        </p:sp>
        <p:cxnSp>
          <p:nvCxnSpPr>
            <p:cNvPr id="49" name="Straight Connector 48"/>
            <p:cNvCxnSpPr/>
            <p:nvPr/>
          </p:nvCxnSpPr>
          <p:spPr>
            <a:xfrm>
              <a:off x="2991202" y="2932086"/>
              <a:ext cx="146923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511472" y="2512709"/>
              <a:ext cx="449931" cy="246221"/>
            </a:xfrm>
            <a:prstGeom prst="rect">
              <a:avLst/>
            </a:prstGeom>
            <a:noFill/>
          </p:spPr>
          <p:txBody>
            <a:bodyPr wrap="square" rtlCol="0">
              <a:spAutoFit/>
            </a:bodyPr>
            <a:lstStyle/>
            <a:p>
              <a:pPr defTabSz="457200"/>
              <a:r>
                <a:rPr lang="en-US" sz="1000" dirty="0">
                  <a:solidFill>
                    <a:prstClr val="black"/>
                  </a:solidFill>
                  <a:latin typeface="Arial"/>
                  <a:cs typeface="Arial"/>
                </a:rPr>
                <a:t>0.1</a:t>
              </a:r>
            </a:p>
          </p:txBody>
        </p:sp>
        <p:sp>
          <p:nvSpPr>
            <p:cNvPr id="51" name="TextBox 50"/>
            <p:cNvSpPr txBox="1"/>
            <p:nvPr/>
          </p:nvSpPr>
          <p:spPr>
            <a:xfrm>
              <a:off x="2618182" y="2336116"/>
              <a:ext cx="449931" cy="246221"/>
            </a:xfrm>
            <a:prstGeom prst="rect">
              <a:avLst/>
            </a:prstGeom>
            <a:noFill/>
          </p:spPr>
          <p:txBody>
            <a:bodyPr wrap="square" rtlCol="0">
              <a:spAutoFit/>
            </a:bodyPr>
            <a:lstStyle/>
            <a:p>
              <a:pPr defTabSz="457200"/>
              <a:r>
                <a:rPr lang="en-US" sz="1000" dirty="0">
                  <a:solidFill>
                    <a:prstClr val="black"/>
                  </a:solidFill>
                  <a:latin typeface="Arial"/>
                  <a:cs typeface="Arial"/>
                </a:rPr>
                <a:t>1</a:t>
              </a:r>
            </a:p>
          </p:txBody>
        </p:sp>
        <p:sp>
          <p:nvSpPr>
            <p:cNvPr id="52" name="TextBox 51"/>
            <p:cNvSpPr txBox="1"/>
            <p:nvPr/>
          </p:nvSpPr>
          <p:spPr>
            <a:xfrm>
              <a:off x="2530522" y="2170535"/>
              <a:ext cx="449931" cy="246221"/>
            </a:xfrm>
            <a:prstGeom prst="rect">
              <a:avLst/>
            </a:prstGeom>
            <a:noFill/>
          </p:spPr>
          <p:txBody>
            <a:bodyPr wrap="square" rtlCol="0">
              <a:spAutoFit/>
            </a:bodyPr>
            <a:lstStyle/>
            <a:p>
              <a:pPr defTabSz="457200"/>
              <a:r>
                <a:rPr lang="en-US" sz="1000" dirty="0">
                  <a:solidFill>
                    <a:prstClr val="black"/>
                  </a:solidFill>
                  <a:latin typeface="Arial"/>
                  <a:cs typeface="Arial"/>
                </a:rPr>
                <a:t>10</a:t>
              </a:r>
            </a:p>
          </p:txBody>
        </p:sp>
        <p:sp>
          <p:nvSpPr>
            <p:cNvPr id="53" name="TextBox 52"/>
            <p:cNvSpPr txBox="1"/>
            <p:nvPr/>
          </p:nvSpPr>
          <p:spPr>
            <a:xfrm>
              <a:off x="2459891" y="1977570"/>
              <a:ext cx="449931" cy="246221"/>
            </a:xfrm>
            <a:prstGeom prst="rect">
              <a:avLst/>
            </a:prstGeom>
            <a:noFill/>
          </p:spPr>
          <p:txBody>
            <a:bodyPr wrap="square" rtlCol="0">
              <a:spAutoFit/>
            </a:bodyPr>
            <a:lstStyle/>
            <a:p>
              <a:pPr defTabSz="457200"/>
              <a:r>
                <a:rPr lang="en-US" sz="1000" dirty="0">
                  <a:solidFill>
                    <a:prstClr val="black"/>
                  </a:solidFill>
                  <a:latin typeface="Arial"/>
                  <a:cs typeface="Arial"/>
                </a:rPr>
                <a:t>100</a:t>
              </a:r>
            </a:p>
          </p:txBody>
        </p:sp>
        <p:sp>
          <p:nvSpPr>
            <p:cNvPr id="54" name="TextBox 53"/>
            <p:cNvSpPr txBox="1"/>
            <p:nvPr/>
          </p:nvSpPr>
          <p:spPr>
            <a:xfrm>
              <a:off x="2390041" y="1801909"/>
              <a:ext cx="529306" cy="246221"/>
            </a:xfrm>
            <a:prstGeom prst="rect">
              <a:avLst/>
            </a:prstGeom>
            <a:noFill/>
          </p:spPr>
          <p:txBody>
            <a:bodyPr wrap="square" rtlCol="0">
              <a:spAutoFit/>
            </a:bodyPr>
            <a:lstStyle/>
            <a:p>
              <a:pPr defTabSz="457200"/>
              <a:r>
                <a:rPr lang="en-US" sz="1000" dirty="0">
                  <a:solidFill>
                    <a:prstClr val="black"/>
                  </a:solidFill>
                  <a:latin typeface="Arial"/>
                  <a:cs typeface="Arial"/>
                </a:rPr>
                <a:t>1000</a:t>
              </a:r>
            </a:p>
          </p:txBody>
        </p:sp>
        <p:sp>
          <p:nvSpPr>
            <p:cNvPr id="55" name="TextBox 54"/>
            <p:cNvSpPr txBox="1"/>
            <p:nvPr/>
          </p:nvSpPr>
          <p:spPr>
            <a:xfrm>
              <a:off x="2320304" y="1615995"/>
              <a:ext cx="612637" cy="246221"/>
            </a:xfrm>
            <a:prstGeom prst="rect">
              <a:avLst/>
            </a:prstGeom>
            <a:noFill/>
          </p:spPr>
          <p:txBody>
            <a:bodyPr wrap="square" rtlCol="0">
              <a:spAutoFit/>
            </a:bodyPr>
            <a:lstStyle/>
            <a:p>
              <a:pPr defTabSz="457200"/>
              <a:r>
                <a:rPr lang="en-US" sz="1000" dirty="0">
                  <a:solidFill>
                    <a:prstClr val="black"/>
                  </a:solidFill>
                  <a:latin typeface="Arial"/>
                  <a:cs typeface="Arial"/>
                </a:rPr>
                <a:t>10000</a:t>
              </a:r>
            </a:p>
          </p:txBody>
        </p:sp>
        <p:sp>
          <p:nvSpPr>
            <p:cNvPr id="56" name="TextBox 55"/>
            <p:cNvSpPr txBox="1"/>
            <p:nvPr/>
          </p:nvSpPr>
          <p:spPr>
            <a:xfrm>
              <a:off x="2714162" y="2651236"/>
              <a:ext cx="285341" cy="246221"/>
            </a:xfrm>
            <a:prstGeom prst="rect">
              <a:avLst/>
            </a:prstGeom>
            <a:noFill/>
          </p:spPr>
          <p:txBody>
            <a:bodyPr wrap="square" rtlCol="0">
              <a:spAutoFit/>
            </a:bodyPr>
            <a:lstStyle/>
            <a:p>
              <a:pPr defTabSz="457200"/>
              <a:r>
                <a:rPr lang="en-US" sz="1000" dirty="0">
                  <a:solidFill>
                    <a:prstClr val="black"/>
                  </a:solidFill>
                  <a:latin typeface="Arial"/>
                  <a:cs typeface="Arial"/>
                </a:rPr>
                <a:t>0</a:t>
              </a:r>
            </a:p>
          </p:txBody>
        </p:sp>
        <p:sp>
          <p:nvSpPr>
            <p:cNvPr id="57" name="TextBox 56"/>
            <p:cNvSpPr txBox="1"/>
            <p:nvPr/>
          </p:nvSpPr>
          <p:spPr>
            <a:xfrm>
              <a:off x="3304303" y="2651236"/>
              <a:ext cx="285341" cy="246221"/>
            </a:xfrm>
            <a:prstGeom prst="rect">
              <a:avLst/>
            </a:prstGeom>
            <a:noFill/>
          </p:spPr>
          <p:txBody>
            <a:bodyPr wrap="square" rtlCol="0">
              <a:spAutoFit/>
            </a:bodyPr>
            <a:lstStyle/>
            <a:p>
              <a:pPr defTabSz="457200"/>
              <a:r>
                <a:rPr lang="en-US" sz="1000" dirty="0">
                  <a:solidFill>
                    <a:prstClr val="black"/>
                  </a:solidFill>
                  <a:latin typeface="Arial"/>
                  <a:cs typeface="Arial"/>
                </a:rPr>
                <a:t>5</a:t>
              </a:r>
            </a:p>
          </p:txBody>
        </p:sp>
        <p:sp>
          <p:nvSpPr>
            <p:cNvPr id="58" name="TextBox 57"/>
            <p:cNvSpPr txBox="1"/>
            <p:nvPr/>
          </p:nvSpPr>
          <p:spPr>
            <a:xfrm>
              <a:off x="3837703" y="2651236"/>
              <a:ext cx="361950" cy="246221"/>
            </a:xfrm>
            <a:prstGeom prst="rect">
              <a:avLst/>
            </a:prstGeom>
            <a:noFill/>
          </p:spPr>
          <p:txBody>
            <a:bodyPr wrap="square" rtlCol="0">
              <a:spAutoFit/>
            </a:bodyPr>
            <a:lstStyle/>
            <a:p>
              <a:pPr defTabSz="457200"/>
              <a:r>
                <a:rPr lang="en-US" sz="1000" dirty="0">
                  <a:solidFill>
                    <a:prstClr val="black"/>
                  </a:solidFill>
                  <a:latin typeface="Arial"/>
                  <a:cs typeface="Arial"/>
                </a:rPr>
                <a:t>15</a:t>
              </a:r>
            </a:p>
          </p:txBody>
        </p:sp>
        <p:sp>
          <p:nvSpPr>
            <p:cNvPr id="59" name="TextBox 58"/>
            <p:cNvSpPr txBox="1"/>
            <p:nvPr/>
          </p:nvSpPr>
          <p:spPr>
            <a:xfrm>
              <a:off x="4430720" y="2651236"/>
              <a:ext cx="361950" cy="246221"/>
            </a:xfrm>
            <a:prstGeom prst="rect">
              <a:avLst/>
            </a:prstGeom>
            <a:noFill/>
          </p:spPr>
          <p:txBody>
            <a:bodyPr wrap="square" rtlCol="0">
              <a:spAutoFit/>
            </a:bodyPr>
            <a:lstStyle/>
            <a:p>
              <a:pPr defTabSz="457200"/>
              <a:r>
                <a:rPr lang="en-US" sz="1000" dirty="0">
                  <a:solidFill>
                    <a:prstClr val="black"/>
                  </a:solidFill>
                  <a:latin typeface="Arial"/>
                  <a:cs typeface="Arial"/>
                </a:rPr>
                <a:t>25</a:t>
              </a:r>
            </a:p>
          </p:txBody>
        </p:sp>
        <p:sp>
          <p:nvSpPr>
            <p:cNvPr id="60" name="TextBox 59"/>
            <p:cNvSpPr txBox="1"/>
            <p:nvPr/>
          </p:nvSpPr>
          <p:spPr>
            <a:xfrm>
              <a:off x="4620511" y="2651236"/>
              <a:ext cx="905626" cy="369332"/>
            </a:xfrm>
            <a:prstGeom prst="rect">
              <a:avLst/>
            </a:prstGeom>
            <a:noFill/>
          </p:spPr>
          <p:txBody>
            <a:bodyPr wrap="square" rtlCol="0">
              <a:spAutoFit/>
            </a:bodyPr>
            <a:lstStyle/>
            <a:p>
              <a:pPr algn="ctr" defTabSz="457200"/>
              <a:r>
                <a:rPr lang="en-US" sz="900" dirty="0">
                  <a:solidFill>
                    <a:prstClr val="black"/>
                  </a:solidFill>
                  <a:latin typeface="Arial"/>
                  <a:cs typeface="Arial"/>
                </a:rPr>
                <a:t>Human Fetal Hepatocyte</a:t>
              </a:r>
            </a:p>
          </p:txBody>
        </p:sp>
        <p:pic>
          <p:nvPicPr>
            <p:cNvPr id="61" name="Picture 60"/>
            <p:cNvPicPr>
              <a:picLocks/>
            </p:cNvPicPr>
            <p:nvPr/>
          </p:nvPicPr>
          <p:blipFill rotWithShape="1">
            <a:blip r:embed="rId2" cstate="print">
              <a:extLst>
                <a:ext uri="{28A0092B-C50C-407E-A947-70E740481C1C}">
                  <a14:useLocalDpi xmlns:a14="http://schemas.microsoft.com/office/drawing/2010/main"/>
                </a:ext>
              </a:extLst>
            </a:blip>
            <a:srcRect l="15799" t="10658" r="27211" b="16977"/>
            <a:stretch/>
          </p:blipFill>
          <p:spPr>
            <a:xfrm>
              <a:off x="2804494" y="1360645"/>
              <a:ext cx="1856232" cy="1373335"/>
            </a:xfrm>
            <a:prstGeom prst="rect">
              <a:avLst/>
            </a:prstGeom>
          </p:spPr>
        </p:pic>
        <p:sp>
          <p:nvSpPr>
            <p:cNvPr id="62" name="TextBox 61"/>
            <p:cNvSpPr txBox="1"/>
            <p:nvPr/>
          </p:nvSpPr>
          <p:spPr>
            <a:xfrm>
              <a:off x="2248557" y="1443627"/>
              <a:ext cx="612637" cy="246221"/>
            </a:xfrm>
            <a:prstGeom prst="rect">
              <a:avLst/>
            </a:prstGeom>
            <a:noFill/>
          </p:spPr>
          <p:txBody>
            <a:bodyPr wrap="square" rtlCol="0">
              <a:spAutoFit/>
            </a:bodyPr>
            <a:lstStyle/>
            <a:p>
              <a:pPr defTabSz="457200"/>
              <a:r>
                <a:rPr lang="en-US" sz="1000" dirty="0">
                  <a:solidFill>
                    <a:prstClr val="black"/>
                  </a:solidFill>
                  <a:latin typeface="Arial"/>
                  <a:cs typeface="Arial"/>
                </a:rPr>
                <a:t>100000</a:t>
              </a:r>
            </a:p>
          </p:txBody>
        </p:sp>
        <p:sp>
          <p:nvSpPr>
            <p:cNvPr id="63" name="TextBox 62"/>
            <p:cNvSpPr txBox="1"/>
            <p:nvPr/>
          </p:nvSpPr>
          <p:spPr>
            <a:xfrm>
              <a:off x="2170237" y="1261044"/>
              <a:ext cx="747809" cy="246221"/>
            </a:xfrm>
            <a:prstGeom prst="rect">
              <a:avLst/>
            </a:prstGeom>
            <a:noFill/>
          </p:spPr>
          <p:txBody>
            <a:bodyPr wrap="square" rtlCol="0">
              <a:spAutoFit/>
            </a:bodyPr>
            <a:lstStyle/>
            <a:p>
              <a:pPr defTabSz="457200"/>
              <a:r>
                <a:rPr lang="en-US" sz="1000" dirty="0">
                  <a:solidFill>
                    <a:prstClr val="black"/>
                  </a:solidFill>
                  <a:latin typeface="Arial"/>
                  <a:cs typeface="Arial"/>
                </a:rPr>
                <a:t>1000000</a:t>
              </a:r>
            </a:p>
          </p:txBody>
        </p:sp>
        <p:pic>
          <p:nvPicPr>
            <p:cNvPr id="64" name="Picture 63"/>
            <p:cNvPicPr>
              <a:picLocks noChangeAspect="1"/>
            </p:cNvPicPr>
            <p:nvPr/>
          </p:nvPicPr>
          <p:blipFill rotWithShape="1">
            <a:blip r:embed="rId3" cstate="print">
              <a:extLst>
                <a:ext uri="{28A0092B-C50C-407E-A947-70E740481C1C}">
                  <a14:useLocalDpi xmlns:a14="http://schemas.microsoft.com/office/drawing/2010/main"/>
                </a:ext>
              </a:extLst>
            </a:blip>
            <a:srcRect l="62199" t="17455" r="27291" b="33818"/>
            <a:stretch/>
          </p:blipFill>
          <p:spPr>
            <a:xfrm>
              <a:off x="4895121" y="1374320"/>
              <a:ext cx="365482" cy="1320098"/>
            </a:xfrm>
            <a:prstGeom prst="rect">
              <a:avLst/>
            </a:prstGeom>
          </p:spPr>
        </p:pic>
        <p:grpSp>
          <p:nvGrpSpPr>
            <p:cNvPr id="65" name="Group 64"/>
            <p:cNvGrpSpPr/>
            <p:nvPr/>
          </p:nvGrpSpPr>
          <p:grpSpPr>
            <a:xfrm>
              <a:off x="2989102" y="1076264"/>
              <a:ext cx="684193" cy="584889"/>
              <a:chOff x="2989102" y="628034"/>
              <a:chExt cx="684193" cy="584889"/>
            </a:xfrm>
          </p:grpSpPr>
          <p:pic>
            <p:nvPicPr>
              <p:cNvPr id="70" name="Picture 69"/>
              <p:cNvPicPr>
                <a:picLocks noChangeAspect="1"/>
              </p:cNvPicPr>
              <p:nvPr/>
            </p:nvPicPr>
            <p:blipFill rotWithShape="1">
              <a:blip r:embed="rId4" cstate="print">
                <a:extLst>
                  <a:ext uri="{28A0092B-C50C-407E-A947-70E740481C1C}">
                    <a14:useLocalDpi xmlns:a14="http://schemas.microsoft.com/office/drawing/2010/main"/>
                  </a:ext>
                </a:extLst>
              </a:blip>
              <a:srcRect l="79663" t="12258" r="12072" b="69947"/>
              <a:stretch/>
            </p:blipFill>
            <p:spPr>
              <a:xfrm>
                <a:off x="2989102" y="661903"/>
                <a:ext cx="278760" cy="472648"/>
              </a:xfrm>
              <a:prstGeom prst="rect">
                <a:avLst/>
              </a:prstGeom>
            </p:spPr>
          </p:pic>
          <p:sp>
            <p:nvSpPr>
              <p:cNvPr id="71" name="TextBox 70"/>
              <p:cNvSpPr txBox="1"/>
              <p:nvPr/>
            </p:nvSpPr>
            <p:spPr>
              <a:xfrm>
                <a:off x="3162494" y="628034"/>
                <a:ext cx="510801" cy="246221"/>
              </a:xfrm>
              <a:prstGeom prst="rect">
                <a:avLst/>
              </a:prstGeom>
              <a:noFill/>
            </p:spPr>
            <p:txBody>
              <a:bodyPr wrap="square" rtlCol="0">
                <a:spAutoFit/>
              </a:bodyPr>
              <a:lstStyle/>
              <a:p>
                <a:pPr defTabSz="457200"/>
                <a:r>
                  <a:rPr lang="en-US" sz="1000" dirty="0">
                    <a:solidFill>
                      <a:prstClr val="black"/>
                    </a:solidFill>
                    <a:latin typeface="Arial"/>
                    <a:cs typeface="Arial"/>
                  </a:rPr>
                  <a:t>AAT</a:t>
                </a:r>
              </a:p>
            </p:txBody>
          </p:sp>
          <p:sp>
            <p:nvSpPr>
              <p:cNvPr id="72" name="TextBox 71"/>
              <p:cNvSpPr txBox="1"/>
              <p:nvPr/>
            </p:nvSpPr>
            <p:spPr>
              <a:xfrm>
                <a:off x="3162494" y="797368"/>
                <a:ext cx="510801" cy="246221"/>
              </a:xfrm>
              <a:prstGeom prst="rect">
                <a:avLst/>
              </a:prstGeom>
              <a:noFill/>
            </p:spPr>
            <p:txBody>
              <a:bodyPr wrap="square" rtlCol="0">
                <a:spAutoFit/>
              </a:bodyPr>
              <a:lstStyle/>
              <a:p>
                <a:pPr defTabSz="457200"/>
                <a:r>
                  <a:rPr lang="en-US" sz="1000" i="1" dirty="0">
                    <a:solidFill>
                      <a:prstClr val="black"/>
                    </a:solidFill>
                    <a:latin typeface="Arial"/>
                    <a:cs typeface="Arial"/>
                  </a:rPr>
                  <a:t>ALB</a:t>
                </a:r>
              </a:p>
            </p:txBody>
          </p:sp>
          <p:sp>
            <p:nvSpPr>
              <p:cNvPr id="73" name="TextBox 72"/>
              <p:cNvSpPr txBox="1"/>
              <p:nvPr/>
            </p:nvSpPr>
            <p:spPr>
              <a:xfrm>
                <a:off x="3162494" y="966702"/>
                <a:ext cx="510801" cy="246221"/>
              </a:xfrm>
              <a:prstGeom prst="rect">
                <a:avLst/>
              </a:prstGeom>
              <a:noFill/>
            </p:spPr>
            <p:txBody>
              <a:bodyPr wrap="square" rtlCol="0">
                <a:spAutoFit/>
              </a:bodyPr>
              <a:lstStyle/>
              <a:p>
                <a:pPr defTabSz="457200"/>
                <a:r>
                  <a:rPr lang="en-US" sz="1000" i="1" dirty="0">
                    <a:solidFill>
                      <a:prstClr val="black"/>
                    </a:solidFill>
                    <a:latin typeface="Arial"/>
                    <a:cs typeface="Arial"/>
                  </a:rPr>
                  <a:t>AFP</a:t>
                </a:r>
              </a:p>
            </p:txBody>
          </p:sp>
        </p:grpSp>
        <p:grpSp>
          <p:nvGrpSpPr>
            <p:cNvPr id="66" name="Group 65"/>
            <p:cNvGrpSpPr/>
            <p:nvPr/>
          </p:nvGrpSpPr>
          <p:grpSpPr>
            <a:xfrm>
              <a:off x="3546129" y="1128681"/>
              <a:ext cx="911164" cy="415755"/>
              <a:chOff x="4660726" y="718795"/>
              <a:chExt cx="911164" cy="415755"/>
            </a:xfrm>
          </p:grpSpPr>
          <p:sp>
            <p:nvSpPr>
              <p:cNvPr id="67" name="TextBox 66"/>
              <p:cNvSpPr txBox="1"/>
              <p:nvPr/>
            </p:nvSpPr>
            <p:spPr>
              <a:xfrm>
                <a:off x="4858399" y="718795"/>
                <a:ext cx="713491" cy="246221"/>
              </a:xfrm>
              <a:prstGeom prst="rect">
                <a:avLst/>
              </a:prstGeom>
              <a:noFill/>
            </p:spPr>
            <p:txBody>
              <a:bodyPr wrap="square" rtlCol="0">
                <a:spAutoFit/>
              </a:bodyPr>
              <a:lstStyle/>
              <a:p>
                <a:pPr defTabSz="457200"/>
                <a:r>
                  <a:rPr lang="en-US" sz="1000" i="1" dirty="0">
                    <a:solidFill>
                      <a:prstClr val="black"/>
                    </a:solidFill>
                    <a:latin typeface="Arial"/>
                    <a:cs typeface="Arial"/>
                  </a:rPr>
                  <a:t>SOX17</a:t>
                </a:r>
              </a:p>
            </p:txBody>
          </p:sp>
          <p:sp>
            <p:nvSpPr>
              <p:cNvPr id="68" name="TextBox 67"/>
              <p:cNvSpPr txBox="1"/>
              <p:nvPr/>
            </p:nvSpPr>
            <p:spPr>
              <a:xfrm>
                <a:off x="4858399" y="888329"/>
                <a:ext cx="620873" cy="246221"/>
              </a:xfrm>
              <a:prstGeom prst="rect">
                <a:avLst/>
              </a:prstGeom>
              <a:noFill/>
            </p:spPr>
            <p:txBody>
              <a:bodyPr wrap="square" rtlCol="0">
                <a:spAutoFit/>
              </a:bodyPr>
              <a:lstStyle/>
              <a:p>
                <a:pPr defTabSz="457200"/>
                <a:r>
                  <a:rPr lang="en-US" sz="1000" i="1" dirty="0">
                    <a:solidFill>
                      <a:prstClr val="black"/>
                    </a:solidFill>
                    <a:latin typeface="Arial"/>
                    <a:cs typeface="Arial"/>
                  </a:rPr>
                  <a:t>HNF4A</a:t>
                </a:r>
              </a:p>
            </p:txBody>
          </p:sp>
          <p:pic>
            <p:nvPicPr>
              <p:cNvPr id="69" name="Picture 68"/>
              <p:cNvPicPr>
                <a:picLocks noChangeAspect="1"/>
              </p:cNvPicPr>
              <p:nvPr/>
            </p:nvPicPr>
            <p:blipFill rotWithShape="1">
              <a:blip r:embed="rId4" cstate="print">
                <a:extLst>
                  <a:ext uri="{28A0092B-C50C-407E-A947-70E740481C1C}">
                    <a14:useLocalDpi xmlns:a14="http://schemas.microsoft.com/office/drawing/2010/main"/>
                  </a:ext>
                </a:extLst>
              </a:blip>
              <a:srcRect l="79114" t="32558" r="12072" b="57172"/>
              <a:stretch/>
            </p:blipFill>
            <p:spPr>
              <a:xfrm>
                <a:off x="4660726" y="797368"/>
                <a:ext cx="302260" cy="277366"/>
              </a:xfrm>
              <a:prstGeom prst="rect">
                <a:avLst/>
              </a:prstGeom>
            </p:spPr>
          </p:pic>
        </p:grpSp>
      </p:grpSp>
      <p:grpSp>
        <p:nvGrpSpPr>
          <p:cNvPr id="19" name="Group 18"/>
          <p:cNvGrpSpPr/>
          <p:nvPr/>
        </p:nvGrpSpPr>
        <p:grpSpPr>
          <a:xfrm>
            <a:off x="1355439" y="2505320"/>
            <a:ext cx="6687444" cy="1977351"/>
            <a:chOff x="-220142" y="197610"/>
            <a:chExt cx="6687444" cy="1977351"/>
          </a:xfrm>
        </p:grpSpPr>
        <p:pic>
          <p:nvPicPr>
            <p:cNvPr id="2" name="Picture 1"/>
            <p:cNvPicPr>
              <a:picLocks noChangeAspect="1"/>
            </p:cNvPicPr>
            <p:nvPr/>
          </p:nvPicPr>
          <p:blipFill rotWithShape="1">
            <a:blip r:embed="rId5" cstate="print">
              <a:grayscl/>
              <a:extLst>
                <a:ext uri="{BEBA8EAE-BF5A-486C-A8C5-ECC9F3942E4B}">
                  <a14:imgProps xmlns:a14="http://schemas.microsoft.com/office/drawing/2010/main">
                    <a14:imgLayer r:embed="rId6">
                      <a14:imgEffect>
                        <a14:saturation sat="33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274710" y="709251"/>
              <a:ext cx="1210806" cy="1208868"/>
            </a:xfrm>
            <a:prstGeom prst="ellipse">
              <a:avLst/>
            </a:prstGeom>
          </p:spPr>
        </p:pic>
        <p:pic>
          <p:nvPicPr>
            <p:cNvPr id="3" name="Picture 2"/>
            <p:cNvPicPr>
              <a:picLocks noChangeAspect="1"/>
            </p:cNvPicPr>
            <p:nvPr/>
          </p:nvPicPr>
          <p:blipFill rotWithShape="1">
            <a:blip r:embed="rId7" cstate="print">
              <a:grayscl/>
              <a:extLst>
                <a:ext uri="{BEBA8EAE-BF5A-486C-A8C5-ECC9F3942E4B}">
                  <a14:imgProps xmlns:a14="http://schemas.microsoft.com/office/drawing/2010/main">
                    <a14:imgLayer r:embed="rId8">
                      <a14:imgEffect>
                        <a14:colorTemperature colorTemp="5300"/>
                      </a14:imgEffect>
                      <a14:imgEffect>
                        <a14:brightnessContrast bright="50000" contrast="10000"/>
                      </a14:imgEffect>
                    </a14:imgLayer>
                  </a14:imgProps>
                </a:ext>
                <a:ext uri="{28A0092B-C50C-407E-A947-70E740481C1C}">
                  <a14:useLocalDpi xmlns:a14="http://schemas.microsoft.com/office/drawing/2010/main"/>
                </a:ext>
              </a:extLst>
            </a:blip>
            <a:srcRect/>
            <a:stretch/>
          </p:blipFill>
          <p:spPr>
            <a:xfrm>
              <a:off x="2894101" y="713233"/>
              <a:ext cx="1214267" cy="1215571"/>
            </a:xfrm>
            <a:prstGeom prst="ellipse">
              <a:avLst/>
            </a:prstGeom>
          </p:spPr>
        </p:pic>
        <p:pic>
          <p:nvPicPr>
            <p:cNvPr id="5" name="Picture 4"/>
            <p:cNvPicPr>
              <a:picLocks noChangeAspect="1"/>
            </p:cNvPicPr>
            <p:nvPr/>
          </p:nvPicPr>
          <p:blipFill rotWithShape="1">
            <a:blip r:embed="rId9" cstate="print">
              <a:grayscl/>
              <a:extLst>
                <a:ext uri="{BEBA8EAE-BF5A-486C-A8C5-ECC9F3942E4B}">
                  <a14:imgProps xmlns:a14="http://schemas.microsoft.com/office/drawing/2010/main">
                    <a14:imgLayer r:embed="rId10">
                      <a14:imgEffect>
                        <a14:brightnessContrast bright="10000" contrast="10000"/>
                      </a14:imgEffect>
                    </a14:imgLayer>
                  </a14:imgProps>
                </a:ext>
                <a:ext uri="{28A0092B-C50C-407E-A947-70E740481C1C}">
                  <a14:useLocalDpi xmlns:a14="http://schemas.microsoft.com/office/drawing/2010/main"/>
                </a:ext>
              </a:extLst>
            </a:blip>
            <a:srcRect/>
            <a:stretch/>
          </p:blipFill>
          <p:spPr>
            <a:xfrm>
              <a:off x="1582329" y="712161"/>
              <a:ext cx="1210533" cy="1216644"/>
            </a:xfrm>
            <a:prstGeom prst="ellipse">
              <a:avLst/>
            </a:prstGeom>
          </p:spPr>
        </p:pic>
        <p:sp>
          <p:nvSpPr>
            <p:cNvPr id="6" name="TextBox 5"/>
            <p:cNvSpPr txBox="1"/>
            <p:nvPr/>
          </p:nvSpPr>
          <p:spPr>
            <a:xfrm>
              <a:off x="-220142" y="197610"/>
              <a:ext cx="2153938" cy="584776"/>
            </a:xfrm>
            <a:prstGeom prst="rect">
              <a:avLst/>
            </a:prstGeom>
            <a:noFill/>
          </p:spPr>
          <p:txBody>
            <a:bodyPr wrap="square" rtlCol="0">
              <a:spAutoFit/>
            </a:bodyPr>
            <a:lstStyle/>
            <a:p>
              <a:pPr algn="ctr" defTabSz="457200"/>
              <a:r>
                <a:rPr lang="en-US" sz="1600" dirty="0">
                  <a:solidFill>
                    <a:srgbClr val="FF0000"/>
                  </a:solidFill>
                </a:rPr>
                <a:t>Undifferentiated </a:t>
              </a:r>
            </a:p>
            <a:p>
              <a:pPr algn="ctr" defTabSz="457200"/>
              <a:r>
                <a:rPr lang="en-US" sz="1600" dirty="0" err="1">
                  <a:solidFill>
                    <a:srgbClr val="FF0000"/>
                  </a:solidFill>
                </a:rPr>
                <a:t>hiPSCs</a:t>
              </a:r>
              <a:endParaRPr lang="en-US" sz="1600" dirty="0">
                <a:solidFill>
                  <a:srgbClr val="FF0000"/>
                </a:solidFill>
              </a:endParaRPr>
            </a:p>
          </p:txBody>
        </p:sp>
        <p:sp>
          <p:nvSpPr>
            <p:cNvPr id="7" name="TextBox 6"/>
            <p:cNvSpPr txBox="1"/>
            <p:nvPr/>
          </p:nvSpPr>
          <p:spPr>
            <a:xfrm>
              <a:off x="1599863" y="425595"/>
              <a:ext cx="1092921" cy="338554"/>
            </a:xfrm>
            <a:prstGeom prst="rect">
              <a:avLst/>
            </a:prstGeom>
            <a:noFill/>
          </p:spPr>
          <p:txBody>
            <a:bodyPr wrap="square" rtlCol="0">
              <a:spAutoFit/>
            </a:bodyPr>
            <a:lstStyle/>
            <a:p>
              <a:pPr defTabSz="457200"/>
              <a:r>
                <a:rPr lang="en-US" sz="1600" dirty="0">
                  <a:solidFill>
                    <a:srgbClr val="FF6600"/>
                  </a:solidFill>
                </a:rPr>
                <a:t>Endoderm</a:t>
              </a:r>
            </a:p>
          </p:txBody>
        </p:sp>
        <p:sp>
          <p:nvSpPr>
            <p:cNvPr id="8" name="TextBox 7"/>
            <p:cNvSpPr txBox="1"/>
            <p:nvPr/>
          </p:nvSpPr>
          <p:spPr>
            <a:xfrm>
              <a:off x="2381684" y="197610"/>
              <a:ext cx="2153938" cy="584776"/>
            </a:xfrm>
            <a:prstGeom prst="rect">
              <a:avLst/>
            </a:prstGeom>
            <a:noFill/>
          </p:spPr>
          <p:txBody>
            <a:bodyPr wrap="square" rtlCol="0">
              <a:spAutoFit/>
            </a:bodyPr>
            <a:lstStyle/>
            <a:p>
              <a:pPr algn="ctr" defTabSz="457200"/>
              <a:r>
                <a:rPr lang="en-US" sz="1600" dirty="0">
                  <a:solidFill>
                    <a:srgbClr val="299F00"/>
                  </a:solidFill>
                </a:rPr>
                <a:t>Hepatic </a:t>
              </a:r>
            </a:p>
            <a:p>
              <a:pPr algn="ctr" defTabSz="457200"/>
              <a:r>
                <a:rPr lang="en-US" sz="1600" dirty="0">
                  <a:solidFill>
                    <a:srgbClr val="299F00"/>
                  </a:solidFill>
                </a:rPr>
                <a:t>progenitors</a:t>
              </a:r>
            </a:p>
          </p:txBody>
        </p:sp>
        <p:sp>
          <p:nvSpPr>
            <p:cNvPr id="9" name="TextBox 8"/>
            <p:cNvSpPr txBox="1"/>
            <p:nvPr/>
          </p:nvSpPr>
          <p:spPr>
            <a:xfrm>
              <a:off x="4313364" y="415292"/>
              <a:ext cx="2153938" cy="338554"/>
            </a:xfrm>
            <a:prstGeom prst="rect">
              <a:avLst/>
            </a:prstGeom>
            <a:noFill/>
          </p:spPr>
          <p:txBody>
            <a:bodyPr wrap="square" rtlCol="0">
              <a:spAutoFit/>
            </a:bodyPr>
            <a:lstStyle/>
            <a:p>
              <a:pPr defTabSz="457200"/>
              <a:r>
                <a:rPr lang="en-US" sz="1600" dirty="0" err="1">
                  <a:solidFill>
                    <a:srgbClr val="0000FF"/>
                  </a:solidFill>
                </a:rPr>
                <a:t>iPSC-heps</a:t>
              </a:r>
              <a:endParaRPr lang="en-US" sz="1600" dirty="0">
                <a:solidFill>
                  <a:srgbClr val="0000FF"/>
                </a:solidFill>
              </a:endParaRPr>
            </a:p>
          </p:txBody>
        </p:sp>
        <p:cxnSp>
          <p:nvCxnSpPr>
            <p:cNvPr id="43" name="Straight Arrow Connector 42"/>
            <p:cNvCxnSpPr/>
            <p:nvPr/>
          </p:nvCxnSpPr>
          <p:spPr>
            <a:xfrm flipV="1">
              <a:off x="1300103" y="631715"/>
              <a:ext cx="299760" cy="4618"/>
            </a:xfrm>
            <a:prstGeom prst="straightConnector1">
              <a:avLst/>
            </a:prstGeom>
            <a:ln>
              <a:gradFill flip="none" rotWithShape="1">
                <a:gsLst>
                  <a:gs pos="0">
                    <a:srgbClr val="FF0000"/>
                  </a:gs>
                  <a:gs pos="100000">
                    <a:srgbClr val="FF6600"/>
                  </a:gs>
                  <a:gs pos="66000">
                    <a:srgbClr val="FF6600"/>
                  </a:gs>
                </a:gsLst>
                <a:lin ang="0" scaled="1"/>
                <a:tileRect/>
              </a:gradFill>
              <a:headEnd type="none"/>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2651336" y="626781"/>
              <a:ext cx="301108" cy="4618"/>
            </a:xfrm>
            <a:prstGeom prst="straightConnector1">
              <a:avLst/>
            </a:prstGeom>
            <a:ln>
              <a:gradFill flip="none" rotWithShape="1">
                <a:gsLst>
                  <a:gs pos="0">
                    <a:srgbClr val="FF6600"/>
                  </a:gs>
                  <a:gs pos="100000">
                    <a:srgbClr val="299F00"/>
                  </a:gs>
                  <a:gs pos="79000">
                    <a:srgbClr val="299F00"/>
                  </a:gs>
                </a:gsLst>
                <a:lin ang="0" scaled="1"/>
                <a:tileRect/>
              </a:gradFill>
              <a:headEnd type="none"/>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3972821" y="631715"/>
              <a:ext cx="299760" cy="4618"/>
            </a:xfrm>
            <a:prstGeom prst="straightConnector1">
              <a:avLst/>
            </a:prstGeom>
            <a:ln>
              <a:gradFill flip="none" rotWithShape="1">
                <a:gsLst>
                  <a:gs pos="39000">
                    <a:srgbClr val="299F00"/>
                  </a:gs>
                  <a:gs pos="100000">
                    <a:srgbClr val="0000FF"/>
                  </a:gs>
                  <a:gs pos="87000">
                    <a:srgbClr val="0000FF"/>
                  </a:gs>
                </a:gsLst>
                <a:lin ang="0" scaled="1"/>
                <a:tileRect/>
              </a:gradFill>
              <a:headEnd type="none"/>
              <a:tailEnd type="triangle" w="lg" len="med"/>
            </a:ln>
            <a:effectLst/>
          </p:spPr>
          <p:style>
            <a:lnRef idx="2">
              <a:schemeClr val="accent1"/>
            </a:lnRef>
            <a:fillRef idx="0">
              <a:schemeClr val="accent1"/>
            </a:fillRef>
            <a:effectRef idx="1">
              <a:schemeClr val="accent1"/>
            </a:effectRef>
            <a:fontRef idx="minor">
              <a:schemeClr val="tx1"/>
            </a:fontRef>
          </p:style>
        </p:cxnSp>
        <p:pic>
          <p:nvPicPr>
            <p:cNvPr id="42" name="Picture 41" descr="0811111 day 20 20x image 1.jpg"/>
            <p:cNvPicPr>
              <a:picLocks noChangeAspect="1"/>
            </p:cNvPicPr>
            <p:nvPr/>
          </p:nvPicPr>
          <p:blipFill>
            <a:blip r:embed="rId11" cstate="print">
              <a:grayscl/>
              <a:extLst>
                <a:ext uri="{BEBA8EAE-BF5A-486C-A8C5-ECC9F3942E4B}">
                  <a14:imgProps xmlns:a14="http://schemas.microsoft.com/office/drawing/2010/main">
                    <a14:imgLayer r:embed="rId12">
                      <a14:imgEffect>
                        <a14:brightnessContrast bright="20000" contrast="10000"/>
                      </a14:imgEffect>
                    </a14:imgLayer>
                  </a14:imgProps>
                </a:ext>
                <a:ext uri="{28A0092B-C50C-407E-A947-70E740481C1C}">
                  <a14:useLocalDpi xmlns:a14="http://schemas.microsoft.com/office/drawing/2010/main"/>
                </a:ext>
              </a:extLst>
            </a:blip>
            <a:stretch>
              <a:fillRect/>
            </a:stretch>
          </p:blipFill>
          <p:spPr>
            <a:xfrm>
              <a:off x="4213033" y="692646"/>
              <a:ext cx="1216438" cy="1212965"/>
            </a:xfrm>
            <a:prstGeom prst="ellipse">
              <a:avLst/>
            </a:prstGeom>
          </p:spPr>
        </p:pic>
        <p:sp>
          <p:nvSpPr>
            <p:cNvPr id="30" name="TextBox 29"/>
            <p:cNvSpPr txBox="1"/>
            <p:nvPr/>
          </p:nvSpPr>
          <p:spPr>
            <a:xfrm>
              <a:off x="498045" y="1805629"/>
              <a:ext cx="786581" cy="369332"/>
            </a:xfrm>
            <a:prstGeom prst="rect">
              <a:avLst/>
            </a:prstGeom>
            <a:noFill/>
          </p:spPr>
          <p:txBody>
            <a:bodyPr wrap="square" rtlCol="0">
              <a:spAutoFit/>
            </a:bodyPr>
            <a:lstStyle/>
            <a:p>
              <a:pPr defTabSz="457200"/>
              <a:r>
                <a:rPr lang="en-US" dirty="0">
                  <a:solidFill>
                    <a:srgbClr val="FF0000"/>
                  </a:solidFill>
                </a:rPr>
                <a:t>Day 0</a:t>
              </a:r>
            </a:p>
          </p:txBody>
        </p:sp>
        <p:sp>
          <p:nvSpPr>
            <p:cNvPr id="33" name="TextBox 32"/>
            <p:cNvSpPr txBox="1"/>
            <p:nvPr/>
          </p:nvSpPr>
          <p:spPr>
            <a:xfrm>
              <a:off x="1835804" y="1805629"/>
              <a:ext cx="786581" cy="369332"/>
            </a:xfrm>
            <a:prstGeom prst="rect">
              <a:avLst/>
            </a:prstGeom>
            <a:noFill/>
          </p:spPr>
          <p:txBody>
            <a:bodyPr wrap="square" rtlCol="0">
              <a:spAutoFit/>
            </a:bodyPr>
            <a:lstStyle/>
            <a:p>
              <a:pPr defTabSz="457200"/>
              <a:r>
                <a:rPr lang="en-US" dirty="0">
                  <a:solidFill>
                    <a:srgbClr val="FF6600"/>
                  </a:solidFill>
                </a:rPr>
                <a:t>Day 5</a:t>
              </a:r>
            </a:p>
          </p:txBody>
        </p:sp>
        <p:sp>
          <p:nvSpPr>
            <p:cNvPr id="34" name="TextBox 33"/>
            <p:cNvSpPr txBox="1"/>
            <p:nvPr/>
          </p:nvSpPr>
          <p:spPr>
            <a:xfrm>
              <a:off x="3104708" y="1805629"/>
              <a:ext cx="897495" cy="369332"/>
            </a:xfrm>
            <a:prstGeom prst="rect">
              <a:avLst/>
            </a:prstGeom>
            <a:noFill/>
            <a:ln>
              <a:noFill/>
            </a:ln>
          </p:spPr>
          <p:txBody>
            <a:bodyPr wrap="square" rtlCol="0">
              <a:spAutoFit/>
            </a:bodyPr>
            <a:lstStyle/>
            <a:p>
              <a:pPr defTabSz="457200"/>
              <a:r>
                <a:rPr lang="en-US" dirty="0">
                  <a:solidFill>
                    <a:srgbClr val="299F00"/>
                  </a:solidFill>
                </a:rPr>
                <a:t>Day 12</a:t>
              </a:r>
            </a:p>
          </p:txBody>
        </p:sp>
        <p:sp>
          <p:nvSpPr>
            <p:cNvPr id="41" name="TextBox 40"/>
            <p:cNvSpPr txBox="1"/>
            <p:nvPr/>
          </p:nvSpPr>
          <p:spPr>
            <a:xfrm>
              <a:off x="4432276" y="1805629"/>
              <a:ext cx="938660" cy="369332"/>
            </a:xfrm>
            <a:prstGeom prst="rect">
              <a:avLst/>
            </a:prstGeom>
            <a:noFill/>
          </p:spPr>
          <p:txBody>
            <a:bodyPr wrap="square" rtlCol="0">
              <a:spAutoFit/>
            </a:bodyPr>
            <a:lstStyle/>
            <a:p>
              <a:pPr defTabSz="457200"/>
              <a:r>
                <a:rPr lang="en-US" dirty="0">
                  <a:solidFill>
                    <a:srgbClr val="0000FF"/>
                  </a:solidFill>
                </a:rPr>
                <a:t>Day 25</a:t>
              </a:r>
            </a:p>
          </p:txBody>
        </p:sp>
      </p:grpSp>
      <p:sp>
        <p:nvSpPr>
          <p:cNvPr id="82" name="TextBox 81"/>
          <p:cNvSpPr txBox="1"/>
          <p:nvPr/>
        </p:nvSpPr>
        <p:spPr>
          <a:xfrm>
            <a:off x="7339240" y="2174365"/>
            <a:ext cx="580508" cy="461665"/>
          </a:xfrm>
          <a:prstGeom prst="rect">
            <a:avLst/>
          </a:prstGeom>
          <a:noFill/>
        </p:spPr>
        <p:txBody>
          <a:bodyPr wrap="square" rtlCol="0">
            <a:spAutoFit/>
          </a:bodyPr>
          <a:lstStyle/>
          <a:p>
            <a:pPr defTabSz="457200"/>
            <a:r>
              <a:rPr lang="en-US" sz="2400" b="1" dirty="0">
                <a:solidFill>
                  <a:prstClr val="black"/>
                </a:solidFill>
              </a:rPr>
              <a:t>B</a:t>
            </a:r>
          </a:p>
        </p:txBody>
      </p:sp>
      <p:sp>
        <p:nvSpPr>
          <p:cNvPr id="4" name="Title 3"/>
          <p:cNvSpPr>
            <a:spLocks noGrp="1"/>
          </p:cNvSpPr>
          <p:nvPr>
            <p:ph type="title"/>
          </p:nvPr>
        </p:nvSpPr>
        <p:spPr>
          <a:xfrm>
            <a:off x="1236388" y="168798"/>
            <a:ext cx="9762419" cy="1143000"/>
          </a:xfrm>
        </p:spPr>
        <p:txBody>
          <a:bodyPr>
            <a:normAutofit/>
          </a:bodyPr>
          <a:lstStyle/>
          <a:p>
            <a:r>
              <a:rPr lang="en-US" sz="3600" dirty="0">
                <a:solidFill>
                  <a:srgbClr val="000000"/>
                </a:solidFill>
              </a:rPr>
              <a:t>Turning undifferentiated cells into liver cells:</a:t>
            </a:r>
            <a:endParaRPr lang="en-US" sz="3600" dirty="0">
              <a:solidFill>
                <a:srgbClr val="000000"/>
              </a:solidFill>
            </a:endParaRPr>
          </a:p>
        </p:txBody>
      </p:sp>
      <p:pic>
        <p:nvPicPr>
          <p:cNvPr id="85" name="Picture 5" descr="CReMlogo.ai"/>
          <p:cNvPicPr>
            <a:picLocks noChangeAspect="1"/>
          </p:cNvPicPr>
          <p:nvPr/>
        </p:nvPicPr>
        <p:blipFill>
          <a:blip r:embed="rId13" cstate="print">
            <a:alphaModFix amt="10000"/>
            <a:extLst>
              <a:ext uri="{28A0092B-C50C-407E-A947-70E740481C1C}">
                <a14:useLocalDpi xmlns:a14="http://schemas.microsoft.com/office/drawing/2010/main"/>
              </a:ext>
            </a:extLst>
          </a:blip>
          <a:srcRect/>
          <a:stretch>
            <a:fillRect/>
          </a:stretch>
        </p:blipFill>
        <p:spPr bwMode="auto">
          <a:xfrm>
            <a:off x="8628052" y="5827856"/>
            <a:ext cx="2107748" cy="1030149"/>
          </a:xfrm>
          <a:prstGeom prst="rect">
            <a:avLst/>
          </a:prstGeom>
          <a:noFill/>
          <a:ln w="9525">
            <a:noFill/>
            <a:miter lim="800000"/>
            <a:headEnd/>
            <a:tailEnd/>
          </a:ln>
        </p:spPr>
      </p:pic>
      <p:pic>
        <p:nvPicPr>
          <p:cNvPr id="86" name="Picture 85"/>
          <p:cNvPicPr>
            <a:picLocks noChangeAspect="1"/>
          </p:cNvPicPr>
          <p:nvPr/>
        </p:nvPicPr>
        <p:blipFill>
          <a:blip r:embed="rId14" cstate="print">
            <a:alphaModFix amt="15000"/>
            <a:extLst>
              <a:ext uri="{28A0092B-C50C-407E-A947-70E740481C1C}">
                <a14:useLocalDpi xmlns:a14="http://schemas.microsoft.com/office/drawing/2010/main"/>
              </a:ext>
            </a:extLst>
          </a:blip>
          <a:stretch>
            <a:fillRect/>
          </a:stretch>
        </p:blipFill>
        <p:spPr>
          <a:xfrm>
            <a:off x="1524001" y="6009946"/>
            <a:ext cx="2554326" cy="787655"/>
          </a:xfrm>
          <a:prstGeom prst="rect">
            <a:avLst/>
          </a:prstGeom>
        </p:spPr>
      </p:pic>
    </p:spTree>
    <p:extLst>
      <p:ext uri="{BB962C8B-B14F-4D97-AF65-F5344CB8AC3E}">
        <p14:creationId xmlns:p14="http://schemas.microsoft.com/office/powerpoint/2010/main" val="378517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dissolve">
                                      <p:cBhvr>
                                        <p:cTn id="1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4237" y="2305644"/>
            <a:ext cx="580508" cy="461665"/>
          </a:xfrm>
          <a:prstGeom prst="rect">
            <a:avLst/>
          </a:prstGeom>
          <a:noFill/>
        </p:spPr>
        <p:txBody>
          <a:bodyPr wrap="square" rtlCol="0">
            <a:spAutoFit/>
          </a:bodyPr>
          <a:lstStyle/>
          <a:p>
            <a:pPr defTabSz="457200"/>
            <a:r>
              <a:rPr lang="en-US" sz="2400" b="1" dirty="0">
                <a:solidFill>
                  <a:prstClr val="black"/>
                </a:solidFill>
              </a:rPr>
              <a:t>A</a:t>
            </a:r>
          </a:p>
        </p:txBody>
      </p:sp>
      <p:sp>
        <p:nvSpPr>
          <p:cNvPr id="8" name="TextBox 7"/>
          <p:cNvSpPr txBox="1"/>
          <p:nvPr/>
        </p:nvSpPr>
        <p:spPr>
          <a:xfrm>
            <a:off x="2042594" y="2343544"/>
            <a:ext cx="2256605" cy="400110"/>
          </a:xfrm>
          <a:prstGeom prst="rect">
            <a:avLst/>
          </a:prstGeom>
          <a:noFill/>
        </p:spPr>
        <p:txBody>
          <a:bodyPr wrap="square" rtlCol="0">
            <a:spAutoFit/>
          </a:bodyPr>
          <a:lstStyle/>
          <a:p>
            <a:pPr defTabSz="457200"/>
            <a:r>
              <a:rPr lang="en-US" sz="2000" b="1" dirty="0">
                <a:solidFill>
                  <a:prstClr val="black"/>
                </a:solidFill>
                <a:latin typeface="Arial"/>
                <a:cs typeface="Arial"/>
              </a:rPr>
              <a:t>Intracellular AAT</a:t>
            </a:r>
          </a:p>
        </p:txBody>
      </p:sp>
      <p:grpSp>
        <p:nvGrpSpPr>
          <p:cNvPr id="42" name="Group 41"/>
          <p:cNvGrpSpPr/>
          <p:nvPr/>
        </p:nvGrpSpPr>
        <p:grpSpPr>
          <a:xfrm>
            <a:off x="1524000" y="2671055"/>
            <a:ext cx="2897760" cy="1894339"/>
            <a:chOff x="0" y="2618131"/>
            <a:chExt cx="2897760" cy="1894339"/>
          </a:xfrm>
        </p:grpSpPr>
        <p:sp>
          <p:nvSpPr>
            <p:cNvPr id="3" name="TextBox 2"/>
            <p:cNvSpPr txBox="1"/>
            <p:nvPr/>
          </p:nvSpPr>
          <p:spPr>
            <a:xfrm>
              <a:off x="1688547" y="2904551"/>
              <a:ext cx="583782" cy="400110"/>
            </a:xfrm>
            <a:prstGeom prst="rect">
              <a:avLst/>
            </a:prstGeom>
            <a:noFill/>
          </p:spPr>
          <p:txBody>
            <a:bodyPr wrap="square" rtlCol="0">
              <a:spAutoFit/>
            </a:bodyPr>
            <a:lstStyle/>
            <a:p>
              <a:pPr defTabSz="457200"/>
              <a:r>
                <a:rPr lang="en-US" sz="2000" dirty="0">
                  <a:solidFill>
                    <a:prstClr val="black"/>
                  </a:solidFill>
                </a:rPr>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t="16667" b="22430"/>
            <a:stretch/>
          </p:blipFill>
          <p:spPr>
            <a:xfrm>
              <a:off x="0" y="2835615"/>
              <a:ext cx="2727642" cy="1327697"/>
            </a:xfrm>
            <a:prstGeom prst="rect">
              <a:avLst/>
            </a:prstGeom>
          </p:spPr>
        </p:pic>
        <p:cxnSp>
          <p:nvCxnSpPr>
            <p:cNvPr id="5" name="Straight Connector 4"/>
            <p:cNvCxnSpPr/>
            <p:nvPr/>
          </p:nvCxnSpPr>
          <p:spPr>
            <a:xfrm flipH="1" flipV="1">
              <a:off x="1163089" y="2894534"/>
              <a:ext cx="1126954"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flipV="1">
              <a:off x="1723990" y="2970188"/>
              <a:ext cx="565837"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63089" y="2618131"/>
              <a:ext cx="295200" cy="400110"/>
            </a:xfrm>
            <a:prstGeom prst="rect">
              <a:avLst/>
            </a:prstGeom>
            <a:noFill/>
          </p:spPr>
          <p:txBody>
            <a:bodyPr wrap="square" rtlCol="0">
              <a:spAutoFit/>
            </a:bodyPr>
            <a:lstStyle/>
            <a:p>
              <a:pPr defTabSz="457200"/>
              <a:r>
                <a:rPr lang="en-US" sz="2000" dirty="0">
                  <a:solidFill>
                    <a:prstClr val="black"/>
                  </a:solidFill>
                </a:rPr>
                <a:t>*</a:t>
              </a:r>
            </a:p>
          </p:txBody>
        </p:sp>
        <p:sp>
          <p:nvSpPr>
            <p:cNvPr id="9" name="TextBox 8"/>
            <p:cNvSpPr txBox="1"/>
            <p:nvPr/>
          </p:nvSpPr>
          <p:spPr>
            <a:xfrm rot="19676462">
              <a:off x="363499" y="3980185"/>
              <a:ext cx="1341428" cy="369332"/>
            </a:xfrm>
            <a:prstGeom prst="rect">
              <a:avLst/>
            </a:prstGeom>
            <a:noFill/>
          </p:spPr>
          <p:txBody>
            <a:bodyPr wrap="square" rtlCol="0">
              <a:spAutoFit/>
            </a:bodyPr>
            <a:lstStyle/>
            <a:p>
              <a:pPr defTabSz="457200"/>
              <a:r>
                <a:rPr lang="en-US" b="1" dirty="0">
                  <a:solidFill>
                    <a:prstClr val="black"/>
                  </a:solidFill>
                </a:rPr>
                <a:t>ESC-</a:t>
              </a:r>
              <a:r>
                <a:rPr lang="en-US" b="1" dirty="0" err="1">
                  <a:solidFill>
                    <a:prstClr val="black"/>
                  </a:solidFill>
                </a:rPr>
                <a:t>hep</a:t>
              </a:r>
              <a:endParaRPr lang="en-US" b="1" dirty="0">
                <a:solidFill>
                  <a:prstClr val="black"/>
                </a:solidFill>
              </a:endParaRPr>
            </a:p>
          </p:txBody>
        </p:sp>
        <p:sp>
          <p:nvSpPr>
            <p:cNvPr id="10" name="TextBox 9"/>
            <p:cNvSpPr txBox="1"/>
            <p:nvPr/>
          </p:nvSpPr>
          <p:spPr>
            <a:xfrm rot="19676462">
              <a:off x="467098" y="4143138"/>
              <a:ext cx="1724884" cy="369332"/>
            </a:xfrm>
            <a:prstGeom prst="rect">
              <a:avLst/>
            </a:prstGeom>
            <a:noFill/>
          </p:spPr>
          <p:txBody>
            <a:bodyPr wrap="square" rtlCol="0">
              <a:spAutoFit/>
            </a:bodyPr>
            <a:lstStyle/>
            <a:p>
              <a:pPr defTabSz="457200"/>
              <a:r>
                <a:rPr lang="en-US" b="1" dirty="0">
                  <a:solidFill>
                    <a:prstClr val="black"/>
                  </a:solidFill>
                </a:rPr>
                <a:t>MM </a:t>
              </a:r>
              <a:r>
                <a:rPr lang="en-US" b="1" dirty="0" err="1">
                  <a:solidFill>
                    <a:prstClr val="black"/>
                  </a:solidFill>
                </a:rPr>
                <a:t>iPSC-hep</a:t>
              </a:r>
              <a:endParaRPr lang="en-US" b="1" dirty="0">
                <a:solidFill>
                  <a:prstClr val="black"/>
                </a:solidFill>
              </a:endParaRPr>
            </a:p>
          </p:txBody>
        </p:sp>
        <p:sp>
          <p:nvSpPr>
            <p:cNvPr id="11" name="TextBox 10"/>
            <p:cNvSpPr txBox="1"/>
            <p:nvPr/>
          </p:nvSpPr>
          <p:spPr>
            <a:xfrm rot="19676462">
              <a:off x="1172876" y="4054932"/>
              <a:ext cx="1724884" cy="369332"/>
            </a:xfrm>
            <a:prstGeom prst="rect">
              <a:avLst/>
            </a:prstGeom>
            <a:noFill/>
          </p:spPr>
          <p:txBody>
            <a:bodyPr wrap="square" rtlCol="0">
              <a:spAutoFit/>
            </a:bodyPr>
            <a:lstStyle/>
            <a:p>
              <a:pPr defTabSz="457200"/>
              <a:r>
                <a:rPr lang="en-US" b="1" dirty="0">
                  <a:solidFill>
                    <a:prstClr val="black"/>
                  </a:solidFill>
                </a:rPr>
                <a:t>ZZ </a:t>
              </a:r>
              <a:r>
                <a:rPr lang="en-US" b="1" dirty="0" err="1">
                  <a:solidFill>
                    <a:prstClr val="black"/>
                  </a:solidFill>
                </a:rPr>
                <a:t>iPSC-hep</a:t>
              </a:r>
              <a:endParaRPr lang="en-US" b="1" dirty="0">
                <a:solidFill>
                  <a:prstClr val="black"/>
                </a:solidFill>
              </a:endParaRPr>
            </a:p>
          </p:txBody>
        </p:sp>
      </p:grpSp>
      <p:grpSp>
        <p:nvGrpSpPr>
          <p:cNvPr id="46" name="Group 45"/>
          <p:cNvGrpSpPr/>
          <p:nvPr/>
        </p:nvGrpSpPr>
        <p:grpSpPr>
          <a:xfrm>
            <a:off x="4462355" y="2305644"/>
            <a:ext cx="2449914" cy="2439835"/>
            <a:chOff x="2938355" y="2305643"/>
            <a:chExt cx="2449914" cy="2439835"/>
          </a:xfrm>
        </p:grpSpPr>
        <p:grpSp>
          <p:nvGrpSpPr>
            <p:cNvPr id="41" name="Group 40"/>
            <p:cNvGrpSpPr/>
            <p:nvPr/>
          </p:nvGrpSpPr>
          <p:grpSpPr>
            <a:xfrm>
              <a:off x="2975247" y="2343544"/>
              <a:ext cx="2413022" cy="2401934"/>
              <a:chOff x="3195759" y="2343544"/>
              <a:chExt cx="2413022" cy="2401934"/>
            </a:xfrm>
          </p:grpSpPr>
          <p:sp>
            <p:nvSpPr>
              <p:cNvPr id="38" name="TextBox 37"/>
              <p:cNvSpPr txBox="1"/>
              <p:nvPr/>
            </p:nvSpPr>
            <p:spPr>
              <a:xfrm rot="19676462">
                <a:off x="3195759" y="4376146"/>
                <a:ext cx="1724884" cy="369332"/>
              </a:xfrm>
              <a:prstGeom prst="rect">
                <a:avLst/>
              </a:prstGeom>
              <a:noFill/>
            </p:spPr>
            <p:txBody>
              <a:bodyPr wrap="square" rtlCol="0">
                <a:spAutoFit/>
              </a:bodyPr>
              <a:lstStyle/>
              <a:p>
                <a:pPr defTabSz="457200"/>
                <a:r>
                  <a:rPr lang="en-US" b="1" dirty="0">
                    <a:solidFill>
                      <a:prstClr val="black"/>
                    </a:solidFill>
                  </a:rPr>
                  <a:t>MM </a:t>
                </a:r>
                <a:r>
                  <a:rPr lang="en-US" b="1" dirty="0" err="1">
                    <a:solidFill>
                      <a:prstClr val="black"/>
                    </a:solidFill>
                  </a:rPr>
                  <a:t>iPSC-hep</a:t>
                </a:r>
                <a:endParaRPr lang="en-US" b="1" dirty="0">
                  <a:solidFill>
                    <a:prstClr val="black"/>
                  </a:solidFill>
                </a:endParaRPr>
              </a:p>
            </p:txBody>
          </p:sp>
          <p:grpSp>
            <p:nvGrpSpPr>
              <p:cNvPr id="40" name="Group 39"/>
              <p:cNvGrpSpPr/>
              <p:nvPr/>
            </p:nvGrpSpPr>
            <p:grpSpPr>
              <a:xfrm>
                <a:off x="3343281" y="2343544"/>
                <a:ext cx="2265500" cy="2313728"/>
                <a:chOff x="3343281" y="2343544"/>
                <a:chExt cx="2265500" cy="2313728"/>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a:ext>
                  </a:extLst>
                </a:blip>
                <a:srcRect r="-2642"/>
                <a:stretch/>
              </p:blipFill>
              <p:spPr>
                <a:xfrm>
                  <a:off x="4259180" y="2877792"/>
                  <a:ext cx="1200196" cy="1381992"/>
                </a:xfrm>
                <a:prstGeom prst="rect">
                  <a:avLst/>
                </a:prstGeom>
              </p:spPr>
            </p:pic>
            <p:sp>
              <p:nvSpPr>
                <p:cNvPr id="13" name="TextBox 12"/>
                <p:cNvSpPr txBox="1"/>
                <p:nvPr/>
              </p:nvSpPr>
              <p:spPr>
                <a:xfrm>
                  <a:off x="3604404" y="2343544"/>
                  <a:ext cx="1824447" cy="400110"/>
                </a:xfrm>
                <a:prstGeom prst="rect">
                  <a:avLst/>
                </a:prstGeom>
                <a:noFill/>
              </p:spPr>
              <p:txBody>
                <a:bodyPr wrap="square" rtlCol="0">
                  <a:spAutoFit/>
                </a:bodyPr>
                <a:lstStyle/>
                <a:p>
                  <a:pPr defTabSz="457200"/>
                  <a:r>
                    <a:rPr lang="en-US" sz="2000" b="1" dirty="0">
                      <a:solidFill>
                        <a:prstClr val="black"/>
                      </a:solidFill>
                      <a:latin typeface="Arial"/>
                      <a:cs typeface="Arial"/>
                    </a:rPr>
                    <a:t>Secreted AAT</a:t>
                  </a:r>
                </a:p>
              </p:txBody>
            </p:sp>
            <p:sp>
              <p:nvSpPr>
                <p:cNvPr id="16" name="TextBox 15"/>
                <p:cNvSpPr txBox="1"/>
                <p:nvPr/>
              </p:nvSpPr>
              <p:spPr>
                <a:xfrm>
                  <a:off x="4735039" y="3150608"/>
                  <a:ext cx="264644" cy="369332"/>
                </a:xfrm>
                <a:prstGeom prst="rect">
                  <a:avLst/>
                </a:prstGeom>
                <a:noFill/>
              </p:spPr>
              <p:txBody>
                <a:bodyPr wrap="square" rtlCol="0">
                  <a:spAutoFit/>
                </a:bodyPr>
                <a:lstStyle/>
                <a:p>
                  <a:pPr defTabSz="457200"/>
                  <a:r>
                    <a:rPr lang="en-US" dirty="0">
                      <a:solidFill>
                        <a:prstClr val="black"/>
                      </a:solidFill>
                    </a:rPr>
                    <a:t>*</a:t>
                  </a:r>
                </a:p>
              </p:txBody>
            </p:sp>
            <p:sp>
              <p:nvSpPr>
                <p:cNvPr id="17" name="TextBox 16"/>
                <p:cNvSpPr txBox="1"/>
                <p:nvPr/>
              </p:nvSpPr>
              <p:spPr>
                <a:xfrm rot="16200000">
                  <a:off x="3033350" y="3307205"/>
                  <a:ext cx="989194" cy="369332"/>
                </a:xfrm>
                <a:prstGeom prst="rect">
                  <a:avLst/>
                </a:prstGeom>
                <a:noFill/>
              </p:spPr>
              <p:txBody>
                <a:bodyPr wrap="square" rtlCol="0">
                  <a:spAutoFit/>
                </a:bodyPr>
                <a:lstStyle/>
                <a:p>
                  <a:pPr defTabSz="457200"/>
                  <a:r>
                    <a:rPr lang="en-US" b="1" dirty="0" err="1">
                      <a:solidFill>
                        <a:prstClr val="black"/>
                      </a:solidFill>
                      <a:latin typeface="Arial"/>
                      <a:cs typeface="Arial"/>
                    </a:rPr>
                    <a:t>ng</a:t>
                  </a:r>
                  <a:r>
                    <a:rPr lang="en-US" b="1" dirty="0">
                      <a:solidFill>
                        <a:prstClr val="black"/>
                      </a:solidFill>
                      <a:latin typeface="Arial"/>
                      <a:cs typeface="Arial"/>
                    </a:rPr>
                    <a:t>/ml</a:t>
                  </a:r>
                </a:p>
              </p:txBody>
            </p:sp>
            <p:sp>
              <p:nvSpPr>
                <p:cNvPr id="19" name="TextBox 18"/>
                <p:cNvSpPr txBox="1"/>
                <p:nvPr/>
              </p:nvSpPr>
              <p:spPr>
                <a:xfrm>
                  <a:off x="4026588" y="4058884"/>
                  <a:ext cx="249845" cy="307777"/>
                </a:xfrm>
                <a:prstGeom prst="rect">
                  <a:avLst/>
                </a:prstGeom>
                <a:noFill/>
              </p:spPr>
              <p:txBody>
                <a:bodyPr wrap="square" rtlCol="0">
                  <a:spAutoFit/>
                </a:bodyPr>
                <a:lstStyle/>
                <a:p>
                  <a:pPr defTabSz="457200"/>
                  <a:r>
                    <a:rPr lang="en-US" sz="1400" dirty="0">
                      <a:solidFill>
                        <a:prstClr val="black"/>
                      </a:solidFill>
                      <a:latin typeface="Arial"/>
                      <a:cs typeface="Arial"/>
                    </a:rPr>
                    <a:t>0</a:t>
                  </a:r>
                </a:p>
              </p:txBody>
            </p:sp>
            <p:sp>
              <p:nvSpPr>
                <p:cNvPr id="20" name="TextBox 19"/>
                <p:cNvSpPr txBox="1"/>
                <p:nvPr/>
              </p:nvSpPr>
              <p:spPr>
                <a:xfrm>
                  <a:off x="3717429" y="3696535"/>
                  <a:ext cx="654544" cy="307777"/>
                </a:xfrm>
                <a:prstGeom prst="rect">
                  <a:avLst/>
                </a:prstGeom>
                <a:noFill/>
              </p:spPr>
              <p:txBody>
                <a:bodyPr wrap="square" rtlCol="0">
                  <a:spAutoFit/>
                </a:bodyPr>
                <a:lstStyle/>
                <a:p>
                  <a:pPr defTabSz="457200"/>
                  <a:r>
                    <a:rPr lang="en-US" sz="1400" dirty="0">
                      <a:solidFill>
                        <a:prstClr val="black"/>
                      </a:solidFill>
                      <a:latin typeface="Arial"/>
                      <a:cs typeface="Arial"/>
                    </a:rPr>
                    <a:t>5000</a:t>
                  </a:r>
                </a:p>
              </p:txBody>
            </p:sp>
            <p:sp>
              <p:nvSpPr>
                <p:cNvPr id="21" name="TextBox 20"/>
                <p:cNvSpPr txBox="1"/>
                <p:nvPr/>
              </p:nvSpPr>
              <p:spPr>
                <a:xfrm>
                  <a:off x="3617079" y="2859460"/>
                  <a:ext cx="819018" cy="307777"/>
                </a:xfrm>
                <a:prstGeom prst="rect">
                  <a:avLst/>
                </a:prstGeom>
                <a:noFill/>
              </p:spPr>
              <p:txBody>
                <a:bodyPr wrap="square" rtlCol="0">
                  <a:spAutoFit/>
                </a:bodyPr>
                <a:lstStyle/>
                <a:p>
                  <a:pPr defTabSz="457200"/>
                  <a:r>
                    <a:rPr lang="en-US" sz="1400" dirty="0">
                      <a:solidFill>
                        <a:prstClr val="black"/>
                      </a:solidFill>
                      <a:latin typeface="Arial"/>
                      <a:cs typeface="Arial"/>
                    </a:rPr>
                    <a:t>15000</a:t>
                  </a:r>
                </a:p>
              </p:txBody>
            </p:sp>
            <p:sp>
              <p:nvSpPr>
                <p:cNvPr id="22" name="TextBox 21"/>
                <p:cNvSpPr txBox="1"/>
                <p:nvPr/>
              </p:nvSpPr>
              <p:spPr>
                <a:xfrm>
                  <a:off x="3617079" y="3274901"/>
                  <a:ext cx="819018" cy="307777"/>
                </a:xfrm>
                <a:prstGeom prst="rect">
                  <a:avLst/>
                </a:prstGeom>
                <a:noFill/>
              </p:spPr>
              <p:txBody>
                <a:bodyPr wrap="square" rtlCol="0">
                  <a:spAutoFit/>
                </a:bodyPr>
                <a:lstStyle/>
                <a:p>
                  <a:pPr defTabSz="457200"/>
                  <a:r>
                    <a:rPr lang="en-US" sz="1400" dirty="0">
                      <a:solidFill>
                        <a:prstClr val="black"/>
                      </a:solidFill>
                      <a:latin typeface="Arial"/>
                      <a:cs typeface="Arial"/>
                    </a:rPr>
                    <a:t>10000</a:t>
                  </a:r>
                </a:p>
              </p:txBody>
            </p:sp>
            <p:sp>
              <p:nvSpPr>
                <p:cNvPr id="39" name="TextBox 38"/>
                <p:cNvSpPr txBox="1"/>
                <p:nvPr/>
              </p:nvSpPr>
              <p:spPr>
                <a:xfrm rot="19676462">
                  <a:off x="3883897" y="4287940"/>
                  <a:ext cx="1724884" cy="369332"/>
                </a:xfrm>
                <a:prstGeom prst="rect">
                  <a:avLst/>
                </a:prstGeom>
                <a:noFill/>
              </p:spPr>
              <p:txBody>
                <a:bodyPr wrap="square" rtlCol="0">
                  <a:spAutoFit/>
                </a:bodyPr>
                <a:lstStyle/>
                <a:p>
                  <a:pPr defTabSz="457200"/>
                  <a:r>
                    <a:rPr lang="en-US" b="1" dirty="0">
                      <a:solidFill>
                        <a:prstClr val="black"/>
                      </a:solidFill>
                    </a:rPr>
                    <a:t>ZZ </a:t>
                  </a:r>
                  <a:r>
                    <a:rPr lang="en-US" b="1" dirty="0" err="1">
                      <a:solidFill>
                        <a:prstClr val="black"/>
                      </a:solidFill>
                    </a:rPr>
                    <a:t>iPSC-hep</a:t>
                  </a:r>
                  <a:endParaRPr lang="en-US" b="1" dirty="0">
                    <a:solidFill>
                      <a:prstClr val="black"/>
                    </a:solidFill>
                  </a:endParaRPr>
                </a:p>
              </p:txBody>
            </p:sp>
          </p:grpSp>
        </p:grpSp>
        <p:sp>
          <p:nvSpPr>
            <p:cNvPr id="43" name="TextBox 42"/>
            <p:cNvSpPr txBox="1"/>
            <p:nvPr/>
          </p:nvSpPr>
          <p:spPr>
            <a:xfrm>
              <a:off x="2938355" y="2305643"/>
              <a:ext cx="580508" cy="461665"/>
            </a:xfrm>
            <a:prstGeom prst="rect">
              <a:avLst/>
            </a:prstGeom>
            <a:noFill/>
          </p:spPr>
          <p:txBody>
            <a:bodyPr wrap="square" rtlCol="0">
              <a:spAutoFit/>
            </a:bodyPr>
            <a:lstStyle/>
            <a:p>
              <a:pPr defTabSz="457200"/>
              <a:r>
                <a:rPr lang="en-US" sz="2400" b="1" dirty="0">
                  <a:solidFill>
                    <a:prstClr val="black"/>
                  </a:solidFill>
                </a:rPr>
                <a:t>B</a:t>
              </a:r>
            </a:p>
          </p:txBody>
        </p:sp>
      </p:grpSp>
      <p:sp>
        <p:nvSpPr>
          <p:cNvPr id="14" name="Title 13"/>
          <p:cNvSpPr>
            <a:spLocks noGrp="1"/>
          </p:cNvSpPr>
          <p:nvPr>
            <p:ph type="title"/>
          </p:nvPr>
        </p:nvSpPr>
        <p:spPr>
          <a:xfrm>
            <a:off x="1524000" y="274638"/>
            <a:ext cx="8686800" cy="1143000"/>
          </a:xfrm>
        </p:spPr>
        <p:txBody>
          <a:bodyPr>
            <a:normAutofit fontScale="90000"/>
          </a:bodyPr>
          <a:lstStyle/>
          <a:p>
            <a:r>
              <a:rPr lang="en-US" dirty="0" smtClean="0"/>
              <a:t>Patient </a:t>
            </a:r>
            <a:r>
              <a:rPr lang="en-US" dirty="0" err="1" smtClean="0"/>
              <a:t>iPSC</a:t>
            </a:r>
            <a:r>
              <a:rPr lang="en-US" dirty="0" smtClean="0"/>
              <a:t>-hepatic cells model disease:</a:t>
            </a:r>
            <a:endParaRPr lang="en-US" dirty="0"/>
          </a:p>
        </p:txBody>
      </p:sp>
      <p:grpSp>
        <p:nvGrpSpPr>
          <p:cNvPr id="54" name="Group 53"/>
          <p:cNvGrpSpPr/>
          <p:nvPr/>
        </p:nvGrpSpPr>
        <p:grpSpPr>
          <a:xfrm>
            <a:off x="6948381" y="2290621"/>
            <a:ext cx="4602144" cy="2633688"/>
            <a:chOff x="5424381" y="2290621"/>
            <a:chExt cx="4602144" cy="2633688"/>
          </a:xfrm>
        </p:grpSpPr>
        <p:sp>
          <p:nvSpPr>
            <p:cNvPr id="45" name="TextBox 44"/>
            <p:cNvSpPr txBox="1"/>
            <p:nvPr/>
          </p:nvSpPr>
          <p:spPr>
            <a:xfrm>
              <a:off x="8077439" y="3140596"/>
              <a:ext cx="1616400" cy="369332"/>
            </a:xfrm>
            <a:prstGeom prst="rect">
              <a:avLst/>
            </a:prstGeom>
            <a:noFill/>
          </p:spPr>
          <p:txBody>
            <a:bodyPr wrap="square" rtlCol="0">
              <a:spAutoFit/>
            </a:bodyPr>
            <a:lstStyle/>
            <a:p>
              <a:pPr defTabSz="457200"/>
              <a:r>
                <a:rPr lang="en-US" b="1" dirty="0">
                  <a:solidFill>
                    <a:srgbClr val="FF0000"/>
                  </a:solidFill>
                </a:rPr>
                <a:t>Hepatic</a:t>
              </a:r>
            </a:p>
          </p:txBody>
        </p:sp>
        <p:sp>
          <p:nvSpPr>
            <p:cNvPr id="48" name="TextBox 47"/>
            <p:cNvSpPr txBox="1"/>
            <p:nvPr/>
          </p:nvSpPr>
          <p:spPr>
            <a:xfrm>
              <a:off x="6110845" y="2290621"/>
              <a:ext cx="1616400" cy="369332"/>
            </a:xfrm>
            <a:prstGeom prst="rect">
              <a:avLst/>
            </a:prstGeom>
            <a:noFill/>
          </p:spPr>
          <p:txBody>
            <a:bodyPr wrap="square" rtlCol="0">
              <a:spAutoFit/>
            </a:bodyPr>
            <a:lstStyle/>
            <a:p>
              <a:pPr defTabSz="457200"/>
              <a:r>
                <a:rPr lang="en-US" b="1" dirty="0">
                  <a:solidFill>
                    <a:srgbClr val="0000FF"/>
                  </a:solidFill>
                </a:rPr>
                <a:t>Endoderm</a:t>
              </a:r>
            </a:p>
          </p:txBody>
        </p:sp>
        <p:sp>
          <p:nvSpPr>
            <p:cNvPr id="44" name="TextBox 43"/>
            <p:cNvSpPr txBox="1"/>
            <p:nvPr/>
          </p:nvSpPr>
          <p:spPr>
            <a:xfrm>
              <a:off x="5424381" y="2305643"/>
              <a:ext cx="580508" cy="461665"/>
            </a:xfrm>
            <a:prstGeom prst="rect">
              <a:avLst/>
            </a:prstGeom>
            <a:noFill/>
          </p:spPr>
          <p:txBody>
            <a:bodyPr wrap="square" rtlCol="0">
              <a:spAutoFit/>
            </a:bodyPr>
            <a:lstStyle/>
            <a:p>
              <a:pPr defTabSz="457200"/>
              <a:r>
                <a:rPr lang="en-US" sz="2400" b="1" dirty="0">
                  <a:solidFill>
                    <a:prstClr val="black"/>
                  </a:solidFill>
                </a:rPr>
                <a:t>C</a:t>
              </a:r>
            </a:p>
          </p:txBody>
        </p:sp>
        <p:cxnSp>
          <p:nvCxnSpPr>
            <p:cNvPr id="47" name="Straight Arrow Connector 46"/>
            <p:cNvCxnSpPr/>
            <p:nvPr/>
          </p:nvCxnSpPr>
          <p:spPr>
            <a:xfrm flipH="1">
              <a:off x="8194010" y="3492287"/>
              <a:ext cx="283796" cy="1777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flipV="1">
              <a:off x="6609446" y="4039457"/>
              <a:ext cx="302960" cy="14976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7310665" y="3557278"/>
              <a:ext cx="1065541" cy="87996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50" name="Straight Arrow Connector 49"/>
            <p:cNvCxnSpPr/>
            <p:nvPr/>
          </p:nvCxnSpPr>
          <p:spPr>
            <a:xfrm flipH="1" flipV="1">
              <a:off x="8175516" y="4037933"/>
              <a:ext cx="513970" cy="328728"/>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664630" y="2483900"/>
              <a:ext cx="4361895" cy="2440409"/>
              <a:chOff x="5664630" y="2483900"/>
              <a:chExt cx="4361895" cy="2440409"/>
            </a:xfrm>
          </p:grpSpPr>
          <p:grpSp>
            <p:nvGrpSpPr>
              <p:cNvPr id="23" name="Group 22"/>
              <p:cNvGrpSpPr>
                <a:grpSpLocks noChangeAspect="1"/>
              </p:cNvGrpSpPr>
              <p:nvPr/>
            </p:nvGrpSpPr>
            <p:grpSpPr>
              <a:xfrm>
                <a:off x="5664630" y="2483900"/>
                <a:ext cx="3134090" cy="2440409"/>
                <a:chOff x="3979785" y="1354174"/>
                <a:chExt cx="3476558" cy="2707073"/>
              </a:xfrm>
            </p:grpSpPr>
            <p:pic>
              <p:nvPicPr>
                <p:cNvPr id="24" name="Picture 2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64628" y="2702663"/>
                  <a:ext cx="602349" cy="910634"/>
                </a:xfrm>
                <a:prstGeom prst="rect">
                  <a:avLst/>
                </a:prstGeom>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992526" y="1549554"/>
                  <a:ext cx="739436" cy="1189405"/>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017001" y="2565930"/>
                  <a:ext cx="768549" cy="914400"/>
                </a:xfrm>
                <a:prstGeom prst="rect">
                  <a:avLst/>
                </a:prstGeom>
              </p:spPr>
            </p:pic>
            <p:cxnSp>
              <p:nvCxnSpPr>
                <p:cNvPr id="27" name="Straight Connector 26"/>
                <p:cNvCxnSpPr/>
                <p:nvPr/>
              </p:nvCxnSpPr>
              <p:spPr>
                <a:xfrm>
                  <a:off x="4443934" y="1411654"/>
                  <a:ext cx="0" cy="22050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4432758" y="3626194"/>
                  <a:ext cx="220391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rot="16200000">
                  <a:off x="3723323" y="2154510"/>
                  <a:ext cx="1025036" cy="512112"/>
                </a:xfrm>
                <a:prstGeom prst="rect">
                  <a:avLst/>
                </a:prstGeom>
                <a:noFill/>
              </p:spPr>
              <p:txBody>
                <a:bodyPr wrap="square" rtlCol="0">
                  <a:spAutoFit/>
                </a:bodyPr>
                <a:lstStyle/>
                <a:p>
                  <a:pPr defTabSz="457200"/>
                  <a:r>
                    <a:rPr lang="en-US" sz="2400" dirty="0">
                      <a:solidFill>
                        <a:prstClr val="black"/>
                      </a:solidFill>
                    </a:rPr>
                    <a:t>PC2</a:t>
                  </a:r>
                </a:p>
              </p:txBody>
            </p:sp>
            <p:sp>
              <p:nvSpPr>
                <p:cNvPr id="30" name="TextBox 29"/>
                <p:cNvSpPr txBox="1"/>
                <p:nvPr/>
              </p:nvSpPr>
              <p:spPr>
                <a:xfrm>
                  <a:off x="5227039" y="3549136"/>
                  <a:ext cx="1025035" cy="512111"/>
                </a:xfrm>
                <a:prstGeom prst="rect">
                  <a:avLst/>
                </a:prstGeom>
                <a:noFill/>
              </p:spPr>
              <p:txBody>
                <a:bodyPr wrap="square" rtlCol="0">
                  <a:spAutoFit/>
                </a:bodyPr>
                <a:lstStyle/>
                <a:p>
                  <a:pPr defTabSz="457200"/>
                  <a:r>
                    <a:rPr lang="en-US" sz="2400" dirty="0">
                      <a:solidFill>
                        <a:prstClr val="black"/>
                      </a:solidFill>
                    </a:rPr>
                    <a:t>PC1</a:t>
                  </a:r>
                </a:p>
              </p:txBody>
            </p:sp>
            <p:sp>
              <p:nvSpPr>
                <p:cNvPr id="31" name="Freeform 30"/>
                <p:cNvSpPr/>
                <p:nvPr/>
              </p:nvSpPr>
              <p:spPr>
                <a:xfrm>
                  <a:off x="6034030" y="2669916"/>
                  <a:ext cx="751520" cy="552438"/>
                </a:xfrm>
                <a:custGeom>
                  <a:avLst/>
                  <a:gdLst>
                    <a:gd name="connsiteX0" fmla="*/ 5272 w 710252"/>
                    <a:gd name="connsiteY0" fmla="*/ 119224 h 466798"/>
                    <a:gd name="connsiteX1" fmla="*/ 41558 w 710252"/>
                    <a:gd name="connsiteY1" fmla="*/ 254000 h 466798"/>
                    <a:gd name="connsiteX2" fmla="*/ 57109 w 710252"/>
                    <a:gd name="connsiteY2" fmla="*/ 259183 h 466798"/>
                    <a:gd name="connsiteX3" fmla="*/ 254088 w 710252"/>
                    <a:gd name="connsiteY3" fmla="*/ 254000 h 466798"/>
                    <a:gd name="connsiteX4" fmla="*/ 280007 w 710252"/>
                    <a:gd name="connsiteY4" fmla="*/ 248816 h 466798"/>
                    <a:gd name="connsiteX5" fmla="*/ 316292 w 710252"/>
                    <a:gd name="connsiteY5" fmla="*/ 243632 h 466798"/>
                    <a:gd name="connsiteX6" fmla="*/ 394048 w 710252"/>
                    <a:gd name="connsiteY6" fmla="*/ 248816 h 466798"/>
                    <a:gd name="connsiteX7" fmla="*/ 404415 w 710252"/>
                    <a:gd name="connsiteY7" fmla="*/ 264367 h 466798"/>
                    <a:gd name="connsiteX8" fmla="*/ 419966 w 710252"/>
                    <a:gd name="connsiteY8" fmla="*/ 274734 h 466798"/>
                    <a:gd name="connsiteX9" fmla="*/ 445884 w 710252"/>
                    <a:gd name="connsiteY9" fmla="*/ 290285 h 466798"/>
                    <a:gd name="connsiteX10" fmla="*/ 456252 w 710252"/>
                    <a:gd name="connsiteY10" fmla="*/ 300653 h 466798"/>
                    <a:gd name="connsiteX11" fmla="*/ 466619 w 710252"/>
                    <a:gd name="connsiteY11" fmla="*/ 316204 h 466798"/>
                    <a:gd name="connsiteX12" fmla="*/ 482170 w 710252"/>
                    <a:gd name="connsiteY12" fmla="*/ 321387 h 466798"/>
                    <a:gd name="connsiteX13" fmla="*/ 497721 w 710252"/>
                    <a:gd name="connsiteY13" fmla="*/ 352490 h 466798"/>
                    <a:gd name="connsiteX14" fmla="*/ 508088 w 710252"/>
                    <a:gd name="connsiteY14" fmla="*/ 388775 h 466798"/>
                    <a:gd name="connsiteX15" fmla="*/ 518456 w 710252"/>
                    <a:gd name="connsiteY15" fmla="*/ 399143 h 466798"/>
                    <a:gd name="connsiteX16" fmla="*/ 528823 w 710252"/>
                    <a:gd name="connsiteY16" fmla="*/ 414694 h 466798"/>
                    <a:gd name="connsiteX17" fmla="*/ 549558 w 710252"/>
                    <a:gd name="connsiteY17" fmla="*/ 425061 h 466798"/>
                    <a:gd name="connsiteX18" fmla="*/ 591027 w 710252"/>
                    <a:gd name="connsiteY18" fmla="*/ 450979 h 466798"/>
                    <a:gd name="connsiteX19" fmla="*/ 601394 w 710252"/>
                    <a:gd name="connsiteY19" fmla="*/ 461347 h 466798"/>
                    <a:gd name="connsiteX20" fmla="*/ 679150 w 710252"/>
                    <a:gd name="connsiteY20" fmla="*/ 461347 h 466798"/>
                    <a:gd name="connsiteX21" fmla="*/ 694701 w 710252"/>
                    <a:gd name="connsiteY21" fmla="*/ 456163 h 466798"/>
                    <a:gd name="connsiteX22" fmla="*/ 710252 w 710252"/>
                    <a:gd name="connsiteY22" fmla="*/ 419877 h 466798"/>
                    <a:gd name="connsiteX23" fmla="*/ 705068 w 710252"/>
                    <a:gd name="connsiteY23" fmla="*/ 321387 h 466798"/>
                    <a:gd name="connsiteX24" fmla="*/ 694701 w 710252"/>
                    <a:gd name="connsiteY24" fmla="*/ 279918 h 466798"/>
                    <a:gd name="connsiteX25" fmla="*/ 689517 w 710252"/>
                    <a:gd name="connsiteY25" fmla="*/ 264367 h 466798"/>
                    <a:gd name="connsiteX26" fmla="*/ 679150 w 710252"/>
                    <a:gd name="connsiteY26" fmla="*/ 248816 h 466798"/>
                    <a:gd name="connsiteX27" fmla="*/ 673966 w 710252"/>
                    <a:gd name="connsiteY27" fmla="*/ 233265 h 466798"/>
                    <a:gd name="connsiteX28" fmla="*/ 663599 w 710252"/>
                    <a:gd name="connsiteY28" fmla="*/ 217714 h 466798"/>
                    <a:gd name="connsiteX29" fmla="*/ 658415 w 710252"/>
                    <a:gd name="connsiteY29" fmla="*/ 202163 h 466798"/>
                    <a:gd name="connsiteX30" fmla="*/ 648048 w 710252"/>
                    <a:gd name="connsiteY30" fmla="*/ 160694 h 466798"/>
                    <a:gd name="connsiteX31" fmla="*/ 642864 w 710252"/>
                    <a:gd name="connsiteY31" fmla="*/ 145143 h 466798"/>
                    <a:gd name="connsiteX32" fmla="*/ 632496 w 710252"/>
                    <a:gd name="connsiteY32" fmla="*/ 129592 h 466798"/>
                    <a:gd name="connsiteX33" fmla="*/ 616945 w 710252"/>
                    <a:gd name="connsiteY33" fmla="*/ 93306 h 466798"/>
                    <a:gd name="connsiteX34" fmla="*/ 606578 w 710252"/>
                    <a:gd name="connsiteY34" fmla="*/ 77755 h 466798"/>
                    <a:gd name="connsiteX35" fmla="*/ 601394 w 710252"/>
                    <a:gd name="connsiteY35" fmla="*/ 62204 h 466798"/>
                    <a:gd name="connsiteX36" fmla="*/ 585843 w 710252"/>
                    <a:gd name="connsiteY36" fmla="*/ 51836 h 466798"/>
                    <a:gd name="connsiteX37" fmla="*/ 559925 w 710252"/>
                    <a:gd name="connsiteY37" fmla="*/ 20734 h 466798"/>
                    <a:gd name="connsiteX38" fmla="*/ 482170 w 710252"/>
                    <a:gd name="connsiteY38" fmla="*/ 0 h 466798"/>
                    <a:gd name="connsiteX39" fmla="*/ 280007 w 710252"/>
                    <a:gd name="connsiteY39" fmla="*/ 5183 h 466798"/>
                    <a:gd name="connsiteX40" fmla="*/ 248905 w 710252"/>
                    <a:gd name="connsiteY40" fmla="*/ 10367 h 466798"/>
                    <a:gd name="connsiteX41" fmla="*/ 186701 w 710252"/>
                    <a:gd name="connsiteY41" fmla="*/ 25918 h 466798"/>
                    <a:gd name="connsiteX42" fmla="*/ 171150 w 710252"/>
                    <a:gd name="connsiteY42" fmla="*/ 31102 h 466798"/>
                    <a:gd name="connsiteX43" fmla="*/ 134864 w 710252"/>
                    <a:gd name="connsiteY43" fmla="*/ 41469 h 466798"/>
                    <a:gd name="connsiteX44" fmla="*/ 93394 w 710252"/>
                    <a:gd name="connsiteY44" fmla="*/ 62204 h 466798"/>
                    <a:gd name="connsiteX45" fmla="*/ 77843 w 710252"/>
                    <a:gd name="connsiteY45" fmla="*/ 67387 h 466798"/>
                    <a:gd name="connsiteX46" fmla="*/ 62292 w 710252"/>
                    <a:gd name="connsiteY46" fmla="*/ 72571 h 466798"/>
                    <a:gd name="connsiteX47" fmla="*/ 20823 w 710252"/>
                    <a:gd name="connsiteY47" fmla="*/ 93306 h 466798"/>
                    <a:gd name="connsiteX48" fmla="*/ 5272 w 710252"/>
                    <a:gd name="connsiteY48" fmla="*/ 103673 h 466798"/>
                    <a:gd name="connsiteX49" fmla="*/ 5272 w 710252"/>
                    <a:gd name="connsiteY49" fmla="*/ 119224 h 46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0252" h="466798">
                      <a:moveTo>
                        <a:pt x="5272" y="119224"/>
                      </a:moveTo>
                      <a:cubicBezTo>
                        <a:pt x="6685" y="134060"/>
                        <a:pt x="-6745" y="237901"/>
                        <a:pt x="41558" y="254000"/>
                      </a:cubicBezTo>
                      <a:lnTo>
                        <a:pt x="57109" y="259183"/>
                      </a:lnTo>
                      <a:cubicBezTo>
                        <a:pt x="122769" y="257455"/>
                        <a:pt x="188477" y="257052"/>
                        <a:pt x="254088" y="254000"/>
                      </a:cubicBezTo>
                      <a:cubicBezTo>
                        <a:pt x="262889" y="253591"/>
                        <a:pt x="271316" y="250265"/>
                        <a:pt x="280007" y="248816"/>
                      </a:cubicBezTo>
                      <a:cubicBezTo>
                        <a:pt x="292059" y="246807"/>
                        <a:pt x="304197" y="245360"/>
                        <a:pt x="316292" y="243632"/>
                      </a:cubicBezTo>
                      <a:cubicBezTo>
                        <a:pt x="342211" y="245360"/>
                        <a:pt x="368762" y="242866"/>
                        <a:pt x="394048" y="248816"/>
                      </a:cubicBezTo>
                      <a:cubicBezTo>
                        <a:pt x="400112" y="250243"/>
                        <a:pt x="400010" y="259962"/>
                        <a:pt x="404415" y="264367"/>
                      </a:cubicBezTo>
                      <a:cubicBezTo>
                        <a:pt x="408820" y="268772"/>
                        <a:pt x="415101" y="270842"/>
                        <a:pt x="419966" y="274734"/>
                      </a:cubicBezTo>
                      <a:cubicBezTo>
                        <a:pt x="440297" y="290999"/>
                        <a:pt x="418876" y="281284"/>
                        <a:pt x="445884" y="290285"/>
                      </a:cubicBezTo>
                      <a:cubicBezTo>
                        <a:pt x="449340" y="293741"/>
                        <a:pt x="453199" y="296836"/>
                        <a:pt x="456252" y="300653"/>
                      </a:cubicBezTo>
                      <a:cubicBezTo>
                        <a:pt x="460144" y="305518"/>
                        <a:pt x="461754" y="312312"/>
                        <a:pt x="466619" y="316204"/>
                      </a:cubicBezTo>
                      <a:cubicBezTo>
                        <a:pt x="470886" y="319617"/>
                        <a:pt x="476986" y="319659"/>
                        <a:pt x="482170" y="321387"/>
                      </a:cubicBezTo>
                      <a:cubicBezTo>
                        <a:pt x="493528" y="338426"/>
                        <a:pt x="492355" y="333712"/>
                        <a:pt x="497721" y="352490"/>
                      </a:cubicBezTo>
                      <a:cubicBezTo>
                        <a:pt x="498952" y="356798"/>
                        <a:pt x="504701" y="383130"/>
                        <a:pt x="508088" y="388775"/>
                      </a:cubicBezTo>
                      <a:cubicBezTo>
                        <a:pt x="510603" y="392966"/>
                        <a:pt x="515403" y="395326"/>
                        <a:pt x="518456" y="399143"/>
                      </a:cubicBezTo>
                      <a:cubicBezTo>
                        <a:pt x="522348" y="404008"/>
                        <a:pt x="524037" y="410706"/>
                        <a:pt x="528823" y="414694"/>
                      </a:cubicBezTo>
                      <a:cubicBezTo>
                        <a:pt x="534759" y="419641"/>
                        <a:pt x="543128" y="420775"/>
                        <a:pt x="549558" y="425061"/>
                      </a:cubicBezTo>
                      <a:cubicBezTo>
                        <a:pt x="591817" y="453234"/>
                        <a:pt x="559017" y="440310"/>
                        <a:pt x="591027" y="450979"/>
                      </a:cubicBezTo>
                      <a:cubicBezTo>
                        <a:pt x="594483" y="454435"/>
                        <a:pt x="597023" y="459161"/>
                        <a:pt x="601394" y="461347"/>
                      </a:cubicBezTo>
                      <a:cubicBezTo>
                        <a:pt x="624036" y="472668"/>
                        <a:pt x="659527" y="463131"/>
                        <a:pt x="679150" y="461347"/>
                      </a:cubicBezTo>
                      <a:cubicBezTo>
                        <a:pt x="684334" y="459619"/>
                        <a:pt x="690434" y="459576"/>
                        <a:pt x="694701" y="456163"/>
                      </a:cubicBezTo>
                      <a:cubicBezTo>
                        <a:pt x="705887" y="447214"/>
                        <a:pt x="707139" y="432327"/>
                        <a:pt x="710252" y="419877"/>
                      </a:cubicBezTo>
                      <a:cubicBezTo>
                        <a:pt x="708524" y="387047"/>
                        <a:pt x="708698" y="354061"/>
                        <a:pt x="705068" y="321387"/>
                      </a:cubicBezTo>
                      <a:cubicBezTo>
                        <a:pt x="703495" y="307226"/>
                        <a:pt x="699207" y="293435"/>
                        <a:pt x="694701" y="279918"/>
                      </a:cubicBezTo>
                      <a:cubicBezTo>
                        <a:pt x="692973" y="274734"/>
                        <a:pt x="691961" y="269254"/>
                        <a:pt x="689517" y="264367"/>
                      </a:cubicBezTo>
                      <a:cubicBezTo>
                        <a:pt x="686731" y="258795"/>
                        <a:pt x="681936" y="254388"/>
                        <a:pt x="679150" y="248816"/>
                      </a:cubicBezTo>
                      <a:cubicBezTo>
                        <a:pt x="676706" y="243929"/>
                        <a:pt x="676410" y="238152"/>
                        <a:pt x="673966" y="233265"/>
                      </a:cubicBezTo>
                      <a:cubicBezTo>
                        <a:pt x="671180" y="227693"/>
                        <a:pt x="666385" y="223286"/>
                        <a:pt x="663599" y="217714"/>
                      </a:cubicBezTo>
                      <a:cubicBezTo>
                        <a:pt x="661155" y="212827"/>
                        <a:pt x="659853" y="207435"/>
                        <a:pt x="658415" y="202163"/>
                      </a:cubicBezTo>
                      <a:cubicBezTo>
                        <a:pt x="654666" y="188417"/>
                        <a:pt x="652554" y="174211"/>
                        <a:pt x="648048" y="160694"/>
                      </a:cubicBezTo>
                      <a:cubicBezTo>
                        <a:pt x="646320" y="155510"/>
                        <a:pt x="645308" y="150030"/>
                        <a:pt x="642864" y="145143"/>
                      </a:cubicBezTo>
                      <a:cubicBezTo>
                        <a:pt x="640078" y="139571"/>
                        <a:pt x="635587" y="135001"/>
                        <a:pt x="632496" y="129592"/>
                      </a:cubicBezTo>
                      <a:cubicBezTo>
                        <a:pt x="589362" y="54108"/>
                        <a:pt x="646015" y="151445"/>
                        <a:pt x="616945" y="93306"/>
                      </a:cubicBezTo>
                      <a:cubicBezTo>
                        <a:pt x="614159" y="87734"/>
                        <a:pt x="609364" y="83327"/>
                        <a:pt x="606578" y="77755"/>
                      </a:cubicBezTo>
                      <a:cubicBezTo>
                        <a:pt x="604134" y="72868"/>
                        <a:pt x="604807" y="66471"/>
                        <a:pt x="601394" y="62204"/>
                      </a:cubicBezTo>
                      <a:cubicBezTo>
                        <a:pt x="597502" y="57339"/>
                        <a:pt x="591027" y="55292"/>
                        <a:pt x="585843" y="51836"/>
                      </a:cubicBezTo>
                      <a:cubicBezTo>
                        <a:pt x="579390" y="42157"/>
                        <a:pt x="570490" y="26604"/>
                        <a:pt x="559925" y="20734"/>
                      </a:cubicBezTo>
                      <a:cubicBezTo>
                        <a:pt x="544521" y="12176"/>
                        <a:pt x="494577" y="2757"/>
                        <a:pt x="482170" y="0"/>
                      </a:cubicBezTo>
                      <a:lnTo>
                        <a:pt x="280007" y="5183"/>
                      </a:lnTo>
                      <a:cubicBezTo>
                        <a:pt x="269507" y="5650"/>
                        <a:pt x="259246" y="8487"/>
                        <a:pt x="248905" y="10367"/>
                      </a:cubicBezTo>
                      <a:cubicBezTo>
                        <a:pt x="220328" y="15563"/>
                        <a:pt x="217643" y="16635"/>
                        <a:pt x="186701" y="25918"/>
                      </a:cubicBezTo>
                      <a:cubicBezTo>
                        <a:pt x="181467" y="27488"/>
                        <a:pt x="176404" y="29601"/>
                        <a:pt x="171150" y="31102"/>
                      </a:cubicBezTo>
                      <a:cubicBezTo>
                        <a:pt x="125587" y="44119"/>
                        <a:pt x="172150" y="29040"/>
                        <a:pt x="134864" y="41469"/>
                      </a:cubicBezTo>
                      <a:cubicBezTo>
                        <a:pt x="116769" y="59563"/>
                        <a:pt x="129131" y="50292"/>
                        <a:pt x="93394" y="62204"/>
                      </a:cubicBezTo>
                      <a:lnTo>
                        <a:pt x="77843" y="67387"/>
                      </a:lnTo>
                      <a:lnTo>
                        <a:pt x="62292" y="72571"/>
                      </a:lnTo>
                      <a:cubicBezTo>
                        <a:pt x="41002" y="93863"/>
                        <a:pt x="63708" y="74247"/>
                        <a:pt x="20823" y="93306"/>
                      </a:cubicBezTo>
                      <a:cubicBezTo>
                        <a:pt x="15130" y="95836"/>
                        <a:pt x="10456" y="100217"/>
                        <a:pt x="5272" y="103673"/>
                      </a:cubicBezTo>
                      <a:cubicBezTo>
                        <a:pt x="-1134" y="122890"/>
                        <a:pt x="-2356" y="114337"/>
                        <a:pt x="5272" y="119224"/>
                      </a:cubicBezTo>
                      <a:close/>
                    </a:path>
                  </a:pathLst>
                </a:cu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32" name="Group 31"/>
                <p:cNvGrpSpPr/>
                <p:nvPr/>
              </p:nvGrpSpPr>
              <p:grpSpPr>
                <a:xfrm>
                  <a:off x="6121778" y="1354174"/>
                  <a:ext cx="1334565" cy="716956"/>
                  <a:chOff x="5358546" y="531210"/>
                  <a:chExt cx="1411463" cy="758265"/>
                </a:xfrm>
              </p:grpSpPr>
              <p:sp>
                <p:nvSpPr>
                  <p:cNvPr id="34" name="TextBox 33"/>
                  <p:cNvSpPr txBox="1"/>
                  <p:nvPr/>
                </p:nvSpPr>
                <p:spPr>
                  <a:xfrm>
                    <a:off x="5460719" y="531210"/>
                    <a:ext cx="1309290" cy="758265"/>
                  </a:xfrm>
                  <a:prstGeom prst="rect">
                    <a:avLst/>
                  </a:prstGeom>
                  <a:noFill/>
                </p:spPr>
                <p:txBody>
                  <a:bodyPr wrap="none" rtlCol="0">
                    <a:spAutoFit/>
                  </a:bodyPr>
                  <a:lstStyle/>
                  <a:p>
                    <a:pPr defTabSz="457200"/>
                    <a:r>
                      <a:rPr lang="en-US" sz="1200" b="1" dirty="0">
                        <a:solidFill>
                          <a:srgbClr val="000000"/>
                        </a:solidFill>
                        <a:latin typeface="Arial"/>
                        <a:cs typeface="Arial"/>
                      </a:rPr>
                      <a:t>ESC</a:t>
                    </a:r>
                  </a:p>
                  <a:p>
                    <a:pPr defTabSz="457200"/>
                    <a:r>
                      <a:rPr lang="en-US" sz="1200" b="1" dirty="0" err="1">
                        <a:solidFill>
                          <a:srgbClr val="000000"/>
                        </a:solidFill>
                        <a:latin typeface="Arial"/>
                        <a:cs typeface="Arial"/>
                      </a:rPr>
                      <a:t>iPSC</a:t>
                    </a:r>
                    <a:r>
                      <a:rPr lang="en-US" sz="1200" b="1" dirty="0">
                        <a:solidFill>
                          <a:srgbClr val="000000"/>
                        </a:solidFill>
                        <a:latin typeface="Arial"/>
                        <a:cs typeface="Arial"/>
                      </a:rPr>
                      <a:t> Normal</a:t>
                    </a:r>
                  </a:p>
                  <a:p>
                    <a:pPr defTabSz="457200"/>
                    <a:r>
                      <a:rPr lang="en-US" sz="1200" b="1" dirty="0" err="1">
                        <a:solidFill>
                          <a:srgbClr val="000000"/>
                        </a:solidFill>
                        <a:latin typeface="Arial"/>
                        <a:cs typeface="Arial"/>
                      </a:rPr>
                      <a:t>iPSC</a:t>
                    </a:r>
                    <a:r>
                      <a:rPr lang="en-US" sz="1200" b="1" dirty="0">
                        <a:solidFill>
                          <a:srgbClr val="000000"/>
                        </a:solidFill>
                        <a:latin typeface="Arial"/>
                        <a:cs typeface="Arial"/>
                      </a:rPr>
                      <a:t> </a:t>
                    </a:r>
                    <a:r>
                      <a:rPr lang="en-US" sz="1200" b="1" dirty="0" err="1">
                        <a:solidFill>
                          <a:srgbClr val="000000"/>
                        </a:solidFill>
                        <a:latin typeface="Arial"/>
                        <a:cs typeface="Arial"/>
                      </a:rPr>
                      <a:t>PiZZ</a:t>
                    </a:r>
                    <a:endParaRPr lang="en-US" sz="1200" b="1" dirty="0">
                      <a:solidFill>
                        <a:srgbClr val="000000"/>
                      </a:solidFill>
                      <a:latin typeface="Arial"/>
                      <a:cs typeface="Arial"/>
                    </a:endParaRPr>
                  </a:p>
                </p:txBody>
              </p:sp>
              <p:sp>
                <p:nvSpPr>
                  <p:cNvPr id="35" name="Rectangle 34"/>
                  <p:cNvSpPr>
                    <a:spLocks noChangeAspect="1"/>
                  </p:cNvSpPr>
                  <p:nvPr/>
                </p:nvSpPr>
                <p:spPr bwMode="auto">
                  <a:xfrm>
                    <a:off x="5358547" y="662176"/>
                    <a:ext cx="108002" cy="98529"/>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srgbClr val="800080"/>
                      </a:solidFill>
                      <a:latin typeface="Comic Sans MS" pitchFamily="-106" charset="0"/>
                    </a:endParaRPr>
                  </a:p>
                </p:txBody>
              </p:sp>
              <p:sp>
                <p:nvSpPr>
                  <p:cNvPr id="36" name="Oval 35"/>
                  <p:cNvSpPr>
                    <a:spLocks noChangeAspect="1"/>
                  </p:cNvSpPr>
                  <p:nvPr/>
                </p:nvSpPr>
                <p:spPr bwMode="auto">
                  <a:xfrm>
                    <a:off x="5358547" y="862467"/>
                    <a:ext cx="108002" cy="98529"/>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srgbClr val="800080"/>
                      </a:solidFill>
                      <a:latin typeface="Comic Sans MS" pitchFamily="-106" charset="0"/>
                    </a:endParaRPr>
                  </a:p>
                </p:txBody>
              </p:sp>
              <p:sp>
                <p:nvSpPr>
                  <p:cNvPr id="37" name="Oval 36"/>
                  <p:cNvSpPr>
                    <a:spLocks noChangeAspect="1"/>
                  </p:cNvSpPr>
                  <p:nvPr/>
                </p:nvSpPr>
                <p:spPr bwMode="auto">
                  <a:xfrm>
                    <a:off x="5358546" y="1042326"/>
                    <a:ext cx="108932" cy="99376"/>
                  </a:xfrm>
                  <a:prstGeom prst="ellipse">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srgbClr val="800080"/>
                      </a:solidFill>
                      <a:latin typeface="Comic Sans MS" pitchFamily="-106" charset="0"/>
                    </a:endParaRPr>
                  </a:p>
                </p:txBody>
              </p:sp>
            </p:grpSp>
            <p:sp>
              <p:nvSpPr>
                <p:cNvPr id="33" name="Rectangle 32"/>
                <p:cNvSpPr>
                  <a:spLocks noChangeAspect="1"/>
                </p:cNvSpPr>
                <p:nvPr/>
              </p:nvSpPr>
              <p:spPr>
                <a:xfrm>
                  <a:off x="6047227" y="1416004"/>
                  <a:ext cx="1337603" cy="61732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53" name="TextBox 52"/>
              <p:cNvSpPr txBox="1"/>
              <p:nvPr/>
            </p:nvSpPr>
            <p:spPr>
              <a:xfrm>
                <a:off x="8410125" y="4303378"/>
                <a:ext cx="1616400" cy="369332"/>
              </a:xfrm>
              <a:prstGeom prst="rect">
                <a:avLst/>
              </a:prstGeom>
              <a:noFill/>
            </p:spPr>
            <p:txBody>
              <a:bodyPr wrap="square" rtlCol="0">
                <a:spAutoFit/>
              </a:bodyPr>
              <a:lstStyle/>
              <a:p>
                <a:pPr defTabSz="457200"/>
                <a:r>
                  <a:rPr lang="en-US" b="1" dirty="0" err="1">
                    <a:solidFill>
                      <a:srgbClr val="FF0000"/>
                    </a:solidFill>
                  </a:rPr>
                  <a:t>PiZZ</a:t>
                </a:r>
                <a:endParaRPr lang="en-US" b="1" dirty="0">
                  <a:solidFill>
                    <a:srgbClr val="FF0000"/>
                  </a:solidFill>
                </a:endParaRPr>
              </a:p>
            </p:txBody>
          </p:sp>
        </p:grpSp>
        <p:sp>
          <p:nvSpPr>
            <p:cNvPr id="51" name="TextBox 50"/>
            <p:cNvSpPr txBox="1"/>
            <p:nvPr/>
          </p:nvSpPr>
          <p:spPr>
            <a:xfrm>
              <a:off x="6488925" y="4142391"/>
              <a:ext cx="1616400" cy="369332"/>
            </a:xfrm>
            <a:prstGeom prst="rect">
              <a:avLst/>
            </a:prstGeom>
            <a:noFill/>
          </p:spPr>
          <p:txBody>
            <a:bodyPr wrap="square" rtlCol="0">
              <a:spAutoFit/>
            </a:bodyPr>
            <a:lstStyle/>
            <a:p>
              <a:pPr defTabSz="457200"/>
              <a:r>
                <a:rPr lang="en-US" b="1" dirty="0" err="1">
                  <a:solidFill>
                    <a:prstClr val="black"/>
                  </a:solidFill>
                  <a:effectLst>
                    <a:glow rad="101600">
                      <a:srgbClr val="FFFF00">
                        <a:alpha val="75000"/>
                      </a:srgbClr>
                    </a:glow>
                    <a:outerShdw blurRad="50800" dist="38100" dir="2700000" algn="tl" rotWithShape="0">
                      <a:srgbClr val="FFFF00">
                        <a:alpha val="43000"/>
                      </a:srgbClr>
                    </a:outerShdw>
                  </a:effectLst>
                </a:rPr>
                <a:t>Undiff</a:t>
              </a:r>
              <a:endParaRPr lang="en-US" b="1" dirty="0">
                <a:solidFill>
                  <a:prstClr val="black"/>
                </a:solidFill>
                <a:effectLst>
                  <a:glow rad="101600">
                    <a:srgbClr val="FFFF00">
                      <a:alpha val="75000"/>
                    </a:srgbClr>
                  </a:glow>
                  <a:outerShdw blurRad="50800" dist="38100" dir="2700000" algn="tl" rotWithShape="0">
                    <a:srgbClr val="FFFF00">
                      <a:alpha val="43000"/>
                    </a:srgbClr>
                  </a:outerShdw>
                </a:effectLst>
              </a:endParaRPr>
            </a:p>
          </p:txBody>
        </p:sp>
        <p:cxnSp>
          <p:nvCxnSpPr>
            <p:cNvPr id="49" name="Straight Arrow Connector 48"/>
            <p:cNvCxnSpPr/>
            <p:nvPr/>
          </p:nvCxnSpPr>
          <p:spPr>
            <a:xfrm>
              <a:off x="6447221" y="2619499"/>
              <a:ext cx="235960" cy="20467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8610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dissolve">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22569" y="2143154"/>
            <a:ext cx="9669015" cy="3132883"/>
            <a:chOff x="-436115" y="1005948"/>
            <a:chExt cx="9669015" cy="3132883"/>
          </a:xfrm>
        </p:grpSpPr>
        <p:sp>
          <p:nvSpPr>
            <p:cNvPr id="3" name="TextBox 2"/>
            <p:cNvSpPr txBox="1"/>
            <p:nvPr/>
          </p:nvSpPr>
          <p:spPr>
            <a:xfrm>
              <a:off x="-19050" y="2312432"/>
              <a:ext cx="1307193" cy="646331"/>
            </a:xfrm>
            <a:prstGeom prst="rect">
              <a:avLst/>
            </a:prstGeom>
            <a:noFill/>
          </p:spPr>
          <p:txBody>
            <a:bodyPr wrap="square" rtlCol="0">
              <a:spAutoFit/>
            </a:bodyPr>
            <a:lstStyle/>
            <a:p>
              <a:pPr defTabSz="457200"/>
              <a:r>
                <a:rPr lang="en-US" i="1" dirty="0">
                  <a:solidFill>
                    <a:prstClr val="black"/>
                  </a:solidFill>
                </a:rPr>
                <a:t>Z mutant SERPINA1</a:t>
              </a:r>
            </a:p>
          </p:txBody>
        </p:sp>
        <p:cxnSp>
          <p:nvCxnSpPr>
            <p:cNvPr id="4" name="Straight Connector 3"/>
            <p:cNvCxnSpPr/>
            <p:nvPr/>
          </p:nvCxnSpPr>
          <p:spPr>
            <a:xfrm>
              <a:off x="887644" y="1282091"/>
              <a:ext cx="640080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a:spLocks/>
            </p:cNvSpPr>
            <p:nvPr/>
          </p:nvSpPr>
          <p:spPr>
            <a:xfrm>
              <a:off x="1056537" y="1155401"/>
              <a:ext cx="521205" cy="21941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solidFill>
                    <a:srgbClr val="000000"/>
                  </a:solidFill>
                </a:rPr>
                <a:t>Ex4</a:t>
              </a:r>
            </a:p>
          </p:txBody>
        </p:sp>
        <p:sp>
          <p:nvSpPr>
            <p:cNvPr id="16" name="Rectangle 15"/>
            <p:cNvSpPr>
              <a:spLocks/>
            </p:cNvSpPr>
            <p:nvPr/>
          </p:nvSpPr>
          <p:spPr>
            <a:xfrm>
              <a:off x="5986949" y="1152487"/>
              <a:ext cx="1060693" cy="21941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solidFill>
                    <a:srgbClr val="000000"/>
                  </a:solidFill>
                </a:rPr>
                <a:t>Exon 5</a:t>
              </a:r>
            </a:p>
          </p:txBody>
        </p:sp>
        <p:sp>
          <p:nvSpPr>
            <p:cNvPr id="17" name="TextBox 16"/>
            <p:cNvSpPr txBox="1"/>
            <p:nvPr/>
          </p:nvSpPr>
          <p:spPr>
            <a:xfrm>
              <a:off x="1026886" y="2286000"/>
              <a:ext cx="2993571" cy="369332"/>
            </a:xfrm>
            <a:prstGeom prst="rect">
              <a:avLst/>
            </a:prstGeom>
            <a:noFill/>
          </p:spPr>
          <p:txBody>
            <a:bodyPr wrap="square" rtlCol="0">
              <a:spAutoFit/>
            </a:bodyPr>
            <a:lstStyle/>
            <a:p>
              <a:pPr defTabSz="457200"/>
              <a:r>
                <a:rPr lang="en-US" dirty="0">
                  <a:solidFill>
                    <a:prstClr val="black"/>
                  </a:solidFill>
                </a:rPr>
                <a:t>5’GCCGTGCA</a:t>
              </a:r>
            </a:p>
          </p:txBody>
        </p:sp>
        <p:sp>
          <p:nvSpPr>
            <p:cNvPr id="18" name="TextBox 17"/>
            <p:cNvSpPr txBox="1"/>
            <p:nvPr/>
          </p:nvSpPr>
          <p:spPr>
            <a:xfrm>
              <a:off x="1033236" y="2655332"/>
              <a:ext cx="1560285" cy="369332"/>
            </a:xfrm>
            <a:prstGeom prst="rect">
              <a:avLst/>
            </a:prstGeom>
            <a:noFill/>
          </p:spPr>
          <p:txBody>
            <a:bodyPr wrap="square" rtlCol="0">
              <a:spAutoFit/>
            </a:bodyPr>
            <a:lstStyle/>
            <a:p>
              <a:pPr defTabSz="457200"/>
              <a:r>
                <a:rPr lang="en-US" dirty="0">
                  <a:solidFill>
                    <a:prstClr val="black"/>
                  </a:solidFill>
                </a:rPr>
                <a:t>3’CGGCACGT</a:t>
              </a:r>
            </a:p>
          </p:txBody>
        </p:sp>
        <p:sp>
          <p:nvSpPr>
            <p:cNvPr id="19" name="TextBox 18"/>
            <p:cNvSpPr txBox="1"/>
            <p:nvPr/>
          </p:nvSpPr>
          <p:spPr>
            <a:xfrm>
              <a:off x="2240643" y="2286000"/>
              <a:ext cx="6992257" cy="369332"/>
            </a:xfrm>
            <a:prstGeom prst="rect">
              <a:avLst/>
            </a:prstGeom>
            <a:noFill/>
          </p:spPr>
          <p:txBody>
            <a:bodyPr wrap="square" rtlCol="0">
              <a:spAutoFit/>
            </a:bodyPr>
            <a:lstStyle/>
            <a:p>
              <a:pPr defTabSz="457200"/>
              <a:r>
                <a:rPr lang="en-US" dirty="0">
                  <a:solidFill>
                    <a:prstClr val="black"/>
                  </a:solidFill>
                </a:rPr>
                <a:t>TAAGGCTGTGCTGACCATCGAC</a:t>
              </a:r>
              <a:r>
                <a:rPr lang="en-US" dirty="0">
                  <a:solidFill>
                    <a:srgbClr val="FF0000"/>
                  </a:solidFill>
                </a:rPr>
                <a:t>A</a:t>
              </a:r>
              <a:r>
                <a:rPr lang="en-US" dirty="0">
                  <a:solidFill>
                    <a:prstClr val="black"/>
                  </a:solidFill>
                </a:rPr>
                <a:t>AGAAA</a:t>
              </a:r>
              <a:r>
                <a:rPr lang="en-US" dirty="0">
                  <a:solidFill>
                    <a:srgbClr val="008000"/>
                  </a:solidFill>
                </a:rPr>
                <a:t>GGG</a:t>
              </a:r>
              <a:r>
                <a:rPr lang="en-US" dirty="0">
                  <a:solidFill>
                    <a:prstClr val="black"/>
                  </a:solidFill>
                </a:rPr>
                <a:t>ACTGAAGCTGCTGGG3’</a:t>
              </a:r>
            </a:p>
          </p:txBody>
        </p:sp>
        <p:sp>
          <p:nvSpPr>
            <p:cNvPr id="20" name="TextBox 19"/>
            <p:cNvSpPr txBox="1"/>
            <p:nvPr/>
          </p:nvSpPr>
          <p:spPr>
            <a:xfrm>
              <a:off x="2261014" y="2655332"/>
              <a:ext cx="6971886" cy="369332"/>
            </a:xfrm>
            <a:prstGeom prst="rect">
              <a:avLst/>
            </a:prstGeom>
            <a:noFill/>
          </p:spPr>
          <p:txBody>
            <a:bodyPr wrap="square" rtlCol="0">
              <a:spAutoFit/>
            </a:bodyPr>
            <a:lstStyle/>
            <a:p>
              <a:pPr defTabSz="457200"/>
              <a:r>
                <a:rPr lang="en-US" dirty="0">
                  <a:solidFill>
                    <a:prstClr val="black"/>
                  </a:solidFill>
                </a:rPr>
                <a:t>ATTCCGACACGACTGGTAGCTG</a:t>
              </a:r>
              <a:r>
                <a:rPr lang="en-US" dirty="0">
                  <a:solidFill>
                    <a:srgbClr val="FF0000"/>
                  </a:solidFill>
                </a:rPr>
                <a:t>T </a:t>
              </a:r>
              <a:r>
                <a:rPr lang="en-US" dirty="0">
                  <a:solidFill>
                    <a:prstClr val="black"/>
                  </a:solidFill>
                </a:rPr>
                <a:t>TCT TTCCCT GAC TTCGACGACCC5’</a:t>
              </a:r>
            </a:p>
          </p:txBody>
        </p:sp>
        <p:pic>
          <p:nvPicPr>
            <p:cNvPr id="21" name="Picture 2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8957571">
              <a:off x="5392701" y="1765988"/>
              <a:ext cx="297557" cy="312502"/>
            </a:xfrm>
            <a:prstGeom prst="rect">
              <a:avLst/>
            </a:prstGeom>
          </p:spPr>
        </p:pic>
        <p:sp>
          <p:nvSpPr>
            <p:cNvPr id="23" name="TextBox 22"/>
            <p:cNvSpPr txBox="1"/>
            <p:nvPr/>
          </p:nvSpPr>
          <p:spPr>
            <a:xfrm>
              <a:off x="5853779" y="1949506"/>
              <a:ext cx="807551" cy="369332"/>
            </a:xfrm>
            <a:prstGeom prst="rect">
              <a:avLst/>
            </a:prstGeom>
            <a:noFill/>
          </p:spPr>
          <p:txBody>
            <a:bodyPr wrap="square" rtlCol="0">
              <a:spAutoFit/>
            </a:bodyPr>
            <a:lstStyle/>
            <a:p>
              <a:pPr defTabSz="457200"/>
              <a:r>
                <a:rPr lang="en-US" dirty="0">
                  <a:solidFill>
                    <a:prstClr val="black"/>
                  </a:solidFill>
                </a:rPr>
                <a:t>PAM</a:t>
              </a:r>
            </a:p>
          </p:txBody>
        </p:sp>
        <p:sp>
          <p:nvSpPr>
            <p:cNvPr id="26" name="TextBox 25"/>
            <p:cNvSpPr txBox="1"/>
            <p:nvPr/>
          </p:nvSpPr>
          <p:spPr>
            <a:xfrm>
              <a:off x="3530600" y="1952653"/>
              <a:ext cx="1866900" cy="369332"/>
            </a:xfrm>
            <a:prstGeom prst="rect">
              <a:avLst/>
            </a:prstGeom>
            <a:noFill/>
          </p:spPr>
          <p:txBody>
            <a:bodyPr wrap="square" rtlCol="0">
              <a:spAutoFit/>
            </a:bodyPr>
            <a:lstStyle/>
            <a:p>
              <a:pPr defTabSz="457200"/>
              <a:r>
                <a:rPr lang="en-US" dirty="0" err="1">
                  <a:solidFill>
                    <a:prstClr val="black"/>
                  </a:solidFill>
                </a:rPr>
                <a:t>sgRNA</a:t>
              </a:r>
              <a:r>
                <a:rPr lang="en-US" dirty="0">
                  <a:solidFill>
                    <a:prstClr val="black"/>
                  </a:solidFill>
                </a:rPr>
                <a:t> target site</a:t>
              </a:r>
            </a:p>
          </p:txBody>
        </p:sp>
        <p:cxnSp>
          <p:nvCxnSpPr>
            <p:cNvPr id="28" name="Straight Connector 27"/>
            <p:cNvCxnSpPr/>
            <p:nvPr/>
          </p:nvCxnSpPr>
          <p:spPr>
            <a:xfrm flipH="1">
              <a:off x="1384301" y="1374820"/>
              <a:ext cx="4602648" cy="985265"/>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139350" y="1374820"/>
              <a:ext cx="2128350" cy="937612"/>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059543" y="3543300"/>
              <a:ext cx="7652657" cy="369332"/>
            </a:xfrm>
            <a:prstGeom prst="rect">
              <a:avLst/>
            </a:prstGeom>
            <a:noFill/>
          </p:spPr>
          <p:txBody>
            <a:bodyPr wrap="square" rtlCol="0">
              <a:spAutoFit/>
            </a:bodyPr>
            <a:lstStyle/>
            <a:p>
              <a:pPr defTabSz="457200"/>
              <a:r>
                <a:rPr lang="en-US" dirty="0">
                  <a:solidFill>
                    <a:prstClr val="black"/>
                  </a:solidFill>
                </a:rPr>
                <a:t>5’GCCGTGCATAAGGCTGTGCTGACCATCGA</a:t>
              </a:r>
              <a:r>
                <a:rPr lang="en-US" dirty="0">
                  <a:solidFill>
                    <a:srgbClr val="0000FF"/>
                  </a:solidFill>
                </a:rPr>
                <a:t>T</a:t>
              </a:r>
              <a:r>
                <a:rPr lang="en-US" dirty="0">
                  <a:solidFill>
                    <a:srgbClr val="FF0000"/>
                  </a:solidFill>
                </a:rPr>
                <a:t>G</a:t>
              </a:r>
              <a:r>
                <a:rPr lang="en-US" dirty="0">
                  <a:solidFill>
                    <a:prstClr val="black"/>
                  </a:solidFill>
                </a:rPr>
                <a:t>A</a:t>
              </a:r>
              <a:r>
                <a:rPr lang="en-US" dirty="0">
                  <a:solidFill>
                    <a:srgbClr val="0000FF"/>
                  </a:solidFill>
                </a:rPr>
                <a:t>A</a:t>
              </a:r>
              <a:r>
                <a:rPr lang="en-US" dirty="0">
                  <a:solidFill>
                    <a:prstClr val="black"/>
                  </a:solidFill>
                </a:rPr>
                <a:t>AAAGG</a:t>
              </a:r>
              <a:r>
                <a:rPr lang="en-US" dirty="0">
                  <a:solidFill>
                    <a:srgbClr val="0000FF"/>
                  </a:solidFill>
                </a:rPr>
                <a:t>T</a:t>
              </a:r>
              <a:r>
                <a:rPr lang="en-US" dirty="0">
                  <a:solidFill>
                    <a:prstClr val="black"/>
                  </a:solidFill>
                </a:rPr>
                <a:t>ACTGAAGCTGCTGGG3’ </a:t>
              </a:r>
            </a:p>
          </p:txBody>
        </p:sp>
        <p:sp>
          <p:nvSpPr>
            <p:cNvPr id="34" name="TextBox 33"/>
            <p:cNvSpPr txBox="1"/>
            <p:nvPr/>
          </p:nvSpPr>
          <p:spPr>
            <a:xfrm>
              <a:off x="-436115" y="3492500"/>
              <a:ext cx="1444858" cy="646331"/>
            </a:xfrm>
            <a:prstGeom prst="rect">
              <a:avLst/>
            </a:prstGeom>
            <a:noFill/>
          </p:spPr>
          <p:txBody>
            <a:bodyPr wrap="square" rtlCol="0">
              <a:spAutoFit/>
            </a:bodyPr>
            <a:lstStyle/>
            <a:p>
              <a:pPr algn="r" defTabSz="457200"/>
              <a:r>
                <a:rPr lang="en-US" dirty="0" err="1">
                  <a:solidFill>
                    <a:prstClr val="black"/>
                  </a:solidFill>
                </a:rPr>
                <a:t>ssODN</a:t>
              </a:r>
              <a:r>
                <a:rPr lang="en-US" dirty="0">
                  <a:solidFill>
                    <a:prstClr val="black"/>
                  </a:solidFill>
                </a:rPr>
                <a:t> template</a:t>
              </a:r>
            </a:p>
          </p:txBody>
        </p:sp>
        <p:cxnSp>
          <p:nvCxnSpPr>
            <p:cNvPr id="35" name="Straight Connector 34"/>
            <p:cNvCxnSpPr/>
            <p:nvPr/>
          </p:nvCxnSpPr>
          <p:spPr>
            <a:xfrm flipH="1">
              <a:off x="1357526" y="3022083"/>
              <a:ext cx="1" cy="548137"/>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4" name="Line 37"/>
            <p:cNvSpPr>
              <a:spLocks noChangeShapeType="1"/>
            </p:cNvSpPr>
            <p:nvPr/>
          </p:nvSpPr>
          <p:spPr bwMode="auto">
            <a:xfrm flipV="1">
              <a:off x="688792" y="1114986"/>
              <a:ext cx="228600" cy="304800"/>
            </a:xfrm>
            <a:prstGeom prst="line">
              <a:avLst/>
            </a:prstGeom>
            <a:noFill/>
            <a:ln w="9525">
              <a:solidFill>
                <a:schemeClr val="tx1"/>
              </a:solidFill>
              <a:round/>
              <a:headEnd/>
              <a:tailEnd/>
            </a:ln>
          </p:spPr>
          <p:txBody>
            <a:bodyPr wrap="none" anchor="ctr">
              <a:prstTxWarp prst="textNoShape">
                <a:avLst/>
              </a:prstTxWarp>
            </a:bodyPr>
            <a:lstStyle/>
            <a:p>
              <a:pPr defTabSz="457200"/>
              <a:endParaRPr lang="en-US">
                <a:solidFill>
                  <a:prstClr val="black"/>
                </a:solidFill>
              </a:endParaRPr>
            </a:p>
          </p:txBody>
        </p:sp>
        <p:sp>
          <p:nvSpPr>
            <p:cNvPr id="27" name="Line 38"/>
            <p:cNvSpPr>
              <a:spLocks noChangeShapeType="1"/>
            </p:cNvSpPr>
            <p:nvPr/>
          </p:nvSpPr>
          <p:spPr bwMode="auto">
            <a:xfrm flipV="1">
              <a:off x="764992" y="1114986"/>
              <a:ext cx="228600" cy="304800"/>
            </a:xfrm>
            <a:prstGeom prst="line">
              <a:avLst/>
            </a:prstGeom>
            <a:noFill/>
            <a:ln w="9525">
              <a:solidFill>
                <a:schemeClr val="tx1"/>
              </a:solidFill>
              <a:round/>
              <a:headEnd/>
              <a:tailEnd/>
            </a:ln>
          </p:spPr>
          <p:txBody>
            <a:bodyPr wrap="none" anchor="ctr">
              <a:prstTxWarp prst="textNoShape">
                <a:avLst/>
              </a:prstTxWarp>
            </a:bodyPr>
            <a:lstStyle/>
            <a:p>
              <a:pPr defTabSz="457200"/>
              <a:endParaRPr lang="en-US">
                <a:solidFill>
                  <a:prstClr val="black"/>
                </a:solidFill>
              </a:endParaRPr>
            </a:p>
          </p:txBody>
        </p:sp>
        <p:sp>
          <p:nvSpPr>
            <p:cNvPr id="30" name="Text Box 61"/>
            <p:cNvSpPr txBox="1">
              <a:spLocks noChangeArrowheads="1"/>
            </p:cNvSpPr>
            <p:nvPr/>
          </p:nvSpPr>
          <p:spPr bwMode="auto">
            <a:xfrm>
              <a:off x="172077" y="1005948"/>
              <a:ext cx="543739" cy="307777"/>
            </a:xfrm>
            <a:prstGeom prst="rect">
              <a:avLst/>
            </a:prstGeom>
            <a:noFill/>
            <a:ln w="9525">
              <a:noFill/>
              <a:miter lim="800000"/>
              <a:headEnd/>
              <a:tailEnd/>
            </a:ln>
          </p:spPr>
          <p:txBody>
            <a:bodyPr wrap="none">
              <a:prstTxWarp prst="textNoShape">
                <a:avLst/>
              </a:prstTxWarp>
              <a:spAutoFit/>
            </a:bodyPr>
            <a:lstStyle/>
            <a:p>
              <a:pPr defTabSz="457200"/>
              <a:r>
                <a:rPr lang="en-US" sz="1400" dirty="0">
                  <a:solidFill>
                    <a:prstClr val="black"/>
                  </a:solidFill>
                </a:rPr>
                <a:t>   1-3</a:t>
              </a:r>
            </a:p>
          </p:txBody>
        </p:sp>
        <p:cxnSp>
          <p:nvCxnSpPr>
            <p:cNvPr id="6" name="Straight Connector 5"/>
            <p:cNvCxnSpPr/>
            <p:nvPr/>
          </p:nvCxnSpPr>
          <p:spPr>
            <a:xfrm flipV="1">
              <a:off x="3397430" y="2325132"/>
              <a:ext cx="251730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549900" y="2143153"/>
              <a:ext cx="0" cy="2677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5927439" y="2325132"/>
              <a:ext cx="457200" cy="0"/>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642429" flipV="1">
              <a:off x="5418741" y="3234803"/>
              <a:ext cx="297557" cy="312502"/>
            </a:xfrm>
            <a:prstGeom prst="rect">
              <a:avLst/>
            </a:prstGeom>
          </p:spPr>
        </p:pic>
        <p:cxnSp>
          <p:nvCxnSpPr>
            <p:cNvPr id="36" name="Straight Arrow Connector 35"/>
            <p:cNvCxnSpPr/>
            <p:nvPr/>
          </p:nvCxnSpPr>
          <p:spPr>
            <a:xfrm flipV="1">
              <a:off x="5562600" y="2917853"/>
              <a:ext cx="0" cy="26778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8291726" y="3024664"/>
              <a:ext cx="1" cy="548137"/>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 name="Title 10"/>
          <p:cNvSpPr>
            <a:spLocks noGrp="1"/>
          </p:cNvSpPr>
          <p:nvPr>
            <p:ph type="title"/>
          </p:nvPr>
        </p:nvSpPr>
        <p:spPr/>
        <p:txBody>
          <a:bodyPr/>
          <a:lstStyle/>
          <a:p>
            <a:r>
              <a:rPr lang="en-US" dirty="0" smtClean="0"/>
              <a:t>How do we “edit” a gene?</a:t>
            </a:r>
            <a:endParaRPr lang="en-US" dirty="0"/>
          </a:p>
        </p:txBody>
      </p:sp>
      <p:pic>
        <p:nvPicPr>
          <p:cNvPr id="38" name="Picture 5" descr="CReMlogo.ai"/>
          <p:cNvPicPr>
            <a:picLocks noChangeAspect="1"/>
          </p:cNvPicPr>
          <p:nvPr/>
        </p:nvPicPr>
        <p:blipFill>
          <a:blip r:embed="rId3" cstate="print">
            <a:alphaModFix amt="10000"/>
            <a:extLst>
              <a:ext uri="{28A0092B-C50C-407E-A947-70E740481C1C}">
                <a14:useLocalDpi xmlns:a14="http://schemas.microsoft.com/office/drawing/2010/main"/>
              </a:ext>
            </a:extLst>
          </a:blip>
          <a:srcRect/>
          <a:stretch>
            <a:fillRect/>
          </a:stretch>
        </p:blipFill>
        <p:spPr bwMode="auto">
          <a:xfrm>
            <a:off x="8628052" y="5827856"/>
            <a:ext cx="2107748" cy="1030149"/>
          </a:xfrm>
          <a:prstGeom prst="rect">
            <a:avLst/>
          </a:prstGeom>
          <a:noFill/>
          <a:ln w="9525">
            <a:noFill/>
            <a:miter lim="800000"/>
            <a:headEnd/>
            <a:tailEnd/>
          </a:ln>
        </p:spPr>
      </p:pic>
      <p:pic>
        <p:nvPicPr>
          <p:cNvPr id="39" name="Picture 38"/>
          <p:cNvPicPr>
            <a:picLocks noChangeAspect="1"/>
          </p:cNvPicPr>
          <p:nvPr/>
        </p:nvPicPr>
        <p:blipFill>
          <a:blip r:embed="rId4" cstate="print">
            <a:alphaModFix amt="15000"/>
            <a:extLst>
              <a:ext uri="{28A0092B-C50C-407E-A947-70E740481C1C}">
                <a14:useLocalDpi xmlns:a14="http://schemas.microsoft.com/office/drawing/2010/main"/>
              </a:ext>
            </a:extLst>
          </a:blip>
          <a:stretch>
            <a:fillRect/>
          </a:stretch>
        </p:blipFill>
        <p:spPr>
          <a:xfrm>
            <a:off x="1524001" y="6009946"/>
            <a:ext cx="2554326" cy="787655"/>
          </a:xfrm>
          <a:prstGeom prst="rect">
            <a:avLst/>
          </a:prstGeom>
        </p:spPr>
      </p:pic>
    </p:spTree>
    <p:extLst>
      <p:ext uri="{BB962C8B-B14F-4D97-AF65-F5344CB8AC3E}">
        <p14:creationId xmlns:p14="http://schemas.microsoft.com/office/powerpoint/2010/main" val="405795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Announcements</a:t>
            </a:r>
          </a:p>
        </p:txBody>
      </p:sp>
      <p:sp>
        <p:nvSpPr>
          <p:cNvPr id="3" name="Content Placeholder 2"/>
          <p:cNvSpPr>
            <a:spLocks noGrp="1"/>
          </p:cNvSpPr>
          <p:nvPr>
            <p:ph idx="1"/>
          </p:nvPr>
        </p:nvSpPr>
        <p:spPr>
          <a:xfrm>
            <a:off x="838200" y="1493135"/>
            <a:ext cx="10515600" cy="5231756"/>
          </a:xfrm>
        </p:spPr>
        <p:txBody>
          <a:bodyPr>
            <a:normAutofit/>
          </a:bodyPr>
          <a:lstStyle/>
          <a:p>
            <a:r>
              <a:rPr lang="en-US" dirty="0"/>
              <a:t>Update on Searches for Chief, Section of Infectious Diseases and Chief, Section of Nephrology</a:t>
            </a:r>
          </a:p>
          <a:p>
            <a:r>
              <a:rPr lang="en-US" dirty="0"/>
              <a:t>Search beginning for Director, Whitaker Cardiovascular Institute</a:t>
            </a:r>
          </a:p>
          <a:p>
            <a:r>
              <a:rPr lang="en-US" dirty="0" err="1"/>
              <a:t>DoM</a:t>
            </a:r>
            <a:r>
              <a:rPr lang="en-US" dirty="0"/>
              <a:t> to participate in NIH funded study based at University of Wisconsin on Bias Reduction in Internal Medicine </a:t>
            </a:r>
          </a:p>
          <a:p>
            <a:r>
              <a:rPr lang="en-US" dirty="0"/>
              <a:t>Considering addition to the </a:t>
            </a:r>
            <a:r>
              <a:rPr lang="en-US" dirty="0" err="1"/>
              <a:t>DoM’s</a:t>
            </a:r>
            <a:r>
              <a:rPr lang="en-US" dirty="0"/>
              <a:t> faculty offer letters that includes mentor options </a:t>
            </a:r>
          </a:p>
          <a:p>
            <a:r>
              <a:rPr lang="en-US" dirty="0"/>
              <a:t>David </a:t>
            </a:r>
            <a:r>
              <a:rPr lang="en-US" dirty="0" err="1"/>
              <a:t>Salant</a:t>
            </a:r>
            <a:r>
              <a:rPr lang="en-US" dirty="0"/>
              <a:t>, M.D. starting as Vice Chair for Research, March 1, 2018</a:t>
            </a:r>
          </a:p>
          <a:p>
            <a:r>
              <a:rPr lang="en-US" dirty="0"/>
              <a:t>Budgeting process for AY 19 beginning this month – “A” and “E” support in CARE+ under review</a:t>
            </a:r>
          </a:p>
          <a:p>
            <a:r>
              <a:rPr lang="en-US" dirty="0"/>
              <a:t>Coding Audit for clinical charges to start soon</a:t>
            </a:r>
          </a:p>
        </p:txBody>
      </p:sp>
      <p:sp>
        <p:nvSpPr>
          <p:cNvPr id="4" name="Slide Number Placeholder 3"/>
          <p:cNvSpPr>
            <a:spLocks noGrp="1"/>
          </p:cNvSpPr>
          <p:nvPr>
            <p:ph type="sldNum" sz="quarter" idx="12"/>
          </p:nvPr>
        </p:nvSpPr>
        <p:spPr/>
        <p:txBody>
          <a:bodyPr/>
          <a:lstStyle/>
          <a:p>
            <a:fld id="{35A3E30C-C1A5-BC43-BCB4-3FCBB1827E0C}" type="slidenum">
              <a:rPr lang="en-US" smtClean="0"/>
              <a:t>2</a:t>
            </a:fld>
            <a:endParaRPr lang="en-US"/>
          </a:p>
        </p:txBody>
      </p:sp>
    </p:spTree>
    <p:extLst>
      <p:ext uri="{BB962C8B-B14F-4D97-AF65-F5344CB8AC3E}">
        <p14:creationId xmlns:p14="http://schemas.microsoft.com/office/powerpoint/2010/main" val="1198217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338"/>
            <a:ext cx="8229600" cy="1143000"/>
          </a:xfrm>
        </p:spPr>
        <p:txBody>
          <a:bodyPr>
            <a:normAutofit fontScale="90000"/>
          </a:bodyPr>
          <a:lstStyle/>
          <a:p>
            <a:r>
              <a:rPr lang="en-US" dirty="0" smtClean="0"/>
              <a:t>CRISPR/</a:t>
            </a:r>
            <a:r>
              <a:rPr lang="en-US" dirty="0" err="1" smtClean="0"/>
              <a:t>Cas</a:t>
            </a:r>
            <a:r>
              <a:rPr lang="en-US" dirty="0" smtClean="0"/>
              <a:t>-based editing of the SERPINA1 locus:</a:t>
            </a:r>
            <a:endParaRPr lang="en-US" dirty="0"/>
          </a:p>
        </p:txBody>
      </p:sp>
      <p:pic>
        <p:nvPicPr>
          <p:cNvPr id="17" name="Picture 16" descr="AAT repair oligo.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25266" y="1477352"/>
            <a:ext cx="2870200" cy="303199"/>
          </a:xfrm>
          <a:prstGeom prst="rect">
            <a:avLst/>
          </a:prstGeom>
        </p:spPr>
      </p:pic>
      <p:pic>
        <p:nvPicPr>
          <p:cNvPr id="19" name="Picture 18" descr="GFP+ FACS.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51760" y="2377420"/>
            <a:ext cx="2087412" cy="1953281"/>
          </a:xfrm>
          <a:prstGeom prst="rect">
            <a:avLst/>
          </a:prstGeom>
        </p:spPr>
      </p:pic>
      <p:cxnSp>
        <p:nvCxnSpPr>
          <p:cNvPr id="21" name="Curved Connector 20"/>
          <p:cNvCxnSpPr/>
          <p:nvPr/>
        </p:nvCxnSpPr>
        <p:spPr>
          <a:xfrm rot="16200000" flipH="1">
            <a:off x="2322842" y="2653040"/>
            <a:ext cx="561319" cy="406400"/>
          </a:xfrm>
          <a:prstGeom prst="curvedConnector3">
            <a:avLst>
              <a:gd name="adj1" fmla="val 11537"/>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2" name="Curved Connector 21"/>
          <p:cNvCxnSpPr>
            <a:endCxn id="18" idx="0"/>
          </p:cNvCxnSpPr>
          <p:nvPr/>
        </p:nvCxnSpPr>
        <p:spPr>
          <a:xfrm rot="10800000" flipV="1">
            <a:off x="2901950" y="1793248"/>
            <a:ext cx="1670054" cy="1343652"/>
          </a:xfrm>
          <a:prstGeom prst="curvedConnector2">
            <a:avLst/>
          </a:prstGeom>
          <a:ln>
            <a:tailEnd type="arrow"/>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12900" y="2021855"/>
            <a:ext cx="2191092" cy="553727"/>
          </a:xfrm>
          <a:prstGeom prst="rect">
            <a:avLst/>
          </a:prstGeom>
        </p:spPr>
      </p:pic>
      <p:cxnSp>
        <p:nvCxnSpPr>
          <p:cNvPr id="29" name="Straight Arrow Connector 28"/>
          <p:cNvCxnSpPr/>
          <p:nvPr/>
        </p:nvCxnSpPr>
        <p:spPr>
          <a:xfrm>
            <a:off x="3937000" y="3517901"/>
            <a:ext cx="914400" cy="0"/>
          </a:xfrm>
          <a:prstGeom prst="straightConnector1">
            <a:avLst/>
          </a:prstGeom>
          <a:ln w="28575" cmpd="sng">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07024" y="2205550"/>
            <a:ext cx="616255" cy="585354"/>
          </a:xfrm>
          <a:prstGeom prst="ellipse">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07024" y="2844223"/>
            <a:ext cx="616255" cy="585354"/>
          </a:xfrm>
          <a:prstGeom prst="ellipse">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07024" y="3478646"/>
            <a:ext cx="616255" cy="585354"/>
          </a:xfrm>
          <a:prstGeom prst="ellipse">
            <a:avLst/>
          </a:prstGeom>
        </p:spPr>
      </p:pic>
      <p:grpSp>
        <p:nvGrpSpPr>
          <p:cNvPr id="40" name="Group 39"/>
          <p:cNvGrpSpPr/>
          <p:nvPr/>
        </p:nvGrpSpPr>
        <p:grpSpPr>
          <a:xfrm>
            <a:off x="8643086" y="2450751"/>
            <a:ext cx="1671576" cy="1451489"/>
            <a:chOff x="7258786" y="2806350"/>
            <a:chExt cx="1671576" cy="1451489"/>
          </a:xfrm>
        </p:grpSpPr>
        <p:pic>
          <p:nvPicPr>
            <p:cNvPr id="36" name="Picture 3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58786" y="2885419"/>
              <a:ext cx="1671576" cy="1372420"/>
            </a:xfrm>
            <a:prstGeom prst="rect">
              <a:avLst/>
            </a:prstGeom>
          </p:spPr>
        </p:pic>
        <p:sp>
          <p:nvSpPr>
            <p:cNvPr id="37" name="TextBox 36"/>
            <p:cNvSpPr txBox="1"/>
            <p:nvPr/>
          </p:nvSpPr>
          <p:spPr>
            <a:xfrm>
              <a:off x="7552431" y="2806350"/>
              <a:ext cx="334269" cy="307777"/>
            </a:xfrm>
            <a:prstGeom prst="rect">
              <a:avLst/>
            </a:prstGeom>
            <a:noFill/>
          </p:spPr>
          <p:txBody>
            <a:bodyPr wrap="square" rtlCol="0">
              <a:spAutoFit/>
            </a:bodyPr>
            <a:lstStyle/>
            <a:p>
              <a:pPr defTabSz="457200"/>
              <a:r>
                <a:rPr lang="en-US" sz="1400" b="1" dirty="0">
                  <a:solidFill>
                    <a:prstClr val="black"/>
                  </a:solidFill>
                </a:rPr>
                <a:t> 1       </a:t>
              </a:r>
            </a:p>
          </p:txBody>
        </p:sp>
        <p:sp>
          <p:nvSpPr>
            <p:cNvPr id="38" name="TextBox 37"/>
            <p:cNvSpPr txBox="1"/>
            <p:nvPr/>
          </p:nvSpPr>
          <p:spPr>
            <a:xfrm>
              <a:off x="7831831" y="2806350"/>
              <a:ext cx="334269" cy="307777"/>
            </a:xfrm>
            <a:prstGeom prst="rect">
              <a:avLst/>
            </a:prstGeom>
            <a:noFill/>
          </p:spPr>
          <p:txBody>
            <a:bodyPr wrap="square" rtlCol="0">
              <a:spAutoFit/>
            </a:bodyPr>
            <a:lstStyle/>
            <a:p>
              <a:pPr defTabSz="457200"/>
              <a:r>
                <a:rPr lang="en-US" sz="1400" b="1" dirty="0">
                  <a:solidFill>
                    <a:prstClr val="black"/>
                  </a:solidFill>
                </a:rPr>
                <a:t>2</a:t>
              </a:r>
            </a:p>
          </p:txBody>
        </p:sp>
        <p:sp>
          <p:nvSpPr>
            <p:cNvPr id="39" name="TextBox 38"/>
            <p:cNvSpPr txBox="1"/>
            <p:nvPr/>
          </p:nvSpPr>
          <p:spPr>
            <a:xfrm>
              <a:off x="8075165" y="2806350"/>
              <a:ext cx="334269" cy="307777"/>
            </a:xfrm>
            <a:prstGeom prst="rect">
              <a:avLst/>
            </a:prstGeom>
            <a:noFill/>
          </p:spPr>
          <p:txBody>
            <a:bodyPr wrap="square" rtlCol="0">
              <a:spAutoFit/>
            </a:bodyPr>
            <a:lstStyle/>
            <a:p>
              <a:pPr defTabSz="457200"/>
              <a:r>
                <a:rPr lang="en-US" sz="1400" b="1" dirty="0">
                  <a:solidFill>
                    <a:prstClr val="black"/>
                  </a:solidFill>
                </a:rPr>
                <a:t>3</a:t>
              </a:r>
            </a:p>
          </p:txBody>
        </p:sp>
      </p:grpSp>
      <p:sp>
        <p:nvSpPr>
          <p:cNvPr id="41" name="TextBox 40"/>
          <p:cNvSpPr txBox="1"/>
          <p:nvPr/>
        </p:nvSpPr>
        <p:spPr>
          <a:xfrm>
            <a:off x="8826500" y="2205550"/>
            <a:ext cx="1384300" cy="369332"/>
          </a:xfrm>
          <a:prstGeom prst="rect">
            <a:avLst/>
          </a:prstGeom>
          <a:noFill/>
        </p:spPr>
        <p:txBody>
          <a:bodyPr wrap="square" rtlCol="0">
            <a:spAutoFit/>
          </a:bodyPr>
          <a:lstStyle/>
          <a:p>
            <a:pPr defTabSz="457200"/>
            <a:r>
              <a:rPr lang="en-US" dirty="0" err="1">
                <a:solidFill>
                  <a:prstClr val="black"/>
                </a:solidFill>
              </a:rPr>
              <a:t>ClaI</a:t>
            </a:r>
            <a:r>
              <a:rPr lang="en-US" dirty="0">
                <a:solidFill>
                  <a:prstClr val="black"/>
                </a:solidFill>
              </a:rPr>
              <a:t> digest:</a:t>
            </a:r>
          </a:p>
        </p:txBody>
      </p:sp>
      <p:cxnSp>
        <p:nvCxnSpPr>
          <p:cNvPr id="42" name="Straight Arrow Connector 41"/>
          <p:cNvCxnSpPr/>
          <p:nvPr/>
        </p:nvCxnSpPr>
        <p:spPr>
          <a:xfrm flipV="1">
            <a:off x="6483572" y="3238500"/>
            <a:ext cx="717328" cy="216478"/>
          </a:xfrm>
          <a:prstGeom prst="straightConnector1">
            <a:avLst/>
          </a:prstGeom>
          <a:ln w="28575" cmpd="sng">
            <a:solidFill>
              <a:srgbClr val="008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44" name="Freeform 43"/>
          <p:cNvSpPr/>
          <p:nvPr/>
        </p:nvSpPr>
        <p:spPr>
          <a:xfrm>
            <a:off x="7059292" y="1866900"/>
            <a:ext cx="1195709" cy="2273300"/>
          </a:xfrm>
          <a:custGeom>
            <a:avLst/>
            <a:gdLst>
              <a:gd name="connsiteX0" fmla="*/ 268609 w 1195709"/>
              <a:gd name="connsiteY0" fmla="*/ 177800 h 2273300"/>
              <a:gd name="connsiteX1" fmla="*/ 268609 w 1195709"/>
              <a:gd name="connsiteY1" fmla="*/ 177800 h 2273300"/>
              <a:gd name="connsiteX2" fmla="*/ 103509 w 1195709"/>
              <a:gd name="connsiteY2" fmla="*/ 825500 h 2273300"/>
              <a:gd name="connsiteX3" fmla="*/ 14609 w 1195709"/>
              <a:gd name="connsiteY3" fmla="*/ 1104900 h 2273300"/>
              <a:gd name="connsiteX4" fmla="*/ 14609 w 1195709"/>
              <a:gd name="connsiteY4" fmla="*/ 1587500 h 2273300"/>
              <a:gd name="connsiteX5" fmla="*/ 65409 w 1195709"/>
              <a:gd name="connsiteY5" fmla="*/ 1765300 h 2273300"/>
              <a:gd name="connsiteX6" fmla="*/ 103509 w 1195709"/>
              <a:gd name="connsiteY6" fmla="*/ 1841500 h 2273300"/>
              <a:gd name="connsiteX7" fmla="*/ 179709 w 1195709"/>
              <a:gd name="connsiteY7" fmla="*/ 2108200 h 2273300"/>
              <a:gd name="connsiteX8" fmla="*/ 243209 w 1195709"/>
              <a:gd name="connsiteY8" fmla="*/ 2197100 h 2273300"/>
              <a:gd name="connsiteX9" fmla="*/ 382909 w 1195709"/>
              <a:gd name="connsiteY9" fmla="*/ 2247900 h 2273300"/>
              <a:gd name="connsiteX10" fmla="*/ 484509 w 1195709"/>
              <a:gd name="connsiteY10" fmla="*/ 2260600 h 2273300"/>
              <a:gd name="connsiteX11" fmla="*/ 751209 w 1195709"/>
              <a:gd name="connsiteY11" fmla="*/ 2273300 h 2273300"/>
              <a:gd name="connsiteX12" fmla="*/ 941709 w 1195709"/>
              <a:gd name="connsiteY12" fmla="*/ 2235200 h 2273300"/>
              <a:gd name="connsiteX13" fmla="*/ 979809 w 1195709"/>
              <a:gd name="connsiteY13" fmla="*/ 2197100 h 2273300"/>
              <a:gd name="connsiteX14" fmla="*/ 1056009 w 1195709"/>
              <a:gd name="connsiteY14" fmla="*/ 2108200 h 2273300"/>
              <a:gd name="connsiteX15" fmla="*/ 1144909 w 1195709"/>
              <a:gd name="connsiteY15" fmla="*/ 1752600 h 2273300"/>
              <a:gd name="connsiteX16" fmla="*/ 1170309 w 1195709"/>
              <a:gd name="connsiteY16" fmla="*/ 1651000 h 2273300"/>
              <a:gd name="connsiteX17" fmla="*/ 1195709 w 1195709"/>
              <a:gd name="connsiteY17" fmla="*/ 1562100 h 2273300"/>
              <a:gd name="connsiteX18" fmla="*/ 1157609 w 1195709"/>
              <a:gd name="connsiteY18" fmla="*/ 1054100 h 2273300"/>
              <a:gd name="connsiteX19" fmla="*/ 1132209 w 1195709"/>
              <a:gd name="connsiteY19" fmla="*/ 863600 h 2273300"/>
              <a:gd name="connsiteX20" fmla="*/ 1119509 w 1195709"/>
              <a:gd name="connsiteY20" fmla="*/ 711200 h 2273300"/>
              <a:gd name="connsiteX21" fmla="*/ 1081409 w 1195709"/>
              <a:gd name="connsiteY21" fmla="*/ 558800 h 2273300"/>
              <a:gd name="connsiteX22" fmla="*/ 1068709 w 1195709"/>
              <a:gd name="connsiteY22" fmla="*/ 469900 h 2273300"/>
              <a:gd name="connsiteX23" fmla="*/ 1043309 w 1195709"/>
              <a:gd name="connsiteY23" fmla="*/ 266700 h 2273300"/>
              <a:gd name="connsiteX24" fmla="*/ 1005209 w 1195709"/>
              <a:gd name="connsiteY24" fmla="*/ 76200 h 2273300"/>
              <a:gd name="connsiteX25" fmla="*/ 954409 w 1195709"/>
              <a:gd name="connsiteY25" fmla="*/ 38100 h 2273300"/>
              <a:gd name="connsiteX26" fmla="*/ 865509 w 1195709"/>
              <a:gd name="connsiteY26" fmla="*/ 0 h 2273300"/>
              <a:gd name="connsiteX27" fmla="*/ 522609 w 1195709"/>
              <a:gd name="connsiteY27" fmla="*/ 12700 h 2273300"/>
              <a:gd name="connsiteX28" fmla="*/ 484509 w 1195709"/>
              <a:gd name="connsiteY28" fmla="*/ 38100 h 2273300"/>
              <a:gd name="connsiteX29" fmla="*/ 433709 w 1195709"/>
              <a:gd name="connsiteY29" fmla="*/ 50800 h 2273300"/>
              <a:gd name="connsiteX30" fmla="*/ 395609 w 1195709"/>
              <a:gd name="connsiteY30" fmla="*/ 101600 h 2273300"/>
              <a:gd name="connsiteX31" fmla="*/ 357509 w 1195709"/>
              <a:gd name="connsiteY31" fmla="*/ 127000 h 2273300"/>
              <a:gd name="connsiteX32" fmla="*/ 268609 w 1195709"/>
              <a:gd name="connsiteY32" fmla="*/ 177800 h 22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95709" h="2273300">
                <a:moveTo>
                  <a:pt x="268609" y="177800"/>
                </a:moveTo>
                <a:lnTo>
                  <a:pt x="268609" y="177800"/>
                </a:lnTo>
                <a:cubicBezTo>
                  <a:pt x="213576" y="393700"/>
                  <a:pt x="162382" y="610615"/>
                  <a:pt x="103509" y="825500"/>
                </a:cubicBezTo>
                <a:cubicBezTo>
                  <a:pt x="77684" y="919760"/>
                  <a:pt x="14609" y="1104900"/>
                  <a:pt x="14609" y="1104900"/>
                </a:cubicBezTo>
                <a:cubicBezTo>
                  <a:pt x="-543" y="1317035"/>
                  <a:pt x="-8767" y="1338161"/>
                  <a:pt x="14609" y="1587500"/>
                </a:cubicBezTo>
                <a:cubicBezTo>
                  <a:pt x="17334" y="1616562"/>
                  <a:pt x="51341" y="1731538"/>
                  <a:pt x="65409" y="1765300"/>
                </a:cubicBezTo>
                <a:cubicBezTo>
                  <a:pt x="76331" y="1791514"/>
                  <a:pt x="94529" y="1814559"/>
                  <a:pt x="103509" y="1841500"/>
                </a:cubicBezTo>
                <a:cubicBezTo>
                  <a:pt x="127924" y="1914744"/>
                  <a:pt x="143017" y="2034816"/>
                  <a:pt x="179709" y="2108200"/>
                </a:cubicBezTo>
                <a:cubicBezTo>
                  <a:pt x="195995" y="2140772"/>
                  <a:pt x="213200" y="2176469"/>
                  <a:pt x="243209" y="2197100"/>
                </a:cubicBezTo>
                <a:cubicBezTo>
                  <a:pt x="284040" y="2225171"/>
                  <a:pt x="334991" y="2235290"/>
                  <a:pt x="382909" y="2247900"/>
                </a:cubicBezTo>
                <a:cubicBezTo>
                  <a:pt x="415915" y="2256586"/>
                  <a:pt x="450460" y="2258252"/>
                  <a:pt x="484509" y="2260600"/>
                </a:cubicBezTo>
                <a:cubicBezTo>
                  <a:pt x="573299" y="2266723"/>
                  <a:pt x="662309" y="2269067"/>
                  <a:pt x="751209" y="2273300"/>
                </a:cubicBezTo>
                <a:cubicBezTo>
                  <a:pt x="814709" y="2260600"/>
                  <a:pt x="880275" y="2255678"/>
                  <a:pt x="941709" y="2235200"/>
                </a:cubicBezTo>
                <a:cubicBezTo>
                  <a:pt x="958748" y="2229520"/>
                  <a:pt x="967794" y="2210450"/>
                  <a:pt x="979809" y="2197100"/>
                </a:cubicBezTo>
                <a:cubicBezTo>
                  <a:pt x="1005918" y="2168090"/>
                  <a:pt x="1030609" y="2137833"/>
                  <a:pt x="1056009" y="2108200"/>
                </a:cubicBezTo>
                <a:lnTo>
                  <a:pt x="1144909" y="1752600"/>
                </a:lnTo>
                <a:cubicBezTo>
                  <a:pt x="1153376" y="1718733"/>
                  <a:pt x="1160719" y="1684566"/>
                  <a:pt x="1170309" y="1651000"/>
                </a:cubicBezTo>
                <a:lnTo>
                  <a:pt x="1195709" y="1562100"/>
                </a:lnTo>
                <a:cubicBezTo>
                  <a:pt x="1175910" y="1126533"/>
                  <a:pt x="1196279" y="1440801"/>
                  <a:pt x="1157609" y="1054100"/>
                </a:cubicBezTo>
                <a:cubicBezTo>
                  <a:pt x="1139851" y="876521"/>
                  <a:pt x="1162065" y="953169"/>
                  <a:pt x="1132209" y="863600"/>
                </a:cubicBezTo>
                <a:cubicBezTo>
                  <a:pt x="1127976" y="812800"/>
                  <a:pt x="1127889" y="761482"/>
                  <a:pt x="1119509" y="711200"/>
                </a:cubicBezTo>
                <a:cubicBezTo>
                  <a:pt x="1110901" y="659549"/>
                  <a:pt x="1092196" y="610040"/>
                  <a:pt x="1081409" y="558800"/>
                </a:cubicBezTo>
                <a:cubicBezTo>
                  <a:pt x="1075242" y="529508"/>
                  <a:pt x="1072581" y="499583"/>
                  <a:pt x="1068709" y="469900"/>
                </a:cubicBezTo>
                <a:cubicBezTo>
                  <a:pt x="1059880" y="402213"/>
                  <a:pt x="1051133" y="334511"/>
                  <a:pt x="1043309" y="266700"/>
                </a:cubicBezTo>
                <a:cubicBezTo>
                  <a:pt x="1037851" y="219401"/>
                  <a:pt x="1041313" y="124339"/>
                  <a:pt x="1005209" y="76200"/>
                </a:cubicBezTo>
                <a:cubicBezTo>
                  <a:pt x="992509" y="59267"/>
                  <a:pt x="971633" y="50403"/>
                  <a:pt x="954409" y="38100"/>
                </a:cubicBezTo>
                <a:cubicBezTo>
                  <a:pt x="907183" y="4367"/>
                  <a:pt x="924945" y="14859"/>
                  <a:pt x="865509" y="0"/>
                </a:cubicBezTo>
                <a:cubicBezTo>
                  <a:pt x="751209" y="4233"/>
                  <a:pt x="636420" y="1319"/>
                  <a:pt x="522609" y="12700"/>
                </a:cubicBezTo>
                <a:cubicBezTo>
                  <a:pt x="507421" y="14219"/>
                  <a:pt x="498538" y="32087"/>
                  <a:pt x="484509" y="38100"/>
                </a:cubicBezTo>
                <a:cubicBezTo>
                  <a:pt x="468466" y="44976"/>
                  <a:pt x="450642" y="46567"/>
                  <a:pt x="433709" y="50800"/>
                </a:cubicBezTo>
                <a:cubicBezTo>
                  <a:pt x="421009" y="67733"/>
                  <a:pt x="410576" y="86633"/>
                  <a:pt x="395609" y="101600"/>
                </a:cubicBezTo>
                <a:cubicBezTo>
                  <a:pt x="384816" y="112393"/>
                  <a:pt x="369929" y="118128"/>
                  <a:pt x="357509" y="127000"/>
                </a:cubicBezTo>
                <a:cubicBezTo>
                  <a:pt x="289407" y="175644"/>
                  <a:pt x="283426" y="169333"/>
                  <a:pt x="268609" y="177800"/>
                </a:cubicBezTo>
                <a:close/>
              </a:path>
            </a:pathLst>
          </a:custGeom>
          <a:noFill/>
          <a:ln w="190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1" name="Freeform 50"/>
          <p:cNvSpPr/>
          <p:nvPr/>
        </p:nvSpPr>
        <p:spPr>
          <a:xfrm>
            <a:off x="8089901" y="1612900"/>
            <a:ext cx="1331465" cy="592650"/>
          </a:xfrm>
          <a:custGeom>
            <a:avLst/>
            <a:gdLst>
              <a:gd name="connsiteX0" fmla="*/ 0 w 1625600"/>
              <a:gd name="connsiteY0" fmla="*/ 615199 h 932699"/>
              <a:gd name="connsiteX1" fmla="*/ 1130300 w 1625600"/>
              <a:gd name="connsiteY1" fmla="*/ 5599 h 932699"/>
              <a:gd name="connsiteX2" fmla="*/ 1625600 w 1625600"/>
              <a:gd name="connsiteY2" fmla="*/ 932699 h 932699"/>
              <a:gd name="connsiteX3" fmla="*/ 1625600 w 1625600"/>
              <a:gd name="connsiteY3" fmla="*/ 932699 h 932699"/>
            </a:gdLst>
            <a:ahLst/>
            <a:cxnLst>
              <a:cxn ang="0">
                <a:pos x="connsiteX0" y="connsiteY0"/>
              </a:cxn>
              <a:cxn ang="0">
                <a:pos x="connsiteX1" y="connsiteY1"/>
              </a:cxn>
              <a:cxn ang="0">
                <a:pos x="connsiteX2" y="connsiteY2"/>
              </a:cxn>
              <a:cxn ang="0">
                <a:pos x="connsiteX3" y="connsiteY3"/>
              </a:cxn>
            </a:cxnLst>
            <a:rect l="l" t="t" r="r" b="b"/>
            <a:pathLst>
              <a:path w="1625600" h="932699">
                <a:moveTo>
                  <a:pt x="0" y="615199"/>
                </a:moveTo>
                <a:cubicBezTo>
                  <a:pt x="429683" y="283940"/>
                  <a:pt x="859367" y="-47318"/>
                  <a:pt x="1130300" y="5599"/>
                </a:cubicBezTo>
                <a:cubicBezTo>
                  <a:pt x="1401233" y="58516"/>
                  <a:pt x="1625600" y="932699"/>
                  <a:pt x="1625600" y="932699"/>
                </a:cubicBezTo>
                <a:lnTo>
                  <a:pt x="1625600" y="932699"/>
                </a:lnTo>
              </a:path>
            </a:pathLst>
          </a:custGeom>
          <a:ln>
            <a:solidFill>
              <a:srgbClr val="008000"/>
            </a:solidFill>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endParaRPr>
          </a:p>
        </p:txBody>
      </p:sp>
      <p:pic>
        <p:nvPicPr>
          <p:cNvPr id="52" name="Picture 5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937000" y="4427615"/>
            <a:ext cx="4526540" cy="2350555"/>
          </a:xfrm>
          <a:prstGeom prst="rect">
            <a:avLst/>
          </a:prstGeom>
        </p:spPr>
      </p:pic>
      <p:sp>
        <p:nvSpPr>
          <p:cNvPr id="53" name="TextBox 52"/>
          <p:cNvSpPr txBox="1"/>
          <p:nvPr/>
        </p:nvSpPr>
        <p:spPr>
          <a:xfrm>
            <a:off x="8417962" y="4635647"/>
            <a:ext cx="1792838" cy="307777"/>
          </a:xfrm>
          <a:prstGeom prst="rect">
            <a:avLst/>
          </a:prstGeom>
          <a:noFill/>
        </p:spPr>
        <p:txBody>
          <a:bodyPr wrap="square" rtlCol="0">
            <a:spAutoFit/>
          </a:bodyPr>
          <a:lstStyle/>
          <a:p>
            <a:pPr defTabSz="457200"/>
            <a:r>
              <a:rPr lang="en-US" sz="1400" dirty="0">
                <a:solidFill>
                  <a:srgbClr val="6076B4"/>
                </a:solidFill>
              </a:rPr>
              <a:t>WT sequence</a:t>
            </a:r>
          </a:p>
        </p:txBody>
      </p:sp>
      <p:sp>
        <p:nvSpPr>
          <p:cNvPr id="54" name="TextBox 53"/>
          <p:cNvSpPr txBox="1"/>
          <p:nvPr/>
        </p:nvSpPr>
        <p:spPr>
          <a:xfrm>
            <a:off x="8417962" y="5095824"/>
            <a:ext cx="853038" cy="307777"/>
          </a:xfrm>
          <a:prstGeom prst="rect">
            <a:avLst/>
          </a:prstGeom>
          <a:noFill/>
        </p:spPr>
        <p:txBody>
          <a:bodyPr wrap="square" rtlCol="0">
            <a:spAutoFit/>
          </a:bodyPr>
          <a:lstStyle/>
          <a:p>
            <a:pPr defTabSz="457200"/>
            <a:r>
              <a:rPr lang="en-US" sz="1400" dirty="0">
                <a:solidFill>
                  <a:srgbClr val="6076B4"/>
                </a:solidFill>
              </a:rPr>
              <a:t>Clone 1</a:t>
            </a:r>
          </a:p>
        </p:txBody>
      </p:sp>
      <p:sp>
        <p:nvSpPr>
          <p:cNvPr id="55" name="TextBox 54"/>
          <p:cNvSpPr txBox="1"/>
          <p:nvPr/>
        </p:nvSpPr>
        <p:spPr>
          <a:xfrm>
            <a:off x="8417962" y="5756224"/>
            <a:ext cx="853038" cy="307777"/>
          </a:xfrm>
          <a:prstGeom prst="rect">
            <a:avLst/>
          </a:prstGeom>
          <a:noFill/>
        </p:spPr>
        <p:txBody>
          <a:bodyPr wrap="square" rtlCol="0">
            <a:spAutoFit/>
          </a:bodyPr>
          <a:lstStyle/>
          <a:p>
            <a:pPr defTabSz="457200"/>
            <a:r>
              <a:rPr lang="en-US" sz="1400" dirty="0">
                <a:solidFill>
                  <a:srgbClr val="6076B4"/>
                </a:solidFill>
              </a:rPr>
              <a:t>Clone 2</a:t>
            </a:r>
          </a:p>
        </p:txBody>
      </p:sp>
      <p:sp>
        <p:nvSpPr>
          <p:cNvPr id="56" name="TextBox 55"/>
          <p:cNvSpPr txBox="1"/>
          <p:nvPr/>
        </p:nvSpPr>
        <p:spPr>
          <a:xfrm>
            <a:off x="8421371" y="6463793"/>
            <a:ext cx="853038" cy="307777"/>
          </a:xfrm>
          <a:prstGeom prst="rect">
            <a:avLst/>
          </a:prstGeom>
          <a:noFill/>
        </p:spPr>
        <p:txBody>
          <a:bodyPr wrap="square" rtlCol="0">
            <a:spAutoFit/>
          </a:bodyPr>
          <a:lstStyle/>
          <a:p>
            <a:pPr defTabSz="457200"/>
            <a:r>
              <a:rPr lang="en-US" sz="1400" dirty="0">
                <a:solidFill>
                  <a:srgbClr val="6076B4"/>
                </a:solidFill>
              </a:rPr>
              <a:t>Clone 3</a:t>
            </a:r>
          </a:p>
        </p:txBody>
      </p:sp>
      <p:grpSp>
        <p:nvGrpSpPr>
          <p:cNvPr id="58" name="Group 57"/>
          <p:cNvGrpSpPr/>
          <p:nvPr/>
        </p:nvGrpSpPr>
        <p:grpSpPr>
          <a:xfrm>
            <a:off x="1866900" y="3136900"/>
            <a:ext cx="2070100" cy="1293716"/>
            <a:chOff x="342900" y="3136900"/>
            <a:chExt cx="2070100" cy="1293716"/>
          </a:xfrm>
        </p:grpSpPr>
        <p:pic>
          <p:nvPicPr>
            <p:cNvPr id="18" name="Picture 17" descr="p100 image.jpg"/>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42900" y="3136900"/>
              <a:ext cx="2070100" cy="1079500"/>
            </a:xfrm>
            <a:prstGeom prst="rect">
              <a:avLst/>
            </a:prstGeom>
          </p:spPr>
        </p:pic>
        <p:sp>
          <p:nvSpPr>
            <p:cNvPr id="57" name="TextBox 56"/>
            <p:cNvSpPr txBox="1"/>
            <p:nvPr/>
          </p:nvSpPr>
          <p:spPr>
            <a:xfrm>
              <a:off x="750373" y="4061284"/>
              <a:ext cx="1327588" cy="369332"/>
            </a:xfrm>
            <a:prstGeom prst="rect">
              <a:avLst/>
            </a:prstGeom>
            <a:noFill/>
          </p:spPr>
          <p:txBody>
            <a:bodyPr wrap="square" rtlCol="0">
              <a:spAutoFit/>
            </a:bodyPr>
            <a:lstStyle/>
            <a:p>
              <a:pPr defTabSz="457200"/>
              <a:r>
                <a:rPr lang="en-US" dirty="0" err="1">
                  <a:solidFill>
                    <a:prstClr val="black"/>
                  </a:solidFill>
                </a:rPr>
                <a:t>PiZZ</a:t>
              </a:r>
              <a:r>
                <a:rPr lang="en-US" dirty="0">
                  <a:solidFill>
                    <a:prstClr val="black"/>
                  </a:solidFill>
                </a:rPr>
                <a:t> </a:t>
              </a:r>
              <a:r>
                <a:rPr lang="en-US" dirty="0" err="1">
                  <a:solidFill>
                    <a:prstClr val="black"/>
                  </a:solidFill>
                </a:rPr>
                <a:t>iPSCs</a:t>
              </a:r>
              <a:endParaRPr lang="en-US" dirty="0">
                <a:solidFill>
                  <a:prstClr val="black"/>
                </a:solidFill>
              </a:endParaRPr>
            </a:p>
          </p:txBody>
        </p:sp>
      </p:grpSp>
      <p:sp>
        <p:nvSpPr>
          <p:cNvPr id="3" name="TextBox 2"/>
          <p:cNvSpPr txBox="1"/>
          <p:nvPr/>
        </p:nvSpPr>
        <p:spPr>
          <a:xfrm>
            <a:off x="3937000" y="3178839"/>
            <a:ext cx="814760" cy="369332"/>
          </a:xfrm>
          <a:prstGeom prst="rect">
            <a:avLst/>
          </a:prstGeom>
          <a:noFill/>
        </p:spPr>
        <p:txBody>
          <a:bodyPr wrap="square" rtlCol="0">
            <a:spAutoFit/>
          </a:bodyPr>
          <a:lstStyle/>
          <a:p>
            <a:pPr defTabSz="457200"/>
            <a:r>
              <a:rPr lang="en-US" dirty="0">
                <a:solidFill>
                  <a:prstClr val="black"/>
                </a:solidFill>
              </a:rPr>
              <a:t>48 </a:t>
            </a:r>
            <a:r>
              <a:rPr lang="en-US" dirty="0" err="1">
                <a:solidFill>
                  <a:prstClr val="black"/>
                </a:solidFill>
              </a:rPr>
              <a:t>hrs</a:t>
            </a:r>
            <a:endParaRPr lang="en-US" dirty="0">
              <a:solidFill>
                <a:prstClr val="black"/>
              </a:solidFill>
            </a:endParaRPr>
          </a:p>
        </p:txBody>
      </p:sp>
      <p:pic>
        <p:nvPicPr>
          <p:cNvPr id="30" name="Picture 5" descr="CReMlogo.ai"/>
          <p:cNvPicPr>
            <a:picLocks noChangeAspect="1"/>
          </p:cNvPicPr>
          <p:nvPr/>
        </p:nvPicPr>
        <p:blipFill>
          <a:blip r:embed="rId10" cstate="print">
            <a:alphaModFix amt="10000"/>
            <a:extLst>
              <a:ext uri="{28A0092B-C50C-407E-A947-70E740481C1C}">
                <a14:useLocalDpi xmlns:a14="http://schemas.microsoft.com/office/drawing/2010/main"/>
              </a:ext>
            </a:extLst>
          </a:blip>
          <a:srcRect/>
          <a:stretch>
            <a:fillRect/>
          </a:stretch>
        </p:blipFill>
        <p:spPr bwMode="auto">
          <a:xfrm>
            <a:off x="8628052" y="5827852"/>
            <a:ext cx="2107748" cy="1030149"/>
          </a:xfrm>
          <a:prstGeom prst="rect">
            <a:avLst/>
          </a:prstGeom>
          <a:noFill/>
          <a:ln w="9525">
            <a:noFill/>
            <a:miter lim="800000"/>
            <a:headEnd/>
            <a:tailEnd/>
          </a:ln>
        </p:spPr>
      </p:pic>
      <p:pic>
        <p:nvPicPr>
          <p:cNvPr id="31" name="Picture 30"/>
          <p:cNvPicPr>
            <a:picLocks noChangeAspect="1"/>
          </p:cNvPicPr>
          <p:nvPr/>
        </p:nvPicPr>
        <p:blipFill>
          <a:blip r:embed="rId11" cstate="print">
            <a:alphaModFix amt="15000"/>
            <a:extLst>
              <a:ext uri="{28A0092B-C50C-407E-A947-70E740481C1C}">
                <a14:useLocalDpi xmlns:a14="http://schemas.microsoft.com/office/drawing/2010/main"/>
              </a:ext>
            </a:extLst>
          </a:blip>
          <a:stretch>
            <a:fillRect/>
          </a:stretch>
        </p:blipFill>
        <p:spPr>
          <a:xfrm>
            <a:off x="1524000" y="6009942"/>
            <a:ext cx="2554326" cy="787655"/>
          </a:xfrm>
          <a:prstGeom prst="rect">
            <a:avLst/>
          </a:prstGeom>
        </p:spPr>
      </p:pic>
    </p:spTree>
    <p:extLst>
      <p:ext uri="{BB962C8B-B14F-4D97-AF65-F5344CB8AC3E}">
        <p14:creationId xmlns:p14="http://schemas.microsoft.com/office/powerpoint/2010/main" val="285697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dissolve">
                                      <p:cBhvr>
                                        <p:cTn id="23" dur="500"/>
                                        <p:tgtEl>
                                          <p:spTgt spid="33"/>
                                        </p:tgtEl>
                                      </p:cBhvr>
                                    </p:animEffect>
                                  </p:childTnLst>
                                </p:cTn>
                              </p:par>
                              <p:par>
                                <p:cTn id="24" presetID="9"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dissolve">
                                      <p:cBhvr>
                                        <p:cTn id="26" dur="500"/>
                                        <p:tgtEl>
                                          <p:spTgt spid="34"/>
                                        </p:tgtEl>
                                      </p:cBhvr>
                                    </p:animEffect>
                                  </p:childTnLst>
                                </p:cTn>
                              </p:par>
                              <p:par>
                                <p:cTn id="27" presetID="9"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dissolve">
                                      <p:cBhvr>
                                        <p:cTn id="29" dur="500"/>
                                        <p:tgtEl>
                                          <p:spTgt spid="3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dissolve">
                                      <p:cBhvr>
                                        <p:cTn id="32" dur="500"/>
                                        <p:tgtEl>
                                          <p:spTgt spid="44"/>
                                        </p:tgtEl>
                                      </p:cBhvr>
                                    </p:animEffect>
                                  </p:childTnLst>
                                </p:cTn>
                              </p:par>
                              <p:par>
                                <p:cTn id="33" presetID="9"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dissolv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dissolve">
                                      <p:cBhvr>
                                        <p:cTn id="40" dur="500"/>
                                        <p:tgtEl>
                                          <p:spTgt spid="51"/>
                                        </p:tgtEl>
                                      </p:cBhvr>
                                    </p:animEffect>
                                  </p:childTnLst>
                                </p:cTn>
                              </p:par>
                              <p:par>
                                <p:cTn id="41" presetID="9"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dissolve">
                                      <p:cBhvr>
                                        <p:cTn id="43" dur="500"/>
                                        <p:tgtEl>
                                          <p:spTgt spid="4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dissolve">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dissolve">
                                      <p:cBhvr>
                                        <p:cTn id="51" dur="500"/>
                                        <p:tgtEl>
                                          <p:spTgt spid="5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dissolve">
                                      <p:cBhvr>
                                        <p:cTn id="54" dur="500"/>
                                        <p:tgtEl>
                                          <p:spTgt spid="5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dissolve">
                                      <p:cBhvr>
                                        <p:cTn id="57" dur="500"/>
                                        <p:tgtEl>
                                          <p:spTgt spid="5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dissolve">
                                      <p:cBhvr>
                                        <p:cTn id="60" dur="500"/>
                                        <p:tgtEl>
                                          <p:spTgt spid="55"/>
                                        </p:tgtEl>
                                      </p:cBhvr>
                                    </p:animEffect>
                                  </p:childTnLst>
                                </p:cTn>
                              </p:par>
                              <p:par>
                                <p:cTn id="61" presetID="9"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dissolve">
                                      <p:cBhvr>
                                        <p:cTn id="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animBg="1"/>
      <p:bldP spid="51" grpId="0" animBg="1"/>
      <p:bldP spid="53" grpId="0"/>
      <p:bldP spid="54" grpId="0"/>
      <p:bldP spid="55" grpId="0"/>
      <p:bldP spid="56"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when you correct the Z mutation in patient liver cells?</a:t>
            </a:r>
            <a:endParaRPr lang="en-US" dirty="0"/>
          </a:p>
        </p:txBody>
      </p:sp>
      <p:sp>
        <p:nvSpPr>
          <p:cNvPr id="16" name="TextBox 15"/>
          <p:cNvSpPr txBox="1"/>
          <p:nvPr/>
        </p:nvSpPr>
        <p:spPr>
          <a:xfrm>
            <a:off x="6229617" y="1982115"/>
            <a:ext cx="457200" cy="523220"/>
          </a:xfrm>
          <a:prstGeom prst="rect">
            <a:avLst/>
          </a:prstGeom>
          <a:noFill/>
        </p:spPr>
        <p:txBody>
          <a:bodyPr wrap="square" rtlCol="0">
            <a:spAutoFit/>
          </a:bodyPr>
          <a:lstStyle/>
          <a:p>
            <a:pPr defTabSz="457200"/>
            <a:r>
              <a:rPr lang="en-US" sz="2800" b="1" dirty="0">
                <a:solidFill>
                  <a:prstClr val="black"/>
                </a:solidFill>
              </a:rPr>
              <a:t>D</a:t>
            </a:r>
          </a:p>
        </p:txBody>
      </p:sp>
      <p:pic>
        <p:nvPicPr>
          <p:cNvPr id="17" name="Picture 16"/>
          <p:cNvPicPr>
            <a:picLocks noChangeAspect="1"/>
          </p:cNvPicPr>
          <p:nvPr/>
        </p:nvPicPr>
        <p:blipFill>
          <a:blip r:embed="rId2"/>
          <a:stretch>
            <a:fillRect/>
          </a:stretch>
        </p:blipFill>
        <p:spPr>
          <a:xfrm>
            <a:off x="6641267" y="2134660"/>
            <a:ext cx="1849293" cy="2233446"/>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a:ext>
            </a:extLst>
          </a:blip>
          <a:srcRect b="14603"/>
          <a:stretch/>
        </p:blipFill>
        <p:spPr>
          <a:xfrm>
            <a:off x="8463916" y="2169950"/>
            <a:ext cx="1942758" cy="1770178"/>
          </a:xfrm>
          <a:prstGeom prst="rect">
            <a:avLst/>
          </a:prstGeom>
        </p:spPr>
      </p:pic>
      <p:sp>
        <p:nvSpPr>
          <p:cNvPr id="19" name="TextBox 18"/>
          <p:cNvSpPr txBox="1"/>
          <p:nvPr/>
        </p:nvSpPr>
        <p:spPr>
          <a:xfrm rot="18850027">
            <a:off x="8879192" y="3926888"/>
            <a:ext cx="683830" cy="276999"/>
          </a:xfrm>
          <a:prstGeom prst="rect">
            <a:avLst/>
          </a:prstGeom>
          <a:noFill/>
        </p:spPr>
        <p:txBody>
          <a:bodyPr wrap="square" rtlCol="0">
            <a:spAutoFit/>
          </a:bodyPr>
          <a:lstStyle/>
          <a:p>
            <a:pPr defTabSz="457200"/>
            <a:r>
              <a:rPr lang="en-US" sz="1200" b="1" dirty="0">
                <a:solidFill>
                  <a:prstClr val="black"/>
                </a:solidFill>
              </a:rPr>
              <a:t>100-3</a:t>
            </a:r>
            <a:r>
              <a:rPr lang="en-US" sz="1200" b="1" baseline="30000" dirty="0">
                <a:solidFill>
                  <a:prstClr val="black"/>
                </a:solidFill>
              </a:rPr>
              <a:t>ZZ</a:t>
            </a:r>
          </a:p>
        </p:txBody>
      </p:sp>
      <p:sp>
        <p:nvSpPr>
          <p:cNvPr id="20" name="TextBox 19"/>
          <p:cNvSpPr txBox="1"/>
          <p:nvPr/>
        </p:nvSpPr>
        <p:spPr>
          <a:xfrm rot="18850027">
            <a:off x="9491974" y="3926888"/>
            <a:ext cx="799281" cy="276999"/>
          </a:xfrm>
          <a:prstGeom prst="rect">
            <a:avLst/>
          </a:prstGeom>
          <a:noFill/>
        </p:spPr>
        <p:txBody>
          <a:bodyPr wrap="square" rtlCol="0">
            <a:spAutoFit/>
          </a:bodyPr>
          <a:lstStyle/>
          <a:p>
            <a:pPr defTabSz="457200"/>
            <a:r>
              <a:rPr lang="en-US" sz="1200" b="1" dirty="0">
                <a:solidFill>
                  <a:prstClr val="black"/>
                </a:solidFill>
              </a:rPr>
              <a:t>100-3</a:t>
            </a:r>
            <a:r>
              <a:rPr lang="en-US" sz="1200" b="1" baseline="30000" dirty="0">
                <a:solidFill>
                  <a:prstClr val="black"/>
                </a:solidFill>
              </a:rPr>
              <a:t>MM</a:t>
            </a: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81200" y="2272042"/>
            <a:ext cx="3939980" cy="2929729"/>
          </a:xfrm>
          <a:prstGeom prst="rect">
            <a:avLst/>
          </a:prstGeom>
        </p:spPr>
      </p:pic>
      <p:sp>
        <p:nvSpPr>
          <p:cNvPr id="3" name="TextBox 2"/>
          <p:cNvSpPr txBox="1"/>
          <p:nvPr/>
        </p:nvSpPr>
        <p:spPr>
          <a:xfrm>
            <a:off x="2215884" y="1902709"/>
            <a:ext cx="1903433" cy="369332"/>
          </a:xfrm>
          <a:prstGeom prst="rect">
            <a:avLst/>
          </a:prstGeom>
          <a:noFill/>
        </p:spPr>
        <p:txBody>
          <a:bodyPr wrap="square" rtlCol="0">
            <a:spAutoFit/>
          </a:bodyPr>
          <a:lstStyle/>
          <a:p>
            <a:pPr defTabSz="457200"/>
            <a:r>
              <a:rPr lang="en-US" u="sng" dirty="0">
                <a:solidFill>
                  <a:prstClr val="black"/>
                </a:solidFill>
              </a:rPr>
              <a:t>Parental ZZ line:</a:t>
            </a:r>
          </a:p>
        </p:txBody>
      </p:sp>
      <p:sp>
        <p:nvSpPr>
          <p:cNvPr id="10" name="TextBox 9"/>
          <p:cNvSpPr txBox="1"/>
          <p:nvPr/>
        </p:nvSpPr>
        <p:spPr>
          <a:xfrm>
            <a:off x="4017748" y="1902709"/>
            <a:ext cx="2393177" cy="369332"/>
          </a:xfrm>
          <a:prstGeom prst="rect">
            <a:avLst/>
          </a:prstGeom>
          <a:noFill/>
        </p:spPr>
        <p:txBody>
          <a:bodyPr wrap="square" rtlCol="0">
            <a:spAutoFit/>
          </a:bodyPr>
          <a:lstStyle/>
          <a:p>
            <a:pPr defTabSz="457200"/>
            <a:r>
              <a:rPr lang="en-US" u="sng" dirty="0">
                <a:solidFill>
                  <a:prstClr val="black"/>
                </a:solidFill>
              </a:rPr>
              <a:t>Corrected MM line:</a:t>
            </a:r>
          </a:p>
        </p:txBody>
      </p:sp>
      <p:pic>
        <p:nvPicPr>
          <p:cNvPr id="11" name="Picture 5" descr="CReMlogo.ai"/>
          <p:cNvPicPr>
            <a:picLocks noChangeAspect="1"/>
          </p:cNvPicPr>
          <p:nvPr/>
        </p:nvPicPr>
        <p:blipFill>
          <a:blip r:embed="rId5" cstate="print">
            <a:alphaModFix amt="10000"/>
            <a:extLst>
              <a:ext uri="{28A0092B-C50C-407E-A947-70E740481C1C}">
                <a14:useLocalDpi xmlns:a14="http://schemas.microsoft.com/office/drawing/2010/main"/>
              </a:ext>
            </a:extLst>
          </a:blip>
          <a:srcRect/>
          <a:stretch>
            <a:fillRect/>
          </a:stretch>
        </p:blipFill>
        <p:spPr bwMode="auto">
          <a:xfrm>
            <a:off x="8628052" y="5827856"/>
            <a:ext cx="2107748" cy="1030149"/>
          </a:xfrm>
          <a:prstGeom prst="rect">
            <a:avLst/>
          </a:prstGeom>
          <a:noFill/>
          <a:ln w="9525">
            <a:noFill/>
            <a:miter lim="800000"/>
            <a:headEnd/>
            <a:tailEnd/>
          </a:ln>
        </p:spPr>
      </p:pic>
      <p:pic>
        <p:nvPicPr>
          <p:cNvPr id="12" name="Picture 11"/>
          <p:cNvPicPr>
            <a:picLocks noChangeAspect="1"/>
          </p:cNvPicPr>
          <p:nvPr/>
        </p:nvPicPr>
        <p:blipFill>
          <a:blip r:embed="rId6" cstate="print">
            <a:alphaModFix amt="15000"/>
            <a:extLst>
              <a:ext uri="{28A0092B-C50C-407E-A947-70E740481C1C}">
                <a14:useLocalDpi xmlns:a14="http://schemas.microsoft.com/office/drawing/2010/main"/>
              </a:ext>
            </a:extLst>
          </a:blip>
          <a:stretch>
            <a:fillRect/>
          </a:stretch>
        </p:blipFill>
        <p:spPr>
          <a:xfrm>
            <a:off x="1524001" y="6009946"/>
            <a:ext cx="2554326" cy="787655"/>
          </a:xfrm>
          <a:prstGeom prst="rect">
            <a:avLst/>
          </a:prstGeom>
        </p:spPr>
      </p:pic>
    </p:spTree>
    <p:extLst>
      <p:ext uri="{BB962C8B-B14F-4D97-AF65-F5344CB8AC3E}">
        <p14:creationId xmlns:p14="http://schemas.microsoft.com/office/powerpoint/2010/main" val="3568003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37890"/>
            <a:ext cx="8229600" cy="1143000"/>
          </a:xfrm>
        </p:spPr>
        <p:txBody>
          <a:bodyPr/>
          <a:lstStyle/>
          <a:p>
            <a:r>
              <a:rPr lang="en-US" dirty="0" smtClean="0"/>
              <a:t>Wilson lab interests:</a:t>
            </a:r>
            <a:endParaRPr lang="en-US" dirty="0"/>
          </a:p>
        </p:txBody>
      </p:sp>
      <p:grpSp>
        <p:nvGrpSpPr>
          <p:cNvPr id="2" name="Group 1"/>
          <p:cNvGrpSpPr/>
          <p:nvPr/>
        </p:nvGrpSpPr>
        <p:grpSpPr>
          <a:xfrm>
            <a:off x="2691794" y="2088760"/>
            <a:ext cx="3439239" cy="3035808"/>
            <a:chOff x="279021" y="2402191"/>
            <a:chExt cx="3439239" cy="3035808"/>
          </a:xfrm>
          <a:effectLst/>
        </p:grpSpPr>
        <p:sp>
          <p:nvSpPr>
            <p:cNvPr id="5" name="Oval 4"/>
            <p:cNvSpPr>
              <a:spLocks/>
            </p:cNvSpPr>
            <p:nvPr/>
          </p:nvSpPr>
          <p:spPr>
            <a:xfrm>
              <a:off x="408132" y="2402191"/>
              <a:ext cx="3310128" cy="3035808"/>
            </a:xfrm>
            <a:prstGeom prst="ellipse">
              <a:avLst/>
            </a:prstGeom>
            <a:solidFill>
              <a:srgbClr val="CCC1DA">
                <a:alpha val="5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 name="TextBox 11"/>
            <p:cNvSpPr txBox="1"/>
            <p:nvPr/>
          </p:nvSpPr>
          <p:spPr>
            <a:xfrm>
              <a:off x="279021" y="3206354"/>
              <a:ext cx="1532341" cy="1384995"/>
            </a:xfrm>
            <a:prstGeom prst="rect">
              <a:avLst/>
            </a:prstGeom>
            <a:noFill/>
          </p:spPr>
          <p:txBody>
            <a:bodyPr wrap="square" rtlCol="0">
              <a:spAutoFit/>
            </a:bodyPr>
            <a:lstStyle/>
            <a:p>
              <a:pPr algn="ctr" defTabSz="457200"/>
              <a:r>
                <a:rPr lang="en-US" sz="2800" dirty="0">
                  <a:solidFill>
                    <a:prstClr val="black"/>
                  </a:solidFill>
                </a:rPr>
                <a:t>AATD liver disease</a:t>
              </a:r>
            </a:p>
          </p:txBody>
        </p:sp>
      </p:grpSp>
      <p:grpSp>
        <p:nvGrpSpPr>
          <p:cNvPr id="3" name="Group 2"/>
          <p:cNvGrpSpPr/>
          <p:nvPr/>
        </p:nvGrpSpPr>
        <p:grpSpPr>
          <a:xfrm>
            <a:off x="4469284" y="709869"/>
            <a:ext cx="3310128" cy="3035808"/>
            <a:chOff x="2582057" y="1153334"/>
            <a:chExt cx="3657600" cy="3443874"/>
          </a:xfrm>
        </p:grpSpPr>
        <p:sp>
          <p:nvSpPr>
            <p:cNvPr id="9" name="Oval 8"/>
            <p:cNvSpPr>
              <a:spLocks noChangeAspect="1"/>
            </p:cNvSpPr>
            <p:nvPr/>
          </p:nvSpPr>
          <p:spPr>
            <a:xfrm>
              <a:off x="2582057" y="1242516"/>
              <a:ext cx="3657600" cy="3354692"/>
            </a:xfrm>
            <a:prstGeom prst="ellipse">
              <a:avLst/>
            </a:prstGeom>
            <a:solidFill>
              <a:schemeClr val="tx2">
                <a:lumMod val="20000"/>
                <a:lumOff val="80000"/>
                <a:alpha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TextBox 12"/>
            <p:cNvSpPr txBox="1"/>
            <p:nvPr/>
          </p:nvSpPr>
          <p:spPr>
            <a:xfrm>
              <a:off x="3659988" y="1153334"/>
              <a:ext cx="1532341" cy="1571163"/>
            </a:xfrm>
            <a:prstGeom prst="rect">
              <a:avLst/>
            </a:prstGeom>
            <a:noFill/>
          </p:spPr>
          <p:txBody>
            <a:bodyPr wrap="square" rtlCol="0">
              <a:spAutoFit/>
            </a:bodyPr>
            <a:lstStyle/>
            <a:p>
              <a:pPr algn="ctr" defTabSz="457200"/>
              <a:r>
                <a:rPr lang="en-US" sz="2800" dirty="0">
                  <a:solidFill>
                    <a:prstClr val="black"/>
                  </a:solidFill>
                </a:rPr>
                <a:t>AATD lung disease</a:t>
              </a:r>
            </a:p>
          </p:txBody>
        </p:sp>
      </p:grpSp>
      <p:grpSp>
        <p:nvGrpSpPr>
          <p:cNvPr id="6" name="Group 5"/>
          <p:cNvGrpSpPr>
            <a:grpSpLocks/>
          </p:cNvGrpSpPr>
          <p:nvPr/>
        </p:nvGrpSpPr>
        <p:grpSpPr>
          <a:xfrm>
            <a:off x="6115113" y="2063987"/>
            <a:ext cx="3310128" cy="3035808"/>
            <a:chOff x="4881459" y="2402191"/>
            <a:chExt cx="3755672" cy="3354692"/>
          </a:xfrm>
          <a:effectLst/>
        </p:grpSpPr>
        <p:sp>
          <p:nvSpPr>
            <p:cNvPr id="10" name="Oval 9"/>
            <p:cNvSpPr>
              <a:spLocks noChangeAspect="1"/>
            </p:cNvSpPr>
            <p:nvPr/>
          </p:nvSpPr>
          <p:spPr>
            <a:xfrm>
              <a:off x="4881459" y="2402191"/>
              <a:ext cx="3657600" cy="3354692"/>
            </a:xfrm>
            <a:prstGeom prst="ellipse">
              <a:avLst/>
            </a:prstGeom>
            <a:solidFill>
              <a:schemeClr val="accent3">
                <a:lumMod val="40000"/>
                <a:lumOff val="60000"/>
                <a:alpha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TextBox 13"/>
            <p:cNvSpPr txBox="1"/>
            <p:nvPr/>
          </p:nvSpPr>
          <p:spPr>
            <a:xfrm>
              <a:off x="7038249" y="3404862"/>
              <a:ext cx="1598882" cy="1054327"/>
            </a:xfrm>
            <a:prstGeom prst="rect">
              <a:avLst/>
            </a:prstGeom>
            <a:noFill/>
          </p:spPr>
          <p:txBody>
            <a:bodyPr wrap="square" rtlCol="0">
              <a:spAutoFit/>
            </a:bodyPr>
            <a:lstStyle/>
            <a:p>
              <a:pPr algn="ctr" defTabSz="457200"/>
              <a:r>
                <a:rPr lang="en-US" sz="2800" dirty="0">
                  <a:solidFill>
                    <a:prstClr val="black"/>
                  </a:solidFill>
                </a:rPr>
                <a:t>COPD genetics</a:t>
              </a:r>
            </a:p>
          </p:txBody>
        </p:sp>
      </p:grpSp>
      <p:grpSp>
        <p:nvGrpSpPr>
          <p:cNvPr id="22" name="Group 21"/>
          <p:cNvGrpSpPr/>
          <p:nvPr/>
        </p:nvGrpSpPr>
        <p:grpSpPr>
          <a:xfrm>
            <a:off x="4496420" y="3442908"/>
            <a:ext cx="3310128" cy="3035808"/>
            <a:chOff x="3039460" y="4918215"/>
            <a:chExt cx="3657600" cy="3354692"/>
          </a:xfrm>
          <a:effectLst/>
        </p:grpSpPr>
        <p:sp>
          <p:nvSpPr>
            <p:cNvPr id="11" name="Oval 10"/>
            <p:cNvSpPr>
              <a:spLocks noChangeAspect="1"/>
            </p:cNvSpPr>
            <p:nvPr/>
          </p:nvSpPr>
          <p:spPr>
            <a:xfrm>
              <a:off x="3039460" y="4918215"/>
              <a:ext cx="3657600" cy="3354692"/>
            </a:xfrm>
            <a:prstGeom prst="ellipse">
              <a:avLst/>
            </a:prstGeom>
            <a:solidFill>
              <a:schemeClr val="accent2">
                <a:lumMod val="40000"/>
                <a:lumOff val="60000"/>
                <a:alpha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TextBox 14"/>
            <p:cNvSpPr txBox="1"/>
            <p:nvPr/>
          </p:nvSpPr>
          <p:spPr>
            <a:xfrm>
              <a:off x="3625653" y="7060547"/>
              <a:ext cx="2487677" cy="1054327"/>
            </a:xfrm>
            <a:prstGeom prst="rect">
              <a:avLst/>
            </a:prstGeom>
            <a:noFill/>
          </p:spPr>
          <p:txBody>
            <a:bodyPr wrap="square" rtlCol="0">
              <a:spAutoFit/>
            </a:bodyPr>
            <a:lstStyle/>
            <a:p>
              <a:pPr algn="ctr" defTabSz="457200"/>
              <a:r>
                <a:rPr lang="en-US" sz="2800" dirty="0">
                  <a:solidFill>
                    <a:prstClr val="black"/>
                  </a:solidFill>
                </a:rPr>
                <a:t>Tool development</a:t>
              </a:r>
            </a:p>
          </p:txBody>
        </p:sp>
      </p:grpSp>
      <p:grpSp>
        <p:nvGrpSpPr>
          <p:cNvPr id="24" name="Group 23"/>
          <p:cNvGrpSpPr/>
          <p:nvPr/>
        </p:nvGrpSpPr>
        <p:grpSpPr>
          <a:xfrm>
            <a:off x="4495740" y="2147784"/>
            <a:ext cx="3308650" cy="3034652"/>
            <a:chOff x="7553304" y="-446749"/>
            <a:chExt cx="3308650" cy="3034652"/>
          </a:xfrm>
        </p:grpSpPr>
        <p:sp>
          <p:nvSpPr>
            <p:cNvPr id="19" name="Oval 18"/>
            <p:cNvSpPr>
              <a:spLocks noChangeAspect="1"/>
            </p:cNvSpPr>
            <p:nvPr/>
          </p:nvSpPr>
          <p:spPr>
            <a:xfrm>
              <a:off x="7553304" y="-446749"/>
              <a:ext cx="3308650" cy="3034652"/>
            </a:xfrm>
            <a:prstGeom prst="ellipse">
              <a:avLst/>
            </a:prstGeom>
            <a:solidFill>
              <a:srgbClr val="3366FF"/>
            </a:solidFill>
            <a:effectLst>
              <a:outerShdw blurRad="50800" dist="508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TextBox 20"/>
            <p:cNvSpPr txBox="1"/>
            <p:nvPr/>
          </p:nvSpPr>
          <p:spPr>
            <a:xfrm>
              <a:off x="8045588" y="867326"/>
              <a:ext cx="2277804" cy="523220"/>
            </a:xfrm>
            <a:prstGeom prst="rect">
              <a:avLst/>
            </a:prstGeom>
            <a:solidFill>
              <a:srgbClr val="3366FF"/>
            </a:solidFill>
          </p:spPr>
          <p:txBody>
            <a:bodyPr wrap="square" rtlCol="0">
              <a:spAutoFit/>
            </a:bodyPr>
            <a:lstStyle/>
            <a:p>
              <a:pPr algn="ctr" defTabSz="457200"/>
              <a:r>
                <a:rPr lang="en-US" sz="2800" dirty="0">
                  <a:solidFill>
                    <a:prstClr val="black"/>
                  </a:solidFill>
                </a:rPr>
                <a:t>Patients</a:t>
              </a:r>
            </a:p>
          </p:txBody>
        </p:sp>
      </p:grpSp>
      <p:sp>
        <p:nvSpPr>
          <p:cNvPr id="25" name="TextBox 24"/>
          <p:cNvSpPr txBox="1"/>
          <p:nvPr/>
        </p:nvSpPr>
        <p:spPr>
          <a:xfrm>
            <a:off x="7605970" y="778399"/>
            <a:ext cx="3280596" cy="646331"/>
          </a:xfrm>
          <a:prstGeom prst="rect">
            <a:avLst/>
          </a:prstGeom>
          <a:noFill/>
        </p:spPr>
        <p:txBody>
          <a:bodyPr wrap="square" rtlCol="0">
            <a:spAutoFit/>
          </a:bodyPr>
          <a:lstStyle/>
          <a:p>
            <a:pPr algn="ctr" defTabSz="457200"/>
            <a:r>
              <a:rPr lang="en-US" dirty="0">
                <a:solidFill>
                  <a:prstClr val="black"/>
                </a:solidFill>
              </a:rPr>
              <a:t>Does Z AAT protein cause GOF toxicity in lung cells?</a:t>
            </a:r>
          </a:p>
        </p:txBody>
      </p:sp>
      <p:sp>
        <p:nvSpPr>
          <p:cNvPr id="26" name="TextBox 25"/>
          <p:cNvSpPr txBox="1"/>
          <p:nvPr/>
        </p:nvSpPr>
        <p:spPr>
          <a:xfrm>
            <a:off x="7949898" y="4767962"/>
            <a:ext cx="3280596" cy="646331"/>
          </a:xfrm>
          <a:prstGeom prst="rect">
            <a:avLst/>
          </a:prstGeom>
          <a:noFill/>
        </p:spPr>
        <p:txBody>
          <a:bodyPr wrap="square" rtlCol="0">
            <a:spAutoFit/>
          </a:bodyPr>
          <a:lstStyle/>
          <a:p>
            <a:pPr algn="ctr" defTabSz="457200"/>
            <a:r>
              <a:rPr lang="en-US" dirty="0">
                <a:solidFill>
                  <a:prstClr val="black"/>
                </a:solidFill>
              </a:rPr>
              <a:t>Do COPD GWAS genes contribute to disease pathogenesis?</a:t>
            </a:r>
          </a:p>
        </p:txBody>
      </p:sp>
      <p:sp>
        <p:nvSpPr>
          <p:cNvPr id="27" name="TextBox 26"/>
          <p:cNvSpPr txBox="1"/>
          <p:nvPr/>
        </p:nvSpPr>
        <p:spPr>
          <a:xfrm>
            <a:off x="1524000" y="893915"/>
            <a:ext cx="2156198" cy="1200329"/>
          </a:xfrm>
          <a:prstGeom prst="rect">
            <a:avLst/>
          </a:prstGeom>
          <a:noFill/>
        </p:spPr>
        <p:txBody>
          <a:bodyPr wrap="square" rtlCol="0">
            <a:spAutoFit/>
          </a:bodyPr>
          <a:lstStyle/>
          <a:p>
            <a:pPr defTabSz="457200"/>
            <a:r>
              <a:rPr lang="en-US" dirty="0">
                <a:solidFill>
                  <a:prstClr val="black"/>
                </a:solidFill>
              </a:rPr>
              <a:t>What genetic co-factors contribute to liver disease risk in ZZ homozygotes?</a:t>
            </a:r>
          </a:p>
        </p:txBody>
      </p:sp>
      <p:sp>
        <p:nvSpPr>
          <p:cNvPr id="28" name="TextBox 27"/>
          <p:cNvSpPr txBox="1"/>
          <p:nvPr/>
        </p:nvSpPr>
        <p:spPr>
          <a:xfrm>
            <a:off x="1742805" y="4962336"/>
            <a:ext cx="2156198" cy="923330"/>
          </a:xfrm>
          <a:prstGeom prst="rect">
            <a:avLst/>
          </a:prstGeom>
          <a:noFill/>
        </p:spPr>
        <p:txBody>
          <a:bodyPr wrap="square" rtlCol="0">
            <a:spAutoFit/>
          </a:bodyPr>
          <a:lstStyle/>
          <a:p>
            <a:pPr defTabSz="457200"/>
            <a:r>
              <a:rPr lang="en-US" dirty="0">
                <a:solidFill>
                  <a:prstClr val="black"/>
                </a:solidFill>
              </a:rPr>
              <a:t>Are MZ patients (1% of entire US pop) at intermediate risk?</a:t>
            </a:r>
          </a:p>
        </p:txBody>
      </p:sp>
      <p:sp>
        <p:nvSpPr>
          <p:cNvPr id="29" name="TextBox 28"/>
          <p:cNvSpPr txBox="1"/>
          <p:nvPr/>
        </p:nvSpPr>
        <p:spPr>
          <a:xfrm>
            <a:off x="3137843" y="6335705"/>
            <a:ext cx="1889083" cy="369332"/>
          </a:xfrm>
          <a:prstGeom prst="rect">
            <a:avLst/>
          </a:prstGeom>
          <a:noFill/>
        </p:spPr>
        <p:txBody>
          <a:bodyPr wrap="square" rtlCol="0">
            <a:spAutoFit/>
          </a:bodyPr>
          <a:lstStyle/>
          <a:p>
            <a:pPr defTabSz="457200"/>
            <a:r>
              <a:rPr lang="en-US" dirty="0" err="1">
                <a:solidFill>
                  <a:prstClr val="black"/>
                </a:solidFill>
              </a:rPr>
              <a:t>iPSC</a:t>
            </a:r>
            <a:r>
              <a:rPr lang="en-US" dirty="0">
                <a:solidFill>
                  <a:prstClr val="black"/>
                </a:solidFill>
              </a:rPr>
              <a:t> repositories</a:t>
            </a:r>
          </a:p>
        </p:txBody>
      </p:sp>
      <p:sp>
        <p:nvSpPr>
          <p:cNvPr id="30" name="TextBox 29"/>
          <p:cNvSpPr txBox="1"/>
          <p:nvPr/>
        </p:nvSpPr>
        <p:spPr>
          <a:xfrm>
            <a:off x="7485141" y="6335705"/>
            <a:ext cx="1889083" cy="369332"/>
          </a:xfrm>
          <a:prstGeom prst="rect">
            <a:avLst/>
          </a:prstGeom>
          <a:noFill/>
        </p:spPr>
        <p:txBody>
          <a:bodyPr wrap="square" rtlCol="0">
            <a:spAutoFit/>
          </a:bodyPr>
          <a:lstStyle/>
          <a:p>
            <a:pPr defTabSz="457200"/>
            <a:r>
              <a:rPr lang="en-US" dirty="0">
                <a:solidFill>
                  <a:prstClr val="black"/>
                </a:solidFill>
              </a:rPr>
              <a:t>Gene editing</a:t>
            </a:r>
          </a:p>
        </p:txBody>
      </p:sp>
      <p:sp>
        <p:nvSpPr>
          <p:cNvPr id="31" name="TextBox 30"/>
          <p:cNvSpPr txBox="1"/>
          <p:nvPr/>
        </p:nvSpPr>
        <p:spPr>
          <a:xfrm>
            <a:off x="8935108" y="5885666"/>
            <a:ext cx="1587385" cy="369332"/>
          </a:xfrm>
          <a:prstGeom prst="rect">
            <a:avLst/>
          </a:prstGeom>
          <a:noFill/>
        </p:spPr>
        <p:txBody>
          <a:bodyPr wrap="square" rtlCol="0">
            <a:spAutoFit/>
          </a:bodyPr>
          <a:lstStyle/>
          <a:p>
            <a:pPr defTabSz="457200"/>
            <a:r>
              <a:rPr lang="en-US" dirty="0">
                <a:solidFill>
                  <a:prstClr val="black"/>
                </a:solidFill>
              </a:rPr>
              <a:t>Knockouts/ins</a:t>
            </a:r>
          </a:p>
        </p:txBody>
      </p:sp>
      <p:sp>
        <p:nvSpPr>
          <p:cNvPr id="32" name="TextBox 31"/>
          <p:cNvSpPr txBox="1"/>
          <p:nvPr/>
        </p:nvSpPr>
        <p:spPr>
          <a:xfrm>
            <a:off x="8935108" y="6164269"/>
            <a:ext cx="2562965" cy="369332"/>
          </a:xfrm>
          <a:prstGeom prst="rect">
            <a:avLst/>
          </a:prstGeom>
          <a:noFill/>
        </p:spPr>
        <p:txBody>
          <a:bodyPr wrap="square" rtlCol="0">
            <a:spAutoFit/>
          </a:bodyPr>
          <a:lstStyle/>
          <a:p>
            <a:pPr defTabSz="457200"/>
            <a:r>
              <a:rPr lang="en-US" dirty="0">
                <a:solidFill>
                  <a:prstClr val="black"/>
                </a:solidFill>
              </a:rPr>
              <a:t>Lineage reporters</a:t>
            </a:r>
          </a:p>
        </p:txBody>
      </p:sp>
      <p:sp>
        <p:nvSpPr>
          <p:cNvPr id="33" name="TextBox 32"/>
          <p:cNvSpPr txBox="1"/>
          <p:nvPr/>
        </p:nvSpPr>
        <p:spPr>
          <a:xfrm>
            <a:off x="8935108" y="6478716"/>
            <a:ext cx="2562965" cy="369332"/>
          </a:xfrm>
          <a:prstGeom prst="rect">
            <a:avLst/>
          </a:prstGeom>
          <a:noFill/>
        </p:spPr>
        <p:txBody>
          <a:bodyPr wrap="square" rtlCol="0">
            <a:spAutoFit/>
          </a:bodyPr>
          <a:lstStyle/>
          <a:p>
            <a:pPr defTabSz="457200"/>
            <a:r>
              <a:rPr lang="en-US" dirty="0">
                <a:solidFill>
                  <a:prstClr val="black"/>
                </a:solidFill>
              </a:rPr>
              <a:t>Edit SNPs</a:t>
            </a:r>
          </a:p>
        </p:txBody>
      </p:sp>
      <p:cxnSp>
        <p:nvCxnSpPr>
          <p:cNvPr id="35" name="Straight Connector 34"/>
          <p:cNvCxnSpPr>
            <a:stCxn id="29" idx="0"/>
            <a:endCxn id="11" idx="3"/>
          </p:cNvCxnSpPr>
          <p:nvPr/>
        </p:nvCxnSpPr>
        <p:spPr>
          <a:xfrm flipV="1">
            <a:off x="4082385" y="6034133"/>
            <a:ext cx="898793" cy="30157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304730" y="6036453"/>
            <a:ext cx="1032357" cy="29925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0" name="Left Bracket 39"/>
          <p:cNvSpPr/>
          <p:nvPr/>
        </p:nvSpPr>
        <p:spPr>
          <a:xfrm>
            <a:off x="8852429" y="6034133"/>
            <a:ext cx="95907" cy="670905"/>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endParaRPr>
          </a:p>
        </p:txBody>
      </p:sp>
      <p:sp>
        <p:nvSpPr>
          <p:cNvPr id="41" name="TextBox 40"/>
          <p:cNvSpPr txBox="1"/>
          <p:nvPr/>
        </p:nvSpPr>
        <p:spPr>
          <a:xfrm>
            <a:off x="7806548" y="1740822"/>
            <a:ext cx="3280596" cy="646331"/>
          </a:xfrm>
          <a:prstGeom prst="rect">
            <a:avLst/>
          </a:prstGeom>
          <a:noFill/>
        </p:spPr>
        <p:txBody>
          <a:bodyPr wrap="square" rtlCol="0">
            <a:spAutoFit/>
          </a:bodyPr>
          <a:lstStyle/>
          <a:p>
            <a:pPr algn="ctr" defTabSz="457200"/>
            <a:r>
              <a:rPr lang="en-US" dirty="0">
                <a:solidFill>
                  <a:prstClr val="black"/>
                </a:solidFill>
              </a:rPr>
              <a:t>Can we model CS-injury in patient </a:t>
            </a:r>
            <a:r>
              <a:rPr lang="en-US" dirty="0" err="1">
                <a:solidFill>
                  <a:prstClr val="black"/>
                </a:solidFill>
              </a:rPr>
              <a:t>iPSCs</a:t>
            </a:r>
            <a:r>
              <a:rPr lang="en-US" dirty="0">
                <a:solidFill>
                  <a:prstClr val="black"/>
                </a:solidFill>
              </a:rPr>
              <a:t>?</a:t>
            </a:r>
          </a:p>
        </p:txBody>
      </p:sp>
    </p:spTree>
    <p:extLst>
      <p:ext uri="{BB962C8B-B14F-4D97-AF65-F5344CB8AC3E}">
        <p14:creationId xmlns:p14="http://schemas.microsoft.com/office/powerpoint/2010/main" val="415747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dissolve">
                                      <p:cBhvr>
                                        <p:cTn id="32" dur="500"/>
                                        <p:tgtEl>
                                          <p:spTgt spid="3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dissolv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dissolve">
                                      <p:cBhvr>
                                        <p:cTn id="40" dur="500"/>
                                        <p:tgtEl>
                                          <p:spTgt spid="3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dissolve">
                                      <p:cBhvr>
                                        <p:cTn id="46" dur="500"/>
                                        <p:tgtEl>
                                          <p:spTgt spid="4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dissolve">
                                      <p:cBhvr>
                                        <p:cTn id="49" dur="500"/>
                                        <p:tgtEl>
                                          <p:spTgt spid="3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dissolve">
                                      <p:cBhvr>
                                        <p:cTn id="52" dur="500"/>
                                        <p:tgtEl>
                                          <p:spTgt spid="3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dissolve">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0"/>
            <a:ext cx="8229600" cy="1143000"/>
          </a:xfrm>
        </p:spPr>
        <p:txBody>
          <a:bodyPr/>
          <a:lstStyle/>
          <a:p>
            <a:r>
              <a:rPr lang="en-US" dirty="0" smtClean="0"/>
              <a:t>Thanks!</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656284" y="904861"/>
            <a:ext cx="8862901" cy="5450681"/>
          </a:xfrm>
          <a:prstGeom prst="rect">
            <a:avLst/>
          </a:prstGeom>
        </p:spPr>
      </p:pic>
      <p:sp>
        <p:nvSpPr>
          <p:cNvPr id="6" name="TextBox 5"/>
          <p:cNvSpPr txBox="1"/>
          <p:nvPr/>
        </p:nvSpPr>
        <p:spPr>
          <a:xfrm>
            <a:off x="2797630" y="6646602"/>
            <a:ext cx="8884731" cy="246221"/>
          </a:xfrm>
          <a:prstGeom prst="rect">
            <a:avLst/>
          </a:prstGeom>
          <a:noFill/>
        </p:spPr>
        <p:txBody>
          <a:bodyPr wrap="square" rtlCol="0">
            <a:spAutoFit/>
          </a:bodyPr>
          <a:lstStyle/>
          <a:p>
            <a:pPr defTabSz="457200"/>
            <a:r>
              <a:rPr lang="en-US" sz="1000" dirty="0">
                <a:solidFill>
                  <a:prstClr val="black"/>
                </a:solidFill>
              </a:rPr>
              <a:t>Subliminal message: don’t forget to test ALL COPD PATIENTS for AATD as recommended by ATS, ERS, GOLD, and others!</a:t>
            </a:r>
          </a:p>
        </p:txBody>
      </p:sp>
      <p:sp>
        <p:nvSpPr>
          <p:cNvPr id="2" name="TextBox 1"/>
          <p:cNvSpPr txBox="1"/>
          <p:nvPr/>
        </p:nvSpPr>
        <p:spPr>
          <a:xfrm>
            <a:off x="1457858" y="6315851"/>
            <a:ext cx="3082174" cy="369332"/>
          </a:xfrm>
          <a:prstGeom prst="rect">
            <a:avLst/>
          </a:prstGeom>
          <a:noFill/>
        </p:spPr>
        <p:txBody>
          <a:bodyPr wrap="square" rtlCol="0">
            <a:spAutoFit/>
          </a:bodyPr>
          <a:lstStyle/>
          <a:p>
            <a:pPr defTabSz="457200"/>
            <a:r>
              <a:rPr lang="en-US" dirty="0" err="1">
                <a:solidFill>
                  <a:prstClr val="black"/>
                </a:solidFill>
              </a:rPr>
              <a:t>www.wilsonlaboratory.com</a:t>
            </a:r>
            <a:endParaRPr lang="en-US" dirty="0">
              <a:solidFill>
                <a:prstClr val="black"/>
              </a:solidFill>
            </a:endParaRPr>
          </a:p>
        </p:txBody>
      </p:sp>
      <p:sp>
        <p:nvSpPr>
          <p:cNvPr id="7" name="TextBox 6"/>
          <p:cNvSpPr txBox="1"/>
          <p:nvPr/>
        </p:nvSpPr>
        <p:spPr>
          <a:xfrm>
            <a:off x="8449238" y="6315851"/>
            <a:ext cx="2738240" cy="369332"/>
          </a:xfrm>
          <a:prstGeom prst="rect">
            <a:avLst/>
          </a:prstGeom>
          <a:noFill/>
        </p:spPr>
        <p:txBody>
          <a:bodyPr wrap="square" rtlCol="0">
            <a:spAutoFit/>
          </a:bodyPr>
          <a:lstStyle/>
          <a:p>
            <a:pPr defTabSz="457200"/>
            <a:r>
              <a:rPr lang="en-US" dirty="0" err="1">
                <a:solidFill>
                  <a:prstClr val="black"/>
                </a:solidFill>
              </a:rPr>
              <a:t>www.bu.edu</a:t>
            </a:r>
            <a:r>
              <a:rPr lang="en-US" dirty="0">
                <a:solidFill>
                  <a:prstClr val="black"/>
                </a:solidFill>
              </a:rPr>
              <a:t>/alpha-1</a:t>
            </a:r>
          </a:p>
        </p:txBody>
      </p:sp>
    </p:spTree>
    <p:extLst>
      <p:ext uri="{BB962C8B-B14F-4D97-AF65-F5344CB8AC3E}">
        <p14:creationId xmlns:p14="http://schemas.microsoft.com/office/powerpoint/2010/main" val="410087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99" y="4597181"/>
            <a:ext cx="7575163" cy="1542207"/>
          </a:xfrm>
        </p:spPr>
        <p:txBody>
          <a:bodyPr>
            <a:normAutofit/>
          </a:bodyPr>
          <a:lstStyle/>
          <a:p>
            <a:r>
              <a:rPr lang="en-US" sz="2000" dirty="0" smtClean="0"/>
              <a:t>Hasmeena Kathuria, MD</a:t>
            </a:r>
            <a:br>
              <a:rPr lang="en-US" sz="2000" dirty="0" smtClean="0"/>
            </a:br>
            <a:r>
              <a:rPr lang="en-US" sz="2000" dirty="0" smtClean="0"/>
              <a:t>Assistant Professor of Medicine, Pulmonary Center</a:t>
            </a:r>
            <a:br>
              <a:rPr lang="en-US" sz="2000" dirty="0" smtClean="0"/>
            </a:br>
            <a:r>
              <a:rPr lang="en-US" sz="2000" dirty="0" smtClean="0"/>
              <a:t>Boston University School of Medicine</a:t>
            </a:r>
            <a:endParaRPr lang="en-US" sz="2000" dirty="0"/>
          </a:p>
        </p:txBody>
      </p:sp>
      <p:sp>
        <p:nvSpPr>
          <p:cNvPr id="5" name="Text Placeholder 4"/>
          <p:cNvSpPr>
            <a:spLocks noGrp="1"/>
          </p:cNvSpPr>
          <p:nvPr>
            <p:ph type="body" idx="1"/>
          </p:nvPr>
        </p:nvSpPr>
        <p:spPr>
          <a:xfrm>
            <a:off x="3048000" y="1780674"/>
            <a:ext cx="7575163" cy="1906845"/>
          </a:xfrm>
        </p:spPr>
        <p:txBody>
          <a:bodyPr>
            <a:normAutofit/>
          </a:bodyPr>
          <a:lstStyle/>
          <a:p>
            <a:r>
              <a:rPr lang="en-US" b="1" dirty="0" smtClean="0"/>
              <a:t>Capitalizing on Hospitalization to Improve Smoking Cessation</a:t>
            </a:r>
            <a:endParaRPr lang="en-US" dirty="0"/>
          </a:p>
        </p:txBody>
      </p:sp>
      <p:sp>
        <p:nvSpPr>
          <p:cNvPr id="2" name="Rectangle 1"/>
          <p:cNvSpPr/>
          <p:nvPr/>
        </p:nvSpPr>
        <p:spPr>
          <a:xfrm>
            <a:off x="3047998" y="3087354"/>
            <a:ext cx="7924802" cy="1323439"/>
          </a:xfrm>
          <a:prstGeom prst="rect">
            <a:avLst/>
          </a:prstGeom>
        </p:spPr>
        <p:txBody>
          <a:bodyPr wrap="square">
            <a:spAutoFit/>
          </a:bodyPr>
          <a:lstStyle/>
          <a:p>
            <a:r>
              <a:rPr lang="en-US" sz="2000" i="1" dirty="0" smtClean="0">
                <a:solidFill>
                  <a:prstClr val="black"/>
                </a:solidFill>
              </a:rPr>
              <a:t>In the setting of hospitalization, does an intervention that initiates tobacco treatment by proactive outreach to hospitalized smokers improve smoking quit rates and compliance with Tobacco Reporting Metrics?</a:t>
            </a:r>
          </a:p>
          <a:p>
            <a:endParaRPr lang="en-US" sz="2000" i="1" dirty="0">
              <a:solidFill>
                <a:prstClr val="black"/>
              </a:solidFill>
            </a:endParaRPr>
          </a:p>
        </p:txBody>
      </p:sp>
      <p:pic>
        <p:nvPicPr>
          <p:cNvPr id="6" name="Picture 5" descr="http://www.bmc.org/Images/BMC-logo-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7242" y="102719"/>
            <a:ext cx="2151116" cy="123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526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344" y="1895003"/>
            <a:ext cx="11649725" cy="3939127"/>
          </a:xfrm>
        </p:spPr>
        <p:txBody>
          <a:bodyPr>
            <a:normAutofit fontScale="62500" lnSpcReduction="20000"/>
          </a:bodyPr>
          <a:lstStyle/>
          <a:p>
            <a:r>
              <a:rPr lang="en-US" sz="3400" dirty="0" smtClean="0"/>
              <a:t>Hospitalization is an opportunity to engage smokers who may not otherwise seek tobacco treatment</a:t>
            </a:r>
          </a:p>
          <a:p>
            <a:endParaRPr lang="en-US" sz="3400" dirty="0" smtClean="0"/>
          </a:p>
          <a:p>
            <a:r>
              <a:rPr lang="en-US" sz="3400" dirty="0" smtClean="0"/>
              <a:t>It serves as a “teachable moment” of cognitive focus &amp; emotional arousal, when smokers may be acutely aware of the consequences of smoking &amp; thus, more receptive to cessation interventions</a:t>
            </a:r>
          </a:p>
          <a:p>
            <a:endParaRPr lang="en-US" sz="3400" dirty="0" smtClean="0"/>
          </a:p>
          <a:p>
            <a:r>
              <a:rPr lang="en-US" sz="3400" dirty="0" smtClean="0"/>
              <a:t>Intensive counseling that began during the hospital stay &amp; continues with supportive contacts for at least 1 month post-discharge increases smoking cessation rates post-hospitalization by 40%</a:t>
            </a:r>
          </a:p>
          <a:p>
            <a:pPr marL="0" indent="0">
              <a:buNone/>
            </a:pPr>
            <a:endParaRPr lang="en-US" sz="3400" dirty="0" smtClean="0"/>
          </a:p>
          <a:p>
            <a:r>
              <a:rPr lang="en-US" sz="3400" dirty="0" smtClean="0"/>
              <a:t>Inpatient smoking cessation treatments are associated with:</a:t>
            </a:r>
          </a:p>
          <a:p>
            <a:pPr lvl="1"/>
            <a:r>
              <a:rPr lang="en-US" sz="2900" dirty="0" smtClean="0"/>
              <a:t>Decreased post-discharge mortality, overall</a:t>
            </a:r>
          </a:p>
          <a:p>
            <a:pPr lvl="1"/>
            <a:r>
              <a:rPr lang="en-US" sz="2900" dirty="0" smtClean="0"/>
              <a:t>Decreased post-discharge mortality &amp; hospital readmission rates for patients admitted with CVD</a:t>
            </a:r>
          </a:p>
          <a:p>
            <a:pPr lvl="1"/>
            <a:r>
              <a:rPr lang="en-US" sz="2900" dirty="0" smtClean="0"/>
              <a:t>Decreased rate of re-hospitalization in acute CVD &amp; psychiatric patients</a:t>
            </a:r>
          </a:p>
          <a:p>
            <a:pPr lvl="1"/>
            <a:r>
              <a:rPr lang="en-US" sz="2900" dirty="0" smtClean="0"/>
              <a:t>Increased survival &amp; decreased re-hospitalization in COPD patients</a:t>
            </a:r>
            <a:endParaRPr lang="en-US" sz="2900" dirty="0"/>
          </a:p>
        </p:txBody>
      </p:sp>
      <p:sp>
        <p:nvSpPr>
          <p:cNvPr id="3" name="Title 2"/>
          <p:cNvSpPr>
            <a:spLocks noGrp="1"/>
          </p:cNvSpPr>
          <p:nvPr>
            <p:ph type="title"/>
          </p:nvPr>
        </p:nvSpPr>
        <p:spPr/>
        <p:txBody>
          <a:bodyPr>
            <a:normAutofit/>
          </a:bodyPr>
          <a:lstStyle/>
          <a:p>
            <a:r>
              <a:rPr lang="en-US" sz="3600" dirty="0" smtClean="0">
                <a:solidFill>
                  <a:schemeClr val="bg1"/>
                </a:solidFill>
              </a:rPr>
              <a:t>Hospitalization: A Teachable Moment</a:t>
            </a:r>
            <a:endParaRPr lang="en-US" sz="3600" dirty="0">
              <a:solidFill>
                <a:schemeClr val="bg1"/>
              </a:solidFill>
            </a:endParaRPr>
          </a:p>
        </p:txBody>
      </p:sp>
      <p:sp>
        <p:nvSpPr>
          <p:cNvPr id="5" name="Title 1"/>
          <p:cNvSpPr txBox="1">
            <a:spLocks/>
          </p:cNvSpPr>
          <p:nvPr/>
        </p:nvSpPr>
        <p:spPr bwMode="auto">
          <a:xfrm>
            <a:off x="550615" y="6219484"/>
            <a:ext cx="1110798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defTabSz="895350" rtl="0" fontAlgn="base">
              <a:spcBef>
                <a:spcPct val="0"/>
              </a:spcBef>
              <a:spcAft>
                <a:spcPct val="0"/>
              </a:spcAft>
              <a:defRPr sz="1900" b="1">
                <a:solidFill>
                  <a:schemeClr val="tx2"/>
                </a:solidFill>
                <a:latin typeface="+mj-lt"/>
                <a:ea typeface="+mj-ea"/>
                <a:cs typeface="+mj-cs"/>
              </a:defRPr>
            </a:lvl1pPr>
            <a:lvl2pPr algn="l" defTabSz="895350" rtl="0" fontAlgn="base">
              <a:spcBef>
                <a:spcPct val="0"/>
              </a:spcBef>
              <a:spcAft>
                <a:spcPct val="0"/>
              </a:spcAft>
              <a:defRPr sz="1900" b="1">
                <a:solidFill>
                  <a:schemeClr val="tx2"/>
                </a:solidFill>
                <a:latin typeface="Arial" charset="0"/>
              </a:defRPr>
            </a:lvl2pPr>
            <a:lvl3pPr algn="l" defTabSz="895350" rtl="0" fontAlgn="base">
              <a:spcBef>
                <a:spcPct val="0"/>
              </a:spcBef>
              <a:spcAft>
                <a:spcPct val="0"/>
              </a:spcAft>
              <a:defRPr sz="1900" b="1">
                <a:solidFill>
                  <a:schemeClr val="tx2"/>
                </a:solidFill>
                <a:latin typeface="Arial" charset="0"/>
              </a:defRPr>
            </a:lvl3pPr>
            <a:lvl4pPr algn="l" defTabSz="895350" rtl="0" fontAlgn="base">
              <a:spcBef>
                <a:spcPct val="0"/>
              </a:spcBef>
              <a:spcAft>
                <a:spcPct val="0"/>
              </a:spcAft>
              <a:defRPr sz="1900" b="1">
                <a:solidFill>
                  <a:schemeClr val="tx2"/>
                </a:solidFill>
                <a:latin typeface="Arial" charset="0"/>
              </a:defRPr>
            </a:lvl4pPr>
            <a:lvl5pPr algn="l" defTabSz="895350" rtl="0" fontAlgn="base">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r>
              <a:rPr lang="en-US" sz="1100" dirty="0" err="1">
                <a:solidFill>
                  <a:srgbClr val="44546A"/>
                </a:solidFill>
                <a:latin typeface="Century Gothic" panose="020B0502020202020204" pitchFamily="34" charset="0"/>
              </a:rPr>
              <a:t>Rigotti</a:t>
            </a:r>
            <a:r>
              <a:rPr lang="en-US" sz="1100" dirty="0">
                <a:solidFill>
                  <a:srgbClr val="44546A"/>
                </a:solidFill>
                <a:latin typeface="Century Gothic" panose="020B0502020202020204" pitchFamily="34" charset="0"/>
              </a:rPr>
              <a:t> NA, Clair C, </a:t>
            </a:r>
            <a:r>
              <a:rPr lang="en-US" sz="1100" dirty="0" err="1">
                <a:solidFill>
                  <a:srgbClr val="44546A"/>
                </a:solidFill>
                <a:latin typeface="Century Gothic" panose="020B0502020202020204" pitchFamily="34" charset="0"/>
              </a:rPr>
              <a:t>Munafò</a:t>
            </a:r>
            <a:r>
              <a:rPr lang="en-US" sz="1100" dirty="0">
                <a:solidFill>
                  <a:srgbClr val="44546A"/>
                </a:solidFill>
                <a:latin typeface="Century Gothic" panose="020B0502020202020204" pitchFamily="34" charset="0"/>
              </a:rPr>
              <a:t> MR, Stead LF. Interventions for smoking cessation in </a:t>
            </a:r>
            <a:r>
              <a:rPr lang="en-US" sz="1100" dirty="0" err="1">
                <a:solidFill>
                  <a:srgbClr val="44546A"/>
                </a:solidFill>
                <a:latin typeface="Century Gothic" panose="020B0502020202020204" pitchFamily="34" charset="0"/>
              </a:rPr>
              <a:t>hospitalised</a:t>
            </a:r>
            <a:r>
              <a:rPr lang="en-US" sz="1100" dirty="0">
                <a:solidFill>
                  <a:srgbClr val="44546A"/>
                </a:solidFill>
                <a:latin typeface="Century Gothic" panose="020B0502020202020204" pitchFamily="34" charset="0"/>
              </a:rPr>
              <a:t> patients. Cochrane Database of Systematic Reviews 2012, Issue 5. NCD001837</a:t>
            </a:r>
            <a:r>
              <a:rPr lang="en-US" sz="1100" dirty="0" smtClean="0">
                <a:solidFill>
                  <a:srgbClr val="44546A"/>
                </a:solidFill>
                <a:latin typeface="Century Gothic" panose="020B0502020202020204" pitchFamily="34" charset="0"/>
              </a:rPr>
              <a:t>.; </a:t>
            </a:r>
            <a:r>
              <a:rPr lang="en-US" sz="1100" dirty="0" err="1" smtClean="0">
                <a:solidFill>
                  <a:srgbClr val="44546A"/>
                </a:solidFill>
                <a:latin typeface="Century Gothic" panose="020B0502020202020204" pitchFamily="34" charset="0"/>
              </a:rPr>
              <a:t>Colivicchi</a:t>
            </a:r>
            <a:r>
              <a:rPr lang="en-US" sz="1100" dirty="0" smtClean="0">
                <a:solidFill>
                  <a:srgbClr val="44546A"/>
                </a:solidFill>
                <a:latin typeface="Century Gothic" panose="020B0502020202020204" pitchFamily="34" charset="0"/>
              </a:rPr>
              <a:t> </a:t>
            </a:r>
            <a:r>
              <a:rPr lang="en-US" sz="1100" dirty="0">
                <a:solidFill>
                  <a:srgbClr val="44546A"/>
                </a:solidFill>
                <a:latin typeface="Century Gothic" panose="020B0502020202020204" pitchFamily="34" charset="0"/>
              </a:rPr>
              <a:t>F, </a:t>
            </a:r>
            <a:r>
              <a:rPr lang="en-US" sz="1100" dirty="0" err="1">
                <a:solidFill>
                  <a:srgbClr val="44546A"/>
                </a:solidFill>
                <a:latin typeface="Century Gothic" panose="020B0502020202020204" pitchFamily="34" charset="0"/>
              </a:rPr>
              <a:t>Mocini</a:t>
            </a:r>
            <a:r>
              <a:rPr lang="en-US" sz="1100" dirty="0">
                <a:solidFill>
                  <a:srgbClr val="44546A"/>
                </a:solidFill>
                <a:latin typeface="Century Gothic" panose="020B0502020202020204" pitchFamily="34" charset="0"/>
              </a:rPr>
              <a:t> D, </a:t>
            </a:r>
            <a:r>
              <a:rPr lang="en-US" sz="1100" dirty="0" err="1">
                <a:solidFill>
                  <a:srgbClr val="44546A"/>
                </a:solidFill>
                <a:latin typeface="Century Gothic" panose="020B0502020202020204" pitchFamily="34" charset="0"/>
              </a:rPr>
              <a:t>Tubaro</a:t>
            </a:r>
            <a:r>
              <a:rPr lang="en-US" sz="1100" dirty="0">
                <a:solidFill>
                  <a:srgbClr val="44546A"/>
                </a:solidFill>
                <a:latin typeface="Century Gothic" panose="020B0502020202020204" pitchFamily="34" charset="0"/>
              </a:rPr>
              <a:t> M, Aiello A, </a:t>
            </a:r>
            <a:r>
              <a:rPr lang="en-US" sz="1100" dirty="0" err="1">
                <a:solidFill>
                  <a:srgbClr val="44546A"/>
                </a:solidFill>
                <a:latin typeface="Century Gothic" panose="020B0502020202020204" pitchFamily="34" charset="0"/>
              </a:rPr>
              <a:t>Clavario</a:t>
            </a:r>
            <a:r>
              <a:rPr lang="en-US" sz="1100" dirty="0">
                <a:solidFill>
                  <a:srgbClr val="44546A"/>
                </a:solidFill>
                <a:latin typeface="Century Gothic" panose="020B0502020202020204" pitchFamily="34" charset="0"/>
              </a:rPr>
              <a:t> P, </a:t>
            </a:r>
            <a:r>
              <a:rPr lang="en-US" sz="1100" dirty="0" err="1">
                <a:solidFill>
                  <a:srgbClr val="44546A"/>
                </a:solidFill>
                <a:latin typeface="Century Gothic" panose="020B0502020202020204" pitchFamily="34" charset="0"/>
              </a:rPr>
              <a:t>Santini</a:t>
            </a:r>
            <a:r>
              <a:rPr lang="en-US" sz="1100" dirty="0">
                <a:solidFill>
                  <a:srgbClr val="44546A"/>
                </a:solidFill>
                <a:latin typeface="Century Gothic" panose="020B0502020202020204" pitchFamily="34" charset="0"/>
              </a:rPr>
              <a:t> M: Effect of smoking relapse on outcome after acute coronary syndromes. Am </a:t>
            </a:r>
            <a:r>
              <a:rPr lang="en-US" sz="1100" dirty="0" err="1">
                <a:solidFill>
                  <a:srgbClr val="44546A"/>
                </a:solidFill>
                <a:latin typeface="Century Gothic" panose="020B0502020202020204" pitchFamily="34" charset="0"/>
              </a:rPr>
              <a:t>Jn</a:t>
            </a:r>
            <a:r>
              <a:rPr lang="en-US" sz="1100" dirty="0">
                <a:solidFill>
                  <a:srgbClr val="44546A"/>
                </a:solidFill>
                <a:latin typeface="Century Gothic" panose="020B0502020202020204" pitchFamily="34" charset="0"/>
              </a:rPr>
              <a:t> Cardio 2011, 108:804–808.</a:t>
            </a:r>
          </a:p>
        </p:txBody>
      </p:sp>
    </p:spTree>
    <p:extLst>
      <p:ext uri="{BB962C8B-B14F-4D97-AF65-F5344CB8AC3E}">
        <p14:creationId xmlns:p14="http://schemas.microsoft.com/office/powerpoint/2010/main" val="4029568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919" y="1443364"/>
            <a:ext cx="11649725" cy="4860758"/>
          </a:xfrm>
        </p:spPr>
        <p:txBody>
          <a:bodyPr>
            <a:normAutofit fontScale="92500" lnSpcReduction="20000"/>
          </a:bodyPr>
          <a:lstStyle/>
          <a:p>
            <a:r>
              <a:rPr lang="en-US" dirty="0" smtClean="0"/>
              <a:t>Several public reporting programs require submission of Inpatient Tobacco Cessation Metrics (DSTI waiver program, </a:t>
            </a:r>
            <a:r>
              <a:rPr lang="en-US" dirty="0" err="1" smtClean="0"/>
              <a:t>MassHealth</a:t>
            </a:r>
            <a:r>
              <a:rPr lang="en-US" dirty="0" smtClean="0"/>
              <a:t> Pay for Performance program, Joint Commission ORYX)</a:t>
            </a:r>
          </a:p>
          <a:p>
            <a:pPr marL="0" indent="0">
              <a:buNone/>
            </a:pPr>
            <a:endParaRPr lang="en-US" dirty="0" smtClean="0"/>
          </a:p>
          <a:p>
            <a:r>
              <a:rPr lang="en-US" dirty="0" smtClean="0"/>
              <a:t>Inpatient Tobacco Cessation metrics include:</a:t>
            </a:r>
          </a:p>
          <a:p>
            <a:pPr lvl="1"/>
            <a:r>
              <a:rPr lang="en-US" dirty="0" smtClean="0"/>
              <a:t>Tob-1: Tobacco Use Screening</a:t>
            </a:r>
          </a:p>
          <a:p>
            <a:pPr lvl="1"/>
            <a:r>
              <a:rPr lang="en-US" dirty="0" smtClean="0">
                <a:solidFill>
                  <a:srgbClr val="C00000"/>
                </a:solidFill>
              </a:rPr>
              <a:t>Tob-2: </a:t>
            </a:r>
            <a:r>
              <a:rPr lang="en-US" dirty="0">
                <a:solidFill>
                  <a:srgbClr val="C00000"/>
                </a:solidFill>
              </a:rPr>
              <a:t>Tobacco Use </a:t>
            </a:r>
            <a:r>
              <a:rPr lang="en-US" dirty="0" smtClean="0">
                <a:solidFill>
                  <a:srgbClr val="C00000"/>
                </a:solidFill>
              </a:rPr>
              <a:t>Treatment, Counseling &amp; Medication During Hospitalization</a:t>
            </a:r>
          </a:p>
          <a:p>
            <a:pPr lvl="1"/>
            <a:r>
              <a:rPr lang="en-US" dirty="0" err="1" smtClean="0">
                <a:solidFill>
                  <a:srgbClr val="C00000"/>
                </a:solidFill>
              </a:rPr>
              <a:t>Tob</a:t>
            </a:r>
            <a:r>
              <a:rPr lang="en-US" dirty="0" smtClean="0">
                <a:solidFill>
                  <a:srgbClr val="C00000"/>
                </a:solidFill>
              </a:rPr>
              <a:t> 3: Tobacco Use Treatment Management at Discharge</a:t>
            </a:r>
          </a:p>
          <a:p>
            <a:pPr lvl="1"/>
            <a:r>
              <a:rPr lang="en-US" dirty="0" err="1" smtClean="0"/>
              <a:t>Tob</a:t>
            </a:r>
            <a:r>
              <a:rPr lang="en-US" dirty="0" smtClean="0"/>
              <a:t> 4: 1-Month Follow-Up Assessing Treatment Use/Cessation</a:t>
            </a:r>
          </a:p>
          <a:p>
            <a:pPr marL="502920" lvl="1" indent="0">
              <a:buNone/>
            </a:pPr>
            <a:endParaRPr lang="en-US" dirty="0" smtClean="0"/>
          </a:p>
          <a:p>
            <a:r>
              <a:rPr lang="en-US" dirty="0" smtClean="0"/>
              <a:t>Between April 2015 – March 2016 (randomly selected </a:t>
            </a:r>
            <a:r>
              <a:rPr lang="en-US" dirty="0" err="1" smtClean="0"/>
              <a:t>MassHealth</a:t>
            </a:r>
            <a:r>
              <a:rPr lang="en-US" dirty="0" smtClean="0"/>
              <a:t> BMC hospitalized smokers):</a:t>
            </a:r>
          </a:p>
          <a:p>
            <a:pPr lvl="1"/>
            <a:r>
              <a:rPr lang="en-US" b="1" dirty="0" smtClean="0"/>
              <a:t>19.7% (15/76) received tobacco use treatment during hospitalization (Tob-2)</a:t>
            </a:r>
          </a:p>
          <a:p>
            <a:pPr lvl="1"/>
            <a:r>
              <a:rPr lang="en-US" b="1" dirty="0" smtClean="0"/>
              <a:t>0% (0/57) patients received tobacco use treatment management at discharge (Tob-3)</a:t>
            </a:r>
            <a:endParaRPr lang="en-US" b="1" dirty="0"/>
          </a:p>
        </p:txBody>
      </p:sp>
      <p:sp>
        <p:nvSpPr>
          <p:cNvPr id="3" name="Title 2"/>
          <p:cNvSpPr>
            <a:spLocks noGrp="1"/>
          </p:cNvSpPr>
          <p:nvPr>
            <p:ph type="title"/>
          </p:nvPr>
        </p:nvSpPr>
        <p:spPr/>
        <p:txBody>
          <a:bodyPr>
            <a:normAutofit/>
          </a:bodyPr>
          <a:lstStyle/>
          <a:p>
            <a:r>
              <a:rPr lang="en-US" sz="3600" dirty="0" smtClean="0">
                <a:solidFill>
                  <a:schemeClr val="bg1"/>
                </a:solidFill>
              </a:rPr>
              <a:t>Tobacco Cessation Metrics at BMC</a:t>
            </a:r>
            <a:endParaRPr lang="en-US" sz="3600" dirty="0">
              <a:solidFill>
                <a:schemeClr val="bg1"/>
              </a:solidFill>
            </a:endParaRPr>
          </a:p>
        </p:txBody>
      </p:sp>
      <p:sp>
        <p:nvSpPr>
          <p:cNvPr id="4" name="Title 1"/>
          <p:cNvSpPr txBox="1">
            <a:spLocks/>
          </p:cNvSpPr>
          <p:nvPr/>
        </p:nvSpPr>
        <p:spPr bwMode="auto">
          <a:xfrm>
            <a:off x="550615" y="6304122"/>
            <a:ext cx="111079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defTabSz="895350" rtl="0" fontAlgn="base">
              <a:spcBef>
                <a:spcPct val="0"/>
              </a:spcBef>
              <a:spcAft>
                <a:spcPct val="0"/>
              </a:spcAft>
              <a:defRPr sz="1900" b="1">
                <a:solidFill>
                  <a:schemeClr val="tx2"/>
                </a:solidFill>
                <a:latin typeface="+mj-lt"/>
                <a:ea typeface="+mj-ea"/>
                <a:cs typeface="+mj-cs"/>
              </a:defRPr>
            </a:lvl1pPr>
            <a:lvl2pPr algn="l" defTabSz="895350" rtl="0" fontAlgn="base">
              <a:spcBef>
                <a:spcPct val="0"/>
              </a:spcBef>
              <a:spcAft>
                <a:spcPct val="0"/>
              </a:spcAft>
              <a:defRPr sz="1900" b="1">
                <a:solidFill>
                  <a:schemeClr val="tx2"/>
                </a:solidFill>
                <a:latin typeface="Arial" charset="0"/>
              </a:defRPr>
            </a:lvl2pPr>
            <a:lvl3pPr algn="l" defTabSz="895350" rtl="0" fontAlgn="base">
              <a:spcBef>
                <a:spcPct val="0"/>
              </a:spcBef>
              <a:spcAft>
                <a:spcPct val="0"/>
              </a:spcAft>
              <a:defRPr sz="1900" b="1">
                <a:solidFill>
                  <a:schemeClr val="tx2"/>
                </a:solidFill>
                <a:latin typeface="Arial" charset="0"/>
              </a:defRPr>
            </a:lvl3pPr>
            <a:lvl4pPr algn="l" defTabSz="895350" rtl="0" fontAlgn="base">
              <a:spcBef>
                <a:spcPct val="0"/>
              </a:spcBef>
              <a:spcAft>
                <a:spcPct val="0"/>
              </a:spcAft>
              <a:defRPr sz="1900" b="1">
                <a:solidFill>
                  <a:schemeClr val="tx2"/>
                </a:solidFill>
                <a:latin typeface="Arial" charset="0"/>
              </a:defRPr>
            </a:lvl4pPr>
            <a:lvl5pPr algn="l" defTabSz="895350" rtl="0" fontAlgn="base">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a:lstStyle>
          <a:p>
            <a:r>
              <a:rPr lang="en-US" sz="1100" dirty="0">
                <a:solidFill>
                  <a:srgbClr val="44546A"/>
                </a:solidFill>
                <a:latin typeface="Century Gothic" panose="020B0502020202020204" pitchFamily="34" charset="0"/>
              </a:rPr>
              <a:t>Fiore MC, </a:t>
            </a:r>
            <a:r>
              <a:rPr lang="en-US" sz="1100" dirty="0" err="1">
                <a:solidFill>
                  <a:srgbClr val="44546A"/>
                </a:solidFill>
                <a:latin typeface="Century Gothic" panose="020B0502020202020204" pitchFamily="34" charset="0"/>
              </a:rPr>
              <a:t>Goplerud</a:t>
            </a:r>
            <a:r>
              <a:rPr lang="en-US" sz="1100" dirty="0">
                <a:solidFill>
                  <a:srgbClr val="44546A"/>
                </a:solidFill>
                <a:latin typeface="Century Gothic" panose="020B0502020202020204" pitchFamily="34" charset="0"/>
              </a:rPr>
              <a:t> E, Schroeder SA. The Joint Commission's New Tobacco-Cessation Measures — Will Hospitals Do the Right Thing? </a:t>
            </a:r>
            <a:r>
              <a:rPr lang="en-US" sz="1100" dirty="0">
                <a:solidFill>
                  <a:srgbClr val="44546A"/>
                </a:solidFill>
                <a:latin typeface="Century Gothic" panose="020B0502020202020204" pitchFamily="34" charset="0"/>
                <a:hlinkClick r:id="rId3"/>
              </a:rPr>
              <a:t>N </a:t>
            </a:r>
            <a:r>
              <a:rPr lang="en-US" sz="1100" dirty="0" err="1">
                <a:solidFill>
                  <a:srgbClr val="44546A"/>
                </a:solidFill>
                <a:latin typeface="Century Gothic" panose="020B0502020202020204" pitchFamily="34" charset="0"/>
                <a:hlinkClick r:id="rId3"/>
              </a:rPr>
              <a:t>Engl</a:t>
            </a:r>
            <a:r>
              <a:rPr lang="en-US" sz="1100" dirty="0">
                <a:solidFill>
                  <a:srgbClr val="44546A"/>
                </a:solidFill>
                <a:latin typeface="Century Gothic" panose="020B0502020202020204" pitchFamily="34" charset="0"/>
                <a:hlinkClick r:id="rId3"/>
              </a:rPr>
              <a:t> J Med 2012;366:1172-1174</a:t>
            </a:r>
            <a:r>
              <a:rPr lang="en-US" sz="1100" dirty="0" smtClean="0">
                <a:solidFill>
                  <a:srgbClr val="44546A"/>
                </a:solidFill>
                <a:latin typeface="Century Gothic" panose="020B0502020202020204" pitchFamily="34" charset="0"/>
                <a:hlinkClick r:id="rId3"/>
              </a:rPr>
              <a:t>.</a:t>
            </a:r>
            <a:endParaRPr lang="en-US" sz="1100" dirty="0">
              <a:solidFill>
                <a:srgbClr val="44546A"/>
              </a:solidFill>
              <a:latin typeface="Century Gothic" panose="020B0502020202020204" pitchFamily="34" charset="0"/>
            </a:endParaRPr>
          </a:p>
        </p:txBody>
      </p:sp>
    </p:spTree>
    <p:extLst>
      <p:ext uri="{BB962C8B-B14F-4D97-AF65-F5344CB8AC3E}">
        <p14:creationId xmlns:p14="http://schemas.microsoft.com/office/powerpoint/2010/main" val="3999278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919" y="1315453"/>
            <a:ext cx="11649725" cy="3773307"/>
          </a:xfrm>
        </p:spPr>
        <p:txBody>
          <a:bodyPr>
            <a:normAutofit fontScale="85000" lnSpcReduction="20000"/>
          </a:bodyPr>
          <a:lstStyle/>
          <a:p>
            <a:pPr>
              <a:lnSpc>
                <a:spcPct val="100000"/>
              </a:lnSpc>
            </a:pPr>
            <a:r>
              <a:rPr lang="en-US" dirty="0" smtClean="0"/>
              <a:t>We created </a:t>
            </a:r>
            <a:r>
              <a:rPr lang="en-US" dirty="0"/>
              <a:t>an Inpatient Tobacco Treatment Consult (TTC) service and a new smoking Cessation Best Practice Alert (BPA)+order set to help hospitalized patients quit </a:t>
            </a:r>
            <a:r>
              <a:rPr lang="en-US" dirty="0" smtClean="0"/>
              <a:t>smoking</a:t>
            </a:r>
          </a:p>
          <a:p>
            <a:pPr>
              <a:lnSpc>
                <a:spcPct val="100000"/>
              </a:lnSpc>
            </a:pPr>
            <a:endParaRPr lang="en-US" dirty="0"/>
          </a:p>
          <a:p>
            <a:pPr>
              <a:lnSpc>
                <a:spcPct val="100000"/>
              </a:lnSpc>
            </a:pPr>
            <a:r>
              <a:rPr lang="en-US" dirty="0" smtClean="0"/>
              <a:t>Inpatient smoking cessation consult service</a:t>
            </a:r>
          </a:p>
          <a:p>
            <a:pPr lvl="1">
              <a:lnSpc>
                <a:spcPct val="100000"/>
              </a:lnSpc>
            </a:pPr>
            <a:r>
              <a:rPr lang="en-US" dirty="0" smtClean="0"/>
              <a:t>Provides counseling</a:t>
            </a:r>
          </a:p>
          <a:p>
            <a:pPr lvl="1">
              <a:lnSpc>
                <a:spcPct val="100000"/>
              </a:lnSpc>
            </a:pPr>
            <a:r>
              <a:rPr lang="en-US" dirty="0" smtClean="0"/>
              <a:t>Makes recommendations for nicotine replacement while hospitalized</a:t>
            </a:r>
          </a:p>
          <a:p>
            <a:pPr lvl="1">
              <a:lnSpc>
                <a:spcPct val="100000"/>
              </a:lnSpc>
            </a:pPr>
            <a:r>
              <a:rPr lang="en-US" dirty="0" smtClean="0"/>
              <a:t>Establishes outpatient treatment following discharge</a:t>
            </a:r>
          </a:p>
          <a:p>
            <a:pPr lvl="1">
              <a:lnSpc>
                <a:spcPct val="100000"/>
              </a:lnSpc>
            </a:pPr>
            <a:endParaRPr lang="en-US" dirty="0" smtClean="0"/>
          </a:p>
          <a:p>
            <a:pPr>
              <a:lnSpc>
                <a:spcPct val="100000"/>
              </a:lnSpc>
            </a:pPr>
            <a:r>
              <a:rPr lang="en-US" dirty="0" smtClean="0"/>
              <a:t>BPA+ order set has been designed to fire for all current smokers admitted to the hospital &amp; display orders for an Inpatient Consult to Tobacco Treatment</a:t>
            </a:r>
          </a:p>
          <a:p>
            <a:endParaRPr lang="en-US" dirty="0"/>
          </a:p>
          <a:p>
            <a:endParaRPr lang="en-US" dirty="0" smtClean="0"/>
          </a:p>
          <a:p>
            <a:endParaRPr lang="en-US" dirty="0"/>
          </a:p>
        </p:txBody>
      </p:sp>
      <p:sp>
        <p:nvSpPr>
          <p:cNvPr id="3" name="Title 2"/>
          <p:cNvSpPr>
            <a:spLocks noGrp="1"/>
          </p:cNvSpPr>
          <p:nvPr>
            <p:ph type="title"/>
          </p:nvPr>
        </p:nvSpPr>
        <p:spPr/>
        <p:txBody>
          <a:bodyPr>
            <a:normAutofit/>
          </a:bodyPr>
          <a:lstStyle/>
          <a:p>
            <a:r>
              <a:rPr lang="en-US" sz="3600" dirty="0" smtClean="0">
                <a:solidFill>
                  <a:schemeClr val="bg1"/>
                </a:solidFill>
              </a:rPr>
              <a:t>Intervention</a:t>
            </a:r>
            <a:endParaRPr lang="en-US" sz="3600" dirty="0">
              <a:solidFill>
                <a:schemeClr val="bg1"/>
              </a:solidFill>
            </a:endParaRPr>
          </a:p>
        </p:txBody>
      </p:sp>
      <p:pic>
        <p:nvPicPr>
          <p:cNvPr id="4" name="Picture 3"/>
          <p:cNvPicPr>
            <a:picLocks noChangeAspect="1"/>
          </p:cNvPicPr>
          <p:nvPr/>
        </p:nvPicPr>
        <p:blipFill>
          <a:blip r:embed="rId2"/>
          <a:stretch>
            <a:fillRect/>
          </a:stretch>
        </p:blipFill>
        <p:spPr>
          <a:xfrm>
            <a:off x="1727908" y="5011486"/>
            <a:ext cx="8699746" cy="1621677"/>
          </a:xfrm>
          <a:prstGeom prst="rect">
            <a:avLst/>
          </a:prstGeom>
        </p:spPr>
      </p:pic>
    </p:spTree>
    <p:extLst>
      <p:ext uri="{BB962C8B-B14F-4D97-AF65-F5344CB8AC3E}">
        <p14:creationId xmlns:p14="http://schemas.microsoft.com/office/powerpoint/2010/main" val="581028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endParaRPr lang="en-US" sz="2600" dirty="0" smtClean="0"/>
          </a:p>
          <a:p>
            <a:pPr lvl="1"/>
            <a:r>
              <a:rPr lang="en-US" sz="2600" dirty="0"/>
              <a:t>Increase the number of hospitalized smokers who receive effective and timely stop smoking advice, counseling, and medications at the bedside and </a:t>
            </a:r>
            <a:r>
              <a:rPr lang="en-US" sz="2600" dirty="0" smtClean="0"/>
              <a:t>discharge</a:t>
            </a:r>
          </a:p>
          <a:p>
            <a:pPr marL="457200" lvl="1" indent="0">
              <a:buNone/>
            </a:pPr>
            <a:endParaRPr lang="en-US" sz="2600" dirty="0"/>
          </a:p>
          <a:p>
            <a:pPr lvl="1"/>
            <a:r>
              <a:rPr lang="en-US" sz="2600" dirty="0"/>
              <a:t>Increase the support available to smokers after </a:t>
            </a:r>
            <a:r>
              <a:rPr lang="en-US" sz="2600" dirty="0" smtClean="0"/>
              <a:t>hospitalization</a:t>
            </a:r>
          </a:p>
          <a:p>
            <a:pPr marL="457200" lvl="1" indent="0">
              <a:buNone/>
            </a:pPr>
            <a:endParaRPr lang="en-US" sz="2600" dirty="0"/>
          </a:p>
          <a:p>
            <a:pPr lvl="1"/>
            <a:r>
              <a:rPr lang="en-US" sz="2600" dirty="0"/>
              <a:t>Improve compliance with reporting programs: Delivery System Transformation Initiatives (DSTI) waiver program, </a:t>
            </a:r>
            <a:r>
              <a:rPr lang="en-US" sz="2600" dirty="0" err="1"/>
              <a:t>MassHealth</a:t>
            </a:r>
            <a:r>
              <a:rPr lang="en-US" sz="2600" dirty="0"/>
              <a:t> Pay for Performance, and Joint Commission ORYX </a:t>
            </a:r>
            <a:r>
              <a:rPr lang="en-US" sz="2600" dirty="0" smtClean="0"/>
              <a:t>requirement</a:t>
            </a:r>
          </a:p>
          <a:p>
            <a:pPr marL="457200" lvl="1" indent="0">
              <a:buNone/>
            </a:pPr>
            <a:endParaRPr lang="en-US" sz="2600" dirty="0"/>
          </a:p>
          <a:p>
            <a:pPr lvl="1"/>
            <a:r>
              <a:rPr lang="en-US" sz="2600" dirty="0"/>
              <a:t>Improve  patient outcomes by increasing </a:t>
            </a:r>
            <a:r>
              <a:rPr lang="en-US" sz="2600" dirty="0" smtClean="0"/>
              <a:t>smoking </a:t>
            </a:r>
            <a:r>
              <a:rPr lang="en-US" sz="2600" dirty="0"/>
              <a:t>quit </a:t>
            </a:r>
            <a:r>
              <a:rPr lang="en-US" sz="2600" dirty="0" smtClean="0"/>
              <a:t>rates</a:t>
            </a:r>
            <a:endParaRPr lang="en-US" sz="2600" dirty="0"/>
          </a:p>
        </p:txBody>
      </p:sp>
      <p:sp>
        <p:nvSpPr>
          <p:cNvPr id="3" name="Title 2"/>
          <p:cNvSpPr>
            <a:spLocks noGrp="1"/>
          </p:cNvSpPr>
          <p:nvPr>
            <p:ph type="title"/>
          </p:nvPr>
        </p:nvSpPr>
        <p:spPr/>
        <p:txBody>
          <a:bodyPr>
            <a:normAutofit/>
          </a:bodyPr>
          <a:lstStyle/>
          <a:p>
            <a:r>
              <a:rPr lang="en-US" sz="3600" dirty="0" smtClean="0">
                <a:solidFill>
                  <a:schemeClr val="bg1"/>
                </a:solidFill>
              </a:rPr>
              <a:t>Outcome Goals</a:t>
            </a:r>
            <a:endParaRPr lang="en-US" sz="3600" dirty="0">
              <a:solidFill>
                <a:schemeClr val="bg1"/>
              </a:solidFill>
            </a:endParaRPr>
          </a:p>
        </p:txBody>
      </p:sp>
    </p:spTree>
    <p:extLst>
      <p:ext uri="{BB962C8B-B14F-4D97-AF65-F5344CB8AC3E}">
        <p14:creationId xmlns:p14="http://schemas.microsoft.com/office/powerpoint/2010/main" val="2581824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a:solidFill>
                  <a:schemeClr val="bg1"/>
                </a:solidFill>
              </a:rPr>
              <a:t>Percent of Smokers </a:t>
            </a:r>
            <a:r>
              <a:rPr lang="en-US" sz="3000" dirty="0" smtClean="0">
                <a:solidFill>
                  <a:schemeClr val="bg1"/>
                </a:solidFill>
              </a:rPr>
              <a:t>&amp; </a:t>
            </a:r>
            <a:r>
              <a:rPr lang="en-US" sz="3000" dirty="0">
                <a:solidFill>
                  <a:schemeClr val="bg1"/>
                </a:solidFill>
              </a:rPr>
              <a:t>Consults Ordered by Service (</a:t>
            </a:r>
            <a:r>
              <a:rPr lang="en-US" sz="3000" dirty="0" smtClean="0">
                <a:solidFill>
                  <a:schemeClr val="bg1"/>
                </a:solidFill>
              </a:rPr>
              <a:t>30-day</a:t>
            </a:r>
            <a:r>
              <a:rPr lang="en-US" sz="3000" dirty="0">
                <a:solidFill>
                  <a:schemeClr val="bg1"/>
                </a:solidFill>
              </a:rPr>
              <a:t>)</a:t>
            </a:r>
          </a:p>
        </p:txBody>
      </p:sp>
      <p:graphicFrame>
        <p:nvGraphicFramePr>
          <p:cNvPr id="4" name="Content Placeholder 5"/>
          <p:cNvGraphicFramePr>
            <a:graphicFrameLocks/>
          </p:cNvGraphicFramePr>
          <p:nvPr>
            <p:extLst/>
          </p:nvPr>
        </p:nvGraphicFramePr>
        <p:xfrm>
          <a:off x="1109958" y="2287186"/>
          <a:ext cx="10088181" cy="413202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flipV="1">
            <a:off x="1795725" y="4434501"/>
            <a:ext cx="9144000" cy="27709"/>
          </a:xfrm>
          <a:prstGeom prst="line">
            <a:avLst/>
          </a:prstGeom>
          <a:ln w="25400">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03033" y="2351959"/>
            <a:ext cx="400110" cy="2589230"/>
          </a:xfrm>
          <a:prstGeom prst="rect">
            <a:avLst/>
          </a:prstGeom>
          <a:noFill/>
          <a:ln>
            <a:noFill/>
          </a:ln>
        </p:spPr>
        <p:txBody>
          <a:bodyPr vert="vert270" wrap="square" rtlCol="0">
            <a:spAutoFit/>
          </a:bodyPr>
          <a:lstStyle/>
          <a:p>
            <a:pPr algn="ctr"/>
            <a:r>
              <a:rPr lang="en-US" sz="1400" b="1" dirty="0" smtClean="0">
                <a:solidFill>
                  <a:prstClr val="black"/>
                </a:solidFill>
                <a:latin typeface="Century Gothic" panose="020B0502020202020204" pitchFamily="34" charset="0"/>
              </a:rPr>
              <a:t>US smoking prevalence (%)</a:t>
            </a:r>
            <a:endParaRPr lang="en-US" sz="1400" b="1" dirty="0">
              <a:solidFill>
                <a:prstClr val="black"/>
              </a:solidFill>
              <a:latin typeface="Century Gothic" panose="020B0502020202020204" pitchFamily="34" charset="0"/>
            </a:endParaRPr>
          </a:p>
        </p:txBody>
      </p:sp>
      <p:cxnSp>
        <p:nvCxnSpPr>
          <p:cNvPr id="7" name="Straight Connector 6"/>
          <p:cNvCxnSpPr/>
          <p:nvPr/>
        </p:nvCxnSpPr>
        <p:spPr>
          <a:xfrm flipV="1">
            <a:off x="1834882" y="3635818"/>
            <a:ext cx="9144000" cy="10756"/>
          </a:xfrm>
          <a:prstGeom prst="line">
            <a:avLst/>
          </a:prstGeom>
          <a:ln w="825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3"/>
          <p:cNvGraphicFramePr>
            <a:graphicFrameLocks/>
          </p:cNvGraphicFramePr>
          <p:nvPr>
            <p:extLst/>
          </p:nvPr>
        </p:nvGraphicFramePr>
        <p:xfrm>
          <a:off x="2854036" y="1543885"/>
          <a:ext cx="8285018" cy="609600"/>
        </p:xfrm>
        <a:graphic>
          <a:graphicData uri="http://schemas.openxmlformats.org/drawingml/2006/table">
            <a:tbl>
              <a:tblPr firstRow="1" bandRow="1">
                <a:tableStyleId>{F5AB1C69-6EDB-4FF4-983F-18BD219EF322}</a:tableStyleId>
              </a:tblPr>
              <a:tblGrid>
                <a:gridCol w="2479964">
                  <a:extLst>
                    <a:ext uri="{9D8B030D-6E8A-4147-A177-3AD203B41FA5}">
                      <a16:colId xmlns:a16="http://schemas.microsoft.com/office/drawing/2014/main" xmlns="" val="20000"/>
                    </a:ext>
                  </a:extLst>
                </a:gridCol>
                <a:gridCol w="3449781">
                  <a:extLst>
                    <a:ext uri="{9D8B030D-6E8A-4147-A177-3AD203B41FA5}">
                      <a16:colId xmlns:a16="http://schemas.microsoft.com/office/drawing/2014/main" xmlns="" val="20001"/>
                    </a:ext>
                  </a:extLst>
                </a:gridCol>
                <a:gridCol w="2355273">
                  <a:extLst>
                    <a:ext uri="{9D8B030D-6E8A-4147-A177-3AD203B41FA5}">
                      <a16:colId xmlns:a16="http://schemas.microsoft.com/office/drawing/2014/main" xmlns="" val="20002"/>
                    </a:ext>
                  </a:extLst>
                </a:gridCol>
              </a:tblGrid>
              <a:tr h="0">
                <a:tc>
                  <a:txBody>
                    <a:bodyPr/>
                    <a:lstStyle/>
                    <a:p>
                      <a:pPr algn="ctr"/>
                      <a:r>
                        <a:rPr lang="en-US" sz="1400" dirty="0" smtClean="0">
                          <a:latin typeface="Century Gothic" panose="020B0502020202020204" pitchFamily="34" charset="0"/>
                        </a:rPr>
                        <a:t>GED vs. high</a:t>
                      </a:r>
                      <a:r>
                        <a:rPr lang="en-US" sz="1400" baseline="0" dirty="0" smtClean="0">
                          <a:latin typeface="Century Gothic" panose="020B0502020202020204" pitchFamily="34" charset="0"/>
                        </a:rPr>
                        <a:t> school</a:t>
                      </a:r>
                      <a:endParaRPr lang="en-US" sz="1400" dirty="0">
                        <a:latin typeface="Century Gothic" panose="020B0502020202020204" pitchFamily="34" charset="0"/>
                      </a:endParaRPr>
                    </a:p>
                  </a:txBody>
                  <a:tcPr/>
                </a:tc>
                <a:tc>
                  <a:txBody>
                    <a:bodyPr/>
                    <a:lstStyle/>
                    <a:p>
                      <a:pPr algn="ctr"/>
                      <a:r>
                        <a:rPr lang="en-US" sz="1400" dirty="0" smtClean="0">
                          <a:latin typeface="Century Gothic" panose="020B0502020202020204" pitchFamily="34" charset="0"/>
                        </a:rPr>
                        <a:t>Below vs. above</a:t>
                      </a:r>
                      <a:r>
                        <a:rPr lang="en-US" sz="1400" baseline="0" dirty="0" smtClean="0">
                          <a:latin typeface="Century Gothic" panose="020B0502020202020204" pitchFamily="34" charset="0"/>
                        </a:rPr>
                        <a:t> poverty level</a:t>
                      </a:r>
                      <a:endParaRPr lang="en-US" sz="1400" dirty="0">
                        <a:latin typeface="Century Gothic" panose="020B0502020202020204" pitchFamily="34" charset="0"/>
                      </a:endParaRPr>
                    </a:p>
                  </a:txBody>
                  <a:tcPr/>
                </a:tc>
                <a:tc>
                  <a:txBody>
                    <a:bodyPr/>
                    <a:lstStyle/>
                    <a:p>
                      <a:pPr algn="ctr"/>
                      <a:r>
                        <a:rPr lang="en-US" sz="1400" dirty="0" smtClean="0">
                          <a:latin typeface="Century Gothic" panose="020B0502020202020204" pitchFamily="34" charset="0"/>
                        </a:rPr>
                        <a:t>Medicaid</a:t>
                      </a:r>
                      <a:r>
                        <a:rPr lang="en-US" sz="1400" baseline="0" dirty="0" smtClean="0">
                          <a:latin typeface="Century Gothic" panose="020B0502020202020204" pitchFamily="34" charset="0"/>
                        </a:rPr>
                        <a:t> vs. private</a:t>
                      </a:r>
                      <a:endParaRPr lang="en-US" sz="1400" dirty="0">
                        <a:latin typeface="Century Gothic" panose="020B0502020202020204" pitchFamily="34" charset="0"/>
                      </a:endParaRPr>
                    </a:p>
                  </a:txBody>
                  <a:tcPr/>
                </a:tc>
                <a:extLst>
                  <a:ext uri="{0D108BD9-81ED-4DB2-BD59-A6C34878D82A}">
                    <a16:rowId xmlns:a16="http://schemas.microsoft.com/office/drawing/2014/main" xmlns="" val="10000"/>
                  </a:ext>
                </a:extLst>
              </a:tr>
              <a:tr h="190588">
                <a:tc>
                  <a:txBody>
                    <a:bodyPr/>
                    <a:lstStyle/>
                    <a:p>
                      <a:pPr algn="ctr"/>
                      <a:r>
                        <a:rPr lang="en-US" sz="1400" dirty="0" smtClean="0">
                          <a:latin typeface="Century Gothic" panose="020B0502020202020204" pitchFamily="34" charset="0"/>
                        </a:rPr>
                        <a:t>34.1% vs. 19.8%</a:t>
                      </a:r>
                      <a:endParaRPr lang="en-US" sz="1400" dirty="0">
                        <a:latin typeface="Century Gothic" panose="020B0502020202020204" pitchFamily="34" charset="0"/>
                      </a:endParaRPr>
                    </a:p>
                  </a:txBody>
                  <a:tcPr/>
                </a:tc>
                <a:tc>
                  <a:txBody>
                    <a:bodyPr/>
                    <a:lstStyle/>
                    <a:p>
                      <a:pPr algn="ctr"/>
                      <a:r>
                        <a:rPr lang="en-US" sz="1400" dirty="0" smtClean="0">
                          <a:latin typeface="Century Gothic" panose="020B0502020202020204" pitchFamily="34" charset="0"/>
                        </a:rPr>
                        <a:t>26.1% vs. 13.9%</a:t>
                      </a:r>
                      <a:endParaRPr lang="en-US" sz="1400" dirty="0">
                        <a:solidFill>
                          <a:schemeClr val="tx1"/>
                        </a:solidFill>
                        <a:latin typeface="Century Gothic" panose="020B0502020202020204" pitchFamily="34" charset="0"/>
                      </a:endParaRPr>
                    </a:p>
                  </a:txBody>
                  <a:tcPr/>
                </a:tc>
                <a:tc>
                  <a:txBody>
                    <a:bodyPr/>
                    <a:lstStyle/>
                    <a:p>
                      <a:pPr algn="ctr"/>
                      <a:r>
                        <a:rPr lang="en-US" sz="1400" dirty="0" smtClean="0">
                          <a:latin typeface="Century Gothic" panose="020B0502020202020204" pitchFamily="34" charset="0"/>
                        </a:rPr>
                        <a:t>27.1%  vs. 11.1%</a:t>
                      </a:r>
                      <a:endParaRPr lang="en-US" sz="1400" dirty="0">
                        <a:latin typeface="Century Gothic" panose="020B0502020202020204" pitchFamily="34" charset="0"/>
                      </a:endParaRPr>
                    </a:p>
                  </a:txBody>
                  <a:tcPr/>
                </a:tc>
                <a:extLst>
                  <a:ext uri="{0D108BD9-81ED-4DB2-BD59-A6C34878D82A}">
                    <a16:rowId xmlns:a16="http://schemas.microsoft.com/office/drawing/2014/main" xmlns="" val="10001"/>
                  </a:ext>
                </a:extLst>
              </a:tr>
            </a:tbl>
          </a:graphicData>
        </a:graphic>
      </p:graphicFrame>
      <p:sp>
        <p:nvSpPr>
          <p:cNvPr id="9" name="TextBox 8"/>
          <p:cNvSpPr txBox="1"/>
          <p:nvPr/>
        </p:nvSpPr>
        <p:spPr>
          <a:xfrm>
            <a:off x="313900" y="1543885"/>
            <a:ext cx="2540136" cy="584775"/>
          </a:xfrm>
          <a:prstGeom prst="rect">
            <a:avLst/>
          </a:prstGeom>
          <a:noFill/>
          <a:ln>
            <a:noFill/>
          </a:ln>
        </p:spPr>
        <p:txBody>
          <a:bodyPr wrap="square" rtlCol="0">
            <a:spAutoFit/>
          </a:bodyPr>
          <a:lstStyle/>
          <a:p>
            <a:pPr algn="ctr"/>
            <a:r>
              <a:rPr lang="en-US" sz="1600" dirty="0" smtClean="0">
                <a:solidFill>
                  <a:prstClr val="black"/>
                </a:solidFill>
                <a:latin typeface="Century Gothic" panose="020B0502020202020204" pitchFamily="34" charset="0"/>
              </a:rPr>
              <a:t>US Smoking Prevalence</a:t>
            </a:r>
          </a:p>
          <a:p>
            <a:pPr algn="ctr"/>
            <a:r>
              <a:rPr lang="en-US" sz="1600" dirty="0" smtClean="0">
                <a:solidFill>
                  <a:prstClr val="black"/>
                </a:solidFill>
                <a:latin typeface="Century Gothic" panose="020B0502020202020204" pitchFamily="34" charset="0"/>
              </a:rPr>
              <a:t>(15% overall)</a:t>
            </a:r>
          </a:p>
        </p:txBody>
      </p:sp>
      <p:sp>
        <p:nvSpPr>
          <p:cNvPr id="10" name="Rectangle 9"/>
          <p:cNvSpPr/>
          <p:nvPr/>
        </p:nvSpPr>
        <p:spPr>
          <a:xfrm>
            <a:off x="124683" y="6262880"/>
            <a:ext cx="12058733" cy="430887"/>
          </a:xfrm>
          <a:prstGeom prst="rect">
            <a:avLst/>
          </a:prstGeom>
        </p:spPr>
        <p:txBody>
          <a:bodyPr wrap="square">
            <a:spAutoFit/>
          </a:bodyPr>
          <a:lstStyle/>
          <a:p>
            <a:pPr>
              <a:spcBef>
                <a:spcPct val="0"/>
              </a:spcBef>
            </a:pPr>
            <a:r>
              <a:rPr lang="en-US" altLang="en-US" sz="1100" dirty="0">
                <a:solidFill>
                  <a:prstClr val="black"/>
                </a:solidFill>
                <a:latin typeface="Century Gothic" panose="020B0502020202020204" pitchFamily="34" charset="0"/>
              </a:rPr>
              <a:t>Nicole </a:t>
            </a:r>
            <a:r>
              <a:rPr lang="en-US" altLang="en-US" sz="1100" dirty="0" err="1" smtClean="0">
                <a:solidFill>
                  <a:prstClr val="black"/>
                </a:solidFill>
                <a:latin typeface="Century Gothic" panose="020B0502020202020204" pitchFamily="34" charset="0"/>
              </a:rPr>
              <a:t>Herbst</a:t>
            </a:r>
            <a:r>
              <a:rPr lang="en-US" altLang="en-US" sz="1100" dirty="0" smtClean="0">
                <a:solidFill>
                  <a:prstClr val="black"/>
                </a:solidFill>
                <a:latin typeface="Century Gothic" panose="020B0502020202020204" pitchFamily="34" charset="0"/>
              </a:rPr>
              <a:t>, Eric Helm,</a:t>
            </a:r>
            <a:r>
              <a:rPr lang="en-US" altLang="en-US" sz="1100" baseline="30000" dirty="0" smtClean="0">
                <a:solidFill>
                  <a:prstClr val="black"/>
                </a:solidFill>
                <a:latin typeface="Century Gothic" panose="020B0502020202020204" pitchFamily="34" charset="0"/>
              </a:rPr>
              <a:t>, </a:t>
            </a:r>
            <a:r>
              <a:rPr lang="en-US" altLang="en-US" sz="1100" dirty="0" smtClean="0">
                <a:solidFill>
                  <a:prstClr val="black"/>
                </a:solidFill>
                <a:latin typeface="Century Gothic" panose="020B0502020202020204" pitchFamily="34" charset="0"/>
              </a:rPr>
              <a:t>Carmel Fitzgerald, </a:t>
            </a:r>
            <a:r>
              <a:rPr lang="en-US" altLang="en-US" sz="1100" dirty="0">
                <a:solidFill>
                  <a:prstClr val="black"/>
                </a:solidFill>
                <a:latin typeface="Century Gothic" panose="020B0502020202020204" pitchFamily="34" charset="0"/>
              </a:rPr>
              <a:t>Charlie </a:t>
            </a:r>
            <a:r>
              <a:rPr lang="en-US" altLang="en-US" sz="1100" dirty="0" smtClean="0">
                <a:solidFill>
                  <a:prstClr val="black"/>
                </a:solidFill>
                <a:latin typeface="Century Gothic" panose="020B0502020202020204" pitchFamily="34" charset="0"/>
              </a:rPr>
              <a:t>O'Donnell, Carolina Wong, </a:t>
            </a:r>
            <a:r>
              <a:rPr lang="en-US" altLang="en-US" sz="1100" dirty="0">
                <a:solidFill>
                  <a:prstClr val="black"/>
                </a:solidFill>
                <a:latin typeface="Century Gothic" panose="020B0502020202020204" pitchFamily="34" charset="0"/>
              </a:rPr>
              <a:t>Renda S </a:t>
            </a:r>
            <a:r>
              <a:rPr lang="en-US" altLang="en-US" sz="1100" dirty="0" smtClean="0">
                <a:solidFill>
                  <a:prstClr val="black"/>
                </a:solidFill>
                <a:latin typeface="Century Gothic" panose="020B0502020202020204" pitchFamily="34" charset="0"/>
              </a:rPr>
              <a:t>Wiener, </a:t>
            </a:r>
            <a:r>
              <a:rPr lang="en-US" altLang="en-US" sz="1100" dirty="0">
                <a:solidFill>
                  <a:prstClr val="black"/>
                </a:solidFill>
                <a:latin typeface="Century Gothic" panose="020B0502020202020204" pitchFamily="34" charset="0"/>
              </a:rPr>
              <a:t>Hasmeena Kathuria </a:t>
            </a:r>
            <a:r>
              <a:rPr lang="en-US" altLang="en-US" sz="1100" dirty="0" smtClean="0">
                <a:solidFill>
                  <a:prstClr val="black"/>
                </a:solidFill>
                <a:latin typeface="Century Gothic" panose="020B0502020202020204" pitchFamily="34" charset="0"/>
              </a:rPr>
              <a:t>Capitalizing on the Teachable Moment: Implementation of an inpatient smoking cessation consult service. </a:t>
            </a:r>
            <a:r>
              <a:rPr lang="en-US" sz="1100" dirty="0" smtClean="0">
                <a:solidFill>
                  <a:prstClr val="black"/>
                </a:solidFill>
                <a:latin typeface="Century Gothic" panose="020B0502020202020204" pitchFamily="34" charset="0"/>
                <a:ea typeface="Calibri" panose="020F0502020204030204" pitchFamily="34" charset="0"/>
                <a:cs typeface="Times New Roman" panose="02020603050405020304" pitchFamily="18" charset="0"/>
              </a:rPr>
              <a:t> </a:t>
            </a:r>
            <a:r>
              <a:rPr lang="en-US" sz="1100" dirty="0" smtClean="0">
                <a:solidFill>
                  <a:prstClr val="black"/>
                </a:solidFill>
                <a:latin typeface="Century Gothic" panose="020B0502020202020204" pitchFamily="34" charset="0"/>
              </a:rPr>
              <a:t>(abstract). Am J </a:t>
            </a:r>
            <a:r>
              <a:rPr lang="en-US" sz="1100" dirty="0" err="1" smtClean="0">
                <a:solidFill>
                  <a:prstClr val="black"/>
                </a:solidFill>
                <a:latin typeface="Century Gothic" panose="020B0502020202020204" pitchFamily="34" charset="0"/>
              </a:rPr>
              <a:t>Respir</a:t>
            </a:r>
            <a:r>
              <a:rPr lang="en-US" sz="1100" dirty="0" smtClean="0">
                <a:solidFill>
                  <a:prstClr val="black"/>
                </a:solidFill>
                <a:latin typeface="Century Gothic" panose="020B0502020202020204" pitchFamily="34" charset="0"/>
              </a:rPr>
              <a:t> </a:t>
            </a:r>
            <a:r>
              <a:rPr lang="en-US" sz="1100" dirty="0" err="1" smtClean="0">
                <a:solidFill>
                  <a:prstClr val="black"/>
                </a:solidFill>
                <a:latin typeface="Century Gothic" panose="020B0502020202020204" pitchFamily="34" charset="0"/>
              </a:rPr>
              <a:t>Crit</a:t>
            </a:r>
            <a:r>
              <a:rPr lang="en-US" sz="1100" dirty="0" smtClean="0">
                <a:solidFill>
                  <a:prstClr val="black"/>
                </a:solidFill>
                <a:latin typeface="Century Gothic" panose="020B0502020202020204" pitchFamily="34" charset="0"/>
              </a:rPr>
              <a:t> Care Med.; </a:t>
            </a:r>
            <a:r>
              <a:rPr lang="en-US" altLang="en-US" sz="1100" dirty="0" smtClean="0">
                <a:solidFill>
                  <a:prstClr val="black"/>
                </a:solidFill>
                <a:latin typeface="Century Gothic" panose="020B0502020202020204" pitchFamily="34" charset="0"/>
              </a:rPr>
              <a:t>Centers </a:t>
            </a:r>
            <a:r>
              <a:rPr lang="en-US" altLang="en-US" sz="1100" dirty="0">
                <a:solidFill>
                  <a:prstClr val="black"/>
                </a:solidFill>
                <a:latin typeface="Century Gothic" panose="020B0502020202020204" pitchFamily="34" charset="0"/>
              </a:rPr>
              <a:t>for Disease Control and Prevention, MMWR, 2016; 65(44), 1205-11</a:t>
            </a:r>
            <a:r>
              <a:rPr lang="en-US" altLang="en-US" sz="1100" dirty="0" smtClean="0">
                <a:solidFill>
                  <a:prstClr val="black"/>
                </a:solidFill>
                <a:latin typeface="Century Gothic" panose="020B0502020202020204" pitchFamily="34" charset="0"/>
              </a:rPr>
              <a:t>.</a:t>
            </a:r>
            <a:endParaRPr lang="en-US" altLang="en-US" sz="11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64878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37319"/>
            <a:ext cx="8839200" cy="905681"/>
          </a:xfrm>
        </p:spPr>
        <p:txBody>
          <a:bodyPr>
            <a:noAutofit/>
          </a:bodyPr>
          <a:lstStyle/>
          <a:p>
            <a:r>
              <a:rPr lang="en-US" b="1" dirty="0">
                <a:solidFill>
                  <a:schemeClr val="tx2"/>
                </a:solidFill>
              </a:rPr>
              <a:t>Faculty Development Seminars</a:t>
            </a:r>
          </a:p>
        </p:txBody>
      </p:sp>
      <p:sp>
        <p:nvSpPr>
          <p:cNvPr id="5" name="Content Placeholder 4"/>
          <p:cNvSpPr>
            <a:spLocks noGrp="1"/>
          </p:cNvSpPr>
          <p:nvPr>
            <p:ph idx="1"/>
          </p:nvPr>
        </p:nvSpPr>
        <p:spPr>
          <a:xfrm>
            <a:off x="1752600" y="1219200"/>
            <a:ext cx="8686800" cy="5334000"/>
          </a:xfrm>
        </p:spPr>
        <p:txBody>
          <a:bodyPr>
            <a:normAutofit/>
          </a:bodyPr>
          <a:lstStyle/>
          <a:p>
            <a:r>
              <a:rPr lang="en-US" b="1" dirty="0">
                <a:solidFill>
                  <a:srgbClr val="C00000"/>
                </a:solidFill>
              </a:rPr>
              <a:t>Using Mobile Technology to Enhance Patient Outcomes</a:t>
            </a:r>
          </a:p>
          <a:p>
            <a:pPr lvl="1"/>
            <a:r>
              <a:rPr lang="en-US" dirty="0"/>
              <a:t>Christopher Shanahan, Rebecca Mishuris, Jeffrey Kalish</a:t>
            </a:r>
          </a:p>
          <a:p>
            <a:pPr lvl="1">
              <a:spcAft>
                <a:spcPts val="1200"/>
              </a:spcAft>
            </a:pPr>
            <a:r>
              <a:rPr lang="en-US" dirty="0"/>
              <a:t>January 30</a:t>
            </a:r>
            <a:r>
              <a:rPr lang="en-US" baseline="30000" dirty="0"/>
              <a:t>th</a:t>
            </a:r>
            <a:r>
              <a:rPr lang="en-US" dirty="0"/>
              <a:t> from 12-1pm in Wilkins</a:t>
            </a:r>
          </a:p>
          <a:p>
            <a:r>
              <a:rPr lang="en-US" b="1" dirty="0">
                <a:solidFill>
                  <a:srgbClr val="C00000"/>
                </a:solidFill>
              </a:rPr>
              <a:t>Incorporating Active Learning Strategies into Your Teaching</a:t>
            </a:r>
          </a:p>
          <a:p>
            <a:pPr lvl="1"/>
            <a:r>
              <a:rPr lang="en-US" dirty="0"/>
              <a:t>Molly Cohen-Osher</a:t>
            </a:r>
          </a:p>
          <a:p>
            <a:pPr lvl="1">
              <a:spcAft>
                <a:spcPts val="1200"/>
              </a:spcAft>
            </a:pPr>
            <a:r>
              <a:rPr lang="en-US" dirty="0"/>
              <a:t>February 6</a:t>
            </a:r>
            <a:r>
              <a:rPr lang="en-US" baseline="30000" dirty="0"/>
              <a:t>th</a:t>
            </a:r>
            <a:r>
              <a:rPr lang="en-US" dirty="0"/>
              <a:t> from 12-1pm in Wilkins</a:t>
            </a:r>
          </a:p>
          <a:p>
            <a:pPr marL="457200" lvl="1" indent="0">
              <a:spcAft>
                <a:spcPts val="1200"/>
              </a:spcAft>
              <a:buNone/>
            </a:pPr>
            <a:endParaRPr lang="en-US" dirty="0"/>
          </a:p>
          <a:p>
            <a:pPr lvl="1"/>
            <a:endParaRPr lang="en-US" dirty="0"/>
          </a:p>
        </p:txBody>
      </p:sp>
      <p:sp>
        <p:nvSpPr>
          <p:cNvPr id="2" name="Slide Number Placeholder 1"/>
          <p:cNvSpPr>
            <a:spLocks noGrp="1"/>
          </p:cNvSpPr>
          <p:nvPr>
            <p:ph type="sldNum" sz="quarter" idx="12"/>
          </p:nvPr>
        </p:nvSpPr>
        <p:spPr/>
        <p:txBody>
          <a:bodyPr/>
          <a:lstStyle/>
          <a:p>
            <a:fld id="{35A3E30C-C1A5-BC43-BCB4-3FCBB1827E0C}" type="slidenum">
              <a:rPr lang="en-US" smtClean="0"/>
              <a:t>3</a:t>
            </a:fld>
            <a:endParaRPr lang="en-US"/>
          </a:p>
        </p:txBody>
      </p:sp>
    </p:spTree>
    <p:extLst>
      <p:ext uri="{BB962C8B-B14F-4D97-AF65-F5344CB8AC3E}">
        <p14:creationId xmlns:p14="http://schemas.microsoft.com/office/powerpoint/2010/main" val="2115451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solidFill>
                  <a:schemeClr val="bg1"/>
                </a:solidFill>
              </a:rPr>
              <a:t>	Number of Smokers Who Had Consult Ordered</a:t>
            </a:r>
            <a:endParaRPr lang="en-US" sz="3200" dirty="0">
              <a:solidFill>
                <a:schemeClr val="bg1"/>
              </a:solidFill>
            </a:endParaRPr>
          </a:p>
        </p:txBody>
      </p:sp>
      <p:graphicFrame>
        <p:nvGraphicFramePr>
          <p:cNvPr id="4" name="Content Placeholder 5"/>
          <p:cNvGraphicFramePr>
            <a:graphicFrameLocks noGrp="1"/>
          </p:cNvGraphicFramePr>
          <p:nvPr>
            <p:ph idx="1"/>
            <p:extLst/>
          </p:nvPr>
        </p:nvGraphicFramePr>
        <p:xfrm>
          <a:off x="667648" y="1404221"/>
          <a:ext cx="10972800" cy="43894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656088" y="2445476"/>
            <a:ext cx="2146673" cy="646331"/>
          </a:xfrm>
          <a:prstGeom prst="rect">
            <a:avLst/>
          </a:prstGeom>
          <a:noFill/>
          <a:ln>
            <a:noFill/>
          </a:ln>
        </p:spPr>
        <p:txBody>
          <a:bodyPr wrap="square" rtlCol="0">
            <a:spAutoFit/>
          </a:bodyPr>
          <a:lstStyle/>
          <a:p>
            <a:pPr algn="ctr"/>
            <a:r>
              <a:rPr lang="en-US" b="1" dirty="0" smtClean="0">
                <a:solidFill>
                  <a:prstClr val="black"/>
                </a:solidFill>
                <a:latin typeface="Century Gothic" panose="020B0502020202020204" pitchFamily="34" charset="0"/>
              </a:rPr>
              <a:t>65% smokers get consult ordered</a:t>
            </a:r>
          </a:p>
        </p:txBody>
      </p:sp>
      <p:sp>
        <p:nvSpPr>
          <p:cNvPr id="6" name="TextBox 1"/>
          <p:cNvSpPr txBox="1"/>
          <p:nvPr/>
        </p:nvSpPr>
        <p:spPr>
          <a:xfrm>
            <a:off x="4743312" y="1404221"/>
            <a:ext cx="7159332" cy="646331"/>
          </a:xfrm>
          <a:prstGeom prst="rect">
            <a:avLst/>
          </a:prstGeom>
          <a:solidFill>
            <a:schemeClr val="bg1">
              <a:lumMod val="95000"/>
            </a:schemeClr>
          </a:solidFill>
          <a:ln>
            <a:solidFill>
              <a:schemeClr val="accent3"/>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solidFill>
                  <a:prstClr val="black"/>
                </a:solidFill>
                <a:latin typeface="Century Gothic" panose="020B0502020202020204" pitchFamily="34" charset="0"/>
              </a:rPr>
              <a:t>Percent of smokers whose clinicians signed off on the order set</a:t>
            </a:r>
          </a:p>
          <a:p>
            <a:r>
              <a:rPr lang="en-US" sz="1800" b="1" dirty="0" smtClean="0">
                <a:solidFill>
                  <a:prstClr val="black"/>
                </a:solidFill>
                <a:latin typeface="Century Gothic" panose="020B0502020202020204" pitchFamily="34" charset="0"/>
              </a:rPr>
              <a:t>Adoption: </a:t>
            </a:r>
            <a:r>
              <a:rPr lang="en-US" sz="1800" b="1" dirty="0">
                <a:solidFill>
                  <a:prstClr val="black"/>
                </a:solidFill>
                <a:latin typeface="Century Gothic" panose="020B0502020202020204" pitchFamily="34" charset="0"/>
              </a:rPr>
              <a:t>E</a:t>
            </a:r>
            <a:r>
              <a:rPr lang="en-US" sz="1800" b="1" dirty="0" smtClean="0">
                <a:solidFill>
                  <a:prstClr val="black"/>
                </a:solidFill>
                <a:latin typeface="Century Gothic" panose="020B0502020202020204" pitchFamily="34" charset="0"/>
              </a:rPr>
              <a:t>xplore barriers</a:t>
            </a:r>
          </a:p>
        </p:txBody>
      </p:sp>
      <p:sp>
        <p:nvSpPr>
          <p:cNvPr id="8" name="Rectangle 7"/>
          <p:cNvSpPr/>
          <p:nvPr/>
        </p:nvSpPr>
        <p:spPr>
          <a:xfrm>
            <a:off x="124683" y="6262880"/>
            <a:ext cx="12058733" cy="430887"/>
          </a:xfrm>
          <a:prstGeom prst="rect">
            <a:avLst/>
          </a:prstGeom>
        </p:spPr>
        <p:txBody>
          <a:bodyPr wrap="square">
            <a:spAutoFit/>
          </a:bodyPr>
          <a:lstStyle/>
          <a:p>
            <a:pPr>
              <a:spcBef>
                <a:spcPct val="0"/>
              </a:spcBef>
            </a:pPr>
            <a:r>
              <a:rPr lang="en-US" altLang="en-US" sz="1100" dirty="0">
                <a:solidFill>
                  <a:prstClr val="black"/>
                </a:solidFill>
                <a:latin typeface="Century Gothic" panose="020B0502020202020204" pitchFamily="34" charset="0"/>
              </a:rPr>
              <a:t>Nicole </a:t>
            </a:r>
            <a:r>
              <a:rPr lang="en-US" altLang="en-US" sz="1100" dirty="0" err="1">
                <a:solidFill>
                  <a:prstClr val="black"/>
                </a:solidFill>
                <a:latin typeface="Century Gothic" panose="020B0502020202020204" pitchFamily="34" charset="0"/>
              </a:rPr>
              <a:t>Herbst</a:t>
            </a:r>
            <a:r>
              <a:rPr lang="en-US" altLang="en-US" sz="1100" dirty="0">
                <a:solidFill>
                  <a:prstClr val="black"/>
                </a:solidFill>
                <a:latin typeface="Century Gothic" panose="020B0502020202020204" pitchFamily="34" charset="0"/>
              </a:rPr>
              <a:t>, Eric Helm,</a:t>
            </a:r>
            <a:r>
              <a:rPr lang="en-US" altLang="en-US" sz="1100" baseline="30000" dirty="0">
                <a:solidFill>
                  <a:prstClr val="black"/>
                </a:solidFill>
                <a:latin typeface="Century Gothic" panose="020B0502020202020204" pitchFamily="34" charset="0"/>
              </a:rPr>
              <a:t>, </a:t>
            </a:r>
            <a:r>
              <a:rPr lang="en-US" altLang="en-US" sz="1100" dirty="0">
                <a:solidFill>
                  <a:prstClr val="black"/>
                </a:solidFill>
                <a:latin typeface="Century Gothic" panose="020B0502020202020204" pitchFamily="34" charset="0"/>
              </a:rPr>
              <a:t>Carmel Fitzgerald, Charlie O'Donnell, Carolina Wong, </a:t>
            </a:r>
            <a:r>
              <a:rPr lang="en-US" altLang="en-US" sz="1100" dirty="0" err="1">
                <a:solidFill>
                  <a:prstClr val="black"/>
                </a:solidFill>
                <a:latin typeface="Century Gothic" panose="020B0502020202020204" pitchFamily="34" charset="0"/>
              </a:rPr>
              <a:t>Renda</a:t>
            </a:r>
            <a:r>
              <a:rPr lang="en-US" altLang="en-US" sz="1100" dirty="0">
                <a:solidFill>
                  <a:prstClr val="black"/>
                </a:solidFill>
                <a:latin typeface="Century Gothic" panose="020B0502020202020204" pitchFamily="34" charset="0"/>
              </a:rPr>
              <a:t> S Wiener, </a:t>
            </a:r>
            <a:r>
              <a:rPr lang="en-US" altLang="en-US" sz="1100" dirty="0" err="1">
                <a:solidFill>
                  <a:prstClr val="black"/>
                </a:solidFill>
                <a:latin typeface="Century Gothic" panose="020B0502020202020204" pitchFamily="34" charset="0"/>
              </a:rPr>
              <a:t>Hasmeena</a:t>
            </a:r>
            <a:r>
              <a:rPr lang="en-US" altLang="en-US" sz="1100" dirty="0">
                <a:solidFill>
                  <a:prstClr val="black"/>
                </a:solidFill>
                <a:latin typeface="Century Gothic" panose="020B0502020202020204" pitchFamily="34" charset="0"/>
              </a:rPr>
              <a:t> </a:t>
            </a:r>
            <a:r>
              <a:rPr lang="en-US" altLang="en-US" sz="1100" dirty="0" err="1">
                <a:solidFill>
                  <a:prstClr val="black"/>
                </a:solidFill>
                <a:latin typeface="Century Gothic" panose="020B0502020202020204" pitchFamily="34" charset="0"/>
              </a:rPr>
              <a:t>Kathuria</a:t>
            </a:r>
            <a:r>
              <a:rPr lang="en-US" altLang="en-US" sz="1100" dirty="0">
                <a:solidFill>
                  <a:prstClr val="black"/>
                </a:solidFill>
                <a:latin typeface="Century Gothic" panose="020B0502020202020204" pitchFamily="34" charset="0"/>
              </a:rPr>
              <a:t> Capitalizing on the Teachable Moment: Implementation of an inpatient smoking cessation consult service. 2017 </a:t>
            </a:r>
            <a:r>
              <a:rPr lang="en-US" sz="11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a:t>
            </a:r>
            <a:r>
              <a:rPr lang="en-US" sz="1100" dirty="0">
                <a:solidFill>
                  <a:prstClr val="black"/>
                </a:solidFill>
                <a:latin typeface="Century Gothic" panose="020B0502020202020204" pitchFamily="34" charset="0"/>
              </a:rPr>
              <a:t>(abstract). Am J </a:t>
            </a:r>
            <a:r>
              <a:rPr lang="en-US" sz="1100" dirty="0" err="1">
                <a:solidFill>
                  <a:prstClr val="black"/>
                </a:solidFill>
                <a:latin typeface="Century Gothic" panose="020B0502020202020204" pitchFamily="34" charset="0"/>
              </a:rPr>
              <a:t>Respir</a:t>
            </a:r>
            <a:r>
              <a:rPr lang="en-US" sz="1100" dirty="0">
                <a:solidFill>
                  <a:prstClr val="black"/>
                </a:solidFill>
                <a:latin typeface="Century Gothic" panose="020B0502020202020204" pitchFamily="34" charset="0"/>
              </a:rPr>
              <a:t> </a:t>
            </a:r>
            <a:r>
              <a:rPr lang="en-US" sz="1100" dirty="0" err="1">
                <a:solidFill>
                  <a:prstClr val="black"/>
                </a:solidFill>
                <a:latin typeface="Century Gothic" panose="020B0502020202020204" pitchFamily="34" charset="0"/>
              </a:rPr>
              <a:t>Crit</a:t>
            </a:r>
            <a:r>
              <a:rPr lang="en-US" sz="1100" dirty="0">
                <a:solidFill>
                  <a:prstClr val="black"/>
                </a:solidFill>
                <a:latin typeface="Century Gothic" panose="020B0502020202020204" pitchFamily="34" charset="0"/>
              </a:rPr>
              <a:t> Care Med</a:t>
            </a:r>
            <a:endParaRPr lang="en-US" sz="11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3752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solidFill>
                  <a:schemeClr val="bg1"/>
                </a:solidFill>
              </a:rPr>
              <a:t>Patient Acceptance of Counseling, Nicotine Replacement Therapy, &amp; Outpatient Referrals (Aug 2016 – Jan 2017)</a:t>
            </a:r>
            <a:endParaRPr lang="en-US" sz="2800" dirty="0">
              <a:solidFill>
                <a:schemeClr val="bg1"/>
              </a:solidFill>
            </a:endParaRPr>
          </a:p>
        </p:txBody>
      </p:sp>
      <p:graphicFrame>
        <p:nvGraphicFramePr>
          <p:cNvPr id="4" name="Content Placeholder 3"/>
          <p:cNvGraphicFramePr>
            <a:graphicFrameLocks noGrp="1"/>
          </p:cNvGraphicFramePr>
          <p:nvPr>
            <p:ph idx="1"/>
            <p:extLst/>
          </p:nvPr>
        </p:nvGraphicFramePr>
        <p:xfrm>
          <a:off x="252920" y="1455175"/>
          <a:ext cx="11649723" cy="44441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283370" y="1648981"/>
            <a:ext cx="1794411" cy="1600438"/>
          </a:xfrm>
          <a:prstGeom prst="rect">
            <a:avLst/>
          </a:prstGeom>
          <a:solidFill>
            <a:schemeClr val="bg1">
              <a:lumMod val="95000"/>
            </a:schemeClr>
          </a:solidFill>
          <a:ln>
            <a:solidFill>
              <a:schemeClr val="accent3"/>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prstClr val="black"/>
                </a:solidFill>
                <a:latin typeface="Century Gothic" panose="020B0502020202020204" pitchFamily="34" charset="0"/>
              </a:rPr>
              <a:t>Research: Nursing &amp; IT </a:t>
            </a:r>
            <a:r>
              <a:rPr lang="en-US" sz="1400" b="1" dirty="0">
                <a:solidFill>
                  <a:prstClr val="black"/>
                </a:solidFill>
                <a:latin typeface="Century Gothic" panose="020B0502020202020204" pitchFamily="34" charset="0"/>
              </a:rPr>
              <a:t>&gt;</a:t>
            </a:r>
            <a:r>
              <a:rPr lang="en-US" sz="1400" b="1" dirty="0" smtClean="0">
                <a:solidFill>
                  <a:prstClr val="black"/>
                </a:solidFill>
                <a:latin typeface="Century Gothic" panose="020B0502020202020204" pitchFamily="34" charset="0"/>
              </a:rPr>
              <a:t>implement </a:t>
            </a:r>
            <a:r>
              <a:rPr lang="en-US" sz="1400" b="1" dirty="0">
                <a:solidFill>
                  <a:prstClr val="black"/>
                </a:solidFill>
                <a:latin typeface="Century Gothic" panose="020B0502020202020204" pitchFamily="34" charset="0"/>
              </a:rPr>
              <a:t>patient </a:t>
            </a:r>
            <a:r>
              <a:rPr lang="en-US" sz="1400" b="1" dirty="0" smtClean="0">
                <a:solidFill>
                  <a:prstClr val="black"/>
                </a:solidFill>
                <a:latin typeface="Century Gothic" panose="020B0502020202020204" pitchFamily="34" charset="0"/>
              </a:rPr>
              <a:t>education on meds; initiation of Chantix while hospitalized;</a:t>
            </a:r>
          </a:p>
          <a:p>
            <a:r>
              <a:rPr lang="en-US" sz="1400" b="1" dirty="0" smtClean="0">
                <a:solidFill>
                  <a:prstClr val="black"/>
                </a:solidFill>
                <a:latin typeface="Century Gothic" panose="020B0502020202020204" pitchFamily="34" charset="0"/>
              </a:rPr>
              <a:t>exploring barriers </a:t>
            </a:r>
            <a:endParaRPr lang="en-US" sz="1400" b="1" dirty="0">
              <a:solidFill>
                <a:prstClr val="black"/>
              </a:solidFill>
              <a:latin typeface="Century Gothic" panose="020B0502020202020204" pitchFamily="34" charset="0"/>
            </a:endParaRPr>
          </a:p>
        </p:txBody>
      </p:sp>
      <p:sp>
        <p:nvSpPr>
          <p:cNvPr id="6" name="TextBox 7"/>
          <p:cNvSpPr txBox="1"/>
          <p:nvPr/>
        </p:nvSpPr>
        <p:spPr>
          <a:xfrm>
            <a:off x="6808493" y="2878713"/>
            <a:ext cx="2352927" cy="954107"/>
          </a:xfrm>
          <a:prstGeom prst="rect">
            <a:avLst/>
          </a:prstGeom>
          <a:solidFill>
            <a:schemeClr val="bg1">
              <a:lumMod val="95000"/>
            </a:schemeClr>
          </a:solidFill>
          <a:ln>
            <a:solidFill>
              <a:schemeClr val="accent3"/>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prstClr val="black"/>
                </a:solidFill>
                <a:latin typeface="Century Gothic" panose="020B0502020202020204" pitchFamily="34" charset="0"/>
              </a:rPr>
              <a:t>Research: Longitudinal  </a:t>
            </a:r>
            <a:r>
              <a:rPr lang="en-US" sz="1400" b="1" dirty="0">
                <a:solidFill>
                  <a:prstClr val="black"/>
                </a:solidFill>
                <a:latin typeface="Century Gothic" panose="020B0502020202020204" pitchFamily="34" charset="0"/>
              </a:rPr>
              <a:t>treatment  in </a:t>
            </a:r>
            <a:r>
              <a:rPr lang="en-US" sz="1400" b="1" dirty="0" smtClean="0">
                <a:solidFill>
                  <a:prstClr val="black"/>
                </a:solidFill>
                <a:latin typeface="Century Gothic" panose="020B0502020202020204" pitchFamily="34" charset="0"/>
              </a:rPr>
              <a:t>methadone and ambulatory clinics;  discharge recs; IVR</a:t>
            </a:r>
          </a:p>
        </p:txBody>
      </p:sp>
      <p:sp>
        <p:nvSpPr>
          <p:cNvPr id="7" name="TextBox 8"/>
          <p:cNvSpPr txBox="1"/>
          <p:nvPr/>
        </p:nvSpPr>
        <p:spPr>
          <a:xfrm>
            <a:off x="10023069" y="2340103"/>
            <a:ext cx="1879574" cy="954107"/>
          </a:xfrm>
          <a:prstGeom prst="rect">
            <a:avLst/>
          </a:prstGeom>
          <a:solidFill>
            <a:schemeClr val="bg1">
              <a:lumMod val="95000"/>
            </a:schemeClr>
          </a:solidFill>
          <a:ln>
            <a:solidFill>
              <a:schemeClr val="accent3"/>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prstClr val="black"/>
                </a:solidFill>
                <a:latin typeface="Century Gothic" panose="020B0502020202020204" pitchFamily="34" charset="0"/>
              </a:rPr>
              <a:t>Research: </a:t>
            </a:r>
            <a:endParaRPr lang="en-US" sz="1400" b="1" dirty="0">
              <a:solidFill>
                <a:prstClr val="black"/>
              </a:solidFill>
              <a:latin typeface="Century Gothic" panose="020B0502020202020204" pitchFamily="34" charset="0"/>
            </a:endParaRPr>
          </a:p>
          <a:p>
            <a:r>
              <a:rPr lang="en-US" sz="1400" b="1" dirty="0" smtClean="0">
                <a:solidFill>
                  <a:prstClr val="black"/>
                </a:solidFill>
                <a:latin typeface="Century Gothic" panose="020B0502020202020204" pitchFamily="34" charset="0"/>
              </a:rPr>
              <a:t>meds </a:t>
            </a:r>
            <a:r>
              <a:rPr lang="en-US" sz="1400" b="1" dirty="0">
                <a:solidFill>
                  <a:prstClr val="black"/>
                </a:solidFill>
                <a:latin typeface="Century Gothic" panose="020B0502020202020204" pitchFamily="34" charset="0"/>
              </a:rPr>
              <a:t>to </a:t>
            </a:r>
            <a:r>
              <a:rPr lang="en-US" sz="1400" b="1" dirty="0" smtClean="0">
                <a:solidFill>
                  <a:prstClr val="black"/>
                </a:solidFill>
                <a:latin typeface="Century Gothic" panose="020B0502020202020204" pitchFamily="34" charset="0"/>
              </a:rPr>
              <a:t>bed; Nursing, pharmacy involvement</a:t>
            </a:r>
            <a:endParaRPr lang="en-US" sz="1400" b="1" dirty="0">
              <a:solidFill>
                <a:prstClr val="black"/>
              </a:solidFill>
              <a:latin typeface="Century Gothic" panose="020B0502020202020204" pitchFamily="34" charset="0"/>
            </a:endParaRPr>
          </a:p>
        </p:txBody>
      </p:sp>
      <p:sp>
        <p:nvSpPr>
          <p:cNvPr id="8" name="Rectangle 7"/>
          <p:cNvSpPr/>
          <p:nvPr/>
        </p:nvSpPr>
        <p:spPr>
          <a:xfrm>
            <a:off x="124683" y="6262880"/>
            <a:ext cx="12058733" cy="430887"/>
          </a:xfrm>
          <a:prstGeom prst="rect">
            <a:avLst/>
          </a:prstGeom>
        </p:spPr>
        <p:txBody>
          <a:bodyPr wrap="square">
            <a:spAutoFit/>
          </a:bodyPr>
          <a:lstStyle/>
          <a:p>
            <a:pPr>
              <a:spcBef>
                <a:spcPct val="0"/>
              </a:spcBef>
            </a:pPr>
            <a:r>
              <a:rPr lang="en-US" altLang="en-US" sz="1100" dirty="0">
                <a:solidFill>
                  <a:prstClr val="black"/>
                </a:solidFill>
                <a:latin typeface="Century Gothic" panose="020B0502020202020204" pitchFamily="34" charset="0"/>
              </a:rPr>
              <a:t>Nicole </a:t>
            </a:r>
            <a:r>
              <a:rPr lang="en-US" altLang="en-US" sz="1100" dirty="0" err="1">
                <a:solidFill>
                  <a:prstClr val="black"/>
                </a:solidFill>
                <a:latin typeface="Century Gothic" panose="020B0502020202020204" pitchFamily="34" charset="0"/>
              </a:rPr>
              <a:t>Herbst</a:t>
            </a:r>
            <a:r>
              <a:rPr lang="en-US" altLang="en-US" sz="1100" dirty="0">
                <a:solidFill>
                  <a:prstClr val="black"/>
                </a:solidFill>
                <a:latin typeface="Century Gothic" panose="020B0502020202020204" pitchFamily="34" charset="0"/>
              </a:rPr>
              <a:t>, Eric Helm,</a:t>
            </a:r>
            <a:r>
              <a:rPr lang="en-US" altLang="en-US" sz="1100" baseline="30000" dirty="0">
                <a:solidFill>
                  <a:prstClr val="black"/>
                </a:solidFill>
                <a:latin typeface="Century Gothic" panose="020B0502020202020204" pitchFamily="34" charset="0"/>
              </a:rPr>
              <a:t>, </a:t>
            </a:r>
            <a:r>
              <a:rPr lang="en-US" altLang="en-US" sz="1100" dirty="0">
                <a:solidFill>
                  <a:prstClr val="black"/>
                </a:solidFill>
                <a:latin typeface="Century Gothic" panose="020B0502020202020204" pitchFamily="34" charset="0"/>
              </a:rPr>
              <a:t>Carmel Fitzgerald, Charlie O'Donnell, Carolina Wong, </a:t>
            </a:r>
            <a:r>
              <a:rPr lang="en-US" altLang="en-US" sz="1100" dirty="0" err="1">
                <a:solidFill>
                  <a:prstClr val="black"/>
                </a:solidFill>
                <a:latin typeface="Century Gothic" panose="020B0502020202020204" pitchFamily="34" charset="0"/>
              </a:rPr>
              <a:t>Renda</a:t>
            </a:r>
            <a:r>
              <a:rPr lang="en-US" altLang="en-US" sz="1100" dirty="0">
                <a:solidFill>
                  <a:prstClr val="black"/>
                </a:solidFill>
                <a:latin typeface="Century Gothic" panose="020B0502020202020204" pitchFamily="34" charset="0"/>
              </a:rPr>
              <a:t> S Wiener, </a:t>
            </a:r>
            <a:r>
              <a:rPr lang="en-US" altLang="en-US" sz="1100" dirty="0" err="1">
                <a:solidFill>
                  <a:prstClr val="black"/>
                </a:solidFill>
                <a:latin typeface="Century Gothic" panose="020B0502020202020204" pitchFamily="34" charset="0"/>
              </a:rPr>
              <a:t>Hasmeena</a:t>
            </a:r>
            <a:r>
              <a:rPr lang="en-US" altLang="en-US" sz="1100" dirty="0">
                <a:solidFill>
                  <a:prstClr val="black"/>
                </a:solidFill>
                <a:latin typeface="Century Gothic" panose="020B0502020202020204" pitchFamily="34" charset="0"/>
              </a:rPr>
              <a:t> </a:t>
            </a:r>
            <a:r>
              <a:rPr lang="en-US" altLang="en-US" sz="1100" dirty="0" err="1">
                <a:solidFill>
                  <a:prstClr val="black"/>
                </a:solidFill>
                <a:latin typeface="Century Gothic" panose="020B0502020202020204" pitchFamily="34" charset="0"/>
              </a:rPr>
              <a:t>Kathuria</a:t>
            </a:r>
            <a:r>
              <a:rPr lang="en-US" altLang="en-US" sz="1100" dirty="0">
                <a:solidFill>
                  <a:prstClr val="black"/>
                </a:solidFill>
                <a:latin typeface="Century Gothic" panose="020B0502020202020204" pitchFamily="34" charset="0"/>
              </a:rPr>
              <a:t> Capitalizing on the Teachable Moment: Implementation of an inpatient smoking cessation consult service. </a:t>
            </a:r>
            <a:r>
              <a:rPr lang="en-US" sz="11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2017 </a:t>
            </a:r>
            <a:r>
              <a:rPr lang="en-US" sz="1100" dirty="0">
                <a:solidFill>
                  <a:prstClr val="black"/>
                </a:solidFill>
                <a:latin typeface="Century Gothic" panose="020B0502020202020204" pitchFamily="34" charset="0"/>
              </a:rPr>
              <a:t>(abstract). Am J </a:t>
            </a:r>
            <a:r>
              <a:rPr lang="en-US" sz="1100" dirty="0" err="1">
                <a:solidFill>
                  <a:prstClr val="black"/>
                </a:solidFill>
                <a:latin typeface="Century Gothic" panose="020B0502020202020204" pitchFamily="34" charset="0"/>
              </a:rPr>
              <a:t>Respir</a:t>
            </a:r>
            <a:r>
              <a:rPr lang="en-US" sz="1100" dirty="0">
                <a:solidFill>
                  <a:prstClr val="black"/>
                </a:solidFill>
                <a:latin typeface="Century Gothic" panose="020B0502020202020204" pitchFamily="34" charset="0"/>
              </a:rPr>
              <a:t> </a:t>
            </a:r>
            <a:r>
              <a:rPr lang="en-US" sz="1100" dirty="0" err="1">
                <a:solidFill>
                  <a:prstClr val="black"/>
                </a:solidFill>
                <a:latin typeface="Century Gothic" panose="020B0502020202020204" pitchFamily="34" charset="0"/>
              </a:rPr>
              <a:t>Crit</a:t>
            </a:r>
            <a:r>
              <a:rPr lang="en-US" sz="1100" dirty="0">
                <a:solidFill>
                  <a:prstClr val="black"/>
                </a:solidFill>
                <a:latin typeface="Century Gothic" panose="020B0502020202020204" pitchFamily="34" charset="0"/>
              </a:rPr>
              <a:t> Care Med</a:t>
            </a:r>
            <a:endParaRPr lang="en-US" sz="11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94908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3866"/>
          </a:xfrm>
        </p:spPr>
        <p:txBody>
          <a:bodyPr>
            <a:normAutofit fontScale="90000"/>
          </a:bodyPr>
          <a:lstStyle/>
          <a:p>
            <a:endParaRPr lang="en-US" dirty="0"/>
          </a:p>
        </p:txBody>
      </p:sp>
      <p:graphicFrame>
        <p:nvGraphicFramePr>
          <p:cNvPr id="4" name="Content Placeholder 3"/>
          <p:cNvGraphicFramePr>
            <a:graphicFrameLocks noGrp="1"/>
          </p:cNvGraphicFramePr>
          <p:nvPr>
            <p:ph idx="1"/>
            <p:extLst/>
          </p:nvPr>
        </p:nvGraphicFramePr>
        <p:xfrm>
          <a:off x="838199" y="134293"/>
          <a:ext cx="11020865" cy="6309360"/>
        </p:xfrm>
        <a:graphic>
          <a:graphicData uri="http://schemas.openxmlformats.org/drawingml/2006/table">
            <a:tbl>
              <a:tblPr firstRow="1" bandRow="1">
                <a:tableStyleId>{5C22544A-7EE6-4342-B048-85BDC9FD1C3A}</a:tableStyleId>
              </a:tblPr>
              <a:tblGrid>
                <a:gridCol w="4953001"/>
                <a:gridCol w="6067864"/>
              </a:tblGrid>
              <a:tr h="370840">
                <a:tc>
                  <a:txBody>
                    <a:bodyPr/>
                    <a:lstStyle/>
                    <a:p>
                      <a:r>
                        <a:rPr lang="en-US" sz="2400" dirty="0" smtClean="0"/>
                        <a:t>Barriers</a:t>
                      </a:r>
                      <a:endParaRPr lang="en-US" sz="2400" dirty="0"/>
                    </a:p>
                  </a:txBody>
                  <a:tcPr anchor="ctr"/>
                </a:tc>
                <a:tc>
                  <a:txBody>
                    <a:bodyPr/>
                    <a:lstStyle/>
                    <a:p>
                      <a:r>
                        <a:rPr lang="en-US" sz="2400" dirty="0" smtClean="0"/>
                        <a:t>Representative Quotes</a:t>
                      </a:r>
                      <a:endParaRPr lang="en-US" sz="2400" dirty="0"/>
                    </a:p>
                  </a:txBody>
                  <a:tcPr anchor="ctr"/>
                </a:tc>
              </a:tr>
              <a:tr h="370840">
                <a:tc>
                  <a:txBody>
                    <a:bodyPr/>
                    <a:lstStyle/>
                    <a:p>
                      <a:r>
                        <a:rPr lang="en-US" sz="2000" b="1" u="sng" baseline="0" dirty="0" smtClean="0"/>
                        <a:t>Physicians perceptions of smoker’s motivation</a:t>
                      </a:r>
                    </a:p>
                    <a:p>
                      <a:pPr marL="342900" lvl="0" indent="-342900">
                        <a:buFont typeface="Arial" panose="020B0604020202020204" pitchFamily="34" charset="0"/>
                        <a:buChar char="•"/>
                      </a:pPr>
                      <a:r>
                        <a:rPr lang="en-US" sz="2000" baseline="0" dirty="0" smtClean="0"/>
                        <a:t>Patients with low health literacy, acute illness, and psychiatric disease have little motivation to quit.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dk1"/>
                          </a:solidFill>
                          <a:effectLst/>
                          <a:latin typeface="+mn-lt"/>
                          <a:ea typeface="+mn-ea"/>
                          <a:cs typeface="+mn-cs"/>
                        </a:rPr>
                        <a:t>“I think that they see smoking as sort of the least of their problems or a crutch that helps make them tolerate their other problems..”</a:t>
                      </a:r>
                    </a:p>
                  </a:txBody>
                  <a:tcPr anchor="ctr"/>
                </a:tc>
              </a:tr>
              <a:tr h="370840">
                <a:tc>
                  <a:txBody>
                    <a:bodyPr/>
                    <a:lstStyle/>
                    <a:p>
                      <a:r>
                        <a:rPr lang="en-US" sz="2000" b="1" u="sng" dirty="0" smtClean="0"/>
                        <a:t>Clinician</a:t>
                      </a:r>
                      <a:r>
                        <a:rPr lang="en-US" sz="2000" b="1" u="sng" baseline="0" dirty="0" smtClean="0"/>
                        <a:t> Factors:</a:t>
                      </a:r>
                    </a:p>
                    <a:p>
                      <a:pPr marL="342900" lvl="0" indent="-342900">
                        <a:buFont typeface="Arial" panose="020B0604020202020204" pitchFamily="34" charset="0"/>
                        <a:buChar char="•"/>
                      </a:pPr>
                      <a:r>
                        <a:rPr lang="en-US" sz="2000" baseline="0" dirty="0" smtClean="0"/>
                        <a:t>In the inpatient setting, smoking cessation is not a priority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dk1"/>
                          </a:solidFill>
                          <a:effectLst/>
                          <a:latin typeface="+mn-lt"/>
                          <a:ea typeface="+mn-ea"/>
                          <a:cs typeface="+mn-cs"/>
                        </a:rPr>
                        <a:t>“I will say it has been a fault of mine to not always follow up on those recommendations, especially at times of discharge.”</a:t>
                      </a:r>
                    </a:p>
                  </a:txBody>
                  <a:tcPr anchor="ct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BPA Annoyance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smtClean="0"/>
                        <a:t>“I don’t like that it</a:t>
                      </a:r>
                      <a:r>
                        <a:rPr lang="en-US" sz="1800" i="1" baseline="0" dirty="0" smtClean="0"/>
                        <a:t> (BPA) </a:t>
                      </a:r>
                      <a:r>
                        <a:rPr lang="en-US" sz="1800" i="1" dirty="0" smtClean="0"/>
                        <a:t>prevents you from getting to the chart when you need to do something”</a:t>
                      </a:r>
                    </a:p>
                  </a:txBody>
                  <a:tcPr anchor="ct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Smoking cessation counseling is more of an outpatient issue</a:t>
                      </a:r>
                      <a:endParaRPr lang="en-US" sz="20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smtClean="0"/>
                        <a:t>“...I feel really comfortable doing outpatient counseling … but I almost never do that inpatient” </a:t>
                      </a:r>
                    </a:p>
                  </a:txBody>
                  <a:tcPr anchor="ctr"/>
                </a:tc>
              </a:tr>
              <a:tr h="370840">
                <a:tc>
                  <a:txBody>
                    <a:bodyPr/>
                    <a:lstStyle/>
                    <a:p>
                      <a:r>
                        <a:rPr lang="en-US" sz="2000" b="1" u="sng" dirty="0" smtClean="0"/>
                        <a:t>System Issues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u="none" dirty="0" smtClean="0"/>
                        <a:t>Clinicians</a:t>
                      </a:r>
                      <a:r>
                        <a:rPr lang="en-US" sz="2000" u="none" baseline="0" dirty="0" smtClean="0"/>
                        <a:t> are unaware of smoking metrics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dk1"/>
                          </a:solidFill>
                          <a:effectLst/>
                          <a:latin typeface="+mn-lt"/>
                          <a:ea typeface="+mn-ea"/>
                          <a:cs typeface="+mn-cs"/>
                        </a:rPr>
                        <a:t>“I can’t say that I am actually (knowledgeable) in terms of the actual performance measures.”</a:t>
                      </a:r>
                      <a:endParaRPr lang="en-US" sz="1800" kern="1200" dirty="0" smtClean="0">
                        <a:solidFill>
                          <a:schemeClr val="dk1"/>
                        </a:solidFill>
                        <a:effectLst/>
                        <a:latin typeface="+mn-lt"/>
                        <a:ea typeface="+mn-ea"/>
                        <a:cs typeface="+mn-cs"/>
                      </a:endParaRPr>
                    </a:p>
                  </a:txBody>
                  <a:tcPr anchor="ct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u="none" baseline="0" dirty="0" smtClean="0"/>
                        <a:t>Poor communication with smoking cessation team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u="none" baseline="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dk1"/>
                          </a:solidFill>
                          <a:effectLst/>
                          <a:latin typeface="+mn-lt"/>
                          <a:ea typeface="+mn-ea"/>
                          <a:cs typeface="+mn-cs"/>
                        </a:rPr>
                        <a:t>“I’ve seen the tobacco treatment consult service</a:t>
                      </a:r>
                      <a:r>
                        <a:rPr lang="en-US" sz="1800" i="1" kern="1200" baseline="0" dirty="0" smtClean="0">
                          <a:solidFill>
                            <a:schemeClr val="dk1"/>
                          </a:solidFill>
                          <a:effectLst/>
                          <a:latin typeface="+mn-lt"/>
                          <a:ea typeface="+mn-ea"/>
                          <a:cs typeface="+mn-cs"/>
                        </a:rPr>
                        <a:t> </a:t>
                      </a:r>
                      <a:r>
                        <a:rPr lang="en-US" sz="1800" i="1" kern="1200" dirty="0" smtClean="0">
                          <a:solidFill>
                            <a:schemeClr val="dk1"/>
                          </a:solidFill>
                          <a:effectLst/>
                          <a:latin typeface="+mn-lt"/>
                          <a:ea typeface="+mn-ea"/>
                          <a:cs typeface="+mn-cs"/>
                        </a:rPr>
                        <a:t>talking to patients, but I haven’t actually had them then come back to me and say “We spoke with them and this is what they’re thinking.’”</a:t>
                      </a:r>
                      <a:endParaRPr lang="en-US" sz="1800" kern="1200" dirty="0" smtClean="0">
                        <a:solidFill>
                          <a:schemeClr val="dk1"/>
                        </a:solidFill>
                        <a:effectLst/>
                        <a:latin typeface="+mn-lt"/>
                        <a:ea typeface="+mn-ea"/>
                        <a:cs typeface="+mn-cs"/>
                      </a:endParaRPr>
                    </a:p>
                  </a:txBody>
                  <a:tcPr anchor="ctr"/>
                </a:tc>
              </a:tr>
            </a:tbl>
          </a:graphicData>
        </a:graphic>
      </p:graphicFrame>
      <p:sp>
        <p:nvSpPr>
          <p:cNvPr id="3" name="TextBox 2"/>
          <p:cNvSpPr txBox="1"/>
          <p:nvPr/>
        </p:nvSpPr>
        <p:spPr>
          <a:xfrm>
            <a:off x="433925" y="6443653"/>
            <a:ext cx="11425139" cy="461665"/>
          </a:xfrm>
          <a:prstGeom prst="rect">
            <a:avLst/>
          </a:prstGeom>
          <a:noFill/>
        </p:spPr>
        <p:txBody>
          <a:bodyPr wrap="square" rtlCol="0">
            <a:spAutoFit/>
          </a:bodyPr>
          <a:lstStyle/>
          <a:p>
            <a:r>
              <a:rPr lang="en-US" sz="1200" dirty="0">
                <a:solidFill>
                  <a:prstClr val="black"/>
                </a:solidFill>
              </a:rPr>
              <a:t>B. Seth, N. </a:t>
            </a:r>
            <a:r>
              <a:rPr lang="en-US" sz="1200" dirty="0" err="1">
                <a:solidFill>
                  <a:prstClr val="black"/>
                </a:solidFill>
              </a:rPr>
              <a:t>Herbst</a:t>
            </a:r>
            <a:r>
              <a:rPr lang="en-US" sz="1200" dirty="0">
                <a:solidFill>
                  <a:prstClr val="black"/>
                </a:solidFill>
              </a:rPr>
              <a:t>, </a:t>
            </a:r>
            <a:r>
              <a:rPr lang="en-US" sz="1200" dirty="0" smtClean="0">
                <a:solidFill>
                  <a:prstClr val="black"/>
                </a:solidFill>
              </a:rPr>
              <a:t>K Clark </a:t>
            </a:r>
            <a:r>
              <a:rPr lang="en-US" sz="1200" dirty="0">
                <a:solidFill>
                  <a:prstClr val="black"/>
                </a:solidFill>
              </a:rPr>
              <a:t>E. Helm, C. Wong, C. O'Donnell, C. Fitzgerald, R. Wiener, H. </a:t>
            </a:r>
            <a:r>
              <a:rPr lang="en-US" sz="1200" dirty="0" smtClean="0">
                <a:solidFill>
                  <a:prstClr val="black"/>
                </a:solidFill>
              </a:rPr>
              <a:t>Kathuria Provider-level </a:t>
            </a:r>
            <a:r>
              <a:rPr lang="en-US" sz="1200" dirty="0">
                <a:solidFill>
                  <a:prstClr val="black"/>
                </a:solidFill>
              </a:rPr>
              <a:t>barriers to adoption of a </a:t>
            </a:r>
            <a:r>
              <a:rPr lang="en-US" sz="1200" dirty="0" smtClean="0">
                <a:solidFill>
                  <a:prstClr val="black"/>
                </a:solidFill>
              </a:rPr>
              <a:t>large-scale inpatient </a:t>
            </a:r>
            <a:r>
              <a:rPr lang="en-US" sz="1200" dirty="0">
                <a:solidFill>
                  <a:prstClr val="black"/>
                </a:solidFill>
              </a:rPr>
              <a:t>tobacco treatment service </a:t>
            </a:r>
            <a:r>
              <a:rPr lang="en-US" sz="1200" dirty="0" smtClean="0">
                <a:solidFill>
                  <a:prstClr val="black"/>
                </a:solidFill>
              </a:rPr>
              <a:t>, Chest (abstract) 2017</a:t>
            </a:r>
            <a:endParaRPr lang="en-US" sz="1200" dirty="0">
              <a:solidFill>
                <a:prstClr val="black"/>
              </a:solidFill>
            </a:endParaRPr>
          </a:p>
        </p:txBody>
      </p:sp>
    </p:spTree>
    <p:extLst>
      <p:ext uri="{BB962C8B-B14F-4D97-AF65-F5344CB8AC3E}">
        <p14:creationId xmlns:p14="http://schemas.microsoft.com/office/powerpoint/2010/main" val="1553618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281551" y="390324"/>
          <a:ext cx="11657163" cy="5837672"/>
        </p:xfrm>
        <a:graphic>
          <a:graphicData uri="http://schemas.openxmlformats.org/drawingml/2006/table">
            <a:tbl>
              <a:tblPr firstRow="1" bandRow="1">
                <a:tableStyleId>{5C22544A-7EE6-4342-B048-85BDC9FD1C3A}</a:tableStyleId>
              </a:tblPr>
              <a:tblGrid>
                <a:gridCol w="11657163"/>
              </a:tblGrid>
              <a:tr h="481222">
                <a:tc>
                  <a:txBody>
                    <a:bodyPr/>
                    <a:lstStyle/>
                    <a:p>
                      <a:pPr algn="ctr"/>
                      <a:r>
                        <a:rPr lang="en-US" sz="2400" dirty="0" smtClean="0"/>
                        <a:t>Clinician</a:t>
                      </a:r>
                      <a:r>
                        <a:rPr lang="en-US" sz="2400" baseline="0" dirty="0" smtClean="0"/>
                        <a:t> Suggestions for Improving the Intervention to Hospitalized smokers</a:t>
                      </a:r>
                      <a:endParaRPr lang="en-US" sz="2400" dirty="0"/>
                    </a:p>
                  </a:txBody>
                  <a:tcPr/>
                </a:tc>
              </a:tr>
              <a:tr h="4503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sng" kern="1200" dirty="0" smtClean="0">
                          <a:solidFill>
                            <a:schemeClr val="dk1"/>
                          </a:solidFill>
                          <a:effectLst/>
                          <a:latin typeface="+mn-lt"/>
                          <a:ea typeface="+mn-ea"/>
                          <a:cs typeface="+mn-cs"/>
                        </a:rPr>
                        <a:t>Improving communication</a:t>
                      </a:r>
                      <a:r>
                        <a:rPr lang="en-US" sz="2400" b="1" i="0" u="sng" kern="1200" baseline="0" dirty="0" smtClean="0">
                          <a:solidFill>
                            <a:schemeClr val="dk1"/>
                          </a:solidFill>
                          <a:effectLst/>
                          <a:latin typeface="+mn-lt"/>
                          <a:ea typeface="+mn-ea"/>
                          <a:cs typeface="+mn-cs"/>
                        </a:rPr>
                        <a:t> with the Tobacco Treatment Service</a:t>
                      </a:r>
                      <a:endParaRPr lang="en-US" sz="2400" b="1" i="0" u="sng" kern="1200" dirty="0" smtClean="0">
                        <a:solidFill>
                          <a:schemeClr val="dk1"/>
                        </a:solidFill>
                        <a:effectLst/>
                        <a:latin typeface="+mn-lt"/>
                        <a:ea typeface="+mn-ea"/>
                        <a:cs typeface="+mn-cs"/>
                      </a:endParaRPr>
                    </a:p>
                  </a:txBody>
                  <a:tcPr/>
                </a:tc>
              </a:tr>
              <a:tr h="1961906">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200" i="1" kern="1200" dirty="0" smtClean="0">
                          <a:solidFill>
                            <a:schemeClr val="dk1"/>
                          </a:solidFill>
                          <a:effectLst/>
                          <a:latin typeface="+mn-lt"/>
                          <a:ea typeface="+mn-ea"/>
                          <a:cs typeface="+mn-cs"/>
                        </a:rPr>
                        <a:t>“If you’re actually having a consultant take the time to see a patient and make recommendations and then have them report in person, I think there’s going to be better follow through just because of the person to person contact.”</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2200" i="1" kern="1200" dirty="0" smtClean="0">
                          <a:solidFill>
                            <a:schemeClr val="dk1"/>
                          </a:solidFill>
                          <a:effectLst/>
                          <a:latin typeface="+mn-lt"/>
                          <a:ea typeface="+mn-ea"/>
                          <a:cs typeface="+mn-cs"/>
                        </a:rPr>
                        <a:t>“…anytime a recommendation comes in from a consult team, I think it’s nice to get a text page, because it makes you more aware that that note has gone in.”</a:t>
                      </a:r>
                    </a:p>
                  </a:txBody>
                  <a:tcPr/>
                </a:tc>
              </a:tr>
              <a:tr h="4503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sng" kern="1200" dirty="0" smtClean="0">
                          <a:solidFill>
                            <a:schemeClr val="dk1"/>
                          </a:solidFill>
                          <a:effectLst/>
                          <a:latin typeface="+mn-lt"/>
                          <a:ea typeface="+mn-ea"/>
                          <a:cs typeface="+mn-cs"/>
                        </a:rPr>
                        <a:t>Improving transition of care to the outpatient setting</a:t>
                      </a:r>
                    </a:p>
                  </a:txBody>
                  <a:tcPr/>
                </a:tc>
              </a:tr>
              <a:tr h="2480144">
                <a:tc>
                  <a: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2200" i="1" kern="1200" dirty="0" smtClean="0">
                          <a:solidFill>
                            <a:schemeClr val="dk1"/>
                          </a:solidFill>
                          <a:effectLst/>
                          <a:latin typeface="+mn-lt"/>
                          <a:ea typeface="+mn-ea"/>
                          <a:cs typeface="+mn-cs"/>
                        </a:rPr>
                        <a:t>“In an ideal world, they would be able to get it (smoking cessation medications) right at discharge.”</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2200" i="1" kern="1200" dirty="0" smtClean="0">
                          <a:solidFill>
                            <a:schemeClr val="dk1"/>
                          </a:solidFill>
                          <a:effectLst/>
                          <a:latin typeface="+mn-lt"/>
                          <a:ea typeface="+mn-ea"/>
                          <a:cs typeface="+mn-cs"/>
                        </a:rPr>
                        <a:t>“You could do a meds to bed for a month supply of the patch and the gum… so they’re leaving the hospital with it in hand” </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2200" i="1" kern="1200" dirty="0" smtClean="0">
                          <a:solidFill>
                            <a:schemeClr val="dk1"/>
                          </a:solidFill>
                          <a:effectLst/>
                          <a:latin typeface="+mn-lt"/>
                          <a:ea typeface="+mn-ea"/>
                          <a:cs typeface="+mn-cs"/>
                        </a:rPr>
                        <a:t>“Then the other part of that is …making this (tobacco dependence) an outstanding issue on the discharge summary…I think it’s very important to have them (PCPs) on board so that they continue what was started in the hospital.”</a:t>
                      </a:r>
                    </a:p>
                  </a:txBody>
                  <a:tcPr/>
                </a:tc>
              </a:tr>
            </a:tbl>
          </a:graphicData>
        </a:graphic>
      </p:graphicFrame>
      <p:sp>
        <p:nvSpPr>
          <p:cNvPr id="3" name="TextBox 2"/>
          <p:cNvSpPr txBox="1"/>
          <p:nvPr/>
        </p:nvSpPr>
        <p:spPr>
          <a:xfrm>
            <a:off x="446804" y="6358490"/>
            <a:ext cx="11337365" cy="461665"/>
          </a:xfrm>
          <a:prstGeom prst="rect">
            <a:avLst/>
          </a:prstGeom>
          <a:noFill/>
        </p:spPr>
        <p:txBody>
          <a:bodyPr wrap="square" rtlCol="0">
            <a:spAutoFit/>
          </a:bodyPr>
          <a:lstStyle/>
          <a:p>
            <a:r>
              <a:rPr lang="en-US" sz="1200" dirty="0">
                <a:solidFill>
                  <a:prstClr val="black"/>
                </a:solidFill>
              </a:rPr>
              <a:t>B. Seth, N. </a:t>
            </a:r>
            <a:r>
              <a:rPr lang="en-US" sz="1200" dirty="0" err="1">
                <a:solidFill>
                  <a:prstClr val="black"/>
                </a:solidFill>
              </a:rPr>
              <a:t>Herbst</a:t>
            </a:r>
            <a:r>
              <a:rPr lang="en-US" sz="1200" dirty="0">
                <a:solidFill>
                  <a:prstClr val="black"/>
                </a:solidFill>
              </a:rPr>
              <a:t>, </a:t>
            </a:r>
            <a:r>
              <a:rPr lang="en-US" sz="1200" dirty="0" smtClean="0">
                <a:solidFill>
                  <a:prstClr val="black"/>
                </a:solidFill>
              </a:rPr>
              <a:t>K Clark, E</a:t>
            </a:r>
            <a:r>
              <a:rPr lang="en-US" sz="1200" dirty="0">
                <a:solidFill>
                  <a:prstClr val="black"/>
                </a:solidFill>
              </a:rPr>
              <a:t>. Helm, C. Wong, C. O'Donnell, C. Fitzgerald, R. Wiener, H. </a:t>
            </a:r>
            <a:r>
              <a:rPr lang="en-US" sz="1200" dirty="0" smtClean="0">
                <a:solidFill>
                  <a:prstClr val="black"/>
                </a:solidFill>
              </a:rPr>
              <a:t>Kathuria Provider-level </a:t>
            </a:r>
            <a:r>
              <a:rPr lang="en-US" sz="1200" dirty="0">
                <a:solidFill>
                  <a:prstClr val="black"/>
                </a:solidFill>
              </a:rPr>
              <a:t>barriers to adoption of a </a:t>
            </a:r>
            <a:r>
              <a:rPr lang="en-US" sz="1200" dirty="0" smtClean="0">
                <a:solidFill>
                  <a:prstClr val="black"/>
                </a:solidFill>
              </a:rPr>
              <a:t>large-scale inpatient </a:t>
            </a:r>
            <a:r>
              <a:rPr lang="en-US" sz="1200" dirty="0">
                <a:solidFill>
                  <a:prstClr val="black"/>
                </a:solidFill>
              </a:rPr>
              <a:t>tobacco treatment service </a:t>
            </a:r>
            <a:r>
              <a:rPr lang="en-US" sz="1200" dirty="0" smtClean="0">
                <a:solidFill>
                  <a:prstClr val="black"/>
                </a:solidFill>
              </a:rPr>
              <a:t>, Chest (abstract) 2017</a:t>
            </a:r>
            <a:endParaRPr lang="en-US" sz="1200" dirty="0">
              <a:solidFill>
                <a:prstClr val="black"/>
              </a:solidFill>
            </a:endParaRPr>
          </a:p>
        </p:txBody>
      </p:sp>
    </p:spTree>
    <p:extLst>
      <p:ext uri="{BB962C8B-B14F-4D97-AF65-F5344CB8AC3E}">
        <p14:creationId xmlns:p14="http://schemas.microsoft.com/office/powerpoint/2010/main" val="3695949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solidFill>
                  <a:schemeClr val="bg1"/>
                </a:solidFill>
              </a:rPr>
              <a:t>BMC Tobacco Consults:  Aug 2016 – Jan 2017</a:t>
            </a:r>
            <a:endParaRPr lang="en-US" sz="3600" dirty="0">
              <a:solidFill>
                <a:schemeClr val="bg1"/>
              </a:solidFill>
            </a:endParaRPr>
          </a:p>
        </p:txBody>
      </p:sp>
      <p:sp>
        <p:nvSpPr>
          <p:cNvPr id="4" name="Rectangle 3"/>
          <p:cNvSpPr/>
          <p:nvPr/>
        </p:nvSpPr>
        <p:spPr>
          <a:xfrm>
            <a:off x="124683" y="6262880"/>
            <a:ext cx="12058733" cy="430887"/>
          </a:xfrm>
          <a:prstGeom prst="rect">
            <a:avLst/>
          </a:prstGeom>
        </p:spPr>
        <p:txBody>
          <a:bodyPr wrap="square">
            <a:spAutoFit/>
          </a:bodyPr>
          <a:lstStyle/>
          <a:p>
            <a:pPr>
              <a:spcBef>
                <a:spcPct val="0"/>
              </a:spcBef>
            </a:pPr>
            <a:r>
              <a:rPr lang="en-US" altLang="en-US" sz="1100" dirty="0">
                <a:solidFill>
                  <a:prstClr val="black"/>
                </a:solidFill>
                <a:latin typeface="Century Gothic" panose="020B0502020202020204" pitchFamily="34" charset="0"/>
              </a:rPr>
              <a:t>Nicole </a:t>
            </a:r>
            <a:r>
              <a:rPr lang="en-US" altLang="en-US" sz="1100" dirty="0" err="1">
                <a:solidFill>
                  <a:prstClr val="black"/>
                </a:solidFill>
                <a:latin typeface="Century Gothic" panose="020B0502020202020204" pitchFamily="34" charset="0"/>
              </a:rPr>
              <a:t>Herbst</a:t>
            </a:r>
            <a:r>
              <a:rPr lang="en-US" altLang="en-US" sz="1100" dirty="0">
                <a:solidFill>
                  <a:prstClr val="black"/>
                </a:solidFill>
                <a:latin typeface="Century Gothic" panose="020B0502020202020204" pitchFamily="34" charset="0"/>
              </a:rPr>
              <a:t>, Eric Helm,</a:t>
            </a:r>
            <a:r>
              <a:rPr lang="en-US" altLang="en-US" sz="1100" baseline="30000" dirty="0">
                <a:solidFill>
                  <a:prstClr val="black"/>
                </a:solidFill>
                <a:latin typeface="Century Gothic" panose="020B0502020202020204" pitchFamily="34" charset="0"/>
              </a:rPr>
              <a:t>, </a:t>
            </a:r>
            <a:r>
              <a:rPr lang="en-US" altLang="en-US" sz="1100" dirty="0">
                <a:solidFill>
                  <a:prstClr val="black"/>
                </a:solidFill>
                <a:latin typeface="Century Gothic" panose="020B0502020202020204" pitchFamily="34" charset="0"/>
              </a:rPr>
              <a:t>Carmel Fitzgerald, Charlie O'Donnell, Carolina Wong, </a:t>
            </a:r>
            <a:r>
              <a:rPr lang="en-US" altLang="en-US" sz="1100" dirty="0" err="1">
                <a:solidFill>
                  <a:prstClr val="black"/>
                </a:solidFill>
                <a:latin typeface="Century Gothic" panose="020B0502020202020204" pitchFamily="34" charset="0"/>
              </a:rPr>
              <a:t>Renda</a:t>
            </a:r>
            <a:r>
              <a:rPr lang="en-US" altLang="en-US" sz="1100" dirty="0">
                <a:solidFill>
                  <a:prstClr val="black"/>
                </a:solidFill>
                <a:latin typeface="Century Gothic" panose="020B0502020202020204" pitchFamily="34" charset="0"/>
              </a:rPr>
              <a:t> S Wiener, </a:t>
            </a:r>
            <a:r>
              <a:rPr lang="en-US" altLang="en-US" sz="1100" dirty="0" err="1">
                <a:solidFill>
                  <a:prstClr val="black"/>
                </a:solidFill>
                <a:latin typeface="Century Gothic" panose="020B0502020202020204" pitchFamily="34" charset="0"/>
              </a:rPr>
              <a:t>Hasmeena</a:t>
            </a:r>
            <a:r>
              <a:rPr lang="en-US" altLang="en-US" sz="1100" dirty="0">
                <a:solidFill>
                  <a:prstClr val="black"/>
                </a:solidFill>
                <a:latin typeface="Century Gothic" panose="020B0502020202020204" pitchFamily="34" charset="0"/>
              </a:rPr>
              <a:t> </a:t>
            </a:r>
            <a:r>
              <a:rPr lang="en-US" altLang="en-US" sz="1100" dirty="0" err="1">
                <a:solidFill>
                  <a:prstClr val="black"/>
                </a:solidFill>
                <a:latin typeface="Century Gothic" panose="020B0502020202020204" pitchFamily="34" charset="0"/>
              </a:rPr>
              <a:t>Kathuria</a:t>
            </a:r>
            <a:r>
              <a:rPr lang="en-US" altLang="en-US" sz="1100" dirty="0">
                <a:solidFill>
                  <a:prstClr val="black"/>
                </a:solidFill>
                <a:latin typeface="Century Gothic" panose="020B0502020202020204" pitchFamily="34" charset="0"/>
              </a:rPr>
              <a:t> Capitalizing on the Teachable Moment: Implementation of an inpatient smoking cessation consult service. </a:t>
            </a:r>
            <a:r>
              <a:rPr lang="en-US" sz="11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2017 </a:t>
            </a:r>
            <a:r>
              <a:rPr lang="en-US" sz="1100" dirty="0">
                <a:solidFill>
                  <a:prstClr val="black"/>
                </a:solidFill>
                <a:latin typeface="Century Gothic" panose="020B0502020202020204" pitchFamily="34" charset="0"/>
              </a:rPr>
              <a:t>(abstract). Am J </a:t>
            </a:r>
            <a:r>
              <a:rPr lang="en-US" sz="1100" dirty="0" err="1">
                <a:solidFill>
                  <a:prstClr val="black"/>
                </a:solidFill>
                <a:latin typeface="Century Gothic" panose="020B0502020202020204" pitchFamily="34" charset="0"/>
              </a:rPr>
              <a:t>Respir</a:t>
            </a:r>
            <a:r>
              <a:rPr lang="en-US" sz="1100" dirty="0">
                <a:solidFill>
                  <a:prstClr val="black"/>
                </a:solidFill>
                <a:latin typeface="Century Gothic" panose="020B0502020202020204" pitchFamily="34" charset="0"/>
              </a:rPr>
              <a:t> </a:t>
            </a:r>
            <a:r>
              <a:rPr lang="en-US" sz="1100" dirty="0" err="1">
                <a:solidFill>
                  <a:prstClr val="black"/>
                </a:solidFill>
                <a:latin typeface="Century Gothic" panose="020B0502020202020204" pitchFamily="34" charset="0"/>
              </a:rPr>
              <a:t>Crit</a:t>
            </a:r>
            <a:r>
              <a:rPr lang="en-US" sz="1100" dirty="0">
                <a:solidFill>
                  <a:prstClr val="black"/>
                </a:solidFill>
                <a:latin typeface="Century Gothic" panose="020B0502020202020204" pitchFamily="34" charset="0"/>
              </a:rPr>
              <a:t> Care Med</a:t>
            </a:r>
            <a:endParaRPr lang="en-US" sz="11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5" name="Chart 4"/>
          <p:cNvGraphicFramePr>
            <a:graphicFrameLocks/>
          </p:cNvGraphicFramePr>
          <p:nvPr>
            <p:extLst/>
          </p:nvPr>
        </p:nvGraphicFramePr>
        <p:xfrm>
          <a:off x="1972858" y="1494288"/>
          <a:ext cx="8695141" cy="440961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52920" y="2246889"/>
            <a:ext cx="2991725" cy="1323439"/>
          </a:xfrm>
          <a:prstGeom prst="rect">
            <a:avLst/>
          </a:prstGeom>
          <a:solidFill>
            <a:schemeClr val="bg1">
              <a:lumMod val="95000"/>
            </a:schemeClr>
          </a:solidFill>
          <a:ln>
            <a:solidFill>
              <a:schemeClr val="accent3"/>
            </a:solidFill>
          </a:ln>
        </p:spPr>
        <p:txBody>
          <a:bodyPr wrap="square" rtlCol="0">
            <a:spAutoFit/>
          </a:bodyPr>
          <a:lstStyle/>
          <a:p>
            <a:r>
              <a:rPr lang="en-US" sz="1600" b="1" dirty="0" smtClean="0">
                <a:solidFill>
                  <a:prstClr val="black"/>
                </a:solidFill>
                <a:latin typeface="Century Gothic" panose="020B0502020202020204" pitchFamily="34" charset="0"/>
              </a:rPr>
              <a:t>Research Limited Resources</a:t>
            </a:r>
            <a:r>
              <a:rPr lang="en-US" sz="1600" b="1" dirty="0">
                <a:solidFill>
                  <a:prstClr val="black"/>
                </a:solidFill>
                <a:latin typeface="Century Gothic" panose="020B0502020202020204" pitchFamily="34" charset="0"/>
              </a:rPr>
              <a:t>: </a:t>
            </a:r>
          </a:p>
          <a:p>
            <a:r>
              <a:rPr lang="en-US" sz="1600" b="1" dirty="0">
                <a:solidFill>
                  <a:prstClr val="black"/>
                </a:solidFill>
                <a:latin typeface="Century Gothic" panose="020B0502020202020204" pitchFamily="34" charset="0"/>
              </a:rPr>
              <a:t>? target specific populations</a:t>
            </a:r>
          </a:p>
          <a:p>
            <a:r>
              <a:rPr lang="en-US" sz="1600" b="1" dirty="0">
                <a:solidFill>
                  <a:prstClr val="black"/>
                </a:solidFill>
                <a:latin typeface="Century Gothic" panose="020B0502020202020204" pitchFamily="34" charset="0"/>
              </a:rPr>
              <a:t>? </a:t>
            </a:r>
            <a:r>
              <a:rPr lang="en-US" sz="1600" b="1" dirty="0" smtClean="0">
                <a:solidFill>
                  <a:prstClr val="black"/>
                </a:solidFill>
                <a:latin typeface="Century Gothic" panose="020B0502020202020204" pitchFamily="34" charset="0"/>
              </a:rPr>
              <a:t>avatar </a:t>
            </a:r>
            <a:r>
              <a:rPr lang="en-US" sz="1600" b="1" dirty="0">
                <a:solidFill>
                  <a:prstClr val="black"/>
                </a:solidFill>
                <a:latin typeface="Century Gothic" panose="020B0502020202020204" pitchFamily="34" charset="0"/>
              </a:rPr>
              <a:t>vs in-person counseling</a:t>
            </a:r>
          </a:p>
          <a:p>
            <a:r>
              <a:rPr lang="en-US" sz="1600" b="1" dirty="0">
                <a:solidFill>
                  <a:prstClr val="black"/>
                </a:solidFill>
                <a:latin typeface="Century Gothic" panose="020B0502020202020204" pitchFamily="34" charset="0"/>
              </a:rPr>
              <a:t>? Engage other </a:t>
            </a:r>
            <a:r>
              <a:rPr lang="en-US" sz="1600" b="1" dirty="0" smtClean="0">
                <a:solidFill>
                  <a:prstClr val="black"/>
                </a:solidFill>
                <a:latin typeface="Century Gothic" panose="020B0502020202020204" pitchFamily="34" charset="0"/>
              </a:rPr>
              <a:t>personnel</a:t>
            </a:r>
            <a:endParaRPr lang="en-US" sz="16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460328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err="1" smtClean="0">
                <a:solidFill>
                  <a:schemeClr val="bg1"/>
                </a:solidFill>
              </a:rPr>
              <a:t>MassHealth</a:t>
            </a:r>
            <a:r>
              <a:rPr lang="en-US" sz="3600" dirty="0" smtClean="0">
                <a:solidFill>
                  <a:schemeClr val="bg1"/>
                </a:solidFill>
              </a:rPr>
              <a:t> v Non-</a:t>
            </a:r>
            <a:r>
              <a:rPr lang="en-US" sz="3600" dirty="0" err="1" smtClean="0">
                <a:solidFill>
                  <a:schemeClr val="bg1"/>
                </a:solidFill>
              </a:rPr>
              <a:t>MassHeath</a:t>
            </a:r>
            <a:r>
              <a:rPr lang="en-US" sz="3600" dirty="0" smtClean="0">
                <a:solidFill>
                  <a:schemeClr val="bg1"/>
                </a:solidFill>
              </a:rPr>
              <a:t> Tobacco Consults</a:t>
            </a:r>
            <a:endParaRPr lang="en-US" sz="3600" dirty="0">
              <a:solidFill>
                <a:schemeClr val="bg1"/>
              </a:solidFill>
            </a:endParaRPr>
          </a:p>
        </p:txBody>
      </p:sp>
      <p:graphicFrame>
        <p:nvGraphicFramePr>
          <p:cNvPr id="4" name="Chart 3"/>
          <p:cNvGraphicFramePr>
            <a:graphicFrameLocks/>
          </p:cNvGraphicFramePr>
          <p:nvPr>
            <p:extLst/>
          </p:nvPr>
        </p:nvGraphicFramePr>
        <p:xfrm>
          <a:off x="1278194" y="1350007"/>
          <a:ext cx="10514281" cy="44074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2920" y="2246889"/>
            <a:ext cx="2991725" cy="1815882"/>
          </a:xfrm>
          <a:prstGeom prst="rect">
            <a:avLst/>
          </a:prstGeom>
          <a:solidFill>
            <a:schemeClr val="bg1">
              <a:lumMod val="95000"/>
            </a:schemeClr>
          </a:solidFill>
          <a:ln>
            <a:solidFill>
              <a:schemeClr val="accent3"/>
            </a:solidFill>
          </a:ln>
        </p:spPr>
        <p:txBody>
          <a:bodyPr wrap="square" rtlCol="0">
            <a:spAutoFit/>
          </a:bodyPr>
          <a:lstStyle/>
          <a:p>
            <a:r>
              <a:rPr lang="en-US" sz="1600" b="1" dirty="0" smtClean="0">
                <a:solidFill>
                  <a:prstClr val="black"/>
                </a:solidFill>
                <a:latin typeface="Century Gothic" panose="020B0502020202020204" pitchFamily="34" charset="0"/>
              </a:rPr>
              <a:t>Research Limited Resources</a:t>
            </a:r>
            <a:r>
              <a:rPr lang="en-US" sz="1600" b="1" dirty="0">
                <a:solidFill>
                  <a:prstClr val="black"/>
                </a:solidFill>
                <a:latin typeface="Century Gothic" panose="020B0502020202020204" pitchFamily="34" charset="0"/>
              </a:rPr>
              <a:t>: </a:t>
            </a:r>
          </a:p>
          <a:p>
            <a:r>
              <a:rPr lang="en-US" sz="1600" b="1" dirty="0">
                <a:solidFill>
                  <a:prstClr val="black"/>
                </a:solidFill>
                <a:latin typeface="Century Gothic" panose="020B0502020202020204" pitchFamily="34" charset="0"/>
              </a:rPr>
              <a:t>? target specific populations</a:t>
            </a:r>
          </a:p>
          <a:p>
            <a:r>
              <a:rPr lang="en-US" sz="1600" b="1" dirty="0">
                <a:solidFill>
                  <a:prstClr val="black"/>
                </a:solidFill>
                <a:latin typeface="Century Gothic" panose="020B0502020202020204" pitchFamily="34" charset="0"/>
              </a:rPr>
              <a:t>? </a:t>
            </a:r>
            <a:r>
              <a:rPr lang="en-US" sz="1600" b="1" dirty="0" smtClean="0">
                <a:solidFill>
                  <a:prstClr val="black"/>
                </a:solidFill>
                <a:latin typeface="Century Gothic" panose="020B0502020202020204" pitchFamily="34" charset="0"/>
              </a:rPr>
              <a:t>avatar </a:t>
            </a:r>
            <a:r>
              <a:rPr lang="en-US" sz="1600" b="1" dirty="0">
                <a:solidFill>
                  <a:prstClr val="black"/>
                </a:solidFill>
                <a:latin typeface="Century Gothic" panose="020B0502020202020204" pitchFamily="34" charset="0"/>
              </a:rPr>
              <a:t>vs in-person counseling</a:t>
            </a:r>
          </a:p>
          <a:p>
            <a:r>
              <a:rPr lang="en-US" sz="1600" b="1" dirty="0">
                <a:solidFill>
                  <a:prstClr val="black"/>
                </a:solidFill>
                <a:latin typeface="Century Gothic" panose="020B0502020202020204" pitchFamily="34" charset="0"/>
              </a:rPr>
              <a:t>? Engage other </a:t>
            </a:r>
            <a:r>
              <a:rPr lang="en-US" sz="1600" b="1" dirty="0" smtClean="0">
                <a:solidFill>
                  <a:prstClr val="black"/>
                </a:solidFill>
                <a:latin typeface="Century Gothic" panose="020B0502020202020204" pitchFamily="34" charset="0"/>
              </a:rPr>
              <a:t>personnel such as community health workers</a:t>
            </a:r>
            <a:endParaRPr lang="en-US" sz="1600" b="1" dirty="0">
              <a:solidFill>
                <a:prstClr val="black"/>
              </a:solidFill>
              <a:latin typeface="Century Gothic" panose="020B0502020202020204" pitchFamily="34" charset="0"/>
            </a:endParaRPr>
          </a:p>
        </p:txBody>
      </p:sp>
      <p:sp>
        <p:nvSpPr>
          <p:cNvPr id="8" name="Rectangle 7"/>
          <p:cNvSpPr/>
          <p:nvPr/>
        </p:nvSpPr>
        <p:spPr>
          <a:xfrm>
            <a:off x="124683" y="6262880"/>
            <a:ext cx="12058733" cy="430887"/>
          </a:xfrm>
          <a:prstGeom prst="rect">
            <a:avLst/>
          </a:prstGeom>
        </p:spPr>
        <p:txBody>
          <a:bodyPr wrap="square">
            <a:spAutoFit/>
          </a:bodyPr>
          <a:lstStyle/>
          <a:p>
            <a:pPr>
              <a:spcBef>
                <a:spcPct val="0"/>
              </a:spcBef>
            </a:pPr>
            <a:r>
              <a:rPr lang="en-US" altLang="en-US" sz="1100" dirty="0">
                <a:solidFill>
                  <a:prstClr val="black"/>
                </a:solidFill>
                <a:latin typeface="Century Gothic" panose="020B0502020202020204" pitchFamily="34" charset="0"/>
              </a:rPr>
              <a:t>Nicole </a:t>
            </a:r>
            <a:r>
              <a:rPr lang="en-US" altLang="en-US" sz="1100" dirty="0" err="1">
                <a:solidFill>
                  <a:prstClr val="black"/>
                </a:solidFill>
                <a:latin typeface="Century Gothic" panose="020B0502020202020204" pitchFamily="34" charset="0"/>
              </a:rPr>
              <a:t>Herbst</a:t>
            </a:r>
            <a:r>
              <a:rPr lang="en-US" altLang="en-US" sz="1100" dirty="0">
                <a:solidFill>
                  <a:prstClr val="black"/>
                </a:solidFill>
                <a:latin typeface="Century Gothic" panose="020B0502020202020204" pitchFamily="34" charset="0"/>
              </a:rPr>
              <a:t>, Eric Helm,</a:t>
            </a:r>
            <a:r>
              <a:rPr lang="en-US" altLang="en-US" sz="1100" baseline="30000" dirty="0">
                <a:solidFill>
                  <a:prstClr val="black"/>
                </a:solidFill>
                <a:latin typeface="Century Gothic" panose="020B0502020202020204" pitchFamily="34" charset="0"/>
              </a:rPr>
              <a:t>, </a:t>
            </a:r>
            <a:r>
              <a:rPr lang="en-US" altLang="en-US" sz="1100" dirty="0">
                <a:solidFill>
                  <a:prstClr val="black"/>
                </a:solidFill>
                <a:latin typeface="Century Gothic" panose="020B0502020202020204" pitchFamily="34" charset="0"/>
              </a:rPr>
              <a:t>Carmel Fitzgerald, Charlie O'Donnell, Carolina Wong, </a:t>
            </a:r>
            <a:r>
              <a:rPr lang="en-US" altLang="en-US" sz="1100" dirty="0" err="1">
                <a:solidFill>
                  <a:prstClr val="black"/>
                </a:solidFill>
                <a:latin typeface="Century Gothic" panose="020B0502020202020204" pitchFamily="34" charset="0"/>
              </a:rPr>
              <a:t>Renda</a:t>
            </a:r>
            <a:r>
              <a:rPr lang="en-US" altLang="en-US" sz="1100" dirty="0">
                <a:solidFill>
                  <a:prstClr val="black"/>
                </a:solidFill>
                <a:latin typeface="Century Gothic" panose="020B0502020202020204" pitchFamily="34" charset="0"/>
              </a:rPr>
              <a:t> S Wiener, </a:t>
            </a:r>
            <a:r>
              <a:rPr lang="en-US" altLang="en-US" sz="1100" dirty="0" err="1">
                <a:solidFill>
                  <a:prstClr val="black"/>
                </a:solidFill>
                <a:latin typeface="Century Gothic" panose="020B0502020202020204" pitchFamily="34" charset="0"/>
              </a:rPr>
              <a:t>Hasmeena</a:t>
            </a:r>
            <a:r>
              <a:rPr lang="en-US" altLang="en-US" sz="1100" dirty="0">
                <a:solidFill>
                  <a:prstClr val="black"/>
                </a:solidFill>
                <a:latin typeface="Century Gothic" panose="020B0502020202020204" pitchFamily="34" charset="0"/>
              </a:rPr>
              <a:t> </a:t>
            </a:r>
            <a:r>
              <a:rPr lang="en-US" altLang="en-US" sz="1100" dirty="0" err="1">
                <a:solidFill>
                  <a:prstClr val="black"/>
                </a:solidFill>
                <a:latin typeface="Century Gothic" panose="020B0502020202020204" pitchFamily="34" charset="0"/>
              </a:rPr>
              <a:t>Kathuria</a:t>
            </a:r>
            <a:r>
              <a:rPr lang="en-US" altLang="en-US" sz="1100" dirty="0">
                <a:solidFill>
                  <a:prstClr val="black"/>
                </a:solidFill>
                <a:latin typeface="Century Gothic" panose="020B0502020202020204" pitchFamily="34" charset="0"/>
              </a:rPr>
              <a:t> Capitalizing on the Teachable Moment: Implementation of an inpatient smoking cessation consult service. </a:t>
            </a:r>
            <a:r>
              <a:rPr lang="en-US" sz="11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 2017 </a:t>
            </a:r>
            <a:r>
              <a:rPr lang="en-US" sz="1100" dirty="0">
                <a:solidFill>
                  <a:prstClr val="black"/>
                </a:solidFill>
                <a:latin typeface="Century Gothic" panose="020B0502020202020204" pitchFamily="34" charset="0"/>
              </a:rPr>
              <a:t>(abstract). Am J </a:t>
            </a:r>
            <a:r>
              <a:rPr lang="en-US" sz="1100" dirty="0" err="1">
                <a:solidFill>
                  <a:prstClr val="black"/>
                </a:solidFill>
                <a:latin typeface="Century Gothic" panose="020B0502020202020204" pitchFamily="34" charset="0"/>
              </a:rPr>
              <a:t>Respir</a:t>
            </a:r>
            <a:r>
              <a:rPr lang="en-US" sz="1100" dirty="0">
                <a:solidFill>
                  <a:prstClr val="black"/>
                </a:solidFill>
                <a:latin typeface="Century Gothic" panose="020B0502020202020204" pitchFamily="34" charset="0"/>
              </a:rPr>
              <a:t> </a:t>
            </a:r>
            <a:r>
              <a:rPr lang="en-US" sz="1100" dirty="0" err="1">
                <a:solidFill>
                  <a:prstClr val="black"/>
                </a:solidFill>
                <a:latin typeface="Century Gothic" panose="020B0502020202020204" pitchFamily="34" charset="0"/>
              </a:rPr>
              <a:t>Crit</a:t>
            </a:r>
            <a:r>
              <a:rPr lang="en-US" sz="1100" dirty="0">
                <a:solidFill>
                  <a:prstClr val="black"/>
                </a:solidFill>
                <a:latin typeface="Century Gothic" panose="020B0502020202020204" pitchFamily="34" charset="0"/>
              </a:rPr>
              <a:t> Care Med</a:t>
            </a:r>
            <a:endParaRPr lang="en-US" sz="11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9187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solidFill>
                  <a:schemeClr val="bg1"/>
                </a:solidFill>
              </a:rPr>
              <a:t>Effectiveness:  Improvement in Performance Measures</a:t>
            </a:r>
            <a:endParaRPr lang="en-US" sz="3200" dirty="0">
              <a:solidFill>
                <a:schemeClr val="bg1"/>
              </a:solidFill>
            </a:endParaRPr>
          </a:p>
        </p:txBody>
      </p:sp>
      <p:graphicFrame>
        <p:nvGraphicFramePr>
          <p:cNvPr id="4" name="Content Placeholder 8"/>
          <p:cNvGraphicFramePr>
            <a:graphicFrameLocks/>
          </p:cNvGraphicFramePr>
          <p:nvPr>
            <p:extLst/>
          </p:nvPr>
        </p:nvGraphicFramePr>
        <p:xfrm>
          <a:off x="232485" y="3350911"/>
          <a:ext cx="11669535" cy="2225040"/>
        </p:xfrm>
        <a:graphic>
          <a:graphicData uri="http://schemas.openxmlformats.org/drawingml/2006/table">
            <a:tbl>
              <a:tblPr firstRow="1" bandRow="1">
                <a:tableStyleId>{F5AB1C69-6EDB-4FF4-983F-18BD219EF322}</a:tableStyleId>
              </a:tblPr>
              <a:tblGrid>
                <a:gridCol w="3488901">
                  <a:extLst>
                    <a:ext uri="{9D8B030D-6E8A-4147-A177-3AD203B41FA5}">
                      <a16:colId xmlns:a16="http://schemas.microsoft.com/office/drawing/2014/main" xmlns="" val="20000"/>
                    </a:ext>
                  </a:extLst>
                </a:gridCol>
                <a:gridCol w="4090317">
                  <a:extLst>
                    <a:ext uri="{9D8B030D-6E8A-4147-A177-3AD203B41FA5}">
                      <a16:colId xmlns:a16="http://schemas.microsoft.com/office/drawing/2014/main" xmlns="" val="20001"/>
                    </a:ext>
                  </a:extLst>
                </a:gridCol>
                <a:gridCol w="4090317">
                  <a:extLst>
                    <a:ext uri="{9D8B030D-6E8A-4147-A177-3AD203B41FA5}">
                      <a16:colId xmlns:a16="http://schemas.microsoft.com/office/drawing/2014/main" xmlns="" val="20002"/>
                    </a:ext>
                  </a:extLst>
                </a:gridCol>
              </a:tblGrid>
              <a:tr h="370840">
                <a:tc gridSpan="3">
                  <a:txBody>
                    <a:bodyPr/>
                    <a:lstStyle/>
                    <a:p>
                      <a:pPr algn="ctr"/>
                      <a:r>
                        <a:rPr lang="en-US" sz="1600" dirty="0" smtClean="0">
                          <a:latin typeface="Century Gothic" panose="020B0502020202020204" pitchFamily="34" charset="0"/>
                        </a:rPr>
                        <a:t>MassHealth Patients (July 2016-January 2017)</a:t>
                      </a:r>
                      <a:endParaRPr lang="en-US" sz="1600" dirty="0">
                        <a:latin typeface="Century Gothic" panose="020B0502020202020204" pitchFamily="34" charset="0"/>
                      </a:endParaRP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xmlns="" val="10000"/>
                  </a:ext>
                </a:extLst>
              </a:tr>
              <a:tr h="370840">
                <a:tc>
                  <a:txBody>
                    <a:bodyPr/>
                    <a:lstStyle/>
                    <a:p>
                      <a:endParaRPr lang="en-US" sz="1600" dirty="0">
                        <a:latin typeface="Century Gothic" panose="020B0502020202020204" pitchFamily="34" charset="0"/>
                      </a:endParaRPr>
                    </a:p>
                  </a:txBody>
                  <a:tcPr/>
                </a:tc>
                <a:tc>
                  <a:txBody>
                    <a:bodyPr/>
                    <a:lstStyle/>
                    <a:p>
                      <a:pPr algn="ctr"/>
                      <a:r>
                        <a:rPr lang="en-US" sz="1600" b="1" dirty="0" smtClean="0">
                          <a:latin typeface="Century Gothic" panose="020B0502020202020204" pitchFamily="34" charset="0"/>
                        </a:rPr>
                        <a:t>Seen by TTC</a:t>
                      </a:r>
                      <a:r>
                        <a:rPr lang="en-US" sz="1600" b="1" baseline="0" dirty="0" smtClean="0">
                          <a:latin typeface="Century Gothic" panose="020B0502020202020204" pitchFamily="34" charset="0"/>
                        </a:rPr>
                        <a:t> Team</a:t>
                      </a:r>
                      <a:endParaRPr lang="en-US" sz="1600" b="1" dirty="0">
                        <a:latin typeface="Century Gothic" panose="020B0502020202020204" pitchFamily="34" charset="0"/>
                      </a:endParaRPr>
                    </a:p>
                  </a:txBody>
                  <a:tcPr/>
                </a:tc>
                <a:tc>
                  <a:txBody>
                    <a:bodyPr/>
                    <a:lstStyle/>
                    <a:p>
                      <a:pPr algn="ctr"/>
                      <a:r>
                        <a:rPr lang="en-US" sz="1600" b="1" dirty="0" smtClean="0">
                          <a:latin typeface="Century Gothic" panose="020B0502020202020204" pitchFamily="34" charset="0"/>
                        </a:rPr>
                        <a:t>Not seen by TTC team</a:t>
                      </a:r>
                      <a:endParaRPr lang="en-US" sz="1600" b="1" dirty="0">
                        <a:latin typeface="Century Gothic" panose="020B0502020202020204" pitchFamily="34" charset="0"/>
                      </a:endParaRPr>
                    </a:p>
                  </a:txBody>
                  <a:tcPr/>
                </a:tc>
                <a:extLst>
                  <a:ext uri="{0D108BD9-81ED-4DB2-BD59-A6C34878D82A}">
                    <a16:rowId xmlns:a16="http://schemas.microsoft.com/office/drawing/2014/main" xmlns="" val="10001"/>
                  </a:ext>
                </a:extLst>
              </a:tr>
              <a:tr h="370840">
                <a:tc>
                  <a:txBody>
                    <a:bodyPr/>
                    <a:lstStyle/>
                    <a:p>
                      <a:r>
                        <a:rPr lang="en-US" sz="1600" b="1" dirty="0" smtClean="0">
                          <a:latin typeface="Century Gothic" panose="020B0502020202020204" pitchFamily="34" charset="0"/>
                        </a:rPr>
                        <a:t>Number of patients</a:t>
                      </a:r>
                      <a:endParaRPr lang="en-US" sz="1600" b="1" dirty="0">
                        <a:latin typeface="Century Gothic" panose="020B0502020202020204" pitchFamily="34" charset="0"/>
                      </a:endParaRPr>
                    </a:p>
                  </a:txBody>
                  <a:tcPr/>
                </a:tc>
                <a:tc>
                  <a:txBody>
                    <a:bodyPr/>
                    <a:lstStyle/>
                    <a:p>
                      <a:pPr algn="ctr"/>
                      <a:r>
                        <a:rPr lang="en-US" sz="1600" dirty="0" smtClean="0">
                          <a:latin typeface="Century Gothic" panose="020B0502020202020204" pitchFamily="34" charset="0"/>
                        </a:rPr>
                        <a:t>673</a:t>
                      </a:r>
                      <a:endParaRPr lang="en-US" sz="1600" dirty="0">
                        <a:latin typeface="Century Gothic" panose="020B0502020202020204" pitchFamily="34" charset="0"/>
                      </a:endParaRPr>
                    </a:p>
                  </a:txBody>
                  <a:tcPr/>
                </a:tc>
                <a:tc>
                  <a:txBody>
                    <a:bodyPr/>
                    <a:lstStyle/>
                    <a:p>
                      <a:pPr algn="ctr"/>
                      <a:r>
                        <a:rPr lang="en-US" sz="1600" dirty="0" smtClean="0">
                          <a:latin typeface="Century Gothic" panose="020B0502020202020204" pitchFamily="34" charset="0"/>
                        </a:rPr>
                        <a:t>702</a:t>
                      </a:r>
                      <a:endParaRPr lang="en-US" sz="1600" dirty="0">
                        <a:latin typeface="Century Gothic" panose="020B0502020202020204" pitchFamily="34" charset="0"/>
                      </a:endParaRPr>
                    </a:p>
                  </a:txBody>
                  <a:tcPr/>
                </a:tc>
                <a:extLst>
                  <a:ext uri="{0D108BD9-81ED-4DB2-BD59-A6C34878D82A}">
                    <a16:rowId xmlns:a16="http://schemas.microsoft.com/office/drawing/2014/main" xmlns="" val="10002"/>
                  </a:ext>
                </a:extLst>
              </a:tr>
              <a:tr h="370840">
                <a:tc>
                  <a:txBody>
                    <a:bodyPr/>
                    <a:lstStyle/>
                    <a:p>
                      <a:r>
                        <a:rPr lang="en-US" sz="1600" b="1" dirty="0" smtClean="0">
                          <a:latin typeface="Century Gothic" panose="020B0502020202020204" pitchFamily="34" charset="0"/>
                        </a:rPr>
                        <a:t>Inpatient</a:t>
                      </a:r>
                      <a:r>
                        <a:rPr lang="en-US" sz="1600" b="1" baseline="0" dirty="0" smtClean="0">
                          <a:latin typeface="Century Gothic" panose="020B0502020202020204" pitchFamily="34" charset="0"/>
                        </a:rPr>
                        <a:t> NRT Prescribed</a:t>
                      </a:r>
                      <a:endParaRPr lang="en-US" sz="1600" b="1" dirty="0">
                        <a:latin typeface="Century Gothic" panose="020B0502020202020204" pitchFamily="34" charset="0"/>
                      </a:endParaRPr>
                    </a:p>
                  </a:txBody>
                  <a:tcPr/>
                </a:tc>
                <a:tc>
                  <a:txBody>
                    <a:bodyPr/>
                    <a:lstStyle/>
                    <a:p>
                      <a:pPr algn="ctr"/>
                      <a:r>
                        <a:rPr lang="en-US" sz="1600" dirty="0" smtClean="0">
                          <a:latin typeface="Century Gothic" panose="020B0502020202020204" pitchFamily="34" charset="0"/>
                        </a:rPr>
                        <a:t>48.7%</a:t>
                      </a:r>
                      <a:endParaRPr lang="en-US" sz="1600" dirty="0">
                        <a:latin typeface="Century Gothic" panose="020B0502020202020204" pitchFamily="34" charset="0"/>
                      </a:endParaRPr>
                    </a:p>
                  </a:txBody>
                  <a:tcPr/>
                </a:tc>
                <a:tc>
                  <a:txBody>
                    <a:bodyPr/>
                    <a:lstStyle/>
                    <a:p>
                      <a:pPr algn="ctr"/>
                      <a:r>
                        <a:rPr lang="en-US" sz="1600" dirty="0" smtClean="0">
                          <a:latin typeface="Century Gothic" panose="020B0502020202020204" pitchFamily="34" charset="0"/>
                        </a:rPr>
                        <a:t>31.2%</a:t>
                      </a:r>
                      <a:endParaRPr lang="en-US" sz="1600" dirty="0">
                        <a:latin typeface="Century Gothic" panose="020B0502020202020204" pitchFamily="34" charset="0"/>
                      </a:endParaRPr>
                    </a:p>
                  </a:txBody>
                  <a:tcPr/>
                </a:tc>
                <a:extLst>
                  <a:ext uri="{0D108BD9-81ED-4DB2-BD59-A6C34878D82A}">
                    <a16:rowId xmlns:a16="http://schemas.microsoft.com/office/drawing/2014/main" xmlns="" val="10003"/>
                  </a:ext>
                </a:extLst>
              </a:tr>
              <a:tr h="370840">
                <a:tc>
                  <a:txBody>
                    <a:bodyPr/>
                    <a:lstStyle/>
                    <a:p>
                      <a:r>
                        <a:rPr lang="en-US" sz="1600" b="1" dirty="0" smtClean="0">
                          <a:latin typeface="Century Gothic" panose="020B0502020202020204" pitchFamily="34" charset="0"/>
                        </a:rPr>
                        <a:t>Outpatient</a:t>
                      </a:r>
                      <a:r>
                        <a:rPr lang="en-US" sz="1600" b="1" baseline="0" dirty="0" smtClean="0">
                          <a:latin typeface="Century Gothic" panose="020B0502020202020204" pitchFamily="34" charset="0"/>
                        </a:rPr>
                        <a:t> NRT Prescribed</a:t>
                      </a:r>
                      <a:endParaRPr lang="en-US" sz="1600" b="1" dirty="0">
                        <a:latin typeface="Century Gothic" panose="020B0502020202020204" pitchFamily="34" charset="0"/>
                      </a:endParaRPr>
                    </a:p>
                  </a:txBody>
                  <a:tcPr/>
                </a:tc>
                <a:tc>
                  <a:txBody>
                    <a:bodyPr/>
                    <a:lstStyle/>
                    <a:p>
                      <a:pPr algn="ctr"/>
                      <a:r>
                        <a:rPr lang="en-US" sz="1600" dirty="0" smtClean="0">
                          <a:latin typeface="Century Gothic" panose="020B0502020202020204" pitchFamily="34" charset="0"/>
                        </a:rPr>
                        <a:t>22.9%</a:t>
                      </a:r>
                      <a:endParaRPr lang="en-US" sz="1600" dirty="0">
                        <a:latin typeface="Century Gothic" panose="020B0502020202020204" pitchFamily="34" charset="0"/>
                      </a:endParaRPr>
                    </a:p>
                  </a:txBody>
                  <a:tcPr/>
                </a:tc>
                <a:tc>
                  <a:txBody>
                    <a:bodyPr/>
                    <a:lstStyle/>
                    <a:p>
                      <a:pPr algn="ctr"/>
                      <a:r>
                        <a:rPr lang="en-US" sz="1600" dirty="0" smtClean="0">
                          <a:latin typeface="Century Gothic" panose="020B0502020202020204" pitchFamily="34" charset="0"/>
                        </a:rPr>
                        <a:t>10.1%</a:t>
                      </a:r>
                      <a:endParaRPr lang="en-US" sz="1600" dirty="0">
                        <a:latin typeface="Century Gothic" panose="020B0502020202020204" pitchFamily="34" charset="0"/>
                      </a:endParaRPr>
                    </a:p>
                  </a:txBody>
                  <a:tcPr/>
                </a:tc>
                <a:extLst>
                  <a:ext uri="{0D108BD9-81ED-4DB2-BD59-A6C34878D82A}">
                    <a16:rowId xmlns:a16="http://schemas.microsoft.com/office/drawing/2014/main" xmlns="" val="10004"/>
                  </a:ext>
                </a:extLst>
              </a:tr>
              <a:tr h="370840">
                <a:tc>
                  <a:txBody>
                    <a:bodyPr/>
                    <a:lstStyle/>
                    <a:p>
                      <a:r>
                        <a:rPr lang="en-US" sz="1600" b="1" dirty="0" smtClean="0">
                          <a:latin typeface="Century Gothic" panose="020B0502020202020204" pitchFamily="34" charset="0"/>
                        </a:rPr>
                        <a:t>6-Month quit rates</a:t>
                      </a:r>
                      <a:endParaRPr lang="en-US" sz="1600" b="1" dirty="0">
                        <a:latin typeface="Century Gothic" panose="020B0502020202020204" pitchFamily="34" charset="0"/>
                      </a:endParaRPr>
                    </a:p>
                  </a:txBody>
                  <a:tcPr/>
                </a:tc>
                <a:tc>
                  <a:txBody>
                    <a:bodyPr/>
                    <a:lstStyle/>
                    <a:p>
                      <a:pPr algn="ctr"/>
                      <a:r>
                        <a:rPr lang="en-US" sz="1600" dirty="0" smtClean="0">
                          <a:latin typeface="Century Gothic" panose="020B0502020202020204" pitchFamily="34" charset="0"/>
                        </a:rPr>
                        <a:t>11.2%</a:t>
                      </a:r>
                      <a:endParaRPr lang="en-US" sz="1600" dirty="0">
                        <a:latin typeface="Century Gothic" panose="020B0502020202020204" pitchFamily="34" charset="0"/>
                      </a:endParaRPr>
                    </a:p>
                  </a:txBody>
                  <a:tcPr/>
                </a:tc>
                <a:tc>
                  <a:txBody>
                    <a:bodyPr/>
                    <a:lstStyle/>
                    <a:p>
                      <a:pPr algn="ctr"/>
                      <a:r>
                        <a:rPr lang="en-US" sz="1600" dirty="0" smtClean="0">
                          <a:latin typeface="Century Gothic" panose="020B0502020202020204" pitchFamily="34" charset="0"/>
                        </a:rPr>
                        <a:t>  8.8%</a:t>
                      </a:r>
                      <a:endParaRPr lang="en-US" sz="1600" dirty="0">
                        <a:latin typeface="Century Gothic" panose="020B0502020202020204" pitchFamily="34" charset="0"/>
                      </a:endParaRPr>
                    </a:p>
                  </a:txBody>
                  <a:tcPr/>
                </a:tc>
                <a:extLst>
                  <a:ext uri="{0D108BD9-81ED-4DB2-BD59-A6C34878D82A}">
                    <a16:rowId xmlns:a16="http://schemas.microsoft.com/office/drawing/2014/main" xmlns="" val="10005"/>
                  </a:ext>
                </a:extLst>
              </a:tr>
            </a:tbl>
          </a:graphicData>
        </a:graphic>
      </p:graphicFrame>
      <p:graphicFrame>
        <p:nvGraphicFramePr>
          <p:cNvPr id="5" name="Table 4"/>
          <p:cNvGraphicFramePr>
            <a:graphicFrameLocks noGrp="1"/>
          </p:cNvGraphicFramePr>
          <p:nvPr>
            <p:extLst/>
          </p:nvPr>
        </p:nvGraphicFramePr>
        <p:xfrm>
          <a:off x="232485" y="1305852"/>
          <a:ext cx="11670159" cy="1874520"/>
        </p:xfrm>
        <a:graphic>
          <a:graphicData uri="http://schemas.openxmlformats.org/drawingml/2006/table">
            <a:tbl>
              <a:tblPr firstRow="1" firstCol="1" bandRow="1">
                <a:tableStyleId>{7DF18680-E054-41AD-8BC1-D1AEF772440D}</a:tableStyleId>
              </a:tblPr>
              <a:tblGrid>
                <a:gridCol w="3890053">
                  <a:extLst>
                    <a:ext uri="{9D8B030D-6E8A-4147-A177-3AD203B41FA5}">
                      <a16:colId xmlns:a16="http://schemas.microsoft.com/office/drawing/2014/main" xmlns="" val="20000"/>
                    </a:ext>
                  </a:extLst>
                </a:gridCol>
                <a:gridCol w="3890053">
                  <a:extLst>
                    <a:ext uri="{9D8B030D-6E8A-4147-A177-3AD203B41FA5}">
                      <a16:colId xmlns:a16="http://schemas.microsoft.com/office/drawing/2014/main" xmlns="" val="20001"/>
                    </a:ext>
                  </a:extLst>
                </a:gridCol>
                <a:gridCol w="3890053">
                  <a:extLst>
                    <a:ext uri="{9D8B030D-6E8A-4147-A177-3AD203B41FA5}">
                      <a16:colId xmlns:a16="http://schemas.microsoft.com/office/drawing/2014/main" xmlns="" val="20002"/>
                    </a:ext>
                  </a:extLst>
                </a:gridCol>
              </a:tblGrid>
              <a:tr h="374904">
                <a:tc gridSpan="3">
                  <a:txBody>
                    <a:bodyPr/>
                    <a:lstStyle/>
                    <a:p>
                      <a:pPr marL="0" marR="0" algn="ctr">
                        <a:lnSpc>
                          <a:spcPct val="107000"/>
                        </a:lnSpc>
                        <a:spcBef>
                          <a:spcPts val="0"/>
                        </a:spcBef>
                        <a:spcAft>
                          <a:spcPts val="0"/>
                        </a:spcAft>
                      </a:pPr>
                      <a:r>
                        <a:rPr lang="en-US" sz="1600" dirty="0" err="1" smtClean="0">
                          <a:effectLst/>
                          <a:latin typeface="Century Gothic" panose="020B0502020202020204" pitchFamily="34" charset="0"/>
                          <a:ea typeface="Calibri" panose="020F0502020204030204" pitchFamily="34" charset="0"/>
                          <a:cs typeface="Times New Roman" panose="02020603050405020304" pitchFamily="18" charset="0"/>
                        </a:rPr>
                        <a:t>MassHealth</a:t>
                      </a:r>
                      <a:r>
                        <a:rPr lang="en-US" sz="1600" dirty="0" smtClean="0">
                          <a:effectLst/>
                          <a:latin typeface="Century Gothic" panose="020B0502020202020204" pitchFamily="34" charset="0"/>
                          <a:ea typeface="Calibri" panose="020F0502020204030204" pitchFamily="34" charset="0"/>
                          <a:cs typeface="Times New Roman" panose="02020603050405020304" pitchFamily="18" charset="0"/>
                        </a:rPr>
                        <a:t> Patients (2015 vs 2016)</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36679715"/>
                  </a:ext>
                </a:extLst>
              </a:tr>
              <a:tr h="374904">
                <a:tc>
                  <a:txBody>
                    <a:bodyPr/>
                    <a:lstStyle/>
                    <a:p>
                      <a:pPr marL="0" marR="0" algn="l">
                        <a:lnSpc>
                          <a:spcPct val="107000"/>
                        </a:lnSpc>
                        <a:spcBef>
                          <a:spcPts val="0"/>
                        </a:spcBef>
                        <a:spcAft>
                          <a:spcPts val="0"/>
                        </a:spcAft>
                      </a:pPr>
                      <a:r>
                        <a:rPr lang="en-US" sz="1600" dirty="0">
                          <a:effectLst/>
                          <a:latin typeface="Century Gothic" panose="020B0502020202020204" pitchFamily="34" charset="0"/>
                        </a:rPr>
                        <a:t>Measure</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latin typeface="Century Gothic" panose="020B0502020202020204" pitchFamily="34" charset="0"/>
                        </a:rPr>
                        <a:t>2015</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entury Gothic" panose="020B0502020202020204" pitchFamily="34" charset="0"/>
                        </a:rPr>
                        <a:t>2016 (January through October)</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74904">
                <a:tc>
                  <a:txBody>
                    <a:bodyPr/>
                    <a:lstStyle/>
                    <a:p>
                      <a:pPr marL="0" marR="0" algn="l">
                        <a:lnSpc>
                          <a:spcPct val="107000"/>
                        </a:lnSpc>
                        <a:spcBef>
                          <a:spcPts val="0"/>
                        </a:spcBef>
                        <a:spcAft>
                          <a:spcPts val="0"/>
                        </a:spcAft>
                      </a:pPr>
                      <a:r>
                        <a:rPr lang="en-US" sz="1600" dirty="0">
                          <a:effectLst/>
                          <a:latin typeface="Century Gothic" panose="020B0502020202020204" pitchFamily="34" charset="0"/>
                        </a:rPr>
                        <a:t>TOB-1</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latin typeface="Century Gothic" panose="020B0502020202020204" pitchFamily="34" charset="0"/>
                        </a:rPr>
                        <a:t>96%</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entury Gothic" panose="020B0502020202020204" pitchFamily="34" charset="0"/>
                        </a:rPr>
                        <a:t>70.2%</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74904">
                <a:tc>
                  <a:txBody>
                    <a:bodyPr/>
                    <a:lstStyle/>
                    <a:p>
                      <a:pPr marL="0" marR="0" algn="l">
                        <a:lnSpc>
                          <a:spcPct val="107000"/>
                        </a:lnSpc>
                        <a:spcBef>
                          <a:spcPts val="0"/>
                        </a:spcBef>
                        <a:spcAft>
                          <a:spcPts val="0"/>
                        </a:spcAft>
                      </a:pPr>
                      <a:r>
                        <a:rPr lang="en-US" sz="1600" dirty="0">
                          <a:effectLst/>
                          <a:latin typeface="Century Gothic" panose="020B0502020202020204" pitchFamily="34" charset="0"/>
                        </a:rPr>
                        <a:t>TOB-2</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latin typeface="Century Gothic" panose="020B0502020202020204" pitchFamily="34" charset="0"/>
                        </a:rPr>
                        <a:t>2.7%</a:t>
                      </a:r>
                      <a:endParaRPr lang="en-US" sz="16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entury Gothic" panose="020B0502020202020204" pitchFamily="34" charset="0"/>
                        </a:rPr>
                        <a:t>39.6%</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74904">
                <a:tc>
                  <a:txBody>
                    <a:bodyPr/>
                    <a:lstStyle/>
                    <a:p>
                      <a:pPr marL="0" marR="0" algn="l">
                        <a:lnSpc>
                          <a:spcPct val="107000"/>
                        </a:lnSpc>
                        <a:spcBef>
                          <a:spcPts val="0"/>
                        </a:spcBef>
                        <a:spcAft>
                          <a:spcPts val="0"/>
                        </a:spcAft>
                      </a:pPr>
                      <a:r>
                        <a:rPr lang="en-US" sz="1600" dirty="0">
                          <a:effectLst/>
                          <a:latin typeface="Century Gothic" panose="020B0502020202020204" pitchFamily="34" charset="0"/>
                        </a:rPr>
                        <a:t>TOB-3</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entury Gothic" panose="020B0502020202020204" pitchFamily="34" charset="0"/>
                        </a:rPr>
                        <a:t>0%</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entury Gothic" panose="020B0502020202020204" pitchFamily="34" charset="0"/>
                        </a:rPr>
                        <a:t>10.9%</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graphicFrame>
        <p:nvGraphicFramePr>
          <p:cNvPr id="6" name="Content Placeholder 3"/>
          <p:cNvGraphicFramePr>
            <a:graphicFrameLocks/>
          </p:cNvGraphicFramePr>
          <p:nvPr>
            <p:extLst/>
          </p:nvPr>
        </p:nvGraphicFramePr>
        <p:xfrm>
          <a:off x="232485" y="5690875"/>
          <a:ext cx="11649726" cy="1007872"/>
        </p:xfrm>
        <a:graphic>
          <a:graphicData uri="http://schemas.openxmlformats.org/drawingml/2006/table">
            <a:tbl>
              <a:tblPr firstRow="1" bandRow="1">
                <a:tableStyleId>{F5AB1C69-6EDB-4FF4-983F-18BD219EF322}</a:tableStyleId>
              </a:tblPr>
              <a:tblGrid>
                <a:gridCol w="1944045">
                  <a:extLst>
                    <a:ext uri="{9D8B030D-6E8A-4147-A177-3AD203B41FA5}">
                      <a16:colId xmlns:a16="http://schemas.microsoft.com/office/drawing/2014/main" xmlns="" val="20000"/>
                    </a:ext>
                  </a:extLst>
                </a:gridCol>
                <a:gridCol w="2204439">
                  <a:extLst>
                    <a:ext uri="{9D8B030D-6E8A-4147-A177-3AD203B41FA5}">
                      <a16:colId xmlns:a16="http://schemas.microsoft.com/office/drawing/2014/main" xmlns="" val="20001"/>
                    </a:ext>
                  </a:extLst>
                </a:gridCol>
                <a:gridCol w="2500414">
                  <a:extLst>
                    <a:ext uri="{9D8B030D-6E8A-4147-A177-3AD203B41FA5}">
                      <a16:colId xmlns:a16="http://schemas.microsoft.com/office/drawing/2014/main" xmlns="" val="20002"/>
                    </a:ext>
                  </a:extLst>
                </a:gridCol>
                <a:gridCol w="2500414">
                  <a:extLst>
                    <a:ext uri="{9D8B030D-6E8A-4147-A177-3AD203B41FA5}">
                      <a16:colId xmlns:a16="http://schemas.microsoft.com/office/drawing/2014/main" xmlns="" val="20003"/>
                    </a:ext>
                  </a:extLst>
                </a:gridCol>
                <a:gridCol w="2500414">
                  <a:extLst>
                    <a:ext uri="{9D8B030D-6E8A-4147-A177-3AD203B41FA5}">
                      <a16:colId xmlns:a16="http://schemas.microsoft.com/office/drawing/2014/main" xmlns="" val="20004"/>
                    </a:ext>
                  </a:extLst>
                </a:gridCol>
              </a:tblGrid>
              <a:tr h="370840">
                <a:tc>
                  <a:txBody>
                    <a:bodyPr/>
                    <a:lstStyle/>
                    <a:p>
                      <a:pPr algn="ctr"/>
                      <a:endParaRPr lang="en-US" sz="1600" dirty="0">
                        <a:latin typeface="Century Gothic" panose="020B0502020202020204" pitchFamily="34" charset="0"/>
                      </a:endParaRPr>
                    </a:p>
                  </a:txBody>
                  <a:tcPr/>
                </a:tc>
                <a:tc gridSpan="2">
                  <a:txBody>
                    <a:bodyPr/>
                    <a:lstStyle/>
                    <a:p>
                      <a:pPr algn="ctr"/>
                      <a:r>
                        <a:rPr lang="en-US" sz="1600" dirty="0" smtClean="0">
                          <a:latin typeface="Century Gothic" panose="020B0502020202020204" pitchFamily="34" charset="0"/>
                        </a:rPr>
                        <a:t>Medicaid</a:t>
                      </a:r>
                      <a:endParaRPr lang="en-US" sz="1600" dirty="0">
                        <a:latin typeface="Century Gothic" panose="020B0502020202020204" pitchFamily="34" charset="0"/>
                      </a:endParaRPr>
                    </a:p>
                  </a:txBody>
                  <a:tcPr/>
                </a:tc>
                <a:tc hMerge="1">
                  <a:txBody>
                    <a:bodyPr/>
                    <a:lstStyle/>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Century Gothic" panose="020B0502020202020204" pitchFamily="34" charset="0"/>
                        </a:rPr>
                        <a:t>Non-Medicaid</a:t>
                      </a:r>
                    </a:p>
                  </a:txBody>
                  <a:tcPr/>
                </a:tc>
                <a:tc hMerge="1">
                  <a:txBody>
                    <a:bodyPr/>
                    <a:lstStyle/>
                    <a:p>
                      <a:endParaRPr lang="en-US" dirty="0"/>
                    </a:p>
                  </a:txBody>
                  <a:tcPr/>
                </a:tc>
                <a:extLst>
                  <a:ext uri="{0D108BD9-81ED-4DB2-BD59-A6C34878D82A}">
                    <a16:rowId xmlns:a16="http://schemas.microsoft.com/office/drawing/2014/main" xmlns="" val="10000"/>
                  </a:ext>
                </a:extLst>
              </a:tr>
              <a:tr h="301752">
                <a:tc>
                  <a:txBody>
                    <a:bodyPr/>
                    <a:lstStyle/>
                    <a:p>
                      <a:pPr algn="ctr"/>
                      <a:endParaRPr lang="en-US" sz="1600" dirty="0">
                        <a:latin typeface="Century Gothic" panose="020B0502020202020204" pitchFamily="34" charset="0"/>
                      </a:endParaRPr>
                    </a:p>
                  </a:txBody>
                  <a:tcPr/>
                </a:tc>
                <a:tc>
                  <a:txBody>
                    <a:bodyPr/>
                    <a:lstStyle/>
                    <a:p>
                      <a:pPr algn="ctr"/>
                      <a:r>
                        <a:rPr lang="en-US" sz="1600" b="1" dirty="0" smtClean="0">
                          <a:latin typeface="Century Gothic" panose="020B0502020202020204" pitchFamily="34" charset="0"/>
                        </a:rPr>
                        <a:t>Seen by TTC team</a:t>
                      </a:r>
                      <a:endParaRPr lang="en-US" sz="1600" b="1" dirty="0">
                        <a:latin typeface="Century Gothic" panose="020B0502020202020204" pitchFamily="34" charset="0"/>
                      </a:endParaRPr>
                    </a:p>
                  </a:txBody>
                  <a:tcPr anchor="ctr"/>
                </a:tc>
                <a:tc>
                  <a:txBody>
                    <a:bodyPr/>
                    <a:lstStyle/>
                    <a:p>
                      <a:pPr algn="ctr"/>
                      <a:r>
                        <a:rPr lang="en-US" sz="1600" b="1" dirty="0" smtClean="0">
                          <a:latin typeface="Century Gothic" panose="020B0502020202020204" pitchFamily="34" charset="0"/>
                        </a:rPr>
                        <a:t>Not Seen by TTC team</a:t>
                      </a:r>
                      <a:endParaRPr lang="en-US" sz="1600" b="1" dirty="0">
                        <a:latin typeface="Century Gothic" panose="020B0502020202020204" pitchFamily="34" charset="0"/>
                      </a:endParaRPr>
                    </a:p>
                  </a:txBody>
                  <a:tcPr anchor="ctr"/>
                </a:tc>
                <a:tc>
                  <a:txBody>
                    <a:bodyPr/>
                    <a:lstStyle/>
                    <a:p>
                      <a:pPr algn="ctr"/>
                      <a:r>
                        <a:rPr lang="en-US" sz="1600" b="1" dirty="0" smtClean="0">
                          <a:latin typeface="Century Gothic" panose="020B0502020202020204" pitchFamily="34" charset="0"/>
                        </a:rPr>
                        <a:t>Seen by TTC team</a:t>
                      </a:r>
                      <a:endParaRPr lang="en-US" sz="1600" b="1" dirty="0">
                        <a:latin typeface="Century Gothic" panose="020B0502020202020204" pitchFamily="34" charset="0"/>
                      </a:endParaRPr>
                    </a:p>
                  </a:txBody>
                  <a:tcPr anchor="ctr"/>
                </a:tc>
                <a:tc>
                  <a:txBody>
                    <a:bodyPr/>
                    <a:lstStyle/>
                    <a:p>
                      <a:pPr algn="ctr"/>
                      <a:r>
                        <a:rPr lang="en-US" sz="1600" b="1" dirty="0" smtClean="0">
                          <a:latin typeface="Century Gothic" panose="020B0502020202020204" pitchFamily="34" charset="0"/>
                        </a:rPr>
                        <a:t>Not Seen by TTC team</a:t>
                      </a:r>
                      <a:endParaRPr lang="en-US" sz="1600" b="1" dirty="0">
                        <a:latin typeface="Century Gothic" panose="020B0502020202020204" pitchFamily="34" charset="0"/>
                      </a:endParaRPr>
                    </a:p>
                  </a:txBody>
                  <a:tcPr anchor="ctr"/>
                </a:tc>
                <a:extLst>
                  <a:ext uri="{0D108BD9-81ED-4DB2-BD59-A6C34878D82A}">
                    <a16:rowId xmlns:a16="http://schemas.microsoft.com/office/drawing/2014/main" xmlns="" val="10001"/>
                  </a:ext>
                </a:extLst>
              </a:tr>
              <a:tr h="301752">
                <a:tc>
                  <a:txBody>
                    <a:bodyPr/>
                    <a:lstStyle/>
                    <a:p>
                      <a:r>
                        <a:rPr kumimoji="0" lang="en-US" sz="1600" b="1" kern="1200" dirty="0" smtClean="0">
                          <a:latin typeface="Century Gothic" panose="020B0502020202020204" pitchFamily="34" charset="0"/>
                        </a:rPr>
                        <a:t>  </a:t>
                      </a:r>
                      <a:r>
                        <a:rPr lang="en-US" sz="1600" b="1" dirty="0" smtClean="0">
                          <a:latin typeface="Century Gothic" panose="020B0502020202020204" pitchFamily="34" charset="0"/>
                        </a:rPr>
                        <a:t>6-Month quit rates</a:t>
                      </a:r>
                      <a:endParaRPr lang="en-US" sz="1600" b="1" dirty="0">
                        <a:latin typeface="Century Gothic" panose="020B0502020202020204" pitchFamily="34" charset="0"/>
                      </a:endParaRPr>
                    </a:p>
                  </a:txBody>
                  <a:tcPr marL="9525" marR="9525" marT="9525" marB="0" anchor="b"/>
                </a:tc>
                <a:tc>
                  <a:txBody>
                    <a:bodyPr/>
                    <a:lstStyle/>
                    <a:p>
                      <a:pPr algn="ctr" fontAlgn="b"/>
                      <a:r>
                        <a:rPr kumimoji="0" lang="en-US" sz="1600" kern="1200" dirty="0" smtClean="0">
                          <a:solidFill>
                            <a:schemeClr val="dk1"/>
                          </a:solidFill>
                          <a:latin typeface="Century Gothic" panose="020B0502020202020204" pitchFamily="34" charset="0"/>
                          <a:ea typeface="+mn-ea"/>
                          <a:cs typeface="+mn-cs"/>
                        </a:rPr>
                        <a:t>11.2%</a:t>
                      </a:r>
                      <a:endParaRPr kumimoji="0" lang="en-US" sz="1600" kern="1200" dirty="0">
                        <a:solidFill>
                          <a:schemeClr val="dk1"/>
                        </a:solidFill>
                        <a:latin typeface="Century Gothic" panose="020B0502020202020204" pitchFamily="34" charset="0"/>
                        <a:ea typeface="+mn-ea"/>
                        <a:cs typeface="+mn-cs"/>
                      </a:endParaRPr>
                    </a:p>
                  </a:txBody>
                  <a:tcPr marL="9525" marR="9525" marT="9525" marB="0" anchor="b"/>
                </a:tc>
                <a:tc>
                  <a:txBody>
                    <a:bodyPr/>
                    <a:lstStyle/>
                    <a:p>
                      <a:pPr algn="ctr" fontAlgn="b"/>
                      <a:r>
                        <a:rPr kumimoji="0" lang="en-US" sz="1600" kern="1200" dirty="0" smtClean="0">
                          <a:solidFill>
                            <a:schemeClr val="dk1"/>
                          </a:solidFill>
                          <a:latin typeface="Century Gothic" panose="020B0502020202020204" pitchFamily="34" charset="0"/>
                          <a:ea typeface="+mn-ea"/>
                          <a:cs typeface="+mn-cs"/>
                        </a:rPr>
                        <a:t>8.8%</a:t>
                      </a:r>
                      <a:endParaRPr kumimoji="0" lang="en-US" sz="1600" kern="1200" dirty="0">
                        <a:solidFill>
                          <a:schemeClr val="dk1"/>
                        </a:solidFill>
                        <a:latin typeface="Century Gothic" panose="020B0502020202020204" pitchFamily="34" charset="0"/>
                        <a:ea typeface="+mn-ea"/>
                        <a:cs typeface="+mn-cs"/>
                      </a:endParaRPr>
                    </a:p>
                  </a:txBody>
                  <a:tcPr marL="9525" marR="9525" marT="9525" marB="0" anchor="b"/>
                </a:tc>
                <a:tc>
                  <a:txBody>
                    <a:bodyPr/>
                    <a:lstStyle/>
                    <a:p>
                      <a:pPr algn="ctr" fontAlgn="b"/>
                      <a:r>
                        <a:rPr kumimoji="0" lang="en-US" sz="1600" kern="1200" dirty="0" smtClean="0">
                          <a:solidFill>
                            <a:schemeClr val="dk1"/>
                          </a:solidFill>
                          <a:latin typeface="Century Gothic" panose="020B0502020202020204" pitchFamily="34" charset="0"/>
                          <a:ea typeface="+mn-ea"/>
                          <a:cs typeface="+mn-cs"/>
                        </a:rPr>
                        <a:t>27%</a:t>
                      </a:r>
                      <a:endParaRPr kumimoji="0" lang="en-US" sz="1600" kern="1200" dirty="0">
                        <a:solidFill>
                          <a:schemeClr val="dk1"/>
                        </a:solidFill>
                        <a:latin typeface="Century Gothic" panose="020B0502020202020204" pitchFamily="34" charset="0"/>
                        <a:ea typeface="+mn-ea"/>
                        <a:cs typeface="+mn-cs"/>
                      </a:endParaRPr>
                    </a:p>
                  </a:txBody>
                  <a:tcPr marL="9525" marR="9525" marT="9525" marB="0" anchor="b"/>
                </a:tc>
                <a:tc>
                  <a:txBody>
                    <a:bodyPr/>
                    <a:lstStyle/>
                    <a:p>
                      <a:pPr algn="ctr" fontAlgn="b"/>
                      <a:r>
                        <a:rPr kumimoji="0" lang="en-US" sz="1600" kern="1200" dirty="0" smtClean="0">
                          <a:solidFill>
                            <a:schemeClr val="dk1"/>
                          </a:solidFill>
                          <a:latin typeface="Century Gothic" panose="020B0502020202020204" pitchFamily="34" charset="0"/>
                          <a:ea typeface="+mn-ea"/>
                          <a:cs typeface="+mn-cs"/>
                        </a:rPr>
                        <a:t>9.8%</a:t>
                      </a:r>
                      <a:endParaRPr kumimoji="0" lang="en-US" sz="1600" kern="1200" dirty="0">
                        <a:solidFill>
                          <a:schemeClr val="dk1"/>
                        </a:solidFill>
                        <a:latin typeface="Century Gothic" panose="020B0502020202020204" pitchFamily="34" charset="0"/>
                        <a:ea typeface="+mn-ea"/>
                        <a:cs typeface="+mn-cs"/>
                      </a:endParaRPr>
                    </a:p>
                  </a:txBody>
                  <a:tcPr marL="9525" marR="9525" marT="9525" marB="0" anchor="b"/>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553050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919" y="1471694"/>
            <a:ext cx="11649725" cy="5229726"/>
          </a:xfrm>
        </p:spPr>
        <p:txBody>
          <a:bodyPr>
            <a:noAutofit/>
          </a:bodyPr>
          <a:lstStyle/>
          <a:p>
            <a:pPr>
              <a:lnSpc>
                <a:spcPct val="100000"/>
              </a:lnSpc>
            </a:pPr>
            <a:r>
              <a:rPr lang="en-US" sz="2000" dirty="0" smtClean="0"/>
              <a:t>Greater understanding of who the smokers are at BMC</a:t>
            </a:r>
          </a:p>
          <a:p>
            <a:pPr lvl="1">
              <a:lnSpc>
                <a:spcPct val="100000"/>
              </a:lnSpc>
            </a:pPr>
            <a:r>
              <a:rPr lang="en-US" sz="1800" dirty="0" smtClean="0"/>
              <a:t>Data on demographics, education, race, ethnicity, income, insurance, comorbidities, comorbid substance use</a:t>
            </a:r>
          </a:p>
          <a:p>
            <a:pPr lvl="1">
              <a:lnSpc>
                <a:spcPct val="100000"/>
              </a:lnSpc>
            </a:pPr>
            <a:r>
              <a:rPr lang="en-US" sz="1800" dirty="0" smtClean="0"/>
              <a:t>Data on patient’s motivation to quit, level of dependency, etc. </a:t>
            </a:r>
          </a:p>
          <a:p>
            <a:pPr>
              <a:lnSpc>
                <a:spcPct val="100000"/>
              </a:lnSpc>
            </a:pPr>
            <a:r>
              <a:rPr lang="en-US" sz="2000" dirty="0" smtClean="0"/>
              <a:t>BPA+ order set is adapted by many inpatient services, </a:t>
            </a:r>
            <a:r>
              <a:rPr lang="en-US" sz="2000" b="1" dirty="0" smtClean="0"/>
              <a:t>but</a:t>
            </a:r>
            <a:r>
              <a:rPr lang="en-US" sz="2000" dirty="0" smtClean="0"/>
              <a:t> not all (65% adapters)</a:t>
            </a:r>
          </a:p>
          <a:p>
            <a:pPr>
              <a:lnSpc>
                <a:spcPct val="100000"/>
              </a:lnSpc>
            </a:pPr>
            <a:r>
              <a:rPr lang="en-US" sz="2000" dirty="0" smtClean="0"/>
              <a:t>Increased the number of hospitalized smokers who receive effective &amp; timely stop smoking advice, counseling &amp; medications at the bedside &amp; discharge, </a:t>
            </a:r>
            <a:r>
              <a:rPr lang="en-US" sz="2000" b="1" dirty="0" smtClean="0"/>
              <a:t>but</a:t>
            </a:r>
          </a:p>
          <a:p>
            <a:pPr lvl="1">
              <a:lnSpc>
                <a:spcPct val="100000"/>
              </a:lnSpc>
            </a:pPr>
            <a:r>
              <a:rPr lang="en-US" sz="1800" dirty="0" smtClean="0"/>
              <a:t>Unable to meet demand of consults ordered (quality vs quantity)</a:t>
            </a:r>
          </a:p>
          <a:p>
            <a:pPr lvl="1">
              <a:lnSpc>
                <a:spcPct val="100000"/>
              </a:lnSpc>
            </a:pPr>
            <a:r>
              <a:rPr lang="en-US" sz="1800" dirty="0" smtClean="0"/>
              <a:t>Did not improve quit rates in </a:t>
            </a:r>
            <a:r>
              <a:rPr lang="en-US" sz="1800" dirty="0" err="1" smtClean="0"/>
              <a:t>MassHealth</a:t>
            </a:r>
            <a:r>
              <a:rPr lang="en-US" sz="1800" dirty="0" smtClean="0"/>
              <a:t> patients</a:t>
            </a:r>
          </a:p>
          <a:p>
            <a:pPr lvl="1">
              <a:lnSpc>
                <a:spcPct val="100000"/>
              </a:lnSpc>
            </a:pPr>
            <a:r>
              <a:rPr lang="en-US" sz="1800" dirty="0" smtClean="0"/>
              <a:t>Low follow-up after discharge</a:t>
            </a:r>
          </a:p>
          <a:p>
            <a:pPr>
              <a:lnSpc>
                <a:spcPct val="100000"/>
              </a:lnSpc>
            </a:pPr>
            <a:r>
              <a:rPr lang="en-US" sz="2000" dirty="0" smtClean="0"/>
              <a:t>Met compliance with reporting programs, </a:t>
            </a:r>
            <a:r>
              <a:rPr lang="en-US" sz="2000" b="1" dirty="0" smtClean="0"/>
              <a:t>but</a:t>
            </a:r>
            <a:r>
              <a:rPr lang="en-US" sz="2000" dirty="0" smtClean="0"/>
              <a:t> with unintended consequences [</a:t>
            </a:r>
            <a:r>
              <a:rPr lang="en-US" sz="2000" dirty="0" err="1" smtClean="0"/>
              <a:t>MassHealth</a:t>
            </a:r>
            <a:r>
              <a:rPr lang="en-US" sz="2000" dirty="0" smtClean="0"/>
              <a:t> v. motivated &amp; high-risk smokers (lung, cardiac, vascular, cancer)]</a:t>
            </a:r>
          </a:p>
          <a:p>
            <a:pPr>
              <a:lnSpc>
                <a:spcPct val="100000"/>
              </a:lnSpc>
            </a:pPr>
            <a:r>
              <a:rPr lang="en-US" sz="2000" dirty="0" smtClean="0"/>
              <a:t>Need for further research in smoking cessation interventions that target Medicaid patients (community health workers, initiation of Chantix while an inpatient)</a:t>
            </a:r>
            <a:endParaRPr lang="en-US" sz="2000" dirty="0"/>
          </a:p>
        </p:txBody>
      </p:sp>
      <p:sp>
        <p:nvSpPr>
          <p:cNvPr id="3" name="Title 2"/>
          <p:cNvSpPr>
            <a:spLocks noGrp="1"/>
          </p:cNvSpPr>
          <p:nvPr>
            <p:ph type="title"/>
          </p:nvPr>
        </p:nvSpPr>
        <p:spPr/>
        <p:txBody>
          <a:bodyPr/>
          <a:lstStyle/>
          <a:p>
            <a:r>
              <a:rPr lang="en-US" dirty="0" smtClean="0">
                <a:solidFill>
                  <a:schemeClr val="bg1"/>
                </a:solidFill>
              </a:rPr>
              <a:t>Conclusions</a:t>
            </a:r>
            <a:endParaRPr lang="en-US" dirty="0">
              <a:solidFill>
                <a:schemeClr val="bg1"/>
              </a:solidFill>
            </a:endParaRPr>
          </a:p>
        </p:txBody>
      </p:sp>
    </p:spTree>
    <p:extLst>
      <p:ext uri="{BB962C8B-B14F-4D97-AF65-F5344CB8AC3E}">
        <p14:creationId xmlns:p14="http://schemas.microsoft.com/office/powerpoint/2010/main" val="2794510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08304" y="1212374"/>
            <a:ext cx="4803133" cy="4434840"/>
          </a:xfrm>
        </p:spPr>
        <p:txBody>
          <a:bodyPr>
            <a:noAutofit/>
          </a:bodyPr>
          <a:lstStyle/>
          <a:p>
            <a:pPr marL="0" indent="0">
              <a:buNone/>
            </a:pPr>
            <a:r>
              <a:rPr lang="en-US" sz="2000" dirty="0" smtClean="0"/>
              <a:t>Boston Medical Center</a:t>
            </a:r>
          </a:p>
          <a:p>
            <a:pPr marL="0" indent="0">
              <a:buNone/>
            </a:pPr>
            <a:r>
              <a:rPr lang="en-US" sz="2000" dirty="0" smtClean="0"/>
              <a:t>CTSI</a:t>
            </a:r>
          </a:p>
          <a:p>
            <a:pPr marL="0" indent="0">
              <a:buNone/>
            </a:pPr>
            <a:endParaRPr lang="en-US" sz="2000" dirty="0" smtClean="0"/>
          </a:p>
          <a:p>
            <a:pPr marL="0" indent="0">
              <a:buNone/>
            </a:pPr>
            <a:r>
              <a:rPr lang="en-US" sz="2000" dirty="0" smtClean="0"/>
              <a:t>Research </a:t>
            </a:r>
            <a:r>
              <a:rPr lang="en-US" sz="2000" dirty="0"/>
              <a:t>Partners</a:t>
            </a:r>
          </a:p>
          <a:p>
            <a:r>
              <a:rPr lang="en-US" sz="2000" b="1" dirty="0"/>
              <a:t>Nicole </a:t>
            </a:r>
            <a:r>
              <a:rPr lang="en-US" sz="2000" b="1" dirty="0" err="1" smtClean="0"/>
              <a:t>Herbst</a:t>
            </a:r>
            <a:endParaRPr lang="en-US" sz="2000" b="1" dirty="0"/>
          </a:p>
          <a:p>
            <a:r>
              <a:rPr lang="en-US" sz="2000" b="1" dirty="0"/>
              <a:t>Eric Helm (Epic/Data Analyst)</a:t>
            </a:r>
          </a:p>
          <a:p>
            <a:r>
              <a:rPr lang="en-US" sz="2000" b="1" dirty="0"/>
              <a:t>Renda </a:t>
            </a:r>
            <a:r>
              <a:rPr lang="en-US" sz="2000" b="1" dirty="0" smtClean="0"/>
              <a:t>Wiener</a:t>
            </a:r>
          </a:p>
          <a:p>
            <a:r>
              <a:rPr lang="en-US" sz="2000" b="1" dirty="0" err="1" smtClean="0"/>
              <a:t>Bhavna</a:t>
            </a:r>
            <a:r>
              <a:rPr lang="en-US" sz="2000" b="1" dirty="0" smtClean="0"/>
              <a:t> Seth</a:t>
            </a:r>
            <a:endParaRPr lang="en-US" sz="2000" b="1" dirty="0"/>
          </a:p>
          <a:p>
            <a:r>
              <a:rPr lang="en-US" sz="2000" dirty="0"/>
              <a:t>Zoe Weinstein</a:t>
            </a:r>
          </a:p>
          <a:p>
            <a:r>
              <a:rPr lang="en-US" sz="2000" dirty="0" err="1"/>
              <a:t>Minda</a:t>
            </a:r>
            <a:r>
              <a:rPr lang="en-US" sz="2000" dirty="0"/>
              <a:t> </a:t>
            </a:r>
            <a:r>
              <a:rPr lang="en-US" sz="2000" dirty="0" err="1"/>
              <a:t>Gowarty</a:t>
            </a:r>
            <a:endParaRPr lang="en-US" sz="2000" dirty="0"/>
          </a:p>
          <a:p>
            <a:r>
              <a:rPr lang="en-US" sz="2000" dirty="0"/>
              <a:t>Ryan Seibert</a:t>
            </a:r>
          </a:p>
          <a:p>
            <a:r>
              <a:rPr lang="en-US" sz="2000" dirty="0"/>
              <a:t>Vinson Cobb</a:t>
            </a:r>
          </a:p>
          <a:p>
            <a:endParaRPr lang="en-US" sz="2000" dirty="0" smtClean="0"/>
          </a:p>
          <a:p>
            <a:pPr marL="0" indent="0">
              <a:buNone/>
            </a:pPr>
            <a:r>
              <a:rPr lang="en-US" sz="2000" dirty="0" smtClean="0"/>
              <a:t>	</a:t>
            </a:r>
          </a:p>
          <a:p>
            <a:endParaRPr lang="en-US" sz="2000" dirty="0" smtClean="0"/>
          </a:p>
          <a:p>
            <a:endParaRPr lang="en-US" sz="2000" dirty="0" smtClean="0"/>
          </a:p>
          <a:p>
            <a:pPr marL="0" indent="0">
              <a:buNone/>
            </a:pPr>
            <a:endParaRPr lang="en-US" sz="2000" dirty="0" smtClean="0"/>
          </a:p>
          <a:p>
            <a:pPr lvl="1"/>
            <a:endParaRPr lang="en-US" sz="2000" dirty="0" smtClean="0"/>
          </a:p>
          <a:p>
            <a:pPr lvl="1"/>
            <a:endParaRPr lang="en-US" sz="2000" dirty="0"/>
          </a:p>
          <a:p>
            <a:pPr marL="0" indent="0">
              <a:buNone/>
            </a:pPr>
            <a:endParaRPr lang="en-US" sz="2000" dirty="0" smtClean="0"/>
          </a:p>
          <a:p>
            <a:pPr marL="0" indent="0">
              <a:buNone/>
            </a:pPr>
            <a:endParaRPr lang="en-US" sz="2000" dirty="0"/>
          </a:p>
          <a:p>
            <a:endParaRPr lang="en-US" sz="2000" dirty="0" smtClean="0"/>
          </a:p>
          <a:p>
            <a:pPr marL="0" indent="0">
              <a:buNone/>
            </a:pPr>
            <a:endParaRPr lang="en-US" sz="2000" dirty="0"/>
          </a:p>
        </p:txBody>
      </p:sp>
      <p:sp>
        <p:nvSpPr>
          <p:cNvPr id="2" name="Content Placeholder 1"/>
          <p:cNvSpPr>
            <a:spLocks noGrp="1"/>
          </p:cNvSpPr>
          <p:nvPr>
            <p:ph sz="half" idx="1"/>
          </p:nvPr>
        </p:nvSpPr>
        <p:spPr>
          <a:xfrm>
            <a:off x="823504" y="1535581"/>
            <a:ext cx="5384800" cy="4434840"/>
          </a:xfrm>
        </p:spPr>
        <p:txBody>
          <a:bodyPr>
            <a:noAutofit/>
          </a:bodyPr>
          <a:lstStyle/>
          <a:p>
            <a:pPr marL="0" indent="0">
              <a:buNone/>
            </a:pPr>
            <a:r>
              <a:rPr lang="en-US" sz="2000" dirty="0" smtClean="0"/>
              <a:t>Tobacco Treatment Team </a:t>
            </a:r>
          </a:p>
          <a:p>
            <a:r>
              <a:rPr lang="en-US" sz="2000" b="1" dirty="0" smtClean="0"/>
              <a:t>Charles O’Donnell (RRT)</a:t>
            </a:r>
          </a:p>
          <a:p>
            <a:r>
              <a:rPr lang="en-US" sz="2000" b="1" dirty="0" smtClean="0"/>
              <a:t>Carmel Fitzgerald (NP)</a:t>
            </a:r>
          </a:p>
          <a:p>
            <a:r>
              <a:rPr lang="en-US" sz="2000" dirty="0" smtClean="0"/>
              <a:t>Carolina Wong (Patient Navigator)</a:t>
            </a:r>
          </a:p>
          <a:p>
            <a:r>
              <a:rPr lang="en-US" sz="2000" dirty="0" smtClean="0"/>
              <a:t>Erin Wilcox (RRT)</a:t>
            </a:r>
          </a:p>
          <a:p>
            <a:pPr marL="0" indent="0">
              <a:buNone/>
            </a:pPr>
            <a:endParaRPr lang="en-US" sz="2000" dirty="0" smtClean="0"/>
          </a:p>
          <a:p>
            <a:pPr marL="0" indent="0">
              <a:buNone/>
            </a:pPr>
            <a:r>
              <a:rPr lang="en-US" sz="2000" dirty="0" smtClean="0"/>
              <a:t>Evans </a:t>
            </a:r>
            <a:r>
              <a:rPr lang="en-US" sz="2000" dirty="0"/>
              <a:t>Center for Implementation and Improvement Sciences (CIIS)</a:t>
            </a:r>
          </a:p>
          <a:p>
            <a:r>
              <a:rPr lang="en-US" sz="2000" dirty="0"/>
              <a:t>Allan </a:t>
            </a:r>
            <a:r>
              <a:rPr lang="en-US" sz="2000" dirty="0" err="1"/>
              <a:t>Walkey</a:t>
            </a:r>
            <a:endParaRPr lang="en-US" sz="2000" dirty="0"/>
          </a:p>
          <a:p>
            <a:r>
              <a:rPr lang="en-US" sz="2000" dirty="0" smtClean="0"/>
              <a:t>Mari-Lyn </a:t>
            </a:r>
            <a:r>
              <a:rPr lang="en-US" sz="2000" dirty="0" err="1"/>
              <a:t>Drainoni</a:t>
            </a:r>
            <a:endParaRPr lang="en-US" sz="2000" dirty="0"/>
          </a:p>
          <a:p>
            <a:endParaRPr lang="en-US" sz="2000" b="1" dirty="0" smtClean="0"/>
          </a:p>
          <a:p>
            <a:pPr marL="0" indent="0">
              <a:buNone/>
            </a:pPr>
            <a:endParaRPr lang="en-US" sz="2000" dirty="0" smtClean="0"/>
          </a:p>
        </p:txBody>
      </p:sp>
      <p:sp>
        <p:nvSpPr>
          <p:cNvPr id="3" name="Title 2"/>
          <p:cNvSpPr>
            <a:spLocks noGrp="1"/>
          </p:cNvSpPr>
          <p:nvPr>
            <p:ph type="title"/>
          </p:nvPr>
        </p:nvSpPr>
        <p:spPr>
          <a:xfrm>
            <a:off x="644629" y="299486"/>
            <a:ext cx="10972800" cy="1143000"/>
          </a:xfrm>
        </p:spPr>
        <p:txBody>
          <a:bodyPr>
            <a:normAutofit/>
          </a:bodyPr>
          <a:lstStyle/>
          <a:p>
            <a:r>
              <a:rPr lang="en-US" sz="4000" b="1" dirty="0">
                <a:solidFill>
                  <a:srgbClr val="0000FF"/>
                </a:solidFill>
              </a:rPr>
              <a:t>Thank-you!</a:t>
            </a:r>
          </a:p>
        </p:txBody>
      </p:sp>
      <p:sp>
        <p:nvSpPr>
          <p:cNvPr id="7" name="Rectangle 6"/>
          <p:cNvSpPr>
            <a:spLocks/>
          </p:cNvSpPr>
          <p:nvPr/>
        </p:nvSpPr>
        <p:spPr>
          <a:xfrm>
            <a:off x="162561" y="119063"/>
            <a:ext cx="11840549" cy="6621462"/>
          </a:xfrm>
          <a:prstGeom prst="rect">
            <a:avLst/>
          </a:prstGeom>
          <a:noFill/>
          <a:ln w="254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85984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37319"/>
            <a:ext cx="8839200" cy="905681"/>
          </a:xfrm>
        </p:spPr>
        <p:txBody>
          <a:bodyPr>
            <a:noAutofit/>
          </a:bodyPr>
          <a:lstStyle/>
          <a:p>
            <a:r>
              <a:rPr lang="en-US" b="1" dirty="0">
                <a:solidFill>
                  <a:schemeClr val="tx2"/>
                </a:solidFill>
              </a:rPr>
              <a:t>Faculty Development Seminars</a:t>
            </a:r>
          </a:p>
        </p:txBody>
      </p:sp>
      <p:sp>
        <p:nvSpPr>
          <p:cNvPr id="5" name="Content Placeholder 4"/>
          <p:cNvSpPr>
            <a:spLocks noGrp="1"/>
          </p:cNvSpPr>
          <p:nvPr>
            <p:ph idx="1"/>
          </p:nvPr>
        </p:nvSpPr>
        <p:spPr>
          <a:xfrm>
            <a:off x="1752600" y="1219200"/>
            <a:ext cx="8686800" cy="5334000"/>
          </a:xfrm>
        </p:spPr>
        <p:txBody>
          <a:bodyPr>
            <a:normAutofit/>
          </a:bodyPr>
          <a:lstStyle/>
          <a:p>
            <a:r>
              <a:rPr lang="en-US" b="1" dirty="0">
                <a:solidFill>
                  <a:srgbClr val="C00000"/>
                </a:solidFill>
              </a:rPr>
              <a:t>Smashing the Silo: Tips for effective collaborations between clinical </a:t>
            </a:r>
            <a:r>
              <a:rPr lang="en-US" b="1" dirty="0" smtClean="0">
                <a:solidFill>
                  <a:srgbClr val="C00000"/>
                </a:solidFill>
              </a:rPr>
              <a:t>&amp; basic </a:t>
            </a:r>
            <a:r>
              <a:rPr lang="en-US" b="1" dirty="0">
                <a:solidFill>
                  <a:srgbClr val="C00000"/>
                </a:solidFill>
              </a:rPr>
              <a:t>scientists</a:t>
            </a:r>
          </a:p>
          <a:p>
            <a:pPr lvl="1"/>
            <a:r>
              <a:rPr lang="en-US" dirty="0"/>
              <a:t>Avrum Spira &amp; Jessica Fetterman</a:t>
            </a:r>
          </a:p>
          <a:p>
            <a:pPr lvl="1">
              <a:spcAft>
                <a:spcPts val="1200"/>
              </a:spcAft>
            </a:pPr>
            <a:r>
              <a:rPr lang="en-US" dirty="0"/>
              <a:t>Feb 22</a:t>
            </a:r>
            <a:r>
              <a:rPr lang="en-US" baseline="30000" dirty="0"/>
              <a:t>nd</a:t>
            </a:r>
            <a:r>
              <a:rPr lang="en-US" dirty="0"/>
              <a:t> 12-1pm in FGH Carter Conference Room</a:t>
            </a:r>
          </a:p>
          <a:p>
            <a:r>
              <a:rPr lang="en-US" b="1" dirty="0">
                <a:solidFill>
                  <a:srgbClr val="C00000"/>
                </a:solidFill>
              </a:rPr>
              <a:t>Working with Trainees to Turn QI into scholarship</a:t>
            </a:r>
          </a:p>
          <a:p>
            <a:pPr lvl="1"/>
            <a:r>
              <a:rPr lang="en-US" dirty="0"/>
              <a:t>James Moses</a:t>
            </a:r>
          </a:p>
          <a:p>
            <a:pPr lvl="1">
              <a:spcAft>
                <a:spcPts val="1200"/>
              </a:spcAft>
            </a:pPr>
            <a:r>
              <a:rPr lang="en-US" dirty="0"/>
              <a:t>February 27</a:t>
            </a:r>
            <a:r>
              <a:rPr lang="en-US" baseline="30000" dirty="0"/>
              <a:t>th</a:t>
            </a:r>
            <a:r>
              <a:rPr lang="en-US" dirty="0"/>
              <a:t> from 5-6pm in </a:t>
            </a:r>
            <a:r>
              <a:rPr lang="en-US" dirty="0" smtClean="0"/>
              <a:t>Wilkins Board Room</a:t>
            </a:r>
            <a:endParaRPr lang="en-US" dirty="0"/>
          </a:p>
          <a:p>
            <a:pPr marL="457200" lvl="1" indent="0">
              <a:spcAft>
                <a:spcPts val="1200"/>
              </a:spcAft>
              <a:buNone/>
            </a:pPr>
            <a:endParaRPr lang="en-US" dirty="0"/>
          </a:p>
          <a:p>
            <a:pPr marL="457200" lvl="1" indent="0">
              <a:spcAft>
                <a:spcPts val="1200"/>
              </a:spcAft>
              <a:buNone/>
            </a:pPr>
            <a:endParaRPr lang="en-US" dirty="0"/>
          </a:p>
          <a:p>
            <a:pPr lvl="1"/>
            <a:endParaRPr lang="en-US" dirty="0"/>
          </a:p>
        </p:txBody>
      </p:sp>
      <p:sp>
        <p:nvSpPr>
          <p:cNvPr id="2" name="Slide Number Placeholder 1"/>
          <p:cNvSpPr>
            <a:spLocks noGrp="1"/>
          </p:cNvSpPr>
          <p:nvPr>
            <p:ph type="sldNum" sz="quarter" idx="12"/>
          </p:nvPr>
        </p:nvSpPr>
        <p:spPr/>
        <p:txBody>
          <a:bodyPr/>
          <a:lstStyle/>
          <a:p>
            <a:fld id="{35A3E30C-C1A5-BC43-BCB4-3FCBB1827E0C}" type="slidenum">
              <a:rPr lang="en-US" smtClean="0"/>
              <a:t>4</a:t>
            </a:fld>
            <a:endParaRPr lang="en-US"/>
          </a:p>
        </p:txBody>
      </p:sp>
    </p:spTree>
    <p:extLst>
      <p:ext uri="{BB962C8B-B14F-4D97-AF65-F5344CB8AC3E}">
        <p14:creationId xmlns:p14="http://schemas.microsoft.com/office/powerpoint/2010/main" val="65840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tx2"/>
                </a:solidFill>
              </a:rPr>
              <a:t>Application deadlines for longitudinal faculty development programs</a:t>
            </a:r>
          </a:p>
        </p:txBody>
      </p:sp>
      <p:sp>
        <p:nvSpPr>
          <p:cNvPr id="3" name="Content Placeholder 2"/>
          <p:cNvSpPr>
            <a:spLocks noGrp="1"/>
          </p:cNvSpPr>
          <p:nvPr>
            <p:ph idx="1"/>
          </p:nvPr>
        </p:nvSpPr>
        <p:spPr>
          <a:xfrm>
            <a:off x="1752600" y="1600201"/>
            <a:ext cx="8686800" cy="4525963"/>
          </a:xfrm>
        </p:spPr>
        <p:txBody>
          <a:bodyPr>
            <a:normAutofit/>
          </a:bodyPr>
          <a:lstStyle/>
          <a:p>
            <a:pPr>
              <a:spcBef>
                <a:spcPts val="1200"/>
              </a:spcBef>
              <a:defRPr/>
            </a:pPr>
            <a:r>
              <a:rPr lang="en-US" altLang="en-US" b="1" dirty="0">
                <a:solidFill>
                  <a:srgbClr val="A20000"/>
                </a:solidFill>
              </a:rPr>
              <a:t>Academy for Faculty Advancement: early career</a:t>
            </a:r>
          </a:p>
          <a:p>
            <a:pPr lvl="1">
              <a:spcBef>
                <a:spcPts val="600"/>
              </a:spcBef>
              <a:defRPr/>
            </a:pPr>
            <a:r>
              <a:rPr lang="en-US" altLang="en-US" dirty="0"/>
              <a:t>February 5</a:t>
            </a:r>
            <a:r>
              <a:rPr lang="en-US" altLang="en-US" baseline="30000" dirty="0"/>
              <a:t>th</a:t>
            </a:r>
            <a:r>
              <a:rPr lang="en-US" altLang="en-US" dirty="0"/>
              <a:t> – March 12</a:t>
            </a:r>
            <a:r>
              <a:rPr lang="en-US" altLang="en-US" baseline="30000" dirty="0"/>
              <a:t>th</a:t>
            </a:r>
            <a:r>
              <a:rPr lang="en-US" altLang="en-US" dirty="0"/>
              <a:t>  </a:t>
            </a:r>
            <a:endParaRPr lang="en-US" altLang="en-US" sz="600" b="1" dirty="0">
              <a:solidFill>
                <a:srgbClr val="A20000"/>
              </a:solidFill>
            </a:endParaRPr>
          </a:p>
          <a:p>
            <a:pPr>
              <a:spcBef>
                <a:spcPts val="1200"/>
              </a:spcBef>
              <a:defRPr/>
            </a:pPr>
            <a:r>
              <a:rPr lang="en-US" altLang="en-US" b="1" dirty="0">
                <a:solidFill>
                  <a:srgbClr val="A20000"/>
                </a:solidFill>
              </a:rPr>
              <a:t>Mid-Career Faculty Leadership</a:t>
            </a:r>
          </a:p>
          <a:p>
            <a:pPr marL="571500" lvl="1">
              <a:spcBef>
                <a:spcPts val="600"/>
              </a:spcBef>
              <a:defRPr/>
            </a:pPr>
            <a:r>
              <a:rPr lang="en-US" altLang="en-US" dirty="0"/>
              <a:t>February 5</a:t>
            </a:r>
            <a:r>
              <a:rPr lang="en-US" altLang="en-US" baseline="30000" dirty="0"/>
              <a:t>th</a:t>
            </a:r>
            <a:r>
              <a:rPr lang="en-US" altLang="en-US" dirty="0"/>
              <a:t> – March 9</a:t>
            </a:r>
            <a:r>
              <a:rPr lang="en-US" altLang="en-US" baseline="30000" dirty="0"/>
              <a:t>th</a:t>
            </a:r>
            <a:r>
              <a:rPr lang="en-US" altLang="en-US" dirty="0"/>
              <a:t>  </a:t>
            </a:r>
          </a:p>
          <a:p>
            <a:pPr marL="571500" lvl="1">
              <a:spcBef>
                <a:spcPts val="600"/>
              </a:spcBef>
              <a:defRPr/>
            </a:pPr>
            <a:endParaRPr lang="en-US" altLang="en-US" sz="600" dirty="0"/>
          </a:p>
          <a:p>
            <a:pPr marL="171450">
              <a:spcBef>
                <a:spcPts val="600"/>
              </a:spcBef>
              <a:defRPr/>
            </a:pPr>
            <a:r>
              <a:rPr lang="en-US" altLang="en-US" b="1" dirty="0">
                <a:solidFill>
                  <a:srgbClr val="A20000"/>
                </a:solidFill>
              </a:rPr>
              <a:t>Women’s Leadership</a:t>
            </a:r>
          </a:p>
          <a:p>
            <a:pPr marL="571500" lvl="1">
              <a:spcBef>
                <a:spcPts val="600"/>
              </a:spcBef>
              <a:defRPr/>
            </a:pPr>
            <a:r>
              <a:rPr lang="en-US" altLang="en-US" dirty="0"/>
              <a:t>March 19</a:t>
            </a:r>
            <a:r>
              <a:rPr lang="en-US" altLang="en-US" baseline="30000" dirty="0"/>
              <a:t>th</a:t>
            </a:r>
            <a:r>
              <a:rPr lang="en-US" altLang="en-US" dirty="0"/>
              <a:t> – April 16</a:t>
            </a:r>
            <a:r>
              <a:rPr lang="en-US" altLang="en-US" baseline="30000" dirty="0"/>
              <a:t>th</a:t>
            </a:r>
            <a:r>
              <a:rPr lang="en-US" altLang="en-US" dirty="0"/>
              <a:t>  </a:t>
            </a:r>
          </a:p>
          <a:p>
            <a:pPr>
              <a:spcBef>
                <a:spcPts val="600"/>
              </a:spcBef>
              <a:defRPr/>
            </a:pPr>
            <a:r>
              <a:rPr lang="en-US" altLang="en-US" b="1" dirty="0">
                <a:solidFill>
                  <a:srgbClr val="A20000"/>
                </a:solidFill>
              </a:rPr>
              <a:t>Under-Represented Minority Faculty Development</a:t>
            </a:r>
          </a:p>
          <a:p>
            <a:pPr marL="571500" lvl="1">
              <a:spcBef>
                <a:spcPts val="600"/>
              </a:spcBef>
              <a:defRPr/>
            </a:pPr>
            <a:r>
              <a:rPr lang="en-US" altLang="en-US" dirty="0"/>
              <a:t>April 2</a:t>
            </a:r>
            <a:r>
              <a:rPr lang="en-US" altLang="en-US" baseline="30000" dirty="0"/>
              <a:t>nd</a:t>
            </a:r>
            <a:r>
              <a:rPr lang="en-US" altLang="en-US" dirty="0"/>
              <a:t> – April 30</a:t>
            </a:r>
            <a:r>
              <a:rPr lang="en-US" altLang="en-US" baseline="30000" dirty="0"/>
              <a:t>th</a:t>
            </a:r>
            <a:r>
              <a:rPr lang="en-US" altLang="en-US" dirty="0"/>
              <a:t> </a:t>
            </a:r>
            <a:endParaRPr lang="en-US" altLang="en-US" b="1" dirty="0">
              <a:solidFill>
                <a:srgbClr val="A20000"/>
              </a:solidFill>
            </a:endParaRPr>
          </a:p>
          <a:p>
            <a:pPr marL="571500" lvl="1">
              <a:spcBef>
                <a:spcPts val="600"/>
              </a:spcBef>
              <a:defRPr/>
            </a:pPr>
            <a:endParaRPr lang="en-US" altLang="en-US" sz="600" dirty="0"/>
          </a:p>
        </p:txBody>
      </p:sp>
      <p:sp>
        <p:nvSpPr>
          <p:cNvPr id="4" name="Slide Number Placeholder 3"/>
          <p:cNvSpPr>
            <a:spLocks noGrp="1"/>
          </p:cNvSpPr>
          <p:nvPr>
            <p:ph type="sldNum" sz="quarter" idx="12"/>
          </p:nvPr>
        </p:nvSpPr>
        <p:spPr/>
        <p:txBody>
          <a:bodyPr/>
          <a:lstStyle/>
          <a:p>
            <a:fld id="{35A3E30C-C1A5-BC43-BCB4-3FCBB1827E0C}" type="slidenum">
              <a:rPr lang="en-US" smtClean="0"/>
              <a:t>5</a:t>
            </a:fld>
            <a:endParaRPr lang="en-US"/>
          </a:p>
        </p:txBody>
      </p:sp>
    </p:spTree>
    <p:extLst>
      <p:ext uri="{BB962C8B-B14F-4D97-AF65-F5344CB8AC3E}">
        <p14:creationId xmlns:p14="http://schemas.microsoft.com/office/powerpoint/2010/main" val="194952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739900" y="225425"/>
            <a:ext cx="8712200" cy="609600"/>
          </a:xfrm>
        </p:spPr>
        <p:txBody>
          <a:bodyPr>
            <a:noAutofit/>
          </a:bodyPr>
          <a:lstStyle/>
          <a:p>
            <a:pPr>
              <a:spcBef>
                <a:spcPts val="1200"/>
              </a:spcBef>
              <a:defRPr/>
            </a:pPr>
            <a:r>
              <a:rPr lang="en-US" sz="3200" b="1" dirty="0">
                <a:solidFill>
                  <a:schemeClr val="tx2"/>
                </a:solidFill>
              </a:rPr>
              <a:t>Academy for Faculty Advancement: Early Career</a:t>
            </a:r>
          </a:p>
        </p:txBody>
      </p:sp>
      <p:sp>
        <p:nvSpPr>
          <p:cNvPr id="368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200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20000"/>
              </a:buClr>
              <a:buFont typeface="Wingdings" panose="05000000000000000000" pitchFamily="2" charset="2"/>
              <a:buChar char="ü"/>
              <a:defRPr sz="2800">
                <a:solidFill>
                  <a:schemeClr val="tx1"/>
                </a:solidFill>
                <a:latin typeface="Calibri" panose="020F0502020204030204" pitchFamily="34" charset="0"/>
              </a:defRPr>
            </a:lvl2pPr>
            <a:lvl3pPr marL="1143000" indent="-228600">
              <a:spcBef>
                <a:spcPct val="20000"/>
              </a:spcBef>
              <a:buClr>
                <a:srgbClr val="920000"/>
              </a:buClr>
              <a:buFont typeface="Wingdings" panose="05000000000000000000" pitchFamily="2" charset="2"/>
              <a:buChar char="Ø"/>
              <a:defRPr sz="2400">
                <a:solidFill>
                  <a:schemeClr val="tx1"/>
                </a:solidFill>
                <a:latin typeface="Calibri" panose="020F0502020204030204" pitchFamily="34" charset="0"/>
              </a:defRPr>
            </a:lvl3pPr>
            <a:lvl4pPr marL="1600200" indent="-228600">
              <a:spcBef>
                <a:spcPct val="20000"/>
              </a:spcBef>
              <a:buClr>
                <a:srgbClr val="920000"/>
              </a:buClr>
              <a:buFont typeface="Wingdings" panose="05000000000000000000" pitchFamily="2" charset="2"/>
              <a:buChar char="ü"/>
              <a:defRPr sz="2000">
                <a:solidFill>
                  <a:schemeClr val="tx1"/>
                </a:solidFill>
                <a:latin typeface="Calibri" panose="020F0502020204030204" pitchFamily="34" charset="0"/>
              </a:defRPr>
            </a:lvl4pPr>
            <a:lvl5pPr marL="2057400" indent="-228600">
              <a:spcBef>
                <a:spcPct val="20000"/>
              </a:spcBef>
              <a:buClr>
                <a:srgbClr val="920000"/>
              </a:buClr>
              <a:buFont typeface="Wingdings" panose="05000000000000000000" pitchFamily="2" charset="2"/>
              <a:buChar char="ü"/>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9pPr>
          </a:lstStyle>
          <a:p>
            <a:pPr>
              <a:spcBef>
                <a:spcPct val="0"/>
              </a:spcBef>
              <a:buClrTx/>
              <a:buSzTx/>
              <a:buFontTx/>
              <a:buNone/>
            </a:pPr>
            <a:fld id="{10758246-2C96-48F0-B9B6-3BC33394631A}" type="slidenum">
              <a:rPr lang="en-US" altLang="en-US" sz="1000">
                <a:solidFill>
                  <a:srgbClr val="000000"/>
                </a:solidFill>
              </a:rPr>
              <a:pPr>
                <a:spcBef>
                  <a:spcPct val="0"/>
                </a:spcBef>
                <a:buClrTx/>
                <a:buSzTx/>
                <a:buFontTx/>
                <a:buNone/>
              </a:pPr>
              <a:t>6</a:t>
            </a:fld>
            <a:endParaRPr lang="en-US" altLang="en-US" sz="1000">
              <a:solidFill>
                <a:srgbClr val="000000"/>
              </a:solidFill>
            </a:endParaRPr>
          </a:p>
        </p:txBody>
      </p:sp>
      <p:sp>
        <p:nvSpPr>
          <p:cNvPr id="5" name="Rectangle 4"/>
          <p:cNvSpPr/>
          <p:nvPr/>
        </p:nvSpPr>
        <p:spPr>
          <a:xfrm>
            <a:off x="1956847" y="1027113"/>
            <a:ext cx="8229600" cy="5694363"/>
          </a:xfrm>
          <a:prstGeom prst="rect">
            <a:avLst/>
          </a:prstGeom>
        </p:spPr>
        <p:txBody>
          <a:bodyPr>
            <a:spAutoFit/>
          </a:bodyPr>
          <a:lstStyle/>
          <a:p>
            <a:pPr>
              <a:spcBef>
                <a:spcPts val="600"/>
              </a:spcBef>
              <a:defRPr/>
            </a:pPr>
            <a:r>
              <a:rPr lang="en-US" sz="2400" b="1" dirty="0">
                <a:solidFill>
                  <a:srgbClr val="A20000"/>
                </a:solidFill>
                <a:latin typeface="Calibri"/>
                <a:ea typeface="Times New Roman" panose="02020603050405020304" pitchFamily="18" charset="0"/>
                <a:cs typeface="Times New Roman" panose="02020603050405020304" pitchFamily="18" charset="0"/>
              </a:rPr>
              <a:t>Program Objective </a:t>
            </a:r>
          </a:p>
          <a:p>
            <a:pPr marL="342900" indent="-342900">
              <a:buFont typeface="Arial" panose="020B0604020202020204" pitchFamily="34" charset="0"/>
              <a:buChar char="•"/>
              <a:defRPr/>
            </a:pPr>
            <a:r>
              <a:rPr lang="en-US" sz="2000" dirty="0">
                <a:latin typeface="Calibri"/>
                <a:ea typeface="Times New Roman" panose="02020603050405020304" pitchFamily="18" charset="0"/>
                <a:cs typeface="Times New Roman" panose="02020603050405020304" pitchFamily="18" charset="0"/>
              </a:rPr>
              <a:t>Develop skills to effectively navigate a successful career in academic medicine</a:t>
            </a:r>
          </a:p>
          <a:p>
            <a:pPr>
              <a:spcBef>
                <a:spcPts val="600"/>
              </a:spcBef>
              <a:defRPr/>
            </a:pPr>
            <a:r>
              <a:rPr lang="en-US" sz="2400" b="1" dirty="0">
                <a:solidFill>
                  <a:srgbClr val="A20000"/>
                </a:solidFill>
                <a:latin typeface="Calibri"/>
                <a:ea typeface="Times New Roman" panose="02020603050405020304" pitchFamily="18" charset="0"/>
                <a:cs typeface="Times New Roman" panose="02020603050405020304" pitchFamily="18" charset="0"/>
              </a:rPr>
              <a:t>Target Audience</a:t>
            </a:r>
            <a:r>
              <a:rPr lang="en-US" sz="2000" b="1" dirty="0">
                <a:solidFill>
                  <a:srgbClr val="A20000"/>
                </a:solidFill>
                <a:latin typeface="Calibri"/>
                <a:ea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defRPr/>
            </a:pPr>
            <a:r>
              <a:rPr lang="en-US" sz="2000" dirty="0" err="1">
                <a:solidFill>
                  <a:prstClr val="black"/>
                </a:solidFill>
                <a:latin typeface="Calibri"/>
                <a:cs typeface="Calibri (Light)"/>
              </a:rPr>
              <a:t>BUMC</a:t>
            </a:r>
            <a:r>
              <a:rPr lang="en-US" sz="2000" dirty="0">
                <a:solidFill>
                  <a:prstClr val="black"/>
                </a:solidFill>
                <a:latin typeface="Calibri"/>
                <a:cs typeface="Calibri (Light)"/>
              </a:rPr>
              <a:t> Instructors &amp; Assistant Professors</a:t>
            </a:r>
          </a:p>
          <a:p>
            <a:pPr>
              <a:spcBef>
                <a:spcPts val="600"/>
              </a:spcBef>
              <a:defRPr/>
            </a:pPr>
            <a:r>
              <a:rPr lang="en-US" sz="2400" b="1" dirty="0">
                <a:solidFill>
                  <a:srgbClr val="A20000"/>
                </a:solidFill>
                <a:latin typeface="Calibri"/>
                <a:ea typeface="Times New Roman" panose="02020603050405020304" pitchFamily="18" charset="0"/>
                <a:cs typeface="Times New Roman" panose="02020603050405020304" pitchFamily="18" charset="0"/>
              </a:rPr>
              <a:t>Number of Faculty </a:t>
            </a:r>
          </a:p>
          <a:p>
            <a:pPr marL="342900" indent="-342900">
              <a:buFont typeface="Arial" panose="020B0604020202020204" pitchFamily="34" charset="0"/>
              <a:buChar char="•"/>
              <a:defRPr/>
            </a:pPr>
            <a:r>
              <a:rPr lang="en-US" sz="2000" dirty="0">
                <a:solidFill>
                  <a:prstClr val="black"/>
                </a:solidFill>
                <a:latin typeface="Calibri"/>
                <a:ea typeface="Times New Roman" panose="02020603050405020304" pitchFamily="18" charset="0"/>
                <a:cs typeface="Times New Roman" panose="02020603050405020304" pitchFamily="18" charset="0"/>
              </a:rPr>
              <a:t>Up to 30 per year</a:t>
            </a:r>
            <a:endParaRPr lang="en-US" sz="2400" dirty="0">
              <a:solidFill>
                <a:prstClr val="black"/>
              </a:solidFill>
              <a:latin typeface="Calibri"/>
              <a:ea typeface="Times New Roman" panose="02020603050405020304" pitchFamily="18" charset="0"/>
              <a:cs typeface="Times New Roman" panose="02020603050405020304" pitchFamily="18" charset="0"/>
            </a:endParaRPr>
          </a:p>
          <a:p>
            <a:pPr>
              <a:spcBef>
                <a:spcPts val="600"/>
              </a:spcBef>
              <a:defRPr/>
            </a:pPr>
            <a:r>
              <a:rPr lang="en-US" sz="2400" b="1" dirty="0">
                <a:solidFill>
                  <a:srgbClr val="A20000"/>
                </a:solidFill>
                <a:latin typeface="Calibri"/>
                <a:ea typeface="Times New Roman" panose="02020603050405020304" pitchFamily="18" charset="0"/>
                <a:cs typeface="Times New Roman" panose="02020603050405020304" pitchFamily="18" charset="0"/>
              </a:rPr>
              <a:t>Program Structure</a:t>
            </a:r>
          </a:p>
          <a:p>
            <a:pPr marL="285750" indent="-285750">
              <a:buFont typeface="Arial"/>
              <a:buChar char="•"/>
              <a:defRPr/>
            </a:pPr>
            <a:r>
              <a:rPr lang="en-US" sz="2000" dirty="0">
                <a:solidFill>
                  <a:prstClr val="black"/>
                </a:solidFill>
                <a:latin typeface="Calibri"/>
              </a:rPr>
              <a:t>Meets 2 ½ hours for 14 sessions from September to May </a:t>
            </a:r>
          </a:p>
          <a:p>
            <a:pPr>
              <a:spcBef>
                <a:spcPts val="600"/>
              </a:spcBef>
              <a:defRPr/>
            </a:pPr>
            <a:r>
              <a:rPr lang="en-US" sz="2400" b="1" dirty="0">
                <a:solidFill>
                  <a:srgbClr val="A20000"/>
                </a:solidFill>
                <a:latin typeface="Calibri"/>
                <a:ea typeface="Times New Roman" panose="02020603050405020304" pitchFamily="18" charset="0"/>
                <a:cs typeface="Times New Roman" panose="02020603050405020304" pitchFamily="18" charset="0"/>
              </a:rPr>
              <a:t>Program Elements</a:t>
            </a:r>
          </a:p>
          <a:p>
            <a:pPr marL="285750" indent="-285750">
              <a:buFont typeface="Arial"/>
              <a:buChar char="•"/>
              <a:defRPr/>
            </a:pPr>
            <a:r>
              <a:rPr lang="en-US" sz="2000" dirty="0">
                <a:solidFill>
                  <a:prstClr val="black"/>
                </a:solidFill>
                <a:latin typeface="Calibri"/>
              </a:rPr>
              <a:t>Professional advancement experiential seminars</a:t>
            </a:r>
          </a:p>
          <a:p>
            <a:pPr marL="285750" indent="-285750">
              <a:buFont typeface="Arial"/>
              <a:buChar char="•"/>
              <a:defRPr/>
            </a:pPr>
            <a:r>
              <a:rPr lang="en-US" sz="2000" dirty="0">
                <a:solidFill>
                  <a:prstClr val="black"/>
                </a:solidFill>
                <a:latin typeface="Calibri"/>
              </a:rPr>
              <a:t>Individual academic project with content mentor</a:t>
            </a:r>
          </a:p>
          <a:p>
            <a:pPr marL="285750" indent="-285750">
              <a:buFont typeface="Arial"/>
              <a:buChar char="•"/>
              <a:defRPr/>
            </a:pPr>
            <a:r>
              <a:rPr lang="en-US" sz="2000" dirty="0">
                <a:solidFill>
                  <a:prstClr val="black"/>
                </a:solidFill>
                <a:latin typeface="Calibri"/>
              </a:rPr>
              <a:t>Peer mentorship across BUMC schools</a:t>
            </a:r>
          </a:p>
          <a:p>
            <a:pPr marL="285750" indent="-285750">
              <a:buFont typeface="Arial"/>
              <a:buChar char="•"/>
              <a:defRPr/>
            </a:pPr>
            <a:r>
              <a:rPr lang="en-US" sz="2000" dirty="0">
                <a:solidFill>
                  <a:prstClr val="black"/>
                </a:solidFill>
                <a:latin typeface="Calibri"/>
              </a:rPr>
              <a:t>Career mentorship provided by program core faculty</a:t>
            </a:r>
          </a:p>
          <a:p>
            <a:pPr>
              <a:defRPr/>
            </a:pPr>
            <a:endParaRPr lang="en-US" sz="2000" b="1" i="1" dirty="0">
              <a:solidFill>
                <a:srgbClr val="A20000"/>
              </a:solidFill>
              <a:latin typeface="Calibri"/>
              <a:ea typeface="Times New Roman" panose="02020603050405020304" pitchFamily="18" charset="0"/>
              <a:cs typeface="Times New Roman" panose="02020603050405020304" pitchFamily="18" charset="0"/>
            </a:endParaRPr>
          </a:p>
          <a:p>
            <a:pPr algn="ctr">
              <a:defRPr/>
            </a:pPr>
            <a:r>
              <a:rPr lang="en-US" sz="2400" b="1" i="1" dirty="0">
                <a:solidFill>
                  <a:srgbClr val="A20000"/>
                </a:solidFill>
                <a:latin typeface="Calibri"/>
                <a:ea typeface="Times New Roman" panose="02020603050405020304" pitchFamily="18" charset="0"/>
                <a:cs typeface="Times New Roman" panose="02020603050405020304" pitchFamily="18" charset="0"/>
              </a:rPr>
              <a:t>Applications accepted February 5th - March 12th, 2018</a:t>
            </a:r>
          </a:p>
        </p:txBody>
      </p:sp>
    </p:spTree>
    <p:extLst>
      <p:ext uri="{BB962C8B-B14F-4D97-AF65-F5344CB8AC3E}">
        <p14:creationId xmlns:p14="http://schemas.microsoft.com/office/powerpoint/2010/main" val="1461209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744663" y="3175"/>
            <a:ext cx="8712200" cy="609600"/>
          </a:xfrm>
        </p:spPr>
        <p:txBody>
          <a:bodyPr>
            <a:normAutofit/>
          </a:bodyPr>
          <a:lstStyle/>
          <a:p>
            <a:pPr>
              <a:spcBef>
                <a:spcPts val="1200"/>
              </a:spcBef>
              <a:defRPr/>
            </a:pPr>
            <a:r>
              <a:rPr lang="en-US" sz="3200" b="1" dirty="0">
                <a:solidFill>
                  <a:schemeClr val="tx2"/>
                </a:solidFill>
              </a:rPr>
              <a:t>Mid-Career Faculty Leadership Program</a:t>
            </a:r>
          </a:p>
        </p:txBody>
      </p:sp>
      <p:sp>
        <p:nvSpPr>
          <p:cNvPr id="38915" name="Slide Number Placeholder 5"/>
          <p:cNvSpPr>
            <a:spLocks noGrp="1"/>
          </p:cNvSpPr>
          <p:nvPr>
            <p:ph type="sldNum" sz="quarter" idx="12"/>
          </p:nvPr>
        </p:nvSpPr>
        <p:spPr bwMode="auto">
          <a:xfrm>
            <a:off x="9907385" y="6342064"/>
            <a:ext cx="1447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200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20000"/>
              </a:buClr>
              <a:buFont typeface="Wingdings" panose="05000000000000000000" pitchFamily="2" charset="2"/>
              <a:buChar char="ü"/>
              <a:defRPr sz="2800">
                <a:solidFill>
                  <a:schemeClr val="tx1"/>
                </a:solidFill>
                <a:latin typeface="Calibri" panose="020F0502020204030204" pitchFamily="34" charset="0"/>
              </a:defRPr>
            </a:lvl2pPr>
            <a:lvl3pPr marL="1143000" indent="-228600">
              <a:spcBef>
                <a:spcPct val="20000"/>
              </a:spcBef>
              <a:buClr>
                <a:srgbClr val="920000"/>
              </a:buClr>
              <a:buFont typeface="Wingdings" panose="05000000000000000000" pitchFamily="2" charset="2"/>
              <a:buChar char="Ø"/>
              <a:defRPr sz="2400">
                <a:solidFill>
                  <a:schemeClr val="tx1"/>
                </a:solidFill>
                <a:latin typeface="Calibri" panose="020F0502020204030204" pitchFamily="34" charset="0"/>
              </a:defRPr>
            </a:lvl3pPr>
            <a:lvl4pPr marL="1600200" indent="-228600">
              <a:spcBef>
                <a:spcPct val="20000"/>
              </a:spcBef>
              <a:buClr>
                <a:srgbClr val="920000"/>
              </a:buClr>
              <a:buFont typeface="Wingdings" panose="05000000000000000000" pitchFamily="2" charset="2"/>
              <a:buChar char="ü"/>
              <a:defRPr sz="2000">
                <a:solidFill>
                  <a:schemeClr val="tx1"/>
                </a:solidFill>
                <a:latin typeface="Calibri" panose="020F0502020204030204" pitchFamily="34" charset="0"/>
              </a:defRPr>
            </a:lvl4pPr>
            <a:lvl5pPr marL="2057400" indent="-228600">
              <a:spcBef>
                <a:spcPct val="20000"/>
              </a:spcBef>
              <a:buClr>
                <a:srgbClr val="920000"/>
              </a:buClr>
              <a:buFont typeface="Wingdings" panose="05000000000000000000" pitchFamily="2" charset="2"/>
              <a:buChar char="ü"/>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9pPr>
          </a:lstStyle>
          <a:p>
            <a:pPr>
              <a:spcBef>
                <a:spcPct val="0"/>
              </a:spcBef>
              <a:buClrTx/>
              <a:buSzTx/>
              <a:buFontTx/>
              <a:buNone/>
            </a:pPr>
            <a:fld id="{18632950-D6FD-4588-B47C-03D7AAD2235B}" type="slidenum">
              <a:rPr lang="en-US" altLang="en-US" sz="1000">
                <a:solidFill>
                  <a:srgbClr val="000000"/>
                </a:solidFill>
              </a:rPr>
              <a:pPr>
                <a:spcBef>
                  <a:spcPct val="0"/>
                </a:spcBef>
                <a:buClrTx/>
                <a:buSzTx/>
                <a:buFontTx/>
                <a:buNone/>
              </a:pPr>
              <a:t>7</a:t>
            </a:fld>
            <a:endParaRPr lang="en-US" altLang="en-US" sz="1000">
              <a:solidFill>
                <a:srgbClr val="000000"/>
              </a:solidFill>
            </a:endParaRPr>
          </a:p>
        </p:txBody>
      </p:sp>
      <p:sp>
        <p:nvSpPr>
          <p:cNvPr id="5" name="Rectangle 4"/>
          <p:cNvSpPr/>
          <p:nvPr/>
        </p:nvSpPr>
        <p:spPr>
          <a:xfrm>
            <a:off x="1744663" y="612776"/>
            <a:ext cx="8712200" cy="6094413"/>
          </a:xfrm>
          <a:prstGeom prst="rect">
            <a:avLst/>
          </a:prstGeom>
        </p:spPr>
        <p:txBody>
          <a:bodyPr>
            <a:spAutoFit/>
          </a:bodyPr>
          <a:lstStyle/>
          <a:p>
            <a:pPr>
              <a:defRPr/>
            </a:pPr>
            <a:r>
              <a:rPr lang="en-US" sz="2000" b="1" dirty="0">
                <a:solidFill>
                  <a:srgbClr val="A20000"/>
                </a:solidFill>
                <a:latin typeface="Calibri"/>
                <a:ea typeface="Times New Roman" panose="02020603050405020304" pitchFamily="18" charset="0"/>
                <a:cs typeface="Times New Roman" panose="02020603050405020304" pitchFamily="18" charset="0"/>
              </a:rPr>
              <a:t>Program Objective</a:t>
            </a:r>
          </a:p>
          <a:p>
            <a:pPr marL="342900" indent="-342900">
              <a:spcAft>
                <a:spcPts val="1200"/>
              </a:spcAft>
              <a:buFont typeface="Arial" panose="020B0604020202020204" pitchFamily="34" charset="0"/>
              <a:buChar char="•"/>
              <a:defRPr/>
            </a:pPr>
            <a:r>
              <a:rPr lang="en-US" sz="2000" dirty="0">
                <a:latin typeface="Calibri"/>
                <a:ea typeface="Times New Roman" panose="02020603050405020304" pitchFamily="18" charset="0"/>
                <a:cs typeface="Times New Roman" panose="02020603050405020304" pitchFamily="18" charset="0"/>
              </a:rPr>
              <a:t>Develop strategic leadership skills to foster innovations in education, clinical care, research &amp; public health</a:t>
            </a:r>
            <a:endParaRPr lang="en-US" sz="2000" b="1" dirty="0">
              <a:solidFill>
                <a:srgbClr val="A20000"/>
              </a:solidFill>
              <a:latin typeface="Calibri"/>
              <a:ea typeface="Times New Roman" panose="02020603050405020304" pitchFamily="18" charset="0"/>
              <a:cs typeface="Times New Roman" panose="02020603050405020304" pitchFamily="18" charset="0"/>
            </a:endParaRPr>
          </a:p>
          <a:p>
            <a:pPr>
              <a:defRPr/>
            </a:pPr>
            <a:r>
              <a:rPr lang="en-US" sz="2000" b="1" dirty="0">
                <a:solidFill>
                  <a:srgbClr val="A20000"/>
                </a:solidFill>
                <a:latin typeface="Calibri"/>
                <a:ea typeface="Times New Roman" panose="02020603050405020304" pitchFamily="18" charset="0"/>
                <a:cs typeface="Times New Roman" panose="02020603050405020304" pitchFamily="18" charset="0"/>
              </a:rPr>
              <a:t>Target Audience</a:t>
            </a:r>
          </a:p>
          <a:p>
            <a:pPr marL="342900" indent="-342900">
              <a:spcAft>
                <a:spcPts val="1200"/>
              </a:spcAft>
              <a:buFont typeface="Arial" panose="020B0604020202020204" pitchFamily="34" charset="0"/>
              <a:buChar char="•"/>
              <a:defRPr/>
            </a:pPr>
            <a:r>
              <a:rPr lang="en-US" sz="2000" dirty="0">
                <a:solidFill>
                  <a:prstClr val="black"/>
                </a:solidFill>
                <a:latin typeface="Calibri"/>
                <a:cs typeface="Calibri (Light)"/>
              </a:rPr>
              <a:t>Late Assistant Professors (7+ yrs.) &amp; all Associate Professors, selected through a competitive admissions process</a:t>
            </a:r>
            <a:endParaRPr lang="en-US" sz="2000" b="1" dirty="0">
              <a:solidFill>
                <a:prstClr val="black"/>
              </a:solidFill>
              <a:latin typeface="Calibri"/>
              <a:ea typeface="Times New Roman" panose="02020603050405020304" pitchFamily="18" charset="0"/>
              <a:cs typeface="Times New Roman" panose="02020603050405020304" pitchFamily="18" charset="0"/>
            </a:endParaRPr>
          </a:p>
          <a:p>
            <a:pPr>
              <a:spcBef>
                <a:spcPts val="200"/>
              </a:spcBef>
              <a:defRPr/>
            </a:pPr>
            <a:r>
              <a:rPr lang="en-US" sz="2000" b="1" dirty="0">
                <a:solidFill>
                  <a:srgbClr val="A20000"/>
                </a:solidFill>
                <a:latin typeface="Calibri"/>
                <a:ea typeface="Times New Roman" panose="02020603050405020304" pitchFamily="18" charset="0"/>
                <a:cs typeface="Times New Roman" panose="02020603050405020304" pitchFamily="18" charset="0"/>
              </a:rPr>
              <a:t>Number of Faculty </a:t>
            </a:r>
          </a:p>
          <a:p>
            <a:pPr marL="342900" indent="-342900">
              <a:spcBef>
                <a:spcPts val="200"/>
              </a:spcBef>
              <a:spcAft>
                <a:spcPts val="1200"/>
              </a:spcAft>
              <a:buFont typeface="Arial" panose="020B0604020202020204" pitchFamily="34" charset="0"/>
              <a:buChar char="•"/>
              <a:defRPr/>
            </a:pPr>
            <a:r>
              <a:rPr lang="en-US" sz="2000" dirty="0">
                <a:solidFill>
                  <a:prstClr val="black"/>
                </a:solidFill>
                <a:latin typeface="Calibri"/>
                <a:ea typeface="Times New Roman" panose="02020603050405020304" pitchFamily="18" charset="0"/>
                <a:cs typeface="Times New Roman" panose="02020603050405020304" pitchFamily="18" charset="0"/>
              </a:rPr>
              <a:t>Up to 14 BUMG + 6 non-clinical BUSM, BUSPH &amp; BUGSDM </a:t>
            </a:r>
          </a:p>
          <a:p>
            <a:pPr marL="0" lvl="1">
              <a:defRPr/>
            </a:pPr>
            <a:r>
              <a:rPr lang="en-US" sz="2000" b="1" dirty="0">
                <a:solidFill>
                  <a:srgbClr val="A20000"/>
                </a:solidFill>
                <a:latin typeface="Calibri"/>
                <a:ea typeface="Times New Roman" panose="02020603050405020304" pitchFamily="18" charset="0"/>
                <a:cs typeface="Times New Roman" panose="02020603050405020304" pitchFamily="18" charset="0"/>
              </a:rPr>
              <a:t>Program Structure</a:t>
            </a:r>
          </a:p>
          <a:p>
            <a:pPr marL="285750" indent="-285750">
              <a:buFont typeface="Arial"/>
              <a:buChar char="•"/>
              <a:defRPr/>
            </a:pPr>
            <a:r>
              <a:rPr lang="en-US" sz="2000" dirty="0">
                <a:solidFill>
                  <a:prstClr val="black"/>
                </a:solidFill>
                <a:latin typeface="Calibri"/>
              </a:rPr>
              <a:t>July – June; Meets off campus for 6 two-day modules </a:t>
            </a:r>
          </a:p>
          <a:p>
            <a:pPr marL="285750" indent="-285750">
              <a:spcAft>
                <a:spcPts val="1200"/>
              </a:spcAft>
              <a:buFont typeface="Arial"/>
              <a:buChar char="•"/>
              <a:defRPr/>
            </a:pPr>
            <a:r>
              <a:rPr lang="en-US" sz="2000" dirty="0">
                <a:solidFill>
                  <a:prstClr val="black"/>
                </a:solidFill>
                <a:latin typeface="Calibri"/>
              </a:rPr>
              <a:t>RVU support provided for BUMG faculty</a:t>
            </a:r>
          </a:p>
          <a:p>
            <a:pPr>
              <a:spcBef>
                <a:spcPts val="200"/>
              </a:spcBef>
              <a:defRPr/>
            </a:pPr>
            <a:r>
              <a:rPr lang="en-US" sz="2000" b="1" dirty="0">
                <a:solidFill>
                  <a:srgbClr val="A20000"/>
                </a:solidFill>
                <a:latin typeface="Calibri"/>
                <a:ea typeface="Times New Roman" panose="02020603050405020304" pitchFamily="18" charset="0"/>
                <a:cs typeface="Times New Roman" panose="02020603050405020304" pitchFamily="18" charset="0"/>
              </a:rPr>
              <a:t>Program Elements</a:t>
            </a:r>
          </a:p>
          <a:p>
            <a:pPr marL="342900" indent="-342900">
              <a:buFont typeface="Arial"/>
              <a:buChar char="•"/>
              <a:defRPr/>
            </a:pPr>
            <a:r>
              <a:rPr lang="en-US" sz="2000" dirty="0">
                <a:solidFill>
                  <a:prstClr val="black"/>
                </a:solidFill>
                <a:latin typeface="Calibri"/>
              </a:rPr>
              <a:t>360 evaluation &amp; coaching; Senior and peer mentorship</a:t>
            </a:r>
          </a:p>
          <a:p>
            <a:pPr marL="342900" indent="-342900">
              <a:buFont typeface="Arial"/>
              <a:buChar char="•"/>
              <a:defRPr/>
            </a:pPr>
            <a:r>
              <a:rPr lang="en-US" sz="2000" dirty="0">
                <a:solidFill>
                  <a:prstClr val="black"/>
                </a:solidFill>
                <a:latin typeface="Calibri"/>
              </a:rPr>
              <a:t>Team leadership projects to address institutional needs</a:t>
            </a:r>
          </a:p>
          <a:p>
            <a:pPr marL="342900" indent="-342900">
              <a:buFont typeface="Arial"/>
              <a:buChar char="•"/>
              <a:defRPr/>
            </a:pPr>
            <a:r>
              <a:rPr lang="en-US" sz="2000" dirty="0">
                <a:solidFill>
                  <a:prstClr val="black"/>
                </a:solidFill>
                <a:latin typeface="Calibri"/>
              </a:rPr>
              <a:t>Meetings with inspirational leaders in health sciences</a:t>
            </a:r>
          </a:p>
          <a:p>
            <a:pPr marL="342900" indent="-342900">
              <a:spcAft>
                <a:spcPts val="600"/>
              </a:spcAft>
              <a:buFont typeface="Arial"/>
              <a:buChar char="•"/>
              <a:defRPr/>
            </a:pPr>
            <a:r>
              <a:rPr lang="en-US" sz="2000" dirty="0">
                <a:solidFill>
                  <a:prstClr val="black"/>
                </a:solidFill>
                <a:latin typeface="Calibri"/>
              </a:rPr>
              <a:t>Experiential seminars focused on developing leadership skills</a:t>
            </a:r>
          </a:p>
          <a:p>
            <a:pPr algn="ctr">
              <a:defRPr/>
            </a:pPr>
            <a:r>
              <a:rPr lang="en-US" sz="2000" b="1" i="1" dirty="0">
                <a:solidFill>
                  <a:srgbClr val="A20000"/>
                </a:solidFill>
              </a:rPr>
              <a:t>Applications accepted February 5th – March 9th, 2018 </a:t>
            </a:r>
          </a:p>
        </p:txBody>
      </p:sp>
    </p:spTree>
    <p:extLst>
      <p:ext uri="{BB962C8B-B14F-4D97-AF65-F5344CB8AC3E}">
        <p14:creationId xmlns:p14="http://schemas.microsoft.com/office/powerpoint/2010/main" val="45116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828800" y="171054"/>
            <a:ext cx="8534400" cy="639763"/>
          </a:xfrm>
        </p:spPr>
        <p:txBody>
          <a:bodyPr>
            <a:normAutofit/>
          </a:bodyPr>
          <a:lstStyle/>
          <a:p>
            <a:r>
              <a:rPr lang="en-US" altLang="en-US" sz="3200" b="1" dirty="0">
                <a:solidFill>
                  <a:schemeClr val="tx2"/>
                </a:solidFill>
              </a:rPr>
              <a:t>Women’s Leadership Program</a:t>
            </a:r>
          </a:p>
        </p:txBody>
      </p:sp>
      <p:sp>
        <p:nvSpPr>
          <p:cNvPr id="430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200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20000"/>
              </a:buClr>
              <a:buFont typeface="Wingdings" panose="05000000000000000000" pitchFamily="2" charset="2"/>
              <a:buChar char="ü"/>
              <a:defRPr sz="2800">
                <a:solidFill>
                  <a:schemeClr val="tx1"/>
                </a:solidFill>
                <a:latin typeface="Calibri" panose="020F0502020204030204" pitchFamily="34" charset="0"/>
              </a:defRPr>
            </a:lvl2pPr>
            <a:lvl3pPr marL="1143000" indent="-228600">
              <a:spcBef>
                <a:spcPct val="20000"/>
              </a:spcBef>
              <a:buClr>
                <a:srgbClr val="920000"/>
              </a:buClr>
              <a:buFont typeface="Wingdings" panose="05000000000000000000" pitchFamily="2" charset="2"/>
              <a:buChar char="Ø"/>
              <a:defRPr sz="2400">
                <a:solidFill>
                  <a:schemeClr val="tx1"/>
                </a:solidFill>
                <a:latin typeface="Calibri" panose="020F0502020204030204" pitchFamily="34" charset="0"/>
              </a:defRPr>
            </a:lvl3pPr>
            <a:lvl4pPr marL="1600200" indent="-228600">
              <a:spcBef>
                <a:spcPct val="20000"/>
              </a:spcBef>
              <a:buClr>
                <a:srgbClr val="920000"/>
              </a:buClr>
              <a:buFont typeface="Wingdings" panose="05000000000000000000" pitchFamily="2" charset="2"/>
              <a:buChar char="ü"/>
              <a:defRPr sz="2000">
                <a:solidFill>
                  <a:schemeClr val="tx1"/>
                </a:solidFill>
                <a:latin typeface="Calibri" panose="020F0502020204030204" pitchFamily="34" charset="0"/>
              </a:defRPr>
            </a:lvl4pPr>
            <a:lvl5pPr marL="2057400" indent="-228600">
              <a:spcBef>
                <a:spcPct val="20000"/>
              </a:spcBef>
              <a:buClr>
                <a:srgbClr val="920000"/>
              </a:buClr>
              <a:buFont typeface="Wingdings" panose="05000000000000000000" pitchFamily="2" charset="2"/>
              <a:buChar char="ü"/>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9pPr>
          </a:lstStyle>
          <a:p>
            <a:pPr>
              <a:spcBef>
                <a:spcPct val="0"/>
              </a:spcBef>
              <a:buClrTx/>
              <a:buSzTx/>
              <a:buFontTx/>
              <a:buNone/>
            </a:pPr>
            <a:fld id="{F8F1AD22-C920-4739-BF5F-CA2EF2E1236E}" type="slidenum">
              <a:rPr lang="en-US" altLang="en-US" sz="1000">
                <a:solidFill>
                  <a:srgbClr val="000000"/>
                </a:solidFill>
              </a:rPr>
              <a:pPr>
                <a:spcBef>
                  <a:spcPct val="0"/>
                </a:spcBef>
                <a:buClrTx/>
                <a:buSzTx/>
                <a:buFontTx/>
                <a:buNone/>
              </a:pPr>
              <a:t>8</a:t>
            </a:fld>
            <a:endParaRPr lang="en-US" altLang="en-US" sz="1000">
              <a:solidFill>
                <a:srgbClr val="000000"/>
              </a:solidFill>
            </a:endParaRPr>
          </a:p>
        </p:txBody>
      </p:sp>
      <p:sp>
        <p:nvSpPr>
          <p:cNvPr id="5" name="Rectangle 4"/>
          <p:cNvSpPr/>
          <p:nvPr/>
        </p:nvSpPr>
        <p:spPr>
          <a:xfrm>
            <a:off x="1992314" y="915194"/>
            <a:ext cx="8370887" cy="5232400"/>
          </a:xfrm>
          <a:prstGeom prst="rect">
            <a:avLst/>
          </a:prstGeom>
        </p:spPr>
        <p:txBody>
          <a:bodyPr>
            <a:spAutoFit/>
          </a:bodyPr>
          <a:lstStyle/>
          <a:p>
            <a:pPr>
              <a:defRPr/>
            </a:pPr>
            <a:r>
              <a:rPr lang="en-US" sz="2400" b="1" dirty="0">
                <a:solidFill>
                  <a:srgbClr val="A20000"/>
                </a:solidFill>
                <a:latin typeface="Calibri"/>
                <a:ea typeface="Times New Roman" panose="02020603050405020304" pitchFamily="18" charset="0"/>
                <a:cs typeface="Times New Roman" panose="02020603050405020304" pitchFamily="18" charset="0"/>
              </a:rPr>
              <a:t>Target Audience</a:t>
            </a:r>
          </a:p>
          <a:p>
            <a:pPr marL="342900" indent="-342900">
              <a:spcAft>
                <a:spcPts val="1200"/>
              </a:spcAft>
              <a:buFont typeface="Arial"/>
              <a:buChar char="•"/>
              <a:defRPr/>
            </a:pPr>
            <a:r>
              <a:rPr lang="en-US" sz="2000" dirty="0">
                <a:solidFill>
                  <a:prstClr val="black"/>
                </a:solidFill>
                <a:latin typeface="Calibri"/>
                <a:cs typeface="Times New Roman" panose="02020603050405020304" pitchFamily="18" charset="0"/>
              </a:rPr>
              <a:t>BUMC women faculty in leadership roles</a:t>
            </a:r>
            <a:endParaRPr lang="en-US" sz="2000" b="1" dirty="0">
              <a:solidFill>
                <a:prstClr val="black"/>
              </a:solidFill>
              <a:latin typeface="Calibri"/>
              <a:ea typeface="Times New Roman" panose="02020603050405020304" pitchFamily="18" charset="0"/>
              <a:cs typeface="Times New Roman" panose="02020603050405020304" pitchFamily="18" charset="0"/>
            </a:endParaRPr>
          </a:p>
          <a:p>
            <a:pPr>
              <a:defRPr/>
            </a:pPr>
            <a:r>
              <a:rPr lang="en-US" sz="2400" b="1" dirty="0">
                <a:solidFill>
                  <a:srgbClr val="A20000"/>
                </a:solidFill>
                <a:latin typeface="Calibri"/>
                <a:ea typeface="Times New Roman" panose="02020603050405020304" pitchFamily="18" charset="0"/>
                <a:cs typeface="Times New Roman" panose="02020603050405020304" pitchFamily="18" charset="0"/>
              </a:rPr>
              <a:t>Number of Faculty</a:t>
            </a:r>
          </a:p>
          <a:p>
            <a:pPr marL="342900" indent="-342900">
              <a:spcAft>
                <a:spcPts val="1200"/>
              </a:spcAft>
              <a:buFont typeface="Arial"/>
              <a:buChar char="•"/>
              <a:defRPr/>
            </a:pPr>
            <a:r>
              <a:rPr lang="en-US" sz="2000" dirty="0">
                <a:solidFill>
                  <a:prstClr val="black"/>
                </a:solidFill>
                <a:latin typeface="Calibri"/>
                <a:ea typeface="Times New Roman" panose="02020603050405020304" pitchFamily="18" charset="0"/>
                <a:cs typeface="Times New Roman" panose="02020603050405020304" pitchFamily="18" charset="0"/>
              </a:rPr>
              <a:t>Up to 20 per year</a:t>
            </a:r>
          </a:p>
          <a:p>
            <a:pPr>
              <a:defRPr/>
            </a:pPr>
            <a:r>
              <a:rPr lang="en-US" sz="2400" b="1" dirty="0">
                <a:solidFill>
                  <a:srgbClr val="A20000"/>
                </a:solidFill>
                <a:latin typeface="Calibri"/>
                <a:ea typeface="Times New Roman" panose="02020603050405020304" pitchFamily="18" charset="0"/>
                <a:cs typeface="Times New Roman" panose="02020603050405020304" pitchFamily="18" charset="0"/>
              </a:rPr>
              <a:t>Program Structure</a:t>
            </a:r>
          </a:p>
          <a:p>
            <a:pPr marL="285750" indent="-285750">
              <a:spcBef>
                <a:spcPts val="200"/>
              </a:spcBef>
              <a:spcAft>
                <a:spcPts val="1200"/>
              </a:spcAft>
              <a:buFont typeface="Arial"/>
              <a:buChar char="•"/>
              <a:defRPr/>
            </a:pPr>
            <a:r>
              <a:rPr lang="en-US" sz="2000" dirty="0">
                <a:solidFill>
                  <a:prstClr val="black"/>
                </a:solidFill>
                <a:latin typeface="Calibri"/>
              </a:rPr>
              <a:t>Meets for 15 two-hour sessions from September to June</a:t>
            </a:r>
          </a:p>
          <a:p>
            <a:pPr>
              <a:spcBef>
                <a:spcPts val="200"/>
              </a:spcBef>
              <a:defRPr/>
            </a:pPr>
            <a:r>
              <a:rPr lang="en-US" sz="2400" b="1" dirty="0">
                <a:solidFill>
                  <a:srgbClr val="A20000"/>
                </a:solidFill>
                <a:latin typeface="Calibri"/>
                <a:ea typeface="Times New Roman" panose="02020603050405020304" pitchFamily="18" charset="0"/>
                <a:cs typeface="Times New Roman" panose="02020603050405020304" pitchFamily="18" charset="0"/>
              </a:rPr>
              <a:t>Program Elements</a:t>
            </a:r>
          </a:p>
          <a:p>
            <a:pPr marL="342900" indent="-342900">
              <a:spcBef>
                <a:spcPts val="200"/>
              </a:spcBef>
              <a:buFont typeface="Arial"/>
              <a:buChar char="•"/>
              <a:defRPr/>
            </a:pPr>
            <a:r>
              <a:rPr lang="en-US" sz="2000" b="1" dirty="0">
                <a:solidFill>
                  <a:prstClr val="black"/>
                </a:solidFill>
                <a:latin typeface="Calibri"/>
              </a:rPr>
              <a:t>Experiential seminars </a:t>
            </a:r>
            <a:r>
              <a:rPr lang="en-US" sz="2000" dirty="0">
                <a:solidFill>
                  <a:prstClr val="black"/>
                </a:solidFill>
                <a:latin typeface="Calibri"/>
              </a:rPr>
              <a:t>on leadership skills and fostering change as a woman leader</a:t>
            </a:r>
          </a:p>
          <a:p>
            <a:pPr marL="342900" indent="-342900">
              <a:spcBef>
                <a:spcPts val="200"/>
              </a:spcBef>
              <a:buFont typeface="Arial"/>
              <a:buChar char="•"/>
              <a:defRPr/>
            </a:pPr>
            <a:r>
              <a:rPr lang="en-US" sz="2000" b="1" dirty="0">
                <a:solidFill>
                  <a:prstClr val="black"/>
                </a:solidFill>
                <a:latin typeface="Calibri"/>
              </a:rPr>
              <a:t>Peer mentoring &amp; coaching </a:t>
            </a:r>
            <a:r>
              <a:rPr lang="en-US" sz="2000" dirty="0">
                <a:solidFill>
                  <a:prstClr val="black"/>
                </a:solidFill>
                <a:latin typeface="Calibri"/>
              </a:rPr>
              <a:t>to successfully negotiate challenges, foster resiliency, and achieve goals</a:t>
            </a:r>
          </a:p>
          <a:p>
            <a:pPr marL="342900" indent="-342900">
              <a:spcBef>
                <a:spcPts val="200"/>
              </a:spcBef>
              <a:buFont typeface="Arial"/>
              <a:buChar char="•"/>
              <a:defRPr/>
            </a:pPr>
            <a:r>
              <a:rPr lang="en-US" sz="2000" b="1" dirty="0">
                <a:solidFill>
                  <a:prstClr val="black"/>
                </a:solidFill>
                <a:latin typeface="Calibri"/>
              </a:rPr>
              <a:t>Conversation Cafes </a:t>
            </a:r>
            <a:r>
              <a:rPr lang="en-US" sz="2000" dirty="0">
                <a:solidFill>
                  <a:prstClr val="black"/>
                </a:solidFill>
                <a:latin typeface="Calibri"/>
              </a:rPr>
              <a:t>with inspirational leaders</a:t>
            </a:r>
          </a:p>
          <a:p>
            <a:pPr marL="342900" indent="-342900">
              <a:spcAft>
                <a:spcPts val="600"/>
              </a:spcAft>
              <a:buFont typeface="Arial"/>
              <a:buChar char="•"/>
              <a:defRPr/>
            </a:pPr>
            <a:endParaRPr lang="en-US" altLang="en-US" sz="900" dirty="0">
              <a:solidFill>
                <a:prstClr val="black"/>
              </a:solidFill>
              <a:latin typeface="Calibri"/>
              <a:ea typeface="Times New Roman" panose="02020603050405020304" pitchFamily="18" charset="0"/>
              <a:cs typeface="Times New Roman" panose="02020603050405020304" pitchFamily="18" charset="0"/>
            </a:endParaRPr>
          </a:p>
          <a:p>
            <a:pPr algn="ctr">
              <a:spcBef>
                <a:spcPts val="200"/>
              </a:spcBef>
              <a:defRPr/>
            </a:pPr>
            <a:r>
              <a:rPr lang="en-US" sz="2400" b="1" i="1" dirty="0">
                <a:solidFill>
                  <a:srgbClr val="A20000"/>
                </a:solidFill>
                <a:latin typeface="Calibri"/>
                <a:ea typeface="Times New Roman" panose="02020603050405020304" pitchFamily="18" charset="0"/>
                <a:cs typeface="Times New Roman" panose="02020603050405020304" pitchFamily="18" charset="0"/>
              </a:rPr>
              <a:t>Applications accepted March 19th – April 16th, 2018</a:t>
            </a:r>
          </a:p>
        </p:txBody>
      </p:sp>
    </p:spTree>
    <p:extLst>
      <p:ext uri="{BB962C8B-B14F-4D97-AF65-F5344CB8AC3E}">
        <p14:creationId xmlns:p14="http://schemas.microsoft.com/office/powerpoint/2010/main" val="827915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739900" y="0"/>
            <a:ext cx="8712200" cy="755650"/>
          </a:xfrm>
        </p:spPr>
        <p:txBody>
          <a:bodyPr>
            <a:normAutofit/>
          </a:bodyPr>
          <a:lstStyle/>
          <a:p>
            <a:pPr>
              <a:spcBef>
                <a:spcPts val="1200"/>
              </a:spcBef>
              <a:defRPr/>
            </a:pPr>
            <a:r>
              <a:rPr lang="en-US" sz="3200" b="1" dirty="0">
                <a:solidFill>
                  <a:schemeClr val="tx2"/>
                </a:solidFill>
              </a:rPr>
              <a:t>URM Faculty Development Program</a:t>
            </a:r>
          </a:p>
        </p:txBody>
      </p:sp>
      <p:sp>
        <p:nvSpPr>
          <p:cNvPr id="4096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200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20000"/>
              </a:buClr>
              <a:buFont typeface="Wingdings" panose="05000000000000000000" pitchFamily="2" charset="2"/>
              <a:buChar char="ü"/>
              <a:defRPr sz="2800">
                <a:solidFill>
                  <a:schemeClr val="tx1"/>
                </a:solidFill>
                <a:latin typeface="Calibri" panose="020F0502020204030204" pitchFamily="34" charset="0"/>
              </a:defRPr>
            </a:lvl2pPr>
            <a:lvl3pPr marL="1143000" indent="-228600">
              <a:spcBef>
                <a:spcPct val="20000"/>
              </a:spcBef>
              <a:buClr>
                <a:srgbClr val="920000"/>
              </a:buClr>
              <a:buFont typeface="Wingdings" panose="05000000000000000000" pitchFamily="2" charset="2"/>
              <a:buChar char="Ø"/>
              <a:defRPr sz="2400">
                <a:solidFill>
                  <a:schemeClr val="tx1"/>
                </a:solidFill>
                <a:latin typeface="Calibri" panose="020F0502020204030204" pitchFamily="34" charset="0"/>
              </a:defRPr>
            </a:lvl3pPr>
            <a:lvl4pPr marL="1600200" indent="-228600">
              <a:spcBef>
                <a:spcPct val="20000"/>
              </a:spcBef>
              <a:buClr>
                <a:srgbClr val="920000"/>
              </a:buClr>
              <a:buFont typeface="Wingdings" panose="05000000000000000000" pitchFamily="2" charset="2"/>
              <a:buChar char="ü"/>
              <a:defRPr sz="2000">
                <a:solidFill>
                  <a:schemeClr val="tx1"/>
                </a:solidFill>
                <a:latin typeface="Calibri" panose="020F0502020204030204" pitchFamily="34" charset="0"/>
              </a:defRPr>
            </a:lvl4pPr>
            <a:lvl5pPr marL="2057400" indent="-228600">
              <a:spcBef>
                <a:spcPct val="20000"/>
              </a:spcBef>
              <a:buClr>
                <a:srgbClr val="920000"/>
              </a:buClr>
              <a:buFont typeface="Wingdings" panose="05000000000000000000" pitchFamily="2" charset="2"/>
              <a:buChar char="ü"/>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9pPr>
          </a:lstStyle>
          <a:p>
            <a:pPr>
              <a:spcBef>
                <a:spcPct val="0"/>
              </a:spcBef>
              <a:buClrTx/>
              <a:buSzTx/>
              <a:buFontTx/>
              <a:buNone/>
            </a:pPr>
            <a:fld id="{7F0A432B-47C8-494F-ADDC-181DB49108B8}" type="slidenum">
              <a:rPr lang="en-US" altLang="en-US" sz="1000">
                <a:solidFill>
                  <a:srgbClr val="000000"/>
                </a:solidFill>
              </a:rPr>
              <a:pPr>
                <a:spcBef>
                  <a:spcPct val="0"/>
                </a:spcBef>
                <a:buClrTx/>
                <a:buSzTx/>
                <a:buFontTx/>
                <a:buNone/>
              </a:pPr>
              <a:t>9</a:t>
            </a:fld>
            <a:endParaRPr lang="en-US" altLang="en-US" sz="1000">
              <a:solidFill>
                <a:srgbClr val="000000"/>
              </a:solidFill>
            </a:endParaRPr>
          </a:p>
        </p:txBody>
      </p:sp>
      <p:sp>
        <p:nvSpPr>
          <p:cNvPr id="5" name="Rectangle 4"/>
          <p:cNvSpPr/>
          <p:nvPr/>
        </p:nvSpPr>
        <p:spPr>
          <a:xfrm>
            <a:off x="1981200" y="651711"/>
            <a:ext cx="8229600" cy="5540375"/>
          </a:xfrm>
          <a:prstGeom prst="rect">
            <a:avLst/>
          </a:prstGeom>
        </p:spPr>
        <p:txBody>
          <a:bodyPr>
            <a:spAutoFit/>
          </a:bodyPr>
          <a:lstStyle/>
          <a:p>
            <a:pPr>
              <a:defRPr/>
            </a:pPr>
            <a:r>
              <a:rPr lang="en-US" sz="2400" b="1" dirty="0">
                <a:solidFill>
                  <a:srgbClr val="A20000"/>
                </a:solidFill>
                <a:latin typeface="Calibri"/>
                <a:ea typeface="Times New Roman" panose="02020603050405020304" pitchFamily="18" charset="0"/>
                <a:cs typeface="Times New Roman" panose="02020603050405020304" pitchFamily="18" charset="0"/>
              </a:rPr>
              <a:t>Target Audience</a:t>
            </a:r>
          </a:p>
          <a:p>
            <a:pPr marL="342900" indent="-342900">
              <a:spcAft>
                <a:spcPts val="600"/>
              </a:spcAft>
              <a:buFont typeface="Arial"/>
              <a:buChar char="•"/>
              <a:defRPr/>
            </a:pPr>
            <a:r>
              <a:rPr lang="en-US" sz="2000" dirty="0">
                <a:solidFill>
                  <a:prstClr val="black"/>
                </a:solidFill>
                <a:latin typeface="Calibri"/>
                <a:cs typeface="Calibri (Light)"/>
              </a:rPr>
              <a:t>BUMC under-represented minority in medicine* faculty</a:t>
            </a:r>
            <a:endParaRPr lang="en-US" sz="2000" b="1" dirty="0">
              <a:solidFill>
                <a:prstClr val="black"/>
              </a:solidFill>
              <a:latin typeface="Calibri"/>
              <a:ea typeface="Times New Roman" panose="02020603050405020304" pitchFamily="18" charset="0"/>
              <a:cs typeface="Times New Roman" panose="02020603050405020304" pitchFamily="18" charset="0"/>
            </a:endParaRPr>
          </a:p>
          <a:p>
            <a:pPr>
              <a:spcBef>
                <a:spcPts val="200"/>
              </a:spcBef>
              <a:defRPr/>
            </a:pPr>
            <a:r>
              <a:rPr lang="en-US" sz="2400" b="1" dirty="0">
                <a:solidFill>
                  <a:srgbClr val="A20000"/>
                </a:solidFill>
                <a:latin typeface="Calibri"/>
                <a:ea typeface="Times New Roman" panose="02020603050405020304" pitchFamily="18" charset="0"/>
                <a:cs typeface="Times New Roman" panose="02020603050405020304" pitchFamily="18" charset="0"/>
              </a:rPr>
              <a:t>Number of Faculty</a:t>
            </a:r>
          </a:p>
          <a:p>
            <a:pPr marL="342900" indent="-342900">
              <a:spcBef>
                <a:spcPts val="200"/>
              </a:spcBef>
              <a:spcAft>
                <a:spcPts val="600"/>
              </a:spcAft>
              <a:buFont typeface="Arial" panose="020B0604020202020204" pitchFamily="34" charset="0"/>
              <a:buChar char="•"/>
              <a:defRPr/>
            </a:pPr>
            <a:r>
              <a:rPr lang="en-US" sz="2000" dirty="0">
                <a:solidFill>
                  <a:prstClr val="black"/>
                </a:solidFill>
                <a:latin typeface="Calibri"/>
                <a:ea typeface="Times New Roman" panose="02020603050405020304" pitchFamily="18" charset="0"/>
                <a:cs typeface="Times New Roman" panose="02020603050405020304" pitchFamily="18" charset="0"/>
              </a:rPr>
              <a:t>Up to 20 per year</a:t>
            </a:r>
          </a:p>
          <a:p>
            <a:pPr>
              <a:spcBef>
                <a:spcPts val="200"/>
              </a:spcBef>
              <a:defRPr/>
            </a:pPr>
            <a:r>
              <a:rPr lang="en-US" sz="2400" b="1" dirty="0">
                <a:solidFill>
                  <a:srgbClr val="A20000"/>
                </a:solidFill>
                <a:latin typeface="Calibri"/>
                <a:ea typeface="Times New Roman" panose="02020603050405020304" pitchFamily="18" charset="0"/>
                <a:cs typeface="Times New Roman" panose="02020603050405020304" pitchFamily="18" charset="0"/>
              </a:rPr>
              <a:t>Program Structure</a:t>
            </a:r>
          </a:p>
          <a:p>
            <a:pPr marL="285750" indent="-285750">
              <a:spcBef>
                <a:spcPts val="200"/>
              </a:spcBef>
              <a:buFont typeface="Arial"/>
              <a:buChar char="•"/>
              <a:defRPr/>
            </a:pPr>
            <a:r>
              <a:rPr lang="en-US" sz="2000" dirty="0">
                <a:solidFill>
                  <a:prstClr val="black"/>
                </a:solidFill>
                <a:latin typeface="Calibri"/>
              </a:rPr>
              <a:t>Meetings monthly for 1.5 hours from October - June</a:t>
            </a:r>
          </a:p>
          <a:p>
            <a:pPr>
              <a:spcBef>
                <a:spcPts val="600"/>
              </a:spcBef>
              <a:defRPr/>
            </a:pPr>
            <a:r>
              <a:rPr lang="en-US" sz="2400" b="1" dirty="0">
                <a:solidFill>
                  <a:srgbClr val="A20000"/>
                </a:solidFill>
                <a:latin typeface="Calibri"/>
                <a:ea typeface="Times New Roman" panose="02020603050405020304" pitchFamily="18" charset="0"/>
                <a:cs typeface="Times New Roman" panose="02020603050405020304" pitchFamily="18" charset="0"/>
              </a:rPr>
              <a:t>Program Elements</a:t>
            </a:r>
          </a:p>
          <a:p>
            <a:pPr marL="342900" indent="-342900">
              <a:spcBef>
                <a:spcPts val="200"/>
              </a:spcBef>
              <a:buFont typeface="Arial"/>
              <a:buChar char="•"/>
              <a:defRPr/>
            </a:pPr>
            <a:r>
              <a:rPr lang="en-US" sz="2000" b="1" dirty="0">
                <a:solidFill>
                  <a:prstClr val="black"/>
                </a:solidFill>
                <a:latin typeface="Calibri"/>
              </a:rPr>
              <a:t>Experiential seminars </a:t>
            </a:r>
            <a:r>
              <a:rPr lang="en-US" sz="2000" dirty="0">
                <a:solidFill>
                  <a:prstClr val="black"/>
                </a:solidFill>
                <a:latin typeface="Calibri"/>
              </a:rPr>
              <a:t>focused on career and leadership development skills, and the experiences of URM faculty </a:t>
            </a:r>
          </a:p>
          <a:p>
            <a:pPr marL="342900" indent="-342900">
              <a:spcBef>
                <a:spcPts val="200"/>
              </a:spcBef>
              <a:buFont typeface="Arial"/>
              <a:buChar char="•"/>
              <a:defRPr/>
            </a:pPr>
            <a:r>
              <a:rPr lang="en-US" sz="2000" b="1" dirty="0">
                <a:solidFill>
                  <a:prstClr val="black"/>
                </a:solidFill>
                <a:latin typeface="Calibri"/>
              </a:rPr>
              <a:t>Participant-led forums </a:t>
            </a:r>
            <a:r>
              <a:rPr lang="en-US" sz="2000" dirty="0">
                <a:solidFill>
                  <a:prstClr val="black"/>
                </a:solidFill>
                <a:latin typeface="Calibri"/>
              </a:rPr>
              <a:t>on navigating a career in academic medicine as a URM faculty member</a:t>
            </a:r>
          </a:p>
          <a:p>
            <a:pPr marL="342900" indent="-342900">
              <a:spcBef>
                <a:spcPts val="200"/>
              </a:spcBef>
              <a:buFont typeface="Arial" panose="020B0604020202020204" pitchFamily="34" charset="0"/>
              <a:buChar char="•"/>
              <a:defRPr/>
            </a:pPr>
            <a:r>
              <a:rPr lang="en-US" sz="2000" b="1" dirty="0">
                <a:solidFill>
                  <a:prstClr val="black"/>
                </a:solidFill>
                <a:latin typeface="Calibri"/>
              </a:rPr>
              <a:t>Individual career coaching </a:t>
            </a:r>
            <a:r>
              <a:rPr lang="en-US" sz="2000" dirty="0">
                <a:solidFill>
                  <a:prstClr val="black"/>
                </a:solidFill>
                <a:latin typeface="Calibri"/>
              </a:rPr>
              <a:t>to identify resources and mentors, successfully negotiate challenges, and achieve identified goals</a:t>
            </a:r>
          </a:p>
          <a:p>
            <a:pPr algn="ctr">
              <a:spcBef>
                <a:spcPts val="200"/>
              </a:spcBef>
              <a:defRPr/>
            </a:pPr>
            <a:endParaRPr lang="en-US" sz="1200" b="1" i="1" dirty="0">
              <a:solidFill>
                <a:srgbClr val="A20000"/>
              </a:solidFill>
              <a:latin typeface="Calibri"/>
              <a:ea typeface="Times New Roman" panose="02020603050405020304" pitchFamily="18" charset="0"/>
              <a:cs typeface="Times New Roman" panose="02020603050405020304" pitchFamily="18" charset="0"/>
            </a:endParaRPr>
          </a:p>
          <a:p>
            <a:pPr algn="ctr">
              <a:spcBef>
                <a:spcPts val="200"/>
              </a:spcBef>
              <a:defRPr/>
            </a:pPr>
            <a:r>
              <a:rPr lang="en-US" sz="2400" b="1" i="1" dirty="0">
                <a:solidFill>
                  <a:srgbClr val="A20000"/>
                </a:solidFill>
                <a:latin typeface="Calibri"/>
                <a:ea typeface="Times New Roman" panose="02020603050405020304" pitchFamily="18" charset="0"/>
                <a:cs typeface="Times New Roman" panose="02020603050405020304" pitchFamily="18" charset="0"/>
              </a:rPr>
              <a:t>Applications accepted April 2nd – 30th, 2018</a:t>
            </a:r>
            <a:endParaRPr lang="en-US" sz="2000" dirty="0">
              <a:solidFill>
                <a:prstClr val="black"/>
              </a:solidFill>
              <a:latin typeface="Calibri"/>
            </a:endParaRPr>
          </a:p>
        </p:txBody>
      </p:sp>
      <p:sp>
        <p:nvSpPr>
          <p:cNvPr id="40965" name="TextBox 1"/>
          <p:cNvSpPr txBox="1">
            <a:spLocks noChangeArrowheads="1"/>
          </p:cNvSpPr>
          <p:nvPr/>
        </p:nvSpPr>
        <p:spPr bwMode="auto">
          <a:xfrm>
            <a:off x="2438400" y="6192085"/>
            <a:ext cx="7580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20000"/>
              </a:buClr>
              <a:buSzPct val="10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920000"/>
              </a:buClr>
              <a:buFont typeface="Wingdings" panose="05000000000000000000" pitchFamily="2" charset="2"/>
              <a:buChar char="ü"/>
              <a:defRPr sz="2800">
                <a:solidFill>
                  <a:schemeClr val="tx1"/>
                </a:solidFill>
                <a:latin typeface="Calibri" panose="020F0502020204030204" pitchFamily="34" charset="0"/>
              </a:defRPr>
            </a:lvl2pPr>
            <a:lvl3pPr marL="1143000" indent="-228600">
              <a:spcBef>
                <a:spcPct val="20000"/>
              </a:spcBef>
              <a:buClr>
                <a:srgbClr val="920000"/>
              </a:buClr>
              <a:buFont typeface="Wingdings" panose="05000000000000000000" pitchFamily="2" charset="2"/>
              <a:buChar char="Ø"/>
              <a:defRPr sz="2400">
                <a:solidFill>
                  <a:schemeClr val="tx1"/>
                </a:solidFill>
                <a:latin typeface="Calibri" panose="020F0502020204030204" pitchFamily="34" charset="0"/>
              </a:defRPr>
            </a:lvl3pPr>
            <a:lvl4pPr marL="1600200" indent="-228600">
              <a:spcBef>
                <a:spcPct val="20000"/>
              </a:spcBef>
              <a:buClr>
                <a:srgbClr val="920000"/>
              </a:buClr>
              <a:buFont typeface="Wingdings" panose="05000000000000000000" pitchFamily="2" charset="2"/>
              <a:buChar char="ü"/>
              <a:defRPr sz="2000">
                <a:solidFill>
                  <a:schemeClr val="tx1"/>
                </a:solidFill>
                <a:latin typeface="Calibri" panose="020F0502020204030204" pitchFamily="34" charset="0"/>
              </a:defRPr>
            </a:lvl4pPr>
            <a:lvl5pPr marL="2057400" indent="-228600">
              <a:spcBef>
                <a:spcPct val="20000"/>
              </a:spcBef>
              <a:buClr>
                <a:srgbClr val="920000"/>
              </a:buClr>
              <a:buFont typeface="Wingdings" panose="05000000000000000000" pitchFamily="2" charset="2"/>
              <a:buChar char="ü"/>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920000"/>
              </a:buClr>
              <a:buFont typeface="Wingdings" panose="05000000000000000000" pitchFamily="2" charset="2"/>
              <a:buChar char="ü"/>
              <a:defRPr sz="2000">
                <a:solidFill>
                  <a:schemeClr val="tx1"/>
                </a:solidFill>
                <a:latin typeface="Calibri" panose="020F0502020204030204" pitchFamily="34" charset="0"/>
              </a:defRPr>
            </a:lvl9pPr>
          </a:lstStyle>
          <a:p>
            <a:pPr algn="ctr">
              <a:spcBef>
                <a:spcPct val="0"/>
              </a:spcBef>
              <a:buClrTx/>
              <a:buSzTx/>
              <a:buFontTx/>
              <a:buNone/>
            </a:pPr>
            <a:r>
              <a:rPr lang="en-US" altLang="en-US" sz="1600" dirty="0">
                <a:latin typeface="Arial" panose="020B0604020202020204" pitchFamily="34" charset="0"/>
              </a:rPr>
              <a:t>*NIH defines URM: Blacks or African Americans, Hispanics or Latinos, </a:t>
            </a:r>
          </a:p>
          <a:p>
            <a:pPr algn="ctr">
              <a:spcBef>
                <a:spcPct val="0"/>
              </a:spcBef>
              <a:buClrTx/>
              <a:buSzTx/>
              <a:buFontTx/>
              <a:buNone/>
            </a:pPr>
            <a:r>
              <a:rPr lang="en-US" altLang="en-US" sz="1600" dirty="0">
                <a:latin typeface="Arial" panose="020B0604020202020204" pitchFamily="34" charset="0"/>
              </a:rPr>
              <a:t>American Indians/Alaska Natives, Native Hawaiians and other Pacific Islanders</a:t>
            </a:r>
            <a:endParaRPr lang="en-US" altLang="en-US" sz="1200" dirty="0">
              <a:latin typeface="Arial" panose="020B0604020202020204" pitchFamily="34" charset="0"/>
            </a:endParaRPr>
          </a:p>
        </p:txBody>
      </p:sp>
    </p:spTree>
    <p:extLst>
      <p:ext uri="{BB962C8B-B14F-4D97-AF65-F5344CB8AC3E}">
        <p14:creationId xmlns:p14="http://schemas.microsoft.com/office/powerpoint/2010/main" val="1227394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172</TotalTime>
  <Words>3362</Words>
  <Application>Microsoft Office PowerPoint</Application>
  <PresentationFormat>Widescreen</PresentationFormat>
  <Paragraphs>526</Paragraphs>
  <Slides>38</Slides>
  <Notes>19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38</vt:i4>
      </vt:variant>
    </vt:vector>
  </HeadingPairs>
  <TitlesOfParts>
    <vt:vector size="51" baseType="lpstr">
      <vt:lpstr>MS PGothic</vt:lpstr>
      <vt:lpstr>Arial</vt:lpstr>
      <vt:lpstr>Calibri</vt:lpstr>
      <vt:lpstr>Calibri (Light)</vt:lpstr>
      <vt:lpstr>Calibri Light</vt:lpstr>
      <vt:lpstr>Century Gothic</vt:lpstr>
      <vt:lpstr>Comic Sans MS</vt:lpstr>
      <vt:lpstr>Mangal</vt:lpstr>
      <vt:lpstr>Times New Roman</vt:lpstr>
      <vt:lpstr>Office Theme</vt:lpstr>
      <vt:lpstr>1_Office Theme</vt:lpstr>
      <vt:lpstr>2_Office Theme</vt:lpstr>
      <vt:lpstr>4_Office Theme</vt:lpstr>
      <vt:lpstr>Department of Medicine  Faculty Meeting January 23, 2018</vt:lpstr>
      <vt:lpstr>Announcements</vt:lpstr>
      <vt:lpstr>Faculty Development Seminars</vt:lpstr>
      <vt:lpstr>Faculty Development Seminars</vt:lpstr>
      <vt:lpstr>Application deadlines for longitudinal faculty development programs</vt:lpstr>
      <vt:lpstr>Academy for Faculty Advancement: Early Career</vt:lpstr>
      <vt:lpstr>Mid-Career Faculty Leadership Program</vt:lpstr>
      <vt:lpstr>Women’s Leadership Program</vt:lpstr>
      <vt:lpstr>URM Faculty Development Program</vt:lpstr>
      <vt:lpstr>PowerPoint Presentation</vt:lpstr>
      <vt:lpstr>Grand Rounds Speakers</vt:lpstr>
      <vt:lpstr>Grand Rounds Speakers</vt:lpstr>
      <vt:lpstr>Wilson Lab Research Program Overview</vt:lpstr>
      <vt:lpstr>PiZZ AATD phenotypes:</vt:lpstr>
      <vt:lpstr>PowerPoint Presentation</vt:lpstr>
      <vt:lpstr>CReM  AATD patient- iPSC repository:</vt:lpstr>
      <vt:lpstr>Turning undifferentiated cells into liver cells:</vt:lpstr>
      <vt:lpstr>Patient iPSC-hepatic cells model disease:</vt:lpstr>
      <vt:lpstr>How do we “edit” a gene?</vt:lpstr>
      <vt:lpstr>CRISPR/Cas-based editing of the SERPINA1 locus:</vt:lpstr>
      <vt:lpstr>What happens when you correct the Z mutation in patient liver cells?</vt:lpstr>
      <vt:lpstr>Wilson lab interests:</vt:lpstr>
      <vt:lpstr>Thanks!</vt:lpstr>
      <vt:lpstr>Hasmeena Kathuria, MD Assistant Professor of Medicine, Pulmonary Center Boston University School of Medicine</vt:lpstr>
      <vt:lpstr>Hospitalization: A Teachable Moment</vt:lpstr>
      <vt:lpstr>Tobacco Cessation Metrics at BMC</vt:lpstr>
      <vt:lpstr>Intervention</vt:lpstr>
      <vt:lpstr>Outcome Goals</vt:lpstr>
      <vt:lpstr>Percent of Smokers &amp; Consults Ordered by Service (30-day)</vt:lpstr>
      <vt:lpstr> Number of Smokers Who Had Consult Ordered</vt:lpstr>
      <vt:lpstr>Patient Acceptance of Counseling, Nicotine Replacement Therapy, &amp; Outpatient Referrals (Aug 2016 – Jan 2017)</vt:lpstr>
      <vt:lpstr>PowerPoint Presentation</vt:lpstr>
      <vt:lpstr>PowerPoint Presentation</vt:lpstr>
      <vt:lpstr>BMC Tobacco Consults:  Aug 2016 – Jan 2017</vt:lpstr>
      <vt:lpstr>MassHealth v Non-MassHeath Tobacco Consults</vt:lpstr>
      <vt:lpstr>Effectiveness:  Improvement in Performance Measures</vt:lpstr>
      <vt:lpstr>Conclusions</vt:lpstr>
      <vt:lpstr>Thank-you!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Medicine  Faculty Meeting January 23, 2018</dc:title>
  <dc:creator>Microsoft Office User</dc:creator>
  <cp:lastModifiedBy>Visconti, Jennifer</cp:lastModifiedBy>
  <cp:revision>7</cp:revision>
  <dcterms:created xsi:type="dcterms:W3CDTF">2018-01-19T22:41:29Z</dcterms:created>
  <dcterms:modified xsi:type="dcterms:W3CDTF">2018-01-23T16:38:32Z</dcterms:modified>
</cp:coreProperties>
</file>