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</p:sldMasterIdLst>
  <p:notesMasterIdLst>
    <p:notesMasterId r:id="rId55"/>
  </p:notesMasterIdLst>
  <p:sldIdLst>
    <p:sldId id="256" r:id="rId4"/>
    <p:sldId id="257" r:id="rId5"/>
    <p:sldId id="267" r:id="rId6"/>
    <p:sldId id="272" r:id="rId7"/>
    <p:sldId id="269" r:id="rId8"/>
    <p:sldId id="270" r:id="rId9"/>
    <p:sldId id="271" r:id="rId10"/>
    <p:sldId id="268" r:id="rId11"/>
    <p:sldId id="260" r:id="rId12"/>
    <p:sldId id="261" r:id="rId13"/>
    <p:sldId id="262" r:id="rId14"/>
    <p:sldId id="258" r:id="rId15"/>
    <p:sldId id="263" r:id="rId16"/>
    <p:sldId id="264" r:id="rId17"/>
    <p:sldId id="265" r:id="rId18"/>
    <p:sldId id="266" r:id="rId19"/>
    <p:sldId id="259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2"/>
  </p:normalViewPr>
  <p:slideViewPr>
    <p:cSldViewPr snapToGrid="0" snapToObjects="1">
      <p:cViewPr varScale="1">
        <p:scale>
          <a:sx n="53" d="100"/>
          <a:sy n="53" d="100"/>
        </p:scale>
        <p:origin x="108" y="9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54067A-CD83-427E-A718-3BF7F7B3578A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/>
      <dgm:spPr/>
    </dgm:pt>
    <dgm:pt modelId="{2124D8C3-BF44-4EBA-903C-AA704B8163A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</a:rPr>
            <a:t>Multidisciplinary Program</a:t>
          </a:r>
        </a:p>
      </dgm:t>
    </dgm:pt>
    <dgm:pt modelId="{C242DD8A-8E65-4968-9BDF-DA2B80FC0BB7}" type="parTrans" cxnId="{41B1A0F0-227E-4546-9423-11B9783B947B}">
      <dgm:prSet/>
      <dgm:spPr/>
    </dgm:pt>
    <dgm:pt modelId="{DC1423A5-B35C-42B4-9CF5-B8919089EF6E}" type="sibTrans" cxnId="{41B1A0F0-227E-4546-9423-11B9783B947B}">
      <dgm:prSet/>
      <dgm:spPr/>
    </dgm:pt>
    <dgm:pt modelId="{A1693114-9818-439F-A46B-C301BCEE85EF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</a:rPr>
            <a:t>Nursing</a:t>
          </a:r>
        </a:p>
      </dgm:t>
    </dgm:pt>
    <dgm:pt modelId="{D2AC016F-E38B-447C-8FF5-B63E88224C01}" type="parTrans" cxnId="{81CAEF90-5333-4A34-964C-8C299499D3BB}">
      <dgm:prSet/>
      <dgm:spPr/>
      <dgm:t>
        <a:bodyPr/>
        <a:lstStyle/>
        <a:p>
          <a:endParaRPr lang="en-US"/>
        </a:p>
      </dgm:t>
    </dgm:pt>
    <dgm:pt modelId="{8AE76DC3-1F78-4B7D-B017-7B34A5D3FD87}" type="sibTrans" cxnId="{81CAEF90-5333-4A34-964C-8C299499D3BB}">
      <dgm:prSet/>
      <dgm:spPr/>
    </dgm:pt>
    <dgm:pt modelId="{F018B15C-D999-4734-B342-88EAB808BBE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</a:rPr>
            <a:t>Gastroenterology</a:t>
          </a:r>
        </a:p>
      </dgm:t>
    </dgm:pt>
    <dgm:pt modelId="{015BD199-F52B-41A5-B547-4C435753FE0A}" type="parTrans" cxnId="{38F3D799-046E-473D-A79E-19F7E3F3D922}">
      <dgm:prSet/>
      <dgm:spPr/>
      <dgm:t>
        <a:bodyPr/>
        <a:lstStyle/>
        <a:p>
          <a:endParaRPr lang="en-US"/>
        </a:p>
      </dgm:t>
    </dgm:pt>
    <dgm:pt modelId="{0CB674DB-0824-4A15-8F2C-5FFC92D8AE01}" type="sibTrans" cxnId="{38F3D799-046E-473D-A79E-19F7E3F3D922}">
      <dgm:prSet/>
      <dgm:spPr/>
    </dgm:pt>
    <dgm:pt modelId="{E9994C62-554B-4ED8-9822-D2E1CD9C6A96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</a:rPr>
            <a:t>Cancer Support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</a:rPr>
            <a:t>Program</a:t>
          </a:r>
        </a:p>
      </dgm:t>
    </dgm:pt>
    <dgm:pt modelId="{24D2A2E3-3942-4007-93CD-415D494D59E6}" type="parTrans" cxnId="{6C144BC4-E58B-4E7A-97A2-9EBEE056364E}">
      <dgm:prSet/>
      <dgm:spPr/>
      <dgm:t>
        <a:bodyPr/>
        <a:lstStyle/>
        <a:p>
          <a:endParaRPr lang="en-US"/>
        </a:p>
      </dgm:t>
    </dgm:pt>
    <dgm:pt modelId="{3488AABE-D76C-478B-A941-B5511B472218}" type="sibTrans" cxnId="{6C144BC4-E58B-4E7A-97A2-9EBEE056364E}">
      <dgm:prSet/>
      <dgm:spPr/>
    </dgm:pt>
    <dgm:pt modelId="{3E8D5FDF-F8C3-4825-83CD-1672C68A9E56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</a:rPr>
            <a:t>Nutrition</a:t>
          </a:r>
        </a:p>
      </dgm:t>
    </dgm:pt>
    <dgm:pt modelId="{5B3BC60C-F259-46B7-8A96-1315BCC8704C}" type="parTrans" cxnId="{2BF59FCC-23FE-4855-AD33-C1094FDBF0F5}">
      <dgm:prSet/>
      <dgm:spPr/>
      <dgm:t>
        <a:bodyPr/>
        <a:lstStyle/>
        <a:p>
          <a:endParaRPr lang="en-US"/>
        </a:p>
      </dgm:t>
    </dgm:pt>
    <dgm:pt modelId="{FCE9AEE7-A830-4E37-9E02-C09B0E8B0F51}" type="sibTrans" cxnId="{2BF59FCC-23FE-4855-AD33-C1094FDBF0F5}">
      <dgm:prSet/>
      <dgm:spPr/>
    </dgm:pt>
    <dgm:pt modelId="{59155BBC-7F4B-4604-B2A0-E45EFE3E018D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</a:rPr>
            <a:t>Pulmonary</a:t>
          </a:r>
        </a:p>
      </dgm:t>
    </dgm:pt>
    <dgm:pt modelId="{4554A9AD-AC0B-422B-97BB-D7B081D27066}" type="parTrans" cxnId="{C411A409-E73A-41E7-A796-BD030D40382A}">
      <dgm:prSet/>
      <dgm:spPr/>
      <dgm:t>
        <a:bodyPr/>
        <a:lstStyle/>
        <a:p>
          <a:endParaRPr lang="en-US"/>
        </a:p>
      </dgm:t>
    </dgm:pt>
    <dgm:pt modelId="{B2C3EA87-1D86-4986-965B-9D4AD1544BC6}" type="sibTrans" cxnId="{C411A409-E73A-41E7-A796-BD030D40382A}">
      <dgm:prSet/>
      <dgm:spPr/>
    </dgm:pt>
    <dgm:pt modelId="{23500E2D-B981-43B1-B64C-17AF6A98A541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</a:rPr>
            <a:t>Clinical &amp;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</a:rPr>
            <a:t>Basic Science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</a:rPr>
            <a:t>Research</a:t>
          </a:r>
        </a:p>
      </dgm:t>
    </dgm:pt>
    <dgm:pt modelId="{1F946B20-D761-4EB1-ADE2-1BA2B6C67135}" type="parTrans" cxnId="{5AED6E74-2D35-4334-AB5C-50E40F4D4ED0}">
      <dgm:prSet/>
      <dgm:spPr/>
      <dgm:t>
        <a:bodyPr/>
        <a:lstStyle/>
        <a:p>
          <a:endParaRPr lang="en-US"/>
        </a:p>
      </dgm:t>
    </dgm:pt>
    <dgm:pt modelId="{0E056B30-00D3-4180-8FD7-FE8EA32BA855}" type="sibTrans" cxnId="{5AED6E74-2D35-4334-AB5C-50E40F4D4ED0}">
      <dgm:prSet/>
      <dgm:spPr/>
    </dgm:pt>
    <dgm:pt modelId="{098B9585-CA14-472C-AECC-0A59CF965B3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</a:rPr>
            <a:t>Nephrology</a:t>
          </a:r>
        </a:p>
      </dgm:t>
    </dgm:pt>
    <dgm:pt modelId="{7FD4D572-033D-4B51-8DB1-470C688E7F57}" type="parTrans" cxnId="{BF6ED4DA-0A6A-4A9B-857A-24DC7FABA47F}">
      <dgm:prSet/>
      <dgm:spPr/>
      <dgm:t>
        <a:bodyPr/>
        <a:lstStyle/>
        <a:p>
          <a:endParaRPr lang="en-US"/>
        </a:p>
      </dgm:t>
    </dgm:pt>
    <dgm:pt modelId="{41F402C9-7DC4-4AEE-8265-A94B98FEEDCD}" type="sibTrans" cxnId="{BF6ED4DA-0A6A-4A9B-857A-24DC7FABA47F}">
      <dgm:prSet/>
      <dgm:spPr/>
    </dgm:pt>
    <dgm:pt modelId="{907E05E9-CEB8-46FD-93B4-D7C6F2F8B7C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</a:rPr>
            <a:t>Cardiology</a:t>
          </a:r>
        </a:p>
      </dgm:t>
    </dgm:pt>
    <dgm:pt modelId="{04783408-4F33-4333-8F1A-2D1AA3D14C8D}" type="parTrans" cxnId="{D3FF2B1D-F943-49E2-907B-5E208F927A09}">
      <dgm:prSet/>
      <dgm:spPr/>
      <dgm:t>
        <a:bodyPr/>
        <a:lstStyle/>
        <a:p>
          <a:endParaRPr lang="en-US"/>
        </a:p>
      </dgm:t>
    </dgm:pt>
    <dgm:pt modelId="{7CEB53DF-BF09-47C0-90C0-EF2C1500FB66}" type="sibTrans" cxnId="{D3FF2B1D-F943-49E2-907B-5E208F927A09}">
      <dgm:prSet/>
      <dgm:spPr/>
    </dgm:pt>
    <dgm:pt modelId="{D979FD63-6F04-4980-95C8-88DA43CF5FE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</a:rPr>
            <a:t>Neurology</a:t>
          </a:r>
        </a:p>
      </dgm:t>
    </dgm:pt>
    <dgm:pt modelId="{AD9A0ED4-64FA-4633-B8E5-44AF5A6FA848}" type="parTrans" cxnId="{6BD4AF5E-3CFA-4C7F-BB93-B02CEE969BED}">
      <dgm:prSet/>
      <dgm:spPr/>
      <dgm:t>
        <a:bodyPr/>
        <a:lstStyle/>
        <a:p>
          <a:endParaRPr lang="en-US"/>
        </a:p>
      </dgm:t>
    </dgm:pt>
    <dgm:pt modelId="{D7E73189-2922-4588-8163-F8F3B157032C}" type="sibTrans" cxnId="{6BD4AF5E-3CFA-4C7F-BB93-B02CEE969BED}">
      <dgm:prSet/>
      <dgm:spPr/>
    </dgm:pt>
    <dgm:pt modelId="{6BCDF1BD-C9D4-429D-AB5E-21431F7CBFCB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</a:rPr>
            <a:t>Hematology</a:t>
          </a:r>
        </a:p>
      </dgm:t>
    </dgm:pt>
    <dgm:pt modelId="{3B2ACAC2-0C97-45C3-90F8-0D317E005391}" type="parTrans" cxnId="{16C014F9-163E-4E4E-8E48-CF86CE614E50}">
      <dgm:prSet/>
      <dgm:spPr/>
      <dgm:t>
        <a:bodyPr/>
        <a:lstStyle/>
        <a:p>
          <a:endParaRPr lang="en-US"/>
        </a:p>
      </dgm:t>
    </dgm:pt>
    <dgm:pt modelId="{8F94B8F7-649D-479B-B8EF-75DA07E90F31}" type="sibTrans" cxnId="{16C014F9-163E-4E4E-8E48-CF86CE614E50}">
      <dgm:prSet/>
      <dgm:spPr/>
    </dgm:pt>
    <dgm:pt modelId="{A1A800CC-2669-44D5-B2A3-5E98E71B4ABD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</a:rPr>
            <a:t>Psychiatry</a:t>
          </a:r>
        </a:p>
      </dgm:t>
    </dgm:pt>
    <dgm:pt modelId="{AF55C3B1-4A2E-4C26-8724-E9A52781A497}" type="parTrans" cxnId="{3BFC26EB-45EA-45D6-A220-C04FDDA5DCA7}">
      <dgm:prSet/>
      <dgm:spPr/>
      <dgm:t>
        <a:bodyPr/>
        <a:lstStyle/>
        <a:p>
          <a:endParaRPr lang="en-US"/>
        </a:p>
      </dgm:t>
    </dgm:pt>
    <dgm:pt modelId="{1E0576BE-F40E-48CD-AA0F-09E4E96F6733}" type="sibTrans" cxnId="{3BFC26EB-45EA-45D6-A220-C04FDDA5DCA7}">
      <dgm:prSet/>
      <dgm:spPr/>
    </dgm:pt>
    <dgm:pt modelId="{91B0E0F0-3455-4B42-8D74-0A1A69679780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</a:rPr>
            <a:t>Internal Medicine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</a:rPr>
            <a:t>(Amyloid Program)</a:t>
          </a:r>
        </a:p>
      </dgm:t>
    </dgm:pt>
    <dgm:pt modelId="{E131609E-D031-4F2E-BDE9-47FAAF66A57A}" type="parTrans" cxnId="{1C8F2E45-0152-483A-8DAE-123C1B2E8040}">
      <dgm:prSet/>
      <dgm:spPr/>
      <dgm:t>
        <a:bodyPr/>
        <a:lstStyle/>
        <a:p>
          <a:endParaRPr lang="en-US"/>
        </a:p>
      </dgm:t>
    </dgm:pt>
    <dgm:pt modelId="{59CB88BF-3610-4893-AC90-E2EB26F12FF6}" type="sibTrans" cxnId="{1C8F2E45-0152-483A-8DAE-123C1B2E8040}">
      <dgm:prSet/>
      <dgm:spPr/>
    </dgm:pt>
    <dgm:pt modelId="{1D9E9CA7-2EAD-4156-B786-D4C122AC033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</a:rPr>
            <a:t>Integrative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</a:rPr>
            <a:t>Medicine</a:t>
          </a:r>
        </a:p>
      </dgm:t>
    </dgm:pt>
    <dgm:pt modelId="{0483ED55-C55C-4ADD-852D-49F7BE7AD33A}" type="parTrans" cxnId="{6CC28AD7-9826-4F3F-8C0C-BA55611C8EE4}">
      <dgm:prSet/>
      <dgm:spPr/>
      <dgm:t>
        <a:bodyPr/>
        <a:lstStyle/>
        <a:p>
          <a:endParaRPr lang="en-US"/>
        </a:p>
      </dgm:t>
    </dgm:pt>
    <dgm:pt modelId="{20C2395E-88BD-4279-8F07-E7BF9E6A5D16}" type="sibTrans" cxnId="{6CC28AD7-9826-4F3F-8C0C-BA55611C8EE4}">
      <dgm:prSet/>
      <dgm:spPr/>
    </dgm:pt>
    <dgm:pt modelId="{81F225E7-09D9-4F9C-B9F4-B3870570D2D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</a:rPr>
            <a:t>Insurance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</a:rPr>
            <a:t>Approvals &amp; Appeals</a:t>
          </a:r>
        </a:p>
      </dgm:t>
    </dgm:pt>
    <dgm:pt modelId="{4B764A58-E636-43D6-9680-D49C2C361F31}" type="parTrans" cxnId="{F237CFFD-134C-4629-9E54-21DFA7914EDF}">
      <dgm:prSet/>
      <dgm:spPr/>
      <dgm:t>
        <a:bodyPr/>
        <a:lstStyle/>
        <a:p>
          <a:endParaRPr lang="en-US"/>
        </a:p>
      </dgm:t>
    </dgm:pt>
    <dgm:pt modelId="{0B4D5707-F61A-4175-90A3-C0A951DE25AE}" type="sibTrans" cxnId="{F237CFFD-134C-4629-9E54-21DFA7914EDF}">
      <dgm:prSet/>
      <dgm:spPr/>
    </dgm:pt>
    <dgm:pt modelId="{DCAE8CF7-1D86-4A0C-9452-3994831B0881}" type="pres">
      <dgm:prSet presAssocID="{1C54067A-CD83-427E-A718-3BF7F7B3578A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D92C7CD-481D-49B0-9165-C4B90ED8D76C}" type="pres">
      <dgm:prSet presAssocID="{2124D8C3-BF44-4EBA-903C-AA704B8163A5}" presName="centerShape" presStyleLbl="node0" presStyleIdx="0" presStyleCnt="1"/>
      <dgm:spPr/>
      <dgm:t>
        <a:bodyPr/>
        <a:lstStyle/>
        <a:p>
          <a:endParaRPr lang="en-US"/>
        </a:p>
      </dgm:t>
    </dgm:pt>
    <dgm:pt modelId="{BCEA454D-AA19-4511-B65B-C017B1C89BBB}" type="pres">
      <dgm:prSet presAssocID="{D2AC016F-E38B-447C-8FF5-B63E88224C01}" presName="Name9" presStyleLbl="parChTrans1D2" presStyleIdx="0" presStyleCnt="14"/>
      <dgm:spPr/>
      <dgm:t>
        <a:bodyPr/>
        <a:lstStyle/>
        <a:p>
          <a:endParaRPr lang="en-US"/>
        </a:p>
      </dgm:t>
    </dgm:pt>
    <dgm:pt modelId="{B84CBAFC-5F38-4813-B6F4-2899077D3537}" type="pres">
      <dgm:prSet presAssocID="{D2AC016F-E38B-447C-8FF5-B63E88224C01}" presName="connTx" presStyleLbl="parChTrans1D2" presStyleIdx="0" presStyleCnt="14"/>
      <dgm:spPr/>
      <dgm:t>
        <a:bodyPr/>
        <a:lstStyle/>
        <a:p>
          <a:endParaRPr lang="en-US"/>
        </a:p>
      </dgm:t>
    </dgm:pt>
    <dgm:pt modelId="{5012B61A-57C2-4B1A-ABD5-F1A608227EF7}" type="pres">
      <dgm:prSet presAssocID="{A1693114-9818-439F-A46B-C301BCEE85EF}" presName="node" presStyleLbl="node1" presStyleIdx="0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503360-2A96-42DA-AAD1-CC8318BBC7DF}" type="pres">
      <dgm:prSet presAssocID="{015BD199-F52B-41A5-B547-4C435753FE0A}" presName="Name9" presStyleLbl="parChTrans1D2" presStyleIdx="1" presStyleCnt="14"/>
      <dgm:spPr/>
      <dgm:t>
        <a:bodyPr/>
        <a:lstStyle/>
        <a:p>
          <a:endParaRPr lang="en-US"/>
        </a:p>
      </dgm:t>
    </dgm:pt>
    <dgm:pt modelId="{0BAB1639-E2D6-459B-9C5B-9851E13CC8BA}" type="pres">
      <dgm:prSet presAssocID="{015BD199-F52B-41A5-B547-4C435753FE0A}" presName="connTx" presStyleLbl="parChTrans1D2" presStyleIdx="1" presStyleCnt="14"/>
      <dgm:spPr/>
      <dgm:t>
        <a:bodyPr/>
        <a:lstStyle/>
        <a:p>
          <a:endParaRPr lang="en-US"/>
        </a:p>
      </dgm:t>
    </dgm:pt>
    <dgm:pt modelId="{DA397A5A-CF56-4ED3-B250-63D3CF87924F}" type="pres">
      <dgm:prSet presAssocID="{F018B15C-D999-4734-B342-88EAB808BBE4}" presName="node" presStyleLbl="node1" presStyleIdx="1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F0BCB9-C17A-48A1-B8D1-2DE9C715097A}" type="pres">
      <dgm:prSet presAssocID="{24D2A2E3-3942-4007-93CD-415D494D59E6}" presName="Name9" presStyleLbl="parChTrans1D2" presStyleIdx="2" presStyleCnt="14"/>
      <dgm:spPr/>
      <dgm:t>
        <a:bodyPr/>
        <a:lstStyle/>
        <a:p>
          <a:endParaRPr lang="en-US"/>
        </a:p>
      </dgm:t>
    </dgm:pt>
    <dgm:pt modelId="{C19B23C2-5454-434C-95B2-D0B553851ECD}" type="pres">
      <dgm:prSet presAssocID="{24D2A2E3-3942-4007-93CD-415D494D59E6}" presName="connTx" presStyleLbl="parChTrans1D2" presStyleIdx="2" presStyleCnt="14"/>
      <dgm:spPr/>
      <dgm:t>
        <a:bodyPr/>
        <a:lstStyle/>
        <a:p>
          <a:endParaRPr lang="en-US"/>
        </a:p>
      </dgm:t>
    </dgm:pt>
    <dgm:pt modelId="{B4163C60-52F6-4DFA-83EE-2DD5A0F4ADB7}" type="pres">
      <dgm:prSet presAssocID="{E9994C62-554B-4ED8-9822-D2E1CD9C6A96}" presName="node" presStyleLbl="node1" presStyleIdx="2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6F0BC8-3B0A-4316-B717-10B705064F51}" type="pres">
      <dgm:prSet presAssocID="{5B3BC60C-F259-46B7-8A96-1315BCC8704C}" presName="Name9" presStyleLbl="parChTrans1D2" presStyleIdx="3" presStyleCnt="14"/>
      <dgm:spPr/>
      <dgm:t>
        <a:bodyPr/>
        <a:lstStyle/>
        <a:p>
          <a:endParaRPr lang="en-US"/>
        </a:p>
      </dgm:t>
    </dgm:pt>
    <dgm:pt modelId="{3965F15F-4B4A-42AE-8523-FC3829FD181E}" type="pres">
      <dgm:prSet presAssocID="{5B3BC60C-F259-46B7-8A96-1315BCC8704C}" presName="connTx" presStyleLbl="parChTrans1D2" presStyleIdx="3" presStyleCnt="14"/>
      <dgm:spPr/>
      <dgm:t>
        <a:bodyPr/>
        <a:lstStyle/>
        <a:p>
          <a:endParaRPr lang="en-US"/>
        </a:p>
      </dgm:t>
    </dgm:pt>
    <dgm:pt modelId="{8E179C2E-7C5F-4D2A-86A0-2723F127C876}" type="pres">
      <dgm:prSet presAssocID="{3E8D5FDF-F8C3-4825-83CD-1672C68A9E56}" presName="node" presStyleLbl="node1" presStyleIdx="3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602969-F295-489F-B01D-C6B8C52F68CE}" type="pres">
      <dgm:prSet presAssocID="{4554A9AD-AC0B-422B-97BB-D7B081D27066}" presName="Name9" presStyleLbl="parChTrans1D2" presStyleIdx="4" presStyleCnt="14"/>
      <dgm:spPr/>
      <dgm:t>
        <a:bodyPr/>
        <a:lstStyle/>
        <a:p>
          <a:endParaRPr lang="en-US"/>
        </a:p>
      </dgm:t>
    </dgm:pt>
    <dgm:pt modelId="{54D3CAA5-ADAB-4498-8BE1-F7B9086CC028}" type="pres">
      <dgm:prSet presAssocID="{4554A9AD-AC0B-422B-97BB-D7B081D27066}" presName="connTx" presStyleLbl="parChTrans1D2" presStyleIdx="4" presStyleCnt="14"/>
      <dgm:spPr/>
      <dgm:t>
        <a:bodyPr/>
        <a:lstStyle/>
        <a:p>
          <a:endParaRPr lang="en-US"/>
        </a:p>
      </dgm:t>
    </dgm:pt>
    <dgm:pt modelId="{6ADD5CA4-8ED6-40E6-B4F1-5321FB6368BC}" type="pres">
      <dgm:prSet presAssocID="{59155BBC-7F4B-4604-B2A0-E45EFE3E018D}" presName="node" presStyleLbl="node1" presStyleIdx="4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FA057A-0822-4264-B1A1-B56E574400C5}" type="pres">
      <dgm:prSet presAssocID="{1F946B20-D761-4EB1-ADE2-1BA2B6C67135}" presName="Name9" presStyleLbl="parChTrans1D2" presStyleIdx="5" presStyleCnt="14"/>
      <dgm:spPr/>
      <dgm:t>
        <a:bodyPr/>
        <a:lstStyle/>
        <a:p>
          <a:endParaRPr lang="en-US"/>
        </a:p>
      </dgm:t>
    </dgm:pt>
    <dgm:pt modelId="{9B8885EC-64C4-4B12-9F17-755C80CD48CC}" type="pres">
      <dgm:prSet presAssocID="{1F946B20-D761-4EB1-ADE2-1BA2B6C67135}" presName="connTx" presStyleLbl="parChTrans1D2" presStyleIdx="5" presStyleCnt="14"/>
      <dgm:spPr/>
      <dgm:t>
        <a:bodyPr/>
        <a:lstStyle/>
        <a:p>
          <a:endParaRPr lang="en-US"/>
        </a:p>
      </dgm:t>
    </dgm:pt>
    <dgm:pt modelId="{872F9E6A-8248-4388-B107-79CA4638160C}" type="pres">
      <dgm:prSet presAssocID="{23500E2D-B981-43B1-B64C-17AF6A98A541}" presName="node" presStyleLbl="node1" presStyleIdx="5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154EC1-A989-467B-A8F2-1BC4D394F2BE}" type="pres">
      <dgm:prSet presAssocID="{7FD4D572-033D-4B51-8DB1-470C688E7F57}" presName="Name9" presStyleLbl="parChTrans1D2" presStyleIdx="6" presStyleCnt="14"/>
      <dgm:spPr/>
      <dgm:t>
        <a:bodyPr/>
        <a:lstStyle/>
        <a:p>
          <a:endParaRPr lang="en-US"/>
        </a:p>
      </dgm:t>
    </dgm:pt>
    <dgm:pt modelId="{576E054D-ABB1-47C8-9B3B-6FB4988D7687}" type="pres">
      <dgm:prSet presAssocID="{7FD4D572-033D-4B51-8DB1-470C688E7F57}" presName="connTx" presStyleLbl="parChTrans1D2" presStyleIdx="6" presStyleCnt="14"/>
      <dgm:spPr/>
      <dgm:t>
        <a:bodyPr/>
        <a:lstStyle/>
        <a:p>
          <a:endParaRPr lang="en-US"/>
        </a:p>
      </dgm:t>
    </dgm:pt>
    <dgm:pt modelId="{F7B8A7AB-7744-49FD-A3CE-FD95989F1F65}" type="pres">
      <dgm:prSet presAssocID="{098B9585-CA14-472C-AECC-0A59CF965B32}" presName="node" presStyleLbl="node1" presStyleIdx="6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23CE68-EA08-47F7-AA1D-A88805CA9122}" type="pres">
      <dgm:prSet presAssocID="{04783408-4F33-4333-8F1A-2D1AA3D14C8D}" presName="Name9" presStyleLbl="parChTrans1D2" presStyleIdx="7" presStyleCnt="14"/>
      <dgm:spPr/>
      <dgm:t>
        <a:bodyPr/>
        <a:lstStyle/>
        <a:p>
          <a:endParaRPr lang="en-US"/>
        </a:p>
      </dgm:t>
    </dgm:pt>
    <dgm:pt modelId="{A52B2DF3-5218-4ED5-9E26-740E6DD6C6EE}" type="pres">
      <dgm:prSet presAssocID="{04783408-4F33-4333-8F1A-2D1AA3D14C8D}" presName="connTx" presStyleLbl="parChTrans1D2" presStyleIdx="7" presStyleCnt="14"/>
      <dgm:spPr/>
      <dgm:t>
        <a:bodyPr/>
        <a:lstStyle/>
        <a:p>
          <a:endParaRPr lang="en-US"/>
        </a:p>
      </dgm:t>
    </dgm:pt>
    <dgm:pt modelId="{2586DBF5-6F34-4903-A77A-ED4417774A12}" type="pres">
      <dgm:prSet presAssocID="{907E05E9-CEB8-46FD-93B4-D7C6F2F8B7C4}" presName="node" presStyleLbl="node1" presStyleIdx="7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FD3F89-34E3-4D3B-AD8E-651BA6BA1556}" type="pres">
      <dgm:prSet presAssocID="{AD9A0ED4-64FA-4633-B8E5-44AF5A6FA848}" presName="Name9" presStyleLbl="parChTrans1D2" presStyleIdx="8" presStyleCnt="14"/>
      <dgm:spPr/>
      <dgm:t>
        <a:bodyPr/>
        <a:lstStyle/>
        <a:p>
          <a:endParaRPr lang="en-US"/>
        </a:p>
      </dgm:t>
    </dgm:pt>
    <dgm:pt modelId="{1D97023E-1160-4F81-9146-5A771B385B82}" type="pres">
      <dgm:prSet presAssocID="{AD9A0ED4-64FA-4633-B8E5-44AF5A6FA848}" presName="connTx" presStyleLbl="parChTrans1D2" presStyleIdx="8" presStyleCnt="14"/>
      <dgm:spPr/>
      <dgm:t>
        <a:bodyPr/>
        <a:lstStyle/>
        <a:p>
          <a:endParaRPr lang="en-US"/>
        </a:p>
      </dgm:t>
    </dgm:pt>
    <dgm:pt modelId="{B4CBE632-7C1B-41D7-98F6-315901248BE0}" type="pres">
      <dgm:prSet presAssocID="{D979FD63-6F04-4980-95C8-88DA43CF5FE9}" presName="node" presStyleLbl="node1" presStyleIdx="8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633488-006A-4001-AA59-FF7DD76CD2AA}" type="pres">
      <dgm:prSet presAssocID="{3B2ACAC2-0C97-45C3-90F8-0D317E005391}" presName="Name9" presStyleLbl="parChTrans1D2" presStyleIdx="9" presStyleCnt="14"/>
      <dgm:spPr/>
      <dgm:t>
        <a:bodyPr/>
        <a:lstStyle/>
        <a:p>
          <a:endParaRPr lang="en-US"/>
        </a:p>
      </dgm:t>
    </dgm:pt>
    <dgm:pt modelId="{1578777C-38C8-4DDB-8ED5-6CC30961EEA5}" type="pres">
      <dgm:prSet presAssocID="{3B2ACAC2-0C97-45C3-90F8-0D317E005391}" presName="connTx" presStyleLbl="parChTrans1D2" presStyleIdx="9" presStyleCnt="14"/>
      <dgm:spPr/>
      <dgm:t>
        <a:bodyPr/>
        <a:lstStyle/>
        <a:p>
          <a:endParaRPr lang="en-US"/>
        </a:p>
      </dgm:t>
    </dgm:pt>
    <dgm:pt modelId="{DC918B8A-8305-4636-8DD1-236D33706E14}" type="pres">
      <dgm:prSet presAssocID="{6BCDF1BD-C9D4-429D-AB5E-21431F7CBFCB}" presName="node" presStyleLbl="node1" presStyleIdx="9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5AA494-57F4-4076-BF1D-42B30014234F}" type="pres">
      <dgm:prSet presAssocID="{AF55C3B1-4A2E-4C26-8724-E9A52781A497}" presName="Name9" presStyleLbl="parChTrans1D2" presStyleIdx="10" presStyleCnt="14"/>
      <dgm:spPr/>
      <dgm:t>
        <a:bodyPr/>
        <a:lstStyle/>
        <a:p>
          <a:endParaRPr lang="en-US"/>
        </a:p>
      </dgm:t>
    </dgm:pt>
    <dgm:pt modelId="{8FE65366-72FD-4B95-9C64-C1ADC8AD7806}" type="pres">
      <dgm:prSet presAssocID="{AF55C3B1-4A2E-4C26-8724-E9A52781A497}" presName="connTx" presStyleLbl="parChTrans1D2" presStyleIdx="10" presStyleCnt="14"/>
      <dgm:spPr/>
      <dgm:t>
        <a:bodyPr/>
        <a:lstStyle/>
        <a:p>
          <a:endParaRPr lang="en-US"/>
        </a:p>
      </dgm:t>
    </dgm:pt>
    <dgm:pt modelId="{AC3D6360-0601-4EFB-AD95-2DF4DBF6B349}" type="pres">
      <dgm:prSet presAssocID="{A1A800CC-2669-44D5-B2A3-5E98E71B4ABD}" presName="node" presStyleLbl="node1" presStyleIdx="10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8FC143-C942-4BCC-99DF-6EFEC8AD5E36}" type="pres">
      <dgm:prSet presAssocID="{E131609E-D031-4F2E-BDE9-47FAAF66A57A}" presName="Name9" presStyleLbl="parChTrans1D2" presStyleIdx="11" presStyleCnt="14"/>
      <dgm:spPr/>
      <dgm:t>
        <a:bodyPr/>
        <a:lstStyle/>
        <a:p>
          <a:endParaRPr lang="en-US"/>
        </a:p>
      </dgm:t>
    </dgm:pt>
    <dgm:pt modelId="{BF84AA1A-D8FE-4EC0-92B0-44D253A4A9CF}" type="pres">
      <dgm:prSet presAssocID="{E131609E-D031-4F2E-BDE9-47FAAF66A57A}" presName="connTx" presStyleLbl="parChTrans1D2" presStyleIdx="11" presStyleCnt="14"/>
      <dgm:spPr/>
      <dgm:t>
        <a:bodyPr/>
        <a:lstStyle/>
        <a:p>
          <a:endParaRPr lang="en-US"/>
        </a:p>
      </dgm:t>
    </dgm:pt>
    <dgm:pt modelId="{A695E8A8-2969-4211-96CE-1C7E79F04B26}" type="pres">
      <dgm:prSet presAssocID="{91B0E0F0-3455-4B42-8D74-0A1A69679780}" presName="node" presStyleLbl="node1" presStyleIdx="11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B1E33B-3C2D-4345-B8F2-8DD18483E562}" type="pres">
      <dgm:prSet presAssocID="{0483ED55-C55C-4ADD-852D-49F7BE7AD33A}" presName="Name9" presStyleLbl="parChTrans1D2" presStyleIdx="12" presStyleCnt="14"/>
      <dgm:spPr/>
      <dgm:t>
        <a:bodyPr/>
        <a:lstStyle/>
        <a:p>
          <a:endParaRPr lang="en-US"/>
        </a:p>
      </dgm:t>
    </dgm:pt>
    <dgm:pt modelId="{E11A74EF-724D-4BDF-82A7-F19B32257B91}" type="pres">
      <dgm:prSet presAssocID="{0483ED55-C55C-4ADD-852D-49F7BE7AD33A}" presName="connTx" presStyleLbl="parChTrans1D2" presStyleIdx="12" presStyleCnt="14"/>
      <dgm:spPr/>
      <dgm:t>
        <a:bodyPr/>
        <a:lstStyle/>
        <a:p>
          <a:endParaRPr lang="en-US"/>
        </a:p>
      </dgm:t>
    </dgm:pt>
    <dgm:pt modelId="{B9264ECF-43A7-4780-B5AF-B08B7D85FBEB}" type="pres">
      <dgm:prSet presAssocID="{1D9E9CA7-2EAD-4156-B786-D4C122AC0335}" presName="node" presStyleLbl="node1" presStyleIdx="12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CFC86D-0C3F-44FF-8B10-98B3223DF486}" type="pres">
      <dgm:prSet presAssocID="{4B764A58-E636-43D6-9680-D49C2C361F31}" presName="Name9" presStyleLbl="parChTrans1D2" presStyleIdx="13" presStyleCnt="14"/>
      <dgm:spPr/>
      <dgm:t>
        <a:bodyPr/>
        <a:lstStyle/>
        <a:p>
          <a:endParaRPr lang="en-US"/>
        </a:p>
      </dgm:t>
    </dgm:pt>
    <dgm:pt modelId="{29623C1B-819D-4BD4-B4EE-03ACAF59A2B1}" type="pres">
      <dgm:prSet presAssocID="{4B764A58-E636-43D6-9680-D49C2C361F31}" presName="connTx" presStyleLbl="parChTrans1D2" presStyleIdx="13" presStyleCnt="14"/>
      <dgm:spPr/>
      <dgm:t>
        <a:bodyPr/>
        <a:lstStyle/>
        <a:p>
          <a:endParaRPr lang="en-US"/>
        </a:p>
      </dgm:t>
    </dgm:pt>
    <dgm:pt modelId="{8C2A625D-8A20-47C1-B172-9301073712DE}" type="pres">
      <dgm:prSet presAssocID="{81F225E7-09D9-4F9C-B9F4-B3870570D2D4}" presName="node" presStyleLbl="node1" presStyleIdx="13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35BF1CD-F4B6-47C4-8ACF-B9A96DE46D5B}" type="presOf" srcId="{1F946B20-D761-4EB1-ADE2-1BA2B6C67135}" destId="{02FA057A-0822-4264-B1A1-B56E574400C5}" srcOrd="0" destOrd="0" presId="urn:microsoft.com/office/officeart/2005/8/layout/radial1"/>
    <dgm:cxn modelId="{9B7C725E-95BB-4C79-BF84-0BFDEFDD3F57}" type="presOf" srcId="{AD9A0ED4-64FA-4633-B8E5-44AF5A6FA848}" destId="{1D97023E-1160-4F81-9146-5A771B385B82}" srcOrd="1" destOrd="0" presId="urn:microsoft.com/office/officeart/2005/8/layout/radial1"/>
    <dgm:cxn modelId="{3BB81630-42DB-41C8-85DB-6071E1E1B9B3}" type="presOf" srcId="{4554A9AD-AC0B-422B-97BB-D7B081D27066}" destId="{36602969-F295-489F-B01D-C6B8C52F68CE}" srcOrd="0" destOrd="0" presId="urn:microsoft.com/office/officeart/2005/8/layout/radial1"/>
    <dgm:cxn modelId="{1963FA1F-EA71-4141-ACBE-C57952E031EC}" type="presOf" srcId="{4554A9AD-AC0B-422B-97BB-D7B081D27066}" destId="{54D3CAA5-ADAB-4498-8BE1-F7B9086CC028}" srcOrd="1" destOrd="0" presId="urn:microsoft.com/office/officeart/2005/8/layout/radial1"/>
    <dgm:cxn modelId="{8CB340ED-64DE-4EE9-A8AC-F294C42E8DF4}" type="presOf" srcId="{3B2ACAC2-0C97-45C3-90F8-0D317E005391}" destId="{1578777C-38C8-4DDB-8ED5-6CC30961EEA5}" srcOrd="1" destOrd="0" presId="urn:microsoft.com/office/officeart/2005/8/layout/radial1"/>
    <dgm:cxn modelId="{6CC28AD7-9826-4F3F-8C0C-BA55611C8EE4}" srcId="{2124D8C3-BF44-4EBA-903C-AA704B8163A5}" destId="{1D9E9CA7-2EAD-4156-B786-D4C122AC0335}" srcOrd="12" destOrd="0" parTransId="{0483ED55-C55C-4ADD-852D-49F7BE7AD33A}" sibTransId="{20C2395E-88BD-4279-8F07-E7BF9E6A5D16}"/>
    <dgm:cxn modelId="{2BD941C4-4AA5-46C9-82DC-889CC9575537}" type="presOf" srcId="{5B3BC60C-F259-46B7-8A96-1315BCC8704C}" destId="{3965F15F-4B4A-42AE-8523-FC3829FD181E}" srcOrd="1" destOrd="0" presId="urn:microsoft.com/office/officeart/2005/8/layout/radial1"/>
    <dgm:cxn modelId="{BA7D0EA8-583A-46F5-9833-CA02A6227A0D}" type="presOf" srcId="{015BD199-F52B-41A5-B547-4C435753FE0A}" destId="{0BAB1639-E2D6-459B-9C5B-9851E13CC8BA}" srcOrd="1" destOrd="0" presId="urn:microsoft.com/office/officeart/2005/8/layout/radial1"/>
    <dgm:cxn modelId="{77F5F2AF-DB65-46D8-9854-A77CFC5FA570}" type="presOf" srcId="{04783408-4F33-4333-8F1A-2D1AA3D14C8D}" destId="{A52B2DF3-5218-4ED5-9E26-740E6DD6C6EE}" srcOrd="1" destOrd="0" presId="urn:microsoft.com/office/officeart/2005/8/layout/radial1"/>
    <dgm:cxn modelId="{4C7EFA95-2C4F-4011-90E5-C3B718EBE437}" type="presOf" srcId="{0483ED55-C55C-4ADD-852D-49F7BE7AD33A}" destId="{B8B1E33B-3C2D-4345-B8F2-8DD18483E562}" srcOrd="0" destOrd="0" presId="urn:microsoft.com/office/officeart/2005/8/layout/radial1"/>
    <dgm:cxn modelId="{81CAEF90-5333-4A34-964C-8C299499D3BB}" srcId="{2124D8C3-BF44-4EBA-903C-AA704B8163A5}" destId="{A1693114-9818-439F-A46B-C301BCEE85EF}" srcOrd="0" destOrd="0" parTransId="{D2AC016F-E38B-447C-8FF5-B63E88224C01}" sibTransId="{8AE76DC3-1F78-4B7D-B017-7B34A5D3FD87}"/>
    <dgm:cxn modelId="{3AE859F2-34DE-4A53-A9C8-B03A2FD90EAD}" type="presOf" srcId="{04783408-4F33-4333-8F1A-2D1AA3D14C8D}" destId="{D123CE68-EA08-47F7-AA1D-A88805CA9122}" srcOrd="0" destOrd="0" presId="urn:microsoft.com/office/officeart/2005/8/layout/radial1"/>
    <dgm:cxn modelId="{B62DAA32-A10D-4E38-875E-47C642181471}" type="presOf" srcId="{6BCDF1BD-C9D4-429D-AB5E-21431F7CBFCB}" destId="{DC918B8A-8305-4636-8DD1-236D33706E14}" srcOrd="0" destOrd="0" presId="urn:microsoft.com/office/officeart/2005/8/layout/radial1"/>
    <dgm:cxn modelId="{ECA0B50B-46CD-4339-A444-C3E0408B2CF2}" type="presOf" srcId="{1F946B20-D761-4EB1-ADE2-1BA2B6C67135}" destId="{9B8885EC-64C4-4B12-9F17-755C80CD48CC}" srcOrd="1" destOrd="0" presId="urn:microsoft.com/office/officeart/2005/8/layout/radial1"/>
    <dgm:cxn modelId="{1C8F2E45-0152-483A-8DAE-123C1B2E8040}" srcId="{2124D8C3-BF44-4EBA-903C-AA704B8163A5}" destId="{91B0E0F0-3455-4B42-8D74-0A1A69679780}" srcOrd="11" destOrd="0" parTransId="{E131609E-D031-4F2E-BDE9-47FAAF66A57A}" sibTransId="{59CB88BF-3610-4893-AC90-E2EB26F12FF6}"/>
    <dgm:cxn modelId="{C1D59709-67AA-45F4-AB69-8F62AB225824}" type="presOf" srcId="{D2AC016F-E38B-447C-8FF5-B63E88224C01}" destId="{B84CBAFC-5F38-4813-B6F4-2899077D3537}" srcOrd="1" destOrd="0" presId="urn:microsoft.com/office/officeart/2005/8/layout/radial1"/>
    <dgm:cxn modelId="{483EAC6F-FFEB-4632-B22A-C5C84562989F}" type="presOf" srcId="{1C54067A-CD83-427E-A718-3BF7F7B3578A}" destId="{DCAE8CF7-1D86-4A0C-9452-3994831B0881}" srcOrd="0" destOrd="0" presId="urn:microsoft.com/office/officeart/2005/8/layout/radial1"/>
    <dgm:cxn modelId="{20E41520-385C-4E89-ACF6-A1E3E7F9B2A1}" type="presOf" srcId="{A1693114-9818-439F-A46B-C301BCEE85EF}" destId="{5012B61A-57C2-4B1A-ABD5-F1A608227EF7}" srcOrd="0" destOrd="0" presId="urn:microsoft.com/office/officeart/2005/8/layout/radial1"/>
    <dgm:cxn modelId="{3BFC26EB-45EA-45D6-A220-C04FDDA5DCA7}" srcId="{2124D8C3-BF44-4EBA-903C-AA704B8163A5}" destId="{A1A800CC-2669-44D5-B2A3-5E98E71B4ABD}" srcOrd="10" destOrd="0" parTransId="{AF55C3B1-4A2E-4C26-8724-E9A52781A497}" sibTransId="{1E0576BE-F40E-48CD-AA0F-09E4E96F6733}"/>
    <dgm:cxn modelId="{2AF0EAA2-863D-4E49-AF46-15C15F640045}" type="presOf" srcId="{E131609E-D031-4F2E-BDE9-47FAAF66A57A}" destId="{BF84AA1A-D8FE-4EC0-92B0-44D253A4A9CF}" srcOrd="1" destOrd="0" presId="urn:microsoft.com/office/officeart/2005/8/layout/radial1"/>
    <dgm:cxn modelId="{D53EB8D4-C2C6-426B-8941-F9ECB82CE31A}" type="presOf" srcId="{0483ED55-C55C-4ADD-852D-49F7BE7AD33A}" destId="{E11A74EF-724D-4BDF-82A7-F19B32257B91}" srcOrd="1" destOrd="0" presId="urn:microsoft.com/office/officeart/2005/8/layout/radial1"/>
    <dgm:cxn modelId="{2F3CF329-712D-4C7B-BD5E-359074E50277}" type="presOf" srcId="{3E8D5FDF-F8C3-4825-83CD-1672C68A9E56}" destId="{8E179C2E-7C5F-4D2A-86A0-2723F127C876}" srcOrd="0" destOrd="0" presId="urn:microsoft.com/office/officeart/2005/8/layout/radial1"/>
    <dgm:cxn modelId="{55E0AEC3-7E45-4405-B503-4890EABC9319}" type="presOf" srcId="{59155BBC-7F4B-4604-B2A0-E45EFE3E018D}" destId="{6ADD5CA4-8ED6-40E6-B4F1-5321FB6368BC}" srcOrd="0" destOrd="0" presId="urn:microsoft.com/office/officeart/2005/8/layout/radial1"/>
    <dgm:cxn modelId="{0ACB9E04-1598-45ED-BA0F-A0BFA30B9667}" type="presOf" srcId="{E9994C62-554B-4ED8-9822-D2E1CD9C6A96}" destId="{B4163C60-52F6-4DFA-83EE-2DD5A0F4ADB7}" srcOrd="0" destOrd="0" presId="urn:microsoft.com/office/officeart/2005/8/layout/radial1"/>
    <dgm:cxn modelId="{BDECD5D6-6A5E-48B1-B09F-1551AB4F1299}" type="presOf" srcId="{2124D8C3-BF44-4EBA-903C-AA704B8163A5}" destId="{0D92C7CD-481D-49B0-9165-C4B90ED8D76C}" srcOrd="0" destOrd="0" presId="urn:microsoft.com/office/officeart/2005/8/layout/radial1"/>
    <dgm:cxn modelId="{78C98127-F987-423B-A613-206551ADC463}" type="presOf" srcId="{23500E2D-B981-43B1-B64C-17AF6A98A541}" destId="{872F9E6A-8248-4388-B107-79CA4638160C}" srcOrd="0" destOrd="0" presId="urn:microsoft.com/office/officeart/2005/8/layout/radial1"/>
    <dgm:cxn modelId="{4D68F697-869D-4C7B-B751-92A362431699}" type="presOf" srcId="{F018B15C-D999-4734-B342-88EAB808BBE4}" destId="{DA397A5A-CF56-4ED3-B250-63D3CF87924F}" srcOrd="0" destOrd="0" presId="urn:microsoft.com/office/officeart/2005/8/layout/radial1"/>
    <dgm:cxn modelId="{97A3E936-AA48-4A5E-A6B0-5E32691CB9D4}" type="presOf" srcId="{907E05E9-CEB8-46FD-93B4-D7C6F2F8B7C4}" destId="{2586DBF5-6F34-4903-A77A-ED4417774A12}" srcOrd="0" destOrd="0" presId="urn:microsoft.com/office/officeart/2005/8/layout/radial1"/>
    <dgm:cxn modelId="{5AED6E74-2D35-4334-AB5C-50E40F4D4ED0}" srcId="{2124D8C3-BF44-4EBA-903C-AA704B8163A5}" destId="{23500E2D-B981-43B1-B64C-17AF6A98A541}" srcOrd="5" destOrd="0" parTransId="{1F946B20-D761-4EB1-ADE2-1BA2B6C67135}" sibTransId="{0E056B30-00D3-4180-8FD7-FE8EA32BA855}"/>
    <dgm:cxn modelId="{41B1A0F0-227E-4546-9423-11B9783B947B}" srcId="{1C54067A-CD83-427E-A718-3BF7F7B3578A}" destId="{2124D8C3-BF44-4EBA-903C-AA704B8163A5}" srcOrd="0" destOrd="0" parTransId="{C242DD8A-8E65-4968-9BDF-DA2B80FC0BB7}" sibTransId="{DC1423A5-B35C-42B4-9CF5-B8919089EF6E}"/>
    <dgm:cxn modelId="{1B2D1619-3D2C-4CDB-9115-20AEC91D0CE0}" type="presOf" srcId="{D2AC016F-E38B-447C-8FF5-B63E88224C01}" destId="{BCEA454D-AA19-4511-B65B-C017B1C89BBB}" srcOrd="0" destOrd="0" presId="urn:microsoft.com/office/officeart/2005/8/layout/radial1"/>
    <dgm:cxn modelId="{38F3D799-046E-473D-A79E-19F7E3F3D922}" srcId="{2124D8C3-BF44-4EBA-903C-AA704B8163A5}" destId="{F018B15C-D999-4734-B342-88EAB808BBE4}" srcOrd="1" destOrd="0" parTransId="{015BD199-F52B-41A5-B547-4C435753FE0A}" sibTransId="{0CB674DB-0824-4A15-8F2C-5FFC92D8AE01}"/>
    <dgm:cxn modelId="{21D4A780-97BC-4923-8F0B-4027FFD7E283}" type="presOf" srcId="{AD9A0ED4-64FA-4633-B8E5-44AF5A6FA848}" destId="{85FD3F89-34E3-4D3B-AD8E-651BA6BA1556}" srcOrd="0" destOrd="0" presId="urn:microsoft.com/office/officeart/2005/8/layout/radial1"/>
    <dgm:cxn modelId="{16C014F9-163E-4E4E-8E48-CF86CE614E50}" srcId="{2124D8C3-BF44-4EBA-903C-AA704B8163A5}" destId="{6BCDF1BD-C9D4-429D-AB5E-21431F7CBFCB}" srcOrd="9" destOrd="0" parTransId="{3B2ACAC2-0C97-45C3-90F8-0D317E005391}" sibTransId="{8F94B8F7-649D-479B-B8EF-75DA07E90F31}"/>
    <dgm:cxn modelId="{89EDA2D4-647E-4136-8B82-2EB688199390}" type="presOf" srcId="{24D2A2E3-3942-4007-93CD-415D494D59E6}" destId="{9CF0BCB9-C17A-48A1-B8D1-2DE9C715097A}" srcOrd="0" destOrd="0" presId="urn:microsoft.com/office/officeart/2005/8/layout/radial1"/>
    <dgm:cxn modelId="{8FED262B-4BC5-48B1-9D6F-798D324333F7}" type="presOf" srcId="{81F225E7-09D9-4F9C-B9F4-B3870570D2D4}" destId="{8C2A625D-8A20-47C1-B172-9301073712DE}" srcOrd="0" destOrd="0" presId="urn:microsoft.com/office/officeart/2005/8/layout/radial1"/>
    <dgm:cxn modelId="{ACC99658-D643-4A13-B4D4-866D731B5FAB}" type="presOf" srcId="{1D9E9CA7-2EAD-4156-B786-D4C122AC0335}" destId="{B9264ECF-43A7-4780-B5AF-B08B7D85FBEB}" srcOrd="0" destOrd="0" presId="urn:microsoft.com/office/officeart/2005/8/layout/radial1"/>
    <dgm:cxn modelId="{F176F5FB-6A74-401F-AF65-66FE1E437BC1}" type="presOf" srcId="{4B764A58-E636-43D6-9680-D49C2C361F31}" destId="{62CFC86D-0C3F-44FF-8B10-98B3223DF486}" srcOrd="0" destOrd="0" presId="urn:microsoft.com/office/officeart/2005/8/layout/radial1"/>
    <dgm:cxn modelId="{535531AA-FE36-4045-901D-72C937C76FDF}" type="presOf" srcId="{015BD199-F52B-41A5-B547-4C435753FE0A}" destId="{B1503360-2A96-42DA-AAD1-CC8318BBC7DF}" srcOrd="0" destOrd="0" presId="urn:microsoft.com/office/officeart/2005/8/layout/radial1"/>
    <dgm:cxn modelId="{E87327DF-C795-4C3C-A656-85D04365BFF9}" type="presOf" srcId="{E131609E-D031-4F2E-BDE9-47FAAF66A57A}" destId="{E08FC143-C942-4BCC-99DF-6EFEC8AD5E36}" srcOrd="0" destOrd="0" presId="urn:microsoft.com/office/officeart/2005/8/layout/radial1"/>
    <dgm:cxn modelId="{954A5D8A-E528-437A-9ECC-9AB53206FBF4}" type="presOf" srcId="{5B3BC60C-F259-46B7-8A96-1315BCC8704C}" destId="{AD6F0BC8-3B0A-4316-B717-10B705064F51}" srcOrd="0" destOrd="0" presId="urn:microsoft.com/office/officeart/2005/8/layout/radial1"/>
    <dgm:cxn modelId="{5F875155-ACCC-4113-A458-EA92BA6153DE}" type="presOf" srcId="{AF55C3B1-4A2E-4C26-8724-E9A52781A497}" destId="{8FE65366-72FD-4B95-9C64-C1ADC8AD7806}" srcOrd="1" destOrd="0" presId="urn:microsoft.com/office/officeart/2005/8/layout/radial1"/>
    <dgm:cxn modelId="{8D8415CC-64DB-41F7-9CB9-692DCF6D6C13}" type="presOf" srcId="{4B764A58-E636-43D6-9680-D49C2C361F31}" destId="{29623C1B-819D-4BD4-B4EE-03ACAF59A2B1}" srcOrd="1" destOrd="0" presId="urn:microsoft.com/office/officeart/2005/8/layout/radial1"/>
    <dgm:cxn modelId="{E0D6D6FB-1955-4F16-BF67-1EB4F92F249D}" type="presOf" srcId="{91B0E0F0-3455-4B42-8D74-0A1A69679780}" destId="{A695E8A8-2969-4211-96CE-1C7E79F04B26}" srcOrd="0" destOrd="0" presId="urn:microsoft.com/office/officeart/2005/8/layout/radial1"/>
    <dgm:cxn modelId="{E7702538-4EA4-40AA-9191-EAEFDD961D79}" type="presOf" srcId="{D979FD63-6F04-4980-95C8-88DA43CF5FE9}" destId="{B4CBE632-7C1B-41D7-98F6-315901248BE0}" srcOrd="0" destOrd="0" presId="urn:microsoft.com/office/officeart/2005/8/layout/radial1"/>
    <dgm:cxn modelId="{8F3827AB-39CE-425F-912D-D75653E7BA2B}" type="presOf" srcId="{3B2ACAC2-0C97-45C3-90F8-0D317E005391}" destId="{F3633488-006A-4001-AA59-FF7DD76CD2AA}" srcOrd="0" destOrd="0" presId="urn:microsoft.com/office/officeart/2005/8/layout/radial1"/>
    <dgm:cxn modelId="{6BD452BC-86B3-4953-8AC8-297324B61AC1}" type="presOf" srcId="{098B9585-CA14-472C-AECC-0A59CF965B32}" destId="{F7B8A7AB-7744-49FD-A3CE-FD95989F1F65}" srcOrd="0" destOrd="0" presId="urn:microsoft.com/office/officeart/2005/8/layout/radial1"/>
    <dgm:cxn modelId="{6E0612C6-F73E-4F2B-BE68-EE9AFB73221A}" type="presOf" srcId="{AF55C3B1-4A2E-4C26-8724-E9A52781A497}" destId="{FC5AA494-57F4-4076-BF1D-42B30014234F}" srcOrd="0" destOrd="0" presId="urn:microsoft.com/office/officeart/2005/8/layout/radial1"/>
    <dgm:cxn modelId="{F237CFFD-134C-4629-9E54-21DFA7914EDF}" srcId="{2124D8C3-BF44-4EBA-903C-AA704B8163A5}" destId="{81F225E7-09D9-4F9C-B9F4-B3870570D2D4}" srcOrd="13" destOrd="0" parTransId="{4B764A58-E636-43D6-9680-D49C2C361F31}" sibTransId="{0B4D5707-F61A-4175-90A3-C0A951DE25AE}"/>
    <dgm:cxn modelId="{BD24A15F-1E41-46C7-BECA-8A7A35164CB8}" type="presOf" srcId="{7FD4D572-033D-4B51-8DB1-470C688E7F57}" destId="{56154EC1-A989-467B-A8F2-1BC4D394F2BE}" srcOrd="0" destOrd="0" presId="urn:microsoft.com/office/officeart/2005/8/layout/radial1"/>
    <dgm:cxn modelId="{C411A409-E73A-41E7-A796-BD030D40382A}" srcId="{2124D8C3-BF44-4EBA-903C-AA704B8163A5}" destId="{59155BBC-7F4B-4604-B2A0-E45EFE3E018D}" srcOrd="4" destOrd="0" parTransId="{4554A9AD-AC0B-422B-97BB-D7B081D27066}" sibTransId="{B2C3EA87-1D86-4986-965B-9D4AD1544BC6}"/>
    <dgm:cxn modelId="{6C144BC4-E58B-4E7A-97A2-9EBEE056364E}" srcId="{2124D8C3-BF44-4EBA-903C-AA704B8163A5}" destId="{E9994C62-554B-4ED8-9822-D2E1CD9C6A96}" srcOrd="2" destOrd="0" parTransId="{24D2A2E3-3942-4007-93CD-415D494D59E6}" sibTransId="{3488AABE-D76C-478B-A941-B5511B472218}"/>
    <dgm:cxn modelId="{D3FF2B1D-F943-49E2-907B-5E208F927A09}" srcId="{2124D8C3-BF44-4EBA-903C-AA704B8163A5}" destId="{907E05E9-CEB8-46FD-93B4-D7C6F2F8B7C4}" srcOrd="7" destOrd="0" parTransId="{04783408-4F33-4333-8F1A-2D1AA3D14C8D}" sibTransId="{7CEB53DF-BF09-47C0-90C0-EF2C1500FB66}"/>
    <dgm:cxn modelId="{923703A1-3A15-4D6A-83F4-7BE43C0ABCBA}" type="presOf" srcId="{7FD4D572-033D-4B51-8DB1-470C688E7F57}" destId="{576E054D-ABB1-47C8-9B3B-6FB4988D7687}" srcOrd="1" destOrd="0" presId="urn:microsoft.com/office/officeart/2005/8/layout/radial1"/>
    <dgm:cxn modelId="{6BD4AF5E-3CFA-4C7F-BB93-B02CEE969BED}" srcId="{2124D8C3-BF44-4EBA-903C-AA704B8163A5}" destId="{D979FD63-6F04-4980-95C8-88DA43CF5FE9}" srcOrd="8" destOrd="0" parTransId="{AD9A0ED4-64FA-4633-B8E5-44AF5A6FA848}" sibTransId="{D7E73189-2922-4588-8163-F8F3B157032C}"/>
    <dgm:cxn modelId="{DCF5189E-0751-413A-B598-B221346B6902}" type="presOf" srcId="{24D2A2E3-3942-4007-93CD-415D494D59E6}" destId="{C19B23C2-5454-434C-95B2-D0B553851ECD}" srcOrd="1" destOrd="0" presId="urn:microsoft.com/office/officeart/2005/8/layout/radial1"/>
    <dgm:cxn modelId="{BF6ED4DA-0A6A-4A9B-857A-24DC7FABA47F}" srcId="{2124D8C3-BF44-4EBA-903C-AA704B8163A5}" destId="{098B9585-CA14-472C-AECC-0A59CF965B32}" srcOrd="6" destOrd="0" parTransId="{7FD4D572-033D-4B51-8DB1-470C688E7F57}" sibTransId="{41F402C9-7DC4-4AEE-8265-A94B98FEEDCD}"/>
    <dgm:cxn modelId="{2BF59FCC-23FE-4855-AD33-C1094FDBF0F5}" srcId="{2124D8C3-BF44-4EBA-903C-AA704B8163A5}" destId="{3E8D5FDF-F8C3-4825-83CD-1672C68A9E56}" srcOrd="3" destOrd="0" parTransId="{5B3BC60C-F259-46B7-8A96-1315BCC8704C}" sibTransId="{FCE9AEE7-A830-4E37-9E02-C09B0E8B0F51}"/>
    <dgm:cxn modelId="{EC53D7AD-BDCB-4F6E-91C6-B021D9EC56C1}" type="presOf" srcId="{A1A800CC-2669-44D5-B2A3-5E98E71B4ABD}" destId="{AC3D6360-0601-4EFB-AD95-2DF4DBF6B349}" srcOrd="0" destOrd="0" presId="urn:microsoft.com/office/officeart/2005/8/layout/radial1"/>
    <dgm:cxn modelId="{F5961D1E-163C-47B0-8633-F2D6C12FFB10}" type="presParOf" srcId="{DCAE8CF7-1D86-4A0C-9452-3994831B0881}" destId="{0D92C7CD-481D-49B0-9165-C4B90ED8D76C}" srcOrd="0" destOrd="0" presId="urn:microsoft.com/office/officeart/2005/8/layout/radial1"/>
    <dgm:cxn modelId="{8CB1E718-C6D5-44F7-9124-603E1D6E370F}" type="presParOf" srcId="{DCAE8CF7-1D86-4A0C-9452-3994831B0881}" destId="{BCEA454D-AA19-4511-B65B-C017B1C89BBB}" srcOrd="1" destOrd="0" presId="urn:microsoft.com/office/officeart/2005/8/layout/radial1"/>
    <dgm:cxn modelId="{1C1AB380-D807-4BC3-8064-ECA192B170D3}" type="presParOf" srcId="{BCEA454D-AA19-4511-B65B-C017B1C89BBB}" destId="{B84CBAFC-5F38-4813-B6F4-2899077D3537}" srcOrd="0" destOrd="0" presId="urn:microsoft.com/office/officeart/2005/8/layout/radial1"/>
    <dgm:cxn modelId="{A4136740-6388-4D66-8904-C5E260A1974C}" type="presParOf" srcId="{DCAE8CF7-1D86-4A0C-9452-3994831B0881}" destId="{5012B61A-57C2-4B1A-ABD5-F1A608227EF7}" srcOrd="2" destOrd="0" presId="urn:microsoft.com/office/officeart/2005/8/layout/radial1"/>
    <dgm:cxn modelId="{B56E33ED-9E0A-4F52-9C19-5986ED4B261A}" type="presParOf" srcId="{DCAE8CF7-1D86-4A0C-9452-3994831B0881}" destId="{B1503360-2A96-42DA-AAD1-CC8318BBC7DF}" srcOrd="3" destOrd="0" presId="urn:microsoft.com/office/officeart/2005/8/layout/radial1"/>
    <dgm:cxn modelId="{CD7D9E4F-7067-4B54-9E12-D177CEB76737}" type="presParOf" srcId="{B1503360-2A96-42DA-AAD1-CC8318BBC7DF}" destId="{0BAB1639-E2D6-459B-9C5B-9851E13CC8BA}" srcOrd="0" destOrd="0" presId="urn:microsoft.com/office/officeart/2005/8/layout/radial1"/>
    <dgm:cxn modelId="{30502E57-7DFC-47D7-B1BF-00E0908FAB76}" type="presParOf" srcId="{DCAE8CF7-1D86-4A0C-9452-3994831B0881}" destId="{DA397A5A-CF56-4ED3-B250-63D3CF87924F}" srcOrd="4" destOrd="0" presId="urn:microsoft.com/office/officeart/2005/8/layout/radial1"/>
    <dgm:cxn modelId="{7980B019-B5BD-4AF6-A84F-534E724865B9}" type="presParOf" srcId="{DCAE8CF7-1D86-4A0C-9452-3994831B0881}" destId="{9CF0BCB9-C17A-48A1-B8D1-2DE9C715097A}" srcOrd="5" destOrd="0" presId="urn:microsoft.com/office/officeart/2005/8/layout/radial1"/>
    <dgm:cxn modelId="{0FBFB731-A7C8-4352-BC1B-5437C8836165}" type="presParOf" srcId="{9CF0BCB9-C17A-48A1-B8D1-2DE9C715097A}" destId="{C19B23C2-5454-434C-95B2-D0B553851ECD}" srcOrd="0" destOrd="0" presId="urn:microsoft.com/office/officeart/2005/8/layout/radial1"/>
    <dgm:cxn modelId="{9550178D-B883-4C71-9518-73B5D9A4E83E}" type="presParOf" srcId="{DCAE8CF7-1D86-4A0C-9452-3994831B0881}" destId="{B4163C60-52F6-4DFA-83EE-2DD5A0F4ADB7}" srcOrd="6" destOrd="0" presId="urn:microsoft.com/office/officeart/2005/8/layout/radial1"/>
    <dgm:cxn modelId="{6FA87FB9-BEED-4200-B4A7-98E0FA87900B}" type="presParOf" srcId="{DCAE8CF7-1D86-4A0C-9452-3994831B0881}" destId="{AD6F0BC8-3B0A-4316-B717-10B705064F51}" srcOrd="7" destOrd="0" presId="urn:microsoft.com/office/officeart/2005/8/layout/radial1"/>
    <dgm:cxn modelId="{0533B4F6-CBDC-4AC2-978B-78138E89F790}" type="presParOf" srcId="{AD6F0BC8-3B0A-4316-B717-10B705064F51}" destId="{3965F15F-4B4A-42AE-8523-FC3829FD181E}" srcOrd="0" destOrd="0" presId="urn:microsoft.com/office/officeart/2005/8/layout/radial1"/>
    <dgm:cxn modelId="{7DA6B8CE-68D4-40BA-914F-9121F551CCC3}" type="presParOf" srcId="{DCAE8CF7-1D86-4A0C-9452-3994831B0881}" destId="{8E179C2E-7C5F-4D2A-86A0-2723F127C876}" srcOrd="8" destOrd="0" presId="urn:microsoft.com/office/officeart/2005/8/layout/radial1"/>
    <dgm:cxn modelId="{5D95B9F4-DC63-4D7F-AAF2-DBDBA015E10F}" type="presParOf" srcId="{DCAE8CF7-1D86-4A0C-9452-3994831B0881}" destId="{36602969-F295-489F-B01D-C6B8C52F68CE}" srcOrd="9" destOrd="0" presId="urn:microsoft.com/office/officeart/2005/8/layout/radial1"/>
    <dgm:cxn modelId="{985E2307-E907-4719-960F-481F060442FC}" type="presParOf" srcId="{36602969-F295-489F-B01D-C6B8C52F68CE}" destId="{54D3CAA5-ADAB-4498-8BE1-F7B9086CC028}" srcOrd="0" destOrd="0" presId="urn:microsoft.com/office/officeart/2005/8/layout/radial1"/>
    <dgm:cxn modelId="{409F49FF-C2D2-4FD1-82E3-1263EA4FBCFE}" type="presParOf" srcId="{DCAE8CF7-1D86-4A0C-9452-3994831B0881}" destId="{6ADD5CA4-8ED6-40E6-B4F1-5321FB6368BC}" srcOrd="10" destOrd="0" presId="urn:microsoft.com/office/officeart/2005/8/layout/radial1"/>
    <dgm:cxn modelId="{96A55F28-DE9E-44F9-AEB8-73ACF1332E10}" type="presParOf" srcId="{DCAE8CF7-1D86-4A0C-9452-3994831B0881}" destId="{02FA057A-0822-4264-B1A1-B56E574400C5}" srcOrd="11" destOrd="0" presId="urn:microsoft.com/office/officeart/2005/8/layout/radial1"/>
    <dgm:cxn modelId="{4F1D67A7-604F-4606-8BA1-B455330DA89F}" type="presParOf" srcId="{02FA057A-0822-4264-B1A1-B56E574400C5}" destId="{9B8885EC-64C4-4B12-9F17-755C80CD48CC}" srcOrd="0" destOrd="0" presId="urn:microsoft.com/office/officeart/2005/8/layout/radial1"/>
    <dgm:cxn modelId="{C1C84EA9-DDF1-4C86-81F4-4A4CFCAA6672}" type="presParOf" srcId="{DCAE8CF7-1D86-4A0C-9452-3994831B0881}" destId="{872F9E6A-8248-4388-B107-79CA4638160C}" srcOrd="12" destOrd="0" presId="urn:microsoft.com/office/officeart/2005/8/layout/radial1"/>
    <dgm:cxn modelId="{712B2CA4-EBA1-4BA9-9BA0-9BB0C80DBE02}" type="presParOf" srcId="{DCAE8CF7-1D86-4A0C-9452-3994831B0881}" destId="{56154EC1-A989-467B-A8F2-1BC4D394F2BE}" srcOrd="13" destOrd="0" presId="urn:microsoft.com/office/officeart/2005/8/layout/radial1"/>
    <dgm:cxn modelId="{0EAA3975-741F-4D40-B423-8D233A9A3125}" type="presParOf" srcId="{56154EC1-A989-467B-A8F2-1BC4D394F2BE}" destId="{576E054D-ABB1-47C8-9B3B-6FB4988D7687}" srcOrd="0" destOrd="0" presId="urn:microsoft.com/office/officeart/2005/8/layout/radial1"/>
    <dgm:cxn modelId="{84107090-C6E1-4E43-8BCB-D40793BE9273}" type="presParOf" srcId="{DCAE8CF7-1D86-4A0C-9452-3994831B0881}" destId="{F7B8A7AB-7744-49FD-A3CE-FD95989F1F65}" srcOrd="14" destOrd="0" presId="urn:microsoft.com/office/officeart/2005/8/layout/radial1"/>
    <dgm:cxn modelId="{A817C409-AC25-415A-9D2E-19D0F3390E02}" type="presParOf" srcId="{DCAE8CF7-1D86-4A0C-9452-3994831B0881}" destId="{D123CE68-EA08-47F7-AA1D-A88805CA9122}" srcOrd="15" destOrd="0" presId="urn:microsoft.com/office/officeart/2005/8/layout/radial1"/>
    <dgm:cxn modelId="{183CE347-1286-464B-B96C-772DB012666C}" type="presParOf" srcId="{D123CE68-EA08-47F7-AA1D-A88805CA9122}" destId="{A52B2DF3-5218-4ED5-9E26-740E6DD6C6EE}" srcOrd="0" destOrd="0" presId="urn:microsoft.com/office/officeart/2005/8/layout/radial1"/>
    <dgm:cxn modelId="{FC0CE9C6-1FED-4C68-B76C-7C4273A40A90}" type="presParOf" srcId="{DCAE8CF7-1D86-4A0C-9452-3994831B0881}" destId="{2586DBF5-6F34-4903-A77A-ED4417774A12}" srcOrd="16" destOrd="0" presId="urn:microsoft.com/office/officeart/2005/8/layout/radial1"/>
    <dgm:cxn modelId="{02246860-6FF3-4233-8519-B4E3F5E63BD8}" type="presParOf" srcId="{DCAE8CF7-1D86-4A0C-9452-3994831B0881}" destId="{85FD3F89-34E3-4D3B-AD8E-651BA6BA1556}" srcOrd="17" destOrd="0" presId="urn:microsoft.com/office/officeart/2005/8/layout/radial1"/>
    <dgm:cxn modelId="{BA67551B-1794-4DFC-897F-5D017888B7B2}" type="presParOf" srcId="{85FD3F89-34E3-4D3B-AD8E-651BA6BA1556}" destId="{1D97023E-1160-4F81-9146-5A771B385B82}" srcOrd="0" destOrd="0" presId="urn:microsoft.com/office/officeart/2005/8/layout/radial1"/>
    <dgm:cxn modelId="{3F1C4E30-512B-4DD5-9C77-7303DE9687E9}" type="presParOf" srcId="{DCAE8CF7-1D86-4A0C-9452-3994831B0881}" destId="{B4CBE632-7C1B-41D7-98F6-315901248BE0}" srcOrd="18" destOrd="0" presId="urn:microsoft.com/office/officeart/2005/8/layout/radial1"/>
    <dgm:cxn modelId="{8BA47C8B-947A-4054-B6EB-20EA8B351165}" type="presParOf" srcId="{DCAE8CF7-1D86-4A0C-9452-3994831B0881}" destId="{F3633488-006A-4001-AA59-FF7DD76CD2AA}" srcOrd="19" destOrd="0" presId="urn:microsoft.com/office/officeart/2005/8/layout/radial1"/>
    <dgm:cxn modelId="{1C2E1BD3-AE7E-4300-94E3-B6AECBA3C118}" type="presParOf" srcId="{F3633488-006A-4001-AA59-FF7DD76CD2AA}" destId="{1578777C-38C8-4DDB-8ED5-6CC30961EEA5}" srcOrd="0" destOrd="0" presId="urn:microsoft.com/office/officeart/2005/8/layout/radial1"/>
    <dgm:cxn modelId="{63BBDB8F-1430-41D8-B41A-9E4168474671}" type="presParOf" srcId="{DCAE8CF7-1D86-4A0C-9452-3994831B0881}" destId="{DC918B8A-8305-4636-8DD1-236D33706E14}" srcOrd="20" destOrd="0" presId="urn:microsoft.com/office/officeart/2005/8/layout/radial1"/>
    <dgm:cxn modelId="{02B7AD32-4D8A-4AC1-9155-39E53A846D29}" type="presParOf" srcId="{DCAE8CF7-1D86-4A0C-9452-3994831B0881}" destId="{FC5AA494-57F4-4076-BF1D-42B30014234F}" srcOrd="21" destOrd="0" presId="urn:microsoft.com/office/officeart/2005/8/layout/radial1"/>
    <dgm:cxn modelId="{3E48A2B9-6AD6-4415-B429-4BD7E7510EB0}" type="presParOf" srcId="{FC5AA494-57F4-4076-BF1D-42B30014234F}" destId="{8FE65366-72FD-4B95-9C64-C1ADC8AD7806}" srcOrd="0" destOrd="0" presId="urn:microsoft.com/office/officeart/2005/8/layout/radial1"/>
    <dgm:cxn modelId="{56055E8B-4304-47F7-84FB-3F6E7140C00D}" type="presParOf" srcId="{DCAE8CF7-1D86-4A0C-9452-3994831B0881}" destId="{AC3D6360-0601-4EFB-AD95-2DF4DBF6B349}" srcOrd="22" destOrd="0" presId="urn:microsoft.com/office/officeart/2005/8/layout/radial1"/>
    <dgm:cxn modelId="{BCBB60D8-2D40-4BD4-A1A8-3967F0975443}" type="presParOf" srcId="{DCAE8CF7-1D86-4A0C-9452-3994831B0881}" destId="{E08FC143-C942-4BCC-99DF-6EFEC8AD5E36}" srcOrd="23" destOrd="0" presId="urn:microsoft.com/office/officeart/2005/8/layout/radial1"/>
    <dgm:cxn modelId="{75CC6189-50FB-4648-A6BD-A661CD3572BE}" type="presParOf" srcId="{E08FC143-C942-4BCC-99DF-6EFEC8AD5E36}" destId="{BF84AA1A-D8FE-4EC0-92B0-44D253A4A9CF}" srcOrd="0" destOrd="0" presId="urn:microsoft.com/office/officeart/2005/8/layout/radial1"/>
    <dgm:cxn modelId="{9285FF4E-64FB-4EAF-BDA1-606FA83DADC1}" type="presParOf" srcId="{DCAE8CF7-1D86-4A0C-9452-3994831B0881}" destId="{A695E8A8-2969-4211-96CE-1C7E79F04B26}" srcOrd="24" destOrd="0" presId="urn:microsoft.com/office/officeart/2005/8/layout/radial1"/>
    <dgm:cxn modelId="{8DA92F3C-5432-464B-8292-74E366818426}" type="presParOf" srcId="{DCAE8CF7-1D86-4A0C-9452-3994831B0881}" destId="{B8B1E33B-3C2D-4345-B8F2-8DD18483E562}" srcOrd="25" destOrd="0" presId="urn:microsoft.com/office/officeart/2005/8/layout/radial1"/>
    <dgm:cxn modelId="{071DB38C-FAD7-43BF-A553-CEAA8536FF3E}" type="presParOf" srcId="{B8B1E33B-3C2D-4345-B8F2-8DD18483E562}" destId="{E11A74EF-724D-4BDF-82A7-F19B32257B91}" srcOrd="0" destOrd="0" presId="urn:microsoft.com/office/officeart/2005/8/layout/radial1"/>
    <dgm:cxn modelId="{A6AA7F2E-094E-4679-833A-409970E156EE}" type="presParOf" srcId="{DCAE8CF7-1D86-4A0C-9452-3994831B0881}" destId="{B9264ECF-43A7-4780-B5AF-B08B7D85FBEB}" srcOrd="26" destOrd="0" presId="urn:microsoft.com/office/officeart/2005/8/layout/radial1"/>
    <dgm:cxn modelId="{2EB63726-7D96-4889-8CE7-77AE8266CCB1}" type="presParOf" srcId="{DCAE8CF7-1D86-4A0C-9452-3994831B0881}" destId="{62CFC86D-0C3F-44FF-8B10-98B3223DF486}" srcOrd="27" destOrd="0" presId="urn:microsoft.com/office/officeart/2005/8/layout/radial1"/>
    <dgm:cxn modelId="{FD2FA599-AD64-4FC7-B1F3-C44BE6837893}" type="presParOf" srcId="{62CFC86D-0C3F-44FF-8B10-98B3223DF486}" destId="{29623C1B-819D-4BD4-B4EE-03ACAF59A2B1}" srcOrd="0" destOrd="0" presId="urn:microsoft.com/office/officeart/2005/8/layout/radial1"/>
    <dgm:cxn modelId="{B638D441-2A78-4D42-8A1F-42C1B77887AE}" type="presParOf" srcId="{DCAE8CF7-1D86-4A0C-9452-3994831B0881}" destId="{8C2A625D-8A20-47C1-B172-9301073712DE}" srcOrd="2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FF7106-9E31-4E7C-9A51-24496B52443C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53B445-3D95-4017-8237-C43A3B80D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380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2900" y="696913"/>
            <a:ext cx="6196013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Gopal Yadavalli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46688E-1256-4D87-9B15-A61C729E9C92}" type="slidenum">
              <a:rPr lang="en-US" altLang="en-US" smtClean="0">
                <a:solidFill>
                  <a:prstClr val="black"/>
                </a:solidFill>
              </a:rPr>
              <a:pPr/>
              <a:t>3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2564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E99A5BF-68B4-4459-894D-4F3DDE7DE743}" type="slidenum">
              <a:rPr lang="en-US" altLang="en-US" sz="130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pPr/>
              <a:t>34</a:t>
            </a:fld>
            <a:endParaRPr lang="en-US" altLang="en-US" sz="1300" smtClean="0">
              <a:solidFill>
                <a:srgbClr val="000000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3738"/>
            <a:ext cx="6067425" cy="3413125"/>
          </a:xfrm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829175"/>
            <a:ext cx="5030787" cy="3621088"/>
          </a:xfrm>
          <a:noFill/>
        </p:spPr>
        <p:txBody>
          <a:bodyPr/>
          <a:lstStyle/>
          <a:p>
            <a:pPr algn="ctr" eaLnBrk="1" hangingPunct="1"/>
            <a:endParaRPr lang="en-US" altLang="en-US" sz="1800" smtClean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9500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0A0EA37-5876-4CB0-9F5B-B431A6FEBC14}" type="slidenum">
              <a:rPr lang="en-US" altLang="en-US" sz="130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pPr/>
              <a:t>35</a:t>
            </a:fld>
            <a:endParaRPr lang="en-US" altLang="en-US" sz="1300" smtClean="0">
              <a:solidFill>
                <a:srgbClr val="000000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3738"/>
            <a:ext cx="6067425" cy="3413125"/>
          </a:xfrm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829175"/>
            <a:ext cx="5030787" cy="3621088"/>
          </a:xfrm>
          <a:noFill/>
        </p:spPr>
        <p:txBody>
          <a:bodyPr/>
          <a:lstStyle/>
          <a:p>
            <a:pPr algn="ctr" eaLnBrk="1" hangingPunct="1"/>
            <a:endParaRPr lang="en-US" altLang="en-US" sz="1800" smtClean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103843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751AD90-BE19-46F6-9ADB-0537D1F83AA4}" type="slidenum">
              <a:rPr lang="en-US" altLang="en-US" sz="130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pPr/>
              <a:t>36</a:t>
            </a:fld>
            <a:endParaRPr lang="en-US" altLang="en-US" sz="1300" smtClean="0">
              <a:solidFill>
                <a:srgbClr val="000000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3738"/>
            <a:ext cx="6067425" cy="3413125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829175"/>
            <a:ext cx="5030787" cy="3621088"/>
          </a:xfrm>
          <a:noFill/>
        </p:spPr>
        <p:txBody>
          <a:bodyPr/>
          <a:lstStyle/>
          <a:p>
            <a:pPr algn="ctr" eaLnBrk="1" hangingPunct="1"/>
            <a:endParaRPr lang="en-US" altLang="en-US" sz="1800" smtClean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36342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091D88A-ED9D-5F43-8D08-2E877ED77D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68F31DF5-66B2-1748-9DF6-645348F643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5D8937D-92A8-674B-B878-C24D90B55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965F6-C187-394B-A349-857A34943119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D39B2BE-726A-8047-9773-FBEB3970B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DEA8982-B9E9-3741-9328-58FED3075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CD0F5-F15E-8448-B96A-EDB79A5CF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296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9369BA5-12E8-834A-A3A4-D28AE02C4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1D87828-DB41-2E43-8055-EEC2FCCF23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8F5E98A-C445-674D-9AC0-2020A3C86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965F6-C187-394B-A349-857A34943119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2A32D11-6FB2-BA4B-95AC-9E3E0C2B3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074FE5C-E022-0C4F-AF4A-15E28EB0D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CD0F5-F15E-8448-B96A-EDB79A5CF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632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DB83A8E-D554-BB4E-B5F9-961A21079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4B04A74-BFBE-F34E-BFD4-DAFF97A32C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B417EC9-E3CA-2644-A233-E0418B15C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965F6-C187-394B-A349-857A34943119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17E7C1F-A666-9F46-8D3F-247E6FC9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1C1BA27-31C4-DD4F-90B3-8F0BEE2BB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CD0F5-F15E-8448-B96A-EDB79A5CF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059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BB65D13-BFAA-FD4E-8E6D-EFF53A189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833FDDF-34C9-1742-8ACF-5C6A09C2DD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3B29022D-2E18-EF40-A54A-5293585996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5DADB0F-701D-664F-BF47-C00A18F2F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965F6-C187-394B-A349-857A34943119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4A589B2-1B26-B24F-AB59-B2053212F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42B372E-B4D1-FD48-9D8D-52EFF0C65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CD0F5-F15E-8448-B96A-EDB79A5CF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884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33EE672-26E8-4B4B-A6C9-0CE6296D8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25C1111-AF43-904F-9536-B434F12258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1786E8A-ECFC-6145-B315-4D0FF11407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49DA6186-3A90-C943-AE7A-5D52C198B4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29A47B3C-CBBF-1444-81BE-A7DE15AAB0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C44641EC-52A3-8844-9FFB-6889F076B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965F6-C187-394B-A349-857A34943119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B4E49640-B645-674E-A30F-071D19C2C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7F6B82E8-659A-9F49-B592-64928091B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CD0F5-F15E-8448-B96A-EDB79A5CF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520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D0A8E9D-5F95-2B48-A1C3-B29DFA629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C3106FB0-3CD5-244F-B04A-E1BB774AE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965F6-C187-394B-A349-857A34943119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F2AB5CC-66D1-B444-8811-8F06CF04C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C1BAF72-DEA5-5445-8088-F865232C3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CD0F5-F15E-8448-B96A-EDB79A5CF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977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40F6110A-EFCD-034D-8477-7664A3D85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965F6-C187-394B-A349-857A34943119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AE5A8C56-029A-D948-BC56-5CEB1EE7D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44337556-CF0D-3440-B326-F531B8F44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CD0F5-F15E-8448-B96A-EDB79A5CF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30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F2F1927-03D6-734B-8F17-5389E1E6F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A49A1FE-45E2-554D-84C6-CBFA67ECC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070E19FC-AE8B-3E4C-8249-F9FAD2704A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8391943-4A42-AE4F-A153-BF6825B9A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965F6-C187-394B-A349-857A34943119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AC17DF1-A205-3E43-B718-93CB14941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7C3B516-84D9-D445-8AED-C476D09EA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CD0F5-F15E-8448-B96A-EDB79A5CF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97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681A8A4-3460-3542-B322-EAA890DEF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4219C1A8-BE8B-5448-9B1C-9DB5229653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C656B8F-2ABA-A443-BFEB-499D7C46F7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A8FC480F-5EDF-4942-BBD7-4498B0607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965F6-C187-394B-A349-857A34943119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705BE13-66F2-F04A-B592-BB7EDC07C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ABB14E9-FD41-E943-8E81-867DB539E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CD0F5-F15E-8448-B96A-EDB79A5CF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136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39949E9-7327-0D49-BC73-B84AAFA71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5F4F04D9-9575-8445-9405-1AE233E0BC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4D6D205-9F43-354F-BBA8-A1B799218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965F6-C187-394B-A349-857A34943119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63D968B-BAA9-8344-842F-76E1E4880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7AB4D03-C1AC-3A4A-996C-6B6C24C82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CD0F5-F15E-8448-B96A-EDB79A5CF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736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99654847-DA88-DC4E-B6D3-E5E7502F75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88CF44AF-8FD7-B549-8615-E8D1166AED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3A4BA18-2487-0942-A319-3456FA920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965F6-C187-394B-A349-857A34943119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D4B1049-5B2C-684A-B59F-326F94D7E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56384E8-2C1D-CE4B-B5C8-5AC72180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CD0F5-F15E-8448-B96A-EDB79A5CF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7403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638B2-ABEA-41D6-A574-43CD070C2C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60370-3CC7-4AF1-B9AC-96BF68D505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9855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638B2-ABEA-41D6-A574-43CD070C2C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60370-3CC7-4AF1-B9AC-96BF68D505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1886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638B2-ABEA-41D6-A574-43CD070C2C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60370-3CC7-4AF1-B9AC-96BF68D505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263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638B2-ABEA-41D6-A574-43CD070C2C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60370-3CC7-4AF1-B9AC-96BF68D505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9633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638B2-ABEA-41D6-A574-43CD070C2C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60370-3CC7-4AF1-B9AC-96BF68D505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2497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638B2-ABEA-41D6-A574-43CD070C2C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60370-3CC7-4AF1-B9AC-96BF68D505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3477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638B2-ABEA-41D6-A574-43CD070C2C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60370-3CC7-4AF1-B9AC-96BF68D505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5146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638B2-ABEA-41D6-A574-43CD070C2C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60370-3CC7-4AF1-B9AC-96BF68D505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1890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638B2-ABEA-41D6-A574-43CD070C2C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60370-3CC7-4AF1-B9AC-96BF68D505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8693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638B2-ABEA-41D6-A574-43CD070C2C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60370-3CC7-4AF1-B9AC-96BF68D505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2831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638B2-ABEA-41D6-A574-43CD070C2C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60370-3CC7-4AF1-B9AC-96BF68D505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6058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F42D81-F9F9-491A-BE96-4001156E513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4666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4459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D4B9CB-8FBD-423D-9F7F-95E9552E4A87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7278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07A952-CA6B-4B55-A53E-E78398DF4FF4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0791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9E295-8EAF-4478-8016-1D3C79393FD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7597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B0051A-5368-4066-9B67-69F79F3DC539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6384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2EFB5D-4F57-430E-A2E0-28C9B80592B6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8606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B3A98F-D14D-43F2-A57C-30DF707A467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0046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F33B4C-5446-4D97-A98D-7C4445C1D007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9060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53AE56-B650-4FFC-B704-2E30E3AE83E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043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8DCB75-87E9-4F6A-A2E5-0F56BA68064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484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BC8A29-B112-48F6-9CE6-5C490943CDC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699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F70D061D-FEA8-7047-A7C1-7E6784DFC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2027A6C-E37B-0D49-B47C-FA1EE6FB70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B13094B-E109-EB4D-A1F8-9C367B49B6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C965F6-C187-394B-A349-857A34943119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675E7A6-F136-8A48-966C-D6F9B5CEFB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23AD38C-4CB7-834C-9BD6-A5C3DCB0C3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CD0F5-F15E-8448-B96A-EDB79A5CF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422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638B2-ABEA-41D6-A574-43CD070C2C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60370-3CC7-4AF1-B9AC-96BF68D505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322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D6BC78-BA29-45DD-BC8A-76443FCE42BF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2055" name="Picture 1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6172200"/>
            <a:ext cx="1625600" cy="54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6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001" y="6096000"/>
            <a:ext cx="1714500" cy="609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6632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rldefense.proofpoint.com/v2/url?u=https-3A__profiles.bu.edu_Richard.Wainford&amp;d=DwMGaQ&amp;c=2rxEOw2KLbNB-I14iNYDhE3HM0YslhWt2FDmep0EPOI&amp;r=xmgCbUv7yV7aghDBz2thmWppcwmdBw_nel2oQx_CHQQ&amp;m=nRC30xGQtYUn2Y1enEVY8xNxDIHd-yBihru2Iol563s&amp;s=_AwZoG9HZQXXLgK1mLc6lkW0Ibt6G5vriI845bZ7ntc&amp;e=" TargetMode="External"/><Relationship Id="rId2" Type="http://schemas.openxmlformats.org/officeDocument/2006/relationships/hyperlink" Target="https://urldefense.proofpoint.com/v2/url?u=http-3A__profiles.bu.edu_Megan.BairMerritt&amp;d=DwMGaQ&amp;c=2rxEOw2KLbNB-I14iNYDhE3HM0YslhWt2FDmep0EPOI&amp;r=xmgCbUv7yV7aghDBz2thmWppcwmdBw_nel2oQx_CHQQ&amp;m=nRC30xGQtYUn2Y1enEVY8xNxDIHd-yBihru2Iol563s&amp;s=31Wp7IHutEjOn4Nibrlq596hH_hUv-Jgbr2sJhCtzVI&amp;e=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rbhasin@bu.edu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umc.bu.edu/facdev-medicine/grants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package" Target="../embeddings/Microsoft_Excel_Worksheet1.xlsx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mailto:ldemers@bu.edu" TargetMode="Externa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6.emf"/><Relationship Id="rId4" Type="http://schemas.openxmlformats.org/officeDocument/2006/relationships/package" Target="../embeddings/Microsoft_Word_Document2.docx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3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.edu/amyloid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4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AC9B4B9-1E03-E34B-995B-46F0703095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Department of Medicine </a:t>
            </a:r>
            <a:br>
              <a:rPr lang="en-US" b="1" dirty="0"/>
            </a:br>
            <a:r>
              <a:rPr lang="en-US" b="1" dirty="0"/>
              <a:t>Faculty Meeting</a:t>
            </a:r>
            <a:br>
              <a:rPr lang="en-US" b="1" dirty="0"/>
            </a:br>
            <a:r>
              <a:rPr lang="en-US" b="1" dirty="0"/>
              <a:t>May 22, 2018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F3C349FE-DAA7-4648-844D-C1E164A2D9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9715" y="3602038"/>
            <a:ext cx="10123714" cy="1655762"/>
          </a:xfrm>
        </p:spPr>
        <p:txBody>
          <a:bodyPr>
            <a:normAutofit/>
          </a:bodyPr>
          <a:lstStyle/>
          <a:p>
            <a:r>
              <a:rPr lang="en-US" dirty="0" smtClean="0"/>
              <a:t>Announcements</a:t>
            </a:r>
          </a:p>
          <a:p>
            <a:r>
              <a:rPr lang="en-US" dirty="0"/>
              <a:t>Medical Education Resources for Faculty and Trainees: Lindsay Demers, Ph.D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Highlights of the Amyloid Center: Vaishali </a:t>
            </a:r>
            <a:r>
              <a:rPr lang="en-US" dirty="0" err="1" smtClean="0"/>
              <a:t>Sanchorawalla</a:t>
            </a:r>
            <a:r>
              <a:rPr lang="en-US" dirty="0" smtClean="0"/>
              <a:t>, M.D.</a:t>
            </a:r>
          </a:p>
        </p:txBody>
      </p:sp>
    </p:spTree>
    <p:extLst>
      <p:ext uri="{BB962C8B-B14F-4D97-AF65-F5344CB8AC3E}">
        <p14:creationId xmlns:p14="http://schemas.microsoft.com/office/powerpoint/2010/main" val="4089071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6F57DB6-CD14-BC49-9242-99245B7D9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B2A8EAC-B672-9542-9350-ACA936ABEC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2669"/>
            <a:ext cx="10515600" cy="4564294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Medical Student Clerkship leadership changes – Dr. Sonia </a:t>
            </a:r>
            <a:r>
              <a:rPr lang="en-US" dirty="0" err="1"/>
              <a:t>Ananthakrishnan</a:t>
            </a:r>
            <a:r>
              <a:rPr lang="en-US" dirty="0"/>
              <a:t> to become Clerkship Director June 1, 2018, Dr. Hershman to focus on faculty development interests.</a:t>
            </a:r>
          </a:p>
          <a:p>
            <a:pPr>
              <a:lnSpc>
                <a:spcPct val="100000"/>
              </a:lnSpc>
            </a:pPr>
            <a:r>
              <a:rPr lang="en-US" dirty="0"/>
              <a:t>ID Section Chief Search update</a:t>
            </a:r>
          </a:p>
          <a:p>
            <a:pPr>
              <a:lnSpc>
                <a:spcPct val="100000"/>
              </a:lnSpc>
            </a:pPr>
            <a:r>
              <a:rPr lang="en-US" dirty="0"/>
              <a:t>Renal Section Chief Search update</a:t>
            </a:r>
          </a:p>
          <a:p>
            <a:pPr>
              <a:lnSpc>
                <a:spcPct val="100000"/>
              </a:lnSpc>
            </a:pPr>
            <a:r>
              <a:rPr lang="en-US" dirty="0"/>
              <a:t>Rheumatology Section- Clinical Epidemiology Section merger (update)</a:t>
            </a:r>
          </a:p>
          <a:p>
            <a:pPr>
              <a:lnSpc>
                <a:spcPct val="100000"/>
              </a:lnSpc>
            </a:pPr>
            <a:r>
              <a:rPr lang="en-US" dirty="0"/>
              <a:t>Bias Reduction in Medicine (BRIM) update</a:t>
            </a:r>
          </a:p>
          <a:p>
            <a:pPr>
              <a:lnSpc>
                <a:spcPct val="100000"/>
              </a:lnSpc>
            </a:pPr>
            <a:r>
              <a:rPr lang="en-US" dirty="0"/>
              <a:t>Epic (</a:t>
            </a:r>
            <a:r>
              <a:rPr lang="en-US" dirty="0" err="1"/>
              <a:t>RevUp</a:t>
            </a:r>
            <a:r>
              <a:rPr lang="en-US" dirty="0"/>
              <a:t>) billing go-live update</a:t>
            </a:r>
          </a:p>
          <a:p>
            <a:pPr>
              <a:lnSpc>
                <a:spcPct val="100000"/>
              </a:lnSpc>
            </a:pPr>
            <a:r>
              <a:rPr lang="en-US" dirty="0"/>
              <a:t>Leadership training track for residents</a:t>
            </a:r>
          </a:p>
        </p:txBody>
      </p:sp>
    </p:spTree>
    <p:extLst>
      <p:ext uri="{BB962C8B-B14F-4D97-AF65-F5344CB8AC3E}">
        <p14:creationId xmlns:p14="http://schemas.microsoft.com/office/powerpoint/2010/main" val="536986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9950" y="96837"/>
            <a:ext cx="10515600" cy="1325563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Grand Rounds / </a:t>
            </a:r>
            <a:r>
              <a:rPr lang="en-US" b="1" smtClean="0">
                <a:solidFill>
                  <a:srgbClr val="FF0000"/>
                </a:solidFill>
              </a:rPr>
              <a:t>Chief’s Report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2002105"/>
              </p:ext>
            </p:extLst>
          </p:nvPr>
        </p:nvGraphicFramePr>
        <p:xfrm>
          <a:off x="368300" y="1125838"/>
          <a:ext cx="11518900" cy="3865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1424"/>
                <a:gridCol w="5220047"/>
                <a:gridCol w="3497429"/>
              </a:tblGrid>
              <a:tr h="627394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Date</a:t>
                      </a:r>
                      <a:endParaRPr lang="en-US" sz="2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Topic </a:t>
                      </a:r>
                      <a:endParaRPr lang="en-US" sz="2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Speaker</a:t>
                      </a:r>
                      <a:endParaRPr lang="en-US" sz="2000" dirty="0"/>
                    </a:p>
                  </a:txBody>
                  <a:tcPr marL="68580" marR="68580" marT="34290" marB="34290"/>
                </a:tc>
              </a:tr>
              <a:tr h="76961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/>
                        <a:t>May 25</a:t>
                      </a:r>
                      <a:r>
                        <a:rPr lang="en-US" sz="1800" baseline="30000" dirty="0" smtClean="0"/>
                        <a:t>th</a:t>
                      </a:r>
                      <a:r>
                        <a:rPr lang="en-US" sz="1800" dirty="0" smtClean="0"/>
                        <a:t>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/>
                        <a:t>(Last</a:t>
                      </a:r>
                      <a:r>
                        <a:rPr lang="en-US" sz="1800" baseline="0" dirty="0" smtClean="0"/>
                        <a:t> Grand Rounds)</a:t>
                      </a:r>
                      <a:endParaRPr lang="en-US" sz="1800" dirty="0"/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Emotional Intelligence – Communication Skills for all Career Levels</a:t>
                      </a:r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 smtClean="0"/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Dominick </a:t>
                      </a:r>
                      <a:r>
                        <a:rPr lang="en-US" sz="18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Tammaro</a:t>
                      </a: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MD, FACP</a:t>
                      </a:r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Director, Internal Medicine Residency Program</a:t>
                      </a:r>
                    </a:p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Associate Professor of Medicine</a:t>
                      </a:r>
                    </a:p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Alpert Medical School, Brown University</a:t>
                      </a:r>
                    </a:p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Rhode Island Hospital</a:t>
                      </a:r>
                    </a:p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Providence, RI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/>
                    </a:p>
                  </a:txBody>
                  <a:tcPr marL="51435" marR="51435" marT="0" marB="0"/>
                </a:tc>
              </a:tr>
              <a:tr h="76961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/>
                        <a:t>June 15</a:t>
                      </a:r>
                      <a:r>
                        <a:rPr lang="en-US" sz="1800" baseline="30000" dirty="0" smtClean="0"/>
                        <a:t>th</a:t>
                      </a:r>
                      <a:endParaRPr lang="en-US" sz="1800" dirty="0"/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/>
                        <a:t>Chief’s Report 2018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/>
                        <a:t>Chief Residents</a:t>
                      </a:r>
                      <a:endParaRPr lang="en-US" sz="1800" b="0" dirty="0"/>
                    </a:p>
                  </a:txBody>
                  <a:tcPr marL="51435" marR="51435" marT="0" marB="0"/>
                </a:tc>
              </a:tr>
            </a:tbl>
          </a:graphicData>
        </a:graphic>
      </p:graphicFrame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A22A0-0234-4E2A-8D7A-58248F26075A}" type="slidenum">
              <a:rPr lang="en-US" altLang="en-US" smtClean="0">
                <a:solidFill>
                  <a:srgbClr val="000000"/>
                </a:solidFill>
              </a:rPr>
              <a:pPr/>
              <a:t>3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008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 Grant Writing Workshop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O</a:t>
            </a:r>
            <a:r>
              <a:rPr lang="en-US" dirty="0" smtClean="0"/>
              <a:t>pen </a:t>
            </a:r>
            <a:r>
              <a:rPr lang="en-US" dirty="0"/>
              <a:t>to </a:t>
            </a:r>
            <a:r>
              <a:rPr lang="en-US" b="1" i="1" dirty="0"/>
              <a:t>Faculty</a:t>
            </a:r>
            <a:r>
              <a:rPr lang="en-US" dirty="0"/>
              <a:t> and accomplished </a:t>
            </a:r>
            <a:r>
              <a:rPr lang="en-US" b="1" i="1" dirty="0"/>
              <a:t>Post-Doctoral Students/Fellows</a:t>
            </a:r>
            <a:r>
              <a:rPr lang="en-US" dirty="0"/>
              <a:t> who anticipate remaining at BUMC. 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Course </a:t>
            </a:r>
            <a:r>
              <a:rPr lang="en-US" dirty="0"/>
              <a:t>Directors:  Megan Bair-Merritt, MD, MSCE   </a:t>
            </a:r>
            <a:r>
              <a:rPr lang="en-US" u="sng" dirty="0">
                <a:hlinkClick r:id="rId2" tooltip="BU-Profile"/>
              </a:rPr>
              <a:t>BU-Profile</a:t>
            </a:r>
            <a:r>
              <a:rPr lang="en-US" dirty="0"/>
              <a:t> and Richard </a:t>
            </a:r>
            <a:r>
              <a:rPr lang="en-US" dirty="0" err="1"/>
              <a:t>Wainford</a:t>
            </a:r>
            <a:r>
              <a:rPr lang="en-US" dirty="0"/>
              <a:t>, PhD </a:t>
            </a:r>
            <a:r>
              <a:rPr lang="en-US" u="sng" dirty="0">
                <a:hlinkClick r:id="rId3"/>
              </a:rPr>
              <a:t>BU-Profile</a:t>
            </a:r>
            <a:endParaRPr lang="en-US" dirty="0"/>
          </a:p>
          <a:p>
            <a:pPr marL="0" indent="0">
              <a:buNone/>
            </a:pPr>
            <a:endParaRPr lang="en-US" b="1" i="1" smtClean="0"/>
          </a:p>
          <a:p>
            <a:pPr marL="0" indent="0">
              <a:buNone/>
            </a:pPr>
            <a:r>
              <a:rPr lang="en-US" b="1" i="1" smtClean="0"/>
              <a:t>Key </a:t>
            </a:r>
            <a:r>
              <a:rPr lang="en-US" b="1" i="1" dirty="0"/>
              <a:t>Dates:</a:t>
            </a:r>
            <a:endParaRPr lang="en-US" dirty="0"/>
          </a:p>
          <a:p>
            <a:pPr lvl="1"/>
            <a:r>
              <a:rPr lang="en-US" dirty="0"/>
              <a:t>Application Opens May 1</a:t>
            </a:r>
            <a:r>
              <a:rPr lang="en-US" baseline="30000" dirty="0"/>
              <a:t>st</a:t>
            </a:r>
            <a:r>
              <a:rPr lang="en-US" dirty="0"/>
              <a:t>, 2018</a:t>
            </a:r>
          </a:p>
          <a:p>
            <a:pPr lvl="1"/>
            <a:r>
              <a:rPr lang="en-US" dirty="0"/>
              <a:t>Application Closes June 1</a:t>
            </a:r>
            <a:r>
              <a:rPr lang="en-US" baseline="30000" dirty="0"/>
              <a:t>th</a:t>
            </a:r>
            <a:r>
              <a:rPr lang="en-US" dirty="0"/>
              <a:t>, </a:t>
            </a:r>
            <a:r>
              <a:rPr lang="en-US" dirty="0" smtClean="0"/>
              <a:t>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72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76400" y="237319"/>
            <a:ext cx="8839200" cy="905681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Faculty Development Seminars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676400" y="1219200"/>
            <a:ext cx="8915400" cy="5334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How to Design a Curriculum</a:t>
            </a:r>
            <a:endParaRPr lang="en-US" b="1" dirty="0">
              <a:solidFill>
                <a:srgbClr val="C00000"/>
              </a:solidFill>
            </a:endParaRPr>
          </a:p>
          <a:p>
            <a:pPr lvl="1"/>
            <a:r>
              <a:rPr lang="en-US" dirty="0" smtClean="0"/>
              <a:t>Priya Garg</a:t>
            </a:r>
            <a:endParaRPr lang="en-US" dirty="0"/>
          </a:p>
          <a:p>
            <a:pPr lvl="1"/>
            <a:r>
              <a:rPr lang="en-US" dirty="0" smtClean="0"/>
              <a:t>May 24</a:t>
            </a:r>
            <a:r>
              <a:rPr lang="en-US" baseline="30000" dirty="0" smtClean="0"/>
              <a:t>th</a:t>
            </a:r>
            <a:r>
              <a:rPr lang="en-US" dirty="0" smtClean="0"/>
              <a:t> from 5-6pm </a:t>
            </a:r>
            <a:r>
              <a:rPr lang="en-US" dirty="0"/>
              <a:t>in </a:t>
            </a:r>
            <a:r>
              <a:rPr lang="en-US" dirty="0" smtClean="0"/>
              <a:t>Wilkins</a:t>
            </a:r>
          </a:p>
          <a:p>
            <a:pPr marL="457200" lvl="1" indent="0">
              <a:buNone/>
            </a:pPr>
            <a:endParaRPr lang="en-US" sz="1500" dirty="0"/>
          </a:p>
          <a:p>
            <a:r>
              <a:rPr lang="en-US" b="1" dirty="0">
                <a:solidFill>
                  <a:srgbClr val="C00000"/>
                </a:solidFill>
              </a:rPr>
              <a:t>How to Get Your Education Project Published: </a:t>
            </a:r>
            <a:r>
              <a:rPr lang="en-US" b="1" dirty="0" smtClean="0">
                <a:solidFill>
                  <a:srgbClr val="C00000"/>
                </a:solidFill>
              </a:rPr>
              <a:t>Part </a:t>
            </a:r>
            <a:r>
              <a:rPr lang="en-US" b="1" dirty="0">
                <a:solidFill>
                  <a:srgbClr val="C00000"/>
                </a:solidFill>
              </a:rPr>
              <a:t>2</a:t>
            </a:r>
          </a:p>
          <a:p>
            <a:pPr lvl="1"/>
            <a:r>
              <a:rPr lang="en-US" dirty="0" smtClean="0"/>
              <a:t>Bob Vinci</a:t>
            </a:r>
          </a:p>
          <a:p>
            <a:pPr lvl="1"/>
            <a:r>
              <a:rPr lang="en-US" dirty="0" smtClean="0"/>
              <a:t>May 29</a:t>
            </a:r>
            <a:r>
              <a:rPr lang="en-US" baseline="30000" dirty="0" smtClean="0"/>
              <a:t>th</a:t>
            </a:r>
            <a:r>
              <a:rPr lang="en-US" dirty="0" smtClean="0"/>
              <a:t> from 12-1pm in Wilkins 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123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DOM Networking Dinners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371600"/>
            <a:ext cx="8686800" cy="518160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C00000"/>
                </a:solidFill>
              </a:rPr>
              <a:t>Investigators’ Dinner</a:t>
            </a:r>
          </a:p>
          <a:p>
            <a:pPr lvl="1"/>
            <a:r>
              <a:rPr lang="en-US" sz="3500" dirty="0"/>
              <a:t>June 19</a:t>
            </a:r>
            <a:r>
              <a:rPr lang="en-US" sz="3500" baseline="30000" dirty="0"/>
              <a:t>th</a:t>
            </a:r>
            <a:r>
              <a:rPr lang="en-US" sz="3500" dirty="0"/>
              <a:t> from 6:30 to 8:30</a:t>
            </a:r>
          </a:p>
          <a:p>
            <a:pPr marL="0" indent="0">
              <a:buNone/>
            </a:pPr>
            <a:endParaRPr lang="en-US" sz="1900" dirty="0"/>
          </a:p>
          <a:p>
            <a:pPr marL="0" indent="0">
              <a:buNone/>
            </a:pPr>
            <a:r>
              <a:rPr lang="en-US" dirty="0" smtClean="0"/>
              <a:t>Enjoy </a:t>
            </a:r>
            <a:r>
              <a:rPr lang="en-US" dirty="0" smtClean="0">
                <a:solidFill>
                  <a:srgbClr val="C00000"/>
                </a:solidFill>
              </a:rPr>
              <a:t>good food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C00000"/>
                </a:solidFill>
              </a:rPr>
              <a:t>meaningful discussion </a:t>
            </a:r>
            <a:r>
              <a:rPr lang="en-US" dirty="0" smtClean="0"/>
              <a:t>with your DOM colleagues.</a:t>
            </a:r>
          </a:p>
          <a:p>
            <a:pPr lvl="1"/>
            <a:r>
              <a:rPr lang="en-US" dirty="0" smtClean="0"/>
              <a:t>Emelia Benjamin’s home in Brookline</a:t>
            </a:r>
          </a:p>
          <a:p>
            <a:pPr lvl="1"/>
            <a:r>
              <a:rPr lang="en-US" dirty="0" smtClean="0"/>
              <a:t>RSVP </a:t>
            </a:r>
            <a:r>
              <a:rPr lang="en-US" dirty="0"/>
              <a:t>to Robina Bhasin at </a:t>
            </a:r>
            <a:r>
              <a:rPr lang="en-US" dirty="0">
                <a:hlinkClick r:id="rId2"/>
              </a:rPr>
              <a:t>rbhasin@bu.edu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318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Faculty Grants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143000"/>
            <a:ext cx="8686800" cy="56388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Faculty Development &amp; Diversity Grants </a:t>
            </a:r>
          </a:p>
          <a:p>
            <a:pPr lvl="1"/>
            <a:r>
              <a:rPr lang="en-US" dirty="0" smtClean="0"/>
              <a:t>Open to</a:t>
            </a:r>
            <a:r>
              <a:rPr lang="en-US" b="1" dirty="0" smtClean="0"/>
              <a:t> </a:t>
            </a:r>
            <a:r>
              <a:rPr lang="en-US" dirty="0" smtClean="0"/>
              <a:t>ALL DOM FACULTY at all levels seeking to further their professional development in research, education, clinical skills, and/or leadership</a:t>
            </a:r>
          </a:p>
          <a:p>
            <a:pPr lvl="1"/>
            <a:r>
              <a:rPr lang="en-US" dirty="0" smtClean="0"/>
              <a:t>Next deadline is July 15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>
                <a:hlinkClick r:id="rId2"/>
              </a:rPr>
              <a:t>http://www.bumc.bu.edu/facdev-medicine/grants/</a:t>
            </a:r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3800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Epic Billing and Scheduling Update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50660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3.2% drop in charges since EPIC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4/10/2018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5ADB-8857-4BD7-B7F5-942EE27C46D8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1143001"/>
            <a:ext cx="8229600" cy="345573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971800" y="6119337"/>
            <a:ext cx="6324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As of 5/17/2018</a:t>
            </a:r>
          </a:p>
        </p:txBody>
      </p:sp>
    </p:spTree>
    <p:extLst>
      <p:ext uri="{BB962C8B-B14F-4D97-AF65-F5344CB8AC3E}">
        <p14:creationId xmlns:p14="http://schemas.microsoft.com/office/powerpoint/2010/main" val="9616736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395 </a:t>
            </a:r>
            <a:r>
              <a:rPr lang="en-US" dirty="0" err="1" smtClean="0"/>
              <a:t>Inp</a:t>
            </a:r>
            <a:r>
              <a:rPr lang="en-US" dirty="0" smtClean="0"/>
              <a:t> </a:t>
            </a:r>
            <a:r>
              <a:rPr lang="en-US" dirty="0"/>
              <a:t>Notes </a:t>
            </a:r>
            <a:r>
              <a:rPr lang="en-US" dirty="0" smtClean="0"/>
              <a:t>Missing Charges</a:t>
            </a:r>
            <a:br>
              <a:rPr lang="en-US" dirty="0" smtClean="0"/>
            </a:b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4/10/2018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5ADB-8857-4BD7-B7F5-942EE27C46D8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971800" y="6119337"/>
            <a:ext cx="6324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As of 5/17/2018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1143001"/>
            <a:ext cx="8229600" cy="485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766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Next steps</a:t>
            </a:r>
            <a:br>
              <a:rPr lang="en-US" dirty="0" smtClean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Update Providers</a:t>
            </a:r>
            <a:r>
              <a:rPr lang="en-US" dirty="0"/>
              <a:t>, Billing </a:t>
            </a:r>
            <a:r>
              <a:rPr lang="en-US" dirty="0" smtClean="0"/>
              <a:t>Areas </a:t>
            </a:r>
            <a:r>
              <a:rPr lang="en-US" dirty="0"/>
              <a:t>and </a:t>
            </a:r>
            <a:r>
              <a:rPr lang="en-US" dirty="0" smtClean="0"/>
              <a:t>Accounting Units, if needed</a:t>
            </a:r>
            <a:endParaRPr lang="en-US" dirty="0"/>
          </a:p>
          <a:p>
            <a:r>
              <a:rPr lang="en-US" dirty="0"/>
              <a:t>Review </a:t>
            </a:r>
            <a:r>
              <a:rPr lang="en-US" dirty="0" smtClean="0"/>
              <a:t>all </a:t>
            </a:r>
            <a:r>
              <a:rPr lang="en-US" dirty="0"/>
              <a:t>edits and accuracy of </a:t>
            </a:r>
            <a:r>
              <a:rPr lang="en-US" dirty="0" smtClean="0"/>
              <a:t>Work Queue’s</a:t>
            </a:r>
            <a:endParaRPr lang="en-US" dirty="0"/>
          </a:p>
          <a:p>
            <a:r>
              <a:rPr lang="en-US" dirty="0"/>
              <a:t>Controlled sampling of insurance claims</a:t>
            </a:r>
          </a:p>
          <a:p>
            <a:r>
              <a:rPr lang="en-US" dirty="0"/>
              <a:t>Dashboards and Reports </a:t>
            </a:r>
            <a:r>
              <a:rPr lang="en-US" dirty="0" smtClean="0"/>
              <a:t>are underway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4/10/2018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5ADB-8857-4BD7-B7F5-942EE27C46D8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604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2FA08ED-1741-7543-9ABB-BACC6CF6F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Budget Update AY 18 and AY 19</a:t>
            </a:r>
          </a:p>
        </p:txBody>
      </p:sp>
    </p:spTree>
    <p:extLst>
      <p:ext uri="{BB962C8B-B14F-4D97-AF65-F5344CB8AC3E}">
        <p14:creationId xmlns:p14="http://schemas.microsoft.com/office/powerpoint/2010/main" val="2550660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04800"/>
            <a:ext cx="8229600" cy="100584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DOM Consolidated P&amp;L</a:t>
            </a:r>
            <a:br>
              <a:rPr lang="en-US" dirty="0" smtClean="0"/>
            </a:br>
            <a:endParaRPr lang="en-US" sz="2400" dirty="0"/>
          </a:p>
        </p:txBody>
      </p:sp>
      <p:sp>
        <p:nvSpPr>
          <p:cNvPr id="9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1" y="457225"/>
            <a:ext cx="762023" cy="365125"/>
          </a:xfrm>
        </p:spPr>
        <p:txBody>
          <a:bodyPr/>
          <a:lstStyle/>
          <a:p>
            <a:r>
              <a:rPr lang="en-US" sz="1000" dirty="0">
                <a:solidFill>
                  <a:schemeClr val="tx1"/>
                </a:solidFill>
              </a:rPr>
              <a:t>5/22/2018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5ADB-8857-4BD7-B7F5-942EE27C46D8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933700" y="6215183"/>
            <a:ext cx="63246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*AY19 Budgeted Non-Ops does not include unrealized gains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2275" y="885831"/>
            <a:ext cx="8347450" cy="508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29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04800"/>
            <a:ext cx="8229600" cy="64008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wRVU by Section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5ADB-8857-4BD7-B7F5-942EE27C46D8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5801595"/>
            <a:ext cx="3657600" cy="669790"/>
          </a:xfrm>
          <a:prstGeom prst="rect">
            <a:avLst/>
          </a:prstGeom>
        </p:spPr>
      </p:pic>
      <p:sp>
        <p:nvSpPr>
          <p:cNvPr id="9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1" y="457225"/>
            <a:ext cx="762023" cy="365125"/>
          </a:xfrm>
        </p:spPr>
        <p:txBody>
          <a:bodyPr/>
          <a:lstStyle/>
          <a:p>
            <a:r>
              <a:rPr lang="en-US" sz="1000" dirty="0">
                <a:solidFill>
                  <a:schemeClr val="tx1"/>
                </a:solidFill>
              </a:rPr>
              <a:t>5/22/2018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1173489"/>
            <a:ext cx="7772400" cy="308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91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04800"/>
            <a:ext cx="8229600" cy="64008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$ per wRVU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5ADB-8857-4BD7-B7F5-942EE27C46D8}" type="slidenum">
              <a:rPr lang="en-US" smtClean="0"/>
              <a:pPr/>
              <a:t>15</a:t>
            </a:fld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2895600" y="5029201"/>
          <a:ext cx="6248400" cy="16801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Worksheet" r:id="rId4" imgW="5562735" imgH="1819141" progId="Excel.Sheet.12">
                  <p:embed/>
                </p:oleObj>
              </mc:Choice>
              <mc:Fallback>
                <p:oleObj name="Worksheet" r:id="rId4" imgW="5562735" imgH="181914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895600" y="5029201"/>
                        <a:ext cx="6248400" cy="16801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1" y="457225"/>
            <a:ext cx="762023" cy="365125"/>
          </a:xfrm>
        </p:spPr>
        <p:txBody>
          <a:bodyPr/>
          <a:lstStyle/>
          <a:p>
            <a:r>
              <a:rPr lang="en-US" sz="1000" dirty="0">
                <a:solidFill>
                  <a:schemeClr val="tx1"/>
                </a:solidFill>
              </a:rPr>
              <a:t>5/22/2018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8400" y="1173488"/>
            <a:ext cx="7315200" cy="3477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84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04800"/>
            <a:ext cx="8229600" cy="640080"/>
          </a:xfrm>
        </p:spPr>
        <p:txBody>
          <a:bodyPr>
            <a:normAutofit fontScale="90000"/>
          </a:bodyPr>
          <a:lstStyle/>
          <a:p>
            <a:pPr algn="ctr"/>
            <a:r>
              <a:rPr lang="da-DK" dirty="0"/>
              <a:t>Appendix C: DOM Central </a:t>
            </a:r>
            <a:r>
              <a:rPr lang="da-DK" dirty="0" smtClean="0"/>
              <a:t>P&amp;L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5ADB-8857-4BD7-B7F5-942EE27C46D8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819400" y="6096001"/>
            <a:ext cx="63246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Includes: Central DOM, Central Administration, HCFTH, Pass Thru, VC Education, GPMTM, BVAMC, Faculty D&amp;D, VC Research, Cores, ECIBR, TEC, TB Clinic, Vacancy</a:t>
            </a:r>
          </a:p>
        </p:txBody>
      </p:sp>
      <p:sp>
        <p:nvSpPr>
          <p:cNvPr id="8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1" y="457225"/>
            <a:ext cx="762023" cy="365125"/>
          </a:xfrm>
        </p:spPr>
        <p:txBody>
          <a:bodyPr/>
          <a:lstStyle/>
          <a:p>
            <a:r>
              <a:rPr lang="en-US" sz="1000" dirty="0">
                <a:solidFill>
                  <a:schemeClr val="tx1"/>
                </a:solidFill>
              </a:rPr>
              <a:t>5/22/2018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545" y="1183820"/>
            <a:ext cx="7976910" cy="4490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6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0644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5300" b="1" dirty="0">
                <a:solidFill>
                  <a:srgbClr val="FF0000"/>
                </a:solidFill>
              </a:rPr>
              <a:t>DOM Annual Departmental </a:t>
            </a:r>
            <a:r>
              <a:rPr lang="en-US" sz="5300" b="1" dirty="0" smtClean="0">
                <a:solidFill>
                  <a:srgbClr val="FF0000"/>
                </a:solidFill>
              </a:rPr>
              <a:t>Awards- Due </a:t>
            </a:r>
            <a:br>
              <a:rPr lang="en-US" sz="5300" b="1" dirty="0" smtClean="0">
                <a:solidFill>
                  <a:srgbClr val="FF0000"/>
                </a:solidFill>
              </a:rPr>
            </a:br>
            <a:r>
              <a:rPr lang="en-US" sz="5300" b="1" dirty="0" smtClean="0">
                <a:solidFill>
                  <a:srgbClr val="FF0000"/>
                </a:solidFill>
              </a:rPr>
              <a:t>June 8, 2018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4543" y="1894116"/>
            <a:ext cx="11570722" cy="5442856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3200" b="1" dirty="0" smtClean="0"/>
              <a:t>Robert </a:t>
            </a:r>
            <a:r>
              <a:rPr lang="en-US" sz="3200" b="1" dirty="0"/>
              <a:t>Dawson Evans Faculty Special Recognition Teaching </a:t>
            </a:r>
            <a:r>
              <a:rPr lang="en-US" sz="3200" b="1" dirty="0" smtClean="0"/>
              <a:t>	Award</a:t>
            </a:r>
            <a:r>
              <a:rPr lang="en-US" sz="3200" dirty="0" smtClean="0"/>
              <a:t> </a:t>
            </a:r>
            <a:endParaRPr lang="en-US" sz="3200" dirty="0"/>
          </a:p>
          <a:p>
            <a:pPr marL="0" lvl="0" indent="0">
              <a:buNone/>
            </a:pPr>
            <a:r>
              <a:rPr lang="en-US" sz="3200" b="1" dirty="0"/>
              <a:t>Research Mentoring Award</a:t>
            </a:r>
            <a:r>
              <a:rPr lang="en-US" sz="3200" dirty="0"/>
              <a:t> </a:t>
            </a:r>
          </a:p>
          <a:p>
            <a:pPr marL="0" lvl="0" indent="0">
              <a:buNone/>
            </a:pPr>
            <a:r>
              <a:rPr lang="en-US" sz="3200" b="1" dirty="0" smtClean="0"/>
              <a:t>Excellence </a:t>
            </a:r>
            <a:r>
              <a:rPr lang="en-US" sz="3200" b="1" dirty="0"/>
              <a:t>in Educational Scholarship Mentoring. New!</a:t>
            </a:r>
            <a:endParaRPr lang="en-US" sz="3200" dirty="0"/>
          </a:p>
          <a:p>
            <a:pPr marL="0" lvl="0" indent="0">
              <a:buNone/>
            </a:pPr>
            <a:r>
              <a:rPr lang="en-US" sz="3200" b="1" dirty="0"/>
              <a:t>Junior Faculty Mentoring Award</a:t>
            </a:r>
            <a:endParaRPr lang="en-US" sz="3200" dirty="0"/>
          </a:p>
          <a:p>
            <a:pPr marL="0" lvl="0" indent="0">
              <a:buNone/>
            </a:pPr>
            <a:r>
              <a:rPr lang="en-US" sz="3200" b="1" dirty="0"/>
              <a:t>Outstanding Citizenship Award</a:t>
            </a:r>
            <a:r>
              <a:rPr lang="en-US" sz="3200" dirty="0"/>
              <a:t> </a:t>
            </a:r>
          </a:p>
          <a:p>
            <a:pPr marL="0" lvl="0" indent="0">
              <a:buNone/>
            </a:pPr>
            <a:r>
              <a:rPr lang="en-US" sz="3200" b="1" dirty="0" smtClean="0"/>
              <a:t>Award </a:t>
            </a:r>
            <a:r>
              <a:rPr lang="en-US" sz="3200" b="1" dirty="0"/>
              <a:t>for Clinical Quality Improvement</a:t>
            </a:r>
            <a:r>
              <a:rPr lang="en-US" sz="3200" dirty="0"/>
              <a:t> </a:t>
            </a:r>
          </a:p>
          <a:p>
            <a:pPr marL="0" lvl="0" indent="0">
              <a:buNone/>
            </a:pPr>
            <a:r>
              <a:rPr lang="en-US" sz="3200" b="1" dirty="0"/>
              <a:t>DOM Clinical Excellence Award</a:t>
            </a:r>
            <a:r>
              <a:rPr lang="en-US" sz="3200" dirty="0"/>
              <a:t>  </a:t>
            </a:r>
          </a:p>
          <a:p>
            <a:pPr marL="0" lvl="0" indent="0">
              <a:buNone/>
            </a:pPr>
            <a:r>
              <a:rPr lang="en-US" sz="3200" b="1" dirty="0"/>
              <a:t>DOM Clinical Innovations Award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493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DOM Education Evaluation Core (EEC)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Lindsay Demers, Director</a:t>
            </a:r>
          </a:p>
          <a:p>
            <a:r>
              <a:rPr lang="en-US" dirty="0" smtClean="0"/>
              <a:t>5/22/2018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4432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Medical Educators Face Unique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 smtClean="0"/>
              <a:t>Trying </a:t>
            </a:r>
            <a:r>
              <a:rPr lang="en-US" dirty="0"/>
              <a:t>to conduct and publish rigorous education/social science research with little to no formal training or support​</a:t>
            </a:r>
          </a:p>
          <a:p>
            <a:pPr marL="0" indent="0" fontAlgn="base">
              <a:buNone/>
            </a:pPr>
            <a:endParaRPr lang="en-US" dirty="0"/>
          </a:p>
          <a:p>
            <a:pPr fontAlgn="base"/>
            <a:r>
              <a:rPr lang="en-US" dirty="0"/>
              <a:t>Lack of research lab structure commonly found in social and basic science research</a:t>
            </a:r>
            <a:r>
              <a:rPr lang="en-US" dirty="0" smtClean="0"/>
              <a:t>​</a:t>
            </a:r>
            <a:br>
              <a:rPr lang="en-US" dirty="0" smtClean="0"/>
            </a:br>
            <a:r>
              <a:rPr lang="en-US" dirty="0" smtClean="0"/>
              <a:t>​</a:t>
            </a:r>
            <a:endParaRPr lang="en-US" dirty="0"/>
          </a:p>
          <a:p>
            <a:pPr fontAlgn="base"/>
            <a:r>
              <a:rPr lang="en-US" dirty="0"/>
              <a:t>Limited funding opportunities for education research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224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EEC?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/>
          <a:lstStyle/>
          <a:p>
            <a:r>
              <a:rPr lang="en-US" dirty="0" smtClean="0"/>
              <a:t>Provides support to clinician- and scientist-educators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Designing and carrying out research projects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Evaluating the effectiveness of education interventions/programs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Assisting with scholarly dissemination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Creating opportunities for networking/collaboration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71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One-on-One Consultations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34113"/>
            <a:ext cx="10515600" cy="4351338"/>
          </a:xfrm>
        </p:spPr>
        <p:txBody>
          <a:bodyPr/>
          <a:lstStyle/>
          <a:p>
            <a:r>
              <a:rPr lang="en-US" dirty="0" smtClean="0"/>
              <a:t>Fill out the intake form on our website</a:t>
            </a:r>
          </a:p>
          <a:p>
            <a:endParaRPr lang="en-US" dirty="0" smtClean="0"/>
          </a:p>
          <a:p>
            <a:r>
              <a:rPr lang="en-US" dirty="0" smtClean="0"/>
              <a:t>Email me at </a:t>
            </a:r>
            <a:r>
              <a:rPr lang="en-US" dirty="0" smtClean="0">
                <a:hlinkClick r:id="rId2"/>
              </a:rPr>
              <a:t>ldemers@bu.edu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0607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Faculty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Have experimented with different modes of faculty development</a:t>
            </a:r>
          </a:p>
          <a:p>
            <a:endParaRPr lang="en-US" dirty="0"/>
          </a:p>
          <a:p>
            <a:r>
              <a:rPr lang="en-US" dirty="0" smtClean="0"/>
              <a:t>Open to suggestions for trainings – both content and format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0590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Trainings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Upcoming:</a:t>
            </a:r>
          </a:p>
          <a:p>
            <a:pPr lvl="1"/>
            <a:r>
              <a:rPr lang="en-US" dirty="0" smtClean="0"/>
              <a:t>“I </a:t>
            </a:r>
            <a:r>
              <a:rPr lang="en-US" dirty="0" err="1" smtClean="0"/>
              <a:t>Ain’t</a:t>
            </a:r>
            <a:r>
              <a:rPr lang="en-US" dirty="0" smtClean="0"/>
              <a:t> ‘</a:t>
            </a:r>
            <a:r>
              <a:rPr lang="en-US" dirty="0" err="1" smtClean="0"/>
              <a:t>Fraid</a:t>
            </a:r>
            <a:r>
              <a:rPr lang="en-US" dirty="0" smtClean="0"/>
              <a:t> of No Stats!”</a:t>
            </a:r>
          </a:p>
          <a:p>
            <a:pPr lvl="1"/>
            <a:r>
              <a:rPr lang="en-US" dirty="0" smtClean="0"/>
              <a:t>Monday June 18</a:t>
            </a:r>
            <a:r>
              <a:rPr lang="en-US" baseline="30000" dirty="0" smtClean="0"/>
              <a:t>th</a:t>
            </a:r>
            <a:r>
              <a:rPr lang="en-US" dirty="0" smtClean="0"/>
              <a:t> 9-11am</a:t>
            </a:r>
          </a:p>
          <a:p>
            <a:pPr lvl="1"/>
            <a:r>
              <a:rPr lang="en-US" dirty="0" smtClean="0"/>
              <a:t>Tuesday July 17</a:t>
            </a:r>
            <a:r>
              <a:rPr lang="en-US" baseline="30000" dirty="0" smtClean="0"/>
              <a:t>th</a:t>
            </a:r>
            <a:r>
              <a:rPr lang="en-US" dirty="0" smtClean="0"/>
              <a:t> 3-5pm</a:t>
            </a:r>
          </a:p>
          <a:p>
            <a:endParaRPr lang="en-US" dirty="0" smtClean="0"/>
          </a:p>
          <a:p>
            <a:r>
              <a:rPr lang="en-US" dirty="0" smtClean="0"/>
              <a:t>Previous Topics (that will be offered again in the future):</a:t>
            </a:r>
          </a:p>
          <a:p>
            <a:pPr lvl="1"/>
            <a:r>
              <a:rPr lang="en-US" dirty="0" smtClean="0"/>
              <a:t>Qualitative coding</a:t>
            </a:r>
          </a:p>
          <a:p>
            <a:pPr lvl="1"/>
            <a:r>
              <a:rPr lang="en-US" dirty="0" smtClean="0"/>
              <a:t>Research methods</a:t>
            </a:r>
          </a:p>
          <a:p>
            <a:pPr lvl="1"/>
            <a:r>
              <a:rPr lang="en-US" dirty="0" smtClean="0"/>
              <a:t>Designing an education evaluation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1223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Writing Course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Run through Blackboard</a:t>
            </a:r>
          </a:p>
          <a:p>
            <a:endParaRPr lang="en-US" dirty="0"/>
          </a:p>
          <a:p>
            <a:r>
              <a:rPr lang="en-US" dirty="0" smtClean="0"/>
              <a:t>Takes the “Bird by Bird” approach to manuscript writing</a:t>
            </a:r>
          </a:p>
        </p:txBody>
      </p:sp>
    </p:spTree>
    <p:extLst>
      <p:ext uri="{BB962C8B-B14F-4D97-AF65-F5344CB8AC3E}">
        <p14:creationId xmlns:p14="http://schemas.microsoft.com/office/powerpoint/2010/main" val="25357198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Education Evaluation Core Journal Club</a:t>
            </a:r>
          </a:p>
          <a:p>
            <a:pPr lvl="1"/>
            <a:r>
              <a:rPr lang="en-US" dirty="0" smtClean="0"/>
              <a:t>Third Tuesday of each month from noon-1pm</a:t>
            </a:r>
          </a:p>
          <a:p>
            <a:pPr lvl="1"/>
            <a:endParaRPr lang="en-US" dirty="0"/>
          </a:p>
          <a:p>
            <a:r>
              <a:rPr lang="en-US" dirty="0" smtClean="0"/>
              <a:t>Educators’ Happy Hour</a:t>
            </a:r>
          </a:p>
          <a:p>
            <a:pPr lvl="1"/>
            <a:r>
              <a:rPr lang="en-US" dirty="0" smtClean="0"/>
              <a:t>First Wed or Thurs of each month at Estragon 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0011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BUSM/DOM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IRB office hours</a:t>
            </a:r>
          </a:p>
          <a:p>
            <a:endParaRPr lang="en-US" dirty="0"/>
          </a:p>
          <a:p>
            <a:r>
              <a:rPr lang="en-US" dirty="0" smtClean="0"/>
              <a:t>Health Sciences Education courses</a:t>
            </a:r>
          </a:p>
          <a:p>
            <a:endParaRPr lang="en-US" dirty="0"/>
          </a:p>
          <a:p>
            <a:r>
              <a:rPr lang="en-US" dirty="0" smtClean="0"/>
              <a:t>EEC Website (URL on next slide)</a:t>
            </a:r>
          </a:p>
          <a:p>
            <a:endParaRPr lang="en-US" dirty="0"/>
          </a:p>
          <a:p>
            <a:r>
              <a:rPr lang="en-US" dirty="0" smtClean="0"/>
              <a:t>Medical librarians</a:t>
            </a:r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4487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EEC Website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704" y="1518199"/>
            <a:ext cx="10074592" cy="49654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10800000" flipV="1">
            <a:off x="7010400" y="848858"/>
            <a:ext cx="4925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</a:rPr>
              <a:t>http://sites.bu.edu/eec/</a:t>
            </a:r>
          </a:p>
        </p:txBody>
      </p:sp>
    </p:spTree>
    <p:extLst>
      <p:ext uri="{BB962C8B-B14F-4D97-AF65-F5344CB8AC3E}">
        <p14:creationId xmlns:p14="http://schemas.microsoft.com/office/powerpoint/2010/main" val="233367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6951"/>
            <a:ext cx="10515600" cy="4620012"/>
          </a:xfrm>
        </p:spPr>
        <p:txBody>
          <a:bodyPr>
            <a:normAutofit/>
          </a:bodyPr>
          <a:lstStyle/>
          <a:p>
            <a:r>
              <a:rPr lang="en-US" dirty="0" smtClean="0"/>
              <a:t>Qualtrics, Redcap </a:t>
            </a:r>
          </a:p>
          <a:p>
            <a:endParaRPr lang="en-US" dirty="0"/>
          </a:p>
          <a:p>
            <a:r>
              <a:rPr lang="en-US" dirty="0" smtClean="0"/>
              <a:t>NVIVO</a:t>
            </a:r>
          </a:p>
          <a:p>
            <a:endParaRPr lang="en-US" dirty="0"/>
          </a:p>
          <a:p>
            <a:r>
              <a:rPr lang="en-US" dirty="0" smtClean="0"/>
              <a:t>SPSS</a:t>
            </a:r>
          </a:p>
          <a:p>
            <a:endParaRPr lang="en-US" dirty="0"/>
          </a:p>
          <a:p>
            <a:r>
              <a:rPr lang="en-US" dirty="0" smtClean="0"/>
              <a:t>Center for Teaching and Learning (CTL)</a:t>
            </a:r>
          </a:p>
          <a:p>
            <a:endParaRPr lang="en-US" dirty="0"/>
          </a:p>
          <a:p>
            <a:r>
              <a:rPr lang="en-US" dirty="0" smtClean="0"/>
              <a:t>Kilachand Honors College Thesis Students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2933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7802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44" descr="C:\My Documents\Slides\MS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78" r="11092" b="29163"/>
          <a:stretch>
            <a:fillRect/>
          </a:stretch>
        </p:blipFill>
        <p:spPr bwMode="auto">
          <a:xfrm>
            <a:off x="2492375" y="304800"/>
            <a:ext cx="7086600" cy="1295400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605214" y="633414"/>
            <a:ext cx="4859337" cy="5857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AMYLOIDOSIS CENTER</a:t>
            </a:r>
          </a:p>
        </p:txBody>
      </p:sp>
      <p:sp>
        <p:nvSpPr>
          <p:cNvPr id="9" name="Rectangle 8"/>
          <p:cNvSpPr/>
          <p:nvPr/>
        </p:nvSpPr>
        <p:spPr>
          <a:xfrm>
            <a:off x="4271964" y="6019801"/>
            <a:ext cx="3779837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000000"/>
                </a:solidFill>
              </a:rPr>
              <a:t>http://www.bu.edu/amyloid</a:t>
            </a:r>
          </a:p>
        </p:txBody>
      </p:sp>
      <p:pic>
        <p:nvPicPr>
          <p:cNvPr id="615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1" y="1905000"/>
            <a:ext cx="2366963" cy="3124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413" y="1900238"/>
            <a:ext cx="2438400" cy="3124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1" y="1905000"/>
            <a:ext cx="2500313" cy="3124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793875" y="5181601"/>
            <a:ext cx="25908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</a:rPr>
              <a:t>Alan S. Cohen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</a:rPr>
              <a:t>1960 - 1990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91100" y="5143501"/>
            <a:ext cx="22098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</a:rPr>
              <a:t>Martha Skinner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</a:rPr>
              <a:t>1990 - 2007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51800" y="5143501"/>
            <a:ext cx="22098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</a:rPr>
              <a:t>David C. Seldin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</a:rPr>
              <a:t>2007 - 2015</a:t>
            </a:r>
          </a:p>
        </p:txBody>
      </p:sp>
    </p:spTree>
    <p:extLst>
      <p:ext uri="{BB962C8B-B14F-4D97-AF65-F5344CB8AC3E}">
        <p14:creationId xmlns:p14="http://schemas.microsoft.com/office/powerpoint/2010/main" val="45258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2206625" y="96838"/>
            <a:ext cx="7772400" cy="1143000"/>
          </a:xfrm>
        </p:spPr>
        <p:txBody>
          <a:bodyPr/>
          <a:lstStyle/>
          <a:p>
            <a:r>
              <a:rPr lang="en-US" altLang="en-US" sz="3200" b="1"/>
              <a:t>Mission and Vision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2206625" y="1066800"/>
            <a:ext cx="7772400" cy="5105400"/>
          </a:xfrm>
        </p:spPr>
        <p:txBody>
          <a:bodyPr/>
          <a:lstStyle/>
          <a:p>
            <a:r>
              <a:rPr lang="en-US" altLang="en-US" sz="2400"/>
              <a:t>Our mission is to serve as a:</a:t>
            </a:r>
          </a:p>
          <a:p>
            <a:pPr lvl="1"/>
            <a:r>
              <a:rPr lang="en-US" altLang="en-US" sz="2000">
                <a:solidFill>
                  <a:srgbClr val="FF0000"/>
                </a:solidFill>
              </a:rPr>
              <a:t>Referral center</a:t>
            </a:r>
            <a:r>
              <a:rPr lang="en-US" altLang="en-US" sz="2000"/>
              <a:t> for evaluation and treatment of patients with amyloid diseases</a:t>
            </a:r>
          </a:p>
          <a:p>
            <a:pPr lvl="1"/>
            <a:r>
              <a:rPr lang="en-US" altLang="en-US" sz="2000"/>
              <a:t>Coordinating center for </a:t>
            </a:r>
            <a:r>
              <a:rPr lang="en-US" altLang="en-US" sz="2000">
                <a:solidFill>
                  <a:srgbClr val="FF0000"/>
                </a:solidFill>
              </a:rPr>
              <a:t>clinical trials</a:t>
            </a:r>
            <a:r>
              <a:rPr lang="en-US" altLang="en-US" sz="2000"/>
              <a:t> and </a:t>
            </a:r>
            <a:r>
              <a:rPr lang="en-US" altLang="en-US" sz="2000">
                <a:solidFill>
                  <a:srgbClr val="FF0000"/>
                </a:solidFill>
              </a:rPr>
              <a:t>basic science research</a:t>
            </a:r>
            <a:r>
              <a:rPr lang="en-US" altLang="en-US" sz="2000"/>
              <a:t> on systemic amyloidosis</a:t>
            </a:r>
          </a:p>
          <a:p>
            <a:pPr lvl="1"/>
            <a:r>
              <a:rPr lang="en-US" altLang="en-US" sz="2000">
                <a:solidFill>
                  <a:srgbClr val="FF0000"/>
                </a:solidFill>
              </a:rPr>
              <a:t>Reference laboratory</a:t>
            </a:r>
            <a:r>
              <a:rPr lang="en-US" altLang="en-US" sz="2000"/>
              <a:t> for amyloid pathology and molecular diagnostics</a:t>
            </a:r>
          </a:p>
          <a:p>
            <a:pPr lvl="1"/>
            <a:r>
              <a:rPr lang="en-US" altLang="en-US" sz="2000">
                <a:solidFill>
                  <a:srgbClr val="FF0000"/>
                </a:solidFill>
              </a:rPr>
              <a:t>Resource</a:t>
            </a:r>
            <a:r>
              <a:rPr lang="en-US" altLang="en-US" sz="2000"/>
              <a:t> for information on amyloidosis for patients and their families, physicians, and scientists</a:t>
            </a:r>
          </a:p>
          <a:p>
            <a:r>
              <a:rPr lang="en-US" altLang="en-US" sz="2400"/>
              <a:t>Vision</a:t>
            </a:r>
          </a:p>
          <a:p>
            <a:pPr lvl="1"/>
            <a:r>
              <a:rPr lang="en-US" altLang="en-US" sz="2000"/>
              <a:t>To create a high performing future oriented center with better and continued international recognition. </a:t>
            </a:r>
          </a:p>
          <a:p>
            <a:pPr lvl="1"/>
            <a:r>
              <a:rPr lang="en-US" altLang="en-US" sz="2000"/>
              <a:t>To be the engine behind innovation in amyloidosis research and treatment – collaborative, mission driven, strategic and results-oriented. </a:t>
            </a:r>
          </a:p>
          <a:p>
            <a:pPr lvl="1"/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50724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3"/>
          <p:cNvGraphicFramePr>
            <a:graphicFrameLocks noChangeAspect="1"/>
          </p:cNvGraphicFramePr>
          <p:nvPr/>
        </p:nvGraphicFramePr>
        <p:xfrm>
          <a:off x="1752600" y="228600"/>
          <a:ext cx="8763000" cy="594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Document" r:id="rId4" imgW="9541612" imgH="7342462" progId="Word.Document.12">
                  <p:embed/>
                </p:oleObj>
              </mc:Choice>
              <mc:Fallback>
                <p:oleObj name="Document" r:id="rId4" imgW="9541612" imgH="7342462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228600"/>
                        <a:ext cx="8763000" cy="59436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0724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2212975" y="304800"/>
            <a:ext cx="7772400" cy="1143000"/>
          </a:xfrm>
        </p:spPr>
        <p:txBody>
          <a:bodyPr/>
          <a:lstStyle/>
          <a:p>
            <a:r>
              <a:rPr lang="en-US" altLang="en-US" sz="3200" b="1">
                <a:cs typeface="Arial" panose="020B0604020202020204" pitchFamily="34" charset="0"/>
              </a:rPr>
              <a:t>Highlights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12975" y="1600200"/>
            <a:ext cx="7772400" cy="4343400"/>
          </a:xfrm>
        </p:spPr>
        <p:txBody>
          <a:bodyPr/>
          <a:lstStyle/>
          <a:p>
            <a:r>
              <a:rPr lang="en-US" altLang="en-US" sz="2400">
                <a:ea typeface="MS Mincho" panose="02020609040205080304" pitchFamily="49" charset="-128"/>
                <a:cs typeface="Arial" panose="020B0604020202020204" pitchFamily="34" charset="0"/>
              </a:rPr>
              <a:t>Electron microscopic identification of fibrils as the hallmark of systemic amyloidosis in the 1960s, and identification of many of the proteins involved in other types of amyloidosis</a:t>
            </a:r>
          </a:p>
          <a:p>
            <a:endParaRPr lang="en-US" altLang="en-US" sz="80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r>
              <a:rPr lang="en-US" altLang="en-US" sz="2400">
                <a:ea typeface="MS Mincho" panose="02020609040205080304" pitchFamily="49" charset="-128"/>
                <a:cs typeface="Arial" panose="020B0604020202020204" pitchFamily="34" charset="0"/>
              </a:rPr>
              <a:t>First prospective randomized clinical trial of oral melphalan and prednisone, conducted in 1980s and published in 1996</a:t>
            </a:r>
          </a:p>
          <a:p>
            <a:endParaRPr lang="en-US" altLang="en-US" sz="80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r>
              <a:rPr lang="en-US" altLang="en-US" sz="2400">
                <a:ea typeface="MS Mincho" panose="02020609040205080304" pitchFamily="49" charset="-128"/>
                <a:cs typeface="Arial" panose="020B0604020202020204" pitchFamily="34" charset="0"/>
              </a:rPr>
              <a:t>The first large prospective studies of high-dose chemotherapy and stem cell transplantation for AL amyloidosis, beginning in 1994</a:t>
            </a:r>
          </a:p>
          <a:p>
            <a:endParaRPr lang="en-US" altLang="en-US" sz="240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endParaRPr lang="en-US" altLang="en-US" sz="240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endParaRPr lang="en-US" altLang="en-US" sz="2800"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24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Date Placeholder 3"/>
          <p:cNvSpPr>
            <a:spLocks noGrp="1"/>
          </p:cNvSpPr>
          <p:nvPr>
            <p:ph type="dt" sz="quarter" idx="4294967295"/>
          </p:nvPr>
        </p:nvSpPr>
        <p:spPr>
          <a:xfrm>
            <a:off x="8077200" y="6248400"/>
            <a:ext cx="1905000" cy="4572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en-US" altLang="en-US" sz="1400">
              <a:solidFill>
                <a:srgbClr val="000000"/>
              </a:solidFill>
              <a:ea typeface="Osaka"/>
              <a:cs typeface="Osaka"/>
            </a:endParaRPr>
          </a:p>
        </p:txBody>
      </p:sp>
      <p:sp>
        <p:nvSpPr>
          <p:cNvPr id="10243" name="Title 1"/>
          <p:cNvSpPr txBox="1">
            <a:spLocks/>
          </p:cNvSpPr>
          <p:nvPr/>
        </p:nvSpPr>
        <p:spPr bwMode="auto">
          <a:xfrm>
            <a:off x="1789113" y="4572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b="1">
                <a:solidFill>
                  <a:srgbClr val="000000"/>
                </a:solidFill>
                <a:cs typeface="Arial" panose="020B0604020202020204" pitchFamily="34" charset="0"/>
              </a:rPr>
              <a:t>Gerry Research Laboratory</a:t>
            </a:r>
          </a:p>
        </p:txBody>
      </p:sp>
      <p:sp>
        <p:nvSpPr>
          <p:cNvPr id="10244" name="Content Placeholder 2"/>
          <p:cNvSpPr txBox="1">
            <a:spLocks/>
          </p:cNvSpPr>
          <p:nvPr/>
        </p:nvSpPr>
        <p:spPr bwMode="auto">
          <a:xfrm>
            <a:off x="1789114" y="1295400"/>
            <a:ext cx="8650287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</a:pPr>
            <a:r>
              <a:rPr lang="en-US" altLang="en-US" sz="2400">
                <a:solidFill>
                  <a:srgbClr val="000000"/>
                </a:solidFill>
                <a:ea typeface="MS PGothic" panose="020B0600070205080204" pitchFamily="34" charset="-128"/>
              </a:rPr>
              <a:t>Founded in 2002 as a basic science and clinical research center devoted exclusively to the study of systemic amyloid diseases.</a:t>
            </a:r>
          </a:p>
          <a:p>
            <a:pPr eaLnBrk="0" fontAlgn="base" hangingPunct="0">
              <a:spcBef>
                <a:spcPts val="1200"/>
              </a:spcBef>
              <a:spcAft>
                <a:spcPts val="600"/>
              </a:spcAft>
              <a:buClr>
                <a:srgbClr val="000000"/>
              </a:buClr>
            </a:pPr>
            <a:r>
              <a:rPr lang="en-US" altLang="en-US" sz="2400">
                <a:solidFill>
                  <a:srgbClr val="000000"/>
                </a:solidFill>
                <a:ea typeface="MS PGothic" panose="020B0600070205080204" pitchFamily="34" charset="-128"/>
              </a:rPr>
              <a:t>Studies focused on:</a:t>
            </a:r>
          </a:p>
        </p:txBody>
      </p:sp>
      <p:sp>
        <p:nvSpPr>
          <p:cNvPr id="8" name="Rectangle 7"/>
          <p:cNvSpPr/>
          <p:nvPr/>
        </p:nvSpPr>
        <p:spPr>
          <a:xfrm>
            <a:off x="2362200" y="3200400"/>
            <a:ext cx="2667000" cy="21082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5425" lvl="1" indent="-225425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Basic research</a:t>
            </a:r>
          </a:p>
          <a:p>
            <a:pPr marL="461963" lvl="1" indent="-230188" eaLnBrk="0" fontAlgn="base" hangingPunct="0">
              <a:spcBef>
                <a:spcPts val="30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>Genetics</a:t>
            </a:r>
          </a:p>
          <a:p>
            <a:pPr marL="461963" lvl="2" indent="-230188" eaLnBrk="0" fontAlgn="base" hangingPunct="0">
              <a:spcBef>
                <a:spcPts val="30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>Biophysics</a:t>
            </a:r>
          </a:p>
          <a:p>
            <a:pPr marL="461963" lvl="2" indent="-230188" eaLnBrk="0" fontAlgn="base" hangingPunct="0">
              <a:spcBef>
                <a:spcPts val="30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>Accessory molecules</a:t>
            </a:r>
          </a:p>
          <a:p>
            <a:pPr marL="461963" lvl="2" indent="-230188" eaLnBrk="0" fontAlgn="base" hangingPunct="0">
              <a:spcBef>
                <a:spcPts val="30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>Biomarkers</a:t>
            </a:r>
          </a:p>
          <a:p>
            <a:pPr marL="461963" lvl="2" indent="-230188" eaLnBrk="0" fontAlgn="base" hangingPunct="0">
              <a:spcBef>
                <a:spcPts val="30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>Cytotoxicity</a:t>
            </a:r>
          </a:p>
          <a:p>
            <a:pPr marL="461963" lvl="2" indent="-230188" eaLnBrk="0" fontAlgn="base" hangingPunct="0">
              <a:spcBef>
                <a:spcPts val="30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>Animal models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0" y="3200401"/>
            <a:ext cx="3962400" cy="23161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5425" lvl="2" indent="-225425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Clinical research</a:t>
            </a:r>
          </a:p>
          <a:p>
            <a:pPr marL="517525" lvl="2" indent="-285750" eaLnBrk="0" fontAlgn="base" hangingPunct="0">
              <a:spcBef>
                <a:spcPts val="30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>Natural history </a:t>
            </a:r>
          </a:p>
          <a:p>
            <a:pPr marL="517525" lvl="3" indent="-285750" eaLnBrk="0" fontAlgn="base" hangingPunct="0">
              <a:spcBef>
                <a:spcPts val="30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>Diagnostic indicators</a:t>
            </a:r>
          </a:p>
          <a:p>
            <a:pPr marL="517525" lvl="3" indent="-285750" eaLnBrk="0" fontAlgn="base" hangingPunct="0">
              <a:spcBef>
                <a:spcPts val="30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>Outcome metrics - PROs</a:t>
            </a:r>
          </a:p>
          <a:p>
            <a:pPr marL="517525" lvl="3" indent="-285750" eaLnBrk="0" fontAlgn="base" hangingPunct="0">
              <a:spcBef>
                <a:spcPts val="30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>Treatments targeting precursor proteins</a:t>
            </a:r>
          </a:p>
          <a:p>
            <a:pPr marL="517525" lvl="3" indent="-285750" eaLnBrk="0" fontAlgn="base" hangingPunct="0">
              <a:spcBef>
                <a:spcPts val="30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>Treatments targeting fibrils and deposits</a:t>
            </a:r>
          </a:p>
        </p:txBody>
      </p:sp>
    </p:spTree>
    <p:extLst>
      <p:ext uri="{BB962C8B-B14F-4D97-AF65-F5344CB8AC3E}">
        <p14:creationId xmlns:p14="http://schemas.microsoft.com/office/powerpoint/2010/main" val="313087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Date Placeholder 3"/>
          <p:cNvSpPr>
            <a:spLocks noGrp="1"/>
          </p:cNvSpPr>
          <p:nvPr>
            <p:ph type="dt" sz="quarter" idx="4294967295"/>
          </p:nvPr>
        </p:nvSpPr>
        <p:spPr>
          <a:xfrm>
            <a:off x="8077200" y="6248400"/>
            <a:ext cx="1905000" cy="45720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en-US" altLang="en-US" sz="1400">
              <a:solidFill>
                <a:srgbClr val="000000"/>
              </a:solidFill>
              <a:ea typeface="Osaka"/>
              <a:cs typeface="Osaka"/>
            </a:endParaRPr>
          </a:p>
        </p:txBody>
      </p:sp>
      <p:sp>
        <p:nvSpPr>
          <p:cNvPr id="12291" name="Title 1"/>
          <p:cNvSpPr txBox="1">
            <a:spLocks/>
          </p:cNvSpPr>
          <p:nvPr/>
        </p:nvSpPr>
        <p:spPr bwMode="auto">
          <a:xfrm>
            <a:off x="2057400" y="119063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b="1">
                <a:solidFill>
                  <a:srgbClr val="000000"/>
                </a:solidFill>
                <a:cs typeface="Arial" panose="020B0604020202020204" pitchFamily="34" charset="0"/>
              </a:rPr>
              <a:t>Gerry Research Laboratory</a:t>
            </a: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2009775" y="815975"/>
            <a:ext cx="8650288" cy="49530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/>
          <a:p>
            <a:pPr marL="342900" indent="-342900" eaLnBrk="0" fontAlgn="base" hangingPunct="0">
              <a:spcBef>
                <a:spcPts val="30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ea typeface="ＭＳ Ｐゴシック" charset="0"/>
                <a:cs typeface="Arial" panose="020B0604020202020204" pitchFamily="34" charset="0"/>
              </a:rPr>
              <a:t>Research resources include:</a:t>
            </a:r>
          </a:p>
          <a:p>
            <a:pPr marL="912812" lvl="1" indent="-342900" eaLnBrk="0" fontAlgn="base" hangingPunct="0">
              <a:spcBef>
                <a:spcPts val="600"/>
              </a:spcBef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srgbClr val="000000"/>
                </a:solidFill>
                <a:ea typeface="ＭＳ Ｐゴシック" charset="0"/>
                <a:cs typeface="Arial" panose="020B0604020202020204" pitchFamily="34" charset="0"/>
              </a:rPr>
              <a:t>Amyloid patient specimens </a:t>
            </a:r>
            <a:r>
              <a:rPr lang="en-US" sz="2000" b="1" i="1" dirty="0">
                <a:solidFill>
                  <a:srgbClr val="000000"/>
                </a:solidFill>
                <a:ea typeface="ＭＳ Ｐゴシック" charset="0"/>
                <a:cs typeface="Arial" panose="020B0604020202020204" pitchFamily="34" charset="0"/>
              </a:rPr>
              <a:t>repository</a:t>
            </a:r>
            <a:r>
              <a:rPr lang="en-US" sz="2000" dirty="0">
                <a:solidFill>
                  <a:srgbClr val="000000"/>
                </a:solidFill>
                <a:ea typeface="ＭＳ Ｐゴシック" charset="0"/>
                <a:cs typeface="Arial" panose="020B0604020202020204" pitchFamily="34" charset="0"/>
              </a:rPr>
              <a:t>  </a:t>
            </a:r>
          </a:p>
          <a:p>
            <a:pPr marL="1368425" lvl="2" indent="-342900" eaLnBrk="0" fontAlgn="base" hangingPunct="0">
              <a:spcBef>
                <a:spcPts val="300"/>
              </a:spcBef>
              <a:buFont typeface="Wingdings" panose="05000000000000000000" pitchFamily="2" charset="2"/>
              <a:buChar char="ü"/>
              <a:defRPr/>
            </a:pPr>
            <a:r>
              <a:rPr 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sera (&gt;6000)</a:t>
            </a:r>
          </a:p>
          <a:p>
            <a:pPr marL="1368425" lvl="2" indent="-342900" eaLnBrk="0" fontAlgn="base" hangingPunct="0">
              <a:spcBef>
                <a:spcPts val="300"/>
              </a:spcBef>
              <a:buFont typeface="Wingdings" panose="05000000000000000000" pitchFamily="2" charset="2"/>
              <a:buChar char="ü"/>
              <a:defRPr/>
            </a:pPr>
            <a:r>
              <a:rPr 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bone marrow specimens (&gt;1200)</a:t>
            </a:r>
          </a:p>
          <a:p>
            <a:pPr marL="1368425" lvl="2" indent="-342900" eaLnBrk="0" fontAlgn="base" hangingPunct="0">
              <a:spcBef>
                <a:spcPts val="300"/>
              </a:spcBef>
              <a:buFont typeface="Wingdings" panose="05000000000000000000" pitchFamily="2" charset="2"/>
              <a:buChar char="ü"/>
              <a:defRPr/>
            </a:pPr>
            <a:r>
              <a:rPr 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lyophilized urines (550)</a:t>
            </a:r>
          </a:p>
          <a:p>
            <a:pPr marL="1368425" lvl="2" indent="-342900" eaLnBrk="0" fontAlgn="base" hangingPunct="0">
              <a:spcBef>
                <a:spcPts val="300"/>
              </a:spcBef>
              <a:buFont typeface="Wingdings" panose="05000000000000000000" pitchFamily="2" charset="2"/>
              <a:buChar char="ü"/>
              <a:defRPr/>
            </a:pPr>
            <a:r>
              <a:rPr 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fat aspirates (980)</a:t>
            </a:r>
          </a:p>
          <a:p>
            <a:pPr marL="1368425" lvl="2" indent="-342900" eaLnBrk="0" fontAlgn="base" hangingPunct="0">
              <a:spcBef>
                <a:spcPts val="300"/>
              </a:spcBef>
              <a:buFont typeface="Wingdings" panose="05000000000000000000" pitchFamily="2" charset="2"/>
              <a:buChar char="ü"/>
              <a:defRPr/>
            </a:pPr>
            <a:r>
              <a:rPr 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autopsy/biopsy tissues (180 cases)</a:t>
            </a:r>
            <a:endParaRPr lang="en-US" sz="2000" dirty="0">
              <a:solidFill>
                <a:srgbClr val="000000"/>
              </a:solidFill>
              <a:ea typeface="ＭＳ Ｐゴシック" charset="0"/>
              <a:cs typeface="Arial" panose="020B0604020202020204" pitchFamily="34" charset="0"/>
            </a:endParaRPr>
          </a:p>
          <a:p>
            <a:pPr marL="912812" lvl="1" indent="-342900" eaLnBrk="0" fontAlgn="base" hangingPunct="0">
              <a:spcBef>
                <a:spcPts val="1200"/>
              </a:spcBef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srgbClr val="000000"/>
                </a:solidFill>
                <a:ea typeface="ＭＳ Ｐゴシック" charset="0"/>
                <a:cs typeface="Arial" panose="020B0604020202020204" pitchFamily="34" charset="0"/>
              </a:rPr>
              <a:t>Patient </a:t>
            </a:r>
            <a:r>
              <a:rPr lang="en-US" sz="2000" b="1" i="1" dirty="0">
                <a:solidFill>
                  <a:srgbClr val="000000"/>
                </a:solidFill>
                <a:ea typeface="ＭＳ Ｐゴシック" charset="0"/>
                <a:cs typeface="Arial" panose="020B0604020202020204" pitchFamily="34" charset="0"/>
              </a:rPr>
              <a:t>clinical database</a:t>
            </a:r>
          </a:p>
          <a:p>
            <a:pPr marL="1368425" lvl="2" indent="-342900" eaLnBrk="0" fontAlgn="base" hangingPunct="0">
              <a:spcBef>
                <a:spcPts val="300"/>
              </a:spcBef>
              <a:buFont typeface="Wingdings" panose="05000000000000000000" pitchFamily="2" charset="2"/>
              <a:buChar char="ü"/>
              <a:defRPr/>
            </a:pPr>
            <a:r>
              <a:rPr lang="en-US" sz="2000" dirty="0">
                <a:solidFill>
                  <a:srgbClr val="000000"/>
                </a:solidFill>
                <a:ea typeface="ＭＳ Ｐゴシック" charset="0"/>
                <a:cs typeface="Arial" panose="020B0604020202020204" pitchFamily="34" charset="0"/>
              </a:rPr>
              <a:t>clinical data &amp; lab results on ~4376 patients</a:t>
            </a:r>
          </a:p>
          <a:p>
            <a:pPr marL="912812" lvl="1" indent="-342900" eaLnBrk="0" fontAlgn="base" hangingPunct="0">
              <a:spcBef>
                <a:spcPts val="1200"/>
              </a:spcBef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en-US" sz="2000" b="1" i="1" dirty="0" err="1">
                <a:solidFill>
                  <a:srgbClr val="000000"/>
                </a:solidFill>
                <a:ea typeface="ＭＳ Ｐゴシック" charset="0"/>
                <a:cs typeface="Arial" panose="020B0604020202020204" pitchFamily="34" charset="0"/>
              </a:rPr>
              <a:t>ALBase</a:t>
            </a:r>
            <a:r>
              <a:rPr lang="en-US" sz="2000" dirty="0">
                <a:solidFill>
                  <a:srgbClr val="000000"/>
                </a:solidFill>
                <a:ea typeface="ＭＳ Ｐゴシック" charset="0"/>
                <a:cs typeface="Arial" panose="020B0604020202020204" pitchFamily="34" charset="0"/>
              </a:rPr>
              <a:t> (immunoglobulin light chain database)</a:t>
            </a:r>
          </a:p>
          <a:p>
            <a:pPr marL="1370012" lvl="2" indent="-342900" eaLnBrk="0" fontAlgn="base" hangingPunct="0">
              <a:spcBef>
                <a:spcPts val="1200"/>
              </a:spcBef>
              <a:buClr>
                <a:srgbClr val="000000"/>
              </a:buClr>
              <a:buFont typeface="Wingdings" panose="05000000000000000000" pitchFamily="2" charset="2"/>
              <a:buChar char="ü"/>
              <a:defRPr/>
            </a:pPr>
            <a:r>
              <a:rPr lang="en-US" altLang="en-US" sz="2000" b="1" dirty="0">
                <a:solidFill>
                  <a:srgbClr val="FF0000"/>
                </a:solidFill>
                <a:ea typeface="MS Mincho" panose="02020609040205080304" pitchFamily="49" charset="-128"/>
                <a:cs typeface="Arial" panose="020B0604020202020204" pitchFamily="34" charset="0"/>
              </a:rPr>
              <a:t>http://albase.bumc.bu.edu</a:t>
            </a:r>
          </a:p>
          <a:p>
            <a:pPr marL="1374775" lvl="1" indent="-342900" eaLnBrk="0" fontAlgn="base" hangingPunct="0">
              <a:spcBef>
                <a:spcPts val="300"/>
              </a:spcBef>
              <a:buFont typeface="Wingdings" panose="05000000000000000000" pitchFamily="2" charset="2"/>
              <a:buChar char="ü"/>
              <a:defRPr/>
            </a:pPr>
            <a:r>
              <a:rPr lang="en-US" sz="2000" dirty="0">
                <a:solidFill>
                  <a:srgbClr val="000000"/>
                </a:solidFill>
                <a:ea typeface="ＭＳ Ｐゴシック" charset="0"/>
                <a:cs typeface="Arial" panose="020B0604020202020204" pitchFamily="34" charset="0"/>
              </a:rPr>
              <a:t>protein &amp; nucleotide sequences on &gt;4026 LCs</a:t>
            </a:r>
          </a:p>
          <a:p>
            <a:pPr marL="912812" lvl="1" indent="-342900" eaLnBrk="0" fontAlgn="base" hangingPunct="0">
              <a:spcBef>
                <a:spcPts val="1200"/>
              </a:spcBef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srgbClr val="000000"/>
                </a:solidFill>
                <a:ea typeface="ＭＳ Ｐゴシック" charset="0"/>
                <a:cs typeface="Arial" panose="020B0604020202020204" pitchFamily="34" charset="0"/>
              </a:rPr>
              <a:t>Purified </a:t>
            </a:r>
            <a:r>
              <a:rPr lang="en-US" sz="2000" b="1" i="1" dirty="0">
                <a:solidFill>
                  <a:srgbClr val="000000"/>
                </a:solidFill>
                <a:ea typeface="ＭＳ Ｐゴシック" charset="0"/>
                <a:cs typeface="Arial" panose="020B0604020202020204" pitchFamily="34" charset="0"/>
              </a:rPr>
              <a:t>amyloid proteins</a:t>
            </a:r>
            <a:r>
              <a:rPr lang="en-US" sz="2000" dirty="0">
                <a:solidFill>
                  <a:srgbClr val="000000"/>
                </a:solidFill>
                <a:ea typeface="ＭＳ Ｐゴシック" charset="0"/>
                <a:cs typeface="Arial" panose="020B0604020202020204" pitchFamily="34" charset="0"/>
              </a:rPr>
              <a:t>:</a:t>
            </a:r>
          </a:p>
          <a:p>
            <a:pPr marL="1368425" lvl="2" indent="-342900" eaLnBrk="0" fontAlgn="base" hangingPunct="0">
              <a:spcBef>
                <a:spcPts val="300"/>
              </a:spcBef>
              <a:buFont typeface="Wingdings" panose="05000000000000000000" pitchFamily="2" charset="2"/>
              <a:buChar char="ü"/>
              <a:defRPr/>
            </a:pPr>
            <a:r>
              <a:rPr lang="en-US" sz="2000" dirty="0">
                <a:solidFill>
                  <a:srgbClr val="000000"/>
                </a:solidFill>
                <a:ea typeface="ＭＳ Ｐゴシック" charset="0"/>
                <a:cs typeface="Arial" panose="020B0604020202020204" pitchFamily="34" charset="0"/>
              </a:rPr>
              <a:t>patient-derived</a:t>
            </a:r>
          </a:p>
          <a:p>
            <a:pPr marL="1368425" lvl="2" indent="-342900" eaLnBrk="0" fontAlgn="base" hangingPunct="0">
              <a:spcBef>
                <a:spcPts val="300"/>
              </a:spcBef>
              <a:buFont typeface="Wingdings" panose="05000000000000000000" pitchFamily="2" charset="2"/>
              <a:buChar char="ü"/>
              <a:defRPr/>
            </a:pPr>
            <a:r>
              <a:rPr lang="en-US" sz="2000" dirty="0">
                <a:solidFill>
                  <a:srgbClr val="000000"/>
                </a:solidFill>
                <a:ea typeface="ＭＳ Ｐゴシック" charset="0"/>
                <a:cs typeface="Arial" panose="020B0604020202020204" pitchFamily="34" charset="0"/>
              </a:rPr>
              <a:t>recombinant sources</a:t>
            </a:r>
          </a:p>
        </p:txBody>
      </p:sp>
      <p:sp>
        <p:nvSpPr>
          <p:cNvPr id="2" name="Right Brace 1"/>
          <p:cNvSpPr/>
          <p:nvPr/>
        </p:nvSpPr>
        <p:spPr bwMode="auto">
          <a:xfrm>
            <a:off x="7620000" y="1066800"/>
            <a:ext cx="304800" cy="2667000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noFill/>
              <a:latin typeface="Times" pitchFamily="-106" charset="0"/>
              <a:ea typeface="Osaka" pitchFamily="-106" charset="-128"/>
              <a:cs typeface="Osaka" pitchFamily="-106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93075" y="1752600"/>
            <a:ext cx="2057400" cy="101600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i="1" dirty="0">
                <a:solidFill>
                  <a:srgbClr val="000000"/>
                </a:solidFill>
                <a:cs typeface="Arial" panose="020B0604020202020204" pitchFamily="34" charset="0"/>
              </a:rPr>
              <a:t>collected with patient consent, under approval by the Institutional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i="1" dirty="0">
                <a:solidFill>
                  <a:srgbClr val="000000"/>
                </a:solidFill>
                <a:cs typeface="Arial" panose="020B0604020202020204" pitchFamily="34" charset="0"/>
              </a:rPr>
              <a:t>Review Board of Boston University Medical Center</a:t>
            </a:r>
          </a:p>
        </p:txBody>
      </p:sp>
    </p:spTree>
    <p:extLst>
      <p:ext uri="{BB962C8B-B14F-4D97-AF65-F5344CB8AC3E}">
        <p14:creationId xmlns:p14="http://schemas.microsoft.com/office/powerpoint/2010/main" val="204230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2011364" y="1295400"/>
            <a:ext cx="8351837" cy="43434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/>
          <a:p>
            <a:pPr marL="342900" lvl="1" indent="-342900"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cs typeface="Arial" panose="020B0604020202020204" pitchFamily="34" charset="0"/>
              </a:rPr>
              <a:t>Nationally and internationally utilized facility with CAP-accreditation and </a:t>
            </a:r>
            <a:r>
              <a:rPr lang="en-US" sz="2400" dirty="0" err="1">
                <a:solidFill>
                  <a:srgbClr val="000000"/>
                </a:solidFill>
                <a:cs typeface="Arial" panose="020B0604020202020204" pitchFamily="34" charset="0"/>
              </a:rPr>
              <a:t>CLIA</a:t>
            </a:r>
            <a:r>
              <a:rPr lang="en-US" sz="2400" dirty="0">
                <a:solidFill>
                  <a:srgbClr val="000000"/>
                </a:solidFill>
                <a:cs typeface="Arial" panose="020B0604020202020204" pitchFamily="34" charset="0"/>
              </a:rPr>
              <a:t> approval for </a:t>
            </a:r>
            <a:r>
              <a:rPr lang="en-US" sz="2400" dirty="0">
                <a:solidFill>
                  <a:srgbClr val="000000"/>
                </a:solidFill>
                <a:ea typeface="ＭＳ Ｐゴシック" charset="0"/>
                <a:cs typeface="Arial" panose="020B0604020202020204" pitchFamily="34" charset="0"/>
              </a:rPr>
              <a:t>amyloid diagnostics testing as of 2009</a:t>
            </a:r>
            <a:endParaRPr lang="en-US" sz="24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342900" lvl="1" indent="-342900" eaLnBrk="0" fontAlgn="base" hangingPunct="0">
              <a:spcBef>
                <a:spcPts val="1800"/>
              </a:spcBef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cs typeface="Arial" panose="020B0604020202020204" pitchFamily="34" charset="0"/>
              </a:rPr>
              <a:t>Testing for diagnosis/confirmation of amyloidosis</a:t>
            </a:r>
          </a:p>
          <a:p>
            <a:pPr marL="798513" lvl="2" indent="-341313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Font typeface="Wingdings" pitchFamily="2" charset="2"/>
              <a:buChar char="§"/>
              <a:defRPr/>
            </a:pPr>
            <a:r>
              <a:rPr lang="en-US" sz="2000" dirty="0" err="1">
                <a:solidFill>
                  <a:srgbClr val="000000"/>
                </a:solidFill>
                <a:cs typeface="Arial" panose="020B0604020202020204" pitchFamily="34" charset="0"/>
              </a:rPr>
              <a:t>Histopathological</a:t>
            </a:r>
            <a:r>
              <a:rPr 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 analyses (light and electron microscopic techniques)</a:t>
            </a:r>
          </a:p>
          <a:p>
            <a:pPr marL="798513" lvl="2" indent="-341313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Font typeface="Wingdings" pitchFamily="2" charset="2"/>
              <a:buChar char="§"/>
              <a:defRPr/>
            </a:pPr>
            <a:r>
              <a:rPr 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Since 1998, </a:t>
            </a:r>
            <a:r>
              <a:rPr lang="en-US" sz="2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&gt;9000</a:t>
            </a:r>
            <a:r>
              <a:rPr lang="en-US" sz="20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samples evaluated</a:t>
            </a:r>
          </a:p>
          <a:p>
            <a:pPr marL="341313" lvl="1" indent="-341313" eaLnBrk="0" fontAlgn="base" hangingPunct="0">
              <a:spcBef>
                <a:spcPts val="1800"/>
              </a:spcBef>
              <a:spcAft>
                <a:spcPts val="600"/>
              </a:spcAft>
              <a:buClr>
                <a:srgbClr val="000000"/>
              </a:buClr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rgbClr val="000000"/>
                </a:solidFill>
                <a:cs typeface="Arial" panose="020B0604020202020204" pitchFamily="34" charset="0"/>
              </a:rPr>
              <a:t>Amyloid disease typing</a:t>
            </a:r>
          </a:p>
          <a:p>
            <a:pPr marL="798513" lvl="2" indent="-341313" eaLnBrk="0" fontAlgn="base" hangingPunct="0">
              <a:spcBef>
                <a:spcPct val="0"/>
              </a:spcBef>
              <a:spcAft>
                <a:spcPts val="300"/>
              </a:spcAft>
              <a:buClr>
                <a:srgbClr val="000000"/>
              </a:buClr>
              <a:buFont typeface="Wingdings" pitchFamily="2" charset="2"/>
              <a:buChar char="§"/>
              <a:defRPr/>
            </a:pPr>
            <a:r>
              <a:rPr lang="en-US" sz="2000" dirty="0" err="1">
                <a:solidFill>
                  <a:srgbClr val="000000"/>
                </a:solidFill>
                <a:cs typeface="Arial" panose="020B0604020202020204" pitchFamily="34" charset="0"/>
              </a:rPr>
              <a:t>Isoelectric</a:t>
            </a:r>
            <a:r>
              <a:rPr 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 focusing and gene sequencing</a:t>
            </a:r>
          </a:p>
          <a:p>
            <a:pPr marL="798513" lvl="2" indent="-341313" eaLnBrk="0" fontAlgn="base" hangingPunct="0">
              <a:spcBef>
                <a:spcPct val="0"/>
              </a:spcBef>
              <a:spcAft>
                <a:spcPts val="300"/>
              </a:spcAft>
              <a:buClr>
                <a:srgbClr val="000000"/>
              </a:buClr>
              <a:buFont typeface="Wingdings" pitchFamily="2" charset="2"/>
              <a:buChar char="§"/>
              <a:defRPr/>
            </a:pPr>
            <a:r>
              <a:rPr lang="en-US" sz="2000" dirty="0" err="1">
                <a:solidFill>
                  <a:srgbClr val="000000"/>
                </a:solidFill>
                <a:cs typeface="Arial" panose="020B0604020202020204" pitchFamily="34" charset="0"/>
              </a:rPr>
              <a:t>Immunohistochemistry</a:t>
            </a:r>
            <a:r>
              <a:rPr 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 and </a:t>
            </a:r>
            <a:r>
              <a:rPr lang="en-US" sz="2000" dirty="0" err="1">
                <a:solidFill>
                  <a:srgbClr val="000000"/>
                </a:solidFill>
                <a:cs typeface="Arial" panose="020B0604020202020204" pitchFamily="34" charset="0"/>
              </a:rPr>
              <a:t>immuno</a:t>
            </a:r>
            <a:r>
              <a:rPr 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-electron microscopy</a:t>
            </a:r>
          </a:p>
          <a:p>
            <a:pPr marL="798513" lvl="2" indent="-341313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Font typeface="Wingdings" pitchFamily="2" charset="2"/>
              <a:buChar char="§"/>
              <a:defRPr/>
            </a:pPr>
            <a:r>
              <a:rPr 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Biochemical and mass spectrometric analyses</a:t>
            </a: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789113" y="3810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b="1">
                <a:solidFill>
                  <a:srgbClr val="000000"/>
                </a:solidFill>
                <a:cs typeface="Arial" panose="020B0604020202020204" pitchFamily="34" charset="0"/>
              </a:rPr>
              <a:t>Amyloid Reference Laboratory</a:t>
            </a:r>
          </a:p>
        </p:txBody>
      </p:sp>
    </p:spTree>
    <p:extLst>
      <p:ext uri="{BB962C8B-B14F-4D97-AF65-F5344CB8AC3E}">
        <p14:creationId xmlns:p14="http://schemas.microsoft.com/office/powerpoint/2010/main" val="225264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33" t="8482" r="21825" b="7047"/>
          <a:stretch>
            <a:fillRect/>
          </a:stretch>
        </p:blipFill>
        <p:spPr bwMode="auto">
          <a:xfrm>
            <a:off x="8220076" y="2541589"/>
            <a:ext cx="1293813" cy="123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98" t="11722" r="3255" b="9447"/>
          <a:stretch>
            <a:fillRect/>
          </a:stretch>
        </p:blipFill>
        <p:spPr bwMode="auto">
          <a:xfrm>
            <a:off x="3525839" y="3009901"/>
            <a:ext cx="4295775" cy="281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833689" y="1725613"/>
            <a:ext cx="6429375" cy="685800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450"/>
              </a:spcAft>
              <a:buClr>
                <a:srgbClr val="FF3300"/>
              </a:buClr>
            </a:pPr>
            <a:r>
              <a:rPr lang="en-US" altLang="en-US" sz="2000">
                <a:cs typeface="Arial" panose="020B0604020202020204" pitchFamily="34" charset="0"/>
              </a:rPr>
              <a:t>Amyloidosis Clinical Program since 1972</a:t>
            </a:r>
          </a:p>
          <a:p>
            <a:pPr>
              <a:spcBef>
                <a:spcPct val="0"/>
              </a:spcBef>
              <a:spcAft>
                <a:spcPts val="450"/>
              </a:spcAft>
              <a:buClr>
                <a:srgbClr val="FF3300"/>
              </a:buClr>
            </a:pPr>
            <a:r>
              <a:rPr lang="en-US" altLang="en-US" sz="2000">
                <a:cs typeface="Arial" panose="020B0604020202020204" pitchFamily="34" charset="0"/>
              </a:rPr>
              <a:t>In 2017, ~762 evaluations (227 new patients)</a:t>
            </a:r>
          </a:p>
        </p:txBody>
      </p:sp>
      <p:sp>
        <p:nvSpPr>
          <p:cNvPr id="16389" name="Rectangle 24"/>
          <p:cNvSpPr>
            <a:spLocks noChangeArrowheads="1"/>
          </p:cNvSpPr>
          <p:nvPr/>
        </p:nvSpPr>
        <p:spPr bwMode="auto">
          <a:xfrm>
            <a:off x="3062288" y="2574925"/>
            <a:ext cx="6057900" cy="315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sp>
        <p:nvSpPr>
          <p:cNvPr id="16390" name="TextBox 19"/>
          <p:cNvSpPr txBox="1">
            <a:spLocks noChangeArrowheads="1"/>
          </p:cNvSpPr>
          <p:nvPr/>
        </p:nvSpPr>
        <p:spPr bwMode="auto">
          <a:xfrm>
            <a:off x="3703638" y="2608264"/>
            <a:ext cx="1714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b="1">
                <a:solidFill>
                  <a:srgbClr val="000000"/>
                </a:solidFill>
                <a:cs typeface="Arial" panose="020B0604020202020204" pitchFamily="34" charset="0"/>
              </a:rPr>
              <a:t>Total, 4372</a:t>
            </a:r>
          </a:p>
        </p:txBody>
      </p:sp>
      <p:cxnSp>
        <p:nvCxnSpPr>
          <p:cNvPr id="16391" name="Straight Connector 18439"/>
          <p:cNvCxnSpPr>
            <a:cxnSpLocks noChangeShapeType="1"/>
            <a:endCxn id="16386" idx="2"/>
          </p:cNvCxnSpPr>
          <p:nvPr/>
        </p:nvCxnSpPr>
        <p:spPr bwMode="auto">
          <a:xfrm flipV="1">
            <a:off x="6810376" y="3775075"/>
            <a:ext cx="2055813" cy="457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392" name="Straight Connector 10"/>
          <p:cNvCxnSpPr>
            <a:cxnSpLocks noChangeShapeType="1"/>
          </p:cNvCxnSpPr>
          <p:nvPr/>
        </p:nvCxnSpPr>
        <p:spPr bwMode="auto">
          <a:xfrm flipV="1">
            <a:off x="6489700" y="2657476"/>
            <a:ext cx="2008188" cy="817563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393" name="Rectangle 2"/>
          <p:cNvSpPr>
            <a:spLocks noGrp="1" noChangeArrowheads="1"/>
          </p:cNvSpPr>
          <p:nvPr>
            <p:ph type="title"/>
          </p:nvPr>
        </p:nvSpPr>
        <p:spPr>
          <a:xfrm>
            <a:off x="3046413" y="406401"/>
            <a:ext cx="6343650" cy="1109663"/>
          </a:xfrm>
        </p:spPr>
        <p:txBody>
          <a:bodyPr/>
          <a:lstStyle/>
          <a:p>
            <a:pPr eaLnBrk="1" hangingPunct="1"/>
            <a:r>
              <a:rPr lang="en-US" altLang="en-US" sz="3200" b="1">
                <a:cs typeface="Arial" panose="020B0604020202020204" pitchFamily="34" charset="0"/>
              </a:rPr>
              <a:t>Amyloidosis Center</a:t>
            </a:r>
            <a:br>
              <a:rPr lang="en-US" altLang="en-US" sz="3200" b="1">
                <a:cs typeface="Arial" panose="020B0604020202020204" pitchFamily="34" charset="0"/>
              </a:rPr>
            </a:br>
            <a:r>
              <a:rPr lang="en-US" altLang="en-US" sz="3200" b="1">
                <a:cs typeface="Arial" panose="020B0604020202020204" pitchFamily="34" charset="0"/>
              </a:rPr>
              <a:t> </a:t>
            </a:r>
            <a:r>
              <a:rPr lang="en-US" altLang="en-US" sz="2800">
                <a:cs typeface="Arial" panose="020B0604020202020204" pitchFamily="34" charset="0"/>
              </a:rPr>
              <a:t>Clinical Program</a:t>
            </a:r>
            <a:endParaRPr lang="en-US" altLang="en-US" sz="2800" baseline="-25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01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2209800" y="228600"/>
            <a:ext cx="7772400" cy="1143000"/>
          </a:xfrm>
        </p:spPr>
        <p:txBody>
          <a:bodyPr/>
          <a:lstStyle/>
          <a:p>
            <a:r>
              <a:rPr lang="en-US" altLang="en-US" sz="3200" b="1">
                <a:cs typeface="Arial" panose="020B0604020202020204" pitchFamily="34" charset="0"/>
              </a:rPr>
              <a:t>Clinical Program Highlights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4294967295"/>
          </p:nvPr>
        </p:nvSpPr>
        <p:spPr>
          <a:xfrm>
            <a:off x="2286000" y="1371600"/>
            <a:ext cx="7772400" cy="4495800"/>
          </a:xfrm>
        </p:spPr>
        <p:txBody>
          <a:bodyPr/>
          <a:lstStyle/>
          <a:p>
            <a:r>
              <a:rPr lang="en-US" altLang="en-US" sz="2400">
                <a:ea typeface="MS Mincho" panose="02020609040205080304" pitchFamily="49" charset="-128"/>
                <a:cs typeface="Arial" panose="020B0604020202020204" pitchFamily="34" charset="0"/>
              </a:rPr>
              <a:t>The first large prospective studies of high-dose chemotherapy and stem cell transplantation for AL amyloidosis, beginning in 1994</a:t>
            </a:r>
          </a:p>
          <a:p>
            <a:endParaRPr lang="en-US" altLang="en-US" sz="80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r>
              <a:rPr lang="en-US" altLang="en-US" sz="2400">
                <a:ea typeface="MS Mincho" panose="02020609040205080304" pitchFamily="49" charset="-128"/>
                <a:cs typeface="Arial" panose="020B0604020202020204" pitchFamily="34" charset="0"/>
              </a:rPr>
              <a:t>Clinical trials for chemotherapeutics and immunomodulatory agents</a:t>
            </a:r>
          </a:p>
          <a:p>
            <a:endParaRPr lang="en-US" altLang="en-US" sz="80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r>
              <a:rPr lang="en-US" altLang="en-US" sz="2400">
                <a:ea typeface="MS Mincho" panose="02020609040205080304" pitchFamily="49" charset="-128"/>
                <a:cs typeface="Arial" panose="020B0604020202020204" pitchFamily="34" charset="0"/>
              </a:rPr>
              <a:t>Establishment of a clinic for localized airway amyloidosis to offer specialized care to patients with this form of amyloidosis, under direction of John Berk</a:t>
            </a:r>
          </a:p>
          <a:p>
            <a:endParaRPr lang="en-US" altLang="en-US" sz="80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r>
              <a:rPr lang="en-US" altLang="en-US" sz="2400">
                <a:ea typeface="MS Mincho" panose="02020609040205080304" pitchFamily="49" charset="-128"/>
                <a:cs typeface="Arial" panose="020B0604020202020204" pitchFamily="34" charset="0"/>
              </a:rPr>
              <a:t>Establishment of protocols for combined heart/stem cell transplantation for selected patients with amyloid heart disease, in collaboration with MGH</a:t>
            </a:r>
          </a:p>
          <a:p>
            <a:endParaRPr lang="en-US" altLang="en-US" sz="240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endParaRPr lang="en-US" altLang="en-US" sz="240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endParaRPr lang="en-US" altLang="en-US" sz="2800"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318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2209800" y="228600"/>
            <a:ext cx="7772400" cy="1143000"/>
          </a:xfrm>
        </p:spPr>
        <p:txBody>
          <a:bodyPr/>
          <a:lstStyle/>
          <a:p>
            <a:r>
              <a:rPr lang="en-US" altLang="en-US" sz="3200" b="1">
                <a:cs typeface="Arial" panose="020B0604020202020204" pitchFamily="34" charset="0"/>
              </a:rPr>
              <a:t>Highlights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4294967295"/>
          </p:nvPr>
        </p:nvSpPr>
        <p:spPr>
          <a:xfrm>
            <a:off x="2209800" y="1219200"/>
            <a:ext cx="7772400" cy="4876800"/>
          </a:xfrm>
        </p:spPr>
        <p:txBody>
          <a:bodyPr/>
          <a:lstStyle/>
          <a:p>
            <a:r>
              <a:rPr lang="en-US" altLang="en-US" sz="2400">
                <a:ea typeface="MS Mincho" panose="02020609040205080304" pitchFamily="49" charset="-128"/>
                <a:cs typeface="Arial" panose="020B0604020202020204" pitchFamily="34" charset="0"/>
              </a:rPr>
              <a:t>Development of the first transgenic mouse model of AL amyloidosis and its use for showing the efficacy of anti-fibril antibiotic compounds, leading to ongoing clinical trials </a:t>
            </a:r>
          </a:p>
          <a:p>
            <a:endParaRPr lang="en-US" altLang="en-US" sz="80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r>
              <a:rPr lang="en-US" altLang="en-US" sz="2400">
                <a:ea typeface="MS Mincho" panose="02020609040205080304" pitchFamily="49" charset="-128"/>
                <a:cs typeface="Arial" panose="020B0604020202020204" pitchFamily="34" charset="0"/>
              </a:rPr>
              <a:t>The repurposing of the anti-inflammatory drug Diflunisal for treatment of neurologic disease due to hereditary transthyretin (ATTR) amyloidosis, led by John Berk</a:t>
            </a:r>
          </a:p>
          <a:p>
            <a:endParaRPr lang="en-US" altLang="en-US" sz="80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r>
              <a:rPr lang="en-US" altLang="en-US" sz="2400">
                <a:ea typeface="MS Mincho" panose="02020609040205080304" pitchFamily="49" charset="-128"/>
                <a:cs typeface="Arial" panose="020B0604020202020204" pitchFamily="34" charset="0"/>
              </a:rPr>
              <a:t>Establishment of patient-specific induced pluripotent stem cell (iPSC) lines to allow study of amyloid pathophysiology in the test tube, in collaboration with George Murphy and CReM</a:t>
            </a:r>
          </a:p>
          <a:p>
            <a:endParaRPr lang="en-US" altLang="en-US" sz="240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ts val="1400"/>
              </a:lnSpc>
              <a:spcAft>
                <a:spcPts val="1200"/>
              </a:spcAft>
            </a:pPr>
            <a:endParaRPr lang="en-US" altLang="en-US" sz="240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endParaRPr lang="en-US" altLang="en-US" sz="240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endParaRPr lang="en-US" altLang="en-US" sz="240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endParaRPr lang="en-US" altLang="en-US" sz="240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endParaRPr lang="en-US" altLang="en-US" sz="240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endParaRPr lang="en-US" altLang="en-US" sz="2800"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4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2209800" y="228600"/>
            <a:ext cx="7772400" cy="1143000"/>
          </a:xfrm>
        </p:spPr>
        <p:txBody>
          <a:bodyPr/>
          <a:lstStyle/>
          <a:p>
            <a:r>
              <a:rPr lang="en-US" altLang="en-US" sz="3200" b="1">
                <a:cs typeface="Arial" panose="020B0604020202020204" pitchFamily="34" charset="0"/>
              </a:rPr>
              <a:t>Highlights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4294967295"/>
          </p:nvPr>
        </p:nvSpPr>
        <p:spPr>
          <a:xfrm>
            <a:off x="2209800" y="1219200"/>
            <a:ext cx="7772400" cy="48768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altLang="en-US" sz="2400">
                <a:ea typeface="MS Mincho" panose="02020609040205080304" pitchFamily="49" charset="-128"/>
                <a:cs typeface="Arial" panose="020B0604020202020204" pitchFamily="34" charset="0"/>
              </a:rPr>
              <a:t>Publishing the long term outcome results of ~650 patients with AL amyloidosis undergoing stem cell transplantation over 20 years</a:t>
            </a:r>
          </a:p>
          <a:p>
            <a:pPr>
              <a:spcAft>
                <a:spcPts val="1200"/>
              </a:spcAft>
            </a:pPr>
            <a:endParaRPr lang="en-US" altLang="en-US" sz="80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altLang="en-US" sz="2400">
                <a:ea typeface="MS Mincho" panose="02020609040205080304" pitchFamily="49" charset="-128"/>
                <a:cs typeface="Arial" panose="020B0604020202020204" pitchFamily="34" charset="0"/>
              </a:rPr>
              <a:t>Demonstration of improvement in quality of life after treatment in a large cohort of patients with AL amyloidosis</a:t>
            </a:r>
          </a:p>
          <a:p>
            <a:pPr>
              <a:spcAft>
                <a:spcPts val="1200"/>
              </a:spcAft>
            </a:pPr>
            <a:endParaRPr lang="en-US" altLang="en-US" sz="2400"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13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3"/>
          <p:cNvSpPr>
            <a:spLocks/>
          </p:cNvSpPr>
          <p:nvPr/>
        </p:nvSpPr>
        <p:spPr bwMode="auto">
          <a:xfrm>
            <a:off x="1981200" y="274639"/>
            <a:ext cx="8229600" cy="67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b="1">
                <a:solidFill>
                  <a:srgbClr val="000000"/>
                </a:solidFill>
              </a:rPr>
              <a:t>AL Amyloidosis Therapies</a:t>
            </a:r>
            <a:br>
              <a:rPr lang="en-US" altLang="en-US" b="1">
                <a:solidFill>
                  <a:srgbClr val="000000"/>
                </a:solidFill>
              </a:rPr>
            </a:br>
            <a:r>
              <a:rPr lang="en-US" altLang="en-US" b="1">
                <a:solidFill>
                  <a:srgbClr val="000000"/>
                </a:solidFill>
              </a:rPr>
              <a:t> </a:t>
            </a:r>
            <a:r>
              <a:rPr lang="en-US" altLang="en-US" sz="2400" b="1">
                <a:solidFill>
                  <a:srgbClr val="000000"/>
                </a:solidFill>
              </a:rPr>
              <a:t>Time Line</a:t>
            </a:r>
          </a:p>
        </p:txBody>
      </p:sp>
      <p:sp>
        <p:nvSpPr>
          <p:cNvPr id="8" name="Left Brace 7"/>
          <p:cNvSpPr>
            <a:spLocks/>
          </p:cNvSpPr>
          <p:nvPr/>
        </p:nvSpPr>
        <p:spPr bwMode="auto">
          <a:xfrm>
            <a:off x="2647951" y="5519738"/>
            <a:ext cx="187325" cy="520700"/>
          </a:xfrm>
          <a:prstGeom prst="leftBrace">
            <a:avLst>
              <a:gd name="adj1" fmla="val 8339"/>
              <a:gd name="adj2" fmla="val 50000"/>
            </a:avLst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srgbClr val="000000"/>
              </a:solidFill>
            </a:endParaRPr>
          </a:p>
        </p:txBody>
      </p:sp>
      <p:sp>
        <p:nvSpPr>
          <p:cNvPr id="9" name="Left Brace 8"/>
          <p:cNvSpPr>
            <a:spLocks/>
          </p:cNvSpPr>
          <p:nvPr/>
        </p:nvSpPr>
        <p:spPr bwMode="auto">
          <a:xfrm>
            <a:off x="3324226" y="4179888"/>
            <a:ext cx="188913" cy="800100"/>
          </a:xfrm>
          <a:prstGeom prst="leftBrace">
            <a:avLst>
              <a:gd name="adj1" fmla="val 8333"/>
              <a:gd name="adj2" fmla="val 50000"/>
            </a:avLst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srgbClr val="000000"/>
              </a:solidFill>
            </a:endParaRPr>
          </a:p>
        </p:txBody>
      </p:sp>
      <p:sp>
        <p:nvSpPr>
          <p:cNvPr id="10" name="Left Brace 9"/>
          <p:cNvSpPr>
            <a:spLocks/>
          </p:cNvSpPr>
          <p:nvPr/>
        </p:nvSpPr>
        <p:spPr bwMode="auto">
          <a:xfrm>
            <a:off x="3448051" y="3143251"/>
            <a:ext cx="188913" cy="847725"/>
          </a:xfrm>
          <a:prstGeom prst="leftBrace">
            <a:avLst>
              <a:gd name="adj1" fmla="val 8331"/>
              <a:gd name="adj2" fmla="val 50000"/>
            </a:avLst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srgbClr val="000000"/>
              </a:solidFill>
            </a:endParaRPr>
          </a:p>
        </p:txBody>
      </p:sp>
      <p:sp>
        <p:nvSpPr>
          <p:cNvPr id="11" name="Left Brace 10"/>
          <p:cNvSpPr>
            <a:spLocks/>
          </p:cNvSpPr>
          <p:nvPr/>
        </p:nvSpPr>
        <p:spPr bwMode="auto">
          <a:xfrm>
            <a:off x="3656013" y="1401763"/>
            <a:ext cx="273050" cy="1528762"/>
          </a:xfrm>
          <a:prstGeom prst="leftBrace">
            <a:avLst>
              <a:gd name="adj1" fmla="val 8320"/>
              <a:gd name="adj2" fmla="val 50000"/>
            </a:avLst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srgbClr val="000000"/>
              </a:solidFill>
            </a:endParaRPr>
          </a:p>
        </p:txBody>
      </p:sp>
      <p:sp>
        <p:nvSpPr>
          <p:cNvPr id="21511" name="TextBox 11"/>
          <p:cNvSpPr txBox="1">
            <a:spLocks noChangeArrowheads="1"/>
          </p:cNvSpPr>
          <p:nvPr/>
        </p:nvSpPr>
        <p:spPr bwMode="auto">
          <a:xfrm>
            <a:off x="1705294" y="5638800"/>
            <a:ext cx="10502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400" b="1">
                <a:solidFill>
                  <a:srgbClr val="000000"/>
                </a:solidFill>
                <a:ea typeface="MS PGothic" panose="020B0600070205080204" pitchFamily="34" charset="-128"/>
              </a:rPr>
              <a:t>Oral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400" b="1">
                <a:solidFill>
                  <a:srgbClr val="000000"/>
                </a:solidFill>
                <a:ea typeface="MS PGothic" panose="020B0600070205080204" pitchFamily="34" charset="-128"/>
              </a:rPr>
              <a:t>Alkylators</a:t>
            </a:r>
          </a:p>
        </p:txBody>
      </p:sp>
      <p:sp>
        <p:nvSpPr>
          <p:cNvPr id="21512" name="TextBox 12"/>
          <p:cNvSpPr txBox="1">
            <a:spLocks noChangeArrowheads="1"/>
          </p:cNvSpPr>
          <p:nvPr/>
        </p:nvSpPr>
        <p:spPr bwMode="auto">
          <a:xfrm>
            <a:off x="1445808" y="4267200"/>
            <a:ext cx="185659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400" b="1">
                <a:solidFill>
                  <a:srgbClr val="000000"/>
                </a:solidFill>
                <a:ea typeface="MS PGothic" panose="020B0600070205080204" pitchFamily="34" charset="-128"/>
              </a:rPr>
              <a:t>Immunomodulators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400" b="1">
                <a:solidFill>
                  <a:srgbClr val="000000"/>
                </a:solidFill>
                <a:ea typeface="MS PGothic" panose="020B0600070205080204" pitchFamily="34" charset="-128"/>
              </a:rPr>
              <a:t>(IMiDs)</a:t>
            </a:r>
          </a:p>
        </p:txBody>
      </p:sp>
      <p:sp>
        <p:nvSpPr>
          <p:cNvPr id="21513" name="TextBox 14"/>
          <p:cNvSpPr txBox="1">
            <a:spLocks noChangeArrowheads="1"/>
          </p:cNvSpPr>
          <p:nvPr/>
        </p:nvSpPr>
        <p:spPr bwMode="auto">
          <a:xfrm>
            <a:off x="1723569" y="3243263"/>
            <a:ext cx="12105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400" b="1">
                <a:solidFill>
                  <a:srgbClr val="000000"/>
                </a:solidFill>
                <a:ea typeface="MS PGothic" panose="020B0600070205080204" pitchFamily="34" charset="-128"/>
              </a:rPr>
              <a:t>Proteasome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400" b="1">
                <a:solidFill>
                  <a:srgbClr val="000000"/>
                </a:solidFill>
                <a:ea typeface="MS PGothic" panose="020B0600070205080204" pitchFamily="34" charset="-128"/>
              </a:rPr>
              <a:t>Inhibitors</a:t>
            </a:r>
          </a:p>
        </p:txBody>
      </p:sp>
      <p:sp>
        <p:nvSpPr>
          <p:cNvPr id="21514" name="TextBox 15"/>
          <p:cNvSpPr txBox="1">
            <a:spLocks noChangeArrowheads="1"/>
          </p:cNvSpPr>
          <p:nvPr/>
        </p:nvSpPr>
        <p:spPr bwMode="auto">
          <a:xfrm>
            <a:off x="1981200" y="1828800"/>
            <a:ext cx="1371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400" b="1">
                <a:solidFill>
                  <a:srgbClr val="000000"/>
                </a:solidFill>
                <a:ea typeface="MS PGothic" panose="020B0600070205080204" pitchFamily="34" charset="-128"/>
              </a:rPr>
              <a:t>Combination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400" b="1">
                <a:solidFill>
                  <a:srgbClr val="000000"/>
                </a:solidFill>
                <a:ea typeface="MS PGothic" panose="020B0600070205080204" pitchFamily="34" charset="-128"/>
              </a:rPr>
              <a:t>Regimens</a:t>
            </a:r>
          </a:p>
        </p:txBody>
      </p:sp>
      <p:pic>
        <p:nvPicPr>
          <p:cNvPr id="21515" name="Chart 1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219200"/>
            <a:ext cx="6629400" cy="531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6" name="TextBox 13"/>
          <p:cNvSpPr txBox="1">
            <a:spLocks noChangeArrowheads="1"/>
          </p:cNvSpPr>
          <p:nvPr/>
        </p:nvSpPr>
        <p:spPr bwMode="auto">
          <a:xfrm>
            <a:off x="1828800" y="5105400"/>
            <a:ext cx="1828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400" b="1">
                <a:solidFill>
                  <a:srgbClr val="000000"/>
                </a:solidFill>
                <a:ea typeface="MS PGothic" panose="020B0600070205080204" pitchFamily="34" charset="-128"/>
              </a:rPr>
              <a:t>Transplant</a:t>
            </a:r>
          </a:p>
        </p:txBody>
      </p:sp>
    </p:spTree>
    <p:extLst>
      <p:ext uri="{BB962C8B-B14F-4D97-AF65-F5344CB8AC3E}">
        <p14:creationId xmlns:p14="http://schemas.microsoft.com/office/powerpoint/2010/main" val="231538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1866900" y="762000"/>
          <a:ext cx="8458200" cy="6254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57" name="Text Box 33"/>
          <p:cNvSpPr txBox="1">
            <a:spLocks noChangeArrowheads="1"/>
          </p:cNvSpPr>
          <p:nvPr/>
        </p:nvSpPr>
        <p:spPr bwMode="auto">
          <a:xfrm>
            <a:off x="1943100" y="228600"/>
            <a:ext cx="8305800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47" tIns="9523" rIns="19047" bIns="9523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</a:rPr>
              <a:t>Multi-Disciplinary Program Components</a:t>
            </a:r>
          </a:p>
        </p:txBody>
      </p:sp>
    </p:spTree>
    <p:extLst>
      <p:ext uri="{BB962C8B-B14F-4D97-AF65-F5344CB8AC3E}">
        <p14:creationId xmlns:p14="http://schemas.microsoft.com/office/powerpoint/2010/main" val="359982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1676400" y="152400"/>
            <a:ext cx="8686800" cy="1143000"/>
          </a:xfrm>
        </p:spPr>
        <p:txBody>
          <a:bodyPr/>
          <a:lstStyle/>
          <a:p>
            <a:r>
              <a:rPr lang="en-US" altLang="en-US" sz="3200" b="1">
                <a:solidFill>
                  <a:schemeClr val="tx1"/>
                </a:solidFill>
              </a:rPr>
              <a:t>Multi-Disciplinary Program Schedule</a:t>
            </a:r>
            <a:r>
              <a:rPr lang="en-US" altLang="en-US" sz="3200" b="1">
                <a:solidFill>
                  <a:srgbClr val="FFFF00"/>
                </a:solidFill>
              </a:rPr>
              <a:t/>
            </a:r>
            <a:br>
              <a:rPr lang="en-US" altLang="en-US" sz="3200" b="1">
                <a:solidFill>
                  <a:srgbClr val="FFFF00"/>
                </a:solidFill>
              </a:rPr>
            </a:br>
            <a:endParaRPr lang="en-US" altLang="en-US" sz="320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209800" y="914401"/>
          <a:ext cx="7772400" cy="52863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/>
                  </a:extLst>
                </a:gridCol>
                <a:gridCol w="6019800">
                  <a:extLst>
                    <a:ext uri="{9D8B030D-6E8A-4147-A177-3AD203B41FA5}"/>
                  </a:extLst>
                </a:gridCol>
              </a:tblGrid>
              <a:tr h="396288">
                <a:tc>
                  <a:txBody>
                    <a:bodyPr/>
                    <a:lstStyle/>
                    <a:p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5" marB="45725"/>
                </a:tc>
                <a:extLst>
                  <a:ext uri="{0D108BD9-81ED-4DB2-BD59-A6C34878D82A}"/>
                </a:extLst>
              </a:tr>
              <a:tr h="1310797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Monday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>
                          <a:tab pos="228600" algn="l"/>
                        </a:tabLst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Amyloid Internist Initial Visit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>
                          <a:tab pos="228600" algn="l"/>
                        </a:tabLst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Blood and Urine test/EKG/CXR/Skeletal Survey (if indicated)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>
                          <a:tab pos="228600" algn="l"/>
                        </a:tabLst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Fat Pad Aspiration/Bone Marrow Biopsy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>
                          <a:tab pos="228600" algn="l"/>
                        </a:tabLst>
                        <a:defRPr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Echocardiogram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ü"/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Hematology visit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5" marB="45725"/>
                </a:tc>
                <a:extLst>
                  <a:ext uri="{0D108BD9-81ED-4DB2-BD59-A6C34878D82A}"/>
                </a:extLst>
              </a:tr>
              <a:tr h="1893312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Tuesday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>
                          <a:tab pos="228600" algn="l"/>
                        </a:tabLst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Cardiology visit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>
                          <a:tab pos="228600" algn="l"/>
                        </a:tabLst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Research Nurse/SCT Coordinator Visit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>
                          <a:tab pos="228600" algn="l"/>
                        </a:tabLst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Nephrology visit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>
                          <a:tab pos="228600" algn="l"/>
                        </a:tabLst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Neurology Evaluation (if indicated)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>
                          <a:tab pos="228600" algn="l"/>
                        </a:tabLst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Pulmonary Function Tests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>
                          <a:tab pos="228600" algn="l"/>
                        </a:tabLst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Support group meeting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>
                          <a:tab pos="228600" algn="l"/>
                        </a:tabLst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Amyloid Internist Summary Visit</a:t>
                      </a:r>
                    </a:p>
                  </a:txBody>
                  <a:tcPr marT="45725" marB="45725"/>
                </a:tc>
                <a:extLst>
                  <a:ext uri="{0D108BD9-81ED-4DB2-BD59-A6C34878D82A}"/>
                </a:extLst>
              </a:tr>
              <a:tr h="343811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Wednesday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Cardiopulmonary ETT (if indicated)</a:t>
                      </a:r>
                    </a:p>
                  </a:txBody>
                  <a:tcPr marT="45725" marB="45725"/>
                </a:tc>
                <a:extLst>
                  <a:ext uri="{0D108BD9-81ED-4DB2-BD59-A6C34878D82A}"/>
                </a:extLst>
              </a:tr>
              <a:tr h="57919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Thursday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ü"/>
                      </a:pPr>
                      <a:r>
                        <a:rPr lang="en-US" sz="16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Hematopathology</a:t>
                      </a:r>
                      <a:r>
                        <a:rPr lang="en-US" sz="16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chemistry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ü"/>
                      </a:pPr>
                      <a:r>
                        <a:rPr lang="en-US" sz="16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SCT meeting</a:t>
                      </a:r>
                      <a:endParaRPr lang="en-US" sz="16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5" marB="45725"/>
                </a:tc>
                <a:extLst>
                  <a:ext uri="{0D108BD9-81ED-4DB2-BD59-A6C34878D82A}"/>
                </a:extLst>
              </a:tr>
              <a:tr h="762977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Friday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>
                          <a:tab pos="228600" algn="l"/>
                        </a:tabLst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Amyloid Program Multidisciplinary Meeting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>
                          <a:tab pos="228600" algn="l"/>
                        </a:tabLst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Treatment recommendations relayed to patient by phone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/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542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525" y="9144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00" y="228600"/>
            <a:ext cx="75438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000000"/>
                </a:solidFill>
              </a:rPr>
              <a:t>One Stop Multidisciplinary Clinic</a:t>
            </a:r>
          </a:p>
        </p:txBody>
      </p:sp>
    </p:spTree>
    <p:extLst>
      <p:ext uri="{BB962C8B-B14F-4D97-AF65-F5344CB8AC3E}">
        <p14:creationId xmlns:p14="http://schemas.microsoft.com/office/powerpoint/2010/main" val="383804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2209800" y="228600"/>
            <a:ext cx="7772400" cy="914400"/>
          </a:xfrm>
        </p:spPr>
        <p:txBody>
          <a:bodyPr/>
          <a:lstStyle/>
          <a:p>
            <a:r>
              <a:rPr lang="en-US" altLang="en-US" sz="3200" b="1">
                <a:cs typeface="Arial" panose="020B0604020202020204" pitchFamily="34" charset="0"/>
              </a:rPr>
              <a:t>Impact Report: 2017</a:t>
            </a:r>
            <a:br>
              <a:rPr lang="en-US" altLang="en-US" sz="3200" b="1">
                <a:cs typeface="Arial" panose="020B0604020202020204" pitchFamily="34" charset="0"/>
              </a:rPr>
            </a:br>
            <a:endParaRPr lang="en-US" altLang="en-US" sz="3200" b="1">
              <a:cs typeface="Arial" panose="020B0604020202020204" pitchFamily="34" charset="0"/>
            </a:endParaRPr>
          </a:p>
        </p:txBody>
      </p:sp>
      <p:sp>
        <p:nvSpPr>
          <p:cNvPr id="24579" name="Rectangle 1"/>
          <p:cNvSpPr>
            <a:spLocks noChangeArrowheads="1"/>
          </p:cNvSpPr>
          <p:nvPr/>
        </p:nvSpPr>
        <p:spPr bwMode="auto">
          <a:xfrm>
            <a:off x="2057400" y="3473451"/>
            <a:ext cx="84582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000" b="1" u="sng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 b="1" u="sng">
                <a:solidFill>
                  <a:srgbClr val="000000"/>
                </a:solidFill>
                <a:cs typeface="Times New Roman" panose="02020603050405020304" pitchFamily="18" charset="0"/>
              </a:rPr>
              <a:t>Publications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80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800">
                <a:solidFill>
                  <a:srgbClr val="000000"/>
                </a:solidFill>
                <a:cs typeface="Times New Roman" panose="02020603050405020304" pitchFamily="18" charset="0"/>
              </a:rPr>
              <a:t>34 peer-reviewed journal publications in 2017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862014"/>
            <a:ext cx="3810000" cy="28924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r>
              <a:rPr lang="en-US" sz="2000" b="1" u="sng" dirty="0">
                <a:solidFill>
                  <a:srgbClr val="000000"/>
                </a:solidFill>
              </a:rPr>
              <a:t>Clinical trials enrollment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00"/>
                </a:solidFill>
              </a:rPr>
              <a:t> AL amyloidosis:</a:t>
            </a:r>
            <a:r>
              <a:rPr lang="en-US" sz="2000" dirty="0">
                <a:solidFill>
                  <a:srgbClr val="000000"/>
                </a:solidFill>
              </a:rPr>
              <a:t> (62 patients)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00"/>
                </a:solidFill>
              </a:rPr>
              <a:t>		</a:t>
            </a:r>
            <a:r>
              <a:rPr lang="en-US" sz="1400" dirty="0">
                <a:solidFill>
                  <a:srgbClr val="000000"/>
                </a:solidFill>
              </a:rPr>
              <a:t>C16011 – 2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</a:rPr>
              <a:t>		CIBMTR – 15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</a:rPr>
              <a:t>		</a:t>
            </a:r>
            <a:r>
              <a:rPr lang="en-US" sz="1400" dirty="0" err="1">
                <a:solidFill>
                  <a:srgbClr val="000000"/>
                </a:solidFill>
              </a:rPr>
              <a:t>Daratumumab</a:t>
            </a:r>
            <a:r>
              <a:rPr lang="en-US" sz="1400" dirty="0">
                <a:solidFill>
                  <a:srgbClr val="000000"/>
                </a:solidFill>
              </a:rPr>
              <a:t> – 17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</a:rPr>
              <a:t>		MICA – 5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		</a:t>
            </a:r>
            <a:r>
              <a:rPr lang="en-US" sz="1400" dirty="0">
                <a:solidFill>
                  <a:srgbClr val="000000"/>
                </a:solidFill>
              </a:rPr>
              <a:t>VITAL - 1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</a:rPr>
              <a:t>		MRD – 7 (specimen)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</a:rPr>
              <a:t>		BH3 – 15 (specimen)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</a:rPr>
              <a:t>		</a:t>
            </a:r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00800" y="1473200"/>
            <a:ext cx="4114800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00"/>
                </a:solidFill>
              </a:rPr>
              <a:t>ATTR amyloidosis: </a:t>
            </a:r>
            <a:r>
              <a:rPr lang="en-US" sz="2000" dirty="0">
                <a:solidFill>
                  <a:srgbClr val="000000"/>
                </a:solidFill>
              </a:rPr>
              <a:t>(11 patients)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00"/>
                </a:solidFill>
              </a:rPr>
              <a:t>	</a:t>
            </a:r>
            <a:r>
              <a:rPr lang="en-US" sz="1400" dirty="0" err="1">
                <a:solidFill>
                  <a:srgbClr val="000000"/>
                </a:solidFill>
              </a:rPr>
              <a:t>Patisiran</a:t>
            </a:r>
            <a:r>
              <a:rPr lang="en-US" sz="1400" dirty="0">
                <a:solidFill>
                  <a:srgbClr val="000000"/>
                </a:solidFill>
              </a:rPr>
              <a:t> (EAP) - 11</a:t>
            </a:r>
            <a:endParaRPr lang="en-US" sz="2000" dirty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95500" y="4953000"/>
            <a:ext cx="7543800" cy="1754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u="sng" dirty="0">
                <a:solidFill>
                  <a:srgbClr val="000000"/>
                </a:solidFill>
              </a:rPr>
              <a:t>Presentations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800" b="1" u="sng" dirty="0">
              <a:solidFill>
                <a:srgbClr val="000000"/>
              </a:solidFill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International Symposium on Amyloidosis</a:t>
            </a:r>
          </a:p>
          <a:p>
            <a:pPr marL="1257300" lvl="2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srgbClr val="000000"/>
                </a:solidFill>
              </a:rPr>
              <a:t>14</a:t>
            </a:r>
            <a:r>
              <a:rPr lang="en-US" sz="2000" dirty="0">
                <a:solidFill>
                  <a:srgbClr val="000000"/>
                </a:solidFill>
              </a:rPr>
              <a:t> abstracts presented, 5 oral and 9 poster</a:t>
            </a:r>
          </a:p>
          <a:p>
            <a:pPr marL="1257300" lvl="2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srgbClr val="000000"/>
                </a:solidFill>
              </a:rPr>
              <a:t>2 Keynote addresses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2000" b="1" u="sng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96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7772400" cy="1143000"/>
          </a:xfrm>
        </p:spPr>
        <p:txBody>
          <a:bodyPr/>
          <a:lstStyle/>
          <a:p>
            <a:r>
              <a:rPr lang="en-US" altLang="en-US" sz="3200" b="1">
                <a:cs typeface="Arial" panose="020B0604020202020204" pitchFamily="34" charset="0"/>
              </a:rPr>
              <a:t>Impact Report: 2017</a:t>
            </a:r>
            <a:endParaRPr lang="en-US" altLang="en-US" sz="3200"/>
          </a:p>
        </p:txBody>
      </p:sp>
      <p:sp>
        <p:nvSpPr>
          <p:cNvPr id="2" name="Rectangle 1"/>
          <p:cNvSpPr/>
          <p:nvPr/>
        </p:nvSpPr>
        <p:spPr>
          <a:xfrm>
            <a:off x="2227263" y="1279526"/>
            <a:ext cx="7848600" cy="507841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fontAlgn="base" hangingPunct="0">
              <a:defRPr/>
            </a:pPr>
            <a:r>
              <a:rPr lang="en-US" sz="2000" b="1" u="sng" dirty="0">
                <a:solidFill>
                  <a:srgbClr val="000000"/>
                </a:solidFill>
                <a:ea typeface="Calibri" panose="020F0502020204030204" pitchFamily="34" charset="0"/>
              </a:rPr>
              <a:t>Clinical program:</a:t>
            </a: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indent="-342900" eaLnBrk="0" fontAlgn="base" hangingPunct="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</a:rPr>
              <a:t>Total number of patients evaluations 2017 – 743 (683 in 2016, increase of 9%)</a:t>
            </a: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57200" eaLnBrk="0" fontAlgn="base" hangingPunct="0">
              <a:defRPr/>
            </a:pP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</a:rPr>
              <a:t> </a:t>
            </a: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eaLnBrk="0" fontAlgn="base" hangingPunct="0">
              <a:defRPr/>
            </a:pPr>
            <a:r>
              <a:rPr lang="en-US" sz="2000" b="1" u="sng" dirty="0">
                <a:solidFill>
                  <a:srgbClr val="000000"/>
                </a:solidFill>
                <a:ea typeface="Calibri" panose="020F0502020204030204" pitchFamily="34" charset="0"/>
              </a:rPr>
              <a:t>Grants/funded projects:</a:t>
            </a: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indent="-342900" eaLnBrk="0" fontAlgn="base" hangingPunct="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</a:rPr>
              <a:t>Wildflower Foundation grant to Lawreen Connors</a:t>
            </a: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indent="-342900" eaLnBrk="0" fontAlgn="base" hangingPunct="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</a:rPr>
              <a:t>Carpenter Foundation grant extension to Lawreen Connors</a:t>
            </a: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indent="-342900" eaLnBrk="0" fontAlgn="base" hangingPunct="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</a:rPr>
              <a:t>R56 to Lawreen Connors </a:t>
            </a: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eaLnBrk="0" fontAlgn="base" hangingPunct="0">
              <a:defRPr/>
            </a:pP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</a:rPr>
              <a:t> </a:t>
            </a: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eaLnBrk="0" fontAlgn="base" hangingPunct="0">
              <a:defRPr/>
            </a:pPr>
            <a:r>
              <a:rPr lang="en-US" sz="2000" b="1" u="sng" dirty="0">
                <a:solidFill>
                  <a:srgbClr val="000000"/>
                </a:solidFill>
                <a:ea typeface="Calibri" panose="020F0502020204030204" pitchFamily="34" charset="0"/>
              </a:rPr>
              <a:t>Diagnostic laboratory expansion (CLIA certified)</a:t>
            </a: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indent="-342900" eaLnBrk="0" fontAlgn="base" hangingPunct="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</a:rPr>
              <a:t>Total number of histology evaluations 2017 – 544 (359 in 2016, increase of 50%)</a:t>
            </a: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indent="-342900" eaLnBrk="0" fontAlgn="base" hangingPunct="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</a:rPr>
              <a:t>Total number of molecular testing 2017 – IFE 125, Exons 291 (IEF 86, Exon 218 in 2016, 45% increase in IFE and 33% increase in exon sequencing)</a:t>
            </a: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eaLnBrk="0" fontAlgn="base" hangingPunct="0">
              <a:defRPr/>
            </a:pPr>
            <a:r>
              <a:rPr lang="en-US" sz="2400" b="1" dirty="0">
                <a:solidFill>
                  <a:srgbClr val="000000"/>
                </a:solidFill>
                <a:ea typeface="Calibri" panose="020F0502020204030204" pitchFamily="34" charset="0"/>
              </a:rPr>
              <a:t> </a:t>
            </a:r>
            <a:endParaRPr lang="en-US" sz="28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61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2203450" y="85726"/>
            <a:ext cx="7772400" cy="981075"/>
          </a:xfrm>
        </p:spPr>
        <p:txBody>
          <a:bodyPr/>
          <a:lstStyle/>
          <a:p>
            <a:r>
              <a:rPr lang="en-US" altLang="en-US" sz="3200" b="1"/>
              <a:t>Visitors of 2017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1700" y="1066800"/>
            <a:ext cx="4038600" cy="4114800"/>
          </a:xfrm>
        </p:spPr>
        <p:txBody>
          <a:bodyPr/>
          <a:lstStyle/>
          <a:p>
            <a:pPr>
              <a:defRPr/>
            </a:pPr>
            <a:r>
              <a:rPr lang="en-US" sz="2000" dirty="0"/>
              <a:t>The David C. Seldin, MD, PhD Amyloid Research Training Award</a:t>
            </a:r>
          </a:p>
          <a:p>
            <a:pPr marL="0" indent="0" algn="ctr">
              <a:buNone/>
              <a:defRPr/>
            </a:pPr>
            <a:r>
              <a:rPr lang="en-US" sz="1600" dirty="0"/>
              <a:t>Roberta Mussinelli, MD (Cardiologist, Italy)</a:t>
            </a:r>
          </a:p>
        </p:txBody>
      </p:sp>
      <p:pic>
        <p:nvPicPr>
          <p:cNvPr id="26628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688" y="2514600"/>
            <a:ext cx="3338512" cy="367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246813" y="1066801"/>
            <a:ext cx="4038600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Summer internship in the Gerry Research Laboratory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800" dirty="0">
              <a:solidFill>
                <a:srgbClr val="000000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</a:rPr>
              <a:t>Analiese Fernandes (Undergrad, </a:t>
            </a:r>
            <a:r>
              <a:rPr lang="en-US" sz="1600" dirty="0" err="1">
                <a:solidFill>
                  <a:srgbClr val="000000"/>
                </a:solidFill>
              </a:rPr>
              <a:t>UPenn</a:t>
            </a:r>
            <a:r>
              <a:rPr lang="en-US" sz="1600" dirty="0">
                <a:solidFill>
                  <a:srgbClr val="000000"/>
                </a:solidFill>
              </a:rPr>
              <a:t> and Wharton)</a:t>
            </a:r>
          </a:p>
        </p:txBody>
      </p:sp>
      <p:pic>
        <p:nvPicPr>
          <p:cNvPr id="26630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6864" y="2506663"/>
            <a:ext cx="3487737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477000" y="5181601"/>
            <a:ext cx="388620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Christopher Mueller, MD (cardiologist, MCW, WI)</a:t>
            </a:r>
          </a:p>
        </p:txBody>
      </p:sp>
    </p:spTree>
    <p:extLst>
      <p:ext uri="{BB962C8B-B14F-4D97-AF65-F5344CB8AC3E}">
        <p14:creationId xmlns:p14="http://schemas.microsoft.com/office/powerpoint/2010/main" val="143724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2209800" y="76200"/>
            <a:ext cx="7772400" cy="1143000"/>
          </a:xfrm>
        </p:spPr>
        <p:txBody>
          <a:bodyPr/>
          <a:lstStyle/>
          <a:p>
            <a:r>
              <a:rPr lang="en-US" altLang="en-US" sz="3200" b="1"/>
              <a:t>Clinical Trials at BMC</a:t>
            </a:r>
            <a:br>
              <a:rPr lang="en-US" altLang="en-US" sz="3200" b="1"/>
            </a:br>
            <a:r>
              <a:rPr lang="en-US" altLang="en-US" sz="1600" b="1" i="1"/>
              <a:t>AL amyloidosis</a:t>
            </a:r>
            <a:r>
              <a:rPr lang="en-US" altLang="en-US" sz="1600" b="1"/>
              <a:t/>
            </a:r>
            <a:br>
              <a:rPr lang="en-US" altLang="en-US" sz="1600" b="1"/>
            </a:br>
            <a:endParaRPr lang="en-US" altLang="en-US" sz="160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981200" y="914400"/>
            <a:ext cx="8458200" cy="4114800"/>
          </a:xfrm>
        </p:spPr>
        <p:txBody>
          <a:bodyPr/>
          <a:lstStyle/>
          <a:p>
            <a:pPr>
              <a:defRPr/>
            </a:pPr>
            <a:r>
              <a:rPr lang="en-US" sz="1600" b="1" u="sng" dirty="0">
                <a:cs typeface="Arial" panose="020B0604020202020204" pitchFamily="34" charset="0"/>
              </a:rPr>
              <a:t>IRB #H-22838</a:t>
            </a:r>
            <a:r>
              <a:rPr lang="en-US" sz="1600" i="1" dirty="0">
                <a:cs typeface="Arial" panose="020B0604020202020204" pitchFamily="34" charset="0"/>
              </a:rPr>
              <a:t>: </a:t>
            </a:r>
            <a:r>
              <a:rPr lang="en-US" sz="1600" dirty="0">
                <a:cs typeface="Arial" panose="020B0604020202020204" pitchFamily="34" charset="0"/>
              </a:rPr>
              <a:t>Data, Tissue, Blood, and Urine Repository for Amyloid Diseases </a:t>
            </a:r>
          </a:p>
          <a:p>
            <a:pPr>
              <a:defRPr/>
            </a:pPr>
            <a:r>
              <a:rPr lang="en-US" sz="1600" b="1" u="sng" dirty="0">
                <a:cs typeface="Arial" panose="020B0604020202020204" pitchFamily="34" charset="0"/>
              </a:rPr>
              <a:t>IRB #H-36533/ BH3:</a:t>
            </a:r>
            <a:r>
              <a:rPr lang="en-US" sz="1600" dirty="0">
                <a:cs typeface="Arial" panose="020B0604020202020204" pitchFamily="34" charset="0"/>
              </a:rPr>
              <a:t> Assessment of apoptotic dependencies in AL amyloidosis in an effort to determine treatment response to anti-apoptotic therapies</a:t>
            </a:r>
          </a:p>
          <a:p>
            <a:pPr>
              <a:defRPr/>
            </a:pPr>
            <a:r>
              <a:rPr lang="en-US" sz="1600" b="1" dirty="0">
                <a:cs typeface="Arial" panose="020B0604020202020204" pitchFamily="34" charset="0"/>
              </a:rPr>
              <a:t>I</a:t>
            </a:r>
            <a:r>
              <a:rPr lang="en-US" sz="1600" b="1" u="sng" dirty="0">
                <a:cs typeface="Arial" panose="020B0604020202020204" pitchFamily="34" charset="0"/>
              </a:rPr>
              <a:t>RB #H-34469/ MRD</a:t>
            </a:r>
            <a:r>
              <a:rPr lang="en-US" sz="1600" b="1" dirty="0">
                <a:cs typeface="Arial" panose="020B0604020202020204" pitchFamily="34" charset="0"/>
              </a:rPr>
              <a:t>: </a:t>
            </a:r>
            <a:r>
              <a:rPr lang="en-US" sz="1600" dirty="0">
                <a:cs typeface="Arial" panose="020B0604020202020204" pitchFamily="34" charset="0"/>
              </a:rPr>
              <a:t>Assessment of Minimal Residual Disease (MRD) After Treatment with High Dose Melphalan and Autologous Stem Cell Transplantation (HDM/SCT) in Patients with AL Amyloidosis: Feasibility and Prognostic Significance </a:t>
            </a:r>
          </a:p>
          <a:p>
            <a:pPr>
              <a:defRPr/>
            </a:pPr>
            <a:r>
              <a:rPr lang="en-US" sz="1600" b="1" u="sng" dirty="0">
                <a:cs typeface="Arial" panose="020B0604020202020204" pitchFamily="34" charset="0"/>
              </a:rPr>
              <a:t>HIRB #2017-61/ Janssen </a:t>
            </a:r>
            <a:r>
              <a:rPr lang="en-US" sz="1600" b="1" u="sng" dirty="0" err="1">
                <a:cs typeface="Arial" panose="020B0604020202020204" pitchFamily="34" charset="0"/>
              </a:rPr>
              <a:t>Daratumumab</a:t>
            </a:r>
            <a:r>
              <a:rPr lang="en-US" sz="1600" b="1" u="sng" dirty="0">
                <a:cs typeface="Arial" panose="020B0604020202020204" pitchFamily="34" charset="0"/>
              </a:rPr>
              <a:t> #3001 (Andromeda)</a:t>
            </a:r>
            <a:r>
              <a:rPr lang="en-US" sz="1600" u="sng" dirty="0">
                <a:cs typeface="Arial" panose="020B0604020202020204" pitchFamily="34" charset="0"/>
              </a:rPr>
              <a:t>:</a:t>
            </a:r>
            <a:r>
              <a:rPr lang="en-US" sz="1600" dirty="0">
                <a:cs typeface="Arial" panose="020B0604020202020204" pitchFamily="34" charset="0"/>
              </a:rPr>
              <a:t> A Randomized Phase 3 Study to Evaluate the Efficacy and Safety of </a:t>
            </a:r>
            <a:r>
              <a:rPr lang="en-US" sz="1600" dirty="0" err="1">
                <a:cs typeface="Arial" panose="020B0604020202020204" pitchFamily="34" charset="0"/>
              </a:rPr>
              <a:t>Daratumumab</a:t>
            </a:r>
            <a:r>
              <a:rPr lang="en-US" sz="1600" dirty="0">
                <a:cs typeface="Arial" panose="020B0604020202020204" pitchFamily="34" charset="0"/>
              </a:rPr>
              <a:t> in Combination with Cyclophosphamide, Bortezomib and Dexamethasone (</a:t>
            </a:r>
            <a:r>
              <a:rPr lang="en-US" sz="1600" dirty="0" err="1">
                <a:cs typeface="Arial" panose="020B0604020202020204" pitchFamily="34" charset="0"/>
              </a:rPr>
              <a:t>CyBorD</a:t>
            </a:r>
            <a:r>
              <a:rPr lang="en-US" sz="1600" dirty="0">
                <a:cs typeface="Arial" panose="020B0604020202020204" pitchFamily="34" charset="0"/>
              </a:rPr>
              <a:t>) Compared With </a:t>
            </a:r>
            <a:r>
              <a:rPr lang="en-US" sz="1600" dirty="0" err="1">
                <a:cs typeface="Arial" panose="020B0604020202020204" pitchFamily="34" charset="0"/>
              </a:rPr>
              <a:t>CyBorD</a:t>
            </a:r>
            <a:r>
              <a:rPr lang="en-US" sz="1600" dirty="0">
                <a:cs typeface="Arial" panose="020B0604020202020204" pitchFamily="34" charset="0"/>
              </a:rPr>
              <a:t> Alone in Newly Diagnosed Systemic AL Amyloidosis </a:t>
            </a:r>
          </a:p>
          <a:p>
            <a:pPr>
              <a:defRPr/>
            </a:pPr>
            <a:r>
              <a:rPr lang="en-US" sz="1600" b="1" u="sng" dirty="0">
                <a:cs typeface="Arial" panose="020B0604020202020204" pitchFamily="34" charset="0"/>
              </a:rPr>
              <a:t>IRB #H-35835/ </a:t>
            </a:r>
            <a:r>
              <a:rPr lang="en-US" sz="1600" b="1" u="sng" dirty="0" err="1">
                <a:cs typeface="Arial" panose="020B0604020202020204" pitchFamily="34" charset="0"/>
              </a:rPr>
              <a:t>Evomela</a:t>
            </a:r>
            <a:r>
              <a:rPr lang="en-US" sz="1600" b="1" u="sng" dirty="0">
                <a:cs typeface="Arial" panose="020B0604020202020204" pitchFamily="34" charset="0"/>
              </a:rPr>
              <a:t>:</a:t>
            </a:r>
            <a:r>
              <a:rPr lang="en-US" sz="1600" dirty="0">
                <a:cs typeface="Arial" panose="020B0604020202020204" pitchFamily="34" charset="0"/>
              </a:rPr>
              <a:t> A Phase II Single-Center, Open-Label, Safety and Efficacy Study of Propylene Glycol-Free Melphalan Hydrochloride (</a:t>
            </a:r>
            <a:r>
              <a:rPr lang="en-US" sz="1600" dirty="0" err="1">
                <a:cs typeface="Arial" panose="020B0604020202020204" pitchFamily="34" charset="0"/>
              </a:rPr>
              <a:t>Evomela</a:t>
            </a:r>
            <a:r>
              <a:rPr lang="en-US" sz="1600" dirty="0">
                <a:cs typeface="Arial" panose="020B0604020202020204" pitchFamily="34" charset="0"/>
              </a:rPr>
              <a:t>) in AL Amyloidosis Patients Undergoing Autologous Stem Cell Transplantation </a:t>
            </a:r>
          </a:p>
          <a:p>
            <a:pPr>
              <a:defRPr/>
            </a:pPr>
            <a:r>
              <a:rPr lang="en-US" sz="1600" b="1" u="sng" dirty="0">
                <a:cs typeface="Arial" panose="020B0604020202020204" pitchFamily="34" charset="0"/>
              </a:rPr>
              <a:t>WIRB #2012-1122/ Millennium C16011:</a:t>
            </a:r>
            <a:r>
              <a:rPr lang="en-US" sz="1600" dirty="0">
                <a:cs typeface="Arial" panose="020B0604020202020204" pitchFamily="34" charset="0"/>
              </a:rPr>
              <a:t>  Phase 3, Rand’, Controlled, Open-label, Multicenter, Safety and Efficacy Study of Dexamethasone + Ixazomib or Physician’s Choice of Treatment Administered to Pts W/ Relapsed or Refractory AL Amyloidosis</a:t>
            </a:r>
          </a:p>
          <a:p>
            <a:pPr>
              <a:defRPr/>
            </a:pPr>
            <a:r>
              <a:rPr lang="en-US" sz="1600" dirty="0">
                <a:cs typeface="Arial" panose="020B0604020202020204" pitchFamily="34" charset="0"/>
              </a:rPr>
              <a:t> </a:t>
            </a:r>
            <a:r>
              <a:rPr lang="en-US" sz="1600" b="1" u="sng" dirty="0">
                <a:cs typeface="Arial" panose="020B0604020202020204" pitchFamily="34" charset="0"/>
              </a:rPr>
              <a:t>IRB #H-35360/ Janssen </a:t>
            </a:r>
            <a:r>
              <a:rPr lang="en-US" sz="1600" b="1" u="sng" dirty="0" err="1">
                <a:cs typeface="Arial" panose="020B0604020202020204" pitchFamily="34" charset="0"/>
              </a:rPr>
              <a:t>Daratumumab</a:t>
            </a:r>
            <a:r>
              <a:rPr lang="en-US" sz="1600" b="1" u="sng" dirty="0">
                <a:cs typeface="Arial" panose="020B0604020202020204" pitchFamily="34" charset="0"/>
              </a:rPr>
              <a:t> #2002:</a:t>
            </a:r>
            <a:r>
              <a:rPr lang="en-US" sz="1600" b="1" dirty="0">
                <a:cs typeface="Arial" panose="020B0604020202020204" pitchFamily="34" charset="0"/>
              </a:rPr>
              <a:t> </a:t>
            </a:r>
            <a:r>
              <a:rPr lang="en-US" sz="1600" dirty="0">
                <a:cs typeface="Arial" panose="020B0604020202020204" pitchFamily="34" charset="0"/>
              </a:rPr>
              <a:t>A Phase I-II Trial of </a:t>
            </a:r>
            <a:r>
              <a:rPr lang="en-US" sz="1600" dirty="0" err="1">
                <a:cs typeface="Arial" panose="020B0604020202020204" pitchFamily="34" charset="0"/>
              </a:rPr>
              <a:t>Daratumumab</a:t>
            </a:r>
            <a:r>
              <a:rPr lang="en-US" sz="1600" dirty="0">
                <a:cs typeface="Arial" panose="020B0604020202020204" pitchFamily="34" charset="0"/>
              </a:rPr>
              <a:t> for the treatment of patients with AL amyloidosis </a:t>
            </a:r>
          </a:p>
          <a:p>
            <a:pPr>
              <a:defRPr/>
            </a:pPr>
            <a:endParaRPr lang="en-US" dirty="0"/>
          </a:p>
          <a:p>
            <a:pPr marL="0" indent="0" algn="ctr">
              <a:buNone/>
              <a:defRPr/>
            </a:pPr>
            <a:r>
              <a:rPr lang="en-US" altLang="en-US" sz="1400" b="1" dirty="0">
                <a:solidFill>
                  <a:schemeClr val="tx2"/>
                </a:solidFill>
              </a:rPr>
              <a:t>http://www.bumc.bu.edu/cancercenter/clinicaltrials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77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3925" y="704850"/>
            <a:ext cx="7804150" cy="544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429000" y="6153151"/>
            <a:ext cx="5410200" cy="7080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4000" b="1" u="sng" dirty="0">
                <a:solidFill>
                  <a:srgbClr val="000000"/>
                </a:solidFill>
                <a:ea typeface="ＭＳ Ｐゴシック" panose="020B0600070205080204" pitchFamily="34" charset="-128"/>
                <a:hlinkClick r:id="rId3"/>
              </a:rPr>
              <a:t> </a:t>
            </a:r>
            <a:r>
              <a:rPr lang="en-US" altLang="en-US" sz="1400" b="1" dirty="0">
                <a:solidFill>
                  <a:srgbClr val="2D2DB9">
                    <a:lumMod val="60000"/>
                    <a:lumOff val="40000"/>
                  </a:srgbClr>
                </a:solidFill>
                <a:ea typeface="ＭＳ Ｐゴシック" panose="020B0600070205080204" pitchFamily="34" charset="-128"/>
                <a:hlinkClick r:id="rId3"/>
              </a:rPr>
              <a:t>www.bu.edu/amyloid</a:t>
            </a:r>
            <a:r>
              <a:rPr lang="en-US" altLang="en-US" sz="1400" b="1" dirty="0">
                <a:solidFill>
                  <a:srgbClr val="2D2DB9">
                    <a:lumMod val="60000"/>
                    <a:lumOff val="40000"/>
                  </a:srgbClr>
                </a:solidFill>
                <a:ea typeface="ＭＳ Ｐゴシック" panose="020B0600070205080204" pitchFamily="34" charset="-128"/>
              </a:rPr>
              <a:t>  </a:t>
            </a:r>
            <a:r>
              <a:rPr lang="en-US" altLang="en-US" sz="1400" b="1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    </a:t>
            </a:r>
            <a:r>
              <a:rPr lang="en-US" altLang="en-US" sz="14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vaishali.sanchorawala@bmc.org</a:t>
            </a:r>
          </a:p>
        </p:txBody>
      </p:sp>
      <p:sp>
        <p:nvSpPr>
          <p:cNvPr id="6" name="Oval 5"/>
          <p:cNvSpPr/>
          <p:nvPr/>
        </p:nvSpPr>
        <p:spPr>
          <a:xfrm>
            <a:off x="2971800" y="2206625"/>
            <a:ext cx="6553200" cy="35814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  <a:ea typeface="Osaka" pitchFamily="-84" charset="-128"/>
              </a:rPr>
              <a:t>Patients</a:t>
            </a:r>
          </a:p>
          <a:p>
            <a:pPr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  <a:ea typeface="Osaka" pitchFamily="-84" charset="-128"/>
              </a:rPr>
              <a:t>Clinical Trials Office</a:t>
            </a:r>
          </a:p>
          <a:p>
            <a:pPr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  <a:ea typeface="Osaka" pitchFamily="-84" charset="-128"/>
              </a:rPr>
              <a:t>Colleagues &amp; Collaborators</a:t>
            </a:r>
          </a:p>
          <a:p>
            <a:pPr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  <a:ea typeface="Osaka" pitchFamily="-84" charset="-128"/>
              </a:rPr>
              <a:t>Transplant and </a:t>
            </a:r>
            <a:r>
              <a:rPr lang="en-US" b="1" dirty="0" err="1">
                <a:solidFill>
                  <a:srgbClr val="000000"/>
                </a:solidFill>
                <a:ea typeface="Osaka" pitchFamily="-84" charset="-128"/>
              </a:rPr>
              <a:t>Pheresis</a:t>
            </a:r>
            <a:r>
              <a:rPr lang="en-US" b="1" dirty="0">
                <a:solidFill>
                  <a:srgbClr val="000000"/>
                </a:solidFill>
                <a:ea typeface="Osaka" pitchFamily="-84" charset="-128"/>
              </a:rPr>
              <a:t> Programs</a:t>
            </a:r>
          </a:p>
          <a:p>
            <a:pPr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  <a:ea typeface="Osaka" pitchFamily="-84" charset="-128"/>
              </a:rPr>
              <a:t>Boston University and Medical Center</a:t>
            </a:r>
          </a:p>
          <a:p>
            <a:pPr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err="1">
                <a:solidFill>
                  <a:srgbClr val="000000"/>
                </a:solidFill>
                <a:ea typeface="Osaka" pitchFamily="-84" charset="-128"/>
              </a:rPr>
              <a:t>Gruss</a:t>
            </a:r>
            <a:r>
              <a:rPr lang="en-US" b="1" dirty="0">
                <a:solidFill>
                  <a:srgbClr val="000000"/>
                </a:solidFill>
                <a:ea typeface="Osaka" pitchFamily="-84" charset="-128"/>
              </a:rPr>
              <a:t>, Wildflower, </a:t>
            </a:r>
            <a:r>
              <a:rPr lang="en-US" b="1" dirty="0" err="1">
                <a:solidFill>
                  <a:srgbClr val="000000"/>
                </a:solidFill>
                <a:ea typeface="Osaka" pitchFamily="-84" charset="-128"/>
              </a:rPr>
              <a:t>Brotherton</a:t>
            </a:r>
            <a:r>
              <a:rPr lang="en-US" b="1" dirty="0">
                <a:solidFill>
                  <a:srgbClr val="000000"/>
                </a:solidFill>
                <a:ea typeface="Osaka" pitchFamily="-84" charset="-128"/>
              </a:rPr>
              <a:t> Foundations</a:t>
            </a:r>
          </a:p>
          <a:p>
            <a:pPr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  <a:ea typeface="Osaka" pitchFamily="-84" charset="-128"/>
              </a:rPr>
              <a:t>International Society for Amyloidosis</a:t>
            </a:r>
          </a:p>
          <a:p>
            <a:pPr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  <a:ea typeface="Osaka" pitchFamily="-84" charset="-128"/>
              </a:rPr>
              <a:t>Amyloidosis Support Groups</a:t>
            </a:r>
          </a:p>
          <a:p>
            <a:pPr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  <a:ea typeface="Osaka" pitchFamily="-84" charset="-128"/>
              </a:rPr>
              <a:t>Amyloidosis Foundation </a:t>
            </a:r>
          </a:p>
          <a:p>
            <a:pPr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  <a:ea typeface="Osaka" pitchFamily="-84" charset="-128"/>
              </a:rPr>
              <a:t>NIH, AHA, FDA</a:t>
            </a:r>
          </a:p>
        </p:txBody>
      </p:sp>
      <p:pic>
        <p:nvPicPr>
          <p:cNvPr id="2867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814" y="82550"/>
            <a:ext cx="3000375" cy="10858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8464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620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522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163" y="0"/>
            <a:ext cx="9144000" cy="621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7627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1629</Words>
  <Application>Microsoft Office PowerPoint</Application>
  <PresentationFormat>Widescreen</PresentationFormat>
  <Paragraphs>391</Paragraphs>
  <Slides>51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51</vt:i4>
      </vt:variant>
    </vt:vector>
  </HeadingPairs>
  <TitlesOfParts>
    <vt:vector size="67" baseType="lpstr">
      <vt:lpstr>MS Mincho</vt:lpstr>
      <vt:lpstr>MS PGothic</vt:lpstr>
      <vt:lpstr>MS PGothic</vt:lpstr>
      <vt:lpstr>Arial</vt:lpstr>
      <vt:lpstr>Calibri</vt:lpstr>
      <vt:lpstr>Calibri Light</vt:lpstr>
      <vt:lpstr>Courier New</vt:lpstr>
      <vt:lpstr>Osaka</vt:lpstr>
      <vt:lpstr>Times</vt:lpstr>
      <vt:lpstr>Times New Roman</vt:lpstr>
      <vt:lpstr>Wingdings</vt:lpstr>
      <vt:lpstr>Office Theme</vt:lpstr>
      <vt:lpstr>1_Office Theme</vt:lpstr>
      <vt:lpstr>Default Design</vt:lpstr>
      <vt:lpstr>Worksheet</vt:lpstr>
      <vt:lpstr>Document</vt:lpstr>
      <vt:lpstr>Department of Medicine  Faculty Meeting May 22, 2018</vt:lpstr>
      <vt:lpstr>Announcements</vt:lpstr>
      <vt:lpstr>Grand Rounds / Chief’s Report</vt:lpstr>
      <vt:lpstr>K Grant Writing Workshop</vt:lpstr>
      <vt:lpstr>Faculty Development Seminars</vt:lpstr>
      <vt:lpstr>DOM Networking Dinners</vt:lpstr>
      <vt:lpstr>Faculty Grants</vt:lpstr>
      <vt:lpstr>Epic Billing and Scheduling Update</vt:lpstr>
      <vt:lpstr>3.2% drop in charges since EPIC </vt:lpstr>
      <vt:lpstr>395 Inp Notes Missing Charges </vt:lpstr>
      <vt:lpstr>Next steps </vt:lpstr>
      <vt:lpstr>Budget Update AY 18 and AY 19</vt:lpstr>
      <vt:lpstr>DOM Consolidated P&amp;L </vt:lpstr>
      <vt:lpstr>wRVU by Section</vt:lpstr>
      <vt:lpstr>$ per wRVU</vt:lpstr>
      <vt:lpstr>Appendix C: DOM Central P&amp;L </vt:lpstr>
      <vt:lpstr>DOM Annual Departmental Awards- Due  June 8, 2018 </vt:lpstr>
      <vt:lpstr>DOM Education Evaluation Core (EEC)</vt:lpstr>
      <vt:lpstr>Medical Educators Face Unique Challenges</vt:lpstr>
      <vt:lpstr>What is the EEC?</vt:lpstr>
      <vt:lpstr>One-on-One Consultations</vt:lpstr>
      <vt:lpstr>Faculty Development</vt:lpstr>
      <vt:lpstr>Group Trainings</vt:lpstr>
      <vt:lpstr>Online Writing Course</vt:lpstr>
      <vt:lpstr>Networking</vt:lpstr>
      <vt:lpstr>BUSM/DOM Resources</vt:lpstr>
      <vt:lpstr>EEC Website</vt:lpstr>
      <vt:lpstr>BU Resources</vt:lpstr>
      <vt:lpstr>Questions?</vt:lpstr>
      <vt:lpstr>PowerPoint Presentation</vt:lpstr>
      <vt:lpstr>Mission and Vision</vt:lpstr>
      <vt:lpstr>PowerPoint Presentation</vt:lpstr>
      <vt:lpstr>Highlights</vt:lpstr>
      <vt:lpstr>PowerPoint Presentation</vt:lpstr>
      <vt:lpstr>PowerPoint Presentation</vt:lpstr>
      <vt:lpstr>PowerPoint Presentation</vt:lpstr>
      <vt:lpstr>Amyloidosis Center  Clinical Program</vt:lpstr>
      <vt:lpstr>Clinical Program Highlights</vt:lpstr>
      <vt:lpstr>Highlights</vt:lpstr>
      <vt:lpstr>Highlights</vt:lpstr>
      <vt:lpstr>PowerPoint Presentation</vt:lpstr>
      <vt:lpstr>PowerPoint Presentation</vt:lpstr>
      <vt:lpstr>Multi-Disciplinary Program Schedule </vt:lpstr>
      <vt:lpstr>PowerPoint Presentation</vt:lpstr>
      <vt:lpstr>Impact Report: 2017 </vt:lpstr>
      <vt:lpstr>Impact Report: 2017</vt:lpstr>
      <vt:lpstr>Visitors of 2017</vt:lpstr>
      <vt:lpstr>Clinical Trials at BMC AL amyloidosis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of Medicine  Faculty Meeting May 22, 2018</dc:title>
  <dc:creator>Coleman, David L</dc:creator>
  <cp:lastModifiedBy>Visconti, Jennifer</cp:lastModifiedBy>
  <cp:revision>12</cp:revision>
  <dcterms:created xsi:type="dcterms:W3CDTF">2018-05-20T19:10:13Z</dcterms:created>
  <dcterms:modified xsi:type="dcterms:W3CDTF">2018-05-23T13:42:46Z</dcterms:modified>
</cp:coreProperties>
</file>