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5" r:id="rId8"/>
    <p:sldId id="261" r:id="rId9"/>
    <p:sldId id="264" r:id="rId10"/>
    <p:sldId id="265" r:id="rId11"/>
    <p:sldId id="266" r:id="rId12"/>
    <p:sldId id="267" r:id="rId13"/>
    <p:sldId id="268" r:id="rId14"/>
    <p:sldId id="292" r:id="rId15"/>
    <p:sldId id="293" r:id="rId16"/>
    <p:sldId id="294" r:id="rId17"/>
    <p:sldId id="270" r:id="rId18"/>
    <p:sldId id="262" r:id="rId19"/>
    <p:sldId id="271" r:id="rId20"/>
    <p:sldId id="272" r:id="rId21"/>
    <p:sldId id="273" r:id="rId22"/>
    <p:sldId id="274" r:id="rId23"/>
    <p:sldId id="263" r:id="rId24"/>
    <p:sldId id="277" r:id="rId25"/>
    <p:sldId id="280" r:id="rId26"/>
    <p:sldId id="281" r:id="rId27"/>
    <p:sldId id="282" r:id="rId28"/>
    <p:sldId id="278" r:id="rId29"/>
    <p:sldId id="279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56CE-4883-5A4D-9558-2CCB170A1092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A2D-EDBD-4B45-8106-0213936FD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56CE-4883-5A4D-9558-2CCB170A1092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A2D-EDBD-4B45-8106-0213936FD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56CE-4883-5A4D-9558-2CCB170A1092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A2D-EDBD-4B45-8106-0213936FD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56CE-4883-5A4D-9558-2CCB170A1092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A2D-EDBD-4B45-8106-0213936FD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56CE-4883-5A4D-9558-2CCB170A1092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A2D-EDBD-4B45-8106-0213936FD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56CE-4883-5A4D-9558-2CCB170A1092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A2D-EDBD-4B45-8106-0213936FD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56CE-4883-5A4D-9558-2CCB170A1092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A2D-EDBD-4B45-8106-0213936FD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56CE-4883-5A4D-9558-2CCB170A1092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A2D-EDBD-4B45-8106-0213936FD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56CE-4883-5A4D-9558-2CCB170A1092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A2D-EDBD-4B45-8106-0213936FD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56CE-4883-5A4D-9558-2CCB170A1092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A2D-EDBD-4B45-8106-0213936FD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56CE-4883-5A4D-9558-2CCB170A1092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8A2D-EDBD-4B45-8106-0213936FD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56CE-4883-5A4D-9558-2CCB170A1092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78A2D-EDBD-4B45-8106-0213936FD3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Board Review: Anemia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Greg </a:t>
            </a:r>
            <a:r>
              <a:rPr lang="en-US" dirty="0" err="1" smtClean="0"/>
              <a:t>Radin</a:t>
            </a:r>
            <a:endParaRPr lang="en-US" dirty="0" smtClean="0"/>
          </a:p>
          <a:p>
            <a:r>
              <a:rPr lang="en-US" dirty="0" smtClean="0"/>
              <a:t>7/9/2013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7818"/>
            <a:ext cx="8229600" cy="560834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likely diagnosis is </a:t>
            </a:r>
            <a:r>
              <a:rPr lang="en-US" b="1" dirty="0"/>
              <a:t>iron deficiency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Ferritin</a:t>
            </a:r>
            <a:r>
              <a:rPr lang="en-US" dirty="0" smtClean="0"/>
              <a:t> &lt;15 highest diagnostic accuracy</a:t>
            </a:r>
          </a:p>
          <a:p>
            <a:pPr lvl="1"/>
            <a:r>
              <a:rPr lang="en-US" dirty="0" smtClean="0"/>
              <a:t>High RDW</a:t>
            </a:r>
          </a:p>
          <a:p>
            <a:pPr lvl="1"/>
            <a:r>
              <a:rPr lang="en-US" dirty="0" smtClean="0"/>
              <a:t>May have </a:t>
            </a:r>
            <a:r>
              <a:rPr lang="en-US" dirty="0" err="1" smtClean="0"/>
              <a:t>thrombocytosis</a:t>
            </a:r>
            <a:r>
              <a:rPr lang="en-US" dirty="0" smtClean="0"/>
              <a:t> (benign) </a:t>
            </a:r>
          </a:p>
          <a:p>
            <a:pPr lvl="1"/>
            <a:r>
              <a:rPr lang="en-US" dirty="0" smtClean="0"/>
              <a:t>BM </a:t>
            </a:r>
            <a:r>
              <a:rPr lang="en-US" dirty="0" err="1" smtClean="0"/>
              <a:t>bx</a:t>
            </a:r>
            <a:r>
              <a:rPr lang="en-US" dirty="0" smtClean="0"/>
              <a:t> for stainable iron is gold standard (rarely necessary)</a:t>
            </a:r>
          </a:p>
          <a:p>
            <a:r>
              <a:rPr lang="en-US" dirty="0" smtClean="0"/>
              <a:t>Smear: variations </a:t>
            </a:r>
            <a:r>
              <a:rPr lang="en-US" dirty="0"/>
              <a:t>in </a:t>
            </a:r>
            <a:r>
              <a:rPr lang="en-US" b="1" dirty="0"/>
              <a:t>erythrocyte size and shape </a:t>
            </a:r>
            <a:r>
              <a:rPr lang="en-US" dirty="0"/>
              <a:t>(</a:t>
            </a:r>
            <a:r>
              <a:rPr lang="en-US" dirty="0" err="1"/>
              <a:t>anisopoikilocytosis</a:t>
            </a:r>
            <a:r>
              <a:rPr lang="en-US" dirty="0"/>
              <a:t>) and </a:t>
            </a:r>
            <a:r>
              <a:rPr lang="en-US" b="1" dirty="0"/>
              <a:t>increased central pallor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Pt’s may have symptoms of iron-deficiency without anemia</a:t>
            </a:r>
          </a:p>
          <a:p>
            <a:pPr lvl="1"/>
            <a:r>
              <a:rPr lang="en-US" dirty="0" smtClean="0"/>
              <a:t>Fatigue, irritability, headache, pica </a:t>
            </a:r>
          </a:p>
          <a:p>
            <a:r>
              <a:rPr lang="en-US" dirty="0" smtClean="0"/>
              <a:t>Treatment: PO iron salts </a:t>
            </a:r>
          </a:p>
          <a:p>
            <a:pPr lvl="1"/>
            <a:r>
              <a:rPr lang="en-US" dirty="0" smtClean="0"/>
              <a:t>Take on an empty stomach (</a:t>
            </a:r>
            <a:r>
              <a:rPr lang="en-US" dirty="0" err="1" smtClean="0"/>
              <a:t>absorbtion</a:t>
            </a:r>
            <a:r>
              <a:rPr lang="en-US" dirty="0" smtClean="0"/>
              <a:t> inhibited by antacids, </a:t>
            </a:r>
            <a:r>
              <a:rPr lang="en-US" dirty="0" err="1" smtClean="0"/>
              <a:t>abx</a:t>
            </a:r>
            <a:r>
              <a:rPr lang="en-US" dirty="0" smtClean="0"/>
              <a:t>, cereals dietary fibers</a:t>
            </a:r>
          </a:p>
          <a:p>
            <a:pPr lvl="1"/>
            <a:r>
              <a:rPr lang="en-US" dirty="0" smtClean="0"/>
              <a:t>Expect </a:t>
            </a:r>
            <a:r>
              <a:rPr lang="en-US" dirty="0" err="1" smtClean="0"/>
              <a:t>reticulocytosis</a:t>
            </a:r>
            <a:r>
              <a:rPr lang="en-US" dirty="0" smtClean="0"/>
              <a:t> in 7-12 days, </a:t>
            </a:r>
            <a:r>
              <a:rPr lang="en-US" dirty="0" err="1" smtClean="0"/>
              <a:t>Hb</a:t>
            </a:r>
            <a:r>
              <a:rPr lang="en-US" dirty="0" smtClean="0"/>
              <a:t> increase in several weeks</a:t>
            </a:r>
          </a:p>
          <a:p>
            <a:pPr lvl="2"/>
            <a:r>
              <a:rPr lang="en-US" dirty="0" smtClean="0"/>
              <a:t>Try stopping iron after 3-6 months</a:t>
            </a:r>
          </a:p>
          <a:p>
            <a:pPr lvl="1"/>
            <a:r>
              <a:rPr lang="en-US" dirty="0" smtClean="0"/>
              <a:t>only use IV if unable to absorb, failure of treatment, or on HD</a:t>
            </a:r>
          </a:p>
          <a:p>
            <a:r>
              <a:rPr lang="en-US" dirty="0" smtClean="0"/>
              <a:t>Must look for </a:t>
            </a:r>
            <a:r>
              <a:rPr lang="en-US" b="1" dirty="0" smtClean="0"/>
              <a:t>source of blood loss</a:t>
            </a:r>
            <a:r>
              <a:rPr lang="en-US" dirty="0" smtClean="0"/>
              <a:t> (menstrual, colon CA)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238"/>
            <a:ext cx="8229600" cy="58549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22F recently </a:t>
            </a:r>
            <a:r>
              <a:rPr lang="en-US" dirty="0"/>
              <a:t>diagnosed with</a:t>
            </a:r>
            <a:r>
              <a:rPr lang="en-US" dirty="0" smtClean="0"/>
              <a:t> SLE </a:t>
            </a:r>
            <a:r>
              <a:rPr lang="en-US" dirty="0"/>
              <a:t>manifesting as painful joints, </a:t>
            </a:r>
            <a:r>
              <a:rPr lang="en-US" dirty="0" err="1"/>
              <a:t>malar</a:t>
            </a:r>
            <a:r>
              <a:rPr lang="en-US" dirty="0"/>
              <a:t> photosensitive rash, oral </a:t>
            </a:r>
            <a:r>
              <a:rPr lang="en-US" dirty="0" err="1"/>
              <a:t>aphthous</a:t>
            </a:r>
            <a:r>
              <a:rPr lang="en-US" dirty="0"/>
              <a:t> ulcers, and a positive antinuclear antibody and anti-Smith </a:t>
            </a:r>
            <a:r>
              <a:rPr lang="en-US" dirty="0" smtClean="0"/>
              <a:t>abs. Normal menses </a:t>
            </a:r>
          </a:p>
          <a:p>
            <a:r>
              <a:rPr lang="en-US" dirty="0" smtClean="0"/>
              <a:t>Meds: </a:t>
            </a:r>
            <a:r>
              <a:rPr lang="en-US" dirty="0" err="1"/>
              <a:t>hydroxychloroquine</a:t>
            </a:r>
            <a:r>
              <a:rPr lang="en-US" dirty="0"/>
              <a:t> and a multivitamin.</a:t>
            </a:r>
            <a:endParaRPr lang="en-US" dirty="0" smtClean="0"/>
          </a:p>
          <a:p>
            <a:r>
              <a:rPr lang="en-US" dirty="0" smtClean="0"/>
              <a:t>Vitals: 37.2 </a:t>
            </a:r>
            <a:r>
              <a:rPr lang="en-US" dirty="0"/>
              <a:t>°C (99.0 °F),</a:t>
            </a:r>
            <a:r>
              <a:rPr lang="en-US" dirty="0" smtClean="0"/>
              <a:t> BP </a:t>
            </a:r>
            <a:r>
              <a:rPr lang="en-US" dirty="0"/>
              <a:t>126/</a:t>
            </a:r>
            <a:r>
              <a:rPr lang="en-US" dirty="0" smtClean="0"/>
              <a:t>78, HR </a:t>
            </a:r>
            <a:r>
              <a:rPr lang="en-US" dirty="0"/>
              <a:t>88/min,</a:t>
            </a:r>
            <a:r>
              <a:rPr lang="en-US" dirty="0" smtClean="0"/>
              <a:t> RR </a:t>
            </a:r>
            <a:r>
              <a:rPr lang="en-US" dirty="0"/>
              <a:t>17/min. BMI is 20.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malar</a:t>
            </a:r>
            <a:r>
              <a:rPr lang="en-US" dirty="0" smtClean="0"/>
              <a:t> </a:t>
            </a:r>
            <a:r>
              <a:rPr lang="en-US" dirty="0"/>
              <a:t>rash and thinning hair,</a:t>
            </a:r>
            <a:r>
              <a:rPr lang="en-US" dirty="0" smtClean="0"/>
              <a:t> no </a:t>
            </a:r>
            <a:r>
              <a:rPr lang="en-US" dirty="0"/>
              <a:t>joint abnormalities, oral lesions, pericardial or pleural rubs, or heart murmurs.</a:t>
            </a:r>
            <a:endParaRPr lang="en-US" dirty="0" smtClean="0"/>
          </a:p>
          <a:p>
            <a:r>
              <a:rPr lang="en-US" dirty="0" err="1" smtClean="0"/>
              <a:t>Hb</a:t>
            </a:r>
            <a:r>
              <a:rPr lang="en-US" dirty="0" smtClean="0"/>
              <a:t> 8.2 WBC 3.9</a:t>
            </a:r>
          </a:p>
          <a:p>
            <a:r>
              <a:rPr lang="en-US" dirty="0" smtClean="0"/>
              <a:t>Iron 18, TIBC 180, </a:t>
            </a:r>
            <a:r>
              <a:rPr lang="en-US" dirty="0" err="1" smtClean="0"/>
              <a:t>Ferritin</a:t>
            </a:r>
            <a:r>
              <a:rPr lang="en-US" dirty="0" smtClean="0"/>
              <a:t> 556</a:t>
            </a:r>
          </a:p>
          <a:p>
            <a:r>
              <a:rPr lang="en-US" dirty="0" smtClean="0"/>
              <a:t>Cr 1.0 </a:t>
            </a:r>
          </a:p>
          <a:p>
            <a:r>
              <a:rPr lang="en-US" dirty="0" smtClean="0"/>
              <a:t>Smear…</a:t>
            </a:r>
          </a:p>
          <a:p>
            <a:endParaRPr lang="en-US" dirty="0" smtClean="0"/>
          </a:p>
          <a:p>
            <a:r>
              <a:rPr lang="en-US" dirty="0" smtClean="0"/>
              <a:t>Cause of anemia?</a:t>
            </a:r>
          </a:p>
          <a:p>
            <a:r>
              <a:rPr lang="en-US" dirty="0" smtClean="0"/>
              <a:t>A) inflammatory anemia</a:t>
            </a:r>
          </a:p>
          <a:p>
            <a:r>
              <a:rPr lang="en-US" dirty="0" smtClean="0"/>
              <a:t>B) iron deficiency</a:t>
            </a:r>
          </a:p>
          <a:p>
            <a:r>
              <a:rPr lang="en-US" dirty="0" smtClean="0"/>
              <a:t>C) MAHA</a:t>
            </a:r>
          </a:p>
          <a:p>
            <a:r>
              <a:rPr lang="en-US" dirty="0" smtClean="0"/>
              <a:t>D) Warm </a:t>
            </a:r>
            <a:r>
              <a:rPr lang="en-US" dirty="0" err="1" smtClean="0"/>
              <a:t>ab</a:t>
            </a:r>
            <a:r>
              <a:rPr lang="en-US" dirty="0" smtClean="0"/>
              <a:t>-associated </a:t>
            </a:r>
            <a:r>
              <a:rPr lang="en-US" dirty="0" err="1" smtClean="0"/>
              <a:t>hemolysis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7-04 at 10.56.3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765" r="-87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1108"/>
            <a:ext cx="8229600" cy="54850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patient has </a:t>
            </a:r>
            <a:r>
              <a:rPr lang="en-US" b="1" dirty="0"/>
              <a:t>inflammatory anemia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Initially </a:t>
            </a:r>
            <a:r>
              <a:rPr lang="en-US" b="1" dirty="0" err="1"/>
              <a:t>normocytic</a:t>
            </a:r>
            <a:r>
              <a:rPr lang="en-US" b="1" dirty="0"/>
              <a:t> and </a:t>
            </a:r>
            <a:r>
              <a:rPr lang="en-US" b="1" dirty="0" err="1"/>
              <a:t>normochromic</a:t>
            </a:r>
            <a:r>
              <a:rPr lang="en-US" dirty="0"/>
              <a:t> but can become </a:t>
            </a:r>
            <a:r>
              <a:rPr lang="en-US" b="1" dirty="0" err="1"/>
              <a:t>hypochromic</a:t>
            </a:r>
            <a:r>
              <a:rPr lang="en-US" b="1" dirty="0"/>
              <a:t> and </a:t>
            </a:r>
            <a:r>
              <a:rPr lang="en-US" b="1" dirty="0" err="1"/>
              <a:t>microcytic</a:t>
            </a:r>
            <a:r>
              <a:rPr lang="en-US" dirty="0"/>
              <a:t> over time.</a:t>
            </a:r>
            <a:r>
              <a:rPr lang="en-US" dirty="0" smtClean="0"/>
              <a:t> </a:t>
            </a:r>
          </a:p>
          <a:p>
            <a:r>
              <a:rPr lang="en-US" b="1" dirty="0" err="1" smtClean="0"/>
              <a:t>Reticulocyte</a:t>
            </a:r>
            <a:r>
              <a:rPr lang="en-US" b="1" dirty="0" smtClean="0"/>
              <a:t> count:</a:t>
            </a:r>
            <a:r>
              <a:rPr lang="en-US" dirty="0" smtClean="0"/>
              <a:t> low</a:t>
            </a:r>
          </a:p>
          <a:p>
            <a:r>
              <a:rPr lang="en-US" b="1" dirty="0" smtClean="0"/>
              <a:t>Iron: </a:t>
            </a:r>
            <a:r>
              <a:rPr lang="en-US" dirty="0" smtClean="0"/>
              <a:t>low or normal </a:t>
            </a:r>
            <a:r>
              <a:rPr lang="en-US" b="1" dirty="0" smtClean="0"/>
              <a:t>TIBC: </a:t>
            </a:r>
            <a:r>
              <a:rPr lang="en-US" dirty="0" smtClean="0"/>
              <a:t>low </a:t>
            </a:r>
            <a:r>
              <a:rPr lang="en-US" b="1" dirty="0" err="1" smtClean="0"/>
              <a:t>Ferritin</a:t>
            </a:r>
            <a:r>
              <a:rPr lang="en-US" b="1" dirty="0" smtClean="0"/>
              <a:t>:</a:t>
            </a:r>
            <a:r>
              <a:rPr lang="en-US" dirty="0" smtClean="0"/>
              <a:t> high</a:t>
            </a:r>
          </a:p>
          <a:p>
            <a:r>
              <a:rPr lang="en-US" b="1" dirty="0" smtClean="0"/>
              <a:t>Smear</a:t>
            </a:r>
            <a:r>
              <a:rPr lang="en-US" dirty="0" smtClean="0"/>
              <a:t>: normal or may show </a:t>
            </a:r>
            <a:r>
              <a:rPr lang="en-US" dirty="0" err="1" smtClean="0"/>
              <a:t>microcytic</a:t>
            </a:r>
            <a:r>
              <a:rPr lang="en-US" dirty="0" smtClean="0"/>
              <a:t> </a:t>
            </a:r>
            <a:r>
              <a:rPr lang="en-US" dirty="0" err="1" smtClean="0"/>
              <a:t>hypochromic</a:t>
            </a:r>
            <a:r>
              <a:rPr lang="en-US" dirty="0" smtClean="0"/>
              <a:t> erythrocytes as in iron deficiency, not diagnostic</a:t>
            </a:r>
          </a:p>
          <a:p>
            <a:r>
              <a:rPr lang="en-US" b="1" dirty="0" err="1" smtClean="0"/>
              <a:t>Pathophysiology</a:t>
            </a:r>
            <a:r>
              <a:rPr lang="en-US" dirty="0" smtClean="0"/>
              <a:t>: elevated </a:t>
            </a:r>
            <a:r>
              <a:rPr lang="en-US" dirty="0" err="1"/>
              <a:t>hepcidin</a:t>
            </a:r>
            <a:r>
              <a:rPr lang="en-US" dirty="0"/>
              <a:t> levels that develop in response to inflammatory cytokines, including interleukin-1, interleukin-6, and </a:t>
            </a:r>
            <a:r>
              <a:rPr lang="en-US" dirty="0" smtClean="0"/>
              <a:t>interferon </a:t>
            </a:r>
            <a:r>
              <a:rPr lang="en-US" dirty="0"/>
              <a:t>decreases iron absorption from the gut and the release of iron from </a:t>
            </a:r>
            <a:r>
              <a:rPr lang="en-US" dirty="0" smtClean="0"/>
              <a:t>macrophages</a:t>
            </a:r>
          </a:p>
          <a:p>
            <a:r>
              <a:rPr lang="en-US" dirty="0" smtClean="0"/>
              <a:t>Treatment: treat underlying process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47"/>
            <a:ext cx="8229600" cy="601039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87M seen for </a:t>
            </a:r>
            <a:r>
              <a:rPr lang="en-US" dirty="0" err="1" smtClean="0"/>
              <a:t>f/u</a:t>
            </a:r>
            <a:r>
              <a:rPr lang="en-US" dirty="0" smtClean="0"/>
              <a:t> of 8 months asymptomatic anemia</a:t>
            </a:r>
          </a:p>
          <a:p>
            <a:r>
              <a:rPr lang="en-US" dirty="0" smtClean="0"/>
              <a:t>PMH: HTN, HL</a:t>
            </a:r>
          </a:p>
          <a:p>
            <a:r>
              <a:rPr lang="en-US" dirty="0" smtClean="0"/>
              <a:t>Meds: </a:t>
            </a:r>
            <a:r>
              <a:rPr lang="en-US" dirty="0" err="1" smtClean="0"/>
              <a:t>lisinopril</a:t>
            </a:r>
            <a:r>
              <a:rPr lang="en-US" dirty="0" smtClean="0"/>
              <a:t>, </a:t>
            </a:r>
            <a:r>
              <a:rPr lang="en-US" dirty="0" err="1" smtClean="0"/>
              <a:t>atorvastatin</a:t>
            </a:r>
            <a:r>
              <a:rPr lang="en-US" dirty="0" smtClean="0"/>
              <a:t>, ASA 81</a:t>
            </a:r>
          </a:p>
          <a:p>
            <a:r>
              <a:rPr lang="en-US" dirty="0" smtClean="0"/>
              <a:t>Vitals: T 98.0 BP 137/78, HR 88, RR 17 BMI 19</a:t>
            </a:r>
          </a:p>
          <a:p>
            <a:r>
              <a:rPr lang="en-US" dirty="0" smtClean="0"/>
              <a:t>Exam: +S4, otherwise normal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11.4 WBC 6.2, </a:t>
            </a:r>
            <a:r>
              <a:rPr lang="en-US" dirty="0" err="1" smtClean="0"/>
              <a:t>Plt</a:t>
            </a:r>
            <a:r>
              <a:rPr lang="en-US" dirty="0" smtClean="0"/>
              <a:t> 225</a:t>
            </a:r>
          </a:p>
          <a:p>
            <a:r>
              <a:rPr lang="en-US" dirty="0" smtClean="0"/>
              <a:t>MCV 90, </a:t>
            </a:r>
            <a:r>
              <a:rPr lang="en-US" dirty="0" err="1" smtClean="0"/>
              <a:t>Retic</a:t>
            </a:r>
            <a:r>
              <a:rPr lang="en-US" dirty="0" smtClean="0"/>
              <a:t> 0.8%</a:t>
            </a:r>
          </a:p>
          <a:p>
            <a:r>
              <a:rPr lang="en-US" dirty="0" smtClean="0"/>
              <a:t>Iron 78, TIBC 356 </a:t>
            </a:r>
            <a:r>
              <a:rPr lang="en-US" dirty="0" err="1" smtClean="0"/>
              <a:t>Ferritin</a:t>
            </a:r>
            <a:r>
              <a:rPr lang="en-US" dirty="0" smtClean="0"/>
              <a:t> 187</a:t>
            </a:r>
          </a:p>
          <a:p>
            <a:r>
              <a:rPr lang="en-US" dirty="0" err="1" smtClean="0"/>
              <a:t>Creatinine</a:t>
            </a:r>
            <a:r>
              <a:rPr lang="en-US" dirty="0" smtClean="0"/>
              <a:t> 1.5</a:t>
            </a:r>
          </a:p>
          <a:p>
            <a:r>
              <a:rPr lang="en-US" dirty="0" smtClean="0"/>
              <a:t>Smear: </a:t>
            </a:r>
            <a:r>
              <a:rPr lang="en-US" dirty="0" err="1" smtClean="0"/>
              <a:t>normocytic</a:t>
            </a:r>
            <a:r>
              <a:rPr lang="en-US" dirty="0" smtClean="0"/>
              <a:t>, </a:t>
            </a:r>
            <a:r>
              <a:rPr lang="en-US" dirty="0" err="1" smtClean="0"/>
              <a:t>normochromic</a:t>
            </a:r>
            <a:r>
              <a:rPr lang="en-US" dirty="0" smtClean="0"/>
              <a:t> anemia</a:t>
            </a:r>
          </a:p>
          <a:p>
            <a:endParaRPr lang="en-US" dirty="0" smtClean="0"/>
          </a:p>
          <a:p>
            <a:r>
              <a:rPr lang="en-US" dirty="0" smtClean="0"/>
              <a:t>Most likely cause?</a:t>
            </a:r>
          </a:p>
          <a:p>
            <a:r>
              <a:rPr lang="en-US" dirty="0" smtClean="0"/>
              <a:t>A) old age</a:t>
            </a:r>
          </a:p>
          <a:p>
            <a:r>
              <a:rPr lang="en-US" dirty="0" smtClean="0"/>
              <a:t>B) inflammatory</a:t>
            </a:r>
          </a:p>
          <a:p>
            <a:r>
              <a:rPr lang="en-US" dirty="0" smtClean="0"/>
              <a:t>C) iron deficiency</a:t>
            </a:r>
          </a:p>
          <a:p>
            <a:r>
              <a:rPr lang="en-US" dirty="0" smtClean="0"/>
              <a:t>D) kidney disease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 of kidney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Reduced EPO production due to renal cortical loss</a:t>
            </a:r>
          </a:p>
          <a:p>
            <a:r>
              <a:rPr lang="en-US" dirty="0" smtClean="0"/>
              <a:t>Onset around GFR of 60</a:t>
            </a:r>
          </a:p>
          <a:p>
            <a:r>
              <a:rPr lang="en-US" dirty="0" err="1" smtClean="0"/>
              <a:t>Dx</a:t>
            </a:r>
            <a:r>
              <a:rPr lang="en-US" dirty="0" smtClean="0"/>
              <a:t>: rule out other causes of anemia</a:t>
            </a:r>
          </a:p>
          <a:p>
            <a:pPr lvl="1"/>
            <a:r>
              <a:rPr lang="en-US" dirty="0" smtClean="0"/>
              <a:t>Consider measuring EPO level if uncertain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EPO-stimulating agent if needed after correction of other factors</a:t>
            </a:r>
          </a:p>
          <a:p>
            <a:endParaRPr lang="en-US" dirty="0" smtClean="0"/>
          </a:p>
          <a:p>
            <a:r>
              <a:rPr lang="en-US" dirty="0" smtClean="0"/>
              <a:t>Anemia is always pathologic even if elderly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3-07-07 at 4.40.3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574" r="-5574"/>
          <a:stretch>
            <a:fillRect/>
          </a:stretch>
        </p:blipFill>
        <p:spPr>
          <a:xfrm>
            <a:off x="358560" y="478261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739781" y="5264478"/>
            <a:ext cx="749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Primarily occurs in renal </a:t>
            </a:r>
            <a:r>
              <a:rPr lang="en-US" dirty="0" err="1" smtClean="0"/>
              <a:t>peritubular</a:t>
            </a:r>
            <a:r>
              <a:rPr lang="en-US" dirty="0" smtClean="0"/>
              <a:t> capillary endothelium  </a:t>
            </a:r>
          </a:p>
          <a:p>
            <a:pPr>
              <a:buFont typeface="Arial"/>
              <a:buChar char="•"/>
            </a:pPr>
            <a:r>
              <a:rPr lang="en-US" dirty="0" smtClean="0"/>
              <a:t>Liver takes over at a lower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 err="1" smtClean="0"/>
              <a:t>setpoint</a:t>
            </a:r>
            <a:r>
              <a:rPr lang="en-US" dirty="0" smtClean="0"/>
              <a:t> in ESRD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804"/>
            <a:ext cx="8229600" cy="557135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29F college student at PCP to establish care</a:t>
            </a:r>
          </a:p>
          <a:p>
            <a:r>
              <a:rPr lang="en-US" dirty="0" smtClean="0"/>
              <a:t>Full-time college student, runs 3 miles twice weekly, but complains of mild fatigue in the evening.</a:t>
            </a:r>
          </a:p>
          <a:p>
            <a:r>
              <a:rPr lang="en-US" dirty="0" smtClean="0"/>
              <a:t>PMH: hereditary </a:t>
            </a:r>
            <a:r>
              <a:rPr lang="en-US" dirty="0" err="1" smtClean="0"/>
              <a:t>sperocytosis</a:t>
            </a:r>
            <a:r>
              <a:rPr lang="en-US" dirty="0" smtClean="0"/>
              <a:t> (onset at age 10)</a:t>
            </a:r>
          </a:p>
          <a:p>
            <a:r>
              <a:rPr lang="en-US" dirty="0" smtClean="0"/>
              <a:t>Meds: </a:t>
            </a:r>
            <a:r>
              <a:rPr lang="en-US" dirty="0" err="1" smtClean="0"/>
              <a:t>folate</a:t>
            </a:r>
            <a:endParaRPr lang="en-US" dirty="0" smtClean="0"/>
          </a:p>
          <a:p>
            <a:r>
              <a:rPr lang="en-US" dirty="0" smtClean="0"/>
              <a:t>Vitals: T97.4, BP 133/62, HR 68, RR 18</a:t>
            </a:r>
          </a:p>
          <a:p>
            <a:r>
              <a:rPr lang="en-US" dirty="0" smtClean="0"/>
              <a:t>Exam: </a:t>
            </a:r>
            <a:r>
              <a:rPr lang="en-US" dirty="0" err="1" smtClean="0"/>
              <a:t>scleral</a:t>
            </a:r>
            <a:r>
              <a:rPr lang="en-US" dirty="0" smtClean="0"/>
              <a:t> </a:t>
            </a:r>
            <a:r>
              <a:rPr lang="en-US" dirty="0" err="1" smtClean="0"/>
              <a:t>icterus</a:t>
            </a:r>
            <a:r>
              <a:rPr lang="en-US" dirty="0" smtClean="0"/>
              <a:t>, no </a:t>
            </a:r>
            <a:r>
              <a:rPr lang="en-US" dirty="0" err="1" smtClean="0"/>
              <a:t>adenopathy</a:t>
            </a:r>
            <a:r>
              <a:rPr lang="en-US" dirty="0" smtClean="0"/>
              <a:t>, normal heart/lungs. Spleen palpable below the costal margin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: 11.2 (</a:t>
            </a:r>
            <a:r>
              <a:rPr lang="en-US" dirty="0" smtClean="0">
                <a:sym typeface="Wingdings"/>
              </a:rPr>
              <a:t>11.5 3 yrs ago) WBC 5.9 </a:t>
            </a:r>
            <a:r>
              <a:rPr lang="en-US" dirty="0" err="1" smtClean="0">
                <a:sym typeface="Wingdings"/>
              </a:rPr>
              <a:t>Plt</a:t>
            </a:r>
            <a:r>
              <a:rPr lang="en-US" dirty="0" smtClean="0">
                <a:sym typeface="Wingdings"/>
              </a:rPr>
              <a:t> 172</a:t>
            </a:r>
          </a:p>
          <a:p>
            <a:r>
              <a:rPr lang="en-US" dirty="0" smtClean="0">
                <a:sym typeface="Wingdings"/>
              </a:rPr>
              <a:t>MCV 103, </a:t>
            </a:r>
            <a:r>
              <a:rPr lang="en-US" dirty="0" err="1" smtClean="0">
                <a:sym typeface="Wingdings"/>
              </a:rPr>
              <a:t>Retic</a:t>
            </a:r>
            <a:r>
              <a:rPr lang="en-US" dirty="0" smtClean="0">
                <a:sym typeface="Wingdings"/>
              </a:rPr>
              <a:t> 3.4%</a:t>
            </a:r>
          </a:p>
          <a:p>
            <a:r>
              <a:rPr lang="en-US" dirty="0" err="1" smtClean="0">
                <a:sym typeface="Wingdings"/>
              </a:rPr>
              <a:t>Abd</a:t>
            </a:r>
            <a:r>
              <a:rPr lang="en-US" dirty="0" smtClean="0">
                <a:sym typeface="Wingdings"/>
              </a:rPr>
              <a:t> US mild </a:t>
            </a:r>
            <a:r>
              <a:rPr lang="en-US" dirty="0" err="1" smtClean="0">
                <a:sym typeface="Wingdings"/>
              </a:rPr>
              <a:t>splenomegaly</a:t>
            </a:r>
            <a:r>
              <a:rPr lang="en-US" dirty="0" smtClean="0">
                <a:sym typeface="Wingdings"/>
              </a:rPr>
              <a:t>, no gallstones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Treatment?</a:t>
            </a:r>
          </a:p>
          <a:p>
            <a:r>
              <a:rPr lang="en-US" dirty="0" smtClean="0">
                <a:sym typeface="Wingdings"/>
              </a:rPr>
              <a:t>A) </a:t>
            </a:r>
            <a:r>
              <a:rPr lang="en-US" dirty="0" err="1" smtClean="0">
                <a:sym typeface="Wingdings"/>
              </a:rPr>
              <a:t>Cholecystectomy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B) corticosteroids</a:t>
            </a:r>
          </a:p>
          <a:p>
            <a:r>
              <a:rPr lang="en-US" dirty="0" smtClean="0">
                <a:sym typeface="Wingdings"/>
              </a:rPr>
              <a:t>C) </a:t>
            </a:r>
            <a:r>
              <a:rPr lang="en-US" dirty="0" err="1" smtClean="0">
                <a:sym typeface="Wingdings"/>
              </a:rPr>
              <a:t>splenectomy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D) supportive care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7-07 at 1.07.2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074" r="-18074"/>
          <a:stretch>
            <a:fillRect/>
          </a:stretch>
        </p:blipFill>
        <p:spPr>
          <a:xfrm>
            <a:off x="-720889" y="526134"/>
            <a:ext cx="10639882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Hereditary </a:t>
            </a:r>
            <a:r>
              <a:rPr lang="en-US" dirty="0" err="1" smtClean="0"/>
              <a:t>spherocytosis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Pathophys</a:t>
            </a:r>
            <a:r>
              <a:rPr lang="en-US" dirty="0" smtClean="0"/>
              <a:t>: defect in structural </a:t>
            </a:r>
            <a:r>
              <a:rPr lang="en-US" dirty="0" err="1" smtClean="0"/>
              <a:t>RBCs</a:t>
            </a:r>
            <a:r>
              <a:rPr lang="en-US" dirty="0" smtClean="0"/>
              <a:t> proteins. Most common </a:t>
            </a:r>
            <a:r>
              <a:rPr lang="en-US" dirty="0" err="1" smtClean="0"/>
              <a:t>ankyrin</a:t>
            </a:r>
            <a:r>
              <a:rPr lang="en-US" dirty="0" smtClean="0"/>
              <a:t>, but also </a:t>
            </a:r>
            <a:r>
              <a:rPr lang="en-US" dirty="0" err="1" smtClean="0"/>
              <a:t>spectrin</a:t>
            </a:r>
            <a:r>
              <a:rPr lang="en-US" dirty="0" smtClean="0"/>
              <a:t>, band 3, band 4.2</a:t>
            </a:r>
          </a:p>
          <a:p>
            <a:pPr lvl="1"/>
            <a:r>
              <a:rPr lang="en-US" dirty="0" err="1" smtClean="0"/>
              <a:t>RBCs</a:t>
            </a:r>
            <a:r>
              <a:rPr lang="en-US" dirty="0" smtClean="0"/>
              <a:t> trapped and destroyed by the spleen</a:t>
            </a:r>
          </a:p>
          <a:p>
            <a:r>
              <a:rPr lang="en-US" dirty="0" smtClean="0"/>
              <a:t>DX: </a:t>
            </a:r>
          </a:p>
          <a:p>
            <a:pPr lvl="1"/>
            <a:r>
              <a:rPr lang="en-US" dirty="0" smtClean="0"/>
              <a:t>Family </a:t>
            </a:r>
            <a:r>
              <a:rPr lang="en-US" dirty="0" err="1" smtClean="0"/>
              <a:t>hx</a:t>
            </a:r>
            <a:r>
              <a:rPr lang="en-US" dirty="0" smtClean="0"/>
              <a:t> (</a:t>
            </a:r>
            <a:r>
              <a:rPr lang="en-US" dirty="0" err="1" smtClean="0"/>
              <a:t>autosomal</a:t>
            </a:r>
            <a:r>
              <a:rPr lang="en-US" dirty="0" smtClean="0"/>
              <a:t> dominant, may be sporadic)</a:t>
            </a:r>
          </a:p>
          <a:p>
            <a:pPr lvl="1"/>
            <a:r>
              <a:rPr lang="en-US" dirty="0" smtClean="0"/>
              <a:t>Osmotic fragility test: increased RBC fragility in hypotonic saline</a:t>
            </a:r>
          </a:p>
          <a:p>
            <a:pPr lvl="1"/>
            <a:r>
              <a:rPr lang="en-US" dirty="0" smtClean="0"/>
              <a:t>Consider Coombs test—</a:t>
            </a:r>
            <a:r>
              <a:rPr lang="en-US" dirty="0" err="1" smtClean="0"/>
              <a:t>spherocytes</a:t>
            </a:r>
            <a:r>
              <a:rPr lang="en-US" dirty="0" smtClean="0"/>
              <a:t> seen in autoimmune </a:t>
            </a:r>
            <a:r>
              <a:rPr lang="en-US" dirty="0" err="1" smtClean="0"/>
              <a:t>hemolysis</a:t>
            </a:r>
            <a:endParaRPr lang="en-US" dirty="0" smtClean="0"/>
          </a:p>
          <a:p>
            <a:r>
              <a:rPr lang="en-US" dirty="0" smtClean="0"/>
              <a:t>Clinical course: varies from asymptomatic to severe anemia</a:t>
            </a:r>
          </a:p>
          <a:p>
            <a:r>
              <a:rPr lang="en-US" dirty="0" smtClean="0"/>
              <a:t>Complications: leg ulcers, pigmented gallstones</a:t>
            </a:r>
          </a:p>
          <a:p>
            <a:r>
              <a:rPr lang="en-US" dirty="0" smtClean="0"/>
              <a:t>If mild, no treatment necessary</a:t>
            </a:r>
          </a:p>
          <a:p>
            <a:r>
              <a:rPr lang="en-US" dirty="0" err="1" smtClean="0"/>
              <a:t>Splenectomy</a:t>
            </a:r>
            <a:r>
              <a:rPr lang="en-US" dirty="0" smtClean="0"/>
              <a:t>: curative</a:t>
            </a:r>
          </a:p>
          <a:p>
            <a:r>
              <a:rPr lang="en-US" dirty="0" smtClean="0"/>
              <a:t>Prophylactic </a:t>
            </a:r>
            <a:r>
              <a:rPr lang="en-US" dirty="0" err="1" smtClean="0"/>
              <a:t>cholecystectomy</a:t>
            </a:r>
            <a:r>
              <a:rPr lang="en-US" dirty="0" smtClean="0"/>
              <a:t> at time of </a:t>
            </a:r>
            <a:r>
              <a:rPr lang="en-US" dirty="0" err="1" smtClean="0"/>
              <a:t>splenectomy</a:t>
            </a:r>
            <a:r>
              <a:rPr lang="en-US" dirty="0" smtClean="0"/>
              <a:t> controversial in pts WITH gallstones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  <a:r>
              <a:rPr lang="en-US" dirty="0" smtClean="0"/>
              <a:t> Insufficient erythrocytes to carry O2 to peripheral tissues</a:t>
            </a:r>
          </a:p>
          <a:p>
            <a:r>
              <a:rPr lang="en-US" b="1" dirty="0" smtClean="0"/>
              <a:t>Symptoms:</a:t>
            </a:r>
            <a:r>
              <a:rPr lang="en-US" dirty="0" smtClean="0"/>
              <a:t> Tachycardia, DOE, decreased exercise </a:t>
            </a:r>
            <a:r>
              <a:rPr lang="en-US" dirty="0" err="1" smtClean="0"/>
              <a:t>tol</a:t>
            </a:r>
            <a:r>
              <a:rPr lang="en-US" dirty="0" smtClean="0"/>
              <a:t>, </a:t>
            </a:r>
            <a:r>
              <a:rPr lang="en-US" dirty="0" err="1" smtClean="0"/>
              <a:t>pallor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depend on severity and acuity</a:t>
            </a:r>
            <a:endParaRPr lang="en-US" dirty="0" smtClean="0"/>
          </a:p>
          <a:p>
            <a:r>
              <a:rPr lang="en-US" dirty="0" smtClean="0"/>
              <a:t>Low O2 in </a:t>
            </a:r>
            <a:r>
              <a:rPr lang="en-US" dirty="0" err="1" smtClean="0"/>
              <a:t>kidney</a:t>
            </a:r>
            <a:r>
              <a:rPr lang="en-US" dirty="0" err="1" smtClean="0">
                <a:sym typeface="Wingdings"/>
              </a:rPr>
              <a:t>EPO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releaseRBC</a:t>
            </a:r>
            <a:r>
              <a:rPr lang="en-US" dirty="0" smtClean="0">
                <a:sym typeface="Wingdings"/>
              </a:rPr>
              <a:t>  production in bone marrow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5844"/>
            <a:ext cx="8229600" cy="56703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87F with CC: 6 months numbness and tingling in her feet</a:t>
            </a:r>
          </a:p>
          <a:p>
            <a:r>
              <a:rPr lang="en-US" dirty="0" smtClean="0"/>
              <a:t>Eats a normal diet, no ETOH</a:t>
            </a:r>
          </a:p>
          <a:p>
            <a:r>
              <a:rPr lang="en-US" dirty="0" smtClean="0"/>
              <a:t>T normal, BP 127/85 HR 98 RR 28 BMI 20</a:t>
            </a:r>
          </a:p>
          <a:p>
            <a:r>
              <a:rPr lang="en-US" dirty="0" smtClean="0"/>
              <a:t>Exam: pale conjunctivae, +</a:t>
            </a:r>
            <a:r>
              <a:rPr lang="en-US" dirty="0" err="1" smtClean="0"/>
              <a:t>icterus</a:t>
            </a:r>
            <a:r>
              <a:rPr lang="en-US" dirty="0" smtClean="0"/>
              <a:t>, decreased vibratory sensation in her toes. Finger and toenails normal.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: 6.9 WBC 3.9 </a:t>
            </a:r>
            <a:r>
              <a:rPr lang="en-US" dirty="0" err="1" smtClean="0"/>
              <a:t>Plt</a:t>
            </a:r>
            <a:r>
              <a:rPr lang="en-US" dirty="0" smtClean="0"/>
              <a:t> 49</a:t>
            </a:r>
          </a:p>
          <a:p>
            <a:r>
              <a:rPr lang="en-US" dirty="0" smtClean="0"/>
              <a:t>T </a:t>
            </a:r>
            <a:r>
              <a:rPr lang="en-US" dirty="0" err="1" smtClean="0"/>
              <a:t>bili</a:t>
            </a:r>
            <a:r>
              <a:rPr lang="en-US" dirty="0" smtClean="0"/>
              <a:t> 4.9 LDH 520 </a:t>
            </a:r>
          </a:p>
          <a:p>
            <a:r>
              <a:rPr lang="en-US" dirty="0" smtClean="0"/>
              <a:t>MMA elevated, HC elevated</a:t>
            </a:r>
          </a:p>
          <a:p>
            <a:r>
              <a:rPr lang="en-US" dirty="0" smtClean="0"/>
              <a:t>Vitamin B12: 224</a:t>
            </a:r>
          </a:p>
          <a:p>
            <a:r>
              <a:rPr lang="en-US" dirty="0" smtClean="0"/>
              <a:t>Smear…</a:t>
            </a:r>
          </a:p>
          <a:p>
            <a:endParaRPr lang="en-US" dirty="0" smtClean="0"/>
          </a:p>
          <a:p>
            <a:r>
              <a:rPr lang="en-US" dirty="0" smtClean="0"/>
              <a:t>Treatment?</a:t>
            </a:r>
          </a:p>
          <a:p>
            <a:r>
              <a:rPr lang="en-US" dirty="0" smtClean="0"/>
              <a:t>A) oral B12</a:t>
            </a:r>
          </a:p>
          <a:p>
            <a:r>
              <a:rPr lang="en-US" dirty="0" smtClean="0"/>
              <a:t>B) oral </a:t>
            </a:r>
            <a:r>
              <a:rPr lang="en-US" dirty="0" err="1" smtClean="0"/>
              <a:t>folate</a:t>
            </a:r>
            <a:endParaRPr lang="en-US" dirty="0" smtClean="0"/>
          </a:p>
          <a:p>
            <a:r>
              <a:rPr lang="en-US" dirty="0" smtClean="0"/>
              <a:t>C) </a:t>
            </a:r>
            <a:r>
              <a:rPr lang="en-US" dirty="0" err="1" smtClean="0"/>
              <a:t>parenteral</a:t>
            </a:r>
            <a:r>
              <a:rPr lang="en-US" dirty="0" smtClean="0"/>
              <a:t> B12</a:t>
            </a:r>
          </a:p>
          <a:p>
            <a:r>
              <a:rPr lang="en-US" dirty="0" smtClean="0"/>
              <a:t>D) </a:t>
            </a:r>
            <a:r>
              <a:rPr lang="en-US" dirty="0" err="1" smtClean="0"/>
              <a:t>parenteral</a:t>
            </a:r>
            <a:r>
              <a:rPr lang="en-US" dirty="0" smtClean="0"/>
              <a:t> </a:t>
            </a:r>
            <a:r>
              <a:rPr lang="en-US" dirty="0" err="1" smtClean="0"/>
              <a:t>folate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7-04 at 11.18.06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008" r="-1200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B12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76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Dx</a:t>
            </a:r>
            <a:r>
              <a:rPr lang="en-US" dirty="0" smtClean="0"/>
              <a:t>: elevated HC, MMA (B12 level may be normal)</a:t>
            </a:r>
          </a:p>
          <a:p>
            <a:pPr lvl="1"/>
            <a:r>
              <a:rPr lang="en-US" dirty="0" smtClean="0"/>
              <a:t>Contrast with </a:t>
            </a:r>
            <a:r>
              <a:rPr lang="en-US" dirty="0" err="1" smtClean="0"/>
              <a:t>folate</a:t>
            </a:r>
            <a:r>
              <a:rPr lang="en-US" dirty="0" smtClean="0"/>
              <a:t> def., only HC elevated, no neurotoxicity</a:t>
            </a:r>
          </a:p>
          <a:p>
            <a:r>
              <a:rPr lang="en-US" dirty="0" smtClean="0"/>
              <a:t>Elevated LDH and indirect </a:t>
            </a:r>
            <a:r>
              <a:rPr lang="en-US" dirty="0" err="1" smtClean="0"/>
              <a:t>hyperbili</a:t>
            </a:r>
            <a:r>
              <a:rPr lang="en-US" dirty="0" smtClean="0"/>
              <a:t> due to ineffective </a:t>
            </a:r>
            <a:r>
              <a:rPr lang="en-US" dirty="0" err="1" smtClean="0"/>
              <a:t>erythropoesis</a:t>
            </a:r>
            <a:r>
              <a:rPr lang="en-US" dirty="0" smtClean="0"/>
              <a:t>, intravascular </a:t>
            </a:r>
            <a:r>
              <a:rPr lang="en-US" dirty="0" err="1" smtClean="0"/>
              <a:t>hemolysis</a:t>
            </a:r>
            <a:endParaRPr lang="en-US" dirty="0" smtClean="0"/>
          </a:p>
          <a:p>
            <a:r>
              <a:rPr lang="en-US" dirty="0" smtClean="0"/>
              <a:t>Testing for etiology no longer important as </a:t>
            </a:r>
            <a:r>
              <a:rPr lang="en-US" dirty="0" err="1" smtClean="0"/>
              <a:t>tx</a:t>
            </a:r>
            <a:r>
              <a:rPr lang="en-US" dirty="0" smtClean="0"/>
              <a:t> the same.</a:t>
            </a:r>
          </a:p>
          <a:p>
            <a:r>
              <a:rPr lang="en-US" dirty="0" smtClean="0"/>
              <a:t>Smear: </a:t>
            </a:r>
            <a:r>
              <a:rPr lang="en-US" dirty="0" err="1" smtClean="0"/>
              <a:t>macrocytosis</a:t>
            </a:r>
            <a:r>
              <a:rPr lang="en-US" dirty="0" smtClean="0"/>
              <a:t>, </a:t>
            </a:r>
            <a:r>
              <a:rPr lang="en-US" dirty="0" err="1" smtClean="0"/>
              <a:t>hypersegmented</a:t>
            </a:r>
            <a:r>
              <a:rPr lang="en-US" dirty="0" smtClean="0"/>
              <a:t> </a:t>
            </a:r>
            <a:r>
              <a:rPr lang="en-US" dirty="0" err="1" smtClean="0"/>
              <a:t>neutrophils</a:t>
            </a:r>
            <a:r>
              <a:rPr lang="en-US" dirty="0" smtClean="0"/>
              <a:t> (&gt;5 lobes)</a:t>
            </a:r>
          </a:p>
          <a:p>
            <a:r>
              <a:rPr lang="en-US" dirty="0" smtClean="0"/>
              <a:t>Lack of vibratory sense and </a:t>
            </a:r>
            <a:r>
              <a:rPr lang="en-US" dirty="0" err="1" smtClean="0"/>
              <a:t>paresthesia</a:t>
            </a:r>
            <a:r>
              <a:rPr lang="en-US" dirty="0" err="1" smtClean="0">
                <a:sym typeface="Wingdings"/>
              </a:rPr>
              <a:t>weakness</a:t>
            </a:r>
            <a:r>
              <a:rPr lang="en-US" dirty="0" smtClean="0">
                <a:sym typeface="Wingdings"/>
              </a:rPr>
              <a:t>, spasticity, paraplegia</a:t>
            </a:r>
          </a:p>
          <a:p>
            <a:r>
              <a:rPr lang="en-US" dirty="0" smtClean="0">
                <a:sym typeface="Wingdings"/>
              </a:rPr>
              <a:t>Most common cause: </a:t>
            </a:r>
            <a:r>
              <a:rPr lang="en-US" dirty="0" err="1" smtClean="0">
                <a:sym typeface="Wingdings"/>
              </a:rPr>
              <a:t>malabsorbtion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Treatment: high dose PO B12 (1000-2000 mcg daily), equivalent to </a:t>
            </a:r>
            <a:r>
              <a:rPr lang="en-US" dirty="0" err="1" smtClean="0">
                <a:sym typeface="Wingdings"/>
              </a:rPr>
              <a:t>parenteral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4366"/>
            <a:ext cx="8229600" cy="574179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17F here for </a:t>
            </a:r>
            <a:r>
              <a:rPr lang="en-US" dirty="0" err="1" smtClean="0"/>
              <a:t>f/u</a:t>
            </a:r>
            <a:r>
              <a:rPr lang="en-US" dirty="0" smtClean="0"/>
              <a:t> of </a:t>
            </a:r>
            <a:r>
              <a:rPr lang="en-US" dirty="0" err="1" smtClean="0"/>
              <a:t>microcytic</a:t>
            </a:r>
            <a:r>
              <a:rPr lang="en-US" dirty="0" smtClean="0"/>
              <a:t> anemia identified on routine CBC 3 weeks ago</a:t>
            </a:r>
          </a:p>
          <a:p>
            <a:r>
              <a:rPr lang="en-US" dirty="0" smtClean="0"/>
              <a:t>Otherwise healthy, no significant PMH or FH</a:t>
            </a:r>
          </a:p>
          <a:p>
            <a:r>
              <a:rPr lang="en-US" dirty="0" smtClean="0"/>
              <a:t>Med: OCP</a:t>
            </a:r>
          </a:p>
          <a:p>
            <a:r>
              <a:rPr lang="en-US" dirty="0" smtClean="0"/>
              <a:t>Vitals: BP 117/78 HR 88 RR 17 BMI 19</a:t>
            </a:r>
          </a:p>
          <a:p>
            <a:r>
              <a:rPr lang="en-US" dirty="0" smtClean="0"/>
              <a:t>Exam: </a:t>
            </a:r>
            <a:r>
              <a:rPr lang="en-US" dirty="0" err="1" smtClean="0"/>
              <a:t>Conjunctival</a:t>
            </a:r>
            <a:r>
              <a:rPr lang="en-US" dirty="0" smtClean="0"/>
              <a:t> pallor, otherwise normal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11.6 WBC 5.4 </a:t>
            </a:r>
            <a:r>
              <a:rPr lang="en-US" dirty="0" err="1" smtClean="0"/>
              <a:t>Plt</a:t>
            </a:r>
            <a:r>
              <a:rPr lang="en-US" dirty="0" smtClean="0"/>
              <a:t> 213</a:t>
            </a:r>
          </a:p>
          <a:p>
            <a:r>
              <a:rPr lang="en-US" dirty="0" smtClean="0"/>
              <a:t>MCV 60, RDW 15, RBC count 5.5 x10^6</a:t>
            </a:r>
          </a:p>
          <a:p>
            <a:r>
              <a:rPr lang="en-US" dirty="0" err="1" smtClean="0"/>
              <a:t>Retic</a:t>
            </a:r>
            <a:r>
              <a:rPr lang="en-US" dirty="0" smtClean="0"/>
              <a:t> Count: 2.3%</a:t>
            </a:r>
          </a:p>
          <a:p>
            <a:endParaRPr lang="en-US" dirty="0" smtClean="0"/>
          </a:p>
          <a:p>
            <a:r>
              <a:rPr lang="en-US" dirty="0" err="1" smtClean="0"/>
              <a:t>Dx</a:t>
            </a:r>
            <a:r>
              <a:rPr lang="en-US" dirty="0" smtClean="0"/>
              <a:t>?</a:t>
            </a:r>
          </a:p>
          <a:p>
            <a:r>
              <a:rPr lang="en-US" dirty="0" smtClean="0"/>
              <a:t>A) hereditary </a:t>
            </a:r>
            <a:r>
              <a:rPr lang="en-US" dirty="0" err="1" smtClean="0"/>
              <a:t>spherocytosis</a:t>
            </a:r>
            <a:endParaRPr lang="en-US" dirty="0" smtClean="0"/>
          </a:p>
          <a:p>
            <a:r>
              <a:rPr lang="en-US" dirty="0" smtClean="0"/>
              <a:t>B) iron deficiency</a:t>
            </a:r>
          </a:p>
          <a:p>
            <a:r>
              <a:rPr lang="en-US" dirty="0" smtClean="0"/>
              <a:t>C) </a:t>
            </a:r>
            <a:r>
              <a:rPr lang="en-US" dirty="0" err="1" smtClean="0"/>
              <a:t>sideroblastic</a:t>
            </a:r>
            <a:r>
              <a:rPr lang="en-US" dirty="0" smtClean="0"/>
              <a:t> anemia</a:t>
            </a:r>
          </a:p>
          <a:p>
            <a:r>
              <a:rPr lang="en-US" dirty="0" smtClean="0"/>
              <a:t>D) B-</a:t>
            </a:r>
            <a:r>
              <a:rPr lang="en-US" dirty="0" err="1" smtClean="0"/>
              <a:t>thalassemia</a:t>
            </a:r>
            <a:r>
              <a:rPr lang="en-US" dirty="0" smtClean="0"/>
              <a:t> trait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Thalassemias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Due to abnormalities in the </a:t>
            </a:r>
            <a:r>
              <a:rPr lang="en-US" dirty="0" err="1" smtClean="0"/>
              <a:t>globin</a:t>
            </a:r>
            <a:r>
              <a:rPr lang="en-US" dirty="0" smtClean="0"/>
              <a:t>-producing genes. </a:t>
            </a:r>
          </a:p>
          <a:p>
            <a:r>
              <a:rPr lang="en-US" dirty="0" smtClean="0"/>
              <a:t>May be difficult to distinguish from iron-deficiency, also consider lead poisoning</a:t>
            </a:r>
            <a:endParaRPr lang="en-US" b="1" dirty="0" smtClean="0"/>
          </a:p>
          <a:p>
            <a:r>
              <a:rPr lang="en-US" b="1" dirty="0" smtClean="0"/>
              <a:t>RBC indices</a:t>
            </a:r>
            <a:r>
              <a:rPr lang="en-US" dirty="0" smtClean="0"/>
              <a:t>: </a:t>
            </a:r>
            <a:r>
              <a:rPr lang="en-US" dirty="0" err="1" smtClean="0"/>
              <a:t>microcytic</a:t>
            </a:r>
            <a:r>
              <a:rPr lang="en-US" dirty="0" smtClean="0"/>
              <a:t> anemia, normal or increased RBC count.</a:t>
            </a:r>
          </a:p>
          <a:p>
            <a:r>
              <a:rPr lang="en-US" b="1" dirty="0" err="1" smtClean="0"/>
              <a:t>Mentzer</a:t>
            </a:r>
            <a:r>
              <a:rPr lang="en-US" b="1" dirty="0" smtClean="0"/>
              <a:t> index: </a:t>
            </a:r>
            <a:r>
              <a:rPr lang="en-US" dirty="0" smtClean="0"/>
              <a:t>MCV/RBC count. If &lt;13, usually assoc </a:t>
            </a:r>
            <a:r>
              <a:rPr lang="en-US" dirty="0" err="1" smtClean="0"/>
              <a:t>w</a:t>
            </a:r>
            <a:r>
              <a:rPr lang="en-US" dirty="0" smtClean="0"/>
              <a:t>/ B-</a:t>
            </a:r>
            <a:r>
              <a:rPr lang="en-US" dirty="0" err="1" smtClean="0"/>
              <a:t>thal</a:t>
            </a:r>
            <a:r>
              <a:rPr lang="en-US" dirty="0" smtClean="0"/>
              <a:t> (our pt = 11)</a:t>
            </a:r>
          </a:p>
          <a:p>
            <a:r>
              <a:rPr lang="en-US" dirty="0" smtClean="0"/>
              <a:t>Target cells, </a:t>
            </a:r>
            <a:r>
              <a:rPr lang="en-US" dirty="0" err="1" smtClean="0"/>
              <a:t>microcytosis</a:t>
            </a:r>
            <a:r>
              <a:rPr lang="en-US" dirty="0" smtClean="0"/>
              <a:t>, </a:t>
            </a:r>
            <a:r>
              <a:rPr lang="en-US" dirty="0" err="1" smtClean="0"/>
              <a:t>hypochromia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Hemoglobin electrophoresis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Beta: decreased </a:t>
            </a:r>
            <a:r>
              <a:rPr lang="en-US" dirty="0" err="1" smtClean="0"/>
              <a:t>HbA</a:t>
            </a:r>
            <a:r>
              <a:rPr lang="en-US" dirty="0" smtClean="0"/>
              <a:t>, increased </a:t>
            </a:r>
            <a:r>
              <a:rPr lang="en-US" dirty="0" err="1" smtClean="0"/>
              <a:t>Hb</a:t>
            </a:r>
            <a:r>
              <a:rPr lang="en-US" dirty="0" smtClean="0"/>
              <a:t> A2 and F</a:t>
            </a:r>
          </a:p>
          <a:p>
            <a:pPr lvl="1"/>
            <a:r>
              <a:rPr lang="en-US" dirty="0" smtClean="0"/>
              <a:t>Alpha: normal in adults (no alternative a-</a:t>
            </a:r>
            <a:r>
              <a:rPr lang="en-US" dirty="0" err="1" smtClean="0"/>
              <a:t>globin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Severity of anemia depends on amt of synthesis of affected </a:t>
            </a:r>
            <a:r>
              <a:rPr lang="en-US" dirty="0" err="1" smtClean="0"/>
              <a:t>globin</a:t>
            </a:r>
            <a:r>
              <a:rPr lang="en-US" dirty="0" smtClean="0"/>
              <a:t> gene.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transfusions as needed, iron </a:t>
            </a:r>
            <a:r>
              <a:rPr lang="en-US" dirty="0" err="1" smtClean="0"/>
              <a:t>chelation</a:t>
            </a:r>
            <a:r>
              <a:rPr lang="en-US" dirty="0" smtClean="0"/>
              <a:t>, HSCT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2174"/>
            <a:ext cx="8229600" cy="561399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15M seen in ED for </a:t>
            </a:r>
            <a:r>
              <a:rPr lang="en-US" dirty="0" err="1" smtClean="0"/>
              <a:t>subacute</a:t>
            </a:r>
            <a:r>
              <a:rPr lang="en-US" dirty="0" smtClean="0"/>
              <a:t> fatigue, SOB, lethargy. </a:t>
            </a:r>
          </a:p>
          <a:p>
            <a:r>
              <a:rPr lang="en-US" dirty="0" smtClean="0"/>
              <a:t>2 weeks fever, </a:t>
            </a:r>
            <a:r>
              <a:rPr lang="en-US" dirty="0" err="1" smtClean="0"/>
              <a:t>arthralgia</a:t>
            </a:r>
            <a:r>
              <a:rPr lang="en-US" dirty="0" smtClean="0"/>
              <a:t> which improved this week.</a:t>
            </a:r>
          </a:p>
          <a:p>
            <a:r>
              <a:rPr lang="en-US" dirty="0" smtClean="0"/>
              <a:t>Sick contact: cousin</a:t>
            </a:r>
          </a:p>
          <a:p>
            <a:r>
              <a:rPr lang="en-US" dirty="0" smtClean="0"/>
              <a:t>PMH: </a:t>
            </a:r>
            <a:r>
              <a:rPr lang="en-US" dirty="0" err="1" smtClean="0"/>
              <a:t>Hb</a:t>
            </a:r>
            <a:r>
              <a:rPr lang="en-US" dirty="0" smtClean="0"/>
              <a:t> SS (infrequent pain crises, no CVA or acute chest). </a:t>
            </a:r>
          </a:p>
          <a:p>
            <a:r>
              <a:rPr lang="en-US" dirty="0" smtClean="0"/>
              <a:t>Immunizations UTD</a:t>
            </a:r>
          </a:p>
          <a:p>
            <a:r>
              <a:rPr lang="en-US" dirty="0" smtClean="0"/>
              <a:t>Meds: </a:t>
            </a:r>
            <a:r>
              <a:rPr lang="en-US" dirty="0" err="1" smtClean="0"/>
              <a:t>folate</a:t>
            </a:r>
            <a:r>
              <a:rPr lang="en-US" dirty="0" smtClean="0"/>
              <a:t> 2mg/d</a:t>
            </a:r>
          </a:p>
          <a:p>
            <a:r>
              <a:rPr lang="en-US" dirty="0" smtClean="0"/>
              <a:t>VS: T 96.4, BP 96/55, HR 114, RR 22</a:t>
            </a:r>
          </a:p>
          <a:p>
            <a:r>
              <a:rPr lang="en-US" dirty="0" smtClean="0"/>
              <a:t>Exam: pale, lethargic</a:t>
            </a:r>
          </a:p>
          <a:p>
            <a:r>
              <a:rPr lang="en-US" dirty="0" smtClean="0"/>
              <a:t>No rash, normal heart and lungs, no </a:t>
            </a:r>
            <a:r>
              <a:rPr lang="en-US" dirty="0" err="1" smtClean="0"/>
              <a:t>adenopathy</a:t>
            </a:r>
            <a:r>
              <a:rPr lang="en-US" dirty="0" smtClean="0"/>
              <a:t> or </a:t>
            </a:r>
            <a:r>
              <a:rPr lang="en-US" dirty="0" err="1" smtClean="0"/>
              <a:t>splenomegaly</a:t>
            </a:r>
            <a:endParaRPr lang="en-US" dirty="0" smtClean="0"/>
          </a:p>
          <a:p>
            <a:r>
              <a:rPr lang="en-US" dirty="0" smtClean="0"/>
              <a:t>CXR normal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fld id="{268FB726-C095-F84A-A173-1E94C8CCBF37}" type="slidenum">
              <a:rPr lang="en-US" smtClean="0"/>
              <a:t>25</a:t>
            </a:fld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creen shot 2013-07-07 at 1.54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618147"/>
            <a:ext cx="8305800" cy="269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4608"/>
            <a:ext cx="8229600" cy="5511555"/>
          </a:xfrm>
        </p:spPr>
        <p:txBody>
          <a:bodyPr/>
          <a:lstStyle/>
          <a:p>
            <a:r>
              <a:rPr lang="en-US" dirty="0" smtClean="0"/>
              <a:t>Diagnosis?</a:t>
            </a:r>
          </a:p>
          <a:p>
            <a:r>
              <a:rPr lang="en-US" dirty="0" smtClean="0"/>
              <a:t>A) </a:t>
            </a:r>
            <a:r>
              <a:rPr lang="en-US" dirty="0" err="1" smtClean="0"/>
              <a:t>aplastic</a:t>
            </a:r>
            <a:r>
              <a:rPr lang="en-US" dirty="0" smtClean="0"/>
              <a:t> crisis</a:t>
            </a:r>
          </a:p>
          <a:p>
            <a:r>
              <a:rPr lang="en-US" dirty="0" smtClean="0"/>
              <a:t>B) </a:t>
            </a:r>
            <a:r>
              <a:rPr lang="en-US" dirty="0" err="1" smtClean="0"/>
              <a:t>hyperhemolytic</a:t>
            </a:r>
            <a:r>
              <a:rPr lang="en-US" dirty="0" smtClean="0"/>
              <a:t> crisis</a:t>
            </a:r>
          </a:p>
          <a:p>
            <a:r>
              <a:rPr lang="en-US" dirty="0" smtClean="0"/>
              <a:t>C) </a:t>
            </a:r>
            <a:r>
              <a:rPr lang="en-US" dirty="0" err="1" smtClean="0"/>
              <a:t>megaloblastic</a:t>
            </a:r>
            <a:r>
              <a:rPr lang="en-US" dirty="0" smtClean="0"/>
              <a:t> crisis</a:t>
            </a:r>
          </a:p>
          <a:p>
            <a:r>
              <a:rPr lang="en-US" dirty="0" smtClean="0"/>
              <a:t>D) </a:t>
            </a:r>
            <a:r>
              <a:rPr lang="en-US" dirty="0" err="1" smtClean="0"/>
              <a:t>splenic</a:t>
            </a:r>
            <a:r>
              <a:rPr lang="en-US" dirty="0" smtClean="0"/>
              <a:t> sequestration crisis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acute worsening of chronic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1722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b="1" dirty="0" err="1" smtClean="0"/>
              <a:t>Aplastic</a:t>
            </a:r>
            <a:r>
              <a:rPr lang="en-US" b="1" dirty="0" smtClean="0"/>
              <a:t> crisis:</a:t>
            </a:r>
            <a:r>
              <a:rPr lang="en-US" dirty="0" smtClean="0"/>
              <a:t> Usually due to </a:t>
            </a:r>
            <a:r>
              <a:rPr lang="en-US" b="1" dirty="0" smtClean="0"/>
              <a:t>Parvovirus B19, </a:t>
            </a:r>
            <a:r>
              <a:rPr lang="en-US" dirty="0" smtClean="0"/>
              <a:t>which </a:t>
            </a:r>
            <a:r>
              <a:rPr lang="en-US" dirty="0" err="1" smtClean="0"/>
              <a:t>supresses</a:t>
            </a:r>
            <a:r>
              <a:rPr lang="en-US" dirty="0" smtClean="0"/>
              <a:t> RBC production. </a:t>
            </a:r>
          </a:p>
          <a:p>
            <a:pPr lvl="1"/>
            <a:r>
              <a:rPr lang="en-US" dirty="0" smtClean="0"/>
              <a:t>can confirm </a:t>
            </a:r>
            <a:r>
              <a:rPr lang="en-US" dirty="0" err="1" smtClean="0"/>
              <a:t>dx</a:t>
            </a:r>
            <a:r>
              <a:rPr lang="en-US" dirty="0" smtClean="0"/>
              <a:t> by anti-parvovirus </a:t>
            </a:r>
            <a:r>
              <a:rPr lang="en-US" dirty="0" err="1" smtClean="0"/>
              <a:t>IgM</a:t>
            </a:r>
            <a:r>
              <a:rPr lang="en-US" dirty="0" smtClean="0"/>
              <a:t> or PCR for </a:t>
            </a:r>
            <a:r>
              <a:rPr lang="en-US" dirty="0" err="1" smtClean="0"/>
              <a:t>parvo</a:t>
            </a:r>
            <a:endParaRPr lang="en-US" dirty="0" smtClean="0"/>
          </a:p>
          <a:p>
            <a:pPr lvl="1"/>
            <a:r>
              <a:rPr lang="en-US" dirty="0" smtClean="0"/>
              <a:t>Low </a:t>
            </a:r>
            <a:r>
              <a:rPr lang="en-US" dirty="0" err="1" smtClean="0"/>
              <a:t>retic</a:t>
            </a:r>
            <a:r>
              <a:rPr lang="en-US" dirty="0" smtClean="0"/>
              <a:t> count</a:t>
            </a:r>
          </a:p>
          <a:p>
            <a:r>
              <a:rPr lang="en-US" b="1" dirty="0" err="1" smtClean="0"/>
              <a:t>Hyperhemolytic</a:t>
            </a:r>
            <a:r>
              <a:rPr lang="en-US" b="1" dirty="0" smtClean="0"/>
              <a:t> crisis: </a:t>
            </a:r>
            <a:r>
              <a:rPr lang="en-US" dirty="0" smtClean="0"/>
              <a:t>high </a:t>
            </a:r>
            <a:r>
              <a:rPr lang="en-US" dirty="0" err="1" smtClean="0"/>
              <a:t>retic</a:t>
            </a:r>
            <a:r>
              <a:rPr lang="en-US" dirty="0" smtClean="0"/>
              <a:t> count (rare)</a:t>
            </a:r>
          </a:p>
          <a:p>
            <a:r>
              <a:rPr lang="en-US" b="1" dirty="0" err="1" smtClean="0"/>
              <a:t>Megaloblastic</a:t>
            </a:r>
            <a:r>
              <a:rPr lang="en-US" b="1" dirty="0" smtClean="0"/>
              <a:t> crisis:</a:t>
            </a:r>
            <a:r>
              <a:rPr lang="en-US" dirty="0" smtClean="0"/>
              <a:t> </a:t>
            </a:r>
            <a:r>
              <a:rPr lang="en-US" dirty="0" err="1" smtClean="0"/>
              <a:t>folate</a:t>
            </a:r>
            <a:r>
              <a:rPr lang="en-US" dirty="0" smtClean="0"/>
              <a:t> deficiency in pts with high RBC turnover (pregnancy, rapid growth, hemolytic anemia)</a:t>
            </a:r>
          </a:p>
          <a:p>
            <a:r>
              <a:rPr lang="en-US" b="1" dirty="0" err="1" smtClean="0"/>
              <a:t>Splenic</a:t>
            </a:r>
            <a:r>
              <a:rPr lang="en-US" b="1" dirty="0" smtClean="0"/>
              <a:t> sequestration crisis: </a:t>
            </a:r>
            <a:r>
              <a:rPr lang="en-US" dirty="0" err="1" smtClean="0"/>
              <a:t>splenic</a:t>
            </a:r>
            <a:r>
              <a:rPr lang="en-US" dirty="0" smtClean="0"/>
              <a:t> </a:t>
            </a:r>
            <a:r>
              <a:rPr lang="en-US" dirty="0" err="1" smtClean="0"/>
              <a:t>vasoocclusion</a:t>
            </a:r>
            <a:r>
              <a:rPr lang="en-US" dirty="0" smtClean="0"/>
              <a:t> and pooling of blood.</a:t>
            </a:r>
          </a:p>
          <a:p>
            <a:pPr lvl="1"/>
            <a:r>
              <a:rPr lang="en-US" dirty="0" smtClean="0"/>
              <a:t>Rapid drop in </a:t>
            </a:r>
            <a:r>
              <a:rPr lang="en-US" dirty="0" err="1" smtClean="0"/>
              <a:t>Hb</a:t>
            </a:r>
            <a:r>
              <a:rPr lang="en-US" dirty="0" smtClean="0"/>
              <a:t>, high </a:t>
            </a:r>
            <a:r>
              <a:rPr lang="en-US" dirty="0" err="1" smtClean="0"/>
              <a:t>retic</a:t>
            </a:r>
            <a:r>
              <a:rPr lang="en-US" dirty="0" smtClean="0"/>
              <a:t> count</a:t>
            </a:r>
          </a:p>
          <a:p>
            <a:pPr lvl="1"/>
            <a:r>
              <a:rPr lang="en-US" dirty="0" smtClean="0"/>
              <a:t>Rapidly enlarging spleen, LUQ 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3148"/>
            <a:ext cx="8229600" cy="55730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55M presents </a:t>
            </a:r>
            <a:r>
              <a:rPr lang="en-US" dirty="0" err="1" smtClean="0"/>
              <a:t>w</a:t>
            </a:r>
            <a:r>
              <a:rPr lang="en-US" dirty="0" smtClean="0"/>
              <a:t>/ 2 months L chest pain, SOB, diffuse joint pain, </a:t>
            </a:r>
            <a:r>
              <a:rPr lang="en-US" dirty="0" err="1" smtClean="0"/>
              <a:t>hematuria</a:t>
            </a:r>
            <a:r>
              <a:rPr lang="en-US" dirty="0" smtClean="0"/>
              <a:t>, LE swelling</a:t>
            </a:r>
          </a:p>
          <a:p>
            <a:r>
              <a:rPr lang="en-US" dirty="0" smtClean="0"/>
              <a:t>Healthy, lifts weights and jogs 3x weekly</a:t>
            </a:r>
          </a:p>
          <a:p>
            <a:r>
              <a:rPr lang="en-US" dirty="0" smtClean="0"/>
              <a:t>PMH: sickle cell trait, HTN, HL</a:t>
            </a:r>
          </a:p>
          <a:p>
            <a:r>
              <a:rPr lang="en-US" dirty="0" smtClean="0"/>
              <a:t>Meds: HCTZ, </a:t>
            </a:r>
            <a:r>
              <a:rPr lang="en-US" dirty="0" err="1" smtClean="0"/>
              <a:t>simva</a:t>
            </a:r>
            <a:endParaRPr lang="en-US" dirty="0" smtClean="0"/>
          </a:p>
          <a:p>
            <a:r>
              <a:rPr lang="en-US" dirty="0" smtClean="0"/>
              <a:t>VS: normal, Exam normal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14.2, WBC 8.6 </a:t>
            </a:r>
            <a:r>
              <a:rPr lang="en-US" dirty="0" err="1" smtClean="0"/>
              <a:t>Plt</a:t>
            </a:r>
            <a:r>
              <a:rPr lang="en-US" dirty="0" smtClean="0"/>
              <a:t> 239</a:t>
            </a:r>
          </a:p>
          <a:p>
            <a:r>
              <a:rPr lang="en-US" dirty="0" smtClean="0"/>
              <a:t>MCV 85, </a:t>
            </a:r>
            <a:r>
              <a:rPr lang="en-US" dirty="0" err="1" smtClean="0"/>
              <a:t>Retic</a:t>
            </a:r>
            <a:r>
              <a:rPr lang="en-US" dirty="0" smtClean="0"/>
              <a:t> 1.9%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electrophoresis </a:t>
            </a:r>
            <a:r>
              <a:rPr lang="en-US" dirty="0" err="1" smtClean="0"/>
              <a:t>Hb</a:t>
            </a:r>
            <a:r>
              <a:rPr lang="en-US" dirty="0" smtClean="0"/>
              <a:t> A 59%, </a:t>
            </a:r>
            <a:r>
              <a:rPr lang="en-US" dirty="0" err="1" smtClean="0"/>
              <a:t>Hb</a:t>
            </a:r>
            <a:r>
              <a:rPr lang="en-US" dirty="0" smtClean="0"/>
              <a:t> S 39% </a:t>
            </a:r>
            <a:r>
              <a:rPr lang="en-US" dirty="0" err="1" smtClean="0"/>
              <a:t>Hb</a:t>
            </a:r>
            <a:r>
              <a:rPr lang="en-US" dirty="0" smtClean="0"/>
              <a:t> F 2%</a:t>
            </a:r>
          </a:p>
          <a:p>
            <a:r>
              <a:rPr lang="en-US" dirty="0" smtClean="0"/>
              <a:t>Smear, ECG, CXR all normal</a:t>
            </a:r>
          </a:p>
          <a:p>
            <a:endParaRPr lang="en-US" dirty="0" smtClean="0"/>
          </a:p>
          <a:p>
            <a:r>
              <a:rPr lang="en-US" dirty="0" smtClean="0"/>
              <a:t>Which symptoms can be attributed to sickle cell trait?</a:t>
            </a:r>
          </a:p>
          <a:p>
            <a:r>
              <a:rPr lang="en-US" dirty="0" smtClean="0"/>
              <a:t>A) </a:t>
            </a:r>
            <a:r>
              <a:rPr lang="en-US" dirty="0" err="1" smtClean="0"/>
              <a:t>hematuria</a:t>
            </a:r>
            <a:endParaRPr lang="en-US" dirty="0" smtClean="0"/>
          </a:p>
          <a:p>
            <a:r>
              <a:rPr lang="en-US" dirty="0" smtClean="0"/>
              <a:t>B) CP</a:t>
            </a:r>
          </a:p>
          <a:p>
            <a:r>
              <a:rPr lang="en-US" dirty="0" smtClean="0"/>
              <a:t>C) diffuse joint pain</a:t>
            </a:r>
          </a:p>
          <a:p>
            <a:r>
              <a:rPr lang="en-US" dirty="0" smtClean="0"/>
              <a:t>D) leg swelling</a:t>
            </a:r>
          </a:p>
          <a:p>
            <a:r>
              <a:rPr lang="en-US" dirty="0" smtClean="0"/>
              <a:t>E) shortness of breath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 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Benign condition with normal CBC</a:t>
            </a:r>
          </a:p>
          <a:p>
            <a:r>
              <a:rPr lang="en-US" dirty="0" smtClean="0"/>
              <a:t>Complications: </a:t>
            </a:r>
            <a:r>
              <a:rPr lang="en-US" dirty="0" err="1" smtClean="0"/>
              <a:t>hematuria</a:t>
            </a:r>
            <a:r>
              <a:rPr lang="en-US" dirty="0" smtClean="0"/>
              <a:t> (common, probably due to renal papillary necrosis), renal </a:t>
            </a:r>
            <a:r>
              <a:rPr lang="en-US" dirty="0" err="1" smtClean="0"/>
              <a:t>medullary</a:t>
            </a:r>
            <a:r>
              <a:rPr lang="en-US" dirty="0" smtClean="0"/>
              <a:t> CA, VTE, </a:t>
            </a:r>
            <a:r>
              <a:rPr lang="en-US" dirty="0" err="1" smtClean="0"/>
              <a:t>splenic</a:t>
            </a:r>
            <a:r>
              <a:rPr lang="en-US" dirty="0" smtClean="0"/>
              <a:t> rupture</a:t>
            </a:r>
          </a:p>
          <a:p>
            <a:r>
              <a:rPr lang="en-US" dirty="0" smtClean="0"/>
              <a:t>Seek alternative explanations for other symptoms in sickle cell trait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mechanisms:</a:t>
            </a:r>
          </a:p>
          <a:p>
            <a:pPr lvl="1"/>
            <a:r>
              <a:rPr lang="en-US" dirty="0" smtClean="0"/>
              <a:t>Blood loss</a:t>
            </a:r>
          </a:p>
          <a:p>
            <a:pPr lvl="1"/>
            <a:r>
              <a:rPr lang="en-US" dirty="0" err="1" smtClean="0"/>
              <a:t>Hemolysis</a:t>
            </a:r>
            <a:endParaRPr lang="en-US" dirty="0" smtClean="0"/>
          </a:p>
          <a:p>
            <a:pPr lvl="1"/>
            <a:r>
              <a:rPr lang="en-US" dirty="0" smtClean="0"/>
              <a:t>Underproduction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Retic</a:t>
            </a:r>
            <a:r>
              <a:rPr lang="en-US" dirty="0" smtClean="0"/>
              <a:t> count will be low in underproduction, high in blood loss or </a:t>
            </a:r>
            <a:r>
              <a:rPr lang="en-US" dirty="0" err="1" smtClean="0"/>
              <a:t>hemolysis</a:t>
            </a:r>
            <a:endParaRPr lang="en-US" dirty="0" smtClean="0"/>
          </a:p>
          <a:p>
            <a:pPr lvl="1"/>
            <a:r>
              <a:rPr lang="en-US" dirty="0" smtClean="0"/>
              <a:t>Be careful </a:t>
            </a:r>
            <a:r>
              <a:rPr lang="en-US" dirty="0" err="1" smtClean="0"/>
              <a:t>w</a:t>
            </a:r>
            <a:r>
              <a:rPr lang="en-US" dirty="0" smtClean="0"/>
              <a:t>/ low </a:t>
            </a:r>
            <a:r>
              <a:rPr lang="en-US" dirty="0" err="1" smtClean="0"/>
              <a:t>retic</a:t>
            </a:r>
            <a:r>
              <a:rPr lang="en-US" dirty="0" smtClean="0"/>
              <a:t> count in the elderly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1686"/>
            <a:ext cx="8229600" cy="636631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32M with fatigue, </a:t>
            </a:r>
            <a:r>
              <a:rPr lang="en-US" dirty="0" err="1" smtClean="0"/>
              <a:t>dyspnea</a:t>
            </a:r>
            <a:r>
              <a:rPr lang="en-US" dirty="0" smtClean="0"/>
              <a:t>, lethargy, yellow eyes x1 week</a:t>
            </a:r>
          </a:p>
          <a:p>
            <a:r>
              <a:rPr lang="en-US" dirty="0" smtClean="0"/>
              <a:t>PMH: MRSA </a:t>
            </a:r>
            <a:r>
              <a:rPr lang="en-US" dirty="0" err="1" smtClean="0"/>
              <a:t>cellulitis</a:t>
            </a:r>
            <a:r>
              <a:rPr lang="en-US" dirty="0" smtClean="0"/>
              <a:t> successfully treated with 14 days TMP/SMX completed yesterday.</a:t>
            </a:r>
          </a:p>
          <a:p>
            <a:r>
              <a:rPr lang="en-US" dirty="0" smtClean="0"/>
              <a:t>VS: T 98.4, BP 103/53, HR 112, RR 16</a:t>
            </a:r>
          </a:p>
          <a:p>
            <a:r>
              <a:rPr lang="en-US" dirty="0" smtClean="0"/>
              <a:t>Exam: </a:t>
            </a:r>
            <a:r>
              <a:rPr lang="en-US" dirty="0" err="1" smtClean="0"/>
              <a:t>scleral</a:t>
            </a:r>
            <a:r>
              <a:rPr lang="en-US" dirty="0" smtClean="0"/>
              <a:t> </a:t>
            </a:r>
            <a:r>
              <a:rPr lang="en-US" dirty="0" err="1" smtClean="0"/>
              <a:t>icterus</a:t>
            </a:r>
            <a:r>
              <a:rPr lang="en-US" dirty="0" smtClean="0"/>
              <a:t>, tachycardia, otherwise normal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9.6, WBC 8.9 </a:t>
            </a:r>
            <a:r>
              <a:rPr lang="en-US" dirty="0" err="1" smtClean="0"/>
              <a:t>Plt</a:t>
            </a:r>
            <a:r>
              <a:rPr lang="en-US" dirty="0" smtClean="0"/>
              <a:t> 259</a:t>
            </a:r>
          </a:p>
          <a:p>
            <a:r>
              <a:rPr lang="en-US" dirty="0" smtClean="0"/>
              <a:t>MCV 104 (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85 3 years ago), </a:t>
            </a:r>
            <a:r>
              <a:rPr lang="en-US" dirty="0" err="1" smtClean="0">
                <a:sym typeface="Wingdings"/>
              </a:rPr>
              <a:t>retic</a:t>
            </a:r>
            <a:r>
              <a:rPr lang="en-US" dirty="0" smtClean="0">
                <a:sym typeface="Wingdings"/>
              </a:rPr>
              <a:t> 6.4%</a:t>
            </a:r>
          </a:p>
          <a:p>
            <a:r>
              <a:rPr lang="en-US" dirty="0" smtClean="0">
                <a:sym typeface="Wingdings"/>
              </a:rPr>
              <a:t>Smear…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Diagnosis?</a:t>
            </a:r>
          </a:p>
          <a:p>
            <a:r>
              <a:rPr lang="en-US" dirty="0" smtClean="0"/>
              <a:t>A) cold agglutinin disease</a:t>
            </a:r>
          </a:p>
          <a:p>
            <a:r>
              <a:rPr lang="en-US" dirty="0" smtClean="0"/>
              <a:t>B) G6PD deficiency</a:t>
            </a:r>
          </a:p>
          <a:p>
            <a:r>
              <a:rPr lang="en-US" dirty="0" smtClean="0"/>
              <a:t>C) hereditary </a:t>
            </a:r>
            <a:r>
              <a:rPr lang="en-US" dirty="0" err="1" smtClean="0"/>
              <a:t>spherocytosis</a:t>
            </a:r>
            <a:endParaRPr lang="en-US" dirty="0" smtClean="0"/>
          </a:p>
          <a:p>
            <a:r>
              <a:rPr lang="en-US" dirty="0" smtClean="0"/>
              <a:t>D) sickle cell disease</a:t>
            </a:r>
          </a:p>
          <a:p>
            <a:r>
              <a:rPr lang="en-US" dirty="0" smtClean="0"/>
              <a:t>E) </a:t>
            </a:r>
            <a:r>
              <a:rPr lang="en-US" dirty="0" err="1" smtClean="0"/>
              <a:t>thalassemia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7-07 at 2.08.49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506" b="-25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G6PD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Acute hemolytic episode</a:t>
            </a:r>
            <a:r>
              <a:rPr lang="en-US" dirty="0" smtClean="0"/>
              <a:t> after oxidant drug such as </a:t>
            </a:r>
            <a:r>
              <a:rPr lang="en-US" dirty="0" err="1" smtClean="0"/>
              <a:t>bactrim</a:t>
            </a:r>
            <a:r>
              <a:rPr lang="en-US" dirty="0" smtClean="0"/>
              <a:t> (</a:t>
            </a:r>
            <a:r>
              <a:rPr lang="en-US" dirty="0" err="1" smtClean="0"/>
              <a:t>dapsone</a:t>
            </a:r>
            <a:r>
              <a:rPr lang="en-US" dirty="0" smtClean="0"/>
              <a:t>, </a:t>
            </a:r>
            <a:r>
              <a:rPr lang="en-US" dirty="0" err="1" smtClean="0"/>
              <a:t>primaquine</a:t>
            </a:r>
            <a:r>
              <a:rPr lang="en-US" dirty="0" smtClean="0"/>
              <a:t>, </a:t>
            </a:r>
            <a:r>
              <a:rPr lang="en-US" dirty="0" err="1" smtClean="0"/>
              <a:t>nitrofurantoin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Smear shows </a:t>
            </a:r>
            <a:r>
              <a:rPr lang="en-US" b="1" dirty="0" smtClean="0"/>
              <a:t>bite cells</a:t>
            </a:r>
            <a:endParaRPr lang="en-US" dirty="0" smtClean="0"/>
          </a:p>
          <a:p>
            <a:r>
              <a:rPr lang="en-US" b="1" dirty="0" smtClean="0"/>
              <a:t>Heinz body: </a:t>
            </a:r>
            <a:r>
              <a:rPr lang="en-US" dirty="0" smtClean="0"/>
              <a:t>denatured oxidized hemoglobin (special stain) 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withdraw offending agent</a:t>
            </a:r>
          </a:p>
          <a:p>
            <a:r>
              <a:rPr lang="en-US" dirty="0" smtClean="0"/>
              <a:t>Board trickery: Don’t check </a:t>
            </a:r>
            <a:r>
              <a:rPr lang="en-US" b="1" dirty="0" smtClean="0"/>
              <a:t>G6PD level</a:t>
            </a:r>
            <a:r>
              <a:rPr lang="en-US" dirty="0" smtClean="0"/>
              <a:t> during acute crisis (increased </a:t>
            </a:r>
            <a:r>
              <a:rPr lang="en-US" dirty="0" err="1" smtClean="0"/>
              <a:t>retic</a:t>
            </a:r>
            <a:r>
              <a:rPr lang="en-US" dirty="0" smtClean="0"/>
              <a:t> fraction, </a:t>
            </a:r>
            <a:r>
              <a:rPr lang="en-US" dirty="0" err="1" smtClean="0"/>
              <a:t>retics</a:t>
            </a:r>
            <a:r>
              <a:rPr lang="en-US" dirty="0" smtClean="0"/>
              <a:t> have more of the enzyme)</a:t>
            </a:r>
          </a:p>
          <a:p>
            <a:pPr lvl="1"/>
            <a:r>
              <a:rPr lang="en-US" dirty="0" smtClean="0"/>
              <a:t>Check in a few months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122"/>
            <a:ext cx="8229600" cy="553204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43M </a:t>
            </a:r>
            <a:r>
              <a:rPr lang="en-US" dirty="0" err="1" smtClean="0"/>
              <a:t>p/w</a:t>
            </a:r>
            <a:r>
              <a:rPr lang="en-US" dirty="0" smtClean="0"/>
              <a:t> 2 days severe </a:t>
            </a:r>
            <a:r>
              <a:rPr lang="en-US" dirty="0" err="1" smtClean="0"/>
              <a:t>abd</a:t>
            </a:r>
            <a:r>
              <a:rPr lang="en-US" dirty="0" smtClean="0"/>
              <a:t> pain.</a:t>
            </a:r>
          </a:p>
          <a:p>
            <a:r>
              <a:rPr lang="en-US" dirty="0" smtClean="0"/>
              <a:t>PMH: recent </a:t>
            </a:r>
            <a:r>
              <a:rPr lang="en-US" dirty="0" err="1" smtClean="0"/>
              <a:t>dx</a:t>
            </a:r>
            <a:r>
              <a:rPr lang="en-US" dirty="0" smtClean="0"/>
              <a:t> of </a:t>
            </a:r>
            <a:r>
              <a:rPr lang="en-US" dirty="0" err="1" smtClean="0"/>
              <a:t>pancytopenia</a:t>
            </a:r>
            <a:endParaRPr lang="en-US" dirty="0" smtClean="0"/>
          </a:p>
          <a:p>
            <a:r>
              <a:rPr lang="en-US" dirty="0" smtClean="0"/>
              <a:t>FH: negative</a:t>
            </a:r>
          </a:p>
          <a:p>
            <a:r>
              <a:rPr lang="en-US" dirty="0" smtClean="0"/>
              <a:t>Med: multivitamin</a:t>
            </a:r>
          </a:p>
          <a:p>
            <a:r>
              <a:rPr lang="en-US" dirty="0" smtClean="0"/>
              <a:t>VS: 97.2, BP 143/69, HR 86, RR 12</a:t>
            </a:r>
          </a:p>
          <a:p>
            <a:r>
              <a:rPr lang="en-US" dirty="0" smtClean="0"/>
              <a:t>Exam: jaundice, no </a:t>
            </a:r>
            <a:r>
              <a:rPr lang="en-US" dirty="0" err="1" smtClean="0"/>
              <a:t>splenomegaly</a:t>
            </a:r>
            <a:r>
              <a:rPr lang="en-US" dirty="0" smtClean="0"/>
              <a:t>, otherwise normal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10.4, WBC 3.4, </a:t>
            </a:r>
            <a:r>
              <a:rPr lang="en-US" dirty="0" err="1" smtClean="0"/>
              <a:t>Plt</a:t>
            </a:r>
            <a:r>
              <a:rPr lang="en-US" dirty="0" smtClean="0"/>
              <a:t> 89</a:t>
            </a:r>
          </a:p>
          <a:p>
            <a:r>
              <a:rPr lang="en-US" dirty="0" err="1" smtClean="0"/>
              <a:t>Haptoglobin</a:t>
            </a:r>
            <a:r>
              <a:rPr lang="en-US" dirty="0" smtClean="0"/>
              <a:t>: 0, LDH 775, T/D </a:t>
            </a:r>
            <a:r>
              <a:rPr lang="en-US" dirty="0" err="1" smtClean="0"/>
              <a:t>bili</a:t>
            </a:r>
            <a:r>
              <a:rPr lang="en-US" dirty="0" smtClean="0"/>
              <a:t> 2.8/0.4</a:t>
            </a:r>
          </a:p>
          <a:p>
            <a:r>
              <a:rPr lang="en-US" dirty="0" err="1" smtClean="0"/>
              <a:t>Retic</a:t>
            </a:r>
            <a:r>
              <a:rPr lang="en-US" dirty="0" smtClean="0"/>
              <a:t> count 7%</a:t>
            </a:r>
          </a:p>
          <a:p>
            <a:r>
              <a:rPr lang="en-US" dirty="0" smtClean="0"/>
              <a:t>CBC and </a:t>
            </a:r>
            <a:r>
              <a:rPr lang="en-US" dirty="0" err="1" smtClean="0"/>
              <a:t>LFTs</a:t>
            </a:r>
            <a:r>
              <a:rPr lang="en-US" dirty="0" smtClean="0"/>
              <a:t> 1 year ago were normal</a:t>
            </a:r>
          </a:p>
          <a:p>
            <a:r>
              <a:rPr lang="en-US" dirty="0" smtClean="0"/>
              <a:t>CT A/P: mesenteric vein thrombosis, no </a:t>
            </a:r>
            <a:r>
              <a:rPr lang="en-US" dirty="0" err="1" smtClean="0"/>
              <a:t>adenopathy</a:t>
            </a:r>
            <a:r>
              <a:rPr lang="en-US" dirty="0" smtClean="0"/>
              <a:t> or </a:t>
            </a:r>
            <a:r>
              <a:rPr lang="en-US" dirty="0" err="1" smtClean="0"/>
              <a:t>splenomegaly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Next diagnostic step?</a:t>
            </a:r>
          </a:p>
          <a:p>
            <a:r>
              <a:rPr lang="en-US" dirty="0" smtClean="0"/>
              <a:t>A) Direct </a:t>
            </a:r>
            <a:r>
              <a:rPr lang="en-US" dirty="0" err="1" smtClean="0"/>
              <a:t>coombs</a:t>
            </a:r>
            <a:r>
              <a:rPr lang="en-US" dirty="0" smtClean="0"/>
              <a:t> test</a:t>
            </a:r>
          </a:p>
          <a:p>
            <a:r>
              <a:rPr lang="en-US" dirty="0" smtClean="0"/>
              <a:t>B) Factor V Leiden assay</a:t>
            </a:r>
          </a:p>
          <a:p>
            <a:r>
              <a:rPr lang="en-US" dirty="0" smtClean="0"/>
              <a:t>C) Flow </a:t>
            </a:r>
            <a:r>
              <a:rPr lang="en-US" dirty="0" err="1" smtClean="0"/>
              <a:t>cytometry</a:t>
            </a:r>
            <a:r>
              <a:rPr lang="en-US" dirty="0" smtClean="0"/>
              <a:t> for CD55 and CD59</a:t>
            </a:r>
          </a:p>
          <a:p>
            <a:r>
              <a:rPr lang="en-US" dirty="0" smtClean="0"/>
              <a:t>D) lupus anticoagulant and anti </a:t>
            </a:r>
            <a:r>
              <a:rPr lang="en-US" dirty="0" err="1" smtClean="0"/>
              <a:t>cardiolipin</a:t>
            </a:r>
            <a:r>
              <a:rPr lang="en-US" dirty="0" smtClean="0"/>
              <a:t> antibody assay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Parosysmal</a:t>
            </a:r>
            <a:r>
              <a:rPr lang="en-US" dirty="0" smtClean="0"/>
              <a:t> nocturnal </a:t>
            </a:r>
            <a:r>
              <a:rPr lang="en-US" dirty="0" err="1" smtClean="0"/>
              <a:t>hemoglobinuria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Primary acquired stem cell disorder, </a:t>
            </a:r>
          </a:p>
          <a:p>
            <a:pPr lvl="1"/>
            <a:r>
              <a:rPr lang="en-US" dirty="0" err="1" smtClean="0"/>
              <a:t>RBCs</a:t>
            </a:r>
            <a:r>
              <a:rPr lang="en-US" dirty="0" smtClean="0"/>
              <a:t> or </a:t>
            </a:r>
            <a:r>
              <a:rPr lang="en-US" dirty="0" err="1" smtClean="0"/>
              <a:t>WBCs</a:t>
            </a:r>
            <a:r>
              <a:rPr lang="en-US" dirty="0" smtClean="0"/>
              <a:t> lacking </a:t>
            </a:r>
            <a:r>
              <a:rPr lang="en-US" dirty="0" err="1" smtClean="0"/>
              <a:t>glycophosphatidalinosital</a:t>
            </a:r>
            <a:r>
              <a:rPr lang="en-US" dirty="0" smtClean="0"/>
              <a:t>-anchored surface proteins </a:t>
            </a:r>
            <a:r>
              <a:rPr lang="en-US" dirty="0" err="1" smtClean="0"/>
              <a:t>ie</a:t>
            </a:r>
            <a:r>
              <a:rPr lang="en-US" dirty="0" smtClean="0"/>
              <a:t> CD55 or CD 59</a:t>
            </a:r>
          </a:p>
          <a:p>
            <a:pPr lvl="1"/>
            <a:r>
              <a:rPr lang="en-US" dirty="0" smtClean="0"/>
              <a:t>Protect cells against compliment mediated destruction</a:t>
            </a:r>
          </a:p>
          <a:p>
            <a:r>
              <a:rPr lang="en-US" dirty="0" smtClean="0"/>
              <a:t>Signs/Symptoms: hemolytic anemia, thromboses at atypical locations, esophageal spasm, erectile dysfunction, pulmonary HTN</a:t>
            </a:r>
          </a:p>
          <a:p>
            <a:pPr lvl="1"/>
            <a:r>
              <a:rPr lang="en-US" dirty="0" smtClean="0"/>
              <a:t>Thrombosis is a sign of more aggressive disease</a:t>
            </a:r>
          </a:p>
          <a:p>
            <a:r>
              <a:rPr lang="en-US" dirty="0" err="1" smtClean="0"/>
              <a:t>Dx</a:t>
            </a:r>
            <a:r>
              <a:rPr lang="en-US" dirty="0" smtClean="0"/>
              <a:t>: flow for CD55/59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</a:t>
            </a:r>
            <a:r>
              <a:rPr lang="en-US" dirty="0" err="1" smtClean="0"/>
              <a:t>anticoagulate</a:t>
            </a:r>
            <a:r>
              <a:rPr lang="en-US" dirty="0" smtClean="0"/>
              <a:t> for thrombosis</a:t>
            </a:r>
          </a:p>
          <a:p>
            <a:pPr lvl="1"/>
            <a:r>
              <a:rPr lang="en-US" dirty="0" smtClean="0"/>
              <a:t>?steroids</a:t>
            </a:r>
          </a:p>
          <a:p>
            <a:pPr lvl="1"/>
            <a:r>
              <a:rPr lang="en-US" dirty="0" err="1" smtClean="0"/>
              <a:t>eclizumab</a:t>
            </a:r>
            <a:r>
              <a:rPr lang="en-US" dirty="0" smtClean="0"/>
              <a:t> (anti-C5) some benefit</a:t>
            </a:r>
          </a:p>
          <a:p>
            <a:pPr lvl="2"/>
            <a:r>
              <a:rPr lang="en-US" dirty="0" smtClean="0"/>
              <a:t>Increased risk of meningococcal infection</a:t>
            </a:r>
          </a:p>
          <a:p>
            <a:pPr lvl="1"/>
            <a:r>
              <a:rPr lang="en-US" dirty="0" err="1" smtClean="0"/>
              <a:t>Immunosupressives</a:t>
            </a:r>
            <a:r>
              <a:rPr lang="en-US" dirty="0" smtClean="0"/>
              <a:t> +/- HSCT if severe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1852"/>
            <a:ext cx="8229600" cy="560431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56M seen in ED for 4 weeks progressive fatigue, DOE, CP with moderate exertion. Unable to work (construction worker)</a:t>
            </a:r>
          </a:p>
          <a:p>
            <a:r>
              <a:rPr lang="en-US" dirty="0" smtClean="0"/>
              <a:t>FH/PMH/Meds: none significant</a:t>
            </a:r>
          </a:p>
          <a:p>
            <a:r>
              <a:rPr lang="en-US" dirty="0" smtClean="0"/>
              <a:t>VS: T98.2, BP 123/69 HR 98 RR 16</a:t>
            </a:r>
          </a:p>
          <a:p>
            <a:r>
              <a:rPr lang="en-US" dirty="0" smtClean="0"/>
              <a:t>Exam: </a:t>
            </a:r>
            <a:r>
              <a:rPr lang="en-US" dirty="0" err="1" smtClean="0"/>
              <a:t>scleral</a:t>
            </a:r>
            <a:r>
              <a:rPr lang="en-US" dirty="0" smtClean="0"/>
              <a:t> </a:t>
            </a:r>
            <a:r>
              <a:rPr lang="en-US" dirty="0" err="1" smtClean="0"/>
              <a:t>icterus</a:t>
            </a:r>
            <a:r>
              <a:rPr lang="en-US" dirty="0" smtClean="0"/>
              <a:t>, no </a:t>
            </a:r>
            <a:r>
              <a:rPr lang="en-US" dirty="0" err="1" smtClean="0"/>
              <a:t>adenopathy</a:t>
            </a:r>
            <a:r>
              <a:rPr lang="en-US" dirty="0" smtClean="0"/>
              <a:t>, +</a:t>
            </a:r>
            <a:r>
              <a:rPr lang="en-US" dirty="0" err="1" smtClean="0"/>
              <a:t>splenomegaly</a:t>
            </a:r>
            <a:endParaRPr lang="en-US" dirty="0" smtClean="0"/>
          </a:p>
          <a:p>
            <a:r>
              <a:rPr lang="en-US" dirty="0" err="1" smtClean="0"/>
              <a:t>Hb</a:t>
            </a:r>
            <a:r>
              <a:rPr lang="en-US" dirty="0" smtClean="0"/>
              <a:t> 8.1, WBC 4.9, </a:t>
            </a:r>
            <a:r>
              <a:rPr lang="en-US" dirty="0" err="1" smtClean="0"/>
              <a:t>Plt</a:t>
            </a:r>
            <a:r>
              <a:rPr lang="en-US" dirty="0" smtClean="0"/>
              <a:t> 159</a:t>
            </a:r>
          </a:p>
          <a:p>
            <a:r>
              <a:rPr lang="en-US" dirty="0" err="1" smtClean="0"/>
              <a:t>Retic</a:t>
            </a:r>
            <a:r>
              <a:rPr lang="en-US" dirty="0" smtClean="0"/>
              <a:t> 5.4%</a:t>
            </a:r>
          </a:p>
          <a:p>
            <a:r>
              <a:rPr lang="en-US" dirty="0" smtClean="0"/>
              <a:t>Coombs test: </a:t>
            </a:r>
            <a:r>
              <a:rPr lang="en-US" dirty="0" err="1" smtClean="0"/>
              <a:t>IgG</a:t>
            </a:r>
            <a:r>
              <a:rPr lang="en-US" dirty="0" smtClean="0"/>
              <a:t> strong positive, C3 weak positive</a:t>
            </a:r>
          </a:p>
          <a:p>
            <a:r>
              <a:rPr lang="en-US" dirty="0" smtClean="0"/>
              <a:t>Smear…</a:t>
            </a:r>
          </a:p>
          <a:p>
            <a:endParaRPr lang="en-US" dirty="0" smtClean="0"/>
          </a:p>
          <a:p>
            <a:r>
              <a:rPr lang="en-US" dirty="0" err="1" smtClean="0"/>
              <a:t>Dx</a:t>
            </a:r>
            <a:r>
              <a:rPr lang="en-US" dirty="0" smtClean="0"/>
              <a:t>?</a:t>
            </a:r>
          </a:p>
          <a:p>
            <a:r>
              <a:rPr lang="en-US" dirty="0" smtClean="0"/>
              <a:t>A) Cold agglutinin disease</a:t>
            </a:r>
          </a:p>
          <a:p>
            <a:r>
              <a:rPr lang="en-US" dirty="0" smtClean="0"/>
              <a:t>B) G6PD deficiency</a:t>
            </a:r>
          </a:p>
          <a:p>
            <a:r>
              <a:rPr lang="en-US" dirty="0" smtClean="0"/>
              <a:t>C) hereditary </a:t>
            </a:r>
            <a:r>
              <a:rPr lang="en-US" dirty="0" err="1" smtClean="0"/>
              <a:t>spherocytosis</a:t>
            </a:r>
            <a:endParaRPr lang="en-US" dirty="0" smtClean="0"/>
          </a:p>
          <a:p>
            <a:r>
              <a:rPr lang="en-US" dirty="0" smtClean="0"/>
              <a:t>D) TTP</a:t>
            </a:r>
          </a:p>
          <a:p>
            <a:r>
              <a:rPr lang="en-US" dirty="0" smtClean="0"/>
              <a:t>E) Warm autoimmune hemolytic anemia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7-07 at 3.06.3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025" r="-1102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Warm: </a:t>
            </a:r>
            <a:r>
              <a:rPr lang="en-US" dirty="0" err="1" smtClean="0"/>
              <a:t>IgG</a:t>
            </a:r>
            <a:r>
              <a:rPr lang="en-US" dirty="0" smtClean="0"/>
              <a:t> antibodies bind to </a:t>
            </a:r>
            <a:r>
              <a:rPr lang="en-US" dirty="0" err="1" smtClean="0"/>
              <a:t>Rh</a:t>
            </a:r>
            <a:r>
              <a:rPr lang="en-US" dirty="0" smtClean="0"/>
              <a:t> antigens, </a:t>
            </a:r>
            <a:r>
              <a:rPr lang="en-US" dirty="0" err="1" smtClean="0"/>
              <a:t>ab</a:t>
            </a:r>
            <a:r>
              <a:rPr lang="en-US" dirty="0" smtClean="0"/>
              <a:t>-coated </a:t>
            </a:r>
            <a:r>
              <a:rPr lang="en-US" dirty="0" err="1" smtClean="0"/>
              <a:t>RBCs</a:t>
            </a:r>
            <a:r>
              <a:rPr lang="en-US" dirty="0" smtClean="0"/>
              <a:t> removed by spleen.</a:t>
            </a:r>
          </a:p>
          <a:p>
            <a:pPr lvl="1"/>
            <a:r>
              <a:rPr lang="en-US" dirty="0" smtClean="0"/>
              <a:t>optimum binding at T99.0, </a:t>
            </a:r>
          </a:p>
          <a:p>
            <a:r>
              <a:rPr lang="en-US" b="1" dirty="0" err="1" smtClean="0"/>
              <a:t>Tx</a:t>
            </a:r>
            <a:r>
              <a:rPr lang="en-US" b="1" dirty="0" smtClean="0"/>
              <a:t>: steroids </a:t>
            </a:r>
            <a:r>
              <a:rPr lang="en-US" dirty="0" smtClean="0"/>
              <a:t>first-line (2/3 respond)</a:t>
            </a:r>
          </a:p>
          <a:p>
            <a:pPr lvl="1"/>
            <a:r>
              <a:rPr lang="en-US" dirty="0" err="1" smtClean="0"/>
              <a:t>Splenectomy</a:t>
            </a:r>
            <a:r>
              <a:rPr lang="en-US" dirty="0" smtClean="0"/>
              <a:t>, </a:t>
            </a:r>
            <a:r>
              <a:rPr lang="en-US" dirty="0" err="1" smtClean="0"/>
              <a:t>rituximab</a:t>
            </a:r>
            <a:r>
              <a:rPr lang="en-US" dirty="0" smtClean="0"/>
              <a:t>, </a:t>
            </a:r>
            <a:r>
              <a:rPr lang="en-US" dirty="0" err="1" smtClean="0"/>
              <a:t>immunosupressives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Cold: </a:t>
            </a:r>
            <a:r>
              <a:rPr lang="en-US" dirty="0" err="1" smtClean="0"/>
              <a:t>IgM</a:t>
            </a:r>
            <a:r>
              <a:rPr lang="en-US" dirty="0" smtClean="0"/>
              <a:t> antibodies bind to RBC antigens I or </a:t>
            </a:r>
            <a:r>
              <a:rPr lang="en-US" dirty="0" err="1" smtClean="0"/>
              <a:t>i</a:t>
            </a:r>
            <a:r>
              <a:rPr lang="en-US" dirty="0" smtClean="0"/>
              <a:t>. Abs fix compliment leading to intravascular </a:t>
            </a:r>
            <a:r>
              <a:rPr lang="en-US" dirty="0" err="1" smtClean="0"/>
              <a:t>lysis</a:t>
            </a:r>
            <a:endParaRPr lang="en-US" dirty="0" smtClean="0"/>
          </a:p>
          <a:p>
            <a:pPr lvl="1"/>
            <a:r>
              <a:rPr lang="en-US" dirty="0" smtClean="0"/>
              <a:t>Maximal activity at 4 Celsius</a:t>
            </a:r>
          </a:p>
          <a:p>
            <a:pPr lvl="1"/>
            <a:r>
              <a:rPr lang="en-US" dirty="0" smtClean="0"/>
              <a:t>Usually a </a:t>
            </a:r>
            <a:r>
              <a:rPr lang="en-US" dirty="0" err="1" smtClean="0"/>
              <a:t>clonal</a:t>
            </a:r>
            <a:r>
              <a:rPr lang="en-US" dirty="0" smtClean="0"/>
              <a:t> B-cell disorder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cold avoidance</a:t>
            </a:r>
          </a:p>
          <a:p>
            <a:pPr lvl="2">
              <a:buNone/>
            </a:pPr>
            <a:r>
              <a:rPr lang="en-US" dirty="0" smtClean="0"/>
              <a:t>-</a:t>
            </a:r>
            <a:r>
              <a:rPr lang="en-US" dirty="0" err="1" smtClean="0"/>
              <a:t>chlorabmucil</a:t>
            </a:r>
            <a:r>
              <a:rPr lang="en-US" dirty="0" smtClean="0"/>
              <a:t> or </a:t>
            </a:r>
            <a:r>
              <a:rPr lang="en-US" dirty="0" err="1" smtClean="0"/>
              <a:t>cyclophosphamide</a:t>
            </a:r>
            <a:r>
              <a:rPr lang="en-US" dirty="0" smtClean="0"/>
              <a:t>, </a:t>
            </a:r>
            <a:r>
              <a:rPr lang="en-US" dirty="0" err="1" smtClean="0"/>
              <a:t>rituximab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-</a:t>
            </a:r>
            <a:r>
              <a:rPr lang="en-US" dirty="0" err="1" smtClean="0"/>
              <a:t>plasmapheresis</a:t>
            </a:r>
            <a:r>
              <a:rPr lang="en-US" dirty="0" smtClean="0"/>
              <a:t> if acute/severe</a:t>
            </a:r>
          </a:p>
          <a:p>
            <a:pPr lvl="2">
              <a:buNone/>
            </a:pPr>
            <a:r>
              <a:rPr lang="en-US" dirty="0" smtClean="0"/>
              <a:t>-steroids and </a:t>
            </a:r>
            <a:r>
              <a:rPr lang="en-US" dirty="0" err="1" smtClean="0"/>
              <a:t>splenectomy</a:t>
            </a:r>
            <a:r>
              <a:rPr lang="en-US" dirty="0" smtClean="0"/>
              <a:t> unhelpful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Autoimmune hemolytic anemia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Autoimmune hemolytic anemia</a:t>
            </a:r>
            <a:endParaRPr lang="en-US" dirty="0"/>
          </a:p>
        </p:txBody>
      </p:sp>
      <p:pic>
        <p:nvPicPr>
          <p:cNvPr id="4" name="Content Placeholder 3" descr="Screen shot 2013-07-07 at 3.09.34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5395" b="-35395"/>
          <a:stretch>
            <a:fillRect/>
          </a:stretch>
        </p:blipFill>
        <p:spPr>
          <a:xfrm>
            <a:off x="173960" y="643475"/>
            <a:ext cx="8686800" cy="4777405"/>
          </a:xfrm>
        </p:spPr>
      </p:pic>
      <p:sp>
        <p:nvSpPr>
          <p:cNvPr id="5" name="TextBox 4"/>
          <p:cNvSpPr txBox="1"/>
          <p:nvPr/>
        </p:nvSpPr>
        <p:spPr>
          <a:xfrm>
            <a:off x="922011" y="5148936"/>
            <a:ext cx="721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common drug in 2012: </a:t>
            </a:r>
            <a:r>
              <a:rPr lang="en-US" dirty="0" err="1" smtClean="0"/>
              <a:t>cephalosporins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199"/>
            <a:ext cx="8554451" cy="67508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7199" y="2687719"/>
            <a:ext cx="8686801" cy="4170281"/>
            <a:chOff x="457199" y="2687719"/>
            <a:chExt cx="8686801" cy="4170281"/>
          </a:xfrm>
        </p:grpSpPr>
        <p:sp>
          <p:nvSpPr>
            <p:cNvPr id="5" name="Rectangle 4"/>
            <p:cNvSpPr/>
            <p:nvPr/>
          </p:nvSpPr>
          <p:spPr>
            <a:xfrm>
              <a:off x="457200" y="2687719"/>
              <a:ext cx="2539914" cy="1738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199" y="4578506"/>
              <a:ext cx="3143067" cy="2279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00933" y="2756212"/>
              <a:ext cx="3143067" cy="2279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26639" y="2756212"/>
              <a:ext cx="3143067" cy="2279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75113" y="2756212"/>
              <a:ext cx="3143067" cy="2279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02782" y="2983615"/>
            <a:ext cx="29837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?elevated LDH, indirect </a:t>
            </a:r>
            <a:r>
              <a:rPr lang="en-US" dirty="0" err="1" smtClean="0"/>
              <a:t>bili</a:t>
            </a:r>
            <a:endParaRPr lang="en-US" dirty="0" smtClean="0"/>
          </a:p>
          <a:p>
            <a:r>
              <a:rPr lang="en-US" dirty="0" smtClean="0"/>
              <a:t>?Low </a:t>
            </a:r>
            <a:r>
              <a:rPr lang="en-US" dirty="0" err="1" smtClean="0"/>
              <a:t>haptoglobin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833192" y="4027629"/>
            <a:ext cx="7953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2782" y="4437115"/>
            <a:ext cx="29837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HEMOLYSIS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1812972" y="5203336"/>
            <a:ext cx="7953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4212" y="5588164"/>
            <a:ext cx="29837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Review risk factors</a:t>
            </a:r>
          </a:p>
          <a:p>
            <a:pPr algn="ctr"/>
            <a:r>
              <a:rPr lang="en-US" dirty="0" smtClean="0"/>
              <a:t>Review Smear…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728878" y="2698324"/>
            <a:ext cx="5689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07869" y="1688041"/>
            <a:ext cx="3143067" cy="2279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29522" y="2593539"/>
            <a:ext cx="29837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UNDERPRODUCTION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5627382" y="2125538"/>
            <a:ext cx="7953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Hemolytic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Membrane defects</a:t>
            </a:r>
          </a:p>
          <a:p>
            <a:pPr lvl="1"/>
            <a:r>
              <a:rPr lang="en-US" dirty="0" smtClean="0"/>
              <a:t>Hereditary </a:t>
            </a:r>
            <a:r>
              <a:rPr lang="en-US" dirty="0" err="1" smtClean="0"/>
              <a:t>spherocytosis</a:t>
            </a:r>
            <a:endParaRPr lang="en-US" dirty="0" smtClean="0"/>
          </a:p>
          <a:p>
            <a:r>
              <a:rPr lang="en-US" dirty="0" smtClean="0"/>
              <a:t>Enzyme deficiencies</a:t>
            </a:r>
          </a:p>
          <a:p>
            <a:pPr lvl="1"/>
            <a:r>
              <a:rPr lang="en-US" dirty="0" smtClean="0"/>
              <a:t>G6PD deficiency</a:t>
            </a:r>
          </a:p>
          <a:p>
            <a:r>
              <a:rPr lang="en-US" dirty="0" err="1" smtClean="0"/>
              <a:t>Hemoglobinopathy</a:t>
            </a:r>
            <a:endParaRPr lang="en-US" dirty="0" smtClean="0"/>
          </a:p>
          <a:p>
            <a:pPr lvl="1"/>
            <a:r>
              <a:rPr lang="en-US" dirty="0" smtClean="0"/>
              <a:t>Sickle cell</a:t>
            </a:r>
          </a:p>
          <a:p>
            <a:r>
              <a:rPr lang="en-US" dirty="0" smtClean="0"/>
              <a:t>Immune </a:t>
            </a:r>
            <a:r>
              <a:rPr lang="en-US" dirty="0" err="1" smtClean="0"/>
              <a:t>hemolysis</a:t>
            </a:r>
            <a:endParaRPr lang="en-US" dirty="0" smtClean="0"/>
          </a:p>
          <a:p>
            <a:pPr lvl="1"/>
            <a:r>
              <a:rPr lang="en-US" dirty="0" smtClean="0"/>
              <a:t>Cold, warm, drug induced </a:t>
            </a:r>
          </a:p>
          <a:p>
            <a:r>
              <a:rPr lang="en-US" dirty="0" smtClean="0"/>
              <a:t>Mechanical:</a:t>
            </a:r>
          </a:p>
          <a:p>
            <a:pPr lvl="1"/>
            <a:r>
              <a:rPr lang="en-US" dirty="0" smtClean="0"/>
              <a:t>Intravascular foreign body (</a:t>
            </a:r>
            <a:r>
              <a:rPr lang="en-US" dirty="0" err="1" smtClean="0"/>
              <a:t>ie</a:t>
            </a:r>
            <a:r>
              <a:rPr lang="en-US" dirty="0" smtClean="0"/>
              <a:t> mechanical valve)</a:t>
            </a:r>
          </a:p>
          <a:p>
            <a:pPr lvl="1"/>
            <a:r>
              <a:rPr lang="en-US" dirty="0" smtClean="0"/>
              <a:t>Repeated trauma (“march </a:t>
            </a:r>
            <a:r>
              <a:rPr lang="en-US" dirty="0" err="1" smtClean="0"/>
              <a:t>hemolysis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Malaria/</a:t>
            </a:r>
            <a:r>
              <a:rPr lang="en-US" dirty="0" err="1" smtClean="0"/>
              <a:t>babesia</a:t>
            </a:r>
            <a:endParaRPr lang="en-US" dirty="0" smtClean="0"/>
          </a:p>
          <a:p>
            <a:pPr lvl="1"/>
            <a:r>
              <a:rPr lang="en-US" dirty="0" err="1" smtClean="0"/>
              <a:t>microangiopathy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011" y="1238451"/>
            <a:ext cx="4343790" cy="3221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199"/>
            <a:ext cx="8554451" cy="67508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7199" y="2687719"/>
            <a:ext cx="8686801" cy="4170281"/>
            <a:chOff x="457199" y="2687719"/>
            <a:chExt cx="8686801" cy="4170281"/>
          </a:xfrm>
        </p:grpSpPr>
        <p:sp>
          <p:nvSpPr>
            <p:cNvPr id="5" name="Rectangle 4"/>
            <p:cNvSpPr/>
            <p:nvPr/>
          </p:nvSpPr>
          <p:spPr>
            <a:xfrm>
              <a:off x="457200" y="2687719"/>
              <a:ext cx="2539914" cy="1738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199" y="4578506"/>
              <a:ext cx="3143067" cy="2279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00933" y="2756212"/>
              <a:ext cx="3143067" cy="2279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26639" y="2756212"/>
              <a:ext cx="3143067" cy="2279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75113" y="2756212"/>
              <a:ext cx="3143067" cy="2279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02782" y="2983615"/>
            <a:ext cx="29837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?elevated LDH, indirect </a:t>
            </a:r>
            <a:r>
              <a:rPr lang="en-US" dirty="0" err="1" smtClean="0"/>
              <a:t>bili</a:t>
            </a:r>
            <a:endParaRPr lang="en-US" dirty="0" smtClean="0"/>
          </a:p>
          <a:p>
            <a:r>
              <a:rPr lang="en-US" dirty="0" smtClean="0"/>
              <a:t>?Low </a:t>
            </a:r>
            <a:r>
              <a:rPr lang="en-US" dirty="0" err="1" smtClean="0"/>
              <a:t>haptoglobin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833192" y="4027629"/>
            <a:ext cx="7953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2782" y="4437115"/>
            <a:ext cx="29837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HEMOLYSIS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1812972" y="5203336"/>
            <a:ext cx="7953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4212" y="5588164"/>
            <a:ext cx="29837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Review risk factors</a:t>
            </a:r>
          </a:p>
          <a:p>
            <a:pPr algn="ctr"/>
            <a:r>
              <a:rPr lang="en-US" dirty="0" smtClean="0"/>
              <a:t>Review Smear…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728878" y="2698324"/>
            <a:ext cx="5689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07869" y="1688041"/>
            <a:ext cx="3143067" cy="2279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29522" y="2593539"/>
            <a:ext cx="29837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UNDERPRODUCTION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5659932" y="3427960"/>
            <a:ext cx="7953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29522" y="4047039"/>
            <a:ext cx="298378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MCV</a:t>
            </a:r>
          </a:p>
          <a:p>
            <a:pPr algn="ctr"/>
            <a:r>
              <a:rPr lang="en-US" dirty="0" smtClean="0"/>
              <a:t>Review Smear…</a:t>
            </a:r>
          </a:p>
          <a:p>
            <a:pPr algn="ctr"/>
            <a:r>
              <a:rPr lang="en-US" dirty="0" smtClean="0"/>
              <a:t>Review risk factors?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5627382" y="2125538"/>
            <a:ext cx="7953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Hypoproliferative</a:t>
            </a:r>
            <a:r>
              <a:rPr lang="en-US" dirty="0" smtClean="0"/>
              <a:t> </a:t>
            </a:r>
            <a:r>
              <a:rPr lang="en-US" dirty="0" err="1" smtClean="0"/>
              <a:t>anemias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02785"/>
            <a:ext cx="75565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487" y="5289136"/>
            <a:ext cx="781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Bone marrow </a:t>
            </a:r>
            <a:r>
              <a:rPr lang="en-US" dirty="0" err="1" smtClean="0"/>
              <a:t>bx</a:t>
            </a:r>
            <a:r>
              <a:rPr lang="en-US" dirty="0" smtClean="0"/>
              <a:t> may be helpful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172"/>
            <a:ext cx="8229600" cy="5711991"/>
          </a:xfrm>
        </p:spPr>
        <p:txBody>
          <a:bodyPr>
            <a:noAutofit/>
          </a:bodyPr>
          <a:lstStyle/>
          <a:p>
            <a:r>
              <a:rPr lang="en-US" sz="2400" dirty="0" smtClean="0"/>
              <a:t>77M presents with 1 year fatigue &amp; DOE, 8 weeks </a:t>
            </a:r>
            <a:r>
              <a:rPr lang="en-US" sz="2400" dirty="0" err="1" smtClean="0"/>
              <a:t>substernal</a:t>
            </a:r>
            <a:r>
              <a:rPr lang="en-US" sz="2400" dirty="0" smtClean="0"/>
              <a:t> </a:t>
            </a:r>
            <a:r>
              <a:rPr lang="en-US" sz="2400" dirty="0" err="1" smtClean="0"/>
              <a:t>exertional</a:t>
            </a:r>
            <a:r>
              <a:rPr lang="en-US" sz="2400" dirty="0" smtClean="0"/>
              <a:t> CP</a:t>
            </a:r>
          </a:p>
          <a:p>
            <a:r>
              <a:rPr lang="en-US" sz="2400" dirty="0" smtClean="0"/>
              <a:t>Vitals: T36.7 137/78 HR 118, RR 17</a:t>
            </a:r>
          </a:p>
          <a:p>
            <a:r>
              <a:rPr lang="en-US" sz="2400" dirty="0" smtClean="0"/>
              <a:t>Pale conjunctiva, summation gallop, bibasilar crackles</a:t>
            </a:r>
          </a:p>
          <a:p>
            <a:r>
              <a:rPr lang="en-US" sz="2400" dirty="0" err="1" smtClean="0"/>
              <a:t>Hb</a:t>
            </a:r>
            <a:r>
              <a:rPr lang="en-US" sz="2400" dirty="0" smtClean="0"/>
              <a:t> 5.4, MCV 58 RDW 25</a:t>
            </a:r>
          </a:p>
          <a:p>
            <a:r>
              <a:rPr lang="en-US" sz="2400" dirty="0" smtClean="0"/>
              <a:t>WBC 6.4, </a:t>
            </a:r>
            <a:r>
              <a:rPr lang="en-US" sz="2400" dirty="0" err="1" smtClean="0"/>
              <a:t>Plt</a:t>
            </a:r>
            <a:r>
              <a:rPr lang="en-US" sz="2400" dirty="0" smtClean="0"/>
              <a:t> 154</a:t>
            </a:r>
          </a:p>
          <a:p>
            <a:r>
              <a:rPr lang="en-US" sz="2400" dirty="0" smtClean="0"/>
              <a:t>Smear…</a:t>
            </a:r>
          </a:p>
          <a:p>
            <a:endParaRPr lang="en-US" sz="2400" dirty="0" smtClean="0"/>
          </a:p>
          <a:p>
            <a:r>
              <a:rPr lang="en-US" sz="2400" dirty="0" smtClean="0"/>
              <a:t>Cause of anemia?</a:t>
            </a:r>
          </a:p>
          <a:p>
            <a:r>
              <a:rPr lang="en-US" sz="2400" dirty="0" smtClean="0"/>
              <a:t>A) G6PD deficiency</a:t>
            </a:r>
          </a:p>
          <a:p>
            <a:r>
              <a:rPr lang="en-US" sz="2400" dirty="0" smtClean="0"/>
              <a:t>B) Iron deficiency</a:t>
            </a:r>
          </a:p>
          <a:p>
            <a:r>
              <a:rPr lang="en-US" sz="2400" dirty="0" smtClean="0"/>
              <a:t>C) </a:t>
            </a:r>
            <a:r>
              <a:rPr lang="en-US" sz="2400" dirty="0" err="1"/>
              <a:t>M</a:t>
            </a:r>
            <a:r>
              <a:rPr lang="en-US" sz="2400" dirty="0" err="1" smtClean="0"/>
              <a:t>yelofibrosis</a:t>
            </a:r>
            <a:endParaRPr lang="en-US" sz="2400" dirty="0" smtClean="0"/>
          </a:p>
          <a:p>
            <a:r>
              <a:rPr lang="en-US" sz="2400" dirty="0" smtClean="0"/>
              <a:t>D) TTP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475777" cy="632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4217</TotalTime>
  <Words>2156</Words>
  <Application>Microsoft Office PowerPoint</Application>
  <PresentationFormat>On-screen Show (4:3)</PresentationFormat>
  <Paragraphs>327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Board Review: Anemia</vt:lpstr>
      <vt:lpstr>Anemia</vt:lpstr>
      <vt:lpstr>Approach to Anemia</vt:lpstr>
      <vt:lpstr>PowerPoint Presentation</vt:lpstr>
      <vt:lpstr>Hemolytic anemia</vt:lpstr>
      <vt:lpstr>PowerPoint Presentation</vt:lpstr>
      <vt:lpstr>Hypoproliferative anemias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Anemia of kidney disease</vt:lpstr>
      <vt:lpstr>PowerPoint Presentation</vt:lpstr>
      <vt:lpstr>PowerPoint Presentation</vt:lpstr>
      <vt:lpstr>PowerPoint Presentation</vt:lpstr>
      <vt:lpstr>Hereditary spherocytosis</vt:lpstr>
      <vt:lpstr>PowerPoint Presentation</vt:lpstr>
      <vt:lpstr>PowerPoint Presentation</vt:lpstr>
      <vt:lpstr>B12 deficiency</vt:lpstr>
      <vt:lpstr>PowerPoint Presentation</vt:lpstr>
      <vt:lpstr>Thalassemias</vt:lpstr>
      <vt:lpstr>PowerPoint Presentation</vt:lpstr>
      <vt:lpstr>PowerPoint Presentation</vt:lpstr>
      <vt:lpstr>Causes of acute worsening of chronic anemia</vt:lpstr>
      <vt:lpstr>PowerPoint Presentation</vt:lpstr>
      <vt:lpstr>Sickle cell trait</vt:lpstr>
      <vt:lpstr>PowerPoint Presentation</vt:lpstr>
      <vt:lpstr>PowerPoint Presentation</vt:lpstr>
      <vt:lpstr>G6PD deficiency</vt:lpstr>
      <vt:lpstr>PowerPoint Presentation</vt:lpstr>
      <vt:lpstr>Parosysmal nocturnal hemoglobinuria</vt:lpstr>
      <vt:lpstr>PowerPoint Presentation</vt:lpstr>
      <vt:lpstr>PowerPoint Presentation</vt:lpstr>
      <vt:lpstr>PowerPoint Presentation</vt:lpstr>
      <vt:lpstr>Autoimmune hemolytic anemia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Review: Anemia</dc:title>
  <dc:creator>Greg Radin</dc:creator>
  <cp:lastModifiedBy>Kirkpatrick, Aaron</cp:lastModifiedBy>
  <cp:revision>11</cp:revision>
  <dcterms:created xsi:type="dcterms:W3CDTF">2013-07-05T00:05:02Z</dcterms:created>
  <dcterms:modified xsi:type="dcterms:W3CDTF">2013-08-29T13:09:42Z</dcterms:modified>
</cp:coreProperties>
</file>