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</p:sldMasterIdLst>
  <p:notesMasterIdLst>
    <p:notesMasterId r:id="rId18"/>
  </p:notesMasterIdLst>
  <p:sldIdLst>
    <p:sldId id="256" r:id="rId5"/>
    <p:sldId id="258" r:id="rId6"/>
    <p:sldId id="257" r:id="rId7"/>
    <p:sldId id="259" r:id="rId8"/>
    <p:sldId id="290" r:id="rId9"/>
    <p:sldId id="260" r:id="rId10"/>
    <p:sldId id="292" r:id="rId11"/>
    <p:sldId id="261" r:id="rId12"/>
    <p:sldId id="265" r:id="rId13"/>
    <p:sldId id="264" r:id="rId14"/>
    <p:sldId id="274" r:id="rId15"/>
    <p:sldId id="267" r:id="rId16"/>
    <p:sldId id="284" r:id="rId17"/>
  </p:sldIdLst>
  <p:sldSz cx="9144000" cy="6858000" type="screen4x3"/>
  <p:notesSz cx="7053263" cy="93091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Osaka"/>
        <a:cs typeface="Osaka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Osaka"/>
        <a:cs typeface="Osaka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Osaka"/>
        <a:cs typeface="Osaka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Osaka"/>
        <a:cs typeface="Osaka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Osaka"/>
        <a:cs typeface="Osaka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Osaka"/>
        <a:cs typeface="Osaka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Osaka"/>
        <a:cs typeface="Osaka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Osaka"/>
        <a:cs typeface="Osaka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Osaka"/>
        <a:cs typeface="Osaka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3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9283" autoAdjust="0"/>
    <p:restoredTop sz="94660"/>
  </p:normalViewPr>
  <p:slideViewPr>
    <p:cSldViewPr>
      <p:cViewPr varScale="1">
        <p:scale>
          <a:sx n="102" d="100"/>
          <a:sy n="102" d="100"/>
        </p:scale>
        <p:origin x="-96" y="-12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notesMaster" Target="notesMasters/notesMaster1.xml"/><Relationship Id="rId3" Type="http://schemas.openxmlformats.org/officeDocument/2006/relationships/customXml" Target="../customXml/item3.xml"/><Relationship Id="rId21" Type="http://schemas.openxmlformats.org/officeDocument/2006/relationships/theme" Target="theme/theme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10" Type="http://schemas.openxmlformats.org/officeDocument/2006/relationships/slide" Target="slides/slide6.xml"/><Relationship Id="rId19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 bwMode="auto">
          <a:xfrm>
            <a:off x="0" y="0"/>
            <a:ext cx="3057053" cy="4657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3494" tIns="46747" rIns="93494" bIns="46747" numCol="1" anchor="t" anchorCtr="0" compatLnSpc="1">
            <a:prstTxWarp prst="textNoShape">
              <a:avLst/>
            </a:prstTxWarp>
          </a:bodyPr>
          <a:lstStyle>
            <a:lvl1pPr defTabSz="935031">
              <a:defRPr sz="1200">
                <a:latin typeface="Calibri" pitchFamily="34" charset="0"/>
              </a:defRPr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 bwMode="auto">
          <a:xfrm>
            <a:off x="3994614" y="0"/>
            <a:ext cx="3057053" cy="4657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3494" tIns="46747" rIns="93494" bIns="46747" numCol="1" anchor="t" anchorCtr="0" compatLnSpc="1">
            <a:prstTxWarp prst="textNoShape">
              <a:avLst/>
            </a:prstTxWarp>
          </a:bodyPr>
          <a:lstStyle>
            <a:lvl1pPr algn="r" defTabSz="935031">
              <a:defRPr sz="1200">
                <a:latin typeface="Calibri" pitchFamily="34" charset="0"/>
              </a:defRPr>
            </a:lvl1pPr>
          </a:lstStyle>
          <a:p>
            <a:fld id="{C680073A-F37C-44C7-9869-76A7A57BBA8C}" type="datetimeFigureOut">
              <a:rPr lang="en-US"/>
              <a:pPr/>
              <a:t>4/10/2013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98563" y="698500"/>
            <a:ext cx="4656137" cy="349091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751" tIns="45875" rIns="91751" bIns="45875" rtlCol="0" anchor="ctr"/>
          <a:lstStyle/>
          <a:p>
            <a:pPr lvl="0"/>
            <a:endParaRPr lang="en-US" noProof="0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 bwMode="auto">
          <a:xfrm>
            <a:off x="705965" y="4422459"/>
            <a:ext cx="5641333" cy="41887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3494" tIns="46747" rIns="93494" bIns="46747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US" noProof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 bwMode="auto">
          <a:xfrm>
            <a:off x="0" y="8841738"/>
            <a:ext cx="3057053" cy="4657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3494" tIns="46747" rIns="93494" bIns="46747" numCol="1" anchor="b" anchorCtr="0" compatLnSpc="1">
            <a:prstTxWarp prst="textNoShape">
              <a:avLst/>
            </a:prstTxWarp>
          </a:bodyPr>
          <a:lstStyle>
            <a:lvl1pPr defTabSz="935031">
              <a:defRPr sz="1200">
                <a:latin typeface="Calibri" pitchFamily="34" charset="0"/>
              </a:defRPr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 bwMode="auto">
          <a:xfrm>
            <a:off x="3994614" y="8841738"/>
            <a:ext cx="3057053" cy="4657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3494" tIns="46747" rIns="93494" bIns="46747" numCol="1" anchor="b" anchorCtr="0" compatLnSpc="1">
            <a:prstTxWarp prst="textNoShape">
              <a:avLst/>
            </a:prstTxWarp>
          </a:bodyPr>
          <a:lstStyle>
            <a:lvl1pPr algn="r" defTabSz="935031">
              <a:defRPr sz="1200">
                <a:latin typeface="Calibri" pitchFamily="34" charset="0"/>
              </a:defRPr>
            </a:lvl1pPr>
          </a:lstStyle>
          <a:p>
            <a:fld id="{014377B6-F8D2-49AE-BCF7-2E7AAEE99E9B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3747503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5362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spcBef>
                <a:spcPct val="0"/>
              </a:spcBef>
            </a:pPr>
            <a:r>
              <a:rPr lang="en-US" dirty="0" smtClean="0"/>
              <a:t>Start with these Questions: </a:t>
            </a:r>
          </a:p>
        </p:txBody>
      </p:sp>
      <p:sp>
        <p:nvSpPr>
          <p:cNvPr id="15363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E47FB6FB-9B44-4AB0-9EB4-5E8960FDF247}" type="slidenum">
              <a:rPr lang="en-US"/>
              <a:pPr/>
              <a:t>1</a:t>
            </a:fld>
            <a:endParaRPr lang="en-US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9458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spcBef>
                <a:spcPct val="0"/>
              </a:spcBef>
            </a:pPr>
            <a:r>
              <a:rPr lang="en-US" dirty="0" smtClean="0"/>
              <a:t>Use Table analogy to discuss claim scope.  </a:t>
            </a:r>
          </a:p>
        </p:txBody>
      </p:sp>
      <p:sp>
        <p:nvSpPr>
          <p:cNvPr id="19459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1B4E2A75-4E1D-48FF-B541-336109629721}" type="slidenum">
              <a:rPr lang="en-US"/>
              <a:pPr/>
              <a:t>4</a:t>
            </a:fld>
            <a:endParaRPr lang="en-US" dirty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1506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spcBef>
                <a:spcPct val="0"/>
              </a:spcBef>
            </a:pPr>
            <a:r>
              <a:rPr lang="en-US" dirty="0" smtClean="0"/>
              <a:t>Discuss in context of what to do if another has beat you to the patent office.  </a:t>
            </a:r>
          </a:p>
        </p:txBody>
      </p:sp>
      <p:sp>
        <p:nvSpPr>
          <p:cNvPr id="21507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E24ABED-B4ED-4B3D-B9E2-2AD509704B99}" type="slidenum">
              <a:rPr lang="en-US"/>
              <a:pPr/>
              <a:t>6</a:t>
            </a:fld>
            <a:endParaRPr lang="en-US" dirty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1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5602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spcBef>
                <a:spcPct val="0"/>
              </a:spcBef>
            </a:pPr>
            <a:r>
              <a:rPr lang="en-US" dirty="0" smtClean="0"/>
              <a:t>Discuss defense mode &amp; exit strategy.  </a:t>
            </a:r>
          </a:p>
        </p:txBody>
      </p:sp>
      <p:sp>
        <p:nvSpPr>
          <p:cNvPr id="25603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B0D2A2B-4FD8-421B-8604-D98F0BBEC9F3}" type="slidenum">
              <a:rPr lang="en-US"/>
              <a:pPr/>
              <a:t>8</a:t>
            </a:fld>
            <a:endParaRPr lang="en-US" dirty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1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0722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spcBef>
                <a:spcPct val="0"/>
              </a:spcBef>
            </a:pPr>
            <a:r>
              <a:rPr lang="en-US" smtClean="0"/>
              <a:t>Business is War.  Take no prisoners approach.  Beware overuse of CDAs.  Use outgoing one-ways as much as possible.  Beware being poisoned.  </a:t>
            </a:r>
          </a:p>
        </p:txBody>
      </p:sp>
      <p:sp>
        <p:nvSpPr>
          <p:cNvPr id="30723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D5D7878-EAA8-4850-B861-3FE9D1E805C6}" type="slidenum">
              <a:rPr lang="en-US"/>
              <a:pPr/>
              <a:t>10</a:t>
            </a:fld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3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3794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spcBef>
                <a:spcPct val="0"/>
              </a:spcBef>
            </a:pPr>
            <a:r>
              <a:rPr lang="en-US" smtClean="0"/>
              <a:t>Discuss that there is not one perfect Strategy</a:t>
            </a:r>
          </a:p>
        </p:txBody>
      </p:sp>
      <p:sp>
        <p:nvSpPr>
          <p:cNvPr id="33795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302009F-03D3-456F-B015-1D631DF00C82}" type="slidenum">
              <a:rPr lang="en-US"/>
              <a:pPr/>
              <a:t>12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3"/>
          <p:cNvSpPr>
            <a:spLocks noChangeArrowheads="1"/>
          </p:cNvSpPr>
          <p:nvPr/>
        </p:nvSpPr>
        <p:spPr bwMode="auto">
          <a:xfrm>
            <a:off x="0" y="-76200"/>
            <a:ext cx="9144000" cy="5791200"/>
          </a:xfrm>
          <a:prstGeom prst="rect">
            <a:avLst/>
          </a:prstGeom>
          <a:gradFill rotWithShape="0">
            <a:gsLst>
              <a:gs pos="0">
                <a:schemeClr val="tx1"/>
              </a:gs>
              <a:gs pos="100000">
                <a:srgbClr val="333333"/>
              </a:gs>
            </a:gsLst>
            <a:lin ang="540000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  <a:ea typeface="+mn-ea"/>
              <a:cs typeface="+mn-cs"/>
            </a:endParaRPr>
          </a:p>
        </p:txBody>
      </p:sp>
      <p:sp>
        <p:nvSpPr>
          <p:cNvPr id="5" name="Rectangle 7"/>
          <p:cNvSpPr>
            <a:spLocks noChangeArrowheads="1"/>
          </p:cNvSpPr>
          <p:nvPr/>
        </p:nvSpPr>
        <p:spPr bwMode="auto">
          <a:xfrm>
            <a:off x="0" y="5638800"/>
            <a:ext cx="9144000" cy="1219200"/>
          </a:xfrm>
          <a:prstGeom prst="rect">
            <a:avLst/>
          </a:prstGeom>
          <a:solidFill>
            <a:schemeClr val="tx1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  <a:ea typeface="+mn-ea"/>
              <a:cs typeface="+mn-cs"/>
            </a:endParaRPr>
          </a:p>
        </p:txBody>
      </p:sp>
      <p:sp>
        <p:nvSpPr>
          <p:cNvPr id="6" name="Line 10"/>
          <p:cNvSpPr>
            <a:spLocks noChangeShapeType="1"/>
          </p:cNvSpPr>
          <p:nvPr/>
        </p:nvSpPr>
        <p:spPr bwMode="auto">
          <a:xfrm>
            <a:off x="0" y="5638800"/>
            <a:ext cx="9144000" cy="0"/>
          </a:xfrm>
          <a:prstGeom prst="line">
            <a:avLst/>
          </a:prstGeom>
          <a:noFill/>
          <a:ln w="6350">
            <a:solidFill>
              <a:srgbClr val="4D4D4D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  <a:ea typeface="+mn-ea"/>
              <a:cs typeface="+mn-cs"/>
            </a:endParaRPr>
          </a:p>
        </p:txBody>
      </p:sp>
      <p:pic>
        <p:nvPicPr>
          <p:cNvPr id="7" name="Picture 1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038600" y="6019800"/>
            <a:ext cx="968375" cy="434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600200"/>
            <a:ext cx="7772400" cy="1143000"/>
          </a:xfrm>
        </p:spPr>
        <p:txBody>
          <a:bodyPr anchor="ctr"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200400"/>
            <a:ext cx="6400800" cy="1752600"/>
          </a:xfrm>
        </p:spPr>
        <p:txBody>
          <a:bodyPr/>
          <a:lstStyle>
            <a:lvl1pPr marL="0" indent="0" algn="ctr">
              <a:buFont typeface="Wingdings" pitchFamily="-64" charset="2"/>
              <a:buNone/>
              <a:defRPr>
                <a:solidFill>
                  <a:srgbClr val="CCCCCC"/>
                </a:solidFill>
              </a:defRPr>
            </a:lvl1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29949D5-EDBF-45F3-9C54-BE7F9B372101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6" name="Rectangle 18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F3D9B1D-2944-47B2-8AF9-E1419C7D7D50}" type="datetimeFigureOut">
              <a:rPr lang="en-US"/>
              <a:pPr>
                <a:defRPr/>
              </a:pPr>
              <a:t>4/10/2013</a:t>
            </a:fld>
            <a:endParaRPr lang="en-US" dirty="0"/>
          </a:p>
        </p:txBody>
      </p:sp>
    </p:spTree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34BA271-9DE2-4FB4-B8C2-6FA34AEB5AF8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6" name="Rectangle 18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22EBE94-8871-42D9-B332-A7FC28BEC167}" type="datetimeFigureOut">
              <a:rPr lang="en-US"/>
              <a:pPr>
                <a:defRPr/>
              </a:pPr>
              <a:t>4/10/2013</a:t>
            </a:fld>
            <a:endParaRPr lang="en-US" dirty="0"/>
          </a:p>
        </p:txBody>
      </p:sp>
    </p:spTree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828800"/>
            <a:ext cx="3886200" cy="3886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828800"/>
            <a:ext cx="3886200" cy="3886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2BB792E-2076-45DC-BF27-AE876E788971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7" name="Rectangle 18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A789B7C-F10B-4629-9EE9-CB10BC4E7725}" type="datetimeFigureOut">
              <a:rPr lang="en-US"/>
              <a:pPr>
                <a:defRPr/>
              </a:pPr>
              <a:t>4/10/2013</a:t>
            </a:fld>
            <a:endParaRPr lang="en-US" dirty="0"/>
          </a:p>
        </p:txBody>
      </p:sp>
    </p:spTree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31EEF38-5E0F-4291-88B3-1BBABDA5005D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9" name="Rectangle 18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12D416C-3AE5-4241-8C1A-998BDD56844C}" type="datetimeFigureOut">
              <a:rPr lang="en-US"/>
              <a:pPr>
                <a:defRPr/>
              </a:pPr>
              <a:t>4/10/2013</a:t>
            </a:fld>
            <a:endParaRPr lang="en-US" dirty="0"/>
          </a:p>
        </p:txBody>
      </p:sp>
    </p:spTree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0ECE113-A08B-40E7-A248-7226EEAEE1CD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5" name="Rectangle 18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DD69B8E-2BA2-4714-8D4C-4824B0F26D4E}" type="datetimeFigureOut">
              <a:rPr lang="en-US"/>
              <a:pPr>
                <a:defRPr/>
              </a:pPr>
              <a:t>4/10/2013</a:t>
            </a:fld>
            <a:endParaRPr lang="en-US" dirty="0"/>
          </a:p>
        </p:txBody>
      </p:sp>
    </p:spTree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A6652BC-B3EF-4535-813D-6922C2FF4D8A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4" name="Rectangle 18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472FBF0-62E8-4916-970D-A402CB4ADCCC}" type="datetimeFigureOut">
              <a:rPr lang="en-US"/>
              <a:pPr>
                <a:defRPr/>
              </a:pPr>
              <a:t>4/10/2013</a:t>
            </a:fld>
            <a:endParaRPr lang="en-US" dirty="0"/>
          </a:p>
        </p:txBody>
      </p:sp>
    </p:spTree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AAF525-CB38-4161-ABB4-F56A249AEF3C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7" name="Rectangle 18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3FFB1A4-D54F-4FC7-B267-59A0EB24C8B4}" type="datetimeFigureOut">
              <a:rPr lang="en-US"/>
              <a:pPr>
                <a:defRPr/>
              </a:pPr>
              <a:t>4/10/2013</a:t>
            </a:fld>
            <a:endParaRPr lang="en-US" dirty="0"/>
          </a:p>
        </p:txBody>
      </p:sp>
    </p:spTree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dirty="0" smtClean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7AF1D2C-3242-4DD0-959E-6F77117C4635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7" name="Rectangle 18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FCB72FE-829A-44BC-8C93-ECB1D085F647}" type="datetimeFigureOut">
              <a:rPr lang="en-US"/>
              <a:pPr>
                <a:defRPr/>
              </a:pPr>
              <a:t>4/10/2013</a:t>
            </a:fld>
            <a:endParaRPr lang="en-US" dirty="0"/>
          </a:p>
        </p:txBody>
      </p:sp>
    </p:spTree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E98FF0A-B26A-4B6A-A057-77D9D235AF51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6" name="Rectangle 18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E547DD5-EFC9-42D7-9E9C-E8663D1F431D}" type="datetimeFigureOut">
              <a:rPr lang="en-US"/>
              <a:pPr>
                <a:defRPr/>
              </a:pPr>
              <a:t>4/10/2013</a:t>
            </a:fld>
            <a:endParaRPr lang="en-US" dirty="0"/>
          </a:p>
        </p:txBody>
      </p:sp>
    </p:spTree>
  </p:cSld>
  <p:clrMapOvr>
    <a:masterClrMapping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53200" y="762000"/>
            <a:ext cx="1981200" cy="49530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762000"/>
            <a:ext cx="5791200" cy="49530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0C20B66-8B52-479E-BD91-6C626332B2AF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6" name="Rectangle 18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9914754-F34C-40EA-B8B4-73048622D270}" type="datetimeFigureOut">
              <a:rPr lang="en-US"/>
              <a:pPr>
                <a:defRPr/>
              </a:pPr>
              <a:t>4/10/2013</a:t>
            </a:fld>
            <a:endParaRPr lang="en-US" dirty="0"/>
          </a:p>
        </p:txBody>
      </p:sp>
    </p:spTree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" name="Rectangle 10"/>
          <p:cNvSpPr>
            <a:spLocks noChangeArrowheads="1"/>
          </p:cNvSpPr>
          <p:nvPr/>
        </p:nvSpPr>
        <p:spPr bwMode="auto">
          <a:xfrm>
            <a:off x="0" y="-42863"/>
            <a:ext cx="9144000" cy="347663"/>
          </a:xfrm>
          <a:prstGeom prst="rect">
            <a:avLst/>
          </a:prstGeom>
          <a:gradFill rotWithShape="0">
            <a:gsLst>
              <a:gs pos="0">
                <a:srgbClr val="333333"/>
              </a:gs>
              <a:gs pos="100000">
                <a:schemeClr val="tx1"/>
              </a:gs>
            </a:gsLst>
            <a:lin ang="540000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  <a:ea typeface="+mn-ea"/>
              <a:cs typeface="+mn-cs"/>
            </a:endParaRPr>
          </a:p>
        </p:txBody>
      </p:sp>
      <p:sp>
        <p:nvSpPr>
          <p:cNvPr id="1027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762000"/>
            <a:ext cx="792480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This is the title of this slide.</a:t>
            </a:r>
          </a:p>
        </p:txBody>
      </p:sp>
      <p:sp>
        <p:nvSpPr>
          <p:cNvPr id="1028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828800"/>
            <a:ext cx="7924800" cy="3886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609600" y="0"/>
            <a:ext cx="51054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fontAlgn="auto">
              <a:spcBef>
                <a:spcPts val="0"/>
              </a:spcBef>
              <a:spcAft>
                <a:spcPts val="0"/>
              </a:spcAft>
              <a:defRPr sz="1200" dirty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086600" y="5903913"/>
            <a:ext cx="144780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0" rIns="91440" bIns="0" numCol="1" anchor="t" anchorCtr="0" compatLnSpc="1">
            <a:prstTxWarp prst="textNoShape">
              <a:avLst/>
            </a:prstTxWarp>
          </a:bodyPr>
          <a:lstStyle>
            <a:lvl1pPr algn="r" fontAlgn="auto">
              <a:spcBef>
                <a:spcPts val="0"/>
              </a:spcBef>
              <a:spcAft>
                <a:spcPts val="0"/>
              </a:spcAft>
              <a:defRPr sz="4400" b="1" smtClean="0">
                <a:solidFill>
                  <a:srgbClr val="D9D9D9"/>
                </a:solidFill>
                <a:latin typeface="Arial" charset="0"/>
                <a:ea typeface="+mn-ea"/>
                <a:cs typeface="+mn-cs"/>
              </a:defRPr>
            </a:lvl1pPr>
          </a:lstStyle>
          <a:p>
            <a:pPr>
              <a:defRPr/>
            </a:pPr>
            <a:fld id="{EEFACC8F-E46B-46B1-BDE7-7B34FD4BC92D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036" name="Text Box 12"/>
          <p:cNvSpPr txBox="1">
            <a:spLocks noChangeArrowheads="1"/>
          </p:cNvSpPr>
          <p:nvPr/>
        </p:nvSpPr>
        <p:spPr bwMode="auto">
          <a:xfrm>
            <a:off x="609600" y="1524000"/>
            <a:ext cx="7924800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fontAlgn="auto">
              <a:spcBef>
                <a:spcPct val="50000"/>
              </a:spcBef>
              <a:spcAft>
                <a:spcPts val="0"/>
              </a:spcAft>
              <a:defRPr/>
            </a:pPr>
            <a:r>
              <a:rPr lang="en-US" sz="1200" b="1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Boston University</a:t>
            </a:r>
            <a:r>
              <a:rPr lang="en-US" sz="1200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 Slideshow Title Goes Here</a:t>
            </a:r>
          </a:p>
        </p:txBody>
      </p:sp>
      <p:sp>
        <p:nvSpPr>
          <p:cNvPr id="1042" name="Rectangle 18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629400" y="0"/>
            <a:ext cx="19050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rgbClr val="808080"/>
                </a:solidFill>
                <a:latin typeface="Arial" charset="0"/>
                <a:ea typeface="+mn-ea"/>
                <a:cs typeface="+mn-cs"/>
              </a:defRPr>
            </a:lvl1pPr>
          </a:lstStyle>
          <a:p>
            <a:pPr>
              <a:defRPr/>
            </a:pPr>
            <a:fld id="{BBB3497B-77FA-4904-9EC6-8A10E8470847}" type="datetimeFigureOut">
              <a:rPr lang="en-US"/>
              <a:pPr>
                <a:defRPr/>
              </a:pPr>
              <a:t>4/10/2013</a:t>
            </a:fld>
            <a:endParaRPr lang="en-US" dirty="0"/>
          </a:p>
        </p:txBody>
      </p:sp>
      <p:pic>
        <p:nvPicPr>
          <p:cNvPr id="1033" name="Picture 19"/>
          <p:cNvPicPr>
            <a:picLocks noChangeAspect="1" noChangeArrowheads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609600" y="6019800"/>
            <a:ext cx="968375" cy="434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72" r:id="rId1"/>
    <p:sldLayoutId id="2147483671" r:id="rId2"/>
    <p:sldLayoutId id="2147483670" r:id="rId3"/>
    <p:sldLayoutId id="2147483669" r:id="rId4"/>
    <p:sldLayoutId id="2147483668" r:id="rId5"/>
    <p:sldLayoutId id="2147483667" r:id="rId6"/>
    <p:sldLayoutId id="2147483666" r:id="rId7"/>
    <p:sldLayoutId id="2147483665" r:id="rId8"/>
    <p:sldLayoutId id="2147483664" r:id="rId9"/>
    <p:sldLayoutId id="2147483663" r:id="rId10"/>
    <p:sldLayoutId id="2147483662" r:id="rId11"/>
  </p:sldLayoutIdLst>
  <p:transition/>
  <p:txStyles>
    <p:titleStyle>
      <a:lvl1pPr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+mj-lt"/>
          <a:ea typeface="+mj-ea"/>
          <a:cs typeface="Osaka"/>
        </a:defRPr>
      </a:lvl1pPr>
      <a:lvl2pPr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  <a:ea typeface="Osaka" pitchFamily="-64" charset="-128"/>
          <a:cs typeface="Osaka"/>
        </a:defRPr>
      </a:lvl2pPr>
      <a:lvl3pPr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  <a:ea typeface="Osaka" pitchFamily="-64" charset="-128"/>
          <a:cs typeface="Osaka"/>
        </a:defRPr>
      </a:lvl3pPr>
      <a:lvl4pPr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  <a:ea typeface="Osaka" pitchFamily="-64" charset="-128"/>
          <a:cs typeface="Osaka"/>
        </a:defRPr>
      </a:lvl4pPr>
      <a:lvl5pPr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  <a:ea typeface="Osaka" pitchFamily="-64" charset="-128"/>
          <a:cs typeface="Osaka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  <a:ea typeface="Osaka" pitchFamily="-64" charset="-128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  <a:ea typeface="Osaka" pitchFamily="-64" charset="-128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  <a:ea typeface="Osaka" pitchFamily="-64" charset="-128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  <a:ea typeface="Osaka" pitchFamily="-64" charset="-128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lr>
          <a:srgbClr val="2675B4"/>
        </a:buClr>
        <a:buFont typeface="Wingdings" pitchFamily="2" charset="2"/>
        <a:buChar char="§"/>
        <a:defRPr sz="2400">
          <a:solidFill>
            <a:schemeClr val="tx1"/>
          </a:solidFill>
          <a:latin typeface="+mn-lt"/>
          <a:ea typeface="+mn-ea"/>
          <a:cs typeface="Osaka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lr>
          <a:srgbClr val="2675B4"/>
        </a:buClr>
        <a:buFont typeface="Wingdings" pitchFamily="2" charset="2"/>
        <a:buChar char="§"/>
        <a:defRPr sz="2800">
          <a:solidFill>
            <a:schemeClr val="tx1"/>
          </a:solidFill>
          <a:latin typeface="+mn-lt"/>
          <a:ea typeface="+mn-ea"/>
          <a:cs typeface="Osaka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lr>
          <a:srgbClr val="2675B4"/>
        </a:buClr>
        <a:buFont typeface="Wingdings" pitchFamily="2" charset="2"/>
        <a:buChar char="§"/>
        <a:defRPr sz="2400">
          <a:solidFill>
            <a:schemeClr val="tx1"/>
          </a:solidFill>
          <a:latin typeface="+mn-lt"/>
          <a:ea typeface="+mn-ea"/>
          <a:cs typeface="Osaka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lr>
          <a:srgbClr val="2675B4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  <a:ea typeface="+mn-ea"/>
          <a:cs typeface="Osaka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lr>
          <a:srgbClr val="2675B4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  <a:ea typeface="+mn-ea"/>
          <a:cs typeface="Osaka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pitchFamily="-64" charset="2"/>
        <a:buChar char="§"/>
        <a:defRPr>
          <a:solidFill>
            <a:schemeClr val="tx1"/>
          </a:solidFill>
          <a:latin typeface="+mn-lt"/>
          <a:ea typeface="+mn-ea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pitchFamily="-64" charset="2"/>
        <a:buChar char="§"/>
        <a:defRPr>
          <a:solidFill>
            <a:schemeClr val="tx1"/>
          </a:solidFill>
          <a:latin typeface="+mn-lt"/>
          <a:ea typeface="+mn-ea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pitchFamily="-64" charset="2"/>
        <a:buChar char="§"/>
        <a:defRPr>
          <a:solidFill>
            <a:schemeClr val="tx1"/>
          </a:solidFill>
          <a:latin typeface="+mn-lt"/>
          <a:ea typeface="+mn-ea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pitchFamily="-64" charset="2"/>
        <a:buChar char="§"/>
        <a:defRPr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bu.edu/otd/" TargetMode="Externa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5" Type="http://schemas.openxmlformats.org/officeDocument/2006/relationships/hyperlink" Target="http://www.bumc.bu.edu/gms/gateway/post-doc/" TargetMode="External"/><Relationship Id="rId4" Type="http://schemas.openxmlformats.org/officeDocument/2006/relationships/hyperlink" Target="http://www.bu.edu/ogc/" TargetMode="Externa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hyperlink" Target="mailto:gildeabd@bu.edu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7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Industry Exploration Program (</a:t>
            </a:r>
            <a:r>
              <a:rPr lang="en-US" dirty="0" err="1" smtClean="0"/>
              <a:t>IEP</a:t>
            </a:r>
            <a:r>
              <a:rPr lang="en-US" dirty="0" smtClean="0"/>
              <a:t>)</a:t>
            </a:r>
          </a:p>
        </p:txBody>
      </p:sp>
      <p:sp>
        <p:nvSpPr>
          <p:cNvPr id="14338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>
              <a:buFont typeface="Wingdings" pitchFamily="2" charset="2"/>
              <a:buNone/>
            </a:pPr>
            <a:r>
              <a:rPr lang="en-US" dirty="0" smtClean="0"/>
              <a:t>Brian D. Gildea, Esq.</a:t>
            </a:r>
          </a:p>
          <a:p>
            <a:pPr>
              <a:buFont typeface="Wingdings" pitchFamily="2" charset="2"/>
              <a:buNone/>
            </a:pPr>
            <a:r>
              <a:rPr lang="en-US" dirty="0" smtClean="0"/>
              <a:t>Executive Director, IP &amp; Licensing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Topics</a:t>
            </a:r>
          </a:p>
        </p:txBody>
      </p:sp>
      <p:sp>
        <p:nvSpPr>
          <p:cNvPr id="16386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What is Intellectual Property (IP)</a:t>
            </a:r>
          </a:p>
          <a:p>
            <a:r>
              <a:rPr lang="en-US" dirty="0" smtClean="0"/>
              <a:t>How Do You Protect IP</a:t>
            </a:r>
          </a:p>
          <a:p>
            <a:r>
              <a:rPr lang="en-US" dirty="0" smtClean="0"/>
              <a:t>No Protection</a:t>
            </a:r>
          </a:p>
          <a:p>
            <a:r>
              <a:rPr lang="en-US" dirty="0" smtClean="0"/>
              <a:t>Resources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is Intellectual Property (IP)</a:t>
            </a:r>
          </a:p>
        </p:txBody>
      </p:sp>
      <p:sp>
        <p:nvSpPr>
          <p:cNvPr id="17410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1"/>
            <a:r>
              <a:rPr lang="en-US" dirty="0" smtClean="0"/>
              <a:t>Patents</a:t>
            </a:r>
          </a:p>
          <a:p>
            <a:pPr lvl="1"/>
            <a:r>
              <a:rPr lang="en-US" dirty="0" smtClean="0"/>
              <a:t>Trade Secrets/Know-How</a:t>
            </a:r>
          </a:p>
          <a:p>
            <a:pPr lvl="1"/>
            <a:r>
              <a:rPr lang="en-US" dirty="0" smtClean="0"/>
              <a:t>Copyrights</a:t>
            </a:r>
          </a:p>
          <a:p>
            <a:pPr lvl="1"/>
            <a:r>
              <a:rPr lang="en-US" dirty="0" smtClean="0"/>
              <a:t>Trademarks (Won’t Discuss)</a:t>
            </a:r>
          </a:p>
          <a:p>
            <a:endParaRPr lang="en-US" dirty="0" smtClean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is Intellectual Property (IP)</a:t>
            </a:r>
          </a:p>
        </p:txBody>
      </p:sp>
      <p:sp>
        <p:nvSpPr>
          <p:cNvPr id="18434" name="Content Placeholder 2"/>
          <p:cNvSpPr>
            <a:spLocks noGrp="1"/>
          </p:cNvSpPr>
          <p:nvPr>
            <p:ph idx="1"/>
          </p:nvPr>
        </p:nvSpPr>
        <p:spPr>
          <a:xfrm>
            <a:off x="609600" y="1524000"/>
            <a:ext cx="7924800" cy="4191000"/>
          </a:xfrm>
        </p:spPr>
        <p:txBody>
          <a:bodyPr/>
          <a:lstStyle/>
          <a:p>
            <a:r>
              <a:rPr lang="en-US" dirty="0" smtClean="0"/>
              <a:t>Patents</a:t>
            </a:r>
          </a:p>
          <a:p>
            <a:pPr lvl="1"/>
            <a:r>
              <a:rPr lang="en-US" dirty="0" smtClean="0"/>
              <a:t>Pertain to Inventions</a:t>
            </a:r>
          </a:p>
          <a:p>
            <a:pPr lvl="1"/>
            <a:r>
              <a:rPr lang="en-US" dirty="0" smtClean="0"/>
              <a:t>Scope of Invention Defined by Claims</a:t>
            </a:r>
          </a:p>
          <a:p>
            <a:pPr lvl="2"/>
            <a:r>
              <a:rPr lang="en-US" dirty="0" smtClean="0"/>
              <a:t>New</a:t>
            </a:r>
          </a:p>
          <a:p>
            <a:pPr lvl="2"/>
            <a:r>
              <a:rPr lang="en-US" dirty="0" smtClean="0"/>
              <a:t>Useful  </a:t>
            </a:r>
          </a:p>
          <a:p>
            <a:pPr lvl="2"/>
            <a:r>
              <a:rPr lang="en-US" dirty="0" smtClean="0"/>
              <a:t>Non-Obvious </a:t>
            </a:r>
          </a:p>
          <a:p>
            <a:pPr lvl="1"/>
            <a:r>
              <a:rPr lang="en-US" dirty="0" smtClean="0"/>
              <a:t>New &amp; Non-Obvious Measured by Public Information</a:t>
            </a:r>
          </a:p>
          <a:p>
            <a:pPr lvl="1"/>
            <a:endParaRPr lang="en-US" dirty="0" smtClean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is Intellectual Property (IP)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Examples of Patentable Subject Matter</a:t>
            </a:r>
          </a:p>
          <a:p>
            <a:pPr lvl="1"/>
            <a:r>
              <a:rPr lang="en-US" dirty="0" smtClean="0"/>
              <a:t>New Methods for Making</a:t>
            </a:r>
          </a:p>
          <a:p>
            <a:pPr lvl="1"/>
            <a:r>
              <a:rPr lang="en-US" dirty="0" smtClean="0"/>
              <a:t>New Methods for Treating/Diagnosing</a:t>
            </a:r>
          </a:p>
          <a:p>
            <a:pPr lvl="1"/>
            <a:r>
              <a:rPr lang="en-US" dirty="0" smtClean="0"/>
              <a:t>New Compounds</a:t>
            </a:r>
          </a:p>
          <a:p>
            <a:pPr lvl="1"/>
            <a:r>
              <a:rPr lang="en-US" dirty="0" smtClean="0"/>
              <a:t>New Apparatus</a:t>
            </a:r>
          </a:p>
          <a:p>
            <a:pPr lvl="1"/>
            <a:r>
              <a:rPr lang="en-US" dirty="0" smtClean="0"/>
              <a:t>New Animals &amp; Plants</a:t>
            </a:r>
          </a:p>
          <a:p>
            <a:pPr lvl="1"/>
            <a:endParaRPr lang="en-US" dirty="0"/>
          </a:p>
        </p:txBody>
      </p:sp>
    </p:spTree>
  </p:cSld>
  <p:clrMapOvr>
    <a:masterClrMapping/>
  </p:clrMapOvr>
  <p:transition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is Intellectual Property (IP)</a:t>
            </a:r>
          </a:p>
        </p:txBody>
      </p:sp>
      <p:sp>
        <p:nvSpPr>
          <p:cNvPr id="20482" name="Content Placeholder 2"/>
          <p:cNvSpPr>
            <a:spLocks noGrp="1"/>
          </p:cNvSpPr>
          <p:nvPr>
            <p:ph idx="1"/>
          </p:nvPr>
        </p:nvSpPr>
        <p:spPr>
          <a:xfrm>
            <a:off x="609600" y="1600200"/>
            <a:ext cx="7924800" cy="3886200"/>
          </a:xfrm>
        </p:spPr>
        <p:txBody>
          <a:bodyPr/>
          <a:lstStyle/>
          <a:p>
            <a:r>
              <a:rPr lang="en-US" dirty="0" smtClean="0"/>
              <a:t>Trade Secrets/Know-How</a:t>
            </a:r>
          </a:p>
          <a:p>
            <a:pPr lvl="1"/>
            <a:r>
              <a:rPr lang="en-US" dirty="0" smtClean="0"/>
              <a:t>It’s a Secret!!!</a:t>
            </a:r>
          </a:p>
          <a:p>
            <a:pPr lvl="1"/>
            <a:r>
              <a:rPr lang="en-US" dirty="0" smtClean="0"/>
              <a:t>Examples – Much the Same as a Patent</a:t>
            </a:r>
          </a:p>
          <a:p>
            <a:pPr lvl="1"/>
            <a:r>
              <a:rPr lang="en-US" dirty="0" smtClean="0"/>
              <a:t>Term of Protection – Possibly Forever</a:t>
            </a:r>
          </a:p>
          <a:p>
            <a:pPr lvl="1"/>
            <a:r>
              <a:rPr lang="en-US" dirty="0" smtClean="0"/>
              <a:t>Must Take Reasonable Steps To Protect Your Secret !!!!!! </a:t>
            </a:r>
          </a:p>
          <a:p>
            <a:pPr lvl="1"/>
            <a:r>
              <a:rPr lang="en-US" dirty="0" smtClean="0"/>
              <a:t>Risks</a:t>
            </a:r>
          </a:p>
          <a:p>
            <a:pPr lvl="2"/>
            <a:r>
              <a:rPr lang="en-US" dirty="0" smtClean="0"/>
              <a:t>Failure To Protect – Public Knowledge</a:t>
            </a:r>
          </a:p>
          <a:p>
            <a:pPr lvl="2"/>
            <a:r>
              <a:rPr lang="en-US" dirty="0" smtClean="0"/>
              <a:t>Others Can Invent Same Thing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is Intellectual Property (IP)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Examples of Public Disclosures</a:t>
            </a:r>
          </a:p>
          <a:p>
            <a:pPr lvl="1"/>
            <a:r>
              <a:rPr lang="en-US" dirty="0" smtClean="0"/>
              <a:t>Scientific Publications</a:t>
            </a:r>
          </a:p>
          <a:p>
            <a:pPr lvl="1"/>
            <a:r>
              <a:rPr lang="en-US" dirty="0" smtClean="0"/>
              <a:t>Conference Presentations</a:t>
            </a:r>
          </a:p>
          <a:p>
            <a:pPr lvl="1"/>
            <a:r>
              <a:rPr lang="en-US" dirty="0" smtClean="0"/>
              <a:t>Thesis</a:t>
            </a:r>
          </a:p>
          <a:p>
            <a:pPr lvl="1"/>
            <a:r>
              <a:rPr lang="en-US" dirty="0" smtClean="0"/>
              <a:t>Internet Posts</a:t>
            </a:r>
          </a:p>
          <a:p>
            <a:pPr lvl="1"/>
            <a:r>
              <a:rPr lang="en-US" dirty="0" smtClean="0"/>
              <a:t> Non-Confidential Oral Disclosures – Your Discussions with Industry under the </a:t>
            </a:r>
            <a:r>
              <a:rPr lang="en-US" dirty="0" err="1" smtClean="0"/>
              <a:t>IEP</a:t>
            </a:r>
            <a:endParaRPr lang="en-US" dirty="0" smtClean="0"/>
          </a:p>
          <a:p>
            <a:pPr lvl="1"/>
            <a:endParaRPr lang="en-US" dirty="0"/>
          </a:p>
        </p:txBody>
      </p:sp>
    </p:spTree>
  </p:cSld>
  <p:clrMapOvr>
    <a:masterClrMapping/>
  </p:clrMapOvr>
  <p:transition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7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is Intellectual Property (IP)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lnSpc>
                <a:spcPct val="80000"/>
              </a:lnSpc>
            </a:pPr>
            <a:r>
              <a:rPr lang="en-US" sz="3000" dirty="0" smtClean="0"/>
              <a:t>Copyrights </a:t>
            </a:r>
          </a:p>
          <a:p>
            <a:pPr lvl="1">
              <a:lnSpc>
                <a:spcPct val="80000"/>
              </a:lnSpc>
            </a:pPr>
            <a:r>
              <a:rPr lang="en-US" sz="2600" dirty="0" smtClean="0"/>
              <a:t>Protects a fixed work</a:t>
            </a:r>
          </a:p>
          <a:p>
            <a:pPr lvl="1">
              <a:lnSpc>
                <a:spcPct val="80000"/>
              </a:lnSpc>
            </a:pPr>
            <a:r>
              <a:rPr lang="en-US" sz="2600" dirty="0" smtClean="0"/>
              <a:t>Examples: Software code, manuals, artistic works, customer lists, supplier lists, SOPs.</a:t>
            </a:r>
          </a:p>
          <a:p>
            <a:pPr lvl="1">
              <a:lnSpc>
                <a:spcPct val="80000"/>
              </a:lnSpc>
            </a:pPr>
            <a:r>
              <a:rPr lang="en-US" sz="2600" dirty="0" smtClean="0"/>
              <a:t>Protect By Registration w/ Library of Congress</a:t>
            </a:r>
          </a:p>
          <a:p>
            <a:pPr lvl="1">
              <a:lnSpc>
                <a:spcPct val="80000"/>
              </a:lnSpc>
            </a:pPr>
            <a:r>
              <a:rPr lang="en-US" sz="2600" dirty="0" smtClean="0"/>
              <a:t>Less Of Concern For Industry Exploration Program</a:t>
            </a:r>
          </a:p>
          <a:p>
            <a:pPr lvl="2">
              <a:lnSpc>
                <a:spcPct val="80000"/>
              </a:lnSpc>
            </a:pPr>
            <a:endParaRPr lang="en-US" sz="2200" dirty="0" smtClean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5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 smtClean="0"/>
              <a:t>Why Protect IP</a:t>
            </a:r>
          </a:p>
        </p:txBody>
      </p:sp>
      <p:sp>
        <p:nvSpPr>
          <p:cNvPr id="26626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1"/>
            <a:r>
              <a:rPr lang="en-US" dirty="0" smtClean="0"/>
              <a:t>Asset Of University</a:t>
            </a:r>
          </a:p>
          <a:p>
            <a:pPr lvl="1"/>
            <a:r>
              <a:rPr lang="en-US" dirty="0" smtClean="0"/>
              <a:t>Barrier To Competition – Price Erosion</a:t>
            </a:r>
          </a:p>
          <a:p>
            <a:pPr lvl="1"/>
            <a:r>
              <a:rPr lang="en-US" dirty="0" smtClean="0"/>
              <a:t>Means To Protect Investment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7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How Do You Protect IP</a:t>
            </a:r>
          </a:p>
        </p:txBody>
      </p:sp>
      <p:sp>
        <p:nvSpPr>
          <p:cNvPr id="29698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Confidential Disclosure Agreements</a:t>
            </a:r>
          </a:p>
          <a:p>
            <a:pPr lvl="1"/>
            <a:r>
              <a:rPr lang="en-US" dirty="0" smtClean="0"/>
              <a:t>Applies To Disclosure &amp; To </a:t>
            </a:r>
            <a:r>
              <a:rPr lang="en-US" b="1" dirty="0" smtClean="0">
                <a:solidFill>
                  <a:srgbClr val="FF0000"/>
                </a:solidFill>
              </a:rPr>
              <a:t>Use</a:t>
            </a:r>
          </a:p>
          <a:p>
            <a:pPr lvl="1"/>
            <a:r>
              <a:rPr lang="en-US" dirty="0" smtClean="0"/>
              <a:t>Avoids Public Disclosure – Patents/Trade Secrets</a:t>
            </a:r>
          </a:p>
          <a:p>
            <a:pPr lvl="1"/>
            <a:r>
              <a:rPr lang="en-US" dirty="0" smtClean="0"/>
              <a:t>Restricts Use – Copyrightable Works</a:t>
            </a:r>
          </a:p>
          <a:p>
            <a:pPr lvl="1"/>
            <a:r>
              <a:rPr lang="en-US" dirty="0" smtClean="0"/>
              <a:t>Knowledge Is Power </a:t>
            </a:r>
          </a:p>
          <a:p>
            <a:pPr lvl="2"/>
            <a:r>
              <a:rPr lang="en-US" dirty="0" smtClean="0"/>
              <a:t>Unless Prevented, Others Will Use Everything You Tell Them Or Give Them Against You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7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 smtClean="0"/>
              <a:t>No Protection</a:t>
            </a:r>
          </a:p>
        </p:txBody>
      </p:sp>
      <p:sp>
        <p:nvSpPr>
          <p:cNvPr id="39938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No </a:t>
            </a:r>
            <a:r>
              <a:rPr lang="en-US" dirty="0" err="1" smtClean="0"/>
              <a:t>CDA</a:t>
            </a:r>
            <a:r>
              <a:rPr lang="en-US" dirty="0" smtClean="0"/>
              <a:t> with Industry under the </a:t>
            </a:r>
            <a:r>
              <a:rPr lang="en-US" dirty="0" err="1" smtClean="0"/>
              <a:t>IEP</a:t>
            </a:r>
            <a:endParaRPr lang="en-US" dirty="0" smtClean="0"/>
          </a:p>
          <a:p>
            <a:pPr lvl="1"/>
            <a:r>
              <a:rPr lang="en-US" dirty="0" smtClean="0"/>
              <a:t>No Restriction on Industry Participants </a:t>
            </a:r>
          </a:p>
          <a:p>
            <a:pPr lvl="1"/>
            <a:r>
              <a:rPr lang="en-US" dirty="0" smtClean="0"/>
              <a:t>Don’t Discuss:</a:t>
            </a:r>
          </a:p>
          <a:p>
            <a:pPr lvl="2"/>
            <a:r>
              <a:rPr lang="en-US" dirty="0" smtClean="0"/>
              <a:t>Inventive Activity</a:t>
            </a:r>
          </a:p>
          <a:p>
            <a:pPr lvl="2"/>
            <a:r>
              <a:rPr lang="en-US" dirty="0" smtClean="0"/>
              <a:t>Unpublished Particulars of Your Research</a:t>
            </a:r>
          </a:p>
          <a:p>
            <a:pPr lvl="2"/>
            <a:r>
              <a:rPr lang="en-US" dirty="0" smtClean="0"/>
              <a:t>Unpublished Laboratory Protocols</a:t>
            </a:r>
          </a:p>
          <a:p>
            <a:pPr lvl="2"/>
            <a:r>
              <a:rPr lang="en-US" dirty="0" smtClean="0"/>
              <a:t>Any Aspect of Industry Supported Research </a:t>
            </a:r>
          </a:p>
          <a:p>
            <a:pPr lvl="1"/>
            <a:r>
              <a:rPr lang="en-US" dirty="0" smtClean="0"/>
              <a:t>Don’t Provide Fixed Work Product</a:t>
            </a:r>
          </a:p>
          <a:p>
            <a:pPr lvl="1"/>
            <a:endParaRPr lang="en-US" dirty="0" smtClean="0"/>
          </a:p>
          <a:p>
            <a:pPr lvl="1"/>
            <a:endParaRPr lang="en-US" dirty="0" smtClean="0"/>
          </a:p>
          <a:p>
            <a:endParaRPr lang="en-US" dirty="0" smtClean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69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 smtClean="0"/>
              <a:t>Resources</a:t>
            </a:r>
          </a:p>
        </p:txBody>
      </p:sp>
      <p:sp>
        <p:nvSpPr>
          <p:cNvPr id="32770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800" dirty="0" smtClean="0"/>
              <a:t>Your Supervisor</a:t>
            </a:r>
          </a:p>
          <a:p>
            <a:r>
              <a:rPr lang="en-US" sz="2800" dirty="0" smtClean="0"/>
              <a:t>Office of Technology Development (OTD)</a:t>
            </a:r>
          </a:p>
          <a:p>
            <a:pPr lvl="1"/>
            <a:r>
              <a:rPr lang="en-US" sz="2400" dirty="0" smtClean="0">
                <a:hlinkClick r:id="rId3"/>
              </a:rPr>
              <a:t>http://www.bu.edu/otd/</a:t>
            </a:r>
            <a:endParaRPr lang="en-US" sz="2400" dirty="0" smtClean="0"/>
          </a:p>
          <a:p>
            <a:r>
              <a:rPr lang="en-US" sz="2800" dirty="0" smtClean="0"/>
              <a:t>Office of General Counsel (</a:t>
            </a:r>
            <a:r>
              <a:rPr lang="en-US" sz="2800" dirty="0" err="1" smtClean="0"/>
              <a:t>OGC</a:t>
            </a:r>
            <a:r>
              <a:rPr lang="en-US" sz="2800" dirty="0" smtClean="0"/>
              <a:t>)</a:t>
            </a:r>
          </a:p>
          <a:p>
            <a:pPr lvl="1"/>
            <a:r>
              <a:rPr lang="en-US" sz="2400" dirty="0" smtClean="0">
                <a:hlinkClick r:id="rId4"/>
              </a:rPr>
              <a:t>http://www.bu.edu/ogc/</a:t>
            </a:r>
            <a:endParaRPr lang="en-US" sz="2400" dirty="0" smtClean="0"/>
          </a:p>
          <a:p>
            <a:r>
              <a:rPr lang="en-US" sz="2800" dirty="0" smtClean="0"/>
              <a:t>Office of Postdoctoral Affairs</a:t>
            </a:r>
          </a:p>
          <a:p>
            <a:pPr lvl="1"/>
            <a:r>
              <a:rPr lang="en-US" sz="2400" dirty="0" smtClean="0">
                <a:hlinkClick r:id="rId5"/>
              </a:rPr>
              <a:t>http://www.bumc.bu.edu/gms/gateway/post-doc/</a:t>
            </a:r>
            <a:endParaRPr lang="en-US" sz="2400" dirty="0" smtClean="0"/>
          </a:p>
          <a:p>
            <a:endParaRPr lang="en-US" sz="2800" dirty="0" smtClean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7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IP for Start-Ups</a:t>
            </a:r>
          </a:p>
        </p:txBody>
      </p:sp>
      <p:sp>
        <p:nvSpPr>
          <p:cNvPr id="55298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Questions?</a:t>
            </a:r>
          </a:p>
          <a:p>
            <a:endParaRPr lang="en-US" dirty="0" smtClean="0"/>
          </a:p>
          <a:p>
            <a:r>
              <a:rPr lang="en-US" dirty="0" smtClean="0"/>
              <a:t>I can be reached at: </a:t>
            </a:r>
          </a:p>
          <a:p>
            <a:pPr lvl="1"/>
            <a:r>
              <a:rPr lang="en-US" dirty="0" smtClean="0">
                <a:hlinkClick r:id="rId2"/>
              </a:rPr>
              <a:t>gildeabd@bu.edu</a:t>
            </a:r>
            <a:endParaRPr lang="en-US" dirty="0" smtClean="0"/>
          </a:p>
          <a:p>
            <a:endParaRPr lang="en-US" dirty="0" smtClean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BU%20OTD%20PPT%20theme">
  <a:themeElements>
    <a:clrScheme name="Blank Presenta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Blank Presentation">
      <a:majorFont>
        <a:latin typeface="Arial"/>
        <a:ea typeface="Osaka"/>
        <a:cs typeface=""/>
      </a:majorFont>
      <a:minorFont>
        <a:latin typeface="Arial"/>
        <a:ea typeface="Osaka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" pitchFamily="-64" charset="0"/>
            <a:ea typeface="Osaka" pitchFamily="-64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" pitchFamily="-64" charset="0"/>
            <a:ea typeface="Osaka" pitchFamily="-64" charset="-128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>
  <documentManagement/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Unknown Document Type" ma:contentTypeID="0x010104" ma:contentTypeVersion="0" ma:contentTypeDescription="" ma:contentTypeScope="" ma:versionID="279c20c3caf3300dae6b438536eb8c56">
  <xsd:schema xmlns:xsd="http://www.w3.org/2001/XMLSchema" xmlns:p="http://schemas.microsoft.com/office/2006/metadata/properties" targetNamespace="http://schemas.microsoft.com/office/2006/metadata/properties" ma:root="true" ma:fieldsID="0d2e1ca116041f9e11471c52c4c9d602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office/internal/2005/internalDocumentation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 ma:readOnly="true"/>
        <xsd:element ref="dc:title" maxOccurs="1" ma:index="3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lastPrinted" minOccurs="0" maxOccurs="1" type="xsd:dateTime"/>
        <xsd:element name="contentStatus" minOccurs="0" maxOccurs="1" type="xsd:string"/>
      </xsd:all>
    </xsd:complexType>
  </xsd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2B25336B-E584-4341-8D41-45F42AF75DA8}">
  <ds:schemaRefs>
    <ds:schemaRef ds:uri="http://www.w3.org/XML/1998/namespace"/>
    <ds:schemaRef ds:uri="http://purl.org/dc/terms/"/>
    <ds:schemaRef ds:uri="http://purl.org/dc/elements/1.1/"/>
    <ds:schemaRef ds:uri="http://schemas.openxmlformats.org/package/2006/metadata/core-properties"/>
    <ds:schemaRef ds:uri="http://purl.org/dc/dcmitype/"/>
    <ds:schemaRef ds:uri="http://schemas.microsoft.com/office/2006/documentManagement/types"/>
    <ds:schemaRef ds:uri="http://schemas.microsoft.com/office/2006/metadata/properties"/>
  </ds:schemaRefs>
</ds:datastoreItem>
</file>

<file path=customXml/itemProps2.xml><?xml version="1.0" encoding="utf-8"?>
<ds:datastoreItem xmlns:ds="http://schemas.openxmlformats.org/officeDocument/2006/customXml" ds:itemID="{B6A62D6B-8712-4B8C-AA8D-8CAC640C29A8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openxmlformats.org/package/2006/metadata/core-properties"/>
    <ds:schemaRef ds:uri="http://purl.org/dc/elements/1.1/"/>
    <ds:schemaRef ds:uri="http://purl.org/dc/terms/"/>
    <ds:schemaRef ds:uri="http://schemas.microsoft.com/office/internal/2005/internalDocumentation"/>
  </ds:schemaRefs>
</ds:datastoreItem>
</file>

<file path=customXml/itemProps3.xml><?xml version="1.0" encoding="utf-8"?>
<ds:datastoreItem xmlns:ds="http://schemas.openxmlformats.org/officeDocument/2006/customXml" ds:itemID="{74184FB6-1EFD-4520-9025-1F94F6971F93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BU%20OTD%20PPT%20theme</Template>
  <TotalTime>681</TotalTime>
  <Words>448</Words>
  <Application>Microsoft Office PowerPoint</Application>
  <PresentationFormat>On-screen Show (4:3)</PresentationFormat>
  <Paragraphs>96</Paragraphs>
  <Slides>13</Slides>
  <Notes>6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4" baseType="lpstr">
      <vt:lpstr>BU%20OTD%20PPT%20theme</vt:lpstr>
      <vt:lpstr>Industry Exploration Program (IEP)</vt:lpstr>
      <vt:lpstr>Topics</vt:lpstr>
      <vt:lpstr>What is Intellectual Property (IP)</vt:lpstr>
      <vt:lpstr>What is Intellectual Property (IP)</vt:lpstr>
      <vt:lpstr>What is Intellectual Property (IP)</vt:lpstr>
      <vt:lpstr>What is Intellectual Property (IP)</vt:lpstr>
      <vt:lpstr>What is Intellectual Property (IP)</vt:lpstr>
      <vt:lpstr>What is Intellectual Property (IP)</vt:lpstr>
      <vt:lpstr>Why Protect IP</vt:lpstr>
      <vt:lpstr>How Do You Protect IP</vt:lpstr>
      <vt:lpstr>No Protection</vt:lpstr>
      <vt:lpstr>Resources</vt:lpstr>
      <vt:lpstr>IP for Start-Ups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isps-admin</dc:creator>
  <cp:lastModifiedBy>Kovalko, Yolanta M</cp:lastModifiedBy>
  <cp:revision>61</cp:revision>
  <cp:lastPrinted>2012-02-15T16:06:12Z</cp:lastPrinted>
  <dcterms:created xsi:type="dcterms:W3CDTF">2010-10-09T13:24:29Z</dcterms:created>
  <dcterms:modified xsi:type="dcterms:W3CDTF">2013-04-10T18:00:11Z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OTD Vendor">
    <vt:lpwstr/>
  </property>
  <property fmtid="{D5CDD505-2E9C-101B-9397-08002B2CF9AE}" pid="3" name="OTD Keywords">
    <vt:lpwstr/>
  </property>
  <property fmtid="{D5CDD505-2E9C-101B-9397-08002B2CF9AE}" pid="4" name="OTD Document Type">
    <vt:lpwstr/>
  </property>
</Properties>
</file>