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8" r:id="rId6"/>
    <p:sldId id="257" r:id="rId7"/>
    <p:sldId id="259" r:id="rId8"/>
    <p:sldId id="290" r:id="rId9"/>
    <p:sldId id="260" r:id="rId10"/>
    <p:sldId id="292" r:id="rId11"/>
    <p:sldId id="261" r:id="rId12"/>
    <p:sldId id="265" r:id="rId13"/>
    <p:sldId id="264" r:id="rId14"/>
    <p:sldId id="274" r:id="rId15"/>
    <p:sldId id="267" r:id="rId16"/>
    <p:sldId id="284" r:id="rId1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83" autoAdjust="0"/>
    <p:restoredTop sz="94660"/>
  </p:normalViewPr>
  <p:slideViewPr>
    <p:cSldViewPr>
      <p:cViewPr varScale="1">
        <p:scale>
          <a:sx n="102" d="100"/>
          <a:sy n="102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>
                <a:latin typeface="Calibri" pitchFamily="34" charset="0"/>
              </a:defRPr>
            </a:lvl1pPr>
          </a:lstStyle>
          <a:p>
            <a:fld id="{C680073A-F37C-44C7-9869-76A7A57BBA8C}" type="datetimeFigureOut">
              <a:rPr lang="en-US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5965" y="4422459"/>
            <a:ext cx="564133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>
                <a:latin typeface="Calibri" pitchFamily="34" charset="0"/>
              </a:defRPr>
            </a:lvl1pPr>
          </a:lstStyle>
          <a:p>
            <a:fld id="{014377B6-F8D2-49AE-BCF7-2E7AAEE99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7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Start with these Questions: 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FB6FB-9B44-4AB0-9EB4-5E8960FDF247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Use Table analogy to discuss claim scope. 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E2A75-4E1D-48FF-B541-336109629721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Discuss in context of what to do if another has beat you to the patent office.  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4ABED-B4ED-4B3D-B9E2-2AD509704B99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Discuss defense mode &amp; exit strategy. 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D2A2B-4FD8-421B-8604-D98F0BBEC9F3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Business is War.  Take no prisoners approach.  Beware overuse of CDAs.  Use outgoing one-ways as much as possible.  Beware being poisoned.  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D7878-EAA8-4850-B861-3FE9D1E805C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Discuss that there is not one perfect Strategy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2009F-03D3-456F-B015-1D631DF00C8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-64" charset="2"/>
              <a:buNone/>
              <a:defRPr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FF0A-B26A-4B6A-A057-77D9D235A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47DD5-EFC9-42D7-9E9C-E8663D1F431D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0B66-8B52-479E-BD91-6C626332B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14754-F34C-40EA-B8B4-73048622D270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949D5-EDBF-45F3-9C54-BE7F9B3721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D9B1D-2944-47B2-8AF9-E1419C7D7D50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A271-9DE2-4FB4-B8C2-6FA34AEB5A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EBE94-8871-42D9-B332-A7FC28BEC167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B792E-2076-45DC-BF27-AE876E788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89B7C-F10B-4629-9EE9-CB10BC4E7725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EF38-5E0F-4291-88B3-1BBABDA50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416C-3AE5-4241-8C1A-998BDD56844C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CE113-A08B-40E7-A248-7226EEAEE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69B8E-2BA2-4714-8D4C-4824B0F26D4E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52BC-B3EF-4535-813D-6922C2FF4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2FBF0-62E8-4916-970D-A402CB4ADCCC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F525-CB38-4161-ABB4-F56A249AE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FB1A4-D54F-4FC7-B267-59A0EB24C8B4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F1D2C-3242-4DD0-959E-6F77117C4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B72FE-829A-44BC-8C93-ECB1D085F647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42863"/>
            <a:ext cx="91440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the title of this slide.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59039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4400" b="1" smtClean="0">
                <a:solidFill>
                  <a:srgbClr val="D9D9D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EFACC8F-E46B-46B1-BDE7-7B34FD4B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Boston University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Slideshow Title Goes Here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0808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B3497B-77FA-4904-9EC6-8A10E8470847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pic>
        <p:nvPicPr>
          <p:cNvPr id="1033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019800"/>
            <a:ext cx="9683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Osaka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/ot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mc.bu.edu/gms/gateway/post-doc/" TargetMode="External"/><Relationship Id="rId4" Type="http://schemas.openxmlformats.org/officeDocument/2006/relationships/hyperlink" Target="http://www.bu.edu/ogc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ildeabd@b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Exploration Program (</a:t>
            </a:r>
            <a:r>
              <a:rPr lang="en-US" dirty="0" err="1" smtClean="0"/>
              <a:t>IEP</a:t>
            </a:r>
            <a:r>
              <a:rPr lang="en-US" dirty="0" smtClean="0"/>
              <a:t>)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Brian D. Gildea, Esq.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Executive Director, IP &amp; Licensing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Protect IP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 Disclosure Agreements</a:t>
            </a:r>
          </a:p>
          <a:p>
            <a:pPr lvl="1"/>
            <a:r>
              <a:rPr lang="en-US" dirty="0" smtClean="0"/>
              <a:t>Applies To Disclosure &amp; To </a:t>
            </a:r>
            <a:r>
              <a:rPr lang="en-US" b="1" dirty="0" smtClean="0">
                <a:solidFill>
                  <a:srgbClr val="FF0000"/>
                </a:solidFill>
              </a:rPr>
              <a:t>Use</a:t>
            </a:r>
          </a:p>
          <a:p>
            <a:pPr lvl="1"/>
            <a:r>
              <a:rPr lang="en-US" dirty="0" smtClean="0"/>
              <a:t>Avoids Public Disclosure – Patents/Trade Secrets</a:t>
            </a:r>
          </a:p>
          <a:p>
            <a:pPr lvl="1"/>
            <a:r>
              <a:rPr lang="en-US" dirty="0" smtClean="0"/>
              <a:t>Restricts Use – Copyrightable Works</a:t>
            </a:r>
          </a:p>
          <a:p>
            <a:pPr lvl="1"/>
            <a:r>
              <a:rPr lang="en-US" dirty="0" smtClean="0"/>
              <a:t>Knowledge Is Power </a:t>
            </a:r>
          </a:p>
          <a:p>
            <a:pPr lvl="2"/>
            <a:r>
              <a:rPr lang="en-US" dirty="0" smtClean="0"/>
              <a:t>Unless Prevented, Others Will Use Everything You Tell Them Or Give Them Against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 Protection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CDA</a:t>
            </a:r>
            <a:r>
              <a:rPr lang="en-US" dirty="0" smtClean="0"/>
              <a:t> with Industry under the </a:t>
            </a:r>
            <a:r>
              <a:rPr lang="en-US" dirty="0" err="1" smtClean="0"/>
              <a:t>IEP</a:t>
            </a:r>
            <a:endParaRPr lang="en-US" dirty="0" smtClean="0"/>
          </a:p>
          <a:p>
            <a:pPr lvl="1"/>
            <a:r>
              <a:rPr lang="en-US" dirty="0" smtClean="0"/>
              <a:t>No Restriction on Industry Participants </a:t>
            </a:r>
          </a:p>
          <a:p>
            <a:pPr lvl="1"/>
            <a:r>
              <a:rPr lang="en-US" dirty="0" smtClean="0"/>
              <a:t>Don’t Discuss:</a:t>
            </a:r>
          </a:p>
          <a:p>
            <a:pPr lvl="2"/>
            <a:r>
              <a:rPr lang="en-US" dirty="0" smtClean="0"/>
              <a:t>Inventive Activity</a:t>
            </a:r>
          </a:p>
          <a:p>
            <a:pPr lvl="2"/>
            <a:r>
              <a:rPr lang="en-US" dirty="0" smtClean="0"/>
              <a:t>Unpublished Particulars of Your Research</a:t>
            </a:r>
          </a:p>
          <a:p>
            <a:pPr lvl="2"/>
            <a:r>
              <a:rPr lang="en-US" dirty="0" smtClean="0"/>
              <a:t>Unpublished Laboratory Protocols</a:t>
            </a:r>
          </a:p>
          <a:p>
            <a:pPr lvl="2"/>
            <a:r>
              <a:rPr lang="en-US" dirty="0" smtClean="0"/>
              <a:t>Any Aspect of Industry Supported Research </a:t>
            </a:r>
          </a:p>
          <a:p>
            <a:pPr lvl="1"/>
            <a:r>
              <a:rPr lang="en-US" dirty="0" smtClean="0"/>
              <a:t>Don’t Provide Fixed Work Product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Your Supervisor</a:t>
            </a:r>
          </a:p>
          <a:p>
            <a:r>
              <a:rPr lang="en-US" sz="2800" dirty="0" smtClean="0"/>
              <a:t>Office of Technology Development (OTD)</a:t>
            </a:r>
          </a:p>
          <a:p>
            <a:pPr lvl="1"/>
            <a:r>
              <a:rPr lang="en-US" sz="2400" dirty="0" smtClean="0">
                <a:hlinkClick r:id="rId3"/>
              </a:rPr>
              <a:t>http://www.bu.edu/otd/</a:t>
            </a:r>
            <a:endParaRPr lang="en-US" sz="2400" dirty="0" smtClean="0"/>
          </a:p>
          <a:p>
            <a:r>
              <a:rPr lang="en-US" sz="2800" dirty="0" smtClean="0"/>
              <a:t>Office of General Counsel (</a:t>
            </a:r>
            <a:r>
              <a:rPr lang="en-US" sz="2800" dirty="0" err="1" smtClean="0"/>
              <a:t>OGC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>
                <a:hlinkClick r:id="rId4"/>
              </a:rPr>
              <a:t>http://www.bu.edu/ogc/</a:t>
            </a:r>
            <a:endParaRPr lang="en-US" sz="2400" dirty="0" smtClean="0"/>
          </a:p>
          <a:p>
            <a:r>
              <a:rPr lang="en-US" sz="2800" dirty="0" smtClean="0"/>
              <a:t>Office of Postdoctoral Affairs</a:t>
            </a:r>
          </a:p>
          <a:p>
            <a:pPr lvl="1"/>
            <a:r>
              <a:rPr lang="en-US" sz="2400" dirty="0" smtClean="0">
                <a:hlinkClick r:id="rId5"/>
              </a:rPr>
              <a:t>http://www.bumc.bu.edu/gms/gateway/post-doc/</a:t>
            </a:r>
            <a:endParaRPr lang="en-US" sz="24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for Start-Ups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r>
              <a:rPr lang="en-US" dirty="0" smtClean="0"/>
              <a:t>I can be reached at: </a:t>
            </a:r>
          </a:p>
          <a:p>
            <a:pPr lvl="1"/>
            <a:r>
              <a:rPr lang="en-US" dirty="0" smtClean="0">
                <a:hlinkClick r:id="rId2"/>
              </a:rPr>
              <a:t>gildeabd@bu.edu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</a:p>
          <a:p>
            <a:r>
              <a:rPr lang="en-US" dirty="0" smtClean="0"/>
              <a:t>How Do You Protect IP</a:t>
            </a:r>
          </a:p>
          <a:p>
            <a:r>
              <a:rPr lang="en-US" dirty="0" smtClean="0"/>
              <a:t>No Protection</a:t>
            </a:r>
          </a:p>
          <a:p>
            <a:r>
              <a:rPr lang="en-US" dirty="0" smtClean="0"/>
              <a:t>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Trade Secrets/Know-How</a:t>
            </a:r>
          </a:p>
          <a:p>
            <a:pPr lvl="1"/>
            <a:r>
              <a:rPr lang="en-US" dirty="0" smtClean="0"/>
              <a:t>Copyrights</a:t>
            </a:r>
          </a:p>
          <a:p>
            <a:pPr lvl="1"/>
            <a:r>
              <a:rPr lang="en-US" dirty="0" smtClean="0"/>
              <a:t>Trademarks (Won’t Discuss)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191000"/>
          </a:xfrm>
        </p:spPr>
        <p:txBody>
          <a:bodyPr/>
          <a:lstStyle/>
          <a:p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Pertain to Inventions</a:t>
            </a:r>
          </a:p>
          <a:p>
            <a:pPr lvl="1"/>
            <a:r>
              <a:rPr lang="en-US" dirty="0" smtClean="0"/>
              <a:t>Scope of Invention Defined by Claims</a:t>
            </a:r>
          </a:p>
          <a:p>
            <a:pPr lvl="2"/>
            <a:r>
              <a:rPr lang="en-US" dirty="0" smtClean="0"/>
              <a:t>New</a:t>
            </a:r>
          </a:p>
          <a:p>
            <a:pPr lvl="2"/>
            <a:r>
              <a:rPr lang="en-US" dirty="0" smtClean="0"/>
              <a:t>Useful  </a:t>
            </a:r>
          </a:p>
          <a:p>
            <a:pPr lvl="2"/>
            <a:r>
              <a:rPr lang="en-US" dirty="0" smtClean="0"/>
              <a:t>Non-Obvious </a:t>
            </a:r>
          </a:p>
          <a:p>
            <a:pPr lvl="1"/>
            <a:r>
              <a:rPr lang="en-US" dirty="0" smtClean="0"/>
              <a:t>New &amp; Non-Obvious Measured by Public Information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Patentable Subject Matter</a:t>
            </a:r>
          </a:p>
          <a:p>
            <a:pPr lvl="1"/>
            <a:r>
              <a:rPr lang="en-US" dirty="0" smtClean="0"/>
              <a:t>New Methods for Making</a:t>
            </a:r>
          </a:p>
          <a:p>
            <a:pPr lvl="1"/>
            <a:r>
              <a:rPr lang="en-US" dirty="0" smtClean="0"/>
              <a:t>New Methods for Treating/Diagnosing</a:t>
            </a:r>
          </a:p>
          <a:p>
            <a:pPr lvl="1"/>
            <a:r>
              <a:rPr lang="en-US" dirty="0" smtClean="0"/>
              <a:t>New Compounds</a:t>
            </a:r>
          </a:p>
          <a:p>
            <a:pPr lvl="1"/>
            <a:r>
              <a:rPr lang="en-US" dirty="0" smtClean="0"/>
              <a:t>New Apparatus</a:t>
            </a:r>
          </a:p>
          <a:p>
            <a:pPr lvl="1"/>
            <a:r>
              <a:rPr lang="en-US" dirty="0" smtClean="0"/>
              <a:t>New Animals &amp; Plants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3886200"/>
          </a:xfrm>
        </p:spPr>
        <p:txBody>
          <a:bodyPr/>
          <a:lstStyle/>
          <a:p>
            <a:r>
              <a:rPr lang="en-US" dirty="0" smtClean="0"/>
              <a:t>Trade Secrets/Know-How</a:t>
            </a:r>
          </a:p>
          <a:p>
            <a:pPr lvl="1"/>
            <a:r>
              <a:rPr lang="en-US" dirty="0" smtClean="0"/>
              <a:t>It’s a Secret!!!</a:t>
            </a:r>
          </a:p>
          <a:p>
            <a:pPr lvl="1"/>
            <a:r>
              <a:rPr lang="en-US" dirty="0" smtClean="0"/>
              <a:t>Examples – Much the Same as a Patent</a:t>
            </a:r>
          </a:p>
          <a:p>
            <a:pPr lvl="1"/>
            <a:r>
              <a:rPr lang="en-US" dirty="0" smtClean="0"/>
              <a:t>Term of Protection – Possibly Forever</a:t>
            </a:r>
          </a:p>
          <a:p>
            <a:pPr lvl="1"/>
            <a:r>
              <a:rPr lang="en-US" dirty="0" smtClean="0"/>
              <a:t>Must Take Reasonable Steps To Protect Your Secret !!!!!! </a:t>
            </a:r>
          </a:p>
          <a:p>
            <a:pPr lvl="1"/>
            <a:r>
              <a:rPr lang="en-US" dirty="0" smtClean="0"/>
              <a:t>Risks</a:t>
            </a:r>
          </a:p>
          <a:p>
            <a:pPr lvl="2"/>
            <a:r>
              <a:rPr lang="en-US" dirty="0" smtClean="0"/>
              <a:t>Failure To Protect – Public Knowledge</a:t>
            </a:r>
          </a:p>
          <a:p>
            <a:pPr lvl="2"/>
            <a:r>
              <a:rPr lang="en-US" dirty="0" smtClean="0"/>
              <a:t>Others Can Invent Same 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Public Disclosures</a:t>
            </a:r>
          </a:p>
          <a:p>
            <a:pPr lvl="1"/>
            <a:r>
              <a:rPr lang="en-US" dirty="0" smtClean="0"/>
              <a:t>Scientific Publications</a:t>
            </a:r>
          </a:p>
          <a:p>
            <a:pPr lvl="1"/>
            <a:r>
              <a:rPr lang="en-US" dirty="0" smtClean="0"/>
              <a:t>Conference Presentations</a:t>
            </a:r>
          </a:p>
          <a:p>
            <a:pPr lvl="1"/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Internet Posts</a:t>
            </a:r>
          </a:p>
          <a:p>
            <a:pPr lvl="1"/>
            <a:r>
              <a:rPr lang="en-US" dirty="0" smtClean="0"/>
              <a:t> Non-Confidential Oral Disclosures – Your Discussions with Industry under the </a:t>
            </a:r>
            <a:r>
              <a:rPr lang="en-US" dirty="0" err="1" smtClean="0"/>
              <a:t>IEP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Copyrights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Protects a fixed work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Examples: Software code, manuals, artistic works, customer lists, supplier lists, SOPs.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Protect By Registration w/ Library of Congress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Less Of Concern For Industry Exploration Program</a:t>
            </a:r>
          </a:p>
          <a:p>
            <a:pPr lvl="2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Protect IP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Asset Of University</a:t>
            </a:r>
          </a:p>
          <a:p>
            <a:pPr lvl="1"/>
            <a:r>
              <a:rPr lang="en-US" dirty="0" smtClean="0"/>
              <a:t>Barrier To Competition – Price Erosion</a:t>
            </a:r>
          </a:p>
          <a:p>
            <a:pPr lvl="1"/>
            <a:r>
              <a:rPr lang="en-US" dirty="0" smtClean="0"/>
              <a:t>Means To Protect Investment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%20OTD%20PPT%20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25336B-E584-4341-8D41-45F42AF75DA8}">
  <ds:schemaRefs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6A62D6B-8712-4B8C-AA8D-8CAC640C2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4184FB6-1EFD-4520-9025-1F94F6971F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BU%20OTD%20PPT%20theme</Template>
  <TotalTime>681</TotalTime>
  <Words>448</Words>
  <Application>Microsoft Office PowerPoint</Application>
  <PresentationFormat>On-screen Show (4:3)</PresentationFormat>
  <Paragraphs>96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BU%20OTD%20PPT%20theme</vt:lpstr>
      <vt:lpstr>Industry Exploration Program (IEP)</vt:lpstr>
      <vt:lpstr>Topics</vt:lpstr>
      <vt:lpstr>What is Intellectual Property (IP)</vt:lpstr>
      <vt:lpstr>What is Intellectual Property (IP)</vt:lpstr>
      <vt:lpstr>What is Intellectual Property (IP)</vt:lpstr>
      <vt:lpstr>What is Intellectual Property (IP)</vt:lpstr>
      <vt:lpstr>What is Intellectual Property (IP)</vt:lpstr>
      <vt:lpstr>What is Intellectual Property (IP)</vt:lpstr>
      <vt:lpstr>Why Protect IP</vt:lpstr>
      <vt:lpstr>How Do You Protect IP</vt:lpstr>
      <vt:lpstr>No Protection</vt:lpstr>
      <vt:lpstr>Resources</vt:lpstr>
      <vt:lpstr>IP for Start-Ups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isps-admin</dc:creator>
  <cp:lastModifiedBy>Kovalko, Yolanta M</cp:lastModifiedBy>
  <cp:revision>61</cp:revision>
  <cp:lastPrinted>2012-02-15T16:06:12Z</cp:lastPrinted>
  <dcterms:created xsi:type="dcterms:W3CDTF">2010-10-09T13:24:29Z</dcterms:created>
  <dcterms:modified xsi:type="dcterms:W3CDTF">2013-04-10T18:00:11Z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TD Vendor">
    <vt:lpwstr/>
  </property>
  <property fmtid="{D5CDD505-2E9C-101B-9397-08002B2CF9AE}" pid="3" name="OTD Keywords">
    <vt:lpwstr/>
  </property>
  <property fmtid="{D5CDD505-2E9C-101B-9397-08002B2CF9AE}" pid="4" name="OTD Document Type">
    <vt:lpwstr/>
  </property>
</Properties>
</file>