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75" r:id="rId3"/>
    <p:sldId id="281" r:id="rId4"/>
    <p:sldId id="307" r:id="rId5"/>
    <p:sldId id="306" r:id="rId6"/>
    <p:sldId id="308" r:id="rId7"/>
    <p:sldId id="325" r:id="rId8"/>
    <p:sldId id="326" r:id="rId9"/>
    <p:sldId id="327" r:id="rId10"/>
    <p:sldId id="335" r:id="rId11"/>
    <p:sldId id="336" r:id="rId12"/>
    <p:sldId id="310" r:id="rId13"/>
    <p:sldId id="309" r:id="rId14"/>
    <p:sldId id="312" r:id="rId15"/>
    <p:sldId id="313" r:id="rId16"/>
    <p:sldId id="314" r:id="rId17"/>
    <p:sldId id="319" r:id="rId18"/>
    <p:sldId id="263" r:id="rId19"/>
    <p:sldId id="259" r:id="rId20"/>
    <p:sldId id="260" r:id="rId21"/>
    <p:sldId id="261" r:id="rId22"/>
    <p:sldId id="264" r:id="rId23"/>
    <p:sldId id="332" r:id="rId24"/>
    <p:sldId id="324" r:id="rId25"/>
    <p:sldId id="329" r:id="rId26"/>
    <p:sldId id="330" r:id="rId27"/>
    <p:sldId id="331" r:id="rId28"/>
    <p:sldId id="333" r:id="rId29"/>
    <p:sldId id="328" r:id="rId30"/>
    <p:sldId id="334" r:id="rId31"/>
    <p:sldId id="320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590D309-34C5-124F-BDD8-5C4B823BF5F6}" type="datetimeFigureOut">
              <a:rPr lang="en-US" smtClean="0"/>
              <a:pPr/>
              <a:t>2/15/13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2ADAC64-B92E-B144-B0C3-0D4B37AD99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Federal &amp; MA Taxes for 2012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Briggs</a:t>
            </a:r>
          </a:p>
          <a:p>
            <a:r>
              <a:rPr lang="en-US" dirty="0" smtClean="0"/>
              <a:t>The Tax Detective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Federal Tax Rates</a:t>
            </a:r>
            <a:endParaRPr lang="en-US" sz="3200" dirty="0"/>
          </a:p>
        </p:txBody>
      </p:sp>
      <p:pic>
        <p:nvPicPr>
          <p:cNvPr id="6" name="Content Placeholder 5" descr="Screen Shot 2013-02-15 at 7.57.54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033" r="-250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MA Tax Rate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5.25% of taxable MA income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273" r="-4127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Filing Status-1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1867" r="-6186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Filing Status-2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Filing Status-4</a:t>
            </a:r>
            <a:endParaRPr lang="en-US" dirty="0"/>
          </a:p>
        </p:txBody>
      </p:sp>
      <p:pic>
        <p:nvPicPr>
          <p:cNvPr id="6" name="Content Placeholder 5" descr="Picture 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2677" r="-826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370" r="-673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Filing Status-5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2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970" r="-1297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Tax Filing Status-6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 there questions 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Tax filing thresholds?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Tax filing status?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1040 – Lines 1-5</a:t>
            </a:r>
            <a:endParaRPr lang="en-US" dirty="0"/>
          </a:p>
        </p:txBody>
      </p:sp>
      <p:pic>
        <p:nvPicPr>
          <p:cNvPr id="8" name="Content Placeholder 7" descr="Screen Shot 2013-02-15 at 6.53.1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491" b="-194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Dependents</a:t>
            </a:r>
            <a:endParaRPr lang="en-US" dirty="0"/>
          </a:p>
        </p:txBody>
      </p:sp>
      <p:pic>
        <p:nvPicPr>
          <p:cNvPr id="12" name="Content Placeholder 11" descr="Screen Shot 2013-02-15 at 7.09.5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8901" b="-889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filing requirements</a:t>
            </a:r>
          </a:p>
          <a:p>
            <a:pPr lvl="1"/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Massachusetts</a:t>
            </a:r>
          </a:p>
          <a:p>
            <a:endParaRPr lang="en-US" dirty="0" smtClean="0"/>
          </a:p>
          <a:p>
            <a:r>
              <a:rPr lang="en-US" dirty="0" smtClean="0"/>
              <a:t>Tax filing status rules</a:t>
            </a:r>
          </a:p>
          <a:p>
            <a:endParaRPr lang="en-US" dirty="0" smtClean="0"/>
          </a:p>
          <a:p>
            <a:r>
              <a:rPr lang="en-US" dirty="0" smtClean="0"/>
              <a:t>Sources of income:</a:t>
            </a:r>
          </a:p>
          <a:p>
            <a:pPr lvl="1"/>
            <a:r>
              <a:rPr lang="en-US" dirty="0" smtClean="0"/>
              <a:t>Wages/Stipends/Scholarships/Interest/Dividends</a:t>
            </a:r>
          </a:p>
          <a:p>
            <a:pPr lvl="1"/>
            <a:r>
              <a:rPr lang="en-US" dirty="0" smtClean="0"/>
              <a:t>Education Credits/Deductions/Student Loan Interest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Session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1040 Lines 7-15</a:t>
            </a:r>
            <a:endParaRPr lang="en-US" dirty="0"/>
          </a:p>
        </p:txBody>
      </p:sp>
      <p:pic>
        <p:nvPicPr>
          <p:cNvPr id="5" name="Content Placeholder 4" descr="Screen Shot 2013-02-14 at 10.19.30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2611" b="-626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1040 Lines 16-21</a:t>
            </a:r>
            <a:endParaRPr lang="en-US" dirty="0"/>
          </a:p>
        </p:txBody>
      </p:sp>
      <p:pic>
        <p:nvPicPr>
          <p:cNvPr id="6" name="Content Placeholder 5" descr="Screen Shot 2013-02-14 at 10.20.5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2113" b="-1321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1040 Lines 23-35</a:t>
            </a:r>
            <a:endParaRPr lang="en-US" dirty="0"/>
          </a:p>
        </p:txBody>
      </p:sp>
      <p:pic>
        <p:nvPicPr>
          <p:cNvPr id="10" name="Content Placeholder 9" descr="Screen Shot 2013-02-15 at 7.13.0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373" b="-223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1040 Lines 47-53</a:t>
            </a:r>
            <a:endParaRPr lang="en-US" dirty="0"/>
          </a:p>
        </p:txBody>
      </p:sp>
      <p:pic>
        <p:nvPicPr>
          <p:cNvPr id="5" name="Content Placeholder 4" descr="Screen Shot 2013-02-15 at 7.3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921" b="-509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Scholarships/Fellowships</a:t>
            </a:r>
            <a:endParaRPr lang="en-US" dirty="0"/>
          </a:p>
        </p:txBody>
      </p:sp>
      <p:pic>
        <p:nvPicPr>
          <p:cNvPr id="5" name="Content Placeholder 4" descr="Screen Shot 2013-02-15 at 6.44.48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911" b="-79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Scholarships/Fellowships</a:t>
            </a:r>
            <a:endParaRPr lang="en-US" dirty="0"/>
          </a:p>
        </p:txBody>
      </p:sp>
      <p:pic>
        <p:nvPicPr>
          <p:cNvPr id="6" name="Content Placeholder 5" descr="Screen Shot 2013-02-15 at 7.23.2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927" r="-4992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Is it taxable?</a:t>
            </a:r>
            <a:endParaRPr lang="en-US" dirty="0"/>
          </a:p>
        </p:txBody>
      </p:sp>
      <p:pic>
        <p:nvPicPr>
          <p:cNvPr id="5" name="Content Placeholder 4" descr="Screen Shot 2013-02-15 at 7.28.1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141" b="-814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Where to report it?</a:t>
            </a:r>
            <a:endParaRPr lang="en-US" dirty="0"/>
          </a:p>
        </p:txBody>
      </p:sp>
      <p:pic>
        <p:nvPicPr>
          <p:cNvPr id="6" name="Content Placeholder 5" descr="Screen Shot 2013-02-15 at 7.30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1" r="-11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Lifetime Learning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Maximum of $2,000 per student</a:t>
            </a:r>
          </a:p>
          <a:p>
            <a:endParaRPr lang="en-US" dirty="0" smtClean="0"/>
          </a:p>
          <a:p>
            <a:r>
              <a:rPr lang="en-US" dirty="0" smtClean="0"/>
              <a:t>20% of first $10,000 of qualifying educational expenses (tuition, books and fees)</a:t>
            </a:r>
          </a:p>
          <a:p>
            <a:endParaRPr lang="en-US" dirty="0" smtClean="0"/>
          </a:p>
          <a:p>
            <a:r>
              <a:rPr lang="en-US" dirty="0" smtClean="0"/>
              <a:t>IRS form 8863</a:t>
            </a:r>
          </a:p>
          <a:p>
            <a:endParaRPr lang="en-US" dirty="0" smtClean="0"/>
          </a:p>
          <a:p>
            <a:r>
              <a:rPr lang="en-US" dirty="0" smtClean="0"/>
              <a:t>Reduces federal tax dollar for dollar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File </a:t>
            </a:r>
            <a:r>
              <a:rPr lang="en-US" smtClean="0"/>
              <a:t>form </a:t>
            </a:r>
            <a:r>
              <a:rPr lang="en-US" smtClean="0"/>
              <a:t>4868 </a:t>
            </a:r>
            <a:r>
              <a:rPr lang="en-US" dirty="0" smtClean="0"/>
              <a:t>by April 15, 2013</a:t>
            </a:r>
          </a:p>
          <a:p>
            <a:pPr lvl="1"/>
            <a:r>
              <a:rPr lang="en-US" dirty="0" smtClean="0"/>
              <a:t>Automatic 6 month extension until 10-15-13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</a:t>
            </a:r>
          </a:p>
          <a:p>
            <a:pPr lvl="1"/>
            <a:r>
              <a:rPr lang="en-US" dirty="0" smtClean="0"/>
              <a:t>File M-4868 by April 15, 2013</a:t>
            </a:r>
          </a:p>
          <a:p>
            <a:pPr lvl="1"/>
            <a:r>
              <a:rPr lang="en-US" dirty="0" smtClean="0"/>
              <a:t>6 month extension until 10-15-13</a:t>
            </a:r>
          </a:p>
          <a:p>
            <a:pPr lvl="1"/>
            <a:r>
              <a:rPr lang="en-US" dirty="0" smtClean="0"/>
              <a:t>Must have paid at least 80% of final tax by April 15, 2013 for extension to be valid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Extension of time to file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IRS Publication 17 – Your Federal Income Tax</a:t>
            </a:r>
          </a:p>
          <a:p>
            <a:endParaRPr lang="en-US" dirty="0" smtClean="0"/>
          </a:p>
          <a:p>
            <a:r>
              <a:rPr lang="en-US" dirty="0" smtClean="0"/>
              <a:t>IRS Publication 970 – Tax Benefits for Education</a:t>
            </a:r>
          </a:p>
          <a:p>
            <a:endParaRPr lang="en-US" dirty="0" smtClean="0"/>
          </a:p>
          <a:p>
            <a:r>
              <a:rPr lang="en-US" dirty="0" smtClean="0"/>
              <a:t>MA - http://www.mass.gov/dor/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IRS Publications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 a good CPA to advise you on federal and state tax issues and to prepare required tax returns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Schedule an annual review in October/November with your CPA to obtain recommendations to ways to reduce your taxes.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Suggestions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Questions on the 1040 or 1040A?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Questions on your MA return?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Questions on filing for an extension?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Any other questions?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BU Medical School office and Jim Briggs thank you for your participation.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2012 Tax Filing Threshold - General</a:t>
            </a:r>
            <a:endParaRPr lang="en-US" sz="3200" dirty="0"/>
          </a:p>
        </p:txBody>
      </p:sp>
      <p:pic>
        <p:nvPicPr>
          <p:cNvPr id="6" name="Content Placeholder 5" descr="Screen Shot 2013-02-14 at 6.45.3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695" b="-206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2012 Tax Filing Threshold - Dependents</a:t>
            </a:r>
            <a:endParaRPr lang="en-US" sz="2800" dirty="0"/>
          </a:p>
        </p:txBody>
      </p:sp>
      <p:pic>
        <p:nvPicPr>
          <p:cNvPr id="6" name="Content Placeholder 5" descr="Screen Shot 2013-02-14 at 6.48.4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" r="-22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2012 Tax Filing Threshold - Other</a:t>
            </a:r>
            <a:endParaRPr lang="en-US" sz="3200" dirty="0"/>
          </a:p>
        </p:txBody>
      </p:sp>
      <p:pic>
        <p:nvPicPr>
          <p:cNvPr id="8" name="Content Placeholder 7" descr="Screen Shot 2013-02-14 at 6.53.3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072" b="-50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2012 MA Tax Filing Threshold</a:t>
            </a:r>
            <a:endParaRPr lang="en-US" sz="3200" dirty="0"/>
          </a:p>
        </p:txBody>
      </p:sp>
      <p:pic>
        <p:nvPicPr>
          <p:cNvPr id="5" name="Content Placeholder 4" descr="Screen Shot 2013-02-15 at 6.55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031" b="-200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2012 MA Tax Filing Options</a:t>
            </a:r>
            <a:endParaRPr lang="en-US" sz="3200" dirty="0"/>
          </a:p>
        </p:txBody>
      </p:sp>
      <p:pic>
        <p:nvPicPr>
          <p:cNvPr id="6" name="Content Placeholder 5" descr="Screen Shot 2013-02-15 at 6.59.0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0611" b="-206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2012 MA Tax FREE Filing Option</a:t>
            </a:r>
            <a:endParaRPr lang="en-US" sz="3200" dirty="0"/>
          </a:p>
        </p:txBody>
      </p:sp>
      <p:pic>
        <p:nvPicPr>
          <p:cNvPr id="5" name="Content Placeholder 4" descr="Screen Shot 2013-02-15 at 7.02.0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2030" b="-220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1587</TotalTime>
  <Words>381</Words>
  <Application>Microsoft Macintosh PowerPoint</Application>
  <PresentationFormat>On-screen Show (4:3)</PresentationFormat>
  <Paragraphs>90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Federal &amp; MA Taxes for 2012 </vt:lpstr>
      <vt:lpstr>Session Outline</vt:lpstr>
      <vt:lpstr>IRS Publications</vt:lpstr>
      <vt:lpstr>2012 Tax Filing Threshold - General</vt:lpstr>
      <vt:lpstr>2012 Tax Filing Threshold - Dependents</vt:lpstr>
      <vt:lpstr>2012 Tax Filing Threshold - Other</vt:lpstr>
      <vt:lpstr>2012 MA Tax Filing Threshold</vt:lpstr>
      <vt:lpstr>2012 MA Tax Filing Options</vt:lpstr>
      <vt:lpstr>2012 MA Tax FREE Filing Option</vt:lpstr>
      <vt:lpstr>Federal Tax Rates</vt:lpstr>
      <vt:lpstr>MA Tax Rate</vt:lpstr>
      <vt:lpstr>Tax Filing Status-1</vt:lpstr>
      <vt:lpstr>Tax Filing Status-2</vt:lpstr>
      <vt:lpstr>Tax Filing Status-4</vt:lpstr>
      <vt:lpstr>Tax Filing Status-5</vt:lpstr>
      <vt:lpstr>Tax Filing Status-6</vt:lpstr>
      <vt:lpstr>Questions</vt:lpstr>
      <vt:lpstr>1040 – Lines 1-5</vt:lpstr>
      <vt:lpstr>Dependents</vt:lpstr>
      <vt:lpstr>1040 Lines 7-15</vt:lpstr>
      <vt:lpstr>1040 Lines 16-21</vt:lpstr>
      <vt:lpstr>1040 Lines 23-35</vt:lpstr>
      <vt:lpstr>1040 Lines 47-53</vt:lpstr>
      <vt:lpstr>Scholarships/Fellowships</vt:lpstr>
      <vt:lpstr>Scholarships/Fellowships</vt:lpstr>
      <vt:lpstr>Is it taxable?</vt:lpstr>
      <vt:lpstr>Where to report it?</vt:lpstr>
      <vt:lpstr>Lifetime Learning Credit</vt:lpstr>
      <vt:lpstr>Extension of time to file</vt:lpstr>
      <vt:lpstr>Suggestions</vt:lpstr>
      <vt:lpstr>Questions</vt:lpstr>
      <vt:lpstr>The End</vt:lpstr>
    </vt:vector>
  </TitlesOfParts>
  <Company>Systems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Tax Returns and Verification for 2012-2013</dc:title>
  <dc:creator>James Briggs</dc:creator>
  <cp:lastModifiedBy>James Briggs</cp:lastModifiedBy>
  <cp:revision>27</cp:revision>
  <dcterms:created xsi:type="dcterms:W3CDTF">2013-02-15T14:05:46Z</dcterms:created>
  <dcterms:modified xsi:type="dcterms:W3CDTF">2013-02-15T14:06:53Z</dcterms:modified>
</cp:coreProperties>
</file>