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handoutMasterIdLst>
    <p:handoutMasterId r:id="rId60"/>
  </p:handoutMasterIdLst>
  <p:sldIdLst>
    <p:sldId id="258" r:id="rId2"/>
    <p:sldId id="259" r:id="rId3"/>
    <p:sldId id="372" r:id="rId4"/>
    <p:sldId id="384"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82" r:id="rId48"/>
    <p:sldId id="383" r:id="rId49"/>
    <p:sldId id="387" r:id="rId50"/>
    <p:sldId id="365" r:id="rId51"/>
    <p:sldId id="377" r:id="rId52"/>
    <p:sldId id="391" r:id="rId53"/>
    <p:sldId id="392" r:id="rId54"/>
    <p:sldId id="388" r:id="rId55"/>
    <p:sldId id="389" r:id="rId56"/>
    <p:sldId id="390" r:id="rId57"/>
    <p:sldId id="320"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ED6"/>
    <a:srgbClr val="1EB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49"/>
    <p:restoredTop sz="94702"/>
  </p:normalViewPr>
  <p:slideViewPr>
    <p:cSldViewPr snapToGrid="0" snapToObjects="1">
      <p:cViewPr varScale="1">
        <p:scale>
          <a:sx n="113" d="100"/>
          <a:sy n="113" d="100"/>
        </p:scale>
        <p:origin x="450"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90" d="100"/>
          <a:sy n="190" d="100"/>
        </p:scale>
        <p:origin x="5272" y="-14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Sheet1!$B$1</c:f>
              <c:strCache>
                <c:ptCount val="1"/>
                <c:pt idx="0">
                  <c:v>PPSAT</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Sheet1!$B$2:$B$8</c:f>
              <c:numCache>
                <c:formatCode>0.00%</c:formatCode>
                <c:ptCount val="7"/>
                <c:pt idx="0">
                  <c:v>0.20200000000000001</c:v>
                </c:pt>
                <c:pt idx="1">
                  <c:v>0.219</c:v>
                </c:pt>
                <c:pt idx="2">
                  <c:v>0.186</c:v>
                </c:pt>
                <c:pt idx="3">
                  <c:v>0.23400000000000001</c:v>
                </c:pt>
                <c:pt idx="4">
                  <c:v>0.20100000000000001</c:v>
                </c:pt>
                <c:pt idx="5">
                  <c:v>0.183</c:v>
                </c:pt>
                <c:pt idx="6">
                  <c:v>0.158</c:v>
                </c:pt>
              </c:numCache>
            </c:numRef>
          </c:val>
          <c:extLst xmlns:c16r2="http://schemas.microsoft.com/office/drawing/2015/06/chart">
            <c:ext xmlns:c16="http://schemas.microsoft.com/office/drawing/2014/chart" uri="{C3380CC4-5D6E-409C-BE32-E72D297353CC}">
              <c16:uniqueId val="{00000000-4C24-4C74-A786-2730563E3DA7}"/>
            </c:ext>
          </c:extLst>
        </c:ser>
        <c:ser>
          <c:idx val="1"/>
          <c:order val="1"/>
          <c:tx>
            <c:strRef>
              <c:f>Sheet1!$C$1</c:f>
              <c:strCache>
                <c:ptCount val="1"/>
                <c:pt idx="0">
                  <c:v>PPSWO</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Sheet1!$C$2:$C$8</c:f>
              <c:numCache>
                <c:formatCode>0.00%</c:formatCode>
                <c:ptCount val="7"/>
                <c:pt idx="0">
                  <c:v>9.9000000000000005E-2</c:v>
                </c:pt>
                <c:pt idx="1">
                  <c:v>0.09</c:v>
                </c:pt>
                <c:pt idx="2">
                  <c:v>8.6999999999999994E-2</c:v>
                </c:pt>
                <c:pt idx="3">
                  <c:v>7.4999999999999997E-2</c:v>
                </c:pt>
                <c:pt idx="4">
                  <c:v>8.2000000000000003E-2</c:v>
                </c:pt>
                <c:pt idx="5">
                  <c:v>0.08</c:v>
                </c:pt>
              </c:numCache>
            </c:numRef>
          </c:val>
          <c:extLst xmlns:c16r2="http://schemas.microsoft.com/office/drawing/2015/06/chart">
            <c:ext xmlns:c16="http://schemas.microsoft.com/office/drawing/2014/chart" uri="{C3380CC4-5D6E-409C-BE32-E72D297353CC}">
              <c16:uniqueId val="{00000001-4C24-4C74-A786-2730563E3DA7}"/>
            </c:ext>
          </c:extLst>
        </c:ser>
        <c:ser>
          <c:idx val="2"/>
          <c:order val="2"/>
          <c:tx>
            <c:strRef>
              <c:f>Sheet1!$D$1</c:f>
              <c:strCache>
                <c:ptCount val="1"/>
                <c:pt idx="0">
                  <c:v>PPSNE</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Sheet1!$D$2:$D$8</c:f>
              <c:numCache>
                <c:formatCode>0.00%</c:formatCode>
                <c:ptCount val="7"/>
                <c:pt idx="0">
                  <c:v>0.11799999999999999</c:v>
                </c:pt>
                <c:pt idx="1">
                  <c:v>0.128</c:v>
                </c:pt>
                <c:pt idx="2">
                  <c:v>0.107</c:v>
                </c:pt>
              </c:numCache>
            </c:numRef>
          </c:val>
          <c:extLst xmlns:c16r2="http://schemas.microsoft.com/office/drawing/2015/06/chart">
            <c:ext xmlns:c16="http://schemas.microsoft.com/office/drawing/2014/chart" uri="{C3380CC4-5D6E-409C-BE32-E72D297353CC}">
              <c16:uniqueId val="{00000002-4C24-4C74-A786-2730563E3DA7}"/>
            </c:ext>
          </c:extLst>
        </c:ser>
        <c:ser>
          <c:idx val="3"/>
          <c:order val="3"/>
          <c:tx>
            <c:strRef>
              <c:f>Sheet1!$E$1</c:f>
              <c:strCache>
                <c:ptCount val="1"/>
                <c:pt idx="0">
                  <c:v>PPGO</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Sheet1!$E$2:$E$8</c:f>
              <c:numCache>
                <c:formatCode>0.00%</c:formatCode>
                <c:ptCount val="7"/>
                <c:pt idx="0">
                  <c:v>9.4E-2</c:v>
                </c:pt>
                <c:pt idx="1">
                  <c:v>8.8999999999999996E-2</c:v>
                </c:pt>
                <c:pt idx="2">
                  <c:v>0.10299999999999999</c:v>
                </c:pt>
                <c:pt idx="3">
                  <c:v>0.12</c:v>
                </c:pt>
                <c:pt idx="4">
                  <c:v>8.3000000000000004E-2</c:v>
                </c:pt>
              </c:numCache>
            </c:numRef>
          </c:val>
          <c:extLst xmlns:c16r2="http://schemas.microsoft.com/office/drawing/2015/06/chart">
            <c:ext xmlns:c16="http://schemas.microsoft.com/office/drawing/2014/chart" uri="{C3380CC4-5D6E-409C-BE32-E72D297353CC}">
              <c16:uniqueId val="{00000003-4C24-4C74-A786-2730563E3DA7}"/>
            </c:ext>
          </c:extLst>
        </c:ser>
        <c:ser>
          <c:idx val="4"/>
          <c:order val="4"/>
          <c:tx>
            <c:strRef>
              <c:f>Sheet1!$F$1</c:f>
              <c:strCache>
                <c:ptCount val="1"/>
                <c:pt idx="0">
                  <c:v>PPNCNY</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Sheet1!$F$2:$F$8</c:f>
              <c:numCache>
                <c:formatCode>0.00%</c:formatCode>
                <c:ptCount val="7"/>
                <c:pt idx="0">
                  <c:v>0.122</c:v>
                </c:pt>
                <c:pt idx="1">
                  <c:v>0.115</c:v>
                </c:pt>
                <c:pt idx="2">
                  <c:v>0.14099999999999999</c:v>
                </c:pt>
                <c:pt idx="3">
                  <c:v>0.13600000000000001</c:v>
                </c:pt>
                <c:pt idx="4">
                  <c:v>0.122</c:v>
                </c:pt>
                <c:pt idx="5">
                  <c:v>0.11899999999999999</c:v>
                </c:pt>
                <c:pt idx="6">
                  <c:v>0.122</c:v>
                </c:pt>
              </c:numCache>
            </c:numRef>
          </c:val>
          <c:extLst xmlns:c16r2="http://schemas.microsoft.com/office/drawing/2015/06/chart">
            <c:ext xmlns:c16="http://schemas.microsoft.com/office/drawing/2014/chart" uri="{C3380CC4-5D6E-409C-BE32-E72D297353CC}">
              <c16:uniqueId val="{00000004-4C24-4C74-A786-2730563E3DA7}"/>
            </c:ext>
          </c:extLst>
        </c:ser>
        <c:ser>
          <c:idx val="5"/>
          <c:order val="5"/>
          <c:tx>
            <c:strRef>
              <c:f>Sheet1!$G$1</c:f>
              <c:strCache>
                <c:ptCount val="1"/>
                <c:pt idx="0">
                  <c:v>PPSWCF</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Sheet1!$G$2:$G$8</c:f>
              <c:numCache>
                <c:formatCode>0.00%</c:formatCode>
                <c:ptCount val="7"/>
                <c:pt idx="0">
                  <c:v>4.9000000000000002E-2</c:v>
                </c:pt>
                <c:pt idx="1">
                  <c:v>8.2000000000000003E-2</c:v>
                </c:pt>
                <c:pt idx="2">
                  <c:v>3.2000000000000001E-2</c:v>
                </c:pt>
                <c:pt idx="3">
                  <c:v>0.03</c:v>
                </c:pt>
                <c:pt idx="4">
                  <c:v>0.05</c:v>
                </c:pt>
              </c:numCache>
            </c:numRef>
          </c:val>
          <c:extLst xmlns:c16r2="http://schemas.microsoft.com/office/drawing/2015/06/chart">
            <c:ext xmlns:c16="http://schemas.microsoft.com/office/drawing/2014/chart" uri="{C3380CC4-5D6E-409C-BE32-E72D297353CC}">
              <c16:uniqueId val="{00000005-4C24-4C74-A786-2730563E3DA7}"/>
            </c:ext>
          </c:extLst>
        </c:ser>
        <c:ser>
          <c:idx val="6"/>
          <c:order val="6"/>
          <c:tx>
            <c:strRef>
              <c:f>Sheet1!$H$1</c:f>
              <c:strCache>
                <c:ptCount val="1"/>
                <c:pt idx="0">
                  <c:v>PPD</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Sheet1!$H$2:$H$8</c:f>
              <c:numCache>
                <c:formatCode>0.00%</c:formatCode>
                <c:ptCount val="7"/>
                <c:pt idx="0">
                  <c:v>0.12</c:v>
                </c:pt>
                <c:pt idx="1">
                  <c:v>0.10299999999999999</c:v>
                </c:pt>
                <c:pt idx="4">
                  <c:v>8.7999999999999995E-2</c:v>
                </c:pt>
                <c:pt idx="5">
                  <c:v>0.123</c:v>
                </c:pt>
                <c:pt idx="6">
                  <c:v>0.122</c:v>
                </c:pt>
              </c:numCache>
            </c:numRef>
          </c:val>
          <c:extLst xmlns:c16r2="http://schemas.microsoft.com/office/drawing/2015/06/chart">
            <c:ext xmlns:c16="http://schemas.microsoft.com/office/drawing/2014/chart" uri="{C3380CC4-5D6E-409C-BE32-E72D297353CC}">
              <c16:uniqueId val="{00000006-4C24-4C74-A786-2730563E3DA7}"/>
            </c:ext>
          </c:extLst>
        </c:ser>
        <c:ser>
          <c:idx val="7"/>
          <c:order val="7"/>
          <c:tx>
            <c:strRef>
              <c:f>Sheet1!$I$1</c:f>
              <c:strCache>
                <c:ptCount val="1"/>
                <c:pt idx="0">
                  <c:v>PPNNE</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Sheet1!$I$2:$I$8</c:f>
              <c:numCache>
                <c:formatCode>0.00%</c:formatCode>
                <c:ptCount val="7"/>
                <c:pt idx="0">
                  <c:v>0.14799999999999999</c:v>
                </c:pt>
                <c:pt idx="1">
                  <c:v>0.17699999999999999</c:v>
                </c:pt>
                <c:pt idx="2">
                  <c:v>0.14199999999999999</c:v>
                </c:pt>
                <c:pt idx="3">
                  <c:v>0.14499999999999999</c:v>
                </c:pt>
                <c:pt idx="4">
                  <c:v>0.154</c:v>
                </c:pt>
              </c:numCache>
            </c:numRef>
          </c:val>
          <c:extLst xmlns:c16r2="http://schemas.microsoft.com/office/drawing/2015/06/chart">
            <c:ext xmlns:c16="http://schemas.microsoft.com/office/drawing/2014/chart" uri="{C3380CC4-5D6E-409C-BE32-E72D297353CC}">
              <c16:uniqueId val="{00000007-4C24-4C74-A786-2730563E3DA7}"/>
            </c:ext>
          </c:extLst>
        </c:ser>
        <c:ser>
          <c:idx val="8"/>
          <c:order val="8"/>
          <c:tx>
            <c:strRef>
              <c:f>Sheet1!$J$1</c:f>
              <c:strCache>
                <c:ptCount val="1"/>
                <c:pt idx="0">
                  <c:v>PPHP</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Sheet1!$J$2:$J$8</c:f>
              <c:numCache>
                <c:formatCode>0.00%</c:formatCode>
                <c:ptCount val="7"/>
                <c:pt idx="0">
                  <c:v>0.17</c:v>
                </c:pt>
                <c:pt idx="1">
                  <c:v>0.14000000000000001</c:v>
                </c:pt>
                <c:pt idx="2">
                  <c:v>0.15</c:v>
                </c:pt>
                <c:pt idx="3">
                  <c:v>0.13</c:v>
                </c:pt>
                <c:pt idx="4">
                  <c:v>0.16</c:v>
                </c:pt>
                <c:pt idx="5">
                  <c:v>0.09</c:v>
                </c:pt>
                <c:pt idx="6">
                  <c:v>0.18</c:v>
                </c:pt>
              </c:numCache>
            </c:numRef>
          </c:val>
          <c:extLst xmlns:c16r2="http://schemas.microsoft.com/office/drawing/2015/06/chart">
            <c:ext xmlns:c16="http://schemas.microsoft.com/office/drawing/2014/chart" uri="{C3380CC4-5D6E-409C-BE32-E72D297353CC}">
              <c16:uniqueId val="{00000008-4C24-4C74-A786-2730563E3DA7}"/>
            </c:ext>
          </c:extLst>
        </c:ser>
        <c:ser>
          <c:idx val="9"/>
          <c:order val="9"/>
          <c:tx>
            <c:strRef>
              <c:f>Sheet1!$K$1</c:f>
              <c:strCache>
                <c:ptCount val="1"/>
                <c:pt idx="0">
                  <c:v>PPRM</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Sheet1!$K$2:$K$8</c:f>
              <c:numCache>
                <c:formatCode>0.00%</c:formatCode>
                <c:ptCount val="7"/>
                <c:pt idx="0">
                  <c:v>0.10199999999999999</c:v>
                </c:pt>
                <c:pt idx="1">
                  <c:v>7.4999999999999997E-2</c:v>
                </c:pt>
                <c:pt idx="2">
                  <c:v>0.112</c:v>
                </c:pt>
                <c:pt idx="3">
                  <c:v>9.9000000000000005E-2</c:v>
                </c:pt>
                <c:pt idx="4">
                  <c:v>6.6000000000000003E-2</c:v>
                </c:pt>
                <c:pt idx="5">
                  <c:v>0.11899999999999999</c:v>
                </c:pt>
                <c:pt idx="6">
                  <c:v>0.11600000000000001</c:v>
                </c:pt>
              </c:numCache>
            </c:numRef>
          </c:val>
          <c:extLst xmlns:c16r2="http://schemas.microsoft.com/office/drawing/2015/06/chart">
            <c:ext xmlns:c16="http://schemas.microsoft.com/office/drawing/2014/chart" uri="{C3380CC4-5D6E-409C-BE32-E72D297353CC}">
              <c16:uniqueId val="{00000009-4C24-4C74-A786-2730563E3DA7}"/>
            </c:ext>
          </c:extLst>
        </c:ser>
        <c:ser>
          <c:idx val="10"/>
          <c:order val="10"/>
          <c:tx>
            <c:strRef>
              <c:f>Sheet1!$L$1</c:f>
              <c:strCache>
                <c:ptCount val="1"/>
                <c:pt idx="0">
                  <c:v>PPM</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Sheet1!$L$2:$L$8</c:f>
              <c:numCache>
                <c:formatCode>0.00%</c:formatCode>
                <c:ptCount val="7"/>
                <c:pt idx="0">
                  <c:v>0.14199999999999999</c:v>
                </c:pt>
                <c:pt idx="1">
                  <c:v>0.13700000000000001</c:v>
                </c:pt>
                <c:pt idx="2">
                  <c:v>0.157</c:v>
                </c:pt>
                <c:pt idx="3">
                  <c:v>0.16700000000000001</c:v>
                </c:pt>
                <c:pt idx="4">
                  <c:v>0.14699999999999999</c:v>
                </c:pt>
                <c:pt idx="5">
                  <c:v>0.158</c:v>
                </c:pt>
                <c:pt idx="6">
                  <c:v>0.16500000000000001</c:v>
                </c:pt>
              </c:numCache>
            </c:numRef>
          </c:val>
          <c:extLst xmlns:c16r2="http://schemas.microsoft.com/office/drawing/2015/06/chart">
            <c:ext xmlns:c16="http://schemas.microsoft.com/office/drawing/2014/chart" uri="{C3380CC4-5D6E-409C-BE32-E72D297353CC}">
              <c16:uniqueId val="{0000000A-4C24-4C74-A786-2730563E3DA7}"/>
            </c:ext>
          </c:extLst>
        </c:ser>
        <c:ser>
          <c:idx val="11"/>
          <c:order val="11"/>
          <c:tx>
            <c:strRef>
              <c:f>Sheet1!$M$1</c:f>
              <c:strCache>
                <c:ptCount val="1"/>
                <c:pt idx="0">
                  <c:v>PPGNHI</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Sheet1!$M$2:$M$8</c:f>
              <c:numCache>
                <c:formatCode>0.00%</c:formatCode>
                <c:ptCount val="7"/>
                <c:pt idx="0">
                  <c:v>7.5999999999999998E-2</c:v>
                </c:pt>
                <c:pt idx="1">
                  <c:v>9.1999999999999998E-2</c:v>
                </c:pt>
                <c:pt idx="2">
                  <c:v>7.3999999999999996E-2</c:v>
                </c:pt>
                <c:pt idx="3">
                  <c:v>9.6000000000000002E-2</c:v>
                </c:pt>
                <c:pt idx="4">
                  <c:v>6.4000000000000001E-2</c:v>
                </c:pt>
                <c:pt idx="5">
                  <c:v>8.6999999999999994E-2</c:v>
                </c:pt>
                <c:pt idx="6">
                  <c:v>0.106</c:v>
                </c:pt>
              </c:numCache>
            </c:numRef>
          </c:val>
          <c:extLst xmlns:c16r2="http://schemas.microsoft.com/office/drawing/2015/06/chart">
            <c:ext xmlns:c16="http://schemas.microsoft.com/office/drawing/2014/chart" uri="{C3380CC4-5D6E-409C-BE32-E72D297353CC}">
              <c16:uniqueId val="{0000000B-4C24-4C74-A786-2730563E3DA7}"/>
            </c:ext>
          </c:extLst>
        </c:ser>
        <c:ser>
          <c:idx val="12"/>
          <c:order val="12"/>
          <c:tx>
            <c:strRef>
              <c:f>Sheet1!$N$1</c:f>
              <c:strCache>
                <c:ptCount val="1"/>
                <c:pt idx="0">
                  <c:v>PPWP</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Sheet1!$N$2:$N$8</c:f>
              <c:numCache>
                <c:formatCode>0.00%</c:formatCode>
                <c:ptCount val="7"/>
                <c:pt idx="0">
                  <c:v>0.17399999999999999</c:v>
                </c:pt>
                <c:pt idx="1">
                  <c:v>0.253</c:v>
                </c:pt>
                <c:pt idx="2">
                  <c:v>0.20899999999999999</c:v>
                </c:pt>
                <c:pt idx="3">
                  <c:v>0.22800000000000001</c:v>
                </c:pt>
                <c:pt idx="4">
                  <c:v>0.19900000000000001</c:v>
                </c:pt>
                <c:pt idx="5">
                  <c:v>0.21299999999999999</c:v>
                </c:pt>
              </c:numCache>
            </c:numRef>
          </c:val>
          <c:extLst xmlns:c16r2="http://schemas.microsoft.com/office/drawing/2015/06/chart">
            <c:ext xmlns:c16="http://schemas.microsoft.com/office/drawing/2014/chart" uri="{C3380CC4-5D6E-409C-BE32-E72D297353CC}">
              <c16:uniqueId val="{0000000C-4C24-4C74-A786-2730563E3DA7}"/>
            </c:ext>
          </c:extLst>
        </c:ser>
        <c:ser>
          <c:idx val="13"/>
          <c:order val="13"/>
          <c:tx>
            <c:strRef>
              <c:f>Sheet1!$O$1</c:f>
              <c:strCache>
                <c:ptCount val="1"/>
                <c:pt idx="0">
                  <c:v>PPGMR</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Sheet1!$O$2:$O$8</c:f>
              <c:numCache>
                <c:formatCode>0.00%</c:formatCode>
                <c:ptCount val="7"/>
                <c:pt idx="0">
                  <c:v>8.8999999999999996E-2</c:v>
                </c:pt>
                <c:pt idx="1">
                  <c:v>0.108</c:v>
                </c:pt>
                <c:pt idx="2">
                  <c:v>0.107</c:v>
                </c:pt>
                <c:pt idx="3">
                  <c:v>0.127</c:v>
                </c:pt>
                <c:pt idx="4">
                  <c:v>0.11700000000000001</c:v>
                </c:pt>
                <c:pt idx="5">
                  <c:v>0.13600000000000001</c:v>
                </c:pt>
                <c:pt idx="6">
                  <c:v>0.13300000000000001</c:v>
                </c:pt>
              </c:numCache>
            </c:numRef>
          </c:val>
          <c:extLst xmlns:c16r2="http://schemas.microsoft.com/office/drawing/2015/06/chart">
            <c:ext xmlns:c16="http://schemas.microsoft.com/office/drawing/2014/chart" uri="{C3380CC4-5D6E-409C-BE32-E72D297353CC}">
              <c16:uniqueId val="{0000000D-4C24-4C74-A786-2730563E3DA7}"/>
            </c:ext>
          </c:extLst>
        </c:ser>
        <c:ser>
          <c:idx val="14"/>
          <c:order val="14"/>
          <c:tx>
            <c:strRef>
              <c:f>Sheet1!$P$1</c:f>
              <c:strCache>
                <c:ptCount val="1"/>
                <c:pt idx="0">
                  <c:v>PPSLRSWMO</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Sheet1!$P$2:$P$8</c:f>
              <c:numCache>
                <c:formatCode>0.00%</c:formatCode>
                <c:ptCount val="7"/>
                <c:pt idx="0">
                  <c:v>9.5000000000000001E-2</c:v>
                </c:pt>
                <c:pt idx="1">
                  <c:v>7.1999999999999995E-2</c:v>
                </c:pt>
                <c:pt idx="2">
                  <c:v>0.1</c:v>
                </c:pt>
                <c:pt idx="3">
                  <c:v>8.4000000000000005E-2</c:v>
                </c:pt>
                <c:pt idx="4">
                  <c:v>0.17699999999999999</c:v>
                </c:pt>
                <c:pt idx="5">
                  <c:v>0.155</c:v>
                </c:pt>
                <c:pt idx="6">
                  <c:v>0.13900000000000001</c:v>
                </c:pt>
              </c:numCache>
            </c:numRef>
          </c:val>
          <c:extLst xmlns:c16r2="http://schemas.microsoft.com/office/drawing/2015/06/chart">
            <c:ext xmlns:c16="http://schemas.microsoft.com/office/drawing/2014/chart" uri="{C3380CC4-5D6E-409C-BE32-E72D297353CC}">
              <c16:uniqueId val="{0000000E-4C24-4C74-A786-2730563E3DA7}"/>
            </c:ext>
          </c:extLst>
        </c:ser>
        <c:ser>
          <c:idx val="15"/>
          <c:order val="15"/>
          <c:tx>
            <c:strRef>
              <c:f>Sheet1!$Q$1</c:f>
              <c:strCache>
                <c:ptCount val="1"/>
                <c:pt idx="0">
                  <c:v>PPNYC</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Sheet1!$Q$2:$Q$8</c:f>
              <c:numCache>
                <c:formatCode>0.00%</c:formatCode>
                <c:ptCount val="7"/>
                <c:pt idx="0">
                  <c:v>0.19700000000000001</c:v>
                </c:pt>
                <c:pt idx="1">
                  <c:v>0.2</c:v>
                </c:pt>
                <c:pt idx="2">
                  <c:v>0.184</c:v>
                </c:pt>
                <c:pt idx="3">
                  <c:v>0.19800000000000001</c:v>
                </c:pt>
                <c:pt idx="4">
                  <c:v>0.17199999999999999</c:v>
                </c:pt>
                <c:pt idx="5">
                  <c:v>0.249</c:v>
                </c:pt>
                <c:pt idx="6">
                  <c:v>0.25700000000000001</c:v>
                </c:pt>
              </c:numCache>
            </c:numRef>
          </c:val>
          <c:extLst xmlns:c16r2="http://schemas.microsoft.com/office/drawing/2015/06/chart">
            <c:ext xmlns:c16="http://schemas.microsoft.com/office/drawing/2014/chart" uri="{C3380CC4-5D6E-409C-BE32-E72D297353CC}">
              <c16:uniqueId val="{0000000F-4C24-4C74-A786-2730563E3DA7}"/>
            </c:ext>
          </c:extLst>
        </c:ser>
        <c:ser>
          <c:idx val="16"/>
          <c:order val="16"/>
          <c:tx>
            <c:strRef>
              <c:f>Sheet1!$R$1</c:f>
              <c:strCache>
                <c:ptCount val="1"/>
                <c:pt idx="0">
                  <c:v>UHPP</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Sheet1!$R$2:$R$8</c:f>
              <c:numCache>
                <c:formatCode>0.00%</c:formatCode>
                <c:ptCount val="7"/>
                <c:pt idx="0">
                  <c:v>0.122</c:v>
                </c:pt>
                <c:pt idx="1">
                  <c:v>0.158</c:v>
                </c:pt>
                <c:pt idx="2">
                  <c:v>0.16800000000000001</c:v>
                </c:pt>
                <c:pt idx="3">
                  <c:v>0.188</c:v>
                </c:pt>
                <c:pt idx="4">
                  <c:v>0.16800000000000001</c:v>
                </c:pt>
                <c:pt idx="5">
                  <c:v>0.18</c:v>
                </c:pt>
                <c:pt idx="6">
                  <c:v>0.191</c:v>
                </c:pt>
              </c:numCache>
            </c:numRef>
          </c:val>
          <c:extLst xmlns:c16r2="http://schemas.microsoft.com/office/drawing/2015/06/chart">
            <c:ext xmlns:c16="http://schemas.microsoft.com/office/drawing/2014/chart" uri="{C3380CC4-5D6E-409C-BE32-E72D297353CC}">
              <c16:uniqueId val="{00000010-4C24-4C74-A786-2730563E3DA7}"/>
            </c:ext>
          </c:extLst>
        </c:ser>
        <c:ser>
          <c:idx val="17"/>
          <c:order val="17"/>
          <c:tx>
            <c:strRef>
              <c:f>Sheet1!$S$1</c:f>
              <c:strCache>
                <c:ptCount val="1"/>
                <c:pt idx="0">
                  <c:v>PPGT</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Sheet1!$S$2:$S$8</c:f>
              <c:numCache>
                <c:formatCode>0.00%</c:formatCode>
                <c:ptCount val="7"/>
                <c:pt idx="0">
                  <c:v>4.2000000000000003E-2</c:v>
                </c:pt>
                <c:pt idx="1">
                  <c:v>6.3E-2</c:v>
                </c:pt>
                <c:pt idx="2">
                  <c:v>5.1999999999999998E-2</c:v>
                </c:pt>
                <c:pt idx="3">
                  <c:v>5.0999999999999997E-2</c:v>
                </c:pt>
                <c:pt idx="4">
                  <c:v>0.1</c:v>
                </c:pt>
                <c:pt idx="5">
                  <c:v>0.128</c:v>
                </c:pt>
              </c:numCache>
            </c:numRef>
          </c:val>
          <c:extLst xmlns:c16r2="http://schemas.microsoft.com/office/drawing/2015/06/chart">
            <c:ext xmlns:c16="http://schemas.microsoft.com/office/drawing/2014/chart" uri="{C3380CC4-5D6E-409C-BE32-E72D297353CC}">
              <c16:uniqueId val="{00000011-4C24-4C74-A786-2730563E3DA7}"/>
            </c:ext>
          </c:extLst>
        </c:ser>
        <c:ser>
          <c:idx val="18"/>
          <c:order val="18"/>
          <c:tx>
            <c:strRef>
              <c:f>Sheet1!$T$1</c:f>
              <c:strCache>
                <c:ptCount val="1"/>
                <c:pt idx="0">
                  <c:v>MBPP</c:v>
                </c:pt>
              </c:strCache>
            </c:strRef>
          </c:tx>
          <c:invertIfNegative val="0"/>
          <c:cat>
            <c:strRef>
              <c:f>Sheet1!$A$2:$A$8</c:f>
              <c:strCache>
                <c:ptCount val="7"/>
                <c:pt idx="0">
                  <c:v>May</c:v>
                </c:pt>
                <c:pt idx="1">
                  <c:v>June</c:v>
                </c:pt>
                <c:pt idx="2">
                  <c:v>July</c:v>
                </c:pt>
                <c:pt idx="3">
                  <c:v>Aug</c:v>
                </c:pt>
                <c:pt idx="4">
                  <c:v>Sept</c:v>
                </c:pt>
                <c:pt idx="5">
                  <c:v>Oct</c:v>
                </c:pt>
                <c:pt idx="6">
                  <c:v>Nov</c:v>
                </c:pt>
              </c:strCache>
            </c:strRef>
          </c:cat>
          <c:val>
            <c:numRef>
              <c:f>Sheet1!$T$2:$T$8</c:f>
              <c:numCache>
                <c:formatCode>0.00%</c:formatCode>
                <c:ptCount val="7"/>
                <c:pt idx="0">
                  <c:v>0.13</c:v>
                </c:pt>
                <c:pt idx="1">
                  <c:v>0.1</c:v>
                </c:pt>
                <c:pt idx="2">
                  <c:v>0.08</c:v>
                </c:pt>
                <c:pt idx="3">
                  <c:v>0.28699999999999998</c:v>
                </c:pt>
                <c:pt idx="4">
                  <c:v>0.28999999999999998</c:v>
                </c:pt>
                <c:pt idx="5">
                  <c:v>0.309</c:v>
                </c:pt>
              </c:numCache>
            </c:numRef>
          </c:val>
          <c:extLst xmlns:c16r2="http://schemas.microsoft.com/office/drawing/2015/06/chart">
            <c:ext xmlns:c16="http://schemas.microsoft.com/office/drawing/2014/chart" uri="{C3380CC4-5D6E-409C-BE32-E72D297353CC}">
              <c16:uniqueId val="{00000012-4C24-4C74-A786-2730563E3DA7}"/>
            </c:ext>
          </c:extLst>
        </c:ser>
        <c:dLbls>
          <c:showLegendKey val="0"/>
          <c:showVal val="0"/>
          <c:showCatName val="0"/>
          <c:showSerName val="0"/>
          <c:showPercent val="0"/>
          <c:showBubbleSize val="0"/>
        </c:dLbls>
        <c:gapWidth val="150"/>
        <c:axId val="421399728"/>
        <c:axId val="421391104"/>
      </c:barChart>
      <c:catAx>
        <c:axId val="421399728"/>
        <c:scaling>
          <c:orientation val="minMax"/>
        </c:scaling>
        <c:delete val="0"/>
        <c:axPos val="b"/>
        <c:numFmt formatCode="General" sourceLinked="0"/>
        <c:majorTickMark val="none"/>
        <c:minorTickMark val="none"/>
        <c:tickLblPos val="nextTo"/>
        <c:crossAx val="421391104"/>
        <c:crosses val="autoZero"/>
        <c:auto val="1"/>
        <c:lblAlgn val="ctr"/>
        <c:lblOffset val="100"/>
        <c:noMultiLvlLbl val="0"/>
      </c:catAx>
      <c:valAx>
        <c:axId val="421391104"/>
        <c:scaling>
          <c:orientation val="minMax"/>
          <c:max val="0.4"/>
        </c:scaling>
        <c:delete val="0"/>
        <c:axPos val="l"/>
        <c:numFmt formatCode="0%" sourceLinked="0"/>
        <c:majorTickMark val="none"/>
        <c:minorTickMark val="none"/>
        <c:tickLblPos val="nextTo"/>
        <c:crossAx val="421399728"/>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30231572701751"/>
          <c:y val="2.5126022394610769E-2"/>
          <c:w val="0.81379480612974642"/>
          <c:h val="0.67145499431189393"/>
        </c:manualLayout>
      </c:layout>
      <c:barChart>
        <c:barDir val="col"/>
        <c:grouping val="clustered"/>
        <c:varyColors val="0"/>
        <c:ser>
          <c:idx val="0"/>
          <c:order val="0"/>
          <c:tx>
            <c:strRef>
              <c:f>Sheet1!$B$1</c:f>
              <c:strCache>
                <c:ptCount val="1"/>
                <c:pt idx="0">
                  <c:v>Series 1</c:v>
                </c:pt>
              </c:strCache>
            </c:strRef>
          </c:tx>
          <c:spPr>
            <a:solidFill>
              <a:schemeClr val="accent3">
                <a:lumMod val="25000"/>
                <a:lumOff val="75000"/>
              </a:schemeClr>
            </a:solidFill>
            <a:ln>
              <a:solidFill>
                <a:schemeClr val="accent1">
                  <a:lumMod val="75000"/>
                </a:schemeClr>
              </a:solidFill>
            </a:ln>
            <a:effectLst/>
          </c:spPr>
          <c:invertIfNegative val="0"/>
          <c:cat>
            <c:strRef>
              <c:f>Sheet1!$A$2:$A$5</c:f>
              <c:strCache>
                <c:ptCount val="4"/>
                <c:pt idx="0">
                  <c:v>Optimal</c:v>
                </c:pt>
                <c:pt idx="1">
                  <c:v>Normal</c:v>
                </c:pt>
                <c:pt idx="2">
                  <c:v>Pre-Hypertension</c:v>
                </c:pt>
                <c:pt idx="3">
                  <c:v>Hypertension</c:v>
                </c:pt>
              </c:strCache>
            </c:strRef>
          </c:cat>
          <c:val>
            <c:numRef>
              <c:f>Sheet1!$B$2:$B$5</c:f>
              <c:numCache>
                <c:formatCode>General</c:formatCode>
                <c:ptCount val="4"/>
                <c:pt idx="0">
                  <c:v>12</c:v>
                </c:pt>
                <c:pt idx="1">
                  <c:v>34</c:v>
                </c:pt>
                <c:pt idx="2">
                  <c:v>33</c:v>
                </c:pt>
                <c:pt idx="3">
                  <c:v>21</c:v>
                </c:pt>
              </c:numCache>
            </c:numRef>
          </c:val>
          <c:extLst xmlns:c16r2="http://schemas.microsoft.com/office/drawing/2015/06/chart">
            <c:ext xmlns:c16="http://schemas.microsoft.com/office/drawing/2014/chart" uri="{C3380CC4-5D6E-409C-BE32-E72D297353CC}">
              <c16:uniqueId val="{00000000-DEDE-4CF3-8929-B126E719C9E5}"/>
            </c:ext>
          </c:extLst>
        </c:ser>
        <c:dLbls>
          <c:showLegendKey val="0"/>
          <c:showVal val="0"/>
          <c:showCatName val="0"/>
          <c:showSerName val="0"/>
          <c:showPercent val="0"/>
          <c:showBubbleSize val="0"/>
        </c:dLbls>
        <c:gapWidth val="0"/>
        <c:overlap val="-27"/>
        <c:axId val="423823576"/>
        <c:axId val="423825144"/>
      </c:barChart>
      <c:catAx>
        <c:axId val="4238235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Blood</a:t>
                </a:r>
                <a:r>
                  <a:rPr lang="en-US" baseline="0" dirty="0" smtClean="0"/>
                  <a:t> Pressure Category</a:t>
                </a:r>
                <a:endParaRPr lang="en-US"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825144"/>
        <c:crosses val="autoZero"/>
        <c:auto val="1"/>
        <c:lblAlgn val="ctr"/>
        <c:lblOffset val="100"/>
        <c:noMultiLvlLbl val="0"/>
      </c:catAx>
      <c:valAx>
        <c:axId val="42382514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 of patients</a:t>
                </a:r>
                <a:endParaRPr lang="en-US"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823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NSAID</c:v>
                </c:pt>
              </c:strCache>
            </c:strRef>
          </c:tx>
          <c:spPr>
            <a:solidFill>
              <a:srgbClr val="0070C0"/>
            </a:solidFill>
            <a:ln>
              <a:solidFill>
                <a:schemeClr val="accent1"/>
              </a:solidFill>
            </a:ln>
            <a:effectLst/>
          </c:spPr>
          <c:invertIfNegative val="0"/>
          <c:dPt>
            <c:idx val="0"/>
            <c:invertIfNegative val="0"/>
            <c:bubble3D val="0"/>
            <c:spPr>
              <a:solidFill>
                <a:srgbClr val="0070C0"/>
              </a:solidFill>
              <a:ln>
                <a:solidFill>
                  <a:schemeClr val="accent1"/>
                </a:solidFill>
              </a:ln>
              <a:effectLst/>
            </c:spPr>
            <c:extLst xmlns:c16r2="http://schemas.microsoft.com/office/drawing/2015/06/chart">
              <c:ext xmlns:c16="http://schemas.microsoft.com/office/drawing/2014/chart" uri="{C3380CC4-5D6E-409C-BE32-E72D297353CC}">
                <c16:uniqueId val="{00000001-E0F6-4B43-958F-BBEB3A75C50D}"/>
              </c:ext>
            </c:extLst>
          </c:dPt>
          <c:dPt>
            <c:idx val="1"/>
            <c:invertIfNegative val="0"/>
            <c:bubble3D val="0"/>
            <c:spPr>
              <a:solidFill>
                <a:srgbClr val="0070C0"/>
              </a:solidFill>
              <a:ln>
                <a:solidFill>
                  <a:schemeClr val="accent1"/>
                </a:solidFill>
              </a:ln>
              <a:effectLst/>
            </c:spPr>
            <c:extLst xmlns:c16r2="http://schemas.microsoft.com/office/drawing/2015/06/chart">
              <c:ext xmlns:c16="http://schemas.microsoft.com/office/drawing/2014/chart" uri="{C3380CC4-5D6E-409C-BE32-E72D297353CC}">
                <c16:uniqueId val="{00000000-E0F6-4B43-958F-BBEB3A75C50D}"/>
              </c:ext>
            </c:extLst>
          </c:dPt>
          <c:cat>
            <c:strRef>
              <c:f>Sheet1!$A$2:$A$3</c:f>
              <c:strCache>
                <c:ptCount val="2"/>
                <c:pt idx="0">
                  <c:v>Men</c:v>
                </c:pt>
                <c:pt idx="1">
                  <c:v>Women</c:v>
                </c:pt>
              </c:strCache>
            </c:strRef>
          </c:cat>
          <c:val>
            <c:numRef>
              <c:f>Sheet1!$B$2:$B$3</c:f>
              <c:numCache>
                <c:formatCode>General</c:formatCode>
                <c:ptCount val="2"/>
                <c:pt idx="0">
                  <c:v>0.3</c:v>
                </c:pt>
                <c:pt idx="1">
                  <c:v>2.2999999999999998</c:v>
                </c:pt>
              </c:numCache>
            </c:numRef>
          </c:val>
          <c:extLst xmlns:c16r2="http://schemas.microsoft.com/office/drawing/2015/06/chart">
            <c:ext xmlns:c16="http://schemas.microsoft.com/office/drawing/2014/chart" uri="{C3380CC4-5D6E-409C-BE32-E72D297353CC}">
              <c16:uniqueId val="{00000000-6263-4F60-ADA2-648F7E00A8FA}"/>
            </c:ext>
          </c:extLst>
        </c:ser>
        <c:ser>
          <c:idx val="1"/>
          <c:order val="1"/>
          <c:tx>
            <c:strRef>
              <c:f>Sheet1!$C$1</c:f>
              <c:strCache>
                <c:ptCount val="1"/>
                <c:pt idx="0">
                  <c:v>Placebo</c:v>
                </c:pt>
              </c:strCache>
            </c:strRef>
          </c:tx>
          <c:spPr>
            <a:solidFill>
              <a:srgbClr val="FF0000"/>
            </a:solidFill>
            <a:ln>
              <a:solidFill>
                <a:schemeClr val="bg1">
                  <a:lumMod val="65000"/>
                </a:schemeClr>
              </a:solidFill>
            </a:ln>
            <a:effectLst/>
          </c:spPr>
          <c:invertIfNegative val="0"/>
          <c:cat>
            <c:strRef>
              <c:f>Sheet1!$A$2:$A$3</c:f>
              <c:strCache>
                <c:ptCount val="2"/>
                <c:pt idx="0">
                  <c:v>Men</c:v>
                </c:pt>
                <c:pt idx="1">
                  <c:v>Women</c:v>
                </c:pt>
              </c:strCache>
            </c:strRef>
          </c:cat>
          <c:val>
            <c:numRef>
              <c:f>Sheet1!$C$2:$C$3</c:f>
              <c:numCache>
                <c:formatCode>General</c:formatCode>
                <c:ptCount val="2"/>
                <c:pt idx="0">
                  <c:v>-0.2</c:v>
                </c:pt>
                <c:pt idx="1">
                  <c:v>0.6</c:v>
                </c:pt>
              </c:numCache>
            </c:numRef>
          </c:val>
          <c:extLst xmlns:c16r2="http://schemas.microsoft.com/office/drawing/2015/06/chart">
            <c:ext xmlns:c16="http://schemas.microsoft.com/office/drawing/2014/chart" uri="{C3380CC4-5D6E-409C-BE32-E72D297353CC}">
              <c16:uniqueId val="{00000001-6263-4F60-ADA2-648F7E00A8FA}"/>
            </c:ext>
          </c:extLst>
        </c:ser>
        <c:dLbls>
          <c:showLegendKey val="0"/>
          <c:showVal val="0"/>
          <c:showCatName val="0"/>
          <c:showSerName val="0"/>
          <c:showPercent val="0"/>
          <c:showBubbleSize val="0"/>
        </c:dLbls>
        <c:gapWidth val="219"/>
        <c:overlap val="-27"/>
        <c:axId val="421428968"/>
        <c:axId val="421434456"/>
      </c:barChart>
      <c:catAx>
        <c:axId val="42142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1434456"/>
        <c:crosses val="autoZero"/>
        <c:auto val="1"/>
        <c:lblAlgn val="ctr"/>
        <c:lblOffset val="100"/>
        <c:noMultiLvlLbl val="0"/>
      </c:catAx>
      <c:valAx>
        <c:axId val="421434456"/>
        <c:scaling>
          <c:orientation val="minMax"/>
          <c:max val="4"/>
          <c:min val="-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428968"/>
        <c:crosses val="autoZero"/>
        <c:crossBetween val="between"/>
      </c:valAx>
      <c:spPr>
        <a:noFill/>
        <a:ln>
          <a:noFill/>
        </a:ln>
        <a:effectLst/>
      </c:spPr>
    </c:plotArea>
    <c:legend>
      <c:legendPos val="b"/>
      <c:layout>
        <c:manualLayout>
          <c:xMode val="edge"/>
          <c:yMode val="edge"/>
          <c:x val="0.3302907944433775"/>
          <c:y val="0.72271778527684039"/>
          <c:w val="0.34958085269829081"/>
          <c:h val="6.69647544056992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Men</c:v>
                </c:pt>
              </c:strCache>
            </c:strRef>
          </c:tx>
          <c:spPr>
            <a:solidFill>
              <a:srgbClr val="0070C0"/>
            </a:solidFill>
            <a:ln>
              <a:solidFill>
                <a:schemeClr val="accent1"/>
              </a:solidFill>
            </a:ln>
            <a:effectLst/>
          </c:spPr>
          <c:invertIfNegative val="0"/>
          <c:cat>
            <c:strRef>
              <c:f>Sheet1!$A$2:$A$3</c:f>
              <c:strCache>
                <c:ptCount val="2"/>
                <c:pt idx="0">
                  <c:v>NSAID</c:v>
                </c:pt>
                <c:pt idx="1">
                  <c:v>Placebo</c:v>
                </c:pt>
              </c:strCache>
            </c:strRef>
          </c:cat>
          <c:val>
            <c:numRef>
              <c:f>Sheet1!$B$2:$B$3</c:f>
              <c:numCache>
                <c:formatCode>General</c:formatCode>
                <c:ptCount val="2"/>
                <c:pt idx="0">
                  <c:v>0.3</c:v>
                </c:pt>
                <c:pt idx="1">
                  <c:v>-0.2</c:v>
                </c:pt>
              </c:numCache>
            </c:numRef>
          </c:val>
          <c:extLst xmlns:c16r2="http://schemas.microsoft.com/office/drawing/2015/06/chart">
            <c:ext xmlns:c16="http://schemas.microsoft.com/office/drawing/2014/chart" uri="{C3380CC4-5D6E-409C-BE32-E72D297353CC}">
              <c16:uniqueId val="{00000000-65A7-4E57-A7FA-A81167A833FE}"/>
            </c:ext>
          </c:extLst>
        </c:ser>
        <c:ser>
          <c:idx val="1"/>
          <c:order val="1"/>
          <c:tx>
            <c:strRef>
              <c:f>Sheet1!$C$1</c:f>
              <c:strCache>
                <c:ptCount val="1"/>
                <c:pt idx="0">
                  <c:v>Women</c:v>
                </c:pt>
              </c:strCache>
            </c:strRef>
          </c:tx>
          <c:spPr>
            <a:solidFill>
              <a:srgbClr val="FF0000"/>
            </a:solidFill>
            <a:ln>
              <a:solidFill>
                <a:schemeClr val="bg1">
                  <a:lumMod val="65000"/>
                </a:schemeClr>
              </a:solidFill>
            </a:ln>
            <a:effectLst/>
          </c:spPr>
          <c:invertIfNegative val="0"/>
          <c:cat>
            <c:strRef>
              <c:f>Sheet1!$A$2:$A$3</c:f>
              <c:strCache>
                <c:ptCount val="2"/>
                <c:pt idx="0">
                  <c:v>NSAID</c:v>
                </c:pt>
                <c:pt idx="1">
                  <c:v>Placebo</c:v>
                </c:pt>
              </c:strCache>
            </c:strRef>
          </c:cat>
          <c:val>
            <c:numRef>
              <c:f>Sheet1!$C$2:$C$3</c:f>
              <c:numCache>
                <c:formatCode>General</c:formatCode>
                <c:ptCount val="2"/>
                <c:pt idx="0">
                  <c:v>2.2999999999999998</c:v>
                </c:pt>
                <c:pt idx="1">
                  <c:v>0.6</c:v>
                </c:pt>
              </c:numCache>
            </c:numRef>
          </c:val>
          <c:extLst xmlns:c16r2="http://schemas.microsoft.com/office/drawing/2015/06/chart">
            <c:ext xmlns:c16="http://schemas.microsoft.com/office/drawing/2014/chart" uri="{C3380CC4-5D6E-409C-BE32-E72D297353CC}">
              <c16:uniqueId val="{00000001-65A7-4E57-A7FA-A81167A833FE}"/>
            </c:ext>
          </c:extLst>
        </c:ser>
        <c:dLbls>
          <c:showLegendKey val="0"/>
          <c:showVal val="0"/>
          <c:showCatName val="0"/>
          <c:showSerName val="0"/>
          <c:showPercent val="0"/>
          <c:showBubbleSize val="0"/>
        </c:dLbls>
        <c:gapWidth val="219"/>
        <c:overlap val="-27"/>
        <c:axId val="421435632"/>
        <c:axId val="424116856"/>
      </c:barChart>
      <c:catAx>
        <c:axId val="42143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4116856"/>
        <c:crosses val="autoZero"/>
        <c:auto val="1"/>
        <c:lblAlgn val="ctr"/>
        <c:lblOffset val="100"/>
        <c:noMultiLvlLbl val="0"/>
      </c:catAx>
      <c:valAx>
        <c:axId val="424116856"/>
        <c:scaling>
          <c:orientation val="minMax"/>
          <c:max val="4"/>
          <c:min val="-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1435632"/>
        <c:crosses val="autoZero"/>
        <c:crossBetween val="between"/>
      </c:valAx>
      <c:spPr>
        <a:noFill/>
        <a:ln>
          <a:noFill/>
        </a:ln>
        <a:effectLst/>
      </c:spPr>
    </c:plotArea>
    <c:legend>
      <c:legendPos val="b"/>
      <c:layout>
        <c:manualLayout>
          <c:xMode val="edge"/>
          <c:yMode val="edge"/>
          <c:x val="0.3302907944433775"/>
          <c:y val="0.72271778527684039"/>
          <c:w val="0.34958085269829081"/>
          <c:h val="6.69647544056992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lineChart>
        <c:grouping val="standard"/>
        <c:varyColors val="0"/>
        <c:ser>
          <c:idx val="0"/>
          <c:order val="0"/>
          <c:tx>
            <c:strRef>
              <c:f>Sheet1!$B$1</c:f>
              <c:strCache>
                <c:ptCount val="1"/>
                <c:pt idx="0">
                  <c:v>PPSAT</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Sheet1!$B$2:$B$8</c:f>
              <c:numCache>
                <c:formatCode>0.00%</c:formatCode>
                <c:ptCount val="7"/>
                <c:pt idx="0">
                  <c:v>0.20200000000000001</c:v>
                </c:pt>
                <c:pt idx="1">
                  <c:v>0.219</c:v>
                </c:pt>
                <c:pt idx="2">
                  <c:v>0.186</c:v>
                </c:pt>
                <c:pt idx="3">
                  <c:v>0.23400000000000001</c:v>
                </c:pt>
                <c:pt idx="4">
                  <c:v>0.20100000000000001</c:v>
                </c:pt>
                <c:pt idx="5">
                  <c:v>0.183</c:v>
                </c:pt>
                <c:pt idx="6">
                  <c:v>0.158</c:v>
                </c:pt>
              </c:numCache>
            </c:numRef>
          </c:val>
          <c:smooth val="0"/>
          <c:extLst xmlns:c16r2="http://schemas.microsoft.com/office/drawing/2015/06/chart">
            <c:ext xmlns:c16="http://schemas.microsoft.com/office/drawing/2014/chart" uri="{C3380CC4-5D6E-409C-BE32-E72D297353CC}">
              <c16:uniqueId val="{00000000-EC95-4025-80A1-25A487EE4FD2}"/>
            </c:ext>
          </c:extLst>
        </c:ser>
        <c:ser>
          <c:idx val="1"/>
          <c:order val="1"/>
          <c:tx>
            <c:strRef>
              <c:f>Sheet1!$C$1</c:f>
              <c:strCache>
                <c:ptCount val="1"/>
                <c:pt idx="0">
                  <c:v>PPSWO</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Sheet1!$C$2:$C$8</c:f>
              <c:numCache>
                <c:formatCode>0.00%</c:formatCode>
                <c:ptCount val="7"/>
                <c:pt idx="0">
                  <c:v>9.9000000000000005E-2</c:v>
                </c:pt>
                <c:pt idx="1">
                  <c:v>0.09</c:v>
                </c:pt>
                <c:pt idx="2">
                  <c:v>8.6999999999999994E-2</c:v>
                </c:pt>
                <c:pt idx="3">
                  <c:v>7.4999999999999997E-2</c:v>
                </c:pt>
                <c:pt idx="4">
                  <c:v>8.2000000000000003E-2</c:v>
                </c:pt>
                <c:pt idx="5">
                  <c:v>0.08</c:v>
                </c:pt>
              </c:numCache>
            </c:numRef>
          </c:val>
          <c:smooth val="0"/>
          <c:extLst xmlns:c16r2="http://schemas.microsoft.com/office/drawing/2015/06/chart">
            <c:ext xmlns:c16="http://schemas.microsoft.com/office/drawing/2014/chart" uri="{C3380CC4-5D6E-409C-BE32-E72D297353CC}">
              <c16:uniqueId val="{00000001-EC95-4025-80A1-25A487EE4FD2}"/>
            </c:ext>
          </c:extLst>
        </c:ser>
        <c:ser>
          <c:idx val="2"/>
          <c:order val="2"/>
          <c:tx>
            <c:strRef>
              <c:f>Sheet1!$D$1</c:f>
              <c:strCache>
                <c:ptCount val="1"/>
                <c:pt idx="0">
                  <c:v>PPSNE</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Sheet1!$D$2:$D$8</c:f>
              <c:numCache>
                <c:formatCode>0.00%</c:formatCode>
                <c:ptCount val="7"/>
                <c:pt idx="0">
                  <c:v>0.11799999999999999</c:v>
                </c:pt>
                <c:pt idx="1">
                  <c:v>0.128</c:v>
                </c:pt>
                <c:pt idx="2">
                  <c:v>0.107</c:v>
                </c:pt>
              </c:numCache>
            </c:numRef>
          </c:val>
          <c:smooth val="0"/>
          <c:extLst xmlns:c16r2="http://schemas.microsoft.com/office/drawing/2015/06/chart">
            <c:ext xmlns:c16="http://schemas.microsoft.com/office/drawing/2014/chart" uri="{C3380CC4-5D6E-409C-BE32-E72D297353CC}">
              <c16:uniqueId val="{00000002-EC95-4025-80A1-25A487EE4FD2}"/>
            </c:ext>
          </c:extLst>
        </c:ser>
        <c:ser>
          <c:idx val="3"/>
          <c:order val="3"/>
          <c:tx>
            <c:strRef>
              <c:f>Sheet1!$E$1</c:f>
              <c:strCache>
                <c:ptCount val="1"/>
                <c:pt idx="0">
                  <c:v>PPGO</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Sheet1!$E$2:$E$8</c:f>
              <c:numCache>
                <c:formatCode>0.00%</c:formatCode>
                <c:ptCount val="7"/>
                <c:pt idx="0">
                  <c:v>9.4E-2</c:v>
                </c:pt>
                <c:pt idx="1">
                  <c:v>8.8999999999999996E-2</c:v>
                </c:pt>
                <c:pt idx="2">
                  <c:v>0.10299999999999999</c:v>
                </c:pt>
                <c:pt idx="3">
                  <c:v>0.12</c:v>
                </c:pt>
                <c:pt idx="4">
                  <c:v>8.3000000000000004E-2</c:v>
                </c:pt>
              </c:numCache>
            </c:numRef>
          </c:val>
          <c:smooth val="0"/>
          <c:extLst xmlns:c16r2="http://schemas.microsoft.com/office/drawing/2015/06/chart">
            <c:ext xmlns:c16="http://schemas.microsoft.com/office/drawing/2014/chart" uri="{C3380CC4-5D6E-409C-BE32-E72D297353CC}">
              <c16:uniqueId val="{00000003-EC95-4025-80A1-25A487EE4FD2}"/>
            </c:ext>
          </c:extLst>
        </c:ser>
        <c:ser>
          <c:idx val="4"/>
          <c:order val="4"/>
          <c:tx>
            <c:strRef>
              <c:f>Sheet1!$F$1</c:f>
              <c:strCache>
                <c:ptCount val="1"/>
                <c:pt idx="0">
                  <c:v>PPNCNY</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Sheet1!$F$2:$F$8</c:f>
              <c:numCache>
                <c:formatCode>0.00%</c:formatCode>
                <c:ptCount val="7"/>
                <c:pt idx="0">
                  <c:v>0.122</c:v>
                </c:pt>
                <c:pt idx="1">
                  <c:v>0.115</c:v>
                </c:pt>
                <c:pt idx="2">
                  <c:v>0.14099999999999999</c:v>
                </c:pt>
                <c:pt idx="3">
                  <c:v>0.13600000000000001</c:v>
                </c:pt>
                <c:pt idx="4">
                  <c:v>0.122</c:v>
                </c:pt>
                <c:pt idx="5">
                  <c:v>0.11899999999999999</c:v>
                </c:pt>
                <c:pt idx="6">
                  <c:v>0.122</c:v>
                </c:pt>
              </c:numCache>
            </c:numRef>
          </c:val>
          <c:smooth val="0"/>
          <c:extLst xmlns:c16r2="http://schemas.microsoft.com/office/drawing/2015/06/chart">
            <c:ext xmlns:c16="http://schemas.microsoft.com/office/drawing/2014/chart" uri="{C3380CC4-5D6E-409C-BE32-E72D297353CC}">
              <c16:uniqueId val="{00000004-EC95-4025-80A1-25A487EE4FD2}"/>
            </c:ext>
          </c:extLst>
        </c:ser>
        <c:ser>
          <c:idx val="5"/>
          <c:order val="5"/>
          <c:tx>
            <c:strRef>
              <c:f>Sheet1!$G$1</c:f>
              <c:strCache>
                <c:ptCount val="1"/>
                <c:pt idx="0">
                  <c:v>PPSWCF</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Sheet1!$G$2:$G$8</c:f>
              <c:numCache>
                <c:formatCode>0.00%</c:formatCode>
                <c:ptCount val="7"/>
                <c:pt idx="0">
                  <c:v>4.9000000000000002E-2</c:v>
                </c:pt>
                <c:pt idx="1">
                  <c:v>8.2000000000000003E-2</c:v>
                </c:pt>
                <c:pt idx="2">
                  <c:v>3.2000000000000001E-2</c:v>
                </c:pt>
                <c:pt idx="3">
                  <c:v>0.03</c:v>
                </c:pt>
                <c:pt idx="4">
                  <c:v>0.05</c:v>
                </c:pt>
              </c:numCache>
            </c:numRef>
          </c:val>
          <c:smooth val="0"/>
          <c:extLst xmlns:c16r2="http://schemas.microsoft.com/office/drawing/2015/06/chart">
            <c:ext xmlns:c16="http://schemas.microsoft.com/office/drawing/2014/chart" uri="{C3380CC4-5D6E-409C-BE32-E72D297353CC}">
              <c16:uniqueId val="{00000005-EC95-4025-80A1-25A487EE4FD2}"/>
            </c:ext>
          </c:extLst>
        </c:ser>
        <c:ser>
          <c:idx val="6"/>
          <c:order val="6"/>
          <c:tx>
            <c:strRef>
              <c:f>Sheet1!$H$1</c:f>
              <c:strCache>
                <c:ptCount val="1"/>
                <c:pt idx="0">
                  <c:v>PPD</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Sheet1!$H$2:$H$8</c:f>
              <c:numCache>
                <c:formatCode>0.00%</c:formatCode>
                <c:ptCount val="7"/>
                <c:pt idx="0">
                  <c:v>0.12</c:v>
                </c:pt>
                <c:pt idx="1">
                  <c:v>0.10299999999999999</c:v>
                </c:pt>
                <c:pt idx="4">
                  <c:v>8.7999999999999995E-2</c:v>
                </c:pt>
                <c:pt idx="5">
                  <c:v>0.123</c:v>
                </c:pt>
                <c:pt idx="6">
                  <c:v>0.122</c:v>
                </c:pt>
              </c:numCache>
            </c:numRef>
          </c:val>
          <c:smooth val="0"/>
          <c:extLst xmlns:c16r2="http://schemas.microsoft.com/office/drawing/2015/06/chart">
            <c:ext xmlns:c16="http://schemas.microsoft.com/office/drawing/2014/chart" uri="{C3380CC4-5D6E-409C-BE32-E72D297353CC}">
              <c16:uniqueId val="{00000006-EC95-4025-80A1-25A487EE4FD2}"/>
            </c:ext>
          </c:extLst>
        </c:ser>
        <c:ser>
          <c:idx val="7"/>
          <c:order val="7"/>
          <c:tx>
            <c:strRef>
              <c:f>Sheet1!$I$1</c:f>
              <c:strCache>
                <c:ptCount val="1"/>
                <c:pt idx="0">
                  <c:v>PPNNE</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Sheet1!$I$2:$I$8</c:f>
              <c:numCache>
                <c:formatCode>0.00%</c:formatCode>
                <c:ptCount val="7"/>
                <c:pt idx="0">
                  <c:v>0.14799999999999999</c:v>
                </c:pt>
                <c:pt idx="1">
                  <c:v>0.17699999999999999</c:v>
                </c:pt>
                <c:pt idx="2">
                  <c:v>0.14199999999999999</c:v>
                </c:pt>
                <c:pt idx="3">
                  <c:v>0.14499999999999999</c:v>
                </c:pt>
                <c:pt idx="4">
                  <c:v>0.154</c:v>
                </c:pt>
              </c:numCache>
            </c:numRef>
          </c:val>
          <c:smooth val="0"/>
          <c:extLst xmlns:c16r2="http://schemas.microsoft.com/office/drawing/2015/06/chart">
            <c:ext xmlns:c16="http://schemas.microsoft.com/office/drawing/2014/chart" uri="{C3380CC4-5D6E-409C-BE32-E72D297353CC}">
              <c16:uniqueId val="{00000007-EC95-4025-80A1-25A487EE4FD2}"/>
            </c:ext>
          </c:extLst>
        </c:ser>
        <c:ser>
          <c:idx val="8"/>
          <c:order val="8"/>
          <c:tx>
            <c:strRef>
              <c:f>Sheet1!$J$1</c:f>
              <c:strCache>
                <c:ptCount val="1"/>
                <c:pt idx="0">
                  <c:v>PPHP</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Sheet1!$J$2:$J$8</c:f>
              <c:numCache>
                <c:formatCode>0.00%</c:formatCode>
                <c:ptCount val="7"/>
                <c:pt idx="0">
                  <c:v>0.17</c:v>
                </c:pt>
                <c:pt idx="1">
                  <c:v>0.14000000000000001</c:v>
                </c:pt>
                <c:pt idx="2">
                  <c:v>0.15</c:v>
                </c:pt>
                <c:pt idx="3">
                  <c:v>0.13</c:v>
                </c:pt>
                <c:pt idx="4">
                  <c:v>0.16</c:v>
                </c:pt>
                <c:pt idx="5">
                  <c:v>0.09</c:v>
                </c:pt>
                <c:pt idx="6">
                  <c:v>0.18</c:v>
                </c:pt>
              </c:numCache>
            </c:numRef>
          </c:val>
          <c:smooth val="0"/>
          <c:extLst xmlns:c16r2="http://schemas.microsoft.com/office/drawing/2015/06/chart">
            <c:ext xmlns:c16="http://schemas.microsoft.com/office/drawing/2014/chart" uri="{C3380CC4-5D6E-409C-BE32-E72D297353CC}">
              <c16:uniqueId val="{00000008-EC95-4025-80A1-25A487EE4FD2}"/>
            </c:ext>
          </c:extLst>
        </c:ser>
        <c:ser>
          <c:idx val="9"/>
          <c:order val="9"/>
          <c:tx>
            <c:strRef>
              <c:f>Sheet1!$K$1</c:f>
              <c:strCache>
                <c:ptCount val="1"/>
                <c:pt idx="0">
                  <c:v>PPRM</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Sheet1!$K$2:$K$8</c:f>
              <c:numCache>
                <c:formatCode>0.00%</c:formatCode>
                <c:ptCount val="7"/>
                <c:pt idx="0">
                  <c:v>0.10199999999999999</c:v>
                </c:pt>
                <c:pt idx="1">
                  <c:v>7.4999999999999997E-2</c:v>
                </c:pt>
                <c:pt idx="2">
                  <c:v>0.112</c:v>
                </c:pt>
                <c:pt idx="3">
                  <c:v>9.9000000000000005E-2</c:v>
                </c:pt>
                <c:pt idx="4">
                  <c:v>6.6000000000000003E-2</c:v>
                </c:pt>
                <c:pt idx="5">
                  <c:v>0.11899999999999999</c:v>
                </c:pt>
                <c:pt idx="6">
                  <c:v>0.11600000000000001</c:v>
                </c:pt>
              </c:numCache>
            </c:numRef>
          </c:val>
          <c:smooth val="0"/>
          <c:extLst xmlns:c16r2="http://schemas.microsoft.com/office/drawing/2015/06/chart">
            <c:ext xmlns:c16="http://schemas.microsoft.com/office/drawing/2014/chart" uri="{C3380CC4-5D6E-409C-BE32-E72D297353CC}">
              <c16:uniqueId val="{00000009-EC95-4025-80A1-25A487EE4FD2}"/>
            </c:ext>
          </c:extLst>
        </c:ser>
        <c:ser>
          <c:idx val="10"/>
          <c:order val="10"/>
          <c:tx>
            <c:strRef>
              <c:f>Sheet1!$L$1</c:f>
              <c:strCache>
                <c:ptCount val="1"/>
                <c:pt idx="0">
                  <c:v>PPM</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Sheet1!$L$2:$L$8</c:f>
              <c:numCache>
                <c:formatCode>0.00%</c:formatCode>
                <c:ptCount val="7"/>
                <c:pt idx="0">
                  <c:v>0.14199999999999999</c:v>
                </c:pt>
                <c:pt idx="1">
                  <c:v>0.13700000000000001</c:v>
                </c:pt>
                <c:pt idx="2">
                  <c:v>0.157</c:v>
                </c:pt>
                <c:pt idx="3">
                  <c:v>0.16700000000000001</c:v>
                </c:pt>
                <c:pt idx="4">
                  <c:v>0.14699999999999999</c:v>
                </c:pt>
                <c:pt idx="5">
                  <c:v>0.158</c:v>
                </c:pt>
                <c:pt idx="6">
                  <c:v>0.16500000000000001</c:v>
                </c:pt>
              </c:numCache>
            </c:numRef>
          </c:val>
          <c:smooth val="0"/>
          <c:extLst xmlns:c16r2="http://schemas.microsoft.com/office/drawing/2015/06/chart">
            <c:ext xmlns:c16="http://schemas.microsoft.com/office/drawing/2014/chart" uri="{C3380CC4-5D6E-409C-BE32-E72D297353CC}">
              <c16:uniqueId val="{0000000A-EC95-4025-80A1-25A487EE4FD2}"/>
            </c:ext>
          </c:extLst>
        </c:ser>
        <c:ser>
          <c:idx val="11"/>
          <c:order val="11"/>
          <c:tx>
            <c:strRef>
              <c:f>Sheet1!$M$1</c:f>
              <c:strCache>
                <c:ptCount val="1"/>
                <c:pt idx="0">
                  <c:v>PPGNHI</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Sheet1!$M$2:$M$8</c:f>
              <c:numCache>
                <c:formatCode>0.00%</c:formatCode>
                <c:ptCount val="7"/>
                <c:pt idx="0">
                  <c:v>7.5999999999999998E-2</c:v>
                </c:pt>
                <c:pt idx="1">
                  <c:v>9.1999999999999998E-2</c:v>
                </c:pt>
                <c:pt idx="2">
                  <c:v>7.3999999999999996E-2</c:v>
                </c:pt>
                <c:pt idx="3">
                  <c:v>9.6000000000000002E-2</c:v>
                </c:pt>
                <c:pt idx="4">
                  <c:v>6.4000000000000001E-2</c:v>
                </c:pt>
                <c:pt idx="5">
                  <c:v>8.6999999999999994E-2</c:v>
                </c:pt>
                <c:pt idx="6">
                  <c:v>0.106</c:v>
                </c:pt>
              </c:numCache>
            </c:numRef>
          </c:val>
          <c:smooth val="0"/>
          <c:extLst xmlns:c16r2="http://schemas.microsoft.com/office/drawing/2015/06/chart">
            <c:ext xmlns:c16="http://schemas.microsoft.com/office/drawing/2014/chart" uri="{C3380CC4-5D6E-409C-BE32-E72D297353CC}">
              <c16:uniqueId val="{0000000B-EC95-4025-80A1-25A487EE4FD2}"/>
            </c:ext>
          </c:extLst>
        </c:ser>
        <c:ser>
          <c:idx val="12"/>
          <c:order val="12"/>
          <c:tx>
            <c:strRef>
              <c:f>Sheet1!$N$1</c:f>
              <c:strCache>
                <c:ptCount val="1"/>
                <c:pt idx="0">
                  <c:v>PPWP</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Sheet1!$N$2:$N$8</c:f>
              <c:numCache>
                <c:formatCode>0.00%</c:formatCode>
                <c:ptCount val="7"/>
                <c:pt idx="0">
                  <c:v>0.17399999999999999</c:v>
                </c:pt>
                <c:pt idx="1">
                  <c:v>0.253</c:v>
                </c:pt>
                <c:pt idx="2">
                  <c:v>0.20899999999999999</c:v>
                </c:pt>
                <c:pt idx="3">
                  <c:v>0.22800000000000001</c:v>
                </c:pt>
                <c:pt idx="4">
                  <c:v>0.19900000000000001</c:v>
                </c:pt>
                <c:pt idx="5">
                  <c:v>0.21299999999999999</c:v>
                </c:pt>
              </c:numCache>
            </c:numRef>
          </c:val>
          <c:smooth val="0"/>
          <c:extLst xmlns:c16r2="http://schemas.microsoft.com/office/drawing/2015/06/chart">
            <c:ext xmlns:c16="http://schemas.microsoft.com/office/drawing/2014/chart" uri="{C3380CC4-5D6E-409C-BE32-E72D297353CC}">
              <c16:uniqueId val="{0000000C-EC95-4025-80A1-25A487EE4FD2}"/>
            </c:ext>
          </c:extLst>
        </c:ser>
        <c:ser>
          <c:idx val="13"/>
          <c:order val="13"/>
          <c:tx>
            <c:strRef>
              <c:f>Sheet1!$O$1</c:f>
              <c:strCache>
                <c:ptCount val="1"/>
                <c:pt idx="0">
                  <c:v>PPGMR</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Sheet1!$O$2:$O$8</c:f>
              <c:numCache>
                <c:formatCode>0.00%</c:formatCode>
                <c:ptCount val="7"/>
                <c:pt idx="0">
                  <c:v>8.8999999999999996E-2</c:v>
                </c:pt>
                <c:pt idx="1">
                  <c:v>0.108</c:v>
                </c:pt>
                <c:pt idx="2">
                  <c:v>0.107</c:v>
                </c:pt>
                <c:pt idx="3">
                  <c:v>0.127</c:v>
                </c:pt>
                <c:pt idx="4">
                  <c:v>0.11700000000000001</c:v>
                </c:pt>
                <c:pt idx="5">
                  <c:v>0.13600000000000001</c:v>
                </c:pt>
                <c:pt idx="6">
                  <c:v>0.13300000000000001</c:v>
                </c:pt>
              </c:numCache>
            </c:numRef>
          </c:val>
          <c:smooth val="0"/>
          <c:extLst xmlns:c16r2="http://schemas.microsoft.com/office/drawing/2015/06/chart">
            <c:ext xmlns:c16="http://schemas.microsoft.com/office/drawing/2014/chart" uri="{C3380CC4-5D6E-409C-BE32-E72D297353CC}">
              <c16:uniqueId val="{0000000D-EC95-4025-80A1-25A487EE4FD2}"/>
            </c:ext>
          </c:extLst>
        </c:ser>
        <c:ser>
          <c:idx val="14"/>
          <c:order val="14"/>
          <c:tx>
            <c:strRef>
              <c:f>Sheet1!$P$1</c:f>
              <c:strCache>
                <c:ptCount val="1"/>
                <c:pt idx="0">
                  <c:v>PPSLRSWMO</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Sheet1!$P$2:$P$8</c:f>
              <c:numCache>
                <c:formatCode>0.00%</c:formatCode>
                <c:ptCount val="7"/>
                <c:pt idx="0">
                  <c:v>9.5000000000000001E-2</c:v>
                </c:pt>
                <c:pt idx="1">
                  <c:v>7.1999999999999995E-2</c:v>
                </c:pt>
                <c:pt idx="2">
                  <c:v>0.1</c:v>
                </c:pt>
                <c:pt idx="3">
                  <c:v>8.4000000000000005E-2</c:v>
                </c:pt>
                <c:pt idx="4">
                  <c:v>0.17699999999999999</c:v>
                </c:pt>
                <c:pt idx="5">
                  <c:v>0.155</c:v>
                </c:pt>
                <c:pt idx="6">
                  <c:v>0.13900000000000001</c:v>
                </c:pt>
              </c:numCache>
            </c:numRef>
          </c:val>
          <c:smooth val="0"/>
          <c:extLst xmlns:c16r2="http://schemas.microsoft.com/office/drawing/2015/06/chart">
            <c:ext xmlns:c16="http://schemas.microsoft.com/office/drawing/2014/chart" uri="{C3380CC4-5D6E-409C-BE32-E72D297353CC}">
              <c16:uniqueId val="{0000000E-EC95-4025-80A1-25A487EE4FD2}"/>
            </c:ext>
          </c:extLst>
        </c:ser>
        <c:ser>
          <c:idx val="15"/>
          <c:order val="15"/>
          <c:tx>
            <c:strRef>
              <c:f>Sheet1!$Q$1</c:f>
              <c:strCache>
                <c:ptCount val="1"/>
                <c:pt idx="0">
                  <c:v>PPNYC</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Sheet1!$Q$2:$Q$8</c:f>
              <c:numCache>
                <c:formatCode>0.00%</c:formatCode>
                <c:ptCount val="7"/>
                <c:pt idx="0">
                  <c:v>0.19700000000000001</c:v>
                </c:pt>
                <c:pt idx="1">
                  <c:v>0.2</c:v>
                </c:pt>
                <c:pt idx="2">
                  <c:v>0.184</c:v>
                </c:pt>
                <c:pt idx="3">
                  <c:v>0.19800000000000001</c:v>
                </c:pt>
                <c:pt idx="4">
                  <c:v>0.17199999999999999</c:v>
                </c:pt>
                <c:pt idx="5">
                  <c:v>0.249</c:v>
                </c:pt>
                <c:pt idx="6">
                  <c:v>0.25700000000000001</c:v>
                </c:pt>
              </c:numCache>
            </c:numRef>
          </c:val>
          <c:smooth val="0"/>
          <c:extLst xmlns:c16r2="http://schemas.microsoft.com/office/drawing/2015/06/chart">
            <c:ext xmlns:c16="http://schemas.microsoft.com/office/drawing/2014/chart" uri="{C3380CC4-5D6E-409C-BE32-E72D297353CC}">
              <c16:uniqueId val="{0000000F-EC95-4025-80A1-25A487EE4FD2}"/>
            </c:ext>
          </c:extLst>
        </c:ser>
        <c:ser>
          <c:idx val="16"/>
          <c:order val="16"/>
          <c:tx>
            <c:strRef>
              <c:f>Sheet1!$R$1</c:f>
              <c:strCache>
                <c:ptCount val="1"/>
                <c:pt idx="0">
                  <c:v>UHPP</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Sheet1!$R$2:$R$8</c:f>
              <c:numCache>
                <c:formatCode>0.00%</c:formatCode>
                <c:ptCount val="7"/>
                <c:pt idx="0">
                  <c:v>0.122</c:v>
                </c:pt>
                <c:pt idx="1">
                  <c:v>0.158</c:v>
                </c:pt>
                <c:pt idx="2">
                  <c:v>0.16800000000000001</c:v>
                </c:pt>
                <c:pt idx="3">
                  <c:v>0.188</c:v>
                </c:pt>
                <c:pt idx="4">
                  <c:v>0.16800000000000001</c:v>
                </c:pt>
                <c:pt idx="5">
                  <c:v>0.18</c:v>
                </c:pt>
                <c:pt idx="6">
                  <c:v>0.191</c:v>
                </c:pt>
              </c:numCache>
            </c:numRef>
          </c:val>
          <c:smooth val="0"/>
          <c:extLst xmlns:c16r2="http://schemas.microsoft.com/office/drawing/2015/06/chart">
            <c:ext xmlns:c16="http://schemas.microsoft.com/office/drawing/2014/chart" uri="{C3380CC4-5D6E-409C-BE32-E72D297353CC}">
              <c16:uniqueId val="{00000010-EC95-4025-80A1-25A487EE4FD2}"/>
            </c:ext>
          </c:extLst>
        </c:ser>
        <c:ser>
          <c:idx val="17"/>
          <c:order val="17"/>
          <c:tx>
            <c:strRef>
              <c:f>Sheet1!$S$1</c:f>
              <c:strCache>
                <c:ptCount val="1"/>
                <c:pt idx="0">
                  <c:v>PPGT</c:v>
                </c:pt>
              </c:strCache>
            </c:strRef>
          </c:tx>
          <c:spPr>
            <a:ln>
              <a:solidFill>
                <a:schemeClr val="bg1">
                  <a:lumMod val="65000"/>
                </a:schemeClr>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Sheet1!$S$2:$S$8</c:f>
              <c:numCache>
                <c:formatCode>0.00%</c:formatCode>
                <c:ptCount val="7"/>
                <c:pt idx="0">
                  <c:v>4.2000000000000003E-2</c:v>
                </c:pt>
                <c:pt idx="1">
                  <c:v>6.3E-2</c:v>
                </c:pt>
                <c:pt idx="2">
                  <c:v>5.1999999999999998E-2</c:v>
                </c:pt>
                <c:pt idx="3">
                  <c:v>5.0999999999999997E-2</c:v>
                </c:pt>
                <c:pt idx="4">
                  <c:v>0.1</c:v>
                </c:pt>
                <c:pt idx="5">
                  <c:v>0.128</c:v>
                </c:pt>
              </c:numCache>
            </c:numRef>
          </c:val>
          <c:smooth val="0"/>
          <c:extLst xmlns:c16r2="http://schemas.microsoft.com/office/drawing/2015/06/chart">
            <c:ext xmlns:c16="http://schemas.microsoft.com/office/drawing/2014/chart" uri="{C3380CC4-5D6E-409C-BE32-E72D297353CC}">
              <c16:uniqueId val="{00000011-EC95-4025-80A1-25A487EE4FD2}"/>
            </c:ext>
          </c:extLst>
        </c:ser>
        <c:ser>
          <c:idx val="18"/>
          <c:order val="18"/>
          <c:tx>
            <c:strRef>
              <c:f>Sheet1!$T$1</c:f>
              <c:strCache>
                <c:ptCount val="1"/>
                <c:pt idx="0">
                  <c:v>MBPP</c:v>
                </c:pt>
              </c:strCache>
            </c:strRef>
          </c:tx>
          <c:spPr>
            <a:ln w="76200">
              <a:solidFill>
                <a:schemeClr val="accent2"/>
              </a:solidFill>
            </a:ln>
          </c:spPr>
          <c:marker>
            <c:symbol val="none"/>
          </c:marker>
          <c:cat>
            <c:strRef>
              <c:f>Sheet1!$A$2:$A$8</c:f>
              <c:strCache>
                <c:ptCount val="7"/>
                <c:pt idx="0">
                  <c:v>May</c:v>
                </c:pt>
                <c:pt idx="1">
                  <c:v>June</c:v>
                </c:pt>
                <c:pt idx="2">
                  <c:v>July</c:v>
                </c:pt>
                <c:pt idx="3">
                  <c:v>Aug</c:v>
                </c:pt>
                <c:pt idx="4">
                  <c:v>Sept</c:v>
                </c:pt>
                <c:pt idx="5">
                  <c:v>Oct</c:v>
                </c:pt>
                <c:pt idx="6">
                  <c:v>Nov</c:v>
                </c:pt>
              </c:strCache>
            </c:strRef>
          </c:cat>
          <c:val>
            <c:numRef>
              <c:f>Sheet1!$T$2:$T$8</c:f>
              <c:numCache>
                <c:formatCode>0.00%</c:formatCode>
                <c:ptCount val="7"/>
                <c:pt idx="0">
                  <c:v>0.13</c:v>
                </c:pt>
                <c:pt idx="1">
                  <c:v>0.1</c:v>
                </c:pt>
                <c:pt idx="2">
                  <c:v>0.08</c:v>
                </c:pt>
                <c:pt idx="3">
                  <c:v>0.28699999999999998</c:v>
                </c:pt>
                <c:pt idx="4">
                  <c:v>0.28999999999999998</c:v>
                </c:pt>
                <c:pt idx="5">
                  <c:v>0.309</c:v>
                </c:pt>
              </c:numCache>
            </c:numRef>
          </c:val>
          <c:smooth val="0"/>
          <c:extLst xmlns:c16r2="http://schemas.microsoft.com/office/drawing/2015/06/chart">
            <c:ext xmlns:c16="http://schemas.microsoft.com/office/drawing/2014/chart" uri="{C3380CC4-5D6E-409C-BE32-E72D297353CC}">
              <c16:uniqueId val="{00000012-EC95-4025-80A1-25A487EE4FD2}"/>
            </c:ext>
          </c:extLst>
        </c:ser>
        <c:dLbls>
          <c:showLegendKey val="0"/>
          <c:showVal val="0"/>
          <c:showCatName val="0"/>
          <c:showSerName val="0"/>
          <c:showPercent val="0"/>
          <c:showBubbleSize val="0"/>
        </c:dLbls>
        <c:smooth val="0"/>
        <c:axId val="421396984"/>
        <c:axId val="421395416"/>
      </c:lineChart>
      <c:catAx>
        <c:axId val="421396984"/>
        <c:scaling>
          <c:orientation val="minMax"/>
        </c:scaling>
        <c:delete val="0"/>
        <c:axPos val="b"/>
        <c:numFmt formatCode="General" sourceLinked="0"/>
        <c:majorTickMark val="none"/>
        <c:minorTickMark val="none"/>
        <c:tickLblPos val="nextTo"/>
        <c:crossAx val="421395416"/>
        <c:crosses val="autoZero"/>
        <c:auto val="1"/>
        <c:lblAlgn val="ctr"/>
        <c:lblOffset val="100"/>
        <c:noMultiLvlLbl val="0"/>
      </c:catAx>
      <c:valAx>
        <c:axId val="421395416"/>
        <c:scaling>
          <c:orientation val="minMax"/>
          <c:max val="0.4"/>
        </c:scaling>
        <c:delete val="0"/>
        <c:axPos val="l"/>
        <c:numFmt formatCode="0%" sourceLinked="0"/>
        <c:majorTickMark val="none"/>
        <c:minorTickMark val="none"/>
        <c:tickLblPos val="nextTo"/>
        <c:spPr>
          <a:ln>
            <a:noFill/>
          </a:ln>
        </c:spPr>
        <c:txPr>
          <a:bodyPr/>
          <a:lstStyle/>
          <a:p>
            <a:pPr>
              <a:defRPr sz="1400"/>
            </a:pPr>
            <a:endParaRPr lang="en-US"/>
          </a:p>
        </c:txPr>
        <c:crossAx val="421396984"/>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0-ABE3-4CEC-9537-9894E0FAA53A}"/>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ABE3-4CEC-9537-9894E0FAA53A}"/>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ABE3-4CEC-9537-9894E0FAA53A}"/>
                </c:ext>
                <c:ext xmlns:c15="http://schemas.microsoft.com/office/drawing/2012/chart" uri="{CE6537A1-D6FC-4f65-9D91-7224C49458BB}"/>
              </c:extLst>
            </c:dLbl>
            <c:dLbl>
              <c:idx val="3"/>
              <c:layout>
                <c:manualLayout>
                  <c:x val="-7.0550407656376603E-3"/>
                  <c:y val="1.5243345977430999E-2"/>
                </c:manualLayout>
              </c:layout>
              <c:tx>
                <c:rich>
                  <a:bodyPr/>
                  <a:lstStyle/>
                  <a:p>
                    <a:r>
                      <a:rPr lang="en-US" smtClean="0"/>
                      <a:t>Series 1</a:t>
                    </a:r>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E3-4CEC-9537-9894E0FAA53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1990</c:v>
                </c:pt>
                <c:pt idx="1">
                  <c:v>1995</c:v>
                </c:pt>
                <c:pt idx="2">
                  <c:v>2000</c:v>
                </c:pt>
                <c:pt idx="3">
                  <c:v>2005</c:v>
                </c:pt>
              </c:numCache>
            </c:numRef>
          </c:cat>
          <c:val>
            <c:numRef>
              <c:f>Sheet1!$B$2:$B$5</c:f>
              <c:numCache>
                <c:formatCode>General</c:formatCode>
                <c:ptCount val="4"/>
                <c:pt idx="0">
                  <c:v>4.3</c:v>
                </c:pt>
                <c:pt idx="1">
                  <c:v>2.5</c:v>
                </c:pt>
                <c:pt idx="2">
                  <c:v>3.5</c:v>
                </c:pt>
                <c:pt idx="3">
                  <c:v>4.5</c:v>
                </c:pt>
              </c:numCache>
            </c:numRef>
          </c:val>
          <c:smooth val="0"/>
          <c:extLst xmlns:c16r2="http://schemas.microsoft.com/office/drawing/2015/06/chart">
            <c:ext xmlns:c16="http://schemas.microsoft.com/office/drawing/2014/chart" uri="{C3380CC4-5D6E-409C-BE32-E72D297353CC}">
              <c16:uniqueId val="{00000004-ABE3-4CEC-9537-9894E0FAA53A}"/>
            </c:ext>
          </c:extLst>
        </c:ser>
        <c:ser>
          <c:idx val="1"/>
          <c:order val="1"/>
          <c:tx>
            <c:strRef>
              <c:f>Sheet1!$C$1</c:f>
              <c:strCache>
                <c:ptCount val="1"/>
                <c:pt idx="0">
                  <c:v>Series 2</c:v>
                </c:pt>
              </c:strCache>
            </c:strRef>
          </c:tx>
          <c:spPr>
            <a:ln w="28575" cap="rnd">
              <a:solidFill>
                <a:schemeClr val="accent2"/>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5-ABE3-4CEC-9537-9894E0FAA53A}"/>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6-ABE3-4CEC-9537-9894E0FAA53A}"/>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7-ABE3-4CEC-9537-9894E0FAA53A}"/>
                </c:ext>
                <c:ext xmlns:c15="http://schemas.microsoft.com/office/drawing/2012/chart" uri="{CE6537A1-D6FC-4f65-9D91-7224C49458BB}"/>
              </c:extLst>
            </c:dLbl>
            <c:dLbl>
              <c:idx val="3"/>
              <c:layout>
                <c:manualLayout>
                  <c:x val="-7.0550407656376603E-3"/>
                  <c:y val="-1.13519132794769E-2"/>
                </c:manualLayout>
              </c:layout>
              <c:tx>
                <c:rich>
                  <a:bodyPr/>
                  <a:lstStyle/>
                  <a:p>
                    <a:r>
                      <a:rPr lang="en-US" dirty="0" smtClean="0"/>
                      <a:t>Series</a:t>
                    </a:r>
                    <a:r>
                      <a:rPr lang="en-US" baseline="0" dirty="0" smtClean="0"/>
                      <a:t> 2</a:t>
                    </a:r>
                    <a:endParaRPr lang="en-US" dirty="0"/>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BE3-4CEC-9537-9894E0FAA53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1990</c:v>
                </c:pt>
                <c:pt idx="1">
                  <c:v>1995</c:v>
                </c:pt>
                <c:pt idx="2">
                  <c:v>2000</c:v>
                </c:pt>
                <c:pt idx="3">
                  <c:v>2005</c:v>
                </c:pt>
              </c:numCache>
            </c:numRef>
          </c:cat>
          <c:val>
            <c:numRef>
              <c:f>Sheet1!$C$2:$C$5</c:f>
              <c:numCache>
                <c:formatCode>General</c:formatCode>
                <c:ptCount val="4"/>
                <c:pt idx="0">
                  <c:v>2.4</c:v>
                </c:pt>
                <c:pt idx="1">
                  <c:v>4.4000000000000004</c:v>
                </c:pt>
                <c:pt idx="2">
                  <c:v>1.8</c:v>
                </c:pt>
                <c:pt idx="3">
                  <c:v>2.8</c:v>
                </c:pt>
              </c:numCache>
            </c:numRef>
          </c:val>
          <c:smooth val="0"/>
          <c:extLst xmlns:c16r2="http://schemas.microsoft.com/office/drawing/2015/06/chart">
            <c:ext xmlns:c16="http://schemas.microsoft.com/office/drawing/2014/chart" uri="{C3380CC4-5D6E-409C-BE32-E72D297353CC}">
              <c16:uniqueId val="{00000009-ABE3-4CEC-9537-9894E0FAA53A}"/>
            </c:ext>
          </c:extLst>
        </c:ser>
        <c:ser>
          <c:idx val="2"/>
          <c:order val="2"/>
          <c:tx>
            <c:strRef>
              <c:f>Sheet1!$D$1</c:f>
              <c:strCache>
                <c:ptCount val="1"/>
                <c:pt idx="0">
                  <c:v>Series 3</c:v>
                </c:pt>
              </c:strCache>
            </c:strRef>
          </c:tx>
          <c:spPr>
            <a:ln w="28575" cap="rnd">
              <a:solidFill>
                <a:schemeClr val="accent3"/>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A-ABE3-4CEC-9537-9894E0FAA53A}"/>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B-ABE3-4CEC-9537-9894E0FAA53A}"/>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C-ABE3-4CEC-9537-9894E0FAA53A}"/>
                </c:ext>
                <c:ext xmlns:c15="http://schemas.microsoft.com/office/drawing/2012/chart" uri="{CE6537A1-D6FC-4f65-9D91-7224C49458BB}"/>
              </c:extLst>
            </c:dLbl>
            <c:dLbl>
              <c:idx val="3"/>
              <c:layout>
                <c:manualLayout>
                  <c:x val="0"/>
                  <c:y val="-1.9750451008089E-2"/>
                </c:manualLayout>
              </c:layout>
              <c:tx>
                <c:rich>
                  <a:bodyPr/>
                  <a:lstStyle/>
                  <a:p>
                    <a:r>
                      <a:rPr lang="en-US" smtClean="0"/>
                      <a:t>Series 3</a:t>
                    </a:r>
                    <a:endParaRPr lang="en-US"/>
                  </a:p>
                </c:rich>
              </c:tx>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ABE3-4CEC-9537-9894E0FAA53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1990</c:v>
                </c:pt>
                <c:pt idx="1">
                  <c:v>1995</c:v>
                </c:pt>
                <c:pt idx="2">
                  <c:v>2000</c:v>
                </c:pt>
                <c:pt idx="3">
                  <c:v>2005</c:v>
                </c:pt>
              </c:numCache>
            </c:numRef>
          </c:cat>
          <c:val>
            <c:numRef>
              <c:f>Sheet1!$D$2:$D$5</c:f>
              <c:numCache>
                <c:formatCode>General</c:formatCode>
                <c:ptCount val="4"/>
                <c:pt idx="0">
                  <c:v>2</c:v>
                </c:pt>
                <c:pt idx="1">
                  <c:v>2</c:v>
                </c:pt>
                <c:pt idx="2">
                  <c:v>3</c:v>
                </c:pt>
                <c:pt idx="3">
                  <c:v>5</c:v>
                </c:pt>
              </c:numCache>
            </c:numRef>
          </c:val>
          <c:smooth val="0"/>
          <c:extLst xmlns:c16r2="http://schemas.microsoft.com/office/drawing/2015/06/chart">
            <c:ext xmlns:c16="http://schemas.microsoft.com/office/drawing/2014/chart" uri="{C3380CC4-5D6E-409C-BE32-E72D297353CC}">
              <c16:uniqueId val="{0000000E-ABE3-4CEC-9537-9894E0FAA53A}"/>
            </c:ext>
          </c:extLst>
        </c:ser>
        <c:dLbls>
          <c:dLblPos val="t"/>
          <c:showLegendKey val="0"/>
          <c:showVal val="1"/>
          <c:showCatName val="0"/>
          <c:showSerName val="0"/>
          <c:showPercent val="0"/>
          <c:showBubbleSize val="0"/>
        </c:dLbls>
        <c:smooth val="0"/>
        <c:axId val="421393456"/>
        <c:axId val="421401296"/>
      </c:lineChart>
      <c:catAx>
        <c:axId val="42139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01296"/>
        <c:crosses val="autoZero"/>
        <c:auto val="1"/>
        <c:lblAlgn val="ctr"/>
        <c:lblOffset val="100"/>
        <c:noMultiLvlLbl val="0"/>
      </c:catAx>
      <c:valAx>
        <c:axId val="42140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393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Sheet1!$A$2:$A$5</c:f>
              <c:numCache>
                <c:formatCode>General</c:formatCode>
                <c:ptCount val="4"/>
                <c:pt idx="0">
                  <c:v>1990</c:v>
                </c:pt>
                <c:pt idx="1">
                  <c:v>1995</c:v>
                </c:pt>
                <c:pt idx="2">
                  <c:v>2000</c:v>
                </c:pt>
                <c:pt idx="3">
                  <c:v>2005</c:v>
                </c:pt>
              </c:numCache>
            </c:numRef>
          </c:cat>
          <c:val>
            <c:numRef>
              <c:f>Sheet1!$B$2:$B$5</c:f>
              <c:numCache>
                <c:formatCode>General</c:formatCode>
                <c:ptCount val="4"/>
                <c:pt idx="0">
                  <c:v>4.3</c:v>
                </c:pt>
                <c:pt idx="1">
                  <c:v>2.5</c:v>
                </c:pt>
                <c:pt idx="2">
                  <c:v>3.5</c:v>
                </c:pt>
                <c:pt idx="3">
                  <c:v>4.5</c:v>
                </c:pt>
              </c:numCache>
            </c:numRef>
          </c:val>
          <c:smooth val="0"/>
          <c:extLst xmlns:c16r2="http://schemas.microsoft.com/office/drawing/2015/06/chart">
            <c:ext xmlns:c16="http://schemas.microsoft.com/office/drawing/2014/chart" uri="{C3380CC4-5D6E-409C-BE32-E72D297353CC}">
              <c16:uniqueId val="{00000000-AD1B-44C7-9536-32DD9AB71ED3}"/>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Sheet1!$A$2:$A$5</c:f>
              <c:numCache>
                <c:formatCode>General</c:formatCode>
                <c:ptCount val="4"/>
                <c:pt idx="0">
                  <c:v>1990</c:v>
                </c:pt>
                <c:pt idx="1">
                  <c:v>1995</c:v>
                </c:pt>
                <c:pt idx="2">
                  <c:v>2000</c:v>
                </c:pt>
                <c:pt idx="3">
                  <c:v>2005</c:v>
                </c:pt>
              </c:numCache>
            </c:numRef>
          </c:cat>
          <c:val>
            <c:numRef>
              <c:f>Sheet1!$C$2:$C$5</c:f>
              <c:numCache>
                <c:formatCode>General</c:formatCode>
                <c:ptCount val="4"/>
                <c:pt idx="0">
                  <c:v>2.4</c:v>
                </c:pt>
                <c:pt idx="1">
                  <c:v>4.4000000000000004</c:v>
                </c:pt>
                <c:pt idx="2">
                  <c:v>1.8</c:v>
                </c:pt>
                <c:pt idx="3">
                  <c:v>2.8</c:v>
                </c:pt>
              </c:numCache>
            </c:numRef>
          </c:val>
          <c:smooth val="0"/>
          <c:extLst xmlns:c16r2="http://schemas.microsoft.com/office/drawing/2015/06/chart">
            <c:ext xmlns:c16="http://schemas.microsoft.com/office/drawing/2014/chart" uri="{C3380CC4-5D6E-409C-BE32-E72D297353CC}">
              <c16:uniqueId val="{00000001-AD1B-44C7-9536-32DD9AB71ED3}"/>
            </c:ext>
          </c:extLst>
        </c:ser>
        <c:ser>
          <c:idx val="2"/>
          <c:order val="2"/>
          <c:tx>
            <c:strRef>
              <c:f>Sheet1!$D$1</c:f>
              <c:strCache>
                <c:ptCount val="1"/>
                <c:pt idx="0">
                  <c:v>Series 3</c:v>
                </c:pt>
              </c:strCache>
            </c:strRef>
          </c:tx>
          <c:spPr>
            <a:ln w="28575" cap="rnd">
              <a:solidFill>
                <a:schemeClr val="accent3"/>
              </a:solidFill>
              <a:round/>
            </a:ln>
            <a:effectLst/>
          </c:spPr>
          <c:marker>
            <c:symbol val="none"/>
          </c:marker>
          <c:cat>
            <c:numRef>
              <c:f>Sheet1!$A$2:$A$5</c:f>
              <c:numCache>
                <c:formatCode>General</c:formatCode>
                <c:ptCount val="4"/>
                <c:pt idx="0">
                  <c:v>1990</c:v>
                </c:pt>
                <c:pt idx="1">
                  <c:v>1995</c:v>
                </c:pt>
                <c:pt idx="2">
                  <c:v>2000</c:v>
                </c:pt>
                <c:pt idx="3">
                  <c:v>2005</c:v>
                </c:pt>
              </c:numCache>
            </c:numRef>
          </c:cat>
          <c:val>
            <c:numRef>
              <c:f>Sheet1!$D$2:$D$5</c:f>
              <c:numCache>
                <c:formatCode>General</c:formatCode>
                <c:ptCount val="4"/>
                <c:pt idx="0">
                  <c:v>2</c:v>
                </c:pt>
                <c:pt idx="1">
                  <c:v>2</c:v>
                </c:pt>
                <c:pt idx="2">
                  <c:v>3</c:v>
                </c:pt>
                <c:pt idx="3">
                  <c:v>5</c:v>
                </c:pt>
              </c:numCache>
            </c:numRef>
          </c:val>
          <c:smooth val="0"/>
          <c:extLst xmlns:c16r2="http://schemas.microsoft.com/office/drawing/2015/06/chart">
            <c:ext xmlns:c16="http://schemas.microsoft.com/office/drawing/2014/chart" uri="{C3380CC4-5D6E-409C-BE32-E72D297353CC}">
              <c16:uniqueId val="{00000002-AD1B-44C7-9536-32DD9AB71ED3}"/>
            </c:ext>
          </c:extLst>
        </c:ser>
        <c:dLbls>
          <c:showLegendKey val="0"/>
          <c:showVal val="0"/>
          <c:showCatName val="0"/>
          <c:showSerName val="0"/>
          <c:showPercent val="0"/>
          <c:showBubbleSize val="0"/>
        </c:dLbls>
        <c:smooth val="0"/>
        <c:axId val="421434064"/>
        <c:axId val="421432496"/>
      </c:lineChart>
      <c:catAx>
        <c:axId val="42143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32496"/>
        <c:crosses val="autoZero"/>
        <c:auto val="1"/>
        <c:lblAlgn val="ctr"/>
        <c:lblOffset val="100"/>
        <c:noMultiLvlLbl val="0"/>
      </c:catAx>
      <c:valAx>
        <c:axId val="42143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34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Sheet1!$B$1</c:f>
              <c:strCache>
                <c:ptCount val="1"/>
                <c:pt idx="0">
                  <c:v>Dissatisfied</c:v>
                </c:pt>
              </c:strCache>
            </c:strRef>
          </c:tx>
          <c:invertIfNegative val="0"/>
          <c:cat>
            <c:strRef>
              <c:f>Sheet1!$A$2:$A$5</c:f>
              <c:strCache>
                <c:ptCount val="4"/>
                <c:pt idx="0">
                  <c:v>Facility 4</c:v>
                </c:pt>
                <c:pt idx="1">
                  <c:v>Facility 3</c:v>
                </c:pt>
                <c:pt idx="2">
                  <c:v>Facility 2</c:v>
                </c:pt>
                <c:pt idx="3">
                  <c:v>Facility 1</c:v>
                </c:pt>
              </c:strCache>
            </c:strRef>
          </c:cat>
          <c:val>
            <c:numRef>
              <c:f>Sheet1!$B$2:$B$5</c:f>
              <c:numCache>
                <c:formatCode>General</c:formatCode>
                <c:ptCount val="4"/>
                <c:pt idx="0">
                  <c:v>4.3</c:v>
                </c:pt>
                <c:pt idx="1">
                  <c:v>5</c:v>
                </c:pt>
                <c:pt idx="2">
                  <c:v>3.5</c:v>
                </c:pt>
                <c:pt idx="3">
                  <c:v>4.5</c:v>
                </c:pt>
              </c:numCache>
            </c:numRef>
          </c:val>
          <c:extLst xmlns:c16r2="http://schemas.microsoft.com/office/drawing/2015/06/chart">
            <c:ext xmlns:c16="http://schemas.microsoft.com/office/drawing/2014/chart" uri="{C3380CC4-5D6E-409C-BE32-E72D297353CC}">
              <c16:uniqueId val="{00000000-4864-4C72-B9FD-2719B73AD73C}"/>
            </c:ext>
          </c:extLst>
        </c:ser>
        <c:ser>
          <c:idx val="1"/>
          <c:order val="1"/>
          <c:tx>
            <c:strRef>
              <c:f>Sheet1!$C$1</c:f>
              <c:strCache>
                <c:ptCount val="1"/>
                <c:pt idx="0">
                  <c:v>Neutral</c:v>
                </c:pt>
              </c:strCache>
            </c:strRef>
          </c:tx>
          <c:invertIfNegative val="0"/>
          <c:cat>
            <c:strRef>
              <c:f>Sheet1!$A$2:$A$5</c:f>
              <c:strCache>
                <c:ptCount val="4"/>
                <c:pt idx="0">
                  <c:v>Facility 4</c:v>
                </c:pt>
                <c:pt idx="1">
                  <c:v>Facility 3</c:v>
                </c:pt>
                <c:pt idx="2">
                  <c:v>Facility 2</c:v>
                </c:pt>
                <c:pt idx="3">
                  <c:v>Facility 1</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4864-4C72-B9FD-2719B73AD73C}"/>
            </c:ext>
          </c:extLst>
        </c:ser>
        <c:ser>
          <c:idx val="2"/>
          <c:order val="2"/>
          <c:tx>
            <c:strRef>
              <c:f>Sheet1!$D$1</c:f>
              <c:strCache>
                <c:ptCount val="1"/>
                <c:pt idx="0">
                  <c:v>Satisfied</c:v>
                </c:pt>
              </c:strCache>
            </c:strRef>
          </c:tx>
          <c:invertIfNegative val="0"/>
          <c:cat>
            <c:strRef>
              <c:f>Sheet1!$A$2:$A$5</c:f>
              <c:strCache>
                <c:ptCount val="4"/>
                <c:pt idx="0">
                  <c:v>Facility 4</c:v>
                </c:pt>
                <c:pt idx="1">
                  <c:v>Facility 3</c:v>
                </c:pt>
                <c:pt idx="2">
                  <c:v>Facility 2</c:v>
                </c:pt>
                <c:pt idx="3">
                  <c:v>Facility 1</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4864-4C72-B9FD-2719B73AD73C}"/>
            </c:ext>
          </c:extLst>
        </c:ser>
        <c:dLbls>
          <c:showLegendKey val="0"/>
          <c:showVal val="0"/>
          <c:showCatName val="0"/>
          <c:showSerName val="0"/>
          <c:showPercent val="0"/>
          <c:showBubbleSize val="0"/>
        </c:dLbls>
        <c:gapWidth val="150"/>
        <c:shape val="cylinder"/>
        <c:axId val="421423872"/>
        <c:axId val="421427008"/>
        <c:axId val="0"/>
      </c:bar3DChart>
      <c:catAx>
        <c:axId val="421423872"/>
        <c:scaling>
          <c:orientation val="minMax"/>
        </c:scaling>
        <c:delete val="0"/>
        <c:axPos val="l"/>
        <c:numFmt formatCode="General" sourceLinked="0"/>
        <c:majorTickMark val="out"/>
        <c:minorTickMark val="none"/>
        <c:tickLblPos val="nextTo"/>
        <c:crossAx val="421427008"/>
        <c:crosses val="autoZero"/>
        <c:auto val="1"/>
        <c:lblAlgn val="ctr"/>
        <c:lblOffset val="100"/>
        <c:noMultiLvlLbl val="0"/>
      </c:catAx>
      <c:valAx>
        <c:axId val="421427008"/>
        <c:scaling>
          <c:orientation val="minMax"/>
        </c:scaling>
        <c:delete val="0"/>
        <c:axPos val="b"/>
        <c:majorGridlines/>
        <c:numFmt formatCode="0%" sourceLinked="1"/>
        <c:majorTickMark val="out"/>
        <c:minorTickMark val="none"/>
        <c:tickLblPos val="nextTo"/>
        <c:crossAx val="42142387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966190944881891"/>
          <c:y val="0.22500000000000001"/>
          <c:w val="0.74439993438320207"/>
          <c:h val="0.65460949803149593"/>
        </c:manualLayout>
      </c:layout>
      <c:barChart>
        <c:barDir val="bar"/>
        <c:grouping val="percentStacked"/>
        <c:varyColors val="0"/>
        <c:ser>
          <c:idx val="0"/>
          <c:order val="0"/>
          <c:tx>
            <c:strRef>
              <c:f>Sheet1!$B$1</c:f>
              <c:strCache>
                <c:ptCount val="1"/>
                <c:pt idx="0">
                  <c:v>Dissatisfied</c:v>
                </c:pt>
              </c:strCache>
            </c:strRef>
          </c:tx>
          <c:spPr>
            <a:solidFill>
              <a:srgbClr val="E4002B"/>
            </a:solidFill>
          </c:spPr>
          <c:invertIfNegative val="0"/>
          <c:cat>
            <c:strRef>
              <c:f>Sheet1!$A$2:$A$5</c:f>
              <c:strCache>
                <c:ptCount val="4"/>
                <c:pt idx="0">
                  <c:v>Facility 4</c:v>
                </c:pt>
                <c:pt idx="1">
                  <c:v>Facility 3</c:v>
                </c:pt>
                <c:pt idx="2">
                  <c:v>Facility 2</c:v>
                </c:pt>
                <c:pt idx="3">
                  <c:v>Facility 1</c:v>
                </c:pt>
              </c:strCache>
            </c:strRef>
          </c:cat>
          <c:val>
            <c:numRef>
              <c:f>Sheet1!$B$2:$B$5</c:f>
              <c:numCache>
                <c:formatCode>General</c:formatCode>
                <c:ptCount val="4"/>
                <c:pt idx="0">
                  <c:v>4.3</c:v>
                </c:pt>
                <c:pt idx="1">
                  <c:v>5</c:v>
                </c:pt>
                <c:pt idx="2">
                  <c:v>3.5</c:v>
                </c:pt>
                <c:pt idx="3">
                  <c:v>4.5</c:v>
                </c:pt>
              </c:numCache>
            </c:numRef>
          </c:val>
          <c:extLst xmlns:c16r2="http://schemas.microsoft.com/office/drawing/2015/06/chart">
            <c:ext xmlns:c16="http://schemas.microsoft.com/office/drawing/2014/chart" uri="{C3380CC4-5D6E-409C-BE32-E72D297353CC}">
              <c16:uniqueId val="{00000000-86E1-4078-893E-157BF9B4A3A5}"/>
            </c:ext>
          </c:extLst>
        </c:ser>
        <c:ser>
          <c:idx val="1"/>
          <c:order val="1"/>
          <c:tx>
            <c:strRef>
              <c:f>Sheet1!$C$1</c:f>
              <c:strCache>
                <c:ptCount val="1"/>
                <c:pt idx="0">
                  <c:v>Neutral</c:v>
                </c:pt>
              </c:strCache>
            </c:strRef>
          </c:tx>
          <c:spPr>
            <a:solidFill>
              <a:schemeClr val="bg1">
                <a:lumMod val="75000"/>
              </a:schemeClr>
            </a:solidFill>
          </c:spPr>
          <c:invertIfNegative val="0"/>
          <c:cat>
            <c:strRef>
              <c:f>Sheet1!$A$2:$A$5</c:f>
              <c:strCache>
                <c:ptCount val="4"/>
                <c:pt idx="0">
                  <c:v>Facility 4</c:v>
                </c:pt>
                <c:pt idx="1">
                  <c:v>Facility 3</c:v>
                </c:pt>
                <c:pt idx="2">
                  <c:v>Facility 2</c:v>
                </c:pt>
                <c:pt idx="3">
                  <c:v>Facility 1</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86E1-4078-893E-157BF9B4A3A5}"/>
            </c:ext>
          </c:extLst>
        </c:ser>
        <c:ser>
          <c:idx val="2"/>
          <c:order val="2"/>
          <c:tx>
            <c:strRef>
              <c:f>Sheet1!$D$1</c:f>
              <c:strCache>
                <c:ptCount val="1"/>
                <c:pt idx="0">
                  <c:v>Satisfied</c:v>
                </c:pt>
              </c:strCache>
            </c:strRef>
          </c:tx>
          <c:spPr>
            <a:solidFill>
              <a:schemeClr val="bg1">
                <a:lumMod val="50000"/>
              </a:schemeClr>
            </a:solidFill>
          </c:spPr>
          <c:invertIfNegative val="0"/>
          <c:cat>
            <c:strRef>
              <c:f>Sheet1!$A$2:$A$5</c:f>
              <c:strCache>
                <c:ptCount val="4"/>
                <c:pt idx="0">
                  <c:v>Facility 4</c:v>
                </c:pt>
                <c:pt idx="1">
                  <c:v>Facility 3</c:v>
                </c:pt>
                <c:pt idx="2">
                  <c:v>Facility 2</c:v>
                </c:pt>
                <c:pt idx="3">
                  <c:v>Facility 1</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86E1-4078-893E-157BF9B4A3A5}"/>
            </c:ext>
          </c:extLst>
        </c:ser>
        <c:dLbls>
          <c:showLegendKey val="0"/>
          <c:showVal val="0"/>
          <c:showCatName val="0"/>
          <c:showSerName val="0"/>
          <c:showPercent val="0"/>
          <c:showBubbleSize val="0"/>
        </c:dLbls>
        <c:gapWidth val="50"/>
        <c:overlap val="100"/>
        <c:axId val="421428576"/>
        <c:axId val="421426616"/>
      </c:barChart>
      <c:catAx>
        <c:axId val="421428576"/>
        <c:scaling>
          <c:orientation val="minMax"/>
        </c:scaling>
        <c:delete val="0"/>
        <c:axPos val="l"/>
        <c:numFmt formatCode="General" sourceLinked="0"/>
        <c:majorTickMark val="none"/>
        <c:minorTickMark val="none"/>
        <c:tickLblPos val="nextTo"/>
        <c:spPr>
          <a:ln>
            <a:noFill/>
          </a:ln>
        </c:spPr>
        <c:crossAx val="421426616"/>
        <c:crosses val="autoZero"/>
        <c:auto val="1"/>
        <c:lblAlgn val="ctr"/>
        <c:lblOffset val="100"/>
        <c:noMultiLvlLbl val="0"/>
      </c:catAx>
      <c:valAx>
        <c:axId val="421426616"/>
        <c:scaling>
          <c:orientation val="minMax"/>
        </c:scaling>
        <c:delete val="0"/>
        <c:axPos val="b"/>
        <c:numFmt formatCode="0%" sourceLinked="1"/>
        <c:majorTickMark val="none"/>
        <c:minorTickMark val="none"/>
        <c:tickLblPos val="nextTo"/>
        <c:crossAx val="421428576"/>
        <c:crosses val="autoZero"/>
        <c:crossBetween val="between"/>
      </c:valAx>
    </c:plotArea>
    <c:legend>
      <c:legendPos val="r"/>
      <c:layout>
        <c:manualLayout>
          <c:xMode val="edge"/>
          <c:yMode val="edge"/>
          <c:x val="0.16277542650918636"/>
          <c:y val="7.5001968503937005E-2"/>
          <c:w val="0.80389124015748037"/>
          <c:h val="0.2499958169291338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3554831430532652"/>
          <c:y val="5.0717034008663529E-2"/>
          <c:w val="0.80032191126926144"/>
          <c:h val="0.8369852148586643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14.3</c:v>
                </c:pt>
                <c:pt idx="1">
                  <c:v>12.5</c:v>
                </c:pt>
                <c:pt idx="2">
                  <c:v>13.5</c:v>
                </c:pt>
                <c:pt idx="3">
                  <c:v>14.5</c:v>
                </c:pt>
              </c:numCache>
            </c:numRef>
          </c:val>
          <c:extLst xmlns:c16r2="http://schemas.microsoft.com/office/drawing/2015/06/chart">
            <c:ext xmlns:c16="http://schemas.microsoft.com/office/drawing/2014/chart" uri="{C3380CC4-5D6E-409C-BE32-E72D297353CC}">
              <c16:uniqueId val="{00000000-9110-48FA-B681-C0CBFDFF123E}"/>
            </c:ext>
          </c:extLst>
        </c:ser>
        <c:ser>
          <c:idx val="1"/>
          <c:order val="1"/>
          <c:tx>
            <c:strRef>
              <c:f>Sheet1!$C$1</c:f>
              <c:strCache>
                <c:ptCount val="1"/>
                <c:pt idx="0">
                  <c:v>Column2</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1-9110-48FA-B681-C0CBFDFF123E}"/>
            </c:ext>
          </c:extLst>
        </c:ser>
        <c:ser>
          <c:idx val="2"/>
          <c:order val="2"/>
          <c:tx>
            <c:strRef>
              <c:f>Sheet1!$D$1</c:f>
              <c:strCache>
                <c:ptCount val="1"/>
                <c:pt idx="0">
                  <c:v>Column1</c:v>
                </c:pt>
              </c:strCache>
            </c:strRef>
          </c:tx>
          <c:spPr>
            <a:solidFill>
              <a:schemeClr val="accent4">
                <a:tint val="6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9110-48FA-B681-C0CBFDFF123E}"/>
            </c:ext>
          </c:extLst>
        </c:ser>
        <c:dLbls>
          <c:showLegendKey val="0"/>
          <c:showVal val="0"/>
          <c:showCatName val="0"/>
          <c:showSerName val="0"/>
          <c:showPercent val="0"/>
          <c:showBubbleSize val="0"/>
        </c:dLbls>
        <c:gapWidth val="50"/>
        <c:overlap val="100"/>
        <c:axId val="421419952"/>
        <c:axId val="421420344"/>
      </c:barChart>
      <c:catAx>
        <c:axId val="421419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20344"/>
        <c:crosses val="autoZero"/>
        <c:auto val="1"/>
        <c:lblAlgn val="ctr"/>
        <c:lblOffset val="100"/>
        <c:noMultiLvlLbl val="0"/>
      </c:catAx>
      <c:valAx>
        <c:axId val="421420344"/>
        <c:scaling>
          <c:orientation val="minMax"/>
        </c:scaling>
        <c:delete val="0"/>
        <c:axPos val="l"/>
        <c:majorGridlines>
          <c:spPr>
            <a:ln w="12700" cap="flat" cmpd="sng" algn="ctr">
              <a:solidFill>
                <a:schemeClr val="tx1">
                  <a:lumMod val="15000"/>
                  <a:lumOff val="85000"/>
                </a:schemeClr>
              </a:solidFill>
              <a:prstDash val="solid"/>
              <a:round/>
            </a:ln>
            <a:effectLst/>
          </c:spPr>
        </c:majorGridlines>
        <c:numFmt formatCode="General" sourceLinked="0"/>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19952"/>
        <c:crosses val="autoZero"/>
        <c:crossBetween val="between"/>
      </c:valAx>
      <c:spPr>
        <a:noFill/>
        <a:ln>
          <a:noFill/>
        </a:ln>
        <a:effectLst/>
      </c:spPr>
    </c:plotArea>
    <c:plotVisOnly val="1"/>
    <c:dispBlanksAs val="gap"/>
    <c:showDLblsOverMax val="0"/>
  </c:chart>
  <c:spPr>
    <a:noFill/>
    <a:ln w="12700" cap="flat" cmpd="sng" algn="ctr">
      <a:noFill/>
      <a:prstDash val="soli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14.3</c:v>
                </c:pt>
                <c:pt idx="1">
                  <c:v>12.5</c:v>
                </c:pt>
                <c:pt idx="2">
                  <c:v>13.5</c:v>
                </c:pt>
                <c:pt idx="3">
                  <c:v>14.5</c:v>
                </c:pt>
              </c:numCache>
            </c:numRef>
          </c:val>
          <c:extLst xmlns:c16r2="http://schemas.microsoft.com/office/drawing/2015/06/chart">
            <c:ext xmlns:c16="http://schemas.microsoft.com/office/drawing/2014/chart" uri="{C3380CC4-5D6E-409C-BE32-E72D297353CC}">
              <c16:uniqueId val="{00000000-7F37-4A34-BF32-3AE1CC276E9B}"/>
            </c:ext>
          </c:extLst>
        </c:ser>
        <c:ser>
          <c:idx val="1"/>
          <c:order val="1"/>
          <c:tx>
            <c:strRef>
              <c:f>Sheet1!$C$1</c:f>
              <c:strCache>
                <c:ptCount val="1"/>
                <c:pt idx="0">
                  <c:v>Column2</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1-7F37-4A34-BF32-3AE1CC276E9B}"/>
            </c:ext>
          </c:extLst>
        </c:ser>
        <c:ser>
          <c:idx val="2"/>
          <c:order val="2"/>
          <c:tx>
            <c:strRef>
              <c:f>Sheet1!$D$1</c:f>
              <c:strCache>
                <c:ptCount val="1"/>
                <c:pt idx="0">
                  <c:v>Column1</c:v>
                </c:pt>
              </c:strCache>
            </c:strRef>
          </c:tx>
          <c:spPr>
            <a:solidFill>
              <a:schemeClr val="accent4">
                <a:tint val="6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7F37-4A34-BF32-3AE1CC276E9B}"/>
            </c:ext>
          </c:extLst>
        </c:ser>
        <c:dLbls>
          <c:showLegendKey val="0"/>
          <c:showVal val="0"/>
          <c:showCatName val="0"/>
          <c:showSerName val="0"/>
          <c:showPercent val="0"/>
          <c:showBubbleSize val="0"/>
        </c:dLbls>
        <c:gapWidth val="50"/>
        <c:overlap val="100"/>
        <c:axId val="421432104"/>
        <c:axId val="421432888"/>
      </c:barChart>
      <c:catAx>
        <c:axId val="4214321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32888"/>
        <c:crosses val="autoZero"/>
        <c:auto val="1"/>
        <c:lblAlgn val="ctr"/>
        <c:lblOffset val="100"/>
        <c:noMultiLvlLbl val="0"/>
      </c:catAx>
      <c:valAx>
        <c:axId val="421432888"/>
        <c:scaling>
          <c:orientation val="minMax"/>
          <c:min val="0"/>
        </c:scaling>
        <c:delete val="0"/>
        <c:axPos val="l"/>
        <c:majorGridlines>
          <c:spPr>
            <a:ln w="12700"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432104"/>
        <c:crosses val="autoZero"/>
        <c:crossBetween val="between"/>
      </c:valAx>
      <c:spPr>
        <a:noFill/>
        <a:ln>
          <a:noFill/>
        </a:ln>
        <a:effectLst/>
      </c:spPr>
    </c:plotArea>
    <c:plotVisOnly val="1"/>
    <c:dispBlanksAs val="gap"/>
    <c:showDLblsOverMax val="0"/>
  </c:chart>
  <c:spPr>
    <a:noFill/>
    <a:ln w="12700" cap="flat" cmpd="sng" algn="ctr">
      <a:noFill/>
      <a:prstDash val="soli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1660491111131"/>
          <c:y val="0.12573957678726608"/>
          <c:w val="0.7883805169456527"/>
          <c:h val="0.7202326174863326"/>
        </c:manualLayout>
      </c:layout>
      <c:barChart>
        <c:barDir val="col"/>
        <c:grouping val="clustered"/>
        <c:varyColors val="0"/>
        <c:ser>
          <c:idx val="0"/>
          <c:order val="0"/>
          <c:tx>
            <c:strRef>
              <c:f>Sheet1!$B$1</c:f>
              <c:strCache>
                <c:ptCount val="1"/>
                <c:pt idx="0">
                  <c:v>Series 1</c:v>
                </c:pt>
              </c:strCache>
            </c:strRef>
          </c:tx>
          <c:spPr>
            <a:solidFill>
              <a:schemeClr val="accent3">
                <a:lumMod val="25000"/>
                <a:lumOff val="75000"/>
              </a:schemeClr>
            </a:solidFill>
            <a:ln>
              <a:solidFill>
                <a:schemeClr val="accent1">
                  <a:lumMod val="75000"/>
                </a:schemeClr>
              </a:solidFill>
            </a:ln>
            <a:effectLst/>
          </c:spPr>
          <c:invertIfNegative val="0"/>
          <c:dLbls>
            <c:dLbl>
              <c:idx val="0"/>
              <c:layout/>
              <c:tx>
                <c:rich>
                  <a:bodyPr/>
                  <a:lstStyle/>
                  <a:p>
                    <a:r>
                      <a:rPr lang="en-US" smtClean="0"/>
                      <a:t>75%</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702-4CF9-97F0-0E6CC34C82C9}"/>
                </c:ext>
                <c:ext xmlns:c15="http://schemas.microsoft.com/office/drawing/2012/chart" uri="{CE6537A1-D6FC-4f65-9D91-7224C49458BB}">
                  <c15:layout/>
                </c:ext>
              </c:extLst>
            </c:dLbl>
            <c:dLbl>
              <c:idx val="1"/>
              <c:layout/>
              <c:tx>
                <c:rich>
                  <a:bodyPr/>
                  <a:lstStyle/>
                  <a:p>
                    <a:r>
                      <a:rPr lang="en-US" smtClean="0"/>
                      <a:t>2%</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702-4CF9-97F0-0E6CC34C82C9}"/>
                </c:ext>
                <c:ext xmlns:c15="http://schemas.microsoft.com/office/drawing/2012/chart" uri="{CE6537A1-D6FC-4f65-9D91-7224C49458BB}">
                  <c15:layout/>
                </c:ext>
              </c:extLst>
            </c:dLbl>
            <c:dLbl>
              <c:idx val="2"/>
              <c:layout/>
              <c:tx>
                <c:rich>
                  <a:bodyPr/>
                  <a:lstStyle/>
                  <a:p>
                    <a:r>
                      <a:rPr lang="en-US" smtClean="0"/>
                      <a:t>23%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702-4CF9-97F0-0E6CC34C82C9}"/>
                </c:ext>
                <c:ext xmlns:c15="http://schemas.microsoft.com/office/drawing/2012/chart" uri="{CE6537A1-D6FC-4f65-9D91-7224C49458BB}">
                  <c15:layout/>
                </c:ext>
              </c:extLst>
            </c:dLbl>
            <c:spPr>
              <a:noFill/>
              <a:ln>
                <a:noFill/>
              </a:ln>
              <a:effectLst/>
            </c:spPr>
            <c:txPr>
              <a:bodyPr/>
              <a:lstStyle/>
              <a:p>
                <a:pPr>
                  <a:defRPr sz="18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Isolated systolic </c:v>
                </c:pt>
                <c:pt idx="1">
                  <c:v>Malignant</c:v>
                </c:pt>
                <c:pt idx="2">
                  <c:v>Resistant</c:v>
                </c:pt>
              </c:strCache>
            </c:strRef>
          </c:cat>
          <c:val>
            <c:numRef>
              <c:f>Sheet1!$B$2:$B$4</c:f>
              <c:numCache>
                <c:formatCode>General</c:formatCode>
                <c:ptCount val="3"/>
                <c:pt idx="0">
                  <c:v>75</c:v>
                </c:pt>
                <c:pt idx="1">
                  <c:v>2</c:v>
                </c:pt>
                <c:pt idx="2">
                  <c:v>23</c:v>
                </c:pt>
              </c:numCache>
            </c:numRef>
          </c:val>
          <c:extLst xmlns:c16r2="http://schemas.microsoft.com/office/drawing/2015/06/chart">
            <c:ext xmlns:c16="http://schemas.microsoft.com/office/drawing/2014/chart" uri="{C3380CC4-5D6E-409C-BE32-E72D297353CC}">
              <c16:uniqueId val="{00000003-0702-4CF9-97F0-0E6CC34C82C9}"/>
            </c:ext>
          </c:extLst>
        </c:ser>
        <c:dLbls>
          <c:showLegendKey val="0"/>
          <c:showVal val="0"/>
          <c:showCatName val="0"/>
          <c:showSerName val="0"/>
          <c:showPercent val="0"/>
          <c:showBubbleSize val="0"/>
        </c:dLbls>
        <c:gapWidth val="50"/>
        <c:overlap val="-27"/>
        <c:axId val="423831808"/>
        <c:axId val="423831416"/>
      </c:barChart>
      <c:catAx>
        <c:axId val="4238318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Type of Hypertension</a:t>
                </a:r>
                <a:endParaRPr lang="en-US"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831416"/>
        <c:crosses val="autoZero"/>
        <c:auto val="1"/>
        <c:lblAlgn val="ctr"/>
        <c:lblOffset val="100"/>
        <c:noMultiLvlLbl val="0"/>
      </c:catAx>
      <c:valAx>
        <c:axId val="423831416"/>
        <c:scaling>
          <c:orientation val="minMax"/>
        </c:scaling>
        <c:delete val="1"/>
        <c:axPos val="l"/>
        <c:title>
          <c:tx>
            <c:rich>
              <a:bodyPr rot="0" spcFirstLastPara="1" vertOverflow="ellipsis" vert="horz" wrap="square" anchor="t" anchorCtr="0"/>
              <a:lstStyle/>
              <a:p>
                <a:pPr>
                  <a:defRPr sz="1330" b="0" i="1" u="none" strike="noStrike" kern="1200" baseline="0">
                    <a:solidFill>
                      <a:schemeClr val="tx1">
                        <a:lumMod val="65000"/>
                        <a:lumOff val="35000"/>
                      </a:schemeClr>
                    </a:solidFill>
                    <a:latin typeface="+mn-lt"/>
                    <a:ea typeface="+mn-ea"/>
                    <a:cs typeface="+mn-cs"/>
                  </a:defRPr>
                </a:pPr>
                <a:r>
                  <a:rPr lang="en-US" i="1" dirty="0" smtClean="0"/>
                  <a:t>Percent of patients</a:t>
                </a:r>
                <a:endParaRPr lang="en-US" i="1" dirty="0"/>
              </a:p>
            </c:rich>
          </c:tx>
          <c:layout>
            <c:manualLayout>
              <c:xMode val="edge"/>
              <c:yMode val="edge"/>
              <c:x val="1.9060716888070317E-2"/>
              <c:y val="0.10091469211441428"/>
            </c:manualLayout>
          </c:layout>
          <c:overlay val="0"/>
          <c:spPr>
            <a:noFill/>
            <a:ln>
              <a:noFill/>
            </a:ln>
            <a:effectLst/>
          </c:spPr>
        </c:title>
        <c:numFmt formatCode="General" sourceLinked="1"/>
        <c:majorTickMark val="none"/>
        <c:minorTickMark val="none"/>
        <c:tickLblPos val="nextTo"/>
        <c:crossAx val="423831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7D7D2-4100-E844-9B11-DE62879D6F98}" type="doc">
      <dgm:prSet loTypeId="urn:microsoft.com/office/officeart/2005/8/layout/venn1" loCatId="" qsTypeId="urn:microsoft.com/office/officeart/2005/8/quickstyle/simple1" qsCatId="simple" csTypeId="urn:microsoft.com/office/officeart/2005/8/colors/accent1_5" csCatId="accent1" phldr="1"/>
      <dgm:spPr/>
      <dgm:t>
        <a:bodyPr/>
        <a:lstStyle/>
        <a:p>
          <a:endParaRPr lang="en-US"/>
        </a:p>
      </dgm:t>
    </dgm:pt>
    <dgm:pt modelId="{768A0D35-99EE-1E43-A3E2-3C18D95C7DA6}">
      <dgm:prSet/>
      <dgm:spPr/>
      <dgm:t>
        <a:bodyPr/>
        <a:lstStyle/>
        <a:p>
          <a:pPr rtl="0"/>
          <a:r>
            <a:rPr lang="en-GB" b="1" dirty="0" smtClean="0">
              <a:solidFill>
                <a:schemeClr val="bg1"/>
              </a:solidFill>
            </a:rPr>
            <a:t>Interesting</a:t>
          </a:r>
          <a:endParaRPr lang="en-GB" dirty="0">
            <a:solidFill>
              <a:schemeClr val="bg1"/>
            </a:solidFill>
          </a:endParaRPr>
        </a:p>
      </dgm:t>
    </dgm:pt>
    <dgm:pt modelId="{EEDE65D0-35E0-094C-A81F-312A00A54A10}" type="parTrans" cxnId="{4144332F-86C6-0847-BC7F-A39DD622D477}">
      <dgm:prSet/>
      <dgm:spPr/>
      <dgm:t>
        <a:bodyPr/>
        <a:lstStyle/>
        <a:p>
          <a:endParaRPr lang="en-US">
            <a:solidFill>
              <a:schemeClr val="bg1"/>
            </a:solidFill>
          </a:endParaRPr>
        </a:p>
      </dgm:t>
    </dgm:pt>
    <dgm:pt modelId="{90C0EA1D-2F6A-4144-A8B0-6FA57B031289}" type="sibTrans" cxnId="{4144332F-86C6-0847-BC7F-A39DD622D477}">
      <dgm:prSet/>
      <dgm:spPr/>
      <dgm:t>
        <a:bodyPr/>
        <a:lstStyle/>
        <a:p>
          <a:endParaRPr lang="en-US">
            <a:solidFill>
              <a:schemeClr val="bg1"/>
            </a:solidFill>
          </a:endParaRPr>
        </a:p>
      </dgm:t>
    </dgm:pt>
    <dgm:pt modelId="{14E0BE09-0137-F148-9DB6-8FED6838E9D2}">
      <dgm:prSet/>
      <dgm:spPr/>
      <dgm:t>
        <a:bodyPr/>
        <a:lstStyle/>
        <a:p>
          <a:pPr rtl="0"/>
          <a:r>
            <a:rPr lang="en-GB" b="1" dirty="0" smtClean="0">
              <a:solidFill>
                <a:schemeClr val="bg1"/>
              </a:solidFill>
            </a:rPr>
            <a:t>Form</a:t>
          </a:r>
          <a:endParaRPr lang="en-GB" dirty="0">
            <a:solidFill>
              <a:schemeClr val="bg1"/>
            </a:solidFill>
          </a:endParaRPr>
        </a:p>
      </dgm:t>
    </dgm:pt>
    <dgm:pt modelId="{22647AB6-30E3-B842-A54E-9653EFAFF7DD}" type="parTrans" cxnId="{89EE4446-963B-F140-9418-BFCA8D88A601}">
      <dgm:prSet/>
      <dgm:spPr/>
      <dgm:t>
        <a:bodyPr/>
        <a:lstStyle/>
        <a:p>
          <a:endParaRPr lang="en-US">
            <a:solidFill>
              <a:schemeClr val="bg1"/>
            </a:solidFill>
          </a:endParaRPr>
        </a:p>
      </dgm:t>
    </dgm:pt>
    <dgm:pt modelId="{5B770C80-4643-664D-80FF-098EE3D6D3E4}" type="sibTrans" cxnId="{89EE4446-963B-F140-9418-BFCA8D88A601}">
      <dgm:prSet/>
      <dgm:spPr/>
      <dgm:t>
        <a:bodyPr/>
        <a:lstStyle/>
        <a:p>
          <a:endParaRPr lang="en-US">
            <a:solidFill>
              <a:schemeClr val="bg1"/>
            </a:solidFill>
          </a:endParaRPr>
        </a:p>
      </dgm:t>
    </dgm:pt>
    <dgm:pt modelId="{0C835352-07F5-6843-A626-69F4E4A61881}">
      <dgm:prSet/>
      <dgm:spPr/>
      <dgm:t>
        <a:bodyPr/>
        <a:lstStyle/>
        <a:p>
          <a:pPr rtl="0"/>
          <a:r>
            <a:rPr lang="en-GB" b="1" smtClean="0">
              <a:solidFill>
                <a:schemeClr val="bg1"/>
              </a:solidFill>
            </a:rPr>
            <a:t>Integrity</a:t>
          </a:r>
          <a:endParaRPr lang="en-GB">
            <a:solidFill>
              <a:schemeClr val="bg1"/>
            </a:solidFill>
          </a:endParaRPr>
        </a:p>
      </dgm:t>
    </dgm:pt>
    <dgm:pt modelId="{1A1F9DB5-0468-3348-8D2B-80996D06E628}" type="parTrans" cxnId="{4847A0AD-AF31-914F-AC16-CAC3313E9A4F}">
      <dgm:prSet/>
      <dgm:spPr/>
      <dgm:t>
        <a:bodyPr/>
        <a:lstStyle/>
        <a:p>
          <a:endParaRPr lang="en-US">
            <a:solidFill>
              <a:schemeClr val="bg1"/>
            </a:solidFill>
          </a:endParaRPr>
        </a:p>
      </dgm:t>
    </dgm:pt>
    <dgm:pt modelId="{C6549F86-59E7-9247-8F9B-3FAF56C0CB34}" type="sibTrans" cxnId="{4847A0AD-AF31-914F-AC16-CAC3313E9A4F}">
      <dgm:prSet/>
      <dgm:spPr/>
      <dgm:t>
        <a:bodyPr/>
        <a:lstStyle/>
        <a:p>
          <a:endParaRPr lang="en-US">
            <a:solidFill>
              <a:schemeClr val="bg1"/>
            </a:solidFill>
          </a:endParaRPr>
        </a:p>
      </dgm:t>
    </dgm:pt>
    <dgm:pt modelId="{442DA971-E2B4-1746-BD6A-861721E7FA48}">
      <dgm:prSet/>
      <dgm:spPr/>
      <dgm:t>
        <a:bodyPr/>
        <a:lstStyle/>
        <a:p>
          <a:pPr rtl="0"/>
          <a:r>
            <a:rPr lang="en-GB" b="1" dirty="0" smtClean="0">
              <a:solidFill>
                <a:schemeClr val="bg1"/>
              </a:solidFill>
            </a:rPr>
            <a:t>Function</a:t>
          </a:r>
          <a:endParaRPr lang="en-GB" dirty="0">
            <a:solidFill>
              <a:schemeClr val="bg1"/>
            </a:solidFill>
          </a:endParaRPr>
        </a:p>
      </dgm:t>
    </dgm:pt>
    <dgm:pt modelId="{F6770AD2-7064-3142-952C-55CA7E7F953E}" type="parTrans" cxnId="{0CEC10DC-2B1B-CE42-A6FB-E8ABB4A35B7E}">
      <dgm:prSet/>
      <dgm:spPr/>
      <dgm:t>
        <a:bodyPr/>
        <a:lstStyle/>
        <a:p>
          <a:endParaRPr lang="en-US">
            <a:solidFill>
              <a:schemeClr val="bg1"/>
            </a:solidFill>
          </a:endParaRPr>
        </a:p>
      </dgm:t>
    </dgm:pt>
    <dgm:pt modelId="{843F6F8D-EC8A-9046-885C-0E2AFDC10D7D}" type="sibTrans" cxnId="{0CEC10DC-2B1B-CE42-A6FB-E8ABB4A35B7E}">
      <dgm:prSet/>
      <dgm:spPr/>
      <dgm:t>
        <a:bodyPr/>
        <a:lstStyle/>
        <a:p>
          <a:endParaRPr lang="en-US">
            <a:solidFill>
              <a:schemeClr val="bg1"/>
            </a:solidFill>
          </a:endParaRPr>
        </a:p>
      </dgm:t>
    </dgm:pt>
    <dgm:pt modelId="{CC7EC8D1-0D74-8942-B370-04CE6A58DBD5}" type="pres">
      <dgm:prSet presAssocID="{32B7D7D2-4100-E844-9B11-DE62879D6F98}" presName="compositeShape" presStyleCnt="0">
        <dgm:presLayoutVars>
          <dgm:chMax val="7"/>
          <dgm:dir/>
          <dgm:resizeHandles val="exact"/>
        </dgm:presLayoutVars>
      </dgm:prSet>
      <dgm:spPr/>
      <dgm:t>
        <a:bodyPr/>
        <a:lstStyle/>
        <a:p>
          <a:endParaRPr lang="en-US"/>
        </a:p>
      </dgm:t>
    </dgm:pt>
    <dgm:pt modelId="{0CB109D7-A594-9D47-B32C-A97341862E5D}" type="pres">
      <dgm:prSet presAssocID="{768A0D35-99EE-1E43-A3E2-3C18D95C7DA6}" presName="circ1" presStyleLbl="vennNode1" presStyleIdx="0" presStyleCnt="4"/>
      <dgm:spPr/>
      <dgm:t>
        <a:bodyPr/>
        <a:lstStyle/>
        <a:p>
          <a:endParaRPr lang="en-US"/>
        </a:p>
      </dgm:t>
    </dgm:pt>
    <dgm:pt modelId="{97AA9766-AEC5-5A46-9EBF-D69B12309C7A}" type="pres">
      <dgm:prSet presAssocID="{768A0D35-99EE-1E43-A3E2-3C18D95C7DA6}" presName="circ1Tx" presStyleLbl="revTx" presStyleIdx="0" presStyleCnt="0">
        <dgm:presLayoutVars>
          <dgm:chMax val="0"/>
          <dgm:chPref val="0"/>
          <dgm:bulletEnabled val="1"/>
        </dgm:presLayoutVars>
      </dgm:prSet>
      <dgm:spPr/>
      <dgm:t>
        <a:bodyPr/>
        <a:lstStyle/>
        <a:p>
          <a:endParaRPr lang="en-US"/>
        </a:p>
      </dgm:t>
    </dgm:pt>
    <dgm:pt modelId="{4CA9D7C3-43B9-8848-8A2A-7D4993CDBBBE}" type="pres">
      <dgm:prSet presAssocID="{442DA971-E2B4-1746-BD6A-861721E7FA48}" presName="circ2" presStyleLbl="vennNode1" presStyleIdx="1" presStyleCnt="4"/>
      <dgm:spPr/>
      <dgm:t>
        <a:bodyPr/>
        <a:lstStyle/>
        <a:p>
          <a:endParaRPr lang="en-US"/>
        </a:p>
      </dgm:t>
    </dgm:pt>
    <dgm:pt modelId="{6EBC3B70-0B08-8140-A080-D4E260130F25}" type="pres">
      <dgm:prSet presAssocID="{442DA971-E2B4-1746-BD6A-861721E7FA48}" presName="circ2Tx" presStyleLbl="revTx" presStyleIdx="0" presStyleCnt="0">
        <dgm:presLayoutVars>
          <dgm:chMax val="0"/>
          <dgm:chPref val="0"/>
          <dgm:bulletEnabled val="1"/>
        </dgm:presLayoutVars>
      </dgm:prSet>
      <dgm:spPr/>
      <dgm:t>
        <a:bodyPr/>
        <a:lstStyle/>
        <a:p>
          <a:endParaRPr lang="en-US"/>
        </a:p>
      </dgm:t>
    </dgm:pt>
    <dgm:pt modelId="{2705465F-2B68-8449-8EFD-3775F6F4A2F2}" type="pres">
      <dgm:prSet presAssocID="{14E0BE09-0137-F148-9DB6-8FED6838E9D2}" presName="circ3" presStyleLbl="vennNode1" presStyleIdx="2" presStyleCnt="4"/>
      <dgm:spPr/>
      <dgm:t>
        <a:bodyPr/>
        <a:lstStyle/>
        <a:p>
          <a:endParaRPr lang="en-US"/>
        </a:p>
      </dgm:t>
    </dgm:pt>
    <dgm:pt modelId="{BC85AE2F-5BC1-0E47-A43F-25B87A06A89A}" type="pres">
      <dgm:prSet presAssocID="{14E0BE09-0137-F148-9DB6-8FED6838E9D2}" presName="circ3Tx" presStyleLbl="revTx" presStyleIdx="0" presStyleCnt="0">
        <dgm:presLayoutVars>
          <dgm:chMax val="0"/>
          <dgm:chPref val="0"/>
          <dgm:bulletEnabled val="1"/>
        </dgm:presLayoutVars>
      </dgm:prSet>
      <dgm:spPr/>
      <dgm:t>
        <a:bodyPr/>
        <a:lstStyle/>
        <a:p>
          <a:endParaRPr lang="en-US"/>
        </a:p>
      </dgm:t>
    </dgm:pt>
    <dgm:pt modelId="{95600B93-7343-7B48-A7D4-7B561170A6EB}" type="pres">
      <dgm:prSet presAssocID="{0C835352-07F5-6843-A626-69F4E4A61881}" presName="circ4" presStyleLbl="vennNode1" presStyleIdx="3" presStyleCnt="4"/>
      <dgm:spPr/>
      <dgm:t>
        <a:bodyPr/>
        <a:lstStyle/>
        <a:p>
          <a:endParaRPr lang="en-US"/>
        </a:p>
      </dgm:t>
    </dgm:pt>
    <dgm:pt modelId="{908D3EB0-84D5-314D-9F95-E9C2A5F84C62}" type="pres">
      <dgm:prSet presAssocID="{0C835352-07F5-6843-A626-69F4E4A61881}" presName="circ4Tx" presStyleLbl="revTx" presStyleIdx="0" presStyleCnt="0">
        <dgm:presLayoutVars>
          <dgm:chMax val="0"/>
          <dgm:chPref val="0"/>
          <dgm:bulletEnabled val="1"/>
        </dgm:presLayoutVars>
      </dgm:prSet>
      <dgm:spPr/>
      <dgm:t>
        <a:bodyPr/>
        <a:lstStyle/>
        <a:p>
          <a:endParaRPr lang="en-US"/>
        </a:p>
      </dgm:t>
    </dgm:pt>
  </dgm:ptLst>
  <dgm:cxnLst>
    <dgm:cxn modelId="{6D1946B5-AC44-4484-BB69-E30E0E9DE6A9}" type="presOf" srcId="{442DA971-E2B4-1746-BD6A-861721E7FA48}" destId="{4CA9D7C3-43B9-8848-8A2A-7D4993CDBBBE}" srcOrd="0" destOrd="0" presId="urn:microsoft.com/office/officeart/2005/8/layout/venn1"/>
    <dgm:cxn modelId="{672CAEB6-8C62-4575-B371-D3D165C065B6}" type="presOf" srcId="{14E0BE09-0137-F148-9DB6-8FED6838E9D2}" destId="{2705465F-2B68-8449-8EFD-3775F6F4A2F2}" srcOrd="0" destOrd="0" presId="urn:microsoft.com/office/officeart/2005/8/layout/venn1"/>
    <dgm:cxn modelId="{0CEC10DC-2B1B-CE42-A6FB-E8ABB4A35B7E}" srcId="{32B7D7D2-4100-E844-9B11-DE62879D6F98}" destId="{442DA971-E2B4-1746-BD6A-861721E7FA48}" srcOrd="1" destOrd="0" parTransId="{F6770AD2-7064-3142-952C-55CA7E7F953E}" sibTransId="{843F6F8D-EC8A-9046-885C-0E2AFDC10D7D}"/>
    <dgm:cxn modelId="{99583172-3D4C-4367-8932-B5A98521C873}" type="presOf" srcId="{768A0D35-99EE-1E43-A3E2-3C18D95C7DA6}" destId="{97AA9766-AEC5-5A46-9EBF-D69B12309C7A}" srcOrd="1" destOrd="0" presId="urn:microsoft.com/office/officeart/2005/8/layout/venn1"/>
    <dgm:cxn modelId="{89EE4446-963B-F140-9418-BFCA8D88A601}" srcId="{32B7D7D2-4100-E844-9B11-DE62879D6F98}" destId="{14E0BE09-0137-F148-9DB6-8FED6838E9D2}" srcOrd="2" destOrd="0" parTransId="{22647AB6-30E3-B842-A54E-9653EFAFF7DD}" sibTransId="{5B770C80-4643-664D-80FF-098EE3D6D3E4}"/>
    <dgm:cxn modelId="{F6D319C1-B871-4FB5-AD8B-B0D3CFC4075D}" type="presOf" srcId="{768A0D35-99EE-1E43-A3E2-3C18D95C7DA6}" destId="{0CB109D7-A594-9D47-B32C-A97341862E5D}" srcOrd="0" destOrd="0" presId="urn:microsoft.com/office/officeart/2005/8/layout/venn1"/>
    <dgm:cxn modelId="{D3F5B6B2-24EF-4050-81F7-2EE1A55829C4}" type="presOf" srcId="{442DA971-E2B4-1746-BD6A-861721E7FA48}" destId="{6EBC3B70-0B08-8140-A080-D4E260130F25}" srcOrd="1" destOrd="0" presId="urn:microsoft.com/office/officeart/2005/8/layout/venn1"/>
    <dgm:cxn modelId="{7C5B2170-3D18-40CA-AF77-B08F084819F3}" type="presOf" srcId="{0C835352-07F5-6843-A626-69F4E4A61881}" destId="{95600B93-7343-7B48-A7D4-7B561170A6EB}" srcOrd="0" destOrd="0" presId="urn:microsoft.com/office/officeart/2005/8/layout/venn1"/>
    <dgm:cxn modelId="{D86F04ED-620D-4A6F-8EF2-F02C6E16ADBD}" type="presOf" srcId="{32B7D7D2-4100-E844-9B11-DE62879D6F98}" destId="{CC7EC8D1-0D74-8942-B370-04CE6A58DBD5}" srcOrd="0" destOrd="0" presId="urn:microsoft.com/office/officeart/2005/8/layout/venn1"/>
    <dgm:cxn modelId="{77F5C123-007E-4D24-86B2-D99655DFA6B4}" type="presOf" srcId="{14E0BE09-0137-F148-9DB6-8FED6838E9D2}" destId="{BC85AE2F-5BC1-0E47-A43F-25B87A06A89A}" srcOrd="1" destOrd="0" presId="urn:microsoft.com/office/officeart/2005/8/layout/venn1"/>
    <dgm:cxn modelId="{4847A0AD-AF31-914F-AC16-CAC3313E9A4F}" srcId="{32B7D7D2-4100-E844-9B11-DE62879D6F98}" destId="{0C835352-07F5-6843-A626-69F4E4A61881}" srcOrd="3" destOrd="0" parTransId="{1A1F9DB5-0468-3348-8D2B-80996D06E628}" sibTransId="{C6549F86-59E7-9247-8F9B-3FAF56C0CB34}"/>
    <dgm:cxn modelId="{53843BF8-9F3F-42F8-A28F-96F7E20D5C07}" type="presOf" srcId="{0C835352-07F5-6843-A626-69F4E4A61881}" destId="{908D3EB0-84D5-314D-9F95-E9C2A5F84C62}" srcOrd="1" destOrd="0" presId="urn:microsoft.com/office/officeart/2005/8/layout/venn1"/>
    <dgm:cxn modelId="{4144332F-86C6-0847-BC7F-A39DD622D477}" srcId="{32B7D7D2-4100-E844-9B11-DE62879D6F98}" destId="{768A0D35-99EE-1E43-A3E2-3C18D95C7DA6}" srcOrd="0" destOrd="0" parTransId="{EEDE65D0-35E0-094C-A81F-312A00A54A10}" sibTransId="{90C0EA1D-2F6A-4144-A8B0-6FA57B031289}"/>
    <dgm:cxn modelId="{CF308DBF-ACA6-487F-B328-B1F124C38DE8}" type="presParOf" srcId="{CC7EC8D1-0D74-8942-B370-04CE6A58DBD5}" destId="{0CB109D7-A594-9D47-B32C-A97341862E5D}" srcOrd="0" destOrd="0" presId="urn:microsoft.com/office/officeart/2005/8/layout/venn1"/>
    <dgm:cxn modelId="{8BC14DF5-DA1F-4575-BCFA-D23EE676CBA6}" type="presParOf" srcId="{CC7EC8D1-0D74-8942-B370-04CE6A58DBD5}" destId="{97AA9766-AEC5-5A46-9EBF-D69B12309C7A}" srcOrd="1" destOrd="0" presId="urn:microsoft.com/office/officeart/2005/8/layout/venn1"/>
    <dgm:cxn modelId="{EC06B0BA-1C83-445B-AAF3-49EE5B791495}" type="presParOf" srcId="{CC7EC8D1-0D74-8942-B370-04CE6A58DBD5}" destId="{4CA9D7C3-43B9-8848-8A2A-7D4993CDBBBE}" srcOrd="2" destOrd="0" presId="urn:microsoft.com/office/officeart/2005/8/layout/venn1"/>
    <dgm:cxn modelId="{A7BF2C20-A470-4E98-B1CF-9CDD1F2F5481}" type="presParOf" srcId="{CC7EC8D1-0D74-8942-B370-04CE6A58DBD5}" destId="{6EBC3B70-0B08-8140-A080-D4E260130F25}" srcOrd="3" destOrd="0" presId="urn:microsoft.com/office/officeart/2005/8/layout/venn1"/>
    <dgm:cxn modelId="{CA978F7B-DB36-4FCE-B379-8FC7337E6955}" type="presParOf" srcId="{CC7EC8D1-0D74-8942-B370-04CE6A58DBD5}" destId="{2705465F-2B68-8449-8EFD-3775F6F4A2F2}" srcOrd="4" destOrd="0" presId="urn:microsoft.com/office/officeart/2005/8/layout/venn1"/>
    <dgm:cxn modelId="{BDF66387-269A-4CA6-B584-0A615D1BB0BB}" type="presParOf" srcId="{CC7EC8D1-0D74-8942-B370-04CE6A58DBD5}" destId="{BC85AE2F-5BC1-0E47-A43F-25B87A06A89A}" srcOrd="5" destOrd="0" presId="urn:microsoft.com/office/officeart/2005/8/layout/venn1"/>
    <dgm:cxn modelId="{136A947B-F873-4170-A9DD-E4BEC7AD9C40}" type="presParOf" srcId="{CC7EC8D1-0D74-8942-B370-04CE6A58DBD5}" destId="{95600B93-7343-7B48-A7D4-7B561170A6EB}" srcOrd="6" destOrd="0" presId="urn:microsoft.com/office/officeart/2005/8/layout/venn1"/>
    <dgm:cxn modelId="{9105A154-0B72-45A5-B639-D7C8620B4773}" type="presParOf" srcId="{CC7EC8D1-0D74-8942-B370-04CE6A58DBD5}" destId="{908D3EB0-84D5-314D-9F95-E9C2A5F84C62}"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109D7-A594-9D47-B32C-A97341862E5D}">
      <dsp:nvSpPr>
        <dsp:cNvPr id="0" name=""/>
        <dsp:cNvSpPr/>
      </dsp:nvSpPr>
      <dsp:spPr>
        <a:xfrm>
          <a:off x="2190439" y="41775"/>
          <a:ext cx="2172321" cy="2172321"/>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GB" sz="1800" b="1" kern="1200" dirty="0" smtClean="0">
              <a:solidFill>
                <a:schemeClr val="bg1"/>
              </a:solidFill>
            </a:rPr>
            <a:t>Interesting</a:t>
          </a:r>
          <a:endParaRPr lang="en-GB" sz="1800" kern="1200" dirty="0">
            <a:solidFill>
              <a:schemeClr val="bg1"/>
            </a:solidFill>
          </a:endParaRPr>
        </a:p>
      </dsp:txBody>
      <dsp:txXfrm>
        <a:off x="2441091" y="334203"/>
        <a:ext cx="1671016" cy="689294"/>
      </dsp:txXfrm>
    </dsp:sp>
    <dsp:sp modelId="{4CA9D7C3-43B9-8848-8A2A-7D4993CDBBBE}">
      <dsp:nvSpPr>
        <dsp:cNvPr id="0" name=""/>
        <dsp:cNvSpPr/>
      </dsp:nvSpPr>
      <dsp:spPr>
        <a:xfrm>
          <a:off x="3151273" y="1002609"/>
          <a:ext cx="2172321" cy="2172321"/>
        </a:xfrm>
        <a:prstGeom prst="ellipse">
          <a:avLst/>
        </a:prstGeom>
        <a:solidFill>
          <a:schemeClr val="accent1">
            <a:shade val="80000"/>
            <a:alpha val="50000"/>
            <a:hueOff val="-19"/>
            <a:satOff val="4005"/>
            <a:lumOff val="1927"/>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GB" sz="1800" b="1" kern="1200" dirty="0" smtClean="0">
              <a:solidFill>
                <a:schemeClr val="bg1"/>
              </a:solidFill>
            </a:rPr>
            <a:t>Function</a:t>
          </a:r>
          <a:endParaRPr lang="en-GB" sz="1800" kern="1200" dirty="0">
            <a:solidFill>
              <a:schemeClr val="bg1"/>
            </a:solidFill>
          </a:endParaRPr>
        </a:p>
      </dsp:txBody>
      <dsp:txXfrm>
        <a:off x="4320985" y="1253262"/>
        <a:ext cx="835508" cy="1671016"/>
      </dsp:txXfrm>
    </dsp:sp>
    <dsp:sp modelId="{2705465F-2B68-8449-8EFD-3775F6F4A2F2}">
      <dsp:nvSpPr>
        <dsp:cNvPr id="0" name=""/>
        <dsp:cNvSpPr/>
      </dsp:nvSpPr>
      <dsp:spPr>
        <a:xfrm>
          <a:off x="2190439" y="1963444"/>
          <a:ext cx="2172321" cy="2172321"/>
        </a:xfrm>
        <a:prstGeom prst="ellipse">
          <a:avLst/>
        </a:prstGeom>
        <a:solidFill>
          <a:schemeClr val="accent1">
            <a:shade val="80000"/>
            <a:alpha val="50000"/>
            <a:hueOff val="-38"/>
            <a:satOff val="8010"/>
            <a:lumOff val="3853"/>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GB" sz="1800" b="1" kern="1200" dirty="0" smtClean="0">
              <a:solidFill>
                <a:schemeClr val="bg1"/>
              </a:solidFill>
            </a:rPr>
            <a:t>Form</a:t>
          </a:r>
          <a:endParaRPr lang="en-GB" sz="1800" kern="1200" dirty="0">
            <a:solidFill>
              <a:schemeClr val="bg1"/>
            </a:solidFill>
          </a:endParaRPr>
        </a:p>
      </dsp:txBody>
      <dsp:txXfrm>
        <a:off x="2441091" y="3154043"/>
        <a:ext cx="1671016" cy="689294"/>
      </dsp:txXfrm>
    </dsp:sp>
    <dsp:sp modelId="{95600B93-7343-7B48-A7D4-7B561170A6EB}">
      <dsp:nvSpPr>
        <dsp:cNvPr id="0" name=""/>
        <dsp:cNvSpPr/>
      </dsp:nvSpPr>
      <dsp:spPr>
        <a:xfrm>
          <a:off x="1229604" y="1002609"/>
          <a:ext cx="2172321" cy="2172321"/>
        </a:xfrm>
        <a:prstGeom prst="ellipse">
          <a:avLst/>
        </a:prstGeom>
        <a:solidFill>
          <a:schemeClr val="accent1">
            <a:shade val="80000"/>
            <a:alpha val="50000"/>
            <a:hueOff val="-57"/>
            <a:satOff val="12015"/>
            <a:lumOff val="578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GB" sz="1800" b="1" kern="1200" smtClean="0">
              <a:solidFill>
                <a:schemeClr val="bg1"/>
              </a:solidFill>
            </a:rPr>
            <a:t>Integrity</a:t>
          </a:r>
          <a:endParaRPr lang="en-GB" sz="1800" kern="1200">
            <a:solidFill>
              <a:schemeClr val="bg1"/>
            </a:solidFill>
          </a:endParaRPr>
        </a:p>
      </dsp:txBody>
      <dsp:txXfrm>
        <a:off x="1396706" y="1253262"/>
        <a:ext cx="835508" cy="16710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0.79348</cdr:x>
      <cdr:y>0.19014</cdr:y>
    </cdr:from>
    <cdr:to>
      <cdr:x>1</cdr:x>
      <cdr:y>0.3169</cdr:y>
    </cdr:to>
    <cdr:sp macro="" textlink="">
      <cdr:nvSpPr>
        <cdr:cNvPr id="2" name="TextBox 1"/>
        <cdr:cNvSpPr txBox="1"/>
      </cdr:nvSpPr>
      <cdr:spPr>
        <a:xfrm xmlns:a="http://schemas.openxmlformats.org/drawingml/2006/main">
          <a:off x="5562600" y="685797"/>
          <a:ext cx="1447800" cy="4571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solidFill>
                <a:schemeClr val="accent2"/>
              </a:solidFill>
            </a:rPr>
            <a:t>Clinic </a:t>
          </a:r>
          <a:r>
            <a:rPr lang="en-US" sz="1800" dirty="0" smtClean="0">
              <a:solidFill>
                <a:schemeClr val="accent2"/>
              </a:solidFill>
            </a:rPr>
            <a:t>XYZ </a:t>
          </a:r>
          <a:endParaRPr lang="en-US" sz="1800" dirty="0">
            <a:solidFill>
              <a:schemeClr val="accent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2B40135-FBC8-42A0-87F7-B6AA5495CBDE}" type="datetimeFigureOut">
              <a:rPr lang="en-US" smtClean="0"/>
              <a:t>10/25/2019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B6753D-2C40-42B4-85EF-BF1D551F0E81}" type="slidenum">
              <a:rPr lang="en-US" smtClean="0"/>
              <a:t>‹#›</a:t>
            </a:fld>
            <a:endParaRPr lang="en-US"/>
          </a:p>
        </p:txBody>
      </p:sp>
    </p:spTree>
    <p:extLst>
      <p:ext uri="{BB962C8B-B14F-4D97-AF65-F5344CB8AC3E}">
        <p14:creationId xmlns:p14="http://schemas.microsoft.com/office/powerpoint/2010/main" val="1061471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DC1976-A645-D04D-9983-DCB2BB85641E}" type="datetimeFigureOut">
              <a:rPr lang="en-US" smtClean="0"/>
              <a:t>10/25/2019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57B5E3-6FD9-7F4E-A616-0748B2956041}" type="slidenum">
              <a:rPr lang="en-US" smtClean="0"/>
              <a:t>‹#›</a:t>
            </a:fld>
            <a:endParaRPr lang="en-US"/>
          </a:p>
        </p:txBody>
      </p:sp>
    </p:spTree>
    <p:extLst>
      <p:ext uri="{BB962C8B-B14F-4D97-AF65-F5344CB8AC3E}">
        <p14:creationId xmlns:p14="http://schemas.microsoft.com/office/powerpoint/2010/main" val="119927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1854 –</a:t>
            </a:r>
            <a:r>
              <a:rPr lang="en-US" baseline="0" dirty="0" smtClean="0"/>
              <a:t> In the earliest days of mapping as an epidemiological tool, John Snow mapped the deaths from a London cholera outbreak. This map showed that the cholera cases clustered around a well, where he famously removed the handle to the pump to prevent further spread of disease (though there’s some debate on if that’s more legend than reality). </a:t>
            </a:r>
          </a:p>
          <a:p>
            <a:endParaRPr lang="en-US" baseline="0" dirty="0" smtClean="0"/>
          </a:p>
          <a:p>
            <a:r>
              <a:rPr lang="en-US" baseline="0" dirty="0" smtClean="0"/>
              <a:t>This is a great example of the early use of data visualization as a way of debunking myths and focusing us in science and evidence. At the time, it was thought that cholera was spread through miasmas (airs) in the streets, rather than through water. Snow’s mapped and subsequent action provided evidence that cholera was a water borne disease.</a:t>
            </a:r>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7</a:t>
            </a:fld>
            <a:endParaRPr lang="en-US"/>
          </a:p>
        </p:txBody>
      </p:sp>
    </p:spTree>
    <p:extLst>
      <p:ext uri="{BB962C8B-B14F-4D97-AF65-F5344CB8AC3E}">
        <p14:creationId xmlns:p14="http://schemas.microsoft.com/office/powerpoint/2010/main" val="196936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color isn’t used purposefully and the three dimensional formatting make it difficult to compare the categories. The most significant message gets lost he</a:t>
            </a:r>
            <a:endParaRPr lang="en-US" dirty="0"/>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21</a:t>
            </a:fld>
            <a:endParaRPr lang="en-US"/>
          </a:p>
        </p:txBody>
      </p:sp>
    </p:spTree>
    <p:extLst>
      <p:ext uri="{BB962C8B-B14F-4D97-AF65-F5344CB8AC3E}">
        <p14:creationId xmlns:p14="http://schemas.microsoft.com/office/powerpoint/2010/main" val="326937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flattening</a:t>
            </a:r>
            <a:r>
              <a:rPr lang="en-US" baseline="0" dirty="0" smtClean="0"/>
              <a:t> the graph (to be two dimensional), it’s easier to compare the relative size of the bars. In addition, we use color to call out the story we want to call attention to – in this case, that at least 30% of clients were dissatisfied with services across the clinics. (Note that this is not the only story in this data, but it’s the one we chose to emphasize here.)</a:t>
            </a:r>
            <a:endParaRPr lang="en-US" dirty="0"/>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22</a:t>
            </a:fld>
            <a:endParaRPr lang="en-US"/>
          </a:p>
        </p:txBody>
      </p:sp>
    </p:spTree>
    <p:extLst>
      <p:ext uri="{BB962C8B-B14F-4D97-AF65-F5344CB8AC3E}">
        <p14:creationId xmlns:p14="http://schemas.microsoft.com/office/powerpoint/2010/main" val="402453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477DE923-A847-4C97-9B3A-4F0CE032C02C}" type="slidenum">
              <a:rPr lang="en-US" smtClean="0"/>
              <a:pPr>
                <a:defRPr/>
              </a:pPr>
              <a:t>26</a:t>
            </a:fld>
            <a:endParaRPr lang="en-US"/>
          </a:p>
        </p:txBody>
      </p:sp>
    </p:spTree>
    <p:extLst>
      <p:ext uri="{BB962C8B-B14F-4D97-AF65-F5344CB8AC3E}">
        <p14:creationId xmlns:p14="http://schemas.microsoft.com/office/powerpoint/2010/main" val="314798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forwarding to</a:t>
            </a:r>
            <a:r>
              <a:rPr lang="en-US" baseline="0" dirty="0" smtClean="0"/>
              <a:t> 2018, we now have a wealth of data visualization tools at our fingertips. Modern computing and software have made it possible for you to point and click your way to great visualizations, and are  being used by Ministries of Health around the world (as in this example from Rwanda – dummy data only) to create decision support tools in the form of dashboards that put information at the fingertips of those who need it most.</a:t>
            </a:r>
            <a:endParaRPr lang="en-US" dirty="0"/>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8</a:t>
            </a:fld>
            <a:endParaRPr lang="en-US"/>
          </a:p>
        </p:txBody>
      </p:sp>
    </p:spTree>
    <p:extLst>
      <p:ext uri="{BB962C8B-B14F-4D97-AF65-F5344CB8AC3E}">
        <p14:creationId xmlns:p14="http://schemas.microsoft.com/office/powerpoint/2010/main" val="302316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Simplified</a:t>
            </a:r>
            <a:r>
              <a:rPr lang="en-US" baseline="0" dirty="0" smtClean="0"/>
              <a:t> to four basic steps, data visualization design requires:</a:t>
            </a:r>
            <a:br>
              <a:rPr lang="en-US" baseline="0" dirty="0" smtClean="0"/>
            </a:br>
            <a:r>
              <a:rPr lang="en-US" baseline="0" dirty="0" smtClean="0"/>
              <a:t>1. Understanding who your audience is and what they need to know.</a:t>
            </a:r>
          </a:p>
          <a:p>
            <a:r>
              <a:rPr lang="en-US" baseline="0" dirty="0" smtClean="0"/>
              <a:t>2. Analyzing the data you have to find the interesting “stories” you want to tell to that audience.</a:t>
            </a:r>
          </a:p>
          <a:p>
            <a:r>
              <a:rPr lang="en-US" baseline="0" dirty="0" smtClean="0"/>
              <a:t>3. Building a visualization that effectively communicates that story, using various visual best practices.</a:t>
            </a:r>
          </a:p>
          <a:p>
            <a:r>
              <a:rPr lang="en-US" baseline="0" dirty="0" smtClean="0"/>
              <a:t>4. Thinking through how you will package, disseminate, and share that visualization – which may impact the kind of visuals you create (if they need to be interactive versus printable, or if they will be distributed in print media versus the web)</a:t>
            </a:r>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10</a:t>
            </a:fld>
            <a:endParaRPr lang="en-US"/>
          </a:p>
        </p:txBody>
      </p:sp>
    </p:spTree>
    <p:extLst>
      <p:ext uri="{BB962C8B-B14F-4D97-AF65-F5344CB8AC3E}">
        <p14:creationId xmlns:p14="http://schemas.microsoft.com/office/powerpoint/2010/main" val="409712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477DE923-A847-4C97-9B3A-4F0CE032C02C}" type="slidenum">
              <a:rPr lang="en-US" smtClean="0"/>
              <a:pPr>
                <a:defRPr/>
              </a:pPr>
              <a:t>11</a:t>
            </a:fld>
            <a:endParaRPr lang="en-US"/>
          </a:p>
        </p:txBody>
      </p:sp>
    </p:spTree>
    <p:extLst>
      <p:ext uri="{BB962C8B-B14F-4D97-AF65-F5344CB8AC3E}">
        <p14:creationId xmlns:p14="http://schemas.microsoft.com/office/powerpoint/2010/main" val="330403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a:t>
            </a:r>
            <a:r>
              <a:rPr lang="en-US" baseline="0" dirty="0" smtClean="0"/>
              <a:t> when planning for data visualization products and other ways of sharing our results, we write long reports that have all of the information possible included, rather than summarizing down to simpler, more targeted stories about our work.</a:t>
            </a:r>
            <a:endParaRPr lang="en-US" dirty="0"/>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12</a:t>
            </a:fld>
            <a:endParaRPr lang="en-US"/>
          </a:p>
        </p:txBody>
      </p:sp>
    </p:spTree>
    <p:extLst>
      <p:ext uri="{BB962C8B-B14F-4D97-AF65-F5344CB8AC3E}">
        <p14:creationId xmlns:p14="http://schemas.microsoft.com/office/powerpoint/2010/main" val="125546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38BDE-4FB2-614C-B426-6867FBA26A1B}" type="slidenum">
              <a:rPr lang="en-US" smtClean="0"/>
              <a:t>15</a:t>
            </a:fld>
            <a:endParaRPr lang="en-US"/>
          </a:p>
        </p:txBody>
      </p:sp>
    </p:spTree>
    <p:extLst>
      <p:ext uri="{BB962C8B-B14F-4D97-AF65-F5344CB8AC3E}">
        <p14:creationId xmlns:p14="http://schemas.microsoft.com/office/powerpoint/2010/main" val="357819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8DC9069-8666-42B0-AA6A-3B41A76532E0}" type="slidenum">
              <a:rPr lang="en-US" smtClean="0"/>
              <a:pPr>
                <a:defRPr/>
              </a:pPr>
              <a:t>16</a:t>
            </a:fld>
            <a:endParaRPr lang="en-US"/>
          </a:p>
        </p:txBody>
      </p:sp>
    </p:spTree>
    <p:extLst>
      <p:ext uri="{BB962C8B-B14F-4D97-AF65-F5344CB8AC3E}">
        <p14:creationId xmlns:p14="http://schemas.microsoft.com/office/powerpoint/2010/main" val="285201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graph should show clear patterns.</a:t>
            </a:r>
          </a:p>
          <a:p>
            <a:endParaRPr lang="en-US" baseline="0" dirty="0" smtClean="0"/>
          </a:p>
          <a:p>
            <a:r>
              <a:rPr lang="en-US" baseline="0" dirty="0" smtClean="0"/>
              <a:t>In this example, the number of lines makes it hard to see what’s happening in any one clinic, and there’s no clear trend to follow across clinics. </a:t>
            </a:r>
          </a:p>
        </p:txBody>
      </p:sp>
      <p:sp>
        <p:nvSpPr>
          <p:cNvPr id="4" name="Slide Number Placeholder 3"/>
          <p:cNvSpPr>
            <a:spLocks noGrp="1"/>
          </p:cNvSpPr>
          <p:nvPr>
            <p:ph type="sldNum" sz="quarter" idx="10"/>
          </p:nvPr>
        </p:nvSpPr>
        <p:spPr/>
        <p:txBody>
          <a:bodyPr/>
          <a:lstStyle/>
          <a:p>
            <a:fld id="{3DB1B089-2B73-44CF-A4BD-03A6285AE71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08059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by highlighting one clinic at a time, we can see the trend over time more clearly.</a:t>
            </a:r>
          </a:p>
        </p:txBody>
      </p:sp>
      <p:sp>
        <p:nvSpPr>
          <p:cNvPr id="4" name="Slide Number Placeholder 3"/>
          <p:cNvSpPr>
            <a:spLocks noGrp="1"/>
          </p:cNvSpPr>
          <p:nvPr>
            <p:ph type="sldNum" sz="quarter" idx="10"/>
          </p:nvPr>
        </p:nvSpPr>
        <p:spPr/>
        <p:txBody>
          <a:bodyPr/>
          <a:lstStyle/>
          <a:p>
            <a:fld id="{3DB1B089-2B73-44CF-A4BD-03A6285AE71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7420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26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CACD82-4429-486F-9CB8-1C2EAF6583AA}" type="datetimeFigureOut">
              <a:rPr lang="en-US" smtClean="0"/>
              <a:t>10/25/2019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9B19233-E64D-4482-81AD-74EAE34DDE06}" type="slidenum">
              <a:rPr lang="en-US" smtClean="0"/>
              <a:t>‹#›</a:t>
            </a:fld>
            <a:endParaRPr lang="en-US"/>
          </a:p>
        </p:txBody>
      </p:sp>
    </p:spTree>
    <p:extLst>
      <p:ext uri="{BB962C8B-B14F-4D97-AF65-F5344CB8AC3E}">
        <p14:creationId xmlns:p14="http://schemas.microsoft.com/office/powerpoint/2010/main" val="204791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CACD82-4429-486F-9CB8-1C2EAF6583AA}" type="datetimeFigureOut">
              <a:rPr lang="en-US" smtClean="0"/>
              <a:t>10/25/2019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9B19233-E64D-4482-81AD-74EAE34DDE06}" type="slidenum">
              <a:rPr lang="en-US" smtClean="0"/>
              <a:t>‹#›</a:t>
            </a:fld>
            <a:endParaRPr lang="en-US"/>
          </a:p>
        </p:txBody>
      </p:sp>
    </p:spTree>
    <p:extLst>
      <p:ext uri="{BB962C8B-B14F-4D97-AF65-F5344CB8AC3E}">
        <p14:creationId xmlns:p14="http://schemas.microsoft.com/office/powerpoint/2010/main" val="40146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GB" dirty="0"/>
          </a:p>
        </p:txBody>
      </p:sp>
      <p:sp>
        <p:nvSpPr>
          <p:cNvPr id="7" name="Text Placeholder 4"/>
          <p:cNvSpPr>
            <a:spLocks noGrp="1"/>
          </p:cNvSpPr>
          <p:nvPr>
            <p:ph type="body" sz="quarter" idx="10"/>
          </p:nvPr>
        </p:nvSpPr>
        <p:spPr>
          <a:xfrm>
            <a:off x="561404" y="2204864"/>
            <a:ext cx="8093200" cy="2880320"/>
          </a:xfrm>
        </p:spPr>
        <p:txBody>
          <a:bodyPr/>
          <a:lstStyle>
            <a:lvl1pPr algn="just">
              <a:defRPr/>
            </a:lvl1pPr>
            <a:lvl2pPr algn="just">
              <a:defRPr/>
            </a:lvl2pPr>
            <a:lvl3pPr algn="just">
              <a:defRPr/>
            </a:lvl3pPr>
            <a:lvl4pPr algn="just">
              <a:defRPr/>
            </a:lvl4pPr>
            <a:lvl5pPr algn="ju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43138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61405" y="2254716"/>
            <a:ext cx="3950271" cy="18943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4" name="Text Placeholder 4"/>
          <p:cNvSpPr>
            <a:spLocks noGrp="1"/>
          </p:cNvSpPr>
          <p:nvPr>
            <p:ph type="body" sz="quarter" idx="11"/>
          </p:nvPr>
        </p:nvSpPr>
        <p:spPr>
          <a:xfrm>
            <a:off x="4632915" y="2254716"/>
            <a:ext cx="4021691" cy="18943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74941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49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18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header-email-TEAL.jpg"/>
          <p:cNvPicPr>
            <a:picLocks noChangeAspect="1"/>
          </p:cNvPicPr>
          <p:nvPr userDrawn="1"/>
        </p:nvPicPr>
        <p:blipFill>
          <a:blip r:embed="rId9">
            <a:extLst>
              <a:ext uri="{28A0092B-C50C-407E-A947-70E740481C1C}">
                <a14:useLocalDpi xmlns:a14="http://schemas.microsoft.com/office/drawing/2010/main" val="0"/>
              </a:ext>
            </a:extLst>
          </a:blip>
          <a:srcRect b="81972"/>
          <a:stretch>
            <a:fillRect/>
          </a:stretch>
        </p:blipFill>
        <p:spPr bwMode="auto">
          <a:xfrm>
            <a:off x="0" y="0"/>
            <a:ext cx="9144000"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91806" y="6174804"/>
            <a:ext cx="931862" cy="418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3"/>
          <p:cNvSpPr>
            <a:spLocks noChangeArrowheads="1"/>
          </p:cNvSpPr>
          <p:nvPr userDrawn="1"/>
        </p:nvSpPr>
        <p:spPr bwMode="auto">
          <a:xfrm>
            <a:off x="7323669" y="6285785"/>
            <a:ext cx="1667932" cy="261610"/>
          </a:xfrm>
          <a:prstGeom prst="rect">
            <a:avLst/>
          </a:prstGeom>
          <a:noFill/>
          <a:ln>
            <a:noFill/>
          </a:ln>
          <a:extLst/>
        </p:spPr>
        <p:txBody>
          <a:bodyPr wrap="square">
            <a:spAutoFit/>
          </a:bodyPr>
          <a:lstStyle>
            <a:lvl1pPr>
              <a:defRPr sz="2400">
                <a:solidFill>
                  <a:schemeClr val="tx1"/>
                </a:solidFill>
                <a:latin typeface="Arial" pitchFamily="34" charset="0"/>
                <a:ea typeface="Osaka" charset="-128"/>
              </a:defRPr>
            </a:lvl1pPr>
            <a:lvl2pPr marL="742950" indent="-285750">
              <a:defRPr sz="2400">
                <a:solidFill>
                  <a:schemeClr val="tx1"/>
                </a:solidFill>
                <a:latin typeface="Arial" pitchFamily="34" charset="0"/>
                <a:ea typeface="Osaka" charset="-128"/>
              </a:defRPr>
            </a:lvl2pPr>
            <a:lvl3pPr marL="1143000" indent="-228600">
              <a:defRPr sz="2400">
                <a:solidFill>
                  <a:schemeClr val="tx1"/>
                </a:solidFill>
                <a:latin typeface="Arial" pitchFamily="34" charset="0"/>
                <a:ea typeface="Osaka" charset="-128"/>
              </a:defRPr>
            </a:lvl3pPr>
            <a:lvl4pPr marL="1600200" indent="-228600">
              <a:defRPr sz="2400">
                <a:solidFill>
                  <a:schemeClr val="tx1"/>
                </a:solidFill>
                <a:latin typeface="Arial" pitchFamily="34" charset="0"/>
                <a:ea typeface="Osaka" charset="-128"/>
              </a:defRPr>
            </a:lvl4pPr>
            <a:lvl5pPr marL="2057400" indent="-228600">
              <a:defRPr sz="2400">
                <a:solidFill>
                  <a:schemeClr val="tx1"/>
                </a:solidFill>
                <a:latin typeface="Arial" pitchFamily="34" charset="0"/>
                <a:ea typeface="Osaka" charset="-128"/>
              </a:defRPr>
            </a:lvl5pPr>
            <a:lvl6pPr marL="2514600" indent="-228600" eaLnBrk="0" fontAlgn="base" hangingPunct="0">
              <a:spcBef>
                <a:spcPct val="0"/>
              </a:spcBef>
              <a:spcAft>
                <a:spcPct val="0"/>
              </a:spcAft>
              <a:defRPr sz="2400">
                <a:solidFill>
                  <a:schemeClr val="tx1"/>
                </a:solidFill>
                <a:latin typeface="Arial" pitchFamily="34" charset="0"/>
                <a:ea typeface="Osaka" charset="-128"/>
              </a:defRPr>
            </a:lvl6pPr>
            <a:lvl7pPr marL="2971800" indent="-228600" eaLnBrk="0" fontAlgn="base" hangingPunct="0">
              <a:spcBef>
                <a:spcPct val="0"/>
              </a:spcBef>
              <a:spcAft>
                <a:spcPct val="0"/>
              </a:spcAft>
              <a:defRPr sz="2400">
                <a:solidFill>
                  <a:schemeClr val="tx1"/>
                </a:solidFill>
                <a:latin typeface="Arial" pitchFamily="34" charset="0"/>
                <a:ea typeface="Osaka" charset="-128"/>
              </a:defRPr>
            </a:lvl7pPr>
            <a:lvl8pPr marL="3429000" indent="-228600" eaLnBrk="0" fontAlgn="base" hangingPunct="0">
              <a:spcBef>
                <a:spcPct val="0"/>
              </a:spcBef>
              <a:spcAft>
                <a:spcPct val="0"/>
              </a:spcAft>
              <a:defRPr sz="2400">
                <a:solidFill>
                  <a:schemeClr val="tx1"/>
                </a:solidFill>
                <a:latin typeface="Arial" pitchFamily="34" charset="0"/>
                <a:ea typeface="Osaka" charset="-128"/>
              </a:defRPr>
            </a:lvl8pPr>
            <a:lvl9pPr marL="3886200" indent="-228600" eaLnBrk="0" fontAlgn="base" hangingPunct="0">
              <a:spcBef>
                <a:spcPct val="0"/>
              </a:spcBef>
              <a:spcAft>
                <a:spcPct val="0"/>
              </a:spcAft>
              <a:defRPr sz="2400">
                <a:solidFill>
                  <a:schemeClr val="tx1"/>
                </a:solidFill>
                <a:latin typeface="Arial" pitchFamily="34" charset="0"/>
                <a:ea typeface="Osaka" charset="-128"/>
              </a:defRPr>
            </a:lvl9pPr>
          </a:lstStyle>
          <a:p>
            <a:pPr>
              <a:defRPr/>
            </a:pPr>
            <a:r>
              <a:rPr lang="en-US" altLang="en-US" sz="1100" dirty="0" smtClean="0"/>
              <a:t>School of Public Health</a:t>
            </a:r>
          </a:p>
        </p:txBody>
      </p:sp>
      <p:pic>
        <p:nvPicPr>
          <p:cNvPr id="10" name="Pictur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38668" y="6135075"/>
            <a:ext cx="1159932" cy="527396"/>
          </a:xfrm>
          <a:prstGeom prst="rect">
            <a:avLst/>
          </a:prstGeom>
        </p:spPr>
      </p:pic>
    </p:spTree>
    <p:extLst>
      <p:ext uri="{BB962C8B-B14F-4D97-AF65-F5344CB8AC3E}">
        <p14:creationId xmlns:p14="http://schemas.microsoft.com/office/powerpoint/2010/main" val="15267574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21363"/>
            <a:ext cx="6858000" cy="988600"/>
          </a:xfrm>
        </p:spPr>
        <p:txBody>
          <a:bodyPr/>
          <a:lstStyle/>
          <a:p>
            <a:r>
              <a:rPr lang="en-US" dirty="0" smtClean="0"/>
              <a:t>Data Visualization</a:t>
            </a:r>
            <a:endParaRPr lang="en-US" dirty="0"/>
          </a:p>
        </p:txBody>
      </p:sp>
    </p:spTree>
    <p:extLst>
      <p:ext uri="{BB962C8B-B14F-4D97-AF65-F5344CB8AC3E}">
        <p14:creationId xmlns:p14="http://schemas.microsoft.com/office/powerpoint/2010/main" val="1712113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529" y="1542344"/>
            <a:ext cx="5867400" cy="4419600"/>
          </a:xfrm>
        </p:spPr>
        <p:txBody>
          <a:bodyPr/>
          <a:lstStyle/>
          <a:p>
            <a:pPr algn="l"/>
            <a:r>
              <a:rPr lang="en-US" sz="2800" dirty="0" smtClean="0">
                <a:solidFill>
                  <a:schemeClr val="tx1"/>
                </a:solidFill>
                <a:latin typeface="Calibri Light" panose="020F0302020204030204" pitchFamily="34" charset="0"/>
              </a:rPr>
              <a:t>Understand your audience</a:t>
            </a:r>
            <a:br>
              <a:rPr lang="en-US" sz="2800" dirty="0" smtClean="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r>
            <a:br>
              <a:rPr lang="en-US" sz="2800" dirty="0" smtClean="0">
                <a:solidFill>
                  <a:schemeClr val="tx1"/>
                </a:solidFill>
                <a:latin typeface="Calibri Light" panose="020F0302020204030204" pitchFamily="34" charset="0"/>
              </a:rPr>
            </a:br>
            <a:r>
              <a:rPr lang="en-US" sz="2800" dirty="0">
                <a:solidFill>
                  <a:schemeClr val="tx1"/>
                </a:solidFill>
                <a:latin typeface="Calibri Light" panose="020F0302020204030204" pitchFamily="34" charset="0"/>
              </a:rPr>
              <a:t/>
            </a:r>
            <a:br>
              <a:rPr lang="en-US" sz="2800" dirty="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r>
            <a:br>
              <a:rPr lang="en-US" sz="2800" dirty="0" smtClean="0">
                <a:solidFill>
                  <a:schemeClr val="tx1"/>
                </a:solidFill>
                <a:latin typeface="Calibri Light" panose="020F0302020204030204" pitchFamily="34" charset="0"/>
              </a:rPr>
            </a:br>
            <a:r>
              <a:rPr lang="en-US" sz="2800" dirty="0">
                <a:latin typeface="Calibri Light" panose="020F0302020204030204" pitchFamily="34" charset="0"/>
              </a:rPr>
              <a:t> </a:t>
            </a:r>
            <a:r>
              <a:rPr lang="en-US" sz="2800" dirty="0" smtClean="0">
                <a:latin typeface="Calibri Light" panose="020F0302020204030204" pitchFamily="34" charset="0"/>
              </a:rPr>
              <a:t>     </a:t>
            </a:r>
            <a:r>
              <a:rPr lang="en-US" sz="2800" dirty="0" smtClean="0">
                <a:solidFill>
                  <a:schemeClr val="tx1"/>
                </a:solidFill>
                <a:latin typeface="Calibri Light" panose="020F0302020204030204" pitchFamily="34" charset="0"/>
              </a:rPr>
              <a:t>Create data story</a:t>
            </a:r>
            <a:br>
              <a:rPr lang="en-US" sz="2800" dirty="0" smtClean="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r>
            <a:br>
              <a:rPr lang="en-US" sz="2800" dirty="0" smtClean="0">
                <a:solidFill>
                  <a:schemeClr val="tx1"/>
                </a:solidFill>
                <a:latin typeface="Calibri Light" panose="020F0302020204030204" pitchFamily="34" charset="0"/>
              </a:rPr>
            </a:br>
            <a:r>
              <a:rPr lang="en-US" sz="2800" dirty="0">
                <a:solidFill>
                  <a:schemeClr val="tx1"/>
                </a:solidFill>
                <a:latin typeface="Calibri Light" panose="020F0302020204030204" pitchFamily="34" charset="0"/>
              </a:rPr>
              <a:t/>
            </a:r>
            <a:br>
              <a:rPr lang="en-US" sz="2800" dirty="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t>
            </a:r>
            <a:r>
              <a:rPr lang="en-US" sz="2800" dirty="0">
                <a:latin typeface="Calibri Light" panose="020F0302020204030204" pitchFamily="34" charset="0"/>
              </a:rPr>
              <a:t> </a:t>
            </a:r>
            <a:r>
              <a:rPr lang="en-US" sz="2800" dirty="0" smtClean="0">
                <a:latin typeface="Calibri Light" panose="020F0302020204030204" pitchFamily="34" charset="0"/>
              </a:rPr>
              <a:t>  </a:t>
            </a:r>
            <a:r>
              <a:rPr lang="en-US" sz="2800" dirty="0" smtClean="0">
                <a:solidFill>
                  <a:schemeClr val="tx1"/>
                </a:solidFill>
                <a:latin typeface="Calibri Light" panose="020F0302020204030204" pitchFamily="34" charset="0"/>
              </a:rPr>
              <a:t>Design visualization</a:t>
            </a:r>
            <a:br>
              <a:rPr lang="en-US" sz="2800" dirty="0" smtClean="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r>
            <a:br>
              <a:rPr lang="en-US" sz="2800" dirty="0" smtClean="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Disseminate</a:t>
            </a:r>
            <a:br>
              <a:rPr lang="en-US" sz="2800" dirty="0" smtClean="0">
                <a:solidFill>
                  <a:schemeClr val="tx1"/>
                </a:solidFill>
                <a:latin typeface="Calibri Light" panose="020F0302020204030204" pitchFamily="34" charset="0"/>
              </a:rPr>
            </a:br>
            <a:r>
              <a:rPr lang="en-US" sz="2800" dirty="0" smtClean="0">
                <a:solidFill>
                  <a:schemeClr val="tx1"/>
                </a:solidFill>
                <a:latin typeface="Calibri Light" panose="020F0302020204030204" pitchFamily="34" charset="0"/>
              </a:rPr>
              <a:t/>
            </a:r>
            <a:br>
              <a:rPr lang="en-US" sz="2800" dirty="0" smtClean="0">
                <a:solidFill>
                  <a:schemeClr val="tx1"/>
                </a:solidFill>
                <a:latin typeface="Calibri Light" panose="020F0302020204030204" pitchFamily="34" charset="0"/>
              </a:rPr>
            </a:br>
            <a:endParaRPr lang="en-US" sz="2800" dirty="0">
              <a:solidFill>
                <a:schemeClr val="tx1"/>
              </a:solidFill>
              <a:latin typeface="Calibri Light" panose="020F0302020204030204" pitchFamily="34" charset="0"/>
            </a:endParaRPr>
          </a:p>
        </p:txBody>
      </p:sp>
      <p:pic>
        <p:nvPicPr>
          <p:cNvPr id="3" name="Picture 2"/>
          <p:cNvPicPr>
            <a:picLocks noChangeAspect="1"/>
          </p:cNvPicPr>
          <p:nvPr/>
        </p:nvPicPr>
        <p:blipFill rotWithShape="1">
          <a:blip r:embed="rId3"/>
          <a:srcRect l="55834" t="30555" r="19166" b="16667"/>
          <a:stretch/>
        </p:blipFill>
        <p:spPr>
          <a:xfrm>
            <a:off x="352881" y="1290473"/>
            <a:ext cx="2027648" cy="1284177"/>
          </a:xfrm>
          <a:prstGeom prst="rect">
            <a:avLst/>
          </a:prstGeom>
        </p:spPr>
      </p:pic>
      <p:pic>
        <p:nvPicPr>
          <p:cNvPr id="4" name="Picture 3"/>
          <p:cNvPicPr>
            <a:picLocks noChangeAspect="1"/>
          </p:cNvPicPr>
          <p:nvPr/>
        </p:nvPicPr>
        <p:blipFill rotWithShape="1">
          <a:blip r:embed="rId4"/>
          <a:srcRect l="55834" t="37963" r="19166" b="25000"/>
          <a:stretch/>
        </p:blipFill>
        <p:spPr>
          <a:xfrm>
            <a:off x="1482933" y="4005753"/>
            <a:ext cx="2025694" cy="1186956"/>
          </a:xfrm>
          <a:prstGeom prst="rect">
            <a:avLst/>
          </a:prstGeom>
        </p:spPr>
      </p:pic>
      <p:pic>
        <p:nvPicPr>
          <p:cNvPr id="5" name="Picture 4"/>
          <p:cNvPicPr>
            <a:picLocks noChangeAspect="1"/>
          </p:cNvPicPr>
          <p:nvPr/>
        </p:nvPicPr>
        <p:blipFill rotWithShape="1">
          <a:blip r:embed="rId5"/>
          <a:srcRect l="54167" t="33333" r="18333" b="22222"/>
          <a:stretch/>
        </p:blipFill>
        <p:spPr>
          <a:xfrm>
            <a:off x="779966" y="2639166"/>
            <a:ext cx="2066132" cy="1265936"/>
          </a:xfrm>
          <a:prstGeom prst="rect">
            <a:avLst/>
          </a:prstGeom>
        </p:spPr>
      </p:pic>
      <p:pic>
        <p:nvPicPr>
          <p:cNvPr id="6" name="Picture 5"/>
          <p:cNvPicPr>
            <a:picLocks noChangeAspect="1"/>
          </p:cNvPicPr>
          <p:nvPr/>
        </p:nvPicPr>
        <p:blipFill rotWithShape="1">
          <a:blip r:embed="rId6"/>
          <a:srcRect l="54167" t="37584" r="17500" b="25516"/>
          <a:stretch/>
        </p:blipFill>
        <p:spPr>
          <a:xfrm>
            <a:off x="2308358" y="5487720"/>
            <a:ext cx="1858459" cy="726095"/>
          </a:xfrm>
          <a:prstGeom prst="rect">
            <a:avLst/>
          </a:prstGeom>
        </p:spPr>
      </p:pic>
      <p:sp>
        <p:nvSpPr>
          <p:cNvPr id="7" name="TextBox 6"/>
          <p:cNvSpPr txBox="1"/>
          <p:nvPr/>
        </p:nvSpPr>
        <p:spPr>
          <a:xfrm>
            <a:off x="151944" y="470939"/>
            <a:ext cx="3505200" cy="584775"/>
          </a:xfrm>
          <a:prstGeom prst="rect">
            <a:avLst/>
          </a:prstGeom>
          <a:noFill/>
        </p:spPr>
        <p:txBody>
          <a:bodyPr wrap="square" rtlCol="0">
            <a:spAutoFit/>
          </a:bodyPr>
          <a:lstStyle/>
          <a:p>
            <a:r>
              <a:rPr lang="en-US" sz="3200" dirty="0" smtClean="0">
                <a:latin typeface="Calibri Light" panose="020F0302020204030204" pitchFamily="34" charset="0"/>
                <a:cs typeface="Calibri Light" panose="020F0302020204030204" pitchFamily="34" charset="0"/>
              </a:rPr>
              <a:t>Four Steps</a:t>
            </a: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43839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806" y="6174804"/>
            <a:ext cx="931862" cy="41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3"/>
          <p:cNvSpPr>
            <a:spLocks noChangeArrowheads="1"/>
          </p:cNvSpPr>
          <p:nvPr/>
        </p:nvSpPr>
        <p:spPr bwMode="auto">
          <a:xfrm>
            <a:off x="7323669" y="6285785"/>
            <a:ext cx="1667932" cy="261610"/>
          </a:xfrm>
          <a:prstGeom prst="rect">
            <a:avLst/>
          </a:prstGeom>
          <a:noFill/>
          <a:ln>
            <a:noFill/>
          </a:ln>
          <a:extLst/>
        </p:spPr>
        <p:txBody>
          <a:bodyPr wrap="square">
            <a:spAutoFit/>
          </a:bodyPr>
          <a:lstStyle>
            <a:lvl1pPr>
              <a:defRPr sz="2400">
                <a:solidFill>
                  <a:schemeClr val="tx1"/>
                </a:solidFill>
                <a:latin typeface="Arial" pitchFamily="34" charset="0"/>
                <a:ea typeface="Osaka" charset="-128"/>
              </a:defRPr>
            </a:lvl1pPr>
            <a:lvl2pPr marL="742950" indent="-285750">
              <a:defRPr sz="2400">
                <a:solidFill>
                  <a:schemeClr val="tx1"/>
                </a:solidFill>
                <a:latin typeface="Arial" pitchFamily="34" charset="0"/>
                <a:ea typeface="Osaka" charset="-128"/>
              </a:defRPr>
            </a:lvl2pPr>
            <a:lvl3pPr marL="1143000" indent="-228600">
              <a:defRPr sz="2400">
                <a:solidFill>
                  <a:schemeClr val="tx1"/>
                </a:solidFill>
                <a:latin typeface="Arial" pitchFamily="34" charset="0"/>
                <a:ea typeface="Osaka" charset="-128"/>
              </a:defRPr>
            </a:lvl3pPr>
            <a:lvl4pPr marL="1600200" indent="-228600">
              <a:defRPr sz="2400">
                <a:solidFill>
                  <a:schemeClr val="tx1"/>
                </a:solidFill>
                <a:latin typeface="Arial" pitchFamily="34" charset="0"/>
                <a:ea typeface="Osaka" charset="-128"/>
              </a:defRPr>
            </a:lvl4pPr>
            <a:lvl5pPr marL="2057400" indent="-228600">
              <a:defRPr sz="2400">
                <a:solidFill>
                  <a:schemeClr val="tx1"/>
                </a:solidFill>
                <a:latin typeface="Arial" pitchFamily="34" charset="0"/>
                <a:ea typeface="Osaka" charset="-128"/>
              </a:defRPr>
            </a:lvl5pPr>
            <a:lvl6pPr marL="2514600" indent="-228600" eaLnBrk="0" fontAlgn="base" hangingPunct="0">
              <a:spcBef>
                <a:spcPct val="0"/>
              </a:spcBef>
              <a:spcAft>
                <a:spcPct val="0"/>
              </a:spcAft>
              <a:defRPr sz="2400">
                <a:solidFill>
                  <a:schemeClr val="tx1"/>
                </a:solidFill>
                <a:latin typeface="Arial" pitchFamily="34" charset="0"/>
                <a:ea typeface="Osaka" charset="-128"/>
              </a:defRPr>
            </a:lvl6pPr>
            <a:lvl7pPr marL="2971800" indent="-228600" eaLnBrk="0" fontAlgn="base" hangingPunct="0">
              <a:spcBef>
                <a:spcPct val="0"/>
              </a:spcBef>
              <a:spcAft>
                <a:spcPct val="0"/>
              </a:spcAft>
              <a:defRPr sz="2400">
                <a:solidFill>
                  <a:schemeClr val="tx1"/>
                </a:solidFill>
                <a:latin typeface="Arial" pitchFamily="34" charset="0"/>
                <a:ea typeface="Osaka" charset="-128"/>
              </a:defRPr>
            </a:lvl7pPr>
            <a:lvl8pPr marL="3429000" indent="-228600" eaLnBrk="0" fontAlgn="base" hangingPunct="0">
              <a:spcBef>
                <a:spcPct val="0"/>
              </a:spcBef>
              <a:spcAft>
                <a:spcPct val="0"/>
              </a:spcAft>
              <a:defRPr sz="2400">
                <a:solidFill>
                  <a:schemeClr val="tx1"/>
                </a:solidFill>
                <a:latin typeface="Arial" pitchFamily="34" charset="0"/>
                <a:ea typeface="Osaka" charset="-128"/>
              </a:defRPr>
            </a:lvl8pPr>
            <a:lvl9pPr marL="3886200" indent="-228600" eaLnBrk="0" fontAlgn="base" hangingPunct="0">
              <a:spcBef>
                <a:spcPct val="0"/>
              </a:spcBef>
              <a:spcAft>
                <a:spcPct val="0"/>
              </a:spcAft>
              <a:defRPr sz="2400">
                <a:solidFill>
                  <a:schemeClr val="tx1"/>
                </a:solidFill>
                <a:latin typeface="Arial" pitchFamily="34" charset="0"/>
                <a:ea typeface="Osaka" charset="-128"/>
              </a:defRPr>
            </a:lvl9pPr>
          </a:lstStyle>
          <a:p>
            <a:pPr fontAlgn="auto">
              <a:spcBef>
                <a:spcPts val="0"/>
              </a:spcBef>
              <a:spcAft>
                <a:spcPts val="0"/>
              </a:spcAft>
              <a:defRPr/>
            </a:pPr>
            <a:r>
              <a:rPr lang="en-US" altLang="en-US" sz="1100" dirty="0" smtClean="0">
                <a:solidFill>
                  <a:schemeClr val="bg1"/>
                </a:solidFill>
                <a:cs typeface="+mn-cs"/>
              </a:rPr>
              <a:t>School of Public Health</a:t>
            </a:r>
          </a:p>
        </p:txBody>
      </p:sp>
      <p:sp>
        <p:nvSpPr>
          <p:cNvPr id="3" name="Rectangle 2"/>
          <p:cNvSpPr/>
          <p:nvPr/>
        </p:nvSpPr>
        <p:spPr>
          <a:xfrm>
            <a:off x="62128" y="443399"/>
            <a:ext cx="5039785" cy="584775"/>
          </a:xfrm>
          <a:prstGeom prst="rect">
            <a:avLst/>
          </a:prstGeom>
        </p:spPr>
        <p:txBody>
          <a:bodyPr wrap="square">
            <a:spAutoFit/>
          </a:bodyPr>
          <a:lstStyle/>
          <a:p>
            <a:r>
              <a:rPr lang="en-US" sz="3200" dirty="0" smtClean="0">
                <a:latin typeface="Calibri Light" panose="020F0302020204030204" pitchFamily="34" charset="0"/>
              </a:rPr>
              <a:t>Understanding your audience</a:t>
            </a:r>
            <a:endParaRPr lang="en-US" sz="3200" dirty="0">
              <a:latin typeface="Calibri Light" panose="020F0302020204030204" pitchFamily="34" charset="0"/>
            </a:endParaRPr>
          </a:p>
        </p:txBody>
      </p:sp>
      <p:pic>
        <p:nvPicPr>
          <p:cNvPr id="2" name="Picture 1"/>
          <p:cNvPicPr>
            <a:picLocks noChangeAspect="1"/>
          </p:cNvPicPr>
          <p:nvPr/>
        </p:nvPicPr>
        <p:blipFill rotWithShape="1">
          <a:blip r:embed="rId4"/>
          <a:srcRect l="60429" t="38889" r="23333" b="16667"/>
          <a:stretch/>
        </p:blipFill>
        <p:spPr>
          <a:xfrm>
            <a:off x="609598" y="1447159"/>
            <a:ext cx="3416343" cy="2366243"/>
          </a:xfrm>
          <a:prstGeom prst="rect">
            <a:avLst/>
          </a:prstGeom>
        </p:spPr>
      </p:pic>
      <p:pic>
        <p:nvPicPr>
          <p:cNvPr id="5" name="Picture 4"/>
          <p:cNvPicPr>
            <a:picLocks noChangeAspect="1"/>
          </p:cNvPicPr>
          <p:nvPr/>
        </p:nvPicPr>
        <p:blipFill rotWithShape="1">
          <a:blip r:embed="rId5"/>
          <a:srcRect l="55834" t="27778" r="19167" b="16667"/>
          <a:stretch/>
        </p:blipFill>
        <p:spPr>
          <a:xfrm>
            <a:off x="4409901" y="1473877"/>
            <a:ext cx="3314700" cy="2209800"/>
          </a:xfrm>
          <a:prstGeom prst="rect">
            <a:avLst/>
          </a:prstGeom>
        </p:spPr>
      </p:pic>
      <p:pic>
        <p:nvPicPr>
          <p:cNvPr id="6" name="Picture 5"/>
          <p:cNvPicPr>
            <a:picLocks noChangeAspect="1"/>
          </p:cNvPicPr>
          <p:nvPr/>
        </p:nvPicPr>
        <p:blipFill rotWithShape="1">
          <a:blip r:embed="rId6"/>
          <a:srcRect l="62500" t="44444" r="25834" b="33334"/>
          <a:stretch/>
        </p:blipFill>
        <p:spPr>
          <a:xfrm>
            <a:off x="609599" y="3954303"/>
            <a:ext cx="3416343" cy="1952196"/>
          </a:xfrm>
          <a:prstGeom prst="rect">
            <a:avLst/>
          </a:prstGeom>
        </p:spPr>
      </p:pic>
      <p:pic>
        <p:nvPicPr>
          <p:cNvPr id="7" name="Picture 6"/>
          <p:cNvPicPr>
            <a:picLocks noChangeAspect="1"/>
          </p:cNvPicPr>
          <p:nvPr/>
        </p:nvPicPr>
        <p:blipFill rotWithShape="1">
          <a:blip r:embed="rId7"/>
          <a:srcRect l="56667" t="30555" r="19167" b="16667"/>
          <a:stretch/>
        </p:blipFill>
        <p:spPr>
          <a:xfrm>
            <a:off x="4409901" y="3897652"/>
            <a:ext cx="3314700" cy="2065497"/>
          </a:xfrm>
          <a:prstGeom prst="rect">
            <a:avLst/>
          </a:prstGeom>
        </p:spPr>
      </p:pic>
    </p:spTree>
    <p:extLst>
      <p:ext uri="{BB962C8B-B14F-4D97-AF65-F5344CB8AC3E}">
        <p14:creationId xmlns:p14="http://schemas.microsoft.com/office/powerpoint/2010/main" val="3734072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amakulec\Dropbox\Gumroad Cartoons\1700 page repo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87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575441" y="2133600"/>
            <a:ext cx="7886700" cy="3263504"/>
          </a:xfrm>
        </p:spPr>
        <p:txBody>
          <a:bodyPr/>
          <a:lstStyle/>
          <a:p>
            <a:pPr eaLnBrk="1" hangingPunct="1"/>
            <a:r>
              <a:rPr lang="en-US" altLang="en-US" sz="2800" dirty="0" smtClean="0">
                <a:solidFill>
                  <a:schemeClr val="tx1"/>
                </a:solidFill>
                <a:latin typeface="Calibri Light" panose="020F0302020204030204" pitchFamily="34" charset="0"/>
              </a:rPr>
              <a:t>Clear and accurate reporting of data and statistical results is essential</a:t>
            </a:r>
          </a:p>
          <a:p>
            <a:pPr eaLnBrk="1" hangingPunct="1"/>
            <a:r>
              <a:rPr lang="en-US" altLang="en-US" sz="2800" dirty="0" smtClean="0">
                <a:solidFill>
                  <a:schemeClr val="tx1"/>
                </a:solidFill>
                <a:latin typeface="Calibri Light" panose="020F0302020204030204" pitchFamily="34" charset="0"/>
              </a:rPr>
              <a:t>Match format (text, tables, figures) with what we are trying to convey and to whom</a:t>
            </a:r>
          </a:p>
        </p:txBody>
      </p:sp>
      <p:sp>
        <p:nvSpPr>
          <p:cNvPr id="5" name="Title 1"/>
          <p:cNvSpPr txBox="1">
            <a:spLocks/>
          </p:cNvSpPr>
          <p:nvPr/>
        </p:nvSpPr>
        <p:spPr bwMode="auto">
          <a:xfrm>
            <a:off x="217991" y="528527"/>
            <a:ext cx="7886700" cy="76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sz="3200" dirty="0" smtClean="0">
                <a:solidFill>
                  <a:schemeClr val="tx1"/>
                </a:solidFill>
                <a:latin typeface="Calibri Light" panose="020F0302020204030204" pitchFamily="34" charset="0"/>
              </a:rPr>
              <a:t>Create data story - reporting results</a:t>
            </a:r>
            <a:endParaRPr lang="en-US" sz="3200" dirty="0">
              <a:solidFill>
                <a:schemeClr val="tx1"/>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3722275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09" y="425260"/>
            <a:ext cx="7886700" cy="659340"/>
          </a:xfrm>
        </p:spPr>
        <p:txBody>
          <a:bodyPr/>
          <a:lstStyle/>
          <a:p>
            <a:pPr algn="l"/>
            <a:r>
              <a:rPr lang="en-US" sz="3200" dirty="0" smtClean="0">
                <a:solidFill>
                  <a:schemeClr val="tx1"/>
                </a:solidFill>
                <a:latin typeface="Calibri Light" panose="020F0302020204030204" pitchFamily="34" charset="0"/>
              </a:rPr>
              <a:t>Typical paper/report summary –(data story)</a:t>
            </a:r>
            <a:endParaRPr lang="en-US" sz="3200" dirty="0">
              <a:solidFill>
                <a:schemeClr val="tx1"/>
              </a:solidFill>
              <a:latin typeface="Calibri Light" panose="020F0302020204030204" pitchFamily="34" charset="0"/>
            </a:endParaRPr>
          </a:p>
        </p:txBody>
      </p:sp>
      <p:sp>
        <p:nvSpPr>
          <p:cNvPr id="3" name="Content Placeholder 2"/>
          <p:cNvSpPr>
            <a:spLocks noGrp="1"/>
          </p:cNvSpPr>
          <p:nvPr>
            <p:ph idx="1"/>
          </p:nvPr>
        </p:nvSpPr>
        <p:spPr>
          <a:xfrm>
            <a:off x="590322" y="1088250"/>
            <a:ext cx="8743950" cy="5006386"/>
          </a:xfrm>
        </p:spPr>
        <p:txBody>
          <a:bodyPr>
            <a:normAutofit fontScale="77500" lnSpcReduction="20000"/>
          </a:bodyPr>
          <a:lstStyle/>
          <a:p>
            <a:pPr marL="0" indent="0">
              <a:buNone/>
            </a:pPr>
            <a:r>
              <a:rPr lang="en-US" dirty="0" smtClean="0">
                <a:solidFill>
                  <a:schemeClr val="tx1"/>
                </a:solidFill>
                <a:latin typeface="Calibri Light" panose="020F0302020204030204" pitchFamily="34" charset="0"/>
              </a:rPr>
              <a:t>How data were collected </a:t>
            </a:r>
          </a:p>
          <a:p>
            <a:pPr marL="0" indent="0">
              <a:buNone/>
            </a:pPr>
            <a:r>
              <a:rPr lang="en-US" sz="2600" dirty="0" smtClean="0">
                <a:solidFill>
                  <a:schemeClr val="tx1"/>
                </a:solidFill>
                <a:latin typeface="Calibri Light" panose="020F0302020204030204" pitchFamily="34" charset="0"/>
              </a:rPr>
              <a:t>(design/protocol)</a:t>
            </a:r>
          </a:p>
          <a:p>
            <a:pPr marL="0" indent="0">
              <a:buNone/>
            </a:pPr>
            <a:endParaRPr lang="en-US" sz="2600" dirty="0" smtClean="0">
              <a:solidFill>
                <a:schemeClr val="tx1"/>
              </a:solidFill>
              <a:latin typeface="Calibri Light" panose="020F0302020204030204" pitchFamily="34" charset="0"/>
            </a:endParaRPr>
          </a:p>
          <a:p>
            <a:pPr marL="0" indent="0">
              <a:buNone/>
            </a:pPr>
            <a:r>
              <a:rPr lang="en-US" dirty="0" smtClean="0">
                <a:solidFill>
                  <a:schemeClr val="tx1"/>
                </a:solidFill>
                <a:latin typeface="Calibri Light" panose="020F0302020204030204" pitchFamily="34" charset="0"/>
              </a:rPr>
              <a:t>Who was involved</a:t>
            </a:r>
            <a:r>
              <a:rPr lang="en-US" sz="2800" dirty="0" smtClean="0">
                <a:solidFill>
                  <a:schemeClr val="tx1"/>
                </a:solidFill>
                <a:latin typeface="Calibri Light" panose="020F0302020204030204" pitchFamily="34" charset="0"/>
              </a:rPr>
              <a:t> </a:t>
            </a:r>
          </a:p>
          <a:p>
            <a:pPr marL="0" indent="0">
              <a:buNone/>
            </a:pPr>
            <a:r>
              <a:rPr lang="en-US" sz="2600" dirty="0" smtClean="0">
                <a:solidFill>
                  <a:schemeClr val="tx1"/>
                </a:solidFill>
                <a:latin typeface="Calibri Light" panose="020F0302020204030204" pitchFamily="34" charset="0"/>
              </a:rPr>
              <a:t>(demographics, clinical history)</a:t>
            </a:r>
          </a:p>
          <a:p>
            <a:pPr marL="0" indent="0">
              <a:buNone/>
            </a:pPr>
            <a:endParaRPr lang="en-US" sz="2600" dirty="0" smtClean="0">
              <a:solidFill>
                <a:schemeClr val="tx1"/>
              </a:solidFill>
              <a:latin typeface="Calibri Light" panose="020F0302020204030204" pitchFamily="34" charset="0"/>
            </a:endParaRPr>
          </a:p>
          <a:p>
            <a:pPr marL="0" indent="0">
              <a:buNone/>
            </a:pPr>
            <a:r>
              <a:rPr lang="en-US" dirty="0" smtClean="0">
                <a:solidFill>
                  <a:schemeClr val="tx1"/>
                </a:solidFill>
                <a:latin typeface="Calibri Light" panose="020F0302020204030204" pitchFamily="34" charset="0"/>
              </a:rPr>
              <a:t>Extent of exposure(s), outcome(s) in sample</a:t>
            </a:r>
          </a:p>
          <a:p>
            <a:pPr marL="0" indent="0">
              <a:buNone/>
            </a:pPr>
            <a:endParaRPr lang="en-US" dirty="0" smtClean="0">
              <a:solidFill>
                <a:schemeClr val="tx1"/>
              </a:solidFill>
              <a:latin typeface="Calibri Light" panose="020F0302020204030204" pitchFamily="34" charset="0"/>
            </a:endParaRPr>
          </a:p>
          <a:p>
            <a:pPr marL="0" indent="0">
              <a:buNone/>
            </a:pPr>
            <a:r>
              <a:rPr lang="en-US" dirty="0" smtClean="0">
                <a:solidFill>
                  <a:schemeClr val="tx1"/>
                </a:solidFill>
                <a:latin typeface="Calibri Light" panose="020F0302020204030204" pitchFamily="34" charset="0"/>
              </a:rPr>
              <a:t>Associations</a:t>
            </a:r>
            <a:r>
              <a:rPr lang="en-US" dirty="0">
                <a:solidFill>
                  <a:schemeClr val="tx1"/>
                </a:solidFill>
                <a:latin typeface="Calibri Light" panose="020F0302020204030204" pitchFamily="34" charset="0"/>
              </a:rPr>
              <a:t>, </a:t>
            </a:r>
            <a:r>
              <a:rPr lang="en-US" dirty="0" smtClean="0">
                <a:solidFill>
                  <a:schemeClr val="tx1"/>
                </a:solidFill>
                <a:latin typeface="Calibri Light" panose="020F0302020204030204" pitchFamily="34" charset="0"/>
              </a:rPr>
              <a:t>effects </a:t>
            </a:r>
            <a:r>
              <a:rPr lang="en-US" dirty="0">
                <a:solidFill>
                  <a:schemeClr val="tx1"/>
                </a:solidFill>
                <a:latin typeface="Calibri Light" panose="020F0302020204030204" pitchFamily="34" charset="0"/>
              </a:rPr>
              <a:t>of </a:t>
            </a:r>
            <a:r>
              <a:rPr lang="en-US" dirty="0" smtClean="0">
                <a:solidFill>
                  <a:schemeClr val="tx1"/>
                </a:solidFill>
                <a:latin typeface="Calibri Light" panose="020F0302020204030204" pitchFamily="34" charset="0"/>
              </a:rPr>
              <a:t>exposure </a:t>
            </a:r>
            <a:endParaRPr lang="en-US" dirty="0">
              <a:solidFill>
                <a:schemeClr val="tx1"/>
              </a:solidFill>
              <a:latin typeface="Calibri Light" panose="020F0302020204030204" pitchFamily="34" charset="0"/>
            </a:endParaRPr>
          </a:p>
          <a:p>
            <a:pPr lvl="1"/>
            <a:r>
              <a:rPr lang="en-US" dirty="0">
                <a:solidFill>
                  <a:schemeClr val="tx1"/>
                </a:solidFill>
                <a:latin typeface="Calibri Light" panose="020F0302020204030204" pitchFamily="34" charset="0"/>
              </a:rPr>
              <a:t>Crude associations, effect</a:t>
            </a:r>
          </a:p>
          <a:p>
            <a:pPr lvl="1"/>
            <a:r>
              <a:rPr lang="en-US" dirty="0">
                <a:solidFill>
                  <a:schemeClr val="tx1"/>
                </a:solidFill>
                <a:latin typeface="Calibri Light" panose="020F0302020204030204" pitchFamily="34" charset="0"/>
              </a:rPr>
              <a:t>Adjusted for confounders</a:t>
            </a:r>
          </a:p>
          <a:p>
            <a:pPr lvl="1"/>
            <a:r>
              <a:rPr lang="en-US" dirty="0">
                <a:solidFill>
                  <a:schemeClr val="tx1"/>
                </a:solidFill>
                <a:latin typeface="Calibri Light" panose="020F0302020204030204" pitchFamily="34" charset="0"/>
              </a:rPr>
              <a:t>Homogeneity of effect in key subgroups</a:t>
            </a:r>
          </a:p>
          <a:p>
            <a:pPr lvl="1"/>
            <a:r>
              <a:rPr lang="en-US" dirty="0">
                <a:solidFill>
                  <a:schemeClr val="tx1"/>
                </a:solidFill>
                <a:latin typeface="Calibri Light" panose="020F0302020204030204" pitchFamily="34" charset="0"/>
              </a:rPr>
              <a:t>Other explanations</a:t>
            </a:r>
          </a:p>
          <a:p>
            <a:pPr marL="0" indent="0">
              <a:buNone/>
            </a:pPr>
            <a:endParaRPr lang="en-US" dirty="0" smtClean="0">
              <a:solidFill>
                <a:schemeClr val="tx1"/>
              </a:solidFill>
              <a:latin typeface="Calibri Light" panose="020F0302020204030204" pitchFamily="34" charset="0"/>
            </a:endParaRPr>
          </a:p>
          <a:p>
            <a:pPr marL="0" indent="0">
              <a:buNone/>
            </a:pPr>
            <a:r>
              <a:rPr lang="en-US" dirty="0" smtClean="0">
                <a:solidFill>
                  <a:schemeClr val="tx1"/>
                </a:solidFill>
                <a:latin typeface="Calibri Light" panose="020F0302020204030204" pitchFamily="34" charset="0"/>
              </a:rPr>
              <a:t>Interpretation, context, impact</a:t>
            </a:r>
            <a:endParaRPr lang="en-US"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2681782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609600" y="1066800"/>
          <a:ext cx="6553200" cy="4177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440670" y="5244341"/>
            <a:ext cx="1994457" cy="369332"/>
          </a:xfrm>
          <a:prstGeom prst="rect">
            <a:avLst/>
          </a:prstGeom>
          <a:noFill/>
        </p:spPr>
        <p:txBody>
          <a:bodyPr wrap="none" rtlCol="0">
            <a:spAutoFit/>
          </a:bodyPr>
          <a:lstStyle/>
          <a:p>
            <a:pPr lvl="0"/>
            <a:r>
              <a:rPr lang="en-GB" i="1" dirty="0">
                <a:solidFill>
                  <a:schemeClr val="bg1">
                    <a:lumMod val="65000"/>
                  </a:schemeClr>
                </a:solidFill>
              </a:rPr>
              <a:t> </a:t>
            </a:r>
            <a:r>
              <a:rPr lang="en-GB" sz="1400" i="1" dirty="0" smtClean="0">
                <a:latin typeface="Calibri Light" panose="020F0302020204030204" pitchFamily="34" charset="0"/>
                <a:cs typeface="Calibri Light" panose="020F0302020204030204" pitchFamily="34" charset="0"/>
              </a:rPr>
              <a:t>David McCandless</a:t>
            </a:r>
            <a:r>
              <a:rPr lang="en-GB" sz="1400" i="1" dirty="0">
                <a:latin typeface="Calibri Light" panose="020F0302020204030204" pitchFamily="34" charset="0"/>
                <a:cs typeface="Calibri Light" panose="020F0302020204030204" pitchFamily="34" charset="0"/>
              </a:rPr>
              <a:t>, </a:t>
            </a:r>
            <a:r>
              <a:rPr lang="en-GB" sz="1400" i="1" dirty="0" smtClean="0">
                <a:latin typeface="Calibri Light" panose="020F0302020204030204" pitchFamily="34" charset="0"/>
                <a:cs typeface="Calibri Light" panose="020F0302020204030204" pitchFamily="34" charset="0"/>
              </a:rPr>
              <a:t>2012</a:t>
            </a:r>
            <a:endParaRPr lang="en-US" sz="1400" i="1" dirty="0">
              <a:latin typeface="Calibri Light" panose="020F0302020204030204" pitchFamily="34" charset="0"/>
              <a:cs typeface="Calibri Light" panose="020F0302020204030204" pitchFamily="34" charset="0"/>
            </a:endParaRPr>
          </a:p>
        </p:txBody>
      </p:sp>
      <p:sp>
        <p:nvSpPr>
          <p:cNvPr id="4" name="Rectangle 3"/>
          <p:cNvSpPr/>
          <p:nvPr/>
        </p:nvSpPr>
        <p:spPr>
          <a:xfrm>
            <a:off x="4953000" y="1416632"/>
            <a:ext cx="3810000" cy="3785652"/>
          </a:xfrm>
          <a:prstGeom prst="rect">
            <a:avLst/>
          </a:prstGeom>
        </p:spPr>
        <p:txBody>
          <a:bodyPr wrap="square">
            <a:spAutoFit/>
          </a:bodyPr>
          <a:lstStyle/>
          <a:p>
            <a:pPr lvl="0"/>
            <a:r>
              <a:rPr lang="en-GB" sz="2000" b="1" dirty="0" smtClean="0">
                <a:latin typeface="Calibri Light" panose="020F0302020204030204" pitchFamily="34" charset="0"/>
              </a:rPr>
              <a:t>Design Principles</a:t>
            </a:r>
          </a:p>
          <a:p>
            <a:pPr lvl="0"/>
            <a:endParaRPr lang="en-GB" sz="2000" b="1" dirty="0" smtClean="0">
              <a:latin typeface="Calibri Light" panose="020F0302020204030204" pitchFamily="34" charset="0"/>
            </a:endParaRPr>
          </a:p>
          <a:p>
            <a:pPr marL="514350" lvl="0" indent="-514350">
              <a:buFont typeface="+mj-lt"/>
              <a:buAutoNum type="arabicPeriod"/>
            </a:pPr>
            <a:r>
              <a:rPr lang="en-GB" sz="2000" b="1" dirty="0" smtClean="0">
                <a:latin typeface="Calibri Light" panose="020F0302020204030204" pitchFamily="34" charset="0"/>
              </a:rPr>
              <a:t>Function</a:t>
            </a:r>
            <a:r>
              <a:rPr lang="en-GB" sz="2000" b="1" dirty="0">
                <a:latin typeface="Calibri Light" panose="020F0302020204030204" pitchFamily="34" charset="0"/>
              </a:rPr>
              <a:t>:</a:t>
            </a:r>
            <a:r>
              <a:rPr lang="en-GB" sz="2000" dirty="0">
                <a:latin typeface="Calibri Light" panose="020F0302020204030204" pitchFamily="34" charset="0"/>
              </a:rPr>
              <a:t> </a:t>
            </a:r>
            <a:r>
              <a:rPr lang="en-GB" sz="2000" dirty="0" smtClean="0">
                <a:latin typeface="Calibri Light" panose="020F0302020204030204" pitchFamily="34" charset="0"/>
              </a:rPr>
              <a:t>you </a:t>
            </a:r>
            <a:r>
              <a:rPr lang="en-GB" sz="2000" dirty="0">
                <a:latin typeface="Calibri Light" panose="020F0302020204030204" pitchFamily="34" charset="0"/>
              </a:rPr>
              <a:t>see trends and patterns </a:t>
            </a:r>
            <a:r>
              <a:rPr lang="en-GB" sz="2000" dirty="0" smtClean="0">
                <a:latin typeface="Calibri Light" panose="020F0302020204030204" pitchFamily="34" charset="0"/>
              </a:rPr>
              <a:t>clearly</a:t>
            </a:r>
            <a:endParaRPr lang="en-US" sz="2000" dirty="0">
              <a:latin typeface="Calibri Light" panose="020F0302020204030204" pitchFamily="34" charset="0"/>
            </a:endParaRPr>
          </a:p>
          <a:p>
            <a:pPr marL="514350" lvl="0" indent="-514350">
              <a:buFont typeface="+mj-lt"/>
              <a:buAutoNum type="arabicPeriod"/>
            </a:pPr>
            <a:r>
              <a:rPr lang="en-GB" sz="2000" b="1" dirty="0">
                <a:latin typeface="Calibri Light" panose="020F0302020204030204" pitchFamily="34" charset="0"/>
              </a:rPr>
              <a:t>Form:</a:t>
            </a:r>
            <a:r>
              <a:rPr lang="en-GB" sz="2000" dirty="0">
                <a:latin typeface="Calibri Light" panose="020F0302020204030204" pitchFamily="34" charset="0"/>
              </a:rPr>
              <a:t> </a:t>
            </a:r>
            <a:r>
              <a:rPr lang="en-GB" sz="2000" dirty="0" smtClean="0">
                <a:latin typeface="Calibri Light" panose="020F0302020204030204" pitchFamily="34" charset="0"/>
              </a:rPr>
              <a:t>visually </a:t>
            </a:r>
            <a:r>
              <a:rPr lang="en-GB" sz="2000" dirty="0">
                <a:latin typeface="Calibri Light" panose="020F0302020204030204" pitchFamily="34" charset="0"/>
              </a:rPr>
              <a:t>appealing and well structured to attract readers and hold their </a:t>
            </a:r>
            <a:r>
              <a:rPr lang="en-GB" sz="2000" dirty="0" smtClean="0">
                <a:latin typeface="Calibri Light" panose="020F0302020204030204" pitchFamily="34" charset="0"/>
              </a:rPr>
              <a:t>attention</a:t>
            </a:r>
            <a:endParaRPr lang="en-US" sz="2000" dirty="0">
              <a:latin typeface="Calibri Light" panose="020F0302020204030204" pitchFamily="34" charset="0"/>
            </a:endParaRPr>
          </a:p>
          <a:p>
            <a:pPr marL="514350" lvl="0" indent="-514350">
              <a:buFont typeface="+mj-lt"/>
              <a:buAutoNum type="arabicPeriod"/>
            </a:pPr>
            <a:r>
              <a:rPr lang="en-GB" sz="2000" b="1" dirty="0">
                <a:latin typeface="Calibri Light" panose="020F0302020204030204" pitchFamily="34" charset="0"/>
              </a:rPr>
              <a:t>Integrity:</a:t>
            </a:r>
            <a:r>
              <a:rPr lang="en-GB" sz="2000" dirty="0">
                <a:latin typeface="Calibri Light" panose="020F0302020204030204" pitchFamily="34" charset="0"/>
              </a:rPr>
              <a:t> </a:t>
            </a:r>
            <a:r>
              <a:rPr lang="en-GB" sz="2000" dirty="0" smtClean="0">
                <a:latin typeface="Calibri Light" panose="020F0302020204030204" pitchFamily="34" charset="0"/>
              </a:rPr>
              <a:t>portray </a:t>
            </a:r>
            <a:r>
              <a:rPr lang="en-GB" sz="2000" dirty="0">
                <a:latin typeface="Calibri Light" panose="020F0302020204030204" pitchFamily="34" charset="0"/>
              </a:rPr>
              <a:t>the data accurately and </a:t>
            </a:r>
            <a:r>
              <a:rPr lang="en-GB" sz="2000" dirty="0" smtClean="0">
                <a:latin typeface="Calibri Light" panose="020F0302020204030204" pitchFamily="34" charset="0"/>
              </a:rPr>
              <a:t>honestly</a:t>
            </a:r>
            <a:endParaRPr lang="en-US" sz="2000" dirty="0">
              <a:latin typeface="Calibri Light" panose="020F0302020204030204" pitchFamily="34" charset="0"/>
            </a:endParaRPr>
          </a:p>
          <a:p>
            <a:pPr marL="514350" lvl="0" indent="-514350">
              <a:buFont typeface="+mj-lt"/>
              <a:buAutoNum type="arabicPeriod"/>
            </a:pPr>
            <a:r>
              <a:rPr lang="en-GB" sz="2000" b="1" dirty="0">
                <a:latin typeface="Calibri Light" panose="020F0302020204030204" pitchFamily="34" charset="0"/>
              </a:rPr>
              <a:t>Interesting:</a:t>
            </a:r>
            <a:r>
              <a:rPr lang="en-GB" sz="2000" dirty="0">
                <a:latin typeface="Calibri Light" panose="020F0302020204030204" pitchFamily="34" charset="0"/>
              </a:rPr>
              <a:t> </a:t>
            </a:r>
            <a:r>
              <a:rPr lang="en-GB" sz="2000" dirty="0" smtClean="0">
                <a:latin typeface="Calibri Light" panose="020F0302020204030204" pitchFamily="34" charset="0"/>
              </a:rPr>
              <a:t>relevant and </a:t>
            </a:r>
            <a:r>
              <a:rPr lang="en-GB" sz="2000" dirty="0">
                <a:latin typeface="Calibri Light" panose="020F0302020204030204" pitchFamily="34" charset="0"/>
              </a:rPr>
              <a:t>meaningful, </a:t>
            </a:r>
            <a:r>
              <a:rPr lang="en-GB" sz="2000" dirty="0" smtClean="0">
                <a:latin typeface="Calibri Light" panose="020F0302020204030204" pitchFamily="34" charset="0"/>
              </a:rPr>
              <a:t>new information</a:t>
            </a:r>
            <a:endParaRPr lang="en-GB" sz="2000" dirty="0">
              <a:latin typeface="Calibri Light" panose="020F0302020204030204" pitchFamily="34" charset="0"/>
            </a:endParaRPr>
          </a:p>
        </p:txBody>
      </p:sp>
      <p:sp>
        <p:nvSpPr>
          <p:cNvPr id="5" name="TextBox 4"/>
          <p:cNvSpPr txBox="1"/>
          <p:nvPr/>
        </p:nvSpPr>
        <p:spPr>
          <a:xfrm>
            <a:off x="609600" y="307109"/>
            <a:ext cx="7162800" cy="584775"/>
          </a:xfrm>
          <a:prstGeom prst="rect">
            <a:avLst/>
          </a:prstGeom>
          <a:noFill/>
        </p:spPr>
        <p:txBody>
          <a:bodyPr wrap="square" rtlCol="0">
            <a:spAutoFit/>
          </a:bodyPr>
          <a:lstStyle/>
          <a:p>
            <a:r>
              <a:rPr lang="en-US" sz="3200" dirty="0" smtClean="0">
                <a:latin typeface="Calibri Light" panose="020F0302020204030204" pitchFamily="34" charset="0"/>
              </a:rPr>
              <a:t>Design - Properties of good </a:t>
            </a:r>
            <a:r>
              <a:rPr lang="en-US" sz="3200" dirty="0">
                <a:latin typeface="Calibri Light" panose="020F0302020204030204" pitchFamily="34" charset="0"/>
              </a:rPr>
              <a:t>v</a:t>
            </a:r>
            <a:r>
              <a:rPr lang="en-US" sz="3200" dirty="0" smtClean="0">
                <a:latin typeface="Calibri Light" panose="020F0302020204030204" pitchFamily="34" charset="0"/>
              </a:rPr>
              <a:t>isualizations</a:t>
            </a:r>
            <a:endParaRPr lang="en-US" sz="3200" dirty="0">
              <a:latin typeface="Calibri Light" panose="020F0302020204030204" pitchFamily="34" charset="0"/>
            </a:endParaRPr>
          </a:p>
        </p:txBody>
      </p:sp>
    </p:spTree>
    <p:extLst>
      <p:ext uri="{BB962C8B-B14F-4D97-AF65-F5344CB8AC3E}">
        <p14:creationId xmlns:p14="http://schemas.microsoft.com/office/powerpoint/2010/main" val="78749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542" y="1447800"/>
            <a:ext cx="8114458" cy="3539430"/>
          </a:xfrm>
          <a:prstGeom prst="rect">
            <a:avLst/>
          </a:prstGeom>
        </p:spPr>
        <p:txBody>
          <a:bodyPr wrap="square">
            <a:spAutoFit/>
          </a:bodyPr>
          <a:lstStyle/>
          <a:p>
            <a:pPr>
              <a:defRPr/>
            </a:pPr>
            <a:r>
              <a:rPr lang="en-US" altLang="en-US" sz="2800" dirty="0" smtClean="0">
                <a:latin typeface="Calibri Light" panose="020F0302020204030204" pitchFamily="34" charset="0"/>
                <a:cs typeface="Calibri Light" panose="020F0302020204030204" pitchFamily="34" charset="0"/>
              </a:rPr>
              <a:t>Ensure clarity</a:t>
            </a:r>
          </a:p>
          <a:p>
            <a:pPr>
              <a:defRPr/>
            </a:pPr>
            <a:r>
              <a:rPr lang="en-US" altLang="en-US" sz="2800" dirty="0" smtClean="0">
                <a:latin typeface="Calibri Light" panose="020F0302020204030204" pitchFamily="34" charset="0"/>
                <a:cs typeface="Calibri Light" panose="020F0302020204030204" pitchFamily="34" charset="0"/>
              </a:rPr>
              <a:t>titles</a:t>
            </a:r>
            <a:r>
              <a:rPr lang="en-US" altLang="en-US" sz="2800" dirty="0">
                <a:latin typeface="Calibri Light" panose="020F0302020204030204" pitchFamily="34" charset="0"/>
                <a:cs typeface="Calibri Light" panose="020F0302020204030204" pitchFamily="34" charset="0"/>
              </a:rPr>
              <a:t>, labels, </a:t>
            </a:r>
            <a:r>
              <a:rPr lang="en-US" altLang="en-US" sz="2800" dirty="0" smtClean="0">
                <a:latin typeface="Calibri Light" panose="020F0302020204030204" pitchFamily="34" charset="0"/>
                <a:cs typeface="Calibri Light" panose="020F0302020204030204" pitchFamily="34" charset="0"/>
              </a:rPr>
              <a:t>axes</a:t>
            </a:r>
          </a:p>
          <a:p>
            <a:pPr>
              <a:defRPr/>
            </a:pPr>
            <a:endParaRPr lang="en-US" altLang="en-US" sz="2800" dirty="0">
              <a:latin typeface="Calibri Light" panose="020F0302020204030204" pitchFamily="34" charset="0"/>
              <a:cs typeface="Calibri Light" panose="020F0302020204030204" pitchFamily="34" charset="0"/>
            </a:endParaRPr>
          </a:p>
          <a:p>
            <a:pPr>
              <a:defRPr/>
            </a:pPr>
            <a:r>
              <a:rPr lang="en-US" altLang="en-US" sz="2800" dirty="0">
                <a:latin typeface="Calibri Light" panose="020F0302020204030204" pitchFamily="34" charset="0"/>
                <a:cs typeface="Calibri Light" panose="020F0302020204030204" pitchFamily="34" charset="0"/>
              </a:rPr>
              <a:t>Minimize “chart-junk” </a:t>
            </a:r>
          </a:p>
          <a:p>
            <a:pPr>
              <a:defRPr/>
            </a:pPr>
            <a:r>
              <a:rPr lang="en-US" altLang="en-US" sz="2800" dirty="0">
                <a:latin typeface="Calibri Light" panose="020F0302020204030204" pitchFamily="34" charset="0"/>
                <a:cs typeface="Calibri Light" panose="020F0302020204030204" pitchFamily="34" charset="0"/>
              </a:rPr>
              <a:t>extraneous features that clutter tables and figures*</a:t>
            </a:r>
          </a:p>
          <a:p>
            <a:pPr>
              <a:defRPr/>
            </a:pPr>
            <a:endParaRPr lang="en-US" altLang="en-US" sz="2800" dirty="0" smtClean="0">
              <a:latin typeface="Calibri Light" panose="020F0302020204030204" pitchFamily="34" charset="0"/>
              <a:cs typeface="Calibri Light" panose="020F0302020204030204" pitchFamily="34" charset="0"/>
            </a:endParaRPr>
          </a:p>
          <a:p>
            <a:pPr>
              <a:defRPr/>
            </a:pPr>
            <a:r>
              <a:rPr lang="en-US" altLang="en-US" sz="2800" dirty="0" smtClean="0">
                <a:latin typeface="Calibri Light" panose="020F0302020204030204" pitchFamily="34" charset="0"/>
                <a:cs typeface="Calibri Light" panose="020F0302020204030204" pitchFamily="34" charset="0"/>
              </a:rPr>
              <a:t>Make deliberate design decisions</a:t>
            </a:r>
            <a:endParaRPr lang="en-US" altLang="en-US" sz="2800" dirty="0">
              <a:latin typeface="Calibri Light" panose="020F0302020204030204" pitchFamily="34" charset="0"/>
              <a:cs typeface="Calibri Light" panose="020F0302020204030204" pitchFamily="34" charset="0"/>
            </a:endParaRPr>
          </a:p>
          <a:p>
            <a:pPr>
              <a:defRPr/>
            </a:pPr>
            <a:r>
              <a:rPr lang="en-US" altLang="en-US" sz="2800" dirty="0">
                <a:latin typeface="Calibri Light" panose="020F0302020204030204" pitchFamily="34" charset="0"/>
                <a:cs typeface="Calibri Light" panose="020F0302020204030204" pitchFamily="34" charset="0"/>
              </a:rPr>
              <a:t>i</a:t>
            </a:r>
            <a:r>
              <a:rPr lang="en-US" altLang="en-US" sz="2800" dirty="0" smtClean="0">
                <a:latin typeface="Calibri Light" panose="020F0302020204030204" pitchFamily="34" charset="0"/>
                <a:cs typeface="Calibri Light" panose="020F0302020204030204" pitchFamily="34" charset="0"/>
              </a:rPr>
              <a:t>ncluding how text, color, and other features are used</a:t>
            </a:r>
            <a:endParaRPr lang="en-US" altLang="en-US" sz="2800" dirty="0">
              <a:latin typeface="Calibri Light" panose="020F0302020204030204" pitchFamily="34" charset="0"/>
              <a:cs typeface="Calibri Light" panose="020F0302020204030204" pitchFamily="34" charset="0"/>
            </a:endParaRPr>
          </a:p>
        </p:txBody>
      </p:sp>
      <p:sp>
        <p:nvSpPr>
          <p:cNvPr id="13" name="Rectangle 12"/>
          <p:cNvSpPr/>
          <p:nvPr/>
        </p:nvSpPr>
        <p:spPr>
          <a:xfrm>
            <a:off x="648542" y="5787141"/>
            <a:ext cx="7885858" cy="307777"/>
          </a:xfrm>
          <a:prstGeom prst="rect">
            <a:avLst/>
          </a:prstGeom>
        </p:spPr>
        <p:txBody>
          <a:bodyPr wrap="square">
            <a:spAutoFit/>
          </a:bodyPr>
          <a:lstStyle/>
          <a:p>
            <a:pPr fontAlgn="auto">
              <a:spcBef>
                <a:spcPts val="0"/>
              </a:spcBef>
              <a:spcAft>
                <a:spcPts val="0"/>
              </a:spcAft>
            </a:pPr>
            <a:r>
              <a:rPr lang="en-US" altLang="en-US" sz="1400" dirty="0">
                <a:latin typeface="Calibri Light" panose="020F0302020204030204" pitchFamily="34" charset="0"/>
                <a:cs typeface="Calibri Light" panose="020F0302020204030204" pitchFamily="34" charset="0"/>
              </a:rPr>
              <a:t>*</a:t>
            </a:r>
            <a:r>
              <a:rPr lang="en-US" altLang="en-US" sz="1400" dirty="0" err="1">
                <a:latin typeface="Calibri Light" panose="020F0302020204030204" pitchFamily="34" charset="0"/>
                <a:cs typeface="Calibri Light" panose="020F0302020204030204" pitchFamily="34" charset="0"/>
              </a:rPr>
              <a:t>Tufte</a:t>
            </a:r>
            <a:r>
              <a:rPr lang="en-US" altLang="en-US" sz="1400" dirty="0">
                <a:latin typeface="Calibri Light" panose="020F0302020204030204" pitchFamily="34" charset="0"/>
                <a:cs typeface="Calibri Light" panose="020F0302020204030204" pitchFamily="34" charset="0"/>
              </a:rPr>
              <a:t> ER. </a:t>
            </a:r>
            <a:r>
              <a:rPr lang="en-US" altLang="en-US" sz="1400" i="1" dirty="0">
                <a:latin typeface="Calibri Light" panose="020F0302020204030204" pitchFamily="34" charset="0"/>
                <a:cs typeface="Calibri Light" panose="020F0302020204030204" pitchFamily="34" charset="0"/>
              </a:rPr>
              <a:t>The Visual Display of Quantitative Information</a:t>
            </a:r>
            <a:r>
              <a:rPr lang="en-US" altLang="en-US" sz="1400" dirty="0">
                <a:latin typeface="Calibri Light" panose="020F0302020204030204" pitchFamily="34" charset="0"/>
                <a:cs typeface="Calibri Light" panose="020F0302020204030204" pitchFamily="34" charset="0"/>
              </a:rPr>
              <a:t>, 2</a:t>
            </a:r>
            <a:r>
              <a:rPr lang="en-US" altLang="en-US" sz="1400" baseline="30000" dirty="0">
                <a:latin typeface="Calibri Light" panose="020F0302020204030204" pitchFamily="34" charset="0"/>
                <a:cs typeface="Calibri Light" panose="020F0302020204030204" pitchFamily="34" charset="0"/>
              </a:rPr>
              <a:t>nd</a:t>
            </a:r>
            <a:r>
              <a:rPr lang="en-US" altLang="en-US" sz="1400" dirty="0">
                <a:latin typeface="Calibri Light" panose="020F0302020204030204" pitchFamily="34" charset="0"/>
                <a:cs typeface="Calibri Light" panose="020F0302020204030204" pitchFamily="34" charset="0"/>
              </a:rPr>
              <a:t> ed.  </a:t>
            </a:r>
            <a:r>
              <a:rPr lang="en-US" altLang="en-US" sz="1400" dirty="0" err="1">
                <a:latin typeface="Calibri Light" panose="020F0302020204030204" pitchFamily="34" charset="0"/>
                <a:cs typeface="Calibri Light" panose="020F0302020204030204" pitchFamily="34" charset="0"/>
              </a:rPr>
              <a:t>Chesire</a:t>
            </a:r>
            <a:r>
              <a:rPr lang="en-US" altLang="en-US" sz="1400" dirty="0">
                <a:latin typeface="Calibri Light" panose="020F0302020204030204" pitchFamily="34" charset="0"/>
                <a:cs typeface="Calibri Light" panose="020F0302020204030204" pitchFamily="34" charset="0"/>
              </a:rPr>
              <a:t>, CT: Graphics Press; 2001.</a:t>
            </a:r>
          </a:p>
        </p:txBody>
      </p:sp>
      <p:pic>
        <p:nvPicPr>
          <p:cNvPr id="3" name="Picture 2"/>
          <p:cNvPicPr>
            <a:picLocks noChangeAspect="1"/>
          </p:cNvPicPr>
          <p:nvPr/>
        </p:nvPicPr>
        <p:blipFill rotWithShape="1">
          <a:blip r:embed="rId3"/>
          <a:srcRect l="49167" t="17500" r="35833" b="55000"/>
          <a:stretch/>
        </p:blipFill>
        <p:spPr>
          <a:xfrm>
            <a:off x="6169344" y="787552"/>
            <a:ext cx="1752600" cy="2142067"/>
          </a:xfrm>
          <a:prstGeom prst="rect">
            <a:avLst/>
          </a:prstGeom>
        </p:spPr>
      </p:pic>
    </p:spTree>
    <p:extLst>
      <p:ext uri="{BB962C8B-B14F-4D97-AF65-F5344CB8AC3E}">
        <p14:creationId xmlns:p14="http://schemas.microsoft.com/office/powerpoint/2010/main" val="37116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09600" y="3048000"/>
            <a:ext cx="7391400" cy="1981200"/>
          </a:xfrm>
        </p:spPr>
        <p:txBody>
          <a:bodyPr>
            <a:noAutofit/>
          </a:bodyPr>
          <a:lstStyle/>
          <a:p>
            <a:pPr marL="0" indent="0">
              <a:buNone/>
            </a:pPr>
            <a:r>
              <a:rPr lang="en-US" altLang="en-US" dirty="0" smtClean="0">
                <a:solidFill>
                  <a:schemeClr val="tx1"/>
                </a:solidFill>
                <a:latin typeface="Calibri Light" panose="020F0302020204030204" pitchFamily="34" charset="0"/>
              </a:rPr>
              <a:t>Some examples</a:t>
            </a:r>
          </a:p>
          <a:p>
            <a:pPr marL="0" indent="0">
              <a:buNone/>
            </a:pPr>
            <a:endParaRPr lang="en-US" altLang="en-US" sz="2800" dirty="0">
              <a:solidFill>
                <a:schemeClr val="tx1"/>
              </a:solidFill>
              <a:latin typeface="Calibri Light" panose="020F0302020204030204" pitchFamily="34" charset="0"/>
            </a:endParaRPr>
          </a:p>
          <a:p>
            <a:pPr algn="ctr"/>
            <a:endParaRPr lang="en-US" altLang="en-US" sz="2800" dirty="0" smtClean="0">
              <a:solidFill>
                <a:schemeClr val="accent1"/>
              </a:solidFill>
            </a:endParaRPr>
          </a:p>
        </p:txBody>
      </p:sp>
    </p:spTree>
    <p:extLst>
      <p:ext uri="{BB962C8B-B14F-4D97-AF65-F5344CB8AC3E}">
        <p14:creationId xmlns:p14="http://schemas.microsoft.com/office/powerpoint/2010/main" val="232573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8000" y="6356350"/>
            <a:ext cx="2133600" cy="365125"/>
          </a:xfrm>
        </p:spPr>
        <p:txBody>
          <a:bodyPr/>
          <a:lstStyle/>
          <a:p>
            <a:fld id="{1C72A743-7727-4FBA-9DB1-7B919BB1984B}" type="slidenum">
              <a:rPr lang="en-US" smtClean="0">
                <a:solidFill>
                  <a:srgbClr val="000000">
                    <a:tint val="75000"/>
                  </a:srgbClr>
                </a:solidFill>
              </a:rPr>
              <a:pPr/>
              <a:t>18</a:t>
            </a:fld>
            <a:endParaRPr lang="en-US">
              <a:solidFill>
                <a:srgbClr val="000000">
                  <a:tint val="75000"/>
                </a:srgbClr>
              </a:solidFill>
            </a:endParaRPr>
          </a:p>
        </p:txBody>
      </p:sp>
      <p:graphicFrame>
        <p:nvGraphicFramePr>
          <p:cNvPr id="5" name="Chart 4"/>
          <p:cNvGraphicFramePr/>
          <p:nvPr>
            <p:extLst>
              <p:ext uri="{D42A27DB-BD31-4B8C-83A1-F6EECF244321}">
                <p14:modId xmlns:p14="http://schemas.microsoft.com/office/powerpoint/2010/main" val="2556597798"/>
              </p:ext>
            </p:extLst>
          </p:nvPr>
        </p:nvGraphicFramePr>
        <p:xfrm>
          <a:off x="76200" y="455375"/>
          <a:ext cx="8534400" cy="55880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082770" y="823143"/>
            <a:ext cx="7086600" cy="584775"/>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Gill Sans MT"/>
              </a:rPr>
              <a:t>Clinic Performance</a:t>
            </a:r>
          </a:p>
          <a:p>
            <a:pPr algn="ctr" fontAlgn="auto">
              <a:spcBef>
                <a:spcPts val="0"/>
              </a:spcBef>
              <a:spcAft>
                <a:spcPts val="0"/>
              </a:spcAft>
            </a:pPr>
            <a:r>
              <a:rPr lang="en-US" sz="1400" dirty="0" smtClean="0">
                <a:solidFill>
                  <a:srgbClr val="000000"/>
                </a:solidFill>
                <a:latin typeface="Gill Sans MT"/>
              </a:rPr>
              <a:t>May –November 2016</a:t>
            </a:r>
            <a:endParaRPr lang="en-US" sz="1400" dirty="0">
              <a:solidFill>
                <a:srgbClr val="768692"/>
              </a:solidFill>
              <a:latin typeface="Gill Sans MT"/>
            </a:endParaRPr>
          </a:p>
        </p:txBody>
      </p:sp>
    </p:spTree>
    <p:extLst>
      <p:ext uri="{BB962C8B-B14F-4D97-AF65-F5344CB8AC3E}">
        <p14:creationId xmlns:p14="http://schemas.microsoft.com/office/powerpoint/2010/main" val="1033471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8000" y="6356350"/>
            <a:ext cx="2133600" cy="365125"/>
          </a:xfrm>
        </p:spPr>
        <p:txBody>
          <a:bodyPr/>
          <a:lstStyle/>
          <a:p>
            <a:fld id="{1C72A743-7727-4FBA-9DB1-7B919BB1984B}" type="slidenum">
              <a:rPr lang="en-US" smtClean="0">
                <a:solidFill>
                  <a:srgbClr val="000000">
                    <a:tint val="75000"/>
                  </a:srgbClr>
                </a:solidFill>
              </a:rPr>
              <a:pPr/>
              <a:t>19</a:t>
            </a:fld>
            <a:endParaRPr lang="en-US">
              <a:solidFill>
                <a:srgbClr val="000000">
                  <a:tint val="75000"/>
                </a:srgbClr>
              </a:solidFill>
            </a:endParaRPr>
          </a:p>
        </p:txBody>
      </p:sp>
      <p:graphicFrame>
        <p:nvGraphicFramePr>
          <p:cNvPr id="5" name="Chart 4"/>
          <p:cNvGraphicFramePr/>
          <p:nvPr>
            <p:extLst>
              <p:ext uri="{D42A27DB-BD31-4B8C-83A1-F6EECF244321}">
                <p14:modId xmlns:p14="http://schemas.microsoft.com/office/powerpoint/2010/main" val="3590856013"/>
              </p:ext>
            </p:extLst>
          </p:nvPr>
        </p:nvGraphicFramePr>
        <p:xfrm>
          <a:off x="533400" y="1540270"/>
          <a:ext cx="7391400"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166270" y="1349727"/>
            <a:ext cx="7086600" cy="584775"/>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Gill Sans MT"/>
              </a:rPr>
              <a:t>Clinic </a:t>
            </a:r>
            <a:r>
              <a:rPr lang="en-US" dirty="0" smtClean="0">
                <a:solidFill>
                  <a:srgbClr val="000000"/>
                </a:solidFill>
                <a:latin typeface="Gill Sans MT"/>
              </a:rPr>
              <a:t>XYZ </a:t>
            </a:r>
            <a:r>
              <a:rPr lang="en-US" dirty="0" smtClean="0">
                <a:solidFill>
                  <a:srgbClr val="000000"/>
                </a:solidFill>
                <a:latin typeface="Gill Sans MT"/>
              </a:rPr>
              <a:t>showed the greatest improvement in performance.</a:t>
            </a:r>
          </a:p>
          <a:p>
            <a:pPr fontAlgn="auto">
              <a:spcBef>
                <a:spcPts val="0"/>
              </a:spcBef>
              <a:spcAft>
                <a:spcPts val="0"/>
              </a:spcAft>
            </a:pPr>
            <a:r>
              <a:rPr lang="en-US" sz="1400" dirty="0" smtClean="0">
                <a:solidFill>
                  <a:srgbClr val="000000"/>
                </a:solidFill>
                <a:latin typeface="Gill Sans MT"/>
              </a:rPr>
              <a:t>May –November 2016</a:t>
            </a:r>
            <a:endParaRPr lang="en-US" sz="1400" dirty="0">
              <a:solidFill>
                <a:srgbClr val="768692"/>
              </a:solidFill>
              <a:latin typeface="Gill Sans MT"/>
            </a:endParaRPr>
          </a:p>
        </p:txBody>
      </p:sp>
      <p:sp>
        <p:nvSpPr>
          <p:cNvPr id="2" name="Rectangle 1"/>
          <p:cNvSpPr/>
          <p:nvPr/>
        </p:nvSpPr>
        <p:spPr>
          <a:xfrm>
            <a:off x="198371" y="468029"/>
            <a:ext cx="1333500" cy="37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redesigned</a:t>
            </a:r>
            <a:endParaRPr lang="en-US" dirty="0"/>
          </a:p>
        </p:txBody>
      </p:sp>
      <p:sp>
        <p:nvSpPr>
          <p:cNvPr id="7" name="Rectangular Callout 6"/>
          <p:cNvSpPr/>
          <p:nvPr/>
        </p:nvSpPr>
        <p:spPr>
          <a:xfrm>
            <a:off x="7452770" y="562902"/>
            <a:ext cx="1600200" cy="1371600"/>
          </a:xfrm>
          <a:prstGeom prst="wedgeRectCallout">
            <a:avLst>
              <a:gd name="adj1" fmla="val -63198"/>
              <a:gd name="adj2" fmla="val 119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 clear title gives the reader the takeaway</a:t>
            </a:r>
            <a:endParaRPr lang="en-US" dirty="0"/>
          </a:p>
        </p:txBody>
      </p:sp>
    </p:spTree>
    <p:extLst>
      <p:ext uri="{BB962C8B-B14F-4D97-AF65-F5344CB8AC3E}">
        <p14:creationId xmlns:p14="http://schemas.microsoft.com/office/powerpoint/2010/main" val="148655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2193"/>
            <a:ext cx="7886700" cy="1325563"/>
          </a:xfrm>
        </p:spPr>
        <p:txBody>
          <a:bodyPr/>
          <a:lstStyle/>
          <a:p>
            <a:r>
              <a:rPr lang="en-US" sz="3200" dirty="0" smtClean="0"/>
              <a:t>Objectives</a:t>
            </a:r>
            <a:endParaRPr lang="en-US" sz="3200" dirty="0"/>
          </a:p>
        </p:txBody>
      </p:sp>
      <p:sp>
        <p:nvSpPr>
          <p:cNvPr id="3" name="Content Placeholder 2"/>
          <p:cNvSpPr>
            <a:spLocks noGrp="1"/>
          </p:cNvSpPr>
          <p:nvPr>
            <p:ph idx="1"/>
          </p:nvPr>
        </p:nvSpPr>
        <p:spPr>
          <a:xfrm>
            <a:off x="628650" y="1825625"/>
            <a:ext cx="7886700" cy="3779809"/>
          </a:xfrm>
        </p:spPr>
        <p:txBody>
          <a:bodyPr/>
          <a:lstStyle/>
          <a:p>
            <a:pPr lvl="0"/>
            <a:r>
              <a:rPr lang="en-US" dirty="0" smtClean="0">
                <a:latin typeface="+mj-lt"/>
              </a:rPr>
              <a:t>Determine </a:t>
            </a:r>
            <a:r>
              <a:rPr lang="en-US" dirty="0">
                <a:latin typeface="+mj-lt"/>
              </a:rPr>
              <a:t>when data and statistical results are best displayed in text, tables and figures</a:t>
            </a:r>
          </a:p>
          <a:p>
            <a:pPr lvl="0"/>
            <a:r>
              <a:rPr lang="en-US" dirty="0">
                <a:latin typeface="+mj-lt"/>
              </a:rPr>
              <a:t>Identify design features of effective tables and figures</a:t>
            </a:r>
          </a:p>
          <a:p>
            <a:pPr lvl="0"/>
            <a:r>
              <a:rPr lang="en-US" dirty="0">
                <a:latin typeface="+mj-lt"/>
              </a:rPr>
              <a:t>Create tables and figures to summarize data statistical results</a:t>
            </a:r>
          </a:p>
          <a:p>
            <a:pPr lvl="0"/>
            <a:r>
              <a:rPr lang="en-US" dirty="0">
                <a:latin typeface="+mj-lt"/>
              </a:rPr>
              <a:t>Improve data presentation for both scientific and lay audiences</a:t>
            </a:r>
          </a:p>
          <a:p>
            <a:endParaRPr lang="en-US" dirty="0"/>
          </a:p>
        </p:txBody>
      </p:sp>
    </p:spTree>
    <p:extLst>
      <p:ext uri="{BB962C8B-B14F-4D97-AF65-F5344CB8AC3E}">
        <p14:creationId xmlns:p14="http://schemas.microsoft.com/office/powerpoint/2010/main" val="1694846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91" y="381000"/>
            <a:ext cx="8229600" cy="1143000"/>
          </a:xfrm>
        </p:spPr>
        <p:txBody>
          <a:bodyPr/>
          <a:lstStyle/>
          <a:p>
            <a:r>
              <a:rPr lang="en-GB" sz="3200" dirty="0" smtClean="0">
                <a:solidFill>
                  <a:schemeClr val="tx1"/>
                </a:solidFill>
                <a:latin typeface="Calibri Light" panose="020F0302020204030204" pitchFamily="34" charset="0"/>
                <a:cs typeface="Calibri Light" panose="020F0302020204030204" pitchFamily="34" charset="0"/>
              </a:rPr>
              <a:t>Label directly where possible</a:t>
            </a:r>
            <a:br>
              <a:rPr lang="en-GB" sz="3200" dirty="0" smtClean="0">
                <a:solidFill>
                  <a:schemeClr val="tx1"/>
                </a:solidFill>
                <a:latin typeface="Calibri Light" panose="020F0302020204030204" pitchFamily="34" charset="0"/>
                <a:cs typeface="Calibri Light" panose="020F0302020204030204" pitchFamily="34" charset="0"/>
              </a:rPr>
            </a:br>
            <a:r>
              <a:rPr lang="en-GB" sz="3200" dirty="0" smtClean="0">
                <a:solidFill>
                  <a:schemeClr val="tx1"/>
                </a:solidFill>
                <a:latin typeface="Calibri Light" panose="020F0302020204030204" pitchFamily="34" charset="0"/>
                <a:cs typeface="Calibri Light" panose="020F0302020204030204" pitchFamily="34" charset="0"/>
              </a:rPr>
              <a:t>(instead of a legend)</a:t>
            </a:r>
            <a:endParaRPr lang="en-GB" sz="3200" dirty="0">
              <a:solidFill>
                <a:schemeClr val="tx1"/>
              </a:solidFill>
              <a:latin typeface="Calibri Light" panose="020F0302020204030204" pitchFamily="34" charset="0"/>
              <a:cs typeface="Calibri Light" panose="020F0302020204030204" pitchFamily="34" charset="0"/>
            </a:endParaRPr>
          </a:p>
        </p:txBody>
      </p:sp>
      <p:graphicFrame>
        <p:nvGraphicFramePr>
          <p:cNvPr id="9" name="Content Placeholder 8"/>
          <p:cNvGraphicFramePr>
            <a:graphicFrameLocks noGrp="1"/>
          </p:cNvGraphicFramePr>
          <p:nvPr>
            <p:ph idx="1"/>
            <p:extLst/>
          </p:nvPr>
        </p:nvGraphicFramePr>
        <p:xfrm>
          <a:off x="4833700" y="2492896"/>
          <a:ext cx="3853100" cy="3024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8"/>
          <p:cNvGraphicFramePr>
            <a:graphicFrameLocks/>
          </p:cNvGraphicFramePr>
          <p:nvPr>
            <p:extLst/>
          </p:nvPr>
        </p:nvGraphicFramePr>
        <p:xfrm>
          <a:off x="553191" y="2492898"/>
          <a:ext cx="3664024" cy="331311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953000" y="1820213"/>
            <a:ext cx="1333500" cy="37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redesigned</a:t>
            </a:r>
            <a:endParaRPr lang="en-US" dirty="0"/>
          </a:p>
        </p:txBody>
      </p:sp>
    </p:spTree>
    <p:extLst>
      <p:ext uri="{BB962C8B-B14F-4D97-AF65-F5344CB8AC3E}">
        <p14:creationId xmlns:p14="http://schemas.microsoft.com/office/powerpoint/2010/main" val="939455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685800" y="914400"/>
          <a:ext cx="7010400" cy="4902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8726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054402265"/>
              </p:ext>
            </p:extLst>
          </p:nvPr>
        </p:nvGraphicFramePr>
        <p:xfrm>
          <a:off x="1237021" y="1537685"/>
          <a:ext cx="6572250" cy="447857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68286" y="480471"/>
            <a:ext cx="1333500" cy="376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redesigned</a:t>
            </a:r>
            <a:endParaRPr lang="en-US" dirty="0"/>
          </a:p>
        </p:txBody>
      </p:sp>
      <p:sp>
        <p:nvSpPr>
          <p:cNvPr id="3" name="TextBox 2"/>
          <p:cNvSpPr txBox="1"/>
          <p:nvPr/>
        </p:nvSpPr>
        <p:spPr>
          <a:xfrm>
            <a:off x="2009775" y="891354"/>
            <a:ext cx="5715000" cy="646331"/>
          </a:xfrm>
          <a:prstGeom prst="rect">
            <a:avLst/>
          </a:prstGeom>
          <a:noFill/>
        </p:spPr>
        <p:txBody>
          <a:bodyPr wrap="square" rtlCol="0">
            <a:spAutoFit/>
          </a:bodyPr>
          <a:lstStyle/>
          <a:p>
            <a:r>
              <a:rPr lang="en-US" dirty="0" smtClean="0">
                <a:latin typeface="+mj-lt"/>
              </a:rPr>
              <a:t>Across facilities, at least 30% of clients were dissatisfied with the services they received.</a:t>
            </a:r>
            <a:endParaRPr lang="en-US" dirty="0">
              <a:latin typeface="+mj-lt"/>
            </a:endParaRPr>
          </a:p>
        </p:txBody>
      </p:sp>
    </p:spTree>
    <p:extLst>
      <p:ext uri="{BB962C8B-B14F-4D97-AF65-F5344CB8AC3E}">
        <p14:creationId xmlns:p14="http://schemas.microsoft.com/office/powerpoint/2010/main" val="148287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754" y="1263336"/>
            <a:ext cx="3505657" cy="556804"/>
          </a:xfrm>
        </p:spPr>
        <p:txBody>
          <a:bodyPr>
            <a:normAutofit/>
          </a:bodyPr>
          <a:lstStyle/>
          <a:p>
            <a:r>
              <a:rPr lang="en-GB" sz="2400" dirty="0" smtClean="0">
                <a:solidFill>
                  <a:schemeClr val="tx1"/>
                </a:solidFill>
                <a:latin typeface="Calibri Light" panose="020F0302020204030204" pitchFamily="34" charset="0"/>
                <a:cs typeface="Calibri Light" panose="020F0302020204030204" pitchFamily="34" charset="0"/>
              </a:rPr>
              <a:t>Scale y-axis to zero</a:t>
            </a:r>
            <a:endParaRPr lang="en-GB" sz="2400" dirty="0">
              <a:solidFill>
                <a:schemeClr val="tx1"/>
              </a:solidFill>
              <a:latin typeface="Calibri Light" panose="020F0302020204030204" pitchFamily="34" charset="0"/>
              <a:cs typeface="Calibri Light" panose="020F030202020403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4686414"/>
              </p:ext>
            </p:extLst>
          </p:nvPr>
        </p:nvGraphicFramePr>
        <p:xfrm>
          <a:off x="1092747" y="1735254"/>
          <a:ext cx="2634427" cy="3922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969564451"/>
              </p:ext>
            </p:extLst>
          </p:nvPr>
        </p:nvGraphicFramePr>
        <p:xfrm>
          <a:off x="4880882" y="1615985"/>
          <a:ext cx="2772249" cy="377119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261322" y="3879072"/>
            <a:ext cx="381195" cy="369332"/>
          </a:xfrm>
          <a:prstGeom prst="rect">
            <a:avLst/>
          </a:prstGeom>
          <a:noFill/>
        </p:spPr>
        <p:txBody>
          <a:bodyPr wrap="none" rtlCol="0">
            <a:spAutoFit/>
          </a:bodyPr>
          <a:lstStyle/>
          <a:p>
            <a:r>
              <a:rPr lang="en-GB" dirty="0" smtClean="0"/>
              <a:t>to</a:t>
            </a:r>
            <a:endParaRPr lang="en-GB" dirty="0"/>
          </a:p>
        </p:txBody>
      </p:sp>
      <p:sp>
        <p:nvSpPr>
          <p:cNvPr id="10" name="Title 1"/>
          <p:cNvSpPr txBox="1">
            <a:spLocks/>
          </p:cNvSpPr>
          <p:nvPr/>
        </p:nvSpPr>
        <p:spPr bwMode="auto">
          <a:xfrm>
            <a:off x="54754" y="479281"/>
            <a:ext cx="2286000" cy="71596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r>
              <a:rPr lang="en-US" sz="3200" dirty="0" smtClean="0">
                <a:solidFill>
                  <a:schemeClr val="tx1"/>
                </a:solidFill>
                <a:latin typeface="Calibri Light" panose="020F0302020204030204" pitchFamily="34" charset="0"/>
                <a:cs typeface="Calibri Light" panose="020F0302020204030204" pitchFamily="34" charset="0"/>
              </a:rPr>
              <a:t>Integrity</a:t>
            </a:r>
            <a:endParaRPr lang="en-US" sz="3200" dirty="0">
              <a:solidFill>
                <a:schemeClr val="tx1"/>
              </a:solidFill>
              <a:latin typeface="Calibri Light" panose="020F0302020204030204" pitchFamily="34" charset="0"/>
              <a:cs typeface="Calibri Light" panose="020F0302020204030204" pitchFamily="34" charset="0"/>
            </a:endParaRPr>
          </a:p>
        </p:txBody>
      </p:sp>
      <p:sp>
        <p:nvSpPr>
          <p:cNvPr id="3" name="TextBox 2"/>
          <p:cNvSpPr txBox="1"/>
          <p:nvPr/>
        </p:nvSpPr>
        <p:spPr>
          <a:xfrm>
            <a:off x="1547252" y="5761990"/>
            <a:ext cx="7162800" cy="369332"/>
          </a:xfrm>
          <a:prstGeom prst="rect">
            <a:avLst/>
          </a:prstGeom>
          <a:noFill/>
        </p:spPr>
        <p:txBody>
          <a:bodyPr wrap="square" rtlCol="0">
            <a:spAutoFit/>
          </a:bodyPr>
          <a:lstStyle/>
          <a:p>
            <a:r>
              <a:rPr lang="en-US" dirty="0" smtClean="0"/>
              <a:t>If these are means – use a different format… More on this later</a:t>
            </a:r>
            <a:endParaRPr lang="en-US" dirty="0"/>
          </a:p>
        </p:txBody>
      </p:sp>
    </p:spTree>
    <p:extLst>
      <p:ext uri="{BB962C8B-B14F-4D97-AF65-F5344CB8AC3E}">
        <p14:creationId xmlns:p14="http://schemas.microsoft.com/office/powerpoint/2010/main" val="3961672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0073" y="588820"/>
            <a:ext cx="7886700" cy="708062"/>
          </a:xfrm>
        </p:spPr>
        <p:txBody>
          <a:bodyPr/>
          <a:lstStyle/>
          <a:p>
            <a:r>
              <a:rPr lang="en-GB" sz="2400" dirty="0" smtClean="0">
                <a:solidFill>
                  <a:schemeClr val="tx1"/>
                </a:solidFill>
                <a:latin typeface="Calibri Light" panose="020F0302020204030204" pitchFamily="34" charset="0"/>
                <a:cs typeface="Calibri Light" panose="020F0302020204030204" pitchFamily="34" charset="0"/>
              </a:rPr>
              <a:t>Exceptions to scaling to zero</a:t>
            </a:r>
            <a:endParaRPr lang="en-US" sz="2400" dirty="0">
              <a:solidFill>
                <a:schemeClr val="tx1"/>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5687" y="1475785"/>
            <a:ext cx="9149687" cy="5448179"/>
          </a:xfrm>
          <a:prstGeom prst="rect">
            <a:avLst/>
          </a:prstGeom>
        </p:spPr>
      </p:pic>
      <p:sp>
        <p:nvSpPr>
          <p:cNvPr id="5" name="Title 1"/>
          <p:cNvSpPr txBox="1">
            <a:spLocks/>
          </p:cNvSpPr>
          <p:nvPr/>
        </p:nvSpPr>
        <p:spPr bwMode="auto">
          <a:xfrm>
            <a:off x="49279" y="402017"/>
            <a:ext cx="2286000" cy="71596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r>
              <a:rPr lang="en-US" sz="3200" dirty="0" smtClean="0">
                <a:solidFill>
                  <a:schemeClr val="tx1"/>
                </a:solidFill>
                <a:latin typeface="Calibri Light" panose="020F0302020204030204" pitchFamily="34" charset="0"/>
                <a:cs typeface="Calibri Light" panose="020F0302020204030204" pitchFamily="34" charset="0"/>
              </a:rPr>
              <a:t>Integrity</a:t>
            </a:r>
            <a:endParaRPr lang="en-US"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2460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9017" y="1194197"/>
            <a:ext cx="8773857" cy="4804440"/>
          </a:xfrm>
          <a:prstGeom prst="rect">
            <a:avLst/>
          </a:prstGeom>
        </p:spPr>
      </p:pic>
      <p:sp>
        <p:nvSpPr>
          <p:cNvPr id="3" name="Title 1"/>
          <p:cNvSpPr txBox="1">
            <a:spLocks/>
          </p:cNvSpPr>
          <p:nvPr/>
        </p:nvSpPr>
        <p:spPr bwMode="auto">
          <a:xfrm>
            <a:off x="49279" y="357981"/>
            <a:ext cx="2286000" cy="71596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r>
              <a:rPr lang="en-US" sz="3200" dirty="0" smtClean="0">
                <a:solidFill>
                  <a:schemeClr val="tx1"/>
                </a:solidFill>
                <a:latin typeface="Calibri Light" panose="020F0302020204030204" pitchFamily="34" charset="0"/>
                <a:cs typeface="Calibri Light" panose="020F0302020204030204" pitchFamily="34" charset="0"/>
              </a:rPr>
              <a:t>Integrity</a:t>
            </a:r>
            <a:endParaRPr lang="en-US"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82301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500" t="37500" r="45000" b="11250"/>
          <a:stretch/>
        </p:blipFill>
        <p:spPr>
          <a:xfrm>
            <a:off x="457200" y="749587"/>
            <a:ext cx="7521498" cy="5410200"/>
          </a:xfrm>
          <a:prstGeom prst="rect">
            <a:avLst/>
          </a:prstGeom>
        </p:spPr>
      </p:pic>
      <p:pic>
        <p:nvPicPr>
          <p:cNvPr id="15"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806" y="6174804"/>
            <a:ext cx="931862" cy="41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3"/>
          <p:cNvSpPr>
            <a:spLocks noChangeArrowheads="1"/>
          </p:cNvSpPr>
          <p:nvPr/>
        </p:nvSpPr>
        <p:spPr bwMode="auto">
          <a:xfrm>
            <a:off x="7323669" y="6285785"/>
            <a:ext cx="1667932" cy="261610"/>
          </a:xfrm>
          <a:prstGeom prst="rect">
            <a:avLst/>
          </a:prstGeom>
          <a:noFill/>
          <a:ln>
            <a:noFill/>
          </a:ln>
          <a:extLst/>
        </p:spPr>
        <p:txBody>
          <a:bodyPr wrap="square">
            <a:spAutoFit/>
          </a:bodyPr>
          <a:lstStyle>
            <a:lvl1pPr>
              <a:defRPr sz="2400">
                <a:solidFill>
                  <a:schemeClr val="tx1"/>
                </a:solidFill>
                <a:latin typeface="Arial" pitchFamily="34" charset="0"/>
                <a:ea typeface="Osaka" charset="-128"/>
              </a:defRPr>
            </a:lvl1pPr>
            <a:lvl2pPr marL="742950" indent="-285750">
              <a:defRPr sz="2400">
                <a:solidFill>
                  <a:schemeClr val="tx1"/>
                </a:solidFill>
                <a:latin typeface="Arial" pitchFamily="34" charset="0"/>
                <a:ea typeface="Osaka" charset="-128"/>
              </a:defRPr>
            </a:lvl2pPr>
            <a:lvl3pPr marL="1143000" indent="-228600">
              <a:defRPr sz="2400">
                <a:solidFill>
                  <a:schemeClr val="tx1"/>
                </a:solidFill>
                <a:latin typeface="Arial" pitchFamily="34" charset="0"/>
                <a:ea typeface="Osaka" charset="-128"/>
              </a:defRPr>
            </a:lvl3pPr>
            <a:lvl4pPr marL="1600200" indent="-228600">
              <a:defRPr sz="2400">
                <a:solidFill>
                  <a:schemeClr val="tx1"/>
                </a:solidFill>
                <a:latin typeface="Arial" pitchFamily="34" charset="0"/>
                <a:ea typeface="Osaka" charset="-128"/>
              </a:defRPr>
            </a:lvl4pPr>
            <a:lvl5pPr marL="2057400" indent="-228600">
              <a:defRPr sz="2400">
                <a:solidFill>
                  <a:schemeClr val="tx1"/>
                </a:solidFill>
                <a:latin typeface="Arial" pitchFamily="34" charset="0"/>
                <a:ea typeface="Osaka" charset="-128"/>
              </a:defRPr>
            </a:lvl5pPr>
            <a:lvl6pPr marL="2514600" indent="-228600" eaLnBrk="0" fontAlgn="base" hangingPunct="0">
              <a:spcBef>
                <a:spcPct val="0"/>
              </a:spcBef>
              <a:spcAft>
                <a:spcPct val="0"/>
              </a:spcAft>
              <a:defRPr sz="2400">
                <a:solidFill>
                  <a:schemeClr val="tx1"/>
                </a:solidFill>
                <a:latin typeface="Arial" pitchFamily="34" charset="0"/>
                <a:ea typeface="Osaka" charset="-128"/>
              </a:defRPr>
            </a:lvl6pPr>
            <a:lvl7pPr marL="2971800" indent="-228600" eaLnBrk="0" fontAlgn="base" hangingPunct="0">
              <a:spcBef>
                <a:spcPct val="0"/>
              </a:spcBef>
              <a:spcAft>
                <a:spcPct val="0"/>
              </a:spcAft>
              <a:defRPr sz="2400">
                <a:solidFill>
                  <a:schemeClr val="tx1"/>
                </a:solidFill>
                <a:latin typeface="Arial" pitchFamily="34" charset="0"/>
                <a:ea typeface="Osaka" charset="-128"/>
              </a:defRPr>
            </a:lvl7pPr>
            <a:lvl8pPr marL="3429000" indent="-228600" eaLnBrk="0" fontAlgn="base" hangingPunct="0">
              <a:spcBef>
                <a:spcPct val="0"/>
              </a:spcBef>
              <a:spcAft>
                <a:spcPct val="0"/>
              </a:spcAft>
              <a:defRPr sz="2400">
                <a:solidFill>
                  <a:schemeClr val="tx1"/>
                </a:solidFill>
                <a:latin typeface="Arial" pitchFamily="34" charset="0"/>
                <a:ea typeface="Osaka" charset="-128"/>
              </a:defRPr>
            </a:lvl8pPr>
            <a:lvl9pPr marL="3886200" indent="-228600" eaLnBrk="0" fontAlgn="base" hangingPunct="0">
              <a:spcBef>
                <a:spcPct val="0"/>
              </a:spcBef>
              <a:spcAft>
                <a:spcPct val="0"/>
              </a:spcAft>
              <a:defRPr sz="2400">
                <a:solidFill>
                  <a:schemeClr val="tx1"/>
                </a:solidFill>
                <a:latin typeface="Arial" pitchFamily="34" charset="0"/>
                <a:ea typeface="Osaka" charset="-128"/>
              </a:defRPr>
            </a:lvl9pPr>
          </a:lstStyle>
          <a:p>
            <a:pPr fontAlgn="auto">
              <a:spcBef>
                <a:spcPts val="0"/>
              </a:spcBef>
              <a:spcAft>
                <a:spcPts val="0"/>
              </a:spcAft>
              <a:defRPr/>
            </a:pPr>
            <a:r>
              <a:rPr lang="en-US" altLang="en-US" sz="1100" dirty="0" smtClean="0">
                <a:solidFill>
                  <a:schemeClr val="bg1"/>
                </a:solidFill>
                <a:cs typeface="+mn-cs"/>
              </a:rPr>
              <a:t>School of Public Health</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668" y="6135075"/>
            <a:ext cx="1159932" cy="527396"/>
          </a:xfrm>
          <a:prstGeom prst="rect">
            <a:avLst/>
          </a:prstGeom>
        </p:spPr>
      </p:pic>
      <p:sp>
        <p:nvSpPr>
          <p:cNvPr id="3" name="Rectangle 2"/>
          <p:cNvSpPr/>
          <p:nvPr/>
        </p:nvSpPr>
        <p:spPr>
          <a:xfrm>
            <a:off x="2819400" y="457200"/>
            <a:ext cx="6248400" cy="584775"/>
          </a:xfrm>
          <a:prstGeom prst="rect">
            <a:avLst/>
          </a:prstGeom>
        </p:spPr>
        <p:txBody>
          <a:bodyPr wrap="square">
            <a:spAutoFit/>
          </a:bodyPr>
          <a:lstStyle/>
          <a:p>
            <a:r>
              <a:rPr lang="en-US" sz="3200" dirty="0" smtClean="0">
                <a:latin typeface="Calibri Light" panose="020F0302020204030204" pitchFamily="34" charset="0"/>
              </a:rPr>
              <a:t>When to use text, tables and figures</a:t>
            </a:r>
            <a:endParaRPr lang="en-US" sz="3200" dirty="0">
              <a:latin typeface="Calibri Light" panose="020F0302020204030204" pitchFamily="34" charset="0"/>
            </a:endParaRPr>
          </a:p>
        </p:txBody>
      </p:sp>
    </p:spTree>
    <p:extLst>
      <p:ext uri="{BB962C8B-B14F-4D97-AF65-F5344CB8AC3E}">
        <p14:creationId xmlns:p14="http://schemas.microsoft.com/office/powerpoint/2010/main" val="4062235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457200" y="973394"/>
            <a:ext cx="8382000" cy="4525963"/>
          </a:xfrm>
        </p:spPr>
        <p:txBody>
          <a:bodyPr/>
          <a:lstStyle/>
          <a:p>
            <a:pPr marL="0" indent="0">
              <a:buNone/>
            </a:pPr>
            <a:r>
              <a:rPr lang="en-US" altLang="en-US" dirty="0" smtClean="0">
                <a:solidFill>
                  <a:schemeClr val="tx1"/>
                </a:solidFill>
                <a:latin typeface="Calibri Light" panose="020F0302020204030204" pitchFamily="34" charset="0"/>
                <a:cs typeface="Calibri Light" panose="020F0302020204030204" pitchFamily="34" charset="0"/>
              </a:rPr>
              <a:t>Text</a:t>
            </a:r>
          </a:p>
          <a:p>
            <a:pPr marL="0" indent="0">
              <a:buNone/>
            </a:pPr>
            <a:endParaRPr lang="en-US" altLang="en-US" dirty="0" smtClean="0">
              <a:solidFill>
                <a:schemeClr val="tx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A few numbers</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Data that are secondary or ancillary to main analysis </a:t>
            </a:r>
          </a:p>
        </p:txBody>
      </p:sp>
    </p:spTree>
    <p:extLst>
      <p:ext uri="{BB962C8B-B14F-4D97-AF65-F5344CB8AC3E}">
        <p14:creationId xmlns:p14="http://schemas.microsoft.com/office/powerpoint/2010/main" val="2704629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388374" y="968477"/>
            <a:ext cx="8229600" cy="4525963"/>
          </a:xfrm>
        </p:spPr>
        <p:txBody>
          <a:bodyPr/>
          <a:lstStyle/>
          <a:p>
            <a:pPr marL="0" indent="0">
              <a:buNone/>
            </a:pPr>
            <a:r>
              <a:rPr lang="en-US" altLang="en-US" dirty="0" smtClean="0">
                <a:solidFill>
                  <a:schemeClr val="tx1"/>
                </a:solidFill>
                <a:latin typeface="Calibri Light" panose="020F0302020204030204" pitchFamily="34" charset="0"/>
                <a:cs typeface="Calibri Light" panose="020F0302020204030204" pitchFamily="34" charset="0"/>
              </a:rPr>
              <a:t>Tables</a:t>
            </a:r>
          </a:p>
          <a:p>
            <a:pPr marL="0" indent="0">
              <a:buNone/>
            </a:pPr>
            <a:endParaRPr lang="en-US" altLang="en-US" dirty="0" smtClean="0">
              <a:solidFill>
                <a:schemeClr val="tx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Many data points to present and exact values are important</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Main findings (often readers turn to tables before reading text)</a:t>
            </a:r>
          </a:p>
          <a:p>
            <a:endParaRPr lang="en-US" altLang="en-US" dirty="0" smtClean="0">
              <a:solidFill>
                <a:schemeClr val="tx1"/>
              </a:solidFill>
            </a:endParaRPr>
          </a:p>
        </p:txBody>
      </p:sp>
    </p:spTree>
    <p:extLst>
      <p:ext uri="{BB962C8B-B14F-4D97-AF65-F5344CB8AC3E}">
        <p14:creationId xmlns:p14="http://schemas.microsoft.com/office/powerpoint/2010/main" val="2719285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381000" y="978310"/>
            <a:ext cx="8229600" cy="4525963"/>
          </a:xfrm>
        </p:spPr>
        <p:txBody>
          <a:bodyPr/>
          <a:lstStyle/>
          <a:p>
            <a:pPr marL="0" indent="0">
              <a:buNone/>
            </a:pPr>
            <a:r>
              <a:rPr lang="en-US" altLang="en-US" dirty="0" smtClean="0">
                <a:solidFill>
                  <a:schemeClr val="tx1"/>
                </a:solidFill>
                <a:latin typeface="Calibri Light" panose="020F0302020204030204" pitchFamily="34" charset="0"/>
                <a:cs typeface="Calibri Light" panose="020F0302020204030204" pitchFamily="34" charset="0"/>
              </a:rPr>
              <a:t>Figures</a:t>
            </a:r>
          </a:p>
          <a:p>
            <a:pPr marL="0" indent="0">
              <a:buNone/>
            </a:pPr>
            <a:endParaRPr lang="en-US" altLang="en-US" dirty="0" smtClean="0">
              <a:solidFill>
                <a:schemeClr val="tx1"/>
              </a:solidFill>
              <a:latin typeface="Calibri Light" panose="020F0302020204030204" pitchFamily="34" charset="0"/>
              <a:cs typeface="Calibri Light" panose="020F0302020204030204" pitchFamily="34" charset="0"/>
            </a:endParaRP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Distributions</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Complex relationships among variables</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Trends over time</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Geographic variation</a:t>
            </a:r>
          </a:p>
          <a:p>
            <a:pPr lvl="1">
              <a:buFont typeface="Arial" panose="020B0604020202020204" pitchFamily="34" charset="0"/>
              <a:buChar char="•"/>
            </a:pPr>
            <a:r>
              <a:rPr lang="en-US" altLang="en-US" dirty="0" smtClean="0">
                <a:solidFill>
                  <a:schemeClr val="tx1"/>
                </a:solidFill>
                <a:latin typeface="Calibri Light" panose="020F0302020204030204" pitchFamily="34" charset="0"/>
                <a:cs typeface="Calibri Light" panose="020F0302020204030204" pitchFamily="34" charset="0"/>
              </a:rPr>
              <a:t>Main findings (often readers turn to figures before reading text)</a:t>
            </a:r>
          </a:p>
          <a:p>
            <a:endParaRPr lang="en-US" altLang="en-US" dirty="0" smtClean="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1746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8650" y="593726"/>
            <a:ext cx="7886700" cy="1325563"/>
          </a:xfrm>
        </p:spPr>
        <p:txBody>
          <a:bodyPr/>
          <a:lstStyle/>
          <a:p>
            <a:r>
              <a:rPr lang="en-US" altLang="en-US" sz="3200" dirty="0" smtClean="0"/>
              <a:t>Design principles – Big picture</a:t>
            </a:r>
          </a:p>
        </p:txBody>
      </p:sp>
      <p:sp>
        <p:nvSpPr>
          <p:cNvPr id="8195" name="Content Placeholder 2"/>
          <p:cNvSpPr>
            <a:spLocks noGrp="1"/>
          </p:cNvSpPr>
          <p:nvPr>
            <p:ph idx="1"/>
          </p:nvPr>
        </p:nvSpPr>
        <p:spPr>
          <a:xfrm>
            <a:off x="628650" y="1491329"/>
            <a:ext cx="7886700" cy="4351338"/>
          </a:xfrm>
        </p:spPr>
        <p:txBody>
          <a:bodyPr/>
          <a:lstStyle/>
          <a:p>
            <a:pPr>
              <a:defRPr/>
            </a:pPr>
            <a:r>
              <a:rPr lang="en-US" altLang="en-US" dirty="0" smtClean="0">
                <a:latin typeface="+mj-lt"/>
              </a:rPr>
              <a:t>Generate interest </a:t>
            </a:r>
          </a:p>
          <a:p>
            <a:pPr>
              <a:defRPr/>
            </a:pPr>
            <a:r>
              <a:rPr lang="en-US" altLang="en-US" dirty="0" smtClean="0">
                <a:latin typeface="+mj-lt"/>
              </a:rPr>
              <a:t>Provoke thought</a:t>
            </a:r>
          </a:p>
          <a:p>
            <a:pPr>
              <a:defRPr/>
            </a:pPr>
            <a:r>
              <a:rPr lang="en-US" altLang="en-US" dirty="0" smtClean="0">
                <a:latin typeface="+mj-lt"/>
              </a:rPr>
              <a:t>Motivate reader/consumer to want to know more</a:t>
            </a:r>
          </a:p>
          <a:p>
            <a:pPr>
              <a:defRPr/>
            </a:pPr>
            <a:endParaRPr lang="en-US" altLang="en-US" dirty="0" smtClean="0">
              <a:latin typeface="+mj-lt"/>
            </a:endParaRPr>
          </a:p>
          <a:p>
            <a:pPr marL="0" indent="0">
              <a:buNone/>
              <a:defRPr/>
            </a:pPr>
            <a:endParaRPr lang="en-US" altLang="en-US" dirty="0">
              <a:latin typeface="+mj-lt"/>
            </a:endParaRPr>
          </a:p>
          <a:p>
            <a:pPr marL="0" indent="0">
              <a:buNone/>
              <a:defRPr/>
            </a:pPr>
            <a:endParaRPr lang="en-US" altLang="en-US" dirty="0" smtClean="0">
              <a:latin typeface="+mj-lt"/>
            </a:endParaRPr>
          </a:p>
          <a:p>
            <a:pPr marL="0" indent="0">
              <a:buNone/>
              <a:defRPr/>
            </a:pPr>
            <a:endParaRPr lang="en-US" altLang="en-US" dirty="0" smtClean="0"/>
          </a:p>
          <a:p>
            <a:pPr>
              <a:defRPr/>
            </a:pPr>
            <a:endParaRPr lang="en-US" altLang="en-US" dirty="0" smtClean="0"/>
          </a:p>
          <a:p>
            <a:pPr>
              <a:defRPr/>
            </a:pPr>
            <a:endParaRPr lang="en-US" altLang="en-US" dirty="0" smtClean="0"/>
          </a:p>
        </p:txBody>
      </p:sp>
      <p:sp>
        <p:nvSpPr>
          <p:cNvPr id="8196" name="Rectangle 1"/>
          <p:cNvSpPr>
            <a:spLocks noChangeArrowheads="1"/>
          </p:cNvSpPr>
          <p:nvPr/>
        </p:nvSpPr>
        <p:spPr bwMode="auto">
          <a:xfrm>
            <a:off x="2663160" y="3765999"/>
            <a:ext cx="3473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US" altLang="en-US" sz="3200" b="1" dirty="0">
                <a:latin typeface="+mj-lt"/>
              </a:rPr>
              <a:t>Know your audience</a:t>
            </a:r>
          </a:p>
        </p:txBody>
      </p:sp>
    </p:spTree>
    <p:extLst>
      <p:ext uri="{BB962C8B-B14F-4D97-AF65-F5344CB8AC3E}">
        <p14:creationId xmlns:p14="http://schemas.microsoft.com/office/powerpoint/2010/main" val="4130244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133600"/>
            <a:ext cx="8686800" cy="2357568"/>
          </a:xfrm>
          <a:prstGeom prst="rect">
            <a:avLst/>
          </a:prstGeom>
          <a:noFill/>
        </p:spPr>
        <p:txBody>
          <a:bodyPr wrap="square" rtlCol="0">
            <a:spAutoFit/>
          </a:bodyPr>
          <a:lstStyle/>
          <a:p>
            <a:pPr>
              <a:lnSpc>
                <a:spcPct val="80000"/>
              </a:lnSpc>
            </a:pPr>
            <a:r>
              <a:rPr lang="en-US" sz="3200" dirty="0" smtClean="0">
                <a:latin typeface="Calibri Light" panose="020F0302020204030204" pitchFamily="34" charset="0"/>
                <a:cs typeface="Calibri Light" panose="020F0302020204030204" pitchFamily="34" charset="0"/>
              </a:rPr>
              <a:t>Many figures, charts and graphs are iterations on a few basic types </a:t>
            </a:r>
          </a:p>
          <a:p>
            <a:endParaRPr lang="en-US" sz="3200" dirty="0">
              <a:latin typeface="Calibri Light" panose="020F0302020204030204" pitchFamily="34" charset="0"/>
              <a:cs typeface="Calibri Light" panose="020F0302020204030204" pitchFamily="34" charset="0"/>
            </a:endParaRPr>
          </a:p>
          <a:p>
            <a:r>
              <a:rPr lang="en-US" sz="3200" dirty="0" smtClean="0">
                <a:latin typeface="Calibri Light" panose="020F0302020204030204" pitchFamily="34" charset="0"/>
                <a:cs typeface="Calibri Light" panose="020F0302020204030204" pitchFamily="34" charset="0"/>
              </a:rPr>
              <a:t>Master these, and you’re on your way to mastering the art of data </a:t>
            </a:r>
            <a:r>
              <a:rPr lang="en-US" sz="3200" dirty="0" err="1" smtClean="0">
                <a:latin typeface="Calibri Light" panose="020F0302020204030204" pitchFamily="34" charset="0"/>
                <a:cs typeface="Calibri Light" panose="020F0302020204030204" pitchFamily="34" charset="0"/>
              </a:rPr>
              <a:t>vizualization</a:t>
            </a: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57415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09600" y="3048000"/>
            <a:ext cx="7391400" cy="1981200"/>
          </a:xfrm>
        </p:spPr>
        <p:txBody>
          <a:bodyPr>
            <a:noAutofit/>
          </a:bodyPr>
          <a:lstStyle/>
          <a:p>
            <a:pPr marL="0" indent="0">
              <a:buNone/>
            </a:pPr>
            <a:r>
              <a:rPr lang="en-US" altLang="en-US" dirty="0" smtClean="0">
                <a:solidFill>
                  <a:schemeClr val="tx1"/>
                </a:solidFill>
                <a:latin typeface="Calibri Light" panose="020F0302020204030204" pitchFamily="34" charset="0"/>
              </a:rPr>
              <a:t>Some bad examples</a:t>
            </a:r>
          </a:p>
          <a:p>
            <a:pPr marL="0" indent="0">
              <a:buNone/>
            </a:pPr>
            <a:endParaRPr lang="en-US" altLang="en-US" sz="2800" dirty="0">
              <a:solidFill>
                <a:schemeClr val="tx1"/>
              </a:solidFill>
              <a:latin typeface="Calibri Light" panose="020F0302020204030204" pitchFamily="34" charset="0"/>
            </a:endParaRPr>
          </a:p>
          <a:p>
            <a:pPr algn="ctr"/>
            <a:endParaRPr lang="en-US" altLang="en-US" sz="2800" dirty="0" smtClean="0">
              <a:solidFill>
                <a:schemeClr val="accent1"/>
              </a:solidFill>
            </a:endParaRPr>
          </a:p>
        </p:txBody>
      </p:sp>
    </p:spTree>
    <p:extLst>
      <p:ext uri="{BB962C8B-B14F-4D97-AF65-F5344CB8AC3E}">
        <p14:creationId xmlns:p14="http://schemas.microsoft.com/office/powerpoint/2010/main" val="1486728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l="66000" t="25185" r="20888" b="26295"/>
          <a:stretch>
            <a:fillRect/>
          </a:stretch>
        </p:blipFill>
        <p:spPr bwMode="auto">
          <a:xfrm>
            <a:off x="2976656" y="475353"/>
            <a:ext cx="5049872" cy="560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28600" y="303210"/>
            <a:ext cx="52729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GB" sz="3200" dirty="0" smtClean="0">
                <a:solidFill>
                  <a:schemeClr val="tx1"/>
                </a:solidFill>
                <a:latin typeface="Calibri Light" panose="020F0302020204030204" pitchFamily="34" charset="0"/>
                <a:cs typeface="Calibri Light" panose="020F0302020204030204" pitchFamily="34" charset="0"/>
              </a:rPr>
              <a:t>Chart-junk</a:t>
            </a:r>
            <a:endParaRPr lang="en-GB"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8091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p:cNvPicPr>
            <a:picLocks noChangeAspect="1"/>
          </p:cNvPicPr>
          <p:nvPr/>
        </p:nvPicPr>
        <p:blipFill>
          <a:blip r:embed="rId2">
            <a:extLst>
              <a:ext uri="{28A0092B-C50C-407E-A947-70E740481C1C}">
                <a14:useLocalDpi xmlns:a14="http://schemas.microsoft.com/office/drawing/2010/main" val="0"/>
              </a:ext>
            </a:extLst>
          </a:blip>
          <a:srcRect l="69778" t="34814" r="15111" b="21852"/>
          <a:stretch>
            <a:fillRect/>
          </a:stretch>
        </p:blipFill>
        <p:spPr bwMode="auto">
          <a:xfrm>
            <a:off x="2450741" y="546919"/>
            <a:ext cx="6278118" cy="54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46013" y="190500"/>
            <a:ext cx="52729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GB" sz="3200" dirty="0" smtClean="0">
                <a:solidFill>
                  <a:schemeClr val="tx1"/>
                </a:solidFill>
                <a:latin typeface="Calibri Light" panose="020F0302020204030204" pitchFamily="34" charset="0"/>
                <a:cs typeface="Calibri Light" panose="020F0302020204030204" pitchFamily="34" charset="0"/>
              </a:rPr>
              <a:t>Chart-junk</a:t>
            </a:r>
            <a:endParaRPr lang="en-GB"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3598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34671" y="838200"/>
            <a:ext cx="7886700" cy="4800600"/>
          </a:xfrm>
        </p:spPr>
        <p:txBody>
          <a:bodyPr/>
          <a:lstStyle/>
          <a:p>
            <a:pPr algn="l">
              <a:lnSpc>
                <a:spcPct val="80000"/>
              </a:lnSpc>
            </a:pPr>
            <a:r>
              <a:rPr lang="en-US" altLang="en-US" sz="3200" dirty="0" smtClean="0">
                <a:solidFill>
                  <a:schemeClr val="tx1"/>
                </a:solidFill>
                <a:latin typeface="Calibri Light" panose="020F0302020204030204" pitchFamily="34" charset="0"/>
                <a:cs typeface="Calibri Light" panose="020F0302020204030204" pitchFamily="34" charset="0"/>
              </a:rPr>
              <a:t>Pie charts are popular </a:t>
            </a:r>
            <a:r>
              <a:rPr lang="en-US" altLang="en-US" sz="3200" dirty="0">
                <a:solidFill>
                  <a:schemeClr val="tx1"/>
                </a:solidFill>
                <a:latin typeface="Calibri Light" panose="020F0302020204030204" pitchFamily="34" charset="0"/>
                <a:cs typeface="Calibri Light" panose="020F0302020204030204" pitchFamily="34" charset="0"/>
              </a:rPr>
              <a:t>displays to represent component parts of </a:t>
            </a:r>
            <a:r>
              <a:rPr lang="en-US" altLang="en-US" sz="3200" dirty="0" smtClean="0">
                <a:solidFill>
                  <a:schemeClr val="tx1"/>
                </a:solidFill>
                <a:latin typeface="Calibri Light" panose="020F0302020204030204" pitchFamily="34" charset="0"/>
                <a:cs typeface="Calibri Light" panose="020F0302020204030204" pitchFamily="34" charset="0"/>
              </a:rPr>
              <a:t>whole</a:t>
            </a:r>
            <a:br>
              <a:rPr lang="en-US" altLang="en-US" sz="3200" dirty="0" smtClean="0">
                <a:solidFill>
                  <a:schemeClr val="tx1"/>
                </a:solidFill>
                <a:latin typeface="Calibri Light" panose="020F0302020204030204" pitchFamily="34" charset="0"/>
                <a:cs typeface="Calibri Light" panose="020F0302020204030204" pitchFamily="34" charset="0"/>
              </a:rPr>
            </a:br>
            <a:r>
              <a:rPr lang="en-US" altLang="en-US" sz="3200" dirty="0">
                <a:solidFill>
                  <a:schemeClr val="tx1"/>
                </a:solidFill>
                <a:latin typeface="Calibri Light" panose="020F0302020204030204" pitchFamily="34" charset="0"/>
                <a:cs typeface="Calibri Light" panose="020F0302020204030204" pitchFamily="34" charset="0"/>
              </a:rPr>
              <a:t/>
            </a:r>
            <a:br>
              <a:rPr lang="en-US" altLang="en-US" sz="3200" dirty="0">
                <a:solidFill>
                  <a:schemeClr val="tx1"/>
                </a:solidFill>
                <a:latin typeface="Calibri Light" panose="020F0302020204030204" pitchFamily="34" charset="0"/>
                <a:cs typeface="Calibri Light" panose="020F0302020204030204" pitchFamily="34" charset="0"/>
              </a:rPr>
            </a:br>
            <a:r>
              <a:rPr lang="en-US" altLang="en-US" sz="3200" dirty="0">
                <a:solidFill>
                  <a:schemeClr val="tx1"/>
                </a:solidFill>
                <a:latin typeface="Calibri Light" panose="020F0302020204030204" pitchFamily="34" charset="0"/>
                <a:cs typeface="Calibri Light" panose="020F0302020204030204" pitchFamily="34" charset="0"/>
              </a:rPr>
              <a:t>But, they can be challenging for readers to interpret and should be use sparingly, if at all (other displays often more effective)</a:t>
            </a:r>
            <a:br>
              <a:rPr lang="en-US" altLang="en-US" sz="3200" dirty="0">
                <a:solidFill>
                  <a:schemeClr val="tx1"/>
                </a:solidFill>
                <a:latin typeface="Calibri Light" panose="020F0302020204030204" pitchFamily="34" charset="0"/>
                <a:cs typeface="Calibri Light" panose="020F0302020204030204" pitchFamily="34" charset="0"/>
              </a:rPr>
            </a:br>
            <a:endParaRPr lang="en-US" altLang="en-US" sz="32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09587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l="29332" t="24815" r="52890" b="20370"/>
          <a:stretch>
            <a:fillRect/>
          </a:stretch>
        </p:blipFill>
        <p:spPr bwMode="auto">
          <a:xfrm>
            <a:off x="1448712" y="463769"/>
            <a:ext cx="6036227" cy="558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849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97575" y="642728"/>
            <a:ext cx="7886700" cy="994172"/>
          </a:xfrm>
        </p:spPr>
        <p:txBody>
          <a:bodyPr/>
          <a:lstStyle/>
          <a:p>
            <a:r>
              <a:rPr lang="en-US" altLang="en-US" sz="3200" dirty="0" smtClean="0"/>
              <a:t>Pie chart or table? </a:t>
            </a:r>
          </a:p>
        </p:txBody>
      </p:sp>
      <p:pic>
        <p:nvPicPr>
          <p:cNvPr id="32772" name="Picture 2"/>
          <p:cNvPicPr>
            <a:picLocks noChangeAspect="1"/>
          </p:cNvPicPr>
          <p:nvPr/>
        </p:nvPicPr>
        <p:blipFill>
          <a:blip r:embed="rId2">
            <a:extLst>
              <a:ext uri="{28A0092B-C50C-407E-A947-70E740481C1C}">
                <a14:useLocalDpi xmlns:a14="http://schemas.microsoft.com/office/drawing/2010/main" val="0"/>
              </a:ext>
            </a:extLst>
          </a:blip>
          <a:srcRect l="17999" t="26297" r="66888" b="44815"/>
          <a:stretch>
            <a:fillRect/>
          </a:stretch>
        </p:blipFill>
        <p:spPr bwMode="auto">
          <a:xfrm>
            <a:off x="1004288" y="1334956"/>
            <a:ext cx="7071999" cy="405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p:cNvSpPr/>
          <p:nvPr/>
        </p:nvSpPr>
        <p:spPr>
          <a:xfrm>
            <a:off x="4825696" y="415801"/>
            <a:ext cx="4165864" cy="685799"/>
          </a:xfrm>
          <a:prstGeom prst="wedgeRectCallout">
            <a:avLst>
              <a:gd name="adj1" fmla="val -20630"/>
              <a:gd name="adj2" fmla="val 4645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Sometimes a pie chart that requires more than five categories is better  as a table</a:t>
            </a:r>
            <a:endParaRPr lang="en-US" dirty="0"/>
          </a:p>
        </p:txBody>
      </p:sp>
      <p:sp>
        <p:nvSpPr>
          <p:cNvPr id="6" name="Rectangular Callout 5"/>
          <p:cNvSpPr/>
          <p:nvPr/>
        </p:nvSpPr>
        <p:spPr>
          <a:xfrm>
            <a:off x="3329073" y="5837741"/>
            <a:ext cx="5715000" cy="903889"/>
          </a:xfrm>
          <a:prstGeom prst="wedgeRectCallout">
            <a:avLst>
              <a:gd name="adj1" fmla="val -14716"/>
              <a:gd name="adj2" fmla="val -4736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Categories are sorted by % of total (descending) to make it easy to find the high and low </a:t>
            </a:r>
            <a:r>
              <a:rPr lang="en-US" dirty="0" err="1" smtClean="0"/>
              <a:t>caegories</a:t>
            </a:r>
            <a:endParaRPr lang="en-US" dirty="0"/>
          </a:p>
        </p:txBody>
      </p:sp>
    </p:spTree>
    <p:extLst>
      <p:ext uri="{BB962C8B-B14F-4D97-AF65-F5344CB8AC3E}">
        <p14:creationId xmlns:p14="http://schemas.microsoft.com/office/powerpoint/2010/main" val="25048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1"/>
          <p:cNvPicPr>
            <a:picLocks noChangeAspect="1"/>
          </p:cNvPicPr>
          <p:nvPr/>
        </p:nvPicPr>
        <p:blipFill>
          <a:blip r:embed="rId2">
            <a:extLst>
              <a:ext uri="{28A0092B-C50C-407E-A947-70E740481C1C}">
                <a14:useLocalDpi xmlns:a14="http://schemas.microsoft.com/office/drawing/2010/main" val="0"/>
              </a:ext>
            </a:extLst>
          </a:blip>
          <a:srcRect l="67332" t="24814" r="12444" b="26295"/>
          <a:stretch>
            <a:fillRect/>
          </a:stretch>
        </p:blipFill>
        <p:spPr bwMode="auto">
          <a:xfrm>
            <a:off x="381000" y="838200"/>
            <a:ext cx="6927521" cy="50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p:cNvSpPr/>
          <p:nvPr/>
        </p:nvSpPr>
        <p:spPr>
          <a:xfrm>
            <a:off x="6934200" y="2057400"/>
            <a:ext cx="1600200" cy="1600200"/>
          </a:xfrm>
          <a:prstGeom prst="wedgeRectCallout">
            <a:avLst>
              <a:gd name="adj1" fmla="val -162371"/>
              <a:gd name="adj2" fmla="val 2822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Do not </a:t>
            </a:r>
            <a:r>
              <a:rPr lang="en-US" dirty="0" smtClean="0"/>
              <a:t>connect independent categories with lines</a:t>
            </a:r>
            <a:endParaRPr lang="en-US" dirty="0"/>
          </a:p>
        </p:txBody>
      </p:sp>
    </p:spTree>
    <p:extLst>
      <p:ext uri="{BB962C8B-B14F-4D97-AF65-F5344CB8AC3E}">
        <p14:creationId xmlns:p14="http://schemas.microsoft.com/office/powerpoint/2010/main" val="3354155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190" y="597187"/>
            <a:ext cx="5410200" cy="584775"/>
          </a:xfrm>
          <a:prstGeom prst="rect">
            <a:avLst/>
          </a:prstGeom>
          <a:noFill/>
        </p:spPr>
        <p:txBody>
          <a:bodyPr wrap="square" rtlCol="0">
            <a:spAutoFit/>
          </a:bodyPr>
          <a:lstStyle/>
          <a:p>
            <a:r>
              <a:rPr lang="en-US" sz="3200" dirty="0" smtClean="0">
                <a:latin typeface="Calibri Light" panose="020F0302020204030204" pitchFamily="34" charset="0"/>
                <a:cs typeface="Calibri Light" panose="020F0302020204030204" pitchFamily="34" charset="0"/>
              </a:rPr>
              <a:t>What figure to use when</a:t>
            </a:r>
            <a:endParaRPr lang="en-US" sz="3200" dirty="0">
              <a:latin typeface="Calibri Light" panose="020F0302020204030204" pitchFamily="34" charset="0"/>
              <a:cs typeface="Calibri Light" panose="020F0302020204030204" pitchFamily="34" charset="0"/>
            </a:endParaRPr>
          </a:p>
        </p:txBody>
      </p:sp>
      <p:sp>
        <p:nvSpPr>
          <p:cNvPr id="6" name="TextBox 5"/>
          <p:cNvSpPr txBox="1"/>
          <p:nvPr/>
        </p:nvSpPr>
        <p:spPr>
          <a:xfrm>
            <a:off x="685800" y="1718370"/>
            <a:ext cx="6477000" cy="3724096"/>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Distributions</a:t>
            </a:r>
          </a:p>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Comparing categories</a:t>
            </a:r>
          </a:p>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Change over time</a:t>
            </a:r>
          </a:p>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Relationships</a:t>
            </a:r>
          </a:p>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Part-to-whole</a:t>
            </a:r>
          </a:p>
          <a:p>
            <a:pPr marL="457200" indent="-457200">
              <a:buFont typeface="Arial" panose="020B0604020202020204" pitchFamily="34" charset="0"/>
              <a:buChar char="•"/>
            </a:pPr>
            <a:r>
              <a:rPr lang="en-US" sz="3200" dirty="0" smtClean="0">
                <a:latin typeface="Calibri Light" panose="020F0302020204030204" pitchFamily="34" charset="0"/>
                <a:cs typeface="Calibri Light" panose="020F0302020204030204" pitchFamily="34" charset="0"/>
              </a:rPr>
              <a:t>Geography</a:t>
            </a:r>
          </a:p>
          <a:p>
            <a:endParaRPr lang="en-US" sz="4400" dirty="0"/>
          </a:p>
        </p:txBody>
      </p:sp>
    </p:spTree>
    <p:extLst>
      <p:ext uri="{BB962C8B-B14F-4D97-AF65-F5344CB8AC3E}">
        <p14:creationId xmlns:p14="http://schemas.microsoft.com/office/powerpoint/2010/main" val="14526308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46" y="677587"/>
            <a:ext cx="7886700" cy="1325563"/>
          </a:xfrm>
        </p:spPr>
        <p:txBody>
          <a:bodyPr/>
          <a:lstStyle/>
          <a:p>
            <a:pPr algn="l">
              <a:lnSpc>
                <a:spcPct val="70000"/>
              </a:lnSpc>
            </a:pPr>
            <a:r>
              <a:rPr lang="en-US" sz="3200" dirty="0">
                <a:solidFill>
                  <a:schemeClr val="tx1"/>
                </a:solidFill>
                <a:latin typeface="Calibri Light" panose="020F0302020204030204" pitchFamily="34" charset="0"/>
                <a:cs typeface="Calibri Light" panose="020F0302020204030204" pitchFamily="34" charset="0"/>
              </a:rPr>
              <a:t>What is extent of exposure, range of outcomes in </a:t>
            </a:r>
            <a:r>
              <a:rPr lang="en-US" sz="3200" dirty="0" smtClean="0">
                <a:solidFill>
                  <a:schemeClr val="tx1"/>
                </a:solidFill>
                <a:latin typeface="Calibri Light" panose="020F0302020204030204" pitchFamily="34" charset="0"/>
                <a:cs typeface="Calibri Light" panose="020F0302020204030204" pitchFamily="34" charset="0"/>
              </a:rPr>
              <a:t>study sample?</a:t>
            </a:r>
            <a:endParaRPr lang="en-US" sz="3200" dirty="0">
              <a:solidFill>
                <a:schemeClr val="tx1"/>
              </a:solidFill>
              <a:latin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628650" y="2133600"/>
            <a:ext cx="8134350" cy="2782245"/>
          </a:xfrm>
        </p:spPr>
        <p:txBody>
          <a:bodyPr/>
          <a:lstStyle/>
          <a:p>
            <a:r>
              <a:rPr lang="en-US" sz="2800" dirty="0" smtClean="0">
                <a:solidFill>
                  <a:schemeClr val="tx1"/>
                </a:solidFill>
                <a:latin typeface="Calibri Light" panose="020F0302020204030204" pitchFamily="34" charset="0"/>
                <a:cs typeface="Calibri Light" panose="020F0302020204030204" pitchFamily="34" charset="0"/>
              </a:rPr>
              <a:t>Continuous and ordinal exposures, outcomes</a:t>
            </a:r>
          </a:p>
          <a:p>
            <a:pPr lvl="1"/>
            <a:r>
              <a:rPr lang="en-US" dirty="0" smtClean="0">
                <a:solidFill>
                  <a:schemeClr val="tx1"/>
                </a:solidFill>
                <a:latin typeface="Calibri Light" panose="020F0302020204030204" pitchFamily="34" charset="0"/>
                <a:cs typeface="Calibri Light" panose="020F0302020204030204" pitchFamily="34" charset="0"/>
              </a:rPr>
              <a:t>Distributions using box-whisker plots, histograms</a:t>
            </a:r>
            <a:endParaRPr lang="en-US" dirty="0">
              <a:solidFill>
                <a:schemeClr val="tx1"/>
              </a:solidFill>
              <a:latin typeface="Calibri Light" panose="020F0302020204030204" pitchFamily="34" charset="0"/>
              <a:cs typeface="Calibri Light" panose="020F0302020204030204" pitchFamily="34" charset="0"/>
            </a:endParaRPr>
          </a:p>
          <a:p>
            <a:endParaRPr lang="en-US" sz="2800" dirty="0" smtClean="0">
              <a:solidFill>
                <a:schemeClr val="tx1"/>
              </a:solidFill>
              <a:latin typeface="Calibri Light" panose="020F0302020204030204" pitchFamily="34" charset="0"/>
              <a:cs typeface="Calibri Light" panose="020F0302020204030204" pitchFamily="34" charset="0"/>
            </a:endParaRPr>
          </a:p>
          <a:p>
            <a:r>
              <a:rPr lang="en-US" sz="2800" dirty="0" smtClean="0">
                <a:solidFill>
                  <a:schemeClr val="tx1"/>
                </a:solidFill>
                <a:latin typeface="Calibri Light" panose="020F0302020204030204" pitchFamily="34" charset="0"/>
                <a:cs typeface="Calibri Light" panose="020F0302020204030204" pitchFamily="34" charset="0"/>
              </a:rPr>
              <a:t>Categorical, binary exposures, outcomes</a:t>
            </a:r>
          </a:p>
          <a:p>
            <a:pPr lvl="1"/>
            <a:r>
              <a:rPr lang="en-US" dirty="0" smtClean="0">
                <a:solidFill>
                  <a:schemeClr val="tx1"/>
                </a:solidFill>
                <a:latin typeface="Calibri Light" panose="020F0302020204030204" pitchFamily="34" charset="0"/>
                <a:cs typeface="Calibri Light" panose="020F0302020204030204" pitchFamily="34" charset="0"/>
              </a:rPr>
              <a:t>Bar charts– % response in key comparison groups</a:t>
            </a:r>
            <a:endParaRPr lang="en-US"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40750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8426" t="21688" r="20833" b="23004"/>
          <a:stretch/>
        </p:blipFill>
        <p:spPr>
          <a:xfrm>
            <a:off x="160867" y="474133"/>
            <a:ext cx="3683000" cy="5333996"/>
          </a:xfrm>
          <a:prstGeom prst="rect">
            <a:avLst/>
          </a:prstGeom>
        </p:spPr>
      </p:pic>
      <p:pic>
        <p:nvPicPr>
          <p:cNvPr id="4" name="Picture 3"/>
          <p:cNvPicPr>
            <a:picLocks noChangeAspect="1"/>
          </p:cNvPicPr>
          <p:nvPr/>
        </p:nvPicPr>
        <p:blipFill rotWithShape="1">
          <a:blip r:embed="rId3"/>
          <a:srcRect l="67129" t="17407" r="18148" b="12140"/>
          <a:stretch/>
        </p:blipFill>
        <p:spPr>
          <a:xfrm>
            <a:off x="4444998" y="360657"/>
            <a:ext cx="4131735" cy="5560948"/>
          </a:xfrm>
          <a:prstGeom prst="rect">
            <a:avLst/>
          </a:prstGeom>
        </p:spPr>
      </p:pic>
    </p:spTree>
    <p:extLst>
      <p:ext uri="{BB962C8B-B14F-4D97-AF65-F5344CB8AC3E}">
        <p14:creationId xmlns:p14="http://schemas.microsoft.com/office/powerpoint/2010/main" val="3085948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501" r="20530" b="4377"/>
          <a:stretch/>
        </p:blipFill>
        <p:spPr>
          <a:xfrm>
            <a:off x="147195" y="1725736"/>
            <a:ext cx="4363870" cy="3536624"/>
          </a:xfrm>
          <a:prstGeom prst="rect">
            <a:avLst/>
          </a:prstGeom>
        </p:spPr>
      </p:pic>
      <p:sp>
        <p:nvSpPr>
          <p:cNvPr id="2" name="TextBox 1"/>
          <p:cNvSpPr txBox="1"/>
          <p:nvPr/>
        </p:nvSpPr>
        <p:spPr>
          <a:xfrm>
            <a:off x="206910" y="1102489"/>
            <a:ext cx="8608309" cy="646331"/>
          </a:xfrm>
          <a:prstGeom prst="rect">
            <a:avLst/>
          </a:prstGeom>
          <a:noFill/>
        </p:spPr>
        <p:txBody>
          <a:bodyPr wrap="square" rtlCol="0">
            <a:spAutoFit/>
          </a:bodyPr>
          <a:lstStyle/>
          <a:p>
            <a:r>
              <a:rPr lang="en-US" dirty="0"/>
              <a:t>Maximum pulse rate on exertion                                             Total serum cholesterol, mg/</a:t>
            </a:r>
            <a:r>
              <a:rPr lang="en-US" dirty="0" err="1"/>
              <a:t>dL</a:t>
            </a:r>
            <a:endParaRPr lang="en-US" dirty="0"/>
          </a:p>
          <a:p>
            <a:endParaRPr lang="en-US" dirty="0"/>
          </a:p>
        </p:txBody>
      </p:sp>
      <p:sp>
        <p:nvSpPr>
          <p:cNvPr id="4" name="TextBox 3"/>
          <p:cNvSpPr txBox="1"/>
          <p:nvPr/>
        </p:nvSpPr>
        <p:spPr>
          <a:xfrm>
            <a:off x="713233" y="5262359"/>
            <a:ext cx="3231791" cy="300082"/>
          </a:xfrm>
          <a:prstGeom prst="rect">
            <a:avLst/>
          </a:prstGeom>
          <a:noFill/>
        </p:spPr>
        <p:txBody>
          <a:bodyPr wrap="square" rtlCol="0">
            <a:spAutoFit/>
          </a:bodyPr>
          <a:lstStyle/>
          <a:p>
            <a:r>
              <a:rPr lang="en-US" sz="1350" dirty="0"/>
              <a:t>Maximum pulse rate, beats per minute</a:t>
            </a:r>
          </a:p>
        </p:txBody>
      </p:sp>
      <p:pic>
        <p:nvPicPr>
          <p:cNvPr id="6" name="Picture 5"/>
          <p:cNvPicPr/>
          <p:nvPr/>
        </p:nvPicPr>
        <p:blipFill>
          <a:blip r:embed="rId3"/>
          <a:stretch>
            <a:fillRect/>
          </a:stretch>
        </p:blipFill>
        <p:spPr>
          <a:xfrm>
            <a:off x="5041429" y="1436998"/>
            <a:ext cx="3864185" cy="4608202"/>
          </a:xfrm>
          <a:prstGeom prst="rect">
            <a:avLst/>
          </a:prstGeom>
        </p:spPr>
      </p:pic>
      <p:sp>
        <p:nvSpPr>
          <p:cNvPr id="7" name="Title 1"/>
          <p:cNvSpPr txBox="1">
            <a:spLocks/>
          </p:cNvSpPr>
          <p:nvPr/>
        </p:nvSpPr>
        <p:spPr>
          <a:xfrm>
            <a:off x="94087" y="380792"/>
            <a:ext cx="9593891" cy="912019"/>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altLang="en-US" sz="3200" dirty="0" smtClean="0">
                <a:solidFill>
                  <a:schemeClr val="tx1"/>
                </a:solidFill>
                <a:latin typeface="Calibri Light" panose="020F0302020204030204" pitchFamily="34" charset="0"/>
                <a:cs typeface="Calibri Light" panose="020F0302020204030204" pitchFamily="34" charset="0"/>
              </a:rPr>
              <a:t>Box whisker plots</a:t>
            </a:r>
          </a:p>
        </p:txBody>
      </p:sp>
    </p:spTree>
    <p:extLst>
      <p:ext uri="{BB962C8B-B14F-4D97-AF65-F5344CB8AC3E}">
        <p14:creationId xmlns:p14="http://schemas.microsoft.com/office/powerpoint/2010/main" val="17772447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467"/>
          <a:stretch/>
        </p:blipFill>
        <p:spPr>
          <a:xfrm>
            <a:off x="1723684" y="2228172"/>
            <a:ext cx="5905136" cy="4075604"/>
          </a:xfrm>
          <a:prstGeom prst="rect">
            <a:avLst/>
          </a:prstGeom>
        </p:spPr>
      </p:pic>
      <p:sp>
        <p:nvSpPr>
          <p:cNvPr id="3" name="TextBox 2"/>
          <p:cNvSpPr txBox="1"/>
          <p:nvPr/>
        </p:nvSpPr>
        <p:spPr>
          <a:xfrm>
            <a:off x="2514600" y="1447800"/>
            <a:ext cx="5433440" cy="369332"/>
          </a:xfrm>
          <a:prstGeom prst="rect">
            <a:avLst/>
          </a:prstGeom>
          <a:noFill/>
        </p:spPr>
        <p:txBody>
          <a:bodyPr wrap="square" rtlCol="0">
            <a:spAutoFit/>
          </a:bodyPr>
          <a:lstStyle/>
          <a:p>
            <a:r>
              <a:rPr lang="en-US" dirty="0" smtClean="0"/>
              <a:t>Age distributions </a:t>
            </a:r>
            <a:r>
              <a:rPr lang="en-US" dirty="0"/>
              <a:t>in men and women</a:t>
            </a:r>
          </a:p>
        </p:txBody>
      </p:sp>
      <p:sp>
        <p:nvSpPr>
          <p:cNvPr id="4" name="Title 1"/>
          <p:cNvSpPr txBox="1">
            <a:spLocks/>
          </p:cNvSpPr>
          <p:nvPr/>
        </p:nvSpPr>
        <p:spPr>
          <a:xfrm>
            <a:off x="198120" y="535781"/>
            <a:ext cx="9593891" cy="912019"/>
          </a:xfrm>
          <a:prstGeom prst="rect">
            <a:avLst/>
          </a:prstGeom>
        </p:spPr>
        <p:txBody>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altLang="en-US" sz="3200" dirty="0" smtClean="0">
                <a:solidFill>
                  <a:schemeClr val="tx1"/>
                </a:solidFill>
                <a:latin typeface="Calibri Light" panose="020F0302020204030204" pitchFamily="34" charset="0"/>
                <a:cs typeface="Calibri Light" panose="020F0302020204030204" pitchFamily="34" charset="0"/>
              </a:rPr>
              <a:t>Box whisker plots</a:t>
            </a:r>
          </a:p>
        </p:txBody>
      </p:sp>
    </p:spTree>
    <p:extLst>
      <p:ext uri="{BB962C8B-B14F-4D97-AF65-F5344CB8AC3E}">
        <p14:creationId xmlns:p14="http://schemas.microsoft.com/office/powerpoint/2010/main" val="824571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4317" y="536972"/>
            <a:ext cx="9593891" cy="912019"/>
          </a:xfrm>
        </p:spPr>
        <p:txBody>
          <a:bodyPr/>
          <a:lstStyle/>
          <a:p>
            <a:pPr algn="l"/>
            <a:r>
              <a:rPr lang="en-US" altLang="en-US" sz="3200" dirty="0" smtClean="0">
                <a:solidFill>
                  <a:schemeClr val="tx1"/>
                </a:solidFill>
                <a:latin typeface="Calibri Light" panose="020F0302020204030204" pitchFamily="34" charset="0"/>
                <a:cs typeface="Calibri Light" panose="020F0302020204030204" pitchFamily="34" charset="0"/>
              </a:rPr>
              <a:t>Histogram</a:t>
            </a:r>
          </a:p>
        </p:txBody>
      </p:sp>
      <p:pic>
        <p:nvPicPr>
          <p:cNvPr id="22531" name="Picture 1"/>
          <p:cNvPicPr>
            <a:picLocks noChangeAspect="1"/>
          </p:cNvPicPr>
          <p:nvPr/>
        </p:nvPicPr>
        <p:blipFill>
          <a:blip r:embed="rId2">
            <a:extLst>
              <a:ext uri="{28A0092B-C50C-407E-A947-70E740481C1C}">
                <a14:useLocalDpi xmlns:a14="http://schemas.microsoft.com/office/drawing/2010/main" val="0"/>
              </a:ext>
            </a:extLst>
          </a:blip>
          <a:srcRect l="71333" t="24445" r="10667" b="26666"/>
          <a:stretch>
            <a:fillRect/>
          </a:stretch>
        </p:blipFill>
        <p:spPr bwMode="auto">
          <a:xfrm>
            <a:off x="80149" y="1524000"/>
            <a:ext cx="5035177" cy="410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15326" y="2286000"/>
            <a:ext cx="4028674" cy="2246769"/>
          </a:xfrm>
          <a:prstGeom prst="rect">
            <a:avLst/>
          </a:prstGeom>
          <a:noFill/>
        </p:spPr>
        <p:txBody>
          <a:bodyPr wrap="square">
            <a:spAutoFit/>
          </a:bodyPr>
          <a:lstStyle/>
          <a:p>
            <a:pPr marL="457200" indent="-457200">
              <a:buFont typeface="Arial" panose="020B0604020202020204" pitchFamily="34" charset="0"/>
              <a:buChar char="•"/>
              <a:defRPr/>
            </a:pPr>
            <a:r>
              <a:rPr lang="en-US" sz="2800" dirty="0">
                <a:latin typeface="Calibri Light" panose="020F0302020204030204" pitchFamily="34" charset="0"/>
                <a:cs typeface="Calibri Light" panose="020F0302020204030204" pitchFamily="34" charset="0"/>
              </a:rPr>
              <a:t>Relative frequency histogram for ordinal variable</a:t>
            </a:r>
          </a:p>
          <a:p>
            <a:pPr marL="457200" indent="-457200">
              <a:buFont typeface="Arial" panose="020B0604020202020204" pitchFamily="34" charset="0"/>
              <a:buChar char="•"/>
              <a:defRPr/>
            </a:pPr>
            <a:r>
              <a:rPr lang="en-US" sz="2800" dirty="0">
                <a:latin typeface="Calibri Light" panose="020F0302020204030204" pitchFamily="34" charset="0"/>
                <a:cs typeface="Calibri Light" panose="020F0302020204030204" pitchFamily="34" charset="0"/>
              </a:rPr>
              <a:t>Clear title, axis labels</a:t>
            </a:r>
          </a:p>
          <a:p>
            <a:pPr marL="457200" indent="-457200">
              <a:buFont typeface="Arial" panose="020B0604020202020204" pitchFamily="34" charset="0"/>
              <a:buChar char="•"/>
              <a:defRPr/>
            </a:pP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4071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494" y="1217282"/>
            <a:ext cx="7886700" cy="1325563"/>
          </a:xfrm>
        </p:spPr>
        <p:txBody>
          <a:bodyPr/>
          <a:lstStyle/>
          <a:p>
            <a:pPr algn="l"/>
            <a:r>
              <a:rPr lang="en-US" sz="3200" dirty="0">
                <a:solidFill>
                  <a:schemeClr val="tx1"/>
                </a:solidFill>
                <a:latin typeface="Calibri Light" panose="020F0302020204030204" pitchFamily="34" charset="0"/>
                <a:cs typeface="Calibri Light" panose="020F0302020204030204" pitchFamily="34" charset="0"/>
              </a:rPr>
              <a:t>h</a:t>
            </a:r>
            <a:r>
              <a:rPr lang="en-US" sz="3200" dirty="0" smtClean="0">
                <a:solidFill>
                  <a:schemeClr val="tx1"/>
                </a:solidFill>
                <a:latin typeface="Calibri Light" panose="020F0302020204030204" pitchFamily="34" charset="0"/>
                <a:cs typeface="Calibri Light" panose="020F0302020204030204" pitchFamily="34" charset="0"/>
              </a:rPr>
              <a:t>istograms versus bar charts</a:t>
            </a:r>
            <a:endParaRPr lang="en-US" sz="3200" dirty="0">
              <a:solidFill>
                <a:schemeClr val="tx1"/>
              </a:solidFill>
              <a:latin typeface="Calibri Light" panose="020F0302020204030204" pitchFamily="34" charset="0"/>
              <a:cs typeface="Calibri Light" panose="020F0302020204030204" pitchFamily="34" charset="0"/>
            </a:endParaRPr>
          </a:p>
        </p:txBody>
      </p:sp>
      <p:graphicFrame>
        <p:nvGraphicFramePr>
          <p:cNvPr id="6" name="Chart 5"/>
          <p:cNvGraphicFramePr/>
          <p:nvPr>
            <p:extLst>
              <p:ext uri="{D42A27DB-BD31-4B8C-83A1-F6EECF244321}">
                <p14:modId xmlns:p14="http://schemas.microsoft.com/office/powerpoint/2010/main" val="1656383028"/>
              </p:ext>
            </p:extLst>
          </p:nvPr>
        </p:nvGraphicFramePr>
        <p:xfrm>
          <a:off x="4343400" y="1828800"/>
          <a:ext cx="4495800" cy="4038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486840483"/>
              </p:ext>
            </p:extLst>
          </p:nvPr>
        </p:nvGraphicFramePr>
        <p:xfrm>
          <a:off x="152400" y="1705269"/>
          <a:ext cx="3886200" cy="47717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479511"/>
            <a:ext cx="4724400" cy="584775"/>
          </a:xfrm>
          <a:prstGeom prst="rect">
            <a:avLst/>
          </a:prstGeom>
          <a:noFill/>
        </p:spPr>
        <p:txBody>
          <a:bodyPr wrap="square" rtlCol="0">
            <a:spAutoFit/>
          </a:bodyPr>
          <a:lstStyle/>
          <a:p>
            <a:r>
              <a:rPr lang="en-US" sz="3200" dirty="0" smtClean="0">
                <a:latin typeface="Calibri Light" panose="020F0302020204030204" pitchFamily="34" charset="0"/>
                <a:cs typeface="Calibri Light" panose="020F0302020204030204" pitchFamily="34" charset="0"/>
              </a:rPr>
              <a:t>What’s the difference?</a:t>
            </a:r>
            <a:endParaRPr lang="en-US" sz="3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84205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576401491"/>
              </p:ext>
            </p:extLst>
          </p:nvPr>
        </p:nvGraphicFramePr>
        <p:xfrm>
          <a:off x="259237" y="2073608"/>
          <a:ext cx="4312763" cy="37068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nvPr>
        </p:nvGraphicFramePr>
        <p:xfrm>
          <a:off x="4576700" y="2113070"/>
          <a:ext cx="4457700" cy="375433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64699" y="1374303"/>
            <a:ext cx="4207301" cy="584775"/>
          </a:xfrm>
          <a:prstGeom prst="rect">
            <a:avLst/>
          </a:prstGeom>
          <a:noFill/>
        </p:spPr>
        <p:txBody>
          <a:bodyPr wrap="square" rtlCol="0">
            <a:spAutoFit/>
          </a:bodyPr>
          <a:lstStyle/>
          <a:p>
            <a:r>
              <a:rPr lang="en-US" sz="1600" dirty="0"/>
              <a:t>Change in pain intensity over four weeks by treatment in men and women</a:t>
            </a:r>
          </a:p>
        </p:txBody>
      </p:sp>
      <p:sp>
        <p:nvSpPr>
          <p:cNvPr id="7" name="TextBox 6"/>
          <p:cNvSpPr txBox="1"/>
          <p:nvPr/>
        </p:nvSpPr>
        <p:spPr>
          <a:xfrm>
            <a:off x="4807840" y="1374302"/>
            <a:ext cx="4207301" cy="584775"/>
          </a:xfrm>
          <a:prstGeom prst="rect">
            <a:avLst/>
          </a:prstGeom>
          <a:noFill/>
        </p:spPr>
        <p:txBody>
          <a:bodyPr wrap="square" rtlCol="0">
            <a:spAutoFit/>
          </a:bodyPr>
          <a:lstStyle/>
          <a:p>
            <a:r>
              <a:rPr lang="en-US" sz="1600" dirty="0"/>
              <a:t>Change in pain intensity over four weeks by sex with NSAIDs versus placebo</a:t>
            </a:r>
          </a:p>
        </p:txBody>
      </p:sp>
      <p:sp>
        <p:nvSpPr>
          <p:cNvPr id="9" name="Title 1"/>
          <p:cNvSpPr txBox="1">
            <a:spLocks/>
          </p:cNvSpPr>
          <p:nvPr/>
        </p:nvSpPr>
        <p:spPr bwMode="auto">
          <a:xfrm>
            <a:off x="146468" y="308290"/>
            <a:ext cx="8230758" cy="9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altLang="en-US" sz="3200" dirty="0" smtClean="0">
                <a:solidFill>
                  <a:schemeClr val="tx1"/>
                </a:solidFill>
                <a:latin typeface="Calibri Light" panose="020F0302020204030204" pitchFamily="34" charset="0"/>
                <a:cs typeface="Calibri Light" panose="020F0302020204030204" pitchFamily="34" charset="0"/>
              </a:rPr>
              <a:t>Comparing outcomes</a:t>
            </a:r>
          </a:p>
        </p:txBody>
      </p:sp>
    </p:spTree>
    <p:extLst>
      <p:ext uri="{BB962C8B-B14F-4D97-AF65-F5344CB8AC3E}">
        <p14:creationId xmlns:p14="http://schemas.microsoft.com/office/powerpoint/2010/main" val="11437111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p:cNvPicPr>
          <p:nvPr/>
        </p:nvPicPr>
        <p:blipFill>
          <a:blip r:embed="rId2">
            <a:extLst>
              <a:ext uri="{28A0092B-C50C-407E-A947-70E740481C1C}">
                <a14:useLocalDpi xmlns:a14="http://schemas.microsoft.com/office/drawing/2010/main" val="0"/>
              </a:ext>
            </a:extLst>
          </a:blip>
          <a:srcRect l="70445" t="23334" r="11777" b="25555"/>
          <a:stretch>
            <a:fillRect/>
          </a:stretch>
        </p:blipFill>
        <p:spPr bwMode="auto">
          <a:xfrm>
            <a:off x="228860" y="1295400"/>
            <a:ext cx="4196522" cy="361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l="69334" t="35925" r="10667" b="12222"/>
          <a:stretch>
            <a:fillRect/>
          </a:stretch>
        </p:blipFill>
        <p:spPr bwMode="auto">
          <a:xfrm>
            <a:off x="4490121" y="1295400"/>
            <a:ext cx="4653879" cy="361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p:cNvSpPr txBox="1">
            <a:spLocks noChangeArrowheads="1"/>
          </p:cNvSpPr>
          <p:nvPr/>
        </p:nvSpPr>
        <p:spPr bwMode="auto">
          <a:xfrm>
            <a:off x="1351591" y="5016751"/>
            <a:ext cx="71077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buClr>
                <a:srgbClr val="FF0000"/>
              </a:buClr>
            </a:pPr>
            <a:r>
              <a:rPr lang="en-US" altLang="en-US" sz="2800" dirty="0">
                <a:latin typeface="Calibri Light" panose="020F0302020204030204" pitchFamily="34" charset="0"/>
                <a:cs typeface="Calibri Light" panose="020F0302020204030204" pitchFamily="34" charset="0"/>
              </a:rPr>
              <a:t>Bars not necessary </a:t>
            </a:r>
            <a:r>
              <a:rPr lang="en-US" altLang="en-US" sz="2800" dirty="0" smtClean="0">
                <a:latin typeface="Calibri Light" panose="020F0302020204030204" pitchFamily="34" charset="0"/>
                <a:cs typeface="Calibri Light" panose="020F0302020204030204" pitchFamily="34" charset="0"/>
              </a:rPr>
              <a:t>– </a:t>
            </a:r>
          </a:p>
          <a:p>
            <a:pPr>
              <a:buClr>
                <a:srgbClr val="FF0000"/>
              </a:buClr>
            </a:pPr>
            <a:r>
              <a:rPr lang="en-US" altLang="en-US" sz="2800" dirty="0" smtClean="0">
                <a:latin typeface="Calibri Light" panose="020F0302020204030204" pitchFamily="34" charset="0"/>
                <a:cs typeface="Calibri Light" panose="020F0302020204030204" pitchFamily="34" charset="0"/>
              </a:rPr>
              <a:t>highlight </a:t>
            </a:r>
            <a:r>
              <a:rPr lang="en-US" altLang="en-US" sz="2800" dirty="0">
                <a:latin typeface="Calibri Light" panose="020F0302020204030204" pitchFamily="34" charset="0"/>
                <a:cs typeface="Calibri Light" panose="020F0302020204030204" pitchFamily="34" charset="0"/>
              </a:rPr>
              <a:t>data (means) and not design features </a:t>
            </a:r>
            <a:endParaRPr lang="en-US" altLang="en-US" sz="2400" dirty="0">
              <a:latin typeface="Calibri Light" panose="020F0302020204030204" pitchFamily="34" charset="0"/>
              <a:cs typeface="Calibri Light" panose="020F0302020204030204" pitchFamily="34" charset="0"/>
            </a:endParaRPr>
          </a:p>
        </p:txBody>
      </p:sp>
      <p:sp>
        <p:nvSpPr>
          <p:cNvPr id="7" name="Title 1"/>
          <p:cNvSpPr txBox="1">
            <a:spLocks/>
          </p:cNvSpPr>
          <p:nvPr/>
        </p:nvSpPr>
        <p:spPr bwMode="auto">
          <a:xfrm>
            <a:off x="228600" y="156764"/>
            <a:ext cx="8230758" cy="9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altLang="en-US" sz="3200" dirty="0" smtClean="0">
                <a:solidFill>
                  <a:schemeClr val="tx1"/>
                </a:solidFill>
                <a:latin typeface="Calibri Light" panose="020F0302020204030204" pitchFamily="34" charset="0"/>
                <a:cs typeface="Calibri Light" panose="020F0302020204030204" pitchFamily="34" charset="0"/>
              </a:rPr>
              <a:t>Means and 95% CI</a:t>
            </a:r>
          </a:p>
        </p:txBody>
      </p:sp>
    </p:spTree>
    <p:extLst>
      <p:ext uri="{BB962C8B-B14F-4D97-AF65-F5344CB8AC3E}">
        <p14:creationId xmlns:p14="http://schemas.microsoft.com/office/powerpoint/2010/main" val="4104048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l="69334" t="35925" r="10667" b="12222"/>
          <a:stretch>
            <a:fillRect/>
          </a:stretch>
        </p:blipFill>
        <p:spPr bwMode="auto">
          <a:xfrm>
            <a:off x="2494935" y="1128184"/>
            <a:ext cx="4908911" cy="381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22120" y="313703"/>
            <a:ext cx="8230758" cy="9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Rockwell"/>
                <a:ea typeface="Rockwell" pitchFamily="18" charset="0"/>
                <a:cs typeface="Rockwell"/>
              </a:defRPr>
            </a:lvl1pPr>
            <a:lvl2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2pPr>
            <a:lvl3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3pPr>
            <a:lvl4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4pPr>
            <a:lvl5pPr algn="ctr" defTabSz="457200" rtl="0" eaLnBrk="0" fontAlgn="base" hangingPunct="0">
              <a:spcBef>
                <a:spcPct val="0"/>
              </a:spcBef>
              <a:spcAft>
                <a:spcPct val="0"/>
              </a:spcAft>
              <a:defRPr sz="4400">
                <a:solidFill>
                  <a:schemeClr val="bg1"/>
                </a:solidFill>
                <a:latin typeface="Rockwell" pitchFamily="18" charset="0"/>
                <a:ea typeface="Rockwell" pitchFamily="18" charset="0"/>
                <a:cs typeface="Rockwell" pitchFamily="18" charset="0"/>
              </a:defRPr>
            </a:lvl5pPr>
            <a:lvl6pPr marL="4572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6pPr>
            <a:lvl7pPr marL="9144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7pPr>
            <a:lvl8pPr marL="13716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8pPr>
            <a:lvl9pPr marL="1828800" algn="ctr" defTabSz="457200" rtl="0" fontAlgn="base">
              <a:spcBef>
                <a:spcPct val="0"/>
              </a:spcBef>
              <a:spcAft>
                <a:spcPct val="0"/>
              </a:spcAft>
              <a:defRPr sz="4400">
                <a:solidFill>
                  <a:schemeClr val="bg1"/>
                </a:solidFill>
                <a:latin typeface="Rockwell" pitchFamily="18" charset="0"/>
                <a:ea typeface="Rockwell" pitchFamily="18" charset="0"/>
                <a:cs typeface="Rockwell" pitchFamily="18" charset="0"/>
              </a:defRPr>
            </a:lvl9pPr>
          </a:lstStyle>
          <a:p>
            <a:pPr algn="l"/>
            <a:r>
              <a:rPr lang="en-US" sz="3200" dirty="0">
                <a:solidFill>
                  <a:schemeClr val="tx1"/>
                </a:solidFill>
                <a:latin typeface="Calibri Light" panose="020F0302020204030204" pitchFamily="34" charset="0"/>
                <a:cs typeface="Calibri Light" panose="020F0302020204030204" pitchFamily="34" charset="0"/>
              </a:rPr>
              <a:t>Which groups are statistically different?</a:t>
            </a:r>
            <a:endParaRPr lang="en-US" altLang="en-US" sz="3200" dirty="0" smtClean="0">
              <a:solidFill>
                <a:schemeClr val="tx1"/>
              </a:solidFill>
              <a:latin typeface="Calibri Light" panose="020F0302020204030204" pitchFamily="34" charset="0"/>
              <a:cs typeface="Calibri Light" panose="020F0302020204030204" pitchFamily="34" charset="0"/>
            </a:endParaRPr>
          </a:p>
        </p:txBody>
      </p:sp>
      <p:sp>
        <p:nvSpPr>
          <p:cNvPr id="2" name="Rectangle 1"/>
          <p:cNvSpPr/>
          <p:nvPr/>
        </p:nvSpPr>
        <p:spPr>
          <a:xfrm>
            <a:off x="1236407" y="5123420"/>
            <a:ext cx="6785861" cy="1077218"/>
          </a:xfrm>
          <a:prstGeom prst="rect">
            <a:avLst/>
          </a:prstGeom>
        </p:spPr>
        <p:txBody>
          <a:bodyPr wrap="square">
            <a:spAutoFit/>
          </a:bodyPr>
          <a:lstStyle/>
          <a:p>
            <a:r>
              <a:rPr lang="en-US" sz="2800" dirty="0">
                <a:latin typeface="Calibri Light" panose="020F0302020204030204" pitchFamily="34" charset="0"/>
                <a:cs typeface="Calibri Light" panose="020F0302020204030204" pitchFamily="34" charset="0"/>
              </a:rPr>
              <a:t>Confidence intervals</a:t>
            </a:r>
          </a:p>
          <a:p>
            <a:pPr lvl="1"/>
            <a:r>
              <a:rPr lang="en-US" dirty="0">
                <a:latin typeface="Calibri Light" panose="020F0302020204030204" pitchFamily="34" charset="0"/>
                <a:cs typeface="Calibri Light" panose="020F0302020204030204" pitchFamily="34" charset="0"/>
              </a:rPr>
              <a:t>Non-overlapping suggest a statistical difference between groups</a:t>
            </a:r>
          </a:p>
          <a:p>
            <a:pPr lvl="1"/>
            <a:r>
              <a:rPr lang="en-US" dirty="0">
                <a:latin typeface="Calibri Light" panose="020F0302020204030204" pitchFamily="34" charset="0"/>
                <a:cs typeface="Calibri Light" panose="020F0302020204030204" pitchFamily="34" charset="0"/>
              </a:rPr>
              <a:t>Overlapping – can’t be sure there is no difference</a:t>
            </a:r>
          </a:p>
        </p:txBody>
      </p:sp>
    </p:spTree>
    <p:extLst>
      <p:ext uri="{BB962C8B-B14F-4D97-AF65-F5344CB8AC3E}">
        <p14:creationId xmlns:p14="http://schemas.microsoft.com/office/powerpoint/2010/main" val="233481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28650" y="610660"/>
            <a:ext cx="7886700" cy="1325563"/>
          </a:xfrm>
        </p:spPr>
        <p:txBody>
          <a:bodyPr/>
          <a:lstStyle/>
          <a:p>
            <a:r>
              <a:rPr lang="en-US" altLang="en-US" dirty="0" smtClean="0"/>
              <a:t>Geographical variation</a:t>
            </a:r>
          </a:p>
        </p:txBody>
      </p:sp>
      <p:sp>
        <p:nvSpPr>
          <p:cNvPr id="29699" name="Content Placeholder 2"/>
          <p:cNvSpPr>
            <a:spLocks noGrp="1"/>
          </p:cNvSpPr>
          <p:nvPr>
            <p:ph idx="1"/>
          </p:nvPr>
        </p:nvSpPr>
        <p:spPr/>
        <p:txBody>
          <a:bodyPr/>
          <a:lstStyle/>
          <a:p>
            <a:r>
              <a:rPr lang="en-US" altLang="en-US" smtClean="0"/>
              <a:t>Using maps to display distributions of key health indicators</a:t>
            </a:r>
          </a:p>
          <a:p>
            <a:r>
              <a:rPr lang="en-US" altLang="en-US" smtClean="0"/>
              <a:t>Must include clear titles, description of measures, and clarity of geographic subunit of interest (country, state, county, neighborhood)</a:t>
            </a:r>
          </a:p>
          <a:p>
            <a:r>
              <a:rPr lang="en-US" altLang="en-US" smtClean="0"/>
              <a:t>Chloropleth maps use shading to reflect the magnitude of measures</a:t>
            </a:r>
          </a:p>
        </p:txBody>
      </p:sp>
    </p:spTree>
    <p:extLst>
      <p:ext uri="{BB962C8B-B14F-4D97-AF65-F5344CB8AC3E}">
        <p14:creationId xmlns:p14="http://schemas.microsoft.com/office/powerpoint/2010/main" val="2948195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28371" y="457561"/>
            <a:ext cx="7886700" cy="994172"/>
          </a:xfrm>
        </p:spPr>
        <p:txBody>
          <a:bodyPr/>
          <a:lstStyle/>
          <a:p>
            <a:r>
              <a:rPr lang="en-US" altLang="en-US" dirty="0" smtClean="0"/>
              <a:t>Geographical variation</a:t>
            </a: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l="68222" t="18890" r="10001" b="12962"/>
          <a:stretch>
            <a:fillRect/>
          </a:stretch>
        </p:blipFill>
        <p:spPr bwMode="auto">
          <a:xfrm>
            <a:off x="3109778" y="1133551"/>
            <a:ext cx="6034222" cy="566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300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l="6549" t="22586" r="10070" b="5843"/>
          <a:stretch/>
        </p:blipFill>
        <p:spPr bwMode="auto">
          <a:xfrm>
            <a:off x="0" y="806245"/>
            <a:ext cx="9058008"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96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 y="552788"/>
            <a:ext cx="8229600" cy="691662"/>
          </a:xfrm>
        </p:spPr>
        <p:txBody>
          <a:bodyPr/>
          <a:lstStyle/>
          <a:p>
            <a:pPr algn="l"/>
            <a:r>
              <a:rPr lang="en-US" altLang="en-US" sz="3200" dirty="0" smtClean="0">
                <a:solidFill>
                  <a:schemeClr val="tx1"/>
                </a:solidFill>
                <a:latin typeface="Calibri Light" panose="020F0302020204030204" pitchFamily="34" charset="0"/>
              </a:rPr>
              <a:t>What is data visualization?</a:t>
            </a:r>
            <a:endParaRPr lang="en-US" altLang="en-US" sz="3200" dirty="0">
              <a:solidFill>
                <a:schemeClr val="tx1"/>
              </a:solidFill>
              <a:latin typeface="Calibri Light" panose="020F0302020204030204" pitchFamily="34" charset="0"/>
            </a:endParaRPr>
          </a:p>
        </p:txBody>
      </p:sp>
      <p:sp>
        <p:nvSpPr>
          <p:cNvPr id="3075" name="Rectangle 3"/>
          <p:cNvSpPr>
            <a:spLocks noGrp="1" noChangeArrowheads="1"/>
          </p:cNvSpPr>
          <p:nvPr>
            <p:ph type="body" idx="1"/>
          </p:nvPr>
        </p:nvSpPr>
        <p:spPr>
          <a:xfrm>
            <a:off x="914400" y="1524000"/>
            <a:ext cx="7391400" cy="4525963"/>
          </a:xfrm>
        </p:spPr>
        <p:txBody>
          <a:bodyPr>
            <a:noAutofit/>
          </a:bodyPr>
          <a:lstStyle/>
          <a:p>
            <a:pPr marL="0" indent="0">
              <a:buNone/>
            </a:pPr>
            <a:r>
              <a:rPr lang="en-US" altLang="en-US" sz="2800" dirty="0" smtClean="0">
                <a:solidFill>
                  <a:schemeClr val="tx1"/>
                </a:solidFill>
                <a:latin typeface="Calibri Light" panose="020F0302020204030204" pitchFamily="34" charset="0"/>
              </a:rPr>
              <a:t>A way of visually conveying information – often quantitative in nature – in an accurate, compelling format</a:t>
            </a:r>
          </a:p>
          <a:p>
            <a:endParaRPr lang="en-US" altLang="en-US" sz="2800" dirty="0" smtClean="0">
              <a:solidFill>
                <a:schemeClr val="tx1"/>
              </a:solidFill>
              <a:latin typeface="Calibri Light" panose="020F0302020204030204" pitchFamily="34" charset="0"/>
            </a:endParaRPr>
          </a:p>
          <a:p>
            <a:pPr marL="0" indent="0">
              <a:buNone/>
            </a:pPr>
            <a:r>
              <a:rPr lang="en-US" altLang="en-US" sz="2800" dirty="0" smtClean="0">
                <a:solidFill>
                  <a:schemeClr val="tx1"/>
                </a:solidFill>
                <a:latin typeface="Calibri Light" panose="020F0302020204030204" pitchFamily="34" charset="0"/>
              </a:rPr>
              <a:t>Usually makes relationships more apparent by clustering, color coding and putting items in scale</a:t>
            </a:r>
          </a:p>
          <a:p>
            <a:pPr marL="0" indent="0">
              <a:buNone/>
            </a:pPr>
            <a:endParaRPr lang="en-US" altLang="en-US" sz="2800" dirty="0">
              <a:solidFill>
                <a:schemeClr val="tx1"/>
              </a:solidFill>
              <a:latin typeface="Calibri Light" panose="020F0302020204030204" pitchFamily="34" charset="0"/>
            </a:endParaRPr>
          </a:p>
          <a:p>
            <a:pPr marL="0" indent="0">
              <a:buNone/>
            </a:pPr>
            <a:r>
              <a:rPr lang="en-US" altLang="en-US" sz="2800" dirty="0">
                <a:solidFill>
                  <a:schemeClr val="tx1"/>
                </a:solidFill>
                <a:latin typeface="Calibri Light" panose="020F0302020204030204" pitchFamily="34" charset="0"/>
              </a:rPr>
              <a:t>Can be static or interactive</a:t>
            </a:r>
            <a:endParaRPr lang="en-US" altLang="en-US" sz="2800" dirty="0" smtClean="0">
              <a:solidFill>
                <a:schemeClr val="tx1"/>
              </a:solidFill>
              <a:latin typeface="Calibri Light" panose="020F0302020204030204" pitchFamily="34" charset="0"/>
            </a:endParaRPr>
          </a:p>
          <a:p>
            <a:endParaRPr lang="en-US" altLang="en-US" sz="2800" dirty="0" smtClean="0">
              <a:solidFill>
                <a:schemeClr val="accent1"/>
              </a:solidFill>
            </a:endParaRPr>
          </a:p>
        </p:txBody>
      </p:sp>
    </p:spTree>
    <p:extLst>
      <p:ext uri="{BB962C8B-B14F-4D97-AF65-F5344CB8AC3E}">
        <p14:creationId xmlns:p14="http://schemas.microsoft.com/office/powerpoint/2010/main" val="906009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1476904"/>
          </a:xfrm>
        </p:spPr>
        <p:txBody>
          <a:bodyPr/>
          <a:lstStyle/>
          <a:p>
            <a:r>
              <a:rPr lang="en-US" sz="3200" dirty="0" smtClean="0">
                <a:solidFill>
                  <a:srgbClr val="FF0000"/>
                </a:solidFill>
                <a:latin typeface="Calibri Light" panose="020F0302020204030204" pitchFamily="34" charset="0"/>
              </a:rPr>
              <a:t>Data </a:t>
            </a:r>
            <a:r>
              <a:rPr lang="en-US" sz="3200" dirty="0" err="1" smtClean="0">
                <a:solidFill>
                  <a:srgbClr val="FF0000"/>
                </a:solidFill>
                <a:latin typeface="Calibri Light" panose="020F0302020204030204" pitchFamily="34" charset="0"/>
              </a:rPr>
              <a:t>Viz</a:t>
            </a:r>
            <a:r>
              <a:rPr lang="en-US" sz="3200" dirty="0" smtClean="0">
                <a:solidFill>
                  <a:srgbClr val="FF0000"/>
                </a:solidFill>
                <a:latin typeface="Calibri Light" panose="020F0302020204030204" pitchFamily="34" charset="0"/>
              </a:rPr>
              <a:t> critiques</a:t>
            </a:r>
            <a:endParaRPr lang="en-US" sz="3200" dirty="0">
              <a:solidFill>
                <a:srgbClr val="FF0000"/>
              </a:solidFill>
              <a:latin typeface="Calibri Light" panose="020F0302020204030204" pitchFamily="34" charset="0"/>
            </a:endParaRPr>
          </a:p>
        </p:txBody>
      </p:sp>
      <p:sp>
        <p:nvSpPr>
          <p:cNvPr id="3" name="Rectangle 3"/>
          <p:cNvSpPr>
            <a:spLocks noChangeArrowheads="1"/>
          </p:cNvSpPr>
          <p:nvPr/>
        </p:nvSpPr>
        <p:spPr bwMode="auto">
          <a:xfrm>
            <a:off x="387349" y="3023658"/>
            <a:ext cx="86804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US" sz="1600" dirty="0" smtClean="0"/>
              <a:t>Identify </a:t>
            </a:r>
            <a:r>
              <a:rPr lang="en-US" altLang="en-US" sz="1600" dirty="0"/>
              <a:t>what attributes of the graphic make it easy to understand what the designer is trying to share, </a:t>
            </a:r>
            <a:endParaRPr lang="en-US" altLang="en-US" sz="1600" dirty="0" smtClean="0"/>
          </a:p>
          <a:p>
            <a:pPr eaLnBrk="1" hangingPunct="1"/>
            <a:r>
              <a:rPr lang="en-US" altLang="en-US" sz="1600" dirty="0" smtClean="0"/>
              <a:t>and </a:t>
            </a:r>
            <a:r>
              <a:rPr lang="en-US" altLang="en-US" sz="1600" dirty="0"/>
              <a:t>what attributes make it difficult to understand. </a:t>
            </a:r>
            <a:endParaRPr lang="en-US" altLang="en-US" sz="1200" dirty="0"/>
          </a:p>
        </p:txBody>
      </p:sp>
    </p:spTree>
    <p:extLst>
      <p:ext uri="{BB962C8B-B14F-4D97-AF65-F5344CB8AC3E}">
        <p14:creationId xmlns:p14="http://schemas.microsoft.com/office/powerpoint/2010/main" val="2443040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111" t="24979" r="16945" b="38873"/>
          <a:stretch/>
        </p:blipFill>
        <p:spPr>
          <a:xfrm>
            <a:off x="922866" y="728131"/>
            <a:ext cx="7704661" cy="4622801"/>
          </a:xfrm>
          <a:prstGeom prst="rect">
            <a:avLst/>
          </a:prstGeom>
        </p:spPr>
      </p:pic>
      <p:sp>
        <p:nvSpPr>
          <p:cNvPr id="5" name="Rectangle 4"/>
          <p:cNvSpPr/>
          <p:nvPr/>
        </p:nvSpPr>
        <p:spPr>
          <a:xfrm>
            <a:off x="1966875" y="5134273"/>
            <a:ext cx="1654620" cy="276999"/>
          </a:xfrm>
          <a:prstGeom prst="rect">
            <a:avLst/>
          </a:prstGeom>
        </p:spPr>
        <p:txBody>
          <a:bodyPr wrap="none">
            <a:spAutoFit/>
          </a:bodyPr>
          <a:lstStyle/>
          <a:p>
            <a:r>
              <a:rPr lang="en-US" sz="1200" i="1" dirty="0"/>
              <a:t>NEJM 2000; 342(1): 1-7</a:t>
            </a:r>
            <a:endParaRPr lang="en-US" sz="1200" i="1" dirty="0"/>
          </a:p>
        </p:txBody>
      </p:sp>
    </p:spTree>
    <p:extLst>
      <p:ext uri="{BB962C8B-B14F-4D97-AF65-F5344CB8AC3E}">
        <p14:creationId xmlns:p14="http://schemas.microsoft.com/office/powerpoint/2010/main" val="2601582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045" t="18385" r="11019" b="16420"/>
          <a:stretch/>
        </p:blipFill>
        <p:spPr>
          <a:xfrm>
            <a:off x="915125" y="639837"/>
            <a:ext cx="7145141" cy="4863841"/>
          </a:xfrm>
          <a:prstGeom prst="rect">
            <a:avLst/>
          </a:prstGeom>
        </p:spPr>
      </p:pic>
      <p:pic>
        <p:nvPicPr>
          <p:cNvPr id="3" name="Picture 2"/>
          <p:cNvPicPr>
            <a:picLocks noChangeAspect="1"/>
          </p:cNvPicPr>
          <p:nvPr/>
        </p:nvPicPr>
        <p:blipFill rotWithShape="1">
          <a:blip r:embed="rId3"/>
          <a:srcRect l="67500" t="73168" r="18796" b="20041"/>
          <a:stretch/>
        </p:blipFill>
        <p:spPr>
          <a:xfrm>
            <a:off x="2130651" y="5503678"/>
            <a:ext cx="4075416" cy="568010"/>
          </a:xfrm>
          <a:prstGeom prst="rect">
            <a:avLst/>
          </a:prstGeom>
        </p:spPr>
      </p:pic>
    </p:spTree>
    <p:extLst>
      <p:ext uri="{BB962C8B-B14F-4D97-AF65-F5344CB8AC3E}">
        <p14:creationId xmlns:p14="http://schemas.microsoft.com/office/powerpoint/2010/main" val="2298058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7334" t="11986" r="1111" b="49737"/>
          <a:stretch/>
        </p:blipFill>
        <p:spPr>
          <a:xfrm>
            <a:off x="384145" y="823927"/>
            <a:ext cx="8284096" cy="4137540"/>
          </a:xfrm>
          <a:prstGeom prst="rect">
            <a:avLst/>
          </a:prstGeom>
        </p:spPr>
      </p:pic>
    </p:spTree>
    <p:extLst>
      <p:ext uri="{BB962C8B-B14F-4D97-AF65-F5344CB8AC3E}">
        <p14:creationId xmlns:p14="http://schemas.microsoft.com/office/powerpoint/2010/main" val="1982738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rotWithShape="1">
          <a:blip r:embed="rId2">
            <a:extLst>
              <a:ext uri="{28A0092B-C50C-407E-A947-70E740481C1C}">
                <a14:useLocalDpi xmlns:a14="http://schemas.microsoft.com/office/drawing/2010/main" val="0"/>
              </a:ext>
            </a:extLst>
          </a:blip>
          <a:srcRect l="67477" t="29746" r="23595" b="37907"/>
          <a:stretch/>
        </p:blipFill>
        <p:spPr bwMode="auto">
          <a:xfrm>
            <a:off x="1893546" y="460891"/>
            <a:ext cx="5328521" cy="579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p:cNvPicPr>
          <p:nvPr/>
        </p:nvPicPr>
        <p:blipFill>
          <a:blip r:embed="rId3">
            <a:extLst>
              <a:ext uri="{28A0092B-C50C-407E-A947-70E740481C1C}">
                <a14:useLocalDpi xmlns:a14="http://schemas.microsoft.com/office/drawing/2010/main" val="0"/>
              </a:ext>
            </a:extLst>
          </a:blip>
          <a:srcRect l="67647" t="55074" r="25490" b="40196"/>
          <a:stretch>
            <a:fillRect/>
          </a:stretch>
        </p:blipFill>
        <p:spPr bwMode="auto">
          <a:xfrm>
            <a:off x="1893546" y="6252424"/>
            <a:ext cx="2384985" cy="49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577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66" y="335056"/>
            <a:ext cx="7738534" cy="58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378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76961" t="28758" r="981" b="22221"/>
          <a:stretch>
            <a:fillRect/>
          </a:stretch>
        </p:blipFill>
        <p:spPr bwMode="auto">
          <a:xfrm>
            <a:off x="224117" y="515471"/>
            <a:ext cx="8807824" cy="587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376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28650" y="669926"/>
            <a:ext cx="7886700" cy="1325563"/>
          </a:xfrm>
        </p:spPr>
        <p:txBody>
          <a:bodyPr/>
          <a:lstStyle/>
          <a:p>
            <a:r>
              <a:rPr lang="en-US" altLang="en-US" dirty="0" smtClean="0"/>
              <a:t>Summary</a:t>
            </a:r>
          </a:p>
        </p:txBody>
      </p:sp>
      <p:sp>
        <p:nvSpPr>
          <p:cNvPr id="33795" name="Content Placeholder 2"/>
          <p:cNvSpPr>
            <a:spLocks noGrp="1"/>
          </p:cNvSpPr>
          <p:nvPr>
            <p:ph idx="1"/>
          </p:nvPr>
        </p:nvSpPr>
        <p:spPr/>
        <p:txBody>
          <a:bodyPr/>
          <a:lstStyle/>
          <a:p>
            <a:r>
              <a:rPr lang="en-US" altLang="en-US" dirty="0" smtClean="0"/>
              <a:t>The right approach to present data and statistical results depends on the audience  and the nature of the data and statistical results to be displayed</a:t>
            </a:r>
          </a:p>
          <a:p>
            <a:r>
              <a:rPr lang="en-US" altLang="en-US" dirty="0" smtClean="0"/>
              <a:t>Effective communication requires clarity and accuracy</a:t>
            </a:r>
          </a:p>
          <a:p>
            <a:r>
              <a:rPr lang="en-US" altLang="en-US" dirty="0" smtClean="0"/>
              <a:t>Must adhere to sound statistical practice and effective design principles</a:t>
            </a:r>
          </a:p>
        </p:txBody>
      </p:sp>
    </p:spTree>
    <p:extLst>
      <p:ext uri="{BB962C8B-B14F-4D97-AF65-F5344CB8AC3E}">
        <p14:creationId xmlns:p14="http://schemas.microsoft.com/office/powerpoint/2010/main" val="4232722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609600" y="3048000"/>
            <a:ext cx="7391400" cy="1981200"/>
          </a:xfrm>
        </p:spPr>
        <p:txBody>
          <a:bodyPr>
            <a:noAutofit/>
          </a:bodyPr>
          <a:lstStyle/>
          <a:p>
            <a:pPr marL="0" indent="0">
              <a:buNone/>
            </a:pPr>
            <a:r>
              <a:rPr lang="en-US" altLang="en-US" dirty="0" smtClean="0">
                <a:solidFill>
                  <a:schemeClr val="tx1"/>
                </a:solidFill>
                <a:latin typeface="Calibri Light" panose="020F0302020204030204" pitchFamily="34" charset="0"/>
              </a:rPr>
              <a:t>Data visualization is not new</a:t>
            </a:r>
          </a:p>
          <a:p>
            <a:pPr marL="0" indent="0">
              <a:buNone/>
            </a:pPr>
            <a:endParaRPr lang="en-US" altLang="en-US" sz="2800" dirty="0">
              <a:solidFill>
                <a:schemeClr val="tx1"/>
              </a:solidFill>
              <a:latin typeface="Calibri Light" panose="020F0302020204030204" pitchFamily="34" charset="0"/>
            </a:endParaRPr>
          </a:p>
          <a:p>
            <a:pPr algn="ctr"/>
            <a:endParaRPr lang="en-US" altLang="en-US" sz="2800" dirty="0" smtClean="0">
              <a:solidFill>
                <a:schemeClr val="accent1"/>
              </a:solidFill>
            </a:endParaRPr>
          </a:p>
        </p:txBody>
      </p:sp>
    </p:spTree>
    <p:extLst>
      <p:ext uri="{BB962C8B-B14F-4D97-AF65-F5344CB8AC3E}">
        <p14:creationId xmlns:p14="http://schemas.microsoft.com/office/powerpoint/2010/main" val="3622679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57200" y="5272950"/>
            <a:ext cx="8123323" cy="3170099"/>
          </a:xfrm>
        </p:spPr>
        <p:txBody>
          <a:bodyPr>
            <a:normAutofit/>
          </a:bodyPr>
          <a:lstStyle/>
          <a:p>
            <a:pPr marL="0" indent="0" algn="l">
              <a:buNone/>
            </a:pPr>
            <a:r>
              <a:rPr lang="en-GB" sz="2400" dirty="0" smtClean="0">
                <a:solidFill>
                  <a:schemeClr val="bg1">
                    <a:lumMod val="50000"/>
                  </a:schemeClr>
                </a:solidFill>
              </a:rPr>
              <a:t>John Snow</a:t>
            </a:r>
          </a:p>
          <a:p>
            <a:pPr marL="0" indent="0" algn="l">
              <a:buNone/>
            </a:pPr>
            <a:r>
              <a:rPr lang="en-GB" sz="1800" dirty="0" smtClean="0">
                <a:solidFill>
                  <a:schemeClr val="bg1">
                    <a:lumMod val="50000"/>
                  </a:schemeClr>
                </a:solidFill>
              </a:rPr>
              <a:t>1854: Mapping </a:t>
            </a:r>
            <a:r>
              <a:rPr lang="en-GB" sz="1800" dirty="0">
                <a:solidFill>
                  <a:schemeClr val="bg1">
                    <a:lumMod val="50000"/>
                  </a:schemeClr>
                </a:solidFill>
              </a:rPr>
              <a:t>deaths from a Cholera outbreak in central London</a:t>
            </a:r>
            <a:r>
              <a:rPr lang="en-US" sz="1800" dirty="0">
                <a:solidFill>
                  <a:schemeClr val="bg1">
                    <a:lumMod val="50000"/>
                  </a:schemeClr>
                </a:solidFill>
              </a:rPr>
              <a:t> </a:t>
            </a:r>
            <a:endParaRPr lang="en-GB" sz="1800" dirty="0" smtClean="0">
              <a:solidFill>
                <a:schemeClr val="bg1">
                  <a:lumMod val="50000"/>
                </a:schemeClr>
              </a:solidFill>
            </a:endParaRPr>
          </a:p>
          <a:p>
            <a:pPr lvl="1" algn="l"/>
            <a:endParaRPr lang="en-GB" sz="1800" dirty="0">
              <a:solidFill>
                <a:schemeClr val="bg1">
                  <a:lumMod val="50000"/>
                </a:schemeClr>
              </a:solidFill>
            </a:endParaRPr>
          </a:p>
        </p:txBody>
      </p:sp>
      <p:pic>
        <p:nvPicPr>
          <p:cNvPr id="5" name="Picture 4" descr="cholera-snow-map.jpg"/>
          <p:cNvPicPr/>
          <p:nvPr/>
        </p:nvPicPr>
        <p:blipFill>
          <a:blip r:embed="rId3" cstate="email">
            <a:extLst>
              <a:ext uri="{28A0092B-C50C-407E-A947-70E740481C1C}">
                <a14:useLocalDpi xmlns:a14="http://schemas.microsoft.com/office/drawing/2010/main" val="0"/>
              </a:ext>
            </a:extLst>
          </a:blip>
          <a:stretch>
            <a:fillRect/>
          </a:stretch>
        </p:blipFill>
        <p:spPr>
          <a:xfrm>
            <a:off x="3649134" y="777462"/>
            <a:ext cx="4775199" cy="4986867"/>
          </a:xfrm>
          <a:prstGeom prst="rect">
            <a:avLst/>
          </a:prstGeom>
        </p:spPr>
      </p:pic>
      <p:sp>
        <p:nvSpPr>
          <p:cNvPr id="6" name="Oval 5"/>
          <p:cNvSpPr/>
          <p:nvPr/>
        </p:nvSpPr>
        <p:spPr>
          <a:xfrm>
            <a:off x="5745536" y="2858995"/>
            <a:ext cx="1442085" cy="168666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2"/>
              </a:solidFill>
            </a:endParaRPr>
          </a:p>
        </p:txBody>
      </p:sp>
      <p:sp>
        <p:nvSpPr>
          <p:cNvPr id="7" name="Multiply 6"/>
          <p:cNvSpPr/>
          <p:nvPr/>
        </p:nvSpPr>
        <p:spPr>
          <a:xfrm>
            <a:off x="6393606" y="3572596"/>
            <a:ext cx="144780" cy="150495"/>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2"/>
              </a:solidFill>
            </a:endParaRPr>
          </a:p>
        </p:txBody>
      </p:sp>
      <p:sp>
        <p:nvSpPr>
          <p:cNvPr id="8" name="Text Placeholder 7"/>
          <p:cNvSpPr txBox="1">
            <a:spLocks/>
          </p:cNvSpPr>
          <p:nvPr/>
        </p:nvSpPr>
        <p:spPr bwMode="auto">
          <a:xfrm>
            <a:off x="-118533" y="390576"/>
            <a:ext cx="80932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just" defTabSz="457200" rtl="0" eaLnBrk="0" fontAlgn="base" hangingPunct="0">
              <a:spcBef>
                <a:spcPct val="20000"/>
              </a:spcBef>
              <a:spcAft>
                <a:spcPct val="0"/>
              </a:spcAft>
              <a:buFont typeface="Arial" charset="0"/>
              <a:buChar char="•"/>
              <a:defRPr sz="3200" kern="1200">
                <a:solidFill>
                  <a:schemeClr val="bg1"/>
                </a:solidFill>
                <a:latin typeface="Rockwell"/>
                <a:ea typeface="Rockwell" pitchFamily="18" charset="0"/>
                <a:cs typeface="Rockwell"/>
              </a:defRPr>
            </a:lvl1pPr>
            <a:lvl2pPr marL="742950" indent="-285750" algn="just" defTabSz="457200" rtl="0" eaLnBrk="0" fontAlgn="base" hangingPunct="0">
              <a:spcBef>
                <a:spcPct val="20000"/>
              </a:spcBef>
              <a:spcAft>
                <a:spcPct val="0"/>
              </a:spcAft>
              <a:buFont typeface="Arial" charset="0"/>
              <a:buChar char="–"/>
              <a:defRPr sz="2800" kern="1200">
                <a:solidFill>
                  <a:schemeClr val="bg1"/>
                </a:solidFill>
                <a:latin typeface="Rockwell"/>
                <a:ea typeface="Rockwell" pitchFamily="18" charset="0"/>
                <a:cs typeface="Rockwell"/>
              </a:defRPr>
            </a:lvl2pPr>
            <a:lvl3pPr marL="1143000" indent="-228600" algn="just" defTabSz="457200" rtl="0" eaLnBrk="0" fontAlgn="base" hangingPunct="0">
              <a:spcBef>
                <a:spcPct val="20000"/>
              </a:spcBef>
              <a:spcAft>
                <a:spcPct val="0"/>
              </a:spcAft>
              <a:buFont typeface="Arial" charset="0"/>
              <a:buChar char="•"/>
              <a:defRPr sz="2400" kern="1200">
                <a:solidFill>
                  <a:schemeClr val="bg1"/>
                </a:solidFill>
                <a:latin typeface="Rockwell"/>
                <a:ea typeface="Rockwell" pitchFamily="18" charset="0"/>
                <a:cs typeface="Rockwell"/>
              </a:defRPr>
            </a:lvl3pPr>
            <a:lvl4pPr marL="1600200" indent="-228600" algn="just" defTabSz="457200" rtl="0" eaLnBrk="0" fontAlgn="base" hangingPunct="0">
              <a:spcBef>
                <a:spcPct val="20000"/>
              </a:spcBef>
              <a:spcAft>
                <a:spcPct val="0"/>
              </a:spcAft>
              <a:buFont typeface="Arial" charset="0"/>
              <a:buChar char="–"/>
              <a:defRPr sz="2000" kern="1200">
                <a:solidFill>
                  <a:schemeClr val="bg1"/>
                </a:solidFill>
                <a:latin typeface="Rockwell"/>
                <a:ea typeface="Rockwell" pitchFamily="18" charset="0"/>
                <a:cs typeface="Rockwell"/>
              </a:defRPr>
            </a:lvl4pPr>
            <a:lvl5pPr marL="2057400" indent="-228600" algn="just" defTabSz="457200" rtl="0" eaLnBrk="0" fontAlgn="base" hangingPunct="0">
              <a:spcBef>
                <a:spcPct val="20000"/>
              </a:spcBef>
              <a:spcAft>
                <a:spcPct val="0"/>
              </a:spcAft>
              <a:buFont typeface="Arial" charset="0"/>
              <a:buChar char="»"/>
              <a:defRPr sz="2000" kern="1200">
                <a:solidFill>
                  <a:schemeClr val="bg1"/>
                </a:solidFill>
                <a:latin typeface="Rockwell"/>
                <a:ea typeface="Rockwell" pitchFamily="18" charset="0"/>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1500" dirty="0" smtClean="0">
                <a:solidFill>
                  <a:schemeClr val="bg1">
                    <a:lumMod val="85000"/>
                  </a:schemeClr>
                </a:solidFill>
              </a:rPr>
              <a:t>1854</a:t>
            </a:r>
            <a:endParaRPr lang="en-US" sz="11500" dirty="0">
              <a:solidFill>
                <a:schemeClr val="bg1">
                  <a:lumMod val="85000"/>
                </a:schemeClr>
              </a:solidFill>
            </a:endParaRPr>
          </a:p>
        </p:txBody>
      </p:sp>
    </p:spTree>
    <p:extLst>
      <p:ext uri="{BB962C8B-B14F-4D97-AF65-F5344CB8AC3E}">
        <p14:creationId xmlns:p14="http://schemas.microsoft.com/office/powerpoint/2010/main" val="1337877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0059"/>
            <a:ext cx="8565405" cy="640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7"/>
          <p:cNvSpPr txBox="1">
            <a:spLocks/>
          </p:cNvSpPr>
          <p:nvPr/>
        </p:nvSpPr>
        <p:spPr bwMode="auto">
          <a:xfrm>
            <a:off x="162558" y="632520"/>
            <a:ext cx="80932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just" defTabSz="457200" rtl="0" eaLnBrk="0" fontAlgn="base" hangingPunct="0">
              <a:spcBef>
                <a:spcPct val="20000"/>
              </a:spcBef>
              <a:spcAft>
                <a:spcPct val="0"/>
              </a:spcAft>
              <a:buFont typeface="Arial" charset="0"/>
              <a:buChar char="•"/>
              <a:defRPr sz="3200" kern="1200">
                <a:solidFill>
                  <a:schemeClr val="bg1"/>
                </a:solidFill>
                <a:latin typeface="Rockwell"/>
                <a:ea typeface="Rockwell" pitchFamily="18" charset="0"/>
                <a:cs typeface="Rockwell"/>
              </a:defRPr>
            </a:lvl1pPr>
            <a:lvl2pPr marL="742950" indent="-285750" algn="just" defTabSz="457200" rtl="0" eaLnBrk="0" fontAlgn="base" hangingPunct="0">
              <a:spcBef>
                <a:spcPct val="20000"/>
              </a:spcBef>
              <a:spcAft>
                <a:spcPct val="0"/>
              </a:spcAft>
              <a:buFont typeface="Arial" charset="0"/>
              <a:buChar char="–"/>
              <a:defRPr sz="2800" kern="1200">
                <a:solidFill>
                  <a:schemeClr val="bg1"/>
                </a:solidFill>
                <a:latin typeface="Rockwell"/>
                <a:ea typeface="Rockwell" pitchFamily="18" charset="0"/>
                <a:cs typeface="Rockwell"/>
              </a:defRPr>
            </a:lvl2pPr>
            <a:lvl3pPr marL="1143000" indent="-228600" algn="just" defTabSz="457200" rtl="0" eaLnBrk="0" fontAlgn="base" hangingPunct="0">
              <a:spcBef>
                <a:spcPct val="20000"/>
              </a:spcBef>
              <a:spcAft>
                <a:spcPct val="0"/>
              </a:spcAft>
              <a:buFont typeface="Arial" charset="0"/>
              <a:buChar char="•"/>
              <a:defRPr sz="2400" kern="1200">
                <a:solidFill>
                  <a:schemeClr val="bg1"/>
                </a:solidFill>
                <a:latin typeface="Rockwell"/>
                <a:ea typeface="Rockwell" pitchFamily="18" charset="0"/>
                <a:cs typeface="Rockwell"/>
              </a:defRPr>
            </a:lvl3pPr>
            <a:lvl4pPr marL="1600200" indent="-228600" algn="just" defTabSz="457200" rtl="0" eaLnBrk="0" fontAlgn="base" hangingPunct="0">
              <a:spcBef>
                <a:spcPct val="20000"/>
              </a:spcBef>
              <a:spcAft>
                <a:spcPct val="0"/>
              </a:spcAft>
              <a:buFont typeface="Arial" charset="0"/>
              <a:buChar char="–"/>
              <a:defRPr sz="2000" kern="1200">
                <a:solidFill>
                  <a:schemeClr val="bg1"/>
                </a:solidFill>
                <a:latin typeface="Rockwell"/>
                <a:ea typeface="Rockwell" pitchFamily="18" charset="0"/>
                <a:cs typeface="Rockwell"/>
              </a:defRPr>
            </a:lvl4pPr>
            <a:lvl5pPr marL="2057400" indent="-228600" algn="just" defTabSz="457200" rtl="0" eaLnBrk="0" fontAlgn="base" hangingPunct="0">
              <a:spcBef>
                <a:spcPct val="20000"/>
              </a:spcBef>
              <a:spcAft>
                <a:spcPct val="0"/>
              </a:spcAft>
              <a:buFont typeface="Arial" charset="0"/>
              <a:buChar char="»"/>
              <a:defRPr sz="2000" kern="1200">
                <a:solidFill>
                  <a:schemeClr val="bg1"/>
                </a:solidFill>
                <a:latin typeface="Rockwell"/>
                <a:ea typeface="Rockwell" pitchFamily="18" charset="0"/>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1500" dirty="0" smtClean="0">
                <a:solidFill>
                  <a:schemeClr val="bg1">
                    <a:lumMod val="85000"/>
                  </a:schemeClr>
                </a:solidFill>
              </a:rPr>
              <a:t>2018</a:t>
            </a:r>
            <a:endParaRPr lang="en-US" sz="11500" dirty="0">
              <a:solidFill>
                <a:schemeClr val="bg1">
                  <a:lumMod val="85000"/>
                </a:schemeClr>
              </a:solidFill>
            </a:endParaRPr>
          </a:p>
        </p:txBody>
      </p:sp>
    </p:spTree>
    <p:extLst>
      <p:ext uri="{BB962C8B-B14F-4D97-AF65-F5344CB8AC3E}">
        <p14:creationId xmlns:p14="http://schemas.microsoft.com/office/powerpoint/2010/main" val="1279762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0"/>
            <a:ext cx="9198842" cy="520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05654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8474</TotalTime>
  <Words>1357</Words>
  <Application>Microsoft Office PowerPoint</Application>
  <PresentationFormat>On-screen Show (4:3)</PresentationFormat>
  <Paragraphs>202</Paragraphs>
  <Slides>57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Gill Sans MT</vt:lpstr>
      <vt:lpstr>Osaka</vt:lpstr>
      <vt:lpstr>Rockwell</vt:lpstr>
      <vt:lpstr>Office Theme</vt:lpstr>
      <vt:lpstr>Data Visualization</vt:lpstr>
      <vt:lpstr>Objectives</vt:lpstr>
      <vt:lpstr>Design principles – Big picture</vt:lpstr>
      <vt:lpstr>PowerPoint Presentation</vt:lpstr>
      <vt:lpstr>What is data visualization?</vt:lpstr>
      <vt:lpstr>PowerPoint Presentation</vt:lpstr>
      <vt:lpstr>PowerPoint Presentation</vt:lpstr>
      <vt:lpstr>PowerPoint Presentation</vt:lpstr>
      <vt:lpstr>PowerPoint Presentation</vt:lpstr>
      <vt:lpstr>Understand your audience          Create data story       Design visualization           Disseminate  </vt:lpstr>
      <vt:lpstr>PowerPoint Presentation</vt:lpstr>
      <vt:lpstr>PowerPoint Presentation</vt:lpstr>
      <vt:lpstr>PowerPoint Presentation</vt:lpstr>
      <vt:lpstr>Typical paper/report summary –(data story)</vt:lpstr>
      <vt:lpstr>PowerPoint Presentation</vt:lpstr>
      <vt:lpstr>PowerPoint Presentation</vt:lpstr>
      <vt:lpstr>PowerPoint Presentation</vt:lpstr>
      <vt:lpstr>PowerPoint Presentation</vt:lpstr>
      <vt:lpstr>PowerPoint Presentation</vt:lpstr>
      <vt:lpstr>Label directly where possible (instead of a legend)</vt:lpstr>
      <vt:lpstr>PowerPoint Presentation</vt:lpstr>
      <vt:lpstr>PowerPoint Presentation</vt:lpstr>
      <vt:lpstr>Scale y-axis to zero</vt:lpstr>
      <vt:lpstr>Exceptions to scaling to zero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 charts are popular displays to represent component parts of whole  But, they can be challenging for readers to interpret and should be use sparingly, if at all (other displays often more effective) </vt:lpstr>
      <vt:lpstr>PowerPoint Presentation</vt:lpstr>
      <vt:lpstr>Pie chart or table? </vt:lpstr>
      <vt:lpstr>PowerPoint Presentation</vt:lpstr>
      <vt:lpstr>PowerPoint Presentation</vt:lpstr>
      <vt:lpstr>What is extent of exposure, range of outcomes in study sample?</vt:lpstr>
      <vt:lpstr>PowerPoint Presentation</vt:lpstr>
      <vt:lpstr>PowerPoint Presentation</vt:lpstr>
      <vt:lpstr>Histogram</vt:lpstr>
      <vt:lpstr>histograms versus bar charts</vt:lpstr>
      <vt:lpstr>PowerPoint Presentation</vt:lpstr>
      <vt:lpstr>PowerPoint Presentation</vt:lpstr>
      <vt:lpstr>PowerPoint Presentation</vt:lpstr>
      <vt:lpstr>Geographical variation</vt:lpstr>
      <vt:lpstr>Geographical variation</vt:lpstr>
      <vt:lpstr>PowerPoint Presentation</vt:lpstr>
      <vt:lpstr>Data Viz critiques</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Sullivan, Lisa</cp:lastModifiedBy>
  <cp:revision>128</cp:revision>
  <cp:lastPrinted>2019-02-12T20:35:18Z</cp:lastPrinted>
  <dcterms:created xsi:type="dcterms:W3CDTF">2016-10-20T16:36:22Z</dcterms:created>
  <dcterms:modified xsi:type="dcterms:W3CDTF">2019-10-25T18:05:46Z</dcterms:modified>
</cp:coreProperties>
</file>