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43"/>
  </p:notesMasterIdLst>
  <p:sldIdLst>
    <p:sldId id="256" r:id="rId2"/>
    <p:sldId id="277" r:id="rId3"/>
    <p:sldId id="290" r:id="rId4"/>
    <p:sldId id="294" r:id="rId5"/>
    <p:sldId id="327" r:id="rId6"/>
    <p:sldId id="328" r:id="rId7"/>
    <p:sldId id="385" r:id="rId8"/>
    <p:sldId id="330" r:id="rId9"/>
    <p:sldId id="389" r:id="rId10"/>
    <p:sldId id="367" r:id="rId11"/>
    <p:sldId id="334" r:id="rId12"/>
    <p:sldId id="387" r:id="rId13"/>
    <p:sldId id="335" r:id="rId14"/>
    <p:sldId id="336" r:id="rId15"/>
    <p:sldId id="386" r:id="rId16"/>
    <p:sldId id="364" r:id="rId17"/>
    <p:sldId id="390" r:id="rId18"/>
    <p:sldId id="369" r:id="rId19"/>
    <p:sldId id="370" r:id="rId20"/>
    <p:sldId id="366" r:id="rId21"/>
    <p:sldId id="291" r:id="rId22"/>
    <p:sldId id="378" r:id="rId23"/>
    <p:sldId id="341" r:id="rId24"/>
    <p:sldId id="342" r:id="rId25"/>
    <p:sldId id="346" r:id="rId26"/>
    <p:sldId id="371" r:id="rId27"/>
    <p:sldId id="372" r:id="rId28"/>
    <p:sldId id="373" r:id="rId29"/>
    <p:sldId id="380" r:id="rId30"/>
    <p:sldId id="383" r:id="rId31"/>
    <p:sldId id="374" r:id="rId32"/>
    <p:sldId id="375" r:id="rId33"/>
    <p:sldId id="351" r:id="rId34"/>
    <p:sldId id="384" r:id="rId35"/>
    <p:sldId id="391" r:id="rId36"/>
    <p:sldId id="379" r:id="rId37"/>
    <p:sldId id="356" r:id="rId38"/>
    <p:sldId id="357" r:id="rId39"/>
    <p:sldId id="392" r:id="rId40"/>
    <p:sldId id="326" r:id="rId41"/>
    <p:sldId id="289"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2" autoAdjust="0"/>
    <p:restoredTop sz="84005" autoAdjust="0"/>
  </p:normalViewPr>
  <p:slideViewPr>
    <p:cSldViewPr snapToGrid="0" showGuides="1">
      <p:cViewPr varScale="1">
        <p:scale>
          <a:sx n="67" d="100"/>
          <a:sy n="67" d="100"/>
        </p:scale>
        <p:origin x="77" y="96"/>
      </p:cViewPr>
      <p:guideLst>
        <p:guide orient="horz" pos="2160"/>
        <p:guide pos="3840"/>
      </p:guideLst>
    </p:cSldViewPr>
  </p:slideViewPr>
  <p:notesTextViewPr>
    <p:cViewPr>
      <p:scale>
        <a:sx n="1" d="1"/>
        <a:sy n="1" d="1"/>
      </p:scale>
      <p:origin x="0" y="0"/>
    </p:cViewPr>
  </p:notesTextViewPr>
  <p:sorterViewPr>
    <p:cViewPr>
      <p:scale>
        <a:sx n="103" d="100"/>
        <a:sy n="103" d="100"/>
      </p:scale>
      <p:origin x="0" y="-1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7C04F-7210-4033-A531-3938DDE077AD}" type="doc">
      <dgm:prSet loTypeId="urn:microsoft.com/office/officeart/2005/8/layout/venn1" loCatId="relationship" qsTypeId="urn:microsoft.com/office/officeart/2005/8/quickstyle/simple1#8" qsCatId="simple" csTypeId="urn:microsoft.com/office/officeart/2005/8/colors/colorful1" csCatId="colorful" phldr="1"/>
      <dgm:spPr/>
      <dgm:t>
        <a:bodyPr/>
        <a:lstStyle/>
        <a:p>
          <a:endParaRPr lang="en-US"/>
        </a:p>
      </dgm:t>
    </dgm:pt>
    <dgm:pt modelId="{9318AA1B-07BB-4041-8B94-5BA5FD94E485}">
      <dgm:prSet custT="1"/>
      <dgm:spPr/>
      <dgm:t>
        <a:bodyPr/>
        <a:lstStyle/>
        <a:p>
          <a:pPr rtl="0"/>
          <a:r>
            <a:rPr lang="en-US" sz="2000" dirty="0" smtClean="0">
              <a:latin typeface="Calibri" pitchFamily="34" charset="0"/>
            </a:rPr>
            <a:t>What is the role of the bystander?</a:t>
          </a:r>
          <a:endParaRPr lang="en-US" sz="2000" dirty="0">
            <a:latin typeface="Calibri" pitchFamily="34" charset="0"/>
          </a:endParaRPr>
        </a:p>
      </dgm:t>
    </dgm:pt>
    <dgm:pt modelId="{FEB18595-BFB7-4292-BE38-01B85EC6BB13}" type="parTrans" cxnId="{D7E44F22-2E1F-4AA1-8FC8-AE3E09222EB3}">
      <dgm:prSet/>
      <dgm:spPr/>
      <dgm:t>
        <a:bodyPr/>
        <a:lstStyle/>
        <a:p>
          <a:endParaRPr lang="en-US" sz="2000">
            <a:latin typeface="Calibri" pitchFamily="34" charset="0"/>
          </a:endParaRPr>
        </a:p>
      </dgm:t>
    </dgm:pt>
    <dgm:pt modelId="{6C227515-419C-46E1-90DA-1D6B8E378A22}" type="sibTrans" cxnId="{D7E44F22-2E1F-4AA1-8FC8-AE3E09222EB3}">
      <dgm:prSet/>
      <dgm:spPr/>
      <dgm:t>
        <a:bodyPr/>
        <a:lstStyle/>
        <a:p>
          <a:endParaRPr lang="en-US" sz="2000">
            <a:latin typeface="Calibri" pitchFamily="34" charset="0"/>
          </a:endParaRPr>
        </a:p>
      </dgm:t>
    </dgm:pt>
    <dgm:pt modelId="{D21997BC-C087-40E1-9F6B-B14978B9F74E}">
      <dgm:prSet custT="1"/>
      <dgm:spPr/>
      <dgm:t>
        <a:bodyPr/>
        <a:lstStyle/>
        <a:p>
          <a:pPr rtl="0"/>
          <a:r>
            <a:rPr lang="en-US" sz="2000" dirty="0" smtClean="0">
              <a:latin typeface="Calibri" pitchFamily="34" charset="0"/>
            </a:rPr>
            <a:t>How do we call our colleagues </a:t>
          </a:r>
          <a:r>
            <a:rPr lang="en-US" sz="2000" b="1" i="1" dirty="0" smtClean="0">
              <a:latin typeface="Calibri" pitchFamily="34" charset="0"/>
            </a:rPr>
            <a:t>in</a:t>
          </a:r>
          <a:r>
            <a:rPr lang="en-US" sz="2000" b="1" dirty="0" smtClean="0">
              <a:latin typeface="Calibri" pitchFamily="34" charset="0"/>
            </a:rPr>
            <a:t> </a:t>
          </a:r>
          <a:r>
            <a:rPr lang="en-US" sz="2000" dirty="0" smtClean="0">
              <a:latin typeface="Calibri" pitchFamily="34" charset="0"/>
            </a:rPr>
            <a:t>with curiosity vs. calling them </a:t>
          </a:r>
          <a:r>
            <a:rPr lang="en-US" sz="2000" b="1" i="1" dirty="0" smtClean="0">
              <a:latin typeface="Calibri" pitchFamily="34" charset="0"/>
            </a:rPr>
            <a:t>out</a:t>
          </a:r>
          <a:r>
            <a:rPr lang="en-US" sz="2000" dirty="0" smtClean="0">
              <a:latin typeface="Calibri" pitchFamily="34" charset="0"/>
            </a:rPr>
            <a:t>?</a:t>
          </a:r>
          <a:endParaRPr lang="en-US" sz="2000" dirty="0">
            <a:latin typeface="Calibri" pitchFamily="34" charset="0"/>
          </a:endParaRPr>
        </a:p>
      </dgm:t>
    </dgm:pt>
    <dgm:pt modelId="{72217450-0587-4BF2-B4A1-CEA989A6A152}" type="parTrans" cxnId="{DA2B60A0-1843-4CD8-B58E-C306C162AB2D}">
      <dgm:prSet/>
      <dgm:spPr/>
      <dgm:t>
        <a:bodyPr/>
        <a:lstStyle/>
        <a:p>
          <a:endParaRPr lang="en-US" sz="2000">
            <a:latin typeface="Calibri" pitchFamily="34" charset="0"/>
          </a:endParaRPr>
        </a:p>
      </dgm:t>
    </dgm:pt>
    <dgm:pt modelId="{6FD958BA-8C3E-4FF0-B37A-EFC8F19D4C14}" type="sibTrans" cxnId="{DA2B60A0-1843-4CD8-B58E-C306C162AB2D}">
      <dgm:prSet/>
      <dgm:spPr/>
      <dgm:t>
        <a:bodyPr/>
        <a:lstStyle/>
        <a:p>
          <a:endParaRPr lang="en-US" sz="2000">
            <a:latin typeface="Calibri" pitchFamily="34" charset="0"/>
          </a:endParaRPr>
        </a:p>
      </dgm:t>
    </dgm:pt>
    <dgm:pt modelId="{F6073AF8-F5C2-4D51-9C4C-E0140AC20124}">
      <dgm:prSet custT="1"/>
      <dgm:spPr/>
      <dgm:t>
        <a:bodyPr/>
        <a:lstStyle/>
        <a:p>
          <a:pPr rtl="0"/>
          <a:r>
            <a:rPr lang="en-US" sz="2000" dirty="0" smtClean="0">
              <a:latin typeface="Calibri" pitchFamily="34" charset="0"/>
            </a:rPr>
            <a:t>How do we diversify the pool of speakers, students, candidates, faculty?</a:t>
          </a:r>
          <a:endParaRPr lang="en-US" sz="2000" dirty="0">
            <a:latin typeface="Calibri" pitchFamily="34" charset="0"/>
          </a:endParaRPr>
        </a:p>
      </dgm:t>
    </dgm:pt>
    <dgm:pt modelId="{D60506E8-5926-4FF9-921E-3DA198995AB3}" type="parTrans" cxnId="{1533ECB9-2FA4-4762-A4BE-436ABA3585F8}">
      <dgm:prSet/>
      <dgm:spPr/>
      <dgm:t>
        <a:bodyPr/>
        <a:lstStyle/>
        <a:p>
          <a:endParaRPr lang="en-US" sz="2000">
            <a:latin typeface="Calibri" pitchFamily="34" charset="0"/>
          </a:endParaRPr>
        </a:p>
      </dgm:t>
    </dgm:pt>
    <dgm:pt modelId="{212DBA29-88DD-4694-9819-07767BB6C286}" type="sibTrans" cxnId="{1533ECB9-2FA4-4762-A4BE-436ABA3585F8}">
      <dgm:prSet/>
      <dgm:spPr/>
      <dgm:t>
        <a:bodyPr/>
        <a:lstStyle/>
        <a:p>
          <a:endParaRPr lang="en-US" sz="2000">
            <a:latin typeface="Calibri" pitchFamily="34" charset="0"/>
          </a:endParaRPr>
        </a:p>
      </dgm:t>
    </dgm:pt>
    <dgm:pt modelId="{0CBDC2C1-7B53-4FF8-9613-E27EDC34DB7B}">
      <dgm:prSet custT="1"/>
      <dgm:spPr/>
      <dgm:t>
        <a:bodyPr/>
        <a:lstStyle/>
        <a:p>
          <a:pPr rtl="0"/>
          <a:r>
            <a:rPr lang="en-US" sz="2000" dirty="0" smtClean="0">
              <a:latin typeface="Calibri" pitchFamily="34" charset="0"/>
            </a:rPr>
            <a:t>Explore awkwardness, and discomfort</a:t>
          </a:r>
        </a:p>
        <a:p>
          <a:pPr rtl="0"/>
          <a:r>
            <a:rPr lang="en-US" sz="2000" dirty="0" smtClean="0">
              <a:latin typeface="Calibri" pitchFamily="34" charset="0"/>
            </a:rPr>
            <a:t>“The elephant”</a:t>
          </a:r>
          <a:endParaRPr lang="en-US" sz="2000" dirty="0">
            <a:latin typeface="Calibri" pitchFamily="34" charset="0"/>
          </a:endParaRPr>
        </a:p>
      </dgm:t>
    </dgm:pt>
    <dgm:pt modelId="{E8FBA250-9129-4D20-A337-0F1EB032DEAB}" type="parTrans" cxnId="{FAA38896-C8CD-4230-84D1-CB9295E6AF6A}">
      <dgm:prSet/>
      <dgm:spPr/>
      <dgm:t>
        <a:bodyPr/>
        <a:lstStyle/>
        <a:p>
          <a:endParaRPr lang="en-US" sz="2000">
            <a:latin typeface="Calibri" pitchFamily="34" charset="0"/>
          </a:endParaRPr>
        </a:p>
      </dgm:t>
    </dgm:pt>
    <dgm:pt modelId="{4DEE7FD4-F40C-4868-9AF0-A983F9774EB8}" type="sibTrans" cxnId="{FAA38896-C8CD-4230-84D1-CB9295E6AF6A}">
      <dgm:prSet/>
      <dgm:spPr/>
      <dgm:t>
        <a:bodyPr/>
        <a:lstStyle/>
        <a:p>
          <a:endParaRPr lang="en-US" sz="2000">
            <a:latin typeface="Calibri" pitchFamily="34" charset="0"/>
          </a:endParaRPr>
        </a:p>
      </dgm:t>
    </dgm:pt>
    <dgm:pt modelId="{D1FB0720-996C-4DA8-BC99-237CABB653D8}">
      <dgm:prSet custT="1"/>
      <dgm:spPr/>
      <dgm:t>
        <a:bodyPr/>
        <a:lstStyle/>
        <a:p>
          <a:pPr rtl="0"/>
          <a:r>
            <a:rPr lang="en-US" sz="2000" dirty="0" smtClean="0">
              <a:latin typeface="Calibri" pitchFamily="34" charset="0"/>
            </a:rPr>
            <a:t>Engage with people you consider “others” and be an ally</a:t>
          </a:r>
          <a:endParaRPr lang="en-US" sz="2000" dirty="0">
            <a:latin typeface="Calibri" pitchFamily="34" charset="0"/>
          </a:endParaRPr>
        </a:p>
      </dgm:t>
    </dgm:pt>
    <dgm:pt modelId="{9D98A527-BD08-484B-9848-0EE333B4C95A}" type="parTrans" cxnId="{6C887FC5-3DAB-4F10-806C-3A72015E404D}">
      <dgm:prSet/>
      <dgm:spPr/>
      <dgm:t>
        <a:bodyPr/>
        <a:lstStyle/>
        <a:p>
          <a:endParaRPr lang="en-US" sz="2000">
            <a:latin typeface="Calibri" pitchFamily="34" charset="0"/>
          </a:endParaRPr>
        </a:p>
      </dgm:t>
    </dgm:pt>
    <dgm:pt modelId="{F45DD1A2-285C-493D-BD66-4E19BAE09566}" type="sibTrans" cxnId="{6C887FC5-3DAB-4F10-806C-3A72015E404D}">
      <dgm:prSet/>
      <dgm:spPr/>
      <dgm:t>
        <a:bodyPr/>
        <a:lstStyle/>
        <a:p>
          <a:endParaRPr lang="en-US" sz="2000">
            <a:latin typeface="Calibri" pitchFamily="34" charset="0"/>
          </a:endParaRPr>
        </a:p>
      </dgm:t>
    </dgm:pt>
    <dgm:pt modelId="{F19023CA-BF1A-4613-B6A9-5774D8C17537}">
      <dgm:prSet custT="1"/>
      <dgm:spPr/>
      <dgm:t>
        <a:bodyPr/>
        <a:lstStyle/>
        <a:p>
          <a:pPr rtl="0"/>
          <a:r>
            <a:rPr lang="en-US" sz="2000" b="0" dirty="0" smtClean="0">
              <a:latin typeface="Calibri" pitchFamily="34" charset="0"/>
            </a:rPr>
            <a:t>Get feedback from colleagues in how we raise issues of race?</a:t>
          </a:r>
          <a:endParaRPr lang="en-US" sz="2000" b="0" dirty="0">
            <a:latin typeface="Calibri" pitchFamily="34" charset="0"/>
          </a:endParaRPr>
        </a:p>
      </dgm:t>
    </dgm:pt>
    <dgm:pt modelId="{E04AA1AA-CF40-4926-AF96-CFF8250AD425}" type="parTrans" cxnId="{734E5CFE-1E28-4477-AE83-8BECA152435A}">
      <dgm:prSet/>
      <dgm:spPr/>
      <dgm:t>
        <a:bodyPr/>
        <a:lstStyle/>
        <a:p>
          <a:endParaRPr lang="en-US" sz="2000">
            <a:latin typeface="Calibri" pitchFamily="34" charset="0"/>
          </a:endParaRPr>
        </a:p>
      </dgm:t>
    </dgm:pt>
    <dgm:pt modelId="{F5068DEF-EE52-4404-BCFA-49BBF4AB8CB2}" type="sibTrans" cxnId="{734E5CFE-1E28-4477-AE83-8BECA152435A}">
      <dgm:prSet/>
      <dgm:spPr/>
      <dgm:t>
        <a:bodyPr/>
        <a:lstStyle/>
        <a:p>
          <a:endParaRPr lang="en-US" sz="2000">
            <a:latin typeface="Calibri" pitchFamily="34" charset="0"/>
          </a:endParaRPr>
        </a:p>
      </dgm:t>
    </dgm:pt>
    <dgm:pt modelId="{0F8B8BE5-C8E8-4C0F-939A-9B7D7CF2A060}" type="pres">
      <dgm:prSet presAssocID="{6907C04F-7210-4033-A531-3938DDE077AD}" presName="compositeShape" presStyleCnt="0">
        <dgm:presLayoutVars>
          <dgm:chMax val="7"/>
          <dgm:dir/>
          <dgm:resizeHandles val="exact"/>
        </dgm:presLayoutVars>
      </dgm:prSet>
      <dgm:spPr/>
      <dgm:t>
        <a:bodyPr/>
        <a:lstStyle/>
        <a:p>
          <a:endParaRPr lang="en-US"/>
        </a:p>
      </dgm:t>
    </dgm:pt>
    <dgm:pt modelId="{54D771A2-1465-449B-895A-1848A6C7EB2A}" type="pres">
      <dgm:prSet presAssocID="{9318AA1B-07BB-4041-8B94-5BA5FD94E485}" presName="circ1" presStyleLbl="vennNode1" presStyleIdx="0" presStyleCnt="6"/>
      <dgm:spPr/>
      <dgm:t>
        <a:bodyPr/>
        <a:lstStyle/>
        <a:p>
          <a:endParaRPr lang="en-US"/>
        </a:p>
      </dgm:t>
    </dgm:pt>
    <dgm:pt modelId="{E76D0A2E-60C4-410D-A783-6C48BBA3D4D4}" type="pres">
      <dgm:prSet presAssocID="{9318AA1B-07BB-4041-8B94-5BA5FD94E485}" presName="circ1Tx" presStyleLbl="revTx" presStyleIdx="0" presStyleCnt="0">
        <dgm:presLayoutVars>
          <dgm:chMax val="0"/>
          <dgm:chPref val="0"/>
          <dgm:bulletEnabled val="1"/>
        </dgm:presLayoutVars>
      </dgm:prSet>
      <dgm:spPr/>
      <dgm:t>
        <a:bodyPr/>
        <a:lstStyle/>
        <a:p>
          <a:endParaRPr lang="en-US"/>
        </a:p>
      </dgm:t>
    </dgm:pt>
    <dgm:pt modelId="{973C6577-2F03-4124-BB72-B94432145713}" type="pres">
      <dgm:prSet presAssocID="{D21997BC-C087-40E1-9F6B-B14978B9F74E}" presName="circ2" presStyleLbl="vennNode1" presStyleIdx="1" presStyleCnt="6"/>
      <dgm:spPr/>
      <dgm:t>
        <a:bodyPr/>
        <a:lstStyle/>
        <a:p>
          <a:endParaRPr lang="en-US"/>
        </a:p>
      </dgm:t>
    </dgm:pt>
    <dgm:pt modelId="{26C5E0F1-29B0-45B5-8D86-6A4B29DA3C85}" type="pres">
      <dgm:prSet presAssocID="{D21997BC-C087-40E1-9F6B-B14978B9F74E}" presName="circ2Tx" presStyleLbl="revTx" presStyleIdx="0" presStyleCnt="0">
        <dgm:presLayoutVars>
          <dgm:chMax val="0"/>
          <dgm:chPref val="0"/>
          <dgm:bulletEnabled val="1"/>
        </dgm:presLayoutVars>
      </dgm:prSet>
      <dgm:spPr/>
      <dgm:t>
        <a:bodyPr/>
        <a:lstStyle/>
        <a:p>
          <a:endParaRPr lang="en-US"/>
        </a:p>
      </dgm:t>
    </dgm:pt>
    <dgm:pt modelId="{DC1D5173-CD64-4FD6-930E-0D7B74AB61DA}" type="pres">
      <dgm:prSet presAssocID="{F6073AF8-F5C2-4D51-9C4C-E0140AC20124}" presName="circ3" presStyleLbl="vennNode1" presStyleIdx="2" presStyleCnt="6"/>
      <dgm:spPr/>
      <dgm:t>
        <a:bodyPr/>
        <a:lstStyle/>
        <a:p>
          <a:endParaRPr lang="en-US"/>
        </a:p>
      </dgm:t>
    </dgm:pt>
    <dgm:pt modelId="{D7077E35-1208-447D-A3CA-3B6D120ED0C3}" type="pres">
      <dgm:prSet presAssocID="{F6073AF8-F5C2-4D51-9C4C-E0140AC20124}" presName="circ3Tx" presStyleLbl="revTx" presStyleIdx="0" presStyleCnt="0">
        <dgm:presLayoutVars>
          <dgm:chMax val="0"/>
          <dgm:chPref val="0"/>
          <dgm:bulletEnabled val="1"/>
        </dgm:presLayoutVars>
      </dgm:prSet>
      <dgm:spPr/>
      <dgm:t>
        <a:bodyPr/>
        <a:lstStyle/>
        <a:p>
          <a:endParaRPr lang="en-US"/>
        </a:p>
      </dgm:t>
    </dgm:pt>
    <dgm:pt modelId="{F52CF464-F57A-4C0A-9D31-815ACF9F5264}" type="pres">
      <dgm:prSet presAssocID="{0CBDC2C1-7B53-4FF8-9613-E27EDC34DB7B}" presName="circ4" presStyleLbl="vennNode1" presStyleIdx="3" presStyleCnt="6"/>
      <dgm:spPr/>
      <dgm:t>
        <a:bodyPr/>
        <a:lstStyle/>
        <a:p>
          <a:endParaRPr lang="en-US"/>
        </a:p>
      </dgm:t>
    </dgm:pt>
    <dgm:pt modelId="{11CD8D61-AA39-47FB-B94C-6737DD3C351A}" type="pres">
      <dgm:prSet presAssocID="{0CBDC2C1-7B53-4FF8-9613-E27EDC34DB7B}" presName="circ4Tx" presStyleLbl="revTx" presStyleIdx="0" presStyleCnt="0" custScaleX="113352" custLinFactNeighborX="457" custLinFactNeighborY="-6715">
        <dgm:presLayoutVars>
          <dgm:chMax val="0"/>
          <dgm:chPref val="0"/>
          <dgm:bulletEnabled val="1"/>
        </dgm:presLayoutVars>
      </dgm:prSet>
      <dgm:spPr/>
      <dgm:t>
        <a:bodyPr/>
        <a:lstStyle/>
        <a:p>
          <a:endParaRPr lang="en-US"/>
        </a:p>
      </dgm:t>
    </dgm:pt>
    <dgm:pt modelId="{5B370E4C-92DD-48F6-A2EE-CB30753FDAE0}" type="pres">
      <dgm:prSet presAssocID="{D1FB0720-996C-4DA8-BC99-237CABB653D8}" presName="circ5" presStyleLbl="vennNode1" presStyleIdx="4" presStyleCnt="6"/>
      <dgm:spPr/>
      <dgm:t>
        <a:bodyPr/>
        <a:lstStyle/>
        <a:p>
          <a:endParaRPr lang="en-US"/>
        </a:p>
      </dgm:t>
    </dgm:pt>
    <dgm:pt modelId="{7EE97E27-FFF2-4FC8-B5E1-E151778EEB7A}" type="pres">
      <dgm:prSet presAssocID="{D1FB0720-996C-4DA8-BC99-237CABB653D8}" presName="circ5Tx" presStyleLbl="revTx" presStyleIdx="0" presStyleCnt="0" custScaleX="109350" custLinFactNeighborX="-9434">
        <dgm:presLayoutVars>
          <dgm:chMax val="0"/>
          <dgm:chPref val="0"/>
          <dgm:bulletEnabled val="1"/>
        </dgm:presLayoutVars>
      </dgm:prSet>
      <dgm:spPr/>
      <dgm:t>
        <a:bodyPr/>
        <a:lstStyle/>
        <a:p>
          <a:endParaRPr lang="en-US"/>
        </a:p>
      </dgm:t>
    </dgm:pt>
    <dgm:pt modelId="{531654AD-2215-4D5F-9DB8-3B894F06B29D}" type="pres">
      <dgm:prSet presAssocID="{F19023CA-BF1A-4613-B6A9-5774D8C17537}" presName="circ6" presStyleLbl="vennNode1" presStyleIdx="5" presStyleCnt="6"/>
      <dgm:spPr/>
      <dgm:t>
        <a:bodyPr/>
        <a:lstStyle/>
        <a:p>
          <a:endParaRPr lang="en-US"/>
        </a:p>
      </dgm:t>
    </dgm:pt>
    <dgm:pt modelId="{823412D0-65CA-48D5-A89F-29247DD06EF7}" type="pres">
      <dgm:prSet presAssocID="{F19023CA-BF1A-4613-B6A9-5774D8C17537}" presName="circ6Tx" presStyleLbl="revTx" presStyleIdx="0" presStyleCnt="0">
        <dgm:presLayoutVars>
          <dgm:chMax val="0"/>
          <dgm:chPref val="0"/>
          <dgm:bulletEnabled val="1"/>
        </dgm:presLayoutVars>
      </dgm:prSet>
      <dgm:spPr/>
      <dgm:t>
        <a:bodyPr/>
        <a:lstStyle/>
        <a:p>
          <a:endParaRPr lang="en-US"/>
        </a:p>
      </dgm:t>
    </dgm:pt>
  </dgm:ptLst>
  <dgm:cxnLst>
    <dgm:cxn modelId="{1533ECB9-2FA4-4762-A4BE-436ABA3585F8}" srcId="{6907C04F-7210-4033-A531-3938DDE077AD}" destId="{F6073AF8-F5C2-4D51-9C4C-E0140AC20124}" srcOrd="2" destOrd="0" parTransId="{D60506E8-5926-4FF9-921E-3DA198995AB3}" sibTransId="{212DBA29-88DD-4694-9819-07767BB6C286}"/>
    <dgm:cxn modelId="{6C887FC5-3DAB-4F10-806C-3A72015E404D}" srcId="{6907C04F-7210-4033-A531-3938DDE077AD}" destId="{D1FB0720-996C-4DA8-BC99-237CABB653D8}" srcOrd="4" destOrd="0" parTransId="{9D98A527-BD08-484B-9848-0EE333B4C95A}" sibTransId="{F45DD1A2-285C-493D-BD66-4E19BAE09566}"/>
    <dgm:cxn modelId="{D7E44F22-2E1F-4AA1-8FC8-AE3E09222EB3}" srcId="{6907C04F-7210-4033-A531-3938DDE077AD}" destId="{9318AA1B-07BB-4041-8B94-5BA5FD94E485}" srcOrd="0" destOrd="0" parTransId="{FEB18595-BFB7-4292-BE38-01B85EC6BB13}" sibTransId="{6C227515-419C-46E1-90DA-1D6B8E378A22}"/>
    <dgm:cxn modelId="{95A51DDB-AC36-4C82-A6B0-CF714893E023}" type="presOf" srcId="{D1FB0720-996C-4DA8-BC99-237CABB653D8}" destId="{7EE97E27-FFF2-4FC8-B5E1-E151778EEB7A}" srcOrd="0" destOrd="0" presId="urn:microsoft.com/office/officeart/2005/8/layout/venn1"/>
    <dgm:cxn modelId="{734E5CFE-1E28-4477-AE83-8BECA152435A}" srcId="{6907C04F-7210-4033-A531-3938DDE077AD}" destId="{F19023CA-BF1A-4613-B6A9-5774D8C17537}" srcOrd="5" destOrd="0" parTransId="{E04AA1AA-CF40-4926-AF96-CFF8250AD425}" sibTransId="{F5068DEF-EE52-4404-BCFA-49BBF4AB8CB2}"/>
    <dgm:cxn modelId="{7D7F728F-24B1-4BEF-89B0-E12BCF346BA2}" type="presOf" srcId="{D21997BC-C087-40E1-9F6B-B14978B9F74E}" destId="{26C5E0F1-29B0-45B5-8D86-6A4B29DA3C85}" srcOrd="0" destOrd="0" presId="urn:microsoft.com/office/officeart/2005/8/layout/venn1"/>
    <dgm:cxn modelId="{6DD4F922-A068-4242-A0DF-DD61A25AE5E5}" type="presOf" srcId="{9318AA1B-07BB-4041-8B94-5BA5FD94E485}" destId="{E76D0A2E-60C4-410D-A783-6C48BBA3D4D4}" srcOrd="0" destOrd="0" presId="urn:microsoft.com/office/officeart/2005/8/layout/venn1"/>
    <dgm:cxn modelId="{D4E187EA-D24A-477C-B584-BE89C8AA8E34}" type="presOf" srcId="{F19023CA-BF1A-4613-B6A9-5774D8C17537}" destId="{823412D0-65CA-48D5-A89F-29247DD06EF7}" srcOrd="0" destOrd="0" presId="urn:microsoft.com/office/officeart/2005/8/layout/venn1"/>
    <dgm:cxn modelId="{DA2B60A0-1843-4CD8-B58E-C306C162AB2D}" srcId="{6907C04F-7210-4033-A531-3938DDE077AD}" destId="{D21997BC-C087-40E1-9F6B-B14978B9F74E}" srcOrd="1" destOrd="0" parTransId="{72217450-0587-4BF2-B4A1-CEA989A6A152}" sibTransId="{6FD958BA-8C3E-4FF0-B37A-EFC8F19D4C14}"/>
    <dgm:cxn modelId="{FAA38896-C8CD-4230-84D1-CB9295E6AF6A}" srcId="{6907C04F-7210-4033-A531-3938DDE077AD}" destId="{0CBDC2C1-7B53-4FF8-9613-E27EDC34DB7B}" srcOrd="3" destOrd="0" parTransId="{E8FBA250-9129-4D20-A337-0F1EB032DEAB}" sibTransId="{4DEE7FD4-F40C-4868-9AF0-A983F9774EB8}"/>
    <dgm:cxn modelId="{8FE93C45-6B4F-498A-8FC9-63FC370A0FA7}" type="presOf" srcId="{F6073AF8-F5C2-4D51-9C4C-E0140AC20124}" destId="{D7077E35-1208-447D-A3CA-3B6D120ED0C3}" srcOrd="0" destOrd="0" presId="urn:microsoft.com/office/officeart/2005/8/layout/venn1"/>
    <dgm:cxn modelId="{E5075045-6812-4B1E-9549-1131F2C0C624}" type="presOf" srcId="{0CBDC2C1-7B53-4FF8-9613-E27EDC34DB7B}" destId="{11CD8D61-AA39-47FB-B94C-6737DD3C351A}" srcOrd="0" destOrd="0" presId="urn:microsoft.com/office/officeart/2005/8/layout/venn1"/>
    <dgm:cxn modelId="{58D45BD0-745D-40DA-8697-FB5E32D963D3}" type="presOf" srcId="{6907C04F-7210-4033-A531-3938DDE077AD}" destId="{0F8B8BE5-C8E8-4C0F-939A-9B7D7CF2A060}" srcOrd="0" destOrd="0" presId="urn:microsoft.com/office/officeart/2005/8/layout/venn1"/>
    <dgm:cxn modelId="{5D9DDAFB-F3F5-46FD-83B7-BF1A51755F1E}" type="presParOf" srcId="{0F8B8BE5-C8E8-4C0F-939A-9B7D7CF2A060}" destId="{54D771A2-1465-449B-895A-1848A6C7EB2A}" srcOrd="0" destOrd="0" presId="urn:microsoft.com/office/officeart/2005/8/layout/venn1"/>
    <dgm:cxn modelId="{0FA420BA-4317-40D1-9363-1466D0E44667}" type="presParOf" srcId="{0F8B8BE5-C8E8-4C0F-939A-9B7D7CF2A060}" destId="{E76D0A2E-60C4-410D-A783-6C48BBA3D4D4}" srcOrd="1" destOrd="0" presId="urn:microsoft.com/office/officeart/2005/8/layout/venn1"/>
    <dgm:cxn modelId="{EE5BFC62-C395-41BA-96BE-2EFC4F09DFC3}" type="presParOf" srcId="{0F8B8BE5-C8E8-4C0F-939A-9B7D7CF2A060}" destId="{973C6577-2F03-4124-BB72-B94432145713}" srcOrd="2" destOrd="0" presId="urn:microsoft.com/office/officeart/2005/8/layout/venn1"/>
    <dgm:cxn modelId="{03CDAF15-F7C0-4B72-84B3-89BE88A1E47A}" type="presParOf" srcId="{0F8B8BE5-C8E8-4C0F-939A-9B7D7CF2A060}" destId="{26C5E0F1-29B0-45B5-8D86-6A4B29DA3C85}" srcOrd="3" destOrd="0" presId="urn:microsoft.com/office/officeart/2005/8/layout/venn1"/>
    <dgm:cxn modelId="{3F4723D9-A7DB-45D9-862C-2A950B723A1C}" type="presParOf" srcId="{0F8B8BE5-C8E8-4C0F-939A-9B7D7CF2A060}" destId="{DC1D5173-CD64-4FD6-930E-0D7B74AB61DA}" srcOrd="4" destOrd="0" presId="urn:microsoft.com/office/officeart/2005/8/layout/venn1"/>
    <dgm:cxn modelId="{F468A5EB-7BB9-46AF-95C2-5B1AE780B0B0}" type="presParOf" srcId="{0F8B8BE5-C8E8-4C0F-939A-9B7D7CF2A060}" destId="{D7077E35-1208-447D-A3CA-3B6D120ED0C3}" srcOrd="5" destOrd="0" presId="urn:microsoft.com/office/officeart/2005/8/layout/venn1"/>
    <dgm:cxn modelId="{555571C4-AFDE-45B8-B52A-79150A6B639D}" type="presParOf" srcId="{0F8B8BE5-C8E8-4C0F-939A-9B7D7CF2A060}" destId="{F52CF464-F57A-4C0A-9D31-815ACF9F5264}" srcOrd="6" destOrd="0" presId="urn:microsoft.com/office/officeart/2005/8/layout/venn1"/>
    <dgm:cxn modelId="{ACFFE070-8336-461E-8022-101429BA6009}" type="presParOf" srcId="{0F8B8BE5-C8E8-4C0F-939A-9B7D7CF2A060}" destId="{11CD8D61-AA39-47FB-B94C-6737DD3C351A}" srcOrd="7" destOrd="0" presId="urn:microsoft.com/office/officeart/2005/8/layout/venn1"/>
    <dgm:cxn modelId="{CED19F12-4CB4-46D6-A929-5BE109506498}" type="presParOf" srcId="{0F8B8BE5-C8E8-4C0F-939A-9B7D7CF2A060}" destId="{5B370E4C-92DD-48F6-A2EE-CB30753FDAE0}" srcOrd="8" destOrd="0" presId="urn:microsoft.com/office/officeart/2005/8/layout/venn1"/>
    <dgm:cxn modelId="{0A667B5B-58F1-4D0C-90FF-58C001C18668}" type="presParOf" srcId="{0F8B8BE5-C8E8-4C0F-939A-9B7D7CF2A060}" destId="{7EE97E27-FFF2-4FC8-B5E1-E151778EEB7A}" srcOrd="9" destOrd="0" presId="urn:microsoft.com/office/officeart/2005/8/layout/venn1"/>
    <dgm:cxn modelId="{475F73B7-35B0-412C-B3E4-371576ED0BCB}" type="presParOf" srcId="{0F8B8BE5-C8E8-4C0F-939A-9B7D7CF2A060}" destId="{531654AD-2215-4D5F-9DB8-3B894F06B29D}" srcOrd="10" destOrd="0" presId="urn:microsoft.com/office/officeart/2005/8/layout/venn1"/>
    <dgm:cxn modelId="{2C2ACA2D-E2FA-48F5-AF06-4130FD46810D}" type="presParOf" srcId="{0F8B8BE5-C8E8-4C0F-939A-9B7D7CF2A060}" destId="{823412D0-65CA-48D5-A89F-29247DD06EF7}"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8696D-1E5B-4F2D-BDA1-57CAD21A4296}" type="doc">
      <dgm:prSet loTypeId="urn:microsoft.com/office/officeart/2005/8/layout/vList5" loCatId="list" qsTypeId="urn:microsoft.com/office/officeart/2005/8/quickstyle/simple1#4" qsCatId="simple" csTypeId="urn:microsoft.com/office/officeart/2005/8/colors/accent4_2" csCatId="accent4" phldr="1"/>
      <dgm:spPr/>
      <dgm:t>
        <a:bodyPr/>
        <a:lstStyle/>
        <a:p>
          <a:endParaRPr lang="en-US"/>
        </a:p>
      </dgm:t>
    </dgm:pt>
    <dgm:pt modelId="{63942578-7132-4E36-A35A-E2462344284D}">
      <dgm:prSet phldrT="[Text]"/>
      <dgm:spPr>
        <a:solidFill>
          <a:srgbClr val="272453"/>
        </a:solidFill>
      </dgm:spPr>
      <dgm:t>
        <a:bodyPr/>
        <a:lstStyle/>
        <a:p>
          <a:r>
            <a:rPr lang="en-US" b="0" dirty="0" smtClean="0">
              <a:latin typeface="Calibri" panose="020F0502020204030204" pitchFamily="34" charset="0"/>
            </a:rPr>
            <a:t>P</a:t>
          </a:r>
          <a:endParaRPr lang="en-US" b="0" dirty="0">
            <a:latin typeface="Calibri" panose="020F0502020204030204" pitchFamily="34" charset="0"/>
          </a:endParaRPr>
        </a:p>
      </dgm:t>
    </dgm:pt>
    <dgm:pt modelId="{815A2C2B-255A-412E-98D4-571CF051CDAB}" type="parTrans" cxnId="{907AA79C-8B05-4251-A380-11DADBB5819A}">
      <dgm:prSet/>
      <dgm:spPr/>
      <dgm:t>
        <a:bodyPr/>
        <a:lstStyle/>
        <a:p>
          <a:endParaRPr lang="en-US" b="0">
            <a:latin typeface="Calibri" panose="020F0502020204030204" pitchFamily="34" charset="0"/>
          </a:endParaRPr>
        </a:p>
      </dgm:t>
    </dgm:pt>
    <dgm:pt modelId="{B064112B-1D3E-430E-B7B8-BE51207A1CFC}" type="sibTrans" cxnId="{907AA79C-8B05-4251-A380-11DADBB5819A}">
      <dgm:prSet/>
      <dgm:spPr/>
      <dgm:t>
        <a:bodyPr/>
        <a:lstStyle/>
        <a:p>
          <a:endParaRPr lang="en-US" b="0">
            <a:latin typeface="Calibri" panose="020F0502020204030204" pitchFamily="34" charset="0"/>
          </a:endParaRPr>
        </a:p>
      </dgm:t>
    </dgm:pt>
    <dgm:pt modelId="{80C0CDE4-5ED9-4F27-9A8C-06C4B0A762AF}">
      <dgm:prSet phldrT="[Text]" custT="1"/>
      <dgm:spPr>
        <a:solidFill>
          <a:schemeClr val="bg1">
            <a:lumMod val="85000"/>
            <a:alpha val="80000"/>
          </a:schemeClr>
        </a:solidFill>
      </dgm:spPr>
      <dgm:t>
        <a:bodyPr/>
        <a:lstStyle/>
        <a:p>
          <a:r>
            <a:rPr lang="en-US" sz="1700" b="0" dirty="0" smtClean="0">
              <a:latin typeface="Calibri" panose="020F0502020204030204" pitchFamily="34" charset="0"/>
              <a:ea typeface="ＭＳ Ｐゴシック" charset="0"/>
              <a:cs typeface="Century Gothic"/>
            </a:rPr>
            <a:t>Pay attention to what’s actually happening, beneath the judgments and assessments</a:t>
          </a:r>
          <a:endParaRPr lang="en-US" sz="1700" b="0" dirty="0">
            <a:latin typeface="Calibri" panose="020F0502020204030204" pitchFamily="34" charset="0"/>
          </a:endParaRPr>
        </a:p>
      </dgm:t>
    </dgm:pt>
    <dgm:pt modelId="{0606904D-B6A2-4E6B-9525-4A3FC3F97038}" type="parTrans" cxnId="{309F2535-732F-4563-A240-20BB28E8A6DA}">
      <dgm:prSet/>
      <dgm:spPr/>
      <dgm:t>
        <a:bodyPr/>
        <a:lstStyle/>
        <a:p>
          <a:endParaRPr lang="en-US" b="0">
            <a:latin typeface="Calibri" panose="020F0502020204030204" pitchFamily="34" charset="0"/>
          </a:endParaRPr>
        </a:p>
      </dgm:t>
    </dgm:pt>
    <dgm:pt modelId="{293FC5F4-AD22-40F9-A8B4-90DA7B984117}" type="sibTrans" cxnId="{309F2535-732F-4563-A240-20BB28E8A6DA}">
      <dgm:prSet/>
      <dgm:spPr/>
      <dgm:t>
        <a:bodyPr/>
        <a:lstStyle/>
        <a:p>
          <a:endParaRPr lang="en-US" b="0">
            <a:latin typeface="Calibri" panose="020F0502020204030204" pitchFamily="34" charset="0"/>
          </a:endParaRPr>
        </a:p>
      </dgm:t>
    </dgm:pt>
    <dgm:pt modelId="{351F8A3E-0DDB-4E8E-8800-2D2D5126FFA7}">
      <dgm:prSet phldrT="[Text]"/>
      <dgm:spPr>
        <a:solidFill>
          <a:srgbClr val="272453"/>
        </a:solidFill>
      </dgm:spPr>
      <dgm:t>
        <a:bodyPr/>
        <a:lstStyle/>
        <a:p>
          <a:r>
            <a:rPr lang="en-US" b="0" dirty="0" smtClean="0">
              <a:latin typeface="Calibri" panose="020F0502020204030204" pitchFamily="34" charset="0"/>
            </a:rPr>
            <a:t>A</a:t>
          </a:r>
          <a:endParaRPr lang="en-US" b="0" dirty="0">
            <a:latin typeface="Calibri" panose="020F0502020204030204" pitchFamily="34" charset="0"/>
          </a:endParaRPr>
        </a:p>
      </dgm:t>
    </dgm:pt>
    <dgm:pt modelId="{494D727A-B23E-4977-B8B9-B53926F34575}" type="parTrans" cxnId="{D45F88C0-77DF-4D23-B01B-ADC2CD951AB3}">
      <dgm:prSet/>
      <dgm:spPr/>
      <dgm:t>
        <a:bodyPr/>
        <a:lstStyle/>
        <a:p>
          <a:endParaRPr lang="en-US" b="0">
            <a:latin typeface="Calibri" panose="020F0502020204030204" pitchFamily="34" charset="0"/>
          </a:endParaRPr>
        </a:p>
      </dgm:t>
    </dgm:pt>
    <dgm:pt modelId="{D3D78D28-4452-4559-8BFD-7C8104D54CB7}" type="sibTrans" cxnId="{D45F88C0-77DF-4D23-B01B-ADC2CD951AB3}">
      <dgm:prSet/>
      <dgm:spPr/>
      <dgm:t>
        <a:bodyPr/>
        <a:lstStyle/>
        <a:p>
          <a:endParaRPr lang="en-US" b="0">
            <a:latin typeface="Calibri" panose="020F0502020204030204" pitchFamily="34" charset="0"/>
          </a:endParaRPr>
        </a:p>
      </dgm:t>
    </dgm:pt>
    <dgm:pt modelId="{91E03618-8F89-47F0-B0B8-44F6B58161A0}">
      <dgm:prSet phldrT="[Text]" custT="1"/>
      <dgm:spPr>
        <a:solidFill>
          <a:schemeClr val="bg1">
            <a:lumMod val="85000"/>
            <a:alpha val="80000"/>
          </a:schemeClr>
        </a:solidFill>
      </dgm:spPr>
      <dgm:t>
        <a:bodyPr/>
        <a:lstStyle/>
        <a:p>
          <a:r>
            <a:rPr lang="en-US" sz="1700" b="0" smtClean="0">
              <a:latin typeface="Calibri" panose="020F0502020204030204" pitchFamily="34" charset="0"/>
              <a:ea typeface="ＭＳ Ｐゴシック" charset="0"/>
              <a:cs typeface="Century Gothic"/>
            </a:rPr>
            <a:t>Acknowledge your own reactions, interpretations and judgments</a:t>
          </a:r>
          <a:endParaRPr lang="en-US" sz="1700" b="0" dirty="0">
            <a:latin typeface="Calibri" panose="020F0502020204030204" pitchFamily="34" charset="0"/>
          </a:endParaRPr>
        </a:p>
      </dgm:t>
    </dgm:pt>
    <dgm:pt modelId="{2043A2C9-4221-4F2E-AC98-80B331DA493E}" type="parTrans" cxnId="{A5F3F303-4062-4288-B7B0-69F4F52CC098}">
      <dgm:prSet/>
      <dgm:spPr/>
      <dgm:t>
        <a:bodyPr/>
        <a:lstStyle/>
        <a:p>
          <a:endParaRPr lang="en-US" b="0">
            <a:latin typeface="Calibri" panose="020F0502020204030204" pitchFamily="34" charset="0"/>
          </a:endParaRPr>
        </a:p>
      </dgm:t>
    </dgm:pt>
    <dgm:pt modelId="{6FFA88D0-B4BE-4137-9EB7-CBC194F016F2}" type="sibTrans" cxnId="{A5F3F303-4062-4288-B7B0-69F4F52CC098}">
      <dgm:prSet/>
      <dgm:spPr/>
      <dgm:t>
        <a:bodyPr/>
        <a:lstStyle/>
        <a:p>
          <a:endParaRPr lang="en-US" b="0">
            <a:latin typeface="Calibri" panose="020F0502020204030204" pitchFamily="34" charset="0"/>
          </a:endParaRPr>
        </a:p>
      </dgm:t>
    </dgm:pt>
    <dgm:pt modelId="{A92353AB-52C8-492E-ABDC-3CB2AAD4815E}">
      <dgm:prSet phldrT="[Text]"/>
      <dgm:spPr>
        <a:solidFill>
          <a:srgbClr val="272453"/>
        </a:solidFill>
      </dgm:spPr>
      <dgm:t>
        <a:bodyPr/>
        <a:lstStyle/>
        <a:p>
          <a:r>
            <a:rPr lang="en-US" b="0" dirty="0" smtClean="0">
              <a:latin typeface="Calibri" panose="020F0502020204030204" pitchFamily="34" charset="0"/>
            </a:rPr>
            <a:t>E</a:t>
          </a:r>
          <a:endParaRPr lang="en-US" b="0" dirty="0">
            <a:latin typeface="Calibri" panose="020F0502020204030204" pitchFamily="34" charset="0"/>
          </a:endParaRPr>
        </a:p>
      </dgm:t>
    </dgm:pt>
    <dgm:pt modelId="{E434833C-3AEE-4DE7-9763-2152B5C53721}" type="parTrans" cxnId="{F9E602EA-D1A6-4541-B83F-6A0C05385BF0}">
      <dgm:prSet/>
      <dgm:spPr/>
      <dgm:t>
        <a:bodyPr/>
        <a:lstStyle/>
        <a:p>
          <a:endParaRPr lang="en-US" b="0">
            <a:latin typeface="Calibri" panose="020F0502020204030204" pitchFamily="34" charset="0"/>
          </a:endParaRPr>
        </a:p>
      </dgm:t>
    </dgm:pt>
    <dgm:pt modelId="{AC2C365C-641C-4AC4-9A52-D45B07CDF605}" type="sibTrans" cxnId="{F9E602EA-D1A6-4541-B83F-6A0C05385BF0}">
      <dgm:prSet/>
      <dgm:spPr/>
      <dgm:t>
        <a:bodyPr/>
        <a:lstStyle/>
        <a:p>
          <a:endParaRPr lang="en-US" b="0">
            <a:latin typeface="Calibri" panose="020F0502020204030204" pitchFamily="34" charset="0"/>
          </a:endParaRPr>
        </a:p>
      </dgm:t>
    </dgm:pt>
    <dgm:pt modelId="{7C4D515C-9F72-4252-9C6E-8E88DB200BD5}">
      <dgm:prSet phldrT="[Text]" custT="1"/>
      <dgm:spPr>
        <a:solidFill>
          <a:schemeClr val="bg1">
            <a:lumMod val="85000"/>
            <a:alpha val="80000"/>
          </a:schemeClr>
        </a:solidFill>
      </dgm:spPr>
      <dgm:t>
        <a:bodyPr/>
        <a:lstStyle/>
        <a:p>
          <a:r>
            <a:rPr lang="en-US" sz="1700" b="0" smtClean="0">
              <a:latin typeface="Calibri" panose="020F0502020204030204" pitchFamily="34" charset="0"/>
              <a:ea typeface="ＭＳ Ｐゴシック" charset="0"/>
              <a:cs typeface="Century Gothic"/>
            </a:rPr>
            <a:t>Execute your action plan</a:t>
          </a:r>
          <a:endParaRPr lang="en-US" sz="1700" b="0" dirty="0">
            <a:latin typeface="Calibri" panose="020F0502020204030204" pitchFamily="34" charset="0"/>
          </a:endParaRPr>
        </a:p>
      </dgm:t>
    </dgm:pt>
    <dgm:pt modelId="{BF08FB0D-5C23-4456-A7CB-CA7F4C36173C}" type="parTrans" cxnId="{2C34EA1A-BCB6-4048-98D9-92CC3010868F}">
      <dgm:prSet/>
      <dgm:spPr/>
      <dgm:t>
        <a:bodyPr/>
        <a:lstStyle/>
        <a:p>
          <a:endParaRPr lang="en-US" b="0">
            <a:latin typeface="Calibri" panose="020F0502020204030204" pitchFamily="34" charset="0"/>
          </a:endParaRPr>
        </a:p>
      </dgm:t>
    </dgm:pt>
    <dgm:pt modelId="{0FF2D93F-BC95-4EDC-9BD5-529D016F3E89}" type="sibTrans" cxnId="{2C34EA1A-BCB6-4048-98D9-92CC3010868F}">
      <dgm:prSet/>
      <dgm:spPr/>
      <dgm:t>
        <a:bodyPr/>
        <a:lstStyle/>
        <a:p>
          <a:endParaRPr lang="en-US" b="0">
            <a:latin typeface="Calibri" panose="020F0502020204030204" pitchFamily="34" charset="0"/>
          </a:endParaRPr>
        </a:p>
      </dgm:t>
    </dgm:pt>
    <dgm:pt modelId="{C545023C-BF4B-4910-BFF6-56A6CDE4B5A3}">
      <dgm:prSet/>
      <dgm:spPr>
        <a:solidFill>
          <a:srgbClr val="272453"/>
        </a:solidFill>
      </dgm:spPr>
      <dgm:t>
        <a:bodyPr/>
        <a:lstStyle/>
        <a:p>
          <a:r>
            <a:rPr lang="en-US" b="0" dirty="0" smtClean="0">
              <a:latin typeface="Calibri" panose="020F0502020204030204" pitchFamily="34" charset="0"/>
            </a:rPr>
            <a:t>U</a:t>
          </a:r>
          <a:endParaRPr lang="en-US" b="0" dirty="0">
            <a:latin typeface="Calibri" panose="020F0502020204030204" pitchFamily="34" charset="0"/>
          </a:endParaRPr>
        </a:p>
      </dgm:t>
    </dgm:pt>
    <dgm:pt modelId="{4DC09C36-0F59-4EE3-A76E-08C5A9018470}" type="parTrans" cxnId="{244CCEC8-1FF1-4D3C-A502-3B00AFD7BF17}">
      <dgm:prSet/>
      <dgm:spPr/>
      <dgm:t>
        <a:bodyPr/>
        <a:lstStyle/>
        <a:p>
          <a:endParaRPr lang="en-US" b="0">
            <a:latin typeface="Calibri" panose="020F0502020204030204" pitchFamily="34" charset="0"/>
          </a:endParaRPr>
        </a:p>
      </dgm:t>
    </dgm:pt>
    <dgm:pt modelId="{08C973DB-4C78-4771-805C-7B3A223A5D61}" type="sibTrans" cxnId="{244CCEC8-1FF1-4D3C-A502-3B00AFD7BF17}">
      <dgm:prSet/>
      <dgm:spPr/>
      <dgm:t>
        <a:bodyPr/>
        <a:lstStyle/>
        <a:p>
          <a:endParaRPr lang="en-US" b="0">
            <a:latin typeface="Calibri" panose="020F0502020204030204" pitchFamily="34" charset="0"/>
          </a:endParaRPr>
        </a:p>
      </dgm:t>
    </dgm:pt>
    <dgm:pt modelId="{AA9312ED-9112-4073-8776-E2378C5ED6A1}">
      <dgm:prSet/>
      <dgm:spPr>
        <a:solidFill>
          <a:srgbClr val="272453"/>
        </a:solidFill>
      </dgm:spPr>
      <dgm:t>
        <a:bodyPr/>
        <a:lstStyle/>
        <a:p>
          <a:r>
            <a:rPr lang="en-US" b="0" dirty="0" smtClean="0">
              <a:latin typeface="Calibri" panose="020F0502020204030204" pitchFamily="34" charset="0"/>
            </a:rPr>
            <a:t>S</a:t>
          </a:r>
          <a:endParaRPr lang="en-US" b="0" dirty="0">
            <a:latin typeface="Calibri" panose="020F0502020204030204" pitchFamily="34" charset="0"/>
          </a:endParaRPr>
        </a:p>
      </dgm:t>
    </dgm:pt>
    <dgm:pt modelId="{B78E5A4B-5028-4B68-A5FC-94F7059D445B}" type="parTrans" cxnId="{736E3E14-ADE8-40B4-9830-ECF2C2AE98B8}">
      <dgm:prSet/>
      <dgm:spPr/>
      <dgm:t>
        <a:bodyPr/>
        <a:lstStyle/>
        <a:p>
          <a:endParaRPr lang="en-US" b="0">
            <a:latin typeface="Calibri" panose="020F0502020204030204" pitchFamily="34" charset="0"/>
          </a:endParaRPr>
        </a:p>
      </dgm:t>
    </dgm:pt>
    <dgm:pt modelId="{591ABE88-DF91-465D-9B5E-C48682670A12}" type="sibTrans" cxnId="{736E3E14-ADE8-40B4-9830-ECF2C2AE98B8}">
      <dgm:prSet/>
      <dgm:spPr/>
      <dgm:t>
        <a:bodyPr/>
        <a:lstStyle/>
        <a:p>
          <a:endParaRPr lang="en-US" b="0">
            <a:latin typeface="Calibri" panose="020F0502020204030204" pitchFamily="34" charset="0"/>
          </a:endParaRPr>
        </a:p>
      </dgm:t>
    </dgm:pt>
    <dgm:pt modelId="{1D6BC693-6F4E-4204-8810-BD93F221B68D}">
      <dgm:prSet custT="1"/>
      <dgm:spPr>
        <a:solidFill>
          <a:schemeClr val="bg1">
            <a:lumMod val="85000"/>
            <a:alpha val="80000"/>
          </a:schemeClr>
        </a:solidFill>
      </dgm:spPr>
      <dgm:t>
        <a:bodyPr/>
        <a:lstStyle/>
        <a:p>
          <a:r>
            <a:rPr lang="en-US" sz="1700" b="0" smtClean="0">
              <a:latin typeface="Calibri" panose="020F0502020204030204" pitchFamily="34" charset="0"/>
              <a:ea typeface="ＭＳ Ｐゴシック" charset="0"/>
              <a:cs typeface="Century Gothic"/>
            </a:rPr>
            <a:t>Understand the other possible reactions, interpretations and judgments that may be possible</a:t>
          </a:r>
          <a:endParaRPr lang="en-US" sz="1700" b="0" dirty="0">
            <a:latin typeface="Calibri" panose="020F0502020204030204" pitchFamily="34" charset="0"/>
          </a:endParaRPr>
        </a:p>
      </dgm:t>
    </dgm:pt>
    <dgm:pt modelId="{40829665-D9AF-4D66-BE72-5722D5A5B489}" type="parTrans" cxnId="{C1ABEF54-C0D1-4D33-B319-A3D39F16BDE6}">
      <dgm:prSet/>
      <dgm:spPr/>
      <dgm:t>
        <a:bodyPr/>
        <a:lstStyle/>
        <a:p>
          <a:endParaRPr lang="en-US" b="0">
            <a:latin typeface="Calibri" panose="020F0502020204030204" pitchFamily="34" charset="0"/>
          </a:endParaRPr>
        </a:p>
      </dgm:t>
    </dgm:pt>
    <dgm:pt modelId="{6822D213-E4ED-4000-B866-DE217C7A566B}" type="sibTrans" cxnId="{C1ABEF54-C0D1-4D33-B319-A3D39F16BDE6}">
      <dgm:prSet/>
      <dgm:spPr/>
      <dgm:t>
        <a:bodyPr/>
        <a:lstStyle/>
        <a:p>
          <a:endParaRPr lang="en-US" b="0">
            <a:latin typeface="Calibri" panose="020F0502020204030204" pitchFamily="34" charset="0"/>
          </a:endParaRPr>
        </a:p>
      </dgm:t>
    </dgm:pt>
    <dgm:pt modelId="{D69A92B5-05C3-444D-86E9-0C1662FAD48E}">
      <dgm:prSet custT="1"/>
      <dgm:spPr>
        <a:solidFill>
          <a:schemeClr val="bg1">
            <a:lumMod val="85000"/>
            <a:alpha val="80000"/>
          </a:schemeClr>
        </a:solidFill>
      </dgm:spPr>
      <dgm:t>
        <a:bodyPr/>
        <a:lstStyle/>
        <a:p>
          <a:r>
            <a:rPr lang="en-US" sz="1700" b="0" smtClean="0">
              <a:latin typeface="Calibri" panose="020F0502020204030204" pitchFamily="34" charset="0"/>
              <a:ea typeface="ＭＳ Ｐゴシック" charset="0"/>
              <a:cs typeface="Century Gothic"/>
            </a:rPr>
            <a:t>Search for the most empowering, productive way to deal with the situation</a:t>
          </a:r>
          <a:endParaRPr lang="en-US" sz="1700" b="0" dirty="0">
            <a:latin typeface="Calibri" panose="020F0502020204030204" pitchFamily="34" charset="0"/>
          </a:endParaRPr>
        </a:p>
      </dgm:t>
    </dgm:pt>
    <dgm:pt modelId="{522EA16D-317F-45BC-A35B-C8A3EF1BB50D}" type="parTrans" cxnId="{D77463BE-DA81-4E9B-9457-1F982827F782}">
      <dgm:prSet/>
      <dgm:spPr/>
      <dgm:t>
        <a:bodyPr/>
        <a:lstStyle/>
        <a:p>
          <a:endParaRPr lang="en-US" b="0">
            <a:latin typeface="Calibri" panose="020F0502020204030204" pitchFamily="34" charset="0"/>
          </a:endParaRPr>
        </a:p>
      </dgm:t>
    </dgm:pt>
    <dgm:pt modelId="{32C60C7E-01F9-4E2D-BC9D-E85C991DB7E7}" type="sibTrans" cxnId="{D77463BE-DA81-4E9B-9457-1F982827F782}">
      <dgm:prSet/>
      <dgm:spPr/>
      <dgm:t>
        <a:bodyPr/>
        <a:lstStyle/>
        <a:p>
          <a:endParaRPr lang="en-US" b="0">
            <a:latin typeface="Calibri" panose="020F0502020204030204" pitchFamily="34" charset="0"/>
          </a:endParaRPr>
        </a:p>
      </dgm:t>
    </dgm:pt>
    <dgm:pt modelId="{6C0608B1-4E25-4E0A-8CC3-4ACAB0B31244}" type="pres">
      <dgm:prSet presAssocID="{08C8696D-1E5B-4F2D-BDA1-57CAD21A4296}" presName="Name0" presStyleCnt="0">
        <dgm:presLayoutVars>
          <dgm:dir/>
          <dgm:animLvl val="lvl"/>
          <dgm:resizeHandles val="exact"/>
        </dgm:presLayoutVars>
      </dgm:prSet>
      <dgm:spPr/>
      <dgm:t>
        <a:bodyPr/>
        <a:lstStyle/>
        <a:p>
          <a:endParaRPr lang="en-US"/>
        </a:p>
      </dgm:t>
    </dgm:pt>
    <dgm:pt modelId="{39150747-7817-412A-BF3D-359A5BD278E9}" type="pres">
      <dgm:prSet presAssocID="{63942578-7132-4E36-A35A-E2462344284D}" presName="linNode" presStyleCnt="0"/>
      <dgm:spPr/>
      <dgm:t>
        <a:bodyPr/>
        <a:lstStyle/>
        <a:p>
          <a:endParaRPr lang="en-US"/>
        </a:p>
      </dgm:t>
    </dgm:pt>
    <dgm:pt modelId="{D86E6AD5-BE2D-4A60-8761-5418D91E2E80}" type="pres">
      <dgm:prSet presAssocID="{63942578-7132-4E36-A35A-E2462344284D}" presName="parentText" presStyleLbl="node1" presStyleIdx="0" presStyleCnt="5" custScaleX="37328">
        <dgm:presLayoutVars>
          <dgm:chMax val="1"/>
          <dgm:bulletEnabled val="1"/>
        </dgm:presLayoutVars>
      </dgm:prSet>
      <dgm:spPr/>
      <dgm:t>
        <a:bodyPr/>
        <a:lstStyle/>
        <a:p>
          <a:endParaRPr lang="en-US"/>
        </a:p>
      </dgm:t>
    </dgm:pt>
    <dgm:pt modelId="{9F6BEDA0-171D-4903-AC14-40EC432F7435}" type="pres">
      <dgm:prSet presAssocID="{63942578-7132-4E36-A35A-E2462344284D}" presName="descendantText" presStyleLbl="alignAccFollowNode1" presStyleIdx="0" presStyleCnt="5">
        <dgm:presLayoutVars>
          <dgm:bulletEnabled val="1"/>
        </dgm:presLayoutVars>
      </dgm:prSet>
      <dgm:spPr/>
      <dgm:t>
        <a:bodyPr/>
        <a:lstStyle/>
        <a:p>
          <a:endParaRPr lang="en-US"/>
        </a:p>
      </dgm:t>
    </dgm:pt>
    <dgm:pt modelId="{E43C8E32-FFBC-413E-99FC-7BF2ADB94C79}" type="pres">
      <dgm:prSet presAssocID="{B064112B-1D3E-430E-B7B8-BE51207A1CFC}" presName="sp" presStyleCnt="0"/>
      <dgm:spPr/>
      <dgm:t>
        <a:bodyPr/>
        <a:lstStyle/>
        <a:p>
          <a:endParaRPr lang="en-US"/>
        </a:p>
      </dgm:t>
    </dgm:pt>
    <dgm:pt modelId="{0B0A31EA-5E85-4F99-860D-7B2D7D022E7C}" type="pres">
      <dgm:prSet presAssocID="{351F8A3E-0DDB-4E8E-8800-2D2D5126FFA7}" presName="linNode" presStyleCnt="0"/>
      <dgm:spPr/>
      <dgm:t>
        <a:bodyPr/>
        <a:lstStyle/>
        <a:p>
          <a:endParaRPr lang="en-US"/>
        </a:p>
      </dgm:t>
    </dgm:pt>
    <dgm:pt modelId="{CA93294E-84B5-4460-BD32-C0B7FFB0C4DD}" type="pres">
      <dgm:prSet presAssocID="{351F8A3E-0DDB-4E8E-8800-2D2D5126FFA7}" presName="parentText" presStyleLbl="node1" presStyleIdx="1" presStyleCnt="5" custScaleX="37328">
        <dgm:presLayoutVars>
          <dgm:chMax val="1"/>
          <dgm:bulletEnabled val="1"/>
        </dgm:presLayoutVars>
      </dgm:prSet>
      <dgm:spPr/>
      <dgm:t>
        <a:bodyPr/>
        <a:lstStyle/>
        <a:p>
          <a:endParaRPr lang="en-US"/>
        </a:p>
      </dgm:t>
    </dgm:pt>
    <dgm:pt modelId="{1E6D7E4C-E588-4CB6-8C5D-2539C7E32E18}" type="pres">
      <dgm:prSet presAssocID="{351F8A3E-0DDB-4E8E-8800-2D2D5126FFA7}" presName="descendantText" presStyleLbl="alignAccFollowNode1" presStyleIdx="1" presStyleCnt="5">
        <dgm:presLayoutVars>
          <dgm:bulletEnabled val="1"/>
        </dgm:presLayoutVars>
      </dgm:prSet>
      <dgm:spPr/>
      <dgm:t>
        <a:bodyPr/>
        <a:lstStyle/>
        <a:p>
          <a:endParaRPr lang="en-US"/>
        </a:p>
      </dgm:t>
    </dgm:pt>
    <dgm:pt modelId="{433050DE-7CCA-4470-809B-7A953D4B4B65}" type="pres">
      <dgm:prSet presAssocID="{D3D78D28-4452-4559-8BFD-7C8104D54CB7}" presName="sp" presStyleCnt="0"/>
      <dgm:spPr/>
      <dgm:t>
        <a:bodyPr/>
        <a:lstStyle/>
        <a:p>
          <a:endParaRPr lang="en-US"/>
        </a:p>
      </dgm:t>
    </dgm:pt>
    <dgm:pt modelId="{37971151-C5EB-4C09-ACB0-10B23F883115}" type="pres">
      <dgm:prSet presAssocID="{C545023C-BF4B-4910-BFF6-56A6CDE4B5A3}" presName="linNode" presStyleCnt="0"/>
      <dgm:spPr/>
      <dgm:t>
        <a:bodyPr/>
        <a:lstStyle/>
        <a:p>
          <a:endParaRPr lang="en-US"/>
        </a:p>
      </dgm:t>
    </dgm:pt>
    <dgm:pt modelId="{C7766F10-D90C-4AD0-AD8A-965415127C62}" type="pres">
      <dgm:prSet presAssocID="{C545023C-BF4B-4910-BFF6-56A6CDE4B5A3}" presName="parentText" presStyleLbl="node1" presStyleIdx="2" presStyleCnt="5" custScaleX="37328">
        <dgm:presLayoutVars>
          <dgm:chMax val="1"/>
          <dgm:bulletEnabled val="1"/>
        </dgm:presLayoutVars>
      </dgm:prSet>
      <dgm:spPr/>
      <dgm:t>
        <a:bodyPr/>
        <a:lstStyle/>
        <a:p>
          <a:endParaRPr lang="en-US"/>
        </a:p>
      </dgm:t>
    </dgm:pt>
    <dgm:pt modelId="{9E328536-B242-42D1-B9BC-F9A235A72249}" type="pres">
      <dgm:prSet presAssocID="{C545023C-BF4B-4910-BFF6-56A6CDE4B5A3}" presName="descendantText" presStyleLbl="alignAccFollowNode1" presStyleIdx="2" presStyleCnt="5">
        <dgm:presLayoutVars>
          <dgm:bulletEnabled val="1"/>
        </dgm:presLayoutVars>
      </dgm:prSet>
      <dgm:spPr/>
      <dgm:t>
        <a:bodyPr/>
        <a:lstStyle/>
        <a:p>
          <a:endParaRPr lang="en-US"/>
        </a:p>
      </dgm:t>
    </dgm:pt>
    <dgm:pt modelId="{3694DA27-CF83-4458-9A51-6FE9E7D5C242}" type="pres">
      <dgm:prSet presAssocID="{08C973DB-4C78-4771-805C-7B3A223A5D61}" presName="sp" presStyleCnt="0"/>
      <dgm:spPr/>
      <dgm:t>
        <a:bodyPr/>
        <a:lstStyle/>
        <a:p>
          <a:endParaRPr lang="en-US"/>
        </a:p>
      </dgm:t>
    </dgm:pt>
    <dgm:pt modelId="{D3A28CDF-6971-4420-B671-DAF7D5404F60}" type="pres">
      <dgm:prSet presAssocID="{AA9312ED-9112-4073-8776-E2378C5ED6A1}" presName="linNode" presStyleCnt="0"/>
      <dgm:spPr/>
      <dgm:t>
        <a:bodyPr/>
        <a:lstStyle/>
        <a:p>
          <a:endParaRPr lang="en-US"/>
        </a:p>
      </dgm:t>
    </dgm:pt>
    <dgm:pt modelId="{A3879EB0-7356-428E-98E5-23232A883EC1}" type="pres">
      <dgm:prSet presAssocID="{AA9312ED-9112-4073-8776-E2378C5ED6A1}" presName="parentText" presStyleLbl="node1" presStyleIdx="3" presStyleCnt="5" custScaleX="37328">
        <dgm:presLayoutVars>
          <dgm:chMax val="1"/>
          <dgm:bulletEnabled val="1"/>
        </dgm:presLayoutVars>
      </dgm:prSet>
      <dgm:spPr/>
      <dgm:t>
        <a:bodyPr/>
        <a:lstStyle/>
        <a:p>
          <a:endParaRPr lang="en-US"/>
        </a:p>
      </dgm:t>
    </dgm:pt>
    <dgm:pt modelId="{68F6EAE8-1D70-4DB5-B13F-0A8F91DABD8F}" type="pres">
      <dgm:prSet presAssocID="{AA9312ED-9112-4073-8776-E2378C5ED6A1}" presName="descendantText" presStyleLbl="alignAccFollowNode1" presStyleIdx="3" presStyleCnt="5">
        <dgm:presLayoutVars>
          <dgm:bulletEnabled val="1"/>
        </dgm:presLayoutVars>
      </dgm:prSet>
      <dgm:spPr/>
      <dgm:t>
        <a:bodyPr/>
        <a:lstStyle/>
        <a:p>
          <a:endParaRPr lang="en-US"/>
        </a:p>
      </dgm:t>
    </dgm:pt>
    <dgm:pt modelId="{207273A4-4361-486E-938F-293403E1D440}" type="pres">
      <dgm:prSet presAssocID="{591ABE88-DF91-465D-9B5E-C48682670A12}" presName="sp" presStyleCnt="0"/>
      <dgm:spPr/>
      <dgm:t>
        <a:bodyPr/>
        <a:lstStyle/>
        <a:p>
          <a:endParaRPr lang="en-US"/>
        </a:p>
      </dgm:t>
    </dgm:pt>
    <dgm:pt modelId="{58AE5E0F-A7A3-4AA9-BC3F-6947054FC03F}" type="pres">
      <dgm:prSet presAssocID="{A92353AB-52C8-492E-ABDC-3CB2AAD4815E}" presName="linNode" presStyleCnt="0"/>
      <dgm:spPr/>
      <dgm:t>
        <a:bodyPr/>
        <a:lstStyle/>
        <a:p>
          <a:endParaRPr lang="en-US"/>
        </a:p>
      </dgm:t>
    </dgm:pt>
    <dgm:pt modelId="{EB61B384-8A5F-442F-B72A-9A71E01C0EC8}" type="pres">
      <dgm:prSet presAssocID="{A92353AB-52C8-492E-ABDC-3CB2AAD4815E}" presName="parentText" presStyleLbl="node1" presStyleIdx="4" presStyleCnt="5" custScaleX="37328">
        <dgm:presLayoutVars>
          <dgm:chMax val="1"/>
          <dgm:bulletEnabled val="1"/>
        </dgm:presLayoutVars>
      </dgm:prSet>
      <dgm:spPr/>
      <dgm:t>
        <a:bodyPr/>
        <a:lstStyle/>
        <a:p>
          <a:endParaRPr lang="en-US"/>
        </a:p>
      </dgm:t>
    </dgm:pt>
    <dgm:pt modelId="{B8F0FD24-923A-494D-AE42-6C713869668E}" type="pres">
      <dgm:prSet presAssocID="{A92353AB-52C8-492E-ABDC-3CB2AAD4815E}" presName="descendantText" presStyleLbl="alignAccFollowNode1" presStyleIdx="4" presStyleCnt="5">
        <dgm:presLayoutVars>
          <dgm:bulletEnabled val="1"/>
        </dgm:presLayoutVars>
      </dgm:prSet>
      <dgm:spPr/>
      <dgm:t>
        <a:bodyPr/>
        <a:lstStyle/>
        <a:p>
          <a:endParaRPr lang="en-US"/>
        </a:p>
      </dgm:t>
    </dgm:pt>
  </dgm:ptLst>
  <dgm:cxnLst>
    <dgm:cxn modelId="{27E162D3-BD2F-44AD-AEA6-CF3F8D482553}" type="presOf" srcId="{C545023C-BF4B-4910-BFF6-56A6CDE4B5A3}" destId="{C7766F10-D90C-4AD0-AD8A-965415127C62}" srcOrd="0" destOrd="0" presId="urn:microsoft.com/office/officeart/2005/8/layout/vList5"/>
    <dgm:cxn modelId="{06E6C8DA-2576-49E6-994F-4E110399BEEE}" type="presOf" srcId="{351F8A3E-0DDB-4E8E-8800-2D2D5126FFA7}" destId="{CA93294E-84B5-4460-BD32-C0B7FFB0C4DD}" srcOrd="0" destOrd="0" presId="urn:microsoft.com/office/officeart/2005/8/layout/vList5"/>
    <dgm:cxn modelId="{08412A69-87A4-4BA1-B09E-CEC4DDFC8CAA}" type="presOf" srcId="{D69A92B5-05C3-444D-86E9-0C1662FAD48E}" destId="{68F6EAE8-1D70-4DB5-B13F-0A8F91DABD8F}" srcOrd="0" destOrd="0" presId="urn:microsoft.com/office/officeart/2005/8/layout/vList5"/>
    <dgm:cxn modelId="{DFC6C0B2-D863-4623-833C-9C55B0D9B479}" type="presOf" srcId="{91E03618-8F89-47F0-B0B8-44F6B58161A0}" destId="{1E6D7E4C-E588-4CB6-8C5D-2539C7E32E18}" srcOrd="0" destOrd="0" presId="urn:microsoft.com/office/officeart/2005/8/layout/vList5"/>
    <dgm:cxn modelId="{72C46450-9823-422D-B0A9-15F3F13A1406}" type="presOf" srcId="{08C8696D-1E5B-4F2D-BDA1-57CAD21A4296}" destId="{6C0608B1-4E25-4E0A-8CC3-4ACAB0B31244}" srcOrd="0" destOrd="0" presId="urn:microsoft.com/office/officeart/2005/8/layout/vList5"/>
    <dgm:cxn modelId="{ED8AA9E9-180D-48B1-AFA4-90164F3F1125}" type="presOf" srcId="{AA9312ED-9112-4073-8776-E2378C5ED6A1}" destId="{A3879EB0-7356-428E-98E5-23232A883EC1}" srcOrd="0" destOrd="0" presId="urn:microsoft.com/office/officeart/2005/8/layout/vList5"/>
    <dgm:cxn modelId="{309F2535-732F-4563-A240-20BB28E8A6DA}" srcId="{63942578-7132-4E36-A35A-E2462344284D}" destId="{80C0CDE4-5ED9-4F27-9A8C-06C4B0A762AF}" srcOrd="0" destOrd="0" parTransId="{0606904D-B6A2-4E6B-9525-4A3FC3F97038}" sibTransId="{293FC5F4-AD22-40F9-A8B4-90DA7B984117}"/>
    <dgm:cxn modelId="{2C34EA1A-BCB6-4048-98D9-92CC3010868F}" srcId="{A92353AB-52C8-492E-ABDC-3CB2AAD4815E}" destId="{7C4D515C-9F72-4252-9C6E-8E88DB200BD5}" srcOrd="0" destOrd="0" parTransId="{BF08FB0D-5C23-4456-A7CB-CA7F4C36173C}" sibTransId="{0FF2D93F-BC95-4EDC-9BD5-529D016F3E89}"/>
    <dgm:cxn modelId="{907AA79C-8B05-4251-A380-11DADBB5819A}" srcId="{08C8696D-1E5B-4F2D-BDA1-57CAD21A4296}" destId="{63942578-7132-4E36-A35A-E2462344284D}" srcOrd="0" destOrd="0" parTransId="{815A2C2B-255A-412E-98D4-571CF051CDAB}" sibTransId="{B064112B-1D3E-430E-B7B8-BE51207A1CFC}"/>
    <dgm:cxn modelId="{F9E602EA-D1A6-4541-B83F-6A0C05385BF0}" srcId="{08C8696D-1E5B-4F2D-BDA1-57CAD21A4296}" destId="{A92353AB-52C8-492E-ABDC-3CB2AAD4815E}" srcOrd="4" destOrd="0" parTransId="{E434833C-3AEE-4DE7-9763-2152B5C53721}" sibTransId="{AC2C365C-641C-4AC4-9A52-D45B07CDF605}"/>
    <dgm:cxn modelId="{736E3E14-ADE8-40B4-9830-ECF2C2AE98B8}" srcId="{08C8696D-1E5B-4F2D-BDA1-57CAD21A4296}" destId="{AA9312ED-9112-4073-8776-E2378C5ED6A1}" srcOrd="3" destOrd="0" parTransId="{B78E5A4B-5028-4B68-A5FC-94F7059D445B}" sibTransId="{591ABE88-DF91-465D-9B5E-C48682670A12}"/>
    <dgm:cxn modelId="{244CCEC8-1FF1-4D3C-A502-3B00AFD7BF17}" srcId="{08C8696D-1E5B-4F2D-BDA1-57CAD21A4296}" destId="{C545023C-BF4B-4910-BFF6-56A6CDE4B5A3}" srcOrd="2" destOrd="0" parTransId="{4DC09C36-0F59-4EE3-A76E-08C5A9018470}" sibTransId="{08C973DB-4C78-4771-805C-7B3A223A5D61}"/>
    <dgm:cxn modelId="{823BFC7D-2BBC-4A95-9C94-593E4FDF5C99}" type="presOf" srcId="{7C4D515C-9F72-4252-9C6E-8E88DB200BD5}" destId="{B8F0FD24-923A-494D-AE42-6C713869668E}" srcOrd="0" destOrd="0" presId="urn:microsoft.com/office/officeart/2005/8/layout/vList5"/>
    <dgm:cxn modelId="{A273012C-0DEF-48BB-A796-5082B142854B}" type="presOf" srcId="{1D6BC693-6F4E-4204-8810-BD93F221B68D}" destId="{9E328536-B242-42D1-B9BC-F9A235A72249}" srcOrd="0" destOrd="0" presId="urn:microsoft.com/office/officeart/2005/8/layout/vList5"/>
    <dgm:cxn modelId="{D45F88C0-77DF-4D23-B01B-ADC2CD951AB3}" srcId="{08C8696D-1E5B-4F2D-BDA1-57CAD21A4296}" destId="{351F8A3E-0DDB-4E8E-8800-2D2D5126FFA7}" srcOrd="1" destOrd="0" parTransId="{494D727A-B23E-4977-B8B9-B53926F34575}" sibTransId="{D3D78D28-4452-4559-8BFD-7C8104D54CB7}"/>
    <dgm:cxn modelId="{9BA11134-5E52-419F-A3C7-04DDFB1B829B}" type="presOf" srcId="{80C0CDE4-5ED9-4F27-9A8C-06C4B0A762AF}" destId="{9F6BEDA0-171D-4903-AC14-40EC432F7435}" srcOrd="0" destOrd="0" presId="urn:microsoft.com/office/officeart/2005/8/layout/vList5"/>
    <dgm:cxn modelId="{D77463BE-DA81-4E9B-9457-1F982827F782}" srcId="{AA9312ED-9112-4073-8776-E2378C5ED6A1}" destId="{D69A92B5-05C3-444D-86E9-0C1662FAD48E}" srcOrd="0" destOrd="0" parTransId="{522EA16D-317F-45BC-A35B-C8A3EF1BB50D}" sibTransId="{32C60C7E-01F9-4E2D-BC9D-E85C991DB7E7}"/>
    <dgm:cxn modelId="{A5F3F303-4062-4288-B7B0-69F4F52CC098}" srcId="{351F8A3E-0DDB-4E8E-8800-2D2D5126FFA7}" destId="{91E03618-8F89-47F0-B0B8-44F6B58161A0}" srcOrd="0" destOrd="0" parTransId="{2043A2C9-4221-4F2E-AC98-80B331DA493E}" sibTransId="{6FFA88D0-B4BE-4137-9EB7-CBC194F016F2}"/>
    <dgm:cxn modelId="{6517C0E4-1B2B-4A31-94DD-B26454BDAF0E}" type="presOf" srcId="{A92353AB-52C8-492E-ABDC-3CB2AAD4815E}" destId="{EB61B384-8A5F-442F-B72A-9A71E01C0EC8}" srcOrd="0" destOrd="0" presId="urn:microsoft.com/office/officeart/2005/8/layout/vList5"/>
    <dgm:cxn modelId="{C1ABEF54-C0D1-4D33-B319-A3D39F16BDE6}" srcId="{C545023C-BF4B-4910-BFF6-56A6CDE4B5A3}" destId="{1D6BC693-6F4E-4204-8810-BD93F221B68D}" srcOrd="0" destOrd="0" parTransId="{40829665-D9AF-4D66-BE72-5722D5A5B489}" sibTransId="{6822D213-E4ED-4000-B866-DE217C7A566B}"/>
    <dgm:cxn modelId="{C8F215F1-DAD0-48FA-9FC4-B070FFDF88E9}" type="presOf" srcId="{63942578-7132-4E36-A35A-E2462344284D}" destId="{D86E6AD5-BE2D-4A60-8761-5418D91E2E80}" srcOrd="0" destOrd="0" presId="urn:microsoft.com/office/officeart/2005/8/layout/vList5"/>
    <dgm:cxn modelId="{6BD0BCFD-D1FC-4979-946F-DDB74D238364}" type="presParOf" srcId="{6C0608B1-4E25-4E0A-8CC3-4ACAB0B31244}" destId="{39150747-7817-412A-BF3D-359A5BD278E9}" srcOrd="0" destOrd="0" presId="urn:microsoft.com/office/officeart/2005/8/layout/vList5"/>
    <dgm:cxn modelId="{E11F5AEE-D4E5-4BAB-8D7B-FA906C05508C}" type="presParOf" srcId="{39150747-7817-412A-BF3D-359A5BD278E9}" destId="{D86E6AD5-BE2D-4A60-8761-5418D91E2E80}" srcOrd="0" destOrd="0" presId="urn:microsoft.com/office/officeart/2005/8/layout/vList5"/>
    <dgm:cxn modelId="{A53ACEAB-0576-4DE1-936C-BEBF2588CC63}" type="presParOf" srcId="{39150747-7817-412A-BF3D-359A5BD278E9}" destId="{9F6BEDA0-171D-4903-AC14-40EC432F7435}" srcOrd="1" destOrd="0" presId="urn:microsoft.com/office/officeart/2005/8/layout/vList5"/>
    <dgm:cxn modelId="{6CCA907A-91CF-4468-B2E5-4D35AB05148C}" type="presParOf" srcId="{6C0608B1-4E25-4E0A-8CC3-4ACAB0B31244}" destId="{E43C8E32-FFBC-413E-99FC-7BF2ADB94C79}" srcOrd="1" destOrd="0" presId="urn:microsoft.com/office/officeart/2005/8/layout/vList5"/>
    <dgm:cxn modelId="{86622411-BE08-4667-B440-F86381A6B928}" type="presParOf" srcId="{6C0608B1-4E25-4E0A-8CC3-4ACAB0B31244}" destId="{0B0A31EA-5E85-4F99-860D-7B2D7D022E7C}" srcOrd="2" destOrd="0" presId="urn:microsoft.com/office/officeart/2005/8/layout/vList5"/>
    <dgm:cxn modelId="{9C2EF633-6119-47C8-919C-F9568E0AFECF}" type="presParOf" srcId="{0B0A31EA-5E85-4F99-860D-7B2D7D022E7C}" destId="{CA93294E-84B5-4460-BD32-C0B7FFB0C4DD}" srcOrd="0" destOrd="0" presId="urn:microsoft.com/office/officeart/2005/8/layout/vList5"/>
    <dgm:cxn modelId="{B10835EE-AF1E-443A-8BD8-CB9139B1AC14}" type="presParOf" srcId="{0B0A31EA-5E85-4F99-860D-7B2D7D022E7C}" destId="{1E6D7E4C-E588-4CB6-8C5D-2539C7E32E18}" srcOrd="1" destOrd="0" presId="urn:microsoft.com/office/officeart/2005/8/layout/vList5"/>
    <dgm:cxn modelId="{D05872DD-A4B0-40BF-AF37-9A7A12E83DCF}" type="presParOf" srcId="{6C0608B1-4E25-4E0A-8CC3-4ACAB0B31244}" destId="{433050DE-7CCA-4470-809B-7A953D4B4B65}" srcOrd="3" destOrd="0" presId="urn:microsoft.com/office/officeart/2005/8/layout/vList5"/>
    <dgm:cxn modelId="{F045AD03-009A-411E-85C9-5F0345B04604}" type="presParOf" srcId="{6C0608B1-4E25-4E0A-8CC3-4ACAB0B31244}" destId="{37971151-C5EB-4C09-ACB0-10B23F883115}" srcOrd="4" destOrd="0" presId="urn:microsoft.com/office/officeart/2005/8/layout/vList5"/>
    <dgm:cxn modelId="{25806C08-17C3-4279-8847-AF486B9803B7}" type="presParOf" srcId="{37971151-C5EB-4C09-ACB0-10B23F883115}" destId="{C7766F10-D90C-4AD0-AD8A-965415127C62}" srcOrd="0" destOrd="0" presId="urn:microsoft.com/office/officeart/2005/8/layout/vList5"/>
    <dgm:cxn modelId="{05FEEFB4-9FBE-4746-910E-68FA491EFF50}" type="presParOf" srcId="{37971151-C5EB-4C09-ACB0-10B23F883115}" destId="{9E328536-B242-42D1-B9BC-F9A235A72249}" srcOrd="1" destOrd="0" presId="urn:microsoft.com/office/officeart/2005/8/layout/vList5"/>
    <dgm:cxn modelId="{0320322B-9D14-4245-B3EB-A3CC1A14DA6C}" type="presParOf" srcId="{6C0608B1-4E25-4E0A-8CC3-4ACAB0B31244}" destId="{3694DA27-CF83-4458-9A51-6FE9E7D5C242}" srcOrd="5" destOrd="0" presId="urn:microsoft.com/office/officeart/2005/8/layout/vList5"/>
    <dgm:cxn modelId="{1C4069FA-4263-4CB8-B2B3-1936742E9BBB}" type="presParOf" srcId="{6C0608B1-4E25-4E0A-8CC3-4ACAB0B31244}" destId="{D3A28CDF-6971-4420-B671-DAF7D5404F60}" srcOrd="6" destOrd="0" presId="urn:microsoft.com/office/officeart/2005/8/layout/vList5"/>
    <dgm:cxn modelId="{4866ABEC-F630-4194-A9C8-B79298EF4893}" type="presParOf" srcId="{D3A28CDF-6971-4420-B671-DAF7D5404F60}" destId="{A3879EB0-7356-428E-98E5-23232A883EC1}" srcOrd="0" destOrd="0" presId="urn:microsoft.com/office/officeart/2005/8/layout/vList5"/>
    <dgm:cxn modelId="{30C9BA89-6367-4B8B-986D-6FF211BEFACA}" type="presParOf" srcId="{D3A28CDF-6971-4420-B671-DAF7D5404F60}" destId="{68F6EAE8-1D70-4DB5-B13F-0A8F91DABD8F}" srcOrd="1" destOrd="0" presId="urn:microsoft.com/office/officeart/2005/8/layout/vList5"/>
    <dgm:cxn modelId="{BFB730F5-C2D3-4189-8269-D800555EDC5A}" type="presParOf" srcId="{6C0608B1-4E25-4E0A-8CC3-4ACAB0B31244}" destId="{207273A4-4361-486E-938F-293403E1D440}" srcOrd="7" destOrd="0" presId="urn:microsoft.com/office/officeart/2005/8/layout/vList5"/>
    <dgm:cxn modelId="{D34B44D2-6790-42CF-A56D-9C269F65A698}" type="presParOf" srcId="{6C0608B1-4E25-4E0A-8CC3-4ACAB0B31244}" destId="{58AE5E0F-A7A3-4AA9-BC3F-6947054FC03F}" srcOrd="8" destOrd="0" presId="urn:microsoft.com/office/officeart/2005/8/layout/vList5"/>
    <dgm:cxn modelId="{F9B5FA50-30D4-4A2E-859B-B9B06354DBB2}" type="presParOf" srcId="{58AE5E0F-A7A3-4AA9-BC3F-6947054FC03F}" destId="{EB61B384-8A5F-442F-B72A-9A71E01C0EC8}" srcOrd="0" destOrd="0" presId="urn:microsoft.com/office/officeart/2005/8/layout/vList5"/>
    <dgm:cxn modelId="{4DCBD928-E5AF-42C5-906A-EDFA6F0CF64D}" type="presParOf" srcId="{58AE5E0F-A7A3-4AA9-BC3F-6947054FC03F}" destId="{B8F0FD24-923A-494D-AE42-6C71386966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771A2-1465-449B-895A-1848A6C7EB2A}">
      <dsp:nvSpPr>
        <dsp:cNvPr id="0" name=""/>
        <dsp:cNvSpPr/>
      </dsp:nvSpPr>
      <dsp:spPr>
        <a:xfrm>
          <a:off x="4428511" y="1298051"/>
          <a:ext cx="1739005" cy="1739005"/>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76D0A2E-60C4-410D-A783-6C48BBA3D4D4}">
      <dsp:nvSpPr>
        <dsp:cNvPr id="0" name=""/>
        <dsp:cNvSpPr/>
      </dsp:nvSpPr>
      <dsp:spPr>
        <a:xfrm>
          <a:off x="4211136" y="0"/>
          <a:ext cx="2173757" cy="11841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latin typeface="Calibri" pitchFamily="34" charset="0"/>
            </a:rPr>
            <a:t>What is the role of the bystander?</a:t>
          </a:r>
          <a:endParaRPr lang="en-US" sz="2000" kern="1200" dirty="0">
            <a:latin typeface="Calibri" pitchFamily="34" charset="0"/>
          </a:endParaRPr>
        </a:p>
      </dsp:txBody>
      <dsp:txXfrm>
        <a:off x="4211136" y="0"/>
        <a:ext cx="2173757" cy="1184148"/>
      </dsp:txXfrm>
    </dsp:sp>
    <dsp:sp modelId="{973C6577-2F03-4124-BB72-B94432145713}">
      <dsp:nvSpPr>
        <dsp:cNvPr id="0" name=""/>
        <dsp:cNvSpPr/>
      </dsp:nvSpPr>
      <dsp:spPr>
        <a:xfrm>
          <a:off x="4992964" y="1623974"/>
          <a:ext cx="1739005" cy="1739005"/>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C5E0F1-29B0-45B5-8D86-6A4B29DA3C85}">
      <dsp:nvSpPr>
        <dsp:cNvPr id="0" name=""/>
        <dsp:cNvSpPr/>
      </dsp:nvSpPr>
      <dsp:spPr>
        <a:xfrm>
          <a:off x="6860946" y="1127760"/>
          <a:ext cx="2059997" cy="12969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latin typeface="Calibri" pitchFamily="34" charset="0"/>
            </a:rPr>
            <a:t>How do we call our colleagues </a:t>
          </a:r>
          <a:r>
            <a:rPr lang="en-US" sz="2000" b="1" i="1" kern="1200" dirty="0" smtClean="0">
              <a:latin typeface="Calibri" pitchFamily="34" charset="0"/>
            </a:rPr>
            <a:t>in</a:t>
          </a:r>
          <a:r>
            <a:rPr lang="en-US" sz="2000" b="1" kern="1200" dirty="0" smtClean="0">
              <a:latin typeface="Calibri" pitchFamily="34" charset="0"/>
            </a:rPr>
            <a:t> </a:t>
          </a:r>
          <a:r>
            <a:rPr lang="en-US" sz="2000" kern="1200" dirty="0" smtClean="0">
              <a:latin typeface="Calibri" pitchFamily="34" charset="0"/>
            </a:rPr>
            <a:t>with curiosity vs. calling them </a:t>
          </a:r>
          <a:r>
            <a:rPr lang="en-US" sz="2000" b="1" i="1" kern="1200" dirty="0" smtClean="0">
              <a:latin typeface="Calibri" pitchFamily="34" charset="0"/>
            </a:rPr>
            <a:t>out</a:t>
          </a:r>
          <a:r>
            <a:rPr lang="en-US" sz="2000" kern="1200" dirty="0" smtClean="0">
              <a:latin typeface="Calibri" pitchFamily="34" charset="0"/>
            </a:rPr>
            <a:t>?</a:t>
          </a:r>
          <a:endParaRPr lang="en-US" sz="2000" kern="1200" dirty="0">
            <a:latin typeface="Calibri" pitchFamily="34" charset="0"/>
          </a:endParaRPr>
        </a:p>
      </dsp:txBody>
      <dsp:txXfrm>
        <a:off x="6860946" y="1127760"/>
        <a:ext cx="2059997" cy="1296924"/>
      </dsp:txXfrm>
    </dsp:sp>
    <dsp:sp modelId="{DC1D5173-CD64-4FD6-930E-0D7B74AB61DA}">
      <dsp:nvSpPr>
        <dsp:cNvPr id="0" name=""/>
        <dsp:cNvSpPr/>
      </dsp:nvSpPr>
      <dsp:spPr>
        <a:xfrm>
          <a:off x="4992964" y="2275819"/>
          <a:ext cx="1739005" cy="1739005"/>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077E35-1208-447D-A3CA-3B6D120ED0C3}">
      <dsp:nvSpPr>
        <dsp:cNvPr id="0" name=""/>
        <dsp:cNvSpPr/>
      </dsp:nvSpPr>
      <dsp:spPr>
        <a:xfrm>
          <a:off x="6860946" y="3061868"/>
          <a:ext cx="2059997" cy="14491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latin typeface="Calibri" pitchFamily="34" charset="0"/>
            </a:rPr>
            <a:t>How do we diversify the pool of speakers, students, candidates, faculty?</a:t>
          </a:r>
          <a:endParaRPr lang="en-US" sz="2000" kern="1200" dirty="0">
            <a:latin typeface="Calibri" pitchFamily="34" charset="0"/>
          </a:endParaRPr>
        </a:p>
      </dsp:txBody>
      <dsp:txXfrm>
        <a:off x="6860946" y="3061868"/>
        <a:ext cx="2059997" cy="1449171"/>
      </dsp:txXfrm>
    </dsp:sp>
    <dsp:sp modelId="{F52CF464-F57A-4C0A-9D31-815ACF9F5264}">
      <dsp:nvSpPr>
        <dsp:cNvPr id="0" name=""/>
        <dsp:cNvSpPr/>
      </dsp:nvSpPr>
      <dsp:spPr>
        <a:xfrm>
          <a:off x="4428511" y="2602306"/>
          <a:ext cx="1739005" cy="1739005"/>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1CD8D61-AA39-47FB-B94C-6737DD3C351A}">
      <dsp:nvSpPr>
        <dsp:cNvPr id="0" name=""/>
        <dsp:cNvSpPr/>
      </dsp:nvSpPr>
      <dsp:spPr>
        <a:xfrm>
          <a:off x="4075950" y="4375136"/>
          <a:ext cx="2463997" cy="11841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latin typeface="Calibri" pitchFamily="34" charset="0"/>
            </a:rPr>
            <a:t>Explore awkwardness, and discomfort</a:t>
          </a:r>
        </a:p>
        <a:p>
          <a:pPr lvl="0" algn="ctr" defTabSz="889000" rtl="0">
            <a:lnSpc>
              <a:spcPct val="90000"/>
            </a:lnSpc>
            <a:spcBef>
              <a:spcPct val="0"/>
            </a:spcBef>
            <a:spcAft>
              <a:spcPct val="35000"/>
            </a:spcAft>
          </a:pPr>
          <a:r>
            <a:rPr lang="en-US" sz="2000" kern="1200" dirty="0" smtClean="0">
              <a:latin typeface="Calibri" pitchFamily="34" charset="0"/>
            </a:rPr>
            <a:t>“The elephant”</a:t>
          </a:r>
          <a:endParaRPr lang="en-US" sz="2000" kern="1200" dirty="0">
            <a:latin typeface="Calibri" pitchFamily="34" charset="0"/>
          </a:endParaRPr>
        </a:p>
      </dsp:txBody>
      <dsp:txXfrm>
        <a:off x="4075950" y="4375136"/>
        <a:ext cx="2463997" cy="1184148"/>
      </dsp:txXfrm>
    </dsp:sp>
    <dsp:sp modelId="{5B370E4C-92DD-48F6-A2EE-CB30753FDAE0}">
      <dsp:nvSpPr>
        <dsp:cNvPr id="0" name=""/>
        <dsp:cNvSpPr/>
      </dsp:nvSpPr>
      <dsp:spPr>
        <a:xfrm>
          <a:off x="3864059" y="2275819"/>
          <a:ext cx="1739005" cy="1739005"/>
        </a:xfrm>
        <a:prstGeom prst="ellipse">
          <a:avLst/>
        </a:prstGeom>
        <a:solidFill>
          <a:schemeClr val="accent6">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EE97E27-FFF2-4FC8-B5E1-E151778EEB7A}">
      <dsp:nvSpPr>
        <dsp:cNvPr id="0" name=""/>
        <dsp:cNvSpPr/>
      </dsp:nvSpPr>
      <dsp:spPr>
        <a:xfrm>
          <a:off x="1384440" y="3061868"/>
          <a:ext cx="2252607" cy="14491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latin typeface="Calibri" pitchFamily="34" charset="0"/>
            </a:rPr>
            <a:t>Engage with people you consider “others” and be an ally</a:t>
          </a:r>
          <a:endParaRPr lang="en-US" sz="2000" kern="1200" dirty="0">
            <a:latin typeface="Calibri" pitchFamily="34" charset="0"/>
          </a:endParaRPr>
        </a:p>
      </dsp:txBody>
      <dsp:txXfrm>
        <a:off x="1384440" y="3061868"/>
        <a:ext cx="2252607" cy="1449171"/>
      </dsp:txXfrm>
    </dsp:sp>
    <dsp:sp modelId="{531654AD-2215-4D5F-9DB8-3B894F06B29D}">
      <dsp:nvSpPr>
        <dsp:cNvPr id="0" name=""/>
        <dsp:cNvSpPr/>
      </dsp:nvSpPr>
      <dsp:spPr>
        <a:xfrm>
          <a:off x="3864059" y="1623974"/>
          <a:ext cx="1739005" cy="1739005"/>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23412D0-65CA-48D5-A89F-29247DD06EF7}">
      <dsp:nvSpPr>
        <dsp:cNvPr id="0" name=""/>
        <dsp:cNvSpPr/>
      </dsp:nvSpPr>
      <dsp:spPr>
        <a:xfrm>
          <a:off x="1675085" y="1127760"/>
          <a:ext cx="2059997" cy="14491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Get feedback from colleagues in how we raise issues of race?</a:t>
          </a:r>
          <a:endParaRPr lang="en-US" sz="2000" b="0" kern="1200" dirty="0">
            <a:latin typeface="Calibri" pitchFamily="34" charset="0"/>
          </a:endParaRPr>
        </a:p>
      </dsp:txBody>
      <dsp:txXfrm>
        <a:off x="1675085" y="1127760"/>
        <a:ext cx="2059997" cy="1449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BEDA0-171D-4903-AC14-40EC432F7435}">
      <dsp:nvSpPr>
        <dsp:cNvPr id="0" name=""/>
        <dsp:cNvSpPr/>
      </dsp:nvSpPr>
      <dsp:spPr>
        <a:xfrm rot="5400000">
          <a:off x="4483390" y="-2282415"/>
          <a:ext cx="714479" cy="5462016"/>
        </a:xfrm>
        <a:prstGeom prst="round2SameRect">
          <a:avLst/>
        </a:prstGeom>
        <a:solidFill>
          <a:schemeClr val="bg1">
            <a:lumMod val="85000"/>
            <a:alpha val="80000"/>
          </a:schemeClr>
        </a:solidFill>
        <a:ln w="15875"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smtClean="0">
              <a:latin typeface="Calibri" panose="020F0502020204030204" pitchFamily="34" charset="0"/>
              <a:ea typeface="ＭＳ Ｐゴシック" charset="0"/>
              <a:cs typeface="Century Gothic"/>
            </a:rPr>
            <a:t>Pay attention to what’s actually happening, beneath the judgments and assessments</a:t>
          </a:r>
          <a:endParaRPr lang="en-US" sz="1700" b="0" kern="1200" dirty="0">
            <a:latin typeface="Calibri" panose="020F0502020204030204" pitchFamily="34" charset="0"/>
          </a:endParaRPr>
        </a:p>
      </dsp:txBody>
      <dsp:txXfrm rot="-5400000">
        <a:off x="2109622" y="126231"/>
        <a:ext cx="5427138" cy="644723"/>
      </dsp:txXfrm>
    </dsp:sp>
    <dsp:sp modelId="{D86E6AD5-BE2D-4A60-8761-5418D91E2E80}">
      <dsp:nvSpPr>
        <dsp:cNvPr id="0" name=""/>
        <dsp:cNvSpPr/>
      </dsp:nvSpPr>
      <dsp:spPr>
        <a:xfrm>
          <a:off x="962762" y="2042"/>
          <a:ext cx="1146859" cy="893098"/>
        </a:xfrm>
        <a:prstGeom prst="roundRect">
          <a:avLst/>
        </a:prstGeom>
        <a:solidFill>
          <a:srgbClr val="27245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b="0" kern="1200" dirty="0" smtClean="0">
              <a:latin typeface="Calibri" panose="020F0502020204030204" pitchFamily="34" charset="0"/>
            </a:rPr>
            <a:t>P</a:t>
          </a:r>
          <a:endParaRPr lang="en-US" sz="4500" b="0" kern="1200" dirty="0">
            <a:latin typeface="Calibri" panose="020F0502020204030204" pitchFamily="34" charset="0"/>
          </a:endParaRPr>
        </a:p>
      </dsp:txBody>
      <dsp:txXfrm>
        <a:off x="1006359" y="45639"/>
        <a:ext cx="1059665" cy="805904"/>
      </dsp:txXfrm>
    </dsp:sp>
    <dsp:sp modelId="{1E6D7E4C-E588-4CB6-8C5D-2539C7E32E18}">
      <dsp:nvSpPr>
        <dsp:cNvPr id="0" name=""/>
        <dsp:cNvSpPr/>
      </dsp:nvSpPr>
      <dsp:spPr>
        <a:xfrm rot="5400000">
          <a:off x="4483390" y="-1344661"/>
          <a:ext cx="714479" cy="5462016"/>
        </a:xfrm>
        <a:prstGeom prst="round2SameRect">
          <a:avLst/>
        </a:prstGeom>
        <a:solidFill>
          <a:schemeClr val="bg1">
            <a:lumMod val="85000"/>
            <a:alpha val="80000"/>
          </a:schemeClr>
        </a:solidFill>
        <a:ln w="15875"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smtClean="0">
              <a:latin typeface="Calibri" panose="020F0502020204030204" pitchFamily="34" charset="0"/>
              <a:ea typeface="ＭＳ Ｐゴシック" charset="0"/>
              <a:cs typeface="Century Gothic"/>
            </a:rPr>
            <a:t>Acknowledge your own reactions, interpretations and judgments</a:t>
          </a:r>
          <a:endParaRPr lang="en-US" sz="1700" b="0" kern="1200" dirty="0">
            <a:latin typeface="Calibri" panose="020F0502020204030204" pitchFamily="34" charset="0"/>
          </a:endParaRPr>
        </a:p>
      </dsp:txBody>
      <dsp:txXfrm rot="-5400000">
        <a:off x="2109622" y="1063985"/>
        <a:ext cx="5427138" cy="644723"/>
      </dsp:txXfrm>
    </dsp:sp>
    <dsp:sp modelId="{CA93294E-84B5-4460-BD32-C0B7FFB0C4DD}">
      <dsp:nvSpPr>
        <dsp:cNvPr id="0" name=""/>
        <dsp:cNvSpPr/>
      </dsp:nvSpPr>
      <dsp:spPr>
        <a:xfrm>
          <a:off x="962762" y="939796"/>
          <a:ext cx="1146859" cy="893098"/>
        </a:xfrm>
        <a:prstGeom prst="roundRect">
          <a:avLst/>
        </a:prstGeom>
        <a:solidFill>
          <a:srgbClr val="27245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b="0" kern="1200" dirty="0" smtClean="0">
              <a:latin typeface="Calibri" panose="020F0502020204030204" pitchFamily="34" charset="0"/>
            </a:rPr>
            <a:t>A</a:t>
          </a:r>
          <a:endParaRPr lang="en-US" sz="4500" b="0" kern="1200" dirty="0">
            <a:latin typeface="Calibri" panose="020F0502020204030204" pitchFamily="34" charset="0"/>
          </a:endParaRPr>
        </a:p>
      </dsp:txBody>
      <dsp:txXfrm>
        <a:off x="1006359" y="983393"/>
        <a:ext cx="1059665" cy="805904"/>
      </dsp:txXfrm>
    </dsp:sp>
    <dsp:sp modelId="{9E328536-B242-42D1-B9BC-F9A235A72249}">
      <dsp:nvSpPr>
        <dsp:cNvPr id="0" name=""/>
        <dsp:cNvSpPr/>
      </dsp:nvSpPr>
      <dsp:spPr>
        <a:xfrm rot="5400000">
          <a:off x="4483390" y="-406908"/>
          <a:ext cx="714479" cy="5462016"/>
        </a:xfrm>
        <a:prstGeom prst="round2SameRect">
          <a:avLst/>
        </a:prstGeom>
        <a:solidFill>
          <a:schemeClr val="bg1">
            <a:lumMod val="85000"/>
            <a:alpha val="80000"/>
          </a:schemeClr>
        </a:solidFill>
        <a:ln w="15875"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smtClean="0">
              <a:latin typeface="Calibri" panose="020F0502020204030204" pitchFamily="34" charset="0"/>
              <a:ea typeface="ＭＳ Ｐゴシック" charset="0"/>
              <a:cs typeface="Century Gothic"/>
            </a:rPr>
            <a:t>Understand the other possible reactions, interpretations and judgments that may be possible</a:t>
          </a:r>
          <a:endParaRPr lang="en-US" sz="1700" b="0" kern="1200" dirty="0">
            <a:latin typeface="Calibri" panose="020F0502020204030204" pitchFamily="34" charset="0"/>
          </a:endParaRPr>
        </a:p>
      </dsp:txBody>
      <dsp:txXfrm rot="-5400000">
        <a:off x="2109622" y="2001738"/>
        <a:ext cx="5427138" cy="644723"/>
      </dsp:txXfrm>
    </dsp:sp>
    <dsp:sp modelId="{C7766F10-D90C-4AD0-AD8A-965415127C62}">
      <dsp:nvSpPr>
        <dsp:cNvPr id="0" name=""/>
        <dsp:cNvSpPr/>
      </dsp:nvSpPr>
      <dsp:spPr>
        <a:xfrm>
          <a:off x="962762" y="1877550"/>
          <a:ext cx="1146859" cy="893098"/>
        </a:xfrm>
        <a:prstGeom prst="roundRect">
          <a:avLst/>
        </a:prstGeom>
        <a:solidFill>
          <a:srgbClr val="27245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b="0" kern="1200" dirty="0" smtClean="0">
              <a:latin typeface="Calibri" panose="020F0502020204030204" pitchFamily="34" charset="0"/>
            </a:rPr>
            <a:t>U</a:t>
          </a:r>
          <a:endParaRPr lang="en-US" sz="4500" b="0" kern="1200" dirty="0">
            <a:latin typeface="Calibri" panose="020F0502020204030204" pitchFamily="34" charset="0"/>
          </a:endParaRPr>
        </a:p>
      </dsp:txBody>
      <dsp:txXfrm>
        <a:off x="1006359" y="1921147"/>
        <a:ext cx="1059665" cy="805904"/>
      </dsp:txXfrm>
    </dsp:sp>
    <dsp:sp modelId="{68F6EAE8-1D70-4DB5-B13F-0A8F91DABD8F}">
      <dsp:nvSpPr>
        <dsp:cNvPr id="0" name=""/>
        <dsp:cNvSpPr/>
      </dsp:nvSpPr>
      <dsp:spPr>
        <a:xfrm rot="5400000">
          <a:off x="4483390" y="530845"/>
          <a:ext cx="714479" cy="5462016"/>
        </a:xfrm>
        <a:prstGeom prst="round2SameRect">
          <a:avLst/>
        </a:prstGeom>
        <a:solidFill>
          <a:schemeClr val="bg1">
            <a:lumMod val="85000"/>
            <a:alpha val="80000"/>
          </a:schemeClr>
        </a:solidFill>
        <a:ln w="15875"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smtClean="0">
              <a:latin typeface="Calibri" panose="020F0502020204030204" pitchFamily="34" charset="0"/>
              <a:ea typeface="ＭＳ Ｐゴシック" charset="0"/>
              <a:cs typeface="Century Gothic"/>
            </a:rPr>
            <a:t>Search for the most empowering, productive way to deal with the situation</a:t>
          </a:r>
          <a:endParaRPr lang="en-US" sz="1700" b="0" kern="1200" dirty="0">
            <a:latin typeface="Calibri" panose="020F0502020204030204" pitchFamily="34" charset="0"/>
          </a:endParaRPr>
        </a:p>
      </dsp:txBody>
      <dsp:txXfrm rot="-5400000">
        <a:off x="2109622" y="2939491"/>
        <a:ext cx="5427138" cy="644723"/>
      </dsp:txXfrm>
    </dsp:sp>
    <dsp:sp modelId="{A3879EB0-7356-428E-98E5-23232A883EC1}">
      <dsp:nvSpPr>
        <dsp:cNvPr id="0" name=""/>
        <dsp:cNvSpPr/>
      </dsp:nvSpPr>
      <dsp:spPr>
        <a:xfrm>
          <a:off x="962762" y="2815304"/>
          <a:ext cx="1146859" cy="893098"/>
        </a:xfrm>
        <a:prstGeom prst="roundRect">
          <a:avLst/>
        </a:prstGeom>
        <a:solidFill>
          <a:srgbClr val="27245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b="0" kern="1200" dirty="0" smtClean="0">
              <a:latin typeface="Calibri" panose="020F0502020204030204" pitchFamily="34" charset="0"/>
            </a:rPr>
            <a:t>S</a:t>
          </a:r>
          <a:endParaRPr lang="en-US" sz="4500" b="0" kern="1200" dirty="0">
            <a:latin typeface="Calibri" panose="020F0502020204030204" pitchFamily="34" charset="0"/>
          </a:endParaRPr>
        </a:p>
      </dsp:txBody>
      <dsp:txXfrm>
        <a:off x="1006359" y="2858901"/>
        <a:ext cx="1059665" cy="805904"/>
      </dsp:txXfrm>
    </dsp:sp>
    <dsp:sp modelId="{B8F0FD24-923A-494D-AE42-6C713869668E}">
      <dsp:nvSpPr>
        <dsp:cNvPr id="0" name=""/>
        <dsp:cNvSpPr/>
      </dsp:nvSpPr>
      <dsp:spPr>
        <a:xfrm rot="5400000">
          <a:off x="4483390" y="1468599"/>
          <a:ext cx="714479" cy="5462016"/>
        </a:xfrm>
        <a:prstGeom prst="round2SameRect">
          <a:avLst/>
        </a:prstGeom>
        <a:solidFill>
          <a:schemeClr val="bg1">
            <a:lumMod val="85000"/>
            <a:alpha val="80000"/>
          </a:schemeClr>
        </a:solidFill>
        <a:ln w="15875"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0" kern="1200" smtClean="0">
              <a:latin typeface="Calibri" panose="020F0502020204030204" pitchFamily="34" charset="0"/>
              <a:ea typeface="ＭＳ Ｐゴシック" charset="0"/>
              <a:cs typeface="Century Gothic"/>
            </a:rPr>
            <a:t>Execute your action plan</a:t>
          </a:r>
          <a:endParaRPr lang="en-US" sz="1700" b="0" kern="1200" dirty="0">
            <a:latin typeface="Calibri" panose="020F0502020204030204" pitchFamily="34" charset="0"/>
          </a:endParaRPr>
        </a:p>
      </dsp:txBody>
      <dsp:txXfrm rot="-5400000">
        <a:off x="2109622" y="3877245"/>
        <a:ext cx="5427138" cy="644723"/>
      </dsp:txXfrm>
    </dsp:sp>
    <dsp:sp modelId="{EB61B384-8A5F-442F-B72A-9A71E01C0EC8}">
      <dsp:nvSpPr>
        <dsp:cNvPr id="0" name=""/>
        <dsp:cNvSpPr/>
      </dsp:nvSpPr>
      <dsp:spPr>
        <a:xfrm>
          <a:off x="962762" y="3753058"/>
          <a:ext cx="1146859" cy="893098"/>
        </a:xfrm>
        <a:prstGeom prst="roundRect">
          <a:avLst/>
        </a:prstGeom>
        <a:solidFill>
          <a:srgbClr val="27245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b="0" kern="1200" dirty="0" smtClean="0">
              <a:latin typeface="Calibri" panose="020F0502020204030204" pitchFamily="34" charset="0"/>
            </a:rPr>
            <a:t>E</a:t>
          </a:r>
          <a:endParaRPr lang="en-US" sz="4500" b="0" kern="1200" dirty="0">
            <a:latin typeface="Calibri" panose="020F0502020204030204" pitchFamily="34" charset="0"/>
          </a:endParaRPr>
        </a:p>
      </dsp:txBody>
      <dsp:txXfrm>
        <a:off x="1006359" y="3796655"/>
        <a:ext cx="1059665" cy="8059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75EE670-0412-46DF-BF62-DCD7A5D5DE5F}" type="datetimeFigureOut">
              <a:rPr lang="en-US"/>
              <a:pPr>
                <a:defRPr/>
              </a:pPr>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69C3930-E860-4E1D-8865-07E44A659778}" type="slidenum">
              <a:rPr lang="en-US" altLang="en-US"/>
              <a:pPr/>
              <a:t>‹#›</a:t>
            </a:fld>
            <a:endParaRPr lang="en-US" altLang="en-US"/>
          </a:p>
        </p:txBody>
      </p:sp>
    </p:spTree>
    <p:extLst>
      <p:ext uri="{BB962C8B-B14F-4D97-AF65-F5344CB8AC3E}">
        <p14:creationId xmlns:p14="http://schemas.microsoft.com/office/powerpoint/2010/main" val="25175885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TIME:</a:t>
            </a:r>
            <a:r>
              <a:rPr lang="en-US" dirty="0" smtClean="0">
                <a:latin typeface="+mj-lt"/>
              </a:rPr>
              <a:t> 3 min</a:t>
            </a: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ASK:</a:t>
            </a:r>
            <a:r>
              <a:rPr lang="en-US" dirty="0" smtClean="0">
                <a:latin typeface="+mj-lt"/>
              </a:rPr>
              <a:t> So when you hear the terms “bias” or “unconscious bias”, what are your associations with them? (If needed, prompt participants with asking: Do you feel like it is positive or negative? Are you excited about this training topic, or maybe a little cautious? etc.)</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DO:</a:t>
            </a:r>
            <a:r>
              <a:rPr lang="en-US" dirty="0" smtClean="0">
                <a:latin typeface="+mj-lt"/>
              </a:rPr>
              <a:t> Solicit 2-3 responses and thank people for sharing.</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SAY:</a:t>
            </a:r>
            <a:r>
              <a:rPr lang="en-US" dirty="0" smtClean="0">
                <a:latin typeface="+mj-lt"/>
              </a:rPr>
              <a:t> During this training, we talk about unconscious bias not as necessarily good or bad, but as a natural function of the human mind that can potentially impact diversity and inclusion in our organizations. Recognizing unconscious bias helps us to get more insight into our interpretations and evaluations, and to make more conscious decisions. </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DO:</a:t>
            </a:r>
            <a:r>
              <a:rPr lang="en-US" dirty="0" smtClean="0">
                <a:latin typeface="+mj-lt"/>
              </a:rPr>
              <a:t> Share a personal example of a moment in which you had bias, were aware of it, mitigated it, and the positive impact this had.</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SAY:</a:t>
            </a:r>
            <a:r>
              <a:rPr lang="en-US" dirty="0" smtClean="0">
                <a:latin typeface="+mj-lt"/>
              </a:rPr>
              <a:t> I am sharing this with you to illustrate the universal nature of bias; we all have bias, and we’re not necessarily trying to get rid of it. The key is practicing conscious awareness, which is the overall purpose of this workshop.</a:t>
            </a:r>
          </a:p>
          <a:p>
            <a:pPr fontAlgn="auto">
              <a:spcBef>
                <a:spcPts val="0"/>
              </a:spcBef>
              <a:spcAft>
                <a:spcPts val="0"/>
              </a:spcAft>
              <a:defRPr/>
            </a:pPr>
            <a:endParaRPr lang="en-US" b="1" dirty="0" smtClean="0">
              <a:latin typeface="+mj-lt"/>
              <a:ea typeface="ＭＳ Ｐゴシック" charset="0"/>
              <a:cs typeface="ＭＳ Ｐゴシック" charset="0"/>
            </a:endParaRPr>
          </a:p>
          <a:p>
            <a:pPr fontAlgn="auto">
              <a:spcBef>
                <a:spcPts val="0"/>
              </a:spcBef>
              <a:spcAft>
                <a:spcPts val="0"/>
              </a:spcAft>
              <a:defRPr/>
            </a:pPr>
            <a:r>
              <a:rPr lang="en-US" b="1" dirty="0" smtClean="0">
                <a:latin typeface="+mj-lt"/>
                <a:ea typeface="ＭＳ Ｐゴシック" charset="0"/>
                <a:cs typeface="ＭＳ Ｐゴシック" charset="0"/>
              </a:rPr>
              <a:t>TRANSITION: </a:t>
            </a:r>
            <a:r>
              <a:rPr lang="en-US" dirty="0" smtClean="0">
                <a:latin typeface="+mj-lt"/>
                <a:ea typeface="ＭＳ Ｐゴシック" charset="0"/>
                <a:cs typeface="ＭＳ Ｐゴシック" charset="0"/>
              </a:rPr>
              <a:t>Now that we’ve begun to discuss the </a:t>
            </a:r>
            <a:r>
              <a:rPr lang="en-US" i="1" dirty="0" smtClean="0">
                <a:latin typeface="+mj-lt"/>
                <a:ea typeface="ＭＳ Ｐゴシック" charset="0"/>
                <a:cs typeface="ＭＳ Ｐゴシック" charset="0"/>
              </a:rPr>
              <a:t>what</a:t>
            </a:r>
            <a:r>
              <a:rPr lang="en-US" dirty="0" smtClean="0">
                <a:latin typeface="+mj-lt"/>
                <a:ea typeface="ＭＳ Ｐゴシック" charset="0"/>
                <a:cs typeface="ＭＳ Ｐゴシック" charset="0"/>
              </a:rPr>
              <a:t>, let’s discuss the </a:t>
            </a:r>
            <a:r>
              <a:rPr lang="en-US" i="1" dirty="0" smtClean="0">
                <a:latin typeface="+mj-lt"/>
                <a:ea typeface="ＭＳ Ｐゴシック" charset="0"/>
                <a:cs typeface="ＭＳ Ｐゴシック" charset="0"/>
              </a:rPr>
              <a:t>why</a:t>
            </a:r>
            <a:r>
              <a:rPr lang="en-US" dirty="0" smtClean="0">
                <a:latin typeface="+mj-lt"/>
                <a:ea typeface="ＭＳ Ｐゴシック" charset="0"/>
                <a:cs typeface="ＭＳ Ｐゴシック" charset="0"/>
              </a:rPr>
              <a:t>. What makes it important for us to explore unconscious bias and blind spots in the context of academic medicine and healthcare?</a:t>
            </a:r>
            <a:endParaRPr lang="en-US" b="1" dirty="0" smtClean="0">
              <a:latin typeface="+mj-lt"/>
              <a:ea typeface="ＭＳ Ｐゴシック" charset="0"/>
              <a:cs typeface="ＭＳ Ｐゴシック" charset="0"/>
            </a:endParaRPr>
          </a:p>
          <a:p>
            <a:pPr fontAlgn="auto">
              <a:spcBef>
                <a:spcPts val="0"/>
              </a:spcBef>
              <a:spcAft>
                <a:spcPts val="0"/>
              </a:spcAft>
              <a:defRPr/>
            </a:pPr>
            <a:endParaRPr lang="en-US" b="1" dirty="0" smtClean="0">
              <a:latin typeface="+mj-lt"/>
            </a:endParaRPr>
          </a:p>
          <a:p>
            <a:pPr fontAlgn="auto">
              <a:spcBef>
                <a:spcPts val="0"/>
              </a:spcBef>
              <a:spcAft>
                <a:spcPts val="0"/>
              </a:spcAft>
              <a:defRPr/>
            </a:pPr>
            <a:endParaRPr lang="en-US" dirty="0" smtClean="0">
              <a:latin typeface="+mj-lt"/>
            </a:endParaRPr>
          </a:p>
          <a:p>
            <a:pPr fontAlgn="auto">
              <a:spcBef>
                <a:spcPts val="0"/>
              </a:spcBef>
              <a:spcAft>
                <a:spcPts val="0"/>
              </a:spcAft>
              <a:defRPr/>
            </a:pPr>
            <a:endParaRPr lang="en-US" dirty="0">
              <a:latin typeface="+mj-lt"/>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58FA1DE7-6021-4CFF-A770-240247E7BE02}" type="slidenum">
              <a:rPr lang="en-US" altLang="en-US">
                <a:latin typeface="Calibri" panose="020F0502020204030204" pitchFamily="34" charset="0"/>
              </a:rPr>
              <a:pPr/>
              <a:t>3</a:t>
            </a:fld>
            <a:endParaRPr lang="en-US" altLang="en-US">
              <a:latin typeface="Calibri" panose="020F0502020204030204" pitchFamily="34" charset="0"/>
            </a:endParaRPr>
          </a:p>
        </p:txBody>
      </p:sp>
      <p:sp>
        <p:nvSpPr>
          <p:cNvPr id="32772"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32773"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05710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SAY: </a:t>
            </a:r>
            <a:r>
              <a:rPr lang="en-US" altLang="en-US" smtClean="0"/>
              <a:t>Here is everyone together.</a:t>
            </a:r>
            <a:endParaRPr lang="en-US" altLang="en-US" b="1"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45DAFD05-444B-4AA3-B304-62F35822BBFF}"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42430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DO: </a:t>
            </a:r>
            <a:r>
              <a:rPr lang="en-US" dirty="0" smtClean="0"/>
              <a:t>Introduce each individual using the some of the key points about them on each slide. Know that some of them may provoke strong reactions from the audience! </a:t>
            </a:r>
          </a:p>
          <a:p>
            <a:pPr fontAlgn="auto">
              <a:spcBef>
                <a:spcPts val="0"/>
              </a:spcBef>
              <a:spcAft>
                <a:spcPts val="0"/>
              </a:spcAft>
              <a:defRPr/>
            </a:pPr>
            <a:endParaRPr lang="en-US" dirty="0" smtClean="0"/>
          </a:p>
          <a:p>
            <a:pPr fontAlgn="auto">
              <a:spcBef>
                <a:spcPts val="0"/>
              </a:spcBef>
              <a:spcAft>
                <a:spcPts val="0"/>
              </a:spcAft>
              <a:defRPr/>
            </a:pPr>
            <a:r>
              <a:rPr lang="en-US" b="1" dirty="0" smtClean="0"/>
              <a:t>ASK </a:t>
            </a:r>
            <a:r>
              <a:rPr lang="en-US" dirty="0" smtClean="0"/>
              <a:t>the group every now and then: did you perceive them to be warm, competent? Why or why not? What other feelings or assumptions did you have about them?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John </a:t>
            </a:r>
            <a:r>
              <a:rPr lang="en-US" dirty="0" err="1"/>
              <a:t>Fetterman</a:t>
            </a:r>
            <a:endParaRPr lang="en-US" dirty="0"/>
          </a:p>
          <a:p>
            <a:pPr marL="164852" indent="-164852" fontAlgn="auto">
              <a:spcBef>
                <a:spcPts val="0"/>
              </a:spcBef>
              <a:spcAft>
                <a:spcPts val="0"/>
              </a:spcAft>
              <a:buFont typeface="Arial" pitchFamily="34" charset="0"/>
              <a:buChar char="•"/>
              <a:defRPr/>
            </a:pPr>
            <a:r>
              <a:rPr lang="en-US" dirty="0" smtClean="0"/>
              <a:t>Mayor of Braddock, PA (a suburb of Pittsburgh) – the tattoo on his arm is the zip code!</a:t>
            </a:r>
          </a:p>
          <a:p>
            <a:pPr marL="164852" indent="-164852" fontAlgn="auto">
              <a:spcBef>
                <a:spcPts val="0"/>
              </a:spcBef>
              <a:spcAft>
                <a:spcPts val="0"/>
              </a:spcAft>
              <a:buFont typeface="Arial" pitchFamily="34" charset="0"/>
              <a:buChar char="•"/>
              <a:defRPr/>
            </a:pPr>
            <a:r>
              <a:rPr lang="en-US" dirty="0" smtClean="0"/>
              <a:t>Has a Master’s degree in Public Policy from Harvard</a:t>
            </a:r>
          </a:p>
          <a:p>
            <a:pPr marL="164852" indent="-164852" fontAlgn="auto">
              <a:spcBef>
                <a:spcPts val="0"/>
              </a:spcBef>
              <a:spcAft>
                <a:spcPts val="0"/>
              </a:spcAft>
              <a:buFont typeface="Arial" pitchFamily="34" charset="0"/>
              <a:buChar char="•"/>
              <a:defRPr/>
            </a:pPr>
            <a:r>
              <a:rPr lang="en-US" dirty="0" smtClean="0"/>
              <a:t>Served in the </a:t>
            </a:r>
            <a:r>
              <a:rPr lang="en-US" dirty="0" err="1" smtClean="0"/>
              <a:t>Americorps</a:t>
            </a:r>
            <a:endParaRPr lang="en-US" dirty="0" smtClean="0"/>
          </a:p>
          <a:p>
            <a:pPr marL="164852" indent="-164852" fontAlgn="auto">
              <a:spcBef>
                <a:spcPts val="0"/>
              </a:spcBef>
              <a:spcAft>
                <a:spcPts val="0"/>
              </a:spcAft>
              <a:buFont typeface="Arial" pitchFamily="34" charset="0"/>
              <a:buChar char="•"/>
              <a:defRPr/>
            </a:pPr>
            <a:r>
              <a:rPr lang="en-US" dirty="0" smtClean="0"/>
              <a:t>Received international media attention for the economic revitalization programming he started in his community</a:t>
            </a:r>
            <a:endParaRPr lang="en-US" dirty="0"/>
          </a:p>
        </p:txBody>
      </p:sp>
      <p:sp>
        <p:nvSpPr>
          <p:cNvPr id="51203" name="Slide Number Placeholder 3"/>
          <p:cNvSpPr>
            <a:spLocks noGrp="1"/>
          </p:cNvSpPr>
          <p:nvPr>
            <p:ph type="sldNum" sz="quarter" idx="5"/>
          </p:nvPr>
        </p:nvSpPr>
        <p:spPr bwMode="auto">
          <a:xfrm>
            <a:off x="3957638" y="8820150"/>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CA19C923-C5C4-4A54-B7E6-58C7B398D9A4}" type="slidenum">
              <a:rPr lang="en-US" altLang="en-US">
                <a:latin typeface="Calibri" panose="020F0502020204030204" pitchFamily="34" charset="0"/>
              </a:rPr>
              <a:pPr/>
              <a:t>13</a:t>
            </a:fld>
            <a:endParaRPr lang="en-US" altLang="en-US">
              <a:latin typeface="Calibri" panose="020F0502020204030204" pitchFamily="34" charset="0"/>
            </a:endParaRPr>
          </a:p>
        </p:txBody>
      </p:sp>
      <p:sp>
        <p:nvSpPr>
          <p:cNvPr id="51204"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51205"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84429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300" dirty="0" err="1"/>
              <a:t>Pratibha</a:t>
            </a:r>
            <a:r>
              <a:rPr lang="en-US" sz="1300" dirty="0"/>
              <a:t> </a:t>
            </a:r>
            <a:r>
              <a:rPr lang="en-US" sz="1300" dirty="0" err="1"/>
              <a:t>Patil</a:t>
            </a:r>
            <a:endParaRPr lang="en-US" sz="1300" dirty="0"/>
          </a:p>
          <a:p>
            <a:pPr marL="164869" indent="-164869" fontAlgn="auto">
              <a:spcBef>
                <a:spcPts val="0"/>
              </a:spcBef>
              <a:spcAft>
                <a:spcPts val="0"/>
              </a:spcAft>
              <a:buFont typeface="Arial" pitchFamily="34" charset="0"/>
              <a:buChar char="•"/>
              <a:defRPr/>
            </a:pPr>
            <a:r>
              <a:rPr lang="en-US" dirty="0" smtClean="0"/>
              <a:t>President of India from 2007-2012</a:t>
            </a:r>
          </a:p>
          <a:p>
            <a:pPr marL="164869" indent="-164869" fontAlgn="auto">
              <a:spcBef>
                <a:spcPts val="0"/>
              </a:spcBef>
              <a:spcAft>
                <a:spcPts val="0"/>
              </a:spcAft>
              <a:buFont typeface="Arial" pitchFamily="34" charset="0"/>
              <a:buChar char="•"/>
              <a:defRPr/>
            </a:pPr>
            <a:r>
              <a:rPr lang="en-US" dirty="0" smtClean="0"/>
              <a:t>First female president of India</a:t>
            </a:r>
            <a:endParaRPr lang="en-US" dirty="0"/>
          </a:p>
        </p:txBody>
      </p:sp>
      <p:sp>
        <p:nvSpPr>
          <p:cNvPr id="53251" name="Date Placeholder 3"/>
          <p:cNvSpPr>
            <a:spLocks noGrp="1"/>
          </p:cNvSpPr>
          <p:nvPr>
            <p:ph type="dt" sz="quarter" idx="1"/>
          </p:nvPr>
        </p:nvSpPr>
        <p:spPr bwMode="auto">
          <a:xfrm>
            <a:off x="3956050" y="0"/>
            <a:ext cx="3027363"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38" tIns="43969" rIns="87938" bIns="4396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endParaRPr lang="en-US" altLang="en-US">
              <a:latin typeface="Calibri" panose="020F0502020204030204" pitchFamily="34" charset="0"/>
            </a:endParaRPr>
          </a:p>
        </p:txBody>
      </p:sp>
      <p:sp>
        <p:nvSpPr>
          <p:cNvPr id="53252" name="Footer Placeholder 4"/>
          <p:cNvSpPr>
            <a:spLocks noGrp="1"/>
          </p:cNvSpPr>
          <p:nvPr>
            <p:ph type="ftr" sz="quarter" idx="4"/>
          </p:nvPr>
        </p:nvSpPr>
        <p:spPr bwMode="auto">
          <a:xfrm>
            <a:off x="0" y="8818563"/>
            <a:ext cx="3027363"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38" tIns="43969" rIns="87938" bIns="43969"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mtClean="0">
                <a:latin typeface="Calibri" panose="020F0502020204030204" pitchFamily="34" charset="0"/>
              </a:rPr>
              <a:t>Copyright Cook Ross Inc. - Unconscious Bias Learning Lab</a:t>
            </a:r>
          </a:p>
        </p:txBody>
      </p:sp>
    </p:spTree>
    <p:extLst>
      <p:ext uri="{BB962C8B-B14F-4D97-AF65-F5344CB8AC3E}">
        <p14:creationId xmlns:p14="http://schemas.microsoft.com/office/powerpoint/2010/main" val="149675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p:txBody>
      </p:sp>
      <p:sp>
        <p:nvSpPr>
          <p:cNvPr id="38915" name="Slide Number Placeholder 3"/>
          <p:cNvSpPr>
            <a:spLocks noGrp="1"/>
          </p:cNvSpPr>
          <p:nvPr>
            <p:ph type="sldNum" sz="quarter" idx="5"/>
          </p:nvPr>
        </p:nvSpPr>
        <p:spPr bwMode="auto">
          <a:xfrm>
            <a:off x="3938588" y="8804275"/>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D7B447A6-DDC4-426A-9B3E-87C03A29A4AD}" type="slidenum">
              <a:rPr lang="en-US" altLang="en-US">
                <a:latin typeface="Calibri" panose="020F0502020204030204" pitchFamily="34" charset="0"/>
              </a:rPr>
              <a:pPr/>
              <a:t>15</a:t>
            </a:fld>
            <a:endParaRPr lang="en-US" altLang="en-US">
              <a:latin typeface="Calibri" panose="020F0502020204030204" pitchFamily="34" charset="0"/>
            </a:endParaRPr>
          </a:p>
        </p:txBody>
      </p:sp>
      <p:sp>
        <p:nvSpPr>
          <p:cNvPr id="38916"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38917"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3083612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a:p>
            <a:pPr>
              <a:spcBef>
                <a:spcPct val="0"/>
              </a:spcBef>
            </a:pPr>
            <a:endParaRPr lang="en-US" altLang="en-US" smtClean="0"/>
          </a:p>
        </p:txBody>
      </p:sp>
      <p:sp>
        <p:nvSpPr>
          <p:cNvPr id="153604" name="Date Placeholder 3"/>
          <p:cNvSpPr txBox="1">
            <a:spLocks noGrp="1"/>
          </p:cNvSpPr>
          <p:nvPr/>
        </p:nvSpPr>
        <p:spPr bwMode="auto">
          <a:xfrm>
            <a:off x="3956050" y="0"/>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38" tIns="43969" rIns="87938" bIns="4396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endParaRPr lang="en-US" altLang="en-US" sz="1200">
              <a:latin typeface="Calibri" panose="020F0502020204030204" pitchFamily="34" charset="0"/>
            </a:endParaRPr>
          </a:p>
        </p:txBody>
      </p:sp>
      <p:sp>
        <p:nvSpPr>
          <p:cNvPr id="153605" name="Footer Placeholder 4"/>
          <p:cNvSpPr txBox="1">
            <a:spLocks noGrp="1"/>
          </p:cNvSpPr>
          <p:nvPr/>
        </p:nvSpPr>
        <p:spPr bwMode="auto">
          <a:xfrm>
            <a:off x="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38" tIns="43969" rIns="87938" bIns="43969" anchor="b"/>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US" altLang="en-US" sz="1200">
                <a:latin typeface="Calibri" panose="020F0502020204030204" pitchFamily="34" charset="0"/>
              </a:rPr>
              <a:t>Copyright Cook Ross Inc. - Unconscious Bias Learning Lab</a:t>
            </a:r>
          </a:p>
        </p:txBody>
      </p:sp>
    </p:spTree>
    <p:extLst>
      <p:ext uri="{BB962C8B-B14F-4D97-AF65-F5344CB8AC3E}">
        <p14:creationId xmlns:p14="http://schemas.microsoft.com/office/powerpoint/2010/main" val="227176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p:txBody>
      </p:sp>
      <p:sp>
        <p:nvSpPr>
          <p:cNvPr id="43011" name="Slide Number Placeholder 3"/>
          <p:cNvSpPr>
            <a:spLocks noGrp="1"/>
          </p:cNvSpPr>
          <p:nvPr>
            <p:ph type="sldNum" sz="quarter" idx="5"/>
          </p:nvPr>
        </p:nvSpPr>
        <p:spPr bwMode="auto">
          <a:xfrm>
            <a:off x="3938588" y="8804275"/>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AF2FA650-8C29-4625-92D0-1707A650CFCE}" type="slidenum">
              <a:rPr lang="en-US" altLang="en-US">
                <a:latin typeface="Calibri" panose="020F0502020204030204" pitchFamily="34" charset="0"/>
              </a:rPr>
              <a:pPr/>
              <a:t>17</a:t>
            </a:fld>
            <a:endParaRPr lang="en-US" altLang="en-US">
              <a:latin typeface="Calibri" panose="020F0502020204030204" pitchFamily="34" charset="0"/>
            </a:endParaRPr>
          </a:p>
        </p:txBody>
      </p:sp>
      <p:sp>
        <p:nvSpPr>
          <p:cNvPr id="43012"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43013"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742226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a:p>
            <a:pPr>
              <a:spcBef>
                <a:spcPct val="0"/>
              </a:spcBef>
            </a:pPr>
            <a:endParaRPr lang="en-US" altLang="en-US" smtClean="0"/>
          </a:p>
        </p:txBody>
      </p:sp>
      <p:sp>
        <p:nvSpPr>
          <p:cNvPr id="167940" name="Slide Number Placeholder 3"/>
          <p:cNvSpPr txBox="1">
            <a:spLocks noGrp="1"/>
          </p:cNvSpPr>
          <p:nvPr/>
        </p:nvSpPr>
        <p:spPr bwMode="auto">
          <a:xfrm>
            <a:off x="3938588" y="8804275"/>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fld id="{03EB79A0-265D-491E-8D82-AFE53016C327}" type="slidenum">
              <a:rPr lang="en-US" altLang="en-US" sz="1200">
                <a:latin typeface="Calibri" panose="020F0502020204030204" pitchFamily="34" charset="0"/>
              </a:rPr>
              <a:pPr algn="r"/>
              <a:t>18</a:t>
            </a:fld>
            <a:endParaRPr lang="en-US" altLang="en-US" sz="1200">
              <a:latin typeface="Calibri" panose="020F0502020204030204" pitchFamily="34" charset="0"/>
            </a:endParaRPr>
          </a:p>
        </p:txBody>
      </p:sp>
      <p:sp>
        <p:nvSpPr>
          <p:cNvPr id="167941" name="Header Placeholder 1"/>
          <p:cNvSpPr txBox="1">
            <a:spLocks noGrp="1"/>
          </p:cNvSpPr>
          <p:nvPr/>
        </p:nvSpPr>
        <p:spPr bwMode="auto">
          <a:xfrm>
            <a:off x="0" y="0"/>
            <a:ext cx="3187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US" altLang="en-US" sz="1000">
                <a:latin typeface="Calibri" panose="020F0502020204030204" pitchFamily="34" charset="0"/>
              </a:rPr>
              <a:t>Everyday Bias for the Health Professions</a:t>
            </a:r>
          </a:p>
          <a:p>
            <a:r>
              <a:rPr lang="en-US" altLang="en-US" sz="1000">
                <a:latin typeface="Calibri" panose="020F0502020204030204" pitchFamily="34" charset="0"/>
              </a:rPr>
              <a:t>Facilitator Guide</a:t>
            </a:r>
          </a:p>
          <a:p>
            <a:endParaRPr lang="en-US" altLang="en-US" sz="1000">
              <a:latin typeface="Calibri" panose="020F0502020204030204" pitchFamily="34" charset="0"/>
            </a:endParaRPr>
          </a:p>
        </p:txBody>
      </p:sp>
      <p:sp>
        <p:nvSpPr>
          <p:cNvPr id="167942"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173330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a:p>
            <a:pPr>
              <a:spcBef>
                <a:spcPct val="0"/>
              </a:spcBef>
            </a:pPr>
            <a:endParaRPr lang="en-US" altLang="en-US" smtClean="0"/>
          </a:p>
        </p:txBody>
      </p:sp>
      <p:sp>
        <p:nvSpPr>
          <p:cNvPr id="169988" name="Slide Number Placeholder 3"/>
          <p:cNvSpPr txBox="1">
            <a:spLocks noGrp="1"/>
          </p:cNvSpPr>
          <p:nvPr/>
        </p:nvSpPr>
        <p:spPr bwMode="auto">
          <a:xfrm>
            <a:off x="3938588" y="8804275"/>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fld id="{80849F10-3CB7-44A8-A135-2BF70830FA99}" type="slidenum">
              <a:rPr lang="en-US" altLang="en-US" sz="1200">
                <a:latin typeface="Calibri" panose="020F0502020204030204" pitchFamily="34" charset="0"/>
              </a:rPr>
              <a:pPr algn="r"/>
              <a:t>19</a:t>
            </a:fld>
            <a:endParaRPr lang="en-US" altLang="en-US" sz="1200">
              <a:latin typeface="Calibri" panose="020F0502020204030204" pitchFamily="34" charset="0"/>
            </a:endParaRPr>
          </a:p>
        </p:txBody>
      </p:sp>
      <p:sp>
        <p:nvSpPr>
          <p:cNvPr id="169989" name="Header Placeholder 1"/>
          <p:cNvSpPr txBox="1">
            <a:spLocks noGrp="1"/>
          </p:cNvSpPr>
          <p:nvPr/>
        </p:nvSpPr>
        <p:spPr bwMode="auto">
          <a:xfrm>
            <a:off x="0" y="0"/>
            <a:ext cx="3187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US" altLang="en-US" sz="1000">
                <a:latin typeface="Calibri" panose="020F0502020204030204" pitchFamily="34" charset="0"/>
              </a:rPr>
              <a:t>Everyday Bias for the Health Professions</a:t>
            </a:r>
          </a:p>
          <a:p>
            <a:r>
              <a:rPr lang="en-US" altLang="en-US" sz="1000">
                <a:latin typeface="Calibri" panose="020F0502020204030204" pitchFamily="34" charset="0"/>
              </a:rPr>
              <a:t>Facilitator Guide</a:t>
            </a:r>
          </a:p>
          <a:p>
            <a:endParaRPr lang="en-US" altLang="en-US" sz="1000">
              <a:latin typeface="Calibri" panose="020F0502020204030204" pitchFamily="34" charset="0"/>
            </a:endParaRPr>
          </a:p>
        </p:txBody>
      </p:sp>
      <p:sp>
        <p:nvSpPr>
          <p:cNvPr id="169990"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64206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endParaRPr lang="en-US" b="1" i="1" dirty="0"/>
          </a:p>
        </p:txBody>
      </p:sp>
      <p:sp>
        <p:nvSpPr>
          <p:cNvPr id="157700" name="Slide Number Placeholder 3"/>
          <p:cNvSpPr txBox="1">
            <a:spLocks noGrp="1"/>
          </p:cNvSpPr>
          <p:nvPr/>
        </p:nvSpPr>
        <p:spPr bwMode="auto">
          <a:xfrm>
            <a:off x="3957638" y="8820150"/>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fld id="{C0246832-4F40-4D67-9B7A-3566007A3024}" type="slidenum">
              <a:rPr lang="en-US" altLang="en-US" sz="1200">
                <a:latin typeface="Calibri" panose="020F0502020204030204" pitchFamily="34" charset="0"/>
              </a:rPr>
              <a:pPr algn="r"/>
              <a:t>20</a:t>
            </a:fld>
            <a:endParaRPr lang="en-US" altLang="en-US" sz="1200">
              <a:latin typeface="Calibri" panose="020F0502020204030204" pitchFamily="34" charset="0"/>
            </a:endParaRPr>
          </a:p>
        </p:txBody>
      </p:sp>
      <p:sp>
        <p:nvSpPr>
          <p:cNvPr id="157701" name="Header Placeholder 1"/>
          <p:cNvSpPr txBox="1">
            <a:spLocks noGrp="1"/>
          </p:cNvSpPr>
          <p:nvPr/>
        </p:nvSpPr>
        <p:spPr bwMode="auto">
          <a:xfrm>
            <a:off x="0" y="0"/>
            <a:ext cx="3187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US" altLang="en-US" sz="1000">
                <a:latin typeface="Calibri" panose="020F0502020204030204" pitchFamily="34" charset="0"/>
              </a:rPr>
              <a:t>Everyday Bias for the Health Professions</a:t>
            </a:r>
          </a:p>
          <a:p>
            <a:r>
              <a:rPr lang="en-US" altLang="en-US" sz="1000">
                <a:latin typeface="Calibri" panose="020F0502020204030204" pitchFamily="34" charset="0"/>
              </a:rPr>
              <a:t>Facilitator Guide</a:t>
            </a:r>
          </a:p>
          <a:p>
            <a:endParaRPr lang="en-US" altLang="en-US" sz="1000">
              <a:latin typeface="Calibri" panose="020F0502020204030204" pitchFamily="34" charset="0"/>
            </a:endParaRPr>
          </a:p>
        </p:txBody>
      </p:sp>
      <p:sp>
        <p:nvSpPr>
          <p:cNvPr id="157702"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83018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latin typeface="+mj-lt"/>
              </a:rPr>
              <a:t>TIME:</a:t>
            </a:r>
            <a:r>
              <a:rPr lang="en-US" dirty="0" smtClean="0">
                <a:latin typeface="+mj-lt"/>
              </a:rPr>
              <a:t> 3 min</a:t>
            </a: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ASK:</a:t>
            </a:r>
            <a:r>
              <a:rPr lang="en-US" dirty="0" smtClean="0">
                <a:latin typeface="+mj-lt"/>
              </a:rPr>
              <a:t> So when you hear the terms “bias” or “unconscious bias”, what are your associations with them? (If needed, prompt participants with asking: Do you feel like it is positive or negative? Are you excited about this training topic, or maybe a little cautious? etc.)</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DO:</a:t>
            </a:r>
            <a:r>
              <a:rPr lang="en-US" dirty="0" smtClean="0">
                <a:latin typeface="+mj-lt"/>
              </a:rPr>
              <a:t> Solicit 2-3 responses and thank people for sharing.</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SAY:</a:t>
            </a:r>
            <a:r>
              <a:rPr lang="en-US" dirty="0" smtClean="0">
                <a:latin typeface="+mj-lt"/>
              </a:rPr>
              <a:t> During this training, we talk about unconscious bias not as necessarily good or bad, but as a natural function of the human mind that can potentially impact diversity and inclusion in our organizations. Recognizing unconscious bias helps us to get more insight into our interpretations and evaluations, and to make more conscious decisions. </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DO:</a:t>
            </a:r>
            <a:r>
              <a:rPr lang="en-US" dirty="0" smtClean="0">
                <a:latin typeface="+mj-lt"/>
              </a:rPr>
              <a:t> Share a personal example of a moment in which you had bias, were aware of it, mitigated it, and the positive impact this had.</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SAY:</a:t>
            </a:r>
            <a:r>
              <a:rPr lang="en-US" dirty="0" smtClean="0">
                <a:latin typeface="+mj-lt"/>
              </a:rPr>
              <a:t> I am sharing this with you to illustrate the universal nature of bias; we all have bias, and we’re not necessarily trying to get rid of it. The key is practicing conscious awareness, which is the overall purpose of this workshop.</a:t>
            </a:r>
          </a:p>
          <a:p>
            <a:pPr fontAlgn="auto">
              <a:spcBef>
                <a:spcPts val="0"/>
              </a:spcBef>
              <a:spcAft>
                <a:spcPts val="0"/>
              </a:spcAft>
              <a:defRPr/>
            </a:pPr>
            <a:endParaRPr lang="en-US" b="1" dirty="0" smtClean="0">
              <a:latin typeface="+mj-lt"/>
              <a:ea typeface="ＭＳ Ｐゴシック" charset="0"/>
              <a:cs typeface="ＭＳ Ｐゴシック" charset="0"/>
            </a:endParaRPr>
          </a:p>
          <a:p>
            <a:pPr fontAlgn="auto">
              <a:spcBef>
                <a:spcPts val="0"/>
              </a:spcBef>
              <a:spcAft>
                <a:spcPts val="0"/>
              </a:spcAft>
              <a:defRPr/>
            </a:pPr>
            <a:r>
              <a:rPr lang="en-US" b="1" dirty="0" smtClean="0">
                <a:latin typeface="+mj-lt"/>
                <a:ea typeface="ＭＳ Ｐゴシック" charset="0"/>
                <a:cs typeface="ＭＳ Ｐゴシック" charset="0"/>
              </a:rPr>
              <a:t>TRANSITION: </a:t>
            </a:r>
            <a:r>
              <a:rPr lang="en-US" dirty="0" smtClean="0">
                <a:latin typeface="+mj-lt"/>
                <a:ea typeface="ＭＳ Ｐゴシック" charset="0"/>
                <a:cs typeface="ＭＳ Ｐゴシック" charset="0"/>
              </a:rPr>
              <a:t>Now that we’ve begun to discuss the </a:t>
            </a:r>
            <a:r>
              <a:rPr lang="en-US" i="1" dirty="0" smtClean="0">
                <a:latin typeface="+mj-lt"/>
                <a:ea typeface="ＭＳ Ｐゴシック" charset="0"/>
                <a:cs typeface="ＭＳ Ｐゴシック" charset="0"/>
              </a:rPr>
              <a:t>what</a:t>
            </a:r>
            <a:r>
              <a:rPr lang="en-US" dirty="0" smtClean="0">
                <a:latin typeface="+mj-lt"/>
                <a:ea typeface="ＭＳ Ｐゴシック" charset="0"/>
                <a:cs typeface="ＭＳ Ｐゴシック" charset="0"/>
              </a:rPr>
              <a:t>, let’s discuss the </a:t>
            </a:r>
            <a:r>
              <a:rPr lang="en-US" i="1" dirty="0" smtClean="0">
                <a:latin typeface="+mj-lt"/>
                <a:ea typeface="ＭＳ Ｐゴシック" charset="0"/>
                <a:cs typeface="ＭＳ Ｐゴシック" charset="0"/>
              </a:rPr>
              <a:t>why</a:t>
            </a:r>
            <a:r>
              <a:rPr lang="en-US" dirty="0" smtClean="0">
                <a:latin typeface="+mj-lt"/>
                <a:ea typeface="ＭＳ Ｐゴシック" charset="0"/>
                <a:cs typeface="ＭＳ Ｐゴシック" charset="0"/>
              </a:rPr>
              <a:t>. What makes it important for us to explore unconscious bias and blind spots in the context of academic medicine and healthcare?</a:t>
            </a:r>
            <a:endParaRPr lang="en-US" b="1" dirty="0" smtClean="0">
              <a:latin typeface="+mj-lt"/>
              <a:ea typeface="ＭＳ Ｐゴシック" charset="0"/>
              <a:cs typeface="ＭＳ Ｐゴシック" charset="0"/>
            </a:endParaRPr>
          </a:p>
          <a:p>
            <a:pPr fontAlgn="auto">
              <a:spcBef>
                <a:spcPts val="0"/>
              </a:spcBef>
              <a:spcAft>
                <a:spcPts val="0"/>
              </a:spcAft>
              <a:defRPr/>
            </a:pPr>
            <a:endParaRPr lang="en-US" b="1" dirty="0" smtClean="0">
              <a:latin typeface="+mj-lt"/>
            </a:endParaRPr>
          </a:p>
          <a:p>
            <a:pPr fontAlgn="auto">
              <a:spcBef>
                <a:spcPts val="0"/>
              </a:spcBef>
              <a:spcAft>
                <a:spcPts val="0"/>
              </a:spcAft>
              <a:defRPr/>
            </a:pPr>
            <a:endParaRPr lang="en-US" dirty="0" smtClean="0">
              <a:latin typeface="+mj-lt"/>
            </a:endParaRPr>
          </a:p>
          <a:p>
            <a:pPr fontAlgn="auto">
              <a:spcBef>
                <a:spcPts val="0"/>
              </a:spcBef>
              <a:spcAft>
                <a:spcPts val="0"/>
              </a:spcAft>
              <a:defRPr/>
            </a:pPr>
            <a:endParaRPr lang="en-US" dirty="0">
              <a:latin typeface="+mj-lt"/>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82AB12D5-8CA7-429A-AFB2-D77CF5BFDDED}" type="slidenum">
              <a:rPr lang="en-US" altLang="en-US">
                <a:latin typeface="Calibri" panose="020F0502020204030204" pitchFamily="34" charset="0"/>
              </a:rPr>
              <a:pPr/>
              <a:t>21</a:t>
            </a:fld>
            <a:endParaRPr lang="en-US" altLang="en-US">
              <a:latin typeface="Calibri" panose="020F0502020204030204" pitchFamily="34" charset="0"/>
            </a:endParaRPr>
          </a:p>
        </p:txBody>
      </p:sp>
      <p:sp>
        <p:nvSpPr>
          <p:cNvPr id="69636"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69637"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52503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TIME: </a:t>
            </a:r>
            <a:r>
              <a:rPr lang="en-US" altLang="en-US" smtClean="0"/>
              <a:t>10 min</a:t>
            </a:r>
          </a:p>
          <a:p>
            <a:pPr>
              <a:spcBef>
                <a:spcPct val="0"/>
              </a:spcBef>
            </a:pPr>
            <a:endParaRPr lang="en-US" altLang="en-US" b="1" smtClean="0"/>
          </a:p>
          <a:p>
            <a:pPr>
              <a:spcBef>
                <a:spcPct val="0"/>
              </a:spcBef>
            </a:pPr>
            <a:r>
              <a:rPr lang="en-US" altLang="en-US" b="1" smtClean="0"/>
              <a:t>SAY: </a:t>
            </a:r>
            <a:r>
              <a:rPr lang="en-US" altLang="en-US" smtClean="0"/>
              <a:t>I’m going to show you a series of pictures. As you view each slide, watch your own thinking and immediate assumptions about the individual pictured. What do you find yourself thinking about them? Two particular assessments you may wish to keep in mind are: 1) how warm you think they are and 2) how competent you think they are. Research from Amy Cuddy and colleagues at Harvard discovered that the these tend to be two of the key traits we evaluate people based upon.</a:t>
            </a:r>
          </a:p>
          <a:p>
            <a:pPr>
              <a:spcBef>
                <a:spcPct val="0"/>
              </a:spcBef>
            </a:pPr>
            <a:r>
              <a:rPr lang="en-US" altLang="en-US" smtClean="0"/>
              <a:t/>
            </a:r>
            <a:br>
              <a:rPr lang="en-US" altLang="en-US" smtClean="0"/>
            </a:br>
            <a:r>
              <a:rPr lang="en-US" altLang="en-US" b="1" smtClean="0"/>
              <a:t>DO: </a:t>
            </a:r>
            <a:r>
              <a:rPr lang="en-US" altLang="en-US" smtClean="0"/>
              <a:t>Advance the slides through the series of pictures, lingering for about 15 seconds on each one.</a:t>
            </a:r>
            <a:endParaRPr lang="en-US" altLang="en-US" b="1" smtClean="0"/>
          </a:p>
        </p:txBody>
      </p:sp>
      <p:sp>
        <p:nvSpPr>
          <p:cNvPr id="107523" name="Slide Number Placeholder 3"/>
          <p:cNvSpPr>
            <a:spLocks noGrp="1"/>
          </p:cNvSpPr>
          <p:nvPr>
            <p:ph type="sldNum" sz="quarter" idx="5"/>
          </p:nvPr>
        </p:nvSpPr>
        <p:spPr bwMode="auto">
          <a:xfrm>
            <a:off x="3938588" y="8804275"/>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301C4CB0-D13C-4A5C-932C-922230952586}" type="slidenum">
              <a:rPr lang="en-US" altLang="en-US">
                <a:latin typeface="Calibri" panose="020F0502020204030204" pitchFamily="34" charset="0"/>
              </a:rPr>
              <a:pPr/>
              <a:t>4</a:t>
            </a:fld>
            <a:endParaRPr lang="en-US" altLang="en-US">
              <a:latin typeface="Calibri" panose="020F0502020204030204" pitchFamily="34" charset="0"/>
            </a:endParaRPr>
          </a:p>
        </p:txBody>
      </p:sp>
      <p:sp>
        <p:nvSpPr>
          <p:cNvPr id="107524"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107525"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1377308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latin typeface="+mj-lt"/>
              </a:rPr>
              <a:t>TIME:</a:t>
            </a:r>
            <a:r>
              <a:rPr lang="en-US" dirty="0" smtClean="0">
                <a:latin typeface="+mj-lt"/>
              </a:rPr>
              <a:t> 3 min</a:t>
            </a: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ASK:</a:t>
            </a:r>
            <a:r>
              <a:rPr lang="en-US" dirty="0" smtClean="0">
                <a:latin typeface="+mj-lt"/>
              </a:rPr>
              <a:t> So when you hear the terms “bias” or “unconscious bias”, what are your associations with them? (If needed, prompt participants with asking: Do you feel like it is positive or negative? Are you excited about this training topic, or maybe a little cautious? etc.)</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DO:</a:t>
            </a:r>
            <a:r>
              <a:rPr lang="en-US" dirty="0" smtClean="0">
                <a:latin typeface="+mj-lt"/>
              </a:rPr>
              <a:t> Solicit 2-3 responses and thank people for sharing.</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SAY:</a:t>
            </a:r>
            <a:r>
              <a:rPr lang="en-US" dirty="0" smtClean="0">
                <a:latin typeface="+mj-lt"/>
              </a:rPr>
              <a:t> During this training, we talk about unconscious bias not as necessarily good or bad, but as a natural function of the human mind that can potentially impact diversity and inclusion in our organizations. Recognizing unconscious bias helps us to get more insight into our interpretations and evaluations, and to make more conscious decisions. </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DO:</a:t>
            </a:r>
            <a:r>
              <a:rPr lang="en-US" dirty="0" smtClean="0">
                <a:latin typeface="+mj-lt"/>
              </a:rPr>
              <a:t> Share a personal example of a moment in which you had bias, were aware of it, mitigated it, and the positive impact this had.</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SAY:</a:t>
            </a:r>
            <a:r>
              <a:rPr lang="en-US" dirty="0" smtClean="0">
                <a:latin typeface="+mj-lt"/>
              </a:rPr>
              <a:t> I am sharing this with you to illustrate the universal nature of bias; we all have bias, and we’re not necessarily trying to get rid of it. The key is practicing conscious awareness, which is the overall purpose of this workshop.</a:t>
            </a:r>
          </a:p>
          <a:p>
            <a:pPr fontAlgn="auto">
              <a:spcBef>
                <a:spcPts val="0"/>
              </a:spcBef>
              <a:spcAft>
                <a:spcPts val="0"/>
              </a:spcAft>
              <a:defRPr/>
            </a:pPr>
            <a:endParaRPr lang="en-US" b="1" dirty="0" smtClean="0">
              <a:latin typeface="+mj-lt"/>
              <a:ea typeface="ＭＳ Ｐゴシック" charset="0"/>
              <a:cs typeface="ＭＳ Ｐゴシック" charset="0"/>
            </a:endParaRPr>
          </a:p>
          <a:p>
            <a:pPr fontAlgn="auto">
              <a:spcBef>
                <a:spcPts val="0"/>
              </a:spcBef>
              <a:spcAft>
                <a:spcPts val="0"/>
              </a:spcAft>
              <a:defRPr/>
            </a:pPr>
            <a:r>
              <a:rPr lang="en-US" b="1" dirty="0" smtClean="0">
                <a:latin typeface="+mj-lt"/>
                <a:ea typeface="ＭＳ Ｐゴシック" charset="0"/>
                <a:cs typeface="ＭＳ Ｐゴシック" charset="0"/>
              </a:rPr>
              <a:t>TRANSITION: </a:t>
            </a:r>
            <a:r>
              <a:rPr lang="en-US" dirty="0" smtClean="0">
                <a:latin typeface="+mj-lt"/>
                <a:ea typeface="ＭＳ Ｐゴシック" charset="0"/>
                <a:cs typeface="ＭＳ Ｐゴシック" charset="0"/>
              </a:rPr>
              <a:t>Now that we’ve begun to discuss the </a:t>
            </a:r>
            <a:r>
              <a:rPr lang="en-US" i="1" dirty="0" smtClean="0">
                <a:latin typeface="+mj-lt"/>
                <a:ea typeface="ＭＳ Ｐゴシック" charset="0"/>
                <a:cs typeface="ＭＳ Ｐゴシック" charset="0"/>
              </a:rPr>
              <a:t>what</a:t>
            </a:r>
            <a:r>
              <a:rPr lang="en-US" dirty="0" smtClean="0">
                <a:latin typeface="+mj-lt"/>
                <a:ea typeface="ＭＳ Ｐゴシック" charset="0"/>
                <a:cs typeface="ＭＳ Ｐゴシック" charset="0"/>
              </a:rPr>
              <a:t>, let’s discuss the </a:t>
            </a:r>
            <a:r>
              <a:rPr lang="en-US" i="1" dirty="0" smtClean="0">
                <a:latin typeface="+mj-lt"/>
                <a:ea typeface="ＭＳ Ｐゴシック" charset="0"/>
                <a:cs typeface="ＭＳ Ｐゴシック" charset="0"/>
              </a:rPr>
              <a:t>why</a:t>
            </a:r>
            <a:r>
              <a:rPr lang="en-US" dirty="0" smtClean="0">
                <a:latin typeface="+mj-lt"/>
                <a:ea typeface="ＭＳ Ｐゴシック" charset="0"/>
                <a:cs typeface="ＭＳ Ｐゴシック" charset="0"/>
              </a:rPr>
              <a:t>. What makes it important for us to explore unconscious bias and blind spots in the context of academic medicine and healthcare?</a:t>
            </a:r>
            <a:endParaRPr lang="en-US" b="1" dirty="0" smtClean="0">
              <a:latin typeface="+mj-lt"/>
              <a:ea typeface="ＭＳ Ｐゴシック" charset="0"/>
              <a:cs typeface="ＭＳ Ｐゴシック" charset="0"/>
            </a:endParaRPr>
          </a:p>
          <a:p>
            <a:pPr fontAlgn="auto">
              <a:spcBef>
                <a:spcPts val="0"/>
              </a:spcBef>
              <a:spcAft>
                <a:spcPts val="0"/>
              </a:spcAft>
              <a:defRPr/>
            </a:pPr>
            <a:endParaRPr lang="en-US" b="1" dirty="0" smtClean="0">
              <a:latin typeface="+mj-lt"/>
            </a:endParaRPr>
          </a:p>
          <a:p>
            <a:pPr fontAlgn="auto">
              <a:spcBef>
                <a:spcPts val="0"/>
              </a:spcBef>
              <a:spcAft>
                <a:spcPts val="0"/>
              </a:spcAft>
              <a:defRPr/>
            </a:pPr>
            <a:endParaRPr lang="en-US" dirty="0" smtClean="0">
              <a:latin typeface="+mj-lt"/>
            </a:endParaRPr>
          </a:p>
          <a:p>
            <a:pPr fontAlgn="auto">
              <a:spcBef>
                <a:spcPts val="0"/>
              </a:spcBef>
              <a:spcAft>
                <a:spcPts val="0"/>
              </a:spcAft>
              <a:defRPr/>
            </a:pPr>
            <a:endParaRPr lang="en-US" dirty="0">
              <a:latin typeface="+mj-lt"/>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82AB12D5-8CA7-429A-AFB2-D77CF5BFDDED}" type="slidenum">
              <a:rPr lang="en-US" altLang="en-US">
                <a:latin typeface="Calibri" panose="020F0502020204030204" pitchFamily="34" charset="0"/>
              </a:rPr>
              <a:pPr/>
              <a:t>22</a:t>
            </a:fld>
            <a:endParaRPr lang="en-US" altLang="en-US">
              <a:latin typeface="Calibri" panose="020F0502020204030204" pitchFamily="34" charset="0"/>
            </a:endParaRPr>
          </a:p>
        </p:txBody>
      </p:sp>
      <p:sp>
        <p:nvSpPr>
          <p:cNvPr id="69636"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69637"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304334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TIME:</a:t>
            </a:r>
            <a:r>
              <a:rPr lang="en-US" altLang="en-US" smtClean="0"/>
              <a:t> 1 min</a:t>
            </a:r>
          </a:p>
          <a:p>
            <a:pPr>
              <a:spcBef>
                <a:spcPct val="0"/>
              </a:spcBef>
            </a:pPr>
            <a:endParaRPr lang="en-US" altLang="en-US" b="1" smtClean="0"/>
          </a:p>
          <a:p>
            <a:pPr>
              <a:spcBef>
                <a:spcPct val="0"/>
              </a:spcBef>
            </a:pPr>
            <a:r>
              <a:rPr lang="en-US" altLang="en-US" b="1" smtClean="0"/>
              <a:t>SAY:  </a:t>
            </a:r>
            <a:r>
              <a:rPr lang="en-US" altLang="en-US" smtClean="0"/>
              <a:t>Bias refers quite simply to the mechanism of the brain that operates on associations; it is an automatic response. Our brain operates with short-cuts that allow us to quickly interpret and respond to the world around us. Bias is a decision we make so quickly that it simply occurs to us as data; we don’t know that we’ve actually taken in data points, interpreted them, and made meaning out of them. It all happens so fast that judgments such as ‘He’s stand-offish’ or ‘She’s charming’ in a first impression simply appear as though they were facts. However, we’re really just associating this new person with someone or something we’ve experienced before and creating a judgment based on that. This is a normal human function, but often it has consequences that are unintended.</a:t>
            </a:r>
          </a:p>
          <a:p>
            <a:pPr>
              <a:spcBef>
                <a:spcPct val="0"/>
              </a:spcBef>
            </a:pPr>
            <a:endParaRPr lang="en-US" altLang="en-US" smtClean="0"/>
          </a:p>
          <a:p>
            <a:pPr>
              <a:spcBef>
                <a:spcPct val="0"/>
              </a:spcBef>
            </a:pPr>
            <a:r>
              <a:rPr lang="en-US" altLang="en-US" b="1" smtClean="0"/>
              <a:t>TRANSITION:</a:t>
            </a:r>
            <a:r>
              <a:rPr lang="en-US" altLang="en-US" smtClean="0"/>
              <a:t> Some of our biases are conscious. For instance, you might be aware that you have a preference for working with people from your own culture or with people your age, rather than younger employees. Most of our biases, however, are unconscious to us. </a:t>
            </a:r>
          </a:p>
          <a:p>
            <a:pPr>
              <a:spcBef>
                <a:spcPct val="0"/>
              </a:spcBef>
            </a:pPr>
            <a:endParaRPr lang="en-US" altLang="en-US" smtClean="0"/>
          </a:p>
        </p:txBody>
      </p:sp>
      <p:sp>
        <p:nvSpPr>
          <p:cNvPr id="63491" name="Slide Number Placeholder 3"/>
          <p:cNvSpPr>
            <a:spLocks noGrp="1"/>
          </p:cNvSpPr>
          <p:nvPr>
            <p:ph type="sldNum" sz="quarter" idx="5"/>
          </p:nvPr>
        </p:nvSpPr>
        <p:spPr bwMode="auto">
          <a:xfrm>
            <a:off x="3957638" y="8820150"/>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97537D76-BE7F-4C0C-B969-89C85F9FA38A}" type="slidenum">
              <a:rPr lang="en-US" altLang="en-US">
                <a:latin typeface="Calibri" panose="020F0502020204030204" pitchFamily="34" charset="0"/>
              </a:rPr>
              <a:pPr/>
              <a:t>23</a:t>
            </a:fld>
            <a:endParaRPr lang="en-US" altLang="en-US">
              <a:latin typeface="Calibri" panose="020F0502020204030204" pitchFamily="34" charset="0"/>
            </a:endParaRPr>
          </a:p>
        </p:txBody>
      </p:sp>
      <p:sp>
        <p:nvSpPr>
          <p:cNvPr id="63492"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63493"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32409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TIME:</a:t>
            </a:r>
            <a:r>
              <a:rPr lang="en-US" altLang="en-US" smtClean="0"/>
              <a:t> 2 min</a:t>
            </a:r>
          </a:p>
          <a:p>
            <a:pPr>
              <a:spcBef>
                <a:spcPct val="0"/>
              </a:spcBef>
            </a:pPr>
            <a:endParaRPr lang="en-US" altLang="en-US" smtClean="0"/>
          </a:p>
          <a:p>
            <a:pPr>
              <a:spcBef>
                <a:spcPct val="0"/>
              </a:spcBef>
            </a:pPr>
            <a:r>
              <a:rPr lang="en-US" altLang="en-US" b="1" smtClean="0"/>
              <a:t>SAY: </a:t>
            </a:r>
            <a:r>
              <a:rPr lang="en-US" altLang="en-US" smtClean="0"/>
              <a:t>So what is unconscious bias? </a:t>
            </a:r>
          </a:p>
          <a:p>
            <a:pPr>
              <a:spcBef>
                <a:spcPct val="0"/>
              </a:spcBef>
            </a:pPr>
            <a:endParaRPr lang="en-US" altLang="en-US" smtClean="0"/>
          </a:p>
          <a:p>
            <a:pPr>
              <a:spcBef>
                <a:spcPct val="0"/>
              </a:spcBef>
            </a:pPr>
            <a:r>
              <a:rPr lang="en-US" altLang="en-US" b="1" smtClean="0"/>
              <a:t>DO:</a:t>
            </a:r>
            <a:r>
              <a:rPr lang="en-US" altLang="en-US" smtClean="0"/>
              <a:t> Read what is on the slide. </a:t>
            </a:r>
          </a:p>
          <a:p>
            <a:pPr>
              <a:spcBef>
                <a:spcPct val="0"/>
              </a:spcBef>
            </a:pPr>
            <a:endParaRPr lang="en-US" altLang="en-US" smtClean="0"/>
          </a:p>
          <a:p>
            <a:pPr>
              <a:spcBef>
                <a:spcPct val="0"/>
              </a:spcBef>
            </a:pPr>
            <a:r>
              <a:rPr lang="en-US" altLang="en-US" b="1" smtClean="0"/>
              <a:t>SAY: </a:t>
            </a:r>
            <a:r>
              <a:rPr lang="en-US" altLang="en-US" smtClean="0"/>
              <a:t> My assumption from being with you is that everyone has an intention to be inclusive, and yet, when we look at our results we don’t always see the fruits of our labor. (Click to reveal “These often conflict with our conscious attitudes and intentions”). Unconscious bias often conflicts with our conscious attitudes, behaviors, and intentions. This explains the fact that even though we have consciously worked on increasing diversity and inclusion, we have not been as successful as we hoped we would be, like we discussed earlier. </a:t>
            </a:r>
          </a:p>
          <a:p>
            <a:pPr>
              <a:spcBef>
                <a:spcPct val="0"/>
              </a:spcBef>
            </a:pPr>
            <a:endParaRPr lang="en-US" altLang="en-US" smtClean="0"/>
          </a:p>
          <a:p>
            <a:pPr>
              <a:spcBef>
                <a:spcPct val="0"/>
              </a:spcBef>
            </a:pPr>
            <a:r>
              <a:rPr lang="en-US" altLang="en-US" b="1" smtClean="0"/>
              <a:t>NOTE: </a:t>
            </a:r>
            <a:r>
              <a:rPr lang="en-US" altLang="en-US" smtClean="0"/>
              <a:t> If you have time, ask people in large group popcorn style or in pairs, and see if they can identify some of these discrepancies between intention and outcome.</a:t>
            </a:r>
          </a:p>
          <a:p>
            <a:pPr>
              <a:spcBef>
                <a:spcPct val="0"/>
              </a:spcBef>
            </a:pPr>
            <a:endParaRPr lang="en-US" altLang="en-US" smtClean="0"/>
          </a:p>
          <a:p>
            <a:pPr>
              <a:spcBef>
                <a:spcPct val="0"/>
              </a:spcBef>
            </a:pPr>
            <a:endParaRPr lang="en-US" altLang="en-US" smtClean="0"/>
          </a:p>
        </p:txBody>
      </p:sp>
      <p:sp>
        <p:nvSpPr>
          <p:cNvPr id="65538" name="Slide Image Placeholder 7"/>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lide Number Placeholder 3"/>
          <p:cNvSpPr>
            <a:spLocks noGrp="1"/>
          </p:cNvSpPr>
          <p:nvPr>
            <p:ph type="sldNum" sz="quarter" idx="5"/>
          </p:nvPr>
        </p:nvSpPr>
        <p:spPr bwMode="auto">
          <a:xfrm>
            <a:off x="3957638" y="8820150"/>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5FFFFC51-4F16-447A-8058-21CF6FBE3347}" type="slidenum">
              <a:rPr lang="en-US" altLang="en-US">
                <a:latin typeface="Calibri" panose="020F0502020204030204" pitchFamily="34" charset="0"/>
              </a:rPr>
              <a:pPr/>
              <a:t>24</a:t>
            </a:fld>
            <a:endParaRPr lang="en-US" altLang="en-US">
              <a:latin typeface="Calibri" panose="020F0502020204030204" pitchFamily="34" charset="0"/>
            </a:endParaRPr>
          </a:p>
        </p:txBody>
      </p:sp>
      <p:sp>
        <p:nvSpPr>
          <p:cNvPr id="65540"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65541"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587139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latin typeface="+mj-lt"/>
              </a:rPr>
              <a:t>TIME:</a:t>
            </a:r>
            <a:r>
              <a:rPr lang="en-US" dirty="0" smtClean="0">
                <a:latin typeface="+mj-lt"/>
              </a:rPr>
              <a:t> 3 min</a:t>
            </a: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ASK:</a:t>
            </a:r>
            <a:r>
              <a:rPr lang="en-US" dirty="0" smtClean="0">
                <a:latin typeface="+mj-lt"/>
              </a:rPr>
              <a:t> So when you hear the terms “bias” or “unconscious bias”, what are your associations with them? (If needed, prompt participants with asking: Do you feel like it is positive or negative? Are you excited about this training topic, or maybe a little cautious? etc.)</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DO:</a:t>
            </a:r>
            <a:r>
              <a:rPr lang="en-US" dirty="0" smtClean="0">
                <a:latin typeface="+mj-lt"/>
              </a:rPr>
              <a:t> Solicit 2-3 responses and thank people for sharing.</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SAY:</a:t>
            </a:r>
            <a:r>
              <a:rPr lang="en-US" dirty="0" smtClean="0">
                <a:latin typeface="+mj-lt"/>
              </a:rPr>
              <a:t> During this training, we talk about unconscious bias not as necessarily good or bad, but as a natural function of the human mind that can potentially impact diversity and inclusion in our organizations. Recognizing unconscious bias helps us to get more insight into our interpretations and evaluations, and to make more conscious decisions. </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DO:</a:t>
            </a:r>
            <a:r>
              <a:rPr lang="en-US" dirty="0" smtClean="0">
                <a:latin typeface="+mj-lt"/>
              </a:rPr>
              <a:t> Share a personal example of a moment in which you had bias, were aware of it, mitigated it, and the positive impact this had.</a:t>
            </a:r>
            <a:endParaRPr lang="en-US" b="1" dirty="0" smtClean="0">
              <a:latin typeface="+mj-lt"/>
            </a:endParaRPr>
          </a:p>
          <a:p>
            <a:pPr fontAlgn="auto">
              <a:spcBef>
                <a:spcPts val="0"/>
              </a:spcBef>
              <a:spcAft>
                <a:spcPts val="0"/>
              </a:spcAft>
              <a:defRPr/>
            </a:pPr>
            <a:endParaRPr lang="en-US" b="1" dirty="0" smtClean="0">
              <a:latin typeface="+mj-lt"/>
            </a:endParaRPr>
          </a:p>
          <a:p>
            <a:pPr fontAlgn="auto">
              <a:spcBef>
                <a:spcPts val="0"/>
              </a:spcBef>
              <a:spcAft>
                <a:spcPts val="0"/>
              </a:spcAft>
              <a:defRPr/>
            </a:pPr>
            <a:r>
              <a:rPr lang="en-US" b="1" dirty="0" smtClean="0">
                <a:latin typeface="+mj-lt"/>
              </a:rPr>
              <a:t>SAY:</a:t>
            </a:r>
            <a:r>
              <a:rPr lang="en-US" dirty="0" smtClean="0">
                <a:latin typeface="+mj-lt"/>
              </a:rPr>
              <a:t> I am sharing this with you to illustrate the universal nature of bias; we all have bias, and we’re not necessarily trying to get rid of it. The key is practicing conscious awareness, which is the overall purpose of this workshop.</a:t>
            </a:r>
          </a:p>
          <a:p>
            <a:pPr fontAlgn="auto">
              <a:spcBef>
                <a:spcPts val="0"/>
              </a:spcBef>
              <a:spcAft>
                <a:spcPts val="0"/>
              </a:spcAft>
              <a:defRPr/>
            </a:pPr>
            <a:endParaRPr lang="en-US" b="1" dirty="0" smtClean="0">
              <a:latin typeface="+mj-lt"/>
              <a:ea typeface="ＭＳ Ｐゴシック" charset="0"/>
              <a:cs typeface="ＭＳ Ｐゴシック" charset="0"/>
            </a:endParaRPr>
          </a:p>
          <a:p>
            <a:pPr fontAlgn="auto">
              <a:spcBef>
                <a:spcPts val="0"/>
              </a:spcBef>
              <a:spcAft>
                <a:spcPts val="0"/>
              </a:spcAft>
              <a:defRPr/>
            </a:pPr>
            <a:r>
              <a:rPr lang="en-US" b="1" dirty="0" smtClean="0">
                <a:latin typeface="+mj-lt"/>
                <a:ea typeface="ＭＳ Ｐゴシック" charset="0"/>
                <a:cs typeface="ＭＳ Ｐゴシック" charset="0"/>
              </a:rPr>
              <a:t>TRANSITION: </a:t>
            </a:r>
            <a:r>
              <a:rPr lang="en-US" dirty="0" smtClean="0">
                <a:latin typeface="+mj-lt"/>
                <a:ea typeface="ＭＳ Ｐゴシック" charset="0"/>
                <a:cs typeface="ＭＳ Ｐゴシック" charset="0"/>
              </a:rPr>
              <a:t>Now that we’ve begun to discuss the </a:t>
            </a:r>
            <a:r>
              <a:rPr lang="en-US" i="1" dirty="0" smtClean="0">
                <a:latin typeface="+mj-lt"/>
                <a:ea typeface="ＭＳ Ｐゴシック" charset="0"/>
                <a:cs typeface="ＭＳ Ｐゴシック" charset="0"/>
              </a:rPr>
              <a:t>what</a:t>
            </a:r>
            <a:r>
              <a:rPr lang="en-US" dirty="0" smtClean="0">
                <a:latin typeface="+mj-lt"/>
                <a:ea typeface="ＭＳ Ｐゴシック" charset="0"/>
                <a:cs typeface="ＭＳ Ｐゴシック" charset="0"/>
              </a:rPr>
              <a:t>, let’s discuss the </a:t>
            </a:r>
            <a:r>
              <a:rPr lang="en-US" i="1" dirty="0" smtClean="0">
                <a:latin typeface="+mj-lt"/>
                <a:ea typeface="ＭＳ Ｐゴシック" charset="0"/>
                <a:cs typeface="ＭＳ Ｐゴシック" charset="0"/>
              </a:rPr>
              <a:t>why</a:t>
            </a:r>
            <a:r>
              <a:rPr lang="en-US" dirty="0" smtClean="0">
                <a:latin typeface="+mj-lt"/>
                <a:ea typeface="ＭＳ Ｐゴシック" charset="0"/>
                <a:cs typeface="ＭＳ Ｐゴシック" charset="0"/>
              </a:rPr>
              <a:t>. What makes it important for us to explore unconscious bias and blind spots in the context of academic medicine and healthcare?</a:t>
            </a:r>
            <a:endParaRPr lang="en-US" b="1" dirty="0" smtClean="0">
              <a:latin typeface="+mj-lt"/>
              <a:ea typeface="ＭＳ Ｐゴシック" charset="0"/>
              <a:cs typeface="ＭＳ Ｐゴシック" charset="0"/>
            </a:endParaRPr>
          </a:p>
          <a:p>
            <a:pPr fontAlgn="auto">
              <a:spcBef>
                <a:spcPts val="0"/>
              </a:spcBef>
              <a:spcAft>
                <a:spcPts val="0"/>
              </a:spcAft>
              <a:defRPr/>
            </a:pPr>
            <a:endParaRPr lang="en-US" b="1" dirty="0" smtClean="0">
              <a:latin typeface="+mj-lt"/>
            </a:endParaRPr>
          </a:p>
          <a:p>
            <a:pPr fontAlgn="auto">
              <a:spcBef>
                <a:spcPts val="0"/>
              </a:spcBef>
              <a:spcAft>
                <a:spcPts val="0"/>
              </a:spcAft>
              <a:defRPr/>
            </a:pPr>
            <a:endParaRPr lang="en-US" dirty="0" smtClean="0">
              <a:latin typeface="+mj-lt"/>
            </a:endParaRPr>
          </a:p>
          <a:p>
            <a:pPr fontAlgn="auto">
              <a:spcBef>
                <a:spcPts val="0"/>
              </a:spcBef>
              <a:spcAft>
                <a:spcPts val="0"/>
              </a:spcAft>
              <a:defRPr/>
            </a:pPr>
            <a:endParaRPr lang="en-US" dirty="0">
              <a:latin typeface="+mj-lt"/>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82AB12D5-8CA7-429A-AFB2-D77CF5BFDDED}" type="slidenum">
              <a:rPr lang="en-US" altLang="en-US">
                <a:latin typeface="Calibri" panose="020F0502020204030204" pitchFamily="34" charset="0"/>
              </a:rPr>
              <a:pPr/>
              <a:t>26</a:t>
            </a:fld>
            <a:endParaRPr lang="en-US" altLang="en-US">
              <a:latin typeface="Calibri" panose="020F0502020204030204" pitchFamily="34" charset="0"/>
            </a:endParaRPr>
          </a:p>
        </p:txBody>
      </p:sp>
      <p:sp>
        <p:nvSpPr>
          <p:cNvPr id="69636"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69637"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3423818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 </a:t>
            </a:r>
            <a:r>
              <a:rPr lang="en-US" b="0" dirty="0" smtClean="0"/>
              <a:t>1 min</a:t>
            </a:r>
          </a:p>
          <a:p>
            <a:r>
              <a:rPr lang="en-US" b="1" dirty="0" smtClean="0"/>
              <a:t>SAY: </a:t>
            </a:r>
            <a:r>
              <a:rPr lang="en-US" sz="1200" kern="1200" dirty="0" smtClean="0">
                <a:solidFill>
                  <a:schemeClr val="tx1"/>
                </a:solidFill>
                <a:effectLst/>
                <a:latin typeface="+mn-lt"/>
                <a:ea typeface="+mn-ea"/>
                <a:cs typeface="+mn-cs"/>
              </a:rPr>
              <a:t>Overweight patients report experiencing discrimination in health care settings.</a:t>
            </a:r>
            <a:r>
              <a:rPr lang="en-US" sz="1200" kern="1200" baseline="0" dirty="0" smtClean="0">
                <a:solidFill>
                  <a:schemeClr val="tx1"/>
                </a:solidFill>
                <a:effectLst/>
                <a:latin typeface="+mn-lt"/>
                <a:ea typeface="+mn-ea"/>
                <a:cs typeface="+mn-cs"/>
              </a:rPr>
              <a:t> This often leads to </a:t>
            </a:r>
            <a:r>
              <a:rPr lang="en-US" sz="1200" kern="1200" dirty="0" smtClean="0">
                <a:solidFill>
                  <a:schemeClr val="tx1"/>
                </a:solidFill>
                <a:effectLst/>
                <a:latin typeface="+mn-lt"/>
                <a:ea typeface="+mn-ea"/>
                <a:cs typeface="+mn-cs"/>
              </a:rPr>
              <a:t>avoidance of routine preventive health care. This</a:t>
            </a:r>
            <a:r>
              <a:rPr lang="en-US" sz="1200" kern="1200" baseline="0" dirty="0" smtClean="0">
                <a:solidFill>
                  <a:schemeClr val="tx1"/>
                </a:solidFill>
                <a:effectLst/>
                <a:latin typeface="+mn-lt"/>
                <a:ea typeface="+mn-ea"/>
                <a:cs typeface="+mn-cs"/>
              </a:rPr>
              <a:t> 2012 study investigated the pervasiveness of negative attitudes about weight among health care professionals using the Implicit Association Test. </a:t>
            </a:r>
            <a:r>
              <a:rPr lang="en-US" b="0" dirty="0" smtClean="0"/>
              <a:t>The</a:t>
            </a:r>
            <a:r>
              <a:rPr lang="en-US" b="0" baseline="0" dirty="0" smtClean="0"/>
              <a:t> 2284 medical doctors who voluntarily took the test revealed a strong implicit anti-fat bias. This bias was stronger among men, and the thinnest test-takers.</a:t>
            </a:r>
          </a:p>
          <a:p>
            <a:endParaRPr lang="en-US" b="0" baseline="0" dirty="0" smtClean="0"/>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Reference study: Sabin, J.A., Marini, M., and B. </a:t>
            </a:r>
            <a:r>
              <a:rPr lang="en-US" sz="1200" kern="1200" dirty="0" err="1" smtClean="0">
                <a:solidFill>
                  <a:schemeClr val="tx1"/>
                </a:solidFill>
                <a:effectLst/>
                <a:latin typeface="+mn-lt"/>
                <a:ea typeface="+mn-ea"/>
                <a:cs typeface="+mn-cs"/>
              </a:rPr>
              <a:t>Nosek</a:t>
            </a:r>
            <a:r>
              <a:rPr lang="en-US" sz="1200" kern="1200" dirty="0" smtClean="0">
                <a:solidFill>
                  <a:schemeClr val="tx1"/>
                </a:solidFill>
                <a:effectLst/>
                <a:latin typeface="+mn-lt"/>
                <a:ea typeface="+mn-ea"/>
                <a:cs typeface="+mn-cs"/>
              </a:rPr>
              <a:t> (2012). “Implicit and Explicit Anti-Fat Bias among a Large Sample of Medical Doctors by BMI, Race/Ethnicity and Gender.” </a:t>
            </a:r>
            <a:r>
              <a:rPr lang="en-US" sz="1200" i="1" kern="1200" dirty="0" err="1" smtClean="0">
                <a:solidFill>
                  <a:schemeClr val="tx1"/>
                </a:solidFill>
                <a:effectLst/>
                <a:latin typeface="+mn-lt"/>
                <a:ea typeface="+mn-ea"/>
                <a:cs typeface="+mn-cs"/>
              </a:rPr>
              <a:t>PLoS</a:t>
            </a:r>
            <a:r>
              <a:rPr lang="en-US" sz="1200" i="1" kern="1200" dirty="0" smtClean="0">
                <a:solidFill>
                  <a:schemeClr val="tx1"/>
                </a:solidFill>
                <a:effectLst/>
                <a:latin typeface="+mn-lt"/>
                <a:ea typeface="+mn-ea"/>
                <a:cs typeface="+mn-cs"/>
              </a:rPr>
              <a:t> One</a:t>
            </a:r>
            <a:r>
              <a:rPr lang="en-US" sz="1200" kern="1200" dirty="0" smtClean="0">
                <a:solidFill>
                  <a:schemeClr val="tx1"/>
                </a:solidFill>
                <a:effectLst/>
                <a:latin typeface="+mn-lt"/>
                <a:ea typeface="+mn-ea"/>
                <a:cs typeface="+mn-cs"/>
              </a:rPr>
              <a:t>, 7(11): e48448. </a:t>
            </a:r>
            <a:r>
              <a:rPr lang="en-US" sz="1200" i="1" kern="1200" dirty="0" smtClean="0">
                <a:solidFill>
                  <a:schemeClr val="tx1"/>
                </a:solidFill>
                <a:effectLst/>
                <a:latin typeface="+mn-lt"/>
                <a:ea typeface="+mn-ea"/>
                <a:cs typeface="+mn-cs"/>
              </a:rPr>
              <a:t>Abstract available in Additional Resources section of this Facilitator Guide.</a:t>
            </a:r>
            <a:endParaRPr lang="en-US" b="1" dirty="0" smtClean="0"/>
          </a:p>
        </p:txBody>
      </p:sp>
      <p:sp>
        <p:nvSpPr>
          <p:cNvPr id="4" name="Slide Number Placeholder 3"/>
          <p:cNvSpPr>
            <a:spLocks noGrp="1"/>
          </p:cNvSpPr>
          <p:nvPr>
            <p:ph type="sldNum" sz="quarter" idx="10"/>
          </p:nvPr>
        </p:nvSpPr>
        <p:spPr/>
        <p:txBody>
          <a:bodyPr/>
          <a:lstStyle/>
          <a:p>
            <a:fld id="{ACAF3BF8-1CDD-42C8-94EB-E92332ED5341}" type="slidenum">
              <a:rPr lang="en-US" smtClean="0"/>
              <a:t>27</a:t>
            </a:fld>
            <a:endParaRPr lang="en-US"/>
          </a:p>
        </p:txBody>
      </p:sp>
      <p:sp>
        <p:nvSpPr>
          <p:cNvPr id="5" name="Header Placeholder 1"/>
          <p:cNvSpPr>
            <a:spLocks noGrp="1"/>
          </p:cNvSpPr>
          <p:nvPr>
            <p:ph type="hdr" sz="quarter"/>
          </p:nvPr>
        </p:nvSpPr>
        <p:spPr>
          <a:xfrm>
            <a:off x="0" y="0"/>
            <a:ext cx="3187700" cy="527050"/>
          </a:xfrm>
          <a:prstGeom prst="rect">
            <a:avLst/>
          </a:prstGeom>
        </p:spPr>
        <p:txBody>
          <a:bodyPr vert="horz" lIns="92958" tIns="46479" rIns="92958" bIns="46479" rtlCol="0"/>
          <a:lstStyle>
            <a:lvl1pPr algn="l">
              <a:defRPr lang="en-US" sz="1000" smtClean="0"/>
            </a:lvl1pPr>
          </a:lstStyle>
          <a:p>
            <a:r>
              <a:rPr lang="en-US" dirty="0" smtClean="0"/>
              <a:t>Everyday Bias for the Health Professions</a:t>
            </a:r>
          </a:p>
          <a:p>
            <a:r>
              <a:rPr lang="en-US" dirty="0" smtClean="0"/>
              <a:t>Facilitator Guide</a:t>
            </a:r>
          </a:p>
          <a:p>
            <a:endParaRPr lang="en-US" dirty="0"/>
          </a:p>
        </p:txBody>
      </p:sp>
      <p:sp>
        <p:nvSpPr>
          <p:cNvPr id="6" name="Header Placeholder 1"/>
          <p:cNvSpPr txBox="1">
            <a:spLocks/>
          </p:cNvSpPr>
          <p:nvPr/>
        </p:nvSpPr>
        <p:spPr>
          <a:xfrm>
            <a:off x="3797300" y="0"/>
            <a:ext cx="3187700" cy="450850"/>
          </a:xfrm>
          <a:prstGeom prst="rect">
            <a:avLst/>
          </a:prstGeom>
        </p:spPr>
        <p:txBody>
          <a:bodyPr vert="horz" lIns="92958" tIns="46479" rIns="92958" bIns="46479" rtlCol="0"/>
          <a:lstStyle>
            <a:defPPr>
              <a:defRPr lang="en-US"/>
            </a:defPPr>
            <a:lvl1pPr marL="0" algn="l" defTabSz="914400" rtl="0" eaLnBrk="1" latinLnBrk="0" hangingPunct="1">
              <a:defRPr lang="en-US" sz="10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Cook Ross Inc. © 2015</a:t>
            </a:r>
          </a:p>
          <a:p>
            <a:pPr algn="r"/>
            <a:r>
              <a:rPr lang="en-US" i="1" dirty="0" smtClean="0"/>
              <a:t>May be used only with express permission.</a:t>
            </a:r>
            <a:endParaRPr lang="en-US" i="1" dirty="0"/>
          </a:p>
        </p:txBody>
      </p:sp>
    </p:spTree>
    <p:extLst>
      <p:ext uri="{BB962C8B-B14F-4D97-AF65-F5344CB8AC3E}">
        <p14:creationId xmlns:p14="http://schemas.microsoft.com/office/powerpoint/2010/main" val="2297955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j-lt"/>
              </a:rPr>
              <a:t>TIME: </a:t>
            </a:r>
            <a:r>
              <a:rPr lang="en-US" b="0" dirty="0" smtClean="0">
                <a:latin typeface="+mj-lt"/>
              </a:rPr>
              <a:t>1 min</a:t>
            </a:r>
          </a:p>
          <a:p>
            <a:endParaRPr lang="en-US" b="1" dirty="0" smtClean="0">
              <a:latin typeface="+mj-lt"/>
            </a:endParaRPr>
          </a:p>
          <a:p>
            <a:r>
              <a:rPr lang="en-US" b="1" dirty="0" smtClean="0">
                <a:latin typeface="+mj-lt"/>
              </a:rPr>
              <a:t>SAY: </a:t>
            </a:r>
            <a:r>
              <a:rPr lang="en-US" b="0" baseline="0" dirty="0" smtClean="0">
                <a:latin typeface="+mj-lt"/>
              </a:rPr>
              <a:t>Let’s examine one study more closely. In 1999, researchers explored how race and sex impact whether patients are recommended for cardiac catheterization. What they found in their experiment was that both men and whites were significantly more likely to be referred for the procedure than women and blacks. What might be causing the discrepancy? In recent years, a considerable amount of research has revealed that unconscious bias on the part of medical professionals may be actively contributing to health disparities.</a:t>
            </a:r>
          </a:p>
          <a:p>
            <a:endParaRPr lang="en-US" b="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Reference study: Schulman KA, </a:t>
            </a:r>
            <a:r>
              <a:rPr lang="en-US" sz="1200" kern="1200" dirty="0" err="1" smtClean="0">
                <a:solidFill>
                  <a:schemeClr val="tx1"/>
                </a:solidFill>
                <a:effectLst/>
                <a:latin typeface="+mn-lt"/>
                <a:ea typeface="+mn-ea"/>
                <a:cs typeface="+mn-cs"/>
              </a:rPr>
              <a:t>Berlinj</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Harless</a:t>
            </a:r>
            <a:r>
              <a:rPr lang="en-US" sz="1200" kern="1200" dirty="0" smtClean="0">
                <a:solidFill>
                  <a:schemeClr val="tx1"/>
                </a:solidFill>
                <a:effectLst/>
                <a:latin typeface="+mn-lt"/>
                <a:ea typeface="+mn-ea"/>
                <a:cs typeface="+mn-cs"/>
              </a:rPr>
              <a:t> W, et al. (1999). “The effect of race and sex on physicians' recommendations for cardiac catheterization.”  </a:t>
            </a:r>
            <a:r>
              <a:rPr lang="en-US" sz="1200" i="1" kern="1200" dirty="0" err="1" smtClean="0">
                <a:solidFill>
                  <a:schemeClr val="tx1"/>
                </a:solidFill>
                <a:effectLst/>
                <a:latin typeface="+mn-lt"/>
                <a:ea typeface="+mn-ea"/>
                <a:cs typeface="+mn-cs"/>
              </a:rPr>
              <a:t>NEngFJ</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340:618-626. </a:t>
            </a:r>
            <a:r>
              <a:rPr lang="en-US" sz="1200" i="1" kern="1200" smtClean="0">
                <a:solidFill>
                  <a:schemeClr val="tx1"/>
                </a:solidFill>
                <a:effectLst/>
                <a:latin typeface="+mn-lt"/>
                <a:ea typeface="+mn-ea"/>
                <a:cs typeface="+mn-cs"/>
              </a:rPr>
              <a:t>Abstract available in Additional Resources section of this Facilitator Guide.</a:t>
            </a:r>
            <a:endParaRPr lang="en-US" sz="1200" kern="1200" smtClean="0">
              <a:solidFill>
                <a:schemeClr val="tx1"/>
              </a:solidFill>
              <a:effectLst/>
              <a:latin typeface="+mn-lt"/>
              <a:ea typeface="+mn-ea"/>
              <a:cs typeface="+mn-cs"/>
            </a:endParaRPr>
          </a:p>
          <a:p>
            <a:endParaRPr lang="en-US" b="0" baseline="0" dirty="0" smtClean="0">
              <a:latin typeface="+mj-lt"/>
            </a:endParaRPr>
          </a:p>
        </p:txBody>
      </p:sp>
      <p:sp>
        <p:nvSpPr>
          <p:cNvPr id="4" name="Slide Number Placeholder 3"/>
          <p:cNvSpPr>
            <a:spLocks noGrp="1"/>
          </p:cNvSpPr>
          <p:nvPr>
            <p:ph type="sldNum" sz="quarter" idx="10"/>
          </p:nvPr>
        </p:nvSpPr>
        <p:spPr/>
        <p:txBody>
          <a:bodyPr/>
          <a:lstStyle/>
          <a:p>
            <a:fld id="{ACAF3BF8-1CDD-42C8-94EB-E92332ED5341}" type="slidenum">
              <a:rPr lang="en-US" smtClean="0">
                <a:latin typeface="+mj-lt"/>
              </a:rPr>
              <a:t>28</a:t>
            </a:fld>
            <a:endParaRPr lang="en-US">
              <a:latin typeface="+mj-lt"/>
            </a:endParaRPr>
          </a:p>
        </p:txBody>
      </p:sp>
      <p:sp>
        <p:nvSpPr>
          <p:cNvPr id="5" name="Header Placeholder 1"/>
          <p:cNvSpPr>
            <a:spLocks noGrp="1"/>
          </p:cNvSpPr>
          <p:nvPr>
            <p:ph type="hdr" sz="quarter"/>
          </p:nvPr>
        </p:nvSpPr>
        <p:spPr>
          <a:xfrm>
            <a:off x="0" y="0"/>
            <a:ext cx="3187700" cy="527050"/>
          </a:xfrm>
          <a:prstGeom prst="rect">
            <a:avLst/>
          </a:prstGeom>
        </p:spPr>
        <p:txBody>
          <a:bodyPr vert="horz" lIns="92958" tIns="46479" rIns="92958" bIns="46479" rtlCol="0"/>
          <a:lstStyle>
            <a:lvl1pPr algn="l">
              <a:defRPr lang="en-US" sz="1000" smtClean="0"/>
            </a:lvl1pPr>
          </a:lstStyle>
          <a:p>
            <a:r>
              <a:rPr lang="en-US" dirty="0" smtClean="0">
                <a:latin typeface="+mj-lt"/>
              </a:rPr>
              <a:t>Everyday Bias for the Health Professions</a:t>
            </a:r>
          </a:p>
          <a:p>
            <a:r>
              <a:rPr lang="en-US" dirty="0" smtClean="0">
                <a:latin typeface="+mj-lt"/>
              </a:rPr>
              <a:t>Facilitator Guide</a:t>
            </a:r>
          </a:p>
          <a:p>
            <a:endParaRPr lang="en-US" dirty="0">
              <a:latin typeface="+mj-lt"/>
            </a:endParaRPr>
          </a:p>
        </p:txBody>
      </p:sp>
      <p:sp>
        <p:nvSpPr>
          <p:cNvPr id="6" name="Header Placeholder 1"/>
          <p:cNvSpPr txBox="1">
            <a:spLocks/>
          </p:cNvSpPr>
          <p:nvPr/>
        </p:nvSpPr>
        <p:spPr>
          <a:xfrm>
            <a:off x="3797300" y="0"/>
            <a:ext cx="3187700" cy="450850"/>
          </a:xfrm>
          <a:prstGeom prst="rect">
            <a:avLst/>
          </a:prstGeom>
        </p:spPr>
        <p:txBody>
          <a:bodyPr vert="horz" lIns="92958" tIns="46479" rIns="92958" bIns="46479" rtlCol="0"/>
          <a:lstStyle>
            <a:defPPr>
              <a:defRPr lang="en-US"/>
            </a:defPPr>
            <a:lvl1pPr marL="0" algn="l" defTabSz="914400" rtl="0" eaLnBrk="1" latinLnBrk="0" hangingPunct="1">
              <a:defRPr lang="en-US" sz="10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latin typeface="+mj-lt"/>
              </a:rPr>
              <a:t>Cook Ross Inc. © 2015</a:t>
            </a:r>
          </a:p>
          <a:p>
            <a:pPr algn="r"/>
            <a:r>
              <a:rPr lang="en-US" i="1" dirty="0" smtClean="0">
                <a:latin typeface="+mj-lt"/>
              </a:rPr>
              <a:t>May be used only with express permission.</a:t>
            </a:r>
            <a:endParaRPr lang="en-US" i="1" dirty="0">
              <a:latin typeface="+mj-lt"/>
            </a:endParaRPr>
          </a:p>
        </p:txBody>
      </p:sp>
    </p:spTree>
    <p:extLst>
      <p:ext uri="{BB962C8B-B14F-4D97-AF65-F5344CB8AC3E}">
        <p14:creationId xmlns:p14="http://schemas.microsoft.com/office/powerpoint/2010/main" val="4014531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two studies, we asked people to make judgments about</a:t>
            </a:r>
            <a:r>
              <a:rPr lang="en-US" baseline="0" dirty="0" smtClean="0"/>
              <a:t> </a:t>
            </a:r>
            <a:r>
              <a:rPr lang="en-US" dirty="0" smtClean="0"/>
              <a:t>another person’s pain. In study 1, we used a between-participants</a:t>
            </a:r>
          </a:p>
          <a:p>
            <a:r>
              <a:rPr lang="en-US" dirty="0" smtClean="0"/>
              <a:t>design in which laypeople were randomly assigned to rate the</a:t>
            </a:r>
            <a:r>
              <a:rPr lang="en-US" baseline="0" dirty="0" smtClean="0"/>
              <a:t> </a:t>
            </a:r>
            <a:r>
              <a:rPr lang="en-US" dirty="0" smtClean="0"/>
              <a:t>pain of either a black or a white target. In study 2, we used a</a:t>
            </a:r>
          </a:p>
          <a:p>
            <a:r>
              <a:rPr lang="en-US" dirty="0" smtClean="0"/>
              <a:t>within-participants design in which medical students and residents</a:t>
            </a:r>
            <a:r>
              <a:rPr lang="en-US" baseline="0" dirty="0" smtClean="0"/>
              <a:t> </a:t>
            </a:r>
            <a:r>
              <a:rPr lang="en-US" dirty="0" smtClean="0"/>
              <a:t>provided pain ratings and treatment recommendations for</a:t>
            </a:r>
          </a:p>
          <a:p>
            <a:r>
              <a:rPr lang="en-US" dirty="0" smtClean="0"/>
              <a:t>both a black and a white target. In addition to pain ratings, we</a:t>
            </a:r>
            <a:r>
              <a:rPr lang="en-US" baseline="0" dirty="0" smtClean="0"/>
              <a:t> </a:t>
            </a:r>
            <a:r>
              <a:rPr lang="en-US" dirty="0" smtClean="0"/>
              <a:t>measured beliefs about biological differences between blacks and</a:t>
            </a:r>
          </a:p>
          <a:p>
            <a:r>
              <a:rPr lang="en-US" dirty="0" smtClean="0"/>
              <a:t>whites using 15 items (e.g., black people’s skin is thicker than</a:t>
            </a:r>
            <a:r>
              <a:rPr lang="en-US" baseline="0" dirty="0" smtClean="0"/>
              <a:t> </a:t>
            </a:r>
            <a:r>
              <a:rPr lang="en-US" dirty="0" smtClean="0"/>
              <a:t>white people’s skin; see SI Text for the full list of items). We</a:t>
            </a:r>
          </a:p>
          <a:p>
            <a:r>
              <a:rPr lang="en-US" dirty="0" smtClean="0"/>
              <a:t>predicted that these beliefs would be associated with racial bias</a:t>
            </a:r>
            <a:r>
              <a:rPr lang="en-US" baseline="0" dirty="0" smtClean="0"/>
              <a:t> </a:t>
            </a:r>
            <a:r>
              <a:rPr lang="en-US" dirty="0" smtClean="0"/>
              <a:t>in pain perception.</a:t>
            </a:r>
            <a:endParaRPr lang="en-US" dirty="0"/>
          </a:p>
        </p:txBody>
      </p:sp>
      <p:sp>
        <p:nvSpPr>
          <p:cNvPr id="4" name="Slide Number Placeholder 3"/>
          <p:cNvSpPr>
            <a:spLocks noGrp="1"/>
          </p:cNvSpPr>
          <p:nvPr>
            <p:ph type="sldNum" sz="quarter" idx="10"/>
          </p:nvPr>
        </p:nvSpPr>
        <p:spPr/>
        <p:txBody>
          <a:bodyPr/>
          <a:lstStyle/>
          <a:p>
            <a:fld id="{969C3930-E860-4E1D-8865-07E44A659778}" type="slidenum">
              <a:rPr lang="en-US" altLang="en-US" smtClean="0"/>
              <a:pPr/>
              <a:t>29</a:t>
            </a:fld>
            <a:endParaRPr lang="en-US" altLang="en-US"/>
          </a:p>
        </p:txBody>
      </p:sp>
    </p:spTree>
    <p:extLst>
      <p:ext uri="{BB962C8B-B14F-4D97-AF65-F5344CB8AC3E}">
        <p14:creationId xmlns:p14="http://schemas.microsoft.com/office/powerpoint/2010/main" val="183548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smtClean="0">
                <a:solidFill>
                  <a:schemeClr val="tx1"/>
                </a:solidFill>
                <a:latin typeface="+mn-lt"/>
                <a:ea typeface="+mn-ea"/>
                <a:cs typeface="+mn-cs"/>
              </a:rPr>
              <a:t>Study 2</a:t>
            </a:r>
          </a:p>
          <a:p>
            <a:r>
              <a:rPr lang="en-US" sz="1600" b="0" i="0" u="none" strike="noStrike" kern="1200" baseline="0" dirty="0" smtClean="0">
                <a:solidFill>
                  <a:schemeClr val="tx1"/>
                </a:solidFill>
                <a:latin typeface="+mn-lt"/>
                <a:ea typeface="+mn-ea"/>
                <a:cs typeface="+mn-cs"/>
              </a:rPr>
              <a:t>We collected data from a total of 418 medical students and residents. Two hundred twenty-two met the same a priori criteria</a:t>
            </a:r>
          </a:p>
          <a:p>
            <a:r>
              <a:rPr lang="en-US" sz="1600" b="0" i="0" u="none" strike="noStrike" kern="1200" baseline="0" dirty="0" smtClean="0">
                <a:solidFill>
                  <a:schemeClr val="tx1"/>
                </a:solidFill>
                <a:latin typeface="+mn-lt"/>
                <a:ea typeface="+mn-ea"/>
                <a:cs typeface="+mn-cs"/>
              </a:rPr>
              <a:t>as in study 1 and completed the study (first years, n = 63; second years, n = 72; third years, n = 59; residents, n = 28).</a:t>
            </a:r>
            <a:endParaRPr lang="en-US" sz="1600" dirty="0"/>
          </a:p>
        </p:txBody>
      </p:sp>
      <p:sp>
        <p:nvSpPr>
          <p:cNvPr id="4" name="Slide Number Placeholder 3"/>
          <p:cNvSpPr>
            <a:spLocks noGrp="1"/>
          </p:cNvSpPr>
          <p:nvPr>
            <p:ph type="sldNum" sz="quarter" idx="10"/>
          </p:nvPr>
        </p:nvSpPr>
        <p:spPr/>
        <p:txBody>
          <a:bodyPr/>
          <a:lstStyle/>
          <a:p>
            <a:fld id="{969C3930-E860-4E1D-8865-07E44A659778}" type="slidenum">
              <a:rPr lang="en-US" altLang="en-US" smtClean="0"/>
              <a:pPr/>
              <a:t>30</a:t>
            </a:fld>
            <a:endParaRPr lang="en-US" altLang="en-US"/>
          </a:p>
        </p:txBody>
      </p:sp>
    </p:spTree>
    <p:extLst>
      <p:ext uri="{BB962C8B-B14F-4D97-AF65-F5344CB8AC3E}">
        <p14:creationId xmlns:p14="http://schemas.microsoft.com/office/powerpoint/2010/main" val="3991022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TIME: </a:t>
            </a:r>
            <a:r>
              <a:rPr lang="en-US" altLang="en-US" smtClean="0"/>
              <a:t>30 sec</a:t>
            </a:r>
            <a:endParaRPr lang="en-US" altLang="en-US" b="1" smtClean="0"/>
          </a:p>
          <a:p>
            <a:pPr>
              <a:spcBef>
                <a:spcPct val="0"/>
              </a:spcBef>
            </a:pPr>
            <a:endParaRPr lang="en-US" altLang="en-US" b="1" smtClean="0">
              <a:solidFill>
                <a:srgbClr val="0000FF"/>
              </a:solidFill>
            </a:endParaRPr>
          </a:p>
          <a:p>
            <a:pPr>
              <a:spcBef>
                <a:spcPct val="0"/>
              </a:spcBef>
            </a:pPr>
            <a:r>
              <a:rPr lang="en-US" altLang="en-US" b="1" smtClean="0"/>
              <a:t>TRANSITION: </a:t>
            </a:r>
            <a:r>
              <a:rPr lang="en-US" altLang="en-US" smtClean="0">
                <a:ea typeface="ＭＳ Ｐゴシック" panose="020B0600070205080204" pitchFamily="34" charset="-128"/>
              </a:rPr>
              <a:t>Let’s transition from reviewing these strategies to creating an action plan for mitigating bias.</a:t>
            </a:r>
          </a:p>
          <a:p>
            <a:pPr>
              <a:spcBef>
                <a:spcPct val="0"/>
              </a:spcBef>
            </a:pPr>
            <a:endParaRPr lang="en-US" altLang="en-US" b="1" smtClean="0"/>
          </a:p>
        </p:txBody>
      </p:sp>
      <p:sp>
        <p:nvSpPr>
          <p:cNvPr id="100355" name="Slide Number Placeholder 3"/>
          <p:cNvSpPr>
            <a:spLocks noGrp="1"/>
          </p:cNvSpPr>
          <p:nvPr>
            <p:ph type="sldNum" sz="quarter" idx="5"/>
          </p:nvPr>
        </p:nvSpPr>
        <p:spPr bwMode="auto">
          <a:xfrm>
            <a:off x="3957638" y="8820150"/>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55FCC5E9-4E2C-4974-B639-0A8CB67B403D}" type="slidenum">
              <a:rPr lang="en-US" altLang="en-US">
                <a:latin typeface="Calibri" panose="020F0502020204030204" pitchFamily="34" charset="0"/>
              </a:rPr>
              <a:pPr/>
              <a:t>35</a:t>
            </a:fld>
            <a:endParaRPr lang="en-US" altLang="en-US">
              <a:latin typeface="Calibri" panose="020F0502020204030204" pitchFamily="34" charset="0"/>
            </a:endParaRPr>
          </a:p>
        </p:txBody>
      </p:sp>
      <p:sp>
        <p:nvSpPr>
          <p:cNvPr id="100356"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100357"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697125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TIME: </a:t>
            </a:r>
            <a:r>
              <a:rPr lang="en-US" altLang="en-US" smtClean="0"/>
              <a:t>30 sec</a:t>
            </a:r>
            <a:endParaRPr lang="en-US" altLang="en-US" b="1" smtClean="0"/>
          </a:p>
          <a:p>
            <a:pPr>
              <a:spcBef>
                <a:spcPct val="0"/>
              </a:spcBef>
            </a:pPr>
            <a:endParaRPr lang="en-US" altLang="en-US" b="1" smtClean="0">
              <a:solidFill>
                <a:srgbClr val="0000FF"/>
              </a:solidFill>
            </a:endParaRPr>
          </a:p>
          <a:p>
            <a:pPr>
              <a:spcBef>
                <a:spcPct val="0"/>
              </a:spcBef>
            </a:pPr>
            <a:r>
              <a:rPr lang="en-US" altLang="en-US" b="1" smtClean="0"/>
              <a:t>TRANSITION: </a:t>
            </a:r>
            <a:r>
              <a:rPr lang="en-US" altLang="en-US" smtClean="0">
                <a:ea typeface="ＭＳ Ｐゴシック" panose="020B0600070205080204" pitchFamily="34" charset="-128"/>
              </a:rPr>
              <a:t>Let’s transition from reviewing these strategies to creating an action plan for mitigating bias.</a:t>
            </a:r>
          </a:p>
          <a:p>
            <a:pPr>
              <a:spcBef>
                <a:spcPct val="0"/>
              </a:spcBef>
            </a:pPr>
            <a:endParaRPr lang="en-US" altLang="en-US" b="1" smtClean="0"/>
          </a:p>
        </p:txBody>
      </p:sp>
      <p:sp>
        <p:nvSpPr>
          <p:cNvPr id="100355" name="Slide Number Placeholder 3"/>
          <p:cNvSpPr>
            <a:spLocks noGrp="1"/>
          </p:cNvSpPr>
          <p:nvPr>
            <p:ph type="sldNum" sz="quarter" idx="5"/>
          </p:nvPr>
        </p:nvSpPr>
        <p:spPr bwMode="auto">
          <a:xfrm>
            <a:off x="3957638" y="8820150"/>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55FCC5E9-4E2C-4974-B639-0A8CB67B403D}" type="slidenum">
              <a:rPr lang="en-US" altLang="en-US">
                <a:latin typeface="Calibri" panose="020F0502020204030204" pitchFamily="34" charset="0"/>
              </a:rPr>
              <a:pPr/>
              <a:t>36</a:t>
            </a:fld>
            <a:endParaRPr lang="en-US" altLang="en-US">
              <a:latin typeface="Calibri" panose="020F0502020204030204" pitchFamily="34" charset="0"/>
            </a:endParaRPr>
          </a:p>
        </p:txBody>
      </p:sp>
      <p:sp>
        <p:nvSpPr>
          <p:cNvPr id="100356"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100357"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83013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p:txBody>
      </p:sp>
      <p:sp>
        <p:nvSpPr>
          <p:cNvPr id="34819" name="Slide Number Placeholder 3"/>
          <p:cNvSpPr>
            <a:spLocks noGrp="1"/>
          </p:cNvSpPr>
          <p:nvPr>
            <p:ph type="sldNum" sz="quarter" idx="5"/>
          </p:nvPr>
        </p:nvSpPr>
        <p:spPr bwMode="auto">
          <a:xfrm>
            <a:off x="3938588" y="8804275"/>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749B556A-5BB9-4A52-8DBD-87CA077D10CA}" type="slidenum">
              <a:rPr lang="en-US" altLang="en-US">
                <a:latin typeface="Calibri" panose="020F0502020204030204" pitchFamily="34" charset="0"/>
              </a:rPr>
              <a:pPr/>
              <a:t>5</a:t>
            </a:fld>
            <a:endParaRPr lang="en-US" altLang="en-US">
              <a:latin typeface="Calibri" panose="020F0502020204030204" pitchFamily="34" charset="0"/>
            </a:endParaRPr>
          </a:p>
        </p:txBody>
      </p:sp>
      <p:sp>
        <p:nvSpPr>
          <p:cNvPr id="34820"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34821"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134484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xfrm>
            <a:off x="698500" y="4410075"/>
            <a:ext cx="5588000"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TIME: </a:t>
            </a:r>
            <a:r>
              <a:rPr lang="en-US" altLang="en-US" smtClean="0"/>
              <a:t>30 sec</a:t>
            </a:r>
          </a:p>
          <a:p>
            <a:pPr>
              <a:spcBef>
                <a:spcPct val="0"/>
              </a:spcBef>
            </a:pPr>
            <a:endParaRPr lang="en-US" altLang="en-US" smtClean="0"/>
          </a:p>
          <a:p>
            <a:pPr>
              <a:spcBef>
                <a:spcPct val="0"/>
              </a:spcBef>
            </a:pPr>
            <a:r>
              <a:rPr lang="en-US" altLang="en-US" b="1" smtClean="0"/>
              <a:t>SAY:</a:t>
            </a:r>
            <a:r>
              <a:rPr lang="en-US" altLang="en-US" smtClean="0"/>
              <a:t> As Rollo May said, freedom is the pause between stimulus and response. Let’s take a look at how we can effectively do this. </a:t>
            </a:r>
          </a:p>
        </p:txBody>
      </p:sp>
      <p:sp>
        <p:nvSpPr>
          <p:cNvPr id="90115" name="Slide Number Placeholder 3"/>
          <p:cNvSpPr>
            <a:spLocks noGrp="1"/>
          </p:cNvSpPr>
          <p:nvPr>
            <p:ph type="sldNum" sz="quarter" idx="5"/>
          </p:nvPr>
        </p:nvSpPr>
        <p:spPr bwMode="auto">
          <a:xfrm>
            <a:off x="3957638" y="8820150"/>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B6CCF3F2-C584-464E-850A-4F31E6027D01}" type="slidenum">
              <a:rPr lang="en-US" altLang="en-US">
                <a:latin typeface="Calibri" panose="020F0502020204030204" pitchFamily="34" charset="0"/>
              </a:rPr>
              <a:pPr/>
              <a:t>37</a:t>
            </a:fld>
            <a:endParaRPr lang="en-US" altLang="en-US">
              <a:latin typeface="Calibri" panose="020F0502020204030204" pitchFamily="34" charset="0"/>
            </a:endParaRPr>
          </a:p>
        </p:txBody>
      </p:sp>
      <p:sp>
        <p:nvSpPr>
          <p:cNvPr id="90116"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90117"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1839705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xfrm>
            <a:off x="400050" y="695325"/>
            <a:ext cx="6186488" cy="3481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ea typeface="ＭＳ Ｐゴシック" panose="020B0600070205080204" pitchFamily="34" charset="-128"/>
              </a:rPr>
              <a:t>TIME:</a:t>
            </a:r>
            <a:r>
              <a:rPr lang="en-US" altLang="en-US" smtClean="0">
                <a:ea typeface="ＭＳ Ｐゴシック" panose="020B0600070205080204" pitchFamily="34" charset="-128"/>
              </a:rPr>
              <a:t> 3 min</a:t>
            </a:r>
          </a:p>
          <a:p>
            <a:pPr>
              <a:spcBef>
                <a:spcPct val="0"/>
              </a:spcBef>
            </a:pPr>
            <a:endParaRPr lang="en-US" altLang="en-US" smtClean="0">
              <a:ea typeface="ＭＳ Ｐゴシック" panose="020B0600070205080204" pitchFamily="34" charset="-128"/>
            </a:endParaRPr>
          </a:p>
          <a:p>
            <a:pPr>
              <a:spcBef>
                <a:spcPct val="0"/>
              </a:spcBef>
            </a:pPr>
            <a:r>
              <a:rPr lang="en-US" altLang="en-US" b="1" smtClean="0">
                <a:ea typeface="ＭＳ Ｐゴシック" panose="020B0600070205080204" pitchFamily="34" charset="-128"/>
              </a:rPr>
              <a:t>SAY: </a:t>
            </a:r>
            <a:r>
              <a:rPr lang="en-US" altLang="en-US" smtClean="0">
                <a:ea typeface="ＭＳ Ｐゴシック" panose="020B0600070205080204" pitchFamily="34" charset="-128"/>
              </a:rPr>
              <a:t>The first important thing to do in any situation, is to quickly check your reaction by taking a pause.</a:t>
            </a:r>
          </a:p>
          <a:p>
            <a:pPr>
              <a:spcBef>
                <a:spcPct val="0"/>
              </a:spcBef>
            </a:pPr>
            <a:endParaRPr lang="en-US" altLang="en-US" smtClean="0">
              <a:ea typeface="ＭＳ Ｐゴシック" panose="020B0600070205080204" pitchFamily="34" charset="-128"/>
            </a:endParaRPr>
          </a:p>
          <a:p>
            <a:pPr>
              <a:spcBef>
                <a:spcPct val="0"/>
              </a:spcBef>
            </a:pPr>
            <a:r>
              <a:rPr lang="en-US" altLang="en-US" b="1" smtClean="0">
                <a:ea typeface="ＭＳ Ｐゴシック" panose="020B0600070205080204" pitchFamily="34" charset="-128"/>
              </a:rPr>
              <a:t>DO:</a:t>
            </a:r>
            <a:r>
              <a:rPr lang="en-US" altLang="en-US" smtClean="0">
                <a:ea typeface="ＭＳ Ｐゴシック" panose="020B0600070205080204" pitchFamily="34" charset="-128"/>
              </a:rPr>
              <a:t> Click to reveal each step as you are reading what is on each section. Provide a personal example of when you did or could have applied this model, demonstrating how you would perform each step.</a:t>
            </a:r>
          </a:p>
        </p:txBody>
      </p:sp>
      <p:sp>
        <p:nvSpPr>
          <p:cNvPr id="92163" name="Slide Number Placeholder 3"/>
          <p:cNvSpPr>
            <a:spLocks noGrp="1"/>
          </p:cNvSpPr>
          <p:nvPr>
            <p:ph type="sldNum" sz="quarter" idx="5"/>
          </p:nvPr>
        </p:nvSpPr>
        <p:spPr bwMode="auto">
          <a:xfrm>
            <a:off x="3957638" y="8820150"/>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72F8F676-7F49-4902-9EC0-4C47B7EA1DB7}" type="slidenum">
              <a:rPr lang="en-US" altLang="en-US">
                <a:latin typeface="Calibri" panose="020F0502020204030204" pitchFamily="34" charset="0"/>
              </a:rPr>
              <a:pPr/>
              <a:t>38</a:t>
            </a:fld>
            <a:endParaRPr lang="en-US" altLang="en-US">
              <a:latin typeface="Calibri" panose="020F0502020204030204" pitchFamily="34" charset="0"/>
            </a:endParaRPr>
          </a:p>
        </p:txBody>
      </p:sp>
      <p:sp>
        <p:nvSpPr>
          <p:cNvPr id="92164"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92165"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600080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TIME: </a:t>
            </a:r>
            <a:r>
              <a:rPr lang="en-US" altLang="en-US" dirty="0" smtClean="0"/>
              <a:t>10 min</a:t>
            </a:r>
          </a:p>
          <a:p>
            <a:pPr>
              <a:spcBef>
                <a:spcPct val="0"/>
              </a:spcBef>
            </a:pPr>
            <a:endParaRPr lang="en-US" altLang="en-US" dirty="0" smtClean="0"/>
          </a:p>
          <a:p>
            <a:pPr>
              <a:spcBef>
                <a:spcPct val="0"/>
              </a:spcBef>
            </a:pPr>
            <a:r>
              <a:rPr lang="en-US" altLang="en-US" b="1" dirty="0" smtClean="0"/>
              <a:t>SAY</a:t>
            </a:r>
            <a:r>
              <a:rPr lang="en-US" altLang="en-US" dirty="0" smtClean="0"/>
              <a:t>: (Click to reveal first sentence) Come up with concrete action-steps you are committed to taking within the next month.</a:t>
            </a:r>
          </a:p>
          <a:p>
            <a:pPr>
              <a:spcBef>
                <a:spcPct val="0"/>
              </a:spcBef>
            </a:pPr>
            <a:endParaRPr lang="en-US" altLang="en-US" b="1" dirty="0" smtClean="0"/>
          </a:p>
          <a:p>
            <a:pPr>
              <a:spcBef>
                <a:spcPct val="0"/>
              </a:spcBef>
            </a:pPr>
            <a:r>
              <a:rPr lang="en-US" altLang="en-US" b="1" dirty="0" smtClean="0"/>
              <a:t>DO</a:t>
            </a:r>
            <a:r>
              <a:rPr lang="en-US" altLang="en-US" dirty="0" smtClean="0"/>
              <a:t>: Read the three types of action steps outlined on the slide, and depending on time and group dynamics, choose from one of the assignment options below:</a:t>
            </a:r>
          </a:p>
          <a:p>
            <a:pPr>
              <a:spcBef>
                <a:spcPct val="0"/>
              </a:spcBef>
            </a:pPr>
            <a:r>
              <a:rPr lang="en-US" altLang="en-US" u="sng" dirty="0" smtClean="0"/>
              <a:t>Option 1:</a:t>
            </a:r>
            <a:r>
              <a:rPr lang="en-US" altLang="en-US" dirty="0" smtClean="0"/>
              <a:t> Split up in small groups and ask participants to discuss all of the three questions in their group. Encourage them to give and receive constructive feedback. Walk around the room to hear some of their action steps, conversations, feedback, challenges and concerns, and provide coaching along the way. Report out in large group. Consider capturing ideas on wall chart</a:t>
            </a:r>
          </a:p>
          <a:p>
            <a:pPr>
              <a:spcBef>
                <a:spcPct val="0"/>
              </a:spcBef>
            </a:pPr>
            <a:r>
              <a:rPr lang="en-US" altLang="en-US" u="sng" dirty="0" smtClean="0"/>
              <a:t>Option 2</a:t>
            </a:r>
            <a:r>
              <a:rPr lang="en-US" altLang="en-US" dirty="0" smtClean="0"/>
              <a:t>: Split up in small groups and divide the questions over the groups (for example, six groups, one question for each two groups). Encourage them to give and receive constructive feedback. Give them a few minutes for this. Walk around the room to hear some of their action steps, conversations, feedback, challenges and concerns, and provide coaching along the way. Report out in large group. Consider capturing ideas on wall chart. </a:t>
            </a:r>
          </a:p>
          <a:p>
            <a:pPr>
              <a:spcBef>
                <a:spcPct val="0"/>
              </a:spcBef>
            </a:pPr>
            <a:r>
              <a:rPr lang="en-US" altLang="en-US" u="sng" dirty="0" smtClean="0"/>
              <a:t>Option 3</a:t>
            </a:r>
            <a:r>
              <a:rPr lang="en-US" altLang="en-US" dirty="0" smtClean="0"/>
              <a:t>: Individual exercise and paired sharing/feedback. Walk around the room to hear some of their action steps, conversations, feedback, challenges and concerns, and provide coaching along the way. Debrief in large group. </a:t>
            </a:r>
          </a:p>
          <a:p>
            <a:pPr>
              <a:spcBef>
                <a:spcPct val="0"/>
              </a:spcBef>
            </a:pPr>
            <a:r>
              <a:rPr lang="en-US" altLang="en-US" u="sng" dirty="0" smtClean="0"/>
              <a:t>Option 4</a:t>
            </a:r>
            <a:r>
              <a:rPr lang="en-US" altLang="en-US" dirty="0" smtClean="0"/>
              <a:t>: Large group discussion of each of the questions</a:t>
            </a:r>
          </a:p>
          <a:p>
            <a:pPr>
              <a:spcBef>
                <a:spcPct val="0"/>
              </a:spcBef>
            </a:pPr>
            <a:r>
              <a:rPr lang="en-US" altLang="en-US" dirty="0" smtClean="0"/>
              <a:t> </a:t>
            </a:r>
          </a:p>
          <a:p>
            <a:pPr>
              <a:spcBef>
                <a:spcPct val="0"/>
              </a:spcBef>
            </a:pPr>
            <a:r>
              <a:rPr lang="en-US" altLang="en-US" dirty="0" smtClean="0"/>
              <a:t>For large group report out for each of the options:</a:t>
            </a:r>
          </a:p>
          <a:p>
            <a:pPr>
              <a:spcBef>
                <a:spcPct val="0"/>
              </a:spcBef>
            </a:pPr>
            <a:r>
              <a:rPr lang="en-US" altLang="en-US" b="1" dirty="0" smtClean="0"/>
              <a:t>SAY</a:t>
            </a:r>
            <a:r>
              <a:rPr lang="en-US" altLang="en-US" dirty="0" smtClean="0"/>
              <a:t>: Who is willing to share one of their action steps with us? </a:t>
            </a:r>
          </a:p>
          <a:p>
            <a:pPr>
              <a:spcBef>
                <a:spcPct val="0"/>
              </a:spcBef>
            </a:pPr>
            <a:r>
              <a:rPr lang="en-US" altLang="en-US" b="1" dirty="0" smtClean="0"/>
              <a:t>DO</a:t>
            </a:r>
            <a:r>
              <a:rPr lang="en-US" altLang="en-US" dirty="0" smtClean="0"/>
              <a:t>: Invite 4-5 responses, and provide acknowledgement and/or coaching along the way. Especially encourage those who see challenges with their action steps, and invite peer coaching from other participants in addition to your own coaching. Suggest that they might want to come up with mini/sub-steps for each action step and continue to consult their participant guide and each other for ongoing support and coaching.</a:t>
            </a:r>
          </a:p>
          <a:p>
            <a:pPr>
              <a:spcBef>
                <a:spcPct val="0"/>
              </a:spcBef>
            </a:pPr>
            <a:endParaRPr lang="en-US" altLang="en-US" dirty="0" smtClean="0"/>
          </a:p>
          <a:p>
            <a:pPr>
              <a:spcBef>
                <a:spcPct val="0"/>
              </a:spcBef>
            </a:pPr>
            <a:endParaRPr lang="en-US" altLang="en-US" dirty="0" smtClean="0"/>
          </a:p>
          <a:p>
            <a:r>
              <a:rPr lang="en-US" altLang="en-US" sz="1200" dirty="0" smtClean="0"/>
              <a:t>Commit to having honest internal dialogues about yourself and how your biases play out in your interactions with patients/clients/learners/colleagues</a:t>
            </a:r>
          </a:p>
          <a:p>
            <a:endParaRPr lang="en-US" altLang="en-US" sz="1200" dirty="0" smtClean="0"/>
          </a:p>
          <a:p>
            <a:r>
              <a:rPr lang="en-US" altLang="en-US" sz="1200" dirty="0" smtClean="0"/>
              <a:t>Commit to explore ways to create a more diverse and inclusive environment </a:t>
            </a:r>
          </a:p>
          <a:p>
            <a:pPr>
              <a:spcBef>
                <a:spcPct val="0"/>
              </a:spcBef>
            </a:pPr>
            <a:endParaRPr lang="en-US" altLang="en-US" dirty="0" smtClean="0"/>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AC118518-1DD0-45EA-856D-253E2AA61076}" type="slidenum">
              <a:rPr lang="en-US" altLang="en-US">
                <a:latin typeface="Calibri" panose="020F0502020204030204" pitchFamily="34" charset="0"/>
              </a:rPr>
              <a:pPr/>
              <a:t>40</a:t>
            </a:fld>
            <a:endParaRPr lang="en-US" altLang="en-US">
              <a:latin typeface="Calibri" panose="020F0502020204030204" pitchFamily="34" charset="0"/>
            </a:endParaRPr>
          </a:p>
        </p:txBody>
      </p:sp>
      <p:sp>
        <p:nvSpPr>
          <p:cNvPr id="112644"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112645"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53943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p:txBody>
      </p:sp>
      <p:sp>
        <p:nvSpPr>
          <p:cNvPr id="36867" name="Slide Number Placeholder 3"/>
          <p:cNvSpPr>
            <a:spLocks noGrp="1"/>
          </p:cNvSpPr>
          <p:nvPr>
            <p:ph type="sldNum" sz="quarter" idx="5"/>
          </p:nvPr>
        </p:nvSpPr>
        <p:spPr bwMode="auto">
          <a:xfrm>
            <a:off x="3938588" y="8804275"/>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5ADB1AFA-091F-4892-97A9-422DE89C9F97}" type="slidenum">
              <a:rPr lang="en-US" altLang="en-US">
                <a:latin typeface="Calibri" panose="020F0502020204030204" pitchFamily="34" charset="0"/>
              </a:rPr>
              <a:pPr/>
              <a:t>6</a:t>
            </a:fld>
            <a:endParaRPr lang="en-US" altLang="en-US">
              <a:latin typeface="Calibri" panose="020F0502020204030204" pitchFamily="34" charset="0"/>
            </a:endParaRPr>
          </a:p>
        </p:txBody>
      </p:sp>
      <p:sp>
        <p:nvSpPr>
          <p:cNvPr id="36868"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36869"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180274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p:txBody>
      </p:sp>
      <p:sp>
        <p:nvSpPr>
          <p:cNvPr id="38915" name="Slide Number Placeholder 3"/>
          <p:cNvSpPr>
            <a:spLocks noGrp="1"/>
          </p:cNvSpPr>
          <p:nvPr>
            <p:ph type="sldNum" sz="quarter" idx="5"/>
          </p:nvPr>
        </p:nvSpPr>
        <p:spPr bwMode="auto">
          <a:xfrm>
            <a:off x="3938588" y="8804275"/>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D7B447A6-DDC4-426A-9B3E-87C03A29A4AD}" type="slidenum">
              <a:rPr lang="en-US" altLang="en-US">
                <a:latin typeface="Calibri" panose="020F0502020204030204" pitchFamily="34" charset="0"/>
              </a:rPr>
              <a:pPr/>
              <a:t>7</a:t>
            </a:fld>
            <a:endParaRPr lang="en-US" altLang="en-US">
              <a:latin typeface="Calibri" panose="020F0502020204030204" pitchFamily="34" charset="0"/>
            </a:endParaRPr>
          </a:p>
        </p:txBody>
      </p:sp>
      <p:sp>
        <p:nvSpPr>
          <p:cNvPr id="38916"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38917"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177958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&lt;Picture&gt;</a:t>
            </a:r>
          </a:p>
          <a:p>
            <a:pPr>
              <a:spcBef>
                <a:spcPct val="0"/>
              </a:spcBef>
            </a:pPr>
            <a:endParaRPr lang="en-US" altLang="en-US" dirty="0" smtClean="0"/>
          </a:p>
        </p:txBody>
      </p:sp>
      <p:sp>
        <p:nvSpPr>
          <p:cNvPr id="40963" name="Date Placeholder 3"/>
          <p:cNvSpPr>
            <a:spLocks noGrp="1"/>
          </p:cNvSpPr>
          <p:nvPr>
            <p:ph type="dt" sz="quarter" idx="1"/>
          </p:nvPr>
        </p:nvSpPr>
        <p:spPr bwMode="auto">
          <a:xfrm>
            <a:off x="3956050" y="0"/>
            <a:ext cx="3027363"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38" tIns="43969" rIns="87938" bIns="4396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endParaRPr lang="en-US" altLang="en-US">
              <a:latin typeface="Calibri" panose="020F0502020204030204" pitchFamily="34" charset="0"/>
            </a:endParaRPr>
          </a:p>
        </p:txBody>
      </p:sp>
      <p:sp>
        <p:nvSpPr>
          <p:cNvPr id="40964" name="Footer Placeholder 4"/>
          <p:cNvSpPr>
            <a:spLocks noGrp="1"/>
          </p:cNvSpPr>
          <p:nvPr>
            <p:ph type="ftr" sz="quarter" idx="4"/>
          </p:nvPr>
        </p:nvSpPr>
        <p:spPr bwMode="auto">
          <a:xfrm>
            <a:off x="0" y="8818563"/>
            <a:ext cx="3027363"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38" tIns="43969" rIns="87938" bIns="43969" numCol="1"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mtClean="0">
                <a:latin typeface="Calibri" panose="020F0502020204030204" pitchFamily="34" charset="0"/>
              </a:rPr>
              <a:t>Copyright Cook Ross Inc. - Unconscious Bias Learning Lab</a:t>
            </a:r>
          </a:p>
        </p:txBody>
      </p:sp>
    </p:spTree>
    <p:extLst>
      <p:ext uri="{BB962C8B-B14F-4D97-AF65-F5344CB8AC3E}">
        <p14:creationId xmlns:p14="http://schemas.microsoft.com/office/powerpoint/2010/main" val="56718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p:txBody>
      </p:sp>
      <p:sp>
        <p:nvSpPr>
          <p:cNvPr id="43011" name="Slide Number Placeholder 3"/>
          <p:cNvSpPr>
            <a:spLocks noGrp="1"/>
          </p:cNvSpPr>
          <p:nvPr>
            <p:ph type="sldNum" sz="quarter" idx="5"/>
          </p:nvPr>
        </p:nvSpPr>
        <p:spPr bwMode="auto">
          <a:xfrm>
            <a:off x="3938588" y="8804275"/>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AF2FA650-8C29-4625-92D0-1707A650CFCE}" type="slidenum">
              <a:rPr lang="en-US" altLang="en-US">
                <a:latin typeface="Calibri" panose="020F0502020204030204" pitchFamily="34" charset="0"/>
              </a:rPr>
              <a:pPr/>
              <a:t>9</a:t>
            </a:fld>
            <a:endParaRPr lang="en-US" altLang="en-US">
              <a:latin typeface="Calibri" panose="020F0502020204030204" pitchFamily="34" charset="0"/>
            </a:endParaRPr>
          </a:p>
        </p:txBody>
      </p:sp>
      <p:sp>
        <p:nvSpPr>
          <p:cNvPr id="43012"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6479" rIns="92958" bIns="46479"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Everyday Bias for the Health Professions</a:t>
            </a:r>
          </a:p>
          <a:p>
            <a:pPr fontAlgn="base">
              <a:spcBef>
                <a:spcPct val="0"/>
              </a:spcBef>
              <a:spcAft>
                <a:spcPct val="0"/>
              </a:spcAft>
            </a:pPr>
            <a:r>
              <a:rPr lang="en-US" altLang="en-US" sz="1000" smtClean="0">
                <a:latin typeface="Calibri" panose="020F0502020204030204" pitchFamily="34" charset="0"/>
              </a:rPr>
              <a:t>Facilitator Guide</a:t>
            </a:r>
          </a:p>
          <a:p>
            <a:pPr fontAlgn="base">
              <a:spcBef>
                <a:spcPct val="0"/>
              </a:spcBef>
              <a:spcAft>
                <a:spcPct val="0"/>
              </a:spcAft>
            </a:pPr>
            <a:endParaRPr lang="en-US" altLang="en-US" sz="1000" smtClean="0">
              <a:latin typeface="Calibri" panose="020F0502020204030204" pitchFamily="34" charset="0"/>
            </a:endParaRPr>
          </a:p>
        </p:txBody>
      </p:sp>
      <p:sp>
        <p:nvSpPr>
          <p:cNvPr id="43013"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249612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&lt;Picture&gt;</a:t>
            </a:r>
          </a:p>
          <a:p>
            <a:pPr>
              <a:spcBef>
                <a:spcPct val="0"/>
              </a:spcBef>
            </a:pPr>
            <a:endParaRPr lang="en-US" altLang="en-US" smtClean="0"/>
          </a:p>
        </p:txBody>
      </p:sp>
      <p:sp>
        <p:nvSpPr>
          <p:cNvPr id="161796" name="Slide Number Placeholder 3"/>
          <p:cNvSpPr txBox="1">
            <a:spLocks noGrp="1"/>
          </p:cNvSpPr>
          <p:nvPr/>
        </p:nvSpPr>
        <p:spPr bwMode="auto">
          <a:xfrm>
            <a:off x="3938588" y="8804275"/>
            <a:ext cx="30273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fld id="{F25CC8F0-2236-48C4-82CB-2D746AFFC326}" type="slidenum">
              <a:rPr lang="en-US" altLang="en-US" sz="1200">
                <a:latin typeface="Calibri" panose="020F0502020204030204" pitchFamily="34" charset="0"/>
              </a:rPr>
              <a:pPr algn="r"/>
              <a:t>10</a:t>
            </a:fld>
            <a:endParaRPr lang="en-US" altLang="en-US" sz="1200">
              <a:latin typeface="Calibri" panose="020F0502020204030204" pitchFamily="34" charset="0"/>
            </a:endParaRPr>
          </a:p>
        </p:txBody>
      </p:sp>
      <p:sp>
        <p:nvSpPr>
          <p:cNvPr id="161797" name="Header Placeholder 1"/>
          <p:cNvSpPr txBox="1">
            <a:spLocks noGrp="1"/>
          </p:cNvSpPr>
          <p:nvPr/>
        </p:nvSpPr>
        <p:spPr bwMode="auto">
          <a:xfrm>
            <a:off x="0" y="0"/>
            <a:ext cx="3187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US" altLang="en-US" sz="1000">
                <a:latin typeface="Calibri" panose="020F0502020204030204" pitchFamily="34" charset="0"/>
              </a:rPr>
              <a:t>Everyday Bias for the Health Professions</a:t>
            </a:r>
          </a:p>
          <a:p>
            <a:r>
              <a:rPr lang="en-US" altLang="en-US" sz="1000">
                <a:latin typeface="Calibri" panose="020F0502020204030204" pitchFamily="34" charset="0"/>
              </a:rPr>
              <a:t>Facilitator Guide</a:t>
            </a:r>
          </a:p>
          <a:p>
            <a:endParaRPr lang="en-US" altLang="en-US" sz="1000">
              <a:latin typeface="Calibri" panose="020F0502020204030204" pitchFamily="34" charset="0"/>
            </a:endParaRPr>
          </a:p>
        </p:txBody>
      </p:sp>
      <p:sp>
        <p:nvSpPr>
          <p:cNvPr id="161798" name="Header Placeholder 1"/>
          <p:cNvSpPr txBox="1">
            <a:spLocks/>
          </p:cNvSpPr>
          <p:nvPr/>
        </p:nvSpPr>
        <p:spPr bwMode="auto">
          <a:xfrm>
            <a:off x="3797300" y="0"/>
            <a:ext cx="3187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a:r>
              <a:rPr lang="en-US" altLang="en-US" sz="1000">
                <a:latin typeface="Calibri" panose="020F0502020204030204" pitchFamily="34" charset="0"/>
              </a:rPr>
              <a:t>Cook Ross Inc. © 2015</a:t>
            </a:r>
          </a:p>
          <a:p>
            <a:pPr algn="r"/>
            <a:r>
              <a:rPr lang="en-US" altLang="en-US" sz="1000" i="1">
                <a:latin typeface="Calibri" panose="020F0502020204030204" pitchFamily="34" charset="0"/>
              </a:rPr>
              <a:t>May be used only with express permission.</a:t>
            </a:r>
          </a:p>
        </p:txBody>
      </p:sp>
    </p:spTree>
    <p:extLst>
      <p:ext uri="{BB962C8B-B14F-4D97-AF65-F5344CB8AC3E}">
        <p14:creationId xmlns:p14="http://schemas.microsoft.com/office/powerpoint/2010/main" val="108565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TIME: </a:t>
            </a:r>
            <a:r>
              <a:rPr lang="en-US" altLang="en-US" dirty="0" smtClean="0"/>
              <a:t>2 min</a:t>
            </a:r>
          </a:p>
          <a:p>
            <a:pPr>
              <a:spcBef>
                <a:spcPct val="0"/>
              </a:spcBef>
            </a:pPr>
            <a:endParaRPr lang="en-US" altLang="en-US" dirty="0" smtClean="0"/>
          </a:p>
          <a:p>
            <a:pPr>
              <a:spcBef>
                <a:spcPct val="0"/>
              </a:spcBef>
            </a:pPr>
            <a:r>
              <a:rPr lang="en-US" altLang="en-US" b="1" dirty="0" smtClean="0"/>
              <a:t>SAY: </a:t>
            </a:r>
            <a:r>
              <a:rPr lang="en-US" altLang="en-US" dirty="0" smtClean="0"/>
              <a:t>What patterns did you notice when you were watching your own perceptions? </a:t>
            </a:r>
          </a:p>
          <a:p>
            <a:pPr>
              <a:spcBef>
                <a:spcPct val="0"/>
              </a:spcBef>
            </a:pPr>
            <a:endParaRPr lang="en-US" altLang="en-US" dirty="0" smtClean="0"/>
          </a:p>
          <a:p>
            <a:pPr>
              <a:spcBef>
                <a:spcPct val="0"/>
              </a:spcBef>
            </a:pPr>
            <a:r>
              <a:rPr lang="en-US" altLang="en-US" dirty="0" smtClean="0"/>
              <a:t>SIMPLY GIVE YOUR</a:t>
            </a:r>
            <a:r>
              <a:rPr lang="en-US" altLang="en-US" baseline="0" dirty="0" smtClean="0"/>
              <a:t> REACTION – NOT ANYTHING ABOUT WHAT YOU MAY OR MAY NOT KNOW ABOUT THE FACES SHOWN, ETC.</a:t>
            </a:r>
            <a:endParaRPr lang="en-US" altLang="en-US" dirty="0" smtClean="0"/>
          </a:p>
          <a:p>
            <a:pPr>
              <a:spcBef>
                <a:spcPct val="0"/>
              </a:spcBef>
            </a:pPr>
            <a:endParaRPr lang="en-US" altLang="en-US" dirty="0" smtClean="0"/>
          </a:p>
          <a:p>
            <a:pPr>
              <a:spcBef>
                <a:spcPct val="0"/>
              </a:spcBef>
            </a:pPr>
            <a:r>
              <a:rPr lang="en-US" altLang="en-US" b="1" dirty="0" smtClean="0"/>
              <a:t>DO</a:t>
            </a:r>
            <a:r>
              <a:rPr lang="en-US" altLang="en-US" dirty="0" smtClean="0"/>
              <a:t>: Ask 3-4 participants to share what they reacted to when they saw the pictures, and comment appropriately. </a:t>
            </a:r>
          </a:p>
          <a:p>
            <a:pPr>
              <a:spcBef>
                <a:spcPct val="0"/>
              </a:spcBef>
            </a:pPr>
            <a:endParaRPr lang="en-US" altLang="en-US" dirty="0" smtClean="0"/>
          </a:p>
          <a:p>
            <a:pPr>
              <a:spcBef>
                <a:spcPct val="0"/>
              </a:spcBef>
            </a:pPr>
            <a:r>
              <a:rPr lang="en-US" altLang="en-US" b="1" dirty="0" smtClean="0"/>
              <a:t>SAY: </a:t>
            </a:r>
            <a:r>
              <a:rPr lang="en-US" altLang="en-US" dirty="0" smtClean="0"/>
              <a:t>Now I’m going to share with you a little bit about who each of these individuals are.</a:t>
            </a:r>
            <a:endParaRPr lang="en-US" altLang="en-US" b="1" dirty="0" smtClean="0"/>
          </a:p>
          <a:p>
            <a:pPr>
              <a:spcBef>
                <a:spcPct val="0"/>
              </a:spcBef>
            </a:pPr>
            <a:endParaRPr lang="en-US" altLang="en-US" dirty="0" smtClean="0"/>
          </a:p>
          <a:p>
            <a:pPr>
              <a:spcBef>
                <a:spcPct val="0"/>
              </a:spcBef>
            </a:pPr>
            <a:endParaRPr lang="en-US" altLang="en-US" dirty="0" smtClean="0"/>
          </a:p>
        </p:txBody>
      </p:sp>
      <p:sp>
        <p:nvSpPr>
          <p:cNvPr id="49155" name="Header Placeholder 1"/>
          <p:cNvSpPr>
            <a:spLocks noGrp="1"/>
          </p:cNvSpPr>
          <p:nvPr>
            <p:ph type="hdr" sz="quarter"/>
          </p:nvPr>
        </p:nvSpPr>
        <p:spPr bwMode="auto">
          <a:xfrm>
            <a:off x="0" y="0"/>
            <a:ext cx="3187700"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1" tIns="46476" rIns="92951" bIns="46476" numCol="1" anchor="t" anchorCtr="0" compatLnSpc="1">
            <a:prstTxWarp prst="textNoShape">
              <a:avLst/>
            </a:prstTxWarp>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fontAlgn="base">
              <a:spcBef>
                <a:spcPct val="0"/>
              </a:spcBef>
              <a:spcAft>
                <a:spcPct val="0"/>
              </a:spcAft>
            </a:pPr>
            <a:r>
              <a:rPr lang="en-US" altLang="en-US" sz="1000" smtClean="0">
                <a:latin typeface="Calibri" panose="020F0502020204030204" pitchFamily="34" charset="0"/>
              </a:rPr>
              <a:t>This is a pre-existing work of Cook Ross Inc. and may be used outside of this training session only with the express prior written permission of Cook Ross Inc.</a:t>
            </a:r>
          </a:p>
        </p:txBody>
      </p:sp>
      <p:sp>
        <p:nvSpPr>
          <p:cNvPr id="49156" name="Slide Number Placeholder 3"/>
          <p:cNvSpPr>
            <a:spLocks noGrp="1"/>
          </p:cNvSpPr>
          <p:nvPr>
            <p:ph type="sldNum" sz="quarter" idx="5"/>
          </p:nvPr>
        </p:nvSpPr>
        <p:spPr bwMode="auto">
          <a:xfrm>
            <a:off x="3957638" y="8820150"/>
            <a:ext cx="30273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3B8DA6B7-F364-4D7A-9E5B-299F9ADAB5F2}"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93349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 name="T22" fmla="*/ 0 w 372"/>
              <a:gd name="T23" fmla="*/ 0 h 166"/>
              <a:gd name="T24" fmla="*/ 372 w 372"/>
              <a:gd name="T2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8A34497D-9C03-4AD8-BF1D-8E4158B5453A}"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fld id="{2DF2196E-ED45-407E-9562-031B0900398F}" type="slidenum">
              <a:rPr lang="en-US" altLang="en-US"/>
              <a:pPr/>
              <a:t>‹#›</a:t>
            </a:fld>
            <a:endParaRPr lang="en-US" altLang="en-US"/>
          </a:p>
        </p:txBody>
      </p:sp>
    </p:spTree>
    <p:extLst>
      <p:ext uri="{BB962C8B-B14F-4D97-AF65-F5344CB8AC3E}">
        <p14:creationId xmlns:p14="http://schemas.microsoft.com/office/powerpoint/2010/main" val="120421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D6C23A-B9F9-4123-B7C8-81410ECC341A}"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1E8D81E6-F5C0-4621-89AF-F94BF7F8C3DA}" type="slidenum">
              <a:rPr lang="en-US" altLang="en-US"/>
              <a:pPr/>
              <a:t>‹#›</a:t>
            </a:fld>
            <a:endParaRPr lang="en-US" altLang="en-US"/>
          </a:p>
        </p:txBody>
      </p:sp>
    </p:spTree>
    <p:extLst>
      <p:ext uri="{BB962C8B-B14F-4D97-AF65-F5344CB8AC3E}">
        <p14:creationId xmlns:p14="http://schemas.microsoft.com/office/powerpoint/2010/main" val="220403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02C35036-1A16-458D-AA8D-2F52A337C148}" type="datetimeFigureOut">
              <a:rPr lang="en-US"/>
              <a:pPr>
                <a:defRPr/>
              </a:pPr>
              <a:t>3/29/2017</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fld id="{33EAA4B1-45FE-4F0E-89EA-659DD3EE6671}" type="slidenum">
              <a:rPr lang="en-US" altLang="en-US"/>
              <a:pPr/>
              <a:t>‹#›</a:t>
            </a:fld>
            <a:endParaRPr lang="en-US" altLang="en-US"/>
          </a:p>
        </p:txBody>
      </p:sp>
    </p:spTree>
    <p:extLst>
      <p:ext uri="{BB962C8B-B14F-4D97-AF65-F5344CB8AC3E}">
        <p14:creationId xmlns:p14="http://schemas.microsoft.com/office/powerpoint/2010/main" val="417935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04C9C3C-F4C2-4546-91D5-B1F7C6DD6129}" type="datetimeFigureOut">
              <a:rPr lang="en-US"/>
              <a:pPr>
                <a:defRPr/>
              </a:pPr>
              <a:t>3/29/2017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3B257C0F-3285-4419-B6E0-45F8C1DB2CA1}" type="slidenum">
              <a:rPr lang="en-US" altLang="en-US"/>
              <a:pPr/>
              <a:t>‹#›</a:t>
            </a:fld>
            <a:endParaRPr lang="en-US" altLang="en-US"/>
          </a:p>
        </p:txBody>
      </p:sp>
    </p:spTree>
    <p:extLst>
      <p:ext uri="{BB962C8B-B14F-4D97-AF65-F5344CB8AC3E}">
        <p14:creationId xmlns:p14="http://schemas.microsoft.com/office/powerpoint/2010/main" val="1957241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fld id="{47FDBEDC-640E-4507-BB15-9DEF8A3726AA}" type="datetimeFigureOut">
              <a:rPr lang="en-US"/>
              <a:pPr>
                <a:defRPr/>
              </a:pPr>
              <a:t>3/29/2017</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fld id="{AEDBEC4B-257B-4F4C-B0CE-14932EF79CE6}" type="slidenum">
              <a:rPr lang="en-US" altLang="en-US"/>
              <a:pPr/>
              <a:t>‹#›</a:t>
            </a:fld>
            <a:endParaRPr lang="en-US" altLang="en-US"/>
          </a:p>
        </p:txBody>
      </p:sp>
    </p:spTree>
    <p:extLst>
      <p:ext uri="{BB962C8B-B14F-4D97-AF65-F5344CB8AC3E}">
        <p14:creationId xmlns:p14="http://schemas.microsoft.com/office/powerpoint/2010/main" val="411377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fld id="{7C4B5E54-2F0F-4816-B7BA-A1C24FE4FE14}" type="datetimeFigureOut">
              <a:rPr lang="en-US"/>
              <a:pPr>
                <a:defRPr/>
              </a:pPr>
              <a:t>3/29/2017</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fld id="{CFE7E3C1-EFC3-44A0-9249-1165B8EB0589}" type="slidenum">
              <a:rPr lang="en-US" altLang="en-US"/>
              <a:pPr/>
              <a:t>‹#›</a:t>
            </a:fld>
            <a:endParaRPr lang="en-US" altLang="en-US"/>
          </a:p>
        </p:txBody>
      </p:sp>
    </p:spTree>
    <p:extLst>
      <p:ext uri="{BB962C8B-B14F-4D97-AF65-F5344CB8AC3E}">
        <p14:creationId xmlns:p14="http://schemas.microsoft.com/office/powerpoint/2010/main" val="342807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0346C17-0D06-45A0-9A28-929A1B5449BF}"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5E585FB-C1C7-45C0-800D-A98D9A649806}" type="slidenum">
              <a:rPr lang="en-US" altLang="en-US"/>
              <a:pPr/>
              <a:t>‹#›</a:t>
            </a:fld>
            <a:endParaRPr lang="en-US" altLang="en-US"/>
          </a:p>
        </p:txBody>
      </p:sp>
    </p:spTree>
    <p:extLst>
      <p:ext uri="{BB962C8B-B14F-4D97-AF65-F5344CB8AC3E}">
        <p14:creationId xmlns:p14="http://schemas.microsoft.com/office/powerpoint/2010/main" val="4051917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5D27305-41B3-4F6B-8A72-F234F659610C}"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71FA8F6-4803-4F9B-BD1B-F88FC7F326FF}" type="slidenum">
              <a:rPr lang="en-US" altLang="en-US"/>
              <a:pPr/>
              <a:t>‹#›</a:t>
            </a:fld>
            <a:endParaRPr lang="en-US" altLang="en-US"/>
          </a:p>
        </p:txBody>
      </p:sp>
    </p:spTree>
    <p:extLst>
      <p:ext uri="{BB962C8B-B14F-4D97-AF65-F5344CB8AC3E}">
        <p14:creationId xmlns:p14="http://schemas.microsoft.com/office/powerpoint/2010/main" val="2859923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6324600"/>
            <a:ext cx="21351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6400" y="304800"/>
            <a:ext cx="11379200" cy="1143000"/>
          </a:xfrm>
        </p:spPr>
        <p:txBody>
          <a:bodyPr>
            <a:normAutofit/>
          </a:bodyPr>
          <a:lstStyle>
            <a:lvl1pPr>
              <a:defRPr sz="3600" b="1">
                <a:solidFill>
                  <a:srgbClr val="27245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400" y="1600200"/>
            <a:ext cx="11379200" cy="4648200"/>
          </a:xfrm>
        </p:spPr>
        <p:txBody>
          <a:bodyPr/>
          <a:lstStyle>
            <a:lvl1pPr>
              <a:buClr>
                <a:srgbClr val="272453"/>
              </a:buClr>
              <a:defRPr sz="3000"/>
            </a:lvl1pPr>
            <a:lvl2pPr>
              <a:buClr>
                <a:srgbClr val="272453"/>
              </a:buClr>
              <a:defRPr/>
            </a:lvl2pPr>
            <a:lvl3pPr marL="1143000" indent="-228600">
              <a:buClr>
                <a:srgbClr val="272453"/>
              </a:buClr>
              <a:buFont typeface="Courier New" pitchFamily="49" charset="0"/>
              <a:buChar char="o"/>
              <a:defRPr/>
            </a:lvl3pPr>
            <a:lvl4pPr marL="1600200" indent="-228600">
              <a:buClr>
                <a:srgbClr val="272453"/>
              </a:buClr>
              <a:buFont typeface="Arial" pitchFamily="34" charset="0"/>
              <a:buChar char="•"/>
              <a:defRPr/>
            </a:lvl4pPr>
            <a:lvl5pPr marL="2057400" indent="-228600">
              <a:buClr>
                <a:srgbClr val="272453"/>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304800" y="6296591"/>
            <a:ext cx="3149600" cy="381000"/>
          </a:xfrm>
        </p:spPr>
        <p:txBody>
          <a:bodyPr rtlCol="0">
            <a:noAutofit/>
          </a:bodyPr>
          <a:lstStyle>
            <a:lvl1pPr marL="0" indent="0">
              <a:buNone/>
              <a:defRPr sz="1800"/>
            </a:lvl1pPr>
          </a:lstStyle>
          <a:p>
            <a:pPr lvl="0"/>
            <a:r>
              <a:rPr lang="en-US" noProof="0" dirty="0" smtClean="0"/>
              <a:t>Click icon to add picture</a:t>
            </a:r>
            <a:endParaRPr lang="en-US" noProof="0" dirty="0"/>
          </a:p>
        </p:txBody>
      </p:sp>
      <p:sp>
        <p:nvSpPr>
          <p:cNvPr id="7" name="Slide Number Placeholder 5"/>
          <p:cNvSpPr>
            <a:spLocks noGrp="1"/>
          </p:cNvSpPr>
          <p:nvPr>
            <p:ph type="sldNum" sz="quarter" idx="11"/>
          </p:nvPr>
        </p:nvSpPr>
        <p:spPr>
          <a:xfrm>
            <a:off x="6705600" y="6324600"/>
            <a:ext cx="2844800" cy="365125"/>
          </a:xfrm>
        </p:spPr>
        <p:txBody>
          <a:bodyPr/>
          <a:lstStyle>
            <a:lvl1pPr>
              <a:defRPr sz="1200">
                <a:solidFill>
                  <a:srgbClr val="898989"/>
                </a:solidFill>
              </a:defRPr>
            </a:lvl1pPr>
          </a:lstStyle>
          <a:p>
            <a:fld id="{5FE34B32-87DF-41F6-B1FA-DFAF778F6B46}" type="slidenum">
              <a:rPr lang="en-US" altLang="en-US"/>
              <a:pPr/>
              <a:t>‹#›</a:t>
            </a:fld>
            <a:endParaRPr lang="en-US" altLang="en-US"/>
          </a:p>
        </p:txBody>
      </p:sp>
    </p:spTree>
    <p:extLst>
      <p:ext uri="{BB962C8B-B14F-4D97-AF65-F5344CB8AC3E}">
        <p14:creationId xmlns:p14="http://schemas.microsoft.com/office/powerpoint/2010/main" val="2637079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6324600"/>
            <a:ext cx="21351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6400" y="304800"/>
            <a:ext cx="11379200" cy="1143000"/>
          </a:xfrm>
        </p:spPr>
        <p:txBody>
          <a:bodyPr>
            <a:normAutofit/>
          </a:bodyPr>
          <a:lstStyle>
            <a:lvl1pPr>
              <a:defRPr sz="3600" b="1">
                <a:solidFill>
                  <a:srgbClr val="27245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400" y="1600200"/>
            <a:ext cx="11379200" cy="4648200"/>
          </a:xfrm>
        </p:spPr>
        <p:txBody>
          <a:bodyPr/>
          <a:lstStyle>
            <a:lvl1pPr>
              <a:buClr>
                <a:srgbClr val="272453"/>
              </a:buClr>
              <a:defRPr sz="3000"/>
            </a:lvl1pPr>
            <a:lvl2pPr>
              <a:buClr>
                <a:srgbClr val="272453"/>
              </a:buClr>
              <a:defRPr/>
            </a:lvl2pPr>
            <a:lvl3pPr marL="1143000" indent="-228600">
              <a:buClr>
                <a:srgbClr val="272453"/>
              </a:buClr>
              <a:buFont typeface="Courier New" pitchFamily="49" charset="0"/>
              <a:buChar char="o"/>
              <a:defRPr/>
            </a:lvl3pPr>
            <a:lvl4pPr marL="1600200" indent="-228600">
              <a:buClr>
                <a:srgbClr val="272453"/>
              </a:buClr>
              <a:buFont typeface="Arial" pitchFamily="34" charset="0"/>
              <a:buChar char="•"/>
              <a:defRPr/>
            </a:lvl4pPr>
            <a:lvl5pPr marL="2057400" indent="-228600">
              <a:buClr>
                <a:srgbClr val="272453"/>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304800" y="6296591"/>
            <a:ext cx="3149600" cy="381000"/>
          </a:xfrm>
        </p:spPr>
        <p:txBody>
          <a:bodyPr rtlCol="0">
            <a:noAutofit/>
          </a:bodyPr>
          <a:lstStyle>
            <a:lvl1pPr marL="0" indent="0">
              <a:buNone/>
              <a:defRPr sz="1800"/>
            </a:lvl1pPr>
          </a:lstStyle>
          <a:p>
            <a:pPr lvl="0"/>
            <a:r>
              <a:rPr lang="en-US" noProof="0" dirty="0" smtClean="0"/>
              <a:t>Click icon to add picture</a:t>
            </a:r>
            <a:endParaRPr lang="en-US" noProof="0" dirty="0"/>
          </a:p>
        </p:txBody>
      </p:sp>
      <p:sp>
        <p:nvSpPr>
          <p:cNvPr id="7" name="Slide Number Placeholder 5"/>
          <p:cNvSpPr>
            <a:spLocks noGrp="1"/>
          </p:cNvSpPr>
          <p:nvPr>
            <p:ph type="sldNum" sz="quarter" idx="11"/>
          </p:nvPr>
        </p:nvSpPr>
        <p:spPr>
          <a:xfrm>
            <a:off x="6705600" y="6324600"/>
            <a:ext cx="2844800" cy="365125"/>
          </a:xfrm>
        </p:spPr>
        <p:txBody>
          <a:bodyPr/>
          <a:lstStyle>
            <a:lvl1pPr>
              <a:defRPr sz="1200">
                <a:solidFill>
                  <a:srgbClr val="898989"/>
                </a:solidFill>
              </a:defRPr>
            </a:lvl1pPr>
          </a:lstStyle>
          <a:p>
            <a:fld id="{72180804-223D-4765-A6A2-8BEE3E8914A9}" type="slidenum">
              <a:rPr lang="en-US" altLang="en-US"/>
              <a:pPr/>
              <a:t>‹#›</a:t>
            </a:fld>
            <a:endParaRPr lang="en-US" altLang="en-US"/>
          </a:p>
        </p:txBody>
      </p:sp>
    </p:spTree>
    <p:extLst>
      <p:ext uri="{BB962C8B-B14F-4D97-AF65-F5344CB8AC3E}">
        <p14:creationId xmlns:p14="http://schemas.microsoft.com/office/powerpoint/2010/main" val="1140110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6324600"/>
            <a:ext cx="21351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6400" y="304800"/>
            <a:ext cx="11379200" cy="1143000"/>
          </a:xfrm>
        </p:spPr>
        <p:txBody>
          <a:bodyPr>
            <a:normAutofit/>
          </a:bodyPr>
          <a:lstStyle>
            <a:lvl1pPr>
              <a:defRPr sz="3600" b="1">
                <a:solidFill>
                  <a:srgbClr val="27245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400" y="1600200"/>
            <a:ext cx="11379200" cy="4648200"/>
          </a:xfrm>
        </p:spPr>
        <p:txBody>
          <a:bodyPr/>
          <a:lstStyle>
            <a:lvl1pPr>
              <a:buClr>
                <a:srgbClr val="272453"/>
              </a:buClr>
              <a:defRPr sz="3000"/>
            </a:lvl1pPr>
            <a:lvl2pPr>
              <a:buClr>
                <a:srgbClr val="272453"/>
              </a:buClr>
              <a:defRPr/>
            </a:lvl2pPr>
            <a:lvl3pPr marL="1143000" indent="-228600">
              <a:buClr>
                <a:srgbClr val="272453"/>
              </a:buClr>
              <a:buFont typeface="Courier New" pitchFamily="49" charset="0"/>
              <a:buChar char="o"/>
              <a:defRPr/>
            </a:lvl3pPr>
            <a:lvl4pPr marL="1600200" indent="-228600">
              <a:buClr>
                <a:srgbClr val="272453"/>
              </a:buClr>
              <a:buFont typeface="Arial" pitchFamily="34" charset="0"/>
              <a:buChar char="•"/>
              <a:defRPr/>
            </a:lvl4pPr>
            <a:lvl5pPr marL="2057400" indent="-228600">
              <a:buClr>
                <a:srgbClr val="272453"/>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304800" y="6296591"/>
            <a:ext cx="3149600" cy="381000"/>
          </a:xfrm>
        </p:spPr>
        <p:txBody>
          <a:bodyPr rtlCol="0">
            <a:noAutofit/>
          </a:bodyPr>
          <a:lstStyle>
            <a:lvl1pPr marL="0" indent="0">
              <a:buNone/>
              <a:defRPr sz="1800"/>
            </a:lvl1pPr>
          </a:lstStyle>
          <a:p>
            <a:pPr lvl="0"/>
            <a:r>
              <a:rPr lang="en-US" noProof="0" dirty="0" smtClean="0"/>
              <a:t>Click icon to add picture</a:t>
            </a:r>
            <a:endParaRPr lang="en-US" noProof="0" dirty="0"/>
          </a:p>
        </p:txBody>
      </p:sp>
      <p:sp>
        <p:nvSpPr>
          <p:cNvPr id="7" name="Slide Number Placeholder 5"/>
          <p:cNvSpPr>
            <a:spLocks noGrp="1"/>
          </p:cNvSpPr>
          <p:nvPr>
            <p:ph type="sldNum" sz="quarter" idx="11"/>
          </p:nvPr>
        </p:nvSpPr>
        <p:spPr>
          <a:xfrm>
            <a:off x="6705600" y="6324600"/>
            <a:ext cx="2844800" cy="365125"/>
          </a:xfrm>
        </p:spPr>
        <p:txBody>
          <a:bodyPr/>
          <a:lstStyle>
            <a:lvl1pPr>
              <a:defRPr sz="1200">
                <a:solidFill>
                  <a:srgbClr val="898989"/>
                </a:solidFill>
              </a:defRPr>
            </a:lvl1pPr>
          </a:lstStyle>
          <a:p>
            <a:fld id="{EDDCDB10-AFF6-42F0-9F7F-1526EE187E2C}" type="slidenum">
              <a:rPr lang="en-US" altLang="en-US"/>
              <a:pPr/>
              <a:t>‹#›</a:t>
            </a:fld>
            <a:endParaRPr lang="en-US" altLang="en-US"/>
          </a:p>
        </p:txBody>
      </p:sp>
    </p:spTree>
    <p:extLst>
      <p:ext uri="{BB962C8B-B14F-4D97-AF65-F5344CB8AC3E}">
        <p14:creationId xmlns:p14="http://schemas.microsoft.com/office/powerpoint/2010/main" val="71082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43FC809-A8CA-4C19-BF2D-5C652288FD3B}"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A6253F-FFDE-4A26-AB75-45A876D56E28}" type="slidenum">
              <a:rPr lang="en-US" altLang="en-US"/>
              <a:pPr/>
              <a:t>‹#›</a:t>
            </a:fld>
            <a:endParaRPr lang="en-US" altLang="en-US"/>
          </a:p>
        </p:txBody>
      </p:sp>
    </p:spTree>
    <p:extLst>
      <p:ext uri="{BB962C8B-B14F-4D97-AF65-F5344CB8AC3E}">
        <p14:creationId xmlns:p14="http://schemas.microsoft.com/office/powerpoint/2010/main" val="3656652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6324600"/>
            <a:ext cx="21288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buClr>
                <a:srgbClr val="272453"/>
              </a:buClr>
              <a:defRPr sz="3000"/>
            </a:lvl1pPr>
            <a:lvl2pPr>
              <a:buClr>
                <a:srgbClr val="272453"/>
              </a:buClr>
              <a:defRPr sz="2800"/>
            </a:lvl2pPr>
            <a:lvl3pPr marL="1143000" indent="-228600">
              <a:buClr>
                <a:srgbClr val="272453"/>
              </a:buClr>
              <a:buFont typeface="Courier New" pitchFamily="49" charset="0"/>
              <a:buChar char="o"/>
              <a:defRPr sz="2400"/>
            </a:lvl3pPr>
            <a:lvl4pPr marL="1600200" indent="-228600">
              <a:buClr>
                <a:srgbClr val="272453"/>
              </a:buClr>
              <a:buFont typeface="Arial" pitchFamily="34" charset="0"/>
              <a:buChar char="•"/>
              <a:defRPr sz="2000"/>
            </a:lvl4pPr>
            <a:lvl5pPr marL="2057400" indent="-228600">
              <a:buClr>
                <a:srgbClr val="272453"/>
              </a:buClr>
              <a:buFont typeface="Wingdings" pitchFamily="2" charset="2"/>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Picture Placeholder 4"/>
          <p:cNvSpPr>
            <a:spLocks noGrp="1"/>
          </p:cNvSpPr>
          <p:nvPr>
            <p:ph type="pic" sz="quarter" idx="10"/>
          </p:nvPr>
        </p:nvSpPr>
        <p:spPr>
          <a:xfrm>
            <a:off x="304800" y="6296591"/>
            <a:ext cx="3149600" cy="381000"/>
          </a:xfrm>
        </p:spPr>
        <p:txBody>
          <a:bodyPr rtlCol="0">
            <a:noAutofit/>
          </a:bodyPr>
          <a:lstStyle>
            <a:lvl1pPr marL="0" indent="0">
              <a:buNone/>
              <a:defRPr sz="18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81755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ACEDC4-F1D8-4BBE-BFBD-8DFDFB371200}"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F141192D-30A6-418E-9CEC-7DA33FD8258B}" type="slidenum">
              <a:rPr lang="en-US" altLang="en-US"/>
              <a:pPr/>
              <a:t>‹#›</a:t>
            </a:fld>
            <a:endParaRPr lang="en-US" altLang="en-US"/>
          </a:p>
        </p:txBody>
      </p:sp>
    </p:spTree>
    <p:extLst>
      <p:ext uri="{BB962C8B-B14F-4D97-AF65-F5344CB8AC3E}">
        <p14:creationId xmlns:p14="http://schemas.microsoft.com/office/powerpoint/2010/main" val="365502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AE533A20-CB43-4EF2-AF72-E476770F80C8}" type="datetimeFigureOut">
              <a:rPr lang="en-US"/>
              <a:pPr>
                <a:defRPr/>
              </a:pPr>
              <a:t>3/29/2017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712A355-6059-455F-894A-22609584C7A9}" type="slidenum">
              <a:rPr lang="en-US" altLang="en-US"/>
              <a:pPr/>
              <a:t>‹#›</a:t>
            </a:fld>
            <a:endParaRPr lang="en-US" altLang="en-US"/>
          </a:p>
        </p:txBody>
      </p:sp>
    </p:spTree>
    <p:extLst>
      <p:ext uri="{BB962C8B-B14F-4D97-AF65-F5344CB8AC3E}">
        <p14:creationId xmlns:p14="http://schemas.microsoft.com/office/powerpoint/2010/main" val="394310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BD7BD086-2D15-4B8F-BF35-4F591DC7D682}" type="datetimeFigureOut">
              <a:rPr lang="en-US"/>
              <a:pPr>
                <a:defRPr/>
              </a:pPr>
              <a:t>3/29/2017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2DBB7B0F-B1B5-4072-98BD-90221B299BBE}" type="slidenum">
              <a:rPr lang="en-US" altLang="en-US"/>
              <a:pPr/>
              <a:t>‹#›</a:t>
            </a:fld>
            <a:endParaRPr lang="en-US" altLang="en-US"/>
          </a:p>
        </p:txBody>
      </p:sp>
    </p:spTree>
    <p:extLst>
      <p:ext uri="{BB962C8B-B14F-4D97-AF65-F5344CB8AC3E}">
        <p14:creationId xmlns:p14="http://schemas.microsoft.com/office/powerpoint/2010/main" val="410165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6A7DE61-4335-484E-8048-EE13FACF53D3}" type="datetimeFigureOut">
              <a:rPr lang="en-US"/>
              <a:pPr>
                <a:defRPr/>
              </a:pPr>
              <a:t>3/29/2017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40E23DF-262C-4217-86D1-A9949FE6F78B}" type="slidenum">
              <a:rPr lang="en-US" altLang="en-US"/>
              <a:pPr/>
              <a:t>‹#›</a:t>
            </a:fld>
            <a:endParaRPr lang="en-US" altLang="en-US"/>
          </a:p>
        </p:txBody>
      </p:sp>
    </p:spTree>
    <p:extLst>
      <p:ext uri="{BB962C8B-B14F-4D97-AF65-F5344CB8AC3E}">
        <p14:creationId xmlns:p14="http://schemas.microsoft.com/office/powerpoint/2010/main" val="342899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p:cNvSpPr>
            <a:spLocks noGrp="1"/>
          </p:cNvSpPr>
          <p:nvPr>
            <p:ph type="dt" sz="half" idx="10"/>
          </p:nvPr>
        </p:nvSpPr>
        <p:spPr/>
        <p:txBody>
          <a:bodyPr/>
          <a:lstStyle>
            <a:lvl1pPr>
              <a:defRPr/>
            </a:lvl1pPr>
          </a:lstStyle>
          <a:p>
            <a:pPr>
              <a:defRPr/>
            </a:pPr>
            <a:fld id="{2552D6C3-59DE-4090-BA84-CEF0B8E7983D}" type="datetimeFigureOut">
              <a:rPr lang="en-US"/>
              <a:pPr>
                <a:defRPr/>
              </a:pPr>
              <a:t>3/29/2017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98DDC56A-1CFE-4C92-BD67-899641AD26FC}" type="slidenum">
              <a:rPr lang="en-US" altLang="en-US"/>
              <a:pPr/>
              <a:t>‹#›</a:t>
            </a:fld>
            <a:endParaRPr lang="en-US" altLang="en-US"/>
          </a:p>
        </p:txBody>
      </p:sp>
    </p:spTree>
    <p:extLst>
      <p:ext uri="{BB962C8B-B14F-4D97-AF65-F5344CB8AC3E}">
        <p14:creationId xmlns:p14="http://schemas.microsoft.com/office/powerpoint/2010/main" val="95347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9443E29-5077-4264-8BAD-2BEC18D2F24B}" type="datetimeFigureOut">
              <a:rPr lang="en-US"/>
              <a:pPr>
                <a:defRPr/>
              </a:pPr>
              <a:t>3/29/2017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C07E4E46-D4FE-4B58-9109-4B963924E3EE}" type="slidenum">
              <a:rPr lang="en-US" altLang="en-US"/>
              <a:pPr/>
              <a:t>‹#›</a:t>
            </a:fld>
            <a:endParaRPr lang="en-US" altLang="en-US"/>
          </a:p>
        </p:txBody>
      </p:sp>
    </p:spTree>
    <p:extLst>
      <p:ext uri="{BB962C8B-B14F-4D97-AF65-F5344CB8AC3E}">
        <p14:creationId xmlns:p14="http://schemas.microsoft.com/office/powerpoint/2010/main" val="418687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FBA74E1-5F17-4D7D-94E6-7822A5731312}" type="datetimeFigureOut">
              <a:rPr lang="en-US"/>
              <a:pPr>
                <a:defRPr/>
              </a:pPr>
              <a:t>3/29/2017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BE8FC0BB-9D43-4340-8404-33F6A317BC79}" type="slidenum">
              <a:rPr lang="en-US" altLang="en-US"/>
              <a:pPr/>
              <a:t>‹#›</a:t>
            </a:fld>
            <a:endParaRPr lang="en-US" altLang="en-US"/>
          </a:p>
        </p:txBody>
      </p:sp>
    </p:spTree>
    <p:extLst>
      <p:ext uri="{BB962C8B-B14F-4D97-AF65-F5344CB8AC3E}">
        <p14:creationId xmlns:p14="http://schemas.microsoft.com/office/powerpoint/2010/main" val="266297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 name="T12" fmla="*/ 0 w 22"/>
                <a:gd name="T13" fmla="*/ 0 h 136"/>
                <a:gd name="T14" fmla="*/ 22 w 22"/>
                <a:gd name="T15" fmla="*/ 136 h 136"/>
              </a:gdLst>
              <a:ahLst/>
              <a:cxnLst>
                <a:cxn ang="0">
                  <a:pos x="T0" y="T1"/>
                </a:cxn>
                <a:cxn ang="0">
                  <a:pos x="T2" y="T3"/>
                </a:cxn>
                <a:cxn ang="0">
                  <a:pos x="T4" y="T5"/>
                </a:cxn>
                <a:cxn ang="0">
                  <a:pos x="T6" y="T7"/>
                </a:cxn>
                <a:cxn ang="0">
                  <a:pos x="T8" y="T9"/>
                </a:cxn>
                <a:cxn ang="0">
                  <a:pos x="T10" y="T11"/>
                </a:cxn>
              </a:cxnLst>
              <a:rect l="T12" t="T13" r="T14" b="T15"/>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 name="T14" fmla="*/ 0 w 140"/>
                <a:gd name="T15" fmla="*/ 0 h 504"/>
                <a:gd name="T16" fmla="*/ 140 w 140"/>
                <a:gd name="T17" fmla="*/ 504 h 504"/>
              </a:gdLst>
              <a:ahLst/>
              <a:cxnLst>
                <a:cxn ang="0">
                  <a:pos x="T0" y="T1"/>
                </a:cxn>
                <a:cxn ang="0">
                  <a:pos x="T2" y="T3"/>
                </a:cxn>
                <a:cxn ang="0">
                  <a:pos x="T4" y="T5"/>
                </a:cxn>
                <a:cxn ang="0">
                  <a:pos x="T6" y="T7"/>
                </a:cxn>
                <a:cxn ang="0">
                  <a:pos x="T8" y="T9"/>
                </a:cxn>
                <a:cxn ang="0">
                  <a:pos x="T10" y="T11"/>
                </a:cxn>
                <a:cxn ang="0">
                  <a:pos x="T12" y="T13"/>
                </a:cxn>
              </a:cxnLst>
              <a:rect l="T14" t="T15" r="T16" b="T17"/>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 name="T16" fmla="*/ 0 w 132"/>
                <a:gd name="T17" fmla="*/ 0 h 308"/>
                <a:gd name="T18" fmla="*/ 132 w 132"/>
                <a:gd name="T19"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 name="T8" fmla="*/ 0 w 37"/>
                <a:gd name="T9" fmla="*/ 0 h 79"/>
                <a:gd name="T10" fmla="*/ 37 w 37"/>
                <a:gd name="T11" fmla="*/ 79 h 79"/>
              </a:gdLst>
              <a:ahLst/>
              <a:cxnLst>
                <a:cxn ang="0">
                  <a:pos x="T0" y="T1"/>
                </a:cxn>
                <a:cxn ang="0">
                  <a:pos x="T2" y="T3"/>
                </a:cxn>
                <a:cxn ang="0">
                  <a:pos x="T4" y="T5"/>
                </a:cxn>
                <a:cxn ang="0">
                  <a:pos x="T6" y="T7"/>
                </a:cxn>
              </a:cxnLst>
              <a:rect l="T8" t="T9" r="T10" b="T11"/>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 name="T22" fmla="*/ 0 w 178"/>
                <a:gd name="T23" fmla="*/ 0 h 722"/>
                <a:gd name="T24" fmla="*/ 178 w 178"/>
                <a:gd name="T2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 name="T20" fmla="*/ 0 w 23"/>
                <a:gd name="T21" fmla="*/ 0 h 635"/>
                <a:gd name="T22" fmla="*/ 23 w 23"/>
                <a:gd name="T23"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 name="T12" fmla="*/ 0 w 17"/>
                <a:gd name="T13" fmla="*/ 0 h 107"/>
                <a:gd name="T14" fmla="*/ 17 w 17"/>
                <a:gd name="T15" fmla="*/ 107 h 107"/>
              </a:gdLst>
              <a:ahLst/>
              <a:cxnLst>
                <a:cxn ang="0">
                  <a:pos x="T0" y="T1"/>
                </a:cxn>
                <a:cxn ang="0">
                  <a:pos x="T2" y="T3"/>
                </a:cxn>
                <a:cxn ang="0">
                  <a:pos x="T4" y="T5"/>
                </a:cxn>
                <a:cxn ang="0">
                  <a:pos x="T6" y="T7"/>
                </a:cxn>
                <a:cxn ang="0">
                  <a:pos x="T8" y="T9"/>
                </a:cxn>
                <a:cxn ang="0">
                  <a:pos x="T10" y="T11"/>
                </a:cxn>
              </a:cxnLst>
              <a:rect l="T12" t="T13" r="T14" b="T15"/>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 name="T20" fmla="*/ 0 w 41"/>
                <a:gd name="T21" fmla="*/ 0 h 222"/>
                <a:gd name="T22" fmla="*/ 41 w 41"/>
                <a:gd name="T2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 name="T34" fmla="*/ 0 w 450"/>
                <a:gd name="T35" fmla="*/ 0 h 878"/>
                <a:gd name="T36" fmla="*/ 450 w 450"/>
                <a:gd name="T37" fmla="*/ 878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 name="T8" fmla="*/ 0 w 35"/>
                <a:gd name="T9" fmla="*/ 0 h 73"/>
                <a:gd name="T10" fmla="*/ 35 w 35"/>
                <a:gd name="T11" fmla="*/ 73 h 73"/>
              </a:gdLst>
              <a:ahLst/>
              <a:cxnLst>
                <a:cxn ang="0">
                  <a:pos x="T0" y="T1"/>
                </a:cxn>
                <a:cxn ang="0">
                  <a:pos x="T2" y="T3"/>
                </a:cxn>
                <a:cxn ang="0">
                  <a:pos x="T4" y="T5"/>
                </a:cxn>
                <a:cxn ang="0">
                  <a:pos x="T6" y="T7"/>
                </a:cxn>
              </a:cxnLst>
              <a:rect l="T8" t="T9" r="T10" b="T11"/>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 name="T12" fmla="*/ 0 w 8"/>
                <a:gd name="T13" fmla="*/ 0 h 48"/>
                <a:gd name="T14" fmla="*/ 8 w 8"/>
                <a:gd name="T15" fmla="*/ 48 h 48"/>
              </a:gdLst>
              <a:ahLst/>
              <a:cxnLst>
                <a:cxn ang="0">
                  <a:pos x="T0" y="T1"/>
                </a:cxn>
                <a:cxn ang="0">
                  <a:pos x="T2" y="T3"/>
                </a:cxn>
                <a:cxn ang="0">
                  <a:pos x="T4" y="T5"/>
                </a:cxn>
                <a:cxn ang="0">
                  <a:pos x="T6" y="T7"/>
                </a:cxn>
                <a:cxn ang="0">
                  <a:pos x="T8" y="T9"/>
                </a:cxn>
                <a:cxn ang="0">
                  <a:pos x="T10" y="T11"/>
                </a:cxn>
              </a:cxnLst>
              <a:rect l="T12" t="T13" r="T14" b="T15"/>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 name="T16" fmla="*/ 0 w 52"/>
                <a:gd name="T17" fmla="*/ 0 h 135"/>
                <a:gd name="T18" fmla="*/ 52 w 52"/>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 name="T30" fmla="*/ 0 w 103"/>
                <a:gd name="T31" fmla="*/ 0 h 920"/>
                <a:gd name="T32" fmla="*/ 103 w 103"/>
                <a:gd name="T33"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 name="T16" fmla="*/ 0 w 88"/>
                <a:gd name="T17" fmla="*/ 0 h 330"/>
                <a:gd name="T18" fmla="*/ 88 w 88"/>
                <a:gd name="T19" fmla="*/ 330 h 33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 name="T16" fmla="*/ 0 w 90"/>
                <a:gd name="T17" fmla="*/ 0 h 207"/>
                <a:gd name="T18" fmla="*/ 90 w 90"/>
                <a:gd name="T19" fmla="*/ 207 h 20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 name="T22" fmla="*/ 0 w 115"/>
                <a:gd name="T23" fmla="*/ 0 h 467"/>
                <a:gd name="T24" fmla="*/ 115 w 115"/>
                <a:gd name="T25"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 name="T26" fmla="*/ 0 w 36"/>
                <a:gd name="T27" fmla="*/ 0 h 633"/>
                <a:gd name="T28" fmla="*/ 36 w 36"/>
                <a:gd name="T2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 name="T8" fmla="*/ 0 w 28"/>
                <a:gd name="T9" fmla="*/ 0 h 59"/>
                <a:gd name="T10" fmla="*/ 28 w 28"/>
                <a:gd name="T11" fmla="*/ 59 h 59"/>
              </a:gdLst>
              <a:ahLst/>
              <a:cxnLst>
                <a:cxn ang="0">
                  <a:pos x="T0" y="T1"/>
                </a:cxn>
                <a:cxn ang="0">
                  <a:pos x="T2" y="T3"/>
                </a:cxn>
                <a:cxn ang="0">
                  <a:pos x="T4" y="T5"/>
                </a:cxn>
                <a:cxn ang="0">
                  <a:pos x="T6" y="T7"/>
                </a:cxn>
              </a:cxnLst>
              <a:rect l="T8" t="T9" r="T10" b="T11"/>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 name="T14" fmla="*/ 0 w 17"/>
                <a:gd name="T15" fmla="*/ 0 h 107"/>
                <a:gd name="T16" fmla="*/ 17 w 17"/>
                <a:gd name="T17" fmla="*/ 107 h 107"/>
              </a:gdLst>
              <a:ahLst/>
              <a:cxnLst>
                <a:cxn ang="0">
                  <a:pos x="T0" y="T1"/>
                </a:cxn>
                <a:cxn ang="0">
                  <a:pos x="T2" y="T3"/>
                </a:cxn>
                <a:cxn ang="0">
                  <a:pos x="T4" y="T5"/>
                </a:cxn>
                <a:cxn ang="0">
                  <a:pos x="T6" y="T7"/>
                </a:cxn>
                <a:cxn ang="0">
                  <a:pos x="T8" y="T9"/>
                </a:cxn>
                <a:cxn ang="0">
                  <a:pos x="T10" y="T11"/>
                </a:cxn>
                <a:cxn ang="0">
                  <a:pos x="T12" y="T13"/>
                </a:cxn>
              </a:cxnLst>
              <a:rect l="T14" t="T15" r="T16" b="T17"/>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 name="T32" fmla="*/ 0 w 294"/>
                <a:gd name="T33" fmla="*/ 0 h 568"/>
                <a:gd name="T34" fmla="*/ 294 w 294"/>
                <a:gd name="T35"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T32" t="T33" r="T34" b="T35"/>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 name="T8" fmla="*/ 0 w 25"/>
                <a:gd name="T9" fmla="*/ 0 h 53"/>
                <a:gd name="T10" fmla="*/ 25 w 25"/>
                <a:gd name="T11" fmla="*/ 53 h 53"/>
              </a:gdLst>
              <a:ahLst/>
              <a:cxnLst>
                <a:cxn ang="0">
                  <a:pos x="T0" y="T1"/>
                </a:cxn>
                <a:cxn ang="0">
                  <a:pos x="T2" y="T3"/>
                </a:cxn>
                <a:cxn ang="0">
                  <a:pos x="T4" y="T5"/>
                </a:cxn>
                <a:cxn ang="0">
                  <a:pos x="T6" y="T7"/>
                </a:cxn>
              </a:cxnLst>
              <a:rect l="T8" t="T9" r="T10" b="T11"/>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 name="T16" fmla="*/ 0 w 29"/>
                <a:gd name="T17" fmla="*/ 0 h 141"/>
                <a:gd name="T18" fmla="*/ 29 w 29"/>
                <a:gd name="T19"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 name="T14" fmla="*/ 0 w 8"/>
                <a:gd name="T15" fmla="*/ 0 h 48"/>
                <a:gd name="T16" fmla="*/ 8 w 8"/>
                <a:gd name="T17" fmla="*/ 48 h 48"/>
              </a:gdLst>
              <a:ahLst/>
              <a:cxnLst>
                <a:cxn ang="0">
                  <a:pos x="T0" y="T1"/>
                </a:cxn>
                <a:cxn ang="0">
                  <a:pos x="T2" y="T3"/>
                </a:cxn>
                <a:cxn ang="0">
                  <a:pos x="T4" y="T5"/>
                </a:cxn>
                <a:cxn ang="0">
                  <a:pos x="T6" y="T7"/>
                </a:cxn>
                <a:cxn ang="0">
                  <a:pos x="T8" y="T9"/>
                </a:cxn>
                <a:cxn ang="0">
                  <a:pos x="T10" y="T11"/>
                </a:cxn>
                <a:cxn ang="0">
                  <a:pos x="T12" y="T13"/>
                </a:cxn>
              </a:cxnLst>
              <a:rect l="T14" t="T15" r="T16" b="T17"/>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 name="T16" fmla="*/ 0 w 44"/>
                <a:gd name="T17" fmla="*/ 0 h 111"/>
                <a:gd name="T18" fmla="*/ 44 w 44"/>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0E9F1012-E8DC-4393-9328-C509A1189BCF}" type="datetimeFigureOut">
              <a:rPr lang="en-US"/>
              <a:pPr>
                <a:defRPr/>
              </a:pPr>
              <a:t>3/29/2017</a:t>
            </a:fld>
            <a:endParaRPr 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EFFFF"/>
                </a:solidFill>
              </a:defRPr>
            </a:lvl1pPr>
          </a:lstStyle>
          <a:p>
            <a:fld id="{BCDBF76A-5AA0-474C-A41C-8DA30E93BB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3" r:id="rId17"/>
    <p:sldLayoutId id="2147483884" r:id="rId18"/>
    <p:sldLayoutId id="2147483888" r:id="rId19"/>
    <p:sldLayoutId id="2147483889" r:id="rId20"/>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k1fDP85_SAhWKNiYKHfQkDAwQjRwIBw&amp;url=http://singviral.com/seattles-favorite-bearded-gay-couple-cleans-up-real-nice/&amp;bvm=bv.147448319,d.eWE&amp;psig=AFQjCNFMqSVZ8RQ6Tv2_aotkhASmAlQ9zQ&amp;ust=148772226384770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1.png"/><Relationship Id="rId7" Type="http://schemas.openxmlformats.org/officeDocument/2006/relationships/hyperlink" Target="https://www.google.com/url?sa=i&amp;rct=j&amp;q=&amp;esrc=s&amp;source=images&amp;cd=&amp;cad=rja&amp;uact=8&amp;ved=0ahUKEwjk1fDP85_SAhWKNiYKHfQkDAwQjRwIBw&amp;url=http://singviral.com/seattles-favorite-bearded-gay-couple-cleans-up-real-nice/&amp;bvm=bv.147448319,d.eWE&amp;psig=AFQjCNFMqSVZ8RQ6Tv2_aotkhASmAlQ9zQ&amp;ust=148772226384770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oogle.com/url?sa=i&amp;rct=j&amp;q=&amp;esrc=s&amp;source=images&amp;cd=&amp;cad=rja&amp;uact=8&amp;ved=0ahUKEwjM3fCQ4p_SAhUFKyYKHc8CAvQQjRwIBw&amp;url=http://episcopaldigitalnetwork.com/ens/2012/07/11/byron-rushing-elected-vice-president-of-the-house-of-deputies/&amp;psig=AFQjCNFNi0H0GFJzBHsE6CSLqQQgpc-bNg&amp;ust=1487717585330229" TargetMode="External"/><Relationship Id="rId10"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M3fCQ4p_SAhUFKyYKHc8CAvQQjRwIBw&amp;url=http://episcopaldigitalnetwork.com/ens/2012/07/11/byron-rushing-elected-vice-president-of-the-house-of-deputies/&amp;psig=AFQjCNFNi0H0GFJzBHsE6CSLqQQgpc-bNg&amp;ust=148771758533022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k1fDP85_SAhWKNiYKHfQkDAwQjRwIBw&amp;url=http://singviral.com/seattles-favorite-bearded-gay-couple-cleans-up-real-nice/&amp;bvm=bv.147448319,d.eWE&amp;psig=AFQjCNFMqSVZ8RQ6Tv2_aotkhASmAlQ9zQ&amp;ust=148772226384770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835Sm95_SAhWE8CYKHcK3C0IQjRwIBw&amp;url=https://www.pinterest.com/pin/118149190196833268/&amp;bvm=bv.147448319,d.eWE&amp;psig=AFQjCNHws-oO1FJ9JF6QuDOVC42J80m-8Q&amp;ust=148772252302865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m7PfZ8J_SAhUB4CYKHR6dDeQQjRwIBw&amp;url=https://www.reddit.com/r/pics/comments/1hrk5c/a_bearded_couple_from_washington_applying_for_a/&amp;bvm=bv.147448319,d.eWE&amp;psig=AFQjCNFUtOVwzanffs0pS_ZqElWAVjppZQ&amp;ust=1487716880856055"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hyperlink" Target="https://www.google.com/url?sa=i&amp;rct=j&amp;q=&amp;esrc=s&amp;source=images&amp;cd=&amp;cad=rja&amp;uact=8&amp;ved=0ahUKEwj835Sm95_SAhWE8CYKHcK3C0IQjRwIBw&amp;url=https://www.pinterest.com/pin/118149190196833268/&amp;bvm=bv.147448319,d.eWE&amp;psig=AFQjCNHws-oO1FJ9JF6QuDOVC42J80m-8Q&amp;ust=1487722523028652"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lgdunham@bu.edu" TargetMode="External"/><Relationship Id="rId2" Type="http://schemas.openxmlformats.org/officeDocument/2006/relationships/hyperlink" Target="mailto:yvettec@b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M3fCQ4p_SAhUFKyYKHc8CAvQQjRwIBw&amp;url=http://episcopaldigitalnetwork.com/ens/2012/07/11/byron-rushing-elected-vice-president-of-the-house-of-deputies/&amp;psig=AFQjCNFNi0H0GFJzBHsE6CSLqQQgpc-bNg&amp;ust=148771758533022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2589213" y="2514600"/>
            <a:ext cx="8915400" cy="2262188"/>
          </a:xfrm>
        </p:spPr>
        <p:txBody>
          <a:bodyPr/>
          <a:lstStyle/>
          <a:p>
            <a:r>
              <a:rPr lang="en-US" altLang="en-US" b="1" smtClean="0"/>
              <a:t>Unconscious Bias</a:t>
            </a:r>
          </a:p>
        </p:txBody>
      </p:sp>
      <p:sp>
        <p:nvSpPr>
          <p:cNvPr id="3" name="Subtitle 2"/>
          <p:cNvSpPr>
            <a:spLocks noGrp="1"/>
          </p:cNvSpPr>
          <p:nvPr>
            <p:ph type="subTitle" idx="1"/>
          </p:nvPr>
        </p:nvSpPr>
        <p:spPr>
          <a:xfrm>
            <a:off x="2589213" y="4776788"/>
            <a:ext cx="8915400" cy="1127125"/>
          </a:xfrm>
        </p:spPr>
        <p:txBody>
          <a:bodyPr rtlCol="0">
            <a:normAutofit/>
          </a:bodyPr>
          <a:lstStyle/>
          <a:p>
            <a:pPr fontAlgn="auto">
              <a:spcAft>
                <a:spcPts val="0"/>
              </a:spcAft>
              <a:buFont typeface="Wingdings 3" charset="2"/>
              <a:buNone/>
              <a:defRPr/>
            </a:pPr>
            <a:r>
              <a:rPr lang="en-US" sz="2200" b="1" dirty="0" smtClean="0"/>
              <a:t>Identifying strategies to recognize and mitigate our biases</a:t>
            </a:r>
            <a:endParaRPr lang="en-US" sz="2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descr="Image result for bearded gay couples applying for a marriage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58348"/>
          <a:stretch>
            <a:fillRect/>
          </a:stretch>
        </p:blipFill>
        <p:spPr bwMode="auto">
          <a:xfrm>
            <a:off x="6978496" y="919163"/>
            <a:ext cx="3103563"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60771" name="Picture 3" descr="Image result for bearded gay couples applying for a marriage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55128"/>
          <a:stretch>
            <a:fillRect/>
          </a:stretch>
        </p:blipFill>
        <p:spPr bwMode="auto">
          <a:xfrm>
            <a:off x="3663835" y="919163"/>
            <a:ext cx="3325812"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25650" y="506413"/>
            <a:ext cx="261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a:solidFill>
                  <a:srgbClr val="000000"/>
                </a:solidFill>
              </a:rPr>
              <a:t>Gender</a:t>
            </a:r>
          </a:p>
        </p:txBody>
      </p:sp>
      <p:sp>
        <p:nvSpPr>
          <p:cNvPr id="16" name="TextBox 15"/>
          <p:cNvSpPr txBox="1">
            <a:spLocks noChangeArrowheads="1"/>
          </p:cNvSpPr>
          <p:nvPr/>
        </p:nvSpPr>
        <p:spPr bwMode="auto">
          <a:xfrm>
            <a:off x="4705350" y="1252538"/>
            <a:ext cx="261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a:solidFill>
                  <a:srgbClr val="000000"/>
                </a:solidFill>
              </a:rPr>
              <a:t>Skin tone</a:t>
            </a:r>
          </a:p>
        </p:txBody>
      </p:sp>
      <p:sp>
        <p:nvSpPr>
          <p:cNvPr id="17" name="TextBox 16"/>
          <p:cNvSpPr txBox="1">
            <a:spLocks noChangeArrowheads="1"/>
          </p:cNvSpPr>
          <p:nvPr/>
        </p:nvSpPr>
        <p:spPr bwMode="auto">
          <a:xfrm>
            <a:off x="1624013" y="2441575"/>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a:solidFill>
                  <a:srgbClr val="000000"/>
                </a:solidFill>
              </a:rPr>
              <a:t>Setting</a:t>
            </a:r>
          </a:p>
        </p:txBody>
      </p:sp>
      <p:sp>
        <p:nvSpPr>
          <p:cNvPr id="18" name="TextBox 17"/>
          <p:cNvSpPr txBox="1">
            <a:spLocks noChangeArrowheads="1"/>
          </p:cNvSpPr>
          <p:nvPr/>
        </p:nvSpPr>
        <p:spPr bwMode="auto">
          <a:xfrm>
            <a:off x="7762875" y="5172075"/>
            <a:ext cx="26177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a:solidFill>
                  <a:srgbClr val="000000"/>
                </a:solidFill>
              </a:rPr>
              <a:t>Body type</a:t>
            </a:r>
          </a:p>
        </p:txBody>
      </p:sp>
      <p:sp>
        <p:nvSpPr>
          <p:cNvPr id="19" name="TextBox 18"/>
          <p:cNvSpPr txBox="1">
            <a:spLocks noChangeArrowheads="1"/>
          </p:cNvSpPr>
          <p:nvPr/>
        </p:nvSpPr>
        <p:spPr bwMode="auto">
          <a:xfrm>
            <a:off x="2025650" y="4697025"/>
            <a:ext cx="26177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dirty="0">
                <a:solidFill>
                  <a:srgbClr val="000000"/>
                </a:solidFill>
              </a:rPr>
              <a:t>Body posture</a:t>
            </a:r>
          </a:p>
        </p:txBody>
      </p:sp>
      <p:sp>
        <p:nvSpPr>
          <p:cNvPr id="21" name="TextBox 20"/>
          <p:cNvSpPr txBox="1">
            <a:spLocks noChangeArrowheads="1"/>
          </p:cNvSpPr>
          <p:nvPr/>
        </p:nvSpPr>
        <p:spPr bwMode="auto">
          <a:xfrm>
            <a:off x="4643437" y="5757863"/>
            <a:ext cx="2617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a:solidFill>
                  <a:srgbClr val="000000"/>
                </a:solidFill>
              </a:rPr>
              <a:t>Clothing</a:t>
            </a:r>
          </a:p>
        </p:txBody>
      </p:sp>
      <p:sp>
        <p:nvSpPr>
          <p:cNvPr id="23" name="TextBox 22"/>
          <p:cNvSpPr txBox="1">
            <a:spLocks noChangeArrowheads="1"/>
          </p:cNvSpPr>
          <p:nvPr/>
        </p:nvSpPr>
        <p:spPr bwMode="auto">
          <a:xfrm>
            <a:off x="7881938" y="3206750"/>
            <a:ext cx="26177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a:solidFill>
                  <a:srgbClr val="000000"/>
                </a:solidFill>
              </a:rPr>
              <a:t>Facial expression</a:t>
            </a:r>
          </a:p>
        </p:txBody>
      </p:sp>
      <p:sp>
        <p:nvSpPr>
          <p:cNvPr id="24" name="TextBox 23"/>
          <p:cNvSpPr txBox="1">
            <a:spLocks noChangeArrowheads="1"/>
          </p:cNvSpPr>
          <p:nvPr/>
        </p:nvSpPr>
        <p:spPr bwMode="auto">
          <a:xfrm>
            <a:off x="7353300" y="546100"/>
            <a:ext cx="261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a:solidFill>
                  <a:srgbClr val="000000"/>
                </a:solidFill>
              </a:rPr>
              <a:t>Ethnicity</a:t>
            </a:r>
          </a:p>
        </p:txBody>
      </p:sp>
      <p:sp>
        <p:nvSpPr>
          <p:cNvPr id="26" name="TextBox 25"/>
          <p:cNvSpPr txBox="1">
            <a:spLocks noChangeArrowheads="1"/>
          </p:cNvSpPr>
          <p:nvPr/>
        </p:nvSpPr>
        <p:spPr bwMode="auto">
          <a:xfrm>
            <a:off x="7467600" y="1855788"/>
            <a:ext cx="2617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3200" b="1">
                <a:solidFill>
                  <a:srgbClr val="000000"/>
                </a:solidFill>
              </a:rPr>
              <a:t>Age</a:t>
            </a:r>
          </a:p>
        </p:txBody>
      </p:sp>
      <p:sp>
        <p:nvSpPr>
          <p:cNvPr id="3" name="TextBox 2"/>
          <p:cNvSpPr txBox="1">
            <a:spLocks noChangeArrowheads="1"/>
          </p:cNvSpPr>
          <p:nvPr/>
        </p:nvSpPr>
        <p:spPr bwMode="auto">
          <a:xfrm>
            <a:off x="4452938" y="2111374"/>
            <a:ext cx="32877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4800" b="1" dirty="0">
                <a:solidFill>
                  <a:srgbClr val="C00000"/>
                </a:solidFill>
              </a:rPr>
              <a:t>What patterns </a:t>
            </a:r>
            <a:r>
              <a:rPr lang="en-US" altLang="en-US" sz="4800" b="1" dirty="0" smtClean="0">
                <a:solidFill>
                  <a:srgbClr val="C00000"/>
                </a:solidFill>
              </a:rPr>
              <a:t>did </a:t>
            </a:r>
            <a:r>
              <a:rPr lang="en-US" altLang="en-US" sz="4800" b="1" dirty="0">
                <a:solidFill>
                  <a:srgbClr val="C00000"/>
                </a:solidFill>
              </a:rPr>
              <a:t>you notice?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331" y="1018297"/>
            <a:ext cx="232463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878" y="1012498"/>
            <a:ext cx="190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Image result for byron rushi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39943" t="21191" r="37622" b="40352"/>
          <a:stretch>
            <a:fillRect/>
          </a:stretch>
        </p:blipFill>
        <p:spPr bwMode="auto">
          <a:xfrm>
            <a:off x="2292301" y="3538219"/>
            <a:ext cx="1799278" cy="2049227"/>
          </a:xfrm>
          <a:prstGeom prst="rect">
            <a:avLst/>
          </a:prstGeom>
          <a:noFill/>
          <a:extLst>
            <a:ext uri="{909E8E84-426E-40DD-AFC4-6F175D3DCCD1}">
              <a14:hiddenFill xmlns:a14="http://schemas.microsoft.com/office/drawing/2010/main">
                <a:solidFill>
                  <a:srgbClr val="FFFFFF"/>
                </a:solidFill>
              </a14:hiddenFill>
            </a:ext>
          </a:extLst>
        </p:spPr>
      </p:pic>
      <p:pic>
        <p:nvPicPr>
          <p:cNvPr id="46090" name="Picture 10" descr="Image result for bearded gay couples applying for a marriage licen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r="54164"/>
          <a:stretch>
            <a:fillRect/>
          </a:stretch>
        </p:blipFill>
        <p:spPr bwMode="auto">
          <a:xfrm>
            <a:off x="7030878" y="3561080"/>
            <a:ext cx="1415891" cy="2053849"/>
          </a:xfrm>
          <a:prstGeom prst="rect">
            <a:avLst/>
          </a:prstGeom>
          <a:noFill/>
          <a:extLst>
            <a:ext uri="{909E8E84-426E-40DD-AFC4-6F175D3DCCD1}">
              <a14:hiddenFill xmlns:a14="http://schemas.microsoft.com/office/drawing/2010/main">
                <a:solidFill>
                  <a:srgbClr val="FFFFFF"/>
                </a:solidFill>
              </a14:hiddenFill>
            </a:ext>
          </a:extLst>
        </p:spPr>
      </p:pic>
      <p:pic>
        <p:nvPicPr>
          <p:cNvPr id="46091" name="Picture 11" descr="Image result for bearded gay couples applying for a marriage licen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l="58348"/>
          <a:stretch>
            <a:fillRect/>
          </a:stretch>
        </p:blipFill>
        <p:spPr bwMode="auto">
          <a:xfrm>
            <a:off x="8412479" y="3561079"/>
            <a:ext cx="1286747" cy="2052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a:stretch>
            <a:fillRect/>
          </a:stretch>
        </p:blipFill>
        <p:spPr>
          <a:xfrm>
            <a:off x="7387273" y="1021228"/>
            <a:ext cx="1830503" cy="2277270"/>
          </a:xfrm>
          <a:prstGeom prst="rect">
            <a:avLst/>
          </a:prstGeom>
        </p:spPr>
      </p:pic>
      <p:pic>
        <p:nvPicPr>
          <p:cNvPr id="12" name="Picture 2" descr="Image result for delta airlines black physician denie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076" r="6265"/>
          <a:stretch/>
        </p:blipFill>
        <p:spPr bwMode="auto">
          <a:xfrm>
            <a:off x="4318427" y="3558213"/>
            <a:ext cx="2485602" cy="205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69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858" y="1325880"/>
            <a:ext cx="5908357" cy="393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92390" y="873343"/>
            <a:ext cx="4295775" cy="5016758"/>
          </a:xfrm>
          <a:prstGeom prst="rect">
            <a:avLst/>
          </a:prstGeom>
          <a:noFill/>
        </p:spPr>
        <p:txBody>
          <a:bodyPr wrap="square">
            <a:spAutoFit/>
          </a:bodyPr>
          <a:lstStyle/>
          <a:p>
            <a:pPr fontAlgn="auto">
              <a:spcBef>
                <a:spcPts val="0"/>
              </a:spcBef>
              <a:spcAft>
                <a:spcPts val="0"/>
              </a:spcAft>
              <a:defRPr/>
            </a:pPr>
            <a:r>
              <a:rPr lang="en-US" sz="2000" b="1" i="1" dirty="0">
                <a:solidFill>
                  <a:prstClr val="black"/>
                </a:solidFill>
                <a:latin typeface="+mn-lt"/>
                <a:cs typeface="+mn-cs"/>
              </a:rPr>
              <a:t>John </a:t>
            </a:r>
            <a:r>
              <a:rPr lang="en-US" sz="2000" b="1" i="1" dirty="0" err="1" smtClean="0">
                <a:solidFill>
                  <a:prstClr val="black"/>
                </a:solidFill>
                <a:latin typeface="+mn-lt"/>
                <a:cs typeface="+mn-cs"/>
              </a:rPr>
              <a:t>Fetterman</a:t>
            </a:r>
            <a:endParaRPr lang="en-US" sz="2000" b="1" i="1" dirty="0" smtClean="0">
              <a:solidFill>
                <a:prstClr val="black"/>
              </a:solidFill>
              <a:latin typeface="+mn-lt"/>
              <a:cs typeface="+mn-cs"/>
            </a:endParaRPr>
          </a:p>
          <a:p>
            <a:pPr fontAlgn="auto">
              <a:spcBef>
                <a:spcPts val="0"/>
              </a:spcBef>
              <a:spcAft>
                <a:spcPts val="0"/>
              </a:spcAft>
              <a:defRPr/>
            </a:pPr>
            <a:endParaRPr lang="en-US" sz="2000" b="1" i="1" dirty="0">
              <a:solidFill>
                <a:prstClr val="black"/>
              </a:solidFill>
              <a:latin typeface="+mn-lt"/>
              <a:cs typeface="+mn-cs"/>
            </a:endParaRPr>
          </a:p>
          <a:p>
            <a:pPr marL="162175" indent="-162175" fontAlgn="auto">
              <a:spcBef>
                <a:spcPts val="0"/>
              </a:spcBef>
              <a:spcAft>
                <a:spcPts val="0"/>
              </a:spcAft>
              <a:buFont typeface="Arial" pitchFamily="34" charset="0"/>
              <a:buChar char="•"/>
              <a:defRPr/>
            </a:pPr>
            <a:r>
              <a:rPr lang="en-US" sz="2000" dirty="0">
                <a:solidFill>
                  <a:prstClr val="black"/>
                </a:solidFill>
                <a:latin typeface="+mn-lt"/>
                <a:cs typeface="+mn-cs"/>
              </a:rPr>
              <a:t>Mayor of Braddock, PA (a suburb of Pittsburgh) – the tattoo on his arm is the zip code</a:t>
            </a:r>
            <a:r>
              <a:rPr lang="en-US" sz="2000" dirty="0" smtClean="0">
                <a:solidFill>
                  <a:prstClr val="black"/>
                </a:solidFill>
                <a:latin typeface="+mn-lt"/>
                <a:cs typeface="+mn-cs"/>
              </a:rPr>
              <a:t>!</a:t>
            </a:r>
          </a:p>
          <a:p>
            <a:pPr marL="162175" indent="-162175" fontAlgn="auto">
              <a:spcBef>
                <a:spcPts val="0"/>
              </a:spcBef>
              <a:spcAft>
                <a:spcPts val="0"/>
              </a:spcAft>
              <a:buFont typeface="Arial" pitchFamily="34" charset="0"/>
              <a:buChar char="•"/>
              <a:defRPr/>
            </a:pPr>
            <a:endParaRPr lang="en-US" sz="2000" dirty="0">
              <a:solidFill>
                <a:prstClr val="black"/>
              </a:solidFill>
              <a:latin typeface="+mn-lt"/>
              <a:cs typeface="+mn-cs"/>
            </a:endParaRPr>
          </a:p>
          <a:p>
            <a:pPr marL="162175" indent="-162175" fontAlgn="auto">
              <a:spcBef>
                <a:spcPts val="0"/>
              </a:spcBef>
              <a:spcAft>
                <a:spcPts val="0"/>
              </a:spcAft>
              <a:buFont typeface="Arial" pitchFamily="34" charset="0"/>
              <a:buChar char="•"/>
              <a:defRPr/>
            </a:pPr>
            <a:r>
              <a:rPr lang="en-US" sz="2000" dirty="0">
                <a:solidFill>
                  <a:prstClr val="black"/>
                </a:solidFill>
                <a:latin typeface="+mn-lt"/>
                <a:cs typeface="+mn-cs"/>
              </a:rPr>
              <a:t>Has a Master’s degree in Public Policy from </a:t>
            </a:r>
            <a:r>
              <a:rPr lang="en-US" sz="2000" dirty="0" smtClean="0">
                <a:solidFill>
                  <a:prstClr val="black"/>
                </a:solidFill>
                <a:latin typeface="+mn-lt"/>
                <a:cs typeface="+mn-cs"/>
              </a:rPr>
              <a:t>Harvard</a:t>
            </a:r>
          </a:p>
          <a:p>
            <a:pPr marL="162175" indent="-162175" fontAlgn="auto">
              <a:spcBef>
                <a:spcPts val="0"/>
              </a:spcBef>
              <a:spcAft>
                <a:spcPts val="0"/>
              </a:spcAft>
              <a:buFont typeface="Arial" pitchFamily="34" charset="0"/>
              <a:buChar char="•"/>
              <a:defRPr/>
            </a:pPr>
            <a:endParaRPr lang="en-US" sz="2000" dirty="0">
              <a:solidFill>
                <a:prstClr val="black"/>
              </a:solidFill>
              <a:latin typeface="+mn-lt"/>
              <a:cs typeface="+mn-cs"/>
            </a:endParaRPr>
          </a:p>
          <a:p>
            <a:pPr marL="162175" indent="-162175" fontAlgn="auto">
              <a:spcBef>
                <a:spcPts val="0"/>
              </a:spcBef>
              <a:spcAft>
                <a:spcPts val="0"/>
              </a:spcAft>
              <a:buFont typeface="Arial" pitchFamily="34" charset="0"/>
              <a:buChar char="•"/>
              <a:defRPr/>
            </a:pPr>
            <a:r>
              <a:rPr lang="en-US" sz="2000" dirty="0">
                <a:solidFill>
                  <a:prstClr val="black"/>
                </a:solidFill>
                <a:latin typeface="+mn-lt"/>
                <a:cs typeface="+mn-cs"/>
              </a:rPr>
              <a:t>Served in the </a:t>
            </a:r>
            <a:r>
              <a:rPr lang="en-US" sz="2000" dirty="0" smtClean="0">
                <a:solidFill>
                  <a:prstClr val="black"/>
                </a:solidFill>
                <a:latin typeface="+mn-lt"/>
                <a:cs typeface="+mn-cs"/>
              </a:rPr>
              <a:t>AmeriCorps</a:t>
            </a:r>
          </a:p>
          <a:p>
            <a:pPr marL="162175" indent="-162175" fontAlgn="auto">
              <a:spcBef>
                <a:spcPts val="0"/>
              </a:spcBef>
              <a:spcAft>
                <a:spcPts val="0"/>
              </a:spcAft>
              <a:buFont typeface="Arial" pitchFamily="34" charset="0"/>
              <a:buChar char="•"/>
              <a:defRPr/>
            </a:pPr>
            <a:endParaRPr lang="en-US" sz="2000" dirty="0">
              <a:solidFill>
                <a:prstClr val="black"/>
              </a:solidFill>
              <a:latin typeface="+mn-lt"/>
              <a:cs typeface="+mn-cs"/>
            </a:endParaRPr>
          </a:p>
          <a:p>
            <a:pPr marL="162175" indent="-162175" fontAlgn="auto">
              <a:spcBef>
                <a:spcPts val="0"/>
              </a:spcBef>
              <a:spcAft>
                <a:spcPts val="0"/>
              </a:spcAft>
              <a:buFont typeface="Arial" pitchFamily="34" charset="0"/>
              <a:buChar char="•"/>
              <a:defRPr/>
            </a:pPr>
            <a:r>
              <a:rPr lang="en-US" sz="2000" dirty="0">
                <a:solidFill>
                  <a:prstClr val="black"/>
                </a:solidFill>
                <a:latin typeface="+mn-lt"/>
                <a:cs typeface="+mn-cs"/>
              </a:rPr>
              <a:t>Received international media attention for the economic revitalization programming he started in his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462088"/>
            <a:ext cx="34099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629400" y="1508125"/>
            <a:ext cx="5057775" cy="4031873"/>
          </a:xfrm>
          <a:prstGeom prst="rect">
            <a:avLst/>
          </a:prstGeom>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US" altLang="en-US" sz="3200" b="1" i="1" dirty="0" err="1"/>
              <a:t>Pratibha</a:t>
            </a:r>
            <a:r>
              <a:rPr lang="en-US" altLang="en-US" sz="3200" b="1" i="1" dirty="0"/>
              <a:t> </a:t>
            </a:r>
            <a:r>
              <a:rPr lang="en-US" altLang="en-US" sz="3200" b="1" i="1" dirty="0" err="1"/>
              <a:t>Patil</a:t>
            </a:r>
            <a:endParaRPr lang="en-US" altLang="en-US" sz="3200" b="1" i="1" dirty="0"/>
          </a:p>
          <a:p>
            <a:endParaRPr lang="en-US" altLang="en-US" sz="3200" b="1" i="1" dirty="0"/>
          </a:p>
          <a:p>
            <a:pPr>
              <a:buFont typeface="Arial" panose="020B0604020202020204" pitchFamily="34" charset="0"/>
              <a:buChar char="•"/>
            </a:pPr>
            <a:r>
              <a:rPr lang="en-US" altLang="en-US" sz="3200" dirty="0"/>
              <a:t> Economist</a:t>
            </a:r>
          </a:p>
          <a:p>
            <a:pPr>
              <a:buFont typeface="Arial" panose="020B0604020202020204" pitchFamily="34" charset="0"/>
              <a:buChar char="•"/>
            </a:pPr>
            <a:endParaRPr lang="en-US" altLang="en-US" sz="3200" dirty="0"/>
          </a:p>
          <a:p>
            <a:pPr>
              <a:buFont typeface="Arial" panose="020B0604020202020204" pitchFamily="34" charset="0"/>
              <a:buChar char="•"/>
            </a:pPr>
            <a:r>
              <a:rPr lang="en-US" altLang="en-US" sz="3200" dirty="0"/>
              <a:t> Attorney</a:t>
            </a:r>
          </a:p>
          <a:p>
            <a:pPr>
              <a:buFont typeface="Arial" panose="020B0604020202020204" pitchFamily="34" charset="0"/>
              <a:buChar char="•"/>
            </a:pPr>
            <a:endParaRPr lang="en-US" altLang="en-US" sz="3200" dirty="0"/>
          </a:p>
          <a:p>
            <a:pPr marL="233363" indent="-233363">
              <a:buFont typeface="Arial" panose="020B0604020202020204" pitchFamily="34" charset="0"/>
              <a:buChar char="•"/>
            </a:pPr>
            <a:r>
              <a:rPr lang="en-US" altLang="en-US" sz="3200" dirty="0" smtClean="0"/>
              <a:t>First </a:t>
            </a:r>
            <a:r>
              <a:rPr lang="en-US" altLang="en-US" sz="3200" dirty="0"/>
              <a:t>female president of India, 2007-2012</a:t>
            </a:r>
            <a:endParaRPr lang="en-US"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0811" y="1645353"/>
            <a:ext cx="5143500" cy="3293209"/>
          </a:xfrm>
          <a:prstGeom prst="rect">
            <a:avLst/>
          </a:prstGeom>
          <a:noFill/>
        </p:spPr>
        <p:txBody>
          <a:bodyPr wrap="square" rtlCol="0">
            <a:spAutoFit/>
          </a:bodyPr>
          <a:lstStyle/>
          <a:p>
            <a:pPr>
              <a:spcAft>
                <a:spcPts val="1200"/>
              </a:spcAft>
            </a:pPr>
            <a:r>
              <a:rPr lang="en-US" sz="2800" b="1" dirty="0"/>
              <a:t>Philip </a:t>
            </a:r>
            <a:r>
              <a:rPr lang="en-US" sz="2800" b="1" dirty="0" err="1" smtClean="0"/>
              <a:t>Markoff</a:t>
            </a:r>
            <a:endParaRPr lang="en-US" sz="2800" b="1" dirty="0"/>
          </a:p>
          <a:p>
            <a:pPr>
              <a:spcAft>
                <a:spcPts val="1200"/>
              </a:spcAft>
            </a:pPr>
            <a:endParaRPr lang="en-US" sz="2800" dirty="0" smtClean="0"/>
          </a:p>
          <a:p>
            <a:pPr marL="285750" indent="-285750">
              <a:spcAft>
                <a:spcPts val="1200"/>
              </a:spcAft>
              <a:buFont typeface="Arial" panose="020B0604020202020204" pitchFamily="34" charset="0"/>
              <a:buChar char="•"/>
            </a:pPr>
            <a:r>
              <a:rPr lang="en-US" sz="2800" dirty="0" smtClean="0"/>
              <a:t>Boston </a:t>
            </a:r>
            <a:r>
              <a:rPr lang="en-US" sz="2800" dirty="0"/>
              <a:t>University m</a:t>
            </a:r>
            <a:r>
              <a:rPr lang="en-US" sz="2800" dirty="0" smtClean="0"/>
              <a:t>edical student (2009)</a:t>
            </a:r>
            <a:r>
              <a:rPr lang="en-US" sz="2800" dirty="0"/>
              <a:t> </a:t>
            </a:r>
            <a:endParaRPr lang="en-US" sz="2800" dirty="0" smtClean="0"/>
          </a:p>
          <a:p>
            <a:pPr>
              <a:spcAft>
                <a:spcPts val="1200"/>
              </a:spcAft>
            </a:pPr>
            <a:endParaRPr lang="en-US" sz="2800" dirty="0" smtClean="0"/>
          </a:p>
          <a:p>
            <a:pPr marL="285750" indent="-285750">
              <a:spcAft>
                <a:spcPts val="1200"/>
              </a:spcAft>
              <a:buFont typeface="Arial" panose="020B0604020202020204" pitchFamily="34" charset="0"/>
              <a:buChar char="•"/>
            </a:pPr>
            <a:r>
              <a:rPr lang="en-US" sz="2800" dirty="0" smtClean="0"/>
              <a:t>'Craigslist </a:t>
            </a:r>
            <a:r>
              <a:rPr lang="en-US" sz="2800" dirty="0"/>
              <a:t>Killer</a:t>
            </a:r>
            <a:r>
              <a:rPr lang="en-US" sz="2800" dirty="0" smtClean="0"/>
              <a:t>'</a:t>
            </a:r>
          </a:p>
        </p:txBody>
      </p:sp>
      <p:sp>
        <p:nvSpPr>
          <p:cNvPr id="5" name="AutoShape 2" descr="Image result for craigslist ki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3119844" y="1250135"/>
            <a:ext cx="3082329" cy="3834626"/>
          </a:xfrm>
          <a:prstGeom prst="rect">
            <a:avLst/>
          </a:prstGeom>
        </p:spPr>
      </p:pic>
    </p:spTree>
    <p:extLst>
      <p:ext uri="{BB962C8B-B14F-4D97-AF65-F5344CB8AC3E}">
        <p14:creationId xmlns:p14="http://schemas.microsoft.com/office/powerpoint/2010/main" val="8709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Image result for byron rush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9700" t="18864" r="35889" b="41664"/>
          <a:stretch>
            <a:fillRect/>
          </a:stretch>
        </p:blipFill>
        <p:spPr bwMode="auto">
          <a:xfrm>
            <a:off x="1708150" y="1268413"/>
            <a:ext cx="3759200" cy="4038600"/>
          </a:xfrm>
          <a:prstGeom prst="rect">
            <a:avLst/>
          </a:prstGeom>
          <a:noFill/>
          <a:extLst>
            <a:ext uri="{909E8E84-426E-40DD-AFC4-6F175D3DCCD1}">
              <a14:hiddenFill xmlns:a14="http://schemas.microsoft.com/office/drawing/2010/main">
                <a:solidFill>
                  <a:srgbClr val="FFFFFF"/>
                </a:solidFill>
              </a14:hiddenFill>
            </a:ext>
          </a:extLst>
        </p:spPr>
      </p:pic>
      <p:sp>
        <p:nvSpPr>
          <p:cNvPr id="152579" name="Text Box 3"/>
          <p:cNvSpPr txBox="1">
            <a:spLocks noChangeArrowheads="1"/>
          </p:cNvSpPr>
          <p:nvPr/>
        </p:nvSpPr>
        <p:spPr bwMode="auto">
          <a:xfrm>
            <a:off x="5977890" y="851853"/>
            <a:ext cx="604647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t>Byron Rushing</a:t>
            </a:r>
            <a:r>
              <a:rPr lang="en-US" altLang="en-US" sz="3200" dirty="0"/>
              <a:t> </a:t>
            </a:r>
          </a:p>
          <a:p>
            <a:pPr>
              <a:spcBef>
                <a:spcPct val="50000"/>
              </a:spcBef>
              <a:buFontTx/>
              <a:buChar char="•"/>
            </a:pPr>
            <a:r>
              <a:rPr lang="en-US" altLang="en-US" sz="3200" dirty="0"/>
              <a:t> MA House of Representatives, 9</a:t>
            </a:r>
            <a:r>
              <a:rPr lang="en-US" altLang="en-US" sz="3200" baseline="30000" dirty="0"/>
              <a:t>th</a:t>
            </a:r>
            <a:r>
              <a:rPr lang="en-US" altLang="en-US" sz="3200" dirty="0"/>
              <a:t> Suffolk district (South End), since 1982</a:t>
            </a:r>
          </a:p>
          <a:p>
            <a:pPr>
              <a:spcBef>
                <a:spcPct val="50000"/>
              </a:spcBef>
              <a:buFontTx/>
              <a:buChar char="•"/>
            </a:pPr>
            <a:r>
              <a:rPr lang="en-US" altLang="en-US" sz="3200" dirty="0"/>
              <a:t> Serves as the Majority </a:t>
            </a:r>
            <a:r>
              <a:rPr lang="en-US" altLang="en-US" sz="3200" dirty="0" smtClean="0"/>
              <a:t>Whip</a:t>
            </a:r>
            <a:endParaRPr lang="en-US" altLang="en-US" sz="3200" dirty="0"/>
          </a:p>
          <a:p>
            <a:pPr>
              <a:spcBef>
                <a:spcPct val="50000"/>
              </a:spcBef>
              <a:buFontTx/>
              <a:buChar char="•"/>
            </a:pPr>
            <a:r>
              <a:rPr lang="en-US" altLang="en-US" sz="3200" dirty="0"/>
              <a:t> Priorities include environmental justice and health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25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lta airlines black physician denied"/>
          <p:cNvPicPr>
            <a:picLocks noChangeAspect="1" noChangeArrowheads="1"/>
          </p:cNvPicPr>
          <p:nvPr/>
        </p:nvPicPr>
        <p:blipFill rotWithShape="1">
          <a:blip r:embed="rId3">
            <a:extLst>
              <a:ext uri="{28A0092B-C50C-407E-A947-70E740481C1C}">
                <a14:useLocalDpi xmlns:a14="http://schemas.microsoft.com/office/drawing/2010/main" val="0"/>
              </a:ext>
            </a:extLst>
          </a:blip>
          <a:srcRect l="8076" r="6265"/>
          <a:stretch/>
        </p:blipFill>
        <p:spPr bwMode="auto">
          <a:xfrm>
            <a:off x="2064927" y="1511064"/>
            <a:ext cx="4806754" cy="39684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23760" y="1233116"/>
            <a:ext cx="4663440" cy="4524315"/>
          </a:xfrm>
          <a:prstGeom prst="rect">
            <a:avLst/>
          </a:prstGeom>
          <a:noFill/>
        </p:spPr>
        <p:txBody>
          <a:bodyPr wrap="square" rtlCol="0">
            <a:spAutoFit/>
          </a:bodyPr>
          <a:lstStyle/>
          <a:p>
            <a:r>
              <a:rPr lang="en-US" sz="2400" b="1" dirty="0" smtClean="0"/>
              <a:t>Tamika Cross, MD</a:t>
            </a:r>
          </a:p>
          <a:p>
            <a:endParaRPr lang="en-US" sz="2400" dirty="0"/>
          </a:p>
          <a:p>
            <a:pPr marL="285750" indent="-285750">
              <a:buFont typeface="Arial" panose="020B0604020202020204" pitchFamily="34" charset="0"/>
              <a:buChar char="•"/>
            </a:pPr>
            <a:r>
              <a:rPr lang="en-US" sz="2400" dirty="0"/>
              <a:t>Chief </a:t>
            </a:r>
            <a:r>
              <a:rPr lang="en-US" sz="2400" dirty="0" smtClean="0"/>
              <a:t>OB/GYN Resident at </a:t>
            </a:r>
            <a:r>
              <a:rPr lang="en-US" sz="2400" dirty="0"/>
              <a:t>the Harris Health Lyndon B. Johnson </a:t>
            </a:r>
            <a:r>
              <a:rPr lang="en-US" sz="2400" dirty="0" smtClean="0"/>
              <a:t>Hospital</a:t>
            </a:r>
            <a:r>
              <a:rPr lang="en-US" sz="2400" dirty="0"/>
              <a:t>, University of Texas Health Science Center at Houston</a:t>
            </a:r>
            <a:endParaRPr lang="en-US" sz="2400" dirty="0" smtClean="0"/>
          </a:p>
          <a:p>
            <a:endParaRPr lang="en-US" sz="2400" dirty="0"/>
          </a:p>
          <a:p>
            <a:pPr marL="285750" indent="-285750">
              <a:buFont typeface="Arial" panose="020B0604020202020204" pitchFamily="34" charset="0"/>
              <a:buChar char="•"/>
            </a:pPr>
            <a:r>
              <a:rPr lang="en-US" sz="2400" dirty="0"/>
              <a:t>Delta Air Lines staff didn't believe she </a:t>
            </a:r>
            <a:r>
              <a:rPr lang="en-US" sz="2400" dirty="0" smtClean="0"/>
              <a:t>was </a:t>
            </a:r>
            <a:r>
              <a:rPr lang="en-US" sz="2400" dirty="0"/>
              <a:t>a doctor during </a:t>
            </a:r>
            <a:r>
              <a:rPr lang="en-US" sz="2400" dirty="0" smtClean="0"/>
              <a:t>an in-flight </a:t>
            </a:r>
            <a:r>
              <a:rPr lang="en-US" sz="2400" dirty="0"/>
              <a:t>medical emergency </a:t>
            </a:r>
          </a:p>
        </p:txBody>
      </p:sp>
    </p:spTree>
    <p:extLst>
      <p:ext uri="{BB962C8B-B14F-4D97-AF65-F5344CB8AC3E}">
        <p14:creationId xmlns:p14="http://schemas.microsoft.com/office/powerpoint/2010/main" val="82635296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Image result for bearded gay couples applying for a marriage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55128"/>
          <a:stretch>
            <a:fillRect/>
          </a:stretch>
        </p:blipFill>
        <p:spPr bwMode="auto">
          <a:xfrm>
            <a:off x="3697288" y="931863"/>
            <a:ext cx="3325812" cy="4927600"/>
          </a:xfrm>
          <a:prstGeom prst="rect">
            <a:avLst/>
          </a:prstGeom>
          <a:noFill/>
          <a:extLst>
            <a:ext uri="{909E8E84-426E-40DD-AFC4-6F175D3DCCD1}">
              <a14:hiddenFill xmlns:a14="http://schemas.microsoft.com/office/drawing/2010/main">
                <a:solidFill>
                  <a:srgbClr val="FFFFFF"/>
                </a:solidFill>
              </a14:hiddenFill>
            </a:ext>
          </a:extLst>
        </p:spPr>
      </p:pic>
      <p:pic>
        <p:nvPicPr>
          <p:cNvPr id="166915" name="Picture 3" descr="Image result for bearded gay couples applying for a marriage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58348"/>
          <a:stretch>
            <a:fillRect/>
          </a:stretch>
        </p:blipFill>
        <p:spPr bwMode="auto">
          <a:xfrm>
            <a:off x="7008813" y="919163"/>
            <a:ext cx="3103562"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5" name="Picture 5" descr="Image result for seattle gay couple applying for a marriage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888" y="1123950"/>
            <a:ext cx="7010400" cy="461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592388" y="623888"/>
            <a:ext cx="8912225" cy="752475"/>
          </a:xfrm>
        </p:spPr>
        <p:txBody>
          <a:bodyPr/>
          <a:lstStyle/>
          <a:p>
            <a:pPr algn="ctr"/>
            <a:r>
              <a:rPr lang="en-US" altLang="en-US" b="1" smtClean="0"/>
              <a:t>Learning Objectives</a:t>
            </a:r>
          </a:p>
        </p:txBody>
      </p:sp>
      <p:sp>
        <p:nvSpPr>
          <p:cNvPr id="28674" name="Content Placeholder 2"/>
          <p:cNvSpPr>
            <a:spLocks noGrp="1"/>
          </p:cNvSpPr>
          <p:nvPr>
            <p:ph idx="1"/>
          </p:nvPr>
        </p:nvSpPr>
        <p:spPr>
          <a:xfrm>
            <a:off x="2589213" y="1601788"/>
            <a:ext cx="9215437" cy="4310062"/>
          </a:xfrm>
        </p:spPr>
        <p:txBody>
          <a:bodyPr/>
          <a:lstStyle/>
          <a:p>
            <a:r>
              <a:rPr lang="en-US" altLang="en-US" sz="2800" dirty="0" smtClean="0"/>
              <a:t>Recognize that bias is human and that it impacts all parts of all of our lives</a:t>
            </a:r>
          </a:p>
          <a:p>
            <a:r>
              <a:rPr lang="en-US" altLang="en-US" sz="2800" dirty="0" smtClean="0"/>
              <a:t>Identify the negative consequences of bias are</a:t>
            </a:r>
          </a:p>
          <a:p>
            <a:r>
              <a:rPr lang="en-US" altLang="en-US" sz="2800" dirty="0" smtClean="0"/>
              <a:t>Develop strategies to become more aware of and mitigate our biases</a:t>
            </a:r>
          </a:p>
          <a:p>
            <a:r>
              <a:rPr lang="en-US" altLang="en-US" sz="2800" dirty="0" smtClean="0"/>
              <a:t>Identify tools to effectively recognize and acknowledge when we observe instances of unconscious bias with our learners and colleagues</a:t>
            </a: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1105" y="5583341"/>
            <a:ext cx="10791825" cy="569387"/>
          </a:xfrm>
          <a:prstGeom prst="rect">
            <a:avLst/>
          </a:prstGeom>
        </p:spPr>
        <p:txBody>
          <a:bodyPr wrap="squar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US" altLang="en-US" sz="3100" dirty="0"/>
              <a:t>C</a:t>
            </a:r>
            <a:r>
              <a:rPr lang="en-US" altLang="en-US" sz="3100" dirty="0" smtClean="0"/>
              <a:t>ouple applying </a:t>
            </a:r>
            <a:r>
              <a:rPr lang="en-US" altLang="en-US" sz="3100" dirty="0"/>
              <a:t>for a marriage license in </a:t>
            </a:r>
            <a:r>
              <a:rPr lang="en-US" altLang="en-US" sz="3100" dirty="0" smtClean="0"/>
              <a:t>Seattle, WA</a:t>
            </a:r>
            <a:r>
              <a:rPr lang="en-US" altLang="en-US" sz="3100" dirty="0"/>
              <a:t>.</a:t>
            </a:r>
          </a:p>
        </p:txBody>
      </p:sp>
      <p:pic>
        <p:nvPicPr>
          <p:cNvPr id="156676" name="Picture 4" descr="Image result for washington's first gay couple to apply for a marriage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60153" r="6653"/>
          <a:stretch>
            <a:fillRect/>
          </a:stretch>
        </p:blipFill>
        <p:spPr bwMode="auto">
          <a:xfrm>
            <a:off x="7183438" y="844550"/>
            <a:ext cx="4641850" cy="4543425"/>
          </a:xfrm>
          <a:prstGeom prst="rect">
            <a:avLst/>
          </a:prstGeom>
          <a:noFill/>
          <a:extLst>
            <a:ext uri="{909E8E84-426E-40DD-AFC4-6F175D3DCCD1}">
              <a14:hiddenFill xmlns:a14="http://schemas.microsoft.com/office/drawing/2010/main">
                <a:solidFill>
                  <a:srgbClr val="FFFFFF"/>
                </a:solidFill>
              </a14:hiddenFill>
            </a:ext>
          </a:extLst>
        </p:spPr>
      </p:pic>
      <p:pic>
        <p:nvPicPr>
          <p:cNvPr id="156680" name="Picture 8" descr="Image result for seattle gay couple applying for a marriage licen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175" y="1249363"/>
            <a:ext cx="5708650" cy="3754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5500" y="6252210"/>
            <a:ext cx="2297430" cy="502920"/>
          </a:xfrm>
          <a:prstGeom prst="rect">
            <a:avLst/>
          </a:prstGeom>
          <a:solidFill>
            <a:schemeClr val="accent5">
              <a:lumMod val="20000"/>
              <a:lumOff val="80000"/>
            </a:schemeClr>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28650"/>
            <a:ext cx="8858250" cy="5634038"/>
          </a:xfrm>
        </p:spPr>
        <p:txBody>
          <a:bodyPr/>
          <a:lstStyle/>
          <a:p>
            <a:pPr marL="0" indent="0" algn="ctr">
              <a:buNone/>
            </a:pPr>
            <a:r>
              <a:rPr lang="en-US" altLang="en-US" sz="4400" b="1" dirty="0">
                <a:solidFill>
                  <a:schemeClr val="tx1"/>
                </a:solidFill>
                <a:latin typeface="Century Gothic" panose="020B0502020202020204" pitchFamily="34" charset="0"/>
                <a:cs typeface="Arial" panose="020B0604020202020204" pitchFamily="34" charset="0"/>
              </a:rPr>
              <a:t>Thoughts? </a:t>
            </a:r>
            <a:r>
              <a:rPr lang="en-US" altLang="en-US" sz="4400" b="1" dirty="0" smtClean="0">
                <a:solidFill>
                  <a:schemeClr val="tx1"/>
                </a:solidFill>
                <a:latin typeface="Century Gothic" panose="020B0502020202020204" pitchFamily="34" charset="0"/>
                <a:cs typeface="Arial" panose="020B0604020202020204" pitchFamily="34" charset="0"/>
              </a:rPr>
              <a:t>Reactions?</a:t>
            </a:r>
            <a:r>
              <a:rPr lang="en-US" altLang="en-US" sz="4400" dirty="0" smtClean="0">
                <a:solidFill>
                  <a:schemeClr val="tx1"/>
                </a:solidFill>
                <a:latin typeface="Century Gothic" panose="020B0502020202020204" pitchFamily="34" charset="0"/>
                <a:cs typeface="Arial" panose="020B0604020202020204" pitchFamily="34" charset="0"/>
              </a:rPr>
              <a:t> </a:t>
            </a:r>
          </a:p>
          <a:p>
            <a:pPr marL="0" indent="0" algn="ctr">
              <a:buFont typeface="Wingdings 3" panose="05040102010807070707" pitchFamily="18" charset="2"/>
              <a:buNone/>
            </a:pPr>
            <a:r>
              <a:rPr lang="en-US" altLang="en-US" sz="4400" b="1" dirty="0" smtClean="0">
                <a:solidFill>
                  <a:schemeClr val="tx1"/>
                </a:solidFill>
                <a:latin typeface="Century Gothic" panose="020B0502020202020204" pitchFamily="34" charset="0"/>
                <a:cs typeface="Arial" panose="020B0604020202020204" pitchFamily="34" charset="0"/>
              </a:rPr>
              <a:t>What </a:t>
            </a:r>
            <a:r>
              <a:rPr lang="en-US" altLang="en-US" sz="4400" b="1" dirty="0">
                <a:solidFill>
                  <a:schemeClr val="tx1"/>
                </a:solidFill>
                <a:latin typeface="Century Gothic" panose="020B0502020202020204" pitchFamily="34" charset="0"/>
                <a:cs typeface="Arial" panose="020B0604020202020204" pitchFamily="34" charset="0"/>
              </a:rPr>
              <a:t>did you notice?</a:t>
            </a:r>
          </a:p>
        </p:txBody>
      </p:sp>
      <p:pic>
        <p:nvPicPr>
          <p:cNvPr id="686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4263" y="2423160"/>
            <a:ext cx="505777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50720" y="5785634"/>
            <a:ext cx="8736330" cy="954107"/>
          </a:xfrm>
          <a:prstGeom prst="rect">
            <a:avLst/>
          </a:prstGeom>
        </p:spPr>
        <p:txBody>
          <a:bodyPr wrap="square">
            <a:spAutoFit/>
          </a:bodyPr>
          <a:lstStyle/>
          <a:p>
            <a:pPr marL="0" indent="0" algn="ctr">
              <a:buFont typeface="Wingdings 3" panose="05040102010807070707" pitchFamily="18" charset="2"/>
              <a:buNone/>
            </a:pPr>
            <a:r>
              <a:rPr lang="en-US" altLang="en-US" sz="2800" b="1" dirty="0"/>
              <a:t>Have you </a:t>
            </a:r>
            <a:r>
              <a:rPr lang="en-US" altLang="en-US" sz="2800" b="1" dirty="0" smtClean="0"/>
              <a:t>observed or experienced </a:t>
            </a:r>
            <a:r>
              <a:rPr lang="en-US" altLang="en-US" sz="2800" b="1" dirty="0"/>
              <a:t>examples y</a:t>
            </a:r>
            <a:r>
              <a:rPr lang="en-US" altLang="en-US" sz="2600" b="1" dirty="0" smtClean="0"/>
              <a:t>our </a:t>
            </a:r>
            <a:r>
              <a:rPr lang="en-US" altLang="en-US" sz="2600" b="1" dirty="0"/>
              <a:t>own life?</a:t>
            </a:r>
            <a:endParaRPr lang="en-US" alt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8679" y="424440"/>
            <a:ext cx="8858250" cy="5634038"/>
          </a:xfrm>
        </p:spPr>
        <p:txBody>
          <a:bodyPr/>
          <a:lstStyle/>
          <a:p>
            <a:pPr marL="0" indent="0" algn="ctr">
              <a:buFont typeface="Wingdings 3" panose="05040102010807070707" pitchFamily="18" charset="2"/>
              <a:buNone/>
            </a:pPr>
            <a:r>
              <a:rPr lang="en-US" altLang="en-US" sz="2800" b="1" dirty="0" smtClean="0"/>
              <a:t>Reactions?</a:t>
            </a:r>
          </a:p>
          <a:p>
            <a:pPr marL="0" indent="0">
              <a:buFont typeface="Wingdings 3" panose="05040102010807070707" pitchFamily="18" charset="2"/>
              <a:buNone/>
            </a:pPr>
            <a:r>
              <a:rPr lang="en-US" altLang="en-US" sz="2800" b="1" dirty="0" smtClean="0"/>
              <a:t>Have you seen examples of unconscious bias in: </a:t>
            </a:r>
          </a:p>
          <a:p>
            <a:pPr marL="857250" lvl="1" indent="-457200"/>
            <a:r>
              <a:rPr lang="en-US" altLang="en-US" sz="2600" b="1" dirty="0" smtClean="0"/>
              <a:t>Your own life?</a:t>
            </a:r>
            <a:endParaRPr lang="en-US" altLang="en-US" sz="2800" b="1" dirty="0" smtClean="0"/>
          </a:p>
          <a:p>
            <a:pPr marL="0" indent="0" algn="ctr">
              <a:buFont typeface="Wingdings 3" panose="05040102010807070707" pitchFamily="18" charset="2"/>
              <a:buNone/>
            </a:pPr>
            <a:r>
              <a:rPr lang="en-US" altLang="en-US" sz="2400" b="1" dirty="0" smtClean="0"/>
              <a:t>Work in groups of 2 or 3</a:t>
            </a:r>
          </a:p>
        </p:txBody>
      </p:sp>
      <p:pic>
        <p:nvPicPr>
          <p:cNvPr id="686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8916" y="2752961"/>
            <a:ext cx="505777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855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388" y="623888"/>
            <a:ext cx="8912225" cy="1281112"/>
          </a:xfrm>
        </p:spPr>
        <p:txBody>
          <a:bodyPr rtlCol="0">
            <a:normAutofit/>
          </a:bodyPr>
          <a:lstStyle/>
          <a:p>
            <a:pPr fontAlgn="auto">
              <a:spcAft>
                <a:spcPts val="0"/>
              </a:spcAft>
              <a:defRPr/>
            </a:pPr>
            <a:r>
              <a:rPr lang="en-US" sz="4800" b="1" dirty="0">
                <a:solidFill>
                  <a:srgbClr val="272453"/>
                </a:solidFill>
                <a:latin typeface="+mn-lt"/>
              </a:rPr>
              <a:t>What is bias?</a:t>
            </a:r>
          </a:p>
        </p:txBody>
      </p:sp>
      <p:sp>
        <p:nvSpPr>
          <p:cNvPr id="4" name="Content Placeholder 2"/>
          <p:cNvSpPr>
            <a:spLocks noGrp="1"/>
          </p:cNvSpPr>
          <p:nvPr>
            <p:ph idx="1"/>
          </p:nvPr>
        </p:nvSpPr>
        <p:spPr>
          <a:xfrm>
            <a:off x="2484438" y="1550988"/>
            <a:ext cx="7862887" cy="3657600"/>
          </a:xfrm>
        </p:spPr>
        <p:txBody>
          <a:bodyPr rtlCol="0">
            <a:normAutofit/>
          </a:bodyPr>
          <a:lstStyle/>
          <a:p>
            <a:pPr marL="0" indent="0" algn="ctr" fontAlgn="auto">
              <a:spcAft>
                <a:spcPts val="0"/>
              </a:spcAft>
              <a:buFont typeface="Wingdings 3" charset="2"/>
              <a:buNone/>
              <a:defRPr/>
            </a:pPr>
            <a:r>
              <a:rPr lang="en-US" sz="2400" dirty="0" smtClean="0">
                <a:solidFill>
                  <a:schemeClr val="tx1">
                    <a:lumMod val="75000"/>
                    <a:lumOff val="25000"/>
                  </a:schemeClr>
                </a:solidFill>
              </a:rPr>
              <a:t>A tendency or inclination that results in judgment without </a:t>
            </a:r>
            <a:r>
              <a:rPr lang="en-US" sz="2400" dirty="0" smtClean="0">
                <a:solidFill>
                  <a:schemeClr val="tx1">
                    <a:lumMod val="75000"/>
                    <a:lumOff val="25000"/>
                  </a:schemeClr>
                </a:solidFill>
              </a:rPr>
              <a:t>question</a:t>
            </a:r>
            <a:endParaRPr lang="en-US" sz="2400" dirty="0" smtClean="0">
              <a:solidFill>
                <a:schemeClr val="tx1">
                  <a:lumMod val="75000"/>
                  <a:lumOff val="25000"/>
                </a:schemeClr>
              </a:solidFill>
            </a:endParaRPr>
          </a:p>
          <a:p>
            <a:pPr marL="109728" indent="0" fontAlgn="auto">
              <a:spcAft>
                <a:spcPts val="0"/>
              </a:spcAft>
              <a:buFont typeface="Wingdings 3" charset="2"/>
              <a:buNone/>
              <a:defRPr/>
            </a:pPr>
            <a:endParaRPr lang="en-US" dirty="0" smtClean="0">
              <a:solidFill>
                <a:schemeClr val="tx1">
                  <a:lumMod val="75000"/>
                  <a:lumOff val="25000"/>
                </a:schemeClr>
              </a:solidFill>
            </a:endParaRPr>
          </a:p>
        </p:txBody>
      </p:sp>
      <p:cxnSp>
        <p:nvCxnSpPr>
          <p:cNvPr id="6" name="Elbow Connector 5"/>
          <p:cNvCxnSpPr/>
          <p:nvPr/>
        </p:nvCxnSpPr>
        <p:spPr>
          <a:xfrm>
            <a:off x="2819400" y="2743200"/>
            <a:ext cx="6324600" cy="1296988"/>
          </a:xfrm>
          <a:prstGeom prst="bentConnector3">
            <a:avLst/>
          </a:prstGeom>
          <a:ln w="107950">
            <a:solidFill>
              <a:srgbClr val="FEBB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24550" y="2667000"/>
            <a:ext cx="3429000" cy="1373188"/>
          </a:xfrm>
          <a:prstGeom prst="rect">
            <a:avLst/>
          </a:prstGeom>
          <a:noFill/>
        </p:spPr>
        <p:txBody>
          <a:bodyPr>
            <a:spAutoFit/>
          </a:bodyPr>
          <a:lstStyle/>
          <a:p>
            <a:pPr algn="ctr" defTabSz="457200" fontAlgn="auto">
              <a:spcBef>
                <a:spcPts val="0"/>
              </a:spcBef>
              <a:spcAft>
                <a:spcPts val="0"/>
              </a:spcAft>
              <a:defRPr/>
            </a:pPr>
            <a:r>
              <a:rPr lang="en-US" sz="2800" b="1" dirty="0">
                <a:solidFill>
                  <a:srgbClr val="272453"/>
                </a:solidFill>
                <a:latin typeface="+mj-lt"/>
                <a:ea typeface="Verdana" pitchFamily="34" charset="0"/>
                <a:cs typeface="Verdana" pitchFamily="34" charset="0"/>
              </a:rPr>
              <a:t>A shortcut to interact with our world</a:t>
            </a:r>
          </a:p>
        </p:txBody>
      </p:sp>
      <p:sp>
        <p:nvSpPr>
          <p:cNvPr id="9" name="TextBox 8"/>
          <p:cNvSpPr txBox="1"/>
          <p:nvPr/>
        </p:nvSpPr>
        <p:spPr>
          <a:xfrm>
            <a:off x="2971800" y="2895600"/>
            <a:ext cx="3124200" cy="954088"/>
          </a:xfrm>
          <a:prstGeom prst="rect">
            <a:avLst/>
          </a:prstGeom>
          <a:noFill/>
        </p:spPr>
        <p:txBody>
          <a:bodyPr>
            <a:spAutoFit/>
          </a:bodyPr>
          <a:lstStyle/>
          <a:p>
            <a:pPr algn="ctr" defTabSz="457200" fontAlgn="auto">
              <a:spcBef>
                <a:spcPts val="0"/>
              </a:spcBef>
              <a:spcAft>
                <a:spcPts val="0"/>
              </a:spcAft>
              <a:defRPr/>
            </a:pPr>
            <a:r>
              <a:rPr lang="en-US" sz="2800" b="1" dirty="0">
                <a:solidFill>
                  <a:srgbClr val="272453"/>
                </a:solidFill>
                <a:latin typeface="+mj-lt"/>
                <a:ea typeface="Verdana" pitchFamily="34" charset="0"/>
                <a:cs typeface="Verdana" pitchFamily="34" charset="0"/>
              </a:rPr>
              <a:t>An automatic response</a:t>
            </a:r>
          </a:p>
        </p:txBody>
      </p:sp>
      <p:pic>
        <p:nvPicPr>
          <p:cNvPr id="6247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0538" y="4343400"/>
            <a:ext cx="61134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154" y="1600200"/>
            <a:ext cx="8173692" cy="6063198"/>
          </a:xfrm>
          <a:prstGeom prst="rect">
            <a:avLst/>
          </a:prstGeom>
        </p:spPr>
        <p:txBody>
          <a:bodyPr>
            <a:spAutoFit/>
          </a:bodyPr>
          <a:lstStyle/>
          <a:p>
            <a:pPr marL="0" lvl="4" fontAlgn="auto">
              <a:spcBef>
                <a:spcPts val="0"/>
              </a:spcBef>
              <a:spcAft>
                <a:spcPts val="0"/>
              </a:spcAft>
              <a:defRPr/>
            </a:pPr>
            <a:r>
              <a:rPr lang="en-US" sz="3600" dirty="0">
                <a:solidFill>
                  <a:prstClr val="black"/>
                </a:solidFill>
                <a:latin typeface="+mn-lt"/>
                <a:cs typeface="Verdana"/>
              </a:rPr>
              <a:t>Mental associations </a:t>
            </a:r>
            <a:br>
              <a:rPr lang="en-US" sz="3600" dirty="0">
                <a:solidFill>
                  <a:prstClr val="black"/>
                </a:solidFill>
                <a:latin typeface="+mn-lt"/>
                <a:cs typeface="Verdana"/>
              </a:rPr>
            </a:br>
            <a:r>
              <a:rPr lang="en-US" sz="3600" dirty="0">
                <a:solidFill>
                  <a:prstClr val="black"/>
                </a:solidFill>
                <a:latin typeface="+mn-lt"/>
                <a:cs typeface="Verdana"/>
              </a:rPr>
              <a:t>without:</a:t>
            </a:r>
          </a:p>
          <a:p>
            <a:pPr marL="1028700" lvl="5" indent="-571500">
              <a:buFont typeface="Arial" panose="020B0604020202020204" pitchFamily="34" charset="0"/>
              <a:buChar char="•"/>
              <a:defRPr/>
            </a:pPr>
            <a:r>
              <a:rPr lang="en-US" sz="3600" dirty="0">
                <a:solidFill>
                  <a:prstClr val="black"/>
                </a:solidFill>
                <a:latin typeface="+mn-lt"/>
                <a:cs typeface="Verdana"/>
              </a:rPr>
              <a:t>Awareness</a:t>
            </a:r>
          </a:p>
          <a:p>
            <a:pPr marL="1028700" lvl="5" indent="-571500">
              <a:buFont typeface="Arial" panose="020B0604020202020204" pitchFamily="34" charset="0"/>
              <a:buChar char="•"/>
              <a:defRPr/>
            </a:pPr>
            <a:r>
              <a:rPr lang="en-US" sz="3600" dirty="0">
                <a:solidFill>
                  <a:prstClr val="black"/>
                </a:solidFill>
                <a:latin typeface="+mn-lt"/>
                <a:cs typeface="Verdana"/>
              </a:rPr>
              <a:t>Intention</a:t>
            </a:r>
          </a:p>
          <a:p>
            <a:pPr marL="1028700" lvl="5" indent="-571500">
              <a:buFont typeface="Arial" panose="020B0604020202020204" pitchFamily="34" charset="0"/>
              <a:buChar char="•"/>
              <a:defRPr/>
            </a:pPr>
            <a:r>
              <a:rPr lang="en-US" sz="3600" dirty="0">
                <a:solidFill>
                  <a:prstClr val="black"/>
                </a:solidFill>
                <a:latin typeface="+mn-lt"/>
                <a:cs typeface="Verdana"/>
              </a:rPr>
              <a:t>Control</a:t>
            </a:r>
          </a:p>
          <a:p>
            <a:pPr marL="0" lvl="4" algn="ctr" fontAlgn="auto">
              <a:spcBef>
                <a:spcPts val="0"/>
              </a:spcBef>
              <a:spcAft>
                <a:spcPts val="0"/>
              </a:spcAft>
              <a:defRPr/>
            </a:pPr>
            <a:endParaRPr lang="en-US" sz="3600" dirty="0">
              <a:solidFill>
                <a:prstClr val="black"/>
              </a:solidFill>
              <a:latin typeface="+mn-lt"/>
              <a:cs typeface="Verdana"/>
            </a:endParaRPr>
          </a:p>
          <a:p>
            <a:pPr marL="0" lvl="4" algn="ctr" fontAlgn="auto">
              <a:spcBef>
                <a:spcPts val="0"/>
              </a:spcBef>
              <a:spcAft>
                <a:spcPts val="0"/>
              </a:spcAft>
              <a:defRPr/>
            </a:pPr>
            <a:r>
              <a:rPr lang="en-US" sz="3200" b="1" dirty="0">
                <a:solidFill>
                  <a:srgbClr val="272453"/>
                </a:solidFill>
                <a:latin typeface="+mn-lt"/>
                <a:cs typeface="Verdana"/>
              </a:rPr>
              <a:t>These often conflict with our conscious </a:t>
            </a:r>
            <a:br>
              <a:rPr lang="en-US" sz="3200" b="1" dirty="0">
                <a:solidFill>
                  <a:srgbClr val="272453"/>
                </a:solidFill>
                <a:latin typeface="+mn-lt"/>
                <a:cs typeface="Verdana"/>
              </a:rPr>
            </a:br>
            <a:r>
              <a:rPr lang="en-US" sz="3200" b="1" dirty="0">
                <a:solidFill>
                  <a:srgbClr val="272453"/>
                </a:solidFill>
                <a:latin typeface="+mn-lt"/>
                <a:cs typeface="Verdana"/>
              </a:rPr>
              <a:t>attitudes, behaviors, and intentions.</a:t>
            </a:r>
          </a:p>
          <a:p>
            <a:pPr algn="ctr" fontAlgn="auto">
              <a:spcBef>
                <a:spcPts val="0"/>
              </a:spcBef>
              <a:spcAft>
                <a:spcPts val="0"/>
              </a:spcAft>
              <a:defRPr/>
            </a:pPr>
            <a:endParaRPr lang="en-US" sz="3600" dirty="0">
              <a:solidFill>
                <a:prstClr val="black"/>
              </a:solidFill>
              <a:latin typeface="+mn-lt"/>
              <a:cs typeface="Verdana"/>
            </a:endParaRPr>
          </a:p>
          <a:p>
            <a:pPr marL="2400300" lvl="4" indent="-571500" fontAlgn="auto">
              <a:spcBef>
                <a:spcPts val="0"/>
              </a:spcBef>
              <a:spcAft>
                <a:spcPts val="0"/>
              </a:spcAft>
              <a:buFont typeface="Arial" pitchFamily="34" charset="0"/>
              <a:buChar char="•"/>
              <a:defRPr/>
            </a:pPr>
            <a:endParaRPr lang="en-US" sz="3600" dirty="0">
              <a:solidFill>
                <a:prstClr val="black"/>
              </a:solidFill>
              <a:latin typeface="+mn-lt"/>
              <a:cs typeface="Verdana"/>
            </a:endParaRPr>
          </a:p>
          <a:p>
            <a:pPr marL="571500" indent="-571500" algn="ctr" fontAlgn="auto">
              <a:spcBef>
                <a:spcPts val="0"/>
              </a:spcBef>
              <a:spcAft>
                <a:spcPts val="0"/>
              </a:spcAft>
              <a:buFont typeface="Arial" pitchFamily="34" charset="0"/>
              <a:buChar char="•"/>
              <a:defRPr/>
            </a:pPr>
            <a:endParaRPr lang="en-US" sz="2800" dirty="0">
              <a:solidFill>
                <a:prstClr val="black"/>
              </a:solidFill>
              <a:latin typeface="+mn-lt"/>
              <a:cs typeface="Verdana"/>
            </a:endParaRPr>
          </a:p>
        </p:txBody>
      </p:sp>
      <p:pic>
        <p:nvPicPr>
          <p:cNvPr id="645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200" y="6324600"/>
            <a:ext cx="16017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4"/>
          <p:cNvSpPr txBox="1">
            <a:spLocks/>
          </p:cNvSpPr>
          <p:nvPr/>
        </p:nvSpPr>
        <p:spPr bwMode="auto">
          <a:xfrm>
            <a:off x="1971675"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r>
              <a:rPr lang="en-US" altLang="en-US" sz="4400" b="1">
                <a:solidFill>
                  <a:srgbClr val="242753"/>
                </a:solidFill>
              </a:rPr>
              <a:t>What is Unconscious Bias?</a:t>
            </a:r>
          </a:p>
        </p:txBody>
      </p:sp>
      <p:pic>
        <p:nvPicPr>
          <p:cNvPr id="645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893888"/>
            <a:ext cx="326707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264397" y="369232"/>
            <a:ext cx="8912225" cy="1281112"/>
          </a:xfrm>
        </p:spPr>
        <p:txBody>
          <a:bodyPr/>
          <a:lstStyle/>
          <a:p>
            <a:r>
              <a:rPr lang="en-US" altLang="en-US" sz="3200" b="1" dirty="0" smtClean="0"/>
              <a:t>There are many kinds of biases, and as humans, we all have them.</a:t>
            </a:r>
          </a:p>
        </p:txBody>
      </p:sp>
      <p:sp>
        <p:nvSpPr>
          <p:cNvPr id="81922" name="Content Placeholder 2"/>
          <p:cNvSpPr>
            <a:spLocks noGrp="1"/>
          </p:cNvSpPr>
          <p:nvPr>
            <p:ph idx="1"/>
          </p:nvPr>
        </p:nvSpPr>
        <p:spPr>
          <a:xfrm>
            <a:off x="2569335" y="1650344"/>
            <a:ext cx="8915400" cy="4398963"/>
          </a:xfrm>
        </p:spPr>
        <p:txBody>
          <a:bodyPr/>
          <a:lstStyle/>
          <a:p>
            <a:r>
              <a:rPr lang="en-US" altLang="en-US" sz="2400" dirty="0" smtClean="0"/>
              <a:t>Race/ethnicity</a:t>
            </a:r>
          </a:p>
          <a:p>
            <a:r>
              <a:rPr lang="en-US" altLang="en-US" sz="2400" dirty="0" smtClean="0"/>
              <a:t>Sex</a:t>
            </a:r>
          </a:p>
          <a:p>
            <a:r>
              <a:rPr lang="en-US" altLang="en-US" sz="2400" dirty="0" smtClean="0"/>
              <a:t>Gender identity</a:t>
            </a:r>
          </a:p>
          <a:p>
            <a:r>
              <a:rPr lang="en-US" altLang="en-US" sz="2400" dirty="0" smtClean="0"/>
              <a:t>National origin/geography/rurality</a:t>
            </a:r>
          </a:p>
          <a:p>
            <a:r>
              <a:rPr lang="en-US" altLang="en-US" sz="2400" dirty="0" smtClean="0"/>
              <a:t>Disability status</a:t>
            </a:r>
          </a:p>
          <a:p>
            <a:r>
              <a:rPr lang="en-US" altLang="en-US" sz="2400" dirty="0" smtClean="0"/>
              <a:t>Education</a:t>
            </a:r>
          </a:p>
          <a:p>
            <a:r>
              <a:rPr lang="en-US" altLang="en-US" sz="2400" dirty="0" smtClean="0"/>
              <a:t>Physical appearance/height/weight</a:t>
            </a:r>
          </a:p>
          <a:p>
            <a:r>
              <a:rPr lang="en-US" altLang="en-US" sz="2400" dirty="0" smtClean="0"/>
              <a:t>Personality</a:t>
            </a:r>
          </a:p>
          <a:p>
            <a:r>
              <a:rPr lang="en-US" altLang="en-US" sz="2400" dirty="0" smtClean="0"/>
              <a:t>Age</a:t>
            </a:r>
          </a:p>
          <a:p>
            <a:r>
              <a:rPr lang="en-US" altLang="en-US" sz="2400" dirty="0" smtClean="0"/>
              <a:t>Others?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0" y="2343150"/>
            <a:ext cx="8858250" cy="1748790"/>
          </a:xfrm>
        </p:spPr>
        <p:txBody>
          <a:bodyPr/>
          <a:lstStyle/>
          <a:p>
            <a:pPr marL="0" indent="0" algn="ctr">
              <a:buFont typeface="Wingdings 3" panose="05040102010807070707" pitchFamily="18" charset="2"/>
              <a:buNone/>
            </a:pPr>
            <a:endParaRPr lang="en-US" altLang="en-US" sz="1200" b="1" dirty="0" smtClean="0"/>
          </a:p>
          <a:p>
            <a:pPr marL="0" indent="0" algn="ctr">
              <a:buFont typeface="Wingdings 3" panose="05040102010807070707" pitchFamily="18" charset="2"/>
              <a:buNone/>
            </a:pPr>
            <a:r>
              <a:rPr lang="en-US" altLang="en-US" sz="3400" b="1" dirty="0" smtClean="0"/>
              <a:t>Why is bias important to address in the academic health sciences environment?</a:t>
            </a:r>
          </a:p>
        </p:txBody>
      </p:sp>
    </p:spTree>
    <p:extLst>
      <p:ext uri="{BB962C8B-B14F-4D97-AF65-F5344CB8AC3E}">
        <p14:creationId xmlns:p14="http://schemas.microsoft.com/office/powerpoint/2010/main" val="4080168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48769" y="869866"/>
            <a:ext cx="3200400" cy="680955"/>
          </a:xfrm>
        </p:spPr>
        <p:txBody>
          <a:bodyPr>
            <a:noAutofit/>
          </a:bodyPr>
          <a:lstStyle/>
          <a:p>
            <a:pPr algn="ctr"/>
            <a:r>
              <a:rPr lang="en-US" sz="3200" dirty="0"/>
              <a:t>Weight</a:t>
            </a:r>
            <a:endParaRPr lang="en-US" sz="3200" dirty="0">
              <a:solidFill>
                <a:srgbClr val="272453"/>
              </a:solidFill>
            </a:endParaRPr>
          </a:p>
        </p:txBody>
      </p:sp>
      <p:pic>
        <p:nvPicPr>
          <p:cNvPr id="10" name="Content Placeholder 9" descr="Fattist Study.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596063" y="842127"/>
            <a:ext cx="4313170" cy="4938714"/>
          </a:xfrm>
        </p:spPr>
      </p:pic>
      <p:sp>
        <p:nvSpPr>
          <p:cNvPr id="7" name="Text Placeholder 6"/>
          <p:cNvSpPr>
            <a:spLocks noGrp="1"/>
          </p:cNvSpPr>
          <p:nvPr>
            <p:ph type="body" sz="half" idx="2"/>
          </p:nvPr>
        </p:nvSpPr>
        <p:spPr>
          <a:xfrm>
            <a:off x="2097156" y="1991553"/>
            <a:ext cx="4393096" cy="2948195"/>
          </a:xfrm>
        </p:spPr>
        <p:txBody>
          <a:bodyPr>
            <a:noAutofit/>
          </a:bodyPr>
          <a:lstStyle/>
          <a:p>
            <a:pPr marL="342900" indent="-342900">
              <a:buFont typeface="Arial" panose="020B0604020202020204" pitchFamily="34" charset="0"/>
              <a:buChar char="•"/>
            </a:pPr>
            <a:r>
              <a:rPr lang="en-US" sz="2200" dirty="0" smtClean="0"/>
              <a:t>A study involving 2284 MDs found </a:t>
            </a:r>
            <a:r>
              <a:rPr lang="en-US" sz="2200" dirty="0"/>
              <a:t>that </a:t>
            </a:r>
            <a:r>
              <a:rPr lang="en-US" sz="2200" dirty="0" smtClean="0"/>
              <a:t>doctors </a:t>
            </a:r>
            <a:r>
              <a:rPr lang="en-US" sz="2200" dirty="0"/>
              <a:t>show a strong implicit bias against overweight people</a:t>
            </a:r>
            <a:r>
              <a:rPr lang="en-US" sz="2200" dirty="0" smtClean="0"/>
              <a:t>.</a:t>
            </a:r>
            <a:endParaRPr lang="en-US" sz="2200" dirty="0"/>
          </a:p>
          <a:p>
            <a:pPr marL="342900" indent="-342900">
              <a:buFont typeface="Arial" panose="020B0604020202020204" pitchFamily="34" charset="0"/>
              <a:buChar char="•"/>
            </a:pPr>
            <a:r>
              <a:rPr lang="en-US" sz="2200" dirty="0"/>
              <a:t>Men’s bias was stronger than </a:t>
            </a:r>
            <a:r>
              <a:rPr lang="en-US" sz="2200" dirty="0" smtClean="0"/>
              <a:t>women’s.</a:t>
            </a:r>
          </a:p>
          <a:p>
            <a:pPr marL="342900" indent="-342900">
              <a:buFont typeface="Arial" panose="020B0604020202020204" pitchFamily="34" charset="0"/>
              <a:buChar char="•"/>
            </a:pPr>
            <a:r>
              <a:rPr lang="en-US" sz="2200" dirty="0"/>
              <a:t>B</a:t>
            </a:r>
            <a:r>
              <a:rPr lang="en-US" sz="2200" dirty="0" smtClean="0"/>
              <a:t>ias </a:t>
            </a:r>
            <a:r>
              <a:rPr lang="en-US" sz="2200" dirty="0"/>
              <a:t>was strongest among those </a:t>
            </a:r>
            <a:r>
              <a:rPr lang="en-US" sz="2200" dirty="0" smtClean="0"/>
              <a:t>MDs </a:t>
            </a:r>
            <a:r>
              <a:rPr lang="en-US" sz="2200" dirty="0"/>
              <a:t>who were the thinnest.</a:t>
            </a:r>
          </a:p>
        </p:txBody>
      </p:sp>
      <p:sp>
        <p:nvSpPr>
          <p:cNvPr id="9" name="TextBox 8"/>
          <p:cNvSpPr txBox="1"/>
          <p:nvPr/>
        </p:nvSpPr>
        <p:spPr>
          <a:xfrm>
            <a:off x="2097156" y="6326001"/>
            <a:ext cx="3952013" cy="307777"/>
          </a:xfrm>
          <a:prstGeom prst="rect">
            <a:avLst/>
          </a:prstGeom>
          <a:noFill/>
        </p:spPr>
        <p:txBody>
          <a:bodyPr wrap="square" rtlCol="0">
            <a:spAutoFit/>
          </a:bodyPr>
          <a:lstStyle/>
          <a:p>
            <a:r>
              <a:rPr lang="en-US" sz="1400" dirty="0" smtClean="0"/>
              <a:t>Sabin JA, et al</a:t>
            </a:r>
            <a:r>
              <a:rPr lang="en-US" sz="1400" dirty="0"/>
              <a:t>. </a:t>
            </a:r>
            <a:r>
              <a:rPr lang="en-US" sz="1400" dirty="0" err="1"/>
              <a:t>PLoS</a:t>
            </a:r>
            <a:r>
              <a:rPr lang="en-US" sz="1400" dirty="0"/>
              <a:t> One. 2012;7(11):</a:t>
            </a:r>
            <a:r>
              <a:rPr lang="en-US" sz="1400" dirty="0" smtClean="0"/>
              <a:t>e48448</a:t>
            </a:r>
            <a:endParaRPr lang="en-US" sz="1400" dirty="0"/>
          </a:p>
        </p:txBody>
      </p:sp>
    </p:spTree>
    <p:extLst>
      <p:ext uri="{BB962C8B-B14F-4D97-AF65-F5344CB8AC3E}">
        <p14:creationId xmlns:p14="http://schemas.microsoft.com/office/powerpoint/2010/main" val="1897242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6"/>
          <p:cNvSpPr>
            <a:spLocks noGrp="1"/>
          </p:cNvSpPr>
          <p:nvPr>
            <p:ph type="title"/>
          </p:nvPr>
        </p:nvSpPr>
        <p:spPr>
          <a:xfrm>
            <a:off x="2276475" y="762000"/>
            <a:ext cx="4343400" cy="1143000"/>
          </a:xfrm>
        </p:spPr>
        <p:txBody>
          <a:bodyPr>
            <a:noAutofit/>
          </a:bodyPr>
          <a:lstStyle/>
          <a:p>
            <a:r>
              <a:rPr lang="en-US" altLang="ja-JP" sz="2800" b="1" dirty="0">
                <a:solidFill>
                  <a:srgbClr val="272453"/>
                </a:solidFill>
                <a:ea typeface="ＭＳ Ｐゴシック" charset="0"/>
                <a:cs typeface="ＭＳ Ｐゴシック" charset="0"/>
              </a:rPr>
              <a:t>The Effect of Race and Sex on Physicians' Recommendations for Cardiac Catheterization</a:t>
            </a:r>
            <a:br>
              <a:rPr lang="en-US" altLang="ja-JP" sz="2800" b="1" dirty="0">
                <a:solidFill>
                  <a:srgbClr val="272453"/>
                </a:solidFill>
                <a:ea typeface="ＭＳ Ｐゴシック" charset="0"/>
                <a:cs typeface="ＭＳ Ｐゴシック" charset="0"/>
              </a:rPr>
            </a:br>
            <a:endParaRPr lang="en-US" sz="2800" b="1" dirty="0">
              <a:solidFill>
                <a:srgbClr val="272453"/>
              </a:solidFill>
              <a:ea typeface="ＭＳ Ｐゴシック" charset="0"/>
              <a:cs typeface="ＭＳ Ｐゴシック" charset="0"/>
            </a:endParaRPr>
          </a:p>
        </p:txBody>
      </p:sp>
      <p:sp>
        <p:nvSpPr>
          <p:cNvPr id="307202" name="Content Placeholder 7"/>
          <p:cNvSpPr>
            <a:spLocks noGrp="1"/>
          </p:cNvSpPr>
          <p:nvPr>
            <p:ph idx="1"/>
          </p:nvPr>
        </p:nvSpPr>
        <p:spPr>
          <a:xfrm>
            <a:off x="2206901" y="3446393"/>
            <a:ext cx="3981450" cy="1393963"/>
          </a:xfrm>
        </p:spPr>
        <p:txBody>
          <a:bodyPr>
            <a:noAutofit/>
          </a:bodyPr>
          <a:lstStyle/>
          <a:p>
            <a:pPr marL="0" indent="0" algn="ctr">
              <a:buNone/>
            </a:pPr>
            <a:r>
              <a:rPr lang="en-US" altLang="ja-JP" sz="2400" i="1" dirty="0" smtClean="0">
                <a:latin typeface="+mj-lt"/>
                <a:ea typeface="ＭＳ Ｐゴシック" charset="0"/>
                <a:cs typeface="ＭＳ Ｐゴシック" charset="0"/>
              </a:rPr>
              <a:t>“Men </a:t>
            </a:r>
            <a:r>
              <a:rPr lang="en-US" altLang="ja-JP" sz="2400" i="1" dirty="0">
                <a:latin typeface="+mj-lt"/>
                <a:ea typeface="ＭＳ Ｐゴシック" charset="0"/>
                <a:cs typeface="ＭＳ Ｐゴシック" charset="0"/>
              </a:rPr>
              <a:t>and whites were significantly more likely to be referred than women and blacks</a:t>
            </a:r>
            <a:r>
              <a:rPr lang="en-US" altLang="ja-JP" sz="2400" i="1" dirty="0" smtClean="0">
                <a:latin typeface="+mj-lt"/>
                <a:ea typeface="ＭＳ Ｐゴシック" charset="0"/>
                <a:cs typeface="ＭＳ Ｐゴシック" charset="0"/>
              </a:rPr>
              <a:t>.”</a:t>
            </a:r>
            <a:endParaRPr lang="en-US" sz="2400" i="1" dirty="0">
              <a:latin typeface="+mj-lt"/>
              <a:ea typeface="ＭＳ Ｐゴシック" charset="0"/>
              <a:cs typeface="ＭＳ Ｐゴシック" charset="0"/>
            </a:endParaRPr>
          </a:p>
        </p:txBody>
      </p:sp>
      <p:pic>
        <p:nvPicPr>
          <p:cNvPr id="30720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762000"/>
            <a:ext cx="3429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04" name="TextBox 8"/>
          <p:cNvSpPr txBox="1">
            <a:spLocks noChangeArrowheads="1"/>
          </p:cNvSpPr>
          <p:nvPr/>
        </p:nvSpPr>
        <p:spPr bwMode="auto">
          <a:xfrm>
            <a:off x="1974160" y="6306907"/>
            <a:ext cx="5231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000000"/>
                </a:solidFill>
                <a:latin typeface="+mj-lt"/>
              </a:rPr>
              <a:t>Schulman K, et</a:t>
            </a:r>
            <a:r>
              <a:rPr lang="en-US" sz="1400" dirty="0">
                <a:solidFill>
                  <a:srgbClr val="000000"/>
                </a:solidFill>
                <a:latin typeface="+mj-lt"/>
              </a:rPr>
              <a:t>. al, N </a:t>
            </a:r>
            <a:r>
              <a:rPr lang="en-US" sz="1400" dirty="0" err="1">
                <a:solidFill>
                  <a:srgbClr val="000000"/>
                </a:solidFill>
                <a:latin typeface="+mj-lt"/>
              </a:rPr>
              <a:t>Engl</a:t>
            </a:r>
            <a:r>
              <a:rPr lang="en-US" sz="1400" dirty="0">
                <a:solidFill>
                  <a:srgbClr val="000000"/>
                </a:solidFill>
                <a:latin typeface="+mj-lt"/>
              </a:rPr>
              <a:t> J Med. 1999 Feb 25;340(8):618-26</a:t>
            </a:r>
          </a:p>
        </p:txBody>
      </p:sp>
    </p:spTree>
    <p:extLst>
      <p:ext uri="{BB962C8B-B14F-4D97-AF65-F5344CB8AC3E}">
        <p14:creationId xmlns:p14="http://schemas.microsoft.com/office/powerpoint/2010/main" val="370792814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8455" y="1235809"/>
            <a:ext cx="10892436" cy="2702383"/>
          </a:xfrm>
          <a:prstGeom prst="rect">
            <a:avLst/>
          </a:prstGeom>
        </p:spPr>
      </p:pic>
      <p:sp>
        <p:nvSpPr>
          <p:cNvPr id="3" name="TextBox 2"/>
          <p:cNvSpPr txBox="1"/>
          <p:nvPr/>
        </p:nvSpPr>
        <p:spPr>
          <a:xfrm>
            <a:off x="1303507" y="5118067"/>
            <a:ext cx="10643028" cy="1938992"/>
          </a:xfrm>
          <a:prstGeom prst="rect">
            <a:avLst/>
          </a:prstGeom>
          <a:noFill/>
        </p:spPr>
        <p:txBody>
          <a:bodyPr wrap="square" numCol="2" rtlCol="0">
            <a:spAutoFit/>
          </a:bodyPr>
          <a:lstStyle/>
          <a:p>
            <a:r>
              <a:rPr lang="en-US" sz="2000" b="1" dirty="0" smtClean="0"/>
              <a:t>Believed that compared to whites, blacks:</a:t>
            </a:r>
            <a:endParaRPr lang="en-US" sz="2000" b="1" dirty="0"/>
          </a:p>
          <a:p>
            <a:pPr marL="285750" indent="-285750">
              <a:buFont typeface="Arial" panose="020B0604020202020204" pitchFamily="34" charset="0"/>
              <a:buChar char="•"/>
            </a:pPr>
            <a:r>
              <a:rPr lang="en-US" sz="2000" b="1" dirty="0" smtClean="0"/>
              <a:t>Age more slowly			</a:t>
            </a:r>
          </a:p>
          <a:p>
            <a:pPr marL="285750" indent="-285750">
              <a:buFont typeface="Arial" panose="020B0604020202020204" pitchFamily="34" charset="0"/>
              <a:buChar char="•"/>
            </a:pPr>
            <a:r>
              <a:rPr lang="en-US" sz="2000" b="1" dirty="0" smtClean="0"/>
              <a:t>Have less sensitive nerve endings</a:t>
            </a:r>
          </a:p>
          <a:p>
            <a:pPr marL="285750" indent="-285750">
              <a:buFont typeface="Arial" panose="020B0604020202020204" pitchFamily="34" charset="0"/>
              <a:buChar char="•"/>
            </a:pPr>
            <a:r>
              <a:rPr lang="en-US" sz="2000" b="1" dirty="0"/>
              <a:t>H</a:t>
            </a:r>
            <a:r>
              <a:rPr lang="en-US" sz="2000" b="1" dirty="0" smtClean="0"/>
              <a:t>ave smaller brains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smtClean="0"/>
              <a:t>Have thicker skin</a:t>
            </a:r>
          </a:p>
          <a:p>
            <a:pPr marL="285750" indent="-285750">
              <a:buFont typeface="Arial" panose="020B0604020202020204" pitchFamily="34" charset="0"/>
              <a:buChar char="•"/>
            </a:pPr>
            <a:r>
              <a:rPr lang="en-US" sz="2000" b="1" dirty="0" smtClean="0"/>
              <a:t>Have stronger immune systems</a:t>
            </a:r>
          </a:p>
        </p:txBody>
      </p:sp>
      <p:sp>
        <p:nvSpPr>
          <p:cNvPr id="4" name="TextBox 3"/>
          <p:cNvSpPr txBox="1"/>
          <p:nvPr/>
        </p:nvSpPr>
        <p:spPr>
          <a:xfrm>
            <a:off x="1381330" y="4115321"/>
            <a:ext cx="10487383" cy="1015663"/>
          </a:xfrm>
          <a:prstGeom prst="rect">
            <a:avLst/>
          </a:prstGeom>
          <a:noFill/>
        </p:spPr>
        <p:txBody>
          <a:bodyPr wrap="square" rtlCol="0">
            <a:spAutoFit/>
          </a:bodyPr>
          <a:lstStyle/>
          <a:p>
            <a:r>
              <a:rPr lang="en-US" sz="2000" b="1" dirty="0"/>
              <a:t>Survey of the general public (online, n=92), medical students (first through third year, n=194), and residents (n=28)</a:t>
            </a:r>
          </a:p>
          <a:p>
            <a:endParaRPr lang="en-US" sz="2000" dirty="0"/>
          </a:p>
        </p:txBody>
      </p:sp>
    </p:spTree>
    <p:extLst>
      <p:ext uri="{BB962C8B-B14F-4D97-AF65-F5344CB8AC3E}">
        <p14:creationId xmlns:p14="http://schemas.microsoft.com/office/powerpoint/2010/main" val="187141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1828800" y="914400"/>
            <a:ext cx="8534400" cy="5334000"/>
          </a:xfrm>
        </p:spPr>
        <p:txBody>
          <a:bodyPr/>
          <a:lstStyle/>
          <a:p>
            <a:pPr marL="0" indent="0" algn="ctr">
              <a:buFont typeface="Wingdings 3" panose="05040102010807070707" pitchFamily="18" charset="2"/>
              <a:buNone/>
            </a:pPr>
            <a:r>
              <a:rPr lang="en-US" altLang="en-US" sz="3400" smtClean="0"/>
              <a:t>What are your associations with “bias” and “unconscious bias”? </a:t>
            </a:r>
          </a:p>
          <a:p>
            <a:pPr marL="0" indent="0" algn="ctr">
              <a:buFont typeface="Wingdings 3" panose="05040102010807070707" pitchFamily="18" charset="2"/>
              <a:buNone/>
            </a:pPr>
            <a:endParaRPr lang="en-US" altLang="en-US" sz="1200" smtClean="0"/>
          </a:p>
        </p:txBody>
      </p:sp>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7588" y="2543175"/>
            <a:ext cx="5286375"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92000" cy="6858000"/>
          </a:xfrm>
          <a:prstGeom prst="rect">
            <a:avLst/>
          </a:prstGeom>
        </p:spPr>
      </p:pic>
      <p:sp>
        <p:nvSpPr>
          <p:cNvPr id="3" name="TextBox 2"/>
          <p:cNvSpPr txBox="1"/>
          <p:nvPr/>
        </p:nvSpPr>
        <p:spPr>
          <a:xfrm>
            <a:off x="132221" y="5782283"/>
            <a:ext cx="11888793"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368822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4086" y="5664200"/>
            <a:ext cx="6215061" cy="771525"/>
          </a:xfrm>
        </p:spPr>
        <p:txBody>
          <a:bodyPr>
            <a:normAutofit/>
          </a:bodyPr>
          <a:lstStyle/>
          <a:p>
            <a:endParaRPr lang="en-US" dirty="0" smtClean="0"/>
          </a:p>
          <a:p>
            <a:r>
              <a:rPr lang="en-US" dirty="0"/>
              <a:t>‡, P &lt; .001</a:t>
            </a:r>
            <a:endParaRPr lang="en-US" dirty="0" smtClean="0"/>
          </a:p>
          <a:p>
            <a:endParaRPr lang="en-US" dirty="0"/>
          </a:p>
        </p:txBody>
      </p:sp>
      <p:pic>
        <p:nvPicPr>
          <p:cNvPr id="1028" name="Picture 4" descr="https://d2ufo47lrtsv5s.cloudfront.net/content/sci/333/6045/1015/F1.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708" y="1407304"/>
            <a:ext cx="7531815" cy="46426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43150" y="6299114"/>
            <a:ext cx="4303643" cy="338554"/>
          </a:xfrm>
          <a:prstGeom prst="rect">
            <a:avLst/>
          </a:prstGeom>
        </p:spPr>
        <p:txBody>
          <a:bodyPr wrap="square">
            <a:spAutoFit/>
          </a:bodyPr>
          <a:lstStyle/>
          <a:p>
            <a:r>
              <a:rPr lang="en-US" sz="1600" dirty="0" err="1"/>
              <a:t>Ginther</a:t>
            </a:r>
            <a:r>
              <a:rPr lang="en-US" sz="1600" dirty="0"/>
              <a:t>, </a:t>
            </a:r>
            <a:r>
              <a:rPr lang="en-US" sz="1600" dirty="0" smtClean="0"/>
              <a:t>DK, </a:t>
            </a:r>
            <a:r>
              <a:rPr lang="en-US" sz="1600" i="1" dirty="0" smtClean="0"/>
              <a:t>Science</a:t>
            </a:r>
            <a:r>
              <a:rPr lang="en-US" sz="1600" dirty="0"/>
              <a:t>, </a:t>
            </a:r>
            <a:r>
              <a:rPr lang="en-US" sz="1600" dirty="0" smtClean="0"/>
              <a:t>2011:333;1015-1019</a:t>
            </a:r>
            <a:endParaRPr lang="en-US" sz="1600" dirty="0"/>
          </a:p>
        </p:txBody>
      </p:sp>
      <p:sp>
        <p:nvSpPr>
          <p:cNvPr id="2" name="Title 1"/>
          <p:cNvSpPr>
            <a:spLocks noGrp="1"/>
          </p:cNvSpPr>
          <p:nvPr>
            <p:ph type="title"/>
          </p:nvPr>
        </p:nvSpPr>
        <p:spPr>
          <a:xfrm>
            <a:off x="7963401" y="3429331"/>
            <a:ext cx="2683392" cy="2234869"/>
          </a:xfrm>
        </p:spPr>
        <p:txBody>
          <a:bodyPr>
            <a:noAutofit/>
          </a:bodyPr>
          <a:lstStyle/>
          <a:p>
            <a:r>
              <a:rPr lang="en-US" sz="2200" b="1" i="1" dirty="0"/>
              <a:t>Black scientist applicants </a:t>
            </a:r>
            <a:r>
              <a:rPr lang="en-US" sz="2200" b="1" i="1" dirty="0" smtClean="0"/>
              <a:t>to </a:t>
            </a:r>
            <a:r>
              <a:rPr lang="en-US" sz="2200" b="1" i="1" dirty="0"/>
              <a:t>NIH are </a:t>
            </a:r>
            <a:r>
              <a:rPr lang="en-US" sz="2200" b="1" i="1" dirty="0" smtClean="0"/>
              <a:t>10% points </a:t>
            </a:r>
            <a:r>
              <a:rPr lang="en-US" sz="2200" b="1" i="1" dirty="0"/>
              <a:t>less likely than whites to be awarded NIH research </a:t>
            </a:r>
            <a:r>
              <a:rPr lang="en-US" sz="2200" b="1" i="1" dirty="0" smtClean="0"/>
              <a:t>funding</a:t>
            </a:r>
            <a:endParaRPr lang="en-US" sz="2200" b="1" i="1" dirty="0"/>
          </a:p>
        </p:txBody>
      </p:sp>
      <p:sp>
        <p:nvSpPr>
          <p:cNvPr id="5" name="TextBox 4"/>
          <p:cNvSpPr txBox="1"/>
          <p:nvPr/>
        </p:nvSpPr>
        <p:spPr>
          <a:xfrm>
            <a:off x="2464875" y="404100"/>
            <a:ext cx="8454224" cy="584775"/>
          </a:xfrm>
          <a:prstGeom prst="rect">
            <a:avLst/>
          </a:prstGeom>
          <a:noFill/>
        </p:spPr>
        <p:txBody>
          <a:bodyPr wrap="square" rtlCol="0">
            <a:spAutoFit/>
          </a:bodyPr>
          <a:lstStyle/>
          <a:p>
            <a:r>
              <a:rPr lang="en-US" sz="3200" b="1" dirty="0"/>
              <a:t>Race, </a:t>
            </a:r>
            <a:r>
              <a:rPr lang="en-US" sz="3200" b="1" dirty="0" smtClean="0"/>
              <a:t>Ethnicity</a:t>
            </a:r>
            <a:r>
              <a:rPr lang="en-US" sz="3200" b="1" dirty="0"/>
              <a:t>, and NIH </a:t>
            </a:r>
            <a:r>
              <a:rPr lang="en-US" sz="3200" b="1" dirty="0" smtClean="0"/>
              <a:t>Research Awards</a:t>
            </a:r>
            <a:endParaRPr lang="en-US" sz="3200" dirty="0"/>
          </a:p>
        </p:txBody>
      </p:sp>
    </p:spTree>
    <p:extLst>
      <p:ext uri="{BB962C8B-B14F-4D97-AF65-F5344CB8AC3E}">
        <p14:creationId xmlns:p14="http://schemas.microsoft.com/office/powerpoint/2010/main" val="2289927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97300"/>
          </a:xfrm>
        </p:spPr>
        <p:txBody>
          <a:bodyPr/>
          <a:lstStyle/>
          <a:p>
            <a:pPr algn="ctr"/>
            <a:r>
              <a:rPr lang="en-US" sz="3200" b="1" dirty="0"/>
              <a:t>Are Emily and Greg More Employable than Lakisha and Jamal? A Field Experiment on Labor Market Discrimination</a:t>
            </a:r>
          </a:p>
        </p:txBody>
      </p:sp>
      <p:sp>
        <p:nvSpPr>
          <p:cNvPr id="3" name="Content Placeholder 2"/>
          <p:cNvSpPr>
            <a:spLocks noGrp="1"/>
          </p:cNvSpPr>
          <p:nvPr>
            <p:ph idx="1"/>
          </p:nvPr>
        </p:nvSpPr>
        <p:spPr>
          <a:xfrm>
            <a:off x="2519638" y="2724653"/>
            <a:ext cx="8915400" cy="2463574"/>
          </a:xfrm>
        </p:spPr>
        <p:txBody>
          <a:bodyPr>
            <a:normAutofit/>
          </a:bodyPr>
          <a:lstStyle/>
          <a:p>
            <a:r>
              <a:rPr lang="en-US" sz="2800" dirty="0" smtClean="0"/>
              <a:t>50% difference in call </a:t>
            </a:r>
            <a:r>
              <a:rPr lang="en-US" sz="2800" dirty="0"/>
              <a:t>back rate for job </a:t>
            </a:r>
            <a:r>
              <a:rPr lang="en-US" sz="2800" dirty="0" smtClean="0"/>
              <a:t>interview based on names only</a:t>
            </a:r>
          </a:p>
          <a:p>
            <a:pPr lvl="1"/>
            <a:r>
              <a:rPr lang="en-US" sz="2800" dirty="0" smtClean="0"/>
              <a:t>“</a:t>
            </a:r>
            <a:r>
              <a:rPr lang="en-US" sz="2800" dirty="0"/>
              <a:t>W</a:t>
            </a:r>
            <a:r>
              <a:rPr lang="en-US" sz="2800" dirty="0" smtClean="0"/>
              <a:t>hite</a:t>
            </a:r>
            <a:r>
              <a:rPr lang="en-US" sz="2800" dirty="0"/>
              <a:t>” sounding name </a:t>
            </a:r>
            <a:r>
              <a:rPr lang="en-US" sz="2800" dirty="0" smtClean="0"/>
              <a:t>- 9.7%</a:t>
            </a:r>
          </a:p>
          <a:p>
            <a:pPr lvl="1"/>
            <a:r>
              <a:rPr lang="en-US" sz="2800" dirty="0" smtClean="0"/>
              <a:t>“</a:t>
            </a:r>
            <a:r>
              <a:rPr lang="en-US" sz="2800" dirty="0"/>
              <a:t>B</a:t>
            </a:r>
            <a:r>
              <a:rPr lang="en-US" sz="2800" dirty="0" smtClean="0"/>
              <a:t>lack</a:t>
            </a:r>
            <a:r>
              <a:rPr lang="en-US" sz="2800" dirty="0"/>
              <a:t>” sounding name </a:t>
            </a:r>
            <a:r>
              <a:rPr lang="en-US" sz="2800" dirty="0" smtClean="0"/>
              <a:t>- 6.5%</a:t>
            </a:r>
            <a:endParaRPr lang="en-US" sz="2800" dirty="0"/>
          </a:p>
        </p:txBody>
      </p:sp>
      <p:sp>
        <p:nvSpPr>
          <p:cNvPr id="4" name="TextBox 3"/>
          <p:cNvSpPr txBox="1"/>
          <p:nvPr/>
        </p:nvSpPr>
        <p:spPr>
          <a:xfrm>
            <a:off x="5854148" y="6088534"/>
            <a:ext cx="6172199" cy="584775"/>
          </a:xfrm>
          <a:prstGeom prst="rect">
            <a:avLst/>
          </a:prstGeom>
          <a:noFill/>
        </p:spPr>
        <p:txBody>
          <a:bodyPr wrap="square" rtlCol="0">
            <a:spAutoFit/>
          </a:bodyPr>
          <a:lstStyle/>
          <a:p>
            <a:r>
              <a:rPr lang="en-US" sz="1600" dirty="0"/>
              <a:t>Bertrand, M., &amp; Mullainathan, S. American Economic </a:t>
            </a:r>
            <a:r>
              <a:rPr lang="en-US" sz="1600" dirty="0" smtClean="0"/>
              <a:t>Review </a:t>
            </a:r>
            <a:r>
              <a:rPr lang="en-US" sz="1600" dirty="0"/>
              <a:t>2004, v94(4,Sep), </a:t>
            </a:r>
            <a:r>
              <a:rPr lang="en-US" sz="1600" dirty="0" smtClean="0"/>
              <a:t>991-1013</a:t>
            </a:r>
            <a:endParaRPr lang="en-US" sz="1600" dirty="0"/>
          </a:p>
        </p:txBody>
      </p:sp>
    </p:spTree>
    <p:extLst>
      <p:ext uri="{BB962C8B-B14F-4D97-AF65-F5344CB8AC3E}">
        <p14:creationId xmlns:p14="http://schemas.microsoft.com/office/powerpoint/2010/main" val="1211519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759226" y="276018"/>
            <a:ext cx="9626117" cy="977900"/>
          </a:xfrm>
        </p:spPr>
        <p:txBody>
          <a:bodyPr/>
          <a:lstStyle/>
          <a:p>
            <a:pPr algn="ctr"/>
            <a:r>
              <a:rPr lang="en-US" sz="3200" b="1" dirty="0"/>
              <a:t>Scientific community. U.S. study shows unconscious gender bias in academic </a:t>
            </a:r>
            <a:r>
              <a:rPr lang="en-US" sz="3200" b="1" dirty="0" smtClean="0"/>
              <a:t>science</a:t>
            </a:r>
            <a:endParaRPr lang="en-US" altLang="en-US" sz="3200" b="1" dirty="0" smtClean="0"/>
          </a:p>
        </p:txBody>
      </p:sp>
      <p:sp>
        <p:nvSpPr>
          <p:cNvPr id="78850" name="Content Placeholder 2"/>
          <p:cNvSpPr>
            <a:spLocks noGrp="1"/>
          </p:cNvSpPr>
          <p:nvPr>
            <p:ph idx="1"/>
          </p:nvPr>
        </p:nvSpPr>
        <p:spPr>
          <a:xfrm>
            <a:off x="1859841" y="1775724"/>
            <a:ext cx="9857172" cy="3909460"/>
          </a:xfrm>
        </p:spPr>
        <p:txBody>
          <a:bodyPr/>
          <a:lstStyle/>
          <a:p>
            <a:r>
              <a:rPr lang="en-US" altLang="en-US" sz="2400" dirty="0" smtClean="0"/>
              <a:t>Yale University asked 127 professors to judge identical resumes from a female and male applicant</a:t>
            </a:r>
          </a:p>
          <a:p>
            <a:r>
              <a:rPr lang="en-US" altLang="en-US" sz="2400" dirty="0" smtClean="0"/>
              <a:t>Significantly more likely to (p&lt; 0.05)</a:t>
            </a:r>
          </a:p>
          <a:p>
            <a:pPr lvl="2"/>
            <a:r>
              <a:rPr lang="en-US" altLang="en-US" sz="2000" dirty="0" smtClean="0"/>
              <a:t>Hire the man</a:t>
            </a:r>
          </a:p>
          <a:p>
            <a:pPr lvl="2"/>
            <a:r>
              <a:rPr lang="en-US" altLang="en-US" sz="2000" dirty="0" smtClean="0"/>
              <a:t>Pay him higher salary</a:t>
            </a:r>
          </a:p>
          <a:p>
            <a:pPr lvl="2"/>
            <a:r>
              <a:rPr lang="en-US" altLang="en-US" sz="2000" dirty="0" smtClean="0"/>
              <a:t>See him as more worthy of mentoring </a:t>
            </a:r>
          </a:p>
          <a:p>
            <a:pPr lvl="1"/>
            <a:r>
              <a:rPr lang="en-US" altLang="en-US" sz="2400" dirty="0" smtClean="0"/>
              <a:t>Bias was equally strong among women &amp; men</a:t>
            </a:r>
          </a:p>
          <a:p>
            <a:pPr lvl="1"/>
            <a:r>
              <a:rPr lang="en-US" altLang="en-US" sz="2400" dirty="0" smtClean="0"/>
              <a:t>Bias did not vary by age, race, or discipline</a:t>
            </a:r>
          </a:p>
        </p:txBody>
      </p:sp>
      <p:sp>
        <p:nvSpPr>
          <p:cNvPr id="2" name="TextBox 1"/>
          <p:cNvSpPr txBox="1"/>
          <p:nvPr/>
        </p:nvSpPr>
        <p:spPr>
          <a:xfrm>
            <a:off x="6788427" y="6271591"/>
            <a:ext cx="5208104" cy="338554"/>
          </a:xfrm>
          <a:prstGeom prst="rect">
            <a:avLst/>
          </a:prstGeom>
          <a:noFill/>
        </p:spPr>
        <p:txBody>
          <a:bodyPr wrap="square" rtlCol="0">
            <a:spAutoFit/>
          </a:bodyPr>
          <a:lstStyle/>
          <a:p>
            <a:r>
              <a:rPr lang="en-US" altLang="en-US" sz="1600" dirty="0" err="1"/>
              <a:t>Mervis</a:t>
            </a:r>
            <a:r>
              <a:rPr lang="en-US" altLang="en-US" sz="1600" dirty="0"/>
              <a:t>, J. </a:t>
            </a:r>
            <a:r>
              <a:rPr lang="en-US" altLang="en-US" sz="1600" i="1" dirty="0" smtClean="0"/>
              <a:t>Science</a:t>
            </a:r>
            <a:r>
              <a:rPr lang="en-US" altLang="en-US" sz="1600" dirty="0" smtClean="0"/>
              <a:t> 2012; 337(6102); </a:t>
            </a:r>
            <a:r>
              <a:rPr lang="en-US" altLang="en-US" sz="1600" dirty="0"/>
              <a:t>1592-1592.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14750" y="1633791"/>
            <a:ext cx="5084308" cy="4448769"/>
          </a:xfrm>
          <a:prstGeom prst="rect">
            <a:avLst/>
          </a:prstGeom>
        </p:spPr>
      </p:pic>
      <p:sp>
        <p:nvSpPr>
          <p:cNvPr id="2" name="TextBox 1"/>
          <p:cNvSpPr txBox="1"/>
          <p:nvPr/>
        </p:nvSpPr>
        <p:spPr>
          <a:xfrm>
            <a:off x="3234690" y="731520"/>
            <a:ext cx="5749290" cy="646331"/>
          </a:xfrm>
          <a:prstGeom prst="rect">
            <a:avLst/>
          </a:prstGeom>
          <a:noFill/>
        </p:spPr>
        <p:txBody>
          <a:bodyPr wrap="square" rtlCol="0">
            <a:spAutoFit/>
          </a:bodyPr>
          <a:lstStyle/>
          <a:p>
            <a:pPr algn="ctr"/>
            <a:r>
              <a:rPr lang="en-US" sz="3600" b="1" dirty="0" smtClean="0"/>
              <a:t>Thoughts?</a:t>
            </a:r>
            <a:endParaRPr lang="en-US" sz="3600" b="1" dirty="0"/>
          </a:p>
        </p:txBody>
      </p:sp>
    </p:spTree>
    <p:extLst>
      <p:ext uri="{BB962C8B-B14F-4D97-AF65-F5344CB8AC3E}">
        <p14:creationId xmlns:p14="http://schemas.microsoft.com/office/powerpoint/2010/main" val="2806054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1924050" y="309563"/>
            <a:ext cx="8229600" cy="1143000"/>
          </a:xfrm>
        </p:spPr>
        <p:txBody>
          <a:bodyPr/>
          <a:lstStyle/>
          <a:p>
            <a:pPr algn="ctr"/>
            <a:r>
              <a:rPr lang="en-US" altLang="en-US" b="1" dirty="0" smtClean="0"/>
              <a:t>6 Ways to Mitigate Your Biases</a:t>
            </a:r>
          </a:p>
        </p:txBody>
      </p:sp>
      <p:sp>
        <p:nvSpPr>
          <p:cNvPr id="10" name="Oval 9"/>
          <p:cNvSpPr/>
          <p:nvPr/>
        </p:nvSpPr>
        <p:spPr>
          <a:xfrm>
            <a:off x="5226497" y="2398860"/>
            <a:ext cx="1739005" cy="17390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1" name="Oval 10"/>
          <p:cNvSpPr/>
          <p:nvPr/>
        </p:nvSpPr>
        <p:spPr>
          <a:xfrm>
            <a:off x="5790949" y="2724783"/>
            <a:ext cx="1739005" cy="1739005"/>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2" name="Oval 11"/>
          <p:cNvSpPr/>
          <p:nvPr/>
        </p:nvSpPr>
        <p:spPr>
          <a:xfrm>
            <a:off x="5790949" y="3376628"/>
            <a:ext cx="1739005" cy="1739005"/>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3" name="Oval 12"/>
          <p:cNvSpPr/>
          <p:nvPr/>
        </p:nvSpPr>
        <p:spPr>
          <a:xfrm>
            <a:off x="5226497" y="3703115"/>
            <a:ext cx="1739005" cy="1739005"/>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4" name="Oval 13"/>
          <p:cNvSpPr/>
          <p:nvPr/>
        </p:nvSpPr>
        <p:spPr>
          <a:xfrm>
            <a:off x="4662045" y="3376628"/>
            <a:ext cx="1739005" cy="1739005"/>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15" name="Oval 14"/>
          <p:cNvSpPr/>
          <p:nvPr/>
        </p:nvSpPr>
        <p:spPr>
          <a:xfrm>
            <a:off x="4662045" y="2724783"/>
            <a:ext cx="1739005" cy="1739005"/>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 name="TextBox 1"/>
          <p:cNvSpPr txBox="1"/>
          <p:nvPr/>
        </p:nvSpPr>
        <p:spPr>
          <a:xfrm>
            <a:off x="5086350" y="1292359"/>
            <a:ext cx="2228850" cy="1015663"/>
          </a:xfrm>
          <a:prstGeom prst="rect">
            <a:avLst/>
          </a:prstGeom>
          <a:noFill/>
        </p:spPr>
        <p:txBody>
          <a:bodyPr wrap="square" rtlCol="0">
            <a:spAutoFit/>
          </a:bodyPr>
          <a:lstStyle/>
          <a:p>
            <a:pPr algn="ctr"/>
            <a:r>
              <a:rPr lang="en-US" sz="2000" dirty="0">
                <a:latin typeface="Calibri" pitchFamily="34" charset="0"/>
              </a:rPr>
              <a:t>Recognize and accept that you have </a:t>
            </a:r>
            <a:r>
              <a:rPr lang="en-US" sz="2000" dirty="0" smtClean="0">
                <a:latin typeface="Calibri" pitchFamily="34" charset="0"/>
              </a:rPr>
              <a:t>bias</a:t>
            </a:r>
            <a:endParaRPr lang="en-US" sz="2000" dirty="0">
              <a:latin typeface="Calibri" pitchFamily="34" charset="0"/>
            </a:endParaRPr>
          </a:p>
        </p:txBody>
      </p:sp>
      <p:sp>
        <p:nvSpPr>
          <p:cNvPr id="16" name="TextBox 15"/>
          <p:cNvSpPr txBox="1"/>
          <p:nvPr/>
        </p:nvSpPr>
        <p:spPr>
          <a:xfrm>
            <a:off x="8094406" y="2545631"/>
            <a:ext cx="2411730" cy="1015663"/>
          </a:xfrm>
          <a:prstGeom prst="rect">
            <a:avLst/>
          </a:prstGeom>
          <a:noFill/>
        </p:spPr>
        <p:txBody>
          <a:bodyPr wrap="square" rtlCol="0">
            <a:spAutoFit/>
          </a:bodyPr>
          <a:lstStyle/>
          <a:p>
            <a:pPr algn="ctr"/>
            <a:r>
              <a:rPr lang="en-US" sz="2000" dirty="0">
                <a:latin typeface="Calibri" pitchFamily="34" charset="0"/>
              </a:rPr>
              <a:t>Develop the capacity to use a flashlight on </a:t>
            </a:r>
            <a:r>
              <a:rPr lang="en-US" sz="2000" dirty="0" smtClean="0">
                <a:latin typeface="Calibri" pitchFamily="34" charset="0"/>
              </a:rPr>
              <a:t>yourself</a:t>
            </a:r>
            <a:endParaRPr lang="en-US" sz="2000" dirty="0">
              <a:latin typeface="Calibri" pitchFamily="34" charset="0"/>
            </a:endParaRPr>
          </a:p>
        </p:txBody>
      </p:sp>
      <p:sp>
        <p:nvSpPr>
          <p:cNvPr id="17" name="TextBox 16"/>
          <p:cNvSpPr txBox="1"/>
          <p:nvPr/>
        </p:nvSpPr>
        <p:spPr>
          <a:xfrm>
            <a:off x="8208706" y="4469302"/>
            <a:ext cx="2297430" cy="1015663"/>
          </a:xfrm>
          <a:prstGeom prst="rect">
            <a:avLst/>
          </a:prstGeom>
          <a:noFill/>
        </p:spPr>
        <p:txBody>
          <a:bodyPr wrap="square" rtlCol="0">
            <a:spAutoFit/>
          </a:bodyPr>
          <a:lstStyle/>
          <a:p>
            <a:pPr lvl="0" algn="ctr"/>
            <a:r>
              <a:rPr lang="en-US" sz="2000" dirty="0">
                <a:latin typeface="Calibri" pitchFamily="34" charset="0"/>
              </a:rPr>
              <a:t>Practice “Constructive </a:t>
            </a:r>
            <a:r>
              <a:rPr lang="en-US" sz="2000" dirty="0" smtClean="0">
                <a:latin typeface="Calibri" pitchFamily="34" charset="0"/>
              </a:rPr>
              <a:t>Uncertainty”</a:t>
            </a:r>
            <a:endParaRPr lang="en-US" sz="2000" dirty="0"/>
          </a:p>
        </p:txBody>
      </p:sp>
      <p:sp>
        <p:nvSpPr>
          <p:cNvPr id="18" name="TextBox 17"/>
          <p:cNvSpPr txBox="1"/>
          <p:nvPr/>
        </p:nvSpPr>
        <p:spPr>
          <a:xfrm>
            <a:off x="4770119" y="5736008"/>
            <a:ext cx="2651760" cy="707886"/>
          </a:xfrm>
          <a:prstGeom prst="rect">
            <a:avLst/>
          </a:prstGeom>
          <a:noFill/>
        </p:spPr>
        <p:txBody>
          <a:bodyPr wrap="square" rtlCol="0">
            <a:spAutoFit/>
          </a:bodyPr>
          <a:lstStyle/>
          <a:p>
            <a:pPr algn="ctr"/>
            <a:r>
              <a:rPr lang="en-US" sz="2000" dirty="0">
                <a:latin typeface="Calibri" pitchFamily="34" charset="0"/>
              </a:rPr>
              <a:t>Explore awkwardness, and </a:t>
            </a:r>
            <a:r>
              <a:rPr lang="en-US" sz="2000" dirty="0" smtClean="0">
                <a:latin typeface="Calibri" pitchFamily="34" charset="0"/>
              </a:rPr>
              <a:t>discomfort</a:t>
            </a:r>
            <a:endParaRPr lang="en-US" sz="2000" dirty="0">
              <a:latin typeface="Calibri" pitchFamily="34" charset="0"/>
            </a:endParaRPr>
          </a:p>
        </p:txBody>
      </p:sp>
      <p:sp>
        <p:nvSpPr>
          <p:cNvPr id="19" name="TextBox 18"/>
          <p:cNvSpPr txBox="1"/>
          <p:nvPr/>
        </p:nvSpPr>
        <p:spPr>
          <a:xfrm>
            <a:off x="2011143" y="4146137"/>
            <a:ext cx="2331720" cy="1938992"/>
          </a:xfrm>
          <a:prstGeom prst="rect">
            <a:avLst/>
          </a:prstGeom>
          <a:noFill/>
        </p:spPr>
        <p:txBody>
          <a:bodyPr wrap="square" rtlCol="0">
            <a:spAutoFit/>
          </a:bodyPr>
          <a:lstStyle/>
          <a:p>
            <a:pPr algn="ctr"/>
            <a:r>
              <a:rPr lang="en-US" sz="2000" dirty="0">
                <a:latin typeface="Calibri" pitchFamily="34" charset="0"/>
              </a:rPr>
              <a:t>Engage with people you consider “others” and expose yourself to positive role models in that </a:t>
            </a:r>
            <a:r>
              <a:rPr lang="en-US" sz="2000" dirty="0" smtClean="0">
                <a:latin typeface="Calibri" pitchFamily="34" charset="0"/>
              </a:rPr>
              <a:t>group</a:t>
            </a:r>
            <a:endParaRPr lang="en-US" sz="2000" dirty="0">
              <a:latin typeface="Calibri" pitchFamily="34" charset="0"/>
            </a:endParaRPr>
          </a:p>
        </p:txBody>
      </p:sp>
      <p:sp>
        <p:nvSpPr>
          <p:cNvPr id="20" name="TextBox 19"/>
          <p:cNvSpPr txBox="1"/>
          <p:nvPr/>
        </p:nvSpPr>
        <p:spPr>
          <a:xfrm>
            <a:off x="2140198" y="2545631"/>
            <a:ext cx="2170305" cy="400110"/>
          </a:xfrm>
          <a:prstGeom prst="rect">
            <a:avLst/>
          </a:prstGeom>
          <a:noFill/>
        </p:spPr>
        <p:txBody>
          <a:bodyPr wrap="square" rtlCol="0">
            <a:spAutoFit/>
          </a:bodyPr>
          <a:lstStyle/>
          <a:p>
            <a:pPr algn="ctr"/>
            <a:r>
              <a:rPr lang="en-US" sz="2000" dirty="0">
                <a:latin typeface="Calibri" pitchFamily="34" charset="0"/>
              </a:rPr>
              <a:t>Get </a:t>
            </a:r>
            <a:r>
              <a:rPr lang="en-US" sz="2000" dirty="0" smtClean="0">
                <a:latin typeface="Calibri" pitchFamily="34" charset="0"/>
              </a:rPr>
              <a:t>feedback</a:t>
            </a:r>
            <a:endParaRPr lang="en-US" sz="2000" dirty="0">
              <a:latin typeface="Calibri" pitchFamily="34" charset="0"/>
            </a:endParaRPr>
          </a:p>
        </p:txBody>
      </p:sp>
    </p:spTree>
    <p:extLst>
      <p:ext uri="{BB962C8B-B14F-4D97-AF65-F5344CB8AC3E}">
        <p14:creationId xmlns:p14="http://schemas.microsoft.com/office/powerpoint/2010/main" val="193460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1556302" y="262022"/>
            <a:ext cx="9359468" cy="774961"/>
          </a:xfrm>
        </p:spPr>
        <p:txBody>
          <a:bodyPr/>
          <a:lstStyle/>
          <a:p>
            <a:pPr algn="ctr"/>
            <a:r>
              <a:rPr lang="en-US" altLang="en-US" b="1" dirty="0" smtClean="0"/>
              <a:t>The Unfinished Work</a:t>
            </a:r>
          </a:p>
        </p:txBody>
      </p:sp>
      <p:graphicFrame>
        <p:nvGraphicFramePr>
          <p:cNvPr id="3" name="Content Placeholder 3"/>
          <p:cNvGraphicFramePr>
            <a:graphicFrameLocks/>
          </p:cNvGraphicFramePr>
          <p:nvPr>
            <p:extLst>
              <p:ext uri="{D42A27DB-BD31-4B8C-83A1-F6EECF244321}">
                <p14:modId xmlns:p14="http://schemas.microsoft.com/office/powerpoint/2010/main" val="3383932459"/>
              </p:ext>
            </p:extLst>
          </p:nvPr>
        </p:nvGraphicFramePr>
        <p:xfrm>
          <a:off x="685801" y="1066800"/>
          <a:ext cx="10499725"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495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828800"/>
            <a:ext cx="8534400" cy="4648200"/>
          </a:xfrm>
        </p:spPr>
        <p:txBody>
          <a:bodyPr rtlCol="0">
            <a:normAutofit/>
          </a:bodyPr>
          <a:lstStyle/>
          <a:p>
            <a:pPr marL="0" indent="0" algn="ctr" fontAlgn="auto">
              <a:spcAft>
                <a:spcPts val="0"/>
              </a:spcAft>
              <a:buFont typeface="Wingdings 3" charset="2"/>
              <a:buNone/>
              <a:defRPr/>
            </a:pPr>
            <a:r>
              <a:rPr lang="en-US" sz="4800" i="1" dirty="0">
                <a:solidFill>
                  <a:srgbClr val="272453"/>
                </a:solidFill>
              </a:rPr>
              <a:t>Freedom is the pause between stimulus and response.</a:t>
            </a:r>
          </a:p>
          <a:p>
            <a:pPr marL="0" indent="0" algn="ctr" fontAlgn="auto">
              <a:spcAft>
                <a:spcPts val="0"/>
              </a:spcAft>
              <a:buFont typeface="Wingdings 3" charset="2"/>
              <a:buNone/>
              <a:defRPr/>
            </a:pPr>
            <a:r>
              <a:rPr lang="en-US" sz="3200" dirty="0">
                <a:solidFill>
                  <a:schemeClr val="tx1">
                    <a:lumMod val="75000"/>
                    <a:lumOff val="25000"/>
                  </a:schemeClr>
                </a:solidFill>
              </a:rPr>
              <a:t>- Rollo May</a:t>
            </a:r>
            <a:endParaRPr lang="en-US" sz="2800" dirty="0">
              <a:solidFill>
                <a:schemeClr val="tx1">
                  <a:lumMod val="75000"/>
                  <a:lumOff val="25000"/>
                </a:schemeClr>
              </a:solidFill>
            </a:endParaRPr>
          </a:p>
          <a:p>
            <a:pPr fontAlgn="auto">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transition spd="slow" advTm="4311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3"/>
          <p:cNvSpPr>
            <a:spLocks noGrp="1"/>
          </p:cNvSpPr>
          <p:nvPr>
            <p:ph type="title"/>
          </p:nvPr>
        </p:nvSpPr>
        <p:spPr>
          <a:xfrm>
            <a:off x="3014663" y="176213"/>
            <a:ext cx="8534400" cy="1143000"/>
          </a:xfrm>
        </p:spPr>
        <p:txBody>
          <a:bodyPr rtlCol="0">
            <a:normAutofit fontScale="90000"/>
          </a:bodyPr>
          <a:lstStyle/>
          <a:p>
            <a:pPr fontAlgn="auto">
              <a:spcAft>
                <a:spcPts val="0"/>
              </a:spcAft>
              <a:defRPr/>
            </a:pPr>
            <a:r>
              <a:rPr lang="en-US" sz="4400" b="1" dirty="0">
                <a:solidFill>
                  <a:schemeClr val="tx1">
                    <a:lumMod val="85000"/>
                    <a:lumOff val="15000"/>
                  </a:schemeClr>
                </a:solidFill>
              </a:rPr>
              <a:t>Take a P.A.U.S.E.</a:t>
            </a: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smtClean="0">
                <a:solidFill>
                  <a:schemeClr val="tx1">
                    <a:lumMod val="85000"/>
                    <a:lumOff val="15000"/>
                  </a:schemeClr>
                </a:solidFill>
              </a:rPr>
              <a:t>A quick way to check your reaction.</a:t>
            </a:r>
            <a:endParaRPr lang="en-US" b="1" dirty="0">
              <a:solidFill>
                <a:schemeClr val="tx1">
                  <a:lumMod val="85000"/>
                  <a:lumOff val="15000"/>
                </a:schemeClr>
              </a:solidFill>
            </a:endParaRPr>
          </a:p>
        </p:txBody>
      </p:sp>
      <p:graphicFrame>
        <p:nvGraphicFramePr>
          <p:cNvPr id="9" name="Content Placeholder 8"/>
          <p:cNvGraphicFramePr>
            <a:graphicFrameLocks noGrp="1"/>
          </p:cNvGraphicFramePr>
          <p:nvPr>
            <p:ph idx="1"/>
          </p:nvPr>
        </p:nvGraphicFramePr>
        <p:xfrm>
          <a:off x="2028825" y="1600200"/>
          <a:ext cx="8534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D86E6AD5-BE2D-4A60-8761-5418D91E2E80}"/>
                                            </p:graphicEl>
                                          </p:spTgt>
                                        </p:tgtEl>
                                        <p:attrNameLst>
                                          <p:attrName>style.visibility</p:attrName>
                                        </p:attrNameLst>
                                      </p:cBhvr>
                                      <p:to>
                                        <p:strVal val="visible"/>
                                      </p:to>
                                    </p:set>
                                    <p:animEffect transition="in" filter="fade">
                                      <p:cBhvr>
                                        <p:cTn id="7" dur="500"/>
                                        <p:tgtEl>
                                          <p:spTgt spid="9">
                                            <p:graphicEl>
                                              <a:dgm id="{D86E6AD5-BE2D-4A60-8761-5418D91E2E8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9F6BEDA0-171D-4903-AC14-40EC432F7435}"/>
                                            </p:graphicEl>
                                          </p:spTgt>
                                        </p:tgtEl>
                                        <p:attrNameLst>
                                          <p:attrName>style.visibility</p:attrName>
                                        </p:attrNameLst>
                                      </p:cBhvr>
                                      <p:to>
                                        <p:strVal val="visible"/>
                                      </p:to>
                                    </p:set>
                                    <p:animEffect transition="in" filter="fade">
                                      <p:cBhvr>
                                        <p:cTn id="10" dur="500"/>
                                        <p:tgtEl>
                                          <p:spTgt spid="9">
                                            <p:graphicEl>
                                              <a:dgm id="{9F6BEDA0-171D-4903-AC14-40EC432F743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CA93294E-84B5-4460-BD32-C0B7FFB0C4DD}"/>
                                            </p:graphicEl>
                                          </p:spTgt>
                                        </p:tgtEl>
                                        <p:attrNameLst>
                                          <p:attrName>style.visibility</p:attrName>
                                        </p:attrNameLst>
                                      </p:cBhvr>
                                      <p:to>
                                        <p:strVal val="visible"/>
                                      </p:to>
                                    </p:set>
                                    <p:animEffect transition="in" filter="fade">
                                      <p:cBhvr>
                                        <p:cTn id="15" dur="500"/>
                                        <p:tgtEl>
                                          <p:spTgt spid="9">
                                            <p:graphicEl>
                                              <a:dgm id="{CA93294E-84B5-4460-BD32-C0B7FFB0C4D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1E6D7E4C-E588-4CB6-8C5D-2539C7E32E18}"/>
                                            </p:graphicEl>
                                          </p:spTgt>
                                        </p:tgtEl>
                                        <p:attrNameLst>
                                          <p:attrName>style.visibility</p:attrName>
                                        </p:attrNameLst>
                                      </p:cBhvr>
                                      <p:to>
                                        <p:strVal val="visible"/>
                                      </p:to>
                                    </p:set>
                                    <p:animEffect transition="in" filter="fade">
                                      <p:cBhvr>
                                        <p:cTn id="18" dur="500"/>
                                        <p:tgtEl>
                                          <p:spTgt spid="9">
                                            <p:graphicEl>
                                              <a:dgm id="{1E6D7E4C-E588-4CB6-8C5D-2539C7E32E1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C7766F10-D90C-4AD0-AD8A-965415127C62}"/>
                                            </p:graphicEl>
                                          </p:spTgt>
                                        </p:tgtEl>
                                        <p:attrNameLst>
                                          <p:attrName>style.visibility</p:attrName>
                                        </p:attrNameLst>
                                      </p:cBhvr>
                                      <p:to>
                                        <p:strVal val="visible"/>
                                      </p:to>
                                    </p:set>
                                    <p:animEffect transition="in" filter="fade">
                                      <p:cBhvr>
                                        <p:cTn id="23" dur="500"/>
                                        <p:tgtEl>
                                          <p:spTgt spid="9">
                                            <p:graphicEl>
                                              <a:dgm id="{C7766F10-D90C-4AD0-AD8A-965415127C6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dgm id="{9E328536-B242-42D1-B9BC-F9A235A72249}"/>
                                            </p:graphicEl>
                                          </p:spTgt>
                                        </p:tgtEl>
                                        <p:attrNameLst>
                                          <p:attrName>style.visibility</p:attrName>
                                        </p:attrNameLst>
                                      </p:cBhvr>
                                      <p:to>
                                        <p:strVal val="visible"/>
                                      </p:to>
                                    </p:set>
                                    <p:animEffect transition="in" filter="fade">
                                      <p:cBhvr>
                                        <p:cTn id="26" dur="500"/>
                                        <p:tgtEl>
                                          <p:spTgt spid="9">
                                            <p:graphicEl>
                                              <a:dgm id="{9E328536-B242-42D1-B9BC-F9A235A7224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A3879EB0-7356-428E-98E5-23232A883EC1}"/>
                                            </p:graphicEl>
                                          </p:spTgt>
                                        </p:tgtEl>
                                        <p:attrNameLst>
                                          <p:attrName>style.visibility</p:attrName>
                                        </p:attrNameLst>
                                      </p:cBhvr>
                                      <p:to>
                                        <p:strVal val="visible"/>
                                      </p:to>
                                    </p:set>
                                    <p:animEffect transition="in" filter="fade">
                                      <p:cBhvr>
                                        <p:cTn id="31" dur="500"/>
                                        <p:tgtEl>
                                          <p:spTgt spid="9">
                                            <p:graphicEl>
                                              <a:dgm id="{A3879EB0-7356-428E-98E5-23232A883EC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68F6EAE8-1D70-4DB5-B13F-0A8F91DABD8F}"/>
                                            </p:graphicEl>
                                          </p:spTgt>
                                        </p:tgtEl>
                                        <p:attrNameLst>
                                          <p:attrName>style.visibility</p:attrName>
                                        </p:attrNameLst>
                                      </p:cBhvr>
                                      <p:to>
                                        <p:strVal val="visible"/>
                                      </p:to>
                                    </p:set>
                                    <p:animEffect transition="in" filter="fade">
                                      <p:cBhvr>
                                        <p:cTn id="34" dur="500"/>
                                        <p:tgtEl>
                                          <p:spTgt spid="9">
                                            <p:graphicEl>
                                              <a:dgm id="{68F6EAE8-1D70-4DB5-B13F-0A8F91DABD8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EB61B384-8A5F-442F-B72A-9A71E01C0EC8}"/>
                                            </p:graphicEl>
                                          </p:spTgt>
                                        </p:tgtEl>
                                        <p:attrNameLst>
                                          <p:attrName>style.visibility</p:attrName>
                                        </p:attrNameLst>
                                      </p:cBhvr>
                                      <p:to>
                                        <p:strVal val="visible"/>
                                      </p:to>
                                    </p:set>
                                    <p:animEffect transition="in" filter="fade">
                                      <p:cBhvr>
                                        <p:cTn id="39" dur="500"/>
                                        <p:tgtEl>
                                          <p:spTgt spid="9">
                                            <p:graphicEl>
                                              <a:dgm id="{EB61B384-8A5F-442F-B72A-9A71E01C0EC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graphicEl>
                                              <a:dgm id="{B8F0FD24-923A-494D-AE42-6C713869668E}"/>
                                            </p:graphicEl>
                                          </p:spTgt>
                                        </p:tgtEl>
                                        <p:attrNameLst>
                                          <p:attrName>style.visibility</p:attrName>
                                        </p:attrNameLst>
                                      </p:cBhvr>
                                      <p:to>
                                        <p:strVal val="visible"/>
                                      </p:to>
                                    </p:set>
                                    <p:animEffect transition="in" filter="fade">
                                      <p:cBhvr>
                                        <p:cTn id="42" dur="500"/>
                                        <p:tgtEl>
                                          <p:spTgt spid="9">
                                            <p:graphicEl>
                                              <a:dgm id="{B8F0FD24-923A-494D-AE42-6C71386966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Examples of unconscious bias from your own lives</a:t>
            </a:r>
          </a:p>
        </p:txBody>
      </p:sp>
      <p:sp>
        <p:nvSpPr>
          <p:cNvPr id="3" name="Content Placeholder 2"/>
          <p:cNvSpPr>
            <a:spLocks noGrp="1"/>
          </p:cNvSpPr>
          <p:nvPr>
            <p:ph idx="1"/>
          </p:nvPr>
        </p:nvSpPr>
        <p:spPr/>
        <p:txBody>
          <a:bodyPr/>
          <a:lstStyle/>
          <a:p>
            <a:r>
              <a:rPr lang="en-US" sz="2400" dirty="0"/>
              <a:t>In groups of 3, </a:t>
            </a:r>
            <a:r>
              <a:rPr lang="en-US" sz="2400" b="1" dirty="0"/>
              <a:t>describe a situation in which you observed unconscious bias in the workplace at play</a:t>
            </a:r>
            <a:r>
              <a:rPr lang="en-US" sz="2400" dirty="0"/>
              <a:t>.</a:t>
            </a:r>
          </a:p>
          <a:p>
            <a:pPr lvl="1"/>
            <a:r>
              <a:rPr lang="en-US" sz="2400" dirty="0"/>
              <a:t>What are the challenges?</a:t>
            </a:r>
          </a:p>
          <a:p>
            <a:pPr lvl="1"/>
            <a:r>
              <a:rPr lang="en-US" sz="2400" dirty="0"/>
              <a:t>What strategies can you employ to address it? </a:t>
            </a:r>
          </a:p>
          <a:p>
            <a:r>
              <a:rPr lang="en-US" sz="2400" dirty="0"/>
              <a:t>Suggested per person: 1-2 </a:t>
            </a:r>
            <a:r>
              <a:rPr lang="en-US" sz="2400" dirty="0" smtClean="0"/>
              <a:t>minutes to describe </a:t>
            </a:r>
            <a:r>
              <a:rPr lang="en-US" sz="2400" dirty="0"/>
              <a:t>situation; 3 minutes </a:t>
            </a:r>
            <a:r>
              <a:rPr lang="en-US" sz="2400" dirty="0" smtClean="0"/>
              <a:t>to peer coach </a:t>
            </a:r>
            <a:r>
              <a:rPr lang="en-US" sz="2400" dirty="0"/>
              <a:t>&amp; </a:t>
            </a:r>
            <a:r>
              <a:rPr lang="en-US" sz="2400" dirty="0" smtClean="0"/>
              <a:t>provide feedback</a:t>
            </a:r>
            <a:endParaRPr lang="en-US" sz="2400" dirty="0"/>
          </a:p>
        </p:txBody>
      </p:sp>
    </p:spTree>
    <p:extLst>
      <p:ext uri="{BB962C8B-B14F-4D97-AF65-F5344CB8AC3E}">
        <p14:creationId xmlns:p14="http://schemas.microsoft.com/office/powerpoint/2010/main" val="49718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05546" y="1848679"/>
            <a:ext cx="8593138" cy="1987826"/>
          </a:xfrm>
        </p:spPr>
        <p:txBody>
          <a:bodyPr rtlCol="0">
            <a:normAutofit/>
          </a:bodyPr>
          <a:lstStyle/>
          <a:p>
            <a:pPr algn="ctr" fontAlgn="auto">
              <a:spcAft>
                <a:spcPts val="0"/>
              </a:spcAft>
              <a:defRPr/>
            </a:pPr>
            <a:r>
              <a:rPr lang="en-US" sz="4800" b="1" i="1" dirty="0">
                <a:solidFill>
                  <a:schemeClr val="tx1">
                    <a:lumMod val="85000"/>
                    <a:lumOff val="15000"/>
                  </a:schemeClr>
                </a:solidFill>
              </a:rPr>
              <a:t>F</a:t>
            </a:r>
            <a:r>
              <a:rPr lang="en-US" sz="4800" b="1" i="1" dirty="0" smtClean="0">
                <a:solidFill>
                  <a:schemeClr val="tx1">
                    <a:lumMod val="85000"/>
                    <a:lumOff val="15000"/>
                  </a:schemeClr>
                </a:solidFill>
              </a:rPr>
              <a:t>eelings, Judgments,</a:t>
            </a:r>
            <a:r>
              <a:rPr lang="en-US" sz="4800" b="1" i="1" dirty="0">
                <a:solidFill>
                  <a:schemeClr val="tx1">
                    <a:lumMod val="85000"/>
                    <a:lumOff val="15000"/>
                  </a:schemeClr>
                </a:solidFill>
              </a:rPr>
              <a:t> </a:t>
            </a:r>
            <a:r>
              <a:rPr lang="en-US" sz="4800" b="1" i="1" dirty="0" smtClean="0">
                <a:solidFill>
                  <a:schemeClr val="tx1">
                    <a:lumMod val="85000"/>
                    <a:lumOff val="15000"/>
                  </a:schemeClr>
                </a:solidFill>
              </a:rPr>
              <a:t>and </a:t>
            </a:r>
            <a:r>
              <a:rPr lang="en-US" sz="4800" b="1" i="1" dirty="0">
                <a:solidFill>
                  <a:schemeClr val="tx1">
                    <a:lumMod val="85000"/>
                    <a:lumOff val="15000"/>
                  </a:schemeClr>
                </a:solidFill>
              </a:rPr>
              <a:t>R</a:t>
            </a:r>
            <a:r>
              <a:rPr lang="en-US" sz="4800" b="1" i="1" dirty="0" smtClean="0">
                <a:solidFill>
                  <a:schemeClr val="tx1">
                    <a:lumMod val="85000"/>
                    <a:lumOff val="15000"/>
                  </a:schemeClr>
                </a:solidFill>
              </a:rPr>
              <a:t>eactions</a:t>
            </a:r>
            <a:endParaRPr lang="en-US" sz="4800" b="1" i="1"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9713" y="1666875"/>
            <a:ext cx="9839739" cy="4256847"/>
          </a:xfrm>
        </p:spPr>
        <p:txBody>
          <a:bodyPr/>
          <a:lstStyle/>
          <a:p>
            <a:r>
              <a:rPr lang="en-US" altLang="en-US" sz="2800" dirty="0" smtClean="0"/>
              <a:t>Based on what we have discussed today, identify concrete action-steps:</a:t>
            </a:r>
            <a:endParaRPr lang="en-US" altLang="en-US" sz="2800" b="1" dirty="0" smtClean="0"/>
          </a:p>
          <a:p>
            <a:pPr lvl="1"/>
            <a:r>
              <a:rPr lang="en-US" altLang="en-US" sz="2400" dirty="0" smtClean="0"/>
              <a:t>How will you use this information to improve your relationship with a colleague?</a:t>
            </a:r>
          </a:p>
          <a:p>
            <a:pPr lvl="1"/>
            <a:r>
              <a:rPr lang="en-US" altLang="en-US" sz="2400" dirty="0" smtClean="0"/>
              <a:t>Identify an important decision-making point you have coming up, and strategize how you can mitigate the impact of bias in this decision.</a:t>
            </a:r>
          </a:p>
          <a:p>
            <a:pPr lvl="1"/>
            <a:r>
              <a:rPr lang="en-US" altLang="en-US" sz="2400" dirty="0" smtClean="0"/>
              <a:t>Come up with an idea for recognizing, navigating, and/or mitigating biases in your team, department or organization.</a:t>
            </a:r>
          </a:p>
          <a:p>
            <a:r>
              <a:rPr lang="en-US" altLang="en-US" sz="2600" b="1" dirty="0" smtClean="0"/>
              <a:t>Journal for 5 minutes</a:t>
            </a:r>
          </a:p>
        </p:txBody>
      </p:sp>
      <p:sp>
        <p:nvSpPr>
          <p:cNvPr id="5" name="Title 1"/>
          <p:cNvSpPr txBox="1">
            <a:spLocks/>
          </p:cNvSpPr>
          <p:nvPr/>
        </p:nvSpPr>
        <p:spPr bwMode="auto">
          <a:xfrm>
            <a:off x="2038797" y="564253"/>
            <a:ext cx="8912225" cy="71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b="1" smtClean="0"/>
              <a:t>Your Commitment</a:t>
            </a:r>
            <a:endParaRPr lang="en-US" altLang="en-US"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2193554" y="721165"/>
            <a:ext cx="8912225" cy="737984"/>
          </a:xfrm>
        </p:spPr>
        <p:txBody>
          <a:bodyPr/>
          <a:lstStyle/>
          <a:p>
            <a:pPr algn="ctr"/>
            <a:r>
              <a:rPr lang="en-US" altLang="en-US" b="1" dirty="0" smtClean="0"/>
              <a:t>Thank you</a:t>
            </a:r>
          </a:p>
        </p:txBody>
      </p:sp>
      <p:sp>
        <p:nvSpPr>
          <p:cNvPr id="113666" name="Content Placeholder 2"/>
          <p:cNvSpPr>
            <a:spLocks noGrp="1"/>
          </p:cNvSpPr>
          <p:nvPr>
            <p:ph idx="1"/>
          </p:nvPr>
        </p:nvSpPr>
        <p:spPr>
          <a:xfrm>
            <a:off x="2042809" y="2133600"/>
            <a:ext cx="9461804" cy="2749685"/>
          </a:xfrm>
        </p:spPr>
        <p:txBody>
          <a:bodyPr/>
          <a:lstStyle/>
          <a:p>
            <a:r>
              <a:rPr lang="en-US" altLang="en-US" sz="2400" dirty="0"/>
              <a:t>Dr. Yvette Cozier, BU School of Public Health (</a:t>
            </a:r>
            <a:r>
              <a:rPr lang="en-US" altLang="en-US" sz="2400" dirty="0">
                <a:hlinkClick r:id="rId2"/>
              </a:rPr>
              <a:t>yvettec@bu.edu</a:t>
            </a:r>
            <a:r>
              <a:rPr lang="en-US" altLang="en-US" sz="2400" dirty="0"/>
              <a:t>)</a:t>
            </a:r>
          </a:p>
          <a:p>
            <a:endParaRPr lang="en-US" altLang="en-US" sz="2400" dirty="0" smtClean="0"/>
          </a:p>
          <a:p>
            <a:r>
              <a:rPr lang="en-US" altLang="en-US" sz="2400" dirty="0" smtClean="0"/>
              <a:t>Dr. Larry Dunham, BU Goldman School of Dental Medicine (</a:t>
            </a:r>
            <a:r>
              <a:rPr lang="en-US" altLang="en-US" sz="2400" dirty="0" smtClean="0">
                <a:hlinkClick r:id="rId3"/>
              </a:rPr>
              <a:t>lgdunham@bu.edu</a:t>
            </a:r>
            <a:r>
              <a:rPr lang="en-US" altLang="en-US" sz="2400" dirty="0"/>
              <a:t>)</a:t>
            </a:r>
            <a:endParaRPr lang="en-US" altLang="en-US" sz="2400" dirty="0" smtClean="0"/>
          </a:p>
          <a:p>
            <a:pPr marL="0" indent="0">
              <a:buNone/>
            </a:pPr>
            <a:endParaRPr lang="en-US" alt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990600"/>
            <a:ext cx="7200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762000"/>
            <a:ext cx="44577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6760"/>
          <a:stretch/>
        </p:blipFill>
        <p:spPr>
          <a:xfrm>
            <a:off x="4633797" y="983166"/>
            <a:ext cx="3595804" cy="4469780"/>
          </a:xfrm>
          <a:prstGeom prst="rect">
            <a:avLst/>
          </a:prstGeom>
        </p:spPr>
      </p:pic>
    </p:spTree>
    <p:extLst>
      <p:ext uri="{BB962C8B-B14F-4D97-AF65-F5344CB8AC3E}">
        <p14:creationId xmlns:p14="http://schemas.microsoft.com/office/powerpoint/2010/main" val="63757410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Image result for byron rushi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00" t="18864" r="35889" b="45884"/>
          <a:stretch/>
        </p:blipFill>
        <p:spPr bwMode="auto">
          <a:xfrm>
            <a:off x="4510088" y="987425"/>
            <a:ext cx="3759200" cy="3606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lta airlines black physician denied"/>
          <p:cNvPicPr>
            <a:picLocks noChangeAspect="1" noChangeArrowheads="1"/>
          </p:cNvPicPr>
          <p:nvPr/>
        </p:nvPicPr>
        <p:blipFill rotWithShape="1">
          <a:blip r:embed="rId3">
            <a:extLst>
              <a:ext uri="{28A0092B-C50C-407E-A947-70E740481C1C}">
                <a14:useLocalDpi xmlns:a14="http://schemas.microsoft.com/office/drawing/2010/main" val="0"/>
              </a:ext>
            </a:extLst>
          </a:blip>
          <a:srcRect l="8076" r="6265"/>
          <a:stretch/>
        </p:blipFill>
        <p:spPr bwMode="auto">
          <a:xfrm>
            <a:off x="3813716" y="912193"/>
            <a:ext cx="5564459"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146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4340</TotalTime>
  <Words>4272</Words>
  <Application>Microsoft Office PowerPoint</Application>
  <PresentationFormat>Widescreen</PresentationFormat>
  <Paragraphs>456</Paragraphs>
  <Slides>41</Slides>
  <Notes>32</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Arial</vt:lpstr>
      <vt:lpstr>Calibri</vt:lpstr>
      <vt:lpstr>Calibri Light</vt:lpstr>
      <vt:lpstr>Century Gothic</vt:lpstr>
      <vt:lpstr>Courier New</vt:lpstr>
      <vt:lpstr>Verdana</vt:lpstr>
      <vt:lpstr>Wingdings</vt:lpstr>
      <vt:lpstr>Wingdings 3</vt:lpstr>
      <vt:lpstr>Wisp</vt:lpstr>
      <vt:lpstr>Unconscious Bias</vt:lpstr>
      <vt:lpstr>Learning Objectives</vt:lpstr>
      <vt:lpstr>PowerPoint Presentation</vt:lpstr>
      <vt:lpstr>Feelings, Judgments, and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bias?</vt:lpstr>
      <vt:lpstr>PowerPoint Presentation</vt:lpstr>
      <vt:lpstr>There are many kinds of biases, and as humans, we all have them.</vt:lpstr>
      <vt:lpstr>PowerPoint Presentation</vt:lpstr>
      <vt:lpstr>Weight</vt:lpstr>
      <vt:lpstr>The Effect of Race and Sex on Physicians' Recommendations for Cardiac Catheterization </vt:lpstr>
      <vt:lpstr>PowerPoint Presentation</vt:lpstr>
      <vt:lpstr>PowerPoint Presentation</vt:lpstr>
      <vt:lpstr>Black scientist applicants to NIH are 10% points less likely than whites to be awarded NIH research funding</vt:lpstr>
      <vt:lpstr>Are Emily and Greg More Employable than Lakisha and Jamal? A Field Experiment on Labor Market Discrimination</vt:lpstr>
      <vt:lpstr>Scientific community. U.S. study shows unconscious gender bias in academic science</vt:lpstr>
      <vt:lpstr>PowerPoint Presentation</vt:lpstr>
      <vt:lpstr>6 Ways to Mitigate Your Biases</vt:lpstr>
      <vt:lpstr>The Unfinished Work</vt:lpstr>
      <vt:lpstr>PowerPoint Presentation</vt:lpstr>
      <vt:lpstr>Take a P.A.U.S.E. A quick way to check your reaction.</vt:lpstr>
      <vt:lpstr>Examples of unconscious bias from your own lives</vt:lpstr>
      <vt:lpstr>PowerPoint Presentation</vt:lpstr>
      <vt:lpstr>Thank you</vt:lpstr>
    </vt:vector>
  </TitlesOfParts>
  <Company>Boston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Unconscious Bias</dc:title>
  <dc:creator>Bhasin, Robina Moghtader</dc:creator>
  <cp:lastModifiedBy>Cozier, Yvette C</cp:lastModifiedBy>
  <cp:revision>67</cp:revision>
  <dcterms:created xsi:type="dcterms:W3CDTF">2016-08-04T01:09:53Z</dcterms:created>
  <dcterms:modified xsi:type="dcterms:W3CDTF">2017-03-29T14:58:15Z</dcterms:modified>
</cp:coreProperties>
</file>