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5"/>
  </p:notesMasterIdLst>
  <p:handoutMasterIdLst>
    <p:handoutMasterId r:id="rId26"/>
  </p:handoutMasterIdLst>
  <p:sldIdLst>
    <p:sldId id="271" r:id="rId2"/>
    <p:sldId id="330" r:id="rId3"/>
    <p:sldId id="274" r:id="rId4"/>
    <p:sldId id="285" r:id="rId5"/>
    <p:sldId id="295" r:id="rId6"/>
    <p:sldId id="291" r:id="rId7"/>
    <p:sldId id="325" r:id="rId8"/>
    <p:sldId id="292" r:id="rId9"/>
    <p:sldId id="284" r:id="rId10"/>
    <p:sldId id="304" r:id="rId11"/>
    <p:sldId id="305" r:id="rId12"/>
    <p:sldId id="282" r:id="rId13"/>
    <p:sldId id="306" r:id="rId14"/>
    <p:sldId id="307" r:id="rId15"/>
    <p:sldId id="296" r:id="rId16"/>
    <p:sldId id="312" r:id="rId17"/>
    <p:sldId id="329" r:id="rId18"/>
    <p:sldId id="313" r:id="rId19"/>
    <p:sldId id="321" r:id="rId20"/>
    <p:sldId id="310" r:id="rId21"/>
    <p:sldId id="286" r:id="rId22"/>
    <p:sldId id="319" r:id="rId23"/>
    <p:sldId id="33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4" autoAdjust="0"/>
    <p:restoredTop sz="95405" autoAdjust="0"/>
  </p:normalViewPr>
  <p:slideViewPr>
    <p:cSldViewPr snapToGrid="0" snapToObjects="1">
      <p:cViewPr varScale="1">
        <p:scale>
          <a:sx n="229" d="100"/>
          <a:sy n="229" d="100"/>
        </p:scale>
        <p:origin x="2704" y="19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723"/>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5B08D-FB39-4C2D-9CE9-0728BB465547}"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en-US"/>
        </a:p>
      </dgm:t>
    </dgm:pt>
    <dgm:pt modelId="{6F37F295-2FDA-47A4-A379-788B3F348178}">
      <dgm:prSet phldrT="[Text]"/>
      <dgm:spPr/>
      <dgm:t>
        <a:bodyPr/>
        <a:lstStyle/>
        <a:p>
          <a:r>
            <a:rPr lang="en-US" dirty="0" smtClean="0"/>
            <a:t>Power</a:t>
          </a:r>
        </a:p>
        <a:p>
          <a:r>
            <a:rPr lang="en-US" dirty="0" smtClean="0"/>
            <a:t>assessment</a:t>
          </a:r>
          <a:endParaRPr lang="en-US" dirty="0"/>
        </a:p>
      </dgm:t>
    </dgm:pt>
    <dgm:pt modelId="{C152EDD6-C66D-4D1F-8483-6F2754735502}" type="parTrans" cxnId="{868FA568-7550-4082-9188-C60939036C2A}">
      <dgm:prSet/>
      <dgm:spPr/>
      <dgm:t>
        <a:bodyPr/>
        <a:lstStyle/>
        <a:p>
          <a:endParaRPr lang="en-US"/>
        </a:p>
      </dgm:t>
    </dgm:pt>
    <dgm:pt modelId="{2E100F92-B5A2-4B99-90F0-20EA6BCA3CD8}" type="sibTrans" cxnId="{868FA568-7550-4082-9188-C60939036C2A}">
      <dgm:prSet/>
      <dgm:spPr/>
      <dgm:t>
        <a:bodyPr/>
        <a:lstStyle/>
        <a:p>
          <a:endParaRPr lang="en-US"/>
        </a:p>
      </dgm:t>
    </dgm:pt>
    <dgm:pt modelId="{3D5E9AB0-36B0-498E-81FB-277557ACA587}">
      <dgm:prSet phldrT="[Text]"/>
      <dgm:spPr/>
      <dgm:t>
        <a:bodyPr/>
        <a:lstStyle/>
        <a:p>
          <a:r>
            <a:rPr lang="en-US" dirty="0" smtClean="0"/>
            <a:t>Performance</a:t>
          </a:r>
          <a:endParaRPr lang="en-US" dirty="0"/>
        </a:p>
      </dgm:t>
    </dgm:pt>
    <dgm:pt modelId="{0545C6DF-2005-450C-BB43-1764259EB141}" type="parTrans" cxnId="{0A7FE500-533F-4255-8DB0-0BD48566006B}">
      <dgm:prSet/>
      <dgm:spPr/>
      <dgm:t>
        <a:bodyPr/>
        <a:lstStyle/>
        <a:p>
          <a:endParaRPr lang="en-US"/>
        </a:p>
      </dgm:t>
    </dgm:pt>
    <dgm:pt modelId="{4A71CC56-3747-4C1C-8FE4-92DD248C151C}" type="sibTrans" cxnId="{0A7FE500-533F-4255-8DB0-0BD48566006B}">
      <dgm:prSet/>
      <dgm:spPr/>
      <dgm:t>
        <a:bodyPr/>
        <a:lstStyle/>
        <a:p>
          <a:endParaRPr lang="en-US"/>
        </a:p>
      </dgm:t>
    </dgm:pt>
    <dgm:pt modelId="{54B3DF4D-277B-42F2-BBDC-8EF979FCF72D}">
      <dgm:prSet phldrT="[Text]"/>
      <dgm:spPr/>
      <dgm:t>
        <a:bodyPr/>
        <a:lstStyle/>
        <a:p>
          <a:r>
            <a:rPr lang="en-US" dirty="0" smtClean="0"/>
            <a:t>Perception</a:t>
          </a:r>
          <a:endParaRPr lang="en-US" dirty="0"/>
        </a:p>
      </dgm:t>
    </dgm:pt>
    <dgm:pt modelId="{B001E156-B8C6-4FEE-A7ED-0CC09E2C455A}" type="parTrans" cxnId="{1BCCA131-CD58-40B8-B826-4333D37089B5}">
      <dgm:prSet/>
      <dgm:spPr/>
      <dgm:t>
        <a:bodyPr/>
        <a:lstStyle/>
        <a:p>
          <a:endParaRPr lang="en-US"/>
        </a:p>
      </dgm:t>
    </dgm:pt>
    <dgm:pt modelId="{1AF3A41B-6E87-464B-8887-B146327A4EC5}" type="sibTrans" cxnId="{1BCCA131-CD58-40B8-B826-4333D37089B5}">
      <dgm:prSet/>
      <dgm:spPr/>
      <dgm:t>
        <a:bodyPr/>
        <a:lstStyle/>
        <a:p>
          <a:endParaRPr lang="en-US"/>
        </a:p>
      </dgm:t>
    </dgm:pt>
    <dgm:pt modelId="{3660B01B-B99E-4363-AFAA-E53613CAD5C9}">
      <dgm:prSet phldrT="[Text]"/>
      <dgm:spPr/>
      <dgm:t>
        <a:bodyPr/>
        <a:lstStyle/>
        <a:p>
          <a:r>
            <a:rPr lang="en-US" dirty="0" smtClean="0"/>
            <a:t>Partnerships</a:t>
          </a:r>
          <a:endParaRPr lang="en-US" dirty="0"/>
        </a:p>
      </dgm:t>
    </dgm:pt>
    <dgm:pt modelId="{1695BE88-497B-48C9-BC5A-59AD3B8DE435}" type="parTrans" cxnId="{DE844030-3C3C-4307-8FBA-91589A75CDDB}">
      <dgm:prSet/>
      <dgm:spPr/>
      <dgm:t>
        <a:bodyPr/>
        <a:lstStyle/>
        <a:p>
          <a:endParaRPr lang="en-US"/>
        </a:p>
      </dgm:t>
    </dgm:pt>
    <dgm:pt modelId="{22198695-3B5A-4CEC-AC46-C7A8AEB2F66F}" type="sibTrans" cxnId="{DE844030-3C3C-4307-8FBA-91589A75CDDB}">
      <dgm:prSet/>
      <dgm:spPr/>
      <dgm:t>
        <a:bodyPr/>
        <a:lstStyle/>
        <a:p>
          <a:endParaRPr lang="en-US"/>
        </a:p>
      </dgm:t>
    </dgm:pt>
    <dgm:pt modelId="{A006755A-37E8-4ECA-8D4C-DEA85275D281}" type="pres">
      <dgm:prSet presAssocID="{B185B08D-FB39-4C2D-9CE9-0728BB465547}" presName="matrix" presStyleCnt="0">
        <dgm:presLayoutVars>
          <dgm:chMax val="1"/>
          <dgm:dir/>
          <dgm:resizeHandles val="exact"/>
        </dgm:presLayoutVars>
      </dgm:prSet>
      <dgm:spPr/>
      <dgm:t>
        <a:bodyPr/>
        <a:lstStyle/>
        <a:p>
          <a:endParaRPr lang="en-US"/>
        </a:p>
      </dgm:t>
    </dgm:pt>
    <dgm:pt modelId="{893161A8-578F-4971-805F-7CD418BFC2BE}" type="pres">
      <dgm:prSet presAssocID="{B185B08D-FB39-4C2D-9CE9-0728BB465547}" presName="axisShape" presStyleLbl="bgShp" presStyleIdx="0" presStyleCnt="1"/>
      <dgm:spPr/>
    </dgm:pt>
    <dgm:pt modelId="{809E0B91-BF8D-4EF0-8EA8-D72E394F8D60}" type="pres">
      <dgm:prSet presAssocID="{B185B08D-FB39-4C2D-9CE9-0728BB465547}" presName="rect1" presStyleLbl="node1" presStyleIdx="0" presStyleCnt="4">
        <dgm:presLayoutVars>
          <dgm:chMax val="0"/>
          <dgm:chPref val="0"/>
          <dgm:bulletEnabled val="1"/>
        </dgm:presLayoutVars>
      </dgm:prSet>
      <dgm:spPr/>
      <dgm:t>
        <a:bodyPr/>
        <a:lstStyle/>
        <a:p>
          <a:endParaRPr lang="en-US"/>
        </a:p>
      </dgm:t>
    </dgm:pt>
    <dgm:pt modelId="{E4B5B986-88DD-4FB4-A3C1-825DC141E564}" type="pres">
      <dgm:prSet presAssocID="{B185B08D-FB39-4C2D-9CE9-0728BB465547}" presName="rect2" presStyleLbl="node1" presStyleIdx="1" presStyleCnt="4">
        <dgm:presLayoutVars>
          <dgm:chMax val="0"/>
          <dgm:chPref val="0"/>
          <dgm:bulletEnabled val="1"/>
        </dgm:presLayoutVars>
      </dgm:prSet>
      <dgm:spPr/>
      <dgm:t>
        <a:bodyPr/>
        <a:lstStyle/>
        <a:p>
          <a:endParaRPr lang="en-US"/>
        </a:p>
      </dgm:t>
    </dgm:pt>
    <dgm:pt modelId="{C159B97C-A172-42C8-A11E-CCD46B116ECA}" type="pres">
      <dgm:prSet presAssocID="{B185B08D-FB39-4C2D-9CE9-0728BB465547}" presName="rect3" presStyleLbl="node1" presStyleIdx="2" presStyleCnt="4">
        <dgm:presLayoutVars>
          <dgm:chMax val="0"/>
          <dgm:chPref val="0"/>
          <dgm:bulletEnabled val="1"/>
        </dgm:presLayoutVars>
      </dgm:prSet>
      <dgm:spPr/>
      <dgm:t>
        <a:bodyPr/>
        <a:lstStyle/>
        <a:p>
          <a:endParaRPr lang="en-US"/>
        </a:p>
      </dgm:t>
    </dgm:pt>
    <dgm:pt modelId="{DC84C866-89C4-4416-A377-C5729F8808B5}" type="pres">
      <dgm:prSet presAssocID="{B185B08D-FB39-4C2D-9CE9-0728BB465547}" presName="rect4" presStyleLbl="node1" presStyleIdx="3" presStyleCnt="4">
        <dgm:presLayoutVars>
          <dgm:chMax val="0"/>
          <dgm:chPref val="0"/>
          <dgm:bulletEnabled val="1"/>
        </dgm:presLayoutVars>
      </dgm:prSet>
      <dgm:spPr/>
      <dgm:t>
        <a:bodyPr/>
        <a:lstStyle/>
        <a:p>
          <a:endParaRPr lang="en-US"/>
        </a:p>
      </dgm:t>
    </dgm:pt>
  </dgm:ptLst>
  <dgm:cxnLst>
    <dgm:cxn modelId="{6469A4EC-BA20-4B7D-A154-164B45A6AF5A}" type="presOf" srcId="{3D5E9AB0-36B0-498E-81FB-277557ACA587}" destId="{E4B5B986-88DD-4FB4-A3C1-825DC141E564}" srcOrd="0" destOrd="0" presId="urn:microsoft.com/office/officeart/2005/8/layout/matrix2"/>
    <dgm:cxn modelId="{1BCCA131-CD58-40B8-B826-4333D37089B5}" srcId="{B185B08D-FB39-4C2D-9CE9-0728BB465547}" destId="{54B3DF4D-277B-42F2-BBDC-8EF979FCF72D}" srcOrd="2" destOrd="0" parTransId="{B001E156-B8C6-4FEE-A7ED-0CC09E2C455A}" sibTransId="{1AF3A41B-6E87-464B-8887-B146327A4EC5}"/>
    <dgm:cxn modelId="{DE844030-3C3C-4307-8FBA-91589A75CDDB}" srcId="{B185B08D-FB39-4C2D-9CE9-0728BB465547}" destId="{3660B01B-B99E-4363-AFAA-E53613CAD5C9}" srcOrd="3" destOrd="0" parTransId="{1695BE88-497B-48C9-BC5A-59AD3B8DE435}" sibTransId="{22198695-3B5A-4CEC-AC46-C7A8AEB2F66F}"/>
    <dgm:cxn modelId="{87F52E3F-AAE9-4E47-BEA6-3170966D9AE7}" type="presOf" srcId="{54B3DF4D-277B-42F2-BBDC-8EF979FCF72D}" destId="{C159B97C-A172-42C8-A11E-CCD46B116ECA}" srcOrd="0" destOrd="0" presId="urn:microsoft.com/office/officeart/2005/8/layout/matrix2"/>
    <dgm:cxn modelId="{7ED78215-9AB8-479D-A1F8-D0F44CAACC94}" type="presOf" srcId="{6F37F295-2FDA-47A4-A379-788B3F348178}" destId="{809E0B91-BF8D-4EF0-8EA8-D72E394F8D60}" srcOrd="0" destOrd="0" presId="urn:microsoft.com/office/officeart/2005/8/layout/matrix2"/>
    <dgm:cxn modelId="{0E37CF0C-3F33-47CD-9E97-665728FFF089}" type="presOf" srcId="{B185B08D-FB39-4C2D-9CE9-0728BB465547}" destId="{A006755A-37E8-4ECA-8D4C-DEA85275D281}" srcOrd="0" destOrd="0" presId="urn:microsoft.com/office/officeart/2005/8/layout/matrix2"/>
    <dgm:cxn modelId="{972645A9-70BF-4F37-BCED-AE8EE4AF5697}" type="presOf" srcId="{3660B01B-B99E-4363-AFAA-E53613CAD5C9}" destId="{DC84C866-89C4-4416-A377-C5729F8808B5}" srcOrd="0" destOrd="0" presId="urn:microsoft.com/office/officeart/2005/8/layout/matrix2"/>
    <dgm:cxn modelId="{868FA568-7550-4082-9188-C60939036C2A}" srcId="{B185B08D-FB39-4C2D-9CE9-0728BB465547}" destId="{6F37F295-2FDA-47A4-A379-788B3F348178}" srcOrd="0" destOrd="0" parTransId="{C152EDD6-C66D-4D1F-8483-6F2754735502}" sibTransId="{2E100F92-B5A2-4B99-90F0-20EA6BCA3CD8}"/>
    <dgm:cxn modelId="{0A7FE500-533F-4255-8DB0-0BD48566006B}" srcId="{B185B08D-FB39-4C2D-9CE9-0728BB465547}" destId="{3D5E9AB0-36B0-498E-81FB-277557ACA587}" srcOrd="1" destOrd="0" parTransId="{0545C6DF-2005-450C-BB43-1764259EB141}" sibTransId="{4A71CC56-3747-4C1C-8FE4-92DD248C151C}"/>
    <dgm:cxn modelId="{B025CDDA-F6EC-42DC-8914-FA0B3E4AEF18}" type="presParOf" srcId="{A006755A-37E8-4ECA-8D4C-DEA85275D281}" destId="{893161A8-578F-4971-805F-7CD418BFC2BE}" srcOrd="0" destOrd="0" presId="urn:microsoft.com/office/officeart/2005/8/layout/matrix2"/>
    <dgm:cxn modelId="{2ADE25FC-480B-4EBE-ACA1-59DD944FECB7}" type="presParOf" srcId="{A006755A-37E8-4ECA-8D4C-DEA85275D281}" destId="{809E0B91-BF8D-4EF0-8EA8-D72E394F8D60}" srcOrd="1" destOrd="0" presId="urn:microsoft.com/office/officeart/2005/8/layout/matrix2"/>
    <dgm:cxn modelId="{D2B3D0DC-331E-421A-860B-ED3CDC0AD86B}" type="presParOf" srcId="{A006755A-37E8-4ECA-8D4C-DEA85275D281}" destId="{E4B5B986-88DD-4FB4-A3C1-825DC141E564}" srcOrd="2" destOrd="0" presId="urn:microsoft.com/office/officeart/2005/8/layout/matrix2"/>
    <dgm:cxn modelId="{E62D4A39-71B6-43C5-85B4-5F31E5BD870B}" type="presParOf" srcId="{A006755A-37E8-4ECA-8D4C-DEA85275D281}" destId="{C159B97C-A172-42C8-A11E-CCD46B116ECA}" srcOrd="3" destOrd="0" presId="urn:microsoft.com/office/officeart/2005/8/layout/matrix2"/>
    <dgm:cxn modelId="{57BCFD89-3079-44DA-820F-20EAC5B12B88}" type="presParOf" srcId="{A006755A-37E8-4ECA-8D4C-DEA85275D281}" destId="{DC84C866-89C4-4416-A377-C5729F8808B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161A8-578F-4971-805F-7CD418BFC2BE}">
      <dsp:nvSpPr>
        <dsp:cNvPr id="0" name=""/>
        <dsp:cNvSpPr/>
      </dsp:nvSpPr>
      <dsp:spPr>
        <a:xfrm>
          <a:off x="918654" y="0"/>
          <a:ext cx="5612003" cy="5612003"/>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9E0B91-BF8D-4EF0-8EA8-D72E394F8D60}">
      <dsp:nvSpPr>
        <dsp:cNvPr id="0" name=""/>
        <dsp:cNvSpPr/>
      </dsp:nvSpPr>
      <dsp:spPr>
        <a:xfrm>
          <a:off x="1283434" y="364780"/>
          <a:ext cx="2244801" cy="224480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Power</a:t>
          </a:r>
        </a:p>
        <a:p>
          <a:pPr lvl="0" algn="ctr" defTabSz="1111250">
            <a:lnSpc>
              <a:spcPct val="90000"/>
            </a:lnSpc>
            <a:spcBef>
              <a:spcPct val="0"/>
            </a:spcBef>
            <a:spcAft>
              <a:spcPct val="35000"/>
            </a:spcAft>
          </a:pPr>
          <a:r>
            <a:rPr lang="en-US" sz="2500" kern="1200" dirty="0" smtClean="0"/>
            <a:t>assessment</a:t>
          </a:r>
          <a:endParaRPr lang="en-US" sz="2500" kern="1200" dirty="0"/>
        </a:p>
      </dsp:txBody>
      <dsp:txXfrm>
        <a:off x="1393016" y="474362"/>
        <a:ext cx="2025637" cy="2025637"/>
      </dsp:txXfrm>
    </dsp:sp>
    <dsp:sp modelId="{E4B5B986-88DD-4FB4-A3C1-825DC141E564}">
      <dsp:nvSpPr>
        <dsp:cNvPr id="0" name=""/>
        <dsp:cNvSpPr/>
      </dsp:nvSpPr>
      <dsp:spPr>
        <a:xfrm>
          <a:off x="3921076" y="364780"/>
          <a:ext cx="2244801" cy="2244801"/>
        </a:xfrm>
        <a:prstGeom prst="roundRect">
          <a:avLst/>
        </a:prstGeom>
        <a:solidFill>
          <a:schemeClr val="accent5">
            <a:hueOff val="4800000"/>
            <a:satOff val="-13334"/>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Performance</a:t>
          </a:r>
          <a:endParaRPr lang="en-US" sz="2500" kern="1200" dirty="0"/>
        </a:p>
      </dsp:txBody>
      <dsp:txXfrm>
        <a:off x="4030658" y="474362"/>
        <a:ext cx="2025637" cy="2025637"/>
      </dsp:txXfrm>
    </dsp:sp>
    <dsp:sp modelId="{C159B97C-A172-42C8-A11E-CCD46B116ECA}">
      <dsp:nvSpPr>
        <dsp:cNvPr id="0" name=""/>
        <dsp:cNvSpPr/>
      </dsp:nvSpPr>
      <dsp:spPr>
        <a:xfrm>
          <a:off x="1283434" y="3002421"/>
          <a:ext cx="2244801" cy="2244801"/>
        </a:xfrm>
        <a:prstGeom prst="roundRect">
          <a:avLst/>
        </a:prstGeom>
        <a:solidFill>
          <a:schemeClr val="accent5">
            <a:hueOff val="9600000"/>
            <a:satOff val="-26669"/>
            <a:lumOff val="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Perception</a:t>
          </a:r>
          <a:endParaRPr lang="en-US" sz="2500" kern="1200" dirty="0"/>
        </a:p>
      </dsp:txBody>
      <dsp:txXfrm>
        <a:off x="1393016" y="3112003"/>
        <a:ext cx="2025637" cy="2025637"/>
      </dsp:txXfrm>
    </dsp:sp>
    <dsp:sp modelId="{DC84C866-89C4-4416-A377-C5729F8808B5}">
      <dsp:nvSpPr>
        <dsp:cNvPr id="0" name=""/>
        <dsp:cNvSpPr/>
      </dsp:nvSpPr>
      <dsp:spPr>
        <a:xfrm>
          <a:off x="3921076" y="3002421"/>
          <a:ext cx="2244801" cy="2244801"/>
        </a:xfrm>
        <a:prstGeom prst="roundRect">
          <a:avLst/>
        </a:prstGeom>
        <a:solidFill>
          <a:schemeClr val="accent5">
            <a:hueOff val="14400000"/>
            <a:satOff val="-40003"/>
            <a:lumOff val="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Partnerships</a:t>
          </a:r>
          <a:endParaRPr lang="en-US" sz="2500" kern="1200" dirty="0"/>
        </a:p>
      </dsp:txBody>
      <dsp:txXfrm>
        <a:off x="4030658" y="3112003"/>
        <a:ext cx="2025637" cy="2025637"/>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D3380B-8E47-204A-BCC7-CB542012381C}" type="datetimeFigureOut">
              <a:rPr lang="en-US" smtClean="0"/>
              <a:t>5/30/17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2AC333-5683-B84F-986B-9B7D155C8D1F}" type="slidenum">
              <a:rPr lang="en-US" smtClean="0"/>
              <a:t>‹#›</a:t>
            </a:fld>
            <a:endParaRPr lang="en-US"/>
          </a:p>
        </p:txBody>
      </p:sp>
    </p:spTree>
    <p:extLst>
      <p:ext uri="{BB962C8B-B14F-4D97-AF65-F5344CB8AC3E}">
        <p14:creationId xmlns:p14="http://schemas.microsoft.com/office/powerpoint/2010/main" val="2479201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59304-65C0-6E46-8391-AF260985A687}" type="datetimeFigureOut">
              <a:rPr lang="en-US" smtClean="0"/>
              <a:t>5/30/17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5AE7E0-ADB2-3145-9E2F-0F584FDC3CBC}" type="slidenum">
              <a:rPr lang="en-US" smtClean="0"/>
              <a:t>‹#›</a:t>
            </a:fld>
            <a:endParaRPr lang="en-US"/>
          </a:p>
        </p:txBody>
      </p:sp>
    </p:spTree>
    <p:extLst>
      <p:ext uri="{BB962C8B-B14F-4D97-AF65-F5344CB8AC3E}">
        <p14:creationId xmlns:p14="http://schemas.microsoft.com/office/powerpoint/2010/main" val="29438782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55AE7E0-ADB2-3145-9E2F-0F584FDC3CBC}" type="slidenum">
              <a:rPr lang="en-US" smtClean="0"/>
              <a:t>1</a:t>
            </a:fld>
            <a:endParaRPr lang="en-US"/>
          </a:p>
        </p:txBody>
      </p:sp>
    </p:spTree>
    <p:extLst>
      <p:ext uri="{BB962C8B-B14F-4D97-AF65-F5344CB8AC3E}">
        <p14:creationId xmlns:p14="http://schemas.microsoft.com/office/powerpoint/2010/main" val="591819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5AE7E0-ADB2-3145-9E2F-0F584FDC3CBC}" type="slidenum">
              <a:rPr lang="en-US" smtClean="0"/>
              <a:t>11</a:t>
            </a:fld>
            <a:endParaRPr lang="en-US"/>
          </a:p>
        </p:txBody>
      </p:sp>
    </p:spTree>
    <p:extLst>
      <p:ext uri="{BB962C8B-B14F-4D97-AF65-F5344CB8AC3E}">
        <p14:creationId xmlns:p14="http://schemas.microsoft.com/office/powerpoint/2010/main" val="90473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5AE7E0-ADB2-3145-9E2F-0F584FDC3CBC}" type="slidenum">
              <a:rPr lang="en-US" smtClean="0"/>
              <a:t>12</a:t>
            </a:fld>
            <a:endParaRPr lang="en-US"/>
          </a:p>
        </p:txBody>
      </p:sp>
    </p:spTree>
    <p:extLst>
      <p:ext uri="{BB962C8B-B14F-4D97-AF65-F5344CB8AC3E}">
        <p14:creationId xmlns:p14="http://schemas.microsoft.com/office/powerpoint/2010/main" val="4273799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5AE7E0-ADB2-3145-9E2F-0F584FDC3CBC}" type="slidenum">
              <a:rPr lang="en-US" smtClean="0"/>
              <a:t>13</a:t>
            </a:fld>
            <a:endParaRPr lang="en-US"/>
          </a:p>
        </p:txBody>
      </p:sp>
    </p:spTree>
    <p:extLst>
      <p:ext uri="{BB962C8B-B14F-4D97-AF65-F5344CB8AC3E}">
        <p14:creationId xmlns:p14="http://schemas.microsoft.com/office/powerpoint/2010/main" val="2506038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5AE7E0-ADB2-3145-9E2F-0F584FDC3CBC}" type="slidenum">
              <a:rPr lang="en-US" smtClean="0"/>
              <a:t>14</a:t>
            </a:fld>
            <a:endParaRPr lang="en-US"/>
          </a:p>
        </p:txBody>
      </p:sp>
    </p:spTree>
    <p:extLst>
      <p:ext uri="{BB962C8B-B14F-4D97-AF65-F5344CB8AC3E}">
        <p14:creationId xmlns:p14="http://schemas.microsoft.com/office/powerpoint/2010/main" val="1798018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Study and learn how decisions are really made in your organization. While you might assume that decisions flow from hierarchy, more often than not there’s an informal decision-making process that occurs somewhere other than at the highest points on the organizational chart.  Top-level approval might be required somewhere along the way, but most projects, resource decisions and spending decisions occur elsewhere. In the case of my client, no one person typically holds Yea or Nay decision rights.  While this ambiguity is at first a bit disconcerting, once you plug into the culture, you realize that the “Networking” and “Give to Get” approaches described below heavily influence decision-making.</a:t>
            </a:r>
          </a:p>
          <a:p>
            <a:endParaRPr lang="en-US" dirty="0" smtClean="0"/>
          </a:p>
          <a:p>
            <a:r>
              <a:rPr lang="en-US" dirty="0" smtClean="0"/>
              <a:t>2. Follow the fast-trackers. Assess what’s important to the most visible and aggressive climbers, and you gain valuable insight into the political environment.</a:t>
            </a:r>
          </a:p>
          <a:p>
            <a:endParaRPr lang="en-US" dirty="0" smtClean="0"/>
          </a:p>
          <a:p>
            <a:r>
              <a:rPr lang="en-US" dirty="0" smtClean="0"/>
              <a:t>Whether there’s a fast-track or not in your organization, some people are moving faster than others. Pay attention to how these people work and cultivate an understanding of what’s important to them in terms of support, visibility, involvement and information.  Your knowledge of who these fast-trackers are and what’s important to them will help you engage in the political discourse from an informed perspective.</a:t>
            </a:r>
          </a:p>
          <a:p>
            <a:endParaRPr lang="en-US" dirty="0" smtClean="0"/>
          </a:p>
          <a:p>
            <a:r>
              <a:rPr lang="en-US" dirty="0" smtClean="0"/>
              <a:t>3. Learn to be a network connector. The importance of cultivating a strong internal network is a major issue in most organizations, and especially so in larger firms. In my client’s case, personal network strength equals power, and the pursuit of connecting is part of everyone’s daily routine. While my initial reaction was to be concerned over the massive investment in time that goes into this overt bridge building, I learned that the pursuit of being connected to the power-brokers and fast-trackers was a core part of the organization’s communication flows.  The talk is typically laser focused on improving the business, although the individual motivation to gain sponsorship and support for an idea (thus potentially gaining resources, visibility and budget) is a visible driver for all to see. To the most persuasive go the spoils of responsibility.   It might not be perfect, but it is perfectly clear.</a:t>
            </a:r>
          </a:p>
          <a:p>
            <a:endParaRPr lang="en-US" dirty="0" smtClean="0"/>
          </a:p>
          <a:p>
            <a:r>
              <a:rPr lang="en-US" dirty="0" smtClean="0"/>
              <a:t>4. Give to get: more lessons from my networking-obsessed client company above. The rules for connecting typically involve bringing something of value to the relationship. Talk is nice, but ideas are the coin of the realm, and actionable big ideas the gold. The most successful networkers are those bringing actionable ideas to solve big problems.  To the firm’s credit, there’s a huge appetite for consuming big ideas and, those moving ahead and gaining more responsibility (and power) are the ones who are most successful in gaining sponsorship for their ideas.</a:t>
            </a:r>
          </a:p>
          <a:p>
            <a:endParaRPr lang="en-US" dirty="0" smtClean="0"/>
          </a:p>
          <a:p>
            <a:r>
              <a:rPr lang="en-US" dirty="0" smtClean="0"/>
              <a:t>The big ideas are golden, however, people actively trade in other denominations of political currency, including invitations for involvement, opportunities for visibility and the provision of resources, including budget and gray-matter.</a:t>
            </a:r>
          </a:p>
          <a:p>
            <a:endParaRPr lang="en-US" dirty="0"/>
          </a:p>
        </p:txBody>
      </p:sp>
      <p:sp>
        <p:nvSpPr>
          <p:cNvPr id="4" name="Slide Number Placeholder 3"/>
          <p:cNvSpPr>
            <a:spLocks noGrp="1"/>
          </p:cNvSpPr>
          <p:nvPr>
            <p:ph type="sldNum" sz="quarter" idx="10"/>
          </p:nvPr>
        </p:nvSpPr>
        <p:spPr/>
        <p:txBody>
          <a:bodyPr/>
          <a:lstStyle/>
          <a:p>
            <a:fld id="{E55AE7E0-ADB2-3145-9E2F-0F584FDC3CBC}" type="slidenum">
              <a:rPr lang="en-US" smtClean="0"/>
              <a:t>15</a:t>
            </a:fld>
            <a:endParaRPr lang="en-US"/>
          </a:p>
        </p:txBody>
      </p:sp>
    </p:spTree>
    <p:extLst>
      <p:ext uri="{BB962C8B-B14F-4D97-AF65-F5344CB8AC3E}">
        <p14:creationId xmlns:p14="http://schemas.microsoft.com/office/powerpoint/2010/main" val="4082703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5AE7E0-ADB2-3145-9E2F-0F584FDC3CBC}" type="slidenum">
              <a:rPr lang="en-US" smtClean="0"/>
              <a:t>16</a:t>
            </a:fld>
            <a:endParaRPr lang="en-US"/>
          </a:p>
        </p:txBody>
      </p:sp>
    </p:spTree>
    <p:extLst>
      <p:ext uri="{BB962C8B-B14F-4D97-AF65-F5344CB8AC3E}">
        <p14:creationId xmlns:p14="http://schemas.microsoft.com/office/powerpoint/2010/main" val="609676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5AE7E0-ADB2-3145-9E2F-0F584FDC3CBC}" type="slidenum">
              <a:rPr lang="en-US" smtClean="0"/>
              <a:t>17</a:t>
            </a:fld>
            <a:endParaRPr lang="en-US"/>
          </a:p>
        </p:txBody>
      </p:sp>
    </p:spTree>
    <p:extLst>
      <p:ext uri="{BB962C8B-B14F-4D97-AF65-F5344CB8AC3E}">
        <p14:creationId xmlns:p14="http://schemas.microsoft.com/office/powerpoint/2010/main" val="2851426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5AE7E0-ADB2-3145-9E2F-0F584FDC3CBC}" type="slidenum">
              <a:rPr lang="en-US" smtClean="0"/>
              <a:t>18</a:t>
            </a:fld>
            <a:endParaRPr lang="en-US"/>
          </a:p>
        </p:txBody>
      </p:sp>
    </p:spTree>
    <p:extLst>
      <p:ext uri="{BB962C8B-B14F-4D97-AF65-F5344CB8AC3E}">
        <p14:creationId xmlns:p14="http://schemas.microsoft.com/office/powerpoint/2010/main" val="2536476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5AE7E0-ADB2-3145-9E2F-0F584FDC3CBC}" type="slidenum">
              <a:rPr lang="en-US" smtClean="0"/>
              <a:t>19</a:t>
            </a:fld>
            <a:endParaRPr lang="en-US"/>
          </a:p>
        </p:txBody>
      </p:sp>
    </p:spTree>
    <p:extLst>
      <p:ext uri="{BB962C8B-B14F-4D97-AF65-F5344CB8AC3E}">
        <p14:creationId xmlns:p14="http://schemas.microsoft.com/office/powerpoint/2010/main" val="892796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5AE7E0-ADB2-3145-9E2F-0F584FDC3CBC}" type="slidenum">
              <a:rPr lang="en-US" smtClean="0"/>
              <a:t>20</a:t>
            </a:fld>
            <a:endParaRPr lang="en-US"/>
          </a:p>
        </p:txBody>
      </p:sp>
    </p:spTree>
    <p:extLst>
      <p:ext uri="{BB962C8B-B14F-4D97-AF65-F5344CB8AC3E}">
        <p14:creationId xmlns:p14="http://schemas.microsoft.com/office/powerpoint/2010/main" val="155307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5AE7E0-ADB2-3145-9E2F-0F584FDC3CBC}" type="slidenum">
              <a:rPr lang="en-US" smtClean="0"/>
              <a:t>3</a:t>
            </a:fld>
            <a:endParaRPr lang="en-US"/>
          </a:p>
        </p:txBody>
      </p:sp>
    </p:spTree>
    <p:extLst>
      <p:ext uri="{BB962C8B-B14F-4D97-AF65-F5344CB8AC3E}">
        <p14:creationId xmlns:p14="http://schemas.microsoft.com/office/powerpoint/2010/main" val="201410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71657D13-9AB5-4E40-8F58-8695EE17CA7F}" type="slidenum">
              <a:rPr lang="en-US" smtClean="0"/>
              <a:pPr/>
              <a:t>21</a:t>
            </a:fld>
            <a:endParaRPr lang="en-US"/>
          </a:p>
        </p:txBody>
      </p:sp>
    </p:spTree>
    <p:extLst>
      <p:ext uri="{BB962C8B-B14F-4D97-AF65-F5344CB8AC3E}">
        <p14:creationId xmlns:p14="http://schemas.microsoft.com/office/powerpoint/2010/main" val="2207628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5AE7E0-ADB2-3145-9E2F-0F584FDC3CBC}" type="slidenum">
              <a:rPr lang="en-US" smtClean="0"/>
              <a:t>22</a:t>
            </a:fld>
            <a:endParaRPr lang="en-US"/>
          </a:p>
        </p:txBody>
      </p:sp>
    </p:spTree>
    <p:extLst>
      <p:ext uri="{BB962C8B-B14F-4D97-AF65-F5344CB8AC3E}">
        <p14:creationId xmlns:p14="http://schemas.microsoft.com/office/powerpoint/2010/main" val="252236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3498" y="4450477"/>
            <a:ext cx="6234395" cy="4684713"/>
          </a:xfrm>
        </p:spPr>
        <p:txBody>
          <a:bodyPr>
            <a:normAutofit/>
          </a:bodyPr>
          <a:lstStyle/>
          <a:p>
            <a:endParaRPr lang="en-US" sz="1050" dirty="0"/>
          </a:p>
        </p:txBody>
      </p:sp>
      <p:sp>
        <p:nvSpPr>
          <p:cNvPr id="4" name="Slide Number Placeholder 3"/>
          <p:cNvSpPr>
            <a:spLocks noGrp="1"/>
          </p:cNvSpPr>
          <p:nvPr>
            <p:ph type="sldNum" sz="quarter" idx="10"/>
          </p:nvPr>
        </p:nvSpPr>
        <p:spPr/>
        <p:txBody>
          <a:bodyPr/>
          <a:lstStyle/>
          <a:p>
            <a:fld id="{71657D13-9AB5-4E40-8F58-8695EE17CA7F}" type="slidenum">
              <a:rPr lang="en-US" smtClean="0"/>
              <a:pPr/>
              <a:t>4</a:t>
            </a:fld>
            <a:endParaRPr lang="en-US"/>
          </a:p>
        </p:txBody>
      </p:sp>
    </p:spTree>
    <p:extLst>
      <p:ext uri="{BB962C8B-B14F-4D97-AF65-F5344CB8AC3E}">
        <p14:creationId xmlns:p14="http://schemas.microsoft.com/office/powerpoint/2010/main" val="29455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57D13-9AB5-4E40-8F58-8695EE17CA7F}" type="slidenum">
              <a:rPr lang="en-US" smtClean="0"/>
              <a:pPr/>
              <a:t>5</a:t>
            </a:fld>
            <a:endParaRPr lang="en-US"/>
          </a:p>
        </p:txBody>
      </p:sp>
    </p:spTree>
    <p:extLst>
      <p:ext uri="{BB962C8B-B14F-4D97-AF65-F5344CB8AC3E}">
        <p14:creationId xmlns:p14="http://schemas.microsoft.com/office/powerpoint/2010/main" val="153672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1657D13-9AB5-4E40-8F58-8695EE17CA7F}" type="slidenum">
              <a:rPr lang="en-US" smtClean="0"/>
              <a:pPr/>
              <a:t>6</a:t>
            </a:fld>
            <a:endParaRPr lang="en-US"/>
          </a:p>
        </p:txBody>
      </p:sp>
    </p:spTree>
    <p:extLst>
      <p:ext uri="{BB962C8B-B14F-4D97-AF65-F5344CB8AC3E}">
        <p14:creationId xmlns:p14="http://schemas.microsoft.com/office/powerpoint/2010/main" val="1154539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5AE7E0-ADB2-3145-9E2F-0F584FDC3CBC}" type="slidenum">
              <a:rPr lang="en-US" smtClean="0"/>
              <a:t>7</a:t>
            </a:fld>
            <a:endParaRPr lang="en-US"/>
          </a:p>
        </p:txBody>
      </p:sp>
    </p:spTree>
    <p:extLst>
      <p:ext uri="{BB962C8B-B14F-4D97-AF65-F5344CB8AC3E}">
        <p14:creationId xmlns:p14="http://schemas.microsoft.com/office/powerpoint/2010/main" val="402769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6409" y="4450477"/>
            <a:ext cx="6186027" cy="4216241"/>
          </a:xfrm>
        </p:spPr>
        <p:txBody>
          <a:bodyPr>
            <a:noAutofit/>
          </a:bodyPr>
          <a:lstStyle/>
          <a:p>
            <a:endParaRPr lang="en-US" sz="900" dirty="0"/>
          </a:p>
        </p:txBody>
      </p:sp>
      <p:sp>
        <p:nvSpPr>
          <p:cNvPr id="4" name="Slide Number Placeholder 3"/>
          <p:cNvSpPr>
            <a:spLocks noGrp="1"/>
          </p:cNvSpPr>
          <p:nvPr>
            <p:ph type="sldNum" sz="quarter" idx="10"/>
          </p:nvPr>
        </p:nvSpPr>
        <p:spPr/>
        <p:txBody>
          <a:bodyPr/>
          <a:lstStyle/>
          <a:p>
            <a:fld id="{71657D13-9AB5-4E40-8F58-8695EE17CA7F}" type="slidenum">
              <a:rPr lang="en-US" smtClean="0"/>
              <a:pPr/>
              <a:t>8</a:t>
            </a:fld>
            <a:endParaRPr lang="en-US"/>
          </a:p>
        </p:txBody>
      </p:sp>
    </p:spTree>
    <p:extLst>
      <p:ext uri="{BB962C8B-B14F-4D97-AF65-F5344CB8AC3E}">
        <p14:creationId xmlns:p14="http://schemas.microsoft.com/office/powerpoint/2010/main" val="4070744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5AE7E0-ADB2-3145-9E2F-0F584FDC3CBC}" type="slidenum">
              <a:rPr lang="en-US" smtClean="0"/>
              <a:t>9</a:t>
            </a:fld>
            <a:endParaRPr lang="en-US"/>
          </a:p>
        </p:txBody>
      </p:sp>
    </p:spTree>
    <p:extLst>
      <p:ext uri="{BB962C8B-B14F-4D97-AF65-F5344CB8AC3E}">
        <p14:creationId xmlns:p14="http://schemas.microsoft.com/office/powerpoint/2010/main" val="826019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5AE7E0-ADB2-3145-9E2F-0F584FDC3CBC}" type="slidenum">
              <a:rPr lang="en-US" smtClean="0"/>
              <a:t>10</a:t>
            </a:fld>
            <a:endParaRPr lang="en-US"/>
          </a:p>
        </p:txBody>
      </p:sp>
    </p:spTree>
    <p:extLst>
      <p:ext uri="{BB962C8B-B14F-4D97-AF65-F5344CB8AC3E}">
        <p14:creationId xmlns:p14="http://schemas.microsoft.com/office/powerpoint/2010/main" val="349419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rgbClr val="59989F"/>
              </a:gs>
              <a:gs pos="100000">
                <a:srgbClr val="21545C"/>
              </a:gs>
            </a:gsLst>
            <a:path path="circle">
              <a:fillToRect l="50000" t="50000" r="50000" b="50000"/>
            </a:path>
            <a:tileRect/>
          </a:gradFill>
          <a:ln w="317500" cap="flat" cmpd="sng" algn="ctr">
            <a:solidFill>
              <a:srgbClr val="629FA6"/>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 charset="-128"/>
            </a:endParaRPr>
          </a:p>
        </p:txBody>
      </p:sp>
      <p:sp>
        <p:nvSpPr>
          <p:cNvPr id="5" name="Rectangle 4"/>
          <p:cNvSpPr/>
          <p:nvPr/>
        </p:nvSpPr>
        <p:spPr>
          <a:xfrm>
            <a:off x="152400" y="152400"/>
            <a:ext cx="8839200" cy="6553200"/>
          </a:xfrm>
          <a:prstGeom prst="rect">
            <a:avLst/>
          </a:prstGeom>
          <a:noFill/>
          <a:ln>
            <a:solidFill>
              <a:srgbClr val="125E7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 charset="-128"/>
            </a:endParaRPr>
          </a:p>
        </p:txBody>
      </p:sp>
      <p:sp>
        <p:nvSpPr>
          <p:cNvPr id="6" name="Rectangle 5"/>
          <p:cNvSpPr/>
          <p:nvPr/>
        </p:nvSpPr>
        <p:spPr>
          <a:xfrm>
            <a:off x="2628900" y="5181600"/>
            <a:ext cx="3886200" cy="1066800"/>
          </a:xfrm>
          <a:prstGeom prst="rect">
            <a:avLst/>
          </a:prstGeom>
          <a:solidFill>
            <a:schemeClr val="bg1"/>
          </a:solidFill>
          <a:ln w="101600" cap="flat">
            <a:solidFill>
              <a:srgbClr val="125E7B"/>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 charset="-128"/>
            </a:endParaRPr>
          </a:p>
        </p:txBody>
      </p:sp>
      <p:sp>
        <p:nvSpPr>
          <p:cNvPr id="7" name="TextBox 6"/>
          <p:cNvSpPr txBox="1">
            <a:spLocks noChangeArrowheads="1"/>
          </p:cNvSpPr>
          <p:nvPr/>
        </p:nvSpPr>
        <p:spPr bwMode="auto">
          <a:xfrm>
            <a:off x="0" y="6326188"/>
            <a:ext cx="9144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700" smtClean="0">
                <a:solidFill>
                  <a:schemeClr val="bg1"/>
                </a:solidFill>
                <a:cs typeface="Arial" charset="0"/>
              </a:rPr>
              <a:t>Boston Medical Center is the primary teaching affiliate </a:t>
            </a:r>
          </a:p>
          <a:p>
            <a:pPr algn="ctr" eaLnBrk="1" hangingPunct="1">
              <a:defRPr/>
            </a:pPr>
            <a:r>
              <a:rPr lang="en-US" sz="700" smtClean="0">
                <a:solidFill>
                  <a:schemeClr val="bg1"/>
                </a:solidFill>
                <a:cs typeface="Arial" charset="0"/>
              </a:rPr>
              <a:t>of the Boston University School of Medicine. </a:t>
            </a:r>
          </a:p>
        </p:txBody>
      </p:sp>
      <p:pic>
        <p:nvPicPr>
          <p:cNvPr id="8" name="Picture 13" descr="BMC-202 LOGOS.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2400" y="5181600"/>
            <a:ext cx="3759200" cy="113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685800" y="2286000"/>
            <a:ext cx="7772400" cy="1143000"/>
          </a:xfrm>
        </p:spPr>
        <p:txBody>
          <a:bodyPr/>
          <a:lstStyle>
            <a:lvl1pPr algn="ctr">
              <a:defRPr cap="none" smtClean="0">
                <a:solidFill>
                  <a:schemeClr val="bg1"/>
                </a:solidFill>
              </a:defRPr>
            </a:lvl1pPr>
          </a:lstStyle>
          <a:p>
            <a:r>
              <a:rPr lang="en-US" smtClean="0"/>
              <a:t>Click to edit Master title style</a:t>
            </a:r>
          </a:p>
        </p:txBody>
      </p:sp>
      <p:sp>
        <p:nvSpPr>
          <p:cNvPr id="22538" name="Text Placeholder 2"/>
          <p:cNvSpPr>
            <a:spLocks noGrp="1"/>
          </p:cNvSpPr>
          <p:nvPr>
            <p:ph type="subTitle" idx="1"/>
          </p:nvPr>
        </p:nvSpPr>
        <p:spPr>
          <a:xfrm>
            <a:off x="1371600" y="3429000"/>
            <a:ext cx="6400800" cy="609600"/>
          </a:xfrm>
        </p:spPr>
        <p:txBody>
          <a:bodyPr/>
          <a:lstStyle>
            <a:lvl1pPr marL="0" indent="0" algn="ctr">
              <a:buFont typeface="Arial" charset="0"/>
              <a:buNone/>
              <a:defRPr sz="1600" i="1" smtClean="0">
                <a:solidFill>
                  <a:schemeClr val="bg1"/>
                </a:solidFill>
              </a:defRPr>
            </a:lvl1pPr>
          </a:lstStyle>
          <a:p>
            <a:r>
              <a:rPr lang="en-US" smtClean="0"/>
              <a:t>Click to edit Master subtitle style</a:t>
            </a:r>
          </a:p>
        </p:txBody>
      </p:sp>
    </p:spTree>
    <p:extLst>
      <p:ext uri="{BB962C8B-B14F-4D97-AF65-F5344CB8AC3E}">
        <p14:creationId xmlns:p14="http://schemas.microsoft.com/office/powerpoint/2010/main" val="33777712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043E535-81EC-D342-89E5-242B1A5E6F03}" type="datetime1">
              <a:rPr lang="en-US" smtClean="0"/>
              <a:t>5/30/17</a:t>
            </a:fld>
            <a:endParaRPr lang="en-US"/>
          </a:p>
        </p:txBody>
      </p:sp>
      <p:sp>
        <p:nvSpPr>
          <p:cNvPr id="6" name="Footer Placeholder 4"/>
          <p:cNvSpPr>
            <a:spLocks noGrp="1"/>
          </p:cNvSpPr>
          <p:nvPr>
            <p:ph type="ftr" sz="quarter" idx="11"/>
          </p:nvPr>
        </p:nvSpPr>
        <p:spPr>
          <a:ln/>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520A4E4-D637-734A-9075-68998F9147E4}" type="slidenum">
              <a:rPr lang="en-US" smtClean="0"/>
              <a:t>‹#›</a:t>
            </a:fld>
            <a:endParaRPr lang="en-US"/>
          </a:p>
        </p:txBody>
      </p:sp>
    </p:spTree>
    <p:extLst>
      <p:ext uri="{BB962C8B-B14F-4D97-AF65-F5344CB8AC3E}">
        <p14:creationId xmlns:p14="http://schemas.microsoft.com/office/powerpoint/2010/main" val="314950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DA26CA5-EFE4-C443-9BF9-1EC323B3ADBE}" type="datetime1">
              <a:rPr lang="en-US" smtClean="0"/>
              <a:t>5/30/17</a:t>
            </a:fld>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20A4E4-D637-734A-9075-68998F9147E4}" type="slidenum">
              <a:rPr lang="en-US" smtClean="0"/>
              <a:t>‹#›</a:t>
            </a:fld>
            <a:endParaRPr lang="en-US"/>
          </a:p>
        </p:txBody>
      </p:sp>
    </p:spTree>
    <p:extLst>
      <p:ext uri="{BB962C8B-B14F-4D97-AF65-F5344CB8AC3E}">
        <p14:creationId xmlns:p14="http://schemas.microsoft.com/office/powerpoint/2010/main" val="3417201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90445DD-CFFF-334D-B066-08457E50B2B8}" type="datetime1">
              <a:rPr lang="en-US" smtClean="0"/>
              <a:t>5/30/17</a:t>
            </a:fld>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20A4E4-D637-734A-9075-68998F9147E4}" type="slidenum">
              <a:rPr lang="en-US" smtClean="0"/>
              <a:t>‹#›</a:t>
            </a:fld>
            <a:endParaRPr lang="en-US"/>
          </a:p>
        </p:txBody>
      </p:sp>
    </p:spTree>
    <p:extLst>
      <p:ext uri="{BB962C8B-B14F-4D97-AF65-F5344CB8AC3E}">
        <p14:creationId xmlns:p14="http://schemas.microsoft.com/office/powerpoint/2010/main" val="330202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flip="none" rotWithShape="1">
            <a:gsLst>
              <a:gs pos="0">
                <a:srgbClr val="59989F"/>
              </a:gs>
              <a:gs pos="100000">
                <a:srgbClr val="21545C"/>
              </a:gs>
            </a:gsLst>
            <a:path path="circle">
              <a:fillToRect l="50000" t="50000" r="50000" b="50000"/>
            </a:path>
            <a:tileRect/>
          </a:gradFill>
          <a:ln w="317500" cap="flat" cmpd="sng" algn="ctr">
            <a:solidFill>
              <a:srgbClr val="629FA6"/>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 charset="-128"/>
            </a:endParaRPr>
          </a:p>
        </p:txBody>
      </p:sp>
      <p:sp>
        <p:nvSpPr>
          <p:cNvPr id="5" name="Rectangle 4"/>
          <p:cNvSpPr/>
          <p:nvPr/>
        </p:nvSpPr>
        <p:spPr>
          <a:xfrm>
            <a:off x="152400" y="152400"/>
            <a:ext cx="8839200" cy="6553200"/>
          </a:xfrm>
          <a:prstGeom prst="rect">
            <a:avLst/>
          </a:prstGeom>
          <a:noFill/>
          <a:ln>
            <a:solidFill>
              <a:srgbClr val="125E7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 charset="-128"/>
            </a:endParaRPr>
          </a:p>
        </p:txBody>
      </p:sp>
      <p:sp>
        <p:nvSpPr>
          <p:cNvPr id="6" name="Rectangle 5"/>
          <p:cNvSpPr/>
          <p:nvPr/>
        </p:nvSpPr>
        <p:spPr>
          <a:xfrm>
            <a:off x="2628900" y="5181600"/>
            <a:ext cx="3886200" cy="1066800"/>
          </a:xfrm>
          <a:prstGeom prst="rect">
            <a:avLst/>
          </a:prstGeom>
          <a:solidFill>
            <a:schemeClr val="bg1"/>
          </a:solidFill>
          <a:ln w="101600" cap="flat">
            <a:solidFill>
              <a:srgbClr val="125E7B"/>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 charset="-128"/>
            </a:endParaRPr>
          </a:p>
        </p:txBody>
      </p:sp>
      <p:sp>
        <p:nvSpPr>
          <p:cNvPr id="7" name="TextBox 6"/>
          <p:cNvSpPr txBox="1">
            <a:spLocks noChangeArrowheads="1"/>
          </p:cNvSpPr>
          <p:nvPr/>
        </p:nvSpPr>
        <p:spPr bwMode="auto">
          <a:xfrm>
            <a:off x="0" y="6326188"/>
            <a:ext cx="9144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700" smtClean="0">
                <a:solidFill>
                  <a:schemeClr val="bg1"/>
                </a:solidFill>
                <a:cs typeface="Arial" charset="0"/>
              </a:rPr>
              <a:t>Boston Medical Center is the primary teaching affiliate </a:t>
            </a:r>
          </a:p>
          <a:p>
            <a:pPr algn="ctr" eaLnBrk="1" hangingPunct="1">
              <a:defRPr/>
            </a:pPr>
            <a:r>
              <a:rPr lang="en-US" sz="700" smtClean="0">
                <a:solidFill>
                  <a:schemeClr val="bg1"/>
                </a:solidFill>
                <a:cs typeface="Arial" charset="0"/>
              </a:rPr>
              <a:t>of the Boston University School of Medicine. </a:t>
            </a:r>
          </a:p>
        </p:txBody>
      </p:sp>
      <p:pic>
        <p:nvPicPr>
          <p:cNvPr id="8" name="Picture 13" descr="BMC-202 LOGOS.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2400" y="5181600"/>
            <a:ext cx="3759200" cy="113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1905000"/>
            <a:ext cx="7772400" cy="1470025"/>
          </a:xfrm>
        </p:spPr>
        <p:txBody>
          <a:bodyPr/>
          <a:lstStyle>
            <a:lvl1pPr algn="ctr">
              <a:defRPr sz="3000" b="0" i="0" cap="all">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375025"/>
            <a:ext cx="6400800" cy="666750"/>
          </a:xfrm>
        </p:spPr>
        <p:txBody>
          <a:bodyPr>
            <a:normAutofit/>
          </a:bodyPr>
          <a:lstStyle>
            <a:lvl1pPr marL="0" indent="0" algn="ctr">
              <a:buNone/>
              <a:defRPr sz="1600" b="0" i="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3943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D24061F-3621-C84D-B9FA-17D7B67F131B}" type="datetime1">
              <a:rPr lang="en-US" smtClean="0"/>
              <a:t>5/30/17</a:t>
            </a:fld>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20A4E4-D637-734A-9075-68998F9147E4}" type="slidenum">
              <a:rPr lang="en-US" smtClean="0"/>
              <a:t>‹#›</a:t>
            </a:fld>
            <a:endParaRPr lang="en-US"/>
          </a:p>
        </p:txBody>
      </p:sp>
    </p:spTree>
    <p:extLst>
      <p:ext uri="{BB962C8B-B14F-4D97-AF65-F5344CB8AC3E}">
        <p14:creationId xmlns:p14="http://schemas.microsoft.com/office/powerpoint/2010/main" val="2853347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B233163-B5C6-F94A-A868-45500705772C}" type="datetime1">
              <a:rPr lang="en-US" smtClean="0"/>
              <a:t>5/30/17</a:t>
            </a:fld>
            <a:endParaRPr lang="en-US"/>
          </a:p>
        </p:txBody>
      </p:sp>
      <p:sp>
        <p:nvSpPr>
          <p:cNvPr id="5" name="Footer Placeholder 4"/>
          <p:cNvSpPr>
            <a:spLocks noGrp="1"/>
          </p:cNvSpPr>
          <p:nvPr>
            <p:ph type="ftr" sz="quarter" idx="11"/>
          </p:nvPr>
        </p:nvSpPr>
        <p:spPr>
          <a:ln/>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20A4E4-D637-734A-9075-68998F9147E4}" type="slidenum">
              <a:rPr lang="en-US" smtClean="0"/>
              <a:t>‹#›</a:t>
            </a:fld>
            <a:endParaRPr lang="en-US"/>
          </a:p>
        </p:txBody>
      </p:sp>
    </p:spTree>
    <p:extLst>
      <p:ext uri="{BB962C8B-B14F-4D97-AF65-F5344CB8AC3E}">
        <p14:creationId xmlns:p14="http://schemas.microsoft.com/office/powerpoint/2010/main" val="104491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3117001-D375-AC4C-A173-D71BD132DDEA}" type="datetime1">
              <a:rPr lang="en-US" smtClean="0"/>
              <a:t>5/30/17</a:t>
            </a:fld>
            <a:endParaRPr lang="en-US"/>
          </a:p>
        </p:txBody>
      </p:sp>
      <p:sp>
        <p:nvSpPr>
          <p:cNvPr id="6" name="Footer Placeholder 4"/>
          <p:cNvSpPr>
            <a:spLocks noGrp="1"/>
          </p:cNvSpPr>
          <p:nvPr>
            <p:ph type="ftr" sz="quarter" idx="11"/>
          </p:nvPr>
        </p:nvSpPr>
        <p:spPr>
          <a:ln/>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520A4E4-D637-734A-9075-68998F9147E4}" type="slidenum">
              <a:rPr lang="en-US" smtClean="0"/>
              <a:t>‹#›</a:t>
            </a:fld>
            <a:endParaRPr lang="en-US"/>
          </a:p>
        </p:txBody>
      </p:sp>
    </p:spTree>
    <p:extLst>
      <p:ext uri="{BB962C8B-B14F-4D97-AF65-F5344CB8AC3E}">
        <p14:creationId xmlns:p14="http://schemas.microsoft.com/office/powerpoint/2010/main" val="36965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D46DED-4182-4F4D-BCFC-73515F7A5525}" type="datetime1">
              <a:rPr lang="en-US" smtClean="0"/>
              <a:t>5/30/17</a:t>
            </a:fld>
            <a:endParaRPr lang="en-US"/>
          </a:p>
        </p:txBody>
      </p:sp>
      <p:sp>
        <p:nvSpPr>
          <p:cNvPr id="8" name="Footer Placeholder 4"/>
          <p:cNvSpPr>
            <a:spLocks noGrp="1"/>
          </p:cNvSpPr>
          <p:nvPr>
            <p:ph type="ftr" sz="quarter" idx="11"/>
          </p:nvPr>
        </p:nvSpPr>
        <p:spPr>
          <a:ln/>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520A4E4-D637-734A-9075-68998F9147E4}" type="slidenum">
              <a:rPr lang="en-US" smtClean="0"/>
              <a:t>‹#›</a:t>
            </a:fld>
            <a:endParaRPr lang="en-US"/>
          </a:p>
        </p:txBody>
      </p:sp>
    </p:spTree>
    <p:extLst>
      <p:ext uri="{BB962C8B-B14F-4D97-AF65-F5344CB8AC3E}">
        <p14:creationId xmlns:p14="http://schemas.microsoft.com/office/powerpoint/2010/main" val="195964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35FE04B-7CE4-8F45-9A6B-5227BD22A541}" type="datetime1">
              <a:rPr lang="en-US" smtClean="0"/>
              <a:t>5/30/17</a:t>
            </a:fld>
            <a:endParaRPr lang="en-US"/>
          </a:p>
        </p:txBody>
      </p:sp>
      <p:sp>
        <p:nvSpPr>
          <p:cNvPr id="4" name="Footer Placeholder 4"/>
          <p:cNvSpPr>
            <a:spLocks noGrp="1"/>
          </p:cNvSpPr>
          <p:nvPr>
            <p:ph type="ftr" sz="quarter" idx="11"/>
          </p:nvPr>
        </p:nvSpPr>
        <p:spPr>
          <a:ln/>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3520A4E4-D637-734A-9075-68998F9147E4}" type="slidenum">
              <a:rPr lang="en-US" smtClean="0"/>
              <a:t>‹#›</a:t>
            </a:fld>
            <a:endParaRPr lang="en-US"/>
          </a:p>
        </p:txBody>
      </p:sp>
    </p:spTree>
    <p:extLst>
      <p:ext uri="{BB962C8B-B14F-4D97-AF65-F5344CB8AC3E}">
        <p14:creationId xmlns:p14="http://schemas.microsoft.com/office/powerpoint/2010/main" val="402038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0839342-953A-6D49-9F91-B5F877858334}" type="datetime1">
              <a:rPr lang="en-US" smtClean="0"/>
              <a:t>5/30/17</a:t>
            </a:fld>
            <a:endParaRPr lang="en-US"/>
          </a:p>
        </p:txBody>
      </p:sp>
      <p:sp>
        <p:nvSpPr>
          <p:cNvPr id="3" name="Footer Placeholder 4"/>
          <p:cNvSpPr>
            <a:spLocks noGrp="1"/>
          </p:cNvSpPr>
          <p:nvPr>
            <p:ph type="ftr" sz="quarter" idx="11"/>
          </p:nvPr>
        </p:nvSpPr>
        <p:spPr>
          <a:ln/>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520A4E4-D637-734A-9075-68998F9147E4}" type="slidenum">
              <a:rPr lang="en-US" smtClean="0"/>
              <a:t>‹#›</a:t>
            </a:fld>
            <a:endParaRPr lang="en-US"/>
          </a:p>
        </p:txBody>
      </p:sp>
    </p:spTree>
    <p:extLst>
      <p:ext uri="{BB962C8B-B14F-4D97-AF65-F5344CB8AC3E}">
        <p14:creationId xmlns:p14="http://schemas.microsoft.com/office/powerpoint/2010/main" val="1590696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E5C6A4E-58BC-554A-B24B-91D0374D514B}" type="datetime1">
              <a:rPr lang="en-US" smtClean="0"/>
              <a:t>5/30/17</a:t>
            </a:fld>
            <a:endParaRPr lang="en-US"/>
          </a:p>
        </p:txBody>
      </p:sp>
      <p:sp>
        <p:nvSpPr>
          <p:cNvPr id="6" name="Footer Placeholder 4"/>
          <p:cNvSpPr>
            <a:spLocks noGrp="1"/>
          </p:cNvSpPr>
          <p:nvPr>
            <p:ph type="ftr" sz="quarter" idx="11"/>
          </p:nvPr>
        </p:nvSpPr>
        <p:spPr>
          <a:ln/>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520A4E4-D637-734A-9075-68998F9147E4}" type="slidenum">
              <a:rPr lang="en-US" smtClean="0"/>
              <a:t>‹#›</a:t>
            </a:fld>
            <a:endParaRPr lang="en-US"/>
          </a:p>
        </p:txBody>
      </p:sp>
    </p:spTree>
    <p:extLst>
      <p:ext uri="{BB962C8B-B14F-4D97-AF65-F5344CB8AC3E}">
        <p14:creationId xmlns:p14="http://schemas.microsoft.com/office/powerpoint/2010/main" val="32081509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085850"/>
          </a:xfrm>
          <a:prstGeom prst="rect">
            <a:avLst/>
          </a:prstGeom>
        </p:spPr>
        <p:txBody>
          <a:bodyPr vert="horz" wrap="square" lIns="91440" tIns="45720" rIns="91440" bIns="45720" numCol="1" anchor="b"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371600"/>
            <a:ext cx="8229600" cy="46482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05800" y="457200"/>
            <a:ext cx="609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800" smtClean="0">
                <a:solidFill>
                  <a:srgbClr val="125E7B"/>
                </a:solidFill>
              </a:defRPr>
            </a:lvl1pPr>
          </a:lstStyle>
          <a:p>
            <a:fld id="{D637B6CD-AD46-2C4B-AFEE-604CB9C80261}" type="datetime1">
              <a:rPr lang="en-US" smtClean="0"/>
              <a:t>5/30/17</a:t>
            </a:fld>
            <a:endParaRPr lang="en-US"/>
          </a:p>
        </p:txBody>
      </p:sp>
      <p:sp>
        <p:nvSpPr>
          <p:cNvPr id="5" name="Footer Placeholder 4"/>
          <p:cNvSpPr>
            <a:spLocks noGrp="1"/>
          </p:cNvSpPr>
          <p:nvPr>
            <p:ph type="ftr" sz="quarter" idx="3"/>
          </p:nvPr>
        </p:nvSpPr>
        <p:spPr>
          <a:xfrm>
            <a:off x="457200" y="6019800"/>
            <a:ext cx="5562600" cy="579438"/>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800">
                <a:solidFill>
                  <a:srgbClr val="A6A6A6"/>
                </a:solidFill>
                <a:latin typeface="Arial" charset="0"/>
                <a:ea typeface="ＭＳ Ｐゴシック" pitchFamily="1" charset="-128"/>
                <a:cs typeface="Arial" charset="0"/>
              </a:defRPr>
            </a:lvl1pPr>
          </a:lstStyle>
          <a:p>
            <a:endParaRPr lang="en-US"/>
          </a:p>
        </p:txBody>
      </p:sp>
      <p:sp>
        <p:nvSpPr>
          <p:cNvPr id="6" name="Slide Number Placeholder 5"/>
          <p:cNvSpPr>
            <a:spLocks noGrp="1"/>
          </p:cNvSpPr>
          <p:nvPr>
            <p:ph type="sldNum" sz="quarter" idx="4"/>
          </p:nvPr>
        </p:nvSpPr>
        <p:spPr>
          <a:xfrm>
            <a:off x="8534400" y="228600"/>
            <a:ext cx="3810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smtClean="0">
                <a:solidFill>
                  <a:srgbClr val="125E7B"/>
                </a:solidFill>
                <a:cs typeface="Arial" charset="0"/>
              </a:defRPr>
            </a:lvl1pPr>
          </a:lstStyle>
          <a:p>
            <a:fld id="{3520A4E4-D637-734A-9075-68998F9147E4}" type="slidenum">
              <a:rPr lang="en-US" smtClean="0"/>
              <a:t>‹#›</a:t>
            </a:fld>
            <a:endParaRPr lang="en-US"/>
          </a:p>
        </p:txBody>
      </p:sp>
      <p:pic>
        <p:nvPicPr>
          <p:cNvPr id="1031" name="Picture 14" descr="BMC-202 LOGOS.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24600" y="5937250"/>
            <a:ext cx="2557463"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18"/>
          <p:cNvSpPr/>
          <p:nvPr/>
        </p:nvSpPr>
        <p:spPr>
          <a:xfrm>
            <a:off x="0" y="0"/>
            <a:ext cx="9144000" cy="6858000"/>
          </a:xfrm>
          <a:prstGeom prst="rect">
            <a:avLst/>
          </a:prstGeom>
          <a:noFill/>
          <a:ln w="317500" cap="flat" cmpd="sng" algn="ctr">
            <a:solidFill>
              <a:srgbClr val="629FA6"/>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 charset="-128"/>
            </a:endParaRPr>
          </a:p>
        </p:txBody>
      </p:sp>
      <p:sp>
        <p:nvSpPr>
          <p:cNvPr id="20" name="Rectangle 19"/>
          <p:cNvSpPr/>
          <p:nvPr/>
        </p:nvSpPr>
        <p:spPr>
          <a:xfrm>
            <a:off x="152400" y="152400"/>
            <a:ext cx="8839200" cy="6553200"/>
          </a:xfrm>
          <a:prstGeom prst="rect">
            <a:avLst/>
          </a:prstGeom>
          <a:noFill/>
          <a:ln>
            <a:solidFill>
              <a:srgbClr val="125E7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457200" rtl="0" eaLnBrk="1" fontAlgn="base" hangingPunct="1">
        <a:spcBef>
          <a:spcPct val="0"/>
        </a:spcBef>
        <a:spcAft>
          <a:spcPct val="0"/>
        </a:spcAft>
        <a:defRPr sz="3000" kern="1200" cap="all">
          <a:solidFill>
            <a:srgbClr val="125E7B"/>
          </a:solidFill>
          <a:latin typeface="+mj-lt"/>
          <a:ea typeface="ＭＳ Ｐゴシック" pitchFamily="1" charset="-128"/>
          <a:cs typeface="ＭＳ Ｐゴシック" charset="0"/>
        </a:defRPr>
      </a:lvl1pPr>
      <a:lvl2pPr algn="l" defTabSz="457200" rtl="0" eaLnBrk="1" fontAlgn="base" hangingPunct="1">
        <a:spcBef>
          <a:spcPct val="0"/>
        </a:spcBef>
        <a:spcAft>
          <a:spcPct val="0"/>
        </a:spcAft>
        <a:defRPr sz="3000">
          <a:solidFill>
            <a:srgbClr val="125E7B"/>
          </a:solidFill>
          <a:latin typeface="Arial" charset="0"/>
          <a:ea typeface="ＭＳ Ｐゴシック" pitchFamily="1" charset="-128"/>
          <a:cs typeface="ＭＳ Ｐゴシック" charset="0"/>
        </a:defRPr>
      </a:lvl2pPr>
      <a:lvl3pPr algn="l" defTabSz="457200" rtl="0" eaLnBrk="1" fontAlgn="base" hangingPunct="1">
        <a:spcBef>
          <a:spcPct val="0"/>
        </a:spcBef>
        <a:spcAft>
          <a:spcPct val="0"/>
        </a:spcAft>
        <a:defRPr sz="3000">
          <a:solidFill>
            <a:srgbClr val="125E7B"/>
          </a:solidFill>
          <a:latin typeface="Arial" charset="0"/>
          <a:ea typeface="ＭＳ Ｐゴシック" pitchFamily="1" charset="-128"/>
          <a:cs typeface="ＭＳ Ｐゴシック" charset="0"/>
        </a:defRPr>
      </a:lvl3pPr>
      <a:lvl4pPr algn="l" defTabSz="457200" rtl="0" eaLnBrk="1" fontAlgn="base" hangingPunct="1">
        <a:spcBef>
          <a:spcPct val="0"/>
        </a:spcBef>
        <a:spcAft>
          <a:spcPct val="0"/>
        </a:spcAft>
        <a:defRPr sz="3000">
          <a:solidFill>
            <a:srgbClr val="125E7B"/>
          </a:solidFill>
          <a:latin typeface="Arial" charset="0"/>
          <a:ea typeface="ＭＳ Ｐゴシック" pitchFamily="1" charset="-128"/>
          <a:cs typeface="ＭＳ Ｐゴシック" charset="0"/>
        </a:defRPr>
      </a:lvl4pPr>
      <a:lvl5pPr algn="l" defTabSz="457200" rtl="0" eaLnBrk="1" fontAlgn="base" hangingPunct="1">
        <a:spcBef>
          <a:spcPct val="0"/>
        </a:spcBef>
        <a:spcAft>
          <a:spcPct val="0"/>
        </a:spcAft>
        <a:defRPr sz="3000">
          <a:solidFill>
            <a:srgbClr val="125E7B"/>
          </a:solidFill>
          <a:latin typeface="Arial" charset="0"/>
          <a:ea typeface="ＭＳ Ｐゴシック" pitchFamily="1" charset="-128"/>
          <a:cs typeface="ＭＳ Ｐゴシック" charset="0"/>
        </a:defRPr>
      </a:lvl5pPr>
      <a:lvl6pPr marL="457200" algn="l" defTabSz="457200" rtl="0" eaLnBrk="1" fontAlgn="base" hangingPunct="1">
        <a:spcBef>
          <a:spcPct val="0"/>
        </a:spcBef>
        <a:spcAft>
          <a:spcPct val="0"/>
        </a:spcAft>
        <a:defRPr sz="3000">
          <a:solidFill>
            <a:srgbClr val="125E7B"/>
          </a:solidFill>
          <a:latin typeface="Arial" charset="0"/>
          <a:ea typeface="ＭＳ Ｐゴシック" pitchFamily="1" charset="-128"/>
        </a:defRPr>
      </a:lvl6pPr>
      <a:lvl7pPr marL="914400" algn="l" defTabSz="457200" rtl="0" eaLnBrk="1" fontAlgn="base" hangingPunct="1">
        <a:spcBef>
          <a:spcPct val="0"/>
        </a:spcBef>
        <a:spcAft>
          <a:spcPct val="0"/>
        </a:spcAft>
        <a:defRPr sz="3000">
          <a:solidFill>
            <a:srgbClr val="125E7B"/>
          </a:solidFill>
          <a:latin typeface="Arial" charset="0"/>
          <a:ea typeface="ＭＳ Ｐゴシック" pitchFamily="1" charset="-128"/>
        </a:defRPr>
      </a:lvl7pPr>
      <a:lvl8pPr marL="1371600" algn="l" defTabSz="457200" rtl="0" eaLnBrk="1" fontAlgn="base" hangingPunct="1">
        <a:spcBef>
          <a:spcPct val="0"/>
        </a:spcBef>
        <a:spcAft>
          <a:spcPct val="0"/>
        </a:spcAft>
        <a:defRPr sz="3000">
          <a:solidFill>
            <a:srgbClr val="125E7B"/>
          </a:solidFill>
          <a:latin typeface="Arial" charset="0"/>
          <a:ea typeface="ＭＳ Ｐゴシック" pitchFamily="1" charset="-128"/>
        </a:defRPr>
      </a:lvl8pPr>
      <a:lvl9pPr marL="1828800" algn="l" defTabSz="457200" rtl="0" eaLnBrk="1" fontAlgn="base" hangingPunct="1">
        <a:spcBef>
          <a:spcPct val="0"/>
        </a:spcBef>
        <a:spcAft>
          <a:spcPct val="0"/>
        </a:spcAft>
        <a:defRPr sz="3000">
          <a:solidFill>
            <a:srgbClr val="125E7B"/>
          </a:solidFill>
          <a:latin typeface="Arial" charset="0"/>
          <a:ea typeface="ＭＳ Ｐゴシック" pitchFamily="1" charset="-128"/>
        </a:defRPr>
      </a:lvl9pPr>
    </p:titleStyle>
    <p:bodyStyle>
      <a:lvl1pPr marL="342900" indent="-342900" algn="l" defTabSz="457200" rtl="0" eaLnBrk="1" fontAlgn="base" hangingPunct="1">
        <a:spcBef>
          <a:spcPct val="20000"/>
        </a:spcBef>
        <a:spcAft>
          <a:spcPct val="0"/>
        </a:spcAft>
        <a:buClr>
          <a:srgbClr val="629FA6"/>
        </a:buClr>
        <a:buFont typeface="Arial" charset="0"/>
        <a:buChar char="•"/>
        <a:defRPr sz="2200" kern="1200">
          <a:solidFill>
            <a:schemeClr val="tx1"/>
          </a:solidFill>
          <a:latin typeface="+mn-lt"/>
          <a:ea typeface="ＭＳ Ｐゴシック" pitchFamily="1" charset="-128"/>
          <a:cs typeface="ＭＳ Ｐゴシック" charset="0"/>
        </a:defRPr>
      </a:lvl1pPr>
      <a:lvl2pPr marL="742950" indent="-285750" algn="l" defTabSz="457200" rtl="0" eaLnBrk="1" fontAlgn="base" hangingPunct="1">
        <a:spcBef>
          <a:spcPct val="20000"/>
        </a:spcBef>
        <a:spcAft>
          <a:spcPct val="0"/>
        </a:spcAft>
        <a:buClr>
          <a:srgbClr val="629FA6"/>
        </a:buClr>
        <a:buFont typeface="Arial" charset="0"/>
        <a:buChar char="–"/>
        <a:defRPr sz="20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Clr>
          <a:srgbClr val="629FA6"/>
        </a:buClr>
        <a:buFont typeface="Arial" charset="0"/>
        <a:buChar char="•"/>
        <a:defRPr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Clr>
          <a:srgbClr val="629FA6"/>
        </a:buClr>
        <a:buFont typeface="Arial" charset="0"/>
        <a:buChar char="–"/>
        <a:defRPr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Clr>
          <a:srgbClr val="629FA6"/>
        </a:buClr>
        <a:buFont typeface="Arial" charset="0"/>
        <a:buChar char="»"/>
        <a:defRPr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w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
            <a:ext cx="7772400" cy="1470025"/>
          </a:xfrm>
        </p:spPr>
        <p:txBody>
          <a:bodyPr/>
          <a:lstStyle/>
          <a:p>
            <a:r>
              <a:rPr lang="en-US" dirty="0" smtClean="0"/>
              <a:t>Navigating  organizational politics and change</a:t>
            </a:r>
            <a:endParaRPr lang="en-US" dirty="0"/>
          </a:p>
        </p:txBody>
      </p:sp>
      <p:sp>
        <p:nvSpPr>
          <p:cNvPr id="3" name="Subtitle 2"/>
          <p:cNvSpPr>
            <a:spLocks noGrp="1"/>
          </p:cNvSpPr>
          <p:nvPr>
            <p:ph type="subTitle" idx="1"/>
          </p:nvPr>
        </p:nvSpPr>
        <p:spPr>
          <a:xfrm>
            <a:off x="420465" y="2127488"/>
            <a:ext cx="3615087" cy="2111376"/>
          </a:xfrm>
        </p:spPr>
        <p:txBody>
          <a:bodyPr>
            <a:normAutofit lnSpcReduction="10000"/>
          </a:bodyPr>
          <a:lstStyle/>
          <a:p>
            <a:pPr algn="l"/>
            <a:r>
              <a:rPr lang="en-US" b="1" dirty="0" smtClean="0"/>
              <a:t>Aviva Lee-Parritz, MD</a:t>
            </a:r>
          </a:p>
          <a:p>
            <a:pPr algn="l"/>
            <a:r>
              <a:rPr lang="en-US" b="1" dirty="0"/>
              <a:t>Chief</a:t>
            </a:r>
          </a:p>
          <a:p>
            <a:pPr algn="l"/>
            <a:r>
              <a:rPr lang="en-US" b="1" dirty="0"/>
              <a:t>Department of Obstetrics and Gynecology</a:t>
            </a:r>
          </a:p>
          <a:p>
            <a:pPr algn="l"/>
            <a:r>
              <a:rPr lang="en-US" b="1" dirty="0"/>
              <a:t>Boston Medical Center</a:t>
            </a:r>
          </a:p>
          <a:p>
            <a:pPr algn="l"/>
            <a:r>
              <a:rPr lang="en-US" b="1" dirty="0"/>
              <a:t>Chair and Associate Professor</a:t>
            </a:r>
          </a:p>
          <a:p>
            <a:pPr algn="l"/>
            <a:r>
              <a:rPr lang="en-US" b="1" dirty="0"/>
              <a:t>Boston University School of Medicine</a:t>
            </a:r>
          </a:p>
          <a:p>
            <a:pPr algn="l"/>
            <a:endParaRPr lang="en-US" b="1" dirty="0"/>
          </a:p>
        </p:txBody>
      </p:sp>
      <p:pic>
        <p:nvPicPr>
          <p:cNvPr id="5" name="Picture 4"/>
          <p:cNvPicPr>
            <a:picLocks noChangeAspect="1"/>
          </p:cNvPicPr>
          <p:nvPr/>
        </p:nvPicPr>
        <p:blipFill rotWithShape="1">
          <a:blip r:embed="rId3"/>
          <a:srcRect l="14543" t="17229"/>
          <a:stretch/>
        </p:blipFill>
        <p:spPr>
          <a:xfrm>
            <a:off x="3764222" y="1937707"/>
            <a:ext cx="4288536" cy="2725130"/>
          </a:xfrm>
          <a:prstGeom prst="rect">
            <a:avLst/>
          </a:prstGeom>
        </p:spPr>
      </p:pic>
    </p:spTree>
    <p:extLst>
      <p:ext uri="{BB962C8B-B14F-4D97-AF65-F5344CB8AC3E}">
        <p14:creationId xmlns:p14="http://schemas.microsoft.com/office/powerpoint/2010/main" val="2011433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Perception</a:t>
            </a:r>
            <a:endParaRPr lang="en-US" dirty="0"/>
          </a:p>
        </p:txBody>
      </p:sp>
      <p:sp>
        <p:nvSpPr>
          <p:cNvPr id="6" name="Content Placeholder 5"/>
          <p:cNvSpPr>
            <a:spLocks noGrp="1"/>
          </p:cNvSpPr>
          <p:nvPr>
            <p:ph idx="1"/>
          </p:nvPr>
        </p:nvSpPr>
        <p:spPr>
          <a:xfrm>
            <a:off x="457200" y="2373357"/>
            <a:ext cx="8229600" cy="4648200"/>
          </a:xfrm>
        </p:spPr>
        <p:txBody>
          <a:bodyPr/>
          <a:lstStyle/>
          <a:p>
            <a:r>
              <a:rPr lang="en-US" dirty="0" smtClean="0"/>
              <a:t>Ability to get visibility</a:t>
            </a:r>
          </a:p>
          <a:p>
            <a:pPr lvl="1"/>
            <a:r>
              <a:rPr lang="en-US" dirty="0" smtClean="0"/>
              <a:t>There is no value in toiling in obscurity</a:t>
            </a:r>
          </a:p>
          <a:p>
            <a:pPr lvl="2"/>
            <a:r>
              <a:rPr lang="en-US" dirty="0" smtClean="0"/>
              <a:t>Creates resentment</a:t>
            </a:r>
          </a:p>
          <a:p>
            <a:pPr lvl="2"/>
            <a:r>
              <a:rPr lang="en-US" dirty="0" smtClean="0"/>
              <a:t>Everyone wants to be recognized for what they do</a:t>
            </a:r>
          </a:p>
          <a:p>
            <a:pPr lvl="2"/>
            <a:r>
              <a:rPr lang="en-US" dirty="0" smtClean="0"/>
              <a:t>You too!</a:t>
            </a:r>
          </a:p>
          <a:p>
            <a:r>
              <a:rPr lang="en-US" dirty="0" smtClean="0"/>
              <a:t>Mange emotions</a:t>
            </a:r>
          </a:p>
          <a:p>
            <a:pPr lvl="1"/>
            <a:r>
              <a:rPr lang="en-US" dirty="0" smtClean="0"/>
              <a:t>Think before you speak</a:t>
            </a:r>
          </a:p>
          <a:p>
            <a:r>
              <a:rPr lang="en-US" dirty="0"/>
              <a:t>RESIST situations that encourage win-lose </a:t>
            </a:r>
            <a:r>
              <a:rPr lang="en-US" dirty="0" smtClean="0"/>
              <a:t>situations</a:t>
            </a:r>
            <a:endParaRPr lang="en-US" dirty="0"/>
          </a:p>
          <a:p>
            <a:endParaRPr lang="en-US" dirty="0"/>
          </a:p>
        </p:txBody>
      </p:sp>
      <p:sp>
        <p:nvSpPr>
          <p:cNvPr id="4" name="Slide Number Placeholder 3"/>
          <p:cNvSpPr>
            <a:spLocks noGrp="1"/>
          </p:cNvSpPr>
          <p:nvPr>
            <p:ph type="sldNum" sz="quarter" idx="12"/>
          </p:nvPr>
        </p:nvSpPr>
        <p:spPr/>
        <p:txBody>
          <a:bodyPr/>
          <a:lstStyle/>
          <a:p>
            <a:fld id="{3520A4E4-D637-734A-9075-68998F9147E4}" type="slidenum">
              <a:rPr lang="en-US" smtClean="0"/>
              <a:t>10</a:t>
            </a:fld>
            <a:endParaRPr lang="en-US"/>
          </a:p>
        </p:txBody>
      </p:sp>
      <p:pic>
        <p:nvPicPr>
          <p:cNvPr id="2" name="Picture 1"/>
          <p:cNvPicPr>
            <a:picLocks noChangeAspect="1"/>
          </p:cNvPicPr>
          <p:nvPr/>
        </p:nvPicPr>
        <p:blipFill>
          <a:blip r:embed="rId3"/>
          <a:stretch>
            <a:fillRect/>
          </a:stretch>
        </p:blipFill>
        <p:spPr>
          <a:xfrm>
            <a:off x="6417267" y="228600"/>
            <a:ext cx="2726733" cy="2051304"/>
          </a:xfrm>
          <a:prstGeom prst="rect">
            <a:avLst/>
          </a:prstGeom>
        </p:spPr>
      </p:pic>
    </p:spTree>
    <p:extLst>
      <p:ext uri="{BB962C8B-B14F-4D97-AF65-F5344CB8AC3E}">
        <p14:creationId xmlns:p14="http://schemas.microsoft.com/office/powerpoint/2010/main" val="2077429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Partnerships</a:t>
            </a:r>
            <a:endParaRPr lang="en-US" dirty="0"/>
          </a:p>
        </p:txBody>
      </p:sp>
      <p:sp>
        <p:nvSpPr>
          <p:cNvPr id="4" name="Slide Number Placeholder 3"/>
          <p:cNvSpPr>
            <a:spLocks noGrp="1"/>
          </p:cNvSpPr>
          <p:nvPr>
            <p:ph type="sldNum" sz="quarter" idx="12"/>
          </p:nvPr>
        </p:nvSpPr>
        <p:spPr/>
        <p:txBody>
          <a:bodyPr/>
          <a:lstStyle/>
          <a:p>
            <a:fld id="{3520A4E4-D637-734A-9075-68998F9147E4}" type="slidenum">
              <a:rPr lang="en-US" smtClean="0"/>
              <a:t>11</a:t>
            </a:fld>
            <a:endParaRPr lang="en-US"/>
          </a:p>
        </p:txBody>
      </p:sp>
      <p:pic>
        <p:nvPicPr>
          <p:cNvPr id="5" name="Picture 4"/>
          <p:cNvPicPr>
            <a:picLocks noChangeAspect="1"/>
          </p:cNvPicPr>
          <p:nvPr/>
        </p:nvPicPr>
        <p:blipFill>
          <a:blip r:embed="rId3"/>
          <a:stretch>
            <a:fillRect/>
          </a:stretch>
        </p:blipFill>
        <p:spPr>
          <a:xfrm>
            <a:off x="6485914" y="228600"/>
            <a:ext cx="2658086" cy="1999661"/>
          </a:xfrm>
          <a:prstGeom prst="rect">
            <a:avLst/>
          </a:prstGeom>
        </p:spPr>
      </p:pic>
      <p:sp>
        <p:nvSpPr>
          <p:cNvPr id="7" name="Content Placeholder 6"/>
          <p:cNvSpPr>
            <a:spLocks noGrp="1"/>
          </p:cNvSpPr>
          <p:nvPr>
            <p:ph idx="1"/>
          </p:nvPr>
        </p:nvSpPr>
        <p:spPr>
          <a:xfrm>
            <a:off x="457200" y="2209800"/>
            <a:ext cx="8229600" cy="4648200"/>
          </a:xfrm>
        </p:spPr>
        <p:txBody>
          <a:bodyPr/>
          <a:lstStyle/>
          <a:p>
            <a:pPr>
              <a:buFont typeface="Arial" panose="020B0604020202020204" pitchFamily="34" charset="0"/>
              <a:buChar char="•"/>
            </a:pPr>
            <a:r>
              <a:rPr lang="en-US" dirty="0" smtClean="0"/>
              <a:t>Network, network, network</a:t>
            </a:r>
          </a:p>
          <a:p>
            <a:pPr>
              <a:buFont typeface="Arial" panose="020B0604020202020204" pitchFamily="34" charset="0"/>
              <a:buChar char="•"/>
            </a:pPr>
            <a:r>
              <a:rPr lang="en-US" dirty="0" smtClean="0"/>
              <a:t>Fine tune  emotional intelligence</a:t>
            </a:r>
          </a:p>
          <a:p>
            <a:pPr>
              <a:buFont typeface="Arial" panose="020B0604020202020204" pitchFamily="34" charset="0"/>
              <a:buChar char="•"/>
            </a:pPr>
            <a:r>
              <a:rPr lang="en-US" dirty="0" smtClean="0"/>
              <a:t>Manage up, down and sideways</a:t>
            </a:r>
          </a:p>
          <a:p>
            <a:endParaRPr lang="en-US" dirty="0" smtClean="0"/>
          </a:p>
          <a:p>
            <a:endParaRPr lang="en-US" dirty="0"/>
          </a:p>
        </p:txBody>
      </p:sp>
    </p:spTree>
    <p:extLst>
      <p:ext uri="{BB962C8B-B14F-4D97-AF65-F5344CB8AC3E}">
        <p14:creationId xmlns:p14="http://schemas.microsoft.com/office/powerpoint/2010/main" val="115371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856" y="-6096"/>
            <a:ext cx="8229600" cy="1085850"/>
          </a:xfrm>
        </p:spPr>
        <p:txBody>
          <a:bodyPr/>
          <a:lstStyle/>
          <a:p>
            <a:r>
              <a:rPr lang="en-US" dirty="0" smtClean="0"/>
              <a:t>People are messy</a:t>
            </a:r>
            <a:endParaRPr lang="en-US" dirty="0"/>
          </a:p>
        </p:txBody>
      </p:sp>
      <p:sp>
        <p:nvSpPr>
          <p:cNvPr id="3" name="Content Placeholder 2"/>
          <p:cNvSpPr>
            <a:spLocks noGrp="1"/>
          </p:cNvSpPr>
          <p:nvPr>
            <p:ph idx="1"/>
          </p:nvPr>
        </p:nvSpPr>
        <p:spPr>
          <a:xfrm>
            <a:off x="457200" y="1487079"/>
            <a:ext cx="8229600" cy="4648200"/>
          </a:xfrm>
        </p:spPr>
        <p:txBody>
          <a:bodyPr>
            <a:normAutofit/>
          </a:bodyPr>
          <a:lstStyle/>
          <a:p>
            <a:r>
              <a:rPr lang="en-US" dirty="0" smtClean="0"/>
              <a:t>We </a:t>
            </a:r>
            <a:r>
              <a:rPr lang="en-US" dirty="0" smtClean="0"/>
              <a:t>are </a:t>
            </a:r>
            <a:r>
              <a:rPr lang="en-US" dirty="0" smtClean="0"/>
              <a:t>creatures </a:t>
            </a:r>
            <a:r>
              <a:rPr lang="en-US" dirty="0" smtClean="0"/>
              <a:t>of </a:t>
            </a:r>
            <a:r>
              <a:rPr lang="en-US" dirty="0" smtClean="0"/>
              <a:t>emotions not logic</a:t>
            </a:r>
            <a:endParaRPr lang="en-US" dirty="0" smtClean="0"/>
          </a:p>
          <a:p>
            <a:r>
              <a:rPr lang="en-US" dirty="0" smtClean="0"/>
              <a:t>We are  </a:t>
            </a:r>
            <a:r>
              <a:rPr lang="en-US" b="1" u="sng" dirty="0" smtClean="0"/>
              <a:t>all</a:t>
            </a:r>
            <a:r>
              <a:rPr lang="en-US" dirty="0" smtClean="0"/>
              <a:t> driven by our own wants, ideas, insecurities and selfishness </a:t>
            </a:r>
          </a:p>
          <a:p>
            <a:r>
              <a:rPr lang="en-US" dirty="0" smtClean="0"/>
              <a:t>Any time we work with others, we’re forced to negotiate and compromise (which is rarely easy). </a:t>
            </a:r>
          </a:p>
          <a:p>
            <a:r>
              <a:rPr lang="en-US" dirty="0" smtClean="0"/>
              <a:t>Livelihoods </a:t>
            </a:r>
            <a:r>
              <a:rPr lang="en-US" dirty="0" smtClean="0"/>
              <a:t>tied to success </a:t>
            </a:r>
            <a:r>
              <a:rPr lang="en-US" dirty="0" smtClean="0">
                <a:sym typeface="Wingdings" panose="05000000000000000000" pitchFamily="2" charset="2"/>
              </a:rPr>
              <a:t> </a:t>
            </a:r>
            <a:r>
              <a:rPr lang="en-US" dirty="0" smtClean="0"/>
              <a:t>potential for conflict.</a:t>
            </a:r>
          </a:p>
          <a:p>
            <a:r>
              <a:rPr lang="en-US" dirty="0" smtClean="0"/>
              <a:t>Driven </a:t>
            </a:r>
            <a:r>
              <a:rPr lang="en-US" dirty="0" smtClean="0"/>
              <a:t>by the need to get along, get ahead and have meaning </a:t>
            </a:r>
          </a:p>
          <a:p>
            <a:endParaRPr lang="en-US" dirty="0" smtClean="0"/>
          </a:p>
          <a:p>
            <a:endParaRPr lang="en-US" dirty="0"/>
          </a:p>
        </p:txBody>
      </p:sp>
    </p:spTree>
    <p:extLst>
      <p:ext uri="{BB962C8B-B14F-4D97-AF65-F5344CB8AC3E}">
        <p14:creationId xmlns:p14="http://schemas.microsoft.com/office/powerpoint/2010/main" val="273873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Negotiating Change</a:t>
            </a:r>
            <a:endParaRPr lang="en-US" dirty="0"/>
          </a:p>
        </p:txBody>
      </p:sp>
      <p:sp>
        <p:nvSpPr>
          <p:cNvPr id="3" name="Content Placeholder 2"/>
          <p:cNvSpPr>
            <a:spLocks noGrp="1"/>
          </p:cNvSpPr>
          <p:nvPr>
            <p:ph idx="1"/>
          </p:nvPr>
        </p:nvSpPr>
        <p:spPr/>
        <p:txBody>
          <a:bodyPr/>
          <a:lstStyle/>
          <a:p>
            <a:r>
              <a:rPr lang="en-US" sz="2400" dirty="0" smtClean="0"/>
              <a:t>Expectations</a:t>
            </a:r>
          </a:p>
          <a:p>
            <a:pPr lvl="1"/>
            <a:r>
              <a:rPr lang="en-US" sz="2400" dirty="0" smtClean="0"/>
              <a:t>It is a process</a:t>
            </a:r>
          </a:p>
          <a:p>
            <a:pPr lvl="1"/>
            <a:r>
              <a:rPr lang="en-US" sz="2400" dirty="0" smtClean="0"/>
              <a:t>Do not expect to get it right at the start or all the time</a:t>
            </a:r>
          </a:p>
          <a:p>
            <a:pPr lvl="1"/>
            <a:r>
              <a:rPr lang="en-US" sz="2400" dirty="0" smtClean="0"/>
              <a:t>Strength comes from adaptation and handling set backs</a:t>
            </a:r>
          </a:p>
          <a:p>
            <a:r>
              <a:rPr lang="en-US" sz="2400" dirty="0" smtClean="0"/>
              <a:t>Sure footing</a:t>
            </a:r>
          </a:p>
          <a:p>
            <a:pPr lvl="1"/>
            <a:r>
              <a:rPr lang="en-US" sz="2400" dirty="0" smtClean="0"/>
              <a:t>Be careful in unfamiliar territory</a:t>
            </a:r>
          </a:p>
          <a:p>
            <a:pPr lvl="1"/>
            <a:r>
              <a:rPr lang="en-US" sz="2400" dirty="0" smtClean="0"/>
              <a:t>Build your credibility (“money in the bank”)</a:t>
            </a:r>
          </a:p>
          <a:p>
            <a:pPr lvl="1"/>
            <a:r>
              <a:rPr lang="en-US" sz="2400" dirty="0" smtClean="0"/>
              <a:t>Recognize/respect other's negotiable and non-negotiable boundaries</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3520A4E4-D637-734A-9075-68998F9147E4}" type="slidenum">
              <a:rPr lang="en-US" smtClean="0"/>
              <a:t>13</a:t>
            </a:fld>
            <a:endParaRPr lang="en-US"/>
          </a:p>
        </p:txBody>
      </p:sp>
    </p:spTree>
    <p:extLst>
      <p:ext uri="{BB962C8B-B14F-4D97-AF65-F5344CB8AC3E}">
        <p14:creationId xmlns:p14="http://schemas.microsoft.com/office/powerpoint/2010/main" val="1913982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Negotiating change</a:t>
            </a:r>
            <a:endParaRPr lang="en-US" dirty="0"/>
          </a:p>
        </p:txBody>
      </p:sp>
      <p:sp>
        <p:nvSpPr>
          <p:cNvPr id="3" name="Content Placeholder 2"/>
          <p:cNvSpPr>
            <a:spLocks noGrp="1"/>
          </p:cNvSpPr>
          <p:nvPr>
            <p:ph idx="1"/>
          </p:nvPr>
        </p:nvSpPr>
        <p:spPr/>
        <p:txBody>
          <a:bodyPr/>
          <a:lstStyle/>
          <a:p>
            <a:r>
              <a:rPr lang="en-US" dirty="0" smtClean="0"/>
              <a:t>Know yourself</a:t>
            </a:r>
          </a:p>
          <a:p>
            <a:pPr lvl="1"/>
            <a:r>
              <a:rPr lang="en-US" dirty="0" smtClean="0"/>
              <a:t>Recognize your discomfort</a:t>
            </a:r>
          </a:p>
          <a:p>
            <a:pPr lvl="2"/>
            <a:r>
              <a:rPr lang="en-US" dirty="0" smtClean="0"/>
              <a:t>Decrease self sabotage, </a:t>
            </a:r>
          </a:p>
          <a:p>
            <a:pPr lvl="2"/>
            <a:r>
              <a:rPr lang="en-US" dirty="0" smtClean="0"/>
              <a:t>Avoid hot buttons</a:t>
            </a:r>
          </a:p>
          <a:p>
            <a:pPr lvl="1"/>
            <a:r>
              <a:rPr lang="en-US" dirty="0" smtClean="0"/>
              <a:t>Accept your own strengths</a:t>
            </a:r>
            <a:r>
              <a:rPr lang="en-US" dirty="0" smtClean="0">
                <a:sym typeface="Wingdings" panose="05000000000000000000" pitchFamily="2" charset="2"/>
              </a:rPr>
              <a:t> leverage them</a:t>
            </a:r>
            <a:endParaRPr lang="en-US" dirty="0" smtClean="0"/>
          </a:p>
          <a:p>
            <a:pPr lvl="1"/>
            <a:r>
              <a:rPr lang="en-US" dirty="0" smtClean="0"/>
              <a:t>Accept </a:t>
            </a:r>
            <a:r>
              <a:rPr lang="en-US" dirty="0" smtClean="0"/>
              <a:t>your  “less strong” areas (aka weaknesses). </a:t>
            </a:r>
            <a:endParaRPr lang="en-US" dirty="0"/>
          </a:p>
          <a:p>
            <a:pPr lvl="1"/>
            <a:r>
              <a:rPr lang="en-US" dirty="0" smtClean="0"/>
              <a:t>Get help if needed (that is not a weakness!!)</a:t>
            </a:r>
          </a:p>
          <a:p>
            <a:r>
              <a:rPr lang="en-US" dirty="0" smtClean="0"/>
              <a:t>Clarity of purpose for change</a:t>
            </a:r>
          </a:p>
          <a:p>
            <a:pPr lvl="1"/>
            <a:r>
              <a:rPr lang="en-US" dirty="0" smtClean="0"/>
              <a:t>Be able to contextualize</a:t>
            </a:r>
          </a:p>
          <a:p>
            <a:pPr lvl="1"/>
            <a:r>
              <a:rPr lang="en-US" dirty="0" smtClean="0"/>
              <a:t>Articulate rationale</a:t>
            </a:r>
          </a:p>
          <a:p>
            <a:pPr lvl="1"/>
            <a:r>
              <a:rPr lang="en-US" dirty="0" smtClean="0"/>
              <a:t>Keep mission/ needs in focus</a:t>
            </a:r>
          </a:p>
          <a:p>
            <a:pPr marL="914400" lvl="2" indent="0">
              <a:buNone/>
            </a:pPr>
            <a:endParaRPr lang="en-US" dirty="0"/>
          </a:p>
        </p:txBody>
      </p:sp>
      <p:sp>
        <p:nvSpPr>
          <p:cNvPr id="4" name="Slide Number Placeholder 3"/>
          <p:cNvSpPr>
            <a:spLocks noGrp="1"/>
          </p:cNvSpPr>
          <p:nvPr>
            <p:ph type="sldNum" sz="quarter" idx="12"/>
          </p:nvPr>
        </p:nvSpPr>
        <p:spPr/>
        <p:txBody>
          <a:bodyPr/>
          <a:lstStyle/>
          <a:p>
            <a:fld id="{3520A4E4-D637-734A-9075-68998F9147E4}" type="slidenum">
              <a:rPr lang="en-US" smtClean="0"/>
              <a:t>14</a:t>
            </a:fld>
            <a:endParaRPr lang="en-US"/>
          </a:p>
        </p:txBody>
      </p:sp>
    </p:spTree>
    <p:extLst>
      <p:ext uri="{BB962C8B-B14F-4D97-AF65-F5344CB8AC3E}">
        <p14:creationId xmlns:p14="http://schemas.microsoft.com/office/powerpoint/2010/main" val="592211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31763"/>
            <a:ext cx="8229600" cy="1085850"/>
          </a:xfrm>
        </p:spPr>
        <p:txBody>
          <a:bodyPr>
            <a:normAutofit/>
          </a:bodyPr>
          <a:lstStyle/>
          <a:p>
            <a:r>
              <a:rPr lang="en-US" dirty="0" smtClean="0"/>
              <a:t>New situation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28400188"/>
              </p:ext>
            </p:extLst>
          </p:nvPr>
        </p:nvGraphicFramePr>
        <p:xfrm>
          <a:off x="457200" y="1400683"/>
          <a:ext cx="8229600" cy="4023360"/>
        </p:xfrm>
        <a:graphic>
          <a:graphicData uri="http://schemas.openxmlformats.org/drawingml/2006/table">
            <a:tbl>
              <a:tblPr firstRow="1" bandRow="1">
                <a:tableStyleId>{8A107856-5554-42FB-B03E-39F5DBC370BA}</a:tableStyleId>
              </a:tblPr>
              <a:tblGrid>
                <a:gridCol w="4114800"/>
                <a:gridCol w="4114800"/>
              </a:tblGrid>
              <a:tr h="370840">
                <a:tc>
                  <a:txBody>
                    <a:bodyPr/>
                    <a:lstStyle/>
                    <a:p>
                      <a:pPr marL="0" indent="0">
                        <a:buFontTx/>
                        <a:buNone/>
                      </a:pPr>
                      <a:r>
                        <a:rPr lang="en-US" sz="2800" dirty="0" smtClean="0"/>
                        <a:t>Study and learn how decisions are really made in your organization</a:t>
                      </a:r>
                    </a:p>
                  </a:txBody>
                  <a:tcPr/>
                </a:tc>
                <a:tc>
                  <a:txBody>
                    <a:bodyPr/>
                    <a:lstStyle/>
                    <a:p>
                      <a:pPr marL="0" indent="0">
                        <a:buFontTx/>
                        <a:buNone/>
                      </a:pPr>
                      <a:endParaRPr lang="en-US" sz="2800" dirty="0" smtClean="0"/>
                    </a:p>
                    <a:p>
                      <a:pPr marL="0" indent="0">
                        <a:buFontTx/>
                        <a:buNone/>
                      </a:pPr>
                      <a:r>
                        <a:rPr lang="en-US" sz="2800" dirty="0" smtClean="0"/>
                        <a:t>Follow the fast-trackers</a:t>
                      </a:r>
                    </a:p>
                  </a:txBody>
                  <a:tcPr/>
                </a:tc>
              </a:tr>
              <a:tr h="370840">
                <a:tc>
                  <a:txBody>
                    <a:bodyPr/>
                    <a:lstStyle/>
                    <a:p>
                      <a:endParaRPr lang="en-US" sz="2800" b="1" dirty="0" smtClean="0"/>
                    </a:p>
                    <a:p>
                      <a:r>
                        <a:rPr lang="en-US" sz="2800" b="1" dirty="0" smtClean="0"/>
                        <a:t>Learn to be a network connector. </a:t>
                      </a:r>
                      <a:endParaRPr lang="en-US" sz="2800" b="1" dirty="0"/>
                    </a:p>
                  </a:txBody>
                  <a:tcPr/>
                </a:tc>
                <a:tc>
                  <a:txBody>
                    <a:bodyPr/>
                    <a:lstStyle/>
                    <a:p>
                      <a:r>
                        <a:rPr lang="en-US" sz="2800" b="1" dirty="0" smtClean="0"/>
                        <a:t>Give to get: </a:t>
                      </a:r>
                    </a:p>
                    <a:p>
                      <a:r>
                        <a:rPr lang="en-US" sz="2800" b="1" dirty="0" smtClean="0"/>
                        <a:t>Bring something of value to the relationship. </a:t>
                      </a:r>
                    </a:p>
                    <a:p>
                      <a:r>
                        <a:rPr lang="en-US" sz="2800" b="1" dirty="0" smtClean="0"/>
                        <a:t>And talk about it!</a:t>
                      </a:r>
                      <a:endParaRPr lang="en-US" sz="2800" b="1" dirty="0"/>
                    </a:p>
                  </a:txBody>
                  <a:tcPr/>
                </a:tc>
              </a:tr>
            </a:tbl>
          </a:graphicData>
        </a:graphic>
      </p:graphicFrame>
      <p:sp>
        <p:nvSpPr>
          <p:cNvPr id="4" name="Slide Number Placeholder 3"/>
          <p:cNvSpPr>
            <a:spLocks noGrp="1"/>
          </p:cNvSpPr>
          <p:nvPr>
            <p:ph type="sldNum" sz="quarter" idx="12"/>
          </p:nvPr>
        </p:nvSpPr>
        <p:spPr/>
        <p:txBody>
          <a:bodyPr/>
          <a:lstStyle/>
          <a:p>
            <a:fld id="{3520A4E4-D637-734A-9075-68998F9147E4}" type="slidenum">
              <a:rPr lang="en-US" smtClean="0"/>
              <a:t>15</a:t>
            </a:fld>
            <a:endParaRPr lang="en-US"/>
          </a:p>
        </p:txBody>
      </p:sp>
    </p:spTree>
    <p:extLst>
      <p:ext uri="{BB962C8B-B14F-4D97-AF65-F5344CB8AC3E}">
        <p14:creationId xmlns:p14="http://schemas.microsoft.com/office/powerpoint/2010/main" val="585743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20A4E4-D637-734A-9075-68998F9147E4}" type="slidenum">
              <a:rPr lang="en-US" smtClean="0"/>
              <a:t>16</a:t>
            </a:fld>
            <a:endParaRPr lang="en-US"/>
          </a:p>
        </p:txBody>
      </p:sp>
      <p:pic>
        <p:nvPicPr>
          <p:cNvPr id="3" name="Picture 2"/>
          <p:cNvPicPr>
            <a:picLocks noChangeAspect="1"/>
          </p:cNvPicPr>
          <p:nvPr/>
        </p:nvPicPr>
        <p:blipFill>
          <a:blip r:embed="rId3"/>
          <a:stretch>
            <a:fillRect/>
          </a:stretch>
        </p:blipFill>
        <p:spPr>
          <a:xfrm>
            <a:off x="4738117" y="1590877"/>
            <a:ext cx="3986783" cy="3099360"/>
          </a:xfrm>
          <a:prstGeom prst="rect">
            <a:avLst/>
          </a:prstGeom>
        </p:spPr>
      </p:pic>
      <p:pic>
        <p:nvPicPr>
          <p:cNvPr id="4" name="Picture 3"/>
          <p:cNvPicPr>
            <a:picLocks noChangeAspect="1"/>
          </p:cNvPicPr>
          <p:nvPr/>
        </p:nvPicPr>
        <p:blipFill>
          <a:blip r:embed="rId4"/>
          <a:stretch>
            <a:fillRect/>
          </a:stretch>
        </p:blipFill>
        <p:spPr>
          <a:xfrm>
            <a:off x="319302" y="1590877"/>
            <a:ext cx="4284702" cy="3099360"/>
          </a:xfrm>
          <a:prstGeom prst="rect">
            <a:avLst/>
          </a:prstGeom>
        </p:spPr>
      </p:pic>
    </p:spTree>
    <p:extLst>
      <p:ext uri="{BB962C8B-B14F-4D97-AF65-F5344CB8AC3E}">
        <p14:creationId xmlns:p14="http://schemas.microsoft.com/office/powerpoint/2010/main" val="1240027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20A4E4-D637-734A-9075-68998F9147E4}" type="slidenum">
              <a:rPr lang="en-US" smtClean="0"/>
              <a:t>17</a:t>
            </a:fld>
            <a:endParaRPr lang="en-US"/>
          </a:p>
        </p:txBody>
      </p:sp>
      <p:sp>
        <p:nvSpPr>
          <p:cNvPr id="3" name="Isosceles Triangle 2"/>
          <p:cNvSpPr/>
          <p:nvPr/>
        </p:nvSpPr>
        <p:spPr>
          <a:xfrm>
            <a:off x="4537494" y="5915469"/>
            <a:ext cx="569344" cy="70736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rot="462833">
            <a:off x="653098" y="5443750"/>
            <a:ext cx="7871389" cy="2779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45691" y="358015"/>
            <a:ext cx="2044461" cy="552090"/>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POWER</a:t>
            </a:r>
            <a:endParaRPr lang="en-US" dirty="0"/>
          </a:p>
        </p:txBody>
      </p:sp>
      <p:sp>
        <p:nvSpPr>
          <p:cNvPr id="7" name="Rectangle 6"/>
          <p:cNvSpPr/>
          <p:nvPr/>
        </p:nvSpPr>
        <p:spPr>
          <a:xfrm>
            <a:off x="6206705" y="343622"/>
            <a:ext cx="2044461" cy="552090"/>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INFLUENCE</a:t>
            </a:r>
            <a:endParaRPr lang="en-US" dirty="0"/>
          </a:p>
        </p:txBody>
      </p:sp>
      <p:sp>
        <p:nvSpPr>
          <p:cNvPr id="8" name="Rectangle 7"/>
          <p:cNvSpPr/>
          <p:nvPr/>
        </p:nvSpPr>
        <p:spPr>
          <a:xfrm>
            <a:off x="670060" y="1521640"/>
            <a:ext cx="2044461" cy="552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Independent of person</a:t>
            </a:r>
            <a:endParaRPr lang="en-US" dirty="0"/>
          </a:p>
        </p:txBody>
      </p:sp>
      <p:sp>
        <p:nvSpPr>
          <p:cNvPr id="9" name="Rectangle 8"/>
          <p:cNvSpPr/>
          <p:nvPr/>
        </p:nvSpPr>
        <p:spPr>
          <a:xfrm>
            <a:off x="670059" y="2265869"/>
            <a:ext cx="2044461" cy="552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Wielded</a:t>
            </a:r>
            <a:endParaRPr lang="en-US" dirty="0"/>
          </a:p>
        </p:txBody>
      </p:sp>
      <p:sp>
        <p:nvSpPr>
          <p:cNvPr id="10" name="Rectangle 9"/>
          <p:cNvSpPr/>
          <p:nvPr/>
        </p:nvSpPr>
        <p:spPr>
          <a:xfrm>
            <a:off x="670060" y="3028390"/>
            <a:ext cx="2044461" cy="552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Imposed by authority</a:t>
            </a:r>
            <a:endParaRPr lang="en-US" dirty="0"/>
          </a:p>
        </p:txBody>
      </p:sp>
      <p:sp>
        <p:nvSpPr>
          <p:cNvPr id="11" name="Rectangle 10"/>
          <p:cNvSpPr/>
          <p:nvPr/>
        </p:nvSpPr>
        <p:spPr>
          <a:xfrm>
            <a:off x="670060" y="3901790"/>
            <a:ext cx="2044461" cy="552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Others might not do on own</a:t>
            </a:r>
            <a:endParaRPr lang="en-US" dirty="0"/>
          </a:p>
        </p:txBody>
      </p:sp>
      <p:sp>
        <p:nvSpPr>
          <p:cNvPr id="12" name="Rectangle 11"/>
          <p:cNvSpPr/>
          <p:nvPr/>
        </p:nvSpPr>
        <p:spPr>
          <a:xfrm>
            <a:off x="6206704" y="4618000"/>
            <a:ext cx="2044461" cy="552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Continues after person is gone</a:t>
            </a:r>
            <a:endParaRPr lang="en-US" dirty="0"/>
          </a:p>
        </p:txBody>
      </p:sp>
      <p:sp>
        <p:nvSpPr>
          <p:cNvPr id="13" name="Rectangle 12"/>
          <p:cNvSpPr/>
          <p:nvPr/>
        </p:nvSpPr>
        <p:spPr>
          <a:xfrm>
            <a:off x="6206705" y="3827250"/>
            <a:ext cx="2044461" cy="552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Others act  out  of belief</a:t>
            </a:r>
            <a:endParaRPr lang="en-US" dirty="0"/>
          </a:p>
        </p:txBody>
      </p:sp>
      <p:sp>
        <p:nvSpPr>
          <p:cNvPr id="14" name="Rectangle 13"/>
          <p:cNvSpPr/>
          <p:nvPr/>
        </p:nvSpPr>
        <p:spPr>
          <a:xfrm>
            <a:off x="6206703" y="3052005"/>
            <a:ext cx="2044461" cy="552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Does not need formal position</a:t>
            </a:r>
            <a:endParaRPr lang="en-US" dirty="0"/>
          </a:p>
        </p:txBody>
      </p:sp>
      <p:sp>
        <p:nvSpPr>
          <p:cNvPr id="15" name="Rectangle 14"/>
          <p:cNvSpPr/>
          <p:nvPr/>
        </p:nvSpPr>
        <p:spPr>
          <a:xfrm>
            <a:off x="6206705" y="2238567"/>
            <a:ext cx="2044461" cy="552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Granted</a:t>
            </a:r>
            <a:endParaRPr lang="en-US" dirty="0"/>
          </a:p>
        </p:txBody>
      </p:sp>
      <p:sp>
        <p:nvSpPr>
          <p:cNvPr id="16" name="Rectangle 15"/>
          <p:cNvSpPr/>
          <p:nvPr/>
        </p:nvSpPr>
        <p:spPr>
          <a:xfrm>
            <a:off x="6206705" y="1502870"/>
            <a:ext cx="2044461" cy="552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Depends on person</a:t>
            </a:r>
            <a:endParaRPr lang="en-US" dirty="0"/>
          </a:p>
        </p:txBody>
      </p:sp>
      <p:sp>
        <p:nvSpPr>
          <p:cNvPr id="6" name="Rectangle 5"/>
          <p:cNvSpPr/>
          <p:nvPr/>
        </p:nvSpPr>
        <p:spPr>
          <a:xfrm>
            <a:off x="197118" y="5784385"/>
            <a:ext cx="3762406" cy="861774"/>
          </a:xfrm>
          <a:prstGeom prst="rect">
            <a:avLst/>
          </a:prstGeom>
          <a:ln w="9525">
            <a:solidFill>
              <a:schemeClr val="tx1"/>
            </a:solidFill>
          </a:ln>
        </p:spPr>
        <p:txBody>
          <a:bodyPr wrap="square">
            <a:spAutoFit/>
          </a:bodyPr>
          <a:lstStyle/>
          <a:p>
            <a:pPr lvl="0"/>
            <a:r>
              <a:rPr lang="en-US" sz="1600" dirty="0">
                <a:solidFill>
                  <a:prstClr val="black"/>
                </a:solidFill>
              </a:rPr>
              <a:t>You can build a throne with bayonets, but you cannot sit on it for very long.</a:t>
            </a:r>
          </a:p>
          <a:p>
            <a:pPr lvl="0" algn="r"/>
            <a:r>
              <a:rPr lang="en-US" sz="1600" dirty="0">
                <a:solidFill>
                  <a:prstClr val="black"/>
                </a:solidFill>
              </a:rPr>
              <a:t>--Boris Yeltsin</a:t>
            </a:r>
          </a:p>
        </p:txBody>
      </p:sp>
    </p:spTree>
    <p:extLst>
      <p:ext uri="{BB962C8B-B14F-4D97-AF65-F5344CB8AC3E}">
        <p14:creationId xmlns:p14="http://schemas.microsoft.com/office/powerpoint/2010/main" val="957727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20A4E4-D637-734A-9075-68998F9147E4}" type="slidenum">
              <a:rPr lang="en-US" smtClean="0"/>
              <a:t>18</a:t>
            </a:fld>
            <a:endParaRPr lang="en-US"/>
          </a:p>
        </p:txBody>
      </p:sp>
      <p:pic>
        <p:nvPicPr>
          <p:cNvPr id="3" name="Picture 2"/>
          <p:cNvPicPr>
            <a:picLocks noChangeAspect="1"/>
          </p:cNvPicPr>
          <p:nvPr/>
        </p:nvPicPr>
        <p:blipFill>
          <a:blip r:embed="rId3"/>
          <a:stretch>
            <a:fillRect/>
          </a:stretch>
        </p:blipFill>
        <p:spPr>
          <a:xfrm>
            <a:off x="1588352" y="471208"/>
            <a:ext cx="6080529" cy="5515524"/>
          </a:xfrm>
          <a:prstGeom prst="rect">
            <a:avLst/>
          </a:prstGeom>
        </p:spPr>
      </p:pic>
    </p:spTree>
    <p:extLst>
      <p:ext uri="{BB962C8B-B14F-4D97-AF65-F5344CB8AC3E}">
        <p14:creationId xmlns:p14="http://schemas.microsoft.com/office/powerpoint/2010/main" val="3713665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20A4E4-D637-734A-9075-68998F9147E4}" type="slidenum">
              <a:rPr lang="en-US" smtClean="0"/>
              <a:t>19</a:t>
            </a:fld>
            <a:endParaRPr lang="en-US"/>
          </a:p>
        </p:txBody>
      </p:sp>
      <p:pic>
        <p:nvPicPr>
          <p:cNvPr id="3" name="Picture 2"/>
          <p:cNvPicPr>
            <a:picLocks noChangeAspect="1"/>
          </p:cNvPicPr>
          <p:nvPr/>
        </p:nvPicPr>
        <p:blipFill>
          <a:blip r:embed="rId3"/>
          <a:stretch>
            <a:fillRect/>
          </a:stretch>
        </p:blipFill>
        <p:spPr>
          <a:xfrm>
            <a:off x="877824" y="761999"/>
            <a:ext cx="6754368" cy="5334413"/>
          </a:xfrm>
          <a:prstGeom prst="rect">
            <a:avLst/>
          </a:prstGeom>
        </p:spPr>
      </p:pic>
    </p:spTree>
    <p:extLst>
      <p:ext uri="{BB962C8B-B14F-4D97-AF65-F5344CB8AC3E}">
        <p14:creationId xmlns:p14="http://schemas.microsoft.com/office/powerpoint/2010/main" val="241901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lstStyle/>
          <a:p>
            <a:r>
              <a:rPr lang="en-US" dirty="0" smtClean="0"/>
              <a:t>Self assessment</a:t>
            </a:r>
          </a:p>
          <a:p>
            <a:r>
              <a:rPr lang="en-US" dirty="0" smtClean="0"/>
              <a:t>Understand underpinnings of political intelligence </a:t>
            </a:r>
          </a:p>
          <a:p>
            <a:r>
              <a:rPr lang="en-US" dirty="0" smtClean="0"/>
              <a:t>Identify tips for negotiating change</a:t>
            </a:r>
          </a:p>
          <a:p>
            <a:r>
              <a:rPr lang="en-US" dirty="0" smtClean="0"/>
              <a:t>Increase awareness of internal resources for successful leadership</a:t>
            </a:r>
          </a:p>
          <a:p>
            <a:endParaRPr lang="en-US" dirty="0" smtClean="0"/>
          </a:p>
        </p:txBody>
      </p:sp>
    </p:spTree>
    <p:extLst>
      <p:ext uri="{BB962C8B-B14F-4D97-AF65-F5344CB8AC3E}">
        <p14:creationId xmlns:p14="http://schemas.microsoft.com/office/powerpoint/2010/main" val="1233805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38125"/>
            <a:ext cx="8229600" cy="1085850"/>
          </a:xfrm>
        </p:spPr>
        <p:txBody>
          <a:bodyPr/>
          <a:lstStyle/>
          <a:p>
            <a:r>
              <a:rPr lang="en-US" dirty="0" smtClean="0"/>
              <a:t>How do we go about influencing?</a:t>
            </a:r>
            <a:endParaRPr lang="en-US" dirty="0"/>
          </a:p>
        </p:txBody>
      </p:sp>
      <p:sp>
        <p:nvSpPr>
          <p:cNvPr id="6" name="Content Placeholder 5"/>
          <p:cNvSpPr>
            <a:spLocks noGrp="1"/>
          </p:cNvSpPr>
          <p:nvPr>
            <p:ph idx="1"/>
          </p:nvPr>
        </p:nvSpPr>
        <p:spPr/>
        <p:txBody>
          <a:bodyPr/>
          <a:lstStyle/>
          <a:p>
            <a:pPr>
              <a:buFont typeface="Wingdings" panose="05000000000000000000" pitchFamily="2" charset="2"/>
              <a:buChar char="§"/>
            </a:pPr>
            <a:r>
              <a:rPr lang="en-US" sz="1800" b="1" i="1" dirty="0"/>
              <a:t>Become </a:t>
            </a:r>
            <a:r>
              <a:rPr lang="en-US" sz="1800" b="1" i="1" dirty="0" smtClean="0"/>
              <a:t>knowledgeable: </a:t>
            </a:r>
          </a:p>
          <a:p>
            <a:pPr lvl="1">
              <a:buFont typeface="Wingdings" panose="05000000000000000000" pitchFamily="2" charset="2"/>
              <a:buChar char="§"/>
            </a:pPr>
            <a:r>
              <a:rPr lang="en-US" sz="1600" dirty="0" smtClean="0"/>
              <a:t>Be clear on what you want to achieve </a:t>
            </a:r>
          </a:p>
          <a:p>
            <a:pPr lvl="1">
              <a:buFont typeface="Wingdings" panose="05000000000000000000" pitchFamily="2" charset="2"/>
              <a:buChar char="§"/>
            </a:pPr>
            <a:r>
              <a:rPr lang="en-US" sz="1600" dirty="0" smtClean="0"/>
              <a:t>Articulate what you are seeking to achieve</a:t>
            </a:r>
          </a:p>
          <a:p>
            <a:pPr lvl="1">
              <a:buFont typeface="Wingdings" panose="05000000000000000000" pitchFamily="2" charset="2"/>
              <a:buChar char="§"/>
            </a:pPr>
            <a:r>
              <a:rPr lang="en-US" sz="1600" dirty="0" smtClean="0"/>
              <a:t>Anticipate challenges</a:t>
            </a:r>
          </a:p>
          <a:p>
            <a:pPr>
              <a:buFont typeface="Wingdings" panose="05000000000000000000" pitchFamily="2" charset="2"/>
              <a:buChar char="§"/>
            </a:pPr>
            <a:r>
              <a:rPr lang="en-US" sz="1800" b="1" i="1" dirty="0" smtClean="0"/>
              <a:t>Informal support: </a:t>
            </a:r>
          </a:p>
          <a:p>
            <a:pPr lvl="1">
              <a:buFont typeface="Wingdings" panose="05000000000000000000" pitchFamily="2" charset="2"/>
              <a:buChar char="§"/>
            </a:pPr>
            <a:r>
              <a:rPr lang="en-US" sz="1600" dirty="0" smtClean="0"/>
              <a:t>Socialize with people you trust</a:t>
            </a:r>
          </a:p>
          <a:p>
            <a:pPr lvl="1">
              <a:buFont typeface="Wingdings" panose="05000000000000000000" pitchFamily="2" charset="2"/>
              <a:buChar char="§"/>
            </a:pPr>
            <a:r>
              <a:rPr lang="en-US" sz="1600" dirty="0" smtClean="0"/>
              <a:t>Consider your sources of support</a:t>
            </a:r>
          </a:p>
          <a:p>
            <a:pPr lvl="1">
              <a:buFont typeface="Wingdings" panose="05000000000000000000" pitchFamily="2" charset="2"/>
              <a:buChar char="§"/>
            </a:pPr>
            <a:r>
              <a:rPr lang="en-US" sz="1600" dirty="0" smtClean="0"/>
              <a:t>Who are the other potential winners</a:t>
            </a:r>
          </a:p>
          <a:p>
            <a:pPr>
              <a:buFont typeface="Wingdings" panose="05000000000000000000" pitchFamily="2" charset="2"/>
              <a:buChar char="§"/>
            </a:pPr>
            <a:r>
              <a:rPr lang="en-US" sz="1800" b="1" i="1" dirty="0" smtClean="0"/>
              <a:t>Campaign </a:t>
            </a:r>
            <a:r>
              <a:rPr lang="en-US" sz="1800" b="1" i="1" dirty="0"/>
              <a:t>for broad support:</a:t>
            </a:r>
            <a:r>
              <a:rPr lang="en-US" sz="1800" dirty="0"/>
              <a:t> </a:t>
            </a:r>
            <a:endParaRPr lang="en-US" sz="1800" dirty="0" smtClean="0"/>
          </a:p>
          <a:p>
            <a:pPr lvl="1">
              <a:buFont typeface="Wingdings" panose="05000000000000000000" pitchFamily="2" charset="2"/>
              <a:buChar char="§"/>
            </a:pPr>
            <a:r>
              <a:rPr lang="en-US" sz="1600" dirty="0" smtClean="0"/>
              <a:t>Increase </a:t>
            </a:r>
            <a:r>
              <a:rPr lang="en-US" sz="1600" dirty="0"/>
              <a:t>your sphere of </a:t>
            </a:r>
            <a:r>
              <a:rPr lang="en-US" sz="1600" dirty="0" smtClean="0"/>
              <a:t>influence, use your  informal supports</a:t>
            </a:r>
          </a:p>
          <a:p>
            <a:pPr lvl="1">
              <a:buFont typeface="Wingdings" panose="05000000000000000000" pitchFamily="2" charset="2"/>
              <a:buChar char="§"/>
            </a:pPr>
            <a:r>
              <a:rPr lang="en-US" sz="1600" dirty="0" smtClean="0"/>
              <a:t>Take </a:t>
            </a:r>
            <a:r>
              <a:rPr lang="en-US" sz="1600" dirty="0"/>
              <a:t>your idea to other people which is now supported </a:t>
            </a:r>
            <a:endParaRPr lang="en-US" sz="1600" dirty="0" smtClean="0"/>
          </a:p>
          <a:p>
            <a:pPr>
              <a:buFont typeface="Wingdings" panose="05000000000000000000" pitchFamily="2" charset="2"/>
              <a:buChar char="§"/>
            </a:pPr>
            <a:r>
              <a:rPr lang="en-US" sz="2000" b="1" i="1" dirty="0" smtClean="0"/>
              <a:t>Gain </a:t>
            </a:r>
            <a:r>
              <a:rPr lang="en-US" sz="2000" b="1" i="1" dirty="0"/>
              <a:t>formal approval and become accountable:</a:t>
            </a:r>
            <a:r>
              <a:rPr lang="en-US" sz="2000" dirty="0"/>
              <a:t> </a:t>
            </a:r>
            <a:endParaRPr lang="en-US" sz="2000" dirty="0" smtClean="0"/>
          </a:p>
          <a:p>
            <a:pPr lvl="1">
              <a:buFont typeface="Wingdings" panose="05000000000000000000" pitchFamily="2" charset="2"/>
              <a:buChar char="§"/>
            </a:pPr>
            <a:r>
              <a:rPr lang="en-US" sz="1800" dirty="0"/>
              <a:t>Communicate  context and support</a:t>
            </a:r>
          </a:p>
          <a:p>
            <a:pPr lvl="1">
              <a:buFont typeface="Wingdings" panose="05000000000000000000" pitchFamily="2" charset="2"/>
              <a:buChar char="§"/>
            </a:pPr>
            <a:r>
              <a:rPr lang="en-US" sz="1800" dirty="0" smtClean="0"/>
              <a:t>Take </a:t>
            </a:r>
            <a:r>
              <a:rPr lang="en-US" sz="1800" dirty="0"/>
              <a:t>it to </a:t>
            </a:r>
            <a:r>
              <a:rPr lang="en-US" sz="1800" dirty="0" smtClean="0"/>
              <a:t>leaders </a:t>
            </a:r>
            <a:r>
              <a:rPr lang="en-US" sz="1800" dirty="0"/>
              <a:t>and to get sign </a:t>
            </a:r>
            <a:r>
              <a:rPr lang="en-US" sz="1800" dirty="0" smtClean="0"/>
              <a:t>off </a:t>
            </a:r>
          </a:p>
          <a:p>
            <a:pPr lvl="1">
              <a:buFont typeface="Wingdings" panose="05000000000000000000" pitchFamily="2" charset="2"/>
              <a:buChar char="§"/>
            </a:pPr>
            <a:r>
              <a:rPr lang="en-US" sz="1800" dirty="0" smtClean="0"/>
              <a:t>Be accountable</a:t>
            </a:r>
            <a:endParaRPr lang="en-US" sz="1800" dirty="0"/>
          </a:p>
          <a:p>
            <a:endParaRPr lang="en-US" sz="1600" dirty="0"/>
          </a:p>
        </p:txBody>
      </p:sp>
      <p:sp>
        <p:nvSpPr>
          <p:cNvPr id="2" name="Slide Number Placeholder 1"/>
          <p:cNvSpPr>
            <a:spLocks noGrp="1"/>
          </p:cNvSpPr>
          <p:nvPr>
            <p:ph type="sldNum" sz="quarter" idx="12"/>
          </p:nvPr>
        </p:nvSpPr>
        <p:spPr/>
        <p:txBody>
          <a:bodyPr/>
          <a:lstStyle/>
          <a:p>
            <a:fld id="{3520A4E4-D637-734A-9075-68998F9147E4}" type="slidenum">
              <a:rPr lang="en-US" smtClean="0"/>
              <a:t>20</a:t>
            </a:fld>
            <a:endParaRPr lang="en-US"/>
          </a:p>
        </p:txBody>
      </p:sp>
    </p:spTree>
    <p:extLst>
      <p:ext uri="{BB962C8B-B14F-4D97-AF65-F5344CB8AC3E}">
        <p14:creationId xmlns:p14="http://schemas.microsoft.com/office/powerpoint/2010/main" val="3025107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46" y="-238125"/>
            <a:ext cx="8229600" cy="1085850"/>
          </a:xfrm>
        </p:spPr>
        <p:txBody>
          <a:bodyPr/>
          <a:lstStyle/>
          <a:p>
            <a:r>
              <a:rPr lang="en-US" dirty="0" smtClean="0"/>
              <a:t>THE FIVE LEVELS OF LEADERSHIP</a:t>
            </a:r>
            <a:endParaRPr lang="en-US" dirty="0"/>
          </a:p>
        </p:txBody>
      </p:sp>
      <p:sp>
        <p:nvSpPr>
          <p:cNvPr id="3" name="Slide Number Placeholder 2"/>
          <p:cNvSpPr>
            <a:spLocks noGrp="1"/>
          </p:cNvSpPr>
          <p:nvPr>
            <p:ph type="sldNum" sz="quarter" idx="12"/>
          </p:nvPr>
        </p:nvSpPr>
        <p:spPr/>
        <p:txBody>
          <a:bodyPr/>
          <a:lstStyle/>
          <a:p>
            <a:fld id="{7B8331FB-C7D2-442C-8933-079898E1A011}" type="slidenum">
              <a:rPr lang="en-US" smtClean="0"/>
              <a:pPr/>
              <a:t>21</a:t>
            </a:fld>
            <a:endParaRPr lang="en-US"/>
          </a:p>
        </p:txBody>
      </p:sp>
      <p:sp>
        <p:nvSpPr>
          <p:cNvPr id="4" name="TextBox 3"/>
          <p:cNvSpPr txBox="1"/>
          <p:nvPr/>
        </p:nvSpPr>
        <p:spPr>
          <a:xfrm>
            <a:off x="762000" y="6298969"/>
            <a:ext cx="5070299" cy="333408"/>
          </a:xfrm>
          <a:prstGeom prst="rect">
            <a:avLst/>
          </a:prstGeom>
          <a:noFill/>
        </p:spPr>
        <p:txBody>
          <a:bodyPr wrap="none" rtlCol="0">
            <a:spAutoFit/>
          </a:bodyPr>
          <a:lstStyle/>
          <a:p>
            <a:r>
              <a:rPr lang="en-US" sz="1400" dirty="0" smtClean="0"/>
              <a:t>Excerpt from “The Five Levels Of Leadership”, by John C. Maxwell</a:t>
            </a:r>
            <a:endParaRPr lang="en-US" sz="1400" dirty="0"/>
          </a:p>
        </p:txBody>
      </p:sp>
      <p:grpSp>
        <p:nvGrpSpPr>
          <p:cNvPr id="17" name="Group 16"/>
          <p:cNvGrpSpPr/>
          <p:nvPr/>
        </p:nvGrpSpPr>
        <p:grpSpPr>
          <a:xfrm>
            <a:off x="604710" y="1067821"/>
            <a:ext cx="7567740" cy="5039823"/>
            <a:chOff x="604710" y="1651215"/>
            <a:chExt cx="7567740" cy="4491561"/>
          </a:xfrm>
        </p:grpSpPr>
        <p:sp>
          <p:nvSpPr>
            <p:cNvPr id="5" name="Rectangle 4"/>
            <p:cNvSpPr/>
            <p:nvPr/>
          </p:nvSpPr>
          <p:spPr>
            <a:xfrm>
              <a:off x="2550390" y="5219713"/>
              <a:ext cx="3831359" cy="904197"/>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300"/>
                </a:spcBef>
              </a:pPr>
              <a:r>
                <a:rPr lang="en-US" b="1" dirty="0" smtClean="0">
                  <a:solidFill>
                    <a:prstClr val="black"/>
                  </a:solidFill>
                </a:rPr>
                <a:t>POSITION</a:t>
              </a:r>
              <a:endParaRPr lang="en-US" b="1" dirty="0">
                <a:solidFill>
                  <a:prstClr val="black"/>
                </a:solidFill>
              </a:endParaRPr>
            </a:p>
            <a:p>
              <a:pPr lvl="0" algn="ctr"/>
              <a:r>
                <a:rPr lang="en-US" b="1" dirty="0">
                  <a:solidFill>
                    <a:prstClr val="black"/>
                  </a:solidFill>
                </a:rPr>
                <a:t>---</a:t>
              </a:r>
              <a:r>
                <a:rPr lang="en-US" b="1" dirty="0" smtClean="0">
                  <a:solidFill>
                    <a:srgbClr val="F4680B">
                      <a:lumMod val="75000"/>
                    </a:srgbClr>
                  </a:solidFill>
                </a:rPr>
                <a:t>Rights</a:t>
              </a:r>
              <a:r>
                <a:rPr lang="en-US" b="1" dirty="0" smtClean="0">
                  <a:solidFill>
                    <a:prstClr val="black"/>
                  </a:solidFill>
                </a:rPr>
                <a:t>-</a:t>
              </a:r>
              <a:r>
                <a:rPr lang="en-US" b="1" dirty="0">
                  <a:solidFill>
                    <a:prstClr val="black"/>
                  </a:solidFill>
                </a:rPr>
                <a:t>--</a:t>
              </a:r>
            </a:p>
            <a:p>
              <a:pPr lvl="0" algn="ctr"/>
              <a:r>
                <a:rPr lang="en-US" sz="1200" b="1" dirty="0">
                  <a:solidFill>
                    <a:prstClr val="black"/>
                  </a:solidFill>
                </a:rPr>
                <a:t>People </a:t>
              </a:r>
              <a:r>
                <a:rPr lang="en-US" sz="1200" b="1" dirty="0" smtClean="0">
                  <a:solidFill>
                    <a:prstClr val="black"/>
                  </a:solidFill>
                </a:rPr>
                <a:t>follow you because they have to</a:t>
              </a:r>
              <a:endParaRPr lang="en-US" sz="1200" b="1" dirty="0">
                <a:solidFill>
                  <a:prstClr val="black"/>
                </a:solidFill>
              </a:endParaRPr>
            </a:p>
          </p:txBody>
        </p:sp>
        <p:sp>
          <p:nvSpPr>
            <p:cNvPr id="6" name="Rectangle 5"/>
            <p:cNvSpPr/>
            <p:nvPr/>
          </p:nvSpPr>
          <p:spPr>
            <a:xfrm>
              <a:off x="1941484" y="4284675"/>
              <a:ext cx="4844258" cy="904197"/>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300"/>
                </a:spcBef>
              </a:pPr>
              <a:r>
                <a:rPr lang="en-US" b="1" dirty="0" smtClean="0">
                  <a:solidFill>
                    <a:prstClr val="black"/>
                  </a:solidFill>
                </a:rPr>
                <a:t>PERMISSION</a:t>
              </a:r>
              <a:endParaRPr lang="en-US" b="1" dirty="0">
                <a:solidFill>
                  <a:prstClr val="black"/>
                </a:solidFill>
              </a:endParaRPr>
            </a:p>
            <a:p>
              <a:pPr lvl="0" algn="ctr"/>
              <a:r>
                <a:rPr lang="en-US" b="1" dirty="0">
                  <a:solidFill>
                    <a:prstClr val="black"/>
                  </a:solidFill>
                </a:rPr>
                <a:t>---</a:t>
              </a:r>
              <a:r>
                <a:rPr lang="en-US" b="1" dirty="0" smtClean="0">
                  <a:solidFill>
                    <a:srgbClr val="F4680B">
                      <a:lumMod val="75000"/>
                    </a:srgbClr>
                  </a:solidFill>
                </a:rPr>
                <a:t>Relationships</a:t>
              </a:r>
              <a:r>
                <a:rPr lang="en-US" b="1" dirty="0" smtClean="0">
                  <a:solidFill>
                    <a:prstClr val="black"/>
                  </a:solidFill>
                </a:rPr>
                <a:t>-</a:t>
              </a:r>
              <a:r>
                <a:rPr lang="en-US" b="1" dirty="0">
                  <a:solidFill>
                    <a:prstClr val="black"/>
                  </a:solidFill>
                </a:rPr>
                <a:t>--</a:t>
              </a:r>
            </a:p>
            <a:p>
              <a:pPr lvl="0" algn="ctr"/>
              <a:r>
                <a:rPr lang="en-US" sz="1200" b="1" dirty="0">
                  <a:solidFill>
                    <a:prstClr val="black"/>
                  </a:solidFill>
                </a:rPr>
                <a:t>People follow </a:t>
              </a:r>
              <a:r>
                <a:rPr lang="en-US" sz="1200" b="1" dirty="0" smtClean="0">
                  <a:solidFill>
                    <a:prstClr val="black"/>
                  </a:solidFill>
                </a:rPr>
                <a:t>you because they want to</a:t>
              </a:r>
              <a:endParaRPr lang="en-US" sz="1200" b="1" dirty="0">
                <a:solidFill>
                  <a:prstClr val="black"/>
                </a:solidFill>
              </a:endParaRPr>
            </a:p>
          </p:txBody>
        </p:sp>
        <p:sp>
          <p:nvSpPr>
            <p:cNvPr id="7" name="Rectangle 6"/>
            <p:cNvSpPr/>
            <p:nvPr/>
          </p:nvSpPr>
          <p:spPr>
            <a:xfrm>
              <a:off x="1612094" y="3459609"/>
              <a:ext cx="5602725" cy="904197"/>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300"/>
                </a:spcBef>
              </a:pPr>
              <a:r>
                <a:rPr lang="en-US" b="1" dirty="0" smtClean="0">
                  <a:solidFill>
                    <a:prstClr val="black"/>
                  </a:solidFill>
                </a:rPr>
                <a:t>Production</a:t>
              </a:r>
              <a:endParaRPr lang="en-US" b="1" dirty="0">
                <a:solidFill>
                  <a:prstClr val="black"/>
                </a:solidFill>
              </a:endParaRPr>
            </a:p>
            <a:p>
              <a:pPr lvl="0" algn="ctr"/>
              <a:r>
                <a:rPr lang="en-US" b="1" dirty="0">
                  <a:solidFill>
                    <a:prstClr val="black"/>
                  </a:solidFill>
                </a:rPr>
                <a:t>---</a:t>
              </a:r>
              <a:r>
                <a:rPr lang="en-US" b="1" dirty="0" smtClean="0">
                  <a:solidFill>
                    <a:srgbClr val="F4680B">
                      <a:lumMod val="75000"/>
                    </a:srgbClr>
                  </a:solidFill>
                </a:rPr>
                <a:t>Results</a:t>
              </a:r>
              <a:r>
                <a:rPr lang="en-US" b="1" dirty="0" smtClean="0">
                  <a:solidFill>
                    <a:prstClr val="black"/>
                  </a:solidFill>
                </a:rPr>
                <a:t>-</a:t>
              </a:r>
              <a:r>
                <a:rPr lang="en-US" b="1" dirty="0">
                  <a:solidFill>
                    <a:prstClr val="black"/>
                  </a:solidFill>
                </a:rPr>
                <a:t>--</a:t>
              </a:r>
            </a:p>
            <a:p>
              <a:pPr lvl="0" algn="ctr"/>
              <a:r>
                <a:rPr lang="en-US" sz="1200" b="1" dirty="0">
                  <a:solidFill>
                    <a:prstClr val="black"/>
                  </a:solidFill>
                </a:rPr>
                <a:t>People follow because of what you have done for </a:t>
              </a:r>
              <a:r>
                <a:rPr lang="en-US" sz="1200" b="1" dirty="0" smtClean="0">
                  <a:solidFill>
                    <a:prstClr val="black"/>
                  </a:solidFill>
                </a:rPr>
                <a:t>the organization</a:t>
              </a:r>
              <a:endParaRPr lang="en-US" sz="1200" b="1" dirty="0">
                <a:solidFill>
                  <a:prstClr val="black"/>
                </a:solidFill>
              </a:endParaRPr>
            </a:p>
          </p:txBody>
        </p:sp>
        <p:sp>
          <p:nvSpPr>
            <p:cNvPr id="8" name="Rectangle 7"/>
            <p:cNvSpPr/>
            <p:nvPr/>
          </p:nvSpPr>
          <p:spPr>
            <a:xfrm>
              <a:off x="1171575" y="2555412"/>
              <a:ext cx="6438899" cy="904197"/>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300"/>
                </a:spcBef>
              </a:pPr>
              <a:r>
                <a:rPr lang="en-US" b="1" dirty="0" smtClean="0">
                  <a:solidFill>
                    <a:prstClr val="black"/>
                  </a:solidFill>
                </a:rPr>
                <a:t>PEOPLE DEVELOPMENT</a:t>
              </a:r>
              <a:endParaRPr lang="en-US" b="1" dirty="0">
                <a:solidFill>
                  <a:prstClr val="black"/>
                </a:solidFill>
              </a:endParaRPr>
            </a:p>
            <a:p>
              <a:pPr lvl="0" algn="ctr"/>
              <a:r>
                <a:rPr lang="en-US" b="1" dirty="0">
                  <a:solidFill>
                    <a:prstClr val="black"/>
                  </a:solidFill>
                </a:rPr>
                <a:t>---</a:t>
              </a:r>
              <a:r>
                <a:rPr lang="en-US" b="1" dirty="0" smtClean="0">
                  <a:solidFill>
                    <a:srgbClr val="F4680B">
                      <a:lumMod val="75000"/>
                    </a:srgbClr>
                  </a:solidFill>
                </a:rPr>
                <a:t>Reproduction</a:t>
              </a:r>
              <a:r>
                <a:rPr lang="en-US" b="1" dirty="0" smtClean="0">
                  <a:solidFill>
                    <a:prstClr val="black"/>
                  </a:solidFill>
                </a:rPr>
                <a:t>-</a:t>
              </a:r>
              <a:r>
                <a:rPr lang="en-US" b="1" dirty="0">
                  <a:solidFill>
                    <a:prstClr val="black"/>
                  </a:solidFill>
                </a:rPr>
                <a:t>--</a:t>
              </a:r>
            </a:p>
            <a:p>
              <a:pPr lvl="0" algn="ctr"/>
              <a:r>
                <a:rPr lang="en-US" sz="1200" b="1" dirty="0">
                  <a:solidFill>
                    <a:prstClr val="black"/>
                  </a:solidFill>
                </a:rPr>
                <a:t>People follow </a:t>
              </a:r>
              <a:r>
                <a:rPr lang="en-US" sz="1200" b="1" dirty="0" smtClean="0">
                  <a:solidFill>
                    <a:prstClr val="black"/>
                  </a:solidFill>
                </a:rPr>
                <a:t>because </a:t>
              </a:r>
              <a:r>
                <a:rPr lang="en-US" sz="1200" b="1" dirty="0">
                  <a:solidFill>
                    <a:prstClr val="black"/>
                  </a:solidFill>
                </a:rPr>
                <a:t>of </a:t>
              </a:r>
              <a:r>
                <a:rPr lang="en-US" sz="1200" b="1" dirty="0" smtClean="0">
                  <a:solidFill>
                    <a:prstClr val="black"/>
                  </a:solidFill>
                </a:rPr>
                <a:t>what you have done for them</a:t>
              </a:r>
              <a:endParaRPr lang="en-US" sz="1200" b="1" dirty="0">
                <a:solidFill>
                  <a:prstClr val="black"/>
                </a:solidFill>
              </a:endParaRPr>
            </a:p>
          </p:txBody>
        </p:sp>
        <p:sp>
          <p:nvSpPr>
            <p:cNvPr id="9" name="Rectangle 8"/>
            <p:cNvSpPr/>
            <p:nvPr/>
          </p:nvSpPr>
          <p:spPr>
            <a:xfrm>
              <a:off x="847725" y="1651215"/>
              <a:ext cx="7324725" cy="904197"/>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PINNACLE</a:t>
              </a:r>
            </a:p>
            <a:p>
              <a:pPr algn="ctr"/>
              <a:r>
                <a:rPr lang="en-US" b="1" dirty="0" smtClean="0">
                  <a:solidFill>
                    <a:schemeClr val="tx1"/>
                  </a:solidFill>
                </a:rPr>
                <a:t>---</a:t>
              </a:r>
              <a:r>
                <a:rPr lang="en-US" b="1" dirty="0" smtClean="0">
                  <a:solidFill>
                    <a:schemeClr val="accent4">
                      <a:lumMod val="50000"/>
                    </a:schemeClr>
                  </a:solidFill>
                </a:rPr>
                <a:t>Respect</a:t>
              </a:r>
              <a:r>
                <a:rPr lang="en-US" b="1" dirty="0" smtClean="0">
                  <a:solidFill>
                    <a:schemeClr val="tx1"/>
                  </a:solidFill>
                </a:rPr>
                <a:t>---</a:t>
              </a:r>
            </a:p>
            <a:p>
              <a:pPr algn="ctr"/>
              <a:r>
                <a:rPr lang="en-US" sz="1200" b="1" dirty="0" smtClean="0">
                  <a:solidFill>
                    <a:schemeClr val="tx1"/>
                  </a:solidFill>
                </a:rPr>
                <a:t>People follow because of who you are</a:t>
              </a:r>
            </a:p>
            <a:p>
              <a:pPr algn="ctr"/>
              <a:r>
                <a:rPr lang="en-US" sz="1200" b="1" dirty="0" smtClean="0">
                  <a:solidFill>
                    <a:schemeClr val="tx1"/>
                  </a:solidFill>
                </a:rPr>
                <a:t> and what you represent</a:t>
              </a:r>
              <a:endParaRPr lang="en-US" sz="1200" b="1" dirty="0">
                <a:solidFill>
                  <a:schemeClr val="tx1"/>
                </a:solidFill>
              </a:endParaRPr>
            </a:p>
          </p:txBody>
        </p:sp>
        <p:sp>
          <p:nvSpPr>
            <p:cNvPr id="11" name="TextBox 10"/>
            <p:cNvSpPr txBox="1"/>
            <p:nvPr/>
          </p:nvSpPr>
          <p:spPr>
            <a:xfrm>
              <a:off x="2307375" y="5335098"/>
              <a:ext cx="486030" cy="807678"/>
            </a:xfrm>
            <a:prstGeom prst="rect">
              <a:avLst/>
            </a:prstGeom>
            <a:noFill/>
          </p:spPr>
          <p:txBody>
            <a:bodyPr wrap="none" rtlCol="0">
              <a:spAutoFit/>
            </a:bodyPr>
            <a:lstStyle/>
            <a:p>
              <a:r>
                <a:rPr lang="en-US" sz="4000" b="1" dirty="0" smtClean="0"/>
                <a:t>1</a:t>
              </a:r>
              <a:endParaRPr lang="en-US" sz="4000" b="1" dirty="0"/>
            </a:p>
          </p:txBody>
        </p:sp>
        <p:sp>
          <p:nvSpPr>
            <p:cNvPr id="12" name="TextBox 11"/>
            <p:cNvSpPr txBox="1"/>
            <p:nvPr/>
          </p:nvSpPr>
          <p:spPr>
            <a:xfrm>
              <a:off x="1775692" y="4435312"/>
              <a:ext cx="486030" cy="807678"/>
            </a:xfrm>
            <a:prstGeom prst="rect">
              <a:avLst/>
            </a:prstGeom>
            <a:noFill/>
          </p:spPr>
          <p:txBody>
            <a:bodyPr wrap="none" rtlCol="0">
              <a:spAutoFit/>
            </a:bodyPr>
            <a:lstStyle/>
            <a:p>
              <a:r>
                <a:rPr lang="en-US" sz="4000" b="1" dirty="0" smtClean="0"/>
                <a:t>2</a:t>
              </a:r>
              <a:endParaRPr lang="en-US" sz="4000" b="1" dirty="0"/>
            </a:p>
          </p:txBody>
        </p:sp>
        <p:sp>
          <p:nvSpPr>
            <p:cNvPr id="13" name="TextBox 12"/>
            <p:cNvSpPr txBox="1"/>
            <p:nvPr/>
          </p:nvSpPr>
          <p:spPr>
            <a:xfrm>
              <a:off x="1364146" y="3476997"/>
              <a:ext cx="486030" cy="807678"/>
            </a:xfrm>
            <a:prstGeom prst="rect">
              <a:avLst/>
            </a:prstGeom>
            <a:noFill/>
          </p:spPr>
          <p:txBody>
            <a:bodyPr wrap="none" rtlCol="0">
              <a:spAutoFit/>
            </a:bodyPr>
            <a:lstStyle/>
            <a:p>
              <a:r>
                <a:rPr lang="en-US" sz="4000" b="1" dirty="0" smtClean="0"/>
                <a:t>3</a:t>
              </a:r>
              <a:endParaRPr lang="en-US" sz="4000" b="1" dirty="0"/>
            </a:p>
          </p:txBody>
        </p:sp>
        <p:sp>
          <p:nvSpPr>
            <p:cNvPr id="14" name="TextBox 13"/>
            <p:cNvSpPr txBox="1"/>
            <p:nvPr/>
          </p:nvSpPr>
          <p:spPr>
            <a:xfrm>
              <a:off x="928560" y="2562498"/>
              <a:ext cx="486030" cy="807678"/>
            </a:xfrm>
            <a:prstGeom prst="rect">
              <a:avLst/>
            </a:prstGeom>
            <a:noFill/>
          </p:spPr>
          <p:txBody>
            <a:bodyPr wrap="none" rtlCol="0">
              <a:spAutoFit/>
            </a:bodyPr>
            <a:lstStyle/>
            <a:p>
              <a:r>
                <a:rPr lang="en-US" sz="4000" b="1" dirty="0" smtClean="0"/>
                <a:t>4</a:t>
              </a:r>
              <a:endParaRPr lang="en-US" sz="4000" b="1" dirty="0"/>
            </a:p>
          </p:txBody>
        </p:sp>
        <p:sp>
          <p:nvSpPr>
            <p:cNvPr id="15" name="TextBox 14"/>
            <p:cNvSpPr txBox="1"/>
            <p:nvPr/>
          </p:nvSpPr>
          <p:spPr>
            <a:xfrm>
              <a:off x="604710" y="1668977"/>
              <a:ext cx="486030" cy="807678"/>
            </a:xfrm>
            <a:prstGeom prst="rect">
              <a:avLst/>
            </a:prstGeom>
            <a:noFill/>
          </p:spPr>
          <p:txBody>
            <a:bodyPr wrap="none" rtlCol="0">
              <a:spAutoFit/>
            </a:bodyPr>
            <a:lstStyle/>
            <a:p>
              <a:r>
                <a:rPr lang="en-US" sz="4000" b="1" dirty="0" smtClean="0"/>
                <a:t>5</a:t>
              </a:r>
              <a:endParaRPr lang="en-US" sz="4000" b="1" dirty="0"/>
            </a:p>
          </p:txBody>
        </p:sp>
      </p:grpSp>
    </p:spTree>
    <p:extLst>
      <p:ext uri="{BB962C8B-B14F-4D97-AF65-F5344CB8AC3E}">
        <p14:creationId xmlns:p14="http://schemas.microsoft.com/office/powerpoint/2010/main" val="1666249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520A4E4-D637-734A-9075-68998F9147E4}" type="slidenum">
              <a:rPr lang="en-US" smtClean="0"/>
              <a:t>22</a:t>
            </a:fld>
            <a:endParaRPr lang="en-US"/>
          </a:p>
        </p:txBody>
      </p:sp>
      <p:sp>
        <p:nvSpPr>
          <p:cNvPr id="4" name="TextBox 3"/>
          <p:cNvSpPr txBox="1"/>
          <p:nvPr/>
        </p:nvSpPr>
        <p:spPr>
          <a:xfrm>
            <a:off x="4143375" y="1494886"/>
            <a:ext cx="4772025" cy="1938992"/>
          </a:xfrm>
          <a:prstGeom prst="rect">
            <a:avLst/>
          </a:prstGeom>
          <a:noFill/>
        </p:spPr>
        <p:txBody>
          <a:bodyPr wrap="square" rtlCol="0">
            <a:spAutoFit/>
          </a:bodyPr>
          <a:lstStyle/>
          <a:p>
            <a:pPr marL="342900" indent="-342900">
              <a:buAutoNum type="arabicPeriod"/>
            </a:pPr>
            <a:r>
              <a:rPr lang="en-US" sz="4000" dirty="0" smtClean="0"/>
              <a:t>Believe in yourself</a:t>
            </a:r>
          </a:p>
          <a:p>
            <a:pPr marL="342900" indent="-342900">
              <a:buAutoNum type="arabicPeriod"/>
            </a:pPr>
            <a:r>
              <a:rPr lang="en-US" sz="4000" dirty="0" smtClean="0"/>
              <a:t>Be yourself</a:t>
            </a:r>
          </a:p>
          <a:p>
            <a:pPr marL="342900" indent="-342900">
              <a:buAutoNum type="arabicPeriod"/>
            </a:pPr>
            <a:r>
              <a:rPr lang="en-US" sz="4000" dirty="0" smtClean="0"/>
              <a:t>Be strategic</a:t>
            </a:r>
            <a:endParaRPr lang="en-US" sz="4000" dirty="0"/>
          </a:p>
        </p:txBody>
      </p:sp>
      <p:pic>
        <p:nvPicPr>
          <p:cNvPr id="5" name="Picture 4"/>
          <p:cNvPicPr>
            <a:picLocks noChangeAspect="1"/>
          </p:cNvPicPr>
          <p:nvPr/>
        </p:nvPicPr>
        <p:blipFill rotWithShape="1">
          <a:blip r:embed="rId3"/>
          <a:srcRect b="9080"/>
          <a:stretch/>
        </p:blipFill>
        <p:spPr>
          <a:xfrm>
            <a:off x="393910" y="818012"/>
            <a:ext cx="3606590" cy="4590750"/>
          </a:xfrm>
          <a:prstGeom prst="rect">
            <a:avLst/>
          </a:prstGeom>
          <a:ln w="28575">
            <a:solidFill>
              <a:schemeClr val="tx1"/>
            </a:solidFill>
          </a:ln>
        </p:spPr>
      </p:pic>
    </p:spTree>
    <p:extLst>
      <p:ext uri="{BB962C8B-B14F-4D97-AF65-F5344CB8AC3E}">
        <p14:creationId xmlns:p14="http://schemas.microsoft.com/office/powerpoint/2010/main" val="4259856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 ask of you</a:t>
            </a:r>
            <a:endParaRPr lang="en-US" dirty="0"/>
          </a:p>
        </p:txBody>
      </p:sp>
      <p:sp>
        <p:nvSpPr>
          <p:cNvPr id="2" name="Slide Number Placeholder 1"/>
          <p:cNvSpPr>
            <a:spLocks noGrp="1"/>
          </p:cNvSpPr>
          <p:nvPr>
            <p:ph type="sldNum" sz="quarter" idx="12"/>
          </p:nvPr>
        </p:nvSpPr>
        <p:spPr/>
        <p:txBody>
          <a:bodyPr/>
          <a:lstStyle/>
          <a:p>
            <a:fld id="{3520A4E4-D637-734A-9075-68998F9147E4}" type="slidenum">
              <a:rPr lang="en-US" smtClean="0"/>
              <a:t>23</a:t>
            </a:fld>
            <a:endParaRPr lang="en-US"/>
          </a:p>
        </p:txBody>
      </p:sp>
      <p:sp>
        <p:nvSpPr>
          <p:cNvPr id="3" name="TextBox 2"/>
          <p:cNvSpPr txBox="1"/>
          <p:nvPr/>
        </p:nvSpPr>
        <p:spPr>
          <a:xfrm>
            <a:off x="524108" y="1929160"/>
            <a:ext cx="8140389" cy="3293209"/>
          </a:xfrm>
          <a:prstGeom prst="rect">
            <a:avLst/>
          </a:prstGeom>
          <a:noFill/>
        </p:spPr>
        <p:txBody>
          <a:bodyPr wrap="square" rtlCol="0">
            <a:spAutoFit/>
          </a:bodyPr>
          <a:lstStyle/>
          <a:p>
            <a:r>
              <a:rPr lang="en-US" sz="3600" dirty="0"/>
              <a:t>4</a:t>
            </a:r>
            <a:r>
              <a:rPr lang="en-US" sz="3600" dirty="0" smtClean="0"/>
              <a:t> things I am going to do this year to increase my influence on others.</a:t>
            </a:r>
          </a:p>
          <a:p>
            <a:r>
              <a:rPr lang="en-US" sz="3600" dirty="0"/>
              <a:t>	</a:t>
            </a:r>
            <a:r>
              <a:rPr lang="en-US" sz="3200" dirty="0" smtClean="0"/>
              <a:t>-Amplify something I already am/have</a:t>
            </a:r>
            <a:endParaRPr lang="en-US" sz="3600" dirty="0" smtClean="0"/>
          </a:p>
          <a:p>
            <a:r>
              <a:rPr lang="en-US" sz="3600" dirty="0"/>
              <a:t>	</a:t>
            </a:r>
            <a:r>
              <a:rPr lang="en-US" sz="3600" dirty="0" smtClean="0"/>
              <a:t>-</a:t>
            </a:r>
            <a:r>
              <a:rPr lang="en-US" sz="3200" dirty="0" smtClean="0"/>
              <a:t>Master something new</a:t>
            </a:r>
          </a:p>
          <a:p>
            <a:r>
              <a:rPr lang="en-US" sz="3200" dirty="0"/>
              <a:t>	</a:t>
            </a:r>
            <a:r>
              <a:rPr lang="en-US" sz="3200" dirty="0" smtClean="0"/>
              <a:t>-Dream big</a:t>
            </a:r>
          </a:p>
          <a:p>
            <a:r>
              <a:rPr lang="en-US" sz="3200" dirty="0"/>
              <a:t>	</a:t>
            </a:r>
            <a:r>
              <a:rPr lang="en-US" sz="3200" dirty="0" smtClean="0"/>
              <a:t>-Accept incremental progress</a:t>
            </a:r>
            <a:endParaRPr lang="en-US" sz="3200" dirty="0"/>
          </a:p>
        </p:txBody>
      </p:sp>
    </p:spTree>
    <p:extLst>
      <p:ext uri="{BB962C8B-B14F-4D97-AF65-F5344CB8AC3E}">
        <p14:creationId xmlns:p14="http://schemas.microsoft.com/office/powerpoint/2010/main" val="154994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48" y="-238125"/>
            <a:ext cx="8378952" cy="1085850"/>
          </a:xfrm>
        </p:spPr>
        <p:txBody>
          <a:bodyPr>
            <a:normAutofit/>
          </a:bodyPr>
          <a:lstStyle/>
          <a:p>
            <a:r>
              <a:rPr lang="en-US" sz="2800" dirty="0" smtClean="0"/>
              <a:t>Rules </a:t>
            </a:r>
            <a:r>
              <a:rPr lang="en-US" sz="2800" dirty="0"/>
              <a:t>of Organizational Politics</a:t>
            </a:r>
          </a:p>
        </p:txBody>
      </p:sp>
      <p:sp>
        <p:nvSpPr>
          <p:cNvPr id="3" name="Content Placeholder 2"/>
          <p:cNvSpPr>
            <a:spLocks noGrp="1"/>
          </p:cNvSpPr>
          <p:nvPr>
            <p:ph idx="1"/>
          </p:nvPr>
        </p:nvSpPr>
        <p:spPr>
          <a:xfrm>
            <a:off x="307848" y="1761744"/>
            <a:ext cx="8528304" cy="4648200"/>
          </a:xfrm>
        </p:spPr>
        <p:txBody>
          <a:bodyPr>
            <a:normAutofit/>
          </a:bodyPr>
          <a:lstStyle/>
          <a:p>
            <a:pPr marL="0" indent="0">
              <a:buNone/>
            </a:pPr>
            <a:r>
              <a:rPr lang="en-US" dirty="0" smtClean="0"/>
              <a:t>1. You ignore organizational politics at your own peril.</a:t>
            </a:r>
          </a:p>
          <a:p>
            <a:pPr marL="0" indent="0">
              <a:buNone/>
            </a:pPr>
            <a:endParaRPr lang="en-US" dirty="0" smtClean="0"/>
          </a:p>
          <a:p>
            <a:pPr marL="0" indent="0">
              <a:buNone/>
            </a:pPr>
            <a:r>
              <a:rPr lang="en-US" dirty="0" smtClean="0"/>
              <a:t>2. You engage in the politics of your organization at your own peril.</a:t>
            </a:r>
          </a:p>
          <a:p>
            <a:pPr marL="0" indent="0">
              <a:buNone/>
            </a:pPr>
            <a:endParaRPr lang="en-US" dirty="0" smtClean="0"/>
          </a:p>
          <a:p>
            <a:pPr marL="0" indent="0">
              <a:buNone/>
            </a:pPr>
            <a:r>
              <a:rPr lang="en-US" dirty="0" smtClean="0"/>
              <a:t>3. All organizations are political.</a:t>
            </a:r>
          </a:p>
          <a:p>
            <a:pPr marL="0" indent="0">
              <a:buNone/>
            </a:pPr>
            <a:endParaRPr lang="en-US" dirty="0" smtClean="0"/>
          </a:p>
          <a:p>
            <a:pPr marL="0" indent="0">
              <a:buNone/>
            </a:pPr>
            <a:r>
              <a:rPr lang="en-US" dirty="0" smtClean="0"/>
              <a:t>4. You need to get over #3</a:t>
            </a:r>
          </a:p>
          <a:p>
            <a:endParaRPr lang="en-US" dirty="0" smtClean="0"/>
          </a:p>
          <a:p>
            <a:endParaRPr lang="en-US" dirty="0"/>
          </a:p>
        </p:txBody>
      </p:sp>
    </p:spTree>
    <p:extLst>
      <p:ext uri="{BB962C8B-B14F-4D97-AF65-F5344CB8AC3E}">
        <p14:creationId xmlns:p14="http://schemas.microsoft.com/office/powerpoint/2010/main" val="3084426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8229600" cy="1085850"/>
          </a:xfrm>
        </p:spPr>
        <p:txBody>
          <a:bodyPr vert="horz" lIns="91440" tIns="45720" rIns="91440" bIns="45720" rtlCol="0" anchor="ctr">
            <a:noAutofit/>
          </a:bodyPr>
          <a:lstStyle/>
          <a:p>
            <a:r>
              <a:rPr lang="en-US" sz="3600" kern="0" dirty="0">
                <a:effectLst>
                  <a:outerShdw blurRad="38100" dist="38100" dir="2700000" algn="tl">
                    <a:srgbClr val="000000">
                      <a:alpha val="43137"/>
                    </a:srgbClr>
                  </a:outerShdw>
                </a:effectLst>
                <a:latin typeface="+mn-lt"/>
              </a:rPr>
              <a:t>WHY IS THIS SO IMPORTANT NOW?</a:t>
            </a:r>
          </a:p>
        </p:txBody>
      </p:sp>
      <p:pic>
        <p:nvPicPr>
          <p:cNvPr id="2050" name="Picture 2" descr="C:\Users\JD\AppData\Local\Microsoft\Windows\Temporary Internet Files\Content.IE5\DK1X6QHX\MC900434822[1].png"/>
          <p:cNvPicPr>
            <a:picLocks noChangeAspect="1" noChangeArrowheads="1"/>
          </p:cNvPicPr>
          <p:nvPr/>
        </p:nvPicPr>
        <p:blipFill>
          <a:blip r:embed="rId3" cstate="print"/>
          <a:srcRect/>
          <a:stretch>
            <a:fillRect/>
          </a:stretch>
        </p:blipFill>
        <p:spPr bwMode="auto">
          <a:xfrm>
            <a:off x="472440" y="2432050"/>
            <a:ext cx="2514600" cy="2514600"/>
          </a:xfrm>
          <a:prstGeom prst="rect">
            <a:avLst/>
          </a:prstGeom>
          <a:noFill/>
        </p:spPr>
      </p:pic>
      <p:grpSp>
        <p:nvGrpSpPr>
          <p:cNvPr id="8" name="Group 7"/>
          <p:cNvGrpSpPr/>
          <p:nvPr/>
        </p:nvGrpSpPr>
        <p:grpSpPr>
          <a:xfrm>
            <a:off x="4860925" y="2206625"/>
            <a:ext cx="3276600" cy="2965450"/>
            <a:chOff x="4648200" y="2593975"/>
            <a:chExt cx="3276600" cy="2965450"/>
          </a:xfrm>
        </p:grpSpPr>
        <p:pic>
          <p:nvPicPr>
            <p:cNvPr id="2051" name="Picture 3" descr="C:\Users\JD\AppData\Local\Microsoft\Windows\Temporary Internet Files\Content.IE5\J411ZQYO\MC900442094[1].wmf"/>
            <p:cNvPicPr>
              <a:picLocks noChangeAspect="1" noChangeArrowheads="1"/>
            </p:cNvPicPr>
            <p:nvPr/>
          </p:nvPicPr>
          <p:blipFill>
            <a:blip r:embed="rId4" cstate="print"/>
            <a:srcRect/>
            <a:stretch>
              <a:fillRect/>
            </a:stretch>
          </p:blipFill>
          <p:spPr bwMode="auto">
            <a:xfrm>
              <a:off x="4648200" y="3810000"/>
              <a:ext cx="1851025" cy="1139825"/>
            </a:xfrm>
            <a:prstGeom prst="rect">
              <a:avLst/>
            </a:prstGeom>
            <a:noFill/>
          </p:spPr>
        </p:pic>
        <p:pic>
          <p:nvPicPr>
            <p:cNvPr id="5" name="Picture 3" descr="C:\Users\JD\AppData\Local\Microsoft\Windows\Temporary Internet Files\Content.IE5\J411ZQYO\MC900442094[1].wmf"/>
            <p:cNvPicPr>
              <a:picLocks noChangeAspect="1" noChangeArrowheads="1"/>
            </p:cNvPicPr>
            <p:nvPr/>
          </p:nvPicPr>
          <p:blipFill>
            <a:blip r:embed="rId4" cstate="print"/>
            <a:srcRect/>
            <a:stretch>
              <a:fillRect/>
            </a:stretch>
          </p:blipFill>
          <p:spPr bwMode="auto">
            <a:xfrm>
              <a:off x="6073775" y="4419600"/>
              <a:ext cx="1851025" cy="1139825"/>
            </a:xfrm>
            <a:prstGeom prst="rect">
              <a:avLst/>
            </a:prstGeom>
            <a:noFill/>
          </p:spPr>
        </p:pic>
        <p:pic>
          <p:nvPicPr>
            <p:cNvPr id="6" name="Picture 3" descr="C:\Users\JD\AppData\Local\Microsoft\Windows\Temporary Internet Files\Content.IE5\J411ZQYO\MC900442094[1].wmf"/>
            <p:cNvPicPr>
              <a:picLocks noChangeAspect="1" noChangeArrowheads="1"/>
            </p:cNvPicPr>
            <p:nvPr/>
          </p:nvPicPr>
          <p:blipFill>
            <a:blip r:embed="rId4" cstate="print"/>
            <a:srcRect/>
            <a:stretch>
              <a:fillRect/>
            </a:stretch>
          </p:blipFill>
          <p:spPr bwMode="auto">
            <a:xfrm>
              <a:off x="4648200" y="2593975"/>
              <a:ext cx="1851025" cy="1139825"/>
            </a:xfrm>
            <a:prstGeom prst="rect">
              <a:avLst/>
            </a:prstGeom>
            <a:noFill/>
          </p:spPr>
        </p:pic>
        <p:pic>
          <p:nvPicPr>
            <p:cNvPr id="7" name="Picture 3" descr="C:\Users\JD\AppData\Local\Microsoft\Windows\Temporary Internet Files\Content.IE5\J411ZQYO\MC900442094[1].wmf"/>
            <p:cNvPicPr>
              <a:picLocks noChangeAspect="1" noChangeArrowheads="1"/>
            </p:cNvPicPr>
            <p:nvPr/>
          </p:nvPicPr>
          <p:blipFill>
            <a:blip r:embed="rId4" cstate="print"/>
            <a:srcRect/>
            <a:stretch>
              <a:fillRect/>
            </a:stretch>
          </p:blipFill>
          <p:spPr bwMode="auto">
            <a:xfrm>
              <a:off x="6073775" y="3200400"/>
              <a:ext cx="1851025" cy="1139825"/>
            </a:xfrm>
            <a:prstGeom prst="rect">
              <a:avLst/>
            </a:prstGeom>
            <a:noFill/>
          </p:spPr>
        </p:pic>
      </p:grpSp>
      <p:sp>
        <p:nvSpPr>
          <p:cNvPr id="3" name="Slide Number Placeholder 2"/>
          <p:cNvSpPr>
            <a:spLocks noGrp="1"/>
          </p:cNvSpPr>
          <p:nvPr>
            <p:ph type="sldNum" sz="quarter" idx="12"/>
          </p:nvPr>
        </p:nvSpPr>
        <p:spPr/>
        <p:txBody>
          <a:bodyPr/>
          <a:lstStyle/>
          <a:p>
            <a:fld id="{7B8331FB-C7D2-442C-8933-079898E1A011}" type="slidenum">
              <a:rPr lang="en-US" smtClean="0"/>
              <a:pPr/>
              <a:t>4</a:t>
            </a:fld>
            <a:endParaRPr lang="en-US"/>
          </a:p>
        </p:txBody>
      </p:sp>
      <p:sp>
        <p:nvSpPr>
          <p:cNvPr id="4" name="Right Arrow 3"/>
          <p:cNvSpPr/>
          <p:nvPr/>
        </p:nvSpPr>
        <p:spPr>
          <a:xfrm>
            <a:off x="3279648" y="3560064"/>
            <a:ext cx="1304544" cy="3928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10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8331FB-C7D2-442C-8933-079898E1A011}" type="slidenum">
              <a:rPr lang="en-US" smtClean="0"/>
              <a:pPr/>
              <a:t>5</a:t>
            </a:fld>
            <a:endParaRPr lang="en-US"/>
          </a:p>
        </p:txBody>
      </p:sp>
      <p:sp>
        <p:nvSpPr>
          <p:cNvPr id="2" name="TextBox 1"/>
          <p:cNvSpPr txBox="1"/>
          <p:nvPr/>
        </p:nvSpPr>
        <p:spPr>
          <a:xfrm>
            <a:off x="377952" y="2048256"/>
            <a:ext cx="8339328" cy="2062103"/>
          </a:xfrm>
          <a:prstGeom prst="rect">
            <a:avLst/>
          </a:prstGeom>
          <a:solidFill>
            <a:schemeClr val="accent2">
              <a:lumMod val="40000"/>
              <a:lumOff val="60000"/>
            </a:schemeClr>
          </a:solidFill>
          <a:ln w="38100">
            <a:solidFill>
              <a:schemeClr val="accent1"/>
            </a:solidFill>
          </a:ln>
        </p:spPr>
        <p:txBody>
          <a:bodyPr wrap="square" rtlCol="0">
            <a:spAutoFit/>
          </a:bodyPr>
          <a:lstStyle/>
          <a:p>
            <a:pPr algn="just"/>
            <a:r>
              <a:rPr lang="en-US" sz="2400" dirty="0" smtClean="0">
                <a:latin typeface="Franklin Gothic Demi Cond" pitchFamily="34" charset="0"/>
              </a:rPr>
              <a:t>“</a:t>
            </a:r>
            <a:r>
              <a:rPr lang="en-US" sz="3200" dirty="0" smtClean="0">
                <a:latin typeface="Franklin Gothic Demi Cond" pitchFamily="34" charset="0"/>
              </a:rPr>
              <a:t>One </a:t>
            </a:r>
            <a:r>
              <a:rPr lang="en-US" sz="3200" dirty="0">
                <a:latin typeface="Franklin Gothic Demi Cond" pitchFamily="34" charset="0"/>
              </a:rPr>
              <a:t>of the penalties for refusing to participate in politics is that you end up being governed by your inferiors</a:t>
            </a:r>
            <a:r>
              <a:rPr lang="en-US" sz="3200" dirty="0" smtClean="0">
                <a:latin typeface="Franklin Gothic Demi Cond" pitchFamily="34" charset="0"/>
              </a:rPr>
              <a:t>.“</a:t>
            </a:r>
            <a:endParaRPr lang="en-US" sz="3200" dirty="0">
              <a:latin typeface="Franklin Gothic Demi Cond" pitchFamily="34" charset="0"/>
            </a:endParaRPr>
          </a:p>
          <a:p>
            <a:pPr algn="r"/>
            <a:r>
              <a:rPr lang="en-US" sz="3200" dirty="0" smtClean="0">
                <a:latin typeface="Franklin Gothic Demi Cond" pitchFamily="34" charset="0"/>
              </a:rPr>
              <a:t>Plato</a:t>
            </a:r>
            <a:endParaRPr lang="en-US" sz="3200" dirty="0">
              <a:latin typeface="Franklin Gothic Demi Cond" pitchFamily="34" charset="0"/>
            </a:endParaRPr>
          </a:p>
        </p:txBody>
      </p:sp>
    </p:spTree>
    <p:extLst>
      <p:ext uri="{BB962C8B-B14F-4D97-AF65-F5344CB8AC3E}">
        <p14:creationId xmlns:p14="http://schemas.microsoft.com/office/powerpoint/2010/main" val="367034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46387"/>
            <a:ext cx="8229600" cy="1085850"/>
          </a:xfrm>
        </p:spPr>
        <p:txBody>
          <a:bodyPr/>
          <a:lstStyle/>
          <a:p>
            <a:pPr lvl="0" algn="l" fontAlgn="base">
              <a:spcAft>
                <a:spcPct val="0"/>
              </a:spcAft>
              <a:defRPr/>
            </a:pPr>
            <a:r>
              <a:rPr lang="en-US" b="1" kern="0" dirty="0">
                <a:ln>
                  <a:noFill/>
                </a:ln>
                <a:effectLst>
                  <a:outerShdw blurRad="38100" dist="38100" dir="2700000" algn="tl">
                    <a:srgbClr val="000000">
                      <a:alpha val="43137"/>
                    </a:srgbClr>
                  </a:outerShdw>
                </a:effectLst>
              </a:rPr>
              <a:t>Developing Political Intelligence</a:t>
            </a:r>
          </a:p>
        </p:txBody>
      </p:sp>
      <p:sp>
        <p:nvSpPr>
          <p:cNvPr id="4" name="Content Placeholder 3"/>
          <p:cNvSpPr txBox="1">
            <a:spLocks/>
          </p:cNvSpPr>
          <p:nvPr/>
        </p:nvSpPr>
        <p:spPr>
          <a:xfrm>
            <a:off x="285750" y="593725"/>
            <a:ext cx="8229600" cy="5181600"/>
          </a:xfrm>
          <a:prstGeom prst="rect">
            <a:avLst/>
          </a:prstGeom>
        </p:spPr>
        <p:txBody>
          <a:bodyPr vert="horz" lIns="91440" tIns="45720" rIns="91440" bIns="45720" rtlCol="0">
            <a:normAutofit/>
          </a:bodyPr>
          <a:lstStyle>
            <a:defPPr>
              <a:defRPr lang="en-US"/>
            </a:defPPr>
            <a:lvl1pPr marL="342900" indent="-342900">
              <a:spcBef>
                <a:spcPct val="20000"/>
              </a:spcBef>
              <a:buClr>
                <a:schemeClr val="accent1"/>
              </a:buClr>
              <a:buSzPct val="75000"/>
              <a:buFont typeface="Wingdings" pitchFamily="2" charset="2"/>
              <a:buChar char="v"/>
              <a:defRPr sz="2400">
                <a:solidFill>
                  <a:schemeClr val="tx2"/>
                </a:solidFill>
              </a:defRPr>
            </a:lvl1pPr>
            <a:lvl2pPr marL="742950" lvl="1" indent="-285750">
              <a:spcBef>
                <a:spcPct val="20000"/>
              </a:spcBef>
              <a:buClr>
                <a:schemeClr val="accent1"/>
              </a:buClr>
              <a:buSzPct val="85000"/>
              <a:buFont typeface="Wingdings" pitchFamily="2" charset="2"/>
              <a:buChar char="§"/>
              <a:defRPr sz="2000">
                <a:solidFill>
                  <a:schemeClr val="tx2"/>
                </a:solidFill>
              </a:defRPr>
            </a:lvl2pPr>
            <a:lvl3pPr marL="1143000" indent="-228600">
              <a:spcBef>
                <a:spcPct val="20000"/>
              </a:spcBef>
              <a:buClr>
                <a:schemeClr val="accent3"/>
              </a:buClr>
              <a:buFont typeface="Arial" pitchFamily="34" charset="0"/>
              <a:buChar char="•"/>
              <a:defRPr>
                <a:solidFill>
                  <a:schemeClr val="tx2"/>
                </a:solidFill>
              </a:defRPr>
            </a:lvl3pPr>
            <a:lvl4pPr marL="1600200" indent="-228600">
              <a:spcBef>
                <a:spcPct val="20000"/>
              </a:spcBef>
              <a:buClr>
                <a:schemeClr val="accent4"/>
              </a:buClr>
              <a:buFont typeface="Arial" pitchFamily="34" charset="0"/>
              <a:buChar char="•"/>
              <a:defRPr sz="1600">
                <a:solidFill>
                  <a:schemeClr val="tx2"/>
                </a:solidFill>
              </a:defRPr>
            </a:lvl4pPr>
            <a:lvl5pPr marL="2057400" indent="-228600">
              <a:spcBef>
                <a:spcPct val="20000"/>
              </a:spcBef>
              <a:buClr>
                <a:schemeClr val="accent5"/>
              </a:buClr>
              <a:buFont typeface="Arial" pitchFamily="34" charset="0"/>
              <a:buChar char="•"/>
              <a:defRPr sz="1400" baseline="0">
                <a:solidFill>
                  <a:schemeClr val="tx2"/>
                </a:solidFill>
              </a:defRPr>
            </a:lvl5pPr>
            <a:lvl6pPr marL="2514600" indent="-228600">
              <a:spcBef>
                <a:spcPct val="20000"/>
              </a:spcBef>
              <a:buClr>
                <a:schemeClr val="accent6"/>
              </a:buClr>
              <a:buFont typeface="Arial" pitchFamily="34" charset="0"/>
              <a:buChar char="•"/>
              <a:defRPr sz="1400">
                <a:solidFill>
                  <a:schemeClr val="tx2"/>
                </a:solidFill>
              </a:defRPr>
            </a:lvl6pPr>
            <a:lvl7pPr marL="2971800" indent="-228600">
              <a:spcBef>
                <a:spcPct val="20000"/>
              </a:spcBef>
              <a:buClr>
                <a:schemeClr val="accent1"/>
              </a:buClr>
              <a:buFont typeface="Arial" pitchFamily="34" charset="0"/>
              <a:buChar char="•"/>
              <a:defRPr sz="1400">
                <a:solidFill>
                  <a:schemeClr val="tx2"/>
                </a:solidFill>
              </a:defRPr>
            </a:lvl7pPr>
            <a:lvl8pPr marL="3429000" indent="-228600">
              <a:spcBef>
                <a:spcPct val="20000"/>
              </a:spcBef>
              <a:buClr>
                <a:schemeClr val="accent4"/>
              </a:buClr>
              <a:buFont typeface="Arial" pitchFamily="34" charset="0"/>
              <a:buChar char="•"/>
              <a:defRPr sz="1400">
                <a:solidFill>
                  <a:schemeClr val="tx2"/>
                </a:solidFill>
              </a:defRPr>
            </a:lvl8pPr>
            <a:lvl9pPr marL="3886200" indent="-228600">
              <a:spcBef>
                <a:spcPct val="20000"/>
              </a:spcBef>
              <a:buClr>
                <a:schemeClr val="accent5"/>
              </a:buClr>
              <a:buFont typeface="Arial" pitchFamily="34" charset="0"/>
              <a:buChar char="•"/>
              <a:defRPr sz="1400">
                <a:solidFill>
                  <a:schemeClr val="tx2"/>
                </a:solidFill>
              </a:defRPr>
            </a:lvl9pPr>
          </a:lstStyle>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50607093"/>
              </p:ext>
            </p:extLst>
          </p:nvPr>
        </p:nvGraphicFramePr>
        <p:xfrm>
          <a:off x="3086727" y="2536825"/>
          <a:ext cx="2940386" cy="1295400"/>
        </p:xfrm>
        <a:graphic>
          <a:graphicData uri="http://schemas.openxmlformats.org/drawingml/2006/table">
            <a:tbl>
              <a:tblPr>
                <a:tableStyleId>{5C22544A-7EE6-4342-B048-85BDC9FD1C3A}</a:tableStyleId>
              </a:tblPr>
              <a:tblGrid>
                <a:gridCol w="1470193"/>
                <a:gridCol w="1470193"/>
              </a:tblGrid>
              <a:tr h="647700">
                <a:tc>
                  <a:txBody>
                    <a:bodyPr/>
                    <a:lstStyle/>
                    <a:p>
                      <a:pPr algn="ctr"/>
                      <a:r>
                        <a:rPr lang="en-US" dirty="0" smtClean="0"/>
                        <a:t>Winner</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Martyr</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700">
                <a:tc>
                  <a:txBody>
                    <a:bodyPr/>
                    <a:lstStyle/>
                    <a:p>
                      <a:pPr algn="ctr"/>
                      <a:r>
                        <a:rPr lang="en-US" dirty="0" smtClean="0"/>
                        <a:t>Sociopath</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1017233" y="2601377"/>
            <a:ext cx="1717137" cy="523220"/>
          </a:xfrm>
          <a:prstGeom prst="rect">
            <a:avLst/>
          </a:prstGeom>
          <a:noFill/>
        </p:spPr>
        <p:txBody>
          <a:bodyPr wrap="none" rtlCol="0">
            <a:spAutoFit/>
          </a:bodyPr>
          <a:lstStyle/>
          <a:p>
            <a:r>
              <a:rPr lang="en-US" sz="1400" dirty="0" smtClean="0"/>
              <a:t>Behavior </a:t>
            </a:r>
            <a:r>
              <a:rPr lang="en-US" sz="1400" b="1" dirty="0" smtClean="0"/>
              <a:t>Helps</a:t>
            </a:r>
          </a:p>
          <a:p>
            <a:r>
              <a:rPr lang="en-US" sz="1400" dirty="0" smtClean="0"/>
              <a:t>Organization Goals</a:t>
            </a:r>
            <a:endParaRPr lang="en-US" sz="1400" dirty="0"/>
          </a:p>
        </p:txBody>
      </p:sp>
      <p:sp>
        <p:nvSpPr>
          <p:cNvPr id="7" name="TextBox 6"/>
          <p:cNvSpPr txBox="1"/>
          <p:nvPr/>
        </p:nvSpPr>
        <p:spPr>
          <a:xfrm>
            <a:off x="1017233" y="3309005"/>
            <a:ext cx="1717137" cy="523220"/>
          </a:xfrm>
          <a:prstGeom prst="rect">
            <a:avLst/>
          </a:prstGeom>
          <a:noFill/>
        </p:spPr>
        <p:txBody>
          <a:bodyPr wrap="none" rtlCol="0">
            <a:spAutoFit/>
          </a:bodyPr>
          <a:lstStyle/>
          <a:p>
            <a:r>
              <a:rPr lang="en-US" sz="1400" dirty="0" smtClean="0"/>
              <a:t>Behavior </a:t>
            </a:r>
            <a:r>
              <a:rPr lang="en-US" sz="1400" b="1" dirty="0" smtClean="0"/>
              <a:t>Hurts</a:t>
            </a:r>
          </a:p>
          <a:p>
            <a:r>
              <a:rPr lang="en-US" sz="1400" dirty="0" smtClean="0"/>
              <a:t>Organization Goals</a:t>
            </a:r>
            <a:endParaRPr lang="en-US" sz="1400" dirty="0"/>
          </a:p>
        </p:txBody>
      </p:sp>
      <p:sp>
        <p:nvSpPr>
          <p:cNvPr id="8" name="TextBox 7"/>
          <p:cNvSpPr txBox="1"/>
          <p:nvPr/>
        </p:nvSpPr>
        <p:spPr>
          <a:xfrm>
            <a:off x="3060192" y="1667228"/>
            <a:ext cx="1600200" cy="523220"/>
          </a:xfrm>
          <a:prstGeom prst="rect">
            <a:avLst/>
          </a:prstGeom>
          <a:noFill/>
        </p:spPr>
        <p:txBody>
          <a:bodyPr wrap="square" rtlCol="0">
            <a:spAutoFit/>
          </a:bodyPr>
          <a:lstStyle>
            <a:defPPr>
              <a:defRPr lang="en-US"/>
            </a:defPPr>
            <a:lvl1pPr>
              <a:defRPr sz="1400"/>
            </a:lvl1pPr>
          </a:lstStyle>
          <a:p>
            <a:r>
              <a:rPr lang="en-US" dirty="0"/>
              <a:t>Behavior </a:t>
            </a:r>
            <a:r>
              <a:rPr lang="en-US" b="1" dirty="0"/>
              <a:t>Helps</a:t>
            </a:r>
          </a:p>
          <a:p>
            <a:r>
              <a:rPr lang="en-US" dirty="0"/>
              <a:t>Personal Goals</a:t>
            </a:r>
          </a:p>
        </p:txBody>
      </p:sp>
      <p:sp>
        <p:nvSpPr>
          <p:cNvPr id="9" name="TextBox 8"/>
          <p:cNvSpPr txBox="1"/>
          <p:nvPr/>
        </p:nvSpPr>
        <p:spPr>
          <a:xfrm>
            <a:off x="4556920" y="1638077"/>
            <a:ext cx="1353967" cy="492443"/>
          </a:xfrm>
          <a:prstGeom prst="rect">
            <a:avLst/>
          </a:prstGeom>
          <a:noFill/>
        </p:spPr>
        <p:txBody>
          <a:bodyPr wrap="square" rtlCol="0">
            <a:spAutoFit/>
          </a:bodyPr>
          <a:lstStyle/>
          <a:p>
            <a:r>
              <a:rPr lang="en-US" sz="1400" dirty="0" smtClean="0"/>
              <a:t>Behavior </a:t>
            </a:r>
            <a:r>
              <a:rPr lang="en-US" sz="1400" b="1" dirty="0" smtClean="0"/>
              <a:t>Hurts</a:t>
            </a:r>
          </a:p>
          <a:p>
            <a:r>
              <a:rPr lang="en-US" sz="1200" dirty="0" smtClean="0"/>
              <a:t>Personal Goals</a:t>
            </a:r>
            <a:endParaRPr lang="en-US" sz="1200" dirty="0"/>
          </a:p>
        </p:txBody>
      </p:sp>
      <p:sp>
        <p:nvSpPr>
          <p:cNvPr id="12" name="Rectangle 11"/>
          <p:cNvSpPr/>
          <p:nvPr/>
        </p:nvSpPr>
        <p:spPr>
          <a:xfrm>
            <a:off x="-104971" y="4624417"/>
            <a:ext cx="8839396" cy="1015663"/>
          </a:xfrm>
          <a:prstGeom prst="rect">
            <a:avLst/>
          </a:prstGeom>
        </p:spPr>
        <p:txBody>
          <a:bodyPr wrap="square">
            <a:spAutoFit/>
          </a:bodyPr>
          <a:lstStyle/>
          <a:p>
            <a:pPr lvl="1" algn="ctr">
              <a:spcBef>
                <a:spcPts val="600"/>
              </a:spcBef>
            </a:pPr>
            <a:r>
              <a:rPr lang="en-US" sz="2000" b="1" i="1" dirty="0">
                <a:solidFill>
                  <a:srgbClr val="0070C0"/>
                </a:solidFill>
              </a:rPr>
              <a:t>Never advance your own interests by harming </a:t>
            </a:r>
            <a:r>
              <a:rPr lang="en-US" sz="2000" b="1" i="1" dirty="0" smtClean="0">
                <a:solidFill>
                  <a:srgbClr val="0070C0"/>
                </a:solidFill>
              </a:rPr>
              <a:t>your organization </a:t>
            </a:r>
            <a:r>
              <a:rPr lang="en-US" sz="2000" b="1" i="1" dirty="0">
                <a:solidFill>
                  <a:srgbClr val="0070C0"/>
                </a:solidFill>
              </a:rPr>
              <a:t>or hurting other people.</a:t>
            </a:r>
          </a:p>
          <a:p>
            <a:endParaRPr lang="en-US" sz="2000" dirty="0"/>
          </a:p>
        </p:txBody>
      </p:sp>
      <p:sp>
        <p:nvSpPr>
          <p:cNvPr id="3" name="Slide Number Placeholder 2"/>
          <p:cNvSpPr>
            <a:spLocks noGrp="1"/>
          </p:cNvSpPr>
          <p:nvPr>
            <p:ph type="sldNum" sz="quarter" idx="12"/>
          </p:nvPr>
        </p:nvSpPr>
        <p:spPr/>
        <p:txBody>
          <a:bodyPr/>
          <a:lstStyle/>
          <a:p>
            <a:fld id="{7B8331FB-C7D2-442C-8933-079898E1A011}" type="slidenum">
              <a:rPr lang="en-US" smtClean="0"/>
              <a:pPr/>
              <a:t>6</a:t>
            </a:fld>
            <a:endParaRPr lang="en-US"/>
          </a:p>
        </p:txBody>
      </p:sp>
    </p:spTree>
    <p:extLst>
      <p:ext uri="{BB962C8B-B14F-4D97-AF65-F5344CB8AC3E}">
        <p14:creationId xmlns:p14="http://schemas.microsoft.com/office/powerpoint/2010/main" val="3004863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38125"/>
            <a:ext cx="8229600" cy="1085850"/>
          </a:xfrm>
        </p:spPr>
        <p:txBody>
          <a:bodyPr/>
          <a:lstStyle/>
          <a:p>
            <a:r>
              <a:rPr lang="en-US" dirty="0"/>
              <a:t>THE 4 P’S OF POLITICAL SUCCESS</a:t>
            </a:r>
          </a:p>
        </p:txBody>
      </p:sp>
      <p:sp>
        <p:nvSpPr>
          <p:cNvPr id="3" name="Slide Number Placeholder 2"/>
          <p:cNvSpPr>
            <a:spLocks noGrp="1"/>
          </p:cNvSpPr>
          <p:nvPr>
            <p:ph type="sldNum" sz="quarter" idx="12"/>
          </p:nvPr>
        </p:nvSpPr>
        <p:spPr/>
        <p:txBody>
          <a:bodyPr/>
          <a:lstStyle/>
          <a:p>
            <a:fld id="{3520A4E4-D637-734A-9075-68998F9147E4}" type="slidenum">
              <a:rPr lang="en-US" smtClean="0"/>
              <a:t>7</a:t>
            </a:fld>
            <a:endParaRPr lang="en-US"/>
          </a:p>
        </p:txBody>
      </p:sp>
      <p:graphicFrame>
        <p:nvGraphicFramePr>
          <p:cNvPr id="4" name="Diagram 3"/>
          <p:cNvGraphicFramePr/>
          <p:nvPr>
            <p:extLst>
              <p:ext uri="{D42A27DB-BD31-4B8C-83A1-F6EECF244321}">
                <p14:modId xmlns:p14="http://schemas.microsoft.com/office/powerpoint/2010/main" val="4271455828"/>
              </p:ext>
            </p:extLst>
          </p:nvPr>
        </p:nvGraphicFramePr>
        <p:xfrm>
          <a:off x="548640" y="847725"/>
          <a:ext cx="7449312" cy="5612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417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44424" y="341376"/>
            <a:ext cx="9144000" cy="838200"/>
          </a:xfrm>
        </p:spPr>
        <p:txBody>
          <a:bodyPr>
            <a:normAutofit/>
          </a:bodyPr>
          <a:lstStyle/>
          <a:p>
            <a:r>
              <a:rPr lang="en-US" sz="3200" b="1" kern="0" cap="none" dirty="0" smtClean="0">
                <a:effectLst>
                  <a:outerShdw blurRad="38100" dist="38100" dir="2700000" algn="tl">
                    <a:srgbClr val="000000">
                      <a:alpha val="43137"/>
                    </a:srgbClr>
                  </a:outerShdw>
                </a:effectLst>
              </a:rPr>
              <a:t>Power Assessment</a:t>
            </a:r>
            <a:endParaRPr lang="en-US" sz="3200" cap="none" dirty="0"/>
          </a:p>
        </p:txBody>
      </p:sp>
      <p:sp>
        <p:nvSpPr>
          <p:cNvPr id="4" name="Content Placeholder 2"/>
          <p:cNvSpPr txBox="1">
            <a:spLocks/>
          </p:cNvSpPr>
          <p:nvPr/>
        </p:nvSpPr>
        <p:spPr>
          <a:xfrm>
            <a:off x="457200" y="1472501"/>
            <a:ext cx="8686800" cy="4525963"/>
          </a:xfrm>
          <a:prstGeom prst="rect">
            <a:avLst/>
          </a:prstGeom>
        </p:spPr>
        <p:txBody>
          <a:bodyPr vert="horz" lIns="91440" tIns="45720" rIns="91440" bIns="45720" rtlCol="0">
            <a:normAutofit/>
          </a:bodyPr>
          <a:lstStyle>
            <a:lvl1pPr marL="342900" indent="-342900">
              <a:spcBef>
                <a:spcPct val="20000"/>
              </a:spcBef>
              <a:buClr>
                <a:schemeClr val="accent1"/>
              </a:buClr>
              <a:buSzPct val="75000"/>
              <a:buFont typeface="Wingdings" pitchFamily="2" charset="2"/>
              <a:buChar char="v"/>
              <a:defRPr sz="2400">
                <a:solidFill>
                  <a:schemeClr val="tx2"/>
                </a:solidFill>
              </a:defRPr>
            </a:lvl1pPr>
            <a:lvl2pPr marL="742950" lvl="1" indent="-285750">
              <a:spcBef>
                <a:spcPct val="20000"/>
              </a:spcBef>
              <a:buClr>
                <a:schemeClr val="accent1"/>
              </a:buClr>
              <a:buSzPct val="85000"/>
              <a:buFont typeface="Wingdings" pitchFamily="2" charset="2"/>
              <a:buChar char="§"/>
              <a:defRPr sz="2000">
                <a:solidFill>
                  <a:schemeClr val="tx2"/>
                </a:solidFill>
              </a:defRPr>
            </a:lvl2pPr>
            <a:lvl3pPr marL="1143000" indent="-228600">
              <a:spcBef>
                <a:spcPct val="20000"/>
              </a:spcBef>
              <a:buClr>
                <a:schemeClr val="accent3"/>
              </a:buClr>
              <a:buFont typeface="Arial" pitchFamily="34" charset="0"/>
              <a:buChar char="•"/>
              <a:defRPr>
                <a:solidFill>
                  <a:schemeClr val="tx2"/>
                </a:solidFill>
              </a:defRPr>
            </a:lvl3pPr>
            <a:lvl4pPr marL="1600200" indent="-228600">
              <a:spcBef>
                <a:spcPct val="20000"/>
              </a:spcBef>
              <a:buClr>
                <a:schemeClr val="accent4"/>
              </a:buClr>
              <a:buFont typeface="Arial" pitchFamily="34" charset="0"/>
              <a:buChar char="•"/>
              <a:defRPr sz="1600">
                <a:solidFill>
                  <a:schemeClr val="tx2"/>
                </a:solidFill>
              </a:defRPr>
            </a:lvl4pPr>
            <a:lvl5pPr marL="2057400" indent="-228600">
              <a:spcBef>
                <a:spcPct val="20000"/>
              </a:spcBef>
              <a:buClr>
                <a:schemeClr val="accent5"/>
              </a:buClr>
              <a:buFont typeface="Arial" pitchFamily="34" charset="0"/>
              <a:buChar char="•"/>
              <a:defRPr sz="1400" baseline="0">
                <a:solidFill>
                  <a:schemeClr val="tx2"/>
                </a:solidFill>
              </a:defRPr>
            </a:lvl5pPr>
            <a:lvl6pPr marL="2514600" indent="-228600">
              <a:spcBef>
                <a:spcPct val="20000"/>
              </a:spcBef>
              <a:buClr>
                <a:schemeClr val="accent6"/>
              </a:buClr>
              <a:buFont typeface="Arial" pitchFamily="34" charset="0"/>
              <a:buChar char="•"/>
              <a:defRPr sz="1400">
                <a:solidFill>
                  <a:schemeClr val="tx2"/>
                </a:solidFill>
              </a:defRPr>
            </a:lvl6pPr>
            <a:lvl7pPr marL="2971800" indent="-228600">
              <a:spcBef>
                <a:spcPct val="20000"/>
              </a:spcBef>
              <a:buClr>
                <a:schemeClr val="accent1"/>
              </a:buClr>
              <a:buFont typeface="Arial" pitchFamily="34" charset="0"/>
              <a:buChar char="•"/>
              <a:defRPr sz="1400">
                <a:solidFill>
                  <a:schemeClr val="tx2"/>
                </a:solidFill>
              </a:defRPr>
            </a:lvl7pPr>
            <a:lvl8pPr marL="3429000" indent="-228600">
              <a:spcBef>
                <a:spcPct val="20000"/>
              </a:spcBef>
              <a:buClr>
                <a:schemeClr val="accent4"/>
              </a:buClr>
              <a:buFont typeface="Arial" pitchFamily="34" charset="0"/>
              <a:buChar char="•"/>
              <a:defRPr sz="1400">
                <a:solidFill>
                  <a:schemeClr val="tx2"/>
                </a:solidFill>
              </a:defRPr>
            </a:lvl8pPr>
            <a:lvl9pPr marL="3886200" indent="-228600">
              <a:spcBef>
                <a:spcPct val="20000"/>
              </a:spcBef>
              <a:buClr>
                <a:schemeClr val="accent5"/>
              </a:buClr>
              <a:buFont typeface="Arial" pitchFamily="34" charset="0"/>
              <a:buChar char="•"/>
              <a:defRPr sz="1400">
                <a:solidFill>
                  <a:schemeClr val="tx2"/>
                </a:solidFill>
              </a:defRPr>
            </a:lvl9pPr>
          </a:lstStyle>
          <a:p>
            <a:pPr>
              <a:buFont typeface="Arial" panose="020B0604020202020204" pitchFamily="34" charset="0"/>
              <a:buChar char="•"/>
            </a:pPr>
            <a:r>
              <a:rPr lang="en-US" dirty="0"/>
              <a:t>Whose cooperation will be needed?</a:t>
            </a:r>
          </a:p>
          <a:p>
            <a:pPr>
              <a:buFont typeface="Arial" panose="020B0604020202020204" pitchFamily="34" charset="0"/>
              <a:buChar char="•"/>
            </a:pPr>
            <a:endParaRPr lang="en-US" dirty="0"/>
          </a:p>
          <a:p>
            <a:pPr>
              <a:buFont typeface="Arial" panose="020B0604020202020204" pitchFamily="34" charset="0"/>
              <a:buChar char="•"/>
            </a:pPr>
            <a:r>
              <a:rPr lang="en-US" dirty="0"/>
              <a:t>Whose compliance will be needed?</a:t>
            </a:r>
          </a:p>
          <a:p>
            <a:pPr>
              <a:buFont typeface="Arial" panose="020B0604020202020204" pitchFamily="34" charset="0"/>
              <a:buChar char="•"/>
            </a:pPr>
            <a:endParaRPr lang="en-US" dirty="0"/>
          </a:p>
          <a:p>
            <a:pPr>
              <a:buFont typeface="Arial" panose="020B0604020202020204" pitchFamily="34" charset="0"/>
              <a:buChar char="•"/>
            </a:pPr>
            <a:r>
              <a:rPr lang="en-US" dirty="0"/>
              <a:t>What differences exist that could create conflict or adversarial feelings?</a:t>
            </a:r>
          </a:p>
          <a:p>
            <a:pPr>
              <a:buFont typeface="Arial" panose="020B0604020202020204" pitchFamily="34" charset="0"/>
              <a:buChar char="•"/>
            </a:pPr>
            <a:endParaRPr lang="en-US" dirty="0"/>
          </a:p>
          <a:p>
            <a:endParaRPr lang="en-US" dirty="0"/>
          </a:p>
        </p:txBody>
      </p:sp>
      <p:sp>
        <p:nvSpPr>
          <p:cNvPr id="2" name="Slide Number Placeholder 1"/>
          <p:cNvSpPr>
            <a:spLocks noGrp="1"/>
          </p:cNvSpPr>
          <p:nvPr>
            <p:ph type="sldNum" sz="quarter" idx="12"/>
          </p:nvPr>
        </p:nvSpPr>
        <p:spPr/>
        <p:txBody>
          <a:bodyPr/>
          <a:lstStyle/>
          <a:p>
            <a:fld id="{7B8331FB-C7D2-442C-8933-079898E1A011}" type="slidenum">
              <a:rPr lang="en-US" smtClean="0"/>
              <a:pPr/>
              <a:t>8</a:t>
            </a:fld>
            <a:endParaRPr lang="en-US"/>
          </a:p>
        </p:txBody>
      </p:sp>
      <p:pic>
        <p:nvPicPr>
          <p:cNvPr id="5" name="Picture 4"/>
          <p:cNvPicPr>
            <a:picLocks noChangeAspect="1"/>
          </p:cNvPicPr>
          <p:nvPr/>
        </p:nvPicPr>
        <p:blipFill>
          <a:blip r:embed="rId3"/>
          <a:stretch>
            <a:fillRect/>
          </a:stretch>
        </p:blipFill>
        <p:spPr>
          <a:xfrm>
            <a:off x="6262118" y="228600"/>
            <a:ext cx="2653282" cy="1999732"/>
          </a:xfrm>
          <a:prstGeom prst="rect">
            <a:avLst/>
          </a:prstGeom>
        </p:spPr>
      </p:pic>
    </p:spTree>
    <p:extLst>
      <p:ext uri="{BB962C8B-B14F-4D97-AF65-F5344CB8AC3E}">
        <p14:creationId xmlns:p14="http://schemas.microsoft.com/office/powerpoint/2010/main" val="1642545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238125"/>
            <a:ext cx="8229600" cy="1085850"/>
          </a:xfrm>
        </p:spPr>
        <p:txBody>
          <a:bodyPr/>
          <a:lstStyle/>
          <a:p>
            <a:r>
              <a:rPr lang="en-US" dirty="0" smtClean="0"/>
              <a:t>Performance</a:t>
            </a:r>
            <a:endParaRPr lang="en-US" dirty="0"/>
          </a:p>
        </p:txBody>
      </p:sp>
      <p:sp>
        <p:nvSpPr>
          <p:cNvPr id="3" name="Content Placeholder 2"/>
          <p:cNvSpPr>
            <a:spLocks noGrp="1"/>
          </p:cNvSpPr>
          <p:nvPr>
            <p:ph idx="1"/>
          </p:nvPr>
        </p:nvSpPr>
        <p:spPr>
          <a:xfrm>
            <a:off x="323087" y="1723607"/>
            <a:ext cx="8352561" cy="4959096"/>
          </a:xfrm>
        </p:spPr>
        <p:txBody>
          <a:bodyPr>
            <a:normAutofit/>
          </a:bodyPr>
          <a:lstStyle/>
          <a:p>
            <a:pPr marL="0" indent="0">
              <a:buNone/>
            </a:pPr>
            <a:r>
              <a:rPr lang="en-US" dirty="0" smtClean="0"/>
              <a:t>Say what you are going to do and then do it!</a:t>
            </a:r>
          </a:p>
          <a:p>
            <a:pPr marL="0" indent="0">
              <a:buNone/>
            </a:pPr>
            <a:endParaRPr lang="en-US" dirty="0"/>
          </a:p>
          <a:p>
            <a:pPr marL="0" indent="0">
              <a:buNone/>
            </a:pPr>
            <a:r>
              <a:rPr lang="en-US" dirty="0" smtClean="0"/>
              <a:t>If  you create </a:t>
            </a:r>
            <a:r>
              <a:rPr lang="en-US" dirty="0"/>
              <a:t>a gap between what </a:t>
            </a:r>
            <a:r>
              <a:rPr lang="en-US" dirty="0" smtClean="0"/>
              <a:t>you say and what you </a:t>
            </a:r>
            <a:r>
              <a:rPr lang="en-US" dirty="0"/>
              <a:t>actually </a:t>
            </a:r>
            <a:r>
              <a:rPr lang="en-US" dirty="0" smtClean="0"/>
              <a:t>do </a:t>
            </a:r>
            <a:r>
              <a:rPr lang="en-US" dirty="0" smtClean="0">
                <a:sym typeface="Wingdings" panose="05000000000000000000" pitchFamily="2" charset="2"/>
              </a:rPr>
              <a:t> </a:t>
            </a:r>
            <a:r>
              <a:rPr lang="en-US" dirty="0" smtClean="0"/>
              <a:t>Demotivation due to:</a:t>
            </a:r>
            <a:endParaRPr lang="en-US" dirty="0" smtClean="0"/>
          </a:p>
          <a:p>
            <a:pPr lvl="1">
              <a:buFont typeface="Arial" panose="020B0604020202020204" pitchFamily="34" charset="0"/>
              <a:buChar char="•"/>
            </a:pPr>
            <a:r>
              <a:rPr lang="en-US" dirty="0"/>
              <a:t>W</a:t>
            </a:r>
            <a:r>
              <a:rPr lang="en-US" dirty="0" smtClean="0"/>
              <a:t>orking </a:t>
            </a:r>
            <a:r>
              <a:rPr lang="en-US" dirty="0" smtClean="0"/>
              <a:t>harder as a result of someone’s actions</a:t>
            </a:r>
          </a:p>
          <a:p>
            <a:pPr lvl="1">
              <a:buFont typeface="Arial" panose="020B0604020202020204" pitchFamily="34" charset="0"/>
              <a:buChar char="•"/>
            </a:pPr>
            <a:r>
              <a:rPr lang="en-US" dirty="0" smtClean="0"/>
              <a:t>S</a:t>
            </a:r>
            <a:r>
              <a:rPr lang="en-US" dirty="0" smtClean="0"/>
              <a:t>eeing </a:t>
            </a:r>
            <a:r>
              <a:rPr lang="en-US" dirty="0" smtClean="0"/>
              <a:t>the positive results of their work undone by someone else</a:t>
            </a:r>
          </a:p>
          <a:p>
            <a:pPr lvl="1">
              <a:buFont typeface="Arial" panose="020B0604020202020204" pitchFamily="34" charset="0"/>
              <a:buChar char="•"/>
            </a:pPr>
            <a:r>
              <a:rPr lang="en-US" dirty="0" smtClean="0"/>
              <a:t>P</a:t>
            </a:r>
            <a:r>
              <a:rPr lang="en-US" dirty="0" smtClean="0"/>
              <a:t>utting </a:t>
            </a:r>
            <a:r>
              <a:rPr lang="en-US" dirty="0" smtClean="0"/>
              <a:t>their own interests ahead of that of the organization </a:t>
            </a:r>
          </a:p>
        </p:txBody>
      </p:sp>
      <p:pic>
        <p:nvPicPr>
          <p:cNvPr id="4" name="Picture 3"/>
          <p:cNvPicPr>
            <a:picLocks noChangeAspect="1"/>
          </p:cNvPicPr>
          <p:nvPr/>
        </p:nvPicPr>
        <p:blipFill>
          <a:blip r:embed="rId3"/>
          <a:stretch>
            <a:fillRect/>
          </a:stretch>
        </p:blipFill>
        <p:spPr>
          <a:xfrm>
            <a:off x="6485914" y="304800"/>
            <a:ext cx="2658086" cy="1999661"/>
          </a:xfrm>
          <a:prstGeom prst="rect">
            <a:avLst/>
          </a:prstGeom>
        </p:spPr>
      </p:pic>
    </p:spTree>
    <p:extLst>
      <p:ext uri="{BB962C8B-B14F-4D97-AF65-F5344CB8AC3E}">
        <p14:creationId xmlns:p14="http://schemas.microsoft.com/office/powerpoint/2010/main" val="2463631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U-BMC PowerPointTemplate">
  <a:themeElements>
    <a:clrScheme name="BMC-BUMS">
      <a:dk1>
        <a:sysClr val="windowText" lastClr="000000"/>
      </a:dk1>
      <a:lt1>
        <a:sysClr val="window" lastClr="FFFFFF"/>
      </a:lt1>
      <a:dk2>
        <a:srgbClr val="0A2554"/>
      </a:dk2>
      <a:lt2>
        <a:srgbClr val="EEECE1"/>
      </a:lt2>
      <a:accent1>
        <a:srgbClr val="125E7B"/>
      </a:accent1>
      <a:accent2>
        <a:srgbClr val="629FA6"/>
      </a:accent2>
      <a:accent3>
        <a:srgbClr val="99CC66"/>
      </a:accent3>
      <a:accent4>
        <a:srgbClr val="FF9933"/>
      </a:accent4>
      <a:accent5>
        <a:srgbClr val="CCCC33"/>
      </a:accent5>
      <a:accent6>
        <a:srgbClr val="996699"/>
      </a:accent6>
      <a:hlink>
        <a:srgbClr val="629FA6"/>
      </a:hlink>
      <a:folHlink>
        <a:srgbClr val="125E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BU-BMC PowerPointTemplate.potx</Template>
  <TotalTime>85646</TotalTime>
  <Words>1360</Words>
  <Application>Microsoft Macintosh PowerPoint</Application>
  <PresentationFormat>On-screen Show (4:3)</PresentationFormat>
  <Paragraphs>216</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Franklin Gothic Demi Cond</vt:lpstr>
      <vt:lpstr>ＭＳ Ｐゴシック</vt:lpstr>
      <vt:lpstr>Wingdings</vt:lpstr>
      <vt:lpstr>Arial</vt:lpstr>
      <vt:lpstr>BU-BMC PowerPointTemplate</vt:lpstr>
      <vt:lpstr>Navigating  organizational politics and change</vt:lpstr>
      <vt:lpstr>objectives</vt:lpstr>
      <vt:lpstr>Rules of Organizational Politics</vt:lpstr>
      <vt:lpstr>WHY IS THIS SO IMPORTANT NOW?</vt:lpstr>
      <vt:lpstr>PowerPoint Presentation</vt:lpstr>
      <vt:lpstr>Developing Political Intelligence</vt:lpstr>
      <vt:lpstr>THE 4 P’S OF POLITICAL SUCCESS</vt:lpstr>
      <vt:lpstr>Power Assessment</vt:lpstr>
      <vt:lpstr>Performance</vt:lpstr>
      <vt:lpstr>Perception</vt:lpstr>
      <vt:lpstr>Partnerships</vt:lpstr>
      <vt:lpstr>People are messy</vt:lpstr>
      <vt:lpstr>Negotiating Change</vt:lpstr>
      <vt:lpstr>Negotiating change</vt:lpstr>
      <vt:lpstr>New situation</vt:lpstr>
      <vt:lpstr>PowerPoint Presentation</vt:lpstr>
      <vt:lpstr>PowerPoint Presentation</vt:lpstr>
      <vt:lpstr>PowerPoint Presentation</vt:lpstr>
      <vt:lpstr>PowerPoint Presentation</vt:lpstr>
      <vt:lpstr>How do we go about influencing?</vt:lpstr>
      <vt:lpstr>THE FIVE LEVELS OF LEADERSHIP</vt:lpstr>
      <vt:lpstr>PowerPoint Presentation</vt:lpstr>
      <vt:lpstr>My ask of you</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Size matters</dc:title>
  <dc:creator>Aviva Lee-Parritz</dc:creator>
  <cp:lastModifiedBy>Lee-Parritz, David</cp:lastModifiedBy>
  <cp:revision>335</cp:revision>
  <cp:lastPrinted>2017-05-30T18:46:10Z</cp:lastPrinted>
  <dcterms:created xsi:type="dcterms:W3CDTF">2015-03-06T01:50:54Z</dcterms:created>
  <dcterms:modified xsi:type="dcterms:W3CDTF">2017-05-30T23:16:55Z</dcterms:modified>
</cp:coreProperties>
</file>