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5" r:id="rId17"/>
    <p:sldId id="270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4B827-D568-4B16-AD18-608832ECFFE9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99E52-DE17-4E6F-AF4D-E9D2A5EBF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2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881438" y="0"/>
            <a:ext cx="2976562" cy="45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3881438" y="8680712"/>
            <a:ext cx="2976562" cy="45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93" tIns="0" rIns="19893" bIns="0" anchor="b"/>
          <a:lstStyle/>
          <a:p>
            <a:pPr algn="r" defTabSz="955675"/>
            <a:r>
              <a:rPr lang="en-US" sz="1100" i="1"/>
              <a:t>1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0" y="8680712"/>
            <a:ext cx="2974975" cy="45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9" name="Rectangle 5"/>
          <p:cNvSpPr>
            <a:spLocks noChangeArrowheads="1"/>
          </p:cNvSpPr>
          <p:nvPr/>
        </p:nvSpPr>
        <p:spPr bwMode="auto">
          <a:xfrm>
            <a:off x="0" y="0"/>
            <a:ext cx="2974975" cy="45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0" name="Rectangle 6"/>
          <p:cNvSpPr>
            <a:spLocks noChangeArrowheads="1"/>
          </p:cNvSpPr>
          <p:nvPr/>
        </p:nvSpPr>
        <p:spPr bwMode="auto">
          <a:xfrm>
            <a:off x="3879850" y="-1581"/>
            <a:ext cx="2973388" cy="45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3879850" y="8679132"/>
            <a:ext cx="2973388" cy="45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93" tIns="0" rIns="19893" bIns="0" anchor="b"/>
          <a:lstStyle/>
          <a:p>
            <a:pPr algn="r" defTabSz="955675"/>
            <a:r>
              <a:rPr lang="en-US" sz="1100" i="1"/>
              <a:t>1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3175" y="8679132"/>
            <a:ext cx="2971800" cy="45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175" y="-1581"/>
            <a:ext cx="2971800" cy="45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29000"/>
          </a:xfrm>
          <a:ln cap="flat"/>
        </p:spPr>
      </p:sp>
      <p:sp>
        <p:nvSpPr>
          <p:cNvPr id="42087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09638" y="4338775"/>
            <a:ext cx="5035550" cy="4117409"/>
          </a:xfrm>
          <a:noFill/>
        </p:spPr>
        <p:txBody>
          <a:bodyPr lIns="96152" tIns="48076" rIns="96152" bIns="48076"/>
          <a:lstStyle/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DC00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212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43FEF-4D8C-479A-9133-23B204281E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64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43FEF-4D8C-479A-9133-23B204281E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31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43FEF-4D8C-479A-9133-23B204281E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881438" y="0"/>
            <a:ext cx="2976562" cy="45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3881438" y="8680712"/>
            <a:ext cx="2976562" cy="45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93" tIns="0" rIns="19893" bIns="0" anchor="b"/>
          <a:lstStyle/>
          <a:p>
            <a:pPr algn="r" defTabSz="955675"/>
            <a:r>
              <a:rPr lang="en-US" sz="1100" i="1"/>
              <a:t>1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0" y="8680712"/>
            <a:ext cx="2974975" cy="45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9" name="Rectangle 5"/>
          <p:cNvSpPr>
            <a:spLocks noChangeArrowheads="1"/>
          </p:cNvSpPr>
          <p:nvPr/>
        </p:nvSpPr>
        <p:spPr bwMode="auto">
          <a:xfrm>
            <a:off x="0" y="0"/>
            <a:ext cx="2974975" cy="453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0" name="Rectangle 6"/>
          <p:cNvSpPr>
            <a:spLocks noChangeArrowheads="1"/>
          </p:cNvSpPr>
          <p:nvPr/>
        </p:nvSpPr>
        <p:spPr bwMode="auto">
          <a:xfrm>
            <a:off x="3879850" y="-1581"/>
            <a:ext cx="2973388" cy="45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3879850" y="8679132"/>
            <a:ext cx="2973388" cy="45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93" tIns="0" rIns="19893" bIns="0" anchor="b"/>
          <a:lstStyle/>
          <a:p>
            <a:pPr algn="r" defTabSz="955675"/>
            <a:r>
              <a:rPr lang="en-US" sz="1100" i="1"/>
              <a:t>1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3175" y="8679132"/>
            <a:ext cx="2971800" cy="45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175" y="-1581"/>
            <a:ext cx="2971800" cy="455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4213"/>
            <a:ext cx="6096000" cy="3429000"/>
          </a:xfrm>
          <a:ln cap="flat"/>
        </p:spPr>
      </p:sp>
      <p:sp>
        <p:nvSpPr>
          <p:cNvPr id="42087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09638" y="4338775"/>
            <a:ext cx="5035550" cy="4117409"/>
          </a:xfrm>
          <a:noFill/>
        </p:spPr>
        <p:txBody>
          <a:bodyPr lIns="96152" tIns="48076" rIns="96152" bIns="48076"/>
          <a:lstStyle/>
          <a:p>
            <a:pPr>
              <a:lnSpc>
                <a:spcPct val="90000"/>
              </a:lnSpc>
            </a:pPr>
            <a:endParaRPr lang="en-US" sz="2000" dirty="0" smtClean="0">
              <a:solidFill>
                <a:srgbClr val="DC00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52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43FEF-4D8C-479A-9133-23B204281E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6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5818" indent="-2830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2027" indent="-22640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4838" indent="-22640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37649" indent="-22640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0460" indent="-2264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3271" indent="-2264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96082" indent="-2264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48892" indent="-2264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7D36FD97-1DB4-4527-8A1E-C89ACA0C1C13}" type="slidenum">
              <a:rPr lang="en-US" altLang="en-US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defRPr/>
              </a:pPr>
              <a:t>13</a:t>
            </a:fld>
            <a:endParaRPr lang="en-US" altLang="en-US" kern="0">
              <a:solidFill>
                <a:srgbClr val="000000"/>
              </a:solidFill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425" y="668338"/>
            <a:ext cx="6076950" cy="341947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240" y="4310353"/>
            <a:ext cx="4973320" cy="408838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 v. 2016.06.14</a:t>
            </a:r>
          </a:p>
        </p:txBody>
      </p:sp>
    </p:spTree>
    <p:extLst>
      <p:ext uri="{BB962C8B-B14F-4D97-AF65-F5344CB8AC3E}">
        <p14:creationId xmlns:p14="http://schemas.microsoft.com/office/powerpoint/2010/main" val="2000758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v.</a:t>
            </a:r>
            <a:r>
              <a:rPr lang="en-US" altLang="en-US" baseline="0" dirty="0">
                <a:latin typeface="Arial" panose="020B0604020202020204" pitchFamily="34" charset="0"/>
              </a:rPr>
              <a:t> </a:t>
            </a:r>
            <a:r>
              <a:rPr lang="en-US" altLang="en-US" baseline="0">
                <a:latin typeface="Arial" panose="020B0604020202020204" pitchFamily="34" charset="0"/>
              </a:rPr>
              <a:t>2016.06.14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EE93BC19-3688-410C-9172-C3E486AC12A2}" type="slidenum">
              <a:rPr lang="en-US" altLang="en-US" kern="0">
                <a:solidFill>
                  <a:srgbClr val="000000"/>
                </a:solidFill>
              </a:rPr>
              <a:pPr>
                <a:spcBef>
                  <a:spcPct val="0"/>
                </a:spcBef>
                <a:defRPr/>
              </a:pPr>
              <a:t>14</a:t>
            </a:fld>
            <a:endParaRPr lang="en-US" altLang="en-US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9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9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10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379" y="0"/>
            <a:ext cx="8489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51379" y="1524001"/>
            <a:ext cx="4154311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313" y="1524001"/>
            <a:ext cx="4154311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013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8D3E9-468D-4B8A-B404-8C9431D2FD30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5C98-6AB1-4E19-93D1-0239F26A5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2BF0-CA0A-43A0-A4ED-8FA4C5E9D488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7E5D-AC19-4E0C-8CB4-B034F423F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773D-CEBC-48D4-83BB-97F2E042DAF4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BF59B-EF65-427D-A7B9-E7BC2AF58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7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1F1-7DEE-4476-95CF-144670ECB2A4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2B0AB-87FB-4AF9-BEFA-7EE86A756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AEB87-B660-492E-A3A2-753A3AF78269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3435-FAE9-4570-AF40-2DFDDC6D5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4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F0F0-1C38-4EF3-8E9C-9D9EDA8EB7B9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9C6D7-F468-4653-AD0C-1847E1FDF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12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DD61-1755-433A-A7B3-016701E06766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4EB2-6136-42E8-9ADB-625252FD6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1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80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5B890-C61C-49D7-887A-E33CF6E454C0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E681-172D-4A79-B12A-52F918069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69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5B24-5204-40A0-972C-D21E27F0C3C7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DBDE1-0CAB-4ABD-9DED-B9ECB317C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8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B1E08-6F11-4A56-8705-1A223BCB6503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C9800-203E-48FD-A9CA-FA187C172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48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31A43-B433-49DA-9F75-91741BA072E5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1A705-448F-44E2-BEA6-F881CDDAD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9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1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7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2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9E5B-AE71-4DA7-9598-8EA70D4DDBA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D020-E3A0-4AC9-AFAE-406CC06AA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5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D886812-FD03-4D98-81AC-AB49A7CF1BE3}" type="datetime1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2E1B808-1CF6-4DFC-A026-C96EA7996E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0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5pPr>
      <a:lvl6pPr marL="342991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6pPr>
      <a:lvl7pPr marL="685983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7pPr>
      <a:lvl8pPr marL="1028974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8pPr>
      <a:lvl9pPr marL="1371966" algn="ctr" rtl="0" fontAlgn="base">
        <a:spcBef>
          <a:spcPct val="0"/>
        </a:spcBef>
        <a:spcAft>
          <a:spcPct val="0"/>
        </a:spcAft>
        <a:defRPr sz="3301">
          <a:solidFill>
            <a:schemeClr val="tx1"/>
          </a:solidFill>
          <a:latin typeface="Calibri" pitchFamily="34" charset="0"/>
        </a:defRPr>
      </a:lvl9pPr>
    </p:titleStyle>
    <p:bodyStyle>
      <a:lvl1pPr marL="257244" indent="-2572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557361" indent="-21437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1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33" y="668866"/>
            <a:ext cx="6352117" cy="42117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5311" r="3011"/>
          <a:stretch/>
        </p:blipFill>
        <p:spPr>
          <a:xfrm>
            <a:off x="7012516" y="3658129"/>
            <a:ext cx="3469217" cy="2886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810"/>
          <a:stretch/>
        </p:blipFill>
        <p:spPr>
          <a:xfrm>
            <a:off x="7012516" y="179917"/>
            <a:ext cx="3469217" cy="3198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9436" y="5239060"/>
            <a:ext cx="62206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Time Management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8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426" y="76200"/>
            <a:ext cx="9085634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7 steps to decide what to say yes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328" y="1219200"/>
            <a:ext cx="10953344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dirty="0"/>
              <a:t>Are you clear about the time commitment required for this project? </a:t>
            </a:r>
          </a:p>
          <a:p>
            <a:pPr lvl="1"/>
            <a:r>
              <a:rPr lang="en-US" sz="2800" dirty="0"/>
              <a:t>Ask for </a:t>
            </a:r>
            <a:r>
              <a:rPr lang="en-US" sz="2800" dirty="0" smtClean="0"/>
              <a:t>clarification, </a:t>
            </a:r>
            <a:r>
              <a:rPr lang="en-US" sz="2800" dirty="0"/>
              <a:t>if </a:t>
            </a:r>
            <a:r>
              <a:rPr lang="en-US" sz="2800" dirty="0" smtClean="0"/>
              <a:t>necessary</a:t>
            </a:r>
            <a:endParaRPr lang="en-US" sz="2800" dirty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/>
              <a:t>Have you taken the necessary time to reflect on whether or not this project aligns with your career goals/passions and is feasible given other commitments?</a:t>
            </a:r>
          </a:p>
          <a:p>
            <a:pPr lvl="1"/>
            <a:r>
              <a:rPr lang="en-US" sz="2800" dirty="0"/>
              <a:t>Follow the 24 hour </a:t>
            </a:r>
            <a:r>
              <a:rPr lang="en-US" sz="2800" dirty="0" smtClean="0"/>
              <a:t>rule</a:t>
            </a:r>
          </a:p>
          <a:p>
            <a:pPr lvl="1"/>
            <a:r>
              <a:rPr lang="en-US" sz="2800" dirty="0" smtClean="0"/>
              <a:t>Let </a:t>
            </a:r>
            <a:r>
              <a:rPr lang="en-US" sz="2800" dirty="0"/>
              <a:t>the person making the request know that you will get back to him/her within 24 hours with a </a:t>
            </a:r>
            <a:r>
              <a:rPr lang="en-US" sz="2800" dirty="0" smtClean="0"/>
              <a:t>response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/>
              <a:t>If your response is “no,” have you made this clear?</a:t>
            </a:r>
          </a:p>
          <a:p>
            <a:pPr lvl="1"/>
            <a:r>
              <a:rPr lang="en-US" sz="2800" dirty="0"/>
              <a:t>No is a complete </a:t>
            </a:r>
            <a:r>
              <a:rPr lang="en-US" sz="2800" dirty="0" smtClean="0"/>
              <a:t>sentence </a:t>
            </a:r>
          </a:p>
          <a:p>
            <a:pPr lvl="1"/>
            <a:r>
              <a:rPr lang="en-US" sz="2800" dirty="0" smtClean="0"/>
              <a:t>Do </a:t>
            </a:r>
            <a:r>
              <a:rPr lang="en-US" sz="2800" dirty="0"/>
              <a:t>not say no but leave the door partially open and/or leave lack of clarity about your final </a:t>
            </a:r>
            <a:r>
              <a:rPr lang="en-US" sz="2800" dirty="0" smtClean="0"/>
              <a:t>decision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84135" y="6544068"/>
            <a:ext cx="390786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Borrowed from Emelia J. Benjamin, MD, </a:t>
            </a:r>
            <a:r>
              <a:rPr kumimoji="0" lang="en-US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ScM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380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153" y="76200"/>
            <a:ext cx="9066179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7 steps to decide what to say yes to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055" y="1219199"/>
            <a:ext cx="10933890" cy="49189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dirty="0" smtClean="0"/>
              <a:t>If </a:t>
            </a:r>
            <a:r>
              <a:rPr lang="en-US" sz="3200" dirty="0"/>
              <a:t>your response is “no,” have you thought of someone else that the person making the request can approach instead?</a:t>
            </a:r>
          </a:p>
          <a:p>
            <a:pPr lvl="1"/>
            <a:r>
              <a:rPr lang="en-US" sz="2800" dirty="0"/>
              <a:t>Solve the </a:t>
            </a:r>
            <a:r>
              <a:rPr lang="en-US" sz="2800" dirty="0" smtClean="0"/>
              <a:t>requestor’s </a:t>
            </a:r>
            <a:r>
              <a:rPr lang="en-US" sz="2800" dirty="0"/>
              <a:t>problem and recommend someone else for whom this project </a:t>
            </a:r>
            <a:r>
              <a:rPr lang="en-US" sz="2800" dirty="0" smtClean="0"/>
              <a:t>might be </a:t>
            </a:r>
            <a:r>
              <a:rPr lang="en-US" sz="2800" dirty="0"/>
              <a:t>a good opportunity.</a:t>
            </a:r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n-US" sz="3200" dirty="0"/>
              <a:t>If your response is “yes,” what are the time/effort constraints you will put around this project?</a:t>
            </a:r>
          </a:p>
          <a:p>
            <a:pPr lvl="1"/>
            <a:r>
              <a:rPr lang="en-US" sz="2800" dirty="0"/>
              <a:t>Remember “progress, not perfection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What will you take off your plate?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84135" y="6544068"/>
            <a:ext cx="3907865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Borrowed from Emelia J. Benjamin, MD, </a:t>
            </a:r>
            <a:r>
              <a:rPr kumimoji="0" lang="en-US" alt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ScM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418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1802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Using your time efficiently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417639"/>
            <a:ext cx="10933889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Self-reflect and journal for 5 minutes</a:t>
            </a:r>
          </a:p>
          <a:p>
            <a:pPr lvl="0"/>
            <a:r>
              <a:rPr lang="en-US" sz="3200" dirty="0"/>
              <a:t>What are examples of activities that you can “cut corners” on without impairing your effectiveness? </a:t>
            </a:r>
          </a:p>
          <a:p>
            <a:pPr marL="233363" lvl="0" indent="0">
              <a:buNone/>
            </a:pPr>
            <a:r>
              <a:rPr lang="en-US" sz="3200" dirty="0" smtClean="0"/>
              <a:t>Consider </a:t>
            </a:r>
            <a:r>
              <a:rPr lang="en-US" sz="3200" dirty="0"/>
              <a:t>the following:</a:t>
            </a:r>
          </a:p>
          <a:p>
            <a:pPr lvl="1"/>
            <a:r>
              <a:rPr lang="en-US" sz="2800" dirty="0"/>
              <a:t>What is the opportunity cost of perfectionism?</a:t>
            </a:r>
          </a:p>
          <a:p>
            <a:pPr lvl="1"/>
            <a:r>
              <a:rPr lang="en-US" sz="2800" dirty="0"/>
              <a:t>In what areas are you competent enough to cut </a:t>
            </a:r>
            <a:r>
              <a:rPr lang="en-US" sz="2800" dirty="0" smtClean="0"/>
              <a:t>corners?</a:t>
            </a:r>
            <a:endParaRPr lang="en-US" sz="2800" dirty="0"/>
          </a:p>
          <a:p>
            <a:pPr lvl="1"/>
            <a:r>
              <a:rPr lang="en-US" sz="2800" dirty="0"/>
              <a:t>Refer back to your quadrant</a:t>
            </a:r>
          </a:p>
          <a:p>
            <a:pPr lvl="2"/>
            <a:r>
              <a:rPr lang="en-US" sz="2400" dirty="0" smtClean="0"/>
              <a:t>High </a:t>
            </a:r>
            <a:r>
              <a:rPr lang="en-US" sz="2400" dirty="0"/>
              <a:t>yield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more </a:t>
            </a:r>
            <a:r>
              <a:rPr lang="en-US" sz="2400" dirty="0" smtClean="0"/>
              <a:t>attention/time</a:t>
            </a:r>
            <a:endParaRPr lang="en-US" sz="2400" dirty="0"/>
          </a:p>
          <a:p>
            <a:pPr lvl="2"/>
            <a:r>
              <a:rPr lang="en-US" sz="2400" dirty="0"/>
              <a:t>Low yield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less attention/time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2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6579" y="5599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sz="4000" dirty="0"/>
              <a:t> </a:t>
            </a:r>
            <a:r>
              <a:rPr lang="en-US" altLang="en-US" sz="4800" b="1" dirty="0">
                <a:solidFill>
                  <a:srgbClr val="C00000"/>
                </a:solidFill>
                <a:latin typeface="+mn-lt"/>
              </a:rPr>
              <a:t>Using your time intentionally</a:t>
            </a:r>
            <a:endParaRPr lang="en-US" alt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32298" y="1104500"/>
            <a:ext cx="10924162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altLang="en-US" sz="2101" b="1" dirty="0">
              <a:sym typeface="Wingdings" pitchFamily="2" charset="2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5100" b="1" dirty="0">
                <a:solidFill>
                  <a:schemeClr val="accent5"/>
                </a:solidFill>
                <a:sym typeface="Wingdings" pitchFamily="2" charset="2"/>
              </a:rPr>
              <a:t>At the beginning of the week: </a:t>
            </a:r>
            <a:endParaRPr lang="en-US" altLang="en-US" sz="4600" dirty="0">
              <a:solidFill>
                <a:schemeClr val="accent5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4600" dirty="0"/>
              <a:t>Review and update your to-do lists  </a:t>
            </a:r>
            <a:endParaRPr lang="en-US" altLang="en-US" sz="4000" dirty="0"/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altLang="en-US" sz="4600" dirty="0"/>
              <a:t>Review your calendar(s)</a:t>
            </a:r>
          </a:p>
          <a:p>
            <a:pPr lvl="2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4000" dirty="0">
                <a:sym typeface="Wingdings" pitchFamily="2" charset="2"/>
              </a:rPr>
              <a:t>1 week back, 3+ weeks </a:t>
            </a:r>
            <a:r>
              <a:rPr lang="en-US" altLang="en-US" sz="4000" dirty="0" smtClean="0">
                <a:sym typeface="Wingdings" pitchFamily="2" charset="2"/>
              </a:rPr>
              <a:t>forward</a:t>
            </a:r>
            <a:endParaRPr lang="en-US" altLang="en-US" sz="4000" dirty="0">
              <a:sym typeface="Wingdings" pitchFamily="2" charset="2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4600" dirty="0">
                <a:sym typeface="Wingdings" pitchFamily="2" charset="2"/>
              </a:rPr>
              <a:t>Identify up to 3 important chunks of work that you want to </a:t>
            </a:r>
            <a:r>
              <a:rPr lang="en-US" altLang="en-US" sz="4600" i="1" dirty="0">
                <a:sym typeface="Wingdings" panose="05000000000000000000" pitchFamily="2" charset="2"/>
              </a:rPr>
              <a:t>complete </a:t>
            </a:r>
            <a:r>
              <a:rPr lang="en-US" altLang="en-US" sz="4600" dirty="0">
                <a:sym typeface="Wingdings" panose="05000000000000000000" pitchFamily="2" charset="2"/>
              </a:rPr>
              <a:t>in the coming </a:t>
            </a:r>
            <a:r>
              <a:rPr lang="en-US" altLang="en-US" sz="4600" dirty="0" smtClean="0">
                <a:sym typeface="Wingdings" panose="05000000000000000000" pitchFamily="2" charset="2"/>
              </a:rPr>
              <a:t>week</a:t>
            </a:r>
            <a:endParaRPr lang="en-US" altLang="en-US" sz="46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4600" dirty="0">
                <a:sym typeface="Wingdings" panose="05000000000000000000" pitchFamily="2" charset="2"/>
              </a:rPr>
              <a:t>Sketch out how you want to spend your </a:t>
            </a:r>
            <a:r>
              <a:rPr lang="en-US" altLang="en-US" sz="4600" dirty="0" smtClean="0">
                <a:sym typeface="Wingdings" panose="05000000000000000000" pitchFamily="2" charset="2"/>
              </a:rPr>
              <a:t>time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en-US" sz="4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Block out time on your calendar</a:t>
            </a:r>
            <a:endParaRPr lang="en-US" altLang="en-US" sz="4600" b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105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1050" dirty="0"/>
          </a:p>
          <a:p>
            <a:pPr marL="0" indent="0" algn="ctr">
              <a:buNone/>
            </a:pPr>
            <a:endParaRPr lang="en-US" altLang="en-US" sz="1050" dirty="0"/>
          </a:p>
          <a:p>
            <a:pPr marL="0" indent="0" algn="ctr">
              <a:buNone/>
            </a:pPr>
            <a:endParaRPr lang="en-US" altLang="en-US" sz="1050" dirty="0"/>
          </a:p>
          <a:p>
            <a:pPr eaLnBrk="1" hangingPunct="1">
              <a:lnSpc>
                <a:spcPct val="90000"/>
              </a:lnSpc>
            </a:pPr>
            <a:endParaRPr lang="en-US" altLang="en-US" sz="2101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700484" y="6480243"/>
            <a:ext cx="2491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/>
              <a:t>Adapted from Susan R. </a:t>
            </a:r>
            <a:r>
              <a:rPr lang="en-US" altLang="en-US" sz="1400" dirty="0" smtClean="0"/>
              <a:t>Johnson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012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itle 1"/>
          <p:cNvSpPr>
            <a:spLocks noGrp="1"/>
          </p:cNvSpPr>
          <p:nvPr>
            <p:ph type="title"/>
          </p:nvPr>
        </p:nvSpPr>
        <p:spPr>
          <a:xfrm>
            <a:off x="2894767" y="856581"/>
            <a:ext cx="6230973" cy="85747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100" b="1" dirty="0">
                <a:latin typeface="+mn-lt"/>
                <a:ea typeface="+mn-ea"/>
                <a:cs typeface="+mn-cs"/>
              </a:rPr>
              <a:t>At the beginning of the day, create an MIT (“most important tasks”) plan:</a:t>
            </a:r>
          </a:p>
        </p:txBody>
      </p:sp>
      <p:sp>
        <p:nvSpPr>
          <p:cNvPr id="247811" name="Content Placeholder 2"/>
          <p:cNvSpPr>
            <a:spLocks noGrp="1"/>
          </p:cNvSpPr>
          <p:nvPr>
            <p:ph idx="1"/>
          </p:nvPr>
        </p:nvSpPr>
        <p:spPr>
          <a:xfrm>
            <a:off x="3294920" y="2628692"/>
            <a:ext cx="6173808" cy="411587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b="1" dirty="0">
                <a:solidFill>
                  <a:srgbClr val="C00000"/>
                </a:solidFill>
              </a:rPr>
              <a:t>Must*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be done today</a:t>
            </a:r>
          </a:p>
          <a:p>
            <a:pPr lvl="1"/>
            <a:r>
              <a:rPr lang="en-US" altLang="en-US" sz="1600" dirty="0"/>
              <a:t>.</a:t>
            </a:r>
          </a:p>
          <a:p>
            <a:pPr lvl="1"/>
            <a:r>
              <a:rPr lang="en-US" altLang="en-US" sz="1600" dirty="0"/>
              <a:t>.</a:t>
            </a:r>
          </a:p>
          <a:p>
            <a:pPr lvl="1"/>
            <a:r>
              <a:rPr lang="en-US" altLang="en-US" sz="1600" dirty="0"/>
              <a:t>…</a:t>
            </a:r>
          </a:p>
          <a:p>
            <a:pPr marL="685983" lvl="2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00B050"/>
                </a:solidFill>
              </a:rPr>
              <a:t>Aim*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to do today</a:t>
            </a:r>
          </a:p>
          <a:p>
            <a:pPr lvl="1">
              <a:buFontTx/>
              <a:buAutoNum type="arabicPeriod"/>
            </a:pPr>
            <a:r>
              <a:rPr lang="en-US" altLang="en-US" sz="1600" dirty="0"/>
              <a:t>.</a:t>
            </a:r>
          </a:p>
          <a:p>
            <a:pPr lvl="1">
              <a:buFontTx/>
              <a:buAutoNum type="arabicPeriod"/>
            </a:pPr>
            <a:r>
              <a:rPr lang="en-US" altLang="en-US" sz="1600" dirty="0"/>
              <a:t>.</a:t>
            </a:r>
          </a:p>
          <a:p>
            <a:pPr lvl="1">
              <a:buFontTx/>
              <a:buAutoNum type="arabicPeriod"/>
            </a:pPr>
            <a:r>
              <a:rPr lang="en-US" altLang="en-US" sz="1600" dirty="0"/>
              <a:t>.</a:t>
            </a:r>
          </a:p>
          <a:p>
            <a:pPr marL="0" indent="0">
              <a:buNone/>
            </a:pPr>
            <a:endParaRPr lang="en-US" altLang="en-US" sz="1500" dirty="0"/>
          </a:p>
          <a:p>
            <a:pPr lvl="1"/>
            <a:endParaRPr lang="en-US" altLang="en-US" sz="1500" dirty="0"/>
          </a:p>
          <a:p>
            <a:pPr lvl="1"/>
            <a:endParaRPr lang="en-US" altLang="en-US" sz="1500" dirty="0"/>
          </a:p>
          <a:p>
            <a:pPr marL="0" indent="0">
              <a:buNone/>
            </a:pPr>
            <a:endParaRPr lang="en-US" altLang="en-US" sz="1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3180591" y="2400034"/>
            <a:ext cx="2972574" cy="30297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kern="0">
              <a:solidFill>
                <a:srgbClr val="FFFFFF"/>
              </a:solidFill>
            </a:endParaRPr>
          </a:p>
        </p:txBody>
      </p:sp>
      <p:sp>
        <p:nvSpPr>
          <p:cNvPr id="247813" name="Line 4"/>
          <p:cNvSpPr>
            <a:spLocks noChangeShapeType="1"/>
          </p:cNvSpPr>
          <p:nvPr/>
        </p:nvSpPr>
        <p:spPr bwMode="auto">
          <a:xfrm>
            <a:off x="2666108" y="2057043"/>
            <a:ext cx="6803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350" kern="0">
              <a:solidFill>
                <a:srgbClr val="000000"/>
              </a:solidFill>
            </a:endParaRPr>
          </a:p>
        </p:txBody>
      </p:sp>
      <p:sp>
        <p:nvSpPr>
          <p:cNvPr id="247814" name="TextBox 1"/>
          <p:cNvSpPr txBox="1">
            <a:spLocks noChangeArrowheads="1"/>
          </p:cNvSpPr>
          <p:nvPr/>
        </p:nvSpPr>
        <p:spPr bwMode="auto">
          <a:xfrm>
            <a:off x="6267494" y="2508930"/>
            <a:ext cx="32271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b="1" kern="0" dirty="0">
                <a:solidFill>
                  <a:srgbClr val="C00000"/>
                </a:solidFill>
                <a:latin typeface="+mn-lt"/>
              </a:rPr>
              <a:t>* The </a:t>
            </a:r>
            <a:r>
              <a:rPr lang="en-US" altLang="en-US" sz="3200" b="1" kern="0" dirty="0">
                <a:solidFill>
                  <a:srgbClr val="C00000"/>
                </a:solidFill>
                <a:latin typeface="+mn-lt"/>
              </a:rPr>
              <a:t>deadline </a:t>
            </a:r>
            <a:r>
              <a:rPr lang="en-US" altLang="en-US" sz="2000" b="1" kern="0" dirty="0">
                <a:solidFill>
                  <a:srgbClr val="C00000"/>
                </a:solidFill>
                <a:latin typeface="+mn-lt"/>
              </a:rPr>
              <a:t>is today</a:t>
            </a:r>
            <a:endParaRPr lang="en-US" altLang="en-US" sz="2000" kern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47815" name="TextBox 2"/>
          <p:cNvSpPr txBox="1">
            <a:spLocks noChangeArrowheads="1"/>
          </p:cNvSpPr>
          <p:nvPr/>
        </p:nvSpPr>
        <p:spPr bwMode="auto">
          <a:xfrm>
            <a:off x="6267494" y="4086463"/>
            <a:ext cx="34601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000" b="1" kern="0" dirty="0">
                <a:solidFill>
                  <a:srgbClr val="00B050"/>
                </a:solidFill>
                <a:latin typeface="+mn-lt"/>
              </a:rPr>
              <a:t>* </a:t>
            </a:r>
            <a:r>
              <a:rPr lang="en-US" altLang="en-US" sz="2000" b="1" kern="0" dirty="0" smtClean="0">
                <a:solidFill>
                  <a:srgbClr val="00B050"/>
                </a:solidFill>
                <a:latin typeface="+mn-lt"/>
              </a:rPr>
              <a:t>“</a:t>
            </a:r>
            <a:r>
              <a:rPr lang="en-US" altLang="en-US" sz="2000" b="1" kern="0" dirty="0">
                <a:solidFill>
                  <a:srgbClr val="00B050"/>
                </a:solidFill>
                <a:latin typeface="+mn-lt"/>
              </a:rPr>
              <a:t>It will be so great if I get this done today but nothing bad will happen if it don’t.”</a:t>
            </a:r>
            <a:endParaRPr lang="en-US" altLang="en-US" sz="20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666109" y="1085239"/>
            <a:ext cx="6802620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350" kern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3084" y="6577560"/>
            <a:ext cx="2078916" cy="2804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36971" y="81662"/>
            <a:ext cx="911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>
                <a:solidFill>
                  <a:srgbClr val="C00000"/>
                </a:solidFill>
                <a:ea typeface="+mj-ea"/>
                <a:cs typeface="+mj-cs"/>
              </a:rPr>
              <a:t>Using your time intentionally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1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C00000"/>
                </a:solidFill>
              </a:rPr>
              <a:t>You are the expert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6698" y="1600203"/>
            <a:ext cx="9124545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/>
                </a:solidFill>
              </a:rPr>
              <a:t>Group discussion</a:t>
            </a:r>
          </a:p>
          <a:p>
            <a:r>
              <a:rPr lang="en-US" sz="4000" dirty="0"/>
              <a:t>What are time management strategies that have worked for you?</a:t>
            </a:r>
          </a:p>
        </p:txBody>
      </p:sp>
    </p:spTree>
    <p:extLst>
      <p:ext uri="{BB962C8B-B14F-4D97-AF65-F5344CB8AC3E}">
        <p14:creationId xmlns:p14="http://schemas.microsoft.com/office/powerpoint/2010/main" val="17773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3613" y="437745"/>
            <a:ext cx="7772400" cy="91068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Commitment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392" y="1468877"/>
            <a:ext cx="10703292" cy="4550923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accent5"/>
                </a:solidFill>
              </a:rPr>
              <a:t>Journal for 5 minutes</a:t>
            </a:r>
          </a:p>
          <a:p>
            <a:pPr marL="457200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In </a:t>
            </a:r>
            <a:r>
              <a:rPr lang="en-US" sz="3200" dirty="0"/>
              <a:t>what specific ways will you change your daily routine to improve your efficiency and </a:t>
            </a:r>
            <a:r>
              <a:rPr lang="en-US" sz="3200" dirty="0" smtClean="0"/>
              <a:t>vitality?</a:t>
            </a:r>
            <a:endParaRPr lang="en-US" sz="3600" dirty="0"/>
          </a:p>
          <a:p>
            <a:pPr marL="914400" lvl="1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are you already doing that you want to do more of?</a:t>
            </a:r>
            <a:endParaRPr lang="en-US" sz="2400" dirty="0"/>
          </a:p>
          <a:p>
            <a:pPr marL="914400" lvl="1" indent="-4572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What behaviors to you want to change?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smtClean="0"/>
              <a:t>Map </a:t>
            </a:r>
            <a:r>
              <a:rPr lang="en-US" sz="3200" dirty="0"/>
              <a:t>out on your calendar how you plan to use your time over the coming week.</a:t>
            </a:r>
            <a:endParaRPr lang="en-US" sz="3200" dirty="0"/>
          </a:p>
          <a:p>
            <a:pPr lvl="1"/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813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33" y="668866"/>
            <a:ext cx="6352117" cy="42117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5311" r="3011"/>
          <a:stretch/>
        </p:blipFill>
        <p:spPr>
          <a:xfrm>
            <a:off x="7012516" y="3658129"/>
            <a:ext cx="3469217" cy="28866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810"/>
          <a:stretch/>
        </p:blipFill>
        <p:spPr>
          <a:xfrm>
            <a:off x="7012516" y="179917"/>
            <a:ext cx="3469217" cy="3198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9436" y="5239060"/>
            <a:ext cx="62206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Time Management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35201" y="6248400"/>
            <a:ext cx="18965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235201" y="6248400"/>
            <a:ext cx="18965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673601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>
            <a:off x="642026" y="1396454"/>
            <a:ext cx="10933889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+mn-lt"/>
                <a:cs typeface="Arial" panose="020B0604020202020204" pitchFamily="34" charset="0"/>
              </a:rPr>
              <a:t>Identify tasks highest &amp; lowest value to your career/life </a:t>
            </a:r>
            <a:r>
              <a:rPr lang="en-US" sz="3600" dirty="0" smtClean="0">
                <a:latin typeface="+mn-lt"/>
                <a:cs typeface="Arial" panose="020B0604020202020204" pitchFamily="34" charset="0"/>
              </a:rPr>
              <a:t>goals: How </a:t>
            </a:r>
            <a:r>
              <a:rPr lang="en-US" sz="3600" dirty="0">
                <a:latin typeface="+mn-lt"/>
                <a:cs typeface="Arial" panose="020B0604020202020204" pitchFamily="34" charset="0"/>
              </a:rPr>
              <a:t>does it map to how you spend your time?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+mn-lt"/>
                <a:cs typeface="Arial" panose="020B0604020202020204" pitchFamily="34" charset="0"/>
              </a:rPr>
              <a:t>Understand how and what to say yes and no to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+mn-lt"/>
                <a:cs typeface="Arial" panose="020B0604020202020204" pitchFamily="34" charset="0"/>
              </a:rPr>
              <a:t>Identify when “progress not perfection” is appropriate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en-US" sz="3600" dirty="0">
                <a:latin typeface="+mn-lt"/>
                <a:cs typeface="Arial" panose="020B0604020202020204" pitchFamily="34" charset="0"/>
              </a:rPr>
              <a:t>Commit to incorporating </a:t>
            </a:r>
            <a:r>
              <a:rPr lang="en-US" sz="3600" dirty="0" smtClean="0">
                <a:latin typeface="+mn-lt"/>
                <a:cs typeface="Arial" panose="020B0604020202020204" pitchFamily="34" charset="0"/>
              </a:rPr>
              <a:t>time </a:t>
            </a:r>
            <a:r>
              <a:rPr lang="en-US" sz="3600" dirty="0">
                <a:latin typeface="+mn-lt"/>
                <a:cs typeface="Arial" panose="020B0604020202020204" pitchFamily="34" charset="0"/>
              </a:rPr>
              <a:t>management strategies that will enhance </a:t>
            </a:r>
            <a:r>
              <a:rPr lang="en-US" sz="3600" dirty="0" smtClean="0">
                <a:latin typeface="+mn-lt"/>
                <a:cs typeface="Arial" panose="020B0604020202020204" pitchFamily="34" charset="0"/>
              </a:rPr>
              <a:t>efficiency</a:t>
            </a:r>
            <a:r>
              <a:rPr lang="en-US" sz="3600" dirty="0">
                <a:latin typeface="+mn-lt"/>
                <a:cs typeface="Arial" panose="020B0604020202020204" pitchFamily="34" charset="0"/>
              </a:rPr>
              <a:t>, effectiveness, </a:t>
            </a:r>
            <a:r>
              <a:rPr lang="en-US" sz="3600" dirty="0" smtClean="0">
                <a:latin typeface="+mn-lt"/>
                <a:cs typeface="Arial" panose="020B0604020202020204" pitchFamily="34" charset="0"/>
              </a:rPr>
              <a:t>&amp; vitality</a:t>
            </a:r>
            <a:endParaRPr lang="en-US" sz="36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1393939" y="452023"/>
            <a:ext cx="8703733" cy="838200"/>
          </a:xfrm>
          <a:prstGeom prst="rect">
            <a:avLst/>
          </a:prstGeom>
        </p:spPr>
        <p:txBody>
          <a:bodyPr vert="horz" lIns="92075" tIns="46038" rIns="92075" bIns="4603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C00000"/>
                </a:solidFill>
                <a:latin typeface="+mn-lt"/>
              </a:rPr>
              <a:t>Learning Objectives</a:t>
            </a:r>
            <a:endParaRPr lang="en-US" sz="54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3065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850" y="54474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Begin with the end in mind…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901" y="1687749"/>
            <a:ext cx="10395284" cy="44617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Journal for 5 minutes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dirty="0" smtClean="0"/>
              <a:t>Where do you hope to be in your career 5 years from now?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000" b="1" dirty="0" smtClean="0"/>
              <a:t>Refer to your time tracker</a:t>
            </a:r>
          </a:p>
          <a:p>
            <a:pPr marL="688975" lvl="2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/>
              <a:t>Does the way your spend your time, reflect your career goals?</a:t>
            </a:r>
            <a:endParaRPr lang="en-US" sz="3200" dirty="0"/>
          </a:p>
          <a:p>
            <a:pPr marL="688975" lvl="2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What </a:t>
            </a:r>
            <a:r>
              <a:rPr lang="en-US" sz="3200" dirty="0" smtClean="0"/>
              <a:t>did you learn </a:t>
            </a:r>
            <a:r>
              <a:rPr lang="en-US" sz="3200" dirty="0"/>
              <a:t>from tracking your </a:t>
            </a:r>
            <a:r>
              <a:rPr lang="en-US" sz="3200" dirty="0" smtClean="0"/>
              <a:t>activities?</a:t>
            </a:r>
          </a:p>
        </p:txBody>
      </p:sp>
    </p:spTree>
    <p:extLst>
      <p:ext uri="{BB962C8B-B14F-4D97-AF65-F5344CB8AC3E}">
        <p14:creationId xmlns:p14="http://schemas.microsoft.com/office/powerpoint/2010/main" val="11484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850" y="54474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Begin with the end in mind…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650" y="1687749"/>
            <a:ext cx="9144000" cy="45444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Discuss in groups of 3 for 10 minutes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000" dirty="0" smtClean="0"/>
              <a:t>Your top </a:t>
            </a:r>
            <a:r>
              <a:rPr lang="en-US" sz="4000" dirty="0"/>
              <a:t>3 takeaways from readings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000" dirty="0"/>
              <a:t>What you learned from tracking your activities</a:t>
            </a:r>
            <a:endParaRPr lang="en-US" sz="8800" dirty="0" smtClean="0"/>
          </a:p>
        </p:txBody>
      </p:sp>
    </p:spTree>
    <p:extLst>
      <p:ext uri="{BB962C8B-B14F-4D97-AF65-F5344CB8AC3E}">
        <p14:creationId xmlns:p14="http://schemas.microsoft.com/office/powerpoint/2010/main" val="6307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975" y="54474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Begin with the end in mind…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909" y="1681452"/>
            <a:ext cx="9722999" cy="45444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 smtClean="0">
                <a:solidFill>
                  <a:schemeClr val="accent5"/>
                </a:solidFill>
              </a:rPr>
              <a:t>Large group discussion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4400" b="1" i="1" dirty="0" smtClean="0"/>
              <a:t>Themes</a:t>
            </a:r>
            <a:r>
              <a:rPr lang="en-US" sz="4400" b="1" dirty="0" smtClean="0"/>
              <a:t> from small group discussions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Takeaways </a:t>
            </a:r>
            <a:r>
              <a:rPr lang="en-US" sz="3600" dirty="0"/>
              <a:t>from readings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What you learned from tracking your activities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7137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454402" y="6258560"/>
            <a:ext cx="18965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Low Effort/Time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673601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235201" y="6248400"/>
            <a:ext cx="18965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673601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>
            <a:off x="1924334" y="817354"/>
            <a:ext cx="83989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1200"/>
              </a:spcBef>
            </a:pPr>
            <a:r>
              <a:rPr lang="en-US" sz="3200" b="1" dirty="0">
                <a:solidFill>
                  <a:srgbClr val="C00000"/>
                </a:solidFill>
                <a:latin typeface="Arial" pitchFamily="34" charset="0"/>
              </a:rPr>
              <a:t>Strategically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</a:rPr>
              <a:t>use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</a:rPr>
              <a:t>limited time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1771935" y="762000"/>
            <a:ext cx="8703733" cy="838200"/>
          </a:xfrm>
          <a:prstGeom prst="rect">
            <a:avLst/>
          </a:prstGeom>
        </p:spPr>
        <p:txBody>
          <a:bodyPr vert="horz" lIns="92075" tIns="46038" rIns="92075" bIns="4603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>
          <a:xfrm>
            <a:off x="1752601" y="76200"/>
            <a:ext cx="8703733" cy="838200"/>
          </a:xfrm>
          <a:prstGeom prst="rect">
            <a:avLst/>
          </a:prstGeom>
          <a:solidFill>
            <a:schemeClr val="bg1"/>
          </a:solidFill>
        </p:spPr>
        <p:txBody>
          <a:bodyPr vert="horz" lIns="92075" tIns="46038" rIns="92075" bIns="46038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2060"/>
                </a:solidFill>
              </a:rPr>
              <a:t>How to know what to say yes and no to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567686" y="1594341"/>
          <a:ext cx="7056628" cy="4537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14"/>
                <a:gridCol w="3528314"/>
              </a:tblGrid>
              <a:tr h="22056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82" marR="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82" marR="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0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82" marR="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82" marR="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8601" y="2518938"/>
            <a:ext cx="111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Yield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859" y="4775664"/>
            <a:ext cx="1073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Yield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249" y="6315948"/>
            <a:ext cx="1738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Effort/Time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Strategically using limited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</a:rPr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064"/>
            <a:ext cx="10515600" cy="45718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Spend </a:t>
            </a:r>
            <a:r>
              <a:rPr lang="en-US" sz="3600" b="1" dirty="0" smtClean="0"/>
              <a:t>5 minutes </a:t>
            </a:r>
            <a:r>
              <a:rPr lang="en-US" sz="3600" dirty="0" smtClean="0"/>
              <a:t>to </a:t>
            </a:r>
            <a:r>
              <a:rPr lang="en-US" sz="3600" b="1" dirty="0" smtClean="0"/>
              <a:t>complete the quadrants </a:t>
            </a:r>
            <a:r>
              <a:rPr lang="en-US" sz="3600" dirty="0" smtClean="0"/>
              <a:t>using activities from your time tracker</a:t>
            </a:r>
          </a:p>
          <a:p>
            <a:r>
              <a:rPr lang="en-US" sz="3600" dirty="0" smtClean="0"/>
              <a:t>In each </a:t>
            </a:r>
            <a:r>
              <a:rPr lang="en-US" sz="3600" dirty="0"/>
              <a:t>of </a:t>
            </a:r>
            <a:r>
              <a:rPr lang="en-US" sz="3600" dirty="0" smtClean="0"/>
              <a:t>the table quadrants, write </a:t>
            </a:r>
            <a:r>
              <a:rPr lang="en-US" sz="3600" dirty="0"/>
              <a:t>the work activities you </a:t>
            </a:r>
            <a:r>
              <a:rPr lang="en-US" sz="3600" dirty="0" smtClean="0"/>
              <a:t>currently spend </a:t>
            </a:r>
            <a:r>
              <a:rPr lang="en-US" sz="3600" dirty="0"/>
              <a:t>your time </a:t>
            </a:r>
            <a:r>
              <a:rPr lang="en-US" sz="3600" dirty="0" smtClean="0"/>
              <a:t>according 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Time/effort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Importance/yield</a:t>
            </a:r>
          </a:p>
        </p:txBody>
      </p:sp>
    </p:spTree>
    <p:extLst>
      <p:ext uri="{BB962C8B-B14F-4D97-AF65-F5344CB8AC3E}">
        <p14:creationId xmlns:p14="http://schemas.microsoft.com/office/powerpoint/2010/main" val="19684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itchFamily="34" charset="0"/>
              </a:rPr>
              <a:t>Strategically using limited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</a:rPr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064"/>
            <a:ext cx="10515600" cy="45718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b="1" dirty="0">
                <a:solidFill>
                  <a:schemeClr val="accent5"/>
                </a:solidFill>
              </a:rPr>
              <a:t>Group discussion:</a:t>
            </a:r>
          </a:p>
          <a:p>
            <a:r>
              <a:rPr lang="en-US" sz="3600" dirty="0" smtClean="0"/>
              <a:t>Which </a:t>
            </a:r>
            <a:r>
              <a:rPr lang="en-US" sz="3600" dirty="0"/>
              <a:t>quadrants do you spend most of your </a:t>
            </a:r>
            <a:r>
              <a:rPr lang="en-US" sz="3600" dirty="0" smtClean="0"/>
              <a:t>time in?</a:t>
            </a:r>
            <a:endParaRPr lang="en-US" sz="3600" dirty="0"/>
          </a:p>
          <a:p>
            <a:r>
              <a:rPr lang="en-US" sz="3600" dirty="0"/>
              <a:t>What are </a:t>
            </a:r>
            <a:r>
              <a:rPr lang="en-US" sz="3600" dirty="0" smtClean="0"/>
              <a:t>strategies </a:t>
            </a:r>
            <a:r>
              <a:rPr lang="en-US" sz="3600" dirty="0"/>
              <a:t>for spending more time in the high yield </a:t>
            </a:r>
            <a:r>
              <a:rPr lang="en-US" sz="3600" dirty="0" smtClean="0"/>
              <a:t>quadrants?</a:t>
            </a:r>
          </a:p>
          <a:p>
            <a:r>
              <a:rPr lang="en-US" sz="3600" dirty="0" smtClean="0"/>
              <a:t>What are strategies for diminishing time spent in the low yield quadrants?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949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699" y="76200"/>
            <a:ext cx="9114816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7 steps to decide what to say yes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33" y="1219200"/>
            <a:ext cx="11559941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Is this an opportunity I “want” to take on or I feel like I “should” take on?</a:t>
            </a:r>
          </a:p>
          <a:p>
            <a:pPr lvl="1"/>
            <a:r>
              <a:rPr lang="en-US" sz="2800" dirty="0"/>
              <a:t>Follow your gut reaction </a:t>
            </a:r>
            <a:r>
              <a:rPr lang="en-US" sz="2800" dirty="0" smtClean="0"/>
              <a:t>&amp; take </a:t>
            </a:r>
            <a:r>
              <a:rPr lang="en-US" sz="2800" dirty="0"/>
              <a:t>on projects that align with your </a:t>
            </a:r>
            <a:r>
              <a:rPr lang="en-US" sz="2800" dirty="0" smtClean="0"/>
              <a:t>passions</a:t>
            </a:r>
            <a:endParaRPr lang="en-US" sz="2800" dirty="0"/>
          </a:p>
          <a:p>
            <a:pPr lvl="1"/>
            <a:r>
              <a:rPr lang="en-US" sz="2800" dirty="0"/>
              <a:t>When you open the email is your first reaction ‘Oh </a:t>
            </a:r>
            <a:r>
              <a:rPr lang="en-US" sz="2800" dirty="0" err="1"/>
              <a:t>sh</a:t>
            </a:r>
            <a:r>
              <a:rPr lang="en-US" sz="2800" dirty="0" smtClean="0"/>
              <a:t>**!’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dirty="0"/>
              <a:t>you say yes to this request, can you under-promise and over-deliver?</a:t>
            </a:r>
          </a:p>
          <a:p>
            <a:pPr lvl="1"/>
            <a:r>
              <a:rPr lang="en-US" sz="2800" dirty="0"/>
              <a:t>Only take on projects that you are willing to devote the necessary energy </a:t>
            </a:r>
            <a:r>
              <a:rPr lang="en-US" sz="2800" dirty="0" smtClean="0"/>
              <a:t>to excel</a:t>
            </a:r>
          </a:p>
        </p:txBody>
      </p:sp>
      <p:sp>
        <p:nvSpPr>
          <p:cNvPr id="4" name="Rectangle 3"/>
          <p:cNvSpPr/>
          <p:nvPr/>
        </p:nvSpPr>
        <p:spPr>
          <a:xfrm>
            <a:off x="7818110" y="6516368"/>
            <a:ext cx="4373890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dirty="0"/>
              <a:t>Borrowed from Emelia J. Benjamin, MD, </a:t>
            </a:r>
            <a:r>
              <a:rPr lang="en-US" altLang="en-US" dirty="0" err="1"/>
              <a:t>ScM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569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860</Words>
  <Application>Microsoft Office PowerPoint</Application>
  <PresentationFormat>Widescreen</PresentationFormat>
  <Paragraphs>150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Theme</vt:lpstr>
      <vt:lpstr>14_Office Theme</vt:lpstr>
      <vt:lpstr>PowerPoint Presentation</vt:lpstr>
      <vt:lpstr>PowerPoint Presentation</vt:lpstr>
      <vt:lpstr>Begin with the end in mind…</vt:lpstr>
      <vt:lpstr>Begin with the end in mind…</vt:lpstr>
      <vt:lpstr>Begin with the end in mind…</vt:lpstr>
      <vt:lpstr>PowerPoint Presentation</vt:lpstr>
      <vt:lpstr>Strategically using limited time</vt:lpstr>
      <vt:lpstr>Strategically using limited time</vt:lpstr>
      <vt:lpstr>7 steps to decide what to say yes to</vt:lpstr>
      <vt:lpstr>7 steps to decide what to say yes to</vt:lpstr>
      <vt:lpstr>7 steps to decide what to say yes to</vt:lpstr>
      <vt:lpstr>Using your time efficiently</vt:lpstr>
      <vt:lpstr> Using your time intentionally</vt:lpstr>
      <vt:lpstr> At the beginning of the day, create an MIT (“most important tasks”) plan:</vt:lpstr>
      <vt:lpstr>You are the expert</vt:lpstr>
      <vt:lpstr>Commitment</vt:lpstr>
      <vt:lpstr>PowerPoint Presentation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Bhasin, Robina Moghtader</dc:creator>
  <cp:lastModifiedBy>Bhasin, Robina Moghtader</cp:lastModifiedBy>
  <cp:revision>18</cp:revision>
  <dcterms:created xsi:type="dcterms:W3CDTF">2016-05-05T02:11:38Z</dcterms:created>
  <dcterms:modified xsi:type="dcterms:W3CDTF">2016-11-29T15:54:12Z</dcterms:modified>
</cp:coreProperties>
</file>