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77" r:id="rId4"/>
    <p:sldId id="278" r:id="rId5"/>
    <p:sldId id="279" r:id="rId6"/>
    <p:sldId id="289" r:id="rId7"/>
    <p:sldId id="283" r:id="rId8"/>
    <p:sldId id="286" r:id="rId9"/>
    <p:sldId id="290" r:id="rId10"/>
    <p:sldId id="291" r:id="rId11"/>
    <p:sldId id="292" r:id="rId12"/>
    <p:sldId id="288" r:id="rId13"/>
    <p:sldId id="259" r:id="rId14"/>
    <p:sldId id="287" r:id="rId15"/>
    <p:sldId id="261" r:id="rId16"/>
    <p:sldId id="264" r:id="rId17"/>
    <p:sldId id="267" r:id="rId18"/>
    <p:sldId id="268" r:id="rId19"/>
    <p:sldId id="269" r:id="rId20"/>
    <p:sldId id="284" r:id="rId21"/>
    <p:sldId id="29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7" d="100"/>
          <a:sy n="127" d="100"/>
        </p:scale>
        <p:origin x="-27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791EC11-0149-4B5C-8184-97AEB71068F7}" type="datetimeFigureOut">
              <a:rPr lang="en-US" smtClean="0"/>
              <a:t>10/21/2013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3392C8A-861A-4225-8F11-71F3BC19C27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3392C8A-861A-4225-8F11-71F3BC19C270}"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3392C8A-861A-4225-8F11-71F3BC19C27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3392C8A-861A-4225-8F11-71F3BC19C270}"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3392C8A-861A-4225-8F11-71F3BC19C2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3392C8A-861A-4225-8F11-71F3BC19C270}"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3392C8A-861A-4225-8F11-71F3BC19C2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791EC11-0149-4B5C-8184-97AEB71068F7}" type="datetimeFigureOut">
              <a:rPr lang="en-US" smtClean="0"/>
              <a:t>10/21/2013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3392C8A-861A-4225-8F11-71F3BC19C2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791EC11-0149-4B5C-8184-97AEB71068F7}" type="datetimeFigureOut">
              <a:rPr lang="en-US" smtClean="0"/>
              <a:t>10/21/2013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3392C8A-861A-4225-8F11-71F3BC19C27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3392C8A-861A-4225-8F11-71F3BC19C2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1EC11-0149-4B5C-8184-97AEB71068F7}" type="datetimeFigureOut">
              <a:rPr lang="en-US" smtClean="0"/>
              <a:t>10/21/2013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3392C8A-861A-4225-8F11-71F3BC19C2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791EC11-0149-4B5C-8184-97AEB71068F7}" type="datetimeFigureOut">
              <a:rPr lang="en-US" smtClean="0"/>
              <a:t>10/21/2013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3392C8A-861A-4225-8F11-71F3BC19C2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pPr eaLnBrk="1" hangingPunct="1">
              <a:defRPr/>
            </a:pPr>
            <a:r>
              <a:rPr lang="en-US" dirty="0" smtClean="0"/>
              <a:t>Academy for Faculty </a:t>
            </a:r>
            <a:r>
              <a:rPr lang="en-US" dirty="0" smtClean="0"/>
              <a:t>Advancement</a:t>
            </a:r>
            <a:r>
              <a:rPr lang="en-US" dirty="0" smtClean="0"/>
              <a:t>: </a:t>
            </a:r>
            <a:r>
              <a:rPr lang="en-US" dirty="0" smtClean="0"/>
              <a:t>Personality Factors &amp;  Career Development </a:t>
            </a:r>
          </a:p>
        </p:txBody>
      </p:sp>
      <p:sp>
        <p:nvSpPr>
          <p:cNvPr id="2051" name="Rectangle 3"/>
          <p:cNvSpPr>
            <a:spLocks noGrp="1" noChangeArrowheads="1"/>
          </p:cNvSpPr>
          <p:nvPr>
            <p:ph type="subTitle" idx="1"/>
          </p:nvPr>
        </p:nvSpPr>
        <p:spPr/>
        <p:txBody>
          <a:bodyPr>
            <a:normAutofit fontScale="85000" lnSpcReduction="20000"/>
          </a:bodyPr>
          <a:lstStyle/>
          <a:p>
            <a:pPr eaLnBrk="1" hangingPunct="1">
              <a:lnSpc>
                <a:spcPct val="90000"/>
              </a:lnSpc>
              <a:defRPr/>
            </a:pPr>
            <a:r>
              <a:rPr lang="en-US" sz="2400" dirty="0" smtClean="0"/>
              <a:t>Stephen Brady, Ph.D.</a:t>
            </a:r>
          </a:p>
          <a:p>
            <a:pPr eaLnBrk="1" hangingPunct="1">
              <a:lnSpc>
                <a:spcPct val="90000"/>
              </a:lnSpc>
              <a:defRPr/>
            </a:pPr>
            <a:r>
              <a:rPr lang="en-US" sz="2400" dirty="0" smtClean="0"/>
              <a:t>Director, Mental Health Counseling and Behavioral Medicine </a:t>
            </a:r>
          </a:p>
          <a:p>
            <a:pPr eaLnBrk="1" hangingPunct="1">
              <a:lnSpc>
                <a:spcPct val="90000"/>
              </a:lnSpc>
              <a:defRPr/>
            </a:pPr>
            <a:r>
              <a:rPr lang="en-US" sz="2400" dirty="0" smtClean="0"/>
              <a:t>Associate Professor of Psychiatry</a:t>
            </a:r>
          </a:p>
          <a:p>
            <a:pPr eaLnBrk="1" hangingPunct="1">
              <a:lnSpc>
                <a:spcPct val="90000"/>
              </a:lnSpc>
              <a:defRPr/>
            </a:pPr>
            <a:r>
              <a:rPr lang="en-US" sz="2400" dirty="0" smtClean="0"/>
              <a:t>BUSM</a:t>
            </a:r>
          </a:p>
        </p:txBody>
      </p:sp>
    </p:spTree>
    <p:extLst>
      <p:ext uri="{BB962C8B-B14F-4D97-AF65-F5344CB8AC3E}">
        <p14:creationId xmlns:p14="http://schemas.microsoft.com/office/powerpoint/2010/main" val="2913964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p:txBody>
          <a:bodyPr>
            <a:normAutofit/>
          </a:bodyPr>
          <a:lstStyle/>
          <a:p>
            <a:pPr>
              <a:defRPr/>
            </a:pPr>
            <a:r>
              <a:rPr lang="en-US" dirty="0"/>
              <a:t>To </a:t>
            </a:r>
            <a:r>
              <a:rPr lang="en-US" dirty="0" smtClean="0"/>
              <a:t>discuss </a:t>
            </a:r>
            <a:r>
              <a:rPr lang="en-US" dirty="0"/>
              <a:t>the results of the Sixteen Personality Factor </a:t>
            </a:r>
            <a:r>
              <a:rPr lang="en-US" dirty="0" smtClean="0"/>
              <a:t>Questionnaire </a:t>
            </a:r>
            <a:r>
              <a:rPr lang="en-US" dirty="0"/>
              <a:t>(16PF)  </a:t>
            </a:r>
          </a:p>
          <a:p>
            <a:pPr eaLnBrk="1" hangingPunct="1">
              <a:defRPr/>
            </a:pPr>
            <a:endParaRPr lang="en-US" dirty="0" smtClean="0"/>
          </a:p>
          <a:p>
            <a:pPr eaLnBrk="1" hangingPunct="1">
              <a:defRPr/>
            </a:pPr>
            <a:r>
              <a:rPr lang="en-US" dirty="0" smtClean="0"/>
              <a:t>To understand how these personality factors and emotional intelligence impact career development</a:t>
            </a:r>
          </a:p>
          <a:p>
            <a:pPr eaLnBrk="1" hangingPunct="1">
              <a:defRPr/>
            </a:pPr>
            <a:endParaRPr lang="en-US" dirty="0" smtClean="0"/>
          </a:p>
          <a:p>
            <a:pPr eaLnBrk="1" hangingPunct="1">
              <a:defRPr/>
            </a:pPr>
            <a:r>
              <a:rPr lang="en-US" dirty="0" smtClean="0"/>
              <a:t>To brainstorm ideas for career advancement which utilize personality strengths and minimize challenges</a:t>
            </a:r>
          </a:p>
        </p:txBody>
      </p:sp>
      <p:sp>
        <p:nvSpPr>
          <p:cNvPr id="3074" name="Rectangle 2"/>
          <p:cNvSpPr>
            <a:spLocks noGrp="1" noRot="1" noChangeArrowheads="1"/>
          </p:cNvSpPr>
          <p:nvPr>
            <p:ph type="title"/>
          </p:nvPr>
        </p:nvSpPr>
        <p:spPr/>
        <p:txBody>
          <a:bodyPr/>
          <a:lstStyle/>
          <a:p>
            <a:pPr eaLnBrk="1" hangingPunct="1">
              <a:defRPr/>
            </a:pPr>
            <a:r>
              <a:rPr lang="en-US" smtClean="0"/>
              <a:t>Objectives</a:t>
            </a:r>
          </a:p>
        </p:txBody>
      </p:sp>
    </p:spTree>
    <p:extLst>
      <p:ext uri="{BB962C8B-B14F-4D97-AF65-F5344CB8AC3E}">
        <p14:creationId xmlns:p14="http://schemas.microsoft.com/office/powerpoint/2010/main" val="4163777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p:txBody>
          <a:bodyPr>
            <a:normAutofit/>
          </a:bodyPr>
          <a:lstStyle/>
          <a:p>
            <a:pPr eaLnBrk="1" hangingPunct="1">
              <a:lnSpc>
                <a:spcPct val="90000"/>
              </a:lnSpc>
              <a:defRPr/>
            </a:pPr>
            <a:r>
              <a:rPr lang="en-US" smtClean="0"/>
              <a:t>Factor Analysis of primary components of personality (Raymond Cattell)</a:t>
            </a:r>
          </a:p>
          <a:p>
            <a:pPr eaLnBrk="1" hangingPunct="1">
              <a:lnSpc>
                <a:spcPct val="90000"/>
              </a:lnSpc>
              <a:defRPr/>
            </a:pPr>
            <a:r>
              <a:rPr lang="en-US" smtClean="0"/>
              <a:t>Copyright 1993 by the Institute for Personality and Ability Testing</a:t>
            </a:r>
          </a:p>
          <a:p>
            <a:pPr eaLnBrk="1" hangingPunct="1">
              <a:lnSpc>
                <a:spcPct val="90000"/>
              </a:lnSpc>
              <a:defRPr/>
            </a:pPr>
            <a:r>
              <a:rPr lang="en-US" smtClean="0"/>
              <a:t>185 Items with 16 primary personality variables </a:t>
            </a:r>
          </a:p>
          <a:p>
            <a:pPr eaLnBrk="1" hangingPunct="1">
              <a:lnSpc>
                <a:spcPct val="90000"/>
              </a:lnSpc>
              <a:defRPr/>
            </a:pPr>
            <a:r>
              <a:rPr lang="en-US" smtClean="0"/>
              <a:t>Psychometric properties include; internal reliability averages .76 with a range of .68 to .87, test-retest at .80 for 2 weeks and .70 for 2 months  </a:t>
            </a:r>
          </a:p>
        </p:txBody>
      </p:sp>
      <p:sp>
        <p:nvSpPr>
          <p:cNvPr id="16386" name="Rectangle 2"/>
          <p:cNvSpPr>
            <a:spLocks noGrp="1" noRot="1" noChangeArrowheads="1"/>
          </p:cNvSpPr>
          <p:nvPr>
            <p:ph type="title"/>
          </p:nvPr>
        </p:nvSpPr>
        <p:spPr/>
        <p:txBody>
          <a:bodyPr>
            <a:normAutofit fontScale="90000"/>
          </a:bodyPr>
          <a:lstStyle/>
          <a:p>
            <a:pPr eaLnBrk="1" hangingPunct="1">
              <a:defRPr/>
            </a:pPr>
            <a:r>
              <a:rPr lang="en-US" sz="4000" smtClean="0"/>
              <a:t>The Sixteen Personality Factor Questionnaire (16PF)  </a:t>
            </a:r>
          </a:p>
        </p:txBody>
      </p:sp>
    </p:spTree>
    <p:extLst>
      <p:ext uri="{BB962C8B-B14F-4D97-AF65-F5344CB8AC3E}">
        <p14:creationId xmlns:p14="http://schemas.microsoft.com/office/powerpoint/2010/main" val="44606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p:txBody>
          <a:bodyPr/>
          <a:lstStyle/>
          <a:p>
            <a:pPr eaLnBrk="1" hangingPunct="1">
              <a:defRPr/>
            </a:pPr>
            <a:r>
              <a:rPr lang="en-US" dirty="0" smtClean="0"/>
              <a:t>Global Factor Scale Descriptors </a:t>
            </a:r>
          </a:p>
          <a:p>
            <a:pPr lvl="1" eaLnBrk="1" hangingPunct="1">
              <a:defRPr/>
            </a:pPr>
            <a:endParaRPr lang="en-US" dirty="0" smtClean="0"/>
          </a:p>
          <a:p>
            <a:pPr lvl="1" eaLnBrk="1" hangingPunct="1">
              <a:defRPr/>
            </a:pPr>
            <a:r>
              <a:rPr lang="en-US" dirty="0" smtClean="0"/>
              <a:t>Extraversion</a:t>
            </a:r>
          </a:p>
          <a:p>
            <a:pPr lvl="1" eaLnBrk="1" hangingPunct="1">
              <a:defRPr/>
            </a:pPr>
            <a:r>
              <a:rPr lang="en-US" dirty="0" smtClean="0"/>
              <a:t>Anxiety</a:t>
            </a:r>
          </a:p>
          <a:p>
            <a:pPr lvl="1" eaLnBrk="1" hangingPunct="1">
              <a:defRPr/>
            </a:pPr>
            <a:r>
              <a:rPr lang="en-US" dirty="0" smtClean="0"/>
              <a:t>Tough-Mindedness</a:t>
            </a:r>
          </a:p>
          <a:p>
            <a:pPr lvl="1" eaLnBrk="1" hangingPunct="1">
              <a:defRPr/>
            </a:pPr>
            <a:r>
              <a:rPr lang="en-US" dirty="0" smtClean="0"/>
              <a:t>Independence</a:t>
            </a:r>
          </a:p>
          <a:p>
            <a:pPr lvl="1" eaLnBrk="1" hangingPunct="1">
              <a:defRPr/>
            </a:pPr>
            <a:r>
              <a:rPr lang="en-US" dirty="0" smtClean="0"/>
              <a:t>Self-Control</a:t>
            </a:r>
          </a:p>
          <a:p>
            <a:pPr eaLnBrk="1" hangingPunct="1">
              <a:defRPr/>
            </a:pPr>
            <a:endParaRPr lang="en-US" dirty="0" smtClean="0"/>
          </a:p>
        </p:txBody>
      </p:sp>
      <p:sp>
        <p:nvSpPr>
          <p:cNvPr id="17410" name="Rectangle 2"/>
          <p:cNvSpPr>
            <a:spLocks noGrp="1" noRot="1" noChangeArrowheads="1"/>
          </p:cNvSpPr>
          <p:nvPr>
            <p:ph type="title"/>
          </p:nvPr>
        </p:nvSpPr>
        <p:spPr/>
        <p:txBody>
          <a:bodyPr>
            <a:normAutofit fontScale="90000"/>
          </a:bodyPr>
          <a:lstStyle/>
          <a:p>
            <a:pPr eaLnBrk="1" hangingPunct="1">
              <a:defRPr/>
            </a:pPr>
            <a:r>
              <a:rPr lang="en-US" sz="4000" smtClean="0"/>
              <a:t>The Sixteen Personality Factor Questionnaire (16PF)</a:t>
            </a:r>
          </a:p>
        </p:txBody>
      </p:sp>
    </p:spTree>
    <p:extLst>
      <p:ext uri="{BB962C8B-B14F-4D97-AF65-F5344CB8AC3E}">
        <p14:creationId xmlns:p14="http://schemas.microsoft.com/office/powerpoint/2010/main" val="294899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sz="half" idx="1"/>
          </p:nvPr>
        </p:nvSpPr>
        <p:spPr/>
        <p:txBody>
          <a:bodyPr>
            <a:normAutofit/>
          </a:bodyPr>
          <a:lstStyle/>
          <a:p>
            <a:pPr eaLnBrk="1" hangingPunct="1">
              <a:defRPr/>
            </a:pPr>
            <a:r>
              <a:rPr lang="en-US" dirty="0" smtClean="0"/>
              <a:t>Warmth </a:t>
            </a:r>
          </a:p>
          <a:p>
            <a:pPr eaLnBrk="1" hangingPunct="1">
              <a:defRPr/>
            </a:pPr>
            <a:r>
              <a:rPr lang="en-US" dirty="0" smtClean="0"/>
              <a:t>Reasoning</a:t>
            </a:r>
          </a:p>
          <a:p>
            <a:pPr eaLnBrk="1" hangingPunct="1">
              <a:defRPr/>
            </a:pPr>
            <a:r>
              <a:rPr lang="en-US" dirty="0" smtClean="0"/>
              <a:t>Emotional Stability</a:t>
            </a:r>
          </a:p>
          <a:p>
            <a:pPr eaLnBrk="1" hangingPunct="1">
              <a:defRPr/>
            </a:pPr>
            <a:r>
              <a:rPr lang="en-US" dirty="0" smtClean="0"/>
              <a:t>Dominance</a:t>
            </a:r>
          </a:p>
          <a:p>
            <a:pPr eaLnBrk="1" hangingPunct="1">
              <a:defRPr/>
            </a:pPr>
            <a:r>
              <a:rPr lang="en-US" dirty="0" smtClean="0"/>
              <a:t>Liveliness</a:t>
            </a:r>
          </a:p>
          <a:p>
            <a:pPr eaLnBrk="1" hangingPunct="1">
              <a:defRPr/>
            </a:pPr>
            <a:r>
              <a:rPr lang="en-US" dirty="0" smtClean="0"/>
              <a:t>Rule-Consciousness</a:t>
            </a:r>
          </a:p>
          <a:p>
            <a:pPr eaLnBrk="1" hangingPunct="1">
              <a:defRPr/>
            </a:pPr>
            <a:r>
              <a:rPr lang="en-US" dirty="0" smtClean="0"/>
              <a:t>Social Boldness</a:t>
            </a:r>
          </a:p>
          <a:p>
            <a:pPr eaLnBrk="1" hangingPunct="1">
              <a:defRPr/>
            </a:pPr>
            <a:r>
              <a:rPr lang="en-US" dirty="0" smtClean="0"/>
              <a:t>Sensitivity</a:t>
            </a:r>
          </a:p>
        </p:txBody>
      </p:sp>
      <p:sp>
        <p:nvSpPr>
          <p:cNvPr id="18437" name="Rectangle 5"/>
          <p:cNvSpPr>
            <a:spLocks noGrp="1" noChangeArrowheads="1"/>
          </p:cNvSpPr>
          <p:nvPr>
            <p:ph sz="half" idx="2"/>
          </p:nvPr>
        </p:nvSpPr>
        <p:spPr/>
        <p:txBody>
          <a:bodyPr>
            <a:normAutofit/>
          </a:bodyPr>
          <a:lstStyle/>
          <a:p>
            <a:pPr eaLnBrk="1" hangingPunct="1">
              <a:defRPr/>
            </a:pPr>
            <a:r>
              <a:rPr lang="en-US" smtClean="0"/>
              <a:t>Vigilance</a:t>
            </a:r>
          </a:p>
          <a:p>
            <a:pPr eaLnBrk="1" hangingPunct="1">
              <a:defRPr/>
            </a:pPr>
            <a:r>
              <a:rPr lang="en-US" smtClean="0"/>
              <a:t>Abstractedness</a:t>
            </a:r>
          </a:p>
          <a:p>
            <a:pPr eaLnBrk="1" hangingPunct="1">
              <a:defRPr/>
            </a:pPr>
            <a:r>
              <a:rPr lang="en-US" smtClean="0"/>
              <a:t>Privateness</a:t>
            </a:r>
          </a:p>
          <a:p>
            <a:pPr eaLnBrk="1" hangingPunct="1">
              <a:defRPr/>
            </a:pPr>
            <a:r>
              <a:rPr lang="en-US" smtClean="0"/>
              <a:t>Apprehension</a:t>
            </a:r>
          </a:p>
          <a:p>
            <a:pPr eaLnBrk="1" hangingPunct="1">
              <a:defRPr/>
            </a:pPr>
            <a:r>
              <a:rPr lang="en-US" smtClean="0"/>
              <a:t>Openness to change</a:t>
            </a:r>
          </a:p>
          <a:p>
            <a:pPr eaLnBrk="1" hangingPunct="1">
              <a:defRPr/>
            </a:pPr>
            <a:r>
              <a:rPr lang="en-US" smtClean="0"/>
              <a:t>Self-Reliance</a:t>
            </a:r>
          </a:p>
          <a:p>
            <a:pPr eaLnBrk="1" hangingPunct="1">
              <a:defRPr/>
            </a:pPr>
            <a:r>
              <a:rPr lang="en-US" smtClean="0"/>
              <a:t>Perfectionism</a:t>
            </a:r>
          </a:p>
          <a:p>
            <a:pPr eaLnBrk="1" hangingPunct="1">
              <a:defRPr/>
            </a:pPr>
            <a:r>
              <a:rPr lang="en-US" smtClean="0"/>
              <a:t>Tension </a:t>
            </a:r>
          </a:p>
        </p:txBody>
      </p:sp>
      <p:sp>
        <p:nvSpPr>
          <p:cNvPr id="18434" name="Rectangle 2"/>
          <p:cNvSpPr>
            <a:spLocks noGrp="1" noRot="1" noChangeArrowheads="1"/>
          </p:cNvSpPr>
          <p:nvPr>
            <p:ph type="title"/>
          </p:nvPr>
        </p:nvSpPr>
        <p:spPr/>
        <p:txBody>
          <a:bodyPr>
            <a:normAutofit fontScale="90000"/>
          </a:bodyPr>
          <a:lstStyle/>
          <a:p>
            <a:pPr eaLnBrk="1" hangingPunct="1">
              <a:defRPr/>
            </a:pPr>
            <a:r>
              <a:rPr lang="en-US" sz="4000" smtClean="0"/>
              <a:t>The Sixteen Personality Factor Questionnaire (16PF)</a:t>
            </a:r>
          </a:p>
        </p:txBody>
      </p:sp>
    </p:spTree>
    <p:extLst>
      <p:ext uri="{BB962C8B-B14F-4D97-AF65-F5344CB8AC3E}">
        <p14:creationId xmlns:p14="http://schemas.microsoft.com/office/powerpoint/2010/main" val="2122205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109728" indent="0">
              <a:buNone/>
            </a:pPr>
            <a:r>
              <a:rPr lang="en-US" dirty="0" smtClean="0"/>
              <a:t>Brady</a:t>
            </a:r>
          </a:p>
          <a:p>
            <a:pPr marL="109728" indent="0">
              <a:buNone/>
            </a:pPr>
            <a:endParaRPr lang="en-US" dirty="0" smtClean="0"/>
          </a:p>
          <a:p>
            <a:r>
              <a:rPr lang="en-US" dirty="0" smtClean="0"/>
              <a:t>Moderately Extraverted</a:t>
            </a:r>
          </a:p>
          <a:p>
            <a:endParaRPr lang="en-US" dirty="0" smtClean="0"/>
          </a:p>
          <a:p>
            <a:r>
              <a:rPr lang="en-US" dirty="0" smtClean="0"/>
              <a:t>Low Moderate Anxiety</a:t>
            </a:r>
          </a:p>
          <a:p>
            <a:endParaRPr lang="en-US" dirty="0" smtClean="0"/>
          </a:p>
          <a:p>
            <a:r>
              <a:rPr lang="en-US" dirty="0" smtClean="0"/>
              <a:t>Low Moderate Tough-Minded</a:t>
            </a:r>
          </a:p>
          <a:p>
            <a:endParaRPr lang="en-US" dirty="0" smtClean="0"/>
          </a:p>
          <a:p>
            <a:r>
              <a:rPr lang="en-US" dirty="0" smtClean="0"/>
              <a:t>High Independence</a:t>
            </a:r>
          </a:p>
          <a:p>
            <a:endParaRPr lang="en-US" dirty="0" smtClean="0"/>
          </a:p>
          <a:p>
            <a:r>
              <a:rPr lang="en-US" dirty="0" smtClean="0"/>
              <a:t>Lower Self-Control</a:t>
            </a:r>
          </a:p>
          <a:p>
            <a:pPr marL="109728" indent="0">
              <a:buNone/>
            </a:pPr>
            <a:endParaRPr lang="en-US" dirty="0"/>
          </a:p>
          <a:p>
            <a:endParaRPr lang="en-US" dirty="0" smtClean="0"/>
          </a:p>
        </p:txBody>
      </p:sp>
      <p:sp>
        <p:nvSpPr>
          <p:cNvPr id="2" name="Title 1"/>
          <p:cNvSpPr>
            <a:spLocks noGrp="1"/>
          </p:cNvSpPr>
          <p:nvPr>
            <p:ph type="title"/>
          </p:nvPr>
        </p:nvSpPr>
        <p:spPr/>
        <p:txBody>
          <a:bodyPr>
            <a:normAutofit/>
          </a:bodyPr>
          <a:lstStyle/>
          <a:p>
            <a:r>
              <a:rPr lang="en-US" dirty="0" smtClean="0"/>
              <a:t>Discussion of 16 PF Results: </a:t>
            </a:r>
            <a:endParaRPr lang="en-US" dirty="0"/>
          </a:p>
        </p:txBody>
      </p:sp>
    </p:spTree>
    <p:extLst>
      <p:ext uri="{BB962C8B-B14F-4D97-AF65-F5344CB8AC3E}">
        <p14:creationId xmlns:p14="http://schemas.microsoft.com/office/powerpoint/2010/main" val="3683050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109728" indent="0">
              <a:buNone/>
            </a:pPr>
            <a:r>
              <a:rPr lang="en-US" dirty="0" smtClean="0"/>
              <a:t>Using the results of 16PF and self reflection:  </a:t>
            </a:r>
          </a:p>
          <a:p>
            <a:endParaRPr lang="en-US" dirty="0" smtClean="0"/>
          </a:p>
          <a:p>
            <a:r>
              <a:rPr lang="en-US" dirty="0" smtClean="0"/>
              <a:t>What activities for career advancement do </a:t>
            </a:r>
            <a:r>
              <a:rPr lang="en-US" dirty="0"/>
              <a:t>you </a:t>
            </a:r>
            <a:r>
              <a:rPr lang="en-US" dirty="0" smtClean="0"/>
              <a:t>embrace or resist?</a:t>
            </a:r>
          </a:p>
          <a:p>
            <a:r>
              <a:rPr lang="en-US" dirty="0" smtClean="0"/>
              <a:t>What strengths and challenges do you have in managing interpersonal relationships?</a:t>
            </a:r>
          </a:p>
          <a:p>
            <a:r>
              <a:rPr lang="en-US" dirty="0" smtClean="0"/>
              <a:t>What </a:t>
            </a:r>
            <a:r>
              <a:rPr lang="en-US" dirty="0"/>
              <a:t>o</a:t>
            </a:r>
            <a:r>
              <a:rPr lang="en-US" dirty="0" smtClean="0"/>
              <a:t>rganizational roles do you prefer and what is your orientation to power?</a:t>
            </a:r>
          </a:p>
          <a:p>
            <a:r>
              <a:rPr lang="en-US" dirty="0" smtClean="0"/>
              <a:t>How do you deal with conflict and stress? </a:t>
            </a:r>
          </a:p>
          <a:p>
            <a:r>
              <a:rPr lang="en-US" dirty="0" smtClean="0"/>
              <a:t>Do you think of yourself as a leader?</a:t>
            </a:r>
          </a:p>
          <a:p>
            <a:r>
              <a:rPr lang="en-US" dirty="0" smtClean="0"/>
              <a:t>How do you understand the influence of your gender, social &amp; cultural background on your career?   </a:t>
            </a:r>
            <a:endParaRPr lang="en-US" dirty="0"/>
          </a:p>
          <a:p>
            <a:endParaRPr lang="en-US" dirty="0" smtClean="0"/>
          </a:p>
        </p:txBody>
      </p:sp>
      <p:sp>
        <p:nvSpPr>
          <p:cNvPr id="2" name="Title 1"/>
          <p:cNvSpPr>
            <a:spLocks noGrp="1"/>
          </p:cNvSpPr>
          <p:nvPr>
            <p:ph type="title"/>
          </p:nvPr>
        </p:nvSpPr>
        <p:spPr/>
        <p:txBody>
          <a:bodyPr>
            <a:normAutofit/>
          </a:bodyPr>
          <a:lstStyle/>
          <a:p>
            <a:r>
              <a:rPr lang="en-US" dirty="0" smtClean="0"/>
              <a:t>Career Development</a:t>
            </a:r>
            <a:endParaRPr lang="en-US" dirty="0"/>
          </a:p>
        </p:txBody>
      </p:sp>
    </p:spTree>
    <p:extLst>
      <p:ext uri="{BB962C8B-B14F-4D97-AF65-F5344CB8AC3E}">
        <p14:creationId xmlns:p14="http://schemas.microsoft.com/office/powerpoint/2010/main" val="3497379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5715000"/>
            <a:ext cx="8229600" cy="457200"/>
          </a:xfrm>
        </p:spPr>
        <p:txBody>
          <a:bodyPr>
            <a:normAutofit fontScale="92500"/>
          </a:bodyPr>
          <a:lstStyle/>
          <a:p>
            <a:pPr algn="ctr" eaLnBrk="1" hangingPunct="1">
              <a:buFont typeface="Wingdings" pitchFamily="2" charset="2"/>
              <a:buNone/>
              <a:defRPr/>
            </a:pPr>
            <a:r>
              <a:rPr lang="en-US" sz="1800" b="1" smtClean="0"/>
              <a:t>Distal Attributes		Proximal Attributes	Leadership Criteria</a:t>
            </a:r>
          </a:p>
        </p:txBody>
      </p:sp>
      <p:sp>
        <p:nvSpPr>
          <p:cNvPr id="7170" name="Rectangle 2"/>
          <p:cNvSpPr>
            <a:spLocks noGrp="1" noRot="1" noChangeArrowheads="1"/>
          </p:cNvSpPr>
          <p:nvPr>
            <p:ph type="title"/>
          </p:nvPr>
        </p:nvSpPr>
        <p:spPr/>
        <p:txBody>
          <a:bodyPr>
            <a:normAutofit fontScale="90000"/>
          </a:bodyPr>
          <a:lstStyle/>
          <a:p>
            <a:pPr eaLnBrk="1" hangingPunct="1">
              <a:defRPr/>
            </a:pPr>
            <a:r>
              <a:rPr lang="en-US" sz="4000" dirty="0" smtClean="0"/>
              <a:t>Career Advancement &amp; Leadership: </a:t>
            </a:r>
          </a:p>
        </p:txBody>
      </p:sp>
      <p:sp>
        <p:nvSpPr>
          <p:cNvPr id="28676" name="Text Box 4"/>
          <p:cNvSpPr txBox="1">
            <a:spLocks noChangeArrowheads="1"/>
          </p:cNvSpPr>
          <p:nvPr/>
        </p:nvSpPr>
        <p:spPr bwMode="auto">
          <a:xfrm>
            <a:off x="1143000" y="3048000"/>
            <a:ext cx="10668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Cognitive Abilities</a:t>
            </a:r>
          </a:p>
        </p:txBody>
      </p:sp>
      <p:sp>
        <p:nvSpPr>
          <p:cNvPr id="28677" name="Text Box 5"/>
          <p:cNvSpPr txBox="1">
            <a:spLocks noChangeArrowheads="1"/>
          </p:cNvSpPr>
          <p:nvPr/>
        </p:nvSpPr>
        <p:spPr bwMode="auto">
          <a:xfrm>
            <a:off x="457200" y="4191000"/>
            <a:ext cx="1066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Personality</a:t>
            </a:r>
          </a:p>
        </p:txBody>
      </p:sp>
      <p:sp>
        <p:nvSpPr>
          <p:cNvPr id="28678" name="Text Box 6"/>
          <p:cNvSpPr txBox="1">
            <a:spLocks noChangeArrowheads="1"/>
          </p:cNvSpPr>
          <p:nvPr/>
        </p:nvSpPr>
        <p:spPr bwMode="auto">
          <a:xfrm>
            <a:off x="1828800" y="4114800"/>
            <a:ext cx="838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Motives  Values</a:t>
            </a:r>
          </a:p>
        </p:txBody>
      </p:sp>
      <p:sp>
        <p:nvSpPr>
          <p:cNvPr id="28679" name="Text Box 7"/>
          <p:cNvSpPr txBox="1">
            <a:spLocks noChangeArrowheads="1"/>
          </p:cNvSpPr>
          <p:nvPr/>
        </p:nvSpPr>
        <p:spPr bwMode="auto">
          <a:xfrm>
            <a:off x="3124200" y="4114800"/>
            <a:ext cx="8382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Problem Solving Skills</a:t>
            </a:r>
          </a:p>
        </p:txBody>
      </p:sp>
      <p:sp>
        <p:nvSpPr>
          <p:cNvPr id="28680" name="Text Box 8"/>
          <p:cNvSpPr txBox="1">
            <a:spLocks noChangeArrowheads="1"/>
          </p:cNvSpPr>
          <p:nvPr/>
        </p:nvSpPr>
        <p:spPr bwMode="auto">
          <a:xfrm>
            <a:off x="3733800" y="2971800"/>
            <a:ext cx="9906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Social Appraisal Skills</a:t>
            </a:r>
          </a:p>
        </p:txBody>
      </p:sp>
      <p:sp>
        <p:nvSpPr>
          <p:cNvPr id="28681" name="Text Box 9"/>
          <p:cNvSpPr txBox="1">
            <a:spLocks noChangeArrowheads="1"/>
          </p:cNvSpPr>
          <p:nvPr/>
        </p:nvSpPr>
        <p:spPr bwMode="auto">
          <a:xfrm>
            <a:off x="4419600" y="4038600"/>
            <a:ext cx="10668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Expertise Tacit Knowledge</a:t>
            </a:r>
          </a:p>
        </p:txBody>
      </p:sp>
      <p:sp>
        <p:nvSpPr>
          <p:cNvPr id="28682" name="Text Box 10"/>
          <p:cNvSpPr txBox="1">
            <a:spLocks noChangeArrowheads="1"/>
          </p:cNvSpPr>
          <p:nvPr/>
        </p:nvSpPr>
        <p:spPr bwMode="auto">
          <a:xfrm>
            <a:off x="3962400" y="1981200"/>
            <a:ext cx="3581400" cy="4048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b="1"/>
              <a:t>Leader's Operating Environment</a:t>
            </a:r>
          </a:p>
        </p:txBody>
      </p:sp>
      <p:sp>
        <p:nvSpPr>
          <p:cNvPr id="28683" name="Text Box 11"/>
          <p:cNvSpPr txBox="1">
            <a:spLocks noChangeArrowheads="1"/>
          </p:cNvSpPr>
          <p:nvPr/>
        </p:nvSpPr>
        <p:spPr bwMode="auto">
          <a:xfrm>
            <a:off x="5791200" y="3657600"/>
            <a:ext cx="1235075" cy="6191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600" b="1"/>
              <a:t>Leader Processes</a:t>
            </a:r>
          </a:p>
        </p:txBody>
      </p:sp>
      <p:sp>
        <p:nvSpPr>
          <p:cNvPr id="28684" name="Text Box 12"/>
          <p:cNvSpPr txBox="1">
            <a:spLocks noChangeArrowheads="1"/>
          </p:cNvSpPr>
          <p:nvPr/>
        </p:nvSpPr>
        <p:spPr bwMode="auto">
          <a:xfrm>
            <a:off x="7315200" y="4343400"/>
            <a:ext cx="1371600" cy="5556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Advancement &amp; Promotion</a:t>
            </a:r>
          </a:p>
        </p:txBody>
      </p:sp>
      <p:sp>
        <p:nvSpPr>
          <p:cNvPr id="28685" name="Text Box 13"/>
          <p:cNvSpPr txBox="1">
            <a:spLocks noChangeArrowheads="1"/>
          </p:cNvSpPr>
          <p:nvPr/>
        </p:nvSpPr>
        <p:spPr bwMode="auto">
          <a:xfrm>
            <a:off x="7315200" y="3733800"/>
            <a:ext cx="1371600" cy="342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Effectiveness</a:t>
            </a:r>
          </a:p>
        </p:txBody>
      </p:sp>
      <p:sp>
        <p:nvSpPr>
          <p:cNvPr id="28686" name="Text Box 14"/>
          <p:cNvSpPr txBox="1">
            <a:spLocks noChangeArrowheads="1"/>
          </p:cNvSpPr>
          <p:nvPr/>
        </p:nvSpPr>
        <p:spPr bwMode="auto">
          <a:xfrm>
            <a:off x="7315200" y="3048000"/>
            <a:ext cx="1371600" cy="342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r>
              <a:rPr lang="en-US" sz="1400" b="1"/>
              <a:t>Emergence</a:t>
            </a:r>
          </a:p>
        </p:txBody>
      </p:sp>
      <p:sp>
        <p:nvSpPr>
          <p:cNvPr id="28687" name="Oval 15"/>
          <p:cNvSpPr>
            <a:spLocks noChangeArrowheads="1"/>
          </p:cNvSpPr>
          <p:nvPr/>
        </p:nvSpPr>
        <p:spPr bwMode="auto">
          <a:xfrm>
            <a:off x="914400" y="2819400"/>
            <a:ext cx="1447800" cy="1371600"/>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688" name="Oval 16"/>
          <p:cNvSpPr>
            <a:spLocks noChangeArrowheads="1"/>
          </p:cNvSpPr>
          <p:nvPr/>
        </p:nvSpPr>
        <p:spPr bwMode="auto">
          <a:xfrm>
            <a:off x="381000" y="3657600"/>
            <a:ext cx="1447800" cy="1371600"/>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689" name="Oval 17"/>
          <p:cNvSpPr>
            <a:spLocks noChangeArrowheads="1"/>
          </p:cNvSpPr>
          <p:nvPr/>
        </p:nvSpPr>
        <p:spPr bwMode="auto">
          <a:xfrm>
            <a:off x="1447800" y="3657600"/>
            <a:ext cx="1447800" cy="1371600"/>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690" name="Oval 18"/>
          <p:cNvSpPr>
            <a:spLocks noChangeArrowheads="1"/>
          </p:cNvSpPr>
          <p:nvPr/>
        </p:nvSpPr>
        <p:spPr bwMode="auto">
          <a:xfrm>
            <a:off x="3048000" y="3657600"/>
            <a:ext cx="1447800" cy="1371600"/>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691" name="Oval 19"/>
          <p:cNvSpPr>
            <a:spLocks noChangeArrowheads="1"/>
          </p:cNvSpPr>
          <p:nvPr/>
        </p:nvSpPr>
        <p:spPr bwMode="auto">
          <a:xfrm>
            <a:off x="4038600" y="3657600"/>
            <a:ext cx="1447800" cy="1371600"/>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692" name="Oval 20"/>
          <p:cNvSpPr>
            <a:spLocks noChangeArrowheads="1"/>
          </p:cNvSpPr>
          <p:nvPr/>
        </p:nvSpPr>
        <p:spPr bwMode="auto">
          <a:xfrm>
            <a:off x="3505200" y="2819400"/>
            <a:ext cx="1447800" cy="1371600"/>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693" name="Line 21"/>
          <p:cNvSpPr>
            <a:spLocks noChangeShapeType="1"/>
          </p:cNvSpPr>
          <p:nvPr/>
        </p:nvSpPr>
        <p:spPr bwMode="auto">
          <a:xfrm>
            <a:off x="1600200" y="3962400"/>
            <a:ext cx="2590800" cy="0"/>
          </a:xfrm>
          <a:prstGeom prst="line">
            <a:avLst/>
          </a:prstGeom>
          <a:noFill/>
          <a:ln w="38100">
            <a:solidFill>
              <a:schemeClr val="bg2"/>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694" name="Line 22"/>
          <p:cNvSpPr>
            <a:spLocks noChangeShapeType="1"/>
          </p:cNvSpPr>
          <p:nvPr/>
        </p:nvSpPr>
        <p:spPr bwMode="auto">
          <a:xfrm>
            <a:off x="4267200" y="3962400"/>
            <a:ext cx="1600200" cy="0"/>
          </a:xfrm>
          <a:prstGeom prst="line">
            <a:avLst/>
          </a:prstGeom>
          <a:noFill/>
          <a:ln w="38100">
            <a:solidFill>
              <a:schemeClr val="bg2"/>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695" name="Line 23"/>
          <p:cNvSpPr>
            <a:spLocks noChangeShapeType="1"/>
          </p:cNvSpPr>
          <p:nvPr/>
        </p:nvSpPr>
        <p:spPr bwMode="auto">
          <a:xfrm>
            <a:off x="6858000" y="3962400"/>
            <a:ext cx="533400" cy="0"/>
          </a:xfrm>
          <a:prstGeom prst="line">
            <a:avLst/>
          </a:prstGeom>
          <a:noFill/>
          <a:ln w="38100">
            <a:solidFill>
              <a:schemeClr val="hlink"/>
            </a:solidFill>
            <a:round/>
            <a:headEnd/>
            <a:tailEnd type="triangle" w="lg" len="lg"/>
          </a:ln>
          <a:effectLst>
            <a:outerShdw dist="107763" dir="27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8696" name="Line 24"/>
          <p:cNvSpPr>
            <a:spLocks noChangeShapeType="1"/>
          </p:cNvSpPr>
          <p:nvPr/>
        </p:nvSpPr>
        <p:spPr bwMode="auto">
          <a:xfrm>
            <a:off x="6934200" y="4114800"/>
            <a:ext cx="457200" cy="457200"/>
          </a:xfrm>
          <a:prstGeom prst="line">
            <a:avLst/>
          </a:prstGeom>
          <a:noFill/>
          <a:ln w="38100">
            <a:solidFill>
              <a:schemeClr val="hlink"/>
            </a:solidFill>
            <a:round/>
            <a:headEnd/>
            <a:tailEnd type="triangle" w="lg" len="lg"/>
          </a:ln>
          <a:effectLst>
            <a:outerShdw dist="107763" dir="27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8697" name="Line 25"/>
          <p:cNvSpPr>
            <a:spLocks noChangeShapeType="1"/>
          </p:cNvSpPr>
          <p:nvPr/>
        </p:nvSpPr>
        <p:spPr bwMode="auto">
          <a:xfrm flipV="1">
            <a:off x="6934200" y="3276600"/>
            <a:ext cx="533400" cy="533400"/>
          </a:xfrm>
          <a:prstGeom prst="line">
            <a:avLst/>
          </a:prstGeom>
          <a:noFill/>
          <a:ln w="38100">
            <a:solidFill>
              <a:srgbClr val="FFCC00"/>
            </a:solidFill>
            <a:round/>
            <a:headEnd/>
            <a:tailEnd type="triangle" w="lg" len="lg"/>
          </a:ln>
          <a:effectLst>
            <a:outerShdw dist="107763" dir="27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8698" name="Line 26"/>
          <p:cNvSpPr>
            <a:spLocks noChangeShapeType="1"/>
          </p:cNvSpPr>
          <p:nvPr/>
        </p:nvSpPr>
        <p:spPr bwMode="auto">
          <a:xfrm flipH="1">
            <a:off x="4800600" y="2514600"/>
            <a:ext cx="152400" cy="381000"/>
          </a:xfrm>
          <a:prstGeom prst="line">
            <a:avLst/>
          </a:prstGeom>
          <a:noFill/>
          <a:ln w="38100">
            <a:solidFill>
              <a:schemeClr val="bg2"/>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699" name="Line 27"/>
          <p:cNvSpPr>
            <a:spLocks noChangeShapeType="1"/>
          </p:cNvSpPr>
          <p:nvPr/>
        </p:nvSpPr>
        <p:spPr bwMode="auto">
          <a:xfrm flipH="1">
            <a:off x="5410200" y="2514600"/>
            <a:ext cx="152400" cy="1295400"/>
          </a:xfrm>
          <a:prstGeom prst="line">
            <a:avLst/>
          </a:prstGeom>
          <a:noFill/>
          <a:ln w="38100">
            <a:solidFill>
              <a:schemeClr val="bg2"/>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700" name="Line 28"/>
          <p:cNvSpPr>
            <a:spLocks noChangeShapeType="1"/>
          </p:cNvSpPr>
          <p:nvPr/>
        </p:nvSpPr>
        <p:spPr bwMode="auto">
          <a:xfrm>
            <a:off x="6096000" y="2514600"/>
            <a:ext cx="304800" cy="914400"/>
          </a:xfrm>
          <a:prstGeom prst="line">
            <a:avLst/>
          </a:prstGeom>
          <a:noFill/>
          <a:ln w="38100">
            <a:solidFill>
              <a:schemeClr val="bg2"/>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701" name="Line 29"/>
          <p:cNvSpPr>
            <a:spLocks noChangeShapeType="1"/>
          </p:cNvSpPr>
          <p:nvPr/>
        </p:nvSpPr>
        <p:spPr bwMode="auto">
          <a:xfrm>
            <a:off x="6705600" y="2514600"/>
            <a:ext cx="304800" cy="533400"/>
          </a:xfrm>
          <a:prstGeom prst="line">
            <a:avLst/>
          </a:prstGeom>
          <a:noFill/>
          <a:ln w="38100">
            <a:solidFill>
              <a:schemeClr val="bg2"/>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8702" name="AutoShape 30"/>
          <p:cNvSpPr>
            <a:spLocks/>
          </p:cNvSpPr>
          <p:nvPr/>
        </p:nvSpPr>
        <p:spPr bwMode="auto">
          <a:xfrm rot="-5400000">
            <a:off x="1447800" y="4572000"/>
            <a:ext cx="381000" cy="1905000"/>
          </a:xfrm>
          <a:prstGeom prst="leftBrace">
            <a:avLst>
              <a:gd name="adj1" fmla="val 41667"/>
              <a:gd name="adj2" fmla="val 47046"/>
            </a:avLst>
          </a:prstGeom>
          <a:noFill/>
          <a:ln w="3810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703" name="AutoShape 31"/>
          <p:cNvSpPr>
            <a:spLocks/>
          </p:cNvSpPr>
          <p:nvPr/>
        </p:nvSpPr>
        <p:spPr bwMode="auto">
          <a:xfrm rot="-5400000">
            <a:off x="4343400" y="4572000"/>
            <a:ext cx="381000" cy="1905000"/>
          </a:xfrm>
          <a:prstGeom prst="leftBrace">
            <a:avLst>
              <a:gd name="adj1" fmla="val 41667"/>
              <a:gd name="adj2" fmla="val 47046"/>
            </a:avLst>
          </a:prstGeom>
          <a:noFill/>
          <a:ln w="3810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704" name="AutoShape 32"/>
          <p:cNvSpPr>
            <a:spLocks/>
          </p:cNvSpPr>
          <p:nvPr/>
        </p:nvSpPr>
        <p:spPr bwMode="auto">
          <a:xfrm rot="-5400000">
            <a:off x="7086600" y="4572000"/>
            <a:ext cx="381000" cy="1905000"/>
          </a:xfrm>
          <a:prstGeom prst="leftBrace">
            <a:avLst>
              <a:gd name="adj1" fmla="val 41667"/>
              <a:gd name="adj2" fmla="val 47046"/>
            </a:avLst>
          </a:prstGeom>
          <a:noFill/>
          <a:ln w="3810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01" name="Text Box 33"/>
          <p:cNvSpPr txBox="1">
            <a:spLocks noChangeArrowheads="1"/>
          </p:cNvSpPr>
          <p:nvPr/>
        </p:nvSpPr>
        <p:spPr bwMode="auto">
          <a:xfrm>
            <a:off x="533400" y="6172200"/>
            <a:ext cx="8153400" cy="457200"/>
          </a:xfrm>
          <a:prstGeom prst="rect">
            <a:avLst/>
          </a:prstGeom>
          <a:noFill/>
          <a:ln w="9525">
            <a:noFill/>
            <a:miter lim="800000"/>
            <a:headEnd/>
            <a:tailEnd/>
          </a:ln>
          <a:effectLst/>
        </p:spPr>
        <p:txBody>
          <a:bodyPr>
            <a:spAutoFit/>
          </a:bodyPr>
          <a:lstStyle/>
          <a:p>
            <a:pPr>
              <a:spcBef>
                <a:spcPct val="50000"/>
              </a:spcBef>
              <a:defRPr/>
            </a:pPr>
            <a:r>
              <a:rPr lang="en-US" sz="1200" b="1">
                <a:solidFill>
                  <a:schemeClr val="hlink"/>
                </a:solidFill>
                <a:effectLst>
                  <a:outerShdw blurRad="38100" dist="38100" dir="2700000" algn="tl">
                    <a:srgbClr val="000000"/>
                  </a:outerShdw>
                </a:effectLst>
              </a:rPr>
              <a:t>From: “Leader Traits and Attributes”, by S.J. Zaccaro, C. Kemp &amp; P. Bader , 2004, in J. Antonakis, A.T. Cianciolo, and R. J. Sternberg (Eds.), </a:t>
            </a:r>
            <a:r>
              <a:rPr lang="en-US" sz="1200" b="1" i="1">
                <a:solidFill>
                  <a:schemeClr val="hlink"/>
                </a:solidFill>
                <a:effectLst>
                  <a:outerShdw blurRad="38100" dist="38100" dir="2700000" algn="tl">
                    <a:srgbClr val="000000"/>
                  </a:outerShdw>
                </a:effectLst>
              </a:rPr>
              <a:t>The Nature of Leadership </a:t>
            </a:r>
            <a:r>
              <a:rPr lang="en-US" sz="1200" b="1">
                <a:solidFill>
                  <a:schemeClr val="hlink"/>
                </a:solidFill>
                <a:effectLst>
                  <a:outerShdw blurRad="38100" dist="38100" dir="2700000" algn="tl">
                    <a:srgbClr val="000000"/>
                  </a:outerShdw>
                </a:effectLst>
              </a:rPr>
              <a:t>(pg.122), Thousand Oaks, CA: Sage. Copyright 2004 by Sage Publications.</a:t>
            </a:r>
          </a:p>
        </p:txBody>
      </p:sp>
    </p:spTree>
    <p:extLst>
      <p:ext uri="{BB962C8B-B14F-4D97-AF65-F5344CB8AC3E}">
        <p14:creationId xmlns:p14="http://schemas.microsoft.com/office/powerpoint/2010/main" val="1527378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defRPr/>
            </a:pPr>
            <a:endParaRPr lang="en-US" dirty="0" smtClean="0"/>
          </a:p>
          <a:p>
            <a:pPr>
              <a:defRPr/>
            </a:pPr>
            <a:r>
              <a:rPr lang="en-US" dirty="0" smtClean="0"/>
              <a:t>Being aware of emotions</a:t>
            </a:r>
          </a:p>
          <a:p>
            <a:pPr>
              <a:defRPr/>
            </a:pPr>
            <a:r>
              <a:rPr lang="en-US" dirty="0" smtClean="0"/>
              <a:t>Identifying your own emotions</a:t>
            </a:r>
          </a:p>
          <a:p>
            <a:pPr>
              <a:defRPr/>
            </a:pPr>
            <a:r>
              <a:rPr lang="en-US" dirty="0" smtClean="0"/>
              <a:t>Identifying others emotions</a:t>
            </a:r>
          </a:p>
          <a:p>
            <a:pPr>
              <a:defRPr/>
            </a:pPr>
            <a:r>
              <a:rPr lang="en-US" dirty="0" smtClean="0"/>
              <a:t>Managing your own emotions</a:t>
            </a:r>
          </a:p>
          <a:p>
            <a:pPr>
              <a:defRPr/>
            </a:pPr>
            <a:r>
              <a:rPr lang="en-US" dirty="0" smtClean="0"/>
              <a:t>Managing others emotions</a:t>
            </a:r>
          </a:p>
          <a:p>
            <a:pPr>
              <a:defRPr/>
            </a:pPr>
            <a:r>
              <a:rPr lang="en-US" dirty="0" smtClean="0"/>
              <a:t>Using emotions to problem solve</a:t>
            </a:r>
          </a:p>
          <a:p>
            <a:pPr>
              <a:defRPr/>
            </a:pPr>
            <a:r>
              <a:rPr lang="en-US" dirty="0" smtClean="0"/>
              <a:t>Expressing emotions adaptively</a:t>
            </a:r>
            <a:endParaRPr lang="en-US" dirty="0"/>
          </a:p>
        </p:txBody>
      </p:sp>
      <p:sp>
        <p:nvSpPr>
          <p:cNvPr id="2" name="Title 1"/>
          <p:cNvSpPr>
            <a:spLocks noGrp="1"/>
          </p:cNvSpPr>
          <p:nvPr>
            <p:ph type="title"/>
          </p:nvPr>
        </p:nvSpPr>
        <p:spPr/>
        <p:txBody>
          <a:bodyPr>
            <a:normAutofit fontScale="90000"/>
          </a:bodyPr>
          <a:lstStyle/>
          <a:p>
            <a:pPr>
              <a:defRPr/>
            </a:pPr>
            <a:r>
              <a:rPr lang="en-US" dirty="0" smtClean="0"/>
              <a:t>Distal Attributes: Personality</a:t>
            </a:r>
            <a:r>
              <a:rPr lang="en-US" dirty="0"/>
              <a:t> </a:t>
            </a:r>
            <a:r>
              <a:rPr lang="en-US" dirty="0" smtClean="0"/>
              <a:t>&amp;  Emotional Intelligence</a:t>
            </a:r>
            <a:endParaRPr lang="en-US" dirty="0"/>
          </a:p>
        </p:txBody>
      </p:sp>
    </p:spTree>
    <p:extLst>
      <p:ext uri="{BB962C8B-B14F-4D97-AF65-F5344CB8AC3E}">
        <p14:creationId xmlns:p14="http://schemas.microsoft.com/office/powerpoint/2010/main" val="3740644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No more than moderate relationship between intelligence and leadership ability. Smart people tend to overestimate its importance. Practical Intelligence is key </a:t>
            </a:r>
            <a:r>
              <a:rPr lang="en-US" sz="1800" dirty="0"/>
              <a:t>(</a:t>
            </a:r>
            <a:r>
              <a:rPr lang="en-US" sz="1800" dirty="0" err="1"/>
              <a:t>Riggio</a:t>
            </a:r>
            <a:r>
              <a:rPr lang="en-US" sz="1800" dirty="0"/>
              <a:t>, Murphy &amp; </a:t>
            </a:r>
            <a:r>
              <a:rPr lang="en-US" sz="1800" dirty="0" err="1"/>
              <a:t>Pirozzolo</a:t>
            </a:r>
            <a:r>
              <a:rPr lang="en-US" sz="1800" dirty="0"/>
              <a:t>, 2002; </a:t>
            </a:r>
            <a:r>
              <a:rPr lang="en-US" sz="1800" dirty="0" err="1"/>
              <a:t>Spreitzer</a:t>
            </a:r>
            <a:r>
              <a:rPr lang="en-US" sz="1800" dirty="0"/>
              <a:t>, McCall &amp; Mahoney, 1997</a:t>
            </a:r>
            <a:r>
              <a:rPr lang="en-US" sz="1800" dirty="0" smtClean="0"/>
              <a:t>)….</a:t>
            </a:r>
          </a:p>
          <a:p>
            <a:endParaRPr lang="en-US" dirty="0"/>
          </a:p>
          <a:p>
            <a:r>
              <a:rPr lang="en-US" dirty="0" smtClean="0"/>
              <a:t>Motives and Values: Do you seek power for its own sake or to get something done? Wisdom from a Patient….</a:t>
            </a:r>
            <a:endParaRPr lang="en-US" dirty="0"/>
          </a:p>
        </p:txBody>
      </p:sp>
      <p:sp>
        <p:nvSpPr>
          <p:cNvPr id="3" name="Title 2"/>
          <p:cNvSpPr>
            <a:spLocks noGrp="1"/>
          </p:cNvSpPr>
          <p:nvPr>
            <p:ph type="title"/>
          </p:nvPr>
        </p:nvSpPr>
        <p:spPr/>
        <p:txBody>
          <a:bodyPr>
            <a:normAutofit fontScale="90000"/>
          </a:bodyPr>
          <a:lstStyle/>
          <a:p>
            <a:r>
              <a:rPr lang="en-US" dirty="0" smtClean="0"/>
              <a:t>Distal Attributes: Cognitive Ability &amp; Motives </a:t>
            </a:r>
            <a:endParaRPr lang="en-US" dirty="0"/>
          </a:p>
        </p:txBody>
      </p:sp>
    </p:spTree>
    <p:extLst>
      <p:ext uri="{BB962C8B-B14F-4D97-AF65-F5344CB8AC3E}">
        <p14:creationId xmlns:p14="http://schemas.microsoft.com/office/powerpoint/2010/main" val="890180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p:txBody>
          <a:bodyPr/>
          <a:lstStyle/>
          <a:p>
            <a:pPr eaLnBrk="1" hangingPunct="1">
              <a:lnSpc>
                <a:spcPct val="90000"/>
              </a:lnSpc>
              <a:defRPr/>
            </a:pPr>
            <a:endParaRPr lang="en-US" sz="2800" dirty="0" smtClean="0"/>
          </a:p>
          <a:p>
            <a:pPr eaLnBrk="1" hangingPunct="1">
              <a:lnSpc>
                <a:spcPct val="90000"/>
              </a:lnSpc>
              <a:defRPr/>
            </a:pPr>
            <a:r>
              <a:rPr lang="en-US" sz="2800" dirty="0" smtClean="0"/>
              <a:t>Cognitive complexity &amp; flexibility</a:t>
            </a:r>
          </a:p>
          <a:p>
            <a:pPr eaLnBrk="1" hangingPunct="1">
              <a:lnSpc>
                <a:spcPct val="90000"/>
              </a:lnSpc>
              <a:defRPr/>
            </a:pPr>
            <a:r>
              <a:rPr lang="en-US" sz="2800" dirty="0" smtClean="0"/>
              <a:t>Social intelligence</a:t>
            </a:r>
          </a:p>
          <a:p>
            <a:pPr eaLnBrk="1" hangingPunct="1">
              <a:lnSpc>
                <a:spcPct val="90000"/>
              </a:lnSpc>
              <a:defRPr/>
            </a:pPr>
            <a:r>
              <a:rPr lang="en-US" sz="2800" dirty="0" smtClean="0"/>
              <a:t>Emotional intelligence</a:t>
            </a:r>
          </a:p>
          <a:p>
            <a:pPr eaLnBrk="1" hangingPunct="1">
              <a:lnSpc>
                <a:spcPct val="90000"/>
              </a:lnSpc>
              <a:defRPr/>
            </a:pPr>
            <a:r>
              <a:rPr lang="en-US" sz="2800" dirty="0" smtClean="0"/>
              <a:t>Adaptability</a:t>
            </a:r>
          </a:p>
          <a:p>
            <a:pPr eaLnBrk="1" hangingPunct="1">
              <a:lnSpc>
                <a:spcPct val="90000"/>
              </a:lnSpc>
              <a:defRPr/>
            </a:pPr>
            <a:r>
              <a:rPr lang="en-US" sz="2800" dirty="0" smtClean="0"/>
              <a:t>Openness</a:t>
            </a:r>
          </a:p>
          <a:p>
            <a:pPr eaLnBrk="1" hangingPunct="1">
              <a:lnSpc>
                <a:spcPct val="90000"/>
              </a:lnSpc>
              <a:defRPr/>
            </a:pPr>
            <a:r>
              <a:rPr lang="en-US" sz="2800" dirty="0" smtClean="0"/>
              <a:t>Tolerance for ambiguity</a:t>
            </a:r>
          </a:p>
          <a:p>
            <a:pPr marL="0" indent="0" eaLnBrk="1" hangingPunct="1">
              <a:lnSpc>
                <a:spcPct val="90000"/>
              </a:lnSpc>
              <a:buNone/>
              <a:defRPr/>
            </a:pPr>
            <a:endParaRPr lang="en-US" sz="1600" dirty="0" smtClean="0"/>
          </a:p>
          <a:p>
            <a:pPr marL="0" indent="0" eaLnBrk="1" hangingPunct="1">
              <a:lnSpc>
                <a:spcPct val="90000"/>
              </a:lnSpc>
              <a:buNone/>
              <a:defRPr/>
            </a:pPr>
            <a:r>
              <a:rPr lang="en-US" sz="1600" dirty="0" smtClean="0"/>
              <a:t>(</a:t>
            </a:r>
            <a:r>
              <a:rPr lang="en-US" sz="1600" dirty="0" err="1" smtClean="0"/>
              <a:t>Zacarro</a:t>
            </a:r>
            <a:r>
              <a:rPr lang="en-US" sz="1600" dirty="0" smtClean="0"/>
              <a:t>, 2007)</a:t>
            </a:r>
          </a:p>
        </p:txBody>
      </p:sp>
      <p:sp>
        <p:nvSpPr>
          <p:cNvPr id="24578" name="Rectangle 2"/>
          <p:cNvSpPr>
            <a:spLocks noGrp="1" noRot="1" noChangeArrowheads="1"/>
          </p:cNvSpPr>
          <p:nvPr>
            <p:ph type="title"/>
          </p:nvPr>
        </p:nvSpPr>
        <p:spPr/>
        <p:txBody>
          <a:bodyPr>
            <a:normAutofit fontScale="90000"/>
          </a:bodyPr>
          <a:lstStyle/>
          <a:p>
            <a:pPr eaLnBrk="1" hangingPunct="1">
              <a:defRPr/>
            </a:pPr>
            <a:r>
              <a:rPr lang="en-US" sz="4000" smtClean="0"/>
              <a:t>Characteristics of Intelligence which Promote Change and Adaptation </a:t>
            </a:r>
          </a:p>
        </p:txBody>
      </p:sp>
    </p:spTree>
    <p:extLst>
      <p:ext uri="{BB962C8B-B14F-4D97-AF65-F5344CB8AC3E}">
        <p14:creationId xmlns:p14="http://schemas.microsoft.com/office/powerpoint/2010/main" val="404844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lstStyle/>
          <a:p>
            <a:pPr eaLnBrk="1" hangingPunct="1">
              <a:defRPr/>
            </a:pPr>
            <a:endParaRPr lang="en-US" dirty="0" smtClean="0"/>
          </a:p>
          <a:p>
            <a:pPr eaLnBrk="1" hangingPunct="1">
              <a:defRPr/>
            </a:pPr>
            <a:r>
              <a:rPr lang="en-US" dirty="0" smtClean="0"/>
              <a:t>How one formulates, makes and acts on decisions</a:t>
            </a:r>
          </a:p>
          <a:p>
            <a:pPr eaLnBrk="1" hangingPunct="1">
              <a:defRPr/>
            </a:pPr>
            <a:r>
              <a:rPr lang="en-US" dirty="0" smtClean="0"/>
              <a:t>Synthesis of wisdom, intelligence and creativity (WICS)</a:t>
            </a:r>
          </a:p>
          <a:p>
            <a:pPr eaLnBrk="1" hangingPunct="1">
              <a:defRPr/>
            </a:pPr>
            <a:r>
              <a:rPr lang="en-US" dirty="0" smtClean="0"/>
              <a:t>Some aspects of these traits may be modifiable, flexible and dynamic </a:t>
            </a:r>
          </a:p>
          <a:p>
            <a:pPr eaLnBrk="1" hangingPunct="1">
              <a:defRPr/>
            </a:pPr>
            <a:endParaRPr lang="en-US" dirty="0" smtClean="0"/>
          </a:p>
          <a:p>
            <a:pPr eaLnBrk="1" hangingPunct="1">
              <a:buFont typeface="Wingdings" pitchFamily="2" charset="2"/>
              <a:buNone/>
              <a:defRPr/>
            </a:pPr>
            <a:r>
              <a:rPr lang="en-US" sz="1800" dirty="0" smtClean="0"/>
              <a:t>(Sternberg, American Psychologist, 2007)</a:t>
            </a:r>
          </a:p>
          <a:p>
            <a:pPr eaLnBrk="1" hangingPunct="1">
              <a:defRPr/>
            </a:pPr>
            <a:endParaRPr lang="en-US" sz="1800" dirty="0" smtClean="0"/>
          </a:p>
          <a:p>
            <a:pPr eaLnBrk="1" hangingPunct="1">
              <a:buFont typeface="Wingdings" pitchFamily="2" charset="2"/>
              <a:buNone/>
              <a:defRPr/>
            </a:pPr>
            <a:endParaRPr lang="en-US" dirty="0" smtClean="0"/>
          </a:p>
        </p:txBody>
      </p:sp>
      <p:sp>
        <p:nvSpPr>
          <p:cNvPr id="5122" name="Rectangle 2"/>
          <p:cNvSpPr>
            <a:spLocks noGrp="1" noRot="1" noChangeArrowheads="1"/>
          </p:cNvSpPr>
          <p:nvPr>
            <p:ph type="title"/>
          </p:nvPr>
        </p:nvSpPr>
        <p:spPr/>
        <p:txBody>
          <a:bodyPr>
            <a:normAutofit fontScale="90000"/>
          </a:bodyPr>
          <a:lstStyle/>
          <a:p>
            <a:pPr eaLnBrk="1" hangingPunct="1">
              <a:defRPr/>
            </a:pPr>
            <a:r>
              <a:rPr lang="en-US" dirty="0" smtClean="0"/>
              <a:t>Proximal Attributes: Systems Model of Leadership</a:t>
            </a:r>
          </a:p>
        </p:txBody>
      </p:sp>
    </p:spTree>
    <p:extLst>
      <p:ext uri="{BB962C8B-B14F-4D97-AF65-F5344CB8AC3E}">
        <p14:creationId xmlns:p14="http://schemas.microsoft.com/office/powerpoint/2010/main" val="1764317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lstStyle/>
          <a:p>
            <a:pPr eaLnBrk="1" hangingPunct="1">
              <a:lnSpc>
                <a:spcPct val="90000"/>
              </a:lnSpc>
              <a:defRPr/>
            </a:pPr>
            <a:r>
              <a:rPr lang="en-US" smtClean="0"/>
              <a:t>Create a sense of mission</a:t>
            </a:r>
          </a:p>
          <a:p>
            <a:pPr eaLnBrk="1" hangingPunct="1">
              <a:lnSpc>
                <a:spcPct val="90000"/>
              </a:lnSpc>
              <a:defRPr/>
            </a:pPr>
            <a:r>
              <a:rPr lang="en-US" smtClean="0"/>
              <a:t>Motivate others to join them on the mission</a:t>
            </a:r>
          </a:p>
          <a:p>
            <a:pPr eaLnBrk="1" hangingPunct="1">
              <a:lnSpc>
                <a:spcPct val="90000"/>
              </a:lnSpc>
              <a:defRPr/>
            </a:pPr>
            <a:r>
              <a:rPr lang="en-US" smtClean="0"/>
              <a:t>Create an adaptive social architecture for their followers</a:t>
            </a:r>
          </a:p>
          <a:p>
            <a:pPr eaLnBrk="1" hangingPunct="1">
              <a:lnSpc>
                <a:spcPct val="90000"/>
              </a:lnSpc>
              <a:defRPr/>
            </a:pPr>
            <a:r>
              <a:rPr lang="en-US" smtClean="0"/>
              <a:t>Generate trust and optimism</a:t>
            </a:r>
          </a:p>
          <a:p>
            <a:pPr eaLnBrk="1" hangingPunct="1">
              <a:lnSpc>
                <a:spcPct val="90000"/>
              </a:lnSpc>
              <a:defRPr/>
            </a:pPr>
            <a:r>
              <a:rPr lang="en-US" smtClean="0"/>
              <a:t>Develop other leaders</a:t>
            </a:r>
          </a:p>
          <a:p>
            <a:pPr eaLnBrk="1" hangingPunct="1">
              <a:lnSpc>
                <a:spcPct val="90000"/>
              </a:lnSpc>
              <a:defRPr/>
            </a:pPr>
            <a:r>
              <a:rPr lang="en-US" smtClean="0"/>
              <a:t>Get results</a:t>
            </a:r>
          </a:p>
          <a:p>
            <a:pPr eaLnBrk="1" hangingPunct="1">
              <a:lnSpc>
                <a:spcPct val="90000"/>
              </a:lnSpc>
              <a:buFont typeface="Wingdings" pitchFamily="2" charset="2"/>
              <a:buNone/>
              <a:defRPr/>
            </a:pPr>
            <a:endParaRPr lang="en-US" sz="2000" smtClean="0"/>
          </a:p>
          <a:p>
            <a:pPr eaLnBrk="1" hangingPunct="1">
              <a:lnSpc>
                <a:spcPct val="90000"/>
              </a:lnSpc>
              <a:buFont typeface="Wingdings" pitchFamily="2" charset="2"/>
              <a:buNone/>
              <a:defRPr/>
            </a:pPr>
            <a:r>
              <a:rPr lang="en-US" sz="2000" smtClean="0"/>
              <a:t>(Bennis, American Psychologist, 2007)</a:t>
            </a:r>
          </a:p>
        </p:txBody>
      </p:sp>
      <p:sp>
        <p:nvSpPr>
          <p:cNvPr id="4098" name="Rectangle 2"/>
          <p:cNvSpPr>
            <a:spLocks noGrp="1" noRot="1" noChangeArrowheads="1"/>
          </p:cNvSpPr>
          <p:nvPr>
            <p:ph type="title"/>
          </p:nvPr>
        </p:nvSpPr>
        <p:spPr/>
        <p:txBody>
          <a:bodyPr/>
          <a:lstStyle/>
          <a:p>
            <a:pPr eaLnBrk="1" hangingPunct="1">
              <a:defRPr/>
            </a:pPr>
            <a:r>
              <a:rPr lang="en-US" smtClean="0"/>
              <a:t>Effective Leaders</a:t>
            </a:r>
          </a:p>
        </p:txBody>
      </p:sp>
    </p:spTree>
    <p:extLst>
      <p:ext uri="{BB962C8B-B14F-4D97-AF65-F5344CB8AC3E}">
        <p14:creationId xmlns:p14="http://schemas.microsoft.com/office/powerpoint/2010/main" val="350903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normAutofit lnSpcReduction="10000"/>
          </a:bodyPr>
          <a:lstStyle/>
          <a:p>
            <a:pPr eaLnBrk="1" hangingPunct="1">
              <a:lnSpc>
                <a:spcPct val="80000"/>
              </a:lnSpc>
              <a:defRPr/>
            </a:pPr>
            <a:endParaRPr lang="en-US" sz="2400" dirty="0" smtClean="0"/>
          </a:p>
          <a:p>
            <a:pPr eaLnBrk="1" hangingPunct="1">
              <a:lnSpc>
                <a:spcPct val="80000"/>
              </a:lnSpc>
              <a:defRPr/>
            </a:pPr>
            <a:r>
              <a:rPr lang="en-US" sz="2400" dirty="0" smtClean="0"/>
              <a:t>Unrealistic-Optimism </a:t>
            </a:r>
            <a:r>
              <a:rPr lang="en-US" sz="1800" dirty="0" smtClean="0"/>
              <a:t>(I am so smart and effective I can do what I want)</a:t>
            </a:r>
          </a:p>
          <a:p>
            <a:pPr eaLnBrk="1" hangingPunct="1">
              <a:lnSpc>
                <a:spcPct val="80000"/>
              </a:lnSpc>
              <a:defRPr/>
            </a:pPr>
            <a:r>
              <a:rPr lang="en-US" sz="2400" dirty="0" smtClean="0"/>
              <a:t>Egocentrism </a:t>
            </a:r>
            <a:r>
              <a:rPr lang="en-US" sz="1800" dirty="0" smtClean="0"/>
              <a:t>(I am the only one who matters, not the people who rely on me for leadership)</a:t>
            </a:r>
          </a:p>
          <a:p>
            <a:pPr eaLnBrk="1" hangingPunct="1">
              <a:lnSpc>
                <a:spcPct val="80000"/>
              </a:lnSpc>
              <a:defRPr/>
            </a:pPr>
            <a:r>
              <a:rPr lang="en-US" sz="2400" dirty="0" smtClean="0"/>
              <a:t>Omniscience </a:t>
            </a:r>
            <a:r>
              <a:rPr lang="en-US" sz="1800" dirty="0" smtClean="0"/>
              <a:t>(I know everything… and as a result you do not recognize your limitations) </a:t>
            </a:r>
          </a:p>
          <a:p>
            <a:pPr eaLnBrk="1" hangingPunct="1">
              <a:lnSpc>
                <a:spcPct val="80000"/>
              </a:lnSpc>
              <a:defRPr/>
            </a:pPr>
            <a:r>
              <a:rPr lang="en-US" sz="2400" dirty="0" smtClean="0"/>
              <a:t>Omnipotence </a:t>
            </a:r>
            <a:r>
              <a:rPr lang="en-US" sz="1800" dirty="0" smtClean="0"/>
              <a:t>(I am so powerful I can do what I want)</a:t>
            </a:r>
          </a:p>
          <a:p>
            <a:pPr eaLnBrk="1" hangingPunct="1">
              <a:lnSpc>
                <a:spcPct val="80000"/>
              </a:lnSpc>
              <a:defRPr/>
            </a:pPr>
            <a:r>
              <a:rPr lang="en-US" sz="2400" dirty="0" smtClean="0"/>
              <a:t>Invulnerability </a:t>
            </a:r>
            <a:r>
              <a:rPr lang="en-US" sz="1800" dirty="0" smtClean="0"/>
              <a:t>(I can get away with anything because I am too clever to be caught)</a:t>
            </a:r>
          </a:p>
          <a:p>
            <a:pPr eaLnBrk="1" hangingPunct="1">
              <a:lnSpc>
                <a:spcPct val="80000"/>
              </a:lnSpc>
              <a:defRPr/>
            </a:pPr>
            <a:r>
              <a:rPr lang="en-US" sz="2400" dirty="0" smtClean="0"/>
              <a:t>Moral Disengagement</a:t>
            </a:r>
            <a:r>
              <a:rPr lang="en-US" sz="1600" dirty="0" smtClean="0"/>
              <a:t> </a:t>
            </a:r>
            <a:r>
              <a:rPr lang="en-US" sz="1800" dirty="0" smtClean="0"/>
              <a:t>(Ceasing to view leadership in moral terms but only in terms of what is expedient)  </a:t>
            </a:r>
          </a:p>
          <a:p>
            <a:pPr eaLnBrk="1" hangingPunct="1">
              <a:lnSpc>
                <a:spcPct val="80000"/>
              </a:lnSpc>
              <a:buFont typeface="Wingdings" pitchFamily="2" charset="2"/>
              <a:buNone/>
              <a:defRPr/>
            </a:pPr>
            <a:endParaRPr lang="en-US" sz="1600" dirty="0" smtClean="0"/>
          </a:p>
          <a:p>
            <a:pPr eaLnBrk="1" hangingPunct="1">
              <a:lnSpc>
                <a:spcPct val="80000"/>
              </a:lnSpc>
              <a:buFont typeface="Wingdings" pitchFamily="2" charset="2"/>
              <a:buNone/>
              <a:defRPr/>
            </a:pPr>
            <a:endParaRPr lang="en-US" sz="1600" dirty="0" smtClean="0"/>
          </a:p>
          <a:p>
            <a:pPr eaLnBrk="1" hangingPunct="1">
              <a:lnSpc>
                <a:spcPct val="80000"/>
              </a:lnSpc>
              <a:buFont typeface="Wingdings" pitchFamily="2" charset="2"/>
              <a:buNone/>
              <a:defRPr/>
            </a:pPr>
            <a:endParaRPr lang="en-US" sz="1600" dirty="0" smtClean="0"/>
          </a:p>
          <a:p>
            <a:pPr eaLnBrk="1" hangingPunct="1">
              <a:lnSpc>
                <a:spcPct val="80000"/>
              </a:lnSpc>
              <a:buFont typeface="Wingdings" pitchFamily="2" charset="2"/>
              <a:buNone/>
              <a:defRPr/>
            </a:pPr>
            <a:r>
              <a:rPr lang="en-US" sz="1600" dirty="0" smtClean="0"/>
              <a:t>(Bandura, 1999; Sternberg, 2007)</a:t>
            </a:r>
          </a:p>
          <a:p>
            <a:pPr eaLnBrk="1" hangingPunct="1">
              <a:lnSpc>
                <a:spcPct val="80000"/>
              </a:lnSpc>
              <a:buFont typeface="Wingdings" pitchFamily="2" charset="2"/>
              <a:buNone/>
              <a:defRPr/>
            </a:pPr>
            <a:r>
              <a:rPr lang="en-US" sz="2400" dirty="0" smtClean="0"/>
              <a:t> </a:t>
            </a:r>
          </a:p>
        </p:txBody>
      </p:sp>
      <p:sp>
        <p:nvSpPr>
          <p:cNvPr id="6146" name="Rectangle 2"/>
          <p:cNvSpPr>
            <a:spLocks noGrp="1" noRot="1" noChangeArrowheads="1"/>
          </p:cNvSpPr>
          <p:nvPr>
            <p:ph type="title"/>
          </p:nvPr>
        </p:nvSpPr>
        <p:spPr/>
        <p:txBody>
          <a:bodyPr>
            <a:normAutofit/>
          </a:bodyPr>
          <a:lstStyle/>
          <a:p>
            <a:pPr eaLnBrk="1" hangingPunct="1">
              <a:defRPr/>
            </a:pPr>
            <a:r>
              <a:rPr lang="en-US" sz="4000" dirty="0" smtClean="0"/>
              <a:t>Smart but Foolish Leaders</a:t>
            </a:r>
          </a:p>
        </p:txBody>
      </p:sp>
    </p:spTree>
    <p:extLst>
      <p:ext uri="{BB962C8B-B14F-4D97-AF65-F5344CB8AC3E}">
        <p14:creationId xmlns:p14="http://schemas.microsoft.com/office/powerpoint/2010/main" val="3692475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a:lstStyle/>
          <a:p>
            <a:pPr eaLnBrk="1" hangingPunct="1">
              <a:buFont typeface="Wingdings" pitchFamily="2" charset="2"/>
              <a:buNone/>
              <a:defRPr/>
            </a:pPr>
            <a:r>
              <a:rPr lang="en-US" smtClean="0"/>
              <a:t> 	</a:t>
            </a:r>
          </a:p>
          <a:p>
            <a:pPr eaLnBrk="1" hangingPunct="1">
              <a:buFont typeface="Wingdings" pitchFamily="2" charset="2"/>
              <a:buNone/>
              <a:defRPr/>
            </a:pPr>
            <a:r>
              <a:rPr lang="en-US" smtClean="0"/>
              <a:t>	</a:t>
            </a:r>
            <a:r>
              <a:rPr lang="en-US" sz="2400" smtClean="0"/>
              <a:t>Wise leaders skillfully balance the interest of all of the stakeholders, including their own interests, those of their followers, and the organization. They also recognize the need to align the interest of their group with those of other stakeholders. Wise leaders understand that what might appear to be a prudent course of action over the short term may not be so over the long-term (Sternberg, 2007)</a:t>
            </a:r>
          </a:p>
        </p:txBody>
      </p:sp>
      <p:sp>
        <p:nvSpPr>
          <p:cNvPr id="13314" name="Rectangle 2"/>
          <p:cNvSpPr>
            <a:spLocks noGrp="1" noRot="1" noChangeArrowheads="1"/>
          </p:cNvSpPr>
          <p:nvPr>
            <p:ph type="title"/>
          </p:nvPr>
        </p:nvSpPr>
        <p:spPr/>
        <p:txBody>
          <a:bodyPr/>
          <a:lstStyle/>
          <a:p>
            <a:pPr eaLnBrk="1" hangingPunct="1">
              <a:defRPr/>
            </a:pPr>
            <a:r>
              <a:rPr lang="en-US" smtClean="0"/>
              <a:t>Wise Leaders</a:t>
            </a:r>
          </a:p>
        </p:txBody>
      </p:sp>
    </p:spTree>
    <p:extLst>
      <p:ext uri="{BB962C8B-B14F-4D97-AF65-F5344CB8AC3E}">
        <p14:creationId xmlns:p14="http://schemas.microsoft.com/office/powerpoint/2010/main" val="3224335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normAutofit fontScale="92500" lnSpcReduction="10000"/>
          </a:bodyPr>
          <a:lstStyle/>
          <a:p>
            <a:pPr eaLnBrk="1" hangingPunct="1">
              <a:defRPr/>
            </a:pPr>
            <a:endParaRPr lang="en-US" sz="1600" dirty="0" smtClean="0"/>
          </a:p>
          <a:p>
            <a:pPr eaLnBrk="1" hangingPunct="1">
              <a:defRPr/>
            </a:pPr>
            <a:r>
              <a:rPr lang="en-US" sz="2400" dirty="0" smtClean="0"/>
              <a:t>Do not define a problem the way everyone else does</a:t>
            </a:r>
          </a:p>
          <a:p>
            <a:pPr eaLnBrk="1" hangingPunct="1">
              <a:defRPr/>
            </a:pPr>
            <a:r>
              <a:rPr lang="en-US" sz="2400" dirty="0" smtClean="0"/>
              <a:t>Are willing to analyze whether their solution is best</a:t>
            </a:r>
          </a:p>
          <a:p>
            <a:pPr eaLnBrk="1" hangingPunct="1">
              <a:defRPr/>
            </a:pPr>
            <a:r>
              <a:rPr lang="en-US" sz="2400" dirty="0" smtClean="0"/>
              <a:t>Sell their solution</a:t>
            </a:r>
          </a:p>
          <a:p>
            <a:pPr eaLnBrk="1" hangingPunct="1">
              <a:defRPr/>
            </a:pPr>
            <a:r>
              <a:rPr lang="en-US" sz="2400" dirty="0" smtClean="0"/>
              <a:t>Recognize how knowledge can help and hinder creativity</a:t>
            </a:r>
          </a:p>
          <a:p>
            <a:pPr eaLnBrk="1" hangingPunct="1">
              <a:defRPr/>
            </a:pPr>
            <a:r>
              <a:rPr lang="en-US" sz="2400" dirty="0" smtClean="0"/>
              <a:t>Take sensible risks</a:t>
            </a:r>
          </a:p>
          <a:p>
            <a:pPr eaLnBrk="1" hangingPunct="1">
              <a:defRPr/>
            </a:pPr>
            <a:r>
              <a:rPr lang="en-US" sz="2400" dirty="0" smtClean="0"/>
              <a:t>Are willing to surmount obstacles</a:t>
            </a:r>
          </a:p>
          <a:p>
            <a:pPr eaLnBrk="1" hangingPunct="1">
              <a:defRPr/>
            </a:pPr>
            <a:r>
              <a:rPr lang="en-US" sz="2400" dirty="0" smtClean="0"/>
              <a:t>Believe in their ability to accomplish the task at hand</a:t>
            </a:r>
          </a:p>
          <a:p>
            <a:pPr eaLnBrk="1" hangingPunct="1">
              <a:defRPr/>
            </a:pPr>
            <a:r>
              <a:rPr lang="en-US" sz="2400" dirty="0" smtClean="0"/>
              <a:t>Tolerate ambiguity</a:t>
            </a:r>
          </a:p>
          <a:p>
            <a:pPr eaLnBrk="1" hangingPunct="1">
              <a:defRPr/>
            </a:pPr>
            <a:r>
              <a:rPr lang="en-US" sz="2400" dirty="0" smtClean="0"/>
              <a:t>Find extrinsic rewards for things they are intrinsically motivated to do</a:t>
            </a:r>
          </a:p>
          <a:p>
            <a:pPr eaLnBrk="1" hangingPunct="1">
              <a:defRPr/>
            </a:pPr>
            <a:r>
              <a:rPr lang="en-US" sz="2400" dirty="0" smtClean="0"/>
              <a:t>Continue to grow intellectually </a:t>
            </a:r>
          </a:p>
          <a:p>
            <a:pPr eaLnBrk="1" hangingPunct="1">
              <a:defRPr/>
            </a:pPr>
            <a:endParaRPr lang="en-US" sz="2000" dirty="0" smtClean="0"/>
          </a:p>
          <a:p>
            <a:pPr eaLnBrk="1" hangingPunct="1">
              <a:defRPr/>
            </a:pPr>
            <a:endParaRPr lang="en-US" sz="2800" dirty="0" smtClean="0"/>
          </a:p>
          <a:p>
            <a:pPr eaLnBrk="1" hangingPunct="1">
              <a:defRPr/>
            </a:pPr>
            <a:endParaRPr lang="en-US" sz="2800" dirty="0" smtClean="0"/>
          </a:p>
        </p:txBody>
      </p:sp>
      <p:sp>
        <p:nvSpPr>
          <p:cNvPr id="15362" name="Rectangle 2"/>
          <p:cNvSpPr>
            <a:spLocks noGrp="1" noRot="1" noChangeArrowheads="1"/>
          </p:cNvSpPr>
          <p:nvPr>
            <p:ph type="title"/>
          </p:nvPr>
        </p:nvSpPr>
        <p:spPr/>
        <p:txBody>
          <a:bodyPr/>
          <a:lstStyle/>
          <a:p>
            <a:pPr eaLnBrk="1" hangingPunct="1">
              <a:defRPr/>
            </a:pPr>
            <a:r>
              <a:rPr lang="en-US" smtClean="0"/>
              <a:t>Creative Leaders</a:t>
            </a:r>
          </a:p>
        </p:txBody>
      </p:sp>
    </p:spTree>
    <p:extLst>
      <p:ext uri="{BB962C8B-B14F-4D97-AF65-F5344CB8AC3E}">
        <p14:creationId xmlns:p14="http://schemas.microsoft.com/office/powerpoint/2010/main" val="3206951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pPr eaLnBrk="1" hangingPunct="1">
              <a:defRPr/>
            </a:pPr>
            <a:r>
              <a:rPr lang="en-US" smtClean="0"/>
              <a:t>Effectiveness is impacted by situational factors not under leader control </a:t>
            </a:r>
          </a:p>
          <a:p>
            <a:pPr eaLnBrk="1" hangingPunct="1">
              <a:defRPr/>
            </a:pPr>
            <a:endParaRPr lang="en-US" smtClean="0"/>
          </a:p>
          <a:p>
            <a:pPr eaLnBrk="1" hangingPunct="1">
              <a:defRPr/>
            </a:pPr>
            <a:r>
              <a:rPr lang="en-US" smtClean="0"/>
              <a:t>Situations shape how leaders behave</a:t>
            </a:r>
            <a:r>
              <a:rPr lang="en-US" sz="1600" smtClean="0"/>
              <a:t> </a:t>
            </a:r>
            <a:endParaRPr lang="en-US" smtClean="0"/>
          </a:p>
          <a:p>
            <a:pPr eaLnBrk="1" hangingPunct="1">
              <a:defRPr/>
            </a:pPr>
            <a:endParaRPr lang="en-US" smtClean="0"/>
          </a:p>
          <a:p>
            <a:pPr eaLnBrk="1" hangingPunct="1">
              <a:defRPr/>
            </a:pPr>
            <a:r>
              <a:rPr lang="en-US" smtClean="0"/>
              <a:t>Situations influence the consequences of leader behavior </a:t>
            </a:r>
            <a:r>
              <a:rPr lang="en-US" sz="1600" smtClean="0"/>
              <a:t>(an effective leadership style in one situation may not be in another)</a:t>
            </a:r>
            <a:endParaRPr lang="en-US" smtClean="0"/>
          </a:p>
        </p:txBody>
      </p:sp>
      <p:sp>
        <p:nvSpPr>
          <p:cNvPr id="11266" name="Rectangle 2"/>
          <p:cNvSpPr>
            <a:spLocks noGrp="1" noRot="1" noChangeArrowheads="1"/>
          </p:cNvSpPr>
          <p:nvPr>
            <p:ph type="title"/>
          </p:nvPr>
        </p:nvSpPr>
        <p:spPr/>
        <p:txBody>
          <a:bodyPr>
            <a:normAutofit fontScale="90000"/>
          </a:bodyPr>
          <a:lstStyle/>
          <a:p>
            <a:pPr eaLnBrk="1" hangingPunct="1">
              <a:defRPr/>
            </a:pPr>
            <a:r>
              <a:rPr lang="en-US" sz="4000" smtClean="0"/>
              <a:t>The Role of Situation in Leadership</a:t>
            </a:r>
            <a:br>
              <a:rPr lang="en-US" sz="4000" smtClean="0"/>
            </a:br>
            <a:endParaRPr lang="en-US" sz="4000" smtClean="0"/>
          </a:p>
        </p:txBody>
      </p:sp>
    </p:spTree>
    <p:extLst>
      <p:ext uri="{BB962C8B-B14F-4D97-AF65-F5344CB8AC3E}">
        <p14:creationId xmlns:p14="http://schemas.microsoft.com/office/powerpoint/2010/main" val="655307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p:txBody>
          <a:bodyPr/>
          <a:lstStyle/>
          <a:p>
            <a:pPr eaLnBrk="1" hangingPunct="1">
              <a:defRPr/>
            </a:pPr>
            <a:r>
              <a:rPr lang="en-US" smtClean="0"/>
              <a:t>Leadership depends upon the situation</a:t>
            </a:r>
          </a:p>
          <a:p>
            <a:pPr eaLnBrk="1" hangingPunct="1">
              <a:defRPr/>
            </a:pPr>
            <a:r>
              <a:rPr lang="en-US" smtClean="0"/>
              <a:t>Leadership is a process not a person</a:t>
            </a:r>
          </a:p>
          <a:p>
            <a:pPr eaLnBrk="1" hangingPunct="1">
              <a:defRPr/>
            </a:pPr>
            <a:r>
              <a:rPr lang="en-US" smtClean="0"/>
              <a:t>The process involves motivating others</a:t>
            </a:r>
          </a:p>
          <a:p>
            <a:pPr eaLnBrk="1" hangingPunct="1">
              <a:defRPr/>
            </a:pPr>
            <a:r>
              <a:rPr lang="en-US" smtClean="0"/>
              <a:t>Incentives…both intrinsic and extrinsic matter</a:t>
            </a:r>
          </a:p>
          <a:p>
            <a:pPr eaLnBrk="1" hangingPunct="1">
              <a:defRPr/>
            </a:pPr>
            <a:r>
              <a:rPr lang="en-US" smtClean="0"/>
              <a:t>Collaboration in pursuit of a goal</a:t>
            </a:r>
          </a:p>
          <a:p>
            <a:pPr eaLnBrk="1" hangingPunct="1">
              <a:defRPr/>
            </a:pPr>
            <a:r>
              <a:rPr lang="en-US" smtClean="0"/>
              <a:t>“Great Things” are in the minds of leaders and followers and may not be desired by all </a:t>
            </a:r>
          </a:p>
        </p:txBody>
      </p:sp>
      <p:sp>
        <p:nvSpPr>
          <p:cNvPr id="9218" name="Rectangle 2"/>
          <p:cNvSpPr>
            <a:spLocks noGrp="1" noRot="1" noChangeArrowheads="1"/>
          </p:cNvSpPr>
          <p:nvPr>
            <p:ph type="title"/>
          </p:nvPr>
        </p:nvSpPr>
        <p:spPr/>
        <p:txBody>
          <a:bodyPr>
            <a:normAutofit fontScale="90000"/>
          </a:bodyPr>
          <a:lstStyle/>
          <a:p>
            <a:pPr eaLnBrk="1" hangingPunct="1">
              <a:defRPr/>
            </a:pPr>
            <a:r>
              <a:rPr lang="en-US" sz="4000" smtClean="0"/>
              <a:t>The Role of Situation in Leadership</a:t>
            </a:r>
            <a:br>
              <a:rPr lang="en-US" sz="4000" smtClean="0"/>
            </a:br>
            <a:r>
              <a:rPr lang="en-US" sz="1800" smtClean="0"/>
              <a:t>(Vroom and Jago, 2007)</a:t>
            </a:r>
            <a:endParaRPr lang="en-US" sz="4000" smtClean="0"/>
          </a:p>
        </p:txBody>
      </p:sp>
    </p:spTree>
    <p:extLst>
      <p:ext uri="{BB962C8B-B14F-4D97-AF65-F5344CB8AC3E}">
        <p14:creationId xmlns:p14="http://schemas.microsoft.com/office/powerpoint/2010/main" val="360642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normAutofit lnSpcReduction="10000"/>
          </a:bodyPr>
          <a:lstStyle/>
          <a:p>
            <a:pPr eaLnBrk="1" hangingPunct="1">
              <a:lnSpc>
                <a:spcPct val="90000"/>
              </a:lnSpc>
              <a:defRPr/>
            </a:pPr>
            <a:r>
              <a:rPr lang="en-US" sz="2400" smtClean="0"/>
              <a:t>Followers play an active role in constructing leadership relationships</a:t>
            </a:r>
          </a:p>
          <a:p>
            <a:pPr eaLnBrk="1" hangingPunct="1">
              <a:lnSpc>
                <a:spcPct val="90000"/>
              </a:lnSpc>
              <a:defRPr/>
            </a:pPr>
            <a:endParaRPr lang="en-US" sz="2400" smtClean="0"/>
          </a:p>
          <a:p>
            <a:pPr eaLnBrk="1" hangingPunct="1">
              <a:lnSpc>
                <a:spcPct val="90000"/>
              </a:lnSpc>
              <a:defRPr/>
            </a:pPr>
            <a:r>
              <a:rPr lang="en-US" sz="2400" smtClean="0"/>
              <a:t>Empowering the leader and influencing behavior</a:t>
            </a:r>
          </a:p>
          <a:p>
            <a:pPr eaLnBrk="1" hangingPunct="1">
              <a:lnSpc>
                <a:spcPct val="90000"/>
              </a:lnSpc>
              <a:defRPr/>
            </a:pPr>
            <a:endParaRPr lang="en-US" sz="2400" smtClean="0"/>
          </a:p>
          <a:p>
            <a:pPr eaLnBrk="1" hangingPunct="1">
              <a:lnSpc>
                <a:spcPct val="90000"/>
              </a:lnSpc>
              <a:defRPr/>
            </a:pPr>
            <a:r>
              <a:rPr lang="en-US" sz="2400" smtClean="0"/>
              <a:t>Determining the consequences of the leadership relationship</a:t>
            </a:r>
          </a:p>
          <a:p>
            <a:pPr eaLnBrk="1" hangingPunct="1">
              <a:lnSpc>
                <a:spcPct val="90000"/>
              </a:lnSpc>
              <a:defRPr/>
            </a:pPr>
            <a:endParaRPr lang="en-US" sz="2400" smtClean="0"/>
          </a:p>
          <a:p>
            <a:pPr eaLnBrk="1" hangingPunct="1">
              <a:lnSpc>
                <a:spcPct val="90000"/>
              </a:lnSpc>
              <a:defRPr/>
            </a:pPr>
            <a:r>
              <a:rPr lang="en-US" sz="2400" smtClean="0"/>
              <a:t>Successful leadership may be understood as the fit or match between a leaders traits, style  and orientation and follower maturity and situational challenges </a:t>
            </a:r>
          </a:p>
          <a:p>
            <a:pPr eaLnBrk="1" hangingPunct="1">
              <a:lnSpc>
                <a:spcPct val="90000"/>
              </a:lnSpc>
              <a:buFont typeface="Wingdings" pitchFamily="2" charset="2"/>
              <a:buNone/>
              <a:defRPr/>
            </a:pPr>
            <a:endParaRPr lang="en-US" sz="1400" smtClean="0"/>
          </a:p>
          <a:p>
            <a:pPr eaLnBrk="1" hangingPunct="1">
              <a:lnSpc>
                <a:spcPct val="90000"/>
              </a:lnSpc>
              <a:buFont typeface="Wingdings" pitchFamily="2" charset="2"/>
              <a:buNone/>
              <a:defRPr/>
            </a:pPr>
            <a:r>
              <a:rPr lang="en-US" sz="1400" smtClean="0"/>
              <a:t>(Avolio, 2007)</a:t>
            </a:r>
          </a:p>
        </p:txBody>
      </p:sp>
      <p:sp>
        <p:nvSpPr>
          <p:cNvPr id="12290" name="Rectangle 2"/>
          <p:cNvSpPr>
            <a:spLocks noGrp="1" noRot="1" noChangeArrowheads="1"/>
          </p:cNvSpPr>
          <p:nvPr>
            <p:ph type="title"/>
          </p:nvPr>
        </p:nvSpPr>
        <p:spPr/>
        <p:txBody>
          <a:bodyPr/>
          <a:lstStyle/>
          <a:p>
            <a:pPr eaLnBrk="1" hangingPunct="1">
              <a:defRPr/>
            </a:pPr>
            <a:r>
              <a:rPr lang="en-US" smtClean="0"/>
              <a:t>The Role of Followers</a:t>
            </a:r>
          </a:p>
        </p:txBody>
      </p:sp>
    </p:spTree>
    <p:extLst>
      <p:ext uri="{BB962C8B-B14F-4D97-AF65-F5344CB8AC3E}">
        <p14:creationId xmlns:p14="http://schemas.microsoft.com/office/powerpoint/2010/main" val="1766647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endParaRPr lang="en-US" dirty="0" smtClean="0"/>
          </a:p>
          <a:p>
            <a:pPr>
              <a:defRPr/>
            </a:pPr>
            <a:r>
              <a:rPr lang="en-US" dirty="0" smtClean="0"/>
              <a:t>Briefly describe your leadership style </a:t>
            </a:r>
          </a:p>
          <a:p>
            <a:pPr>
              <a:defRPr/>
            </a:pPr>
            <a:r>
              <a:rPr lang="en-US" dirty="0" smtClean="0"/>
              <a:t>What could get in the way of you being a wise leader? </a:t>
            </a:r>
          </a:p>
          <a:p>
            <a:pPr>
              <a:defRPr/>
            </a:pPr>
            <a:r>
              <a:rPr lang="en-US" dirty="0" smtClean="0"/>
              <a:t>What is one concern you have about being a leader.</a:t>
            </a:r>
          </a:p>
          <a:p>
            <a:pPr>
              <a:defRPr/>
            </a:pPr>
            <a:r>
              <a:rPr lang="en-US" dirty="0" smtClean="0"/>
              <a:t>What do you want feedback about?</a:t>
            </a:r>
            <a:endParaRPr lang="en-US" dirty="0"/>
          </a:p>
        </p:txBody>
      </p:sp>
      <p:sp>
        <p:nvSpPr>
          <p:cNvPr id="2" name="Title 1"/>
          <p:cNvSpPr>
            <a:spLocks noGrp="1"/>
          </p:cNvSpPr>
          <p:nvPr>
            <p:ph type="title"/>
          </p:nvPr>
        </p:nvSpPr>
        <p:spPr/>
        <p:txBody>
          <a:bodyPr>
            <a:normAutofit/>
          </a:bodyPr>
          <a:lstStyle/>
          <a:p>
            <a:pPr>
              <a:defRPr/>
            </a:pPr>
            <a:r>
              <a:rPr lang="en-US" dirty="0" smtClean="0"/>
              <a:t>What kind of leader are you? </a:t>
            </a:r>
            <a:endParaRPr lang="en-US" sz="2400" dirty="0"/>
          </a:p>
        </p:txBody>
      </p:sp>
    </p:spTree>
    <p:extLst>
      <p:ext uri="{BB962C8B-B14F-4D97-AF65-F5344CB8AC3E}">
        <p14:creationId xmlns:p14="http://schemas.microsoft.com/office/powerpoint/2010/main" val="3522137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pPr eaLnBrk="1" hangingPunct="1">
              <a:defRPr/>
            </a:pPr>
            <a:r>
              <a:rPr lang="en-US" dirty="0" smtClean="0"/>
              <a:t>Academy for Faculty Development: Personality Factors &amp;  Career Development </a:t>
            </a:r>
          </a:p>
        </p:txBody>
      </p:sp>
      <p:sp>
        <p:nvSpPr>
          <p:cNvPr id="2051" name="Rectangle 3"/>
          <p:cNvSpPr>
            <a:spLocks noGrp="1" noChangeArrowheads="1"/>
          </p:cNvSpPr>
          <p:nvPr>
            <p:ph type="subTitle" idx="1"/>
          </p:nvPr>
        </p:nvSpPr>
        <p:spPr/>
        <p:txBody>
          <a:bodyPr>
            <a:normAutofit fontScale="85000" lnSpcReduction="20000"/>
          </a:bodyPr>
          <a:lstStyle/>
          <a:p>
            <a:pPr eaLnBrk="1" hangingPunct="1">
              <a:lnSpc>
                <a:spcPct val="90000"/>
              </a:lnSpc>
              <a:defRPr/>
            </a:pPr>
            <a:r>
              <a:rPr lang="en-US" sz="2400" dirty="0" smtClean="0"/>
              <a:t>Stephen Brady, Ph.D.</a:t>
            </a:r>
          </a:p>
          <a:p>
            <a:pPr eaLnBrk="1" hangingPunct="1">
              <a:lnSpc>
                <a:spcPct val="90000"/>
              </a:lnSpc>
              <a:defRPr/>
            </a:pPr>
            <a:r>
              <a:rPr lang="en-US" sz="2400" dirty="0" smtClean="0"/>
              <a:t>Director, Mental Health Counseling and Behavioral Medicine </a:t>
            </a:r>
          </a:p>
          <a:p>
            <a:pPr eaLnBrk="1" hangingPunct="1">
              <a:lnSpc>
                <a:spcPct val="90000"/>
              </a:lnSpc>
              <a:defRPr/>
            </a:pPr>
            <a:r>
              <a:rPr lang="en-US" sz="2400" dirty="0" smtClean="0"/>
              <a:t>Associate Professor of Psychiatry, BUSM</a:t>
            </a:r>
          </a:p>
          <a:p>
            <a:pPr eaLnBrk="1" hangingPunct="1">
              <a:lnSpc>
                <a:spcPct val="90000"/>
              </a:lnSpc>
              <a:defRPr/>
            </a:pPr>
            <a:r>
              <a:rPr lang="en-US" sz="2400" dirty="0" err="1" smtClean="0"/>
              <a:t>sbrady@bu.edu</a:t>
            </a:r>
            <a:endParaRPr lang="en-US" sz="2400" dirty="0" smtClean="0"/>
          </a:p>
          <a:p>
            <a:pPr eaLnBrk="1" hangingPunct="1">
              <a:lnSpc>
                <a:spcPct val="90000"/>
              </a:lnSpc>
              <a:defRPr/>
            </a:pPr>
            <a:endParaRPr lang="en-US" sz="2400" dirty="0" smtClean="0"/>
          </a:p>
        </p:txBody>
      </p:sp>
    </p:spTree>
    <p:extLst>
      <p:ext uri="{BB962C8B-B14F-4D97-AF65-F5344CB8AC3E}">
        <p14:creationId xmlns:p14="http://schemas.microsoft.com/office/powerpoint/2010/main" val="19509560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140</TotalTime>
  <Words>998</Words>
  <Application>Microsoft Office PowerPoint</Application>
  <PresentationFormat>On-screen Show (4:3)</PresentationFormat>
  <Paragraphs>179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Concourse</vt:lpstr>
      <vt:lpstr>Academy for Faculty Advancement: Personality Factors &amp;  Career Development </vt:lpstr>
      <vt:lpstr>Objectives</vt:lpstr>
      <vt:lpstr>The Sixteen Personality Factor Questionnaire (16PF)  </vt:lpstr>
      <vt:lpstr>The Sixteen Personality Factor Questionnaire (16PF)</vt:lpstr>
      <vt:lpstr>The Sixteen Personality Factor Questionnaire (16PF)</vt:lpstr>
      <vt:lpstr>Discussion of 16 PF Results: </vt:lpstr>
      <vt:lpstr>Career Development</vt:lpstr>
      <vt:lpstr>Career Advancement &amp; Leadership: </vt:lpstr>
      <vt:lpstr>Distal Attributes: Personality &amp;  Emotional Intelligence</vt:lpstr>
      <vt:lpstr>Distal Attributes: Cognitive Ability &amp; Motives </vt:lpstr>
      <vt:lpstr>Characteristics of Intelligence which Promote Change and Adaptation </vt:lpstr>
      <vt:lpstr>Proximal Attributes: Systems Model of Leadership</vt:lpstr>
      <vt:lpstr>Effective Leaders</vt:lpstr>
      <vt:lpstr>Smart but Foolish Leaders</vt:lpstr>
      <vt:lpstr>Wise Leaders</vt:lpstr>
      <vt:lpstr>Creative Leaders</vt:lpstr>
      <vt:lpstr>The Role of Situation in Leadership </vt:lpstr>
      <vt:lpstr>The Role of Situation in Leadership (Vroom and Jago, 2007)</vt:lpstr>
      <vt:lpstr>The Role of Followers</vt:lpstr>
      <vt:lpstr>What kind of leader are you? </vt:lpstr>
      <vt:lpstr>Academy for Faculty Development: Personality Factors &amp;  Career Development </vt:lpstr>
    </vt:vector>
  </TitlesOfParts>
  <Company>Boston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Leadership Forum Leadership Attributes</dc:title>
  <dc:creator>Brady, Stephen M</dc:creator>
  <cp:lastModifiedBy>Robina Moghtader Bhasin</cp:lastModifiedBy>
  <cp:revision>16</cp:revision>
  <dcterms:created xsi:type="dcterms:W3CDTF">2011-03-23T10:54:56Z</dcterms:created>
  <dcterms:modified xsi:type="dcterms:W3CDTF">2013-10-21T14:49:12Z</dcterms:modified>
</cp:coreProperties>
</file>