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68" r:id="rId5"/>
    <p:sldId id="259" r:id="rId6"/>
    <p:sldId id="260" r:id="rId7"/>
    <p:sldId id="267"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DB8C-7F61-48E6-9483-3B3A3E8FD9E7}"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10617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2DB8C-7F61-48E6-9483-3B3A3E8FD9E7}"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380184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2DB8C-7F61-48E6-9483-3B3A3E8FD9E7}"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56227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2DB8C-7F61-48E6-9483-3B3A3E8FD9E7}"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307736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2DB8C-7F61-48E6-9483-3B3A3E8FD9E7}"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39050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2DB8C-7F61-48E6-9483-3B3A3E8FD9E7}"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171440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2DB8C-7F61-48E6-9483-3B3A3E8FD9E7}"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20077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2DB8C-7F61-48E6-9483-3B3A3E8FD9E7}"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49244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2DB8C-7F61-48E6-9483-3B3A3E8FD9E7}"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142849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2DB8C-7F61-48E6-9483-3B3A3E8FD9E7}"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89301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2DB8C-7F61-48E6-9483-3B3A3E8FD9E7}"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64B50-57B0-4ECA-85A7-21764ED3A15D}" type="slidenum">
              <a:rPr lang="en-US" smtClean="0"/>
              <a:t>‹#›</a:t>
            </a:fld>
            <a:endParaRPr lang="en-US"/>
          </a:p>
        </p:txBody>
      </p:sp>
    </p:spTree>
    <p:extLst>
      <p:ext uri="{BB962C8B-B14F-4D97-AF65-F5344CB8AC3E}">
        <p14:creationId xmlns:p14="http://schemas.microsoft.com/office/powerpoint/2010/main" val="240536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2DB8C-7F61-48E6-9483-3B3A3E8FD9E7}" type="datetimeFigureOut">
              <a:rPr lang="en-US" smtClean="0"/>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64B50-57B0-4ECA-85A7-21764ED3A15D}" type="slidenum">
              <a:rPr lang="en-US" smtClean="0"/>
              <a:t>‹#›</a:t>
            </a:fld>
            <a:endParaRPr lang="en-US"/>
          </a:p>
        </p:txBody>
      </p:sp>
    </p:spTree>
    <p:extLst>
      <p:ext uri="{BB962C8B-B14F-4D97-AF65-F5344CB8AC3E}">
        <p14:creationId xmlns:p14="http://schemas.microsoft.com/office/powerpoint/2010/main" val="2300067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IDP – what it can do for you </a:t>
            </a:r>
            <a:r>
              <a:rPr lang="en-US" b="1" dirty="0" smtClean="0"/>
              <a:t>(and </a:t>
            </a:r>
            <a:r>
              <a:rPr lang="en-US" b="1" dirty="0"/>
              <a:t>your </a:t>
            </a:r>
            <a:r>
              <a:rPr lang="en-US" b="1" dirty="0" smtClean="0"/>
              <a:t>trainees)</a:t>
            </a:r>
            <a:endParaRPr lang="en-US" b="1" dirty="0"/>
          </a:p>
        </p:txBody>
      </p:sp>
      <p:sp>
        <p:nvSpPr>
          <p:cNvPr id="3" name="Subtitle 2"/>
          <p:cNvSpPr>
            <a:spLocks noGrp="1"/>
          </p:cNvSpPr>
          <p:nvPr>
            <p:ph type="subTitle" idx="1"/>
          </p:nvPr>
        </p:nvSpPr>
        <p:spPr/>
        <p:txBody>
          <a:bodyPr/>
          <a:lstStyle/>
          <a:p>
            <a:r>
              <a:rPr lang="en-US" dirty="0" smtClean="0"/>
              <a:t>Linda Hyman</a:t>
            </a:r>
          </a:p>
          <a:p>
            <a:r>
              <a:rPr lang="en-US" dirty="0" smtClean="0"/>
              <a:t>Lauren Celano</a:t>
            </a:r>
          </a:p>
          <a:p>
            <a:r>
              <a:rPr lang="en-US" dirty="0" smtClean="0"/>
              <a:t>October 27, 2013</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9634" y="152400"/>
            <a:ext cx="1872442"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382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18148"/>
            <a:ext cx="8366250" cy="633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4383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1035050"/>
            <a:ext cx="6381750" cy="478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68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smtClean="0"/>
              <a:t>The IDP: what can it do for you?</a:t>
            </a:r>
            <a:endParaRPr lang="en-US" b="1" dirty="0"/>
          </a:p>
        </p:txBody>
      </p:sp>
      <p:sp>
        <p:nvSpPr>
          <p:cNvPr id="3" name="Subtitle 2"/>
          <p:cNvSpPr>
            <a:spLocks noGrp="1"/>
          </p:cNvSpPr>
          <p:nvPr>
            <p:ph type="subTitle" idx="1"/>
          </p:nvPr>
        </p:nvSpPr>
        <p:spPr>
          <a:xfrm>
            <a:off x="1143000" y="2133600"/>
            <a:ext cx="7315200" cy="4267200"/>
          </a:xfrm>
        </p:spPr>
        <p:txBody>
          <a:bodyPr>
            <a:normAutofit fontScale="92500" lnSpcReduction="20000"/>
          </a:bodyPr>
          <a:lstStyle/>
          <a:p>
            <a:pPr marL="457200" indent="-457200" algn="l">
              <a:buFont typeface="Arial" panose="020B0604020202020204" pitchFamily="34" charset="0"/>
              <a:buChar char="•"/>
            </a:pPr>
            <a:r>
              <a:rPr lang="en-US" dirty="0" smtClean="0"/>
              <a:t>Can ensure you are compliant with NIH regulations</a:t>
            </a:r>
          </a:p>
          <a:p>
            <a:pPr marL="457200" indent="-457200" algn="l">
              <a:buFont typeface="Arial" panose="020B0604020202020204" pitchFamily="34" charset="0"/>
              <a:buChar char="•"/>
            </a:pPr>
            <a:r>
              <a:rPr lang="en-US" dirty="0" smtClean="0"/>
              <a:t>Can make you a better mentor</a:t>
            </a:r>
          </a:p>
          <a:p>
            <a:pPr marL="457200" indent="-457200" algn="l">
              <a:buFont typeface="Arial" panose="020B0604020202020204" pitchFamily="34" charset="0"/>
              <a:buChar char="•"/>
            </a:pPr>
            <a:r>
              <a:rPr lang="en-US" dirty="0" smtClean="0"/>
              <a:t>Can assist your trainees in fulfilling their goals</a:t>
            </a:r>
          </a:p>
          <a:p>
            <a:pPr marL="457200" indent="-457200" algn="l">
              <a:buFont typeface="Arial" panose="020B0604020202020204" pitchFamily="34" charset="0"/>
              <a:buChar char="•"/>
            </a:pPr>
            <a:r>
              <a:rPr lang="en-US" dirty="0" smtClean="0"/>
              <a:t>Can assist you in ensuring trainees are accountable</a:t>
            </a:r>
          </a:p>
          <a:p>
            <a:pPr marL="457200" indent="-457200" algn="l">
              <a:buFont typeface="Arial" panose="020B0604020202020204" pitchFamily="34" charset="0"/>
              <a:buChar char="•"/>
            </a:pPr>
            <a:r>
              <a:rPr lang="en-US" dirty="0" smtClean="0"/>
              <a:t>Can help provide a positive working environment which makes for happy and </a:t>
            </a:r>
            <a:r>
              <a:rPr lang="en-US" dirty="0" smtClean="0"/>
              <a:t>productive  </a:t>
            </a:r>
            <a:r>
              <a:rPr lang="en-US" dirty="0" smtClean="0"/>
              <a:t>trainees</a:t>
            </a:r>
          </a:p>
          <a:p>
            <a:pPr marL="457200" indent="-457200" algn="l">
              <a:buFont typeface="Arial" panose="020B0604020202020204" pitchFamily="34" charset="0"/>
              <a:buChar char="•"/>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187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39762"/>
          </a:xfrm>
        </p:spPr>
        <p:txBody>
          <a:bodyPr>
            <a:normAutofit fontScale="90000"/>
          </a:bodyPr>
          <a:lstStyle/>
          <a:p>
            <a:r>
              <a:rPr lang="en-US" b="1" dirty="0" smtClean="0"/>
              <a:t> </a:t>
            </a:r>
            <a:r>
              <a:rPr lang="en-US" sz="4000" b="1" dirty="0" smtClean="0"/>
              <a:t>Individual </a:t>
            </a:r>
            <a:r>
              <a:rPr lang="en-US" sz="4000" b="1" dirty="0" smtClean="0"/>
              <a:t>Development Plan</a:t>
            </a:r>
            <a:endParaRPr lang="en-US" sz="4000" b="1"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marL="0" indent="0">
              <a:buNone/>
            </a:pPr>
            <a:r>
              <a:rPr lang="en-US" dirty="0" smtClean="0"/>
              <a:t>Not new – used extensively in business and in government – for example (from the FDA):</a:t>
            </a:r>
          </a:p>
          <a:p>
            <a:pPr lvl="1"/>
            <a:endParaRPr lang="en-US" dirty="0"/>
          </a:p>
          <a:p>
            <a:pPr lvl="1"/>
            <a:r>
              <a:rPr lang="en-US" dirty="0" smtClean="0"/>
              <a:t>A clear statement of an employee's career goals, </a:t>
            </a:r>
          </a:p>
          <a:p>
            <a:pPr lvl="1"/>
            <a:r>
              <a:rPr lang="en-US" dirty="0" smtClean="0"/>
              <a:t>A map for attaining goals that specifies immediate and long-range developmental needs, </a:t>
            </a:r>
          </a:p>
          <a:p>
            <a:pPr lvl="1"/>
            <a:r>
              <a:rPr lang="en-US" dirty="0" smtClean="0"/>
              <a:t>An individually-tailored action plan to develop specific competencies (knowledge and skills) needed to improve performance in present position or to prepare for new responsibilities, </a:t>
            </a:r>
          </a:p>
          <a:p>
            <a:pPr lvl="1"/>
            <a:r>
              <a:rPr lang="en-US" dirty="0" smtClean="0"/>
              <a:t>A written plan for scheduling and managing an employee's development, </a:t>
            </a:r>
          </a:p>
          <a:p>
            <a:pPr lvl="1"/>
            <a:r>
              <a:rPr lang="en-US" dirty="0" smtClean="0"/>
              <a:t>A tool for a supervisor to estimate resources needed for employee development training, </a:t>
            </a:r>
          </a:p>
          <a:p>
            <a:pPr lvl="1"/>
            <a:r>
              <a:rPr lang="en-US" dirty="0" smtClean="0"/>
              <a:t>An agreement between the employee and supervisor based on funds available to meet the employee's and the organization's goals and </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862"/>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03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lgn="ctr">
              <a:buNone/>
            </a:pPr>
            <a:r>
              <a:rPr lang="en-US" sz="4600" b="1" dirty="0" smtClean="0"/>
              <a:t>Why </a:t>
            </a:r>
            <a:r>
              <a:rPr lang="en-US" sz="4600" b="1" dirty="0" smtClean="0"/>
              <a:t>the focus on an IDP now? </a:t>
            </a:r>
          </a:p>
          <a:p>
            <a:pPr marL="0" indent="0" algn="ctr">
              <a:buNone/>
            </a:pPr>
            <a:endParaRPr lang="en-US" b="1" dirty="0" smtClean="0"/>
          </a:p>
          <a:p>
            <a:pPr marL="0" indent="0">
              <a:buNone/>
            </a:pPr>
            <a:r>
              <a:rPr lang="en-US" dirty="0" smtClean="0"/>
              <a:t>July 23, 2013 – </a:t>
            </a:r>
          </a:p>
          <a:p>
            <a:pPr marL="0" indent="0">
              <a:buNone/>
            </a:pPr>
            <a:r>
              <a:rPr lang="en-US" dirty="0" smtClean="0"/>
              <a:t>NIH: </a:t>
            </a:r>
            <a:r>
              <a:rPr lang="en-US" dirty="0"/>
              <a:t>NIH Encourages Institutions to Develop Individual Development Plans for Graduate Students and Postdoctoral Researchers </a:t>
            </a:r>
          </a:p>
          <a:p>
            <a:pPr marL="0" indent="0">
              <a:buNone/>
            </a:pPr>
            <a:r>
              <a:rPr lang="en-US" dirty="0"/>
              <a:t>Notice Number: NOT-OD-13-093 </a:t>
            </a:r>
            <a:br>
              <a:rPr lang="en-US" dirty="0"/>
            </a:br>
            <a:endParaRPr lang="en-US" dirty="0"/>
          </a:p>
          <a:p>
            <a:pPr marL="0" indent="0">
              <a:buNone/>
            </a:pPr>
            <a:r>
              <a:rPr lang="en-US" dirty="0" smtClean="0"/>
              <a:t>The </a:t>
            </a:r>
            <a:r>
              <a:rPr lang="en-US" dirty="0"/>
              <a:t>purpose of this Guide Notice is to announce that NIH </a:t>
            </a:r>
            <a:r>
              <a:rPr lang="en-US" sz="2800" dirty="0"/>
              <a:t>encourages </a:t>
            </a:r>
            <a:r>
              <a:rPr lang="en-US" dirty="0"/>
              <a:t>institutions to assist graduate students and postdoctoral researchers to achieve their career goals within the biomedical research workforce through the use of Individual Development Plans (IDPs). Institutions are encouraged to report on this in all progress reports submitted on/after October 1, 2014, using the Research Performance Progress Report (RPPR).</a:t>
            </a:r>
          </a:p>
          <a:p>
            <a:pPr marL="0" indent="0">
              <a:buNone/>
            </a:pPr>
            <a:endParaRPr lang="en-US" dirty="0" smtClean="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9525" y="123092"/>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057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968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0370"/>
            <a:ext cx="8458199" cy="6345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809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we prepared</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  Are yo</a:t>
            </a:r>
            <a:r>
              <a:rPr lang="en-US" dirty="0" smtClean="0"/>
              <a:t>u thinking…….</a:t>
            </a:r>
          </a:p>
          <a:p>
            <a:pPr marL="0" indent="0">
              <a:buNone/>
            </a:pPr>
            <a:r>
              <a:rPr lang="en-US" dirty="0"/>
              <a:t>	</a:t>
            </a:r>
            <a:r>
              <a:rPr lang="en-US" dirty="0" smtClean="0"/>
              <a:t>when I was in grad school I had to…….</a:t>
            </a:r>
          </a:p>
          <a:p>
            <a:pPr marL="0" indent="0">
              <a:buNone/>
            </a:pPr>
            <a:r>
              <a:rPr lang="en-US" dirty="0"/>
              <a:t>	</a:t>
            </a:r>
            <a:r>
              <a:rPr lang="en-US" dirty="0" smtClean="0"/>
              <a:t>my PI would never let me out of the lab……</a:t>
            </a:r>
          </a:p>
          <a:p>
            <a:pPr marL="0" indent="0">
              <a:buNone/>
            </a:pPr>
            <a:r>
              <a:rPr lang="en-US" dirty="0"/>
              <a:t>	</a:t>
            </a:r>
            <a:r>
              <a:rPr lang="en-US" dirty="0" smtClean="0"/>
              <a:t>your job is to make me famous……..</a:t>
            </a:r>
          </a:p>
          <a:p>
            <a:pPr marL="0" indent="0">
              <a:buNone/>
            </a:pPr>
            <a:r>
              <a:rPr lang="en-US" dirty="0"/>
              <a:t>	</a:t>
            </a:r>
            <a:endParaRPr lang="en-US" dirty="0"/>
          </a:p>
          <a:p>
            <a:pPr marL="0" indent="0">
              <a:buNone/>
            </a:pPr>
            <a:r>
              <a:rPr lang="en-US" dirty="0" smtClean="0"/>
              <a:t>2.  We </a:t>
            </a:r>
            <a:r>
              <a:rPr lang="en-US" dirty="0"/>
              <a:t>operate in the </a:t>
            </a:r>
            <a:r>
              <a:rPr lang="en-US" dirty="0" err="1"/>
              <a:t>apprentainship</a:t>
            </a:r>
            <a:r>
              <a:rPr lang="en-US" dirty="0"/>
              <a:t> model and we’re very good at preparing trainees for jobs in academic research…but is that where they end up? </a:t>
            </a:r>
          </a:p>
          <a:p>
            <a:pPr marL="0" indent="0">
              <a:buNone/>
            </a:pP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030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are they now? </a:t>
            </a:r>
            <a:endParaRPr lang="en-US" b="1" dirty="0"/>
          </a:p>
        </p:txBody>
      </p:sp>
      <p:sp>
        <p:nvSpPr>
          <p:cNvPr id="3" name="Content Placeholder 2"/>
          <p:cNvSpPr>
            <a:spLocks noGrp="1"/>
          </p:cNvSpPr>
          <p:nvPr>
            <p:ph idx="1"/>
          </p:nvPr>
        </p:nvSpPr>
        <p:spPr>
          <a:xfrm>
            <a:off x="838200" y="4876800"/>
            <a:ext cx="7234237" cy="1676400"/>
          </a:xfrm>
        </p:spPr>
        <p:txBody>
          <a:bodyPr>
            <a:normAutofit fontScale="85000" lnSpcReduction="10000"/>
          </a:bodyPr>
          <a:lstStyle/>
          <a:p>
            <a:pPr marL="0" indent="0">
              <a:buNone/>
            </a:pPr>
            <a:r>
              <a:rPr lang="en-US" sz="2000" b="1" dirty="0" smtClean="0"/>
              <a:t>RESULTS</a:t>
            </a:r>
            <a:r>
              <a:rPr lang="en-US" sz="2000" dirty="0" smtClean="0"/>
              <a:t>.  In </a:t>
            </a:r>
            <a:r>
              <a:rPr lang="en-US" sz="2000" dirty="0"/>
              <a:t>2011, GMS compiled data on position outcomes of trainees, drawing from a variety of local and university-wide resources (GMS data, Alumni Association data, Development Office data, T32 outcome data</a:t>
            </a:r>
            <a:r>
              <a:rPr lang="en-US" sz="2000" dirty="0" smtClean="0"/>
              <a:t>).</a:t>
            </a:r>
            <a:r>
              <a:rPr lang="en-US" sz="2000" b="1" dirty="0"/>
              <a:t> : </a:t>
            </a:r>
            <a:r>
              <a:rPr lang="en-US" sz="2000" dirty="0"/>
              <a:t>the distribution is  similar to that reported by the NIH working group.  Notably, our graduates seem to choose careers in industry</a:t>
            </a:r>
            <a:endParaRPr lang="en-US" sz="2000" dirty="0"/>
          </a:p>
          <a:p>
            <a:pPr marL="0" indent="0">
              <a:buNone/>
            </a:pPr>
            <a:r>
              <a:rPr lang="en-US" sz="2000" dirty="0" smtClean="0"/>
              <a:t>The </a:t>
            </a:r>
            <a:r>
              <a:rPr lang="en-US" sz="2000" dirty="0"/>
              <a:t>data is 52% complete (of the 583 graduates we have data for 305). </a:t>
            </a:r>
          </a:p>
        </p:txBody>
      </p:sp>
      <p:graphicFrame>
        <p:nvGraphicFramePr>
          <p:cNvPr id="4" name="Table 3"/>
          <p:cNvGraphicFramePr>
            <a:graphicFrameLocks noGrp="1"/>
          </p:cNvGraphicFramePr>
          <p:nvPr>
            <p:extLst>
              <p:ext uri="{D42A27DB-BD31-4B8C-83A1-F6EECF244321}">
                <p14:modId xmlns:p14="http://schemas.microsoft.com/office/powerpoint/2010/main" val="682745174"/>
              </p:ext>
            </p:extLst>
          </p:nvPr>
        </p:nvGraphicFramePr>
        <p:xfrm>
          <a:off x="838199" y="1371602"/>
          <a:ext cx="7386637" cy="3505201"/>
        </p:xfrm>
        <a:graphic>
          <a:graphicData uri="http://schemas.openxmlformats.org/drawingml/2006/table">
            <a:tbl>
              <a:tblPr firstRow="1" firstCol="1" bandRow="1">
                <a:tableStyleId>{5C22544A-7EE6-4342-B048-85BDC9FD1C3A}</a:tableStyleId>
              </a:tblPr>
              <a:tblGrid>
                <a:gridCol w="3102787"/>
                <a:gridCol w="2081871"/>
                <a:gridCol w="2201979"/>
              </a:tblGrid>
              <a:tr h="261920">
                <a:tc>
                  <a:txBody>
                    <a:bodyPr/>
                    <a:lstStyle/>
                    <a:p>
                      <a:pPr marL="0" marR="0">
                        <a:lnSpc>
                          <a:spcPct val="115000"/>
                        </a:lnSpc>
                        <a:spcBef>
                          <a:spcPts val="0"/>
                        </a:spcBef>
                        <a:spcAft>
                          <a:spcPts val="0"/>
                        </a:spcAft>
                      </a:pPr>
                      <a:r>
                        <a:rPr lang="en-US" sz="1100" dirty="0">
                          <a:effectLst/>
                        </a:rPr>
                        <a:t>Career Outcome</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Number in Field</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in field</a:t>
                      </a:r>
                      <a:endParaRPr lang="en-US" sz="1100">
                        <a:effectLst/>
                        <a:latin typeface="Calibri"/>
                        <a:ea typeface="Calibri"/>
                        <a:cs typeface="Times New Roman"/>
                      </a:endParaRPr>
                    </a:p>
                  </a:txBody>
                  <a:tcPr marL="68580" marR="68580" marT="0" marB="0" anchor="b"/>
                </a:tc>
              </a:tr>
              <a:tr h="653385">
                <a:tc>
                  <a:txBody>
                    <a:bodyPr/>
                    <a:lstStyle/>
                    <a:p>
                      <a:pPr marL="0" marR="0">
                        <a:lnSpc>
                          <a:spcPct val="115000"/>
                        </a:lnSpc>
                        <a:spcBef>
                          <a:spcPts val="0"/>
                        </a:spcBef>
                        <a:spcAft>
                          <a:spcPts val="0"/>
                        </a:spcAft>
                      </a:pPr>
                      <a:r>
                        <a:rPr lang="en-US" sz="1100" dirty="0">
                          <a:effectLst/>
                        </a:rPr>
                        <a:t>Academic - Research Institution</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78</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25.57%</a:t>
                      </a:r>
                      <a:endParaRPr lang="en-US" sz="1100" dirty="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a:effectLst/>
                        </a:rPr>
                        <a:t>Academic - Teaching Institution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7.21%</a:t>
                      </a:r>
                      <a:endParaRPr lang="en-US" sz="110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a:effectLst/>
                        </a:rPr>
                        <a:t>Clinical practice</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8.20%</a:t>
                      </a:r>
                      <a:endParaRPr lang="en-US" sz="1100">
                        <a:effectLst/>
                        <a:latin typeface="Calibri"/>
                        <a:ea typeface="Calibri"/>
                        <a:cs typeface="Times New Roman"/>
                      </a:endParaRPr>
                    </a:p>
                  </a:txBody>
                  <a:tcPr marL="68580" marR="68580" marT="0" marB="0" anchor="b"/>
                </a:tc>
              </a:tr>
              <a:tr h="261920">
                <a:tc>
                  <a:txBody>
                    <a:bodyPr/>
                    <a:lstStyle/>
                    <a:p>
                      <a:pPr marL="0" marR="0">
                        <a:lnSpc>
                          <a:spcPct val="115000"/>
                        </a:lnSpc>
                        <a:spcBef>
                          <a:spcPts val="0"/>
                        </a:spcBef>
                        <a:spcAft>
                          <a:spcPts val="0"/>
                        </a:spcAft>
                      </a:pPr>
                      <a:r>
                        <a:rPr lang="en-US" sz="1100">
                          <a:effectLst/>
                        </a:rPr>
                        <a:t>Government Research/Policy</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2.62%</a:t>
                      </a:r>
                      <a:endParaRPr lang="en-US" sz="110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dirty="0">
                          <a:effectLst/>
                        </a:rPr>
                        <a:t>Industry - Research</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29.18%</a:t>
                      </a:r>
                      <a:endParaRPr lang="en-US" sz="110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dirty="0">
                          <a:effectLst/>
                        </a:rPr>
                        <a:t>Other</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2.62%</a:t>
                      </a:r>
                      <a:endParaRPr lang="en-US" sz="1100" dirty="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a:effectLst/>
                        </a:rPr>
                        <a:t>Research Support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9</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2.95%</a:t>
                      </a:r>
                      <a:endParaRPr lang="en-US" sz="110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a:effectLst/>
                        </a:rPr>
                        <a:t>Still in training</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21.64%</a:t>
                      </a:r>
                      <a:endParaRPr lang="en-US" sz="1100">
                        <a:effectLst/>
                        <a:latin typeface="Calibri"/>
                        <a:ea typeface="Calibri"/>
                        <a:cs typeface="Times New Roman"/>
                      </a:endParaRPr>
                    </a:p>
                  </a:txBody>
                  <a:tcPr marL="68580" marR="68580" marT="0" marB="0" anchor="b"/>
                </a:tc>
              </a:tr>
              <a:tr h="332568">
                <a:tc>
                  <a:txBody>
                    <a:bodyPr/>
                    <a:lstStyle/>
                    <a:p>
                      <a:pPr marL="0" marR="0">
                        <a:lnSpc>
                          <a:spcPct val="115000"/>
                        </a:lnSpc>
                        <a:spcBef>
                          <a:spcPts val="0"/>
                        </a:spcBef>
                        <a:spcAft>
                          <a:spcPts val="0"/>
                        </a:spcAft>
                      </a:pPr>
                      <a:r>
                        <a:rPr lang="en-US" sz="1100" dirty="0">
                          <a:effectLst/>
                        </a:rPr>
                        <a:t>Grand Total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305</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100.00%</a:t>
                      </a:r>
                      <a:endParaRPr lang="en-US" sz="1100" dirty="0">
                        <a:effectLst/>
                        <a:latin typeface="Calibri"/>
                        <a:ea typeface="Calibri"/>
                        <a:cs typeface="Times New Roman"/>
                      </a:endParaRPr>
                    </a:p>
                  </a:txBody>
                  <a:tcPr marL="68580" marR="68580" marT="0" marB="0" anchor="b"/>
                </a:tc>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3523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Its taking too long!</a:t>
            </a:r>
            <a:endParaRPr lang="en-US" b="1" dirty="0"/>
          </a:p>
        </p:txBody>
      </p:sp>
      <p:sp>
        <p:nvSpPr>
          <p:cNvPr id="3" name="Content Placeholder 2"/>
          <p:cNvSpPr>
            <a:spLocks noGrp="1"/>
          </p:cNvSpPr>
          <p:nvPr>
            <p:ph idx="1"/>
          </p:nvPr>
        </p:nvSpPr>
        <p:spPr/>
        <p:txBody>
          <a:bodyPr/>
          <a:lstStyle/>
          <a:p>
            <a:r>
              <a:rPr lang="en-US" dirty="0" smtClean="0"/>
              <a:t>Time to degree</a:t>
            </a:r>
          </a:p>
          <a:p>
            <a:r>
              <a:rPr lang="en-US" dirty="0" smtClean="0"/>
              <a:t>Multiple post doc appointments</a:t>
            </a:r>
          </a:p>
          <a:p>
            <a:r>
              <a:rPr lang="en-US" dirty="0" smtClean="0"/>
              <a:t>First R01 – age 42</a:t>
            </a:r>
          </a:p>
          <a:p>
            <a:r>
              <a:rPr lang="en-US" dirty="0" smtClean="0"/>
              <a:t>Not enough jobs in academia (faculty don’t retire, adjuncts fulfill teaching positions </a:t>
            </a:r>
            <a:r>
              <a:rPr lang="en-US" dirty="0" err="1" smtClean="0"/>
              <a:t>etc</a:t>
            </a:r>
            <a:r>
              <a:rPr lang="en-US" dirty="0" smtClean="0"/>
              <a:t>)</a:t>
            </a:r>
          </a:p>
          <a:p>
            <a:endParaRPr lang="en-US" dirty="0" smtClean="0"/>
          </a:p>
          <a:p>
            <a:pPr marL="0" indent="0">
              <a:buNone/>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144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74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t>Recommendations from taskforce:</a:t>
            </a:r>
            <a:endParaRPr lang="en-US"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1988" y="3357563"/>
            <a:ext cx="200025"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758" y="1447800"/>
            <a:ext cx="7018460" cy="5265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7521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416</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IDP – what it can do for you (and your trainees)</vt:lpstr>
      <vt:lpstr> Individual Development Plan</vt:lpstr>
      <vt:lpstr>PowerPoint Presentation</vt:lpstr>
      <vt:lpstr>PowerPoint Presentation</vt:lpstr>
      <vt:lpstr>Why</vt:lpstr>
      <vt:lpstr>Are we prepared?</vt:lpstr>
      <vt:lpstr>Where are they now? </vt:lpstr>
      <vt:lpstr>Its taking too long!</vt:lpstr>
      <vt:lpstr>Recommendations from taskforce:</vt:lpstr>
      <vt:lpstr>PowerPoint Presentation</vt:lpstr>
      <vt:lpstr>PowerPoint Presentation</vt:lpstr>
      <vt:lpstr>The IDP: what can it do for you?</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IDP – what it can do for you and your trainees</dc:title>
  <dc:creator>Hyman, Linda E</dc:creator>
  <cp:lastModifiedBy>Hyman, Linda E</cp:lastModifiedBy>
  <cp:revision>13</cp:revision>
  <dcterms:created xsi:type="dcterms:W3CDTF">2013-10-28T11:11:24Z</dcterms:created>
  <dcterms:modified xsi:type="dcterms:W3CDTF">2013-10-28T15:02:57Z</dcterms:modified>
</cp:coreProperties>
</file>