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2FE9"/>
    <a:srgbClr val="4145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A3AD912-15A1-482F-AA55-87CF04283BF9}" type="datetimeFigureOut">
              <a:rPr lang="en-US" smtClean="0"/>
              <a:t>5/8/2014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FA305DB-A6BB-45EB-A210-0B01B2C038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369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B104EB9-93F8-4F97-BE7B-D985089C2702}" type="slidenum">
              <a:rPr lang="en-US" altLang="en-US">
                <a:latin typeface="Arial" charset="0"/>
              </a:rPr>
              <a:pPr/>
              <a:t>2</a:t>
            </a:fld>
            <a:endParaRPr lang="en-US" altLang="en-US" dirty="0"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Bonnie to start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B104EB9-93F8-4F97-BE7B-D985089C2702}" type="slidenum">
              <a:rPr lang="en-US" altLang="en-US">
                <a:latin typeface="Arial" charset="0"/>
              </a:rPr>
              <a:pPr/>
              <a:t>3</a:t>
            </a:fld>
            <a:endParaRPr lang="en-US" altLang="en-US" dirty="0"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Bonnie to start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B104EB9-93F8-4F97-BE7B-D985089C2702}" type="slidenum">
              <a:rPr lang="en-US" altLang="en-US">
                <a:latin typeface="Arial" charset="0"/>
              </a:rPr>
              <a:pPr/>
              <a:t>4</a:t>
            </a:fld>
            <a:endParaRPr lang="en-US" altLang="en-US" dirty="0"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Bonnie to start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B104EB9-93F8-4F97-BE7B-D985089C2702}" type="slidenum">
              <a:rPr lang="en-US" altLang="en-US">
                <a:latin typeface="Arial" charset="0"/>
              </a:rPr>
              <a:pPr/>
              <a:t>5</a:t>
            </a:fld>
            <a:endParaRPr lang="en-US" altLang="en-US" dirty="0"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Bonnie to start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B104EB9-93F8-4F97-BE7B-D985089C2702}" type="slidenum">
              <a:rPr lang="en-US" altLang="en-US">
                <a:latin typeface="Arial" charset="0"/>
              </a:rPr>
              <a:pPr/>
              <a:t>6</a:t>
            </a:fld>
            <a:endParaRPr lang="en-US" altLang="en-US" dirty="0"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B104EB9-93F8-4F97-BE7B-D985089C2702}" type="slidenum">
              <a:rPr lang="en-US" altLang="en-US">
                <a:latin typeface="Arial" charset="0"/>
              </a:rPr>
              <a:pPr/>
              <a:t>7</a:t>
            </a:fld>
            <a:endParaRPr lang="en-US" altLang="en-US" dirty="0"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5638800"/>
            <a:ext cx="9144000" cy="1295400"/>
          </a:xfrm>
          <a:prstGeom prst="rect">
            <a:avLst/>
          </a:prstGeom>
          <a:solidFill>
            <a:srgbClr val="0362A6"/>
          </a:solidFill>
          <a:ln>
            <a:noFill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0" y="5638800"/>
            <a:ext cx="9144000" cy="0"/>
          </a:xfrm>
          <a:prstGeom prst="line">
            <a:avLst/>
          </a:prstGeom>
          <a:noFill/>
          <a:ln w="6350">
            <a:solidFill>
              <a:srgbClr val="4D4D4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6019800"/>
            <a:ext cx="968375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143000"/>
          </a:xfrm>
        </p:spPr>
        <p:txBody>
          <a:bodyPr anchor="ctr"/>
          <a:lstStyle>
            <a:lvl1pPr algn="ctr">
              <a:defRPr b="1" i="0">
                <a:solidFill>
                  <a:schemeClr val="tx1"/>
                </a:solidFill>
                <a:latin typeface="Helvetica"/>
                <a:cs typeface="Stag Semibold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 b="1" i="0">
                <a:solidFill>
                  <a:srgbClr val="0362A6"/>
                </a:solidFill>
                <a:latin typeface="Helvetica"/>
                <a:cs typeface="Whitney Semibold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5638800"/>
            <a:ext cx="9144000" cy="1295400"/>
          </a:xfrm>
          <a:prstGeom prst="rect">
            <a:avLst/>
          </a:prstGeom>
          <a:solidFill>
            <a:srgbClr val="0362A6"/>
          </a:solidFill>
          <a:ln>
            <a:noFill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5638800"/>
            <a:ext cx="9144000" cy="0"/>
          </a:xfrm>
          <a:prstGeom prst="line">
            <a:avLst/>
          </a:prstGeom>
          <a:noFill/>
          <a:ln w="6350">
            <a:solidFill>
              <a:srgbClr val="4D4D4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6019800"/>
            <a:ext cx="968375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46727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CF2D38-AC14-4273-8658-E70CFC3E75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03C032-9E39-41B6-BD85-3CAD3F14E527}" type="datetimeFigureOut">
              <a:rPr lang="en-US" smtClean="0"/>
              <a:t>5/8/2014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156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762000"/>
            <a:ext cx="19812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762000"/>
            <a:ext cx="579120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CF2D38-AC14-4273-8658-E70CFC3E75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03C032-9E39-41B6-BD85-3CAD3F14E527}" type="datetimeFigureOut">
              <a:rPr lang="en-US" smtClean="0"/>
              <a:t>5/8/2014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657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CF2D38-AC14-4273-8658-E70CFC3E75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>
                <a:latin typeface="Helvetica"/>
              </a:defRPr>
            </a:lvl1pPr>
          </a:lstStyle>
          <a:p>
            <a:fld id="{1D03C032-9E39-41B6-BD85-3CAD3F14E527}" type="datetimeFigureOut">
              <a:rPr lang="en-US" smtClean="0"/>
              <a:t>5/8/2014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639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CF2D38-AC14-4273-8658-E70CFC3E75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03C032-9E39-41B6-BD85-3CAD3F14E527}" type="datetimeFigureOut">
              <a:rPr lang="en-US" smtClean="0"/>
              <a:t>5/8/2014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718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8800"/>
            <a:ext cx="3886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86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CF2D38-AC14-4273-8658-E70CFC3E75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03C032-9E39-41B6-BD85-3CAD3F14E527}" type="datetimeFigureOut">
              <a:rPr lang="en-US" smtClean="0"/>
              <a:t>5/8/2014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113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0175"/>
            <a:ext cx="8229600" cy="69804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5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58935"/>
            <a:ext cx="4040188" cy="38672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5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58935"/>
            <a:ext cx="4041775" cy="38672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CF2D38-AC14-4273-8658-E70CFC3E75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03C032-9E39-41B6-BD85-3CAD3F14E527}" type="datetimeFigureOut">
              <a:rPr lang="en-US" smtClean="0"/>
              <a:t>5/8/2014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841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CF2D38-AC14-4273-8658-E70CFC3E75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03C032-9E39-41B6-BD85-3CAD3F14E527}" type="datetimeFigureOut">
              <a:rPr lang="en-US" smtClean="0"/>
              <a:t>5/8/2014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818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CF2D38-AC14-4273-8658-E70CFC3E75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03C032-9E39-41B6-BD85-3CAD3F14E527}" type="datetimeFigureOut">
              <a:rPr lang="en-US" smtClean="0"/>
              <a:t>5/8/2014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884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3008313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609601"/>
            <a:ext cx="5111750" cy="5257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1"/>
            <a:ext cx="3008313" cy="4343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CF2D38-AC14-4273-8658-E70CFC3E75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03C032-9E39-41B6-BD85-3CAD3F14E527}" type="datetimeFigureOut">
              <a:rPr lang="en-US" smtClean="0"/>
              <a:t>5/8/2014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689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CF2D38-AC14-4273-8658-E70CFC3E75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03C032-9E39-41B6-BD85-3CAD3F14E527}" type="datetimeFigureOut">
              <a:rPr lang="en-US" smtClean="0"/>
              <a:t>5/8/2014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217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rrowheads="1"/>
          </p:cNvSpPr>
          <p:nvPr/>
        </p:nvSpPr>
        <p:spPr bwMode="auto">
          <a:xfrm>
            <a:off x="0" y="-42863"/>
            <a:ext cx="9144000" cy="347663"/>
          </a:xfrm>
          <a:prstGeom prst="rect">
            <a:avLst/>
          </a:prstGeom>
          <a:solidFill>
            <a:srgbClr val="0362A6"/>
          </a:solidFill>
          <a:ln>
            <a:noFill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924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This is the title of this slide.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28800"/>
            <a:ext cx="7924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0"/>
            <a:ext cx="510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 smtClean="0">
                <a:solidFill>
                  <a:schemeClr val="bg1"/>
                </a:solidFill>
                <a:latin typeface="Helvetica"/>
                <a:ea typeface="Osaka" pitchFamily="-64" charset="-128"/>
                <a:cs typeface="Whitney Book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5903913"/>
            <a:ext cx="1447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4400" b="1">
                <a:solidFill>
                  <a:srgbClr val="D9D9D9"/>
                </a:solidFill>
                <a:latin typeface="Arial" charset="0"/>
              </a:defRPr>
            </a:lvl1pPr>
          </a:lstStyle>
          <a:p>
            <a:fld id="{48CF2D38-AC14-4273-8658-E70CFC3E75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solidFill>
                  <a:srgbClr val="50A0E0"/>
                </a:solidFill>
                <a:latin typeface="Helvetica"/>
                <a:cs typeface="Whitney Book"/>
              </a:defRPr>
            </a:lvl1pPr>
          </a:lstStyle>
          <a:p>
            <a:fld id="{1D03C032-9E39-41B6-BD85-3CAD3F14E527}" type="datetimeFigureOut">
              <a:rPr lang="en-US" smtClean="0"/>
              <a:t>5/8/2014</a:t>
            </a:fld>
            <a:endParaRPr lang="en-US" dirty="0"/>
          </a:p>
        </p:txBody>
      </p:sp>
      <p:pic>
        <p:nvPicPr>
          <p:cNvPr id="1032" name="Picture 1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19800"/>
            <a:ext cx="968375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i="0">
          <a:solidFill>
            <a:schemeClr val="tx1"/>
          </a:solidFill>
          <a:latin typeface="Helvetica"/>
          <a:ea typeface="+mj-ea"/>
          <a:cs typeface="Stag Semibold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pitchFamily="-64" charset="-128"/>
          <a:cs typeface="Osaka" pitchFamily="-6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pitchFamily="-64" charset="-128"/>
          <a:cs typeface="Osaka" pitchFamily="-6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pitchFamily="-64" charset="-128"/>
          <a:cs typeface="Osaka" pitchFamily="-6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pitchFamily="-64" charset="-128"/>
          <a:cs typeface="Osaka" pitchFamily="-6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pitchFamily="-64" charset="-128"/>
          <a:cs typeface="Osaka" pitchFamily="-6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pitchFamily="-64" charset="-128"/>
          <a:cs typeface="Osaka" pitchFamily="-6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pitchFamily="-64" charset="-128"/>
          <a:cs typeface="Osaka" pitchFamily="-6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pitchFamily="-64" charset="-128"/>
          <a:cs typeface="Osaka" pitchFamily="-6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2675B4"/>
        </a:buClr>
        <a:buFont typeface="Arial"/>
        <a:buChar char="•"/>
        <a:defRPr sz="2400" b="0" i="0">
          <a:solidFill>
            <a:schemeClr val="tx1"/>
          </a:solidFill>
          <a:latin typeface="Helvetica"/>
          <a:ea typeface="+mn-ea"/>
          <a:cs typeface="Whitney Book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2675B4"/>
        </a:buClr>
        <a:buFont typeface="Arial"/>
        <a:buChar char="•"/>
        <a:defRPr sz="2800" b="0" i="0">
          <a:solidFill>
            <a:schemeClr val="tx1"/>
          </a:solidFill>
          <a:latin typeface="Helvetica"/>
          <a:ea typeface="+mn-ea"/>
          <a:cs typeface="Whitney Semibold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2675B4"/>
        </a:buClr>
        <a:buFont typeface="Arial"/>
        <a:buChar char="•"/>
        <a:defRPr sz="2400" b="0" i="0">
          <a:solidFill>
            <a:schemeClr val="tx1"/>
          </a:solidFill>
          <a:latin typeface="Helvetica"/>
          <a:ea typeface="+mn-ea"/>
          <a:cs typeface="Whitney Medium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2675B4"/>
        </a:buClr>
        <a:buFont typeface="Arial"/>
        <a:buChar char="•"/>
        <a:defRPr sz="2000" b="0" i="0">
          <a:solidFill>
            <a:schemeClr val="tx1"/>
          </a:solidFill>
          <a:latin typeface="Helvetica"/>
          <a:ea typeface="+mn-ea"/>
          <a:cs typeface="Whitney Book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2675B4"/>
        </a:buClr>
        <a:buFont typeface="Arial"/>
        <a:buChar char="•"/>
        <a:defRPr sz="2000" b="0" i="0">
          <a:solidFill>
            <a:schemeClr val="tx1"/>
          </a:solidFill>
          <a:latin typeface="Helvetica"/>
          <a:ea typeface="+mn-ea"/>
          <a:cs typeface="Whitney Book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2675B4"/>
        </a:buClr>
        <a:buFont typeface="Wingdings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2675B4"/>
        </a:buClr>
        <a:buFont typeface="Wingdings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2675B4"/>
        </a:buClr>
        <a:buFont typeface="Wingdings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2675B4"/>
        </a:buClr>
        <a:buFont typeface="Wingdings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Building High Performing Teams:</a:t>
            </a:r>
            <a:br>
              <a:rPr lang="en-US" dirty="0" smtClean="0"/>
            </a:b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Mark Braun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Human Resources</a:t>
            </a:r>
          </a:p>
          <a:p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May 12, 2014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93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Agenda	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Your feedback about team experiences</a:t>
            </a:r>
          </a:p>
          <a:p>
            <a:pPr eaLnBrk="1" hangingPunct="1"/>
            <a:r>
              <a:rPr lang="en-US" altLang="en-US" sz="2800" dirty="0" smtClean="0"/>
              <a:t>Review some good practices</a:t>
            </a:r>
          </a:p>
          <a:p>
            <a:pPr eaLnBrk="1" hangingPunct="1"/>
            <a:r>
              <a:rPr lang="en-US" altLang="en-US" sz="2800" dirty="0" smtClean="0"/>
              <a:t>Share some research on good collaboration</a:t>
            </a:r>
          </a:p>
          <a:p>
            <a:pPr eaLnBrk="1" hangingPunct="1"/>
            <a:r>
              <a:rPr lang="en-US" altLang="en-US" sz="2800" dirty="0" smtClean="0"/>
              <a:t>Exercise with debrief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3400" dirty="0" smtClean="0"/>
          </a:p>
        </p:txBody>
      </p:sp>
    </p:spTree>
    <p:extLst>
      <p:ext uri="{BB962C8B-B14F-4D97-AF65-F5344CB8AC3E}">
        <p14:creationId xmlns:p14="http://schemas.microsoft.com/office/powerpoint/2010/main" val="176474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US" altLang="en-US" dirty="0" smtClean="0"/>
              <a:t>Your Experiences with Teams	</a:t>
            </a:r>
            <a:endParaRPr lang="en-US" altLang="en-US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Good</a:t>
            </a:r>
          </a:p>
          <a:p>
            <a:pPr eaLnBrk="1" hangingPunct="1"/>
            <a:r>
              <a:rPr lang="en-US" altLang="en-US" sz="2800" dirty="0" smtClean="0"/>
              <a:t>Bad and Ugly</a:t>
            </a:r>
          </a:p>
          <a:p>
            <a:pPr eaLnBrk="1" hangingPunct="1"/>
            <a:endParaRPr lang="en-US" altLang="en-US" sz="2800" dirty="0"/>
          </a:p>
          <a:p>
            <a:pPr marL="0" indent="0" eaLnBrk="1" hangingPunct="1">
              <a:buNone/>
            </a:pP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eaLnBrk="1" hangingPunct="1">
              <a:buNone/>
            </a:pPr>
            <a:endParaRPr lang="en-US" alt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3400" dirty="0" smtClean="0"/>
          </a:p>
        </p:txBody>
      </p:sp>
    </p:spTree>
    <p:extLst>
      <p:ext uri="{BB962C8B-B14F-4D97-AF65-F5344CB8AC3E}">
        <p14:creationId xmlns:p14="http://schemas.microsoft.com/office/powerpoint/2010/main" val="176474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Five Dysfunctions of Teams: 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dirty="0" smtClean="0"/>
              <a:t>Inattention </a:t>
            </a:r>
            <a:r>
              <a:rPr lang="en-US" dirty="0"/>
              <a:t>to R</a:t>
            </a:r>
            <a:r>
              <a:rPr lang="en-US" dirty="0" smtClean="0"/>
              <a:t>esults</a:t>
            </a:r>
          </a:p>
          <a:p>
            <a:pPr lvl="1"/>
            <a:r>
              <a:rPr lang="en-US" sz="2200" dirty="0" smtClean="0"/>
              <a:t>Focus on personal success</a:t>
            </a:r>
          </a:p>
          <a:p>
            <a:r>
              <a:rPr lang="en-US" dirty="0"/>
              <a:t>Lack of </a:t>
            </a:r>
            <a:r>
              <a:rPr lang="en-US" dirty="0" smtClean="0"/>
              <a:t>Accountability</a:t>
            </a:r>
            <a:endParaRPr lang="en-US" dirty="0"/>
          </a:p>
          <a:p>
            <a:r>
              <a:rPr lang="en-US" dirty="0" smtClean="0"/>
              <a:t>Lack </a:t>
            </a:r>
            <a:r>
              <a:rPr lang="en-US" dirty="0"/>
              <a:t>of </a:t>
            </a:r>
            <a:r>
              <a:rPr lang="en-US" dirty="0" smtClean="0"/>
              <a:t>Commitment</a:t>
            </a:r>
            <a:endParaRPr lang="en-US" dirty="0"/>
          </a:p>
          <a:p>
            <a:r>
              <a:rPr lang="en-US" dirty="0" smtClean="0"/>
              <a:t>Fear </a:t>
            </a:r>
            <a:r>
              <a:rPr lang="en-US" dirty="0"/>
              <a:t>of </a:t>
            </a:r>
            <a:r>
              <a:rPr lang="en-US" dirty="0" smtClean="0"/>
              <a:t>Conflict</a:t>
            </a:r>
            <a:endParaRPr lang="en-US" dirty="0"/>
          </a:p>
          <a:p>
            <a:r>
              <a:rPr lang="en-US" dirty="0" smtClean="0"/>
              <a:t>Absence </a:t>
            </a:r>
            <a:r>
              <a:rPr lang="en-US" dirty="0"/>
              <a:t>of </a:t>
            </a:r>
            <a:r>
              <a:rPr lang="en-US" dirty="0" smtClean="0"/>
              <a:t>Trust</a:t>
            </a:r>
            <a:endParaRPr lang="en-US" dirty="0"/>
          </a:p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6474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Effective Teams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r>
              <a:rPr lang="en-US" sz="2800" dirty="0"/>
              <a:t>Shared Vision and goals (why and what)</a:t>
            </a:r>
            <a:endParaRPr lang="en-US" sz="2800" dirty="0" smtClean="0">
              <a:effectLst/>
            </a:endParaRPr>
          </a:p>
          <a:p>
            <a:r>
              <a:rPr lang="en-US" sz="2800" dirty="0" smtClean="0"/>
              <a:t>Clearly </a:t>
            </a:r>
            <a:r>
              <a:rPr lang="en-US" sz="2800" dirty="0"/>
              <a:t>defined roles, responsibilities and expectations</a:t>
            </a:r>
            <a:endParaRPr lang="en-US" sz="2800" dirty="0" smtClean="0">
              <a:effectLst/>
            </a:endParaRPr>
          </a:p>
          <a:p>
            <a:r>
              <a:rPr lang="en-US" sz="2800" dirty="0"/>
              <a:t>Esprit De Corps:  commitment and </a:t>
            </a:r>
            <a:r>
              <a:rPr lang="en-US" sz="2800" dirty="0" smtClean="0"/>
              <a:t>trust </a:t>
            </a:r>
            <a:endParaRPr lang="en-US" sz="2800" dirty="0" smtClean="0">
              <a:effectLst/>
            </a:endParaRPr>
          </a:p>
          <a:p>
            <a:r>
              <a:rPr lang="en-US" sz="2800" dirty="0"/>
              <a:t>Effective Communication</a:t>
            </a:r>
            <a:endParaRPr lang="en-US" sz="2800" dirty="0" smtClean="0">
              <a:effectLst/>
            </a:endParaRPr>
          </a:p>
          <a:p>
            <a:r>
              <a:rPr lang="en-US" sz="2800" dirty="0"/>
              <a:t>Alignment and awareness of styles, values and priorities</a:t>
            </a:r>
            <a:endParaRPr lang="en-US" sz="2800" dirty="0" smtClean="0">
              <a:effectLst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3400" dirty="0" smtClean="0"/>
          </a:p>
        </p:txBody>
      </p:sp>
    </p:spTree>
    <p:extLst>
      <p:ext uri="{BB962C8B-B14F-4D97-AF65-F5344CB8AC3E}">
        <p14:creationId xmlns:p14="http://schemas.microsoft.com/office/powerpoint/2010/main" val="176474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dirty="0" smtClean="0"/>
              <a:t>		Personal Awareness</a:t>
            </a:r>
            <a:endParaRPr lang="en-US" altLang="en-US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sz="3600" dirty="0" smtClean="0"/>
              <a:t>	</a:t>
            </a:r>
            <a:r>
              <a:rPr lang="en-US" dirty="0" smtClean="0"/>
              <a:t>In </a:t>
            </a:r>
            <a:r>
              <a:rPr lang="en-US" dirty="0"/>
              <a:t>order to work effectively with me, </a:t>
            </a:r>
            <a:r>
              <a:rPr lang="en-US" dirty="0" smtClean="0"/>
              <a:t>please</a:t>
            </a:r>
            <a:br>
              <a:rPr lang="en-US" dirty="0" smtClean="0"/>
            </a:br>
            <a:r>
              <a:rPr lang="en-US" u="sng" dirty="0"/>
              <a:t>						</a:t>
            </a:r>
            <a:r>
              <a:rPr lang="en-US" u="sng" dirty="0" smtClean="0"/>
              <a:t>___________         </a:t>
            </a:r>
            <a:br>
              <a:rPr lang="en-US" u="sng" dirty="0" smtClean="0"/>
            </a:br>
            <a:r>
              <a:rPr lang="en-US" dirty="0" smtClean="0"/>
              <a:t>and </a:t>
            </a:r>
            <a:r>
              <a:rPr lang="en-US" dirty="0"/>
              <a:t>try to avoid</a:t>
            </a:r>
            <a:r>
              <a:rPr lang="en-US" u="sng" dirty="0"/>
              <a:t>				</a:t>
            </a:r>
            <a:r>
              <a:rPr lang="en-US" u="sng" dirty="0" smtClean="0"/>
              <a:t>_____	_____</a:t>
            </a:r>
            <a:r>
              <a:rPr lang="en-US" u="sng" dirty="0"/>
              <a:t/>
            </a:r>
            <a:br>
              <a:rPr lang="en-US" u="sng" dirty="0"/>
            </a:br>
            <a:r>
              <a:rPr lang="en-US" dirty="0" smtClean="0"/>
              <a:t>and </a:t>
            </a:r>
            <a:r>
              <a:rPr lang="en-US" dirty="0"/>
              <a:t>please know under pressure I may </a:t>
            </a:r>
            <a:r>
              <a:rPr lang="en-US" dirty="0" smtClean="0"/>
              <a:t>be</a:t>
            </a:r>
            <a:br>
              <a:rPr lang="en-US" dirty="0" smtClean="0"/>
            </a:br>
            <a:r>
              <a:rPr lang="en-US" u="sng" dirty="0"/>
              <a:t>				</a:t>
            </a:r>
            <a:r>
              <a:rPr lang="en-US" u="sng" dirty="0" smtClean="0"/>
              <a:t>	________________           </a:t>
            </a:r>
            <a:br>
              <a:rPr lang="en-US" u="sng" dirty="0" smtClean="0"/>
            </a:br>
            <a:r>
              <a:rPr lang="en-US" u="sng" dirty="0" smtClean="0"/>
              <a:t>so</a:t>
            </a:r>
            <a:r>
              <a:rPr lang="en-US" u="sng" dirty="0"/>
              <a:t>, please	</a:t>
            </a:r>
            <a:r>
              <a:rPr lang="en-US" u="sng" dirty="0" smtClean="0"/>
              <a:t>			________________.</a:t>
            </a:r>
            <a:endParaRPr lang="en-US" sz="1800" u="sng" dirty="0" smtClean="0"/>
          </a:p>
          <a:p>
            <a:pPr>
              <a:buNone/>
            </a:pPr>
            <a:endParaRPr lang="en-US" altLang="en-US" sz="1800" u="sng" dirty="0"/>
          </a:p>
          <a:p>
            <a:pPr indent="3175">
              <a:buNone/>
            </a:pPr>
            <a:r>
              <a:rPr lang="en-US" altLang="en-US" sz="1800" dirty="0" smtClean="0"/>
              <a:t>In order to work effectively with me, please </a:t>
            </a:r>
            <a:r>
              <a:rPr lang="en-US" altLang="en-US" sz="1800" dirty="0" smtClean="0">
                <a:solidFill>
                  <a:srgbClr val="FF0000"/>
                </a:solidFill>
              </a:rPr>
              <a:t>try to include as much detail as you can about your expectations up front </a:t>
            </a:r>
            <a:r>
              <a:rPr lang="en-US" altLang="en-US" sz="1800" dirty="0" smtClean="0"/>
              <a:t>and try to avoid </a:t>
            </a:r>
            <a:r>
              <a:rPr lang="en-US" altLang="en-US" sz="1800" dirty="0" smtClean="0">
                <a:solidFill>
                  <a:srgbClr val="FF0000"/>
                </a:solidFill>
              </a:rPr>
              <a:t>adding to your requirements list once we have begun work</a:t>
            </a:r>
            <a:r>
              <a:rPr lang="en-US" altLang="en-US" sz="1800" dirty="0" smtClean="0"/>
              <a:t> and please know under pressure I may be </a:t>
            </a:r>
            <a:r>
              <a:rPr lang="en-US" altLang="en-US" sz="1800" dirty="0" smtClean="0">
                <a:solidFill>
                  <a:srgbClr val="FF0000"/>
                </a:solidFill>
              </a:rPr>
              <a:t>quiet while I am processing what you’re saying</a:t>
            </a:r>
            <a:r>
              <a:rPr lang="en-US" altLang="en-US" sz="1800" dirty="0" smtClean="0"/>
              <a:t> so, please </a:t>
            </a:r>
            <a:r>
              <a:rPr lang="en-US" altLang="en-US" sz="1800" dirty="0" smtClean="0">
                <a:solidFill>
                  <a:srgbClr val="FF0000"/>
                </a:solidFill>
              </a:rPr>
              <a:t>just give me a minute to think without thinking I am angry or upset about what you said.</a:t>
            </a:r>
          </a:p>
        </p:txBody>
      </p:sp>
    </p:spTree>
    <p:extLst>
      <p:ext uri="{BB962C8B-B14F-4D97-AF65-F5344CB8AC3E}">
        <p14:creationId xmlns:p14="http://schemas.microsoft.com/office/powerpoint/2010/main" val="312868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b="1" dirty="0" smtClean="0"/>
              <a:t>Good Collaboration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 </a:t>
            </a:r>
          </a:p>
          <a:p>
            <a:r>
              <a:rPr lang="en-US" sz="3600" dirty="0" smtClean="0"/>
              <a:t>			</a:t>
            </a:r>
            <a:endParaRPr lang="en-US" sz="3600" dirty="0"/>
          </a:p>
          <a:p>
            <a:r>
              <a:rPr lang="en-US" sz="14400" dirty="0" smtClean="0"/>
              <a:t> </a:t>
            </a:r>
          </a:p>
          <a:p>
            <a:endParaRPr lang="en-US" sz="14400" dirty="0"/>
          </a:p>
          <a:p>
            <a:endParaRPr lang="en-US" sz="14400" dirty="0" smtClean="0"/>
          </a:p>
          <a:p>
            <a:r>
              <a:rPr lang="en-US" sz="12400" b="0" dirty="0"/>
              <a:t>Product - </a:t>
            </a:r>
            <a:r>
              <a:rPr lang="en-US" sz="12400" b="0" dirty="0" smtClean="0"/>
              <a:t>What</a:t>
            </a:r>
            <a:endParaRPr lang="en-US" sz="12400" b="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Mission</a:t>
            </a:r>
          </a:p>
          <a:p>
            <a:r>
              <a:rPr lang="en-US" dirty="0"/>
              <a:t>Goal</a:t>
            </a:r>
          </a:p>
          <a:p>
            <a:r>
              <a:rPr lang="en-US" dirty="0"/>
              <a:t>Plan</a:t>
            </a:r>
          </a:p>
          <a:p>
            <a:r>
              <a:rPr lang="en-US" dirty="0" smtClean="0"/>
              <a:t>Deliverable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endParaRPr lang="en-US" sz="3600" dirty="0" smtClean="0"/>
          </a:p>
          <a:p>
            <a:r>
              <a:rPr lang="en-US" sz="3200" b="0" dirty="0" smtClean="0"/>
              <a:t>Process - </a:t>
            </a:r>
            <a:r>
              <a:rPr lang="en-US" sz="3200" b="0" dirty="0"/>
              <a:t>H</a:t>
            </a:r>
            <a:r>
              <a:rPr lang="en-US" sz="3200" b="0" dirty="0" smtClean="0"/>
              <a:t>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Roles</a:t>
            </a:r>
          </a:p>
          <a:p>
            <a:r>
              <a:rPr lang="en-US" dirty="0"/>
              <a:t>Time-line</a:t>
            </a:r>
          </a:p>
          <a:p>
            <a:r>
              <a:rPr lang="en-US" dirty="0"/>
              <a:t>Communications</a:t>
            </a:r>
          </a:p>
          <a:p>
            <a:r>
              <a:rPr lang="en-US" dirty="0"/>
              <a:t>Decision-making</a:t>
            </a:r>
          </a:p>
          <a:p>
            <a:r>
              <a:rPr lang="en-US" smtClean="0"/>
              <a:t>Sponsorship</a:t>
            </a:r>
            <a:endParaRPr lang="en-US" dirty="0" smtClean="0"/>
          </a:p>
          <a:p>
            <a:r>
              <a:rPr lang="en-US" dirty="0" smtClean="0"/>
              <a:t>Relationship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9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Activity- Team Experiences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Think </a:t>
            </a:r>
            <a:r>
              <a:rPr lang="en-US" sz="2800" dirty="0"/>
              <a:t>of a team that you are on now or have been part of in the past</a:t>
            </a:r>
            <a:r>
              <a:rPr lang="en-US" sz="2800" dirty="0" smtClean="0"/>
              <a:t>:</a:t>
            </a:r>
            <a:endParaRPr lang="en-US" sz="2800" dirty="0"/>
          </a:p>
          <a:p>
            <a:pPr lvl="1"/>
            <a:r>
              <a:rPr lang="en-US" sz="2400" dirty="0"/>
              <a:t>What makes it work well</a:t>
            </a:r>
            <a:r>
              <a:rPr lang="en-US" sz="2400" dirty="0" smtClean="0"/>
              <a:t>?</a:t>
            </a:r>
            <a:endParaRPr lang="en-US" sz="2400" dirty="0"/>
          </a:p>
          <a:p>
            <a:pPr lvl="1"/>
            <a:r>
              <a:rPr lang="en-US" sz="2400" dirty="0"/>
              <a:t>How could it be improved</a:t>
            </a:r>
            <a:r>
              <a:rPr lang="en-US" sz="2400" dirty="0" smtClean="0"/>
              <a:t>?</a:t>
            </a:r>
            <a:endParaRPr lang="en-US" sz="2400" dirty="0"/>
          </a:p>
          <a:p>
            <a:pPr lvl="1"/>
            <a:r>
              <a:rPr lang="en-US" sz="2400" dirty="0"/>
              <a:t>What’s your role</a:t>
            </a:r>
            <a:r>
              <a:rPr lang="en-US" sz="2400" dirty="0" smtClean="0"/>
              <a:t>?</a:t>
            </a:r>
            <a:r>
              <a:rPr lang="en-US" sz="2400" dirty="0"/>
              <a:t> </a:t>
            </a:r>
          </a:p>
          <a:p>
            <a:pPr lvl="1"/>
            <a:r>
              <a:rPr lang="en-US" sz="2400" b="1" dirty="0"/>
              <a:t>How can you help the team be more effective and </a:t>
            </a:r>
            <a:r>
              <a:rPr lang="en-US" sz="2400" b="1" dirty="0" smtClean="0"/>
              <a:t>productive?</a:t>
            </a:r>
          </a:p>
          <a:p>
            <a:pPr lvl="2"/>
            <a:r>
              <a:rPr lang="en-US" sz="2200" dirty="0" smtClean="0"/>
              <a:t>Get </a:t>
            </a:r>
            <a:r>
              <a:rPr lang="en-US" sz="2200" dirty="0"/>
              <a:t>feedback from </a:t>
            </a:r>
            <a:r>
              <a:rPr lang="en-US" sz="2200" dirty="0" smtClean="0"/>
              <a:t>2 of your colleagues</a:t>
            </a:r>
            <a:endParaRPr lang="en-US" sz="2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62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t_powerpoint_templated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Osaka" pitchFamily="-64" charset="-128"/>
            <a:cs typeface="Osaka" pitchFamily="-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Osaka" pitchFamily="-64" charset="-128"/>
            <a:cs typeface="Osaka" pitchFamily="-6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IST_template_Helvetica-blue</Template>
  <TotalTime>138</TotalTime>
  <Words>158</Words>
  <Application>Microsoft Office PowerPoint</Application>
  <PresentationFormat>On-screen Show (4:3)</PresentationFormat>
  <Paragraphs>68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ist_powerpoint_templated</vt:lpstr>
      <vt:lpstr>Building High Performing Teams:  </vt:lpstr>
      <vt:lpstr>Agenda </vt:lpstr>
      <vt:lpstr>Your Experiences with Teams </vt:lpstr>
      <vt:lpstr>Five Dysfunctions of Teams:  </vt:lpstr>
      <vt:lpstr>Effective Teams</vt:lpstr>
      <vt:lpstr>  Personal Awareness</vt:lpstr>
      <vt:lpstr>Good Collaboration</vt:lpstr>
      <vt:lpstr>Activity- Team Experiences </vt:lpstr>
    </vt:vector>
  </TitlesOfParts>
  <Company>Boston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High Performance Teams</dc:title>
  <dc:creator>Braun, Mark</dc:creator>
  <cp:lastModifiedBy>Robina Moghtader Bhasin</cp:lastModifiedBy>
  <cp:revision>32</cp:revision>
  <cp:lastPrinted>2014-03-07T17:38:04Z</cp:lastPrinted>
  <dcterms:created xsi:type="dcterms:W3CDTF">2014-03-07T17:09:05Z</dcterms:created>
  <dcterms:modified xsi:type="dcterms:W3CDTF">2014-05-08T14:50:09Z</dcterms:modified>
</cp:coreProperties>
</file>