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56" r:id="rId3"/>
    <p:sldId id="260" r:id="rId4"/>
    <p:sldId id="258" r:id="rId5"/>
    <p:sldId id="263" r:id="rId6"/>
    <p:sldId id="261" r:id="rId7"/>
    <p:sldId id="262" r:id="rId8"/>
    <p:sldId id="265" r:id="rId9"/>
    <p:sldId id="266" r:id="rId10"/>
    <p:sldId id="290" r:id="rId11"/>
    <p:sldId id="293" r:id="rId12"/>
    <p:sldId id="291" r:id="rId13"/>
    <p:sldId id="292" r:id="rId14"/>
    <p:sldId id="264" r:id="rId15"/>
    <p:sldId id="269" r:id="rId16"/>
    <p:sldId id="285" r:id="rId17"/>
    <p:sldId id="272" r:id="rId18"/>
    <p:sldId id="275" r:id="rId19"/>
    <p:sldId id="273" r:id="rId20"/>
    <p:sldId id="276" r:id="rId21"/>
    <p:sldId id="281" r:id="rId22"/>
    <p:sldId id="282" r:id="rId23"/>
    <p:sldId id="280" r:id="rId24"/>
    <p:sldId id="278" r:id="rId25"/>
    <p:sldId id="279" r:id="rId26"/>
    <p:sldId id="283" r:id="rId27"/>
    <p:sldId id="289" r:id="rId28"/>
    <p:sldId id="288" r:id="rId29"/>
    <p:sldId id="268" r:id="rId30"/>
    <p:sldId id="267" r:id="rId31"/>
    <p:sldId id="259"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2" y="-6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7B673-882E-4F6F-BB1E-6235DCC299D0}" type="datetimeFigureOut">
              <a:rPr lang="en-US" smtClean="0"/>
              <a:t>12/3/12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B1658-B6F3-4664-B150-0F9D64DE177B}" type="slidenum">
              <a:rPr lang="en-US" smtClean="0"/>
              <a:t>‹#›</a:t>
            </a:fld>
            <a:endParaRPr lang="en-US"/>
          </a:p>
        </p:txBody>
      </p:sp>
    </p:spTree>
    <p:extLst>
      <p:ext uri="{BB962C8B-B14F-4D97-AF65-F5344CB8AC3E}">
        <p14:creationId xmlns:p14="http://schemas.microsoft.com/office/powerpoint/2010/main" val="140481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1" Type="http://schemas.openxmlformats.org/officeDocument/2006/relationships/hyperlink" Target="http://www.quotedb.com/quotes/986" TargetMode="External"/><Relationship Id="rId12" Type="http://schemas.openxmlformats.org/officeDocument/2006/relationships/hyperlink" Target="http://www.quotedb.com/quotes/1693" TargetMode="External"/><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quotedb.com/quotes/982" TargetMode="External"/><Relationship Id="rId4" Type="http://schemas.openxmlformats.org/officeDocument/2006/relationships/hyperlink" Target="http://www.quotedb.com/quotes/454" TargetMode="External"/><Relationship Id="rId5" Type="http://schemas.openxmlformats.org/officeDocument/2006/relationships/hyperlink" Target="http://www.quotedb.com/quotes/2524" TargetMode="External"/><Relationship Id="rId6" Type="http://schemas.openxmlformats.org/officeDocument/2006/relationships/hyperlink" Target="http://www.quotedb.com/quotes/1640" TargetMode="External"/><Relationship Id="rId7" Type="http://schemas.openxmlformats.org/officeDocument/2006/relationships/hyperlink" Target="http://www.quotedb.com/quotes/2436" TargetMode="External"/><Relationship Id="rId8" Type="http://schemas.openxmlformats.org/officeDocument/2006/relationships/hyperlink" Target="http://www.quotedb.com/quotes/1546" TargetMode="External"/><Relationship Id="rId9" Type="http://schemas.openxmlformats.org/officeDocument/2006/relationships/hyperlink" Target="http://www.quotedb.com/quotes/3031" TargetMode="External"/><Relationship Id="rId10" Type="http://schemas.openxmlformats.org/officeDocument/2006/relationships/hyperlink" Target="http://www.quotedb.com/quotes/154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Top 5 quotes from Benjamin Franklin </a:t>
            </a:r>
            <a:r>
              <a:rPr lang="en-US" smtClean="0">
                <a:hlinkClick r:id="rId3" action="ppaction://hlinkfile" tooltip="Any society that would give up a little liberty to gain a little security will deserve neither and lose both."/>
              </a:rPr>
              <a:t>"Any society that would give up a little liberty to gain a little security will deserve neither and lose both."</a:t>
            </a:r>
            <a:r>
              <a:rPr lang="en-US" smtClean="0"/>
              <a:t> </a:t>
            </a:r>
          </a:p>
          <a:p>
            <a:r>
              <a:rPr lang="en-US" smtClean="0">
                <a:hlinkClick r:id="rId4" action="ppaction://hlinkfile" tooltip="They that can give up essential liberty to obtain a little temporary safety deserve neither liberty nor safety."/>
              </a:rPr>
              <a:t>"They that can give up essential liberty to obtain a little temporary safety deserve neither liberty nor safety."</a:t>
            </a:r>
            <a:r>
              <a:rPr lang="en-US" smtClean="0"/>
              <a:t> </a:t>
            </a:r>
          </a:p>
          <a:p>
            <a:r>
              <a:rPr lang="en-US" smtClean="0">
                <a:hlinkClick r:id="rId5" action="ppaction://hlinkfile" tooltip="Be civil to all; sociable to many; familiar with few; friend to one; enemy to none."/>
              </a:rPr>
              <a:t>"Be civil to all; sociable to many; familiar with few; friend to one; enemy to none."</a:t>
            </a:r>
            <a:r>
              <a:rPr lang="en-US" smtClean="0"/>
              <a:t> </a:t>
            </a:r>
          </a:p>
          <a:p>
            <a:r>
              <a:rPr lang="en-US" smtClean="0">
                <a:hlinkClick r:id="rId6" action="ppaction://hlinkfile" tooltip="Where there\'s marriage without love, there will be love without marriage."/>
              </a:rPr>
              <a:t>"Where there's marriage without love, there will be love without marriage."</a:t>
            </a:r>
            <a:r>
              <a:rPr lang="en-US" smtClean="0"/>
              <a:t> </a:t>
            </a:r>
          </a:p>
          <a:p>
            <a:r>
              <a:rPr lang="en-US" smtClean="0">
                <a:hlinkClick r:id="rId7" action="ppaction://hlinkfile" tooltip="Some are weather-wise, some are otherwise."/>
              </a:rPr>
              <a:t>"Some are weather-wise, some are otherwise."</a:t>
            </a:r>
            <a:r>
              <a:rPr lang="en-US" smtClean="0"/>
              <a:t> </a:t>
            </a:r>
          </a:p>
          <a:p>
            <a:r>
              <a:rPr lang="en-US" smtClean="0"/>
              <a:t>Top 5 quotes from Comedy </a:t>
            </a:r>
            <a:r>
              <a:rPr lang="en-US" smtClean="0">
                <a:hlinkClick r:id="rId8" action="ppaction://hlinkfile" tooltip="I believe that sex is one of the most beautiful, natural, wholesome things that money can buy."/>
              </a:rPr>
              <a:t>"I believe that sex is one of the most beautiful, natural, wholesome things that money can buy."</a:t>
            </a:r>
            <a:r>
              <a:rPr lang="en-US" smtClean="0"/>
              <a:t> </a:t>
            </a:r>
          </a:p>
          <a:p>
            <a:r>
              <a:rPr lang="en-US" smtClean="0">
                <a:hlinkClick r:id="rId9" action="ppaction://hlinkfile" tooltip="I\'m very proud of my gold pocket watch. My grandfather, on his deathbed, sold me this watch."/>
              </a:rPr>
              <a:t>"I'm very proud of my gold pocket watch. My grandfather, on his deathbed, sold me this watch."</a:t>
            </a:r>
            <a:r>
              <a:rPr lang="en-US" smtClean="0"/>
              <a:t> </a:t>
            </a:r>
          </a:p>
          <a:p>
            <a:r>
              <a:rPr lang="en-US" smtClean="0">
                <a:hlinkClick r:id="rId10" action="ppaction://hlinkfile" tooltip="All I\'ve ever wanted was an honest week\'s pay for an honest day\'s work."/>
              </a:rPr>
              <a:t>"All I've ever wanted was an honest week's pay for an honest day's work."</a:t>
            </a:r>
            <a:r>
              <a:rPr lang="en-US" smtClean="0"/>
              <a:t> </a:t>
            </a:r>
          </a:p>
          <a:p>
            <a:r>
              <a:rPr lang="en-US" smtClean="0">
                <a:hlinkClick r:id="rId11" action="ppaction://hlinkfile" tooltip="Beer is living proof that God loves us and wants us to be happy."/>
              </a:rPr>
              <a:t>"Beer is living proof that God loves us and wants us to be happy."</a:t>
            </a:r>
            <a:r>
              <a:rPr lang="en-US" smtClean="0"/>
              <a:t> </a:t>
            </a:r>
          </a:p>
          <a:p>
            <a:r>
              <a:rPr lang="en-US" smtClean="0">
                <a:hlinkClick r:id="rId12" action="ppaction://hlinkfile" tooltip="The problem is not that we have too many fools, it\'s that the lightning isn\'t distributed right."/>
              </a:rPr>
              <a:t>"The problem is not that we have too many fools, it's that the lightning isn't distributed right."</a:t>
            </a:r>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413C71FA-5601-4B36-8212-585BDEC76940}"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510BEE-E214-49E2-8F92-0D465BCCDA3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103587936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10BEE-E214-49E2-8F92-0D465BCCDA3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10327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10BEE-E214-49E2-8F92-0D465BCCDA3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159012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10BEE-E214-49E2-8F92-0D465BCCDA3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36393148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10BEE-E214-49E2-8F92-0D465BCCDA30}" type="datetimeFigureOut">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180621438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10BEE-E214-49E2-8F92-0D465BCCDA30}" type="datetimeFigureOut">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7023680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510BEE-E214-49E2-8F92-0D465BCCDA30}" type="datetimeFigureOut">
              <a:rPr lang="en-US" smtClean="0"/>
              <a:t>12/3/12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46945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510BEE-E214-49E2-8F92-0D465BCCDA30}" type="datetimeFigureOut">
              <a:rPr lang="en-US" smtClean="0"/>
              <a:t>12/3/12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138709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10BEE-E214-49E2-8F92-0D465BCCDA30}" type="datetimeFigureOut">
              <a:rPr lang="en-US" smtClean="0"/>
              <a:t>12/3/12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428525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10BEE-E214-49E2-8F92-0D465BCCDA30}" type="datetimeFigureOut">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304065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10BEE-E214-49E2-8F92-0D465BCCDA30}" type="datetimeFigureOut">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291DC-F4B7-4D54-AEEE-3A0334D7ABB8}" type="slidenum">
              <a:rPr lang="en-US" smtClean="0"/>
              <a:t>‹#›</a:t>
            </a:fld>
            <a:endParaRPr lang="en-US"/>
          </a:p>
        </p:txBody>
      </p:sp>
    </p:spTree>
    <p:extLst>
      <p:ext uri="{BB962C8B-B14F-4D97-AF65-F5344CB8AC3E}">
        <p14:creationId xmlns:p14="http://schemas.microsoft.com/office/powerpoint/2010/main" val="13461316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0BEE-E214-49E2-8F92-0D465BCCDA30}" type="datetimeFigureOut">
              <a:rPr lang="en-US" smtClean="0"/>
              <a:t>12/3/12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291DC-F4B7-4D54-AEEE-3A0334D7ABB8}" type="slidenum">
              <a:rPr lang="en-US" smtClean="0"/>
              <a:t>‹#›</a:t>
            </a:fld>
            <a:endParaRPr lang="en-US"/>
          </a:p>
        </p:txBody>
      </p:sp>
    </p:spTree>
    <p:extLst>
      <p:ext uri="{BB962C8B-B14F-4D97-AF65-F5344CB8AC3E}">
        <p14:creationId xmlns:p14="http://schemas.microsoft.com/office/powerpoint/2010/main" val="3680031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a:xfrm>
            <a:off x="533400" y="914400"/>
            <a:ext cx="8153400" cy="2895600"/>
          </a:xfrm>
        </p:spPr>
        <p:txBody>
          <a:bodyPr>
            <a:normAutofit/>
          </a:bodyPr>
          <a:lstStyle/>
          <a:p>
            <a:r>
              <a:rPr lang="en-US" sz="3600" i="1" dirty="0"/>
              <a:t>“It is not how much money we make that ultimately makes us </a:t>
            </a:r>
            <a:r>
              <a:rPr lang="en-US" sz="3600" i="1" dirty="0" smtClean="0"/>
              <a:t>happy…</a:t>
            </a:r>
            <a:br>
              <a:rPr lang="en-US" sz="3600" i="1" dirty="0" smtClean="0"/>
            </a:br>
            <a:r>
              <a:rPr lang="en-US" sz="3600" dirty="0" smtClean="0"/>
              <a:t> </a:t>
            </a:r>
          </a:p>
        </p:txBody>
      </p:sp>
      <p:sp>
        <p:nvSpPr>
          <p:cNvPr id="8195" name="Subtitle 4"/>
          <p:cNvSpPr>
            <a:spLocks noGrp="1"/>
          </p:cNvSpPr>
          <p:nvPr>
            <p:ph type="subTitle" idx="1"/>
          </p:nvPr>
        </p:nvSpPr>
        <p:spPr>
          <a:xfrm>
            <a:off x="685800" y="2971800"/>
            <a:ext cx="7772400" cy="3124200"/>
          </a:xfrm>
        </p:spPr>
        <p:txBody>
          <a:bodyPr>
            <a:normAutofit fontScale="92500" lnSpcReduction="10000"/>
          </a:bodyPr>
          <a:lstStyle/>
          <a:p>
            <a:r>
              <a:rPr lang="en-US" i="1" dirty="0">
                <a:solidFill>
                  <a:schemeClr val="tx1"/>
                </a:solidFill>
              </a:rPr>
              <a:t>…three things </a:t>
            </a:r>
            <a:r>
              <a:rPr lang="en-US" i="1" dirty="0" smtClean="0">
                <a:solidFill>
                  <a:schemeClr val="tx1"/>
                </a:solidFill>
              </a:rPr>
              <a:t>- autonomy</a:t>
            </a:r>
            <a:r>
              <a:rPr lang="en-US" i="1" dirty="0">
                <a:solidFill>
                  <a:schemeClr val="tx1"/>
                </a:solidFill>
              </a:rPr>
              <a:t>, complexity </a:t>
            </a:r>
            <a:r>
              <a:rPr lang="en-US" i="1" dirty="0" smtClean="0">
                <a:solidFill>
                  <a:schemeClr val="tx1"/>
                </a:solidFill>
              </a:rPr>
              <a:t>and a </a:t>
            </a:r>
            <a:r>
              <a:rPr lang="en-US" i="1" dirty="0">
                <a:solidFill>
                  <a:schemeClr val="tx1"/>
                </a:solidFill>
              </a:rPr>
              <a:t>connection between effort and reward -</a:t>
            </a:r>
            <a:br>
              <a:rPr lang="en-US" i="1" dirty="0">
                <a:solidFill>
                  <a:schemeClr val="tx1"/>
                </a:solidFill>
              </a:rPr>
            </a:br>
            <a:endParaRPr lang="en-US" i="1" dirty="0" smtClean="0">
              <a:solidFill>
                <a:schemeClr val="tx1"/>
              </a:solidFill>
            </a:endParaRPr>
          </a:p>
          <a:p>
            <a:r>
              <a:rPr lang="en-US" i="1" dirty="0" smtClean="0">
                <a:solidFill>
                  <a:schemeClr val="tx1"/>
                </a:solidFill>
              </a:rPr>
              <a:t>are qualities </a:t>
            </a:r>
            <a:r>
              <a:rPr lang="en-US" i="1" dirty="0">
                <a:solidFill>
                  <a:schemeClr val="tx1"/>
                </a:solidFill>
              </a:rPr>
              <a:t>that work has to have if it is to be satisfying."</a:t>
            </a:r>
            <a:r>
              <a:rPr lang="en-US" dirty="0">
                <a:solidFill>
                  <a:schemeClr val="tx1"/>
                </a:solidFill>
              </a:rPr>
              <a:t/>
            </a:r>
            <a:br>
              <a:rPr lang="en-US" dirty="0">
                <a:solidFill>
                  <a:schemeClr val="tx1"/>
                </a:solidFill>
              </a:rPr>
            </a:br>
            <a:r>
              <a:rPr lang="en-US" dirty="0" smtClean="0"/>
              <a:t/>
            </a:r>
            <a:br>
              <a:rPr lang="en-US" dirty="0" smtClean="0"/>
            </a:br>
            <a:r>
              <a:rPr lang="en-US" dirty="0" err="1" smtClean="0"/>
              <a:t>Malcom</a:t>
            </a:r>
            <a:r>
              <a:rPr lang="en-US" dirty="0" smtClean="0"/>
              <a:t> </a:t>
            </a:r>
            <a:r>
              <a:rPr lang="en-US" dirty="0" err="1" smtClean="0"/>
              <a:t>Gladwell</a:t>
            </a:r>
            <a:r>
              <a:rPr lang="en-US" dirty="0" smtClean="0"/>
              <a:t> in </a:t>
            </a:r>
            <a:r>
              <a:rPr lang="en-US" i="1" dirty="0" smtClean="0"/>
              <a:t>Outliers</a:t>
            </a:r>
          </a:p>
        </p:txBody>
      </p:sp>
    </p:spTree>
    <p:extLst>
      <p:ext uri="{BB962C8B-B14F-4D97-AF65-F5344CB8AC3E}">
        <p14:creationId xmlns:p14="http://schemas.microsoft.com/office/powerpoint/2010/main" val="4136371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2697162"/>
          </a:xfrm>
        </p:spPr>
        <p:txBody>
          <a:bodyPr/>
          <a:lstStyle/>
          <a:p>
            <a:pPr eaLnBrk="1" hangingPunct="1"/>
            <a:r>
              <a:rPr lang="en-US" sz="6000" smtClean="0"/>
              <a:t>“It’s never 50:50” </a:t>
            </a:r>
            <a:r>
              <a:rPr lang="en-US" smtClean="0"/>
              <a:t/>
            </a:r>
            <a:br>
              <a:rPr lang="en-US" smtClean="0"/>
            </a:br>
            <a:r>
              <a:rPr lang="en-US" smtClean="0"/>
              <a:t/>
            </a:r>
            <a:br>
              <a:rPr lang="en-US" smtClean="0"/>
            </a:br>
            <a:r>
              <a:rPr lang="en-US" sz="3200" smtClean="0"/>
              <a:t>Bob Howell, c1979</a:t>
            </a:r>
          </a:p>
        </p:txBody>
      </p:sp>
      <p:sp>
        <p:nvSpPr>
          <p:cNvPr id="3" name="Content Placeholder 2"/>
          <p:cNvSpPr>
            <a:spLocks noGrp="1"/>
          </p:cNvSpPr>
          <p:nvPr>
            <p:ph idx="1"/>
          </p:nvPr>
        </p:nvSpPr>
        <p:spPr>
          <a:xfrm>
            <a:off x="457200" y="3352800"/>
            <a:ext cx="8229600" cy="2773363"/>
          </a:xfrm>
        </p:spPr>
        <p:txBody>
          <a:bodyPr rtlCol="0">
            <a:normAutofit fontScale="92500"/>
          </a:bodyPr>
          <a:lstStyle/>
          <a:p>
            <a:pPr eaLnBrk="1" fontAlgn="auto" hangingPunct="1">
              <a:spcAft>
                <a:spcPts val="0"/>
              </a:spcAft>
              <a:buFont typeface="Arial" pitchFamily="34" charset="0"/>
              <a:buChar char="•"/>
              <a:defRPr/>
            </a:pPr>
            <a:r>
              <a:rPr lang="en-US" dirty="0" smtClean="0"/>
              <a:t>Seek partners who are willing to work with you</a:t>
            </a:r>
          </a:p>
          <a:p>
            <a:pPr eaLnBrk="1" fontAlgn="auto" hangingPunct="1">
              <a:spcAft>
                <a:spcPts val="0"/>
              </a:spcAft>
              <a:buFont typeface="Arial" pitchFamily="34" charset="0"/>
              <a:buChar char="•"/>
              <a:defRPr/>
            </a:pPr>
            <a:r>
              <a:rPr lang="en-US" dirty="0" smtClean="0"/>
              <a:t>If you love someone who is high maintenance, they will always be so</a:t>
            </a:r>
          </a:p>
          <a:p>
            <a:pPr eaLnBrk="1" fontAlgn="auto" hangingPunct="1">
              <a:spcAft>
                <a:spcPts val="0"/>
              </a:spcAft>
              <a:buFont typeface="Arial" pitchFamily="34" charset="0"/>
              <a:buChar char="•"/>
              <a:defRPr/>
            </a:pPr>
            <a:r>
              <a:rPr lang="en-US" dirty="0" smtClean="0"/>
              <a:t>This is even more exaggerated as they grow older</a:t>
            </a:r>
          </a:p>
        </p:txBody>
      </p:sp>
    </p:spTree>
    <p:extLst>
      <p:ext uri="{BB962C8B-B14F-4D97-AF65-F5344CB8AC3E}">
        <p14:creationId xmlns:p14="http://schemas.microsoft.com/office/powerpoint/2010/main" val="38076235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8382000" cy="1938992"/>
          </a:xfrm>
          <a:prstGeom prst="rect">
            <a:avLst/>
          </a:prstGeom>
        </p:spPr>
        <p:txBody>
          <a:bodyPr wrap="square">
            <a:spAutoFit/>
          </a:bodyPr>
          <a:lstStyle/>
          <a:p>
            <a:pPr algn="ctr"/>
            <a:r>
              <a:rPr lang="en-US" sz="3600" b="1" dirty="0"/>
              <a:t>Why We Are Fat</a:t>
            </a:r>
          </a:p>
          <a:p>
            <a:pPr algn="ctr"/>
            <a:r>
              <a:rPr lang="en-US" sz="2800" dirty="0"/>
              <a:t>MED biochemist says chemicals, not just calories could </a:t>
            </a:r>
            <a:r>
              <a:rPr lang="en-US" sz="2800" dirty="0" smtClean="0"/>
              <a:t>explain epidemic</a:t>
            </a:r>
            <a:r>
              <a:rPr lang="en-US" sz="2800" dirty="0"/>
              <a:t> </a:t>
            </a:r>
            <a:r>
              <a:rPr lang="en-US" sz="2800" dirty="0" smtClean="0"/>
              <a:t>BU Today, 03.12.2012 </a:t>
            </a:r>
          </a:p>
          <a:p>
            <a:pPr algn="ctr"/>
            <a:r>
              <a:rPr lang="en-US" sz="2800" dirty="0" smtClean="0"/>
              <a:t>By </a:t>
            </a:r>
            <a:r>
              <a:rPr lang="en-US" sz="2800" dirty="0"/>
              <a:t>Barbara Moran.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4" y="2286000"/>
            <a:ext cx="569553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441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Barbara </a:t>
            </a:r>
            <a:r>
              <a:rPr lang="en-US" dirty="0" err="1" smtClean="0"/>
              <a:t>Corkey</a:t>
            </a:r>
            <a:endParaRPr lang="en-US" dirty="0"/>
          </a:p>
        </p:txBody>
      </p:sp>
      <p:sp>
        <p:nvSpPr>
          <p:cNvPr id="3" name="Content Placeholder 2"/>
          <p:cNvSpPr>
            <a:spLocks noGrp="1"/>
          </p:cNvSpPr>
          <p:nvPr>
            <p:ph idx="1"/>
          </p:nvPr>
        </p:nvSpPr>
        <p:spPr>
          <a:xfrm>
            <a:off x="457200" y="1430215"/>
            <a:ext cx="8229600" cy="5410200"/>
          </a:xfrm>
        </p:spPr>
        <p:txBody>
          <a:bodyPr>
            <a:normAutofit fontScale="70000" lnSpcReduction="20000"/>
          </a:bodyPr>
          <a:lstStyle/>
          <a:p>
            <a:pPr marL="0" indent="0">
              <a:buNone/>
            </a:pPr>
            <a:r>
              <a:rPr lang="en-US" sz="4300" dirty="0"/>
              <a:t>“It was almost impossible to live on my income,” says </a:t>
            </a:r>
            <a:r>
              <a:rPr lang="en-US" sz="4300" dirty="0" err="1"/>
              <a:t>Corkey</a:t>
            </a:r>
            <a:r>
              <a:rPr lang="en-US" sz="4300" dirty="0"/>
              <a:t>. “I couldn’t </a:t>
            </a:r>
            <a:r>
              <a:rPr lang="en-US" sz="4300" dirty="0" smtClean="0"/>
              <a:t>afford babysitters</a:t>
            </a:r>
            <a:r>
              <a:rPr lang="en-US" sz="4300" dirty="0"/>
              <a:t>. I couldn’t afford anything.” Her daughter Valerie remembers </a:t>
            </a:r>
            <a:r>
              <a:rPr lang="en-US" sz="4300" dirty="0" smtClean="0"/>
              <a:t>her mother </a:t>
            </a:r>
            <a:r>
              <a:rPr lang="en-US" sz="4300" dirty="0"/>
              <a:t>struggling to provide for the family, shuttling her around on the back of </a:t>
            </a:r>
            <a:r>
              <a:rPr lang="en-US" sz="4300" dirty="0" smtClean="0"/>
              <a:t>a bicycle </a:t>
            </a:r>
            <a:r>
              <a:rPr lang="en-US" sz="4300" dirty="0"/>
              <a:t>because they didn’t own a car. “But I don’t remember wanting </a:t>
            </a:r>
            <a:r>
              <a:rPr lang="en-US" sz="4300" dirty="0" smtClean="0"/>
              <a:t>for anything” </a:t>
            </a:r>
          </a:p>
          <a:p>
            <a:pPr marL="0" indent="0">
              <a:buNone/>
            </a:pPr>
            <a:endParaRPr lang="en-US" sz="4300" dirty="0"/>
          </a:p>
          <a:p>
            <a:pPr marL="0" indent="0">
              <a:buNone/>
            </a:pPr>
            <a:r>
              <a:rPr lang="en-US" sz="4300" dirty="0" smtClean="0"/>
              <a:t>…On </a:t>
            </a:r>
            <a:r>
              <a:rPr lang="en-US" sz="4300" dirty="0"/>
              <a:t>the contrary, Valerie and her sister, Pamela, share happy memories of </a:t>
            </a:r>
            <a:r>
              <a:rPr lang="en-US" sz="4300" dirty="0" smtClean="0"/>
              <a:t>playing in </a:t>
            </a:r>
            <a:r>
              <a:rPr lang="en-US" sz="4300" dirty="0"/>
              <a:t>their mother’s lab, spinning magnets on the centrifuge and snapping </a:t>
            </a:r>
            <a:r>
              <a:rPr lang="en-US" sz="4300" dirty="0" smtClean="0"/>
              <a:t>tiny plastic </a:t>
            </a:r>
            <a:r>
              <a:rPr lang="en-US" sz="4300" dirty="0"/>
              <a:t>vials together into necklaces. “I wouldn’t trade her for any other parent</a:t>
            </a:r>
            <a:r>
              <a:rPr lang="en-US" sz="4300" dirty="0" smtClean="0"/>
              <a:t>,” …</a:t>
            </a:r>
            <a:endParaRPr lang="en-US" sz="4300" dirty="0"/>
          </a:p>
          <a:p>
            <a:endParaRPr lang="en-US" dirty="0" smtClean="0"/>
          </a:p>
          <a:p>
            <a:pPr marL="0" indent="0">
              <a:buNone/>
            </a:pPr>
            <a:endParaRPr lang="en-US" dirty="0"/>
          </a:p>
        </p:txBody>
      </p:sp>
    </p:spTree>
    <p:extLst>
      <p:ext uri="{BB962C8B-B14F-4D97-AF65-F5344CB8AC3E}">
        <p14:creationId xmlns:p14="http://schemas.microsoft.com/office/powerpoint/2010/main" val="38312887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Pot roast </a:t>
            </a:r>
            <a:r>
              <a:rPr lang="en-US" i="1" dirty="0" smtClean="0"/>
              <a:t>versus </a:t>
            </a:r>
            <a:r>
              <a:rPr lang="en-US" dirty="0" smtClean="0"/>
              <a:t>metabolic regulation</a:t>
            </a:r>
            <a:endParaRPr lang="en-US" dirty="0"/>
          </a:p>
        </p:txBody>
      </p:sp>
      <p:sp>
        <p:nvSpPr>
          <p:cNvPr id="3" name="Content Placeholder 2"/>
          <p:cNvSpPr>
            <a:spLocks noGrp="1"/>
          </p:cNvSpPr>
          <p:nvPr>
            <p:ph idx="1"/>
          </p:nvPr>
        </p:nvSpPr>
        <p:spPr>
          <a:xfrm>
            <a:off x="228600" y="1219200"/>
            <a:ext cx="8839200" cy="5638800"/>
          </a:xfrm>
        </p:spPr>
        <p:txBody>
          <a:bodyPr>
            <a:normAutofit fontScale="92500" lnSpcReduction="10000"/>
          </a:bodyPr>
          <a:lstStyle/>
          <a:p>
            <a:pPr marL="0" indent="0">
              <a:buNone/>
            </a:pPr>
            <a:r>
              <a:rPr lang="en-US" dirty="0" smtClean="0"/>
              <a:t>Barbara </a:t>
            </a:r>
            <a:r>
              <a:rPr lang="en-US" dirty="0" err="1" smtClean="0"/>
              <a:t>Corkey</a:t>
            </a:r>
            <a:r>
              <a:rPr lang="en-US" dirty="0" smtClean="0"/>
              <a:t>: “I </a:t>
            </a:r>
            <a:r>
              <a:rPr lang="en-US" dirty="0"/>
              <a:t>realized that I am in charge of me, and I’m responsible </a:t>
            </a:r>
            <a:r>
              <a:rPr lang="en-US" dirty="0" smtClean="0"/>
              <a:t>for my </a:t>
            </a:r>
            <a:r>
              <a:rPr lang="en-US" dirty="0"/>
              <a:t>life,” she says. “No one’s going to take care of me except me. And no </a:t>
            </a:r>
            <a:r>
              <a:rPr lang="en-US" dirty="0" smtClean="0"/>
              <a:t>one’s  going </a:t>
            </a:r>
            <a:r>
              <a:rPr lang="en-US" dirty="0"/>
              <a:t>to take care of my kids except me. So get over </a:t>
            </a:r>
            <a:r>
              <a:rPr lang="en-US" dirty="0" smtClean="0"/>
              <a:t>it.”</a:t>
            </a:r>
          </a:p>
          <a:p>
            <a:pPr marL="0" indent="0">
              <a:buNone/>
            </a:pPr>
            <a:endParaRPr lang="en-US" sz="3000" dirty="0" smtClean="0"/>
          </a:p>
          <a:p>
            <a:pPr marL="0" indent="0">
              <a:buNone/>
            </a:pPr>
            <a:r>
              <a:rPr lang="en-US" dirty="0" smtClean="0"/>
              <a:t>Pamela </a:t>
            </a:r>
            <a:r>
              <a:rPr lang="en-US" dirty="0" err="1" smtClean="0"/>
              <a:t>Corkey</a:t>
            </a:r>
            <a:r>
              <a:rPr lang="en-US" dirty="0" smtClean="0"/>
              <a:t>: </a:t>
            </a:r>
            <a:r>
              <a:rPr lang="en-US" dirty="0"/>
              <a:t>“Having a bunch </a:t>
            </a:r>
            <a:r>
              <a:rPr lang="en-US" dirty="0" smtClean="0"/>
              <a:t>of kids </a:t>
            </a:r>
            <a:r>
              <a:rPr lang="en-US" dirty="0"/>
              <a:t>and giving them home-cooked pot roast seven nights a week is one way </a:t>
            </a:r>
            <a:r>
              <a:rPr lang="en-US" dirty="0" smtClean="0"/>
              <a:t>to make </a:t>
            </a:r>
            <a:r>
              <a:rPr lang="en-US" dirty="0"/>
              <a:t>a contribution to the </a:t>
            </a:r>
            <a:r>
              <a:rPr lang="en-US" dirty="0" smtClean="0"/>
              <a:t>world… </a:t>
            </a:r>
            <a:r>
              <a:rPr lang="en-US" u="sng" dirty="0" smtClean="0"/>
              <a:t>But</a:t>
            </a:r>
            <a:r>
              <a:rPr lang="en-US" dirty="0" smtClean="0"/>
              <a:t> </a:t>
            </a:r>
            <a:r>
              <a:rPr lang="en-US" dirty="0"/>
              <a:t>when your brain is capable </a:t>
            </a:r>
            <a:r>
              <a:rPr lang="en-US" dirty="0" smtClean="0"/>
              <a:t>of understanding </a:t>
            </a:r>
            <a:r>
              <a:rPr lang="en-US" dirty="0"/>
              <a:t>and breaking down metabolic regulation, that’s what you </a:t>
            </a:r>
            <a:r>
              <a:rPr lang="en-US" dirty="0" smtClean="0"/>
              <a:t>should be </a:t>
            </a:r>
            <a:r>
              <a:rPr lang="en-US" dirty="0"/>
              <a:t>doing. I can’t imagine how miserable she would have been if she hadn’t </a:t>
            </a:r>
            <a:r>
              <a:rPr lang="en-US" dirty="0" smtClean="0"/>
              <a:t>given wing </a:t>
            </a:r>
            <a:r>
              <a:rPr lang="en-US" dirty="0"/>
              <a:t>to her intellect.”</a:t>
            </a:r>
          </a:p>
        </p:txBody>
      </p:sp>
    </p:spTree>
    <p:extLst>
      <p:ext uri="{BB962C8B-B14F-4D97-AF65-F5344CB8AC3E}">
        <p14:creationId xmlns:p14="http://schemas.microsoft.com/office/powerpoint/2010/main" val="30042378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Build in redundancy</a:t>
            </a:r>
            <a:endParaRPr lang="en-US" dirty="0"/>
          </a:p>
        </p:txBody>
      </p:sp>
      <p:sp>
        <p:nvSpPr>
          <p:cNvPr id="5" name="Content Placeholder 4"/>
          <p:cNvSpPr>
            <a:spLocks noGrp="1"/>
          </p:cNvSpPr>
          <p:nvPr>
            <p:ph idx="1"/>
          </p:nvPr>
        </p:nvSpPr>
        <p:spPr/>
        <p:txBody>
          <a:bodyPr>
            <a:normAutofit lnSpcReduction="10000"/>
          </a:bodyPr>
          <a:lstStyle/>
          <a:p>
            <a:r>
              <a:rPr lang="en-US" dirty="0" smtClean="0"/>
              <a:t>In child care, this means having multiple babysitters, plus day care and an au pair or nanny</a:t>
            </a:r>
          </a:p>
          <a:p>
            <a:r>
              <a:rPr lang="en-US" dirty="0" smtClean="0"/>
              <a:t>Incidentally – you know you’re in trouble when the kids make up a game called </a:t>
            </a:r>
            <a:endParaRPr lang="en-US" dirty="0"/>
          </a:p>
          <a:p>
            <a:pPr marL="0" indent="0">
              <a:buNone/>
            </a:pPr>
            <a:r>
              <a:rPr lang="en-US" dirty="0" smtClean="0"/>
              <a:t>			</a:t>
            </a:r>
            <a:r>
              <a:rPr lang="en-US" b="1" dirty="0" smtClean="0"/>
              <a:t>“bad au pair”</a:t>
            </a:r>
          </a:p>
          <a:p>
            <a:r>
              <a:rPr lang="en-US" dirty="0" smtClean="0"/>
              <a:t>For eldercare, this means home health care or personal care attendants, plus someone at night if you need it</a:t>
            </a:r>
            <a:endParaRPr lang="en-US" dirty="0"/>
          </a:p>
        </p:txBody>
      </p:sp>
    </p:spTree>
    <p:extLst>
      <p:ext uri="{BB962C8B-B14F-4D97-AF65-F5344CB8AC3E}">
        <p14:creationId xmlns:p14="http://schemas.microsoft.com/office/powerpoint/2010/main" val="2724671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p:txBody>
          <a:bodyPr/>
          <a:lstStyle/>
          <a:p>
            <a:r>
              <a:rPr lang="en-US" i="1" smtClean="0"/>
              <a:t>“Take a two mile walk every morning before breakfast.” </a:t>
            </a:r>
          </a:p>
        </p:txBody>
      </p:sp>
      <p:sp>
        <p:nvSpPr>
          <p:cNvPr id="25603" name="Subtitle 4"/>
          <p:cNvSpPr>
            <a:spLocks noGrp="1"/>
          </p:cNvSpPr>
          <p:nvPr>
            <p:ph type="subTitle" idx="1"/>
          </p:nvPr>
        </p:nvSpPr>
        <p:spPr/>
        <p:txBody>
          <a:bodyPr/>
          <a:lstStyle/>
          <a:p>
            <a:r>
              <a:rPr lang="en-US" smtClean="0"/>
              <a:t>Harry S. Truman</a:t>
            </a:r>
          </a:p>
        </p:txBody>
      </p:sp>
      <p:sp>
        <p:nvSpPr>
          <p:cNvPr id="2" name="TextBox 1"/>
          <p:cNvSpPr txBox="1"/>
          <p:nvPr/>
        </p:nvSpPr>
        <p:spPr>
          <a:xfrm>
            <a:off x="2971800" y="762000"/>
            <a:ext cx="3276600" cy="830997"/>
          </a:xfrm>
          <a:prstGeom prst="rect">
            <a:avLst/>
          </a:prstGeom>
          <a:noFill/>
        </p:spPr>
        <p:txBody>
          <a:bodyPr wrap="square" rtlCol="0">
            <a:spAutoFit/>
          </a:bodyPr>
          <a:lstStyle/>
          <a:p>
            <a:r>
              <a:rPr lang="en-US" sz="4800" dirty="0" smtClean="0"/>
              <a:t>6. Exercise </a:t>
            </a:r>
            <a:endParaRPr lang="en-US" sz="4800" dirty="0"/>
          </a:p>
        </p:txBody>
      </p:sp>
    </p:spTree>
    <p:extLst>
      <p:ext uri="{BB962C8B-B14F-4D97-AF65-F5344CB8AC3E}">
        <p14:creationId xmlns:p14="http://schemas.microsoft.com/office/powerpoint/2010/main" val="28136459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0" y="0"/>
            <a:ext cx="9300041" cy="697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3998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My Documents\personal\mackinaw bridge201107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le 3"/>
          <p:cNvSpPr>
            <a:spLocks noGrp="1"/>
          </p:cNvSpPr>
          <p:nvPr>
            <p:ph type="ctrTitle"/>
          </p:nvPr>
        </p:nvSpPr>
        <p:spPr/>
        <p:txBody>
          <a:bodyPr/>
          <a:lstStyle/>
          <a:p>
            <a:pPr eaLnBrk="1" hangingPunct="1"/>
            <a:r>
              <a:rPr lang="en-US" dirty="0" smtClean="0"/>
              <a:t>“What you don’t need is as important as what you do need.”</a:t>
            </a:r>
          </a:p>
        </p:txBody>
      </p:sp>
      <p:sp>
        <p:nvSpPr>
          <p:cNvPr id="17411" name="Subtitle 4"/>
          <p:cNvSpPr>
            <a:spLocks noGrp="1"/>
          </p:cNvSpPr>
          <p:nvPr>
            <p:ph type="subTitle" idx="1"/>
          </p:nvPr>
        </p:nvSpPr>
        <p:spPr/>
        <p:txBody>
          <a:bodyPr/>
          <a:lstStyle/>
          <a:p>
            <a:pPr eaLnBrk="1" hangingPunct="1"/>
            <a:r>
              <a:rPr lang="en-US" dirty="0" err="1" smtClean="0">
                <a:solidFill>
                  <a:schemeClr val="bg2"/>
                </a:solidFill>
              </a:rPr>
              <a:t>Romare</a:t>
            </a:r>
            <a:r>
              <a:rPr lang="en-US" dirty="0" smtClean="0">
                <a:solidFill>
                  <a:schemeClr val="bg2"/>
                </a:solidFill>
              </a:rPr>
              <a:t> Bearden</a:t>
            </a:r>
          </a:p>
        </p:txBody>
      </p:sp>
      <p:sp>
        <p:nvSpPr>
          <p:cNvPr id="3" name="TextBox 2"/>
          <p:cNvSpPr txBox="1"/>
          <p:nvPr/>
        </p:nvSpPr>
        <p:spPr>
          <a:xfrm>
            <a:off x="1600200" y="990600"/>
            <a:ext cx="6096000" cy="707886"/>
          </a:xfrm>
          <a:prstGeom prst="rect">
            <a:avLst/>
          </a:prstGeom>
          <a:noFill/>
        </p:spPr>
        <p:txBody>
          <a:bodyPr wrap="square" rtlCol="0">
            <a:spAutoFit/>
          </a:bodyPr>
          <a:lstStyle/>
          <a:p>
            <a:pPr algn="ctr"/>
            <a:r>
              <a:rPr lang="en-US" sz="4000" dirty="0" smtClean="0"/>
              <a:t>7. Mind the essentials</a:t>
            </a:r>
            <a:endParaRPr lang="en-US" sz="4000" dirty="0"/>
          </a:p>
        </p:txBody>
      </p:sp>
    </p:spTree>
    <p:extLst>
      <p:ext uri="{BB962C8B-B14F-4D97-AF65-F5344CB8AC3E}">
        <p14:creationId xmlns:p14="http://schemas.microsoft.com/office/powerpoint/2010/main" val="12683025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My Documents\personal\Irish coast 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81000" y="457200"/>
            <a:ext cx="8382000" cy="5791200"/>
          </a:xfrm>
        </p:spPr>
        <p:txBody>
          <a:bodyPr>
            <a:normAutofit/>
          </a:bodyPr>
          <a:lstStyle/>
          <a:p>
            <a:r>
              <a:rPr lang="en-US" sz="6700" dirty="0" smtClean="0"/>
              <a:t>Big rocks: values, family</a:t>
            </a:r>
            <a:r>
              <a:rPr lang="en-US" dirty="0" smtClean="0"/>
              <a:t/>
            </a:r>
            <a:br>
              <a:rPr lang="en-US" dirty="0" smtClean="0"/>
            </a:br>
            <a:r>
              <a:rPr lang="en-US" dirty="0" smtClean="0"/>
              <a:t/>
            </a:r>
            <a:br>
              <a:rPr lang="en-US" dirty="0" smtClean="0"/>
            </a:br>
            <a:r>
              <a:rPr lang="en-US" sz="3600" dirty="0" smtClean="0"/>
              <a:t>Small rocks: career, work, obligations</a:t>
            </a:r>
            <a:r>
              <a:rPr lang="en-US" dirty="0" smtClean="0"/>
              <a:t/>
            </a:r>
            <a:br>
              <a:rPr lang="en-US" dirty="0" smtClean="0"/>
            </a:br>
            <a:r>
              <a:rPr lang="en-US" dirty="0" smtClean="0"/>
              <a:t/>
            </a:r>
            <a:br>
              <a:rPr lang="en-US" dirty="0" smtClean="0"/>
            </a:br>
            <a:r>
              <a:rPr lang="en-US" sz="2700" dirty="0" smtClean="0"/>
              <a:t>Sand: everything else</a:t>
            </a:r>
            <a:r>
              <a:rPr lang="en-US" dirty="0" smtClean="0"/>
              <a:t/>
            </a:r>
            <a:br>
              <a:rPr lang="en-US" dirty="0" smtClean="0"/>
            </a:br>
            <a:r>
              <a:rPr lang="en-US" dirty="0" smtClean="0"/>
              <a:t/>
            </a:r>
            <a:br>
              <a:rPr lang="en-US" dirty="0" smtClean="0"/>
            </a:br>
            <a:endParaRPr lang="en-US" dirty="0"/>
          </a:p>
        </p:txBody>
      </p:sp>
      <p:sp>
        <p:nvSpPr>
          <p:cNvPr id="6" name="Subtitle 5"/>
          <p:cNvSpPr>
            <a:spLocks noGrp="1"/>
          </p:cNvSpPr>
          <p:nvPr>
            <p:ph type="subTitle" idx="1"/>
          </p:nvPr>
        </p:nvSpPr>
        <p:spPr>
          <a:xfrm>
            <a:off x="1447800" y="4800600"/>
            <a:ext cx="6400800" cy="1676400"/>
          </a:xfrm>
        </p:spPr>
        <p:txBody>
          <a:bodyPr/>
          <a:lstStyle/>
          <a:p>
            <a:r>
              <a:rPr lang="en-US" dirty="0" smtClean="0">
                <a:solidFill>
                  <a:schemeClr val="tx2">
                    <a:lumMod val="75000"/>
                  </a:schemeClr>
                </a:solidFill>
              </a:rPr>
              <a:t>“No matter </a:t>
            </a:r>
            <a:r>
              <a:rPr lang="en-US" dirty="0">
                <a:solidFill>
                  <a:schemeClr val="tx2">
                    <a:lumMod val="75000"/>
                  </a:schemeClr>
                </a:solidFill>
              </a:rPr>
              <a:t>how full your life is there is always room for </a:t>
            </a:r>
            <a:r>
              <a:rPr lang="en-US" dirty="0" smtClean="0">
                <a:solidFill>
                  <a:schemeClr val="tx2">
                    <a:lumMod val="75000"/>
                  </a:schemeClr>
                </a:solidFill>
              </a:rPr>
              <a:t>beer”</a:t>
            </a:r>
            <a:endParaRPr lang="en-US" dirty="0">
              <a:solidFill>
                <a:schemeClr val="tx2">
                  <a:lumMod val="75000"/>
                </a:schemeClr>
              </a:solidFill>
            </a:endParaRPr>
          </a:p>
        </p:txBody>
      </p:sp>
    </p:spTree>
    <p:extLst>
      <p:ext uri="{BB962C8B-B14F-4D97-AF65-F5344CB8AC3E}">
        <p14:creationId xmlns:p14="http://schemas.microsoft.com/office/powerpoint/2010/main" val="4207940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p:nvPr>
        </p:nvSpPr>
        <p:spPr>
          <a:xfrm>
            <a:off x="609600" y="1600200"/>
            <a:ext cx="7772400" cy="1676400"/>
          </a:xfrm>
        </p:spPr>
        <p:txBody>
          <a:bodyPr>
            <a:normAutofit fontScale="90000"/>
          </a:bodyPr>
          <a:lstStyle/>
          <a:p>
            <a:r>
              <a:rPr lang="en-US" dirty="0" smtClean="0"/>
              <a:t>"Beer is proof that God loves us and wants us to be </a:t>
            </a:r>
            <a:r>
              <a:rPr lang="en-US" dirty="0"/>
              <a:t>happy“</a:t>
            </a:r>
            <a:br>
              <a:rPr lang="en-US" dirty="0"/>
            </a:br>
            <a:r>
              <a:rPr lang="en-US" sz="3600" dirty="0">
                <a:solidFill>
                  <a:schemeClr val="bg1">
                    <a:lumMod val="50000"/>
                  </a:schemeClr>
                </a:solidFill>
              </a:rPr>
              <a:t>Ben Franklin</a:t>
            </a:r>
            <a:r>
              <a:rPr lang="en-US" dirty="0"/>
              <a:t/>
            </a:r>
            <a:br>
              <a:rPr lang="en-US" dirty="0"/>
            </a:br>
            <a:r>
              <a:rPr lang="en-US" dirty="0" smtClean="0"/>
              <a:t/>
            </a:r>
            <a:br>
              <a:rPr lang="en-US" dirty="0" smtClean="0"/>
            </a:br>
            <a:endParaRPr lang="en-US" dirty="0" smtClean="0"/>
          </a:p>
        </p:txBody>
      </p:sp>
      <p:sp>
        <p:nvSpPr>
          <p:cNvPr id="2" name="TextBox 1"/>
          <p:cNvSpPr txBox="1"/>
          <p:nvPr/>
        </p:nvSpPr>
        <p:spPr>
          <a:xfrm>
            <a:off x="457200" y="3352800"/>
            <a:ext cx="8229600" cy="830997"/>
          </a:xfrm>
          <a:prstGeom prst="rect">
            <a:avLst/>
          </a:prstGeom>
          <a:noFill/>
        </p:spPr>
        <p:txBody>
          <a:bodyPr wrap="square" rtlCol="0">
            <a:spAutoFit/>
          </a:bodyPr>
          <a:lstStyle/>
          <a:p>
            <a:pPr algn="ctr"/>
            <a:r>
              <a:rPr lang="en-US" sz="4800" dirty="0" smtClean="0"/>
              <a:t>8. Refresh yourself with friends</a:t>
            </a:r>
            <a:endParaRPr lang="en-US" sz="4800" dirty="0"/>
          </a:p>
        </p:txBody>
      </p:sp>
      <p:pic>
        <p:nvPicPr>
          <p:cNvPr id="10242" name="Picture 2" descr="J:\My Documents\personal\Lori Mike and JJ 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686300"/>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J:\My Documents\personal\tennis gro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629150"/>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114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udjones\AppData\Local\Microsoft\Windows\Temporary Internet Files\Content.Outlook\ATBU4CHG\ATT015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344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9. Find someone to talk with</a:t>
            </a:r>
            <a:endParaRPr lang="en-US" dirty="0"/>
          </a:p>
        </p:txBody>
      </p:sp>
      <p:sp>
        <p:nvSpPr>
          <p:cNvPr id="3" name="Content Placeholder 2"/>
          <p:cNvSpPr>
            <a:spLocks noGrp="1"/>
          </p:cNvSpPr>
          <p:nvPr>
            <p:ph type="subTitle" idx="1"/>
          </p:nvPr>
        </p:nvSpPr>
        <p:spPr>
          <a:xfrm>
            <a:off x="1371600" y="2362200"/>
            <a:ext cx="6400800" cy="2590800"/>
          </a:xfrm>
        </p:spPr>
        <p:txBody>
          <a:bodyPr>
            <a:normAutofit/>
          </a:bodyPr>
          <a:lstStyle/>
          <a:p>
            <a:r>
              <a:rPr lang="en-US" dirty="0"/>
              <a:t>“If you want a friend in the corporate world, get a dog</a:t>
            </a:r>
            <a:r>
              <a:rPr lang="en-US" dirty="0" smtClean="0"/>
              <a:t>”</a:t>
            </a:r>
          </a:p>
          <a:p>
            <a:endParaRPr lang="en-US" dirty="0" smtClean="0"/>
          </a:p>
          <a:p>
            <a:r>
              <a:rPr lang="en-US" dirty="0"/>
              <a:t>Give </a:t>
            </a:r>
            <a:r>
              <a:rPr lang="en-US" dirty="0" err="1"/>
              <a:t>em</a:t>
            </a:r>
            <a:r>
              <a:rPr lang="en-US" dirty="0"/>
              <a:t> hell Harry Truman</a:t>
            </a:r>
          </a:p>
          <a:p>
            <a:endParaRPr lang="en-US" dirty="0"/>
          </a:p>
          <a:p>
            <a:endParaRPr lang="en-US" dirty="0"/>
          </a:p>
        </p:txBody>
      </p:sp>
      <p:pic>
        <p:nvPicPr>
          <p:cNvPr id="9218" name="Picture 2" descr="J:\My Documents\personal\snowshoing at Bedfor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2440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J:\My Documents\personal\pics\MPF Greywolf-20110221-13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8006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J:\My Documents\personal\pics\HLF Mt Wash-20110403-15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743450"/>
            <a:ext cx="25146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57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723585" y="1600200"/>
            <a:ext cx="7772400" cy="3581400"/>
          </a:xfrm>
        </p:spPr>
        <p:txBody>
          <a:bodyPr>
            <a:normAutofit fontScale="90000"/>
          </a:bodyPr>
          <a:lstStyle/>
          <a:p>
            <a:r>
              <a:rPr lang="en-US" dirty="0" smtClean="0"/>
              <a:t/>
            </a:r>
            <a:br>
              <a:rPr lang="en-US" dirty="0" smtClean="0"/>
            </a:br>
            <a:r>
              <a:rPr lang="en-US" dirty="0" smtClean="0"/>
              <a:t> </a:t>
            </a:r>
            <a:br>
              <a:rPr lang="en-US" dirty="0" smtClean="0"/>
            </a:br>
            <a:r>
              <a:rPr lang="en-US" sz="3100" dirty="0" smtClean="0"/>
              <a:t>“Live or die: mere consequences of what you have built. What matters is building well…</a:t>
            </a:r>
            <a:br>
              <a:rPr lang="en-US" sz="3100" dirty="0" smtClean="0"/>
            </a:br>
            <a:r>
              <a:rPr lang="en-US" sz="3100" dirty="0" smtClean="0"/>
              <a:t/>
            </a:r>
            <a:br>
              <a:rPr lang="en-US" sz="3100" dirty="0" smtClean="0"/>
            </a:br>
            <a:r>
              <a:rPr lang="en-US" sz="3100" dirty="0" smtClean="0"/>
              <a:t>What matters is what you are doing when you die, and… I want to be building.”</a:t>
            </a:r>
            <a:br>
              <a:rPr lang="en-US" sz="3100" dirty="0" smtClean="0"/>
            </a:br>
            <a:r>
              <a:rPr lang="en-US" dirty="0" smtClean="0"/>
              <a:t> </a:t>
            </a:r>
            <a:br>
              <a:rPr lang="en-US" dirty="0" smtClean="0"/>
            </a:br>
            <a:endParaRPr lang="en-US" dirty="0" smtClean="0"/>
          </a:p>
        </p:txBody>
      </p:sp>
      <p:sp>
        <p:nvSpPr>
          <p:cNvPr id="5123" name="Subtitle 4"/>
          <p:cNvSpPr>
            <a:spLocks noGrp="1"/>
          </p:cNvSpPr>
          <p:nvPr>
            <p:ph type="subTitle" idx="1"/>
          </p:nvPr>
        </p:nvSpPr>
        <p:spPr>
          <a:xfrm>
            <a:off x="1371600" y="5410200"/>
            <a:ext cx="6400800" cy="1471613"/>
          </a:xfrm>
        </p:spPr>
        <p:txBody>
          <a:bodyPr/>
          <a:lstStyle/>
          <a:p>
            <a:r>
              <a:rPr lang="en-US" sz="2000" smtClean="0"/>
              <a:t>Paloma in Muriel Barbery's The Elegance of the Hedgehog.</a:t>
            </a:r>
            <a:br>
              <a:rPr lang="en-US" sz="2000" smtClean="0"/>
            </a:br>
            <a:endParaRPr lang="en-US" sz="2000" smtClean="0"/>
          </a:p>
        </p:txBody>
      </p:sp>
      <p:sp>
        <p:nvSpPr>
          <p:cNvPr id="2" name="TextBox 1"/>
          <p:cNvSpPr txBox="1"/>
          <p:nvPr/>
        </p:nvSpPr>
        <p:spPr>
          <a:xfrm>
            <a:off x="457200" y="685800"/>
            <a:ext cx="8077200" cy="707886"/>
          </a:xfrm>
          <a:prstGeom prst="rect">
            <a:avLst/>
          </a:prstGeom>
          <a:noFill/>
        </p:spPr>
        <p:txBody>
          <a:bodyPr wrap="square" rtlCol="0">
            <a:spAutoFit/>
          </a:bodyPr>
          <a:lstStyle/>
          <a:p>
            <a:pPr algn="ctr"/>
            <a:r>
              <a:rPr lang="en-US" sz="4000" dirty="0" smtClean="0"/>
              <a:t>10. Build your own community</a:t>
            </a:r>
            <a:endParaRPr lang="en-US" sz="4000" dirty="0"/>
          </a:p>
        </p:txBody>
      </p:sp>
    </p:spTree>
    <p:extLst>
      <p:ext uri="{BB962C8B-B14F-4D97-AF65-F5344CB8AC3E}">
        <p14:creationId xmlns:p14="http://schemas.microsoft.com/office/powerpoint/2010/main" val="29712680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p:txBody>
          <a:bodyPr>
            <a:normAutofit fontScale="90000"/>
          </a:bodyPr>
          <a:lstStyle/>
          <a:p>
            <a:r>
              <a:rPr lang="en-US" dirty="0" smtClean="0"/>
              <a:t>profound thought #4</a:t>
            </a:r>
            <a:br>
              <a:rPr lang="en-US" dirty="0" smtClean="0"/>
            </a:br>
            <a:r>
              <a:rPr lang="en-US" dirty="0"/>
              <a:t/>
            </a:r>
            <a:br>
              <a:rPr lang="en-US" dirty="0"/>
            </a:br>
            <a:r>
              <a:rPr lang="en-US" dirty="0" smtClean="0"/>
              <a:t>Care</a:t>
            </a:r>
            <a:br>
              <a:rPr lang="en-US" dirty="0" smtClean="0"/>
            </a:br>
            <a:r>
              <a:rPr lang="en-US" dirty="0" smtClean="0"/>
              <a:t>for plants</a:t>
            </a:r>
            <a:br>
              <a:rPr lang="en-US" dirty="0" smtClean="0"/>
            </a:br>
            <a:r>
              <a:rPr lang="en-US" dirty="0" smtClean="0"/>
              <a:t>for children</a:t>
            </a:r>
            <a:br>
              <a:rPr lang="en-US" dirty="0" smtClean="0"/>
            </a:br>
            <a:r>
              <a:rPr lang="en-US" dirty="0" smtClean="0"/>
              <a:t> </a:t>
            </a:r>
            <a:br>
              <a:rPr lang="en-US" dirty="0" smtClean="0"/>
            </a:br>
            <a:endParaRPr lang="en-US" dirty="0" smtClean="0"/>
          </a:p>
        </p:txBody>
      </p:sp>
      <p:sp>
        <p:nvSpPr>
          <p:cNvPr id="6147" name="Subtitle 4"/>
          <p:cNvSpPr>
            <a:spLocks noGrp="1"/>
          </p:cNvSpPr>
          <p:nvPr>
            <p:ph type="subTitle" idx="1"/>
          </p:nvPr>
        </p:nvSpPr>
        <p:spPr>
          <a:xfrm>
            <a:off x="1371600" y="4343400"/>
            <a:ext cx="6400800" cy="1752600"/>
          </a:xfrm>
        </p:spPr>
        <p:txBody>
          <a:bodyPr/>
          <a:lstStyle/>
          <a:p>
            <a:r>
              <a:rPr lang="en-US" dirty="0" err="1" smtClean="0"/>
              <a:t>Paloma</a:t>
            </a:r>
            <a:r>
              <a:rPr lang="en-US" dirty="0" smtClean="0"/>
              <a:t> in Muriel </a:t>
            </a:r>
            <a:r>
              <a:rPr lang="en-US" dirty="0" err="1" smtClean="0"/>
              <a:t>Barbery's</a:t>
            </a:r>
            <a:r>
              <a:rPr lang="en-US" dirty="0" smtClean="0"/>
              <a:t> The Elegance of the Hedgehog.</a:t>
            </a:r>
            <a:br>
              <a:rPr lang="en-US" dirty="0" smtClean="0"/>
            </a:br>
            <a:endParaRPr lang="en-US" dirty="0" smtClean="0"/>
          </a:p>
          <a:p>
            <a:endParaRPr lang="en-US" dirty="0" smtClean="0"/>
          </a:p>
        </p:txBody>
      </p:sp>
    </p:spTree>
    <p:extLst>
      <p:ext uri="{BB962C8B-B14F-4D97-AF65-F5344CB8AC3E}">
        <p14:creationId xmlns:p14="http://schemas.microsoft.com/office/powerpoint/2010/main" val="29122183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681392" y="1752600"/>
            <a:ext cx="7772400" cy="2228850"/>
          </a:xfrm>
        </p:spPr>
        <p:txBody>
          <a:bodyPr>
            <a:normAutofit fontScale="90000"/>
          </a:bodyPr>
          <a:lstStyle/>
          <a:p>
            <a:r>
              <a:rPr lang="en-US" sz="3600" dirty="0" smtClean="0"/>
              <a:t/>
            </a:r>
            <a:br>
              <a:rPr lang="en-US" sz="3600" dirty="0" smtClean="0"/>
            </a:br>
            <a:r>
              <a:rPr lang="en-US" sz="3600" dirty="0" smtClean="0"/>
              <a:t>Journal of the movement of the world No. 1:</a:t>
            </a:r>
            <a:br>
              <a:rPr lang="en-US" sz="3600" dirty="0" smtClean="0"/>
            </a:br>
            <a:r>
              <a:rPr lang="en-US" sz="3600" dirty="0" smtClean="0"/>
              <a:t> </a:t>
            </a:r>
            <a:br>
              <a:rPr lang="en-US" sz="3600" dirty="0" smtClean="0"/>
            </a:br>
            <a:r>
              <a:rPr lang="en-US" sz="3600" dirty="0" smtClean="0"/>
              <a:t>“Stay centered without losing your shorts”</a:t>
            </a:r>
            <a:r>
              <a:rPr lang="en-US" dirty="0" smtClean="0"/>
              <a:t/>
            </a:r>
            <a:br>
              <a:rPr lang="en-US" dirty="0" smtClean="0"/>
            </a:br>
            <a:endParaRPr lang="en-US" dirty="0" smtClean="0"/>
          </a:p>
        </p:txBody>
      </p:sp>
      <p:sp>
        <p:nvSpPr>
          <p:cNvPr id="7171" name="Subtitle 4"/>
          <p:cNvSpPr>
            <a:spLocks noGrp="1"/>
          </p:cNvSpPr>
          <p:nvPr>
            <p:ph type="subTitle" idx="1"/>
          </p:nvPr>
        </p:nvSpPr>
        <p:spPr>
          <a:xfrm>
            <a:off x="1371600" y="4724400"/>
            <a:ext cx="6400800" cy="914400"/>
          </a:xfrm>
        </p:spPr>
        <p:txBody>
          <a:bodyPr>
            <a:normAutofit fontScale="62500" lnSpcReduction="20000"/>
          </a:bodyPr>
          <a:lstStyle/>
          <a:p>
            <a:r>
              <a:rPr lang="en-US" dirty="0" err="1" smtClean="0"/>
              <a:t>Paloma</a:t>
            </a:r>
            <a:r>
              <a:rPr lang="en-US" dirty="0" smtClean="0"/>
              <a:t> in Muriel </a:t>
            </a:r>
            <a:r>
              <a:rPr lang="en-US" dirty="0" err="1" smtClean="0"/>
              <a:t>Barbery's</a:t>
            </a:r>
            <a:r>
              <a:rPr lang="en-US" dirty="0" smtClean="0"/>
              <a:t> </a:t>
            </a:r>
          </a:p>
          <a:p>
            <a:r>
              <a:rPr lang="en-US" i="1" dirty="0" smtClean="0"/>
              <a:t>The Elegance of the Hedgehog</a:t>
            </a:r>
            <a:r>
              <a:rPr lang="en-US" dirty="0" smtClean="0"/>
              <a:t>.</a:t>
            </a:r>
            <a:br>
              <a:rPr lang="en-US" dirty="0" smtClean="0"/>
            </a:br>
            <a:endParaRPr lang="en-US" dirty="0" smtClean="0"/>
          </a:p>
        </p:txBody>
      </p:sp>
      <p:sp>
        <p:nvSpPr>
          <p:cNvPr id="2" name="TextBox 1"/>
          <p:cNvSpPr txBox="1"/>
          <p:nvPr/>
        </p:nvSpPr>
        <p:spPr>
          <a:xfrm>
            <a:off x="1824392" y="457200"/>
            <a:ext cx="5486400" cy="769441"/>
          </a:xfrm>
          <a:prstGeom prst="rect">
            <a:avLst/>
          </a:prstGeom>
          <a:noFill/>
        </p:spPr>
        <p:txBody>
          <a:bodyPr wrap="square" rtlCol="0">
            <a:spAutoFit/>
          </a:bodyPr>
          <a:lstStyle/>
          <a:p>
            <a:pPr algn="ctr"/>
            <a:r>
              <a:rPr lang="en-US" sz="4400" dirty="0" smtClean="0"/>
              <a:t>11. Find your center</a:t>
            </a:r>
            <a:endParaRPr lang="en-US" sz="4400" dirty="0"/>
          </a:p>
        </p:txBody>
      </p:sp>
    </p:spTree>
    <p:extLst>
      <p:ext uri="{BB962C8B-B14F-4D97-AF65-F5344CB8AC3E}">
        <p14:creationId xmlns:p14="http://schemas.microsoft.com/office/powerpoint/2010/main" val="3781953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normAutofit fontScale="90000"/>
          </a:bodyPr>
          <a:lstStyle/>
          <a:p>
            <a:r>
              <a:rPr lang="en-US" sz="3200" dirty="0" smtClean="0"/>
              <a:t>“Athletes, artists and other people in other fields refer to this sense of personal power as being </a:t>
            </a:r>
            <a:r>
              <a:rPr lang="en-US" dirty="0" smtClean="0"/>
              <a:t>centered</a:t>
            </a:r>
            <a:r>
              <a:rPr lang="en-US" sz="3200" dirty="0" smtClean="0"/>
              <a:t>. </a:t>
            </a:r>
            <a:br>
              <a:rPr lang="en-US" sz="3200" dirty="0" smtClean="0"/>
            </a:br>
            <a:r>
              <a:rPr lang="en-US" sz="3200" dirty="0" smtClean="0"/>
              <a:t>The centered person draws power </a:t>
            </a:r>
            <a:br>
              <a:rPr lang="en-US" sz="3200" dirty="0" smtClean="0"/>
            </a:br>
            <a:r>
              <a:rPr lang="en-US" sz="3200" dirty="0" smtClean="0"/>
              <a:t>from knowing his or her own competencies, </a:t>
            </a:r>
            <a:br>
              <a:rPr lang="en-US" sz="3200" dirty="0" smtClean="0"/>
            </a:br>
            <a:r>
              <a:rPr lang="en-US" sz="3200" dirty="0" smtClean="0"/>
              <a:t>being comfortable with those, </a:t>
            </a:r>
            <a:br>
              <a:rPr lang="en-US" sz="3200" dirty="0" smtClean="0"/>
            </a:br>
            <a:r>
              <a:rPr lang="en-US" sz="3200" dirty="0" smtClean="0"/>
              <a:t>and refusing to let others diminish them.”</a:t>
            </a:r>
          </a:p>
        </p:txBody>
      </p:sp>
      <p:sp>
        <p:nvSpPr>
          <p:cNvPr id="26627" name="Subtitle 4"/>
          <p:cNvSpPr>
            <a:spLocks noGrp="1"/>
          </p:cNvSpPr>
          <p:nvPr>
            <p:ph type="subTitle" idx="1"/>
          </p:nvPr>
        </p:nvSpPr>
        <p:spPr>
          <a:xfrm>
            <a:off x="1371600" y="4648200"/>
            <a:ext cx="6400800" cy="990600"/>
          </a:xfrm>
        </p:spPr>
        <p:txBody>
          <a:bodyPr>
            <a:normAutofit fontScale="92500" lnSpcReduction="20000"/>
          </a:bodyPr>
          <a:lstStyle/>
          <a:p>
            <a:r>
              <a:rPr lang="en-US" dirty="0" smtClean="0"/>
              <a:t>Kathleen Reardon </a:t>
            </a:r>
          </a:p>
          <a:p>
            <a:r>
              <a:rPr lang="en-US" i="1" dirty="0" smtClean="0"/>
              <a:t>“The Secret Handshake”</a:t>
            </a:r>
            <a:r>
              <a:rPr lang="en-US" dirty="0" smtClean="0"/>
              <a:t>, p.150</a:t>
            </a:r>
          </a:p>
        </p:txBody>
      </p:sp>
    </p:spTree>
    <p:extLst>
      <p:ext uri="{BB962C8B-B14F-4D97-AF65-F5344CB8AC3E}">
        <p14:creationId xmlns:p14="http://schemas.microsoft.com/office/powerpoint/2010/main" val="8744987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smtClean="0"/>
              <a:t>12. Get and stay organized</a:t>
            </a:r>
            <a:endParaRPr lang="en-US" dirty="0"/>
          </a:p>
        </p:txBody>
      </p:sp>
      <p:sp>
        <p:nvSpPr>
          <p:cNvPr id="3" name="Content Placeholder 2"/>
          <p:cNvSpPr>
            <a:spLocks noGrp="1"/>
          </p:cNvSpPr>
          <p:nvPr>
            <p:ph idx="1"/>
          </p:nvPr>
        </p:nvSpPr>
        <p:spPr/>
        <p:txBody>
          <a:bodyPr>
            <a:normAutofit/>
          </a:bodyPr>
          <a:lstStyle/>
          <a:p>
            <a:r>
              <a:rPr lang="en-US" dirty="0" smtClean="0"/>
              <a:t>Covey’s </a:t>
            </a:r>
            <a:r>
              <a:rPr lang="en-US" i="1" dirty="0" smtClean="0"/>
              <a:t>Seven habits of highly effective people</a:t>
            </a:r>
          </a:p>
          <a:p>
            <a:pPr lvl="1"/>
            <a:r>
              <a:rPr lang="en-US" i="1" dirty="0" smtClean="0"/>
              <a:t>Be proactive</a:t>
            </a:r>
          </a:p>
          <a:p>
            <a:pPr lvl="1"/>
            <a:r>
              <a:rPr lang="en-US" i="1" dirty="0" smtClean="0"/>
              <a:t>Begin with the end in mind</a:t>
            </a:r>
          </a:p>
          <a:p>
            <a:pPr lvl="1"/>
            <a:r>
              <a:rPr lang="en-US" i="1" dirty="0" smtClean="0"/>
              <a:t>Put first things first</a:t>
            </a:r>
          </a:p>
          <a:p>
            <a:pPr lvl="1"/>
            <a:r>
              <a:rPr lang="en-US" i="1" smtClean="0"/>
              <a:t>Think </a:t>
            </a:r>
            <a:r>
              <a:rPr lang="en-US" i="1" dirty="0" smtClean="0"/>
              <a:t>win / win</a:t>
            </a:r>
          </a:p>
          <a:p>
            <a:pPr lvl="1"/>
            <a:r>
              <a:rPr lang="en-US" i="1" dirty="0" smtClean="0"/>
              <a:t>Seek first to understand, then to be understood</a:t>
            </a:r>
          </a:p>
          <a:p>
            <a:pPr lvl="1"/>
            <a:r>
              <a:rPr lang="en-US" i="1" dirty="0" smtClean="0"/>
              <a:t>Synergize</a:t>
            </a:r>
          </a:p>
          <a:p>
            <a:pPr lvl="1"/>
            <a:r>
              <a:rPr lang="en-US" i="1" dirty="0" smtClean="0"/>
              <a:t>Sharpen the saw</a:t>
            </a:r>
            <a:endParaRPr lang="en-US" i="1" dirty="0"/>
          </a:p>
        </p:txBody>
      </p:sp>
    </p:spTree>
    <p:extLst>
      <p:ext uri="{BB962C8B-B14F-4D97-AF65-F5344CB8AC3E}">
        <p14:creationId xmlns:p14="http://schemas.microsoft.com/office/powerpoint/2010/main" val="20132241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13. Sex and </a:t>
            </a:r>
            <a:r>
              <a:rPr lang="en-US" dirty="0" err="1" smtClean="0"/>
              <a:t>spirtuality</a:t>
            </a:r>
            <a:endParaRPr lang="en-US" dirty="0"/>
          </a:p>
        </p:txBody>
      </p:sp>
      <p:sp>
        <p:nvSpPr>
          <p:cNvPr id="5" name="Subtitle 4"/>
          <p:cNvSpPr>
            <a:spLocks noGrp="1"/>
          </p:cNvSpPr>
          <p:nvPr>
            <p:ph type="subTitle" idx="1"/>
          </p:nvPr>
        </p:nvSpPr>
        <p:spPr/>
        <p:txBody>
          <a:bodyPr/>
          <a:lstStyle/>
          <a:p>
            <a:r>
              <a:rPr lang="en-US" dirty="0" smtClean="0"/>
              <a:t>Again, it’s </a:t>
            </a:r>
            <a:r>
              <a:rPr lang="en-US" dirty="0"/>
              <a:t>different for everyone</a:t>
            </a:r>
          </a:p>
        </p:txBody>
      </p:sp>
    </p:spTree>
    <p:extLst>
      <p:ext uri="{BB962C8B-B14F-4D97-AF65-F5344CB8AC3E}">
        <p14:creationId xmlns:p14="http://schemas.microsoft.com/office/powerpoint/2010/main" val="310019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3048000"/>
          </a:xfrm>
        </p:spPr>
        <p:txBody>
          <a:bodyPr rtlCol="0">
            <a:normAutofit fontScale="90000"/>
          </a:bodyPr>
          <a:lstStyle/>
          <a:p>
            <a:pPr eaLnBrk="1" fontAlgn="auto" hangingPunct="1">
              <a:spcAft>
                <a:spcPts val="0"/>
              </a:spcAft>
              <a:defRPr/>
            </a:pPr>
            <a:r>
              <a:rPr lang="en-US" dirty="0" smtClean="0"/>
              <a:t>“The secret of a good sermon is to have a good beginning and a </a:t>
            </a:r>
            <a:r>
              <a:rPr lang="en-US" smtClean="0"/>
              <a:t>good ending… </a:t>
            </a:r>
            <a:r>
              <a:rPr lang="en-US" dirty="0" smtClean="0"/>
              <a:t/>
            </a:r>
            <a:br>
              <a:rPr lang="en-US" dirty="0" smtClean="0"/>
            </a:br>
            <a:r>
              <a:rPr lang="en-US" dirty="0" smtClean="0"/>
              <a:t>then having the two as close together as possible.”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3" name="Subtitle 2"/>
          <p:cNvSpPr>
            <a:spLocks noGrp="1"/>
          </p:cNvSpPr>
          <p:nvPr>
            <p:ph type="subTitle" idx="1"/>
          </p:nvPr>
        </p:nvSpPr>
        <p:spPr>
          <a:xfrm>
            <a:off x="1371600" y="4648200"/>
            <a:ext cx="6400800" cy="990600"/>
          </a:xfrm>
        </p:spPr>
        <p:txBody>
          <a:bodyPr rtlCol="0">
            <a:normAutofit/>
          </a:bodyPr>
          <a:lstStyle/>
          <a:p>
            <a:pPr eaLnBrk="1" fontAlgn="auto" hangingPunct="1">
              <a:spcAft>
                <a:spcPts val="0"/>
              </a:spcAft>
              <a:buFont typeface="Arial" pitchFamily="34" charset="0"/>
              <a:buNone/>
              <a:defRPr/>
            </a:pPr>
            <a:r>
              <a:rPr lang="en-US" dirty="0" smtClean="0"/>
              <a:t>George Burns</a:t>
            </a:r>
          </a:p>
        </p:txBody>
      </p:sp>
    </p:spTree>
    <p:extLst>
      <p:ext uri="{BB962C8B-B14F-4D97-AF65-F5344CB8AC3E}">
        <p14:creationId xmlns:p14="http://schemas.microsoft.com/office/powerpoint/2010/main" val="39700611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My Documents\personal\pics\Fall hike 20111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152400"/>
            <a:ext cx="7772400" cy="1470025"/>
          </a:xfrm>
        </p:spPr>
        <p:txBody>
          <a:bodyPr/>
          <a:lstStyle/>
          <a:p>
            <a:r>
              <a:rPr lang="en-US" dirty="0" smtClean="0"/>
              <a:t>How will you be remembered?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805579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ctrTitle"/>
          </p:nvPr>
        </p:nvSpPr>
        <p:spPr>
          <a:xfrm>
            <a:off x="533400" y="914400"/>
            <a:ext cx="7924800" cy="3657600"/>
          </a:xfrm>
        </p:spPr>
        <p:txBody>
          <a:bodyPr>
            <a:normAutofit fontScale="90000"/>
          </a:bodyPr>
          <a:lstStyle/>
          <a:p>
            <a:r>
              <a:rPr lang="en-US" sz="3200" i="1" dirty="0" smtClean="0"/>
              <a:t>“I always remember an epitaph which is in the cemetery at Tombstone, Arizona. It says: </a:t>
            </a:r>
            <a:br>
              <a:rPr lang="en-US" sz="3200" i="1" dirty="0" smtClean="0"/>
            </a:br>
            <a:r>
              <a:rPr lang="en-US" sz="3200" i="1" dirty="0" smtClean="0"/>
              <a:t>'Here lies Jack Williams. He done his damnedest.' </a:t>
            </a:r>
            <a:br>
              <a:rPr lang="en-US" sz="3200" i="1" dirty="0" smtClean="0"/>
            </a:br>
            <a:r>
              <a:rPr lang="en-US" sz="3200" i="1" dirty="0"/>
              <a:t/>
            </a:r>
            <a:br>
              <a:rPr lang="en-US" sz="3200" i="1" dirty="0"/>
            </a:br>
            <a:r>
              <a:rPr lang="en-US" sz="3200" i="1" dirty="0" smtClean="0"/>
              <a:t>I think that is the greatest epitaph a man can have - When he gives everything that is in him to do the job he has before him. That is all you can ask of him and that is what I have tried to do.”</a:t>
            </a:r>
            <a:r>
              <a:rPr lang="en-US" sz="2800" i="1" dirty="0" smtClean="0"/>
              <a:t> </a:t>
            </a:r>
          </a:p>
        </p:txBody>
      </p:sp>
      <p:sp>
        <p:nvSpPr>
          <p:cNvPr id="24579" name="Subtitle 4"/>
          <p:cNvSpPr>
            <a:spLocks noGrp="1"/>
          </p:cNvSpPr>
          <p:nvPr>
            <p:ph type="subTitle" idx="1"/>
          </p:nvPr>
        </p:nvSpPr>
        <p:spPr>
          <a:xfrm>
            <a:off x="1371600" y="4800600"/>
            <a:ext cx="6400800" cy="1752600"/>
          </a:xfrm>
        </p:spPr>
        <p:txBody>
          <a:bodyPr/>
          <a:lstStyle/>
          <a:p>
            <a:r>
              <a:rPr lang="en-US" sz="2800" dirty="0" smtClean="0"/>
              <a:t>Harry S. Truman (1884-1972)</a:t>
            </a:r>
          </a:p>
          <a:p>
            <a:r>
              <a:rPr lang="en-US" sz="2800" dirty="0" smtClean="0"/>
              <a:t>33</a:t>
            </a:r>
            <a:r>
              <a:rPr lang="en-US" sz="2800" baseline="30000" dirty="0" smtClean="0"/>
              <a:t>rd</a:t>
            </a:r>
            <a:r>
              <a:rPr lang="en-US" sz="2800" dirty="0" smtClean="0"/>
              <a:t> President of the United States</a:t>
            </a:r>
          </a:p>
        </p:txBody>
      </p:sp>
    </p:spTree>
    <p:extLst>
      <p:ext uri="{BB962C8B-B14F-4D97-AF65-F5344CB8AC3E}">
        <p14:creationId xmlns:p14="http://schemas.microsoft.com/office/powerpoint/2010/main" val="3113358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Reflections on balance:</a:t>
            </a:r>
            <a:endParaRPr lang="en-US" dirty="0"/>
          </a:p>
        </p:txBody>
      </p:sp>
      <p:sp>
        <p:nvSpPr>
          <p:cNvPr id="3" name="Subtitle 2"/>
          <p:cNvSpPr>
            <a:spLocks noGrp="1"/>
          </p:cNvSpPr>
          <p:nvPr>
            <p:ph type="subTitle" idx="1"/>
          </p:nvPr>
        </p:nvSpPr>
        <p:spPr/>
        <p:txBody>
          <a:bodyPr/>
          <a:lstStyle/>
          <a:p>
            <a:r>
              <a:rPr lang="en-US" dirty="0" smtClean="0"/>
              <a:t>A baker’s dozen</a:t>
            </a:r>
          </a:p>
          <a:p>
            <a:endParaRPr lang="en-US" dirty="0"/>
          </a:p>
          <a:p>
            <a:r>
              <a:rPr lang="en-US" dirty="0" smtClean="0"/>
              <a:t>judjones@bu.edu</a:t>
            </a:r>
            <a:endParaRPr lang="en-US" dirty="0"/>
          </a:p>
        </p:txBody>
      </p:sp>
    </p:spTree>
    <p:extLst>
      <p:ext uri="{BB962C8B-B14F-4D97-AF65-F5344CB8AC3E}">
        <p14:creationId xmlns:p14="http://schemas.microsoft.com/office/powerpoint/2010/main" val="32757430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p:txBody>
          <a:bodyPr>
            <a:normAutofit fontScale="90000"/>
          </a:bodyPr>
          <a:lstStyle/>
          <a:p>
            <a:r>
              <a:rPr lang="en-US" i="1" smtClean="0"/>
              <a:t>Resting here until day breaks</a:t>
            </a:r>
            <a:br>
              <a:rPr lang="en-US" i="1" smtClean="0"/>
            </a:br>
            <a:r>
              <a:rPr lang="en-US" i="1" smtClean="0"/>
              <a:t>and shadows fall</a:t>
            </a:r>
            <a:br>
              <a:rPr lang="en-US" i="1" smtClean="0"/>
            </a:br>
            <a:r>
              <a:rPr lang="en-US" i="1" smtClean="0"/>
              <a:t>and darkness disappears</a:t>
            </a:r>
            <a:br>
              <a:rPr lang="en-US" i="1" smtClean="0"/>
            </a:br>
            <a:r>
              <a:rPr lang="en-US" i="1" smtClean="0"/>
              <a:t>is Quanah Parker, the last chief of the Comanches</a:t>
            </a:r>
          </a:p>
        </p:txBody>
      </p:sp>
      <p:sp>
        <p:nvSpPr>
          <p:cNvPr id="21507" name="Subtitle 4"/>
          <p:cNvSpPr>
            <a:spLocks noGrp="1"/>
          </p:cNvSpPr>
          <p:nvPr>
            <p:ph type="subTitle" idx="1"/>
          </p:nvPr>
        </p:nvSpPr>
        <p:spPr>
          <a:xfrm>
            <a:off x="1371600" y="4800600"/>
            <a:ext cx="6400800" cy="1447800"/>
          </a:xfrm>
        </p:spPr>
        <p:txBody>
          <a:bodyPr/>
          <a:lstStyle/>
          <a:p>
            <a:r>
              <a:rPr lang="en-US" smtClean="0"/>
              <a:t>1848-1911</a:t>
            </a:r>
          </a:p>
          <a:p>
            <a:r>
              <a:rPr lang="en-US" sz="2000" smtClean="0"/>
              <a:t>Gwynne’s Empire of the Summer Moon, p.319</a:t>
            </a:r>
          </a:p>
        </p:txBody>
      </p:sp>
    </p:spTree>
    <p:extLst>
      <p:ext uri="{BB962C8B-B14F-4D97-AF65-F5344CB8AC3E}">
        <p14:creationId xmlns:p14="http://schemas.microsoft.com/office/powerpoint/2010/main" val="19846435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My Documents\personal\pics\To you I leave 2-20110831-17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508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609600"/>
            <a:ext cx="6934200" cy="5805309"/>
          </a:xfrm>
          <a:prstGeom prst="rect">
            <a:avLst/>
          </a:prstGeom>
        </p:spPr>
        <p:txBody>
          <a:bodyPr wrap="square" numCol="2">
            <a:spAutoFit/>
          </a:bodyPr>
          <a:lstStyle/>
          <a:p>
            <a:r>
              <a:rPr lang="en-US" b="1" dirty="0"/>
              <a:t>Last Will and Testament</a:t>
            </a:r>
            <a:br>
              <a:rPr lang="en-US" b="1" dirty="0"/>
            </a:br>
            <a:r>
              <a:rPr lang="en-US" b="1" dirty="0"/>
              <a:t>(To All My Friends and Family)</a:t>
            </a:r>
            <a:br>
              <a:rPr lang="en-US" b="1" dirty="0"/>
            </a:br>
            <a:r>
              <a:rPr lang="en-US" dirty="0"/>
              <a:t/>
            </a:r>
            <a:br>
              <a:rPr lang="en-US" dirty="0"/>
            </a:br>
            <a:r>
              <a:rPr lang="en-US" dirty="0"/>
              <a:t>to you I leave...</a:t>
            </a:r>
            <a:br>
              <a:rPr lang="en-US" dirty="0"/>
            </a:br>
            <a:r>
              <a:rPr lang="en-US" dirty="0"/>
              <a:t>A warm spring rain</a:t>
            </a:r>
            <a:br>
              <a:rPr lang="en-US" dirty="0"/>
            </a:br>
            <a:r>
              <a:rPr lang="en-US" dirty="0"/>
              <a:t>The lonely whistle of a passing train</a:t>
            </a:r>
            <a:br>
              <a:rPr lang="en-US" dirty="0"/>
            </a:br>
            <a:r>
              <a:rPr lang="en-US" dirty="0"/>
              <a:t>A sky of blue</a:t>
            </a:r>
            <a:br>
              <a:rPr lang="en-US" dirty="0"/>
            </a:br>
            <a:r>
              <a:rPr lang="en-US" dirty="0"/>
              <a:t>A love that's true</a:t>
            </a:r>
            <a:br>
              <a:rPr lang="en-US" dirty="0"/>
            </a:br>
            <a:r>
              <a:rPr lang="en-US" dirty="0"/>
              <a:t/>
            </a:r>
            <a:br>
              <a:rPr lang="en-US" dirty="0"/>
            </a:br>
            <a:r>
              <a:rPr lang="en-US" dirty="0"/>
              <a:t>Hot, lazy summer days</a:t>
            </a:r>
            <a:br>
              <a:rPr lang="en-US" dirty="0"/>
            </a:br>
            <a:r>
              <a:rPr lang="en-US" dirty="0"/>
              <a:t>The warm of an august sun's rays</a:t>
            </a:r>
            <a:br>
              <a:rPr lang="en-US" dirty="0"/>
            </a:br>
            <a:r>
              <a:rPr lang="en-US" dirty="0"/>
              <a:t>The cool, cool waters</a:t>
            </a:r>
            <a:br>
              <a:rPr lang="en-US" dirty="0"/>
            </a:br>
            <a:r>
              <a:rPr lang="en-US" dirty="0"/>
              <a:t>Near a sandy, warm beach</a:t>
            </a:r>
            <a:br>
              <a:rPr lang="en-US" dirty="0"/>
            </a:br>
            <a:r>
              <a:rPr lang="en-US" dirty="0"/>
              <a:t>The beautiful stars </a:t>
            </a:r>
            <a:br>
              <a:rPr lang="en-US" dirty="0"/>
            </a:br>
            <a:r>
              <a:rPr lang="en-US" dirty="0"/>
              <a:t>Some beyond your reach</a:t>
            </a:r>
            <a:br>
              <a:rPr lang="en-US" dirty="0"/>
            </a:br>
            <a:r>
              <a:rPr lang="en-US" dirty="0"/>
              <a:t/>
            </a:r>
            <a:br>
              <a:rPr lang="en-US" dirty="0"/>
            </a:br>
            <a:r>
              <a:rPr lang="en-US" dirty="0"/>
              <a:t>The chirp of crickets </a:t>
            </a:r>
            <a:br>
              <a:rPr lang="en-US" dirty="0"/>
            </a:br>
            <a:r>
              <a:rPr lang="en-US" dirty="0"/>
              <a:t>Or the croak of a frog</a:t>
            </a:r>
            <a:br>
              <a:rPr lang="en-US" dirty="0"/>
            </a:br>
            <a:r>
              <a:rPr lang="en-US" dirty="0"/>
              <a:t>A misty spooky evening </a:t>
            </a:r>
            <a:br>
              <a:rPr lang="en-US" dirty="0"/>
            </a:br>
            <a:r>
              <a:rPr lang="en-US" dirty="0"/>
              <a:t>The mystery of a fog</a:t>
            </a:r>
            <a:br>
              <a:rPr lang="en-US" dirty="0"/>
            </a:br>
            <a:r>
              <a:rPr lang="en-US" dirty="0"/>
              <a:t/>
            </a:r>
            <a:br>
              <a:rPr lang="en-US" dirty="0"/>
            </a:br>
            <a:endParaRPr lang="en-US" dirty="0"/>
          </a:p>
        </p:txBody>
      </p:sp>
      <p:sp>
        <p:nvSpPr>
          <p:cNvPr id="5" name="Rectangle 4"/>
          <p:cNvSpPr/>
          <p:nvPr/>
        </p:nvSpPr>
        <p:spPr>
          <a:xfrm>
            <a:off x="5334000" y="914400"/>
            <a:ext cx="3436557" cy="5632311"/>
          </a:xfrm>
          <a:prstGeom prst="rect">
            <a:avLst/>
          </a:prstGeom>
        </p:spPr>
        <p:txBody>
          <a:bodyPr wrap="square">
            <a:spAutoFit/>
          </a:bodyPr>
          <a:lstStyle/>
          <a:p>
            <a:r>
              <a:rPr lang="en-US" dirty="0"/>
              <a:t>The smell of autumn</a:t>
            </a:r>
            <a:br>
              <a:rPr lang="en-US" dirty="0"/>
            </a:br>
            <a:r>
              <a:rPr lang="en-US" dirty="0"/>
              <a:t>The falling of leaves</a:t>
            </a:r>
            <a:br>
              <a:rPr lang="en-US" dirty="0"/>
            </a:br>
            <a:r>
              <a:rPr lang="en-US" dirty="0"/>
              <a:t>The rustling sounds</a:t>
            </a:r>
            <a:br>
              <a:rPr lang="en-US" dirty="0"/>
            </a:br>
            <a:r>
              <a:rPr lang="en-US" dirty="0"/>
              <a:t>Of a walk in the woods</a:t>
            </a:r>
            <a:br>
              <a:rPr lang="en-US" dirty="0"/>
            </a:br>
            <a:r>
              <a:rPr lang="en-US" dirty="0"/>
              <a:t/>
            </a:r>
            <a:br>
              <a:rPr lang="en-US" dirty="0"/>
            </a:br>
            <a:r>
              <a:rPr lang="en-US" dirty="0"/>
              <a:t>Diamonds in the snow</a:t>
            </a:r>
            <a:br>
              <a:rPr lang="en-US" dirty="0"/>
            </a:br>
            <a:r>
              <a:rPr lang="en-US" dirty="0"/>
              <a:t>Or icicles melting</a:t>
            </a:r>
            <a:br>
              <a:rPr lang="en-US" dirty="0"/>
            </a:br>
            <a:r>
              <a:rPr lang="en-US" dirty="0"/>
              <a:t>Hot cozy fireplaces </a:t>
            </a:r>
            <a:br>
              <a:rPr lang="en-US" dirty="0"/>
            </a:br>
            <a:r>
              <a:rPr lang="en-US" dirty="0"/>
              <a:t>And popcorn popping</a:t>
            </a:r>
            <a:br>
              <a:rPr lang="en-US" dirty="0"/>
            </a:br>
            <a:r>
              <a:rPr lang="en-US" dirty="0"/>
              <a:t/>
            </a:r>
            <a:br>
              <a:rPr lang="en-US" dirty="0"/>
            </a:br>
            <a:r>
              <a:rPr lang="en-US" dirty="0"/>
              <a:t>Warm spring rain</a:t>
            </a:r>
            <a:br>
              <a:rPr lang="en-US" dirty="0"/>
            </a:br>
            <a:r>
              <a:rPr lang="en-US" dirty="0"/>
              <a:t>The buds poking thru</a:t>
            </a:r>
            <a:br>
              <a:rPr lang="en-US" dirty="0"/>
            </a:br>
            <a:r>
              <a:rPr lang="en-US" dirty="0"/>
              <a:t>Soon green grass and leaves</a:t>
            </a:r>
            <a:br>
              <a:rPr lang="en-US" dirty="0"/>
            </a:br>
            <a:r>
              <a:rPr lang="en-US" dirty="0"/>
              <a:t>And flowers of every hue</a:t>
            </a:r>
            <a:br>
              <a:rPr lang="en-US" dirty="0"/>
            </a:br>
            <a:r>
              <a:rPr lang="en-US" dirty="0"/>
              <a:t/>
            </a:r>
            <a:br>
              <a:rPr lang="en-US" dirty="0"/>
            </a:br>
            <a:r>
              <a:rPr lang="en-US" dirty="0"/>
              <a:t>Love them</a:t>
            </a:r>
            <a:br>
              <a:rPr lang="en-US" dirty="0"/>
            </a:br>
            <a:r>
              <a:rPr lang="en-US" dirty="0"/>
              <a:t>For God gave them all to you</a:t>
            </a:r>
            <a:br>
              <a:rPr lang="en-US" dirty="0"/>
            </a:br>
            <a:r>
              <a:rPr lang="en-US" dirty="0"/>
              <a:t/>
            </a:r>
            <a:br>
              <a:rPr lang="en-US" dirty="0"/>
            </a:br>
            <a:r>
              <a:rPr lang="en-US" dirty="0"/>
              <a:t>--Helen Patricia Mazur Jones</a:t>
            </a:r>
            <a:br>
              <a:rPr lang="en-US" dirty="0"/>
            </a:br>
            <a:r>
              <a:rPr lang="en-US" dirty="0"/>
              <a:t>                    2/21/1980    </a:t>
            </a:r>
          </a:p>
        </p:txBody>
      </p:sp>
    </p:spTree>
    <p:extLst>
      <p:ext uri="{BB962C8B-B14F-4D97-AF65-F5344CB8AC3E}">
        <p14:creationId xmlns:p14="http://schemas.microsoft.com/office/powerpoint/2010/main" val="3680286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J:\My Documents\personal\pics\Helen's kitchen-20110831-17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y Documents\personal\pics\Helen's kitchen-20110831-17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943600"/>
            <a:ext cx="9144000" cy="461665"/>
          </a:xfrm>
          <a:prstGeom prst="rect">
            <a:avLst/>
          </a:prstGeom>
          <a:noFill/>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Almost everything I learned about balance I learned in Helen’s kitchen</a:t>
            </a:r>
            <a:endParaRPr lang="en-US"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318560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My Documents\personal\crossing the fie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066800" y="274638"/>
            <a:ext cx="7620000" cy="1143000"/>
          </a:xfrm>
        </p:spPr>
        <p:txBody>
          <a:bodyPr/>
          <a:lstStyle/>
          <a:p>
            <a:r>
              <a:rPr lang="en-US" dirty="0" smtClean="0"/>
              <a:t>1. It’s different for everyone</a:t>
            </a:r>
            <a:endParaRPr lang="en-US" dirty="0"/>
          </a:p>
        </p:txBody>
      </p:sp>
    </p:spTree>
    <p:extLst>
      <p:ext uri="{BB962C8B-B14F-4D97-AF65-F5344CB8AC3E}">
        <p14:creationId xmlns:p14="http://schemas.microsoft.com/office/powerpoint/2010/main" val="7575693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My Documents\personal\pics\White irises-20110507-1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25736" y="3581400"/>
            <a:ext cx="8229600" cy="1143000"/>
          </a:xfrm>
        </p:spPr>
        <p:txBody>
          <a:bodyPr/>
          <a:lstStyle/>
          <a:p>
            <a:r>
              <a:rPr lang="en-US" dirty="0" smtClean="0">
                <a:solidFill>
                  <a:srgbClr val="FFFF00"/>
                </a:solidFill>
              </a:rPr>
              <a:t>2. Bloom where you’re planted</a:t>
            </a:r>
            <a:endParaRPr lang="en-US" dirty="0">
              <a:solidFill>
                <a:srgbClr val="FFFF00"/>
              </a:solidFill>
            </a:endParaRPr>
          </a:p>
        </p:txBody>
      </p:sp>
    </p:spTree>
    <p:extLst>
      <p:ext uri="{BB962C8B-B14F-4D97-AF65-F5344CB8AC3E}">
        <p14:creationId xmlns:p14="http://schemas.microsoft.com/office/powerpoint/2010/main" val="402513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14400" y="0"/>
            <a:ext cx="7315200" cy="1143000"/>
          </a:xfrm>
        </p:spPr>
        <p:txBody>
          <a:bodyPr/>
          <a:lstStyle/>
          <a:p>
            <a:pPr algn="l"/>
            <a:r>
              <a:rPr lang="en-US"/>
              <a:t>	</a:t>
            </a:r>
          </a:p>
        </p:txBody>
      </p:sp>
      <p:graphicFrame>
        <p:nvGraphicFramePr>
          <p:cNvPr id="124931" name="Object 3"/>
          <p:cNvGraphicFramePr>
            <a:graphicFrameLocks noChangeAspect="1"/>
          </p:cNvGraphicFramePr>
          <p:nvPr/>
        </p:nvGraphicFramePr>
        <p:xfrm>
          <a:off x="-228600" y="0"/>
          <a:ext cx="9906000" cy="7162800"/>
        </p:xfrm>
        <a:graphic>
          <a:graphicData uri="http://schemas.openxmlformats.org/presentationml/2006/ole">
            <mc:AlternateContent xmlns:mc="http://schemas.openxmlformats.org/markup-compatibility/2006">
              <mc:Choice xmlns:v="urn:schemas-microsoft-com:vml" Requires="v">
                <p:oleObj spid="_x0000_s6189" name="Photo Editor Photo" r:id="rId3" imgW="8573697" imgH="5753903" progId="MSPhotoEd.3">
                  <p:embed/>
                </p:oleObj>
              </mc:Choice>
              <mc:Fallback>
                <p:oleObj name="Photo Editor Photo" r:id="rId3" imgW="8573697" imgH="575390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9060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Text Box 4"/>
          <p:cNvSpPr txBox="1">
            <a:spLocks noChangeArrowheads="1"/>
          </p:cNvSpPr>
          <p:nvPr/>
        </p:nvSpPr>
        <p:spPr bwMode="auto">
          <a:xfrm>
            <a:off x="1584325" y="4537075"/>
            <a:ext cx="359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sz="2400"/>
          </a:p>
        </p:txBody>
      </p:sp>
    </p:spTree>
    <p:extLst>
      <p:ext uri="{BB962C8B-B14F-4D97-AF65-F5344CB8AC3E}">
        <p14:creationId xmlns:p14="http://schemas.microsoft.com/office/powerpoint/2010/main" val="18625008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Get plenty of sleep</a:t>
            </a:r>
            <a:endParaRPr lang="en-US" dirty="0"/>
          </a:p>
        </p:txBody>
      </p:sp>
      <p:pic>
        <p:nvPicPr>
          <p:cNvPr id="7170" name="Picture 2" descr="J:\My Documents\talks and slides\cartoon-stand 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18863"/>
            <a:ext cx="5571619" cy="480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322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4. Get help!</a:t>
            </a:r>
            <a:endParaRPr lang="en-US" dirty="0"/>
          </a:p>
        </p:txBody>
      </p:sp>
      <p:sp>
        <p:nvSpPr>
          <p:cNvPr id="3" name="Rectangle 2"/>
          <p:cNvSpPr/>
          <p:nvPr/>
        </p:nvSpPr>
        <p:spPr>
          <a:xfrm>
            <a:off x="609600" y="2111744"/>
            <a:ext cx="7696200" cy="1446550"/>
          </a:xfrm>
          <a:prstGeom prst="rect">
            <a:avLst/>
          </a:prstGeom>
        </p:spPr>
        <p:txBody>
          <a:bodyPr wrap="square">
            <a:spAutoFit/>
          </a:bodyPr>
          <a:lstStyle/>
          <a:p>
            <a:r>
              <a:rPr lang="en-US" sz="4400" dirty="0" smtClean="0"/>
              <a:t>“It's not the load that breaks you down, it's the way you carry it.” </a:t>
            </a:r>
            <a:endParaRPr lang="en-US" sz="4400" dirty="0"/>
          </a:p>
        </p:txBody>
      </p:sp>
      <p:sp>
        <p:nvSpPr>
          <p:cNvPr id="4" name="Rectangle 3"/>
          <p:cNvSpPr/>
          <p:nvPr/>
        </p:nvSpPr>
        <p:spPr>
          <a:xfrm>
            <a:off x="2318748" y="4072148"/>
            <a:ext cx="4572000" cy="1077218"/>
          </a:xfrm>
          <a:prstGeom prst="rect">
            <a:avLst/>
          </a:prstGeom>
        </p:spPr>
        <p:txBody>
          <a:bodyPr>
            <a:spAutoFit/>
          </a:bodyPr>
          <a:lstStyle/>
          <a:p>
            <a:pPr algn="ctr"/>
            <a:r>
              <a:rPr lang="en-US" sz="3200" dirty="0" smtClean="0"/>
              <a:t>Lena Horne</a:t>
            </a:r>
          </a:p>
          <a:p>
            <a:pPr algn="ctr"/>
            <a:r>
              <a:rPr lang="en-US" sz="3200" dirty="0" smtClean="0"/>
              <a:t>1917-2010</a:t>
            </a:r>
          </a:p>
        </p:txBody>
      </p:sp>
    </p:spTree>
    <p:extLst>
      <p:ext uri="{BB962C8B-B14F-4D97-AF65-F5344CB8AC3E}">
        <p14:creationId xmlns:p14="http://schemas.microsoft.com/office/powerpoint/2010/main" val="2263824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980</TotalTime>
  <Words>979</Words>
  <Application>Microsoft Macintosh PowerPoint</Application>
  <PresentationFormat>On-screen Show (4:3)</PresentationFormat>
  <Paragraphs>95</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Photo Editor Photo</vt:lpstr>
      <vt:lpstr>“It is not how much money we make that ultimately makes us happy…  </vt:lpstr>
      <vt:lpstr>PowerPoint Presentation</vt:lpstr>
      <vt:lpstr>Reflections on balance:</vt:lpstr>
      <vt:lpstr>PowerPoint Presentation</vt:lpstr>
      <vt:lpstr>1. It’s different for everyone</vt:lpstr>
      <vt:lpstr>2. Bloom where you’re planted</vt:lpstr>
      <vt:lpstr> </vt:lpstr>
      <vt:lpstr>3. Get plenty of sleep</vt:lpstr>
      <vt:lpstr> 4. Get help!</vt:lpstr>
      <vt:lpstr>“It’s never 50:50”   Bob Howell, c1979</vt:lpstr>
      <vt:lpstr>PowerPoint Presentation</vt:lpstr>
      <vt:lpstr>Barbara Corkey</vt:lpstr>
      <vt:lpstr>Pot roast versus metabolic regulation</vt:lpstr>
      <vt:lpstr>5. Build in redundancy</vt:lpstr>
      <vt:lpstr>“Take a two mile walk every morning before breakfast.” </vt:lpstr>
      <vt:lpstr>PowerPoint Presentation</vt:lpstr>
      <vt:lpstr>“What you don’t need is as important as what you do need.”</vt:lpstr>
      <vt:lpstr>Big rocks: values, family  Small rocks: career, work, obligations  Sand: everything else  </vt:lpstr>
      <vt:lpstr>"Beer is proof that God loves us and wants us to be happy“ Ben Franklin  </vt:lpstr>
      <vt:lpstr>9. Find someone to talk with</vt:lpstr>
      <vt:lpstr>   “Live or die: mere consequences of what you have built. What matters is building well…  What matters is what you are doing when you die, and… I want to be building.”   </vt:lpstr>
      <vt:lpstr>profound thought #4  Care for plants for children   </vt:lpstr>
      <vt:lpstr> Journal of the movement of the world No. 1:   “Stay centered without losing your shorts” </vt:lpstr>
      <vt:lpstr>“Athletes, artists and other people in other fields refer to this sense of personal power as being centered.  The centered person draws power  from knowing his or her own competencies,  being comfortable with those,  and refusing to let others diminish them.”</vt:lpstr>
      <vt:lpstr>12. Get and stay organized</vt:lpstr>
      <vt:lpstr>13. Sex and spirtuality</vt:lpstr>
      <vt:lpstr>“The secret of a good sermon is to have a good beginning and a good ending…  then having the two as close together as possible.”    </vt:lpstr>
      <vt:lpstr>How will you be remembered?</vt:lpstr>
      <vt:lpstr>“I always remember an epitaph which is in the cemetery at Tombstone, Arizona. It says:  'Here lies Jack Williams. He done his damnedest.'   I think that is the greatest epitaph a man can have - When he gives everything that is in him to do the job he has before him. That is all you can ask of him and that is what I have tried to do.” </vt:lpstr>
      <vt:lpstr>Resting here until day breaks and shadows fall and darkness disappears is Quanah Parker, the last chief of the Comanches</vt:lpstr>
      <vt:lpstr>PowerPoint Presentation</vt:lpstr>
      <vt:lpstr>PowerPoint Presentation</vt:lpstr>
    </vt:vector>
  </TitlesOfParts>
  <Company>BU GSDM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on balance</dc:title>
  <dc:creator>Jones, Judith</dc:creator>
  <cp:lastModifiedBy>Anush  Yardimian</cp:lastModifiedBy>
  <cp:revision>49</cp:revision>
  <dcterms:created xsi:type="dcterms:W3CDTF">2011-09-08T22:03:09Z</dcterms:created>
  <dcterms:modified xsi:type="dcterms:W3CDTF">2012-12-03T20:27:31Z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4806789</vt:lpwstr>
  </property>
  <property fmtid="{D5CDD505-2E9C-101B-9397-08002B2CF9AE}" pid="3" name="NXPowerLiteSettings">
    <vt:lpwstr>F7000400038000</vt:lpwstr>
  </property>
  <property fmtid="{D5CDD505-2E9C-101B-9397-08002B2CF9AE}" pid="4" name="NXPowerLiteVersion">
    <vt:lpwstr>D5.0.6</vt:lpwstr>
  </property>
</Properties>
</file>