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commentAuthors.xml" ContentType="application/vnd.openxmlformats-officedocument.presentationml.commentAuthors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s/slide53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32" r:id="rId1"/>
    <p:sldMasterId id="2147483871" r:id="rId2"/>
    <p:sldMasterId id="2147484148" r:id="rId3"/>
  </p:sldMasterIdLst>
  <p:notesMasterIdLst>
    <p:notesMasterId r:id="rId57"/>
  </p:notesMasterIdLst>
  <p:handoutMasterIdLst>
    <p:handoutMasterId r:id="rId58"/>
  </p:handoutMasterIdLst>
  <p:sldIdLst>
    <p:sldId id="583" r:id="rId4"/>
    <p:sldId id="645" r:id="rId5"/>
    <p:sldId id="585" r:id="rId6"/>
    <p:sldId id="661" r:id="rId7"/>
    <p:sldId id="646" r:id="rId8"/>
    <p:sldId id="648" r:id="rId9"/>
    <p:sldId id="649" r:id="rId10"/>
    <p:sldId id="640" r:id="rId11"/>
    <p:sldId id="641" r:id="rId12"/>
    <p:sldId id="588" r:id="rId13"/>
    <p:sldId id="610" r:id="rId14"/>
    <p:sldId id="628" r:id="rId15"/>
    <p:sldId id="624" r:id="rId16"/>
    <p:sldId id="625" r:id="rId17"/>
    <p:sldId id="627" r:id="rId18"/>
    <p:sldId id="629" r:id="rId19"/>
    <p:sldId id="611" r:id="rId20"/>
    <p:sldId id="638" r:id="rId21"/>
    <p:sldId id="631" r:id="rId22"/>
    <p:sldId id="632" r:id="rId23"/>
    <p:sldId id="633" r:id="rId24"/>
    <p:sldId id="603" r:id="rId25"/>
    <p:sldId id="647" r:id="rId26"/>
    <p:sldId id="630" r:id="rId27"/>
    <p:sldId id="659" r:id="rId28"/>
    <p:sldId id="660" r:id="rId29"/>
    <p:sldId id="642" r:id="rId30"/>
    <p:sldId id="591" r:id="rId31"/>
    <p:sldId id="644" r:id="rId32"/>
    <p:sldId id="621" r:id="rId33"/>
    <p:sldId id="636" r:id="rId34"/>
    <p:sldId id="614" r:id="rId35"/>
    <p:sldId id="612" r:id="rId36"/>
    <p:sldId id="643" r:id="rId37"/>
    <p:sldId id="593" r:id="rId38"/>
    <p:sldId id="589" r:id="rId39"/>
    <p:sldId id="652" r:id="rId40"/>
    <p:sldId id="598" r:id="rId41"/>
    <p:sldId id="592" r:id="rId42"/>
    <p:sldId id="601" r:id="rId43"/>
    <p:sldId id="635" r:id="rId44"/>
    <p:sldId id="655" r:id="rId45"/>
    <p:sldId id="602" r:id="rId46"/>
    <p:sldId id="622" r:id="rId47"/>
    <p:sldId id="620" r:id="rId48"/>
    <p:sldId id="618" r:id="rId49"/>
    <p:sldId id="634" r:id="rId50"/>
    <p:sldId id="619" r:id="rId51"/>
    <p:sldId id="656" r:id="rId52"/>
    <p:sldId id="653" r:id="rId53"/>
    <p:sldId id="654" r:id="rId54"/>
    <p:sldId id="639" r:id="rId55"/>
    <p:sldId id="637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esley Stevens" initials="" lastIdx="32" clrIdx="0"/>
  <p:cmAuthor id="1" name="Joe Coresh" initials="" lastIdx="1" clrIdx="1"/>
  <p:cmAuthor id="2" name="jcoresh1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66"/>
    <a:srgbClr val="FFFF99"/>
    <a:srgbClr val="FFCC00"/>
    <a:srgbClr val="FFFF00"/>
    <a:srgbClr val="CC6600"/>
    <a:srgbClr val="C7DFB9"/>
    <a:srgbClr val="000000"/>
    <a:srgbClr val="CCFF99"/>
    <a:srgbClr val="7030A0"/>
    <a:srgbClr val="A1C6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047" autoAdjust="0"/>
    <p:restoredTop sz="94737" autoAdjust="0"/>
  </p:normalViewPr>
  <p:slideViewPr>
    <p:cSldViewPr>
      <p:cViewPr>
        <p:scale>
          <a:sx n="100" d="100"/>
          <a:sy n="100" d="100"/>
        </p:scale>
        <p:origin x="-2040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123"/>
    </p:cViewPr>
  </p:sorterViewPr>
  <p:notesViewPr>
    <p:cSldViewPr>
      <p:cViewPr>
        <p:scale>
          <a:sx n="75" d="100"/>
          <a:sy n="75" d="100"/>
        </p:scale>
        <p:origin x="-1284" y="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ableStyles" Target="tableStyles.xml"/><Relationship Id="rId60" Type="http://schemas.openxmlformats.org/officeDocument/2006/relationships/commentAuthors" Target="commentAuthors.xml"/><Relationship Id="rId39" Type="http://schemas.openxmlformats.org/officeDocument/2006/relationships/slide" Target="slides/slide36.xml"/><Relationship Id="rId7" Type="http://schemas.openxmlformats.org/officeDocument/2006/relationships/slide" Target="slides/slide4.xml"/><Relationship Id="rId43" Type="http://schemas.openxmlformats.org/officeDocument/2006/relationships/slide" Target="slides/slide40.xml"/><Relationship Id="rId25" Type="http://schemas.openxmlformats.org/officeDocument/2006/relationships/slide" Target="slides/slide22.xml"/><Relationship Id="rId10" Type="http://schemas.openxmlformats.org/officeDocument/2006/relationships/slide" Target="slides/slide7.xml"/><Relationship Id="rId50" Type="http://schemas.openxmlformats.org/officeDocument/2006/relationships/slide" Target="slides/slide47.xml"/><Relationship Id="rId63" Type="http://schemas.openxmlformats.org/officeDocument/2006/relationships/theme" Target="theme/theme1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45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6" Type="http://schemas.openxmlformats.org/officeDocument/2006/relationships/slide" Target="slides/slide3.xml"/><Relationship Id="rId49" Type="http://schemas.openxmlformats.org/officeDocument/2006/relationships/slide" Target="slides/slide46.xml"/><Relationship Id="rId44" Type="http://schemas.openxmlformats.org/officeDocument/2006/relationships/slide" Target="slides/slide41.xml"/><Relationship Id="rId19" Type="http://schemas.openxmlformats.org/officeDocument/2006/relationships/slide" Target="slides/slide1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35" Type="http://schemas.openxmlformats.org/officeDocument/2006/relationships/slide" Target="slides/slide32.xml"/><Relationship Id="rId51" Type="http://schemas.openxmlformats.org/officeDocument/2006/relationships/slide" Target="slides/slide48.xml"/><Relationship Id="rId55" Type="http://schemas.openxmlformats.org/officeDocument/2006/relationships/slide" Target="slides/slide52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40" Type="http://schemas.openxmlformats.org/officeDocument/2006/relationships/slide" Target="slides/slide37.xml"/><Relationship Id="rId62" Type="http://schemas.openxmlformats.org/officeDocument/2006/relationships/viewProps" Target="viewProps.xml"/><Relationship Id="rId36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47" Type="http://schemas.openxmlformats.org/officeDocument/2006/relationships/slide" Target="slides/slide44.xml"/><Relationship Id="rId56" Type="http://schemas.openxmlformats.org/officeDocument/2006/relationships/slide" Target="slides/slide53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2" Type="http://schemas.openxmlformats.org/officeDocument/2006/relationships/slide" Target="slides/slide49.xml"/><Relationship Id="rId54" Type="http://schemas.openxmlformats.org/officeDocument/2006/relationships/slide" Target="slides/slide51.xml"/><Relationship Id="rId1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20.xml"/><Relationship Id="rId61" Type="http://schemas.openxmlformats.org/officeDocument/2006/relationships/presProps" Target="presProps.xml"/><Relationship Id="rId53" Type="http://schemas.openxmlformats.org/officeDocument/2006/relationships/slide" Target="slides/slide50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1" Type="http://schemas.openxmlformats.org/officeDocument/2006/relationships/slide" Target="slides/slide3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2" Type="http://schemas.openxmlformats.org/officeDocument/2006/relationships/slide" Target="slides/slide19.xml"/><Relationship Id="rId2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fld id="{D7C35382-9F91-4087-93D1-6434633F0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70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7" tIns="45203" rIns="90407" bIns="45203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0">
                <a:ea typeface="ＭＳ Ｐゴシック" pitchFamily="-106" charset="-128"/>
              </a:defRPr>
            </a:lvl1pPr>
          </a:lstStyle>
          <a:p>
            <a:pPr>
              <a:defRPr/>
            </a:pPr>
            <a:fld id="{2B935A3B-1229-4BA8-9B25-76624EE4A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450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6CD09-FCE4-4865-B486-4D8283E3C0B3}" type="slidenum">
              <a:rPr lang="en-US"/>
              <a:pPr/>
              <a:t>1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8CC06-F5FB-4C1A-8C9B-F4407948E90F}" type="slidenum">
              <a:rPr lang="en-GB"/>
              <a:pPr/>
              <a:t>8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B046-1D84-4BD5-AF7E-E246231C8DCC}" type="slidenum">
              <a:rPr lang="en-GB"/>
              <a:pPr/>
              <a:t>9</a:t>
            </a:fld>
            <a:endParaRPr lang="en-GB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C6461-9A28-49A4-80D5-439E6A774BBE}" type="slidenum">
              <a:rPr lang="en-GB"/>
              <a:pPr/>
              <a:t>29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Immediacy Index – number of times articles published in 2003 (by a journal) that were cited in 2003 divided by number of articles that were published in 2003 (by the journal)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20464-54DD-4EEA-ABEA-1122E8306C44}" type="slidenum">
              <a:rPr lang="en-GB"/>
              <a:pPr/>
              <a:t>34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 descriptive study?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31863" y="930227"/>
            <a:ext cx="4145243" cy="31868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622" tIns="41811" rIns="83622" bIns="41811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9602" y="4425181"/>
            <a:ext cx="4876925" cy="35360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8396" indent="-78396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62007" algn="l"/>
                <a:tab pos="1324013" algn="l"/>
                <a:tab pos="1986020" algn="l"/>
                <a:tab pos="2648026" algn="l"/>
                <a:tab pos="3310033" algn="l"/>
                <a:tab pos="3972039" algn="l"/>
                <a:tab pos="4634046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Flow diagram illustrating the choices authors can make after receiving a manuscript rejection letter from the editor of their first-choice journal.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057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2590800"/>
            <a:ext cx="6172200" cy="6858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rgbClr val="AEA7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657600"/>
            <a:ext cx="6096000" cy="11430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000"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1" y="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5693834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2390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45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304800"/>
          </a:xfrm>
        </p:spPr>
        <p:txBody>
          <a:bodyPr/>
          <a:lstStyle>
            <a:lvl1pPr>
              <a:defRPr sz="1600" smtClean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4CFC800-CB95-4CEC-BD06-FFCAA3D5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7010400" y="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DC369B44-B63B-4C0C-99CD-D261B5933B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7010400" y="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68FEBAE4-D71C-43AF-81A2-691D8FB5E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outline-blank-white-transparent-world-map-b2b"/>
          <p:cNvPicPr>
            <a:picLocks noChangeAspect="1" noChangeArrowheads="1"/>
          </p:cNvPicPr>
          <p:nvPr/>
        </p:nvPicPr>
        <p:blipFill>
          <a:blip r:embed="rId2" cstate="print">
            <a:lum bright="56000" contrast="-70000"/>
          </a:blip>
          <a:srcRect/>
          <a:stretch>
            <a:fillRect/>
          </a:stretch>
        </p:blipFill>
        <p:spPr bwMode="auto">
          <a:xfrm>
            <a:off x="0" y="228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b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228600"/>
            <a:ext cx="8991600" cy="6019800"/>
          </a:xfrm>
          <a:prstGeom prst="rect">
            <a:avLst/>
          </a:prstGeom>
          <a:gradFill rotWithShape="1">
            <a:gsLst>
              <a:gs pos="0">
                <a:srgbClr val="5F5F5F">
                  <a:alpha val="56000"/>
                </a:srgbClr>
              </a:gs>
              <a:gs pos="100000">
                <a:srgbClr val="DDDDDD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b="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7" name="Picture 15" descr="KDIGO_LogoCol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14400"/>
            <a:ext cx="3276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A26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b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867400" y="6324600"/>
            <a:ext cx="32004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400" b="0" smtClean="0">
                <a:solidFill>
                  <a:srgbClr val="FFFFFF"/>
                </a:solidFill>
                <a:latin typeface="Futura Md"/>
                <a:ea typeface="+mn-ea"/>
              </a:rPr>
              <a:t>www.kdigo.org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899160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6145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58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A26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5" y="1676400"/>
            <a:ext cx="355176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434" y="1676400"/>
            <a:ext cx="355176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7" r:id="rId2"/>
    <p:sldLayoutId id="2147484206" r:id="rId3"/>
    <p:sldLayoutId id="2147484205" r:id="rId4"/>
    <p:sldLayoutId id="2147484204" r:id="rId5"/>
    <p:sldLayoutId id="2147484203" r:id="rId6"/>
    <p:sldLayoutId id="2147484202" r:id="rId7"/>
    <p:sldLayoutId id="2147484201" r:id="rId8"/>
    <p:sldLayoutId id="2147484200" r:id="rId9"/>
    <p:sldLayoutId id="2147484199" r:id="rId10"/>
    <p:sldLayoutId id="2147484198" r:id="rId11"/>
    <p:sldLayoutId id="21474841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028700" indent="-1651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1651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3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1753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FF"/>
                </a:solidFill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ea typeface="ＭＳ Ｐゴシック" pitchFamily="-106" charset="-128"/>
              </a:defRPr>
            </a:lvl1pPr>
          </a:lstStyle>
          <a:p>
            <a:pPr>
              <a:defRPr/>
            </a:pPr>
            <a:fld id="{8FF8BDA0-6369-4F44-82BF-0BF61BFD0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FFFFFF"/>
                </a:solidFill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4" r:id="rId3"/>
    <p:sldLayoutId id="214748423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9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"/>
          <p:cNvSpPr>
            <a:spLocks noChangeArrowheads="1"/>
          </p:cNvSpPr>
          <p:nvPr/>
        </p:nvSpPr>
        <p:spPr bwMode="auto">
          <a:xfrm>
            <a:off x="0" y="5638800"/>
            <a:ext cx="1371600" cy="12192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5F5F5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b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100" name="Rectangle 23"/>
          <p:cNvSpPr>
            <a:spLocks noChangeArrowheads="1"/>
          </p:cNvSpPr>
          <p:nvPr/>
        </p:nvSpPr>
        <p:spPr bwMode="auto">
          <a:xfrm>
            <a:off x="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991600" y="228600"/>
            <a:ext cx="152400" cy="6019800"/>
          </a:xfrm>
          <a:prstGeom prst="rect">
            <a:avLst/>
          </a:prstGeom>
          <a:gradFill rotWithShape="1">
            <a:gsLst>
              <a:gs pos="0">
                <a:srgbClr val="00A261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02" name="Rectangle 20"/>
          <p:cNvSpPr>
            <a:spLocks noChangeArrowheads="1"/>
          </p:cNvSpPr>
          <p:nvPr/>
        </p:nvSpPr>
        <p:spPr bwMode="auto">
          <a:xfrm>
            <a:off x="152400" y="228600"/>
            <a:ext cx="8839200" cy="1371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sz="1400" b="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36871" name="Picture 10" descr="KDIGO_LogoColo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791200"/>
            <a:ext cx="990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00A26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953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95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 b="0" smtClean="0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18" r:id="rId2"/>
    <p:sldLayoutId id="2147484217" r:id="rId3"/>
    <p:sldLayoutId id="2147484216" r:id="rId4"/>
    <p:sldLayoutId id="2147484215" r:id="rId5"/>
    <p:sldLayoutId id="2147484214" r:id="rId6"/>
    <p:sldLayoutId id="2147484213" r:id="rId7"/>
    <p:sldLayoutId id="2147484212" r:id="rId8"/>
    <p:sldLayoutId id="2147484211" r:id="rId9"/>
    <p:sldLayoutId id="2147484210" r:id="rId10"/>
    <p:sldLayoutId id="2147484209" r:id="rId11"/>
    <p:sldLayoutId id="21474842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.univie.ac.at/~derntl/papers/meth-se.pdf" TargetMode="Externa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bright="-10000" contrast="-40000"/>
          </a:blip>
          <a:srcRect/>
          <a:stretch>
            <a:fillRect/>
          </a:stretch>
        </p:blipFill>
        <p:spPr bwMode="auto">
          <a:xfrm>
            <a:off x="-1" y="-304800"/>
            <a:ext cx="926362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5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/>
                <a:latin typeface="Arial" charset="0"/>
              </a:rPr>
              <a:t>Getting Published ?! (*#~)</a:t>
            </a:r>
            <a:endParaRPr lang="en-US" sz="2400" dirty="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458200" cy="3810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Vasan S. Ramachandran, </a:t>
            </a:r>
            <a:r>
              <a:rPr lang="en-US" sz="3600" dirty="0" smtClean="0">
                <a:solidFill>
                  <a:srgbClr val="FFFF00"/>
                </a:solidFill>
              </a:rPr>
              <a:t>MD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BUSM / Framingham </a:t>
            </a:r>
            <a:r>
              <a:rPr lang="en-US" sz="2800" b="1" dirty="0">
                <a:solidFill>
                  <a:srgbClr val="FFFF00"/>
                </a:solidFill>
              </a:rPr>
              <a:t>Heart Study</a:t>
            </a:r>
          </a:p>
        </p:txBody>
      </p:sp>
      <p:sp>
        <p:nvSpPr>
          <p:cNvPr id="605188" name="Line 4"/>
          <p:cNvSpPr>
            <a:spLocks noChangeShapeType="1"/>
          </p:cNvSpPr>
          <p:nvPr/>
        </p:nvSpPr>
        <p:spPr bwMode="auto">
          <a:xfrm>
            <a:off x="533400" y="838200"/>
            <a:ext cx="84582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28626" y="6276201"/>
            <a:ext cx="3539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 screen shot: Lawrence P. Nature 2003 </a:t>
            </a:r>
            <a:endParaRPr lang="en-US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Publishing begins with choosing a Good Research Question !!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dirty="0" smtClean="0"/>
              <a:t>MS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990600"/>
            <a:ext cx="7505700" cy="5629275"/>
            <a:chOff x="838200" y="990600"/>
            <a:chExt cx="7505700" cy="562927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990600"/>
              <a:ext cx="7505700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 bwMode="auto">
            <a:xfrm>
              <a:off x="2133600" y="6096000"/>
              <a:ext cx="9144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519446"/>
            <a:ext cx="567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www.pri.univie.ac.at/~derntl/papers/meth-se.pdf</a:t>
            </a:r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1524000"/>
            <a:ext cx="7724775" cy="1857375"/>
            <a:chOff x="609600" y="1524000"/>
            <a:chExt cx="7724775" cy="185737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1524000"/>
              <a:ext cx="772477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 bwMode="auto">
            <a:xfrm>
              <a:off x="6553200" y="2895600"/>
              <a:ext cx="15240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7794625" cy="190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876800" cy="1143000"/>
          </a:xfrm>
        </p:spPr>
        <p:txBody>
          <a:bodyPr/>
          <a:lstStyle/>
          <a:p>
            <a:r>
              <a:rPr lang="en-US" sz="2800" dirty="0" smtClean="0"/>
              <a:t>Writing Simply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5297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467590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276600"/>
            <a:ext cx="277220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81600" y="1295400"/>
            <a:ext cx="373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“Those who have the most to say usually say it with the fewest words”</a:t>
            </a:r>
            <a:endParaRPr lang="en-GB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486400" cy="351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81400"/>
            <a:ext cx="54970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15962"/>
          </a:xfrm>
        </p:spPr>
        <p:txBody>
          <a:bodyPr/>
          <a:lstStyle/>
          <a:p>
            <a:r>
              <a:rPr lang="en-US" dirty="0" smtClean="0"/>
              <a:t>Writing simply &amp; clearly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410200"/>
            <a:ext cx="4572000" cy="9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5410200"/>
            <a:ext cx="3116580" cy="11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3702899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35080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8417" y="990600"/>
            <a:ext cx="41691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Avoid obtuse/</a:t>
            </a:r>
            <a:r>
              <a:rPr lang="en-US" sz="3200" dirty="0" err="1" smtClean="0"/>
              <a:t>obtruse</a:t>
            </a:r>
            <a:r>
              <a:rPr lang="en-US" sz="3200" dirty="0" smtClean="0"/>
              <a:t> language</a:t>
            </a:r>
            <a:endParaRPr lang="en-US" sz="32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349375"/>
            <a:ext cx="69342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19446"/>
            <a:ext cx="567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www.pri.univie.ac.at/~derntl/papers/meth-se.pdf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654174" y="407988"/>
            <a:ext cx="7032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6" charset="0"/>
              </a:rPr>
              <a:t>Process of </a:t>
            </a:r>
            <a:r>
              <a:rPr lang="en-US" sz="5400" dirty="0" smtClean="0">
                <a:latin typeface="Times New Roman" pitchFamily="16" charset="0"/>
              </a:rPr>
              <a:t>Publication</a:t>
            </a:r>
            <a:endParaRPr lang="en-GB" sz="5400" dirty="0">
              <a:latin typeface="Times New Roman" pitchFamily="16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698750" y="2057400"/>
            <a:ext cx="3403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Submission of manuscript</a:t>
            </a:r>
            <a:endParaRPr lang="en-GB" sz="2000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841625" y="2571750"/>
            <a:ext cx="3047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Assignment and review</a:t>
            </a:r>
            <a:endParaRPr lang="en-GB" sz="2000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670300" y="3105150"/>
            <a:ext cx="125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Decision</a:t>
            </a:r>
            <a:endParaRPr lang="en-GB" sz="2000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127625" y="3524250"/>
            <a:ext cx="125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Revision</a:t>
            </a:r>
            <a:endParaRPr lang="en-GB" sz="2000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146675" y="4067175"/>
            <a:ext cx="1938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Resubmission</a:t>
            </a:r>
            <a:endParaRPr lang="en-GB" sz="2000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156200" y="4629150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Re-review</a:t>
            </a:r>
            <a:endParaRPr lang="en-GB" sz="2000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498850" y="4972050"/>
            <a:ext cx="162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Acceptance</a:t>
            </a:r>
            <a:endParaRPr lang="en-GB" sz="2000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546475" y="5507037"/>
            <a:ext cx="1566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Publication</a:t>
            </a:r>
            <a:endParaRPr lang="en-GB" sz="2000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2165350" y="3505200"/>
            <a:ext cx="1338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Rejection</a:t>
            </a:r>
            <a:endParaRPr lang="en-GB" sz="2000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4243388" y="2379662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4252913" y="2894012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4814888" y="3322637"/>
            <a:ext cx="814387" cy="2286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5729288" y="3856037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5738813" y="4408487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6453188" y="4884737"/>
            <a:ext cx="376237" cy="3333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 flipH="1">
            <a:off x="4267200" y="4808537"/>
            <a:ext cx="900113" cy="2000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4262438" y="5322887"/>
            <a:ext cx="4762" cy="3048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6280150" y="5191125"/>
            <a:ext cx="1338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Rejection</a:t>
            </a:r>
            <a:endParaRPr lang="en-GB" sz="2000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 flipH="1">
            <a:off x="3019425" y="3303587"/>
            <a:ext cx="690563" cy="2190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52600" y="2246312"/>
            <a:ext cx="1019175" cy="1466850"/>
            <a:chOff x="1368" y="1284"/>
            <a:chExt cx="642" cy="1584"/>
          </a:xfrm>
        </p:grpSpPr>
        <p:sp>
          <p:nvSpPr>
            <p:cNvPr id="101404" name="Line 28"/>
            <p:cNvSpPr>
              <a:spLocks noChangeShapeType="1"/>
            </p:cNvSpPr>
            <p:nvPr/>
          </p:nvSpPr>
          <p:spPr bwMode="auto">
            <a:xfrm>
              <a:off x="1374" y="1284"/>
              <a:ext cx="0" cy="158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 flipH="1">
              <a:off x="1368" y="2862"/>
              <a:ext cx="18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>
              <a:off x="1377" y="1284"/>
              <a:ext cx="63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7162800" y="2209800"/>
            <a:ext cx="45719" cy="2933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 flipH="1" flipV="1">
            <a:off x="6096000" y="2209800"/>
            <a:ext cx="1098550" cy="460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 rot="19601982">
            <a:off x="3364189" y="3309959"/>
            <a:ext cx="5006421" cy="32042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47" y="4572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2400" y="1600200"/>
            <a:ext cx="77396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erm.wustl.edu/Dodson_ERM_3.27.08.pdf </a:t>
            </a:r>
          </a:p>
          <a:p>
            <a:r>
              <a:rPr lang="en-US" sz="2000" i="1" dirty="0" smtClean="0"/>
              <a:t>dor.umc.edu/.../WritingandpublishingaresearcharticleAdair.pptx </a:t>
            </a:r>
          </a:p>
          <a:p>
            <a:r>
              <a:rPr lang="en-US" sz="2000" i="1" dirty="0" smtClean="0">
                <a:hlinkClick r:id="rId2"/>
              </a:rPr>
              <a:t>www.pri.univie.ac.at/~derntl/papers/meth-se.pdf</a:t>
            </a:r>
            <a:endParaRPr lang="en-US" sz="2000" i="1" dirty="0" smtClean="0"/>
          </a:p>
          <a:p>
            <a:r>
              <a:rPr lang="en-US" sz="2000" dirty="0" smtClean="0"/>
              <a:t>DOI: 10.1126/science.caredit.a0700046</a:t>
            </a:r>
          </a:p>
          <a:p>
            <a:r>
              <a:rPr lang="en-US" sz="2000" dirty="0" smtClean="0"/>
              <a:t>Google images.</a:t>
            </a:r>
          </a:p>
          <a:p>
            <a:r>
              <a:rPr lang="en-US" sz="2000" dirty="0" smtClean="0"/>
              <a:t>Cartoonstock.com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4191000"/>
            <a:ext cx="8836446" cy="1905000"/>
            <a:chOff x="152400" y="4191000"/>
            <a:chExt cx="8836446" cy="1905000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4191000"/>
              <a:ext cx="8836446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 bwMode="auto">
            <a:xfrm>
              <a:off x="228600" y="4191000"/>
              <a:ext cx="12954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62" y="457200"/>
            <a:ext cx="866631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15000"/>
            <a:ext cx="8229600" cy="762000"/>
          </a:xfrm>
        </p:spPr>
        <p:txBody>
          <a:bodyPr/>
          <a:lstStyle/>
          <a:p>
            <a:r>
              <a:rPr lang="en-US" sz="2400" dirty="0" smtClean="0"/>
              <a:t>Beware of </a:t>
            </a:r>
            <a:r>
              <a:rPr lang="en-US" sz="2400" dirty="0" err="1" smtClean="0"/>
              <a:t>autoplagiarism</a:t>
            </a:r>
            <a:r>
              <a:rPr lang="en-US" sz="2400" dirty="0" smtClean="0"/>
              <a:t>; </a:t>
            </a:r>
          </a:p>
          <a:p>
            <a:r>
              <a:rPr lang="en-US" sz="2400" dirty="0" err="1" smtClean="0"/>
              <a:t>Cryptomnesia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836757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151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3886200"/>
            <a:ext cx="2286000" cy="457200"/>
            <a:chOff x="4724400" y="3886200"/>
            <a:chExt cx="2286000" cy="457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724400" y="3886200"/>
              <a:ext cx="1371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19800" y="4114800"/>
              <a:ext cx="3048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96000" y="3962400"/>
              <a:ext cx="9144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Authorship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r>
              <a:rPr lang="en-US" dirty="0" smtClean="0"/>
              <a:t>Fairness (ICJME 3 criteria)</a:t>
            </a:r>
          </a:p>
          <a:p>
            <a:r>
              <a:rPr lang="en-US" dirty="0" smtClean="0"/>
              <a:t>‘Openness’/transparency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Team perspective:</a:t>
            </a:r>
          </a:p>
          <a:p>
            <a:pPr lvl="1"/>
            <a:r>
              <a:rPr lang="en-US" dirty="0" smtClean="0"/>
              <a:t>Sensitivity towards varying views on </a:t>
            </a:r>
            <a:r>
              <a:rPr lang="en-US" dirty="0" err="1" smtClean="0"/>
              <a:t>contributorship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Enjoying the process</a:t>
            </a:r>
          </a:p>
          <a:p>
            <a:r>
              <a:rPr lang="en-US" dirty="0" smtClean="0"/>
              <a:t>‘Feeling good’ about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“Democracy is the worst form of government, except for all those other forms that have been tried from time to time." (Winston Churchill, from a House of Commons speech on Nov. 11, 1947)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1387475"/>
            <a:ext cx="9176436" cy="3489325"/>
            <a:chOff x="0" y="1387475"/>
            <a:chExt cx="9176436" cy="3489325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387475"/>
              <a:ext cx="9176436" cy="348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 bwMode="auto">
            <a:xfrm>
              <a:off x="152400" y="4343400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6324600"/>
            <a:ext cx="5793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Appears in </a:t>
            </a:r>
            <a:r>
              <a:rPr lang="en-US" dirty="0" err="1" smtClean="0"/>
              <a:t>Brumback</a:t>
            </a:r>
            <a:r>
              <a:rPr lang="en-US" dirty="0" smtClean="0"/>
              <a:t> RA. J Child </a:t>
            </a:r>
            <a:r>
              <a:rPr lang="en-US" dirty="0" err="1" smtClean="0"/>
              <a:t>Neurol</a:t>
            </a:r>
            <a:r>
              <a:rPr lang="en-US" dirty="0" smtClean="0"/>
              <a:t> 2009;24:370-378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Senior author’s primary responsibility</a:t>
            </a:r>
          </a:p>
          <a:p>
            <a:r>
              <a:rPr lang="en-US" sz="2800" dirty="0" smtClean="0"/>
              <a:t>Some people are silent but resentful in their silence</a:t>
            </a:r>
          </a:p>
          <a:p>
            <a:r>
              <a:rPr lang="en-US" sz="2800" dirty="0" smtClean="0"/>
              <a:t>Some people speak louder, hoping to gain in authorship</a:t>
            </a:r>
          </a:p>
          <a:p>
            <a:r>
              <a:rPr lang="en-US" sz="2800" dirty="0" smtClean="0"/>
              <a:t>Avoid manipulation at any cost</a:t>
            </a:r>
          </a:p>
          <a:p>
            <a:r>
              <a:rPr lang="en-US" sz="2800" dirty="0" smtClean="0"/>
              <a:t>Discuss, discuss, discuss</a:t>
            </a:r>
          </a:p>
          <a:p>
            <a:r>
              <a:rPr lang="en-US" sz="2800" dirty="0" smtClean="0"/>
              <a:t>Several rounds of discussion</a:t>
            </a:r>
          </a:p>
          <a:p>
            <a:r>
              <a:rPr lang="en-US" sz="2800" dirty="0" smtClean="0"/>
              <a:t>Tentative authorship </a:t>
            </a:r>
            <a:r>
              <a:rPr lang="en-US" sz="2800" dirty="0" err="1" smtClean="0"/>
              <a:t>proposal</a:t>
            </a:r>
            <a:r>
              <a:rPr lang="en-US" sz="2800" dirty="0" err="1" smtClean="0">
                <a:sym typeface="Wingdings" pitchFamily="2" charset="2"/>
              </a:rPr>
              <a:t>then</a:t>
            </a:r>
            <a:r>
              <a:rPr lang="en-US" sz="2800" dirty="0" smtClean="0">
                <a:sym typeface="Wingdings" pitchFamily="2" charset="2"/>
              </a:rPr>
              <a:t> finalize with group consensus then circulate paper</a:t>
            </a: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88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author vs. Senior author</a:t>
            </a:r>
          </a:p>
          <a:p>
            <a:pPr lvl="1"/>
            <a:r>
              <a:rPr lang="en-US" dirty="0" smtClean="0"/>
              <a:t>‘Starred first’ and promotion implications</a:t>
            </a:r>
          </a:p>
          <a:p>
            <a:r>
              <a:rPr lang="en-US" dirty="0" smtClean="0"/>
              <a:t>Corresponding author</a:t>
            </a:r>
          </a:p>
          <a:p>
            <a:pPr lvl="1"/>
            <a:r>
              <a:rPr lang="en-US" dirty="0" smtClean="0"/>
              <a:t>Corresponds with journal editors/reviewers</a:t>
            </a:r>
          </a:p>
          <a:p>
            <a:pPr lvl="1"/>
            <a:r>
              <a:rPr lang="en-US" dirty="0" smtClean="0"/>
              <a:t>Corresponds with press</a:t>
            </a:r>
          </a:p>
          <a:p>
            <a:pPr lvl="1"/>
            <a:r>
              <a:rPr lang="en-US" dirty="0" smtClean="0"/>
              <a:t>Corresponds with queries/letters to editors</a:t>
            </a:r>
          </a:p>
          <a:p>
            <a:pPr lvl="1"/>
            <a:r>
              <a:rPr lang="en-US" dirty="0" smtClean="0"/>
              <a:t>Gets invited to present findings at meetings</a:t>
            </a:r>
          </a:p>
          <a:p>
            <a:pPr lvl="1"/>
            <a:r>
              <a:rPr lang="en-US" dirty="0" smtClean="0"/>
              <a:t>Takes overall responsibility for research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99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152400"/>
            <a:ext cx="8696325" cy="14700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6" charset="0"/>
              </a:rPr>
              <a:t>What constitutes redundant publication?</a:t>
            </a:r>
            <a:endParaRPr lang="en-GB" sz="3600" dirty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057400"/>
            <a:ext cx="5000625" cy="3886200"/>
          </a:xfrm>
        </p:spPr>
        <p:txBody>
          <a:bodyPr/>
          <a:lstStyle/>
          <a:p>
            <a:pPr algn="l"/>
            <a:r>
              <a:rPr lang="en-US" sz="2800">
                <a:latin typeface="Times New Roman" pitchFamily="16" charset="0"/>
              </a:rPr>
              <a:t>Data in conference abstract?</a:t>
            </a:r>
          </a:p>
          <a:p>
            <a:pPr algn="l"/>
            <a:r>
              <a:rPr lang="en-US" sz="2800">
                <a:latin typeface="Times New Roman" pitchFamily="16" charset="0"/>
              </a:rPr>
              <a:t>Same data, different journal?</a:t>
            </a:r>
          </a:p>
          <a:p>
            <a:pPr algn="l"/>
            <a:r>
              <a:rPr lang="en-US" sz="2800">
                <a:latin typeface="Times New Roman" pitchFamily="16" charset="0"/>
              </a:rPr>
              <a:t>Data on website?</a:t>
            </a:r>
          </a:p>
          <a:p>
            <a:pPr algn="l"/>
            <a:r>
              <a:rPr lang="en-US" sz="2800">
                <a:latin typeface="Times New Roman" pitchFamily="16" charset="0"/>
              </a:rPr>
              <a:t>Data included in review article?</a:t>
            </a:r>
          </a:p>
          <a:p>
            <a:pPr algn="l"/>
            <a:r>
              <a:rPr lang="en-US" sz="2800">
                <a:latin typeface="Times New Roman" pitchFamily="16" charset="0"/>
              </a:rPr>
              <a:t>Expansion of published data set?</a:t>
            </a:r>
            <a:endParaRPr lang="en-GB" sz="2800">
              <a:latin typeface="Times New Roman" pitchFamily="16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22875" y="205740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6" charset="0"/>
              </a:rPr>
              <a:t>No</a:t>
            </a:r>
            <a:endParaRPr lang="en-GB" sz="2800" b="1" dirty="0">
              <a:solidFill>
                <a:srgbClr val="C00000"/>
              </a:solidFill>
              <a:latin typeface="Times New Roman" pitchFamily="16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289550" y="2590800"/>
            <a:ext cx="702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6" charset="0"/>
              </a:rPr>
              <a:t>Yes</a:t>
            </a:r>
            <a:endParaRPr lang="en-GB" sz="2800" b="1">
              <a:solidFill>
                <a:srgbClr val="C00000"/>
              </a:solidFill>
              <a:latin typeface="Times New Roman" pitchFamily="16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89350" y="3105150"/>
            <a:ext cx="123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6" charset="0"/>
              </a:rPr>
              <a:t>Maybe</a:t>
            </a:r>
            <a:endParaRPr lang="en-GB" sz="2800" b="1">
              <a:solidFill>
                <a:srgbClr val="C00000"/>
              </a:solidFill>
              <a:latin typeface="Times New Roman" pitchFamily="16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65775" y="3609975"/>
            <a:ext cx="1841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6" charset="0"/>
              </a:rPr>
              <a:t>OK if later</a:t>
            </a:r>
            <a:endParaRPr lang="en-GB" sz="2800" b="1">
              <a:solidFill>
                <a:srgbClr val="C00000"/>
              </a:solidFill>
              <a:latin typeface="Times New Roman" pitchFamily="16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22950" y="4124325"/>
            <a:ext cx="702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6" charset="0"/>
              </a:rPr>
              <a:t>Yes</a:t>
            </a:r>
            <a:endParaRPr lang="en-GB" sz="2800" b="1">
              <a:solidFill>
                <a:srgbClr val="C00000"/>
              </a:solidFill>
              <a:latin typeface="Times New Roman" pitchFamily="1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Choosing the Right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6" charset="0"/>
              </a:rPr>
              <a:t>What constitutes a good journal?</a:t>
            </a:r>
            <a:endParaRPr lang="en-GB" sz="3600" dirty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057400"/>
            <a:ext cx="7124700" cy="4257675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Times New Roman" pitchFamily="16" charset="0"/>
              </a:rPr>
              <a:t>Impact factor – 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Times New Roman" pitchFamily="16" charset="0"/>
              </a:rPr>
              <a:t>	average number of times published papers 	are cited up to two years after publication.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Times New Roman" pitchFamily="16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Times New Roman" pitchFamily="16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Times New Roman" pitchFamily="16" charset="0"/>
              </a:rPr>
              <a:t>Immediacy Index – 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latin typeface="Times New Roman" pitchFamily="16" charset="0"/>
              </a:rPr>
              <a:t>	average number of times published papers 	are cited during year of publication.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Times New Roman" pitchFamily="16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endParaRPr lang="en-GB" sz="2400" dirty="0">
              <a:latin typeface="Times New Roman" pitchFamily="16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sz="2000" dirty="0"/>
              <a:t> 	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438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0" y="1447800"/>
            <a:ext cx="6201966" cy="1524000"/>
            <a:chOff x="0" y="1447800"/>
            <a:chExt cx="6201966" cy="1524000"/>
          </a:xfrm>
        </p:grpSpPr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05000"/>
              <a:ext cx="5067300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1447800"/>
              <a:ext cx="117276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22"/>
          <p:cNvGrpSpPr/>
          <p:nvPr/>
        </p:nvGrpSpPr>
        <p:grpSpPr>
          <a:xfrm>
            <a:off x="0" y="3276600"/>
            <a:ext cx="6248400" cy="1078178"/>
            <a:chOff x="0" y="3276600"/>
            <a:chExt cx="6248400" cy="1078178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3429000"/>
              <a:ext cx="5143500" cy="685800"/>
              <a:chOff x="2590800" y="2362200"/>
              <a:chExt cx="5143500" cy="685800"/>
            </a:xfrm>
          </p:grpSpPr>
          <p:pic>
            <p:nvPicPr>
              <p:cNvPr id="33794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90800" y="2362200"/>
                <a:ext cx="5143500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6400800" y="2819400"/>
                <a:ext cx="1143000" cy="2286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5156787" y="3263165"/>
              <a:ext cx="1078178" cy="1105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228600" y="4648200"/>
            <a:ext cx="6669611" cy="1905000"/>
            <a:chOff x="228600" y="4648200"/>
            <a:chExt cx="6669611" cy="1905000"/>
          </a:xfrm>
        </p:grpSpPr>
        <p:grpSp>
          <p:nvGrpSpPr>
            <p:cNvPr id="15" name="Group 14"/>
            <p:cNvGrpSpPr/>
            <p:nvPr/>
          </p:nvGrpSpPr>
          <p:grpSpPr>
            <a:xfrm>
              <a:off x="228600" y="4676775"/>
              <a:ext cx="5019675" cy="1876425"/>
              <a:chOff x="1066800" y="4648200"/>
              <a:chExt cx="5019675" cy="187642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066800" y="4648200"/>
                <a:ext cx="5019675" cy="1876425"/>
                <a:chOff x="-2590800" y="4343400"/>
                <a:chExt cx="5019675" cy="1876425"/>
              </a:xfrm>
            </p:grpSpPr>
            <p:pic>
              <p:nvPicPr>
                <p:cNvPr id="33795" name="Picture 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-2590800" y="4343400"/>
                  <a:ext cx="5019675" cy="1876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" name="Rectangle 6"/>
                <p:cNvSpPr>
                  <a:spLocks noChangeAspect="1"/>
                </p:cNvSpPr>
                <p:nvPr/>
              </p:nvSpPr>
              <p:spPr>
                <a:xfrm>
                  <a:off x="-2590800" y="5867400"/>
                  <a:ext cx="282346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 smtClean="0"/>
                    <a:t>NATURE|VOL 422 |20 MARCH 2003 </a:t>
                  </a:r>
                  <a:r>
                    <a:rPr lang="en-US" dirty="0" smtClean="0"/>
                    <a:t>|</a:t>
                  </a:r>
                  <a:endParaRPr lang="en-US" dirty="0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 bwMode="auto">
              <a:xfrm>
                <a:off x="1066800" y="4648200"/>
                <a:ext cx="3733800" cy="3810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5029200"/>
              <a:ext cx="1640411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 bwMode="auto">
            <a:xfrm>
              <a:off x="3962400" y="4648200"/>
              <a:ext cx="1295400" cy="152400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87362"/>
          </a:xfrm>
        </p:spPr>
        <p:txBody>
          <a:bodyPr/>
          <a:lstStyle/>
          <a:p>
            <a:r>
              <a:rPr lang="en-US" sz="2800" dirty="0" smtClean="0"/>
              <a:t>Impact factors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b="6615"/>
          <a:stretch>
            <a:fillRect/>
          </a:stretch>
        </p:blipFill>
        <p:spPr bwMode="auto">
          <a:xfrm>
            <a:off x="6324600" y="762000"/>
            <a:ext cx="26289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 b="8989"/>
          <a:stretch>
            <a:fillRect/>
          </a:stretch>
        </p:blipFill>
        <p:spPr bwMode="auto">
          <a:xfrm>
            <a:off x="3276600" y="685800"/>
            <a:ext cx="26289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 b="15771"/>
          <a:stretch>
            <a:fillRect/>
          </a:stretch>
        </p:blipFill>
        <p:spPr bwMode="auto">
          <a:xfrm>
            <a:off x="381000" y="685800"/>
            <a:ext cx="2762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65045">
            <a:off x="7403685" y="5397914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 b="12832"/>
          <a:stretch>
            <a:fillRect/>
          </a:stretch>
        </p:blipFill>
        <p:spPr bwMode="auto">
          <a:xfrm rot="2209937">
            <a:off x="258238" y="5073602"/>
            <a:ext cx="1682870" cy="142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right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1676400" y="1143000"/>
            <a:ext cx="6019800" cy="5181600"/>
            <a:chOff x="228600" y="228600"/>
            <a:chExt cx="6286500" cy="4953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"/>
              <a:ext cx="62865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771900"/>
              <a:ext cx="6276975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1828800" y="2590800"/>
            <a:ext cx="5715000" cy="915988"/>
            <a:chOff x="1828800" y="2590800"/>
            <a:chExt cx="5715000" cy="9159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200400" y="2590800"/>
              <a:ext cx="434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828800" y="2894012"/>
              <a:ext cx="57150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828800" y="3198812"/>
              <a:ext cx="57150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828800" y="3505200"/>
              <a:ext cx="57150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752600" y="4494212"/>
            <a:ext cx="5715000" cy="915988"/>
            <a:chOff x="1828800" y="2590800"/>
            <a:chExt cx="5715000" cy="915988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200400" y="2590800"/>
              <a:ext cx="43434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828800" y="2894012"/>
              <a:ext cx="57150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828800" y="3198812"/>
              <a:ext cx="57150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828800" y="3505200"/>
              <a:ext cx="57150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" y="6477000"/>
            <a:ext cx="50292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dirty="0">
                <a:solidFill>
                  <a:srgbClr val="000000"/>
                </a:solidFill>
                <a:ea typeface="msgothic" charset="0"/>
                <a:cs typeface="msgothic" charset="0"/>
              </a:rPr>
              <a:t>Woolley K L , Barron J P Chest 2009;135:573-577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The 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458200" cy="1066800"/>
          </a:xfrm>
        </p:spPr>
        <p:txBody>
          <a:bodyPr/>
          <a:lstStyle/>
          <a:p>
            <a:r>
              <a:rPr lang="en-US" sz="2800" dirty="0" smtClean="0"/>
              <a:t>Suggested reviewers and excluded reviewers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5337" y="914400"/>
            <a:ext cx="8431463" cy="4831458"/>
            <a:chOff x="255337" y="914400"/>
            <a:chExt cx="8431463" cy="4831458"/>
          </a:xfrm>
        </p:grpSpPr>
        <p:grpSp>
          <p:nvGrpSpPr>
            <p:cNvPr id="7" name="Group 6"/>
            <p:cNvGrpSpPr/>
            <p:nvPr/>
          </p:nvGrpSpPr>
          <p:grpSpPr>
            <a:xfrm>
              <a:off x="1600200" y="914400"/>
              <a:ext cx="5748867" cy="3581400"/>
              <a:chOff x="1524000" y="1295400"/>
              <a:chExt cx="5748867" cy="3581400"/>
            </a:xfrm>
          </p:grpSpPr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24000" y="1295400"/>
                <a:ext cx="5748867" cy="358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1752600" y="1371600"/>
                <a:ext cx="914400" cy="304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337" y="4038599"/>
              <a:ext cx="8431463" cy="1707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152400" y="6519446"/>
            <a:ext cx="5762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Kelner</a:t>
            </a:r>
            <a:r>
              <a:rPr lang="en-US" dirty="0" smtClean="0"/>
              <a:t> K. Science. DOI: 10.1126/science.caredit.a0700046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2484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DeBehnke</a:t>
            </a:r>
            <a:r>
              <a:rPr lang="en-US" dirty="0" smtClean="0"/>
              <a:t> DJ. </a:t>
            </a:r>
            <a:r>
              <a:rPr lang="en-US" dirty="0" err="1" smtClean="0"/>
              <a:t>Acad</a:t>
            </a:r>
            <a:r>
              <a:rPr lang="en-US" dirty="0" smtClean="0"/>
              <a:t> </a:t>
            </a:r>
            <a:r>
              <a:rPr lang="en-US" dirty="0" err="1" smtClean="0"/>
              <a:t>Emerg</a:t>
            </a:r>
            <a:r>
              <a:rPr lang="en-US" dirty="0" smtClean="0"/>
              <a:t> Med 2001; 8: 844–850</a:t>
            </a:r>
            <a:endParaRPr lang="en-US" dirty="0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sz="2800" dirty="0" smtClean="0"/>
              <a:t>The Editorial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600" y="457200"/>
            <a:ext cx="5867400" cy="6096000"/>
            <a:chOff x="1752600" y="457200"/>
            <a:chExt cx="5867400" cy="62484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0" y="457200"/>
              <a:ext cx="5867400" cy="56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6096000"/>
              <a:ext cx="584835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0" y="6519446"/>
            <a:ext cx="567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www.pri.univie.ac.at/~derntl/papers/meth-se.pdf</a:t>
            </a:r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6" charset="0"/>
              </a:rPr>
              <a:t>What constitutes good science?</a:t>
            </a:r>
            <a:endParaRPr lang="en-GB" sz="3600" dirty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5425" y="1866900"/>
            <a:ext cx="6400800" cy="3886200"/>
          </a:xfrm>
        </p:spPr>
        <p:txBody>
          <a:bodyPr/>
          <a:lstStyle/>
          <a:p>
            <a:pPr algn="l"/>
            <a:r>
              <a:rPr lang="en-US" sz="2400" u="sng" dirty="0">
                <a:latin typeface="Times New Roman" pitchFamily="16" charset="0"/>
              </a:rPr>
              <a:t>Novel</a:t>
            </a:r>
            <a:r>
              <a:rPr lang="en-US" sz="2400" dirty="0">
                <a:latin typeface="Times New Roman" pitchFamily="16" charset="0"/>
              </a:rPr>
              <a:t> – </a:t>
            </a:r>
            <a:r>
              <a:rPr lang="en-GB" sz="2400" dirty="0">
                <a:latin typeface="Times New Roman" pitchFamily="16" charset="0"/>
              </a:rPr>
              <a:t>new and not resembling something formerly known or used</a:t>
            </a:r>
            <a:r>
              <a:rPr lang="en-GB" sz="2400" dirty="0"/>
              <a:t> </a:t>
            </a:r>
            <a:r>
              <a:rPr lang="en-GB" sz="2400" dirty="0">
                <a:latin typeface="Times New Roman" pitchFamily="16" charset="0"/>
              </a:rPr>
              <a:t>(can be novel but not important)</a:t>
            </a:r>
            <a:endParaRPr lang="en-US" sz="2400" dirty="0">
              <a:latin typeface="Times New Roman" pitchFamily="16" charset="0"/>
            </a:endParaRPr>
          </a:p>
          <a:p>
            <a:pPr algn="l"/>
            <a:endParaRPr lang="en-US" sz="1800" dirty="0">
              <a:latin typeface="Times New Roman" pitchFamily="16" charset="0"/>
            </a:endParaRPr>
          </a:p>
          <a:p>
            <a:pPr algn="l"/>
            <a:r>
              <a:rPr lang="en-US" sz="2400" u="sng" dirty="0">
                <a:latin typeface="Times New Roman" pitchFamily="16" charset="0"/>
              </a:rPr>
              <a:t>Mechanistic</a:t>
            </a:r>
            <a:r>
              <a:rPr lang="en-US" sz="2400" dirty="0">
                <a:latin typeface="Times New Roman" pitchFamily="16" charset="0"/>
              </a:rPr>
              <a:t> – testing a hypothesis - determining </a:t>
            </a:r>
            <a:r>
              <a:rPr lang="en-GB" sz="2400" dirty="0">
                <a:latin typeface="Times New Roman" pitchFamily="16" charset="0"/>
              </a:rPr>
              <a:t>the fundamental processes involved in or responsible for an action, reaction, or other natural phenomenon </a:t>
            </a:r>
            <a:endParaRPr lang="en-US" sz="2400" dirty="0">
              <a:latin typeface="Times New Roman" pitchFamily="16" charset="0"/>
            </a:endParaRPr>
          </a:p>
          <a:p>
            <a:pPr algn="l"/>
            <a:endParaRPr lang="en-US" sz="1800" dirty="0">
              <a:latin typeface="Times New Roman" pitchFamily="16" charset="0"/>
            </a:endParaRPr>
          </a:p>
          <a:p>
            <a:pPr algn="l"/>
            <a:r>
              <a:rPr lang="en-US" sz="2400" u="sng" dirty="0">
                <a:latin typeface="Times New Roman" pitchFamily="16" charset="0"/>
              </a:rPr>
              <a:t>Descriptive</a:t>
            </a:r>
            <a:r>
              <a:rPr lang="en-US" sz="2400" dirty="0">
                <a:latin typeface="Times New Roman" pitchFamily="16" charset="0"/>
              </a:rPr>
              <a:t> – describes how are things are but does not test how things work – hypotheses are not tested. </a:t>
            </a:r>
          </a:p>
          <a:p>
            <a:pPr algn="l"/>
            <a:endParaRPr lang="en-GB" sz="2400" dirty="0">
              <a:latin typeface="Times New Roman" pitchFamily="16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 is most critical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Erratic 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Editor may be on your side 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Editors work hard &amp; tend to be pro-authors</a:t>
            </a:r>
          </a:p>
          <a:p>
            <a:r>
              <a:rPr lang="en-US" dirty="0" smtClean="0"/>
              <a:t>Editors respect the peer review system</a:t>
            </a:r>
          </a:p>
          <a:p>
            <a:r>
              <a:rPr lang="en-US" dirty="0" smtClean="0"/>
              <a:t>Editors struggle with difficult decisions &amp; are also ‘pained’ by decisions (as authors)</a:t>
            </a:r>
          </a:p>
          <a:p>
            <a:r>
              <a:rPr lang="en-US" dirty="0" smtClean="0"/>
              <a:t>Editors have broader perspective</a:t>
            </a:r>
          </a:p>
          <a:p>
            <a:r>
              <a:rPr lang="en-US" dirty="0" smtClean="0"/>
              <a:t>Editors don’t like involvement in authorship disputes</a:t>
            </a:r>
          </a:p>
          <a:p>
            <a:r>
              <a:rPr lang="en-US" dirty="0" smtClean="0"/>
              <a:t>Editors don’t mind rebuttals</a:t>
            </a: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 from Editors</a:t>
            </a:r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6425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10840"/>
            <a:ext cx="81762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8153400" cy="10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57400"/>
            <a:ext cx="7989147" cy="64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48200"/>
            <a:ext cx="7944912" cy="18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713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How many of you have felt ‘sore’ about an authorship position or about being ‘left out’ of a publication you thought you should be part of?</a:t>
            </a:r>
          </a:p>
          <a:p>
            <a:r>
              <a:rPr lang="en-US" sz="2800" dirty="0" smtClean="0"/>
              <a:t>How many of you have been corresponding authors on manuscripts?</a:t>
            </a:r>
          </a:p>
          <a:p>
            <a:r>
              <a:rPr lang="en-US" sz="2800" dirty="0" smtClean="0"/>
              <a:t>How many of you work with fellows on manuscripts?</a:t>
            </a:r>
          </a:p>
          <a:p>
            <a:r>
              <a:rPr lang="en-US" sz="2800" dirty="0" smtClean="0"/>
              <a:t>How many of you have felt ‘shattered’ by a rejected manuscript?</a:t>
            </a:r>
          </a:p>
          <a:p>
            <a:r>
              <a:rPr lang="en-US" sz="2800" dirty="0" smtClean="0"/>
              <a:t>How many of you have ‘given up’ on trying to publish a manuscript after repeated rejection?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3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request for revision 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34189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735" y="1447800"/>
            <a:ext cx="803785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50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109" charset="-128"/>
                <a:cs typeface="ＭＳ Ｐゴシック"/>
              </a:rPr>
              <a:t>A request for revision ?!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2362200" cy="1524000"/>
          </a:xfrm>
        </p:spPr>
        <p:txBody>
          <a:bodyPr/>
          <a:lstStyle/>
          <a:p>
            <a:r>
              <a:rPr lang="en-US" sz="2400" dirty="0" smtClean="0"/>
              <a:t>Be responsive to reviewers</a:t>
            </a:r>
          </a:p>
          <a:p>
            <a:endParaRPr lang="en-US" sz="2400" dirty="0" smtClean="0"/>
          </a:p>
          <a:p>
            <a:r>
              <a:rPr lang="en-US" sz="2400" dirty="0" smtClean="0"/>
              <a:t>Make it easy for them to re-review the 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0"/>
            <a:ext cx="836447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6519446"/>
            <a:ext cx="495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erm.wustl.edu/Dodson_ERM_3.27.08.pdf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Miscellaneous Reasons for Rejection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295400"/>
            <a:ext cx="4953000" cy="5105400"/>
            <a:chOff x="5411066" y="914400"/>
            <a:chExt cx="3732934" cy="439840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t="7407"/>
            <a:stretch>
              <a:fillRect/>
            </a:stretch>
          </p:blipFill>
          <p:spPr bwMode="auto">
            <a:xfrm>
              <a:off x="5411066" y="914400"/>
              <a:ext cx="3732934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 l="4167"/>
            <a:stretch>
              <a:fillRect/>
            </a:stretch>
          </p:blipFill>
          <p:spPr bwMode="auto">
            <a:xfrm>
              <a:off x="5411066" y="3701278"/>
              <a:ext cx="3732934" cy="161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304800" y="6519446"/>
            <a:ext cx="4447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Glick M. </a:t>
            </a:r>
            <a:r>
              <a:rPr lang="en-US" i="1" dirty="0" smtClean="0"/>
              <a:t>J Am Dent Assoc 2007;138;568-571</a:t>
            </a:r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sz="3200" dirty="0" smtClean="0"/>
              <a:t>Interpreting Wording of Rejection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791200"/>
            <a:ext cx="8229600" cy="838200"/>
          </a:xfrm>
        </p:spPr>
        <p:txBody>
          <a:bodyPr/>
          <a:lstStyle/>
          <a:p>
            <a:r>
              <a:rPr lang="en-US" dirty="0" smtClean="0"/>
              <a:t>Rejection with referral to another journal in family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838200"/>
            <a:ext cx="6019800" cy="5029200"/>
            <a:chOff x="1828800" y="1143000"/>
            <a:chExt cx="5457825" cy="4240055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1143000"/>
              <a:ext cx="5457825" cy="42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 bwMode="auto">
            <a:xfrm>
              <a:off x="2133600" y="1219200"/>
              <a:ext cx="990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dirty="0">
                <a:solidFill>
                  <a:srgbClr val="000000"/>
                </a:solidFill>
                <a:ea typeface="msgothic" charset="0"/>
                <a:cs typeface="msgothic" charset="0"/>
              </a:rPr>
              <a:t>Flow diagram illustrating the choices authors can make after receiving a manuscript rejection letter from the editor of their first-choice journal.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001" y="6531086"/>
            <a:ext cx="1632960" cy="326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7160433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dirty="0">
                <a:solidFill>
                  <a:srgbClr val="000000"/>
                </a:solidFill>
                <a:ea typeface="msgothic" charset="0"/>
                <a:cs typeface="msgothic" charset="0"/>
              </a:rPr>
              <a:t>Woolley K L , Barron J P Chest 2009;135:573-577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©2009 by American College of Chest Physicians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0758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457200" y="3810000"/>
            <a:ext cx="2914650" cy="2900363"/>
            <a:chOff x="457200" y="3810000"/>
            <a:chExt cx="2914650" cy="2900363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810000"/>
              <a:ext cx="2900363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/>
            <a:srcRect t="12028" b="63230"/>
            <a:stretch>
              <a:fillRect/>
            </a:stretch>
          </p:blipFill>
          <p:spPr bwMode="auto">
            <a:xfrm>
              <a:off x="1524000" y="3886200"/>
              <a:ext cx="18478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2667000" y="6519446"/>
            <a:ext cx="5762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Kelner</a:t>
            </a:r>
            <a:r>
              <a:rPr lang="en-US" dirty="0" smtClean="0"/>
              <a:t> K. Science. DOI: 10.1126/science.caredit.a0700046</a:t>
            </a:r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914400"/>
            <a:ext cx="8701408" cy="5183246"/>
            <a:chOff x="304800" y="914400"/>
            <a:chExt cx="8701408" cy="5183246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14400"/>
              <a:ext cx="8701408" cy="518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1981200" y="1066800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Rejection Fraction 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181600" y="2057400"/>
            <a:ext cx="533400" cy="396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4572000"/>
            <a:ext cx="1487770" cy="21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86740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new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4525963"/>
          </a:xfrm>
        </p:spPr>
        <p:txBody>
          <a:bodyPr/>
          <a:lstStyle/>
          <a:p>
            <a:r>
              <a:rPr lang="en-US" dirty="0" smtClean="0"/>
              <a:t>Open Access journals</a:t>
            </a:r>
          </a:p>
          <a:p>
            <a:r>
              <a:rPr lang="en-US" dirty="0" smtClean="0"/>
              <a:t>Social media &amp; Open peer review</a:t>
            </a:r>
          </a:p>
          <a:p>
            <a:r>
              <a:rPr lang="en-US" dirty="0" smtClean="0"/>
              <a:t>“joint’ online authorship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600" y="1860550"/>
            <a:ext cx="40894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Discussed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25963"/>
          </a:xfrm>
        </p:spPr>
        <p:txBody>
          <a:bodyPr/>
          <a:lstStyle/>
          <a:p>
            <a:r>
              <a:rPr lang="en-US" dirty="0" smtClean="0"/>
              <a:t>Author responsibilities: an overview</a:t>
            </a:r>
          </a:p>
          <a:p>
            <a:endParaRPr lang="en-US" dirty="0" smtClean="0"/>
          </a:p>
          <a:p>
            <a:r>
              <a:rPr lang="en-US" dirty="0" smtClean="0"/>
              <a:t>Choosing a journal</a:t>
            </a:r>
          </a:p>
          <a:p>
            <a:endParaRPr lang="en-US" dirty="0" smtClean="0"/>
          </a:p>
          <a:p>
            <a:r>
              <a:rPr lang="en-US" dirty="0" smtClean="0"/>
              <a:t>Unmasking editorial processes: inside the board room</a:t>
            </a:r>
          </a:p>
          <a:p>
            <a:endParaRPr lang="en-US" dirty="0" smtClean="0"/>
          </a:p>
          <a:p>
            <a:r>
              <a:rPr lang="en-US" dirty="0" smtClean="0"/>
              <a:t>Processing editorial decisions &amp; revising MS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Key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Read many papers, and learn from good ones &amp; bad ones</a:t>
            </a:r>
          </a:p>
          <a:p>
            <a:r>
              <a:rPr lang="en-US" dirty="0" smtClean="0"/>
              <a:t>Write frequently: quality is everything</a:t>
            </a:r>
          </a:p>
          <a:p>
            <a:r>
              <a:rPr lang="en-US" dirty="0" smtClean="0"/>
              <a:t>Review frequently</a:t>
            </a:r>
          </a:p>
          <a:p>
            <a:r>
              <a:rPr lang="en-US" dirty="0" smtClean="0"/>
              <a:t>Learn to be objective about your work</a:t>
            </a:r>
          </a:p>
          <a:p>
            <a:r>
              <a:rPr lang="en-US" dirty="0" smtClean="0"/>
              <a:t>Believe that editors/reviewers are likely trying to be objective about your work</a:t>
            </a:r>
          </a:p>
          <a:p>
            <a:r>
              <a:rPr lang="en-US" dirty="0" smtClean="0"/>
              <a:t>Learn to expect and accept rejection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496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Bourne PE.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2005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Some Key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Ingredients of good science</a:t>
            </a:r>
          </a:p>
          <a:p>
            <a:pPr lvl="1"/>
            <a:r>
              <a:rPr lang="en-US" dirty="0" smtClean="0"/>
              <a:t>Novelty of idea (timing)</a:t>
            </a:r>
          </a:p>
          <a:p>
            <a:pPr lvl="1"/>
            <a:r>
              <a:rPr lang="en-US" dirty="0" smtClean="0"/>
              <a:t>Comprehensive review of literature</a:t>
            </a:r>
          </a:p>
          <a:p>
            <a:pPr lvl="1"/>
            <a:r>
              <a:rPr lang="en-US" dirty="0" smtClean="0"/>
              <a:t>Strong data; strong analysis/stats input</a:t>
            </a:r>
          </a:p>
          <a:p>
            <a:pPr lvl="1"/>
            <a:r>
              <a:rPr lang="en-US" dirty="0" smtClean="0"/>
              <a:t>Thought provoking discussion recognizing limitations of one’s work</a:t>
            </a:r>
          </a:p>
          <a:p>
            <a:r>
              <a:rPr lang="en-US" dirty="0" smtClean="0"/>
              <a:t>Ingredients of good writing</a:t>
            </a:r>
          </a:p>
          <a:p>
            <a:pPr lvl="1"/>
            <a:r>
              <a:rPr lang="en-US" dirty="0" smtClean="0"/>
              <a:t>Good organization</a:t>
            </a:r>
          </a:p>
          <a:p>
            <a:pPr lvl="1"/>
            <a:r>
              <a:rPr lang="en-US" dirty="0" smtClean="0"/>
              <a:t>Appropriate use of tables &amp; figures</a:t>
            </a:r>
          </a:p>
          <a:p>
            <a:pPr lvl="1"/>
            <a:r>
              <a:rPr lang="en-US" dirty="0" smtClean="0"/>
              <a:t>Right length</a:t>
            </a:r>
          </a:p>
          <a:p>
            <a:pPr lvl="1"/>
            <a:r>
              <a:rPr lang="en-US" dirty="0" smtClean="0"/>
              <a:t>Right audience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79179" y="6519446"/>
            <a:ext cx="496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Bourne PE.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2005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155700" y="1903413"/>
            <a:ext cx="6945313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i="1" dirty="0">
                <a:latin typeface="Times New Roman" pitchFamily="16" charset="0"/>
              </a:rPr>
              <a:t>“There is no way to get experience except through experience.”</a:t>
            </a:r>
            <a:endParaRPr lang="en-GB" sz="4800" i="1" dirty="0">
              <a:latin typeface="Times New Roman" pitchFamily="1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published!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Thank you!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Key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Read many papers, and learn from good ones &amp; bad ones</a:t>
            </a:r>
          </a:p>
          <a:p>
            <a:r>
              <a:rPr lang="en-US" dirty="0" smtClean="0"/>
              <a:t>Write frequently: quality is everything</a:t>
            </a:r>
          </a:p>
          <a:p>
            <a:r>
              <a:rPr lang="en-US" dirty="0" smtClean="0"/>
              <a:t>Review frequently</a:t>
            </a:r>
          </a:p>
          <a:p>
            <a:r>
              <a:rPr lang="en-US" dirty="0" smtClean="0"/>
              <a:t>Learn to be objective about your work</a:t>
            </a:r>
          </a:p>
          <a:p>
            <a:r>
              <a:rPr lang="en-US" dirty="0" smtClean="0"/>
              <a:t>Believe that editors/reviewers are likely trying to be objective about your work</a:t>
            </a:r>
          </a:p>
          <a:p>
            <a:r>
              <a:rPr lang="en-US" dirty="0" smtClean="0"/>
              <a:t>Learn to expect and accept rejection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496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Bourne PE.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2005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Some Key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Ingredients of good science</a:t>
            </a:r>
          </a:p>
          <a:p>
            <a:pPr lvl="1"/>
            <a:r>
              <a:rPr lang="en-US" dirty="0" smtClean="0"/>
              <a:t>Novelty of idea (timing)</a:t>
            </a:r>
          </a:p>
          <a:p>
            <a:pPr lvl="1"/>
            <a:r>
              <a:rPr lang="en-US" dirty="0" smtClean="0"/>
              <a:t>Comprehensive review of literature</a:t>
            </a:r>
          </a:p>
          <a:p>
            <a:pPr lvl="1"/>
            <a:r>
              <a:rPr lang="en-US" dirty="0" smtClean="0"/>
              <a:t>Strong data; strong analysis/stats input</a:t>
            </a:r>
          </a:p>
          <a:p>
            <a:pPr lvl="1"/>
            <a:r>
              <a:rPr lang="en-US" dirty="0" smtClean="0"/>
              <a:t>Thought provoking discussion recognizing limitations of one’s work</a:t>
            </a:r>
          </a:p>
          <a:p>
            <a:r>
              <a:rPr lang="en-US" dirty="0" smtClean="0"/>
              <a:t>Ingredients of good writing</a:t>
            </a:r>
          </a:p>
          <a:p>
            <a:pPr lvl="1"/>
            <a:r>
              <a:rPr lang="en-US" dirty="0" smtClean="0"/>
              <a:t>Good organization</a:t>
            </a:r>
          </a:p>
          <a:p>
            <a:pPr lvl="1"/>
            <a:r>
              <a:rPr lang="en-US" dirty="0" smtClean="0"/>
              <a:t>Appropriate use of tables &amp; figures</a:t>
            </a:r>
          </a:p>
          <a:p>
            <a:pPr lvl="1"/>
            <a:r>
              <a:rPr lang="en-US" dirty="0" smtClean="0"/>
              <a:t>Right length</a:t>
            </a:r>
          </a:p>
          <a:p>
            <a:pPr lvl="1"/>
            <a:r>
              <a:rPr lang="en-US" dirty="0" smtClean="0"/>
              <a:t>Right audience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79179" y="6519446"/>
            <a:ext cx="496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from Bourne PE.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 err="1" smtClean="0"/>
              <a:t>Comput</a:t>
            </a:r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2005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8229600" cy="14700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6" charset="0"/>
              </a:rPr>
              <a:t>Why write and publish research papers?</a:t>
            </a:r>
            <a:endParaRPr lang="en-GB" sz="3600" dirty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057400"/>
            <a:ext cx="7591425" cy="4419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Ideally – 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	to share research findings and discoveries 	with the hope of improving healthcare.</a:t>
            </a:r>
          </a:p>
          <a:p>
            <a:pPr algn="l">
              <a:lnSpc>
                <a:spcPct val="90000"/>
              </a:lnSpc>
            </a:pPr>
            <a:endParaRPr lang="en-US" sz="2800" dirty="0">
              <a:latin typeface="Times New Roman" pitchFamily="16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Practically – 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	to get funding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	to get promoted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	to get a job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Times New Roman" pitchFamily="16" charset="0"/>
              </a:rPr>
              <a:t>	to keep your job! </a:t>
            </a:r>
            <a:endParaRPr lang="en-GB" sz="2800" dirty="0">
              <a:latin typeface="Times New Roman" pitchFamily="16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730375" y="2724150"/>
            <a:ext cx="114300" cy="1238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739900" y="4514850"/>
            <a:ext cx="114300" cy="1238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720850" y="4972050"/>
            <a:ext cx="114300" cy="1238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720850" y="5457825"/>
            <a:ext cx="114300" cy="1238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711325" y="5943600"/>
            <a:ext cx="114300" cy="1238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815975" y="2219325"/>
            <a:ext cx="142875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96925" y="4010025"/>
            <a:ext cx="142875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i="1" dirty="0"/>
              <a:t>“Scientists are rated by what they finish, not by what they attempt”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7140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dor.umc.edu/.../WritingandpublishingaresearcharticleAdair.ppt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san">
  <a:themeElements>
    <a:clrScheme name="JHBSPH title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6B8CC"/>
      </a:accent1>
      <a:accent2>
        <a:srgbClr val="1C4982"/>
      </a:accent2>
      <a:accent3>
        <a:srgbClr val="FFFFFF"/>
      </a:accent3>
      <a:accent4>
        <a:srgbClr val="000000"/>
      </a:accent4>
      <a:accent5>
        <a:srgbClr val="D0D8E2"/>
      </a:accent5>
      <a:accent6>
        <a:srgbClr val="184175"/>
      </a:accent6>
      <a:hlink>
        <a:srgbClr val="AEA754"/>
      </a:hlink>
      <a:folHlink>
        <a:srgbClr val="970C30"/>
      </a:folHlink>
    </a:clrScheme>
    <a:fontScheme name="JHBSPH title pag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HBSPH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6B8CC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0D8E2"/>
        </a:accent5>
        <a:accent6>
          <a:srgbClr val="184175"/>
        </a:accent6>
        <a:hlink>
          <a:srgbClr val="AEA754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9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95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78585</TotalTime>
  <Words>1537</Words>
  <Application>Microsoft Macintosh PowerPoint</Application>
  <PresentationFormat>On-screen Show (4:3)</PresentationFormat>
  <Paragraphs>221</Paragraphs>
  <Slides>53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Vasan</vt:lpstr>
      <vt:lpstr>4_Stream</vt:lpstr>
      <vt:lpstr>3_Custom Design</vt:lpstr>
      <vt:lpstr>Getting Published ?! (*#~)</vt:lpstr>
      <vt:lpstr>Sources</vt:lpstr>
      <vt:lpstr>Slide 3</vt:lpstr>
      <vt:lpstr>Questions</vt:lpstr>
      <vt:lpstr>Issues Discussed</vt:lpstr>
      <vt:lpstr>Some Key Tips</vt:lpstr>
      <vt:lpstr>Some Key Tips</vt:lpstr>
      <vt:lpstr>Why write and publish research papers?</vt:lpstr>
      <vt:lpstr>Slide 9</vt:lpstr>
      <vt:lpstr>Publishing begins with choosing a Good Research Question !!</vt:lpstr>
      <vt:lpstr>MS Structure</vt:lpstr>
      <vt:lpstr>First Impressions</vt:lpstr>
      <vt:lpstr>Writing Simply</vt:lpstr>
      <vt:lpstr>Slide 14</vt:lpstr>
      <vt:lpstr>Writing simply &amp; clearly</vt:lpstr>
      <vt:lpstr>Avoid obtuse/obtruse language</vt:lpstr>
      <vt:lpstr>MS Preparation</vt:lpstr>
      <vt:lpstr>Slide 18</vt:lpstr>
      <vt:lpstr>Slide 19</vt:lpstr>
      <vt:lpstr>Slide 20</vt:lpstr>
      <vt:lpstr>Slide 21</vt:lpstr>
      <vt:lpstr>Slide 22</vt:lpstr>
      <vt:lpstr>Authorship principles</vt:lpstr>
      <vt:lpstr>Slide 24</vt:lpstr>
      <vt:lpstr>Authorship issues</vt:lpstr>
      <vt:lpstr>Authorship Issues</vt:lpstr>
      <vt:lpstr>What constitutes redundant publication?</vt:lpstr>
      <vt:lpstr>Choosing the Right Journal</vt:lpstr>
      <vt:lpstr>What constitutes a good journal?</vt:lpstr>
      <vt:lpstr>Impact factors</vt:lpstr>
      <vt:lpstr>Choosing the right journal</vt:lpstr>
      <vt:lpstr>The Cover Letter</vt:lpstr>
      <vt:lpstr>The Editorial Process</vt:lpstr>
      <vt:lpstr>What constitutes good science?</vt:lpstr>
      <vt:lpstr>Novelty is most critical !</vt:lpstr>
      <vt:lpstr>Erratic Editors</vt:lpstr>
      <vt:lpstr>The Editor may be on your side !</vt:lpstr>
      <vt:lpstr>Quotes from Editors</vt:lpstr>
      <vt:lpstr>Slide 39</vt:lpstr>
      <vt:lpstr>A request for revision ?!</vt:lpstr>
      <vt:lpstr>Slide 41</vt:lpstr>
      <vt:lpstr>Slide 42</vt:lpstr>
      <vt:lpstr>Slide 43</vt:lpstr>
      <vt:lpstr>Miscellaneous Reasons for Rejection</vt:lpstr>
      <vt:lpstr>Interpreting Wording of Rejection</vt:lpstr>
      <vt:lpstr>Slide 46</vt:lpstr>
      <vt:lpstr>Dealing with Rejection</vt:lpstr>
      <vt:lpstr>Rejection Fraction !</vt:lpstr>
      <vt:lpstr>Some new challenges</vt:lpstr>
      <vt:lpstr>Some Key Tips</vt:lpstr>
      <vt:lpstr>Some Key Tips</vt:lpstr>
      <vt:lpstr>Slide 52</vt:lpstr>
      <vt:lpstr>Getting published!</vt:lpstr>
    </vt:vector>
  </TitlesOfParts>
  <Company>Harv Feldman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Vasan</dc:creator>
  <cp:lastModifiedBy>Robin MacDonald</cp:lastModifiedBy>
  <cp:revision>3121</cp:revision>
  <dcterms:created xsi:type="dcterms:W3CDTF">2013-01-30T21:23:00Z</dcterms:created>
  <dcterms:modified xsi:type="dcterms:W3CDTF">2013-01-30T21:23:15Z</dcterms:modified>
</cp:coreProperties>
</file>