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Layouts/slideLayout23.xml" ContentType="application/vnd.openxmlformats-officedocument.presentationml.slideLayout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17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Layouts/slideLayout14.xml" ContentType="application/vnd.openxmlformats-officedocument.presentationml.slideLayout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theme/theme5.xml" ContentType="application/vnd.openxmlformats-officedocument.theme+xml"/>
  <Override PartName="/ppt/commentAuthors.xml" ContentType="application/vnd.openxmlformats-officedocument.presentationml.commentAuthors+xml"/>
  <Default Extension="png" ContentType="image/png"/>
  <Override PartName="/ppt/slides/slide27.xml" ContentType="application/vnd.openxmlformats-officedocument.presentationml.slide+xml"/>
  <Override PartName="/ppt/slideLayouts/slideLayout26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ppt/slides/slide31.xml" ContentType="application/vnd.openxmlformats-officedocument.presentationml.slide+xml"/>
  <Default Extension="bin" ContentType="application/vnd.openxmlformats-officedocument.presentationml.printerSettings"/>
  <Override PartName="/ppt/slideMasters/slideMaster2.xml" ContentType="application/vnd.openxmlformats-officedocument.presentationml.slideMaster+xml"/>
  <Override PartName="/ppt/slides/slide53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theme/theme4.xml" ContentType="application/vnd.openxmlformats-officedocument.theme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45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Layouts/slideLayout25.xml" ContentType="application/vnd.openxmlformats-officedocument.presentationml.slideLayout+xml"/>
  <Override PartName="/ppt/notesSlides/notesSlide3.xml" ContentType="application/vnd.openxmlformats-officedocument.presentationml.notesSlide+xml"/>
  <Default Extension="xml" ContentType="application/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5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34.xml" ContentType="application/vnd.openxmlformats-officedocument.presentationml.slide+xml"/>
  <Override PartName="/ppt/slideLayouts/slideLayout28.xml" ContentType="application/vnd.openxmlformats-officedocument.presentationml.slideLayout+xml"/>
  <Override PartName="/ppt/slides/slide4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49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jpeg" ContentType="image/jpe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832" r:id="rId1"/>
    <p:sldMasterId id="2147483871" r:id="rId2"/>
    <p:sldMasterId id="2147484148" r:id="rId3"/>
  </p:sldMasterIdLst>
  <p:notesMasterIdLst>
    <p:notesMasterId r:id="rId57"/>
  </p:notesMasterIdLst>
  <p:handoutMasterIdLst>
    <p:handoutMasterId r:id="rId58"/>
  </p:handoutMasterIdLst>
  <p:sldIdLst>
    <p:sldId id="583" r:id="rId4"/>
    <p:sldId id="645" r:id="rId5"/>
    <p:sldId id="585" r:id="rId6"/>
    <p:sldId id="661" r:id="rId7"/>
    <p:sldId id="646" r:id="rId8"/>
    <p:sldId id="648" r:id="rId9"/>
    <p:sldId id="649" r:id="rId10"/>
    <p:sldId id="640" r:id="rId11"/>
    <p:sldId id="641" r:id="rId12"/>
    <p:sldId id="588" r:id="rId13"/>
    <p:sldId id="610" r:id="rId14"/>
    <p:sldId id="628" r:id="rId15"/>
    <p:sldId id="624" r:id="rId16"/>
    <p:sldId id="625" r:id="rId17"/>
    <p:sldId id="627" r:id="rId18"/>
    <p:sldId id="629" r:id="rId19"/>
    <p:sldId id="611" r:id="rId20"/>
    <p:sldId id="638" r:id="rId21"/>
    <p:sldId id="631" r:id="rId22"/>
    <p:sldId id="632" r:id="rId23"/>
    <p:sldId id="633" r:id="rId24"/>
    <p:sldId id="603" r:id="rId25"/>
    <p:sldId id="647" r:id="rId26"/>
    <p:sldId id="630" r:id="rId27"/>
    <p:sldId id="659" r:id="rId28"/>
    <p:sldId id="660" r:id="rId29"/>
    <p:sldId id="642" r:id="rId30"/>
    <p:sldId id="591" r:id="rId31"/>
    <p:sldId id="644" r:id="rId32"/>
    <p:sldId id="621" r:id="rId33"/>
    <p:sldId id="636" r:id="rId34"/>
    <p:sldId id="614" r:id="rId35"/>
    <p:sldId id="612" r:id="rId36"/>
    <p:sldId id="643" r:id="rId37"/>
    <p:sldId id="593" r:id="rId38"/>
    <p:sldId id="589" r:id="rId39"/>
    <p:sldId id="652" r:id="rId40"/>
    <p:sldId id="598" r:id="rId41"/>
    <p:sldId id="592" r:id="rId42"/>
    <p:sldId id="601" r:id="rId43"/>
    <p:sldId id="635" r:id="rId44"/>
    <p:sldId id="655" r:id="rId45"/>
    <p:sldId id="602" r:id="rId46"/>
    <p:sldId id="622" r:id="rId47"/>
    <p:sldId id="620" r:id="rId48"/>
    <p:sldId id="618" r:id="rId49"/>
    <p:sldId id="634" r:id="rId50"/>
    <p:sldId id="619" r:id="rId51"/>
    <p:sldId id="656" r:id="rId52"/>
    <p:sldId id="653" r:id="rId53"/>
    <p:sldId id="654" r:id="rId54"/>
    <p:sldId id="639" r:id="rId55"/>
    <p:sldId id="637" r:id="rId5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mAuthor id="0" name="Lesley Stevens" initials="" lastIdx="32" clrIdx="0"/>
  <p:cmAuthor id="1" name="Joe Coresh" initials="" lastIdx="1" clrIdx="1"/>
  <p:cmAuthor id="2" name="jcoresh1" initials="" lastIdx="3" clrIdx="2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FF0000"/>
        </p14:laserClr>
      </p:ext>
      <p:ext uri="{2FDB2607-1784-4EEB-B798-7EB5836EED8A}">
        <p14:showMediaCtrls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FFFF66"/>
    <a:srgbClr val="FFFF99"/>
    <a:srgbClr val="FFCC00"/>
    <a:srgbClr val="FFFF00"/>
    <a:srgbClr val="CC6600"/>
    <a:srgbClr val="C7DFB9"/>
    <a:srgbClr val="000000"/>
    <a:srgbClr val="CCFF99"/>
    <a:srgbClr val="7030A0"/>
    <a:srgbClr val="A1C680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2047" autoAdjust="0"/>
    <p:restoredTop sz="94737" autoAdjust="0"/>
  </p:normalViewPr>
  <p:slideViewPr>
    <p:cSldViewPr>
      <p:cViewPr>
        <p:scale>
          <a:sx n="100" d="100"/>
          <a:sy n="100" d="100"/>
        </p:scale>
        <p:origin x="-2040" y="-8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6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4" d="100"/>
        <a:sy n="84" d="100"/>
      </p:scale>
      <p:origin x="0" y="1123"/>
    </p:cViewPr>
  </p:sorterViewPr>
  <p:notesViewPr>
    <p:cSldViewPr>
      <p:cViewPr>
        <p:scale>
          <a:sx n="75" d="100"/>
          <a:sy n="75" d="100"/>
        </p:scale>
        <p:origin x="-1284" y="7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tableStyles" Target="tableStyles.xml"/><Relationship Id="rId60" Type="http://schemas.openxmlformats.org/officeDocument/2006/relationships/commentAuthors" Target="commentAuthors.xml"/><Relationship Id="rId39" Type="http://schemas.openxmlformats.org/officeDocument/2006/relationships/slide" Target="slides/slide36.xml"/><Relationship Id="rId7" Type="http://schemas.openxmlformats.org/officeDocument/2006/relationships/slide" Target="slides/slide4.xml"/><Relationship Id="rId43" Type="http://schemas.openxmlformats.org/officeDocument/2006/relationships/slide" Target="slides/slide40.xml"/><Relationship Id="rId25" Type="http://schemas.openxmlformats.org/officeDocument/2006/relationships/slide" Target="slides/slide22.xml"/><Relationship Id="rId10" Type="http://schemas.openxmlformats.org/officeDocument/2006/relationships/slide" Target="slides/slide7.xml"/><Relationship Id="rId50" Type="http://schemas.openxmlformats.org/officeDocument/2006/relationships/slide" Target="slides/slide47.xml"/><Relationship Id="rId63" Type="http://schemas.openxmlformats.org/officeDocument/2006/relationships/theme" Target="theme/theme1.xml"/><Relationship Id="rId17" Type="http://schemas.openxmlformats.org/officeDocument/2006/relationships/slide" Target="slides/slide14.xml"/><Relationship Id="rId9" Type="http://schemas.openxmlformats.org/officeDocument/2006/relationships/slide" Target="slides/slide6.xml"/><Relationship Id="rId18" Type="http://schemas.openxmlformats.org/officeDocument/2006/relationships/slide" Target="slides/slide15.xml"/><Relationship Id="rId27" Type="http://schemas.openxmlformats.org/officeDocument/2006/relationships/slide" Target="slides/slide24.xml"/><Relationship Id="rId14" Type="http://schemas.openxmlformats.org/officeDocument/2006/relationships/slide" Target="slides/slide11.xml"/><Relationship Id="rId4" Type="http://schemas.openxmlformats.org/officeDocument/2006/relationships/slide" Target="slides/slide1.xml"/><Relationship Id="rId28" Type="http://schemas.openxmlformats.org/officeDocument/2006/relationships/slide" Target="slides/slide25.xml"/><Relationship Id="rId45" Type="http://schemas.openxmlformats.org/officeDocument/2006/relationships/slide" Target="slides/slide42.xml"/><Relationship Id="rId58" Type="http://schemas.openxmlformats.org/officeDocument/2006/relationships/handoutMaster" Target="handoutMasters/handoutMaster1.xml"/><Relationship Id="rId42" Type="http://schemas.openxmlformats.org/officeDocument/2006/relationships/slide" Target="slides/slide39.xml"/><Relationship Id="rId6" Type="http://schemas.openxmlformats.org/officeDocument/2006/relationships/slide" Target="slides/slide3.xml"/><Relationship Id="rId49" Type="http://schemas.openxmlformats.org/officeDocument/2006/relationships/slide" Target="slides/slide46.xml"/><Relationship Id="rId44" Type="http://schemas.openxmlformats.org/officeDocument/2006/relationships/slide" Target="slides/slide41.xml"/><Relationship Id="rId19" Type="http://schemas.openxmlformats.org/officeDocument/2006/relationships/slide" Target="slides/slide16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2" Type="http://schemas.openxmlformats.org/officeDocument/2006/relationships/slideMaster" Target="slideMasters/slideMaster2.xml"/><Relationship Id="rId46" Type="http://schemas.openxmlformats.org/officeDocument/2006/relationships/slide" Target="slides/slide43.xml"/><Relationship Id="rId57" Type="http://schemas.openxmlformats.org/officeDocument/2006/relationships/notesMaster" Target="notesMasters/notesMaster1.xml"/><Relationship Id="rId59" Type="http://schemas.openxmlformats.org/officeDocument/2006/relationships/printerSettings" Target="printerSettings/printerSettings1.bin"/><Relationship Id="rId35" Type="http://schemas.openxmlformats.org/officeDocument/2006/relationships/slide" Target="slides/slide32.xml"/><Relationship Id="rId51" Type="http://schemas.openxmlformats.org/officeDocument/2006/relationships/slide" Target="slides/slide48.xml"/><Relationship Id="rId55" Type="http://schemas.openxmlformats.org/officeDocument/2006/relationships/slide" Target="slides/slide52.xml"/><Relationship Id="rId31" Type="http://schemas.openxmlformats.org/officeDocument/2006/relationships/slide" Target="slides/slide28.xml"/><Relationship Id="rId34" Type="http://schemas.openxmlformats.org/officeDocument/2006/relationships/slide" Target="slides/slide31.xml"/><Relationship Id="rId40" Type="http://schemas.openxmlformats.org/officeDocument/2006/relationships/slide" Target="slides/slide37.xml"/><Relationship Id="rId62" Type="http://schemas.openxmlformats.org/officeDocument/2006/relationships/viewProps" Target="viewProps.xml"/><Relationship Id="rId36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1.xml"/><Relationship Id="rId47" Type="http://schemas.openxmlformats.org/officeDocument/2006/relationships/slide" Target="slides/slide44.xml"/><Relationship Id="rId56" Type="http://schemas.openxmlformats.org/officeDocument/2006/relationships/slide" Target="slides/slide53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2" Type="http://schemas.openxmlformats.org/officeDocument/2006/relationships/slide" Target="slides/slide49.xml"/><Relationship Id="rId54" Type="http://schemas.openxmlformats.org/officeDocument/2006/relationships/slide" Target="slides/slide51.xml"/><Relationship Id="rId12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23" Type="http://schemas.openxmlformats.org/officeDocument/2006/relationships/slide" Target="slides/slide20.xml"/><Relationship Id="rId61" Type="http://schemas.openxmlformats.org/officeDocument/2006/relationships/presProps" Target="presProps.xml"/><Relationship Id="rId53" Type="http://schemas.openxmlformats.org/officeDocument/2006/relationships/slide" Target="slides/slide50.xml"/><Relationship Id="rId26" Type="http://schemas.openxmlformats.org/officeDocument/2006/relationships/slide" Target="slides/slide23.xml"/><Relationship Id="rId30" Type="http://schemas.openxmlformats.org/officeDocument/2006/relationships/slide" Target="slides/slide27.xml"/><Relationship Id="rId11" Type="http://schemas.openxmlformats.org/officeDocument/2006/relationships/slide" Target="slides/slide8.xml"/><Relationship Id="rId29" Type="http://schemas.openxmlformats.org/officeDocument/2006/relationships/slide" Target="slides/slide26.xml"/><Relationship Id="rId16" Type="http://schemas.openxmlformats.org/officeDocument/2006/relationships/slide" Target="slides/slide13.xml"/><Relationship Id="rId33" Type="http://schemas.openxmlformats.org/officeDocument/2006/relationships/slide" Target="slides/slide30.xml"/><Relationship Id="rId41" Type="http://schemas.openxmlformats.org/officeDocument/2006/relationships/slide" Target="slides/slide3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2" Type="http://schemas.openxmlformats.org/officeDocument/2006/relationships/slide" Target="slides/slide19.xml"/><Relationship Id="rId21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fld id="{D7C35382-9F91-4087-93D1-6434633F00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547077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t" anchorCtr="0" compatLnSpc="1">
            <a:prstTxWarp prst="textNoShape">
              <a:avLst/>
            </a:prstTxWarp>
          </a:bodyPr>
          <a:lstStyle>
            <a:lvl1pPr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t" anchorCtr="0" compatLnSpc="1">
            <a:prstTxWarp prst="textNoShape">
              <a:avLst/>
            </a:prstTxWarp>
          </a:bodyPr>
          <a:lstStyle>
            <a:lvl1pPr algn="r"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5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4838"/>
            <a:ext cx="560705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b" anchorCtr="0" compatLnSpc="1">
            <a:prstTxWarp prst="textNoShape">
              <a:avLst/>
            </a:prstTxWarp>
          </a:bodyPr>
          <a:lstStyle>
            <a:lvl1pPr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7" tIns="45203" rIns="90407" bIns="45203" numCol="1" anchor="b" anchorCtr="0" compatLnSpc="1">
            <a:prstTxWarp prst="textNoShape">
              <a:avLst/>
            </a:prstTxWarp>
          </a:bodyPr>
          <a:lstStyle>
            <a:lvl1pPr algn="r" defTabSz="903288">
              <a:defRPr sz="1200" b="0">
                <a:ea typeface="ＭＳ Ｐゴシック" pitchFamily="-106" charset="-128"/>
              </a:defRPr>
            </a:lvl1pPr>
          </a:lstStyle>
          <a:p>
            <a:pPr>
              <a:defRPr/>
            </a:pPr>
            <a:fld id="{2B935A3B-1229-4BA8-9B25-76624EE4A6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61450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9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B6CD09-FCE4-4865-B486-4D8283E3C0B3}" type="slidenum">
              <a:rPr lang="en-US"/>
              <a:pPr/>
              <a:t>1</a:t>
            </a:fld>
            <a:endParaRPr lang="en-US"/>
          </a:p>
        </p:txBody>
      </p:sp>
      <p:sp>
        <p:nvSpPr>
          <p:cNvPr id="606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6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A8CC06-F5FB-4C1A-8C9B-F4407948E90F}" type="slidenum">
              <a:rPr lang="en-GB"/>
              <a:pPr/>
              <a:t>8</a:t>
            </a:fld>
            <a:endParaRPr lang="en-GB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FAB046-1D84-4BD5-AF7E-E246231C8DCC}" type="slidenum">
              <a:rPr lang="en-GB"/>
              <a:pPr/>
              <a:t>9</a:t>
            </a:fld>
            <a:endParaRPr lang="en-GB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FC6461-9A28-49A4-80D5-439E6A774BBE}" type="slidenum">
              <a:rPr lang="en-GB"/>
              <a:pPr/>
              <a:t>29</a:t>
            </a:fld>
            <a:endParaRPr lang="en-GB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Immediacy Index – number of times articles published in 2003 (by a journal) that were cited in 2003 divided by number of articles that were published in 2003 (by the journal)</a:t>
            </a:r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520464-54DD-4EEA-ABEA-1122E8306C44}" type="slidenum">
              <a:rPr lang="en-GB"/>
              <a:pPr/>
              <a:t>34</a:t>
            </a:fld>
            <a:endParaRPr lang="en-GB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a descriptive study?</a:t>
            </a:r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1431863" y="930227"/>
            <a:ext cx="4145243" cy="318683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lIns="83622" tIns="41811" rIns="83622" bIns="41811" anchor="ctr"/>
          <a:lstStyle/>
          <a:p>
            <a:endParaRPr lang="en-US"/>
          </a:p>
        </p:txBody>
      </p:sp>
      <p:sp>
        <p:nvSpPr>
          <p:cNvPr id="40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1069602" y="4425181"/>
            <a:ext cx="4876925" cy="353603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lIns="0" tIns="0" rIns="0" bIns="0"/>
          <a:lstStyle/>
          <a:p>
            <a:pPr marL="78396" indent="-78396" eaLnBrk="1">
              <a:lnSpc>
                <a:spcPct val="93000"/>
              </a:lnSpc>
              <a:spcBef>
                <a:spcPct val="0"/>
              </a:spcBef>
              <a:buSzPct val="45000"/>
              <a:tabLst>
                <a:tab pos="662007" algn="l"/>
                <a:tab pos="1324013" algn="l"/>
                <a:tab pos="1986020" algn="l"/>
                <a:tab pos="2648026" algn="l"/>
                <a:tab pos="3310033" algn="l"/>
                <a:tab pos="3972039" algn="l"/>
                <a:tab pos="4634046" algn="l"/>
              </a:tabLst>
            </a:pPr>
            <a:r>
              <a:rPr lang="en-GB" dirty="0">
                <a:latin typeface="Arial" charset="0"/>
                <a:ea typeface="msgothic" charset="0"/>
                <a:cs typeface="msgothic" charset="0"/>
              </a:rPr>
              <a:t>Flow diagram illustrating the choices authors can make after receiving a manuscript rejection letter from the editor of their first-choice journal.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2057400" cy="60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3571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2209800" y="2590800"/>
            <a:ext cx="6172200" cy="685800"/>
          </a:xfrm>
        </p:spPr>
        <p:txBody>
          <a:bodyPr/>
          <a:lstStyle>
            <a:lvl1pPr>
              <a:lnSpc>
                <a:spcPct val="80000"/>
              </a:lnSpc>
              <a:defRPr sz="3600">
                <a:solidFill>
                  <a:srgbClr val="AEA7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3572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209800" y="3657600"/>
            <a:ext cx="6096000" cy="1143000"/>
          </a:xfrm>
        </p:spPr>
        <p:txBody>
          <a:bodyPr/>
          <a:lstStyle>
            <a:lvl1pPr marL="0" indent="0">
              <a:lnSpc>
                <a:spcPct val="80000"/>
              </a:lnSpc>
              <a:buFontTx/>
              <a:buNone/>
              <a:defRPr sz="2000"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89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89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5" y="1676400"/>
            <a:ext cx="3551767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06434" y="1676400"/>
            <a:ext cx="3551766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78" y="1535113"/>
            <a:ext cx="404142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78" y="2174875"/>
            <a:ext cx="404142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489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756" y="273067"/>
            <a:ext cx="511104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48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11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11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11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1" y="0"/>
            <a:ext cx="19431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0"/>
            <a:ext cx="5693834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0"/>
            <a:ext cx="77724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219200" y="1676400"/>
            <a:ext cx="7239000" cy="45720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457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effectLst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0"/>
            <a:ext cx="2133600" cy="304800"/>
          </a:xfrm>
        </p:spPr>
        <p:txBody>
          <a:bodyPr/>
          <a:lstStyle>
            <a:lvl1pPr>
              <a:defRPr sz="1600" smtClean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C4CFC800-CB95-4CEC-BD06-FFCAA3D544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 txBox="1">
            <a:spLocks noChangeArrowheads="1"/>
          </p:cNvSpPr>
          <p:nvPr userDrawn="1"/>
        </p:nvSpPr>
        <p:spPr bwMode="auto">
          <a:xfrm>
            <a:off x="7010400" y="0"/>
            <a:ext cx="2133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ゴシック" pitchFamily="-106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DC369B44-B63B-4C0C-99CD-D261B5933B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1143000"/>
          </a:xfrm>
        </p:spPr>
        <p:txBody>
          <a:bodyPr/>
          <a:lstStyle>
            <a:lvl1pPr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>
            <a:lvl1pPr>
              <a:defRPr>
                <a:effectLst/>
              </a:defRPr>
            </a:lvl1pPr>
            <a:lvl2pPr>
              <a:defRPr>
                <a:effectLst/>
              </a:defRPr>
            </a:lvl2pPr>
            <a:lvl3pPr>
              <a:defRPr>
                <a:effectLst/>
              </a:defRPr>
            </a:lvl3pPr>
            <a:lvl4pPr>
              <a:defRPr>
                <a:effectLst/>
              </a:defRPr>
            </a:lvl4pPr>
            <a:lvl5pPr>
              <a:defRPr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 txBox="1">
            <a:spLocks noChangeArrowheads="1"/>
          </p:cNvSpPr>
          <p:nvPr userDrawn="1"/>
        </p:nvSpPr>
        <p:spPr bwMode="auto">
          <a:xfrm>
            <a:off x="7010400" y="0"/>
            <a:ext cx="21336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accent4">
                    <a:lumMod val="50000"/>
                  </a:schemeClr>
                </a:solidFill>
                <a:latin typeface="Arial" charset="0"/>
                <a:ea typeface="ＭＳ Ｐゴシック" pitchFamily="-106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+mn-cs"/>
              </a:defRPr>
            </a:lvl9pPr>
          </a:lstStyle>
          <a:p>
            <a:pPr>
              <a:defRPr/>
            </a:pPr>
            <a:fld id="{68FEBAE4-D71C-43AF-81A2-691D8FB5E4B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outline-blank-white-transparent-world-map-b2b"/>
          <p:cNvPicPr>
            <a:picLocks noChangeAspect="1" noChangeArrowheads="1"/>
          </p:cNvPicPr>
          <p:nvPr/>
        </p:nvPicPr>
        <p:blipFill>
          <a:blip r:embed="rId2" cstate="print">
            <a:lum bright="56000" contrast="-70000"/>
          </a:blip>
          <a:srcRect/>
          <a:stretch>
            <a:fillRect/>
          </a:stretch>
        </p:blipFill>
        <p:spPr bwMode="auto">
          <a:xfrm>
            <a:off x="0" y="2286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z="1400" b="0" smtClean="0">
              <a:solidFill>
                <a:srgbClr val="000000"/>
              </a:solidFill>
              <a:ea typeface="+mn-ea"/>
            </a:endParaRP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0" y="228600"/>
            <a:ext cx="8991600" cy="6019800"/>
          </a:xfrm>
          <a:prstGeom prst="rect">
            <a:avLst/>
          </a:prstGeom>
          <a:gradFill rotWithShape="1">
            <a:gsLst>
              <a:gs pos="0">
                <a:srgbClr val="5F5F5F">
                  <a:alpha val="56000"/>
                </a:srgbClr>
              </a:gs>
              <a:gs pos="100000">
                <a:srgbClr val="DDDDDD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z="1400" b="0" smtClean="0">
              <a:solidFill>
                <a:srgbClr val="000000"/>
              </a:solidFill>
              <a:ea typeface="+mn-ea"/>
            </a:endParaRPr>
          </a:p>
        </p:txBody>
      </p:sp>
      <p:pic>
        <p:nvPicPr>
          <p:cNvPr id="7" name="Picture 15" descr="KDIGO_LogoColor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914400"/>
            <a:ext cx="3276600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00A26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z="1400" b="0" smtClean="0">
              <a:solidFill>
                <a:srgbClr val="000000"/>
              </a:solidFill>
              <a:ea typeface="+mn-ea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0" y="228600"/>
            <a:ext cx="152400" cy="6019800"/>
          </a:xfrm>
          <a:prstGeom prst="rect">
            <a:avLst/>
          </a:prstGeom>
          <a:gradFill rotWithShape="1">
            <a:gsLst>
              <a:gs pos="0">
                <a:srgbClr val="00A261"/>
              </a:gs>
              <a:gs pos="100000">
                <a:srgbClr val="DDDDDD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en-US" sz="1400" b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10" name="Text Box 22"/>
          <p:cNvSpPr txBox="1">
            <a:spLocks noChangeArrowheads="1"/>
          </p:cNvSpPr>
          <p:nvPr/>
        </p:nvSpPr>
        <p:spPr bwMode="auto">
          <a:xfrm>
            <a:off x="5867400" y="6324600"/>
            <a:ext cx="3200400" cy="3048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sz="1400" b="0" smtClean="0">
                <a:solidFill>
                  <a:srgbClr val="FFFFFF"/>
                </a:solidFill>
                <a:latin typeface="Futura Md"/>
                <a:ea typeface="+mn-ea"/>
              </a:rPr>
              <a:t>www.kdigo.org</a:t>
            </a:r>
          </a:p>
        </p:txBody>
      </p:sp>
      <p:sp>
        <p:nvSpPr>
          <p:cNvPr id="11" name="Rectangle 23"/>
          <p:cNvSpPr>
            <a:spLocks noChangeArrowheads="1"/>
          </p:cNvSpPr>
          <p:nvPr/>
        </p:nvSpPr>
        <p:spPr bwMode="auto">
          <a:xfrm>
            <a:off x="8991600" y="228600"/>
            <a:ext cx="152400" cy="6019800"/>
          </a:xfrm>
          <a:prstGeom prst="rect">
            <a:avLst/>
          </a:prstGeom>
          <a:gradFill rotWithShape="1">
            <a:gsLst>
              <a:gs pos="0">
                <a:srgbClr val="00A261"/>
              </a:gs>
              <a:gs pos="100000">
                <a:srgbClr val="5F5F5F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en-US" sz="1400" b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61457" name="Rectangle 17"/>
          <p:cNvSpPr>
            <a:spLocks noGrp="1" noChangeArrowheads="1"/>
          </p:cNvSpPr>
          <p:nvPr>
            <p:ph type="ctrTitle"/>
          </p:nvPr>
        </p:nvSpPr>
        <p:spPr>
          <a:xfrm>
            <a:off x="685800" y="3886200"/>
            <a:ext cx="77724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58" name="Rectangle 1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410200"/>
            <a:ext cx="6400800" cy="7620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A26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689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689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5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4" Type="http://schemas.openxmlformats.org/officeDocument/2006/relationships/image" Target="../media/image4.png"/><Relationship Id="rId4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0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64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0"/>
            <a:ext cx="7772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676400"/>
            <a:ext cx="7239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0" r:id="rId1"/>
    <p:sldLayoutId id="2147484207" r:id="rId2"/>
    <p:sldLayoutId id="2147484206" r:id="rId3"/>
    <p:sldLayoutId id="2147484205" r:id="rId4"/>
    <p:sldLayoutId id="2147484204" r:id="rId5"/>
    <p:sldLayoutId id="2147484203" r:id="rId6"/>
    <p:sldLayoutId id="2147484202" r:id="rId7"/>
    <p:sldLayoutId id="2147484201" r:id="rId8"/>
    <p:sldLayoutId id="2147484200" r:id="rId9"/>
    <p:sldLayoutId id="2147484199" r:id="rId10"/>
    <p:sldLayoutId id="2147484198" r:id="rId11"/>
    <p:sldLayoutId id="2147484197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Arial Black" pitchFamily="34" charset="0"/>
          <a:cs typeface="Arial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Times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9300" indent="-2921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2pPr>
      <a:lvl3pPr marL="1028700" indent="-165100" algn="l" rtl="0" eaLnBrk="0" fontAlgn="base" hangingPunct="0">
        <a:spcBef>
          <a:spcPct val="20000"/>
        </a:spcBef>
        <a:spcAft>
          <a:spcPct val="0"/>
        </a:spcAft>
        <a:buFont typeface="Times"/>
        <a:buChar char="•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/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165100" algn="l" rtl="0" eaLnBrk="0" fontAlgn="base" hangingPunct="0">
        <a:spcBef>
          <a:spcPct val="20000"/>
        </a:spcBef>
        <a:spcAft>
          <a:spcPct val="0"/>
        </a:spcAft>
        <a:buFont typeface="Times"/>
        <a:buChar char="•"/>
        <a:defRPr sz="1600">
          <a:solidFill>
            <a:schemeClr val="tx1"/>
          </a:solidFill>
          <a:latin typeface="+mn-lt"/>
          <a:cs typeface="+mn-cs"/>
        </a:defRPr>
      </a:lvl5pPr>
      <a:lvl6pPr marL="2514600" indent="-1651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1600">
          <a:solidFill>
            <a:schemeClr val="tx1"/>
          </a:solidFill>
          <a:latin typeface="+mn-lt"/>
          <a:cs typeface="+mn-cs"/>
        </a:defRPr>
      </a:lvl6pPr>
      <a:lvl7pPr marL="2971800" indent="-1651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1600">
          <a:solidFill>
            <a:schemeClr val="tx1"/>
          </a:solidFill>
          <a:latin typeface="+mn-lt"/>
          <a:cs typeface="+mn-cs"/>
        </a:defRPr>
      </a:lvl7pPr>
      <a:lvl8pPr marL="3429000" indent="-1651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1600">
          <a:solidFill>
            <a:schemeClr val="tx1"/>
          </a:solidFill>
          <a:latin typeface="+mn-lt"/>
          <a:cs typeface="+mn-cs"/>
        </a:defRPr>
      </a:lvl8pPr>
      <a:lvl9pPr marL="3886200" indent="-165100" algn="l" rtl="0" fontAlgn="base">
        <a:spcBef>
          <a:spcPct val="20000"/>
        </a:spcBef>
        <a:spcAft>
          <a:spcPct val="0"/>
        </a:spcAft>
        <a:buFont typeface="Times" pitchFamily="18" charset="0"/>
        <a:buChar char="•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4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935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175375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FFFFFF"/>
                </a:solidFill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FFFFFF"/>
                </a:solidFill>
                <a:ea typeface="ＭＳ Ｐゴシック" pitchFamily="-106" charset="-128"/>
              </a:defRPr>
            </a:lvl1pPr>
          </a:lstStyle>
          <a:p>
            <a:pPr>
              <a:defRPr/>
            </a:pPr>
            <a:fld id="{8FF8BDA0-6369-4F44-82BF-0BF61BFD0A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172200"/>
            <a:ext cx="28956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FFFFFF"/>
                </a:solidFill>
                <a:ea typeface="ＭＳ Ｐゴシック" pitchFamily="-106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4" r:id="rId3"/>
    <p:sldLayoutId id="2147484239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pitchFamily="-109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5"/>
          <p:cNvSpPr>
            <a:spLocks noChangeArrowheads="1"/>
          </p:cNvSpPr>
          <p:nvPr/>
        </p:nvSpPr>
        <p:spPr bwMode="auto">
          <a:xfrm>
            <a:off x="0" y="5638800"/>
            <a:ext cx="1371600" cy="1219200"/>
          </a:xfrm>
          <a:prstGeom prst="rect">
            <a:avLst/>
          </a:prstGeom>
          <a:solidFill>
            <a:srgbClr val="DDDDDD"/>
          </a:soli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en-US" sz="1400" b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54293" name="Text Box 21"/>
          <p:cNvSpPr txBox="1">
            <a:spLocks noChangeArrowheads="1"/>
          </p:cNvSpPr>
          <p:nvPr/>
        </p:nvSpPr>
        <p:spPr bwMode="auto">
          <a:xfrm>
            <a:off x="0" y="6248400"/>
            <a:ext cx="9144000" cy="609600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5F5F5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z="1400" b="0" smtClean="0">
              <a:solidFill>
                <a:srgbClr val="000000"/>
              </a:solidFill>
              <a:ea typeface="+mn-ea"/>
            </a:endParaRPr>
          </a:p>
        </p:txBody>
      </p:sp>
      <p:sp>
        <p:nvSpPr>
          <p:cNvPr id="4100" name="Rectangle 23"/>
          <p:cNvSpPr>
            <a:spLocks noChangeArrowheads="1"/>
          </p:cNvSpPr>
          <p:nvPr/>
        </p:nvSpPr>
        <p:spPr bwMode="auto">
          <a:xfrm>
            <a:off x="0" y="228600"/>
            <a:ext cx="152400" cy="6019800"/>
          </a:xfrm>
          <a:prstGeom prst="rect">
            <a:avLst/>
          </a:prstGeom>
          <a:gradFill rotWithShape="1">
            <a:gsLst>
              <a:gs pos="0">
                <a:srgbClr val="00A261"/>
              </a:gs>
              <a:gs pos="100000">
                <a:srgbClr val="DDDDDD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en-US" sz="1400" b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4101" name="Rectangle 24"/>
          <p:cNvSpPr>
            <a:spLocks noChangeArrowheads="1"/>
          </p:cNvSpPr>
          <p:nvPr/>
        </p:nvSpPr>
        <p:spPr bwMode="auto">
          <a:xfrm>
            <a:off x="8991600" y="228600"/>
            <a:ext cx="152400" cy="6019800"/>
          </a:xfrm>
          <a:prstGeom prst="rect">
            <a:avLst/>
          </a:prstGeom>
          <a:gradFill rotWithShape="1">
            <a:gsLst>
              <a:gs pos="0">
                <a:srgbClr val="00A261"/>
              </a:gs>
              <a:gs pos="100000">
                <a:srgbClr val="5F5F5F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en-US" sz="1400" b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sp>
        <p:nvSpPr>
          <p:cNvPr id="4102" name="Rectangle 20"/>
          <p:cNvSpPr>
            <a:spLocks noChangeArrowheads="1"/>
          </p:cNvSpPr>
          <p:nvPr/>
        </p:nvSpPr>
        <p:spPr bwMode="auto">
          <a:xfrm>
            <a:off x="152400" y="228600"/>
            <a:ext cx="8839200" cy="13716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xtLst/>
        </p:spPr>
        <p:txBody>
          <a:bodyPr wrap="none" anchor="ctr"/>
          <a:lstStyle/>
          <a:p>
            <a:pPr>
              <a:defRPr/>
            </a:pPr>
            <a:endParaRPr lang="en-US" sz="1400" b="0">
              <a:solidFill>
                <a:srgbClr val="000000"/>
              </a:solidFill>
              <a:latin typeface="Arial" pitchFamily="34" charset="0"/>
              <a:ea typeface="+mn-ea"/>
            </a:endParaRPr>
          </a:p>
        </p:txBody>
      </p:sp>
      <p:pic>
        <p:nvPicPr>
          <p:cNvPr id="36871" name="Picture 10" descr="KDIGO_LogoColor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28600" y="5791200"/>
            <a:ext cx="990600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2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6873" name="Rectangle 1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4287" name="Text Box 15"/>
          <p:cNvSpPr txBox="1"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00A26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953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953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sz="1400" b="0" smtClean="0">
              <a:solidFill>
                <a:srgbClr val="000000"/>
              </a:solidFill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8" r:id="rId1"/>
    <p:sldLayoutId id="2147484218" r:id="rId2"/>
    <p:sldLayoutId id="2147484217" r:id="rId3"/>
    <p:sldLayoutId id="2147484216" r:id="rId4"/>
    <p:sldLayoutId id="2147484215" r:id="rId5"/>
    <p:sldLayoutId id="2147484214" r:id="rId6"/>
    <p:sldLayoutId id="2147484213" r:id="rId7"/>
    <p:sldLayoutId id="2147484212" r:id="rId8"/>
    <p:sldLayoutId id="2147484211" r:id="rId9"/>
    <p:sldLayoutId id="2147484210" r:id="rId10"/>
    <p:sldLayoutId id="2147484209" r:id="rId11"/>
    <p:sldLayoutId id="214748420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499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i.univie.ac.at/~derntl/papers/meth-se.pdf" TargetMode="External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6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image" Target="../media/image29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image" Target="../media/image40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5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image" Target="../media/image51.png"/><Relationship Id="rId4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5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0.jpe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image" Target="../media/image63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1.png"/><Relationship Id="rId3" Type="http://schemas.openxmlformats.org/officeDocument/2006/relationships/image" Target="../media/image62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lum bright="-10000" contrast="-40000"/>
          </a:blip>
          <a:srcRect/>
          <a:stretch>
            <a:fillRect/>
          </a:stretch>
        </p:blipFill>
        <p:spPr bwMode="auto">
          <a:xfrm>
            <a:off x="-1" y="-304800"/>
            <a:ext cx="9263621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5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00"/>
                </a:solidFill>
                <a:effectLst/>
                <a:latin typeface="Arial" charset="0"/>
              </a:rPr>
              <a:t>Getting Published ?! (*#~)</a:t>
            </a:r>
            <a:endParaRPr lang="en-US" sz="2400" dirty="0"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6051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990600"/>
            <a:ext cx="8458200" cy="3810000"/>
          </a:xfrm>
        </p:spPr>
        <p:txBody>
          <a:bodyPr/>
          <a:lstStyle/>
          <a:p>
            <a:r>
              <a:rPr lang="en-US" sz="3600" dirty="0">
                <a:solidFill>
                  <a:srgbClr val="FFFF00"/>
                </a:solidFill>
              </a:rPr>
              <a:t>Vasan S. Ramachandran, </a:t>
            </a:r>
            <a:r>
              <a:rPr lang="en-US" sz="3600" dirty="0" smtClean="0">
                <a:solidFill>
                  <a:srgbClr val="FFFF00"/>
                </a:solidFill>
              </a:rPr>
              <a:t>MD</a:t>
            </a:r>
          </a:p>
          <a:p>
            <a:r>
              <a:rPr lang="en-US" sz="2800" b="1" dirty="0" smtClean="0">
                <a:solidFill>
                  <a:srgbClr val="FFFF00"/>
                </a:solidFill>
              </a:rPr>
              <a:t>BUSM / Framingham </a:t>
            </a:r>
            <a:r>
              <a:rPr lang="en-US" sz="2800" b="1" dirty="0">
                <a:solidFill>
                  <a:srgbClr val="FFFF00"/>
                </a:solidFill>
              </a:rPr>
              <a:t>Heart Study</a:t>
            </a:r>
          </a:p>
        </p:txBody>
      </p:sp>
      <p:sp>
        <p:nvSpPr>
          <p:cNvPr id="605188" name="Line 4"/>
          <p:cNvSpPr>
            <a:spLocks noChangeShapeType="1"/>
          </p:cNvSpPr>
          <p:nvPr/>
        </p:nvSpPr>
        <p:spPr bwMode="auto">
          <a:xfrm>
            <a:off x="533400" y="838200"/>
            <a:ext cx="8458200" cy="0"/>
          </a:xfrm>
          <a:prstGeom prst="line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528626" y="6276201"/>
            <a:ext cx="3539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Source screen shot: Lawrence P. Nature 2003 </a:t>
            </a:r>
            <a:endParaRPr lang="en-US" sz="12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152400" y="1600200"/>
            <a:ext cx="773961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/>
              <a:t>erm.wustl.edu/Dodson_ERM_3.27.08.pdf </a:t>
            </a:r>
          </a:p>
          <a:p>
            <a:r>
              <a:rPr lang="en-US" sz="2000" i="1" dirty="0" smtClean="0"/>
              <a:t>dor.umc.edu/.../WritingandpublishingaresearcharticleAdair.pptx </a:t>
            </a:r>
          </a:p>
          <a:p>
            <a:r>
              <a:rPr lang="en-US" sz="2000" i="1" dirty="0" smtClean="0">
                <a:hlinkClick r:id="rId2"/>
              </a:rPr>
              <a:t>www.pri.univie.ac.at/~derntl/papers/meth-se.pdf</a:t>
            </a:r>
            <a:endParaRPr lang="en-US" sz="2000" i="1" dirty="0" smtClean="0"/>
          </a:p>
          <a:p>
            <a:r>
              <a:rPr lang="en-US" sz="2000" dirty="0" smtClean="0"/>
              <a:t>DOI: 10.1126/science.caredit.a0700046</a:t>
            </a:r>
          </a:p>
          <a:p>
            <a:r>
              <a:rPr lang="en-US" sz="2000" dirty="0" smtClean="0"/>
              <a:t>Google images.</a:t>
            </a:r>
          </a:p>
          <a:p>
            <a:r>
              <a:rPr lang="en-US" sz="2000" dirty="0" smtClean="0"/>
              <a:t>Cartoonstock.com</a:t>
            </a:r>
            <a:endParaRPr lang="en-US" sz="20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52400" y="4191000"/>
            <a:ext cx="8836446" cy="1905000"/>
            <a:chOff x="152400" y="4191000"/>
            <a:chExt cx="8836446" cy="1905000"/>
          </a:xfrm>
        </p:grpSpPr>
        <p:pic>
          <p:nvPicPr>
            <p:cNvPr id="3277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2400" y="4191000"/>
              <a:ext cx="8836446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" name="Rectangle 9"/>
            <p:cNvSpPr/>
            <p:nvPr/>
          </p:nvSpPr>
          <p:spPr bwMode="auto">
            <a:xfrm>
              <a:off x="228600" y="4191000"/>
              <a:ext cx="12954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2400"/>
            <a:ext cx="943896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1" name="Group 20"/>
          <p:cNvGrpSpPr/>
          <p:nvPr/>
        </p:nvGrpSpPr>
        <p:grpSpPr>
          <a:xfrm>
            <a:off x="0" y="1447800"/>
            <a:ext cx="6201966" cy="1524000"/>
            <a:chOff x="0" y="1447800"/>
            <a:chExt cx="6201966" cy="1524000"/>
          </a:xfrm>
        </p:grpSpPr>
        <p:pic>
          <p:nvPicPr>
            <p:cNvPr id="33793" name="Picture 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1905000"/>
              <a:ext cx="5067300" cy="104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3798" name="Picture 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29200" y="1447800"/>
              <a:ext cx="1172766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3" name="Group 22"/>
          <p:cNvGrpSpPr/>
          <p:nvPr/>
        </p:nvGrpSpPr>
        <p:grpSpPr>
          <a:xfrm>
            <a:off x="0" y="3276600"/>
            <a:ext cx="6248400" cy="1078178"/>
            <a:chOff x="0" y="3276600"/>
            <a:chExt cx="6248400" cy="1078178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3429000"/>
              <a:ext cx="5143500" cy="685800"/>
              <a:chOff x="2590800" y="2362200"/>
              <a:chExt cx="5143500" cy="685800"/>
            </a:xfrm>
          </p:grpSpPr>
          <p:pic>
            <p:nvPicPr>
              <p:cNvPr id="33794" name="Picture 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2590800" y="2362200"/>
                <a:ext cx="5143500" cy="666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0" name="Rectangle 9"/>
              <p:cNvSpPr/>
              <p:nvPr/>
            </p:nvSpPr>
            <p:spPr bwMode="auto">
              <a:xfrm>
                <a:off x="6400800" y="2819400"/>
                <a:ext cx="1143000" cy="228600"/>
              </a:xfrm>
              <a:prstGeom prst="rect">
                <a:avLst/>
              </a:prstGeom>
              <a:solidFill>
                <a:srgbClr val="FFFF66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pic>
          <p:nvPicPr>
            <p:cNvPr id="3379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5400000">
              <a:off x="5156787" y="3263165"/>
              <a:ext cx="1078178" cy="1105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25" name="Group 24"/>
          <p:cNvGrpSpPr/>
          <p:nvPr/>
        </p:nvGrpSpPr>
        <p:grpSpPr>
          <a:xfrm>
            <a:off x="228600" y="4648200"/>
            <a:ext cx="6669611" cy="1905000"/>
            <a:chOff x="228600" y="4648200"/>
            <a:chExt cx="6669611" cy="1905000"/>
          </a:xfrm>
        </p:grpSpPr>
        <p:grpSp>
          <p:nvGrpSpPr>
            <p:cNvPr id="15" name="Group 14"/>
            <p:cNvGrpSpPr/>
            <p:nvPr/>
          </p:nvGrpSpPr>
          <p:grpSpPr>
            <a:xfrm>
              <a:off x="228600" y="4676775"/>
              <a:ext cx="5019675" cy="1876425"/>
              <a:chOff x="1066800" y="4648200"/>
              <a:chExt cx="5019675" cy="1876425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066800" y="4648200"/>
                <a:ext cx="5019675" cy="1876425"/>
                <a:chOff x="-2590800" y="4343400"/>
                <a:chExt cx="5019675" cy="1876425"/>
              </a:xfrm>
            </p:grpSpPr>
            <p:pic>
              <p:nvPicPr>
                <p:cNvPr id="33795" name="Picture 3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-2590800" y="4343400"/>
                  <a:ext cx="5019675" cy="18764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7" name="Rectangle 6"/>
                <p:cNvSpPr>
                  <a:spLocks noChangeAspect="1"/>
                </p:cNvSpPr>
                <p:nvPr/>
              </p:nvSpPr>
              <p:spPr>
                <a:xfrm>
                  <a:off x="-2590800" y="5867400"/>
                  <a:ext cx="282346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200" dirty="0" smtClean="0"/>
                    <a:t>NATURE|VOL 422 |20 MARCH 2003 </a:t>
                  </a:r>
                  <a:r>
                    <a:rPr lang="en-US" dirty="0" smtClean="0"/>
                    <a:t>|</a:t>
                  </a:r>
                  <a:endParaRPr lang="en-US" dirty="0"/>
                </a:p>
              </p:txBody>
            </p:sp>
          </p:grpSp>
          <p:sp>
            <p:nvSpPr>
              <p:cNvPr id="13" name="Rectangle 12"/>
              <p:cNvSpPr/>
              <p:nvPr/>
            </p:nvSpPr>
            <p:spPr bwMode="auto">
              <a:xfrm>
                <a:off x="1066800" y="4648200"/>
                <a:ext cx="3733800" cy="381000"/>
              </a:xfrm>
              <a:prstGeom prst="rect">
                <a:avLst/>
              </a:prstGeom>
              <a:solidFill>
                <a:srgbClr val="FFFF66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pic>
          <p:nvPicPr>
            <p:cNvPr id="33796" name="Picture 4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57800" y="5029200"/>
              <a:ext cx="1640411" cy="1228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4" name="Rectangle 23"/>
            <p:cNvSpPr/>
            <p:nvPr/>
          </p:nvSpPr>
          <p:spPr bwMode="auto">
            <a:xfrm>
              <a:off x="3962400" y="4648200"/>
              <a:ext cx="1295400" cy="152400"/>
            </a:xfrm>
            <a:prstGeom prst="rect">
              <a:avLst/>
            </a:prstGeom>
            <a:solidFill>
              <a:srgbClr val="FFFF66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Questions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sz="2800" dirty="0" smtClean="0"/>
              <a:t>How many of you have felt ‘sore’ about an authorship position or about being ‘left out’ of a publication you thought you should be part of?</a:t>
            </a:r>
          </a:p>
          <a:p>
            <a:r>
              <a:rPr lang="en-US" sz="2800" dirty="0" smtClean="0"/>
              <a:t>How many of you have been corresponding authors on manuscripts?</a:t>
            </a:r>
          </a:p>
          <a:p>
            <a:r>
              <a:rPr lang="en-US" sz="2800" dirty="0" smtClean="0"/>
              <a:t>How many of you work with fellows on manuscripts?</a:t>
            </a:r>
          </a:p>
          <a:p>
            <a:r>
              <a:rPr lang="en-US" sz="2800" dirty="0" smtClean="0"/>
              <a:t>How many of you have felt ‘shattered’ by a rejected manuscript?</a:t>
            </a:r>
          </a:p>
          <a:p>
            <a:r>
              <a:rPr lang="en-US" sz="2800" dirty="0" smtClean="0"/>
              <a:t>How many of you have ‘given up’ on trying to publish a manuscript after repeated rejection?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073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Discussed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/>
          <a:lstStyle/>
          <a:p>
            <a:r>
              <a:rPr lang="en-US" dirty="0" smtClean="0"/>
              <a:t>Author responsibilities: an overview</a:t>
            </a:r>
          </a:p>
          <a:p>
            <a:endParaRPr lang="en-US" dirty="0" smtClean="0"/>
          </a:p>
          <a:p>
            <a:r>
              <a:rPr lang="en-US" dirty="0" smtClean="0"/>
              <a:t>Choosing a journal</a:t>
            </a:r>
          </a:p>
          <a:p>
            <a:endParaRPr lang="en-US" dirty="0" smtClean="0"/>
          </a:p>
          <a:p>
            <a:r>
              <a:rPr lang="en-US" dirty="0" smtClean="0"/>
              <a:t>Unmasking editorial processes: inside the board room</a:t>
            </a:r>
          </a:p>
          <a:p>
            <a:endParaRPr lang="en-US" dirty="0" smtClean="0"/>
          </a:p>
          <a:p>
            <a:r>
              <a:rPr lang="en-US" dirty="0" smtClean="0"/>
              <a:t>Processing editorial decisions &amp; revising MS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Some Key Tips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Read many papers, and learn from good ones &amp; bad ones</a:t>
            </a:r>
          </a:p>
          <a:p>
            <a:r>
              <a:rPr lang="en-US" dirty="0" smtClean="0"/>
              <a:t>Write frequently: quality is everything</a:t>
            </a:r>
          </a:p>
          <a:p>
            <a:r>
              <a:rPr lang="en-US" dirty="0" smtClean="0"/>
              <a:t>Review frequently</a:t>
            </a:r>
          </a:p>
          <a:p>
            <a:r>
              <a:rPr lang="en-US" dirty="0" smtClean="0"/>
              <a:t>Learn to be objective about your work</a:t>
            </a:r>
          </a:p>
          <a:p>
            <a:r>
              <a:rPr lang="en-US" dirty="0" smtClean="0"/>
              <a:t>Believe that editors/reviewers are likely trying to be objective about your work</a:t>
            </a:r>
          </a:p>
          <a:p>
            <a:r>
              <a:rPr lang="en-US" dirty="0" smtClean="0"/>
              <a:t>Learn to expect and accept rejection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6248400"/>
            <a:ext cx="4964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Modified from Bourne PE. </a:t>
            </a:r>
            <a:r>
              <a:rPr lang="en-US" dirty="0" err="1" smtClean="0"/>
              <a:t>Plos</a:t>
            </a:r>
            <a:r>
              <a:rPr lang="en-US" dirty="0" smtClean="0"/>
              <a:t> </a:t>
            </a:r>
            <a:r>
              <a:rPr lang="en-US" dirty="0" err="1" smtClean="0"/>
              <a:t>Comput</a:t>
            </a:r>
            <a:r>
              <a:rPr lang="en-US" dirty="0" smtClean="0"/>
              <a:t> </a:t>
            </a:r>
            <a:r>
              <a:rPr lang="en-US" dirty="0" err="1" smtClean="0"/>
              <a:t>Biol</a:t>
            </a:r>
            <a:r>
              <a:rPr lang="en-US" dirty="0" smtClean="0"/>
              <a:t> 2005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dirty="0" smtClean="0"/>
              <a:t>Some Key Tips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dirty="0" smtClean="0"/>
              <a:t>Ingredients of good science</a:t>
            </a:r>
          </a:p>
          <a:p>
            <a:pPr lvl="1"/>
            <a:r>
              <a:rPr lang="en-US" dirty="0" smtClean="0"/>
              <a:t>Novelty of idea (timing)</a:t>
            </a:r>
          </a:p>
          <a:p>
            <a:pPr lvl="1"/>
            <a:r>
              <a:rPr lang="en-US" dirty="0" smtClean="0"/>
              <a:t>Comprehensive review of literature</a:t>
            </a:r>
          </a:p>
          <a:p>
            <a:pPr lvl="1"/>
            <a:r>
              <a:rPr lang="en-US" dirty="0" smtClean="0"/>
              <a:t>Strong data; strong analysis/stats input</a:t>
            </a:r>
          </a:p>
          <a:p>
            <a:pPr lvl="1"/>
            <a:r>
              <a:rPr lang="en-US" dirty="0" smtClean="0"/>
              <a:t>Thought provoking discussion recognizing limitations of one’s work</a:t>
            </a:r>
          </a:p>
          <a:p>
            <a:r>
              <a:rPr lang="en-US" dirty="0" smtClean="0"/>
              <a:t>Ingredients of good writing</a:t>
            </a:r>
          </a:p>
          <a:p>
            <a:pPr lvl="1"/>
            <a:r>
              <a:rPr lang="en-US" dirty="0" smtClean="0"/>
              <a:t>Good organization</a:t>
            </a:r>
          </a:p>
          <a:p>
            <a:pPr lvl="1"/>
            <a:r>
              <a:rPr lang="en-US" dirty="0" smtClean="0"/>
              <a:t>Appropriate use of tables &amp; figures</a:t>
            </a:r>
          </a:p>
          <a:p>
            <a:pPr lvl="1"/>
            <a:r>
              <a:rPr lang="en-US" dirty="0" smtClean="0"/>
              <a:t>Right length</a:t>
            </a:r>
          </a:p>
          <a:p>
            <a:pPr lvl="1"/>
            <a:r>
              <a:rPr lang="en-US" dirty="0" smtClean="0"/>
              <a:t>Right audience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179179" y="6519446"/>
            <a:ext cx="4964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Modified from Bourne PE. </a:t>
            </a:r>
            <a:r>
              <a:rPr lang="en-US" dirty="0" err="1" smtClean="0"/>
              <a:t>Plos</a:t>
            </a:r>
            <a:r>
              <a:rPr lang="en-US" dirty="0" smtClean="0"/>
              <a:t> </a:t>
            </a:r>
            <a:r>
              <a:rPr lang="en-US" dirty="0" err="1" smtClean="0"/>
              <a:t>Comput</a:t>
            </a:r>
            <a:r>
              <a:rPr lang="en-US" dirty="0" smtClean="0"/>
              <a:t> </a:t>
            </a:r>
            <a:r>
              <a:rPr lang="en-US" dirty="0" err="1" smtClean="0"/>
              <a:t>Biol</a:t>
            </a:r>
            <a:r>
              <a:rPr lang="en-US" dirty="0" smtClean="0"/>
              <a:t> 2005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8229600" cy="1470025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pitchFamily="16" charset="0"/>
              </a:rPr>
              <a:t>Why write and publish research papers?</a:t>
            </a:r>
            <a:endParaRPr lang="en-GB" sz="3600" dirty="0">
              <a:solidFill>
                <a:schemeClr val="tx1"/>
              </a:solidFill>
              <a:latin typeface="Times New Roman" pitchFamily="16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057400"/>
            <a:ext cx="7591425" cy="4419600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en-US" sz="2800" dirty="0">
                <a:latin typeface="Times New Roman" pitchFamily="16" charset="0"/>
              </a:rPr>
              <a:t>Ideally – </a:t>
            </a:r>
          </a:p>
          <a:p>
            <a:pPr algn="l">
              <a:lnSpc>
                <a:spcPct val="90000"/>
              </a:lnSpc>
            </a:pPr>
            <a:r>
              <a:rPr lang="en-US" sz="2800" dirty="0">
                <a:latin typeface="Times New Roman" pitchFamily="16" charset="0"/>
              </a:rPr>
              <a:t>	to share research findings and discoveries 	with the hope of improving healthcare.</a:t>
            </a:r>
          </a:p>
          <a:p>
            <a:pPr algn="l">
              <a:lnSpc>
                <a:spcPct val="90000"/>
              </a:lnSpc>
            </a:pPr>
            <a:endParaRPr lang="en-US" sz="2800" dirty="0">
              <a:latin typeface="Times New Roman" pitchFamily="16" charset="0"/>
            </a:endParaRPr>
          </a:p>
          <a:p>
            <a:pPr algn="l">
              <a:lnSpc>
                <a:spcPct val="90000"/>
              </a:lnSpc>
            </a:pPr>
            <a:r>
              <a:rPr lang="en-US" sz="2800" dirty="0">
                <a:latin typeface="Times New Roman" pitchFamily="16" charset="0"/>
              </a:rPr>
              <a:t>Practically – </a:t>
            </a:r>
          </a:p>
          <a:p>
            <a:pPr algn="l">
              <a:lnSpc>
                <a:spcPct val="90000"/>
              </a:lnSpc>
            </a:pPr>
            <a:r>
              <a:rPr lang="en-US" sz="2800" dirty="0">
                <a:latin typeface="Times New Roman" pitchFamily="16" charset="0"/>
              </a:rPr>
              <a:t>	to get funding</a:t>
            </a:r>
          </a:p>
          <a:p>
            <a:pPr algn="l">
              <a:lnSpc>
                <a:spcPct val="90000"/>
              </a:lnSpc>
            </a:pPr>
            <a:r>
              <a:rPr lang="en-US" sz="2800" dirty="0">
                <a:latin typeface="Times New Roman" pitchFamily="16" charset="0"/>
              </a:rPr>
              <a:t>	to get promoted</a:t>
            </a:r>
          </a:p>
          <a:p>
            <a:pPr algn="l">
              <a:lnSpc>
                <a:spcPct val="90000"/>
              </a:lnSpc>
            </a:pPr>
            <a:r>
              <a:rPr lang="en-US" sz="2800" dirty="0">
                <a:latin typeface="Times New Roman" pitchFamily="16" charset="0"/>
              </a:rPr>
              <a:t>	to get a job</a:t>
            </a:r>
          </a:p>
          <a:p>
            <a:pPr algn="l">
              <a:lnSpc>
                <a:spcPct val="90000"/>
              </a:lnSpc>
            </a:pPr>
            <a:r>
              <a:rPr lang="en-US" sz="2800" dirty="0">
                <a:latin typeface="Times New Roman" pitchFamily="16" charset="0"/>
              </a:rPr>
              <a:t>	to keep your job! </a:t>
            </a:r>
            <a:endParaRPr lang="en-GB" sz="2800" dirty="0">
              <a:latin typeface="Times New Roman" pitchFamily="16" charset="0"/>
            </a:endParaRPr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730375" y="2724150"/>
            <a:ext cx="114300" cy="123825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1739900" y="4514850"/>
            <a:ext cx="114300" cy="123825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720850" y="4972050"/>
            <a:ext cx="114300" cy="123825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1720850" y="5457825"/>
            <a:ext cx="114300" cy="123825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1711325" y="5943600"/>
            <a:ext cx="114300" cy="123825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815975" y="2219325"/>
            <a:ext cx="142875" cy="152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796925" y="4010025"/>
            <a:ext cx="142875" cy="1524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52400" y="6400800"/>
            <a:ext cx="7140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dor.umc.edu/.../WritingandpublishingaresearcharticleAdair.ppt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i="1" dirty="0"/>
              <a:t>“Scientists are rated by what they finish, not by what they attempt”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6400800"/>
            <a:ext cx="7140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dor.umc.edu/.../WritingandpublishingaresearcharticleAdair.ppt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200" dirty="0" smtClean="0"/>
              <a:t>Publishing begins with choosing a Good Research Question !!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868362"/>
          </a:xfrm>
        </p:spPr>
        <p:txBody>
          <a:bodyPr/>
          <a:lstStyle/>
          <a:p>
            <a:r>
              <a:rPr lang="en-US" dirty="0" smtClean="0"/>
              <a:t>MS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38200" y="990600"/>
            <a:ext cx="7505700" cy="5629275"/>
            <a:chOff x="838200" y="990600"/>
            <a:chExt cx="7505700" cy="5629275"/>
          </a:xfrm>
        </p:grpSpPr>
        <p:pic>
          <p:nvPicPr>
            <p:cNvPr id="1331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200" y="990600"/>
              <a:ext cx="7505700" cy="5629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 bwMode="auto">
            <a:xfrm>
              <a:off x="2133600" y="6096000"/>
              <a:ext cx="914400" cy="457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0" y="6519446"/>
            <a:ext cx="5675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www.pri.univie.ac.at/~derntl/papers/meth-se.pdf</a:t>
            </a:r>
            <a:endParaRPr lang="en-US" dirty="0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Impressions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609600" y="1524000"/>
            <a:ext cx="7724775" cy="1857375"/>
            <a:chOff x="609600" y="1524000"/>
            <a:chExt cx="7724775" cy="1857375"/>
          </a:xfrm>
        </p:grpSpPr>
        <p:pic>
          <p:nvPicPr>
            <p:cNvPr id="266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1524000"/>
              <a:ext cx="7724775" cy="1857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 bwMode="auto">
            <a:xfrm>
              <a:off x="6553200" y="2895600"/>
              <a:ext cx="15240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038600"/>
            <a:ext cx="7794625" cy="1903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0"/>
            <a:ext cx="1295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0" y="228600"/>
            <a:ext cx="4876800" cy="1143000"/>
          </a:xfrm>
        </p:spPr>
        <p:txBody>
          <a:bodyPr/>
          <a:lstStyle/>
          <a:p>
            <a:r>
              <a:rPr lang="en-US" sz="2800" dirty="0" smtClean="0"/>
              <a:t>Writing Simply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4529713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200400"/>
            <a:ext cx="4675909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276600"/>
            <a:ext cx="2772207" cy="289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181600" y="1295400"/>
            <a:ext cx="3733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i="1" dirty="0"/>
              <a:t>“Those who have the most to say usually say it with the fewest words”</a:t>
            </a:r>
            <a:endParaRPr lang="en-GB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5486400" cy="3516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3581400"/>
            <a:ext cx="549708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8229600" cy="715962"/>
          </a:xfrm>
        </p:spPr>
        <p:txBody>
          <a:bodyPr/>
          <a:lstStyle/>
          <a:p>
            <a:r>
              <a:rPr lang="en-US" dirty="0" smtClean="0"/>
              <a:t>Writing simply &amp; clearly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5410200"/>
            <a:ext cx="4572000" cy="985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" y="5410200"/>
            <a:ext cx="3116580" cy="112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429000"/>
            <a:ext cx="3702899" cy="176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429000"/>
            <a:ext cx="3508006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58417" y="990600"/>
            <a:ext cx="416910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Avoid obtuse/</a:t>
            </a:r>
            <a:r>
              <a:rPr lang="en-US" sz="3200" dirty="0" err="1" smtClean="0"/>
              <a:t>obtruse</a:t>
            </a:r>
            <a:r>
              <a:rPr lang="en-US" sz="3200" dirty="0" smtClean="0"/>
              <a:t> language</a:t>
            </a:r>
            <a:endParaRPr lang="en-US" sz="3200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MS Preparation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1349375"/>
            <a:ext cx="6934200" cy="415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6519446"/>
            <a:ext cx="5675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www.pri.univie.ac.at/~derntl/papers/meth-se.pdf</a:t>
            </a:r>
            <a:endParaRPr lang="en-US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Line 2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1654174" y="407988"/>
            <a:ext cx="70326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5400" dirty="0">
                <a:latin typeface="Times New Roman" pitchFamily="16" charset="0"/>
              </a:rPr>
              <a:t>Process of </a:t>
            </a:r>
            <a:r>
              <a:rPr lang="en-US" sz="5400" dirty="0" smtClean="0">
                <a:latin typeface="Times New Roman" pitchFamily="16" charset="0"/>
              </a:rPr>
              <a:t>Publication</a:t>
            </a:r>
            <a:endParaRPr lang="en-GB" sz="5400" dirty="0">
              <a:latin typeface="Times New Roman" pitchFamily="16" charset="0"/>
            </a:endParaRP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2698750" y="2057400"/>
            <a:ext cx="34034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Submission of manuscript</a:t>
            </a:r>
            <a:endParaRPr lang="en-GB" sz="2000"/>
          </a:p>
        </p:txBody>
      </p:sp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2841625" y="2571750"/>
            <a:ext cx="30476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Assignment and review</a:t>
            </a:r>
            <a:endParaRPr lang="en-GB" sz="2000"/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3670300" y="3105150"/>
            <a:ext cx="12538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Decision</a:t>
            </a:r>
            <a:endParaRPr lang="en-GB" sz="2000"/>
          </a:p>
        </p:txBody>
      </p:sp>
      <p:sp>
        <p:nvSpPr>
          <p:cNvPr id="101385" name="Text Box 9"/>
          <p:cNvSpPr txBox="1">
            <a:spLocks noChangeArrowheads="1"/>
          </p:cNvSpPr>
          <p:nvPr/>
        </p:nvSpPr>
        <p:spPr bwMode="auto">
          <a:xfrm>
            <a:off x="5127625" y="3524250"/>
            <a:ext cx="125386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Revision</a:t>
            </a:r>
            <a:endParaRPr lang="en-GB" sz="2000"/>
          </a:p>
        </p:txBody>
      </p:sp>
      <p:sp>
        <p:nvSpPr>
          <p:cNvPr id="101386" name="Text Box 10"/>
          <p:cNvSpPr txBox="1">
            <a:spLocks noChangeArrowheads="1"/>
          </p:cNvSpPr>
          <p:nvPr/>
        </p:nvSpPr>
        <p:spPr bwMode="auto">
          <a:xfrm>
            <a:off x="5146675" y="4067175"/>
            <a:ext cx="19383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Resubmission</a:t>
            </a:r>
            <a:endParaRPr lang="en-GB" sz="2000"/>
          </a:p>
        </p:txBody>
      </p:sp>
      <p:sp>
        <p:nvSpPr>
          <p:cNvPr id="101387" name="Text Box 11"/>
          <p:cNvSpPr txBox="1">
            <a:spLocks noChangeArrowheads="1"/>
          </p:cNvSpPr>
          <p:nvPr/>
        </p:nvSpPr>
        <p:spPr bwMode="auto">
          <a:xfrm>
            <a:off x="5156200" y="4629150"/>
            <a:ext cx="13949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Re-review</a:t>
            </a:r>
            <a:endParaRPr lang="en-GB" sz="2000"/>
          </a:p>
        </p:txBody>
      </p:sp>
      <p:sp>
        <p:nvSpPr>
          <p:cNvPr id="101388" name="Text Box 12"/>
          <p:cNvSpPr txBox="1">
            <a:spLocks noChangeArrowheads="1"/>
          </p:cNvSpPr>
          <p:nvPr/>
        </p:nvSpPr>
        <p:spPr bwMode="auto">
          <a:xfrm>
            <a:off x="3498850" y="4972050"/>
            <a:ext cx="16257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Acceptance</a:t>
            </a:r>
            <a:endParaRPr lang="en-GB" sz="2000"/>
          </a:p>
        </p:txBody>
      </p:sp>
      <p:sp>
        <p:nvSpPr>
          <p:cNvPr id="101389" name="Text Box 13"/>
          <p:cNvSpPr txBox="1">
            <a:spLocks noChangeArrowheads="1"/>
          </p:cNvSpPr>
          <p:nvPr/>
        </p:nvSpPr>
        <p:spPr bwMode="auto">
          <a:xfrm>
            <a:off x="3546475" y="5507037"/>
            <a:ext cx="15664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Publication</a:t>
            </a:r>
            <a:endParaRPr lang="en-GB" sz="2000"/>
          </a:p>
        </p:txBody>
      </p:sp>
      <p:sp>
        <p:nvSpPr>
          <p:cNvPr id="101390" name="Text Box 14"/>
          <p:cNvSpPr txBox="1">
            <a:spLocks noChangeArrowheads="1"/>
          </p:cNvSpPr>
          <p:nvPr/>
        </p:nvSpPr>
        <p:spPr bwMode="auto">
          <a:xfrm>
            <a:off x="2165350" y="3505200"/>
            <a:ext cx="13388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Rejection</a:t>
            </a:r>
            <a:endParaRPr lang="en-GB" sz="2000"/>
          </a:p>
        </p:txBody>
      </p:sp>
      <p:sp>
        <p:nvSpPr>
          <p:cNvPr id="101393" name="Line 17"/>
          <p:cNvSpPr>
            <a:spLocks noChangeShapeType="1"/>
          </p:cNvSpPr>
          <p:nvPr/>
        </p:nvSpPr>
        <p:spPr bwMode="auto">
          <a:xfrm>
            <a:off x="4243388" y="2379662"/>
            <a:ext cx="4762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94" name="Line 18"/>
          <p:cNvSpPr>
            <a:spLocks noChangeShapeType="1"/>
          </p:cNvSpPr>
          <p:nvPr/>
        </p:nvSpPr>
        <p:spPr bwMode="auto">
          <a:xfrm>
            <a:off x="4252913" y="2894012"/>
            <a:ext cx="4762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95" name="Line 19"/>
          <p:cNvSpPr>
            <a:spLocks noChangeShapeType="1"/>
          </p:cNvSpPr>
          <p:nvPr/>
        </p:nvSpPr>
        <p:spPr bwMode="auto">
          <a:xfrm>
            <a:off x="4814888" y="3322637"/>
            <a:ext cx="814387" cy="2286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96" name="Line 20"/>
          <p:cNvSpPr>
            <a:spLocks noChangeShapeType="1"/>
          </p:cNvSpPr>
          <p:nvPr/>
        </p:nvSpPr>
        <p:spPr bwMode="auto">
          <a:xfrm>
            <a:off x="5729288" y="3856037"/>
            <a:ext cx="4762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97" name="Line 21"/>
          <p:cNvSpPr>
            <a:spLocks noChangeShapeType="1"/>
          </p:cNvSpPr>
          <p:nvPr/>
        </p:nvSpPr>
        <p:spPr bwMode="auto">
          <a:xfrm>
            <a:off x="5738813" y="4408487"/>
            <a:ext cx="4762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98" name="Line 22"/>
          <p:cNvSpPr>
            <a:spLocks noChangeShapeType="1"/>
          </p:cNvSpPr>
          <p:nvPr/>
        </p:nvSpPr>
        <p:spPr bwMode="auto">
          <a:xfrm>
            <a:off x="6453188" y="4884737"/>
            <a:ext cx="376237" cy="333375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399" name="Line 23"/>
          <p:cNvSpPr>
            <a:spLocks noChangeShapeType="1"/>
          </p:cNvSpPr>
          <p:nvPr/>
        </p:nvSpPr>
        <p:spPr bwMode="auto">
          <a:xfrm flipH="1">
            <a:off x="4267200" y="4808537"/>
            <a:ext cx="900113" cy="200025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0" name="Line 24"/>
          <p:cNvSpPr>
            <a:spLocks noChangeShapeType="1"/>
          </p:cNvSpPr>
          <p:nvPr/>
        </p:nvSpPr>
        <p:spPr bwMode="auto">
          <a:xfrm>
            <a:off x="4262438" y="5322887"/>
            <a:ext cx="4762" cy="3048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1" name="Text Box 25"/>
          <p:cNvSpPr txBox="1">
            <a:spLocks noChangeArrowheads="1"/>
          </p:cNvSpPr>
          <p:nvPr/>
        </p:nvSpPr>
        <p:spPr bwMode="auto">
          <a:xfrm>
            <a:off x="6280150" y="5191125"/>
            <a:ext cx="13388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Rejection</a:t>
            </a:r>
            <a:endParaRPr lang="en-GB" sz="2000"/>
          </a:p>
        </p:txBody>
      </p:sp>
      <p:sp>
        <p:nvSpPr>
          <p:cNvPr id="101402" name="Line 26"/>
          <p:cNvSpPr>
            <a:spLocks noChangeShapeType="1"/>
          </p:cNvSpPr>
          <p:nvPr/>
        </p:nvSpPr>
        <p:spPr bwMode="auto">
          <a:xfrm flipH="1">
            <a:off x="3019425" y="3303587"/>
            <a:ext cx="690563" cy="219075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752600" y="2246312"/>
            <a:ext cx="1019175" cy="1466850"/>
            <a:chOff x="1368" y="1284"/>
            <a:chExt cx="642" cy="1584"/>
          </a:xfrm>
        </p:grpSpPr>
        <p:sp>
          <p:nvSpPr>
            <p:cNvPr id="101404" name="Line 28"/>
            <p:cNvSpPr>
              <a:spLocks noChangeShapeType="1"/>
            </p:cNvSpPr>
            <p:nvPr/>
          </p:nvSpPr>
          <p:spPr bwMode="auto">
            <a:xfrm>
              <a:off x="1374" y="1284"/>
              <a:ext cx="0" cy="1584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1405" name="Line 29"/>
            <p:cNvSpPr>
              <a:spLocks noChangeShapeType="1"/>
            </p:cNvSpPr>
            <p:nvPr/>
          </p:nvSpPr>
          <p:spPr bwMode="auto">
            <a:xfrm flipH="1">
              <a:off x="1368" y="2862"/>
              <a:ext cx="186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1406" name="Line 30"/>
            <p:cNvSpPr>
              <a:spLocks noChangeShapeType="1"/>
            </p:cNvSpPr>
            <p:nvPr/>
          </p:nvSpPr>
          <p:spPr bwMode="auto">
            <a:xfrm>
              <a:off x="1377" y="1284"/>
              <a:ext cx="633" cy="0"/>
            </a:xfrm>
            <a:prstGeom prst="line">
              <a:avLst/>
            </a:prstGeom>
            <a:noFill/>
            <a:ln w="38100">
              <a:solidFill>
                <a:srgbClr val="33CC33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1407" name="Line 31"/>
          <p:cNvSpPr>
            <a:spLocks noChangeShapeType="1"/>
          </p:cNvSpPr>
          <p:nvPr/>
        </p:nvSpPr>
        <p:spPr bwMode="auto">
          <a:xfrm>
            <a:off x="7162800" y="2209800"/>
            <a:ext cx="45719" cy="2933700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1408" name="Line 32"/>
          <p:cNvSpPr>
            <a:spLocks noChangeShapeType="1"/>
          </p:cNvSpPr>
          <p:nvPr/>
        </p:nvSpPr>
        <p:spPr bwMode="auto">
          <a:xfrm flipH="1" flipV="1">
            <a:off x="6096000" y="2209800"/>
            <a:ext cx="1098550" cy="46037"/>
          </a:xfrm>
          <a:prstGeom prst="line">
            <a:avLst/>
          </a:prstGeom>
          <a:noFill/>
          <a:ln w="38100">
            <a:solidFill>
              <a:srgbClr val="33CC33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" name="Oval 32"/>
          <p:cNvSpPr/>
          <p:nvPr/>
        </p:nvSpPr>
        <p:spPr bwMode="auto">
          <a:xfrm rot="19601982">
            <a:off x="3364189" y="3309959"/>
            <a:ext cx="5006421" cy="3204231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2400" y="6400800"/>
            <a:ext cx="7140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dor.umc.edu/.../WritingandpublishingaresearcharticleAdair.ppt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647" y="457200"/>
            <a:ext cx="8839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662" y="457200"/>
            <a:ext cx="866631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715000"/>
            <a:ext cx="8229600" cy="762000"/>
          </a:xfrm>
        </p:spPr>
        <p:txBody>
          <a:bodyPr/>
          <a:lstStyle/>
          <a:p>
            <a:r>
              <a:rPr lang="en-US" sz="2400" dirty="0" smtClean="0"/>
              <a:t>Beware of </a:t>
            </a:r>
            <a:r>
              <a:rPr lang="en-US" sz="2400" dirty="0" err="1" smtClean="0"/>
              <a:t>autoplagiarism</a:t>
            </a:r>
            <a:r>
              <a:rPr lang="en-US" sz="2400" dirty="0" smtClean="0"/>
              <a:t>; </a:t>
            </a:r>
          </a:p>
          <a:p>
            <a:r>
              <a:rPr lang="en-US" sz="2400" dirty="0" err="1" smtClean="0"/>
              <a:t>Cryptomnesia</a:t>
            </a:r>
            <a:endParaRPr lang="en-US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8367571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515100" cy="387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4724400" y="3886200"/>
            <a:ext cx="2286000" cy="457200"/>
            <a:chOff x="4724400" y="3886200"/>
            <a:chExt cx="2286000" cy="457200"/>
          </a:xfrm>
        </p:grpSpPr>
        <p:sp>
          <p:nvSpPr>
            <p:cNvPr id="7" name="Rectangle 6"/>
            <p:cNvSpPr/>
            <p:nvPr/>
          </p:nvSpPr>
          <p:spPr bwMode="auto">
            <a:xfrm>
              <a:off x="4724400" y="3886200"/>
              <a:ext cx="1371600" cy="3810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6019800" y="4114800"/>
              <a:ext cx="3048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6096000" y="3962400"/>
              <a:ext cx="914400" cy="1524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Authorship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4525963"/>
          </a:xfrm>
        </p:spPr>
        <p:txBody>
          <a:bodyPr/>
          <a:lstStyle/>
          <a:p>
            <a:r>
              <a:rPr lang="en-US" dirty="0" smtClean="0"/>
              <a:t>Fairness (ICJME 3 criteria)</a:t>
            </a:r>
          </a:p>
          <a:p>
            <a:r>
              <a:rPr lang="en-US" dirty="0" smtClean="0"/>
              <a:t>‘Openness’/transparency</a:t>
            </a:r>
          </a:p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Team perspective:</a:t>
            </a:r>
          </a:p>
          <a:p>
            <a:pPr lvl="1"/>
            <a:r>
              <a:rPr lang="en-US" dirty="0" smtClean="0"/>
              <a:t>Sensitivity towards varying views on </a:t>
            </a:r>
            <a:r>
              <a:rPr lang="en-US" dirty="0" err="1" smtClean="0"/>
              <a:t>contributorship</a:t>
            </a:r>
            <a:r>
              <a:rPr lang="en-US" dirty="0" smtClean="0"/>
              <a:t> </a:t>
            </a:r>
          </a:p>
          <a:p>
            <a:r>
              <a:rPr lang="en-US" dirty="0" smtClean="0"/>
              <a:t>Enjoying the process</a:t>
            </a:r>
          </a:p>
          <a:p>
            <a:r>
              <a:rPr lang="en-US" dirty="0" smtClean="0"/>
              <a:t>‘Feeling good’ about process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58674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“Democracy is the worst form of government, except for all those other forms that have been tried from time to time." (Winston Churchill, from a House of Commons speech on Nov. 11, 1947)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0" y="1387475"/>
            <a:ext cx="9176436" cy="3489325"/>
            <a:chOff x="0" y="1387475"/>
            <a:chExt cx="9176436" cy="3489325"/>
          </a:xfrm>
        </p:grpSpPr>
        <p:pic>
          <p:nvPicPr>
            <p:cNvPr id="2867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387475"/>
              <a:ext cx="9176436" cy="3489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 bwMode="auto">
            <a:xfrm>
              <a:off x="152400" y="4343400"/>
              <a:ext cx="7620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52400" y="6324600"/>
            <a:ext cx="57935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Appears in </a:t>
            </a:r>
            <a:r>
              <a:rPr lang="en-US" dirty="0" err="1" smtClean="0"/>
              <a:t>Brumback</a:t>
            </a:r>
            <a:r>
              <a:rPr lang="en-US" dirty="0" smtClean="0"/>
              <a:t> RA. J Child </a:t>
            </a:r>
            <a:r>
              <a:rPr lang="en-US" dirty="0" err="1" smtClean="0"/>
              <a:t>Neurol</a:t>
            </a:r>
            <a:r>
              <a:rPr lang="en-US" dirty="0" smtClean="0"/>
              <a:t> 2009;24:370-378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Authorship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sz="2800" dirty="0" smtClean="0"/>
              <a:t>Senior author’s primary responsibility</a:t>
            </a:r>
          </a:p>
          <a:p>
            <a:r>
              <a:rPr lang="en-US" sz="2800" dirty="0" smtClean="0"/>
              <a:t>Some people are silent but resentful in their silence</a:t>
            </a:r>
          </a:p>
          <a:p>
            <a:r>
              <a:rPr lang="en-US" sz="2800" dirty="0" smtClean="0"/>
              <a:t>Some people speak louder, hoping to gain in authorship</a:t>
            </a:r>
          </a:p>
          <a:p>
            <a:r>
              <a:rPr lang="en-US" sz="2800" dirty="0" smtClean="0"/>
              <a:t>Avoid manipulation at any cost</a:t>
            </a:r>
          </a:p>
          <a:p>
            <a:r>
              <a:rPr lang="en-US" sz="2800" dirty="0" smtClean="0"/>
              <a:t>Discuss, discuss, discuss</a:t>
            </a:r>
          </a:p>
          <a:p>
            <a:r>
              <a:rPr lang="en-US" sz="2800" dirty="0" smtClean="0"/>
              <a:t>Several rounds of discussion</a:t>
            </a:r>
          </a:p>
          <a:p>
            <a:r>
              <a:rPr lang="en-US" sz="2800" dirty="0" smtClean="0"/>
              <a:t>Tentative authorship </a:t>
            </a:r>
            <a:r>
              <a:rPr lang="en-US" sz="2800" dirty="0" err="1" smtClean="0"/>
              <a:t>proposal</a:t>
            </a:r>
            <a:r>
              <a:rPr lang="en-US" sz="2800" dirty="0" err="1" smtClean="0">
                <a:sym typeface="Wingdings" pitchFamily="2" charset="2"/>
              </a:rPr>
              <a:t>then</a:t>
            </a:r>
            <a:r>
              <a:rPr lang="en-US" sz="2800" dirty="0" smtClean="0">
                <a:sym typeface="Wingdings" pitchFamily="2" charset="2"/>
              </a:rPr>
              <a:t> finalize with group consensus then circulate paper</a:t>
            </a:r>
            <a:endParaRPr lang="en-US" sz="2800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39888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Authorship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author vs. Senior author</a:t>
            </a:r>
          </a:p>
          <a:p>
            <a:pPr lvl="1"/>
            <a:r>
              <a:rPr lang="en-US" dirty="0" smtClean="0"/>
              <a:t>‘Starred first’ and promotion implications</a:t>
            </a:r>
          </a:p>
          <a:p>
            <a:r>
              <a:rPr lang="en-US" dirty="0" smtClean="0"/>
              <a:t>Corresponding author</a:t>
            </a:r>
          </a:p>
          <a:p>
            <a:pPr lvl="1"/>
            <a:r>
              <a:rPr lang="en-US" dirty="0" smtClean="0"/>
              <a:t>Corresponds with journal editors/reviewers</a:t>
            </a:r>
          </a:p>
          <a:p>
            <a:pPr lvl="1"/>
            <a:r>
              <a:rPr lang="en-US" dirty="0" smtClean="0"/>
              <a:t>Corresponds with press</a:t>
            </a:r>
          </a:p>
          <a:p>
            <a:pPr lvl="1"/>
            <a:r>
              <a:rPr lang="en-US" dirty="0" smtClean="0"/>
              <a:t>Corresponds with queries/letters to editors</a:t>
            </a:r>
          </a:p>
          <a:p>
            <a:pPr lvl="1"/>
            <a:r>
              <a:rPr lang="en-US" dirty="0" smtClean="0"/>
              <a:t>Gets invited to present findings at meetings</a:t>
            </a:r>
          </a:p>
          <a:p>
            <a:pPr lvl="1"/>
            <a:r>
              <a:rPr lang="en-US" dirty="0" smtClean="0"/>
              <a:t>Takes overall responsibility for research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7799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9550" y="152400"/>
            <a:ext cx="8696325" cy="1470025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pitchFamily="16" charset="0"/>
              </a:rPr>
              <a:t>What constitutes redundant publication?</a:t>
            </a:r>
            <a:endParaRPr lang="en-GB" sz="3600" dirty="0">
              <a:solidFill>
                <a:schemeClr val="tx1"/>
              </a:solidFill>
              <a:latin typeface="Times New Roman" pitchFamily="16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057400"/>
            <a:ext cx="5000625" cy="3886200"/>
          </a:xfrm>
        </p:spPr>
        <p:txBody>
          <a:bodyPr/>
          <a:lstStyle/>
          <a:p>
            <a:pPr algn="l"/>
            <a:r>
              <a:rPr lang="en-US" sz="2800">
                <a:latin typeface="Times New Roman" pitchFamily="16" charset="0"/>
              </a:rPr>
              <a:t>Data in conference abstract?</a:t>
            </a:r>
          </a:p>
          <a:p>
            <a:pPr algn="l"/>
            <a:r>
              <a:rPr lang="en-US" sz="2800">
                <a:latin typeface="Times New Roman" pitchFamily="16" charset="0"/>
              </a:rPr>
              <a:t>Same data, different journal?</a:t>
            </a:r>
          </a:p>
          <a:p>
            <a:pPr algn="l"/>
            <a:r>
              <a:rPr lang="en-US" sz="2800">
                <a:latin typeface="Times New Roman" pitchFamily="16" charset="0"/>
              </a:rPr>
              <a:t>Data on website?</a:t>
            </a:r>
          </a:p>
          <a:p>
            <a:pPr algn="l"/>
            <a:r>
              <a:rPr lang="en-US" sz="2800">
                <a:latin typeface="Times New Roman" pitchFamily="16" charset="0"/>
              </a:rPr>
              <a:t>Data included in review article?</a:t>
            </a:r>
          </a:p>
          <a:p>
            <a:pPr algn="l"/>
            <a:r>
              <a:rPr lang="en-US" sz="2800">
                <a:latin typeface="Times New Roman" pitchFamily="16" charset="0"/>
              </a:rPr>
              <a:t>Expansion of published data set?</a:t>
            </a:r>
            <a:endParaRPr lang="en-GB" sz="2800">
              <a:latin typeface="Times New Roman" pitchFamily="16" charset="0"/>
            </a:endParaRPr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222875" y="2057400"/>
            <a:ext cx="619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Times New Roman" pitchFamily="16" charset="0"/>
              </a:rPr>
              <a:t>No</a:t>
            </a:r>
            <a:endParaRPr lang="en-GB" sz="2800" b="1" dirty="0">
              <a:solidFill>
                <a:srgbClr val="C00000"/>
              </a:solidFill>
              <a:latin typeface="Times New Roman" pitchFamily="16" charset="0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289550" y="2590800"/>
            <a:ext cx="7026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6" charset="0"/>
              </a:rPr>
              <a:t>Yes</a:t>
            </a:r>
            <a:endParaRPr lang="en-GB" sz="2800" b="1">
              <a:solidFill>
                <a:srgbClr val="C00000"/>
              </a:solidFill>
              <a:latin typeface="Times New Roman" pitchFamily="16" charset="0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3689350" y="3105150"/>
            <a:ext cx="12303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6" charset="0"/>
              </a:rPr>
              <a:t>Maybe</a:t>
            </a:r>
            <a:endParaRPr lang="en-GB" sz="2800" b="1">
              <a:solidFill>
                <a:srgbClr val="C00000"/>
              </a:solidFill>
              <a:latin typeface="Times New Roman" pitchFamily="16" charset="0"/>
            </a:endParaRP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5565775" y="3609975"/>
            <a:ext cx="18415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6" charset="0"/>
              </a:rPr>
              <a:t>OK if later</a:t>
            </a:r>
            <a:endParaRPr lang="en-GB" sz="2800" b="1">
              <a:solidFill>
                <a:srgbClr val="C00000"/>
              </a:solidFill>
              <a:latin typeface="Times New Roman" pitchFamily="16" charset="0"/>
            </a:endParaRP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5822950" y="4124325"/>
            <a:ext cx="7026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C00000"/>
                </a:solidFill>
                <a:latin typeface="Times New Roman" pitchFamily="16" charset="0"/>
              </a:rPr>
              <a:t>Yes</a:t>
            </a:r>
            <a:endParaRPr lang="en-GB" sz="2800" b="1">
              <a:solidFill>
                <a:srgbClr val="C00000"/>
              </a:solidFill>
              <a:latin typeface="Times New Roman" pitchFamily="1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6400800"/>
            <a:ext cx="7140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dor.umc.edu/.../WritingandpublishingaresearcharticleAdair.ppt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Choosing the Right Journal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pitchFamily="16" charset="0"/>
              </a:rPr>
              <a:t>What constitutes a good journal?</a:t>
            </a:r>
            <a:endParaRPr lang="en-GB" sz="3600" dirty="0">
              <a:solidFill>
                <a:schemeClr val="tx1"/>
              </a:solidFill>
              <a:latin typeface="Times New Roman" pitchFamily="16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057400"/>
            <a:ext cx="7124700" cy="4257675"/>
          </a:xfrm>
        </p:spPr>
        <p:txBody>
          <a:bodyPr/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dirty="0">
                <a:latin typeface="Times New Roman" pitchFamily="16" charset="0"/>
              </a:rPr>
              <a:t>Impact factor –  </a:t>
            </a:r>
          </a:p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dirty="0">
                <a:latin typeface="Times New Roman" pitchFamily="16" charset="0"/>
              </a:rPr>
              <a:t>	average number of times published papers 	are cited up to two years after publication.</a:t>
            </a:r>
          </a:p>
          <a:p>
            <a:pPr algn="l">
              <a:lnSpc>
                <a:spcPct val="90000"/>
              </a:lnSpc>
              <a:spcBef>
                <a:spcPct val="0"/>
              </a:spcBef>
            </a:pPr>
            <a:endParaRPr lang="en-US" sz="2800" dirty="0">
              <a:latin typeface="Times New Roman" pitchFamily="16" charset="0"/>
            </a:endParaRPr>
          </a:p>
          <a:p>
            <a:pPr algn="l">
              <a:lnSpc>
                <a:spcPct val="90000"/>
              </a:lnSpc>
              <a:spcBef>
                <a:spcPct val="0"/>
              </a:spcBef>
            </a:pPr>
            <a:endParaRPr lang="en-US" sz="2800" dirty="0">
              <a:latin typeface="Times New Roman" pitchFamily="16" charset="0"/>
            </a:endParaRPr>
          </a:p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dirty="0">
                <a:latin typeface="Times New Roman" pitchFamily="16" charset="0"/>
              </a:rPr>
              <a:t>Immediacy Index – </a:t>
            </a:r>
          </a:p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2800" dirty="0">
                <a:latin typeface="Times New Roman" pitchFamily="16" charset="0"/>
              </a:rPr>
              <a:t>	average number of times published papers 	are cited during year of publication.</a:t>
            </a:r>
          </a:p>
          <a:p>
            <a:pPr algn="l">
              <a:lnSpc>
                <a:spcPct val="90000"/>
              </a:lnSpc>
              <a:spcBef>
                <a:spcPct val="0"/>
              </a:spcBef>
            </a:pPr>
            <a:endParaRPr lang="en-US" sz="2800" dirty="0">
              <a:latin typeface="Times New Roman" pitchFamily="16" charset="0"/>
            </a:endParaRPr>
          </a:p>
          <a:p>
            <a:pPr algn="l">
              <a:lnSpc>
                <a:spcPct val="90000"/>
              </a:lnSpc>
              <a:spcBef>
                <a:spcPct val="0"/>
              </a:spcBef>
            </a:pPr>
            <a:endParaRPr lang="en-GB" sz="2400" dirty="0">
              <a:latin typeface="Times New Roman" pitchFamily="16" charset="0"/>
            </a:endParaRPr>
          </a:p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GB" sz="2000" dirty="0"/>
              <a:t> 	</a:t>
            </a:r>
          </a:p>
        </p:txBody>
      </p:sp>
      <p:sp>
        <p:nvSpPr>
          <p:cNvPr id="45060" name="Line 4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6400800"/>
            <a:ext cx="7140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dor.umc.edu/.../WritingandpublishingaresearcharticleAdair.ppt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487362"/>
          </a:xfrm>
        </p:spPr>
        <p:txBody>
          <a:bodyPr/>
          <a:lstStyle/>
          <a:p>
            <a:r>
              <a:rPr lang="en-US" sz="2800" dirty="0" smtClean="0"/>
              <a:t>Impact factors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/>
          <a:srcRect b="6615"/>
          <a:stretch>
            <a:fillRect/>
          </a:stretch>
        </p:blipFill>
        <p:spPr bwMode="auto">
          <a:xfrm>
            <a:off x="6324600" y="762000"/>
            <a:ext cx="26289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/>
          <a:srcRect b="8989"/>
          <a:stretch>
            <a:fillRect/>
          </a:stretch>
        </p:blipFill>
        <p:spPr bwMode="auto">
          <a:xfrm>
            <a:off x="3276600" y="685800"/>
            <a:ext cx="26289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/>
          <a:srcRect b="15771"/>
          <a:stretch>
            <a:fillRect/>
          </a:stretch>
        </p:blipFill>
        <p:spPr bwMode="auto">
          <a:xfrm>
            <a:off x="381000" y="685800"/>
            <a:ext cx="276225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465045">
            <a:off x="7403685" y="5397914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6"/>
          <a:srcRect b="12832"/>
          <a:stretch>
            <a:fillRect/>
          </a:stretch>
        </p:blipFill>
        <p:spPr bwMode="auto">
          <a:xfrm rot="2209937">
            <a:off x="258238" y="5073602"/>
            <a:ext cx="1682870" cy="142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0" y="6096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right journal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6"/>
          <p:cNvGrpSpPr/>
          <p:nvPr/>
        </p:nvGrpSpPr>
        <p:grpSpPr>
          <a:xfrm>
            <a:off x="1676400" y="1143000"/>
            <a:ext cx="6019800" cy="5181600"/>
            <a:chOff x="228600" y="228600"/>
            <a:chExt cx="6286500" cy="4953000"/>
          </a:xfrm>
        </p:grpSpPr>
        <p:pic>
          <p:nvPicPr>
            <p:cNvPr id="19458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600" y="228600"/>
              <a:ext cx="6286500" cy="3571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945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8600" y="3771900"/>
              <a:ext cx="6276975" cy="1409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13" name="Group 12"/>
          <p:cNvGrpSpPr/>
          <p:nvPr/>
        </p:nvGrpSpPr>
        <p:grpSpPr>
          <a:xfrm>
            <a:off x="1828800" y="2590800"/>
            <a:ext cx="5715000" cy="915988"/>
            <a:chOff x="1828800" y="2590800"/>
            <a:chExt cx="5715000" cy="915988"/>
          </a:xfrm>
        </p:grpSpPr>
        <p:cxnSp>
          <p:nvCxnSpPr>
            <p:cNvPr id="8" name="Straight Connector 7"/>
            <p:cNvCxnSpPr/>
            <p:nvPr/>
          </p:nvCxnSpPr>
          <p:spPr bwMode="auto">
            <a:xfrm>
              <a:off x="3200400" y="2590800"/>
              <a:ext cx="43434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1828800" y="2894012"/>
              <a:ext cx="57150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1828800" y="3198812"/>
              <a:ext cx="57150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1828800" y="3505200"/>
              <a:ext cx="57150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" name="Group 13"/>
          <p:cNvGrpSpPr/>
          <p:nvPr/>
        </p:nvGrpSpPr>
        <p:grpSpPr>
          <a:xfrm>
            <a:off x="1752600" y="4494212"/>
            <a:ext cx="5715000" cy="915988"/>
            <a:chOff x="1828800" y="2590800"/>
            <a:chExt cx="5715000" cy="915988"/>
          </a:xfrm>
        </p:grpSpPr>
        <p:cxnSp>
          <p:nvCxnSpPr>
            <p:cNvPr id="15" name="Straight Connector 14"/>
            <p:cNvCxnSpPr/>
            <p:nvPr/>
          </p:nvCxnSpPr>
          <p:spPr bwMode="auto">
            <a:xfrm>
              <a:off x="3200400" y="2590800"/>
              <a:ext cx="43434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1828800" y="2894012"/>
              <a:ext cx="57150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1828800" y="3198812"/>
              <a:ext cx="57150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/>
            <p:cNvCxnSpPr/>
            <p:nvPr/>
          </p:nvCxnSpPr>
          <p:spPr bwMode="auto">
            <a:xfrm>
              <a:off x="1828800" y="3505200"/>
              <a:ext cx="5715000" cy="15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52400" y="6477000"/>
            <a:ext cx="502920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dirty="0">
                <a:solidFill>
                  <a:srgbClr val="000000"/>
                </a:solidFill>
                <a:ea typeface="msgothic" charset="0"/>
                <a:cs typeface="msgothic" charset="0"/>
              </a:rPr>
              <a:t>Woolley K L , Barron J P Chest 2009;135:573-577</a:t>
            </a:r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/>
          <a:lstStyle/>
          <a:p>
            <a:r>
              <a:rPr lang="en-US" dirty="0" smtClean="0"/>
              <a:t>The Cover Letter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91200"/>
            <a:ext cx="8458200" cy="1066800"/>
          </a:xfrm>
        </p:spPr>
        <p:txBody>
          <a:bodyPr/>
          <a:lstStyle/>
          <a:p>
            <a:r>
              <a:rPr lang="en-US" sz="2800" dirty="0" smtClean="0"/>
              <a:t>Suggested reviewers and excluded reviewers</a:t>
            </a:r>
            <a:endParaRPr lang="en-US" sz="2800" dirty="0"/>
          </a:p>
        </p:txBody>
      </p:sp>
      <p:grpSp>
        <p:nvGrpSpPr>
          <p:cNvPr id="9" name="Group 8"/>
          <p:cNvGrpSpPr/>
          <p:nvPr/>
        </p:nvGrpSpPr>
        <p:grpSpPr>
          <a:xfrm>
            <a:off x="255337" y="914400"/>
            <a:ext cx="8431463" cy="4831458"/>
            <a:chOff x="255337" y="914400"/>
            <a:chExt cx="8431463" cy="4831458"/>
          </a:xfrm>
        </p:grpSpPr>
        <p:grpSp>
          <p:nvGrpSpPr>
            <p:cNvPr id="7" name="Group 6"/>
            <p:cNvGrpSpPr/>
            <p:nvPr/>
          </p:nvGrpSpPr>
          <p:grpSpPr>
            <a:xfrm>
              <a:off x="1600200" y="914400"/>
              <a:ext cx="5748867" cy="3581400"/>
              <a:chOff x="1524000" y="1295400"/>
              <a:chExt cx="5748867" cy="3581400"/>
            </a:xfrm>
          </p:grpSpPr>
          <p:pic>
            <p:nvPicPr>
              <p:cNvPr id="17410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1524000" y="1295400"/>
                <a:ext cx="5748867" cy="3581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" name="Rectangle 5"/>
              <p:cNvSpPr/>
              <p:nvPr/>
            </p:nvSpPr>
            <p:spPr bwMode="auto">
              <a:xfrm>
                <a:off x="1752600" y="1371600"/>
                <a:ext cx="914400" cy="30480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6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5337" y="4038599"/>
              <a:ext cx="8431463" cy="1707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0" name="TextBox 9"/>
          <p:cNvSpPr txBox="1"/>
          <p:nvPr/>
        </p:nvSpPr>
        <p:spPr>
          <a:xfrm>
            <a:off x="152400" y="6519446"/>
            <a:ext cx="57629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Kelner</a:t>
            </a:r>
            <a:r>
              <a:rPr lang="en-US" dirty="0" smtClean="0"/>
              <a:t> K. Science. DOI: 10.1126/science.caredit.a0700046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6248400"/>
            <a:ext cx="525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DeBehnke</a:t>
            </a:r>
            <a:r>
              <a:rPr lang="en-US" dirty="0" smtClean="0"/>
              <a:t> DJ. </a:t>
            </a:r>
            <a:r>
              <a:rPr lang="en-US" dirty="0" err="1" smtClean="0"/>
              <a:t>Acad</a:t>
            </a:r>
            <a:r>
              <a:rPr lang="en-US" dirty="0" smtClean="0"/>
              <a:t> </a:t>
            </a:r>
            <a:r>
              <a:rPr lang="en-US" dirty="0" err="1" smtClean="0"/>
              <a:t>Emerg</a:t>
            </a:r>
            <a:r>
              <a:rPr lang="en-US" dirty="0" smtClean="0"/>
              <a:t> Med 2001; 8: 844–850</a:t>
            </a:r>
            <a:endParaRPr lang="en-US" dirty="0"/>
          </a:p>
        </p:txBody>
      </p:sp>
      <p:sp>
        <p:nvSpPr>
          <p:cNvPr id="12" name="Line 4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/>
          <a:lstStyle/>
          <a:p>
            <a:r>
              <a:rPr lang="en-US" sz="2800" dirty="0" smtClean="0"/>
              <a:t>The Editorial Process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752600" y="457200"/>
            <a:ext cx="5867400" cy="6096000"/>
            <a:chOff x="1752600" y="457200"/>
            <a:chExt cx="5867400" cy="6248400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52600" y="457200"/>
              <a:ext cx="5867400" cy="5657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5363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752600" y="6096000"/>
              <a:ext cx="5848350" cy="60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6" name="TextBox 5"/>
          <p:cNvSpPr txBox="1"/>
          <p:nvPr/>
        </p:nvSpPr>
        <p:spPr>
          <a:xfrm>
            <a:off x="0" y="6519446"/>
            <a:ext cx="56753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www.pri.univie.ac.at/~derntl/papers/meth-se.pdf</a:t>
            </a:r>
            <a:endParaRPr lang="en-US" dirty="0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0" y="457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1470025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latin typeface="Times New Roman" pitchFamily="16" charset="0"/>
              </a:rPr>
              <a:t>What constitutes good science?</a:t>
            </a:r>
            <a:endParaRPr lang="en-GB" sz="3600" dirty="0">
              <a:solidFill>
                <a:schemeClr val="tx1"/>
              </a:solidFill>
              <a:latin typeface="Times New Roman" pitchFamily="16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5425" y="1866900"/>
            <a:ext cx="6400800" cy="3886200"/>
          </a:xfrm>
        </p:spPr>
        <p:txBody>
          <a:bodyPr/>
          <a:lstStyle/>
          <a:p>
            <a:pPr algn="l"/>
            <a:r>
              <a:rPr lang="en-US" sz="2400" u="sng" dirty="0">
                <a:latin typeface="Times New Roman" pitchFamily="16" charset="0"/>
              </a:rPr>
              <a:t>Novel</a:t>
            </a:r>
            <a:r>
              <a:rPr lang="en-US" sz="2400" dirty="0">
                <a:latin typeface="Times New Roman" pitchFamily="16" charset="0"/>
              </a:rPr>
              <a:t> – </a:t>
            </a:r>
            <a:r>
              <a:rPr lang="en-GB" sz="2400" dirty="0">
                <a:latin typeface="Times New Roman" pitchFamily="16" charset="0"/>
              </a:rPr>
              <a:t>new and not resembling something formerly known or used</a:t>
            </a:r>
            <a:r>
              <a:rPr lang="en-GB" sz="2400" dirty="0"/>
              <a:t> </a:t>
            </a:r>
            <a:r>
              <a:rPr lang="en-GB" sz="2400" dirty="0">
                <a:latin typeface="Times New Roman" pitchFamily="16" charset="0"/>
              </a:rPr>
              <a:t>(can be novel but not important)</a:t>
            </a:r>
            <a:endParaRPr lang="en-US" sz="2400" dirty="0">
              <a:latin typeface="Times New Roman" pitchFamily="16" charset="0"/>
            </a:endParaRPr>
          </a:p>
          <a:p>
            <a:pPr algn="l"/>
            <a:endParaRPr lang="en-US" sz="1800" dirty="0">
              <a:latin typeface="Times New Roman" pitchFamily="16" charset="0"/>
            </a:endParaRPr>
          </a:p>
          <a:p>
            <a:pPr algn="l"/>
            <a:r>
              <a:rPr lang="en-US" sz="2400" u="sng" dirty="0">
                <a:latin typeface="Times New Roman" pitchFamily="16" charset="0"/>
              </a:rPr>
              <a:t>Mechanistic</a:t>
            </a:r>
            <a:r>
              <a:rPr lang="en-US" sz="2400" dirty="0">
                <a:latin typeface="Times New Roman" pitchFamily="16" charset="0"/>
              </a:rPr>
              <a:t> – testing a hypothesis - determining </a:t>
            </a:r>
            <a:r>
              <a:rPr lang="en-GB" sz="2400" dirty="0">
                <a:latin typeface="Times New Roman" pitchFamily="16" charset="0"/>
              </a:rPr>
              <a:t>the fundamental processes involved in or responsible for an action, reaction, or other natural phenomenon </a:t>
            </a:r>
            <a:endParaRPr lang="en-US" sz="2400" dirty="0">
              <a:latin typeface="Times New Roman" pitchFamily="16" charset="0"/>
            </a:endParaRPr>
          </a:p>
          <a:p>
            <a:pPr algn="l"/>
            <a:endParaRPr lang="en-US" sz="1800" dirty="0">
              <a:latin typeface="Times New Roman" pitchFamily="16" charset="0"/>
            </a:endParaRPr>
          </a:p>
          <a:p>
            <a:pPr algn="l"/>
            <a:r>
              <a:rPr lang="en-US" sz="2400" u="sng" dirty="0">
                <a:latin typeface="Times New Roman" pitchFamily="16" charset="0"/>
              </a:rPr>
              <a:t>Descriptive</a:t>
            </a:r>
            <a:r>
              <a:rPr lang="en-US" sz="2400" dirty="0">
                <a:latin typeface="Times New Roman" pitchFamily="16" charset="0"/>
              </a:rPr>
              <a:t> – describes how are things are but does not test how things work – hypotheses are not tested. </a:t>
            </a:r>
          </a:p>
          <a:p>
            <a:pPr algn="l"/>
            <a:endParaRPr lang="en-GB" sz="2400" dirty="0">
              <a:latin typeface="Times New Roman" pitchFamily="16" charset="0"/>
            </a:endParaRPr>
          </a:p>
        </p:txBody>
      </p:sp>
      <p:sp>
        <p:nvSpPr>
          <p:cNvPr id="20484" name="Line 4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2400" y="6400800"/>
            <a:ext cx="7140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dor.umc.edu/.../WritingandpublishingaresearcharticleAdair.ppt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Novelty is most critical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Erratic Editors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10668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The Editor may be on your side !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Editors work hard &amp; tend to be pro-authors</a:t>
            </a:r>
          </a:p>
          <a:p>
            <a:r>
              <a:rPr lang="en-US" dirty="0" smtClean="0"/>
              <a:t>Editors respect the peer review system</a:t>
            </a:r>
          </a:p>
          <a:p>
            <a:r>
              <a:rPr lang="en-US" dirty="0" smtClean="0"/>
              <a:t>Editors struggle with difficult decisions &amp; are also ‘pained’ by decisions (as authors)</a:t>
            </a:r>
          </a:p>
          <a:p>
            <a:r>
              <a:rPr lang="en-US" dirty="0" smtClean="0"/>
              <a:t>Editors have broader perspective</a:t>
            </a:r>
          </a:p>
          <a:p>
            <a:r>
              <a:rPr lang="en-US" dirty="0" smtClean="0"/>
              <a:t>Editors don’t like involvement in authorship disputes</a:t>
            </a:r>
          </a:p>
          <a:p>
            <a:r>
              <a:rPr lang="en-US" dirty="0" smtClean="0"/>
              <a:t>Editors don’t mind rebuttals</a:t>
            </a:r>
          </a:p>
          <a:p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Quotes from Editors</a:t>
            </a:r>
            <a:endParaRPr lang="en-US" dirty="0"/>
          </a:p>
        </p:txBody>
      </p:sp>
      <p:pic>
        <p:nvPicPr>
          <p:cNvPr id="163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64255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" y="2910840"/>
            <a:ext cx="8176260" cy="51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429000"/>
            <a:ext cx="8153400" cy="108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2057400"/>
            <a:ext cx="7989147" cy="646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4648200"/>
            <a:ext cx="7944912" cy="188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533400"/>
            <a:ext cx="7137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request for revision ?!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371600"/>
            <a:ext cx="834189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7735" y="1447800"/>
            <a:ext cx="803785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 txBox="1">
            <a:spLocks/>
          </p:cNvSpPr>
          <p:nvPr/>
        </p:nvSpPr>
        <p:spPr bwMode="auto">
          <a:xfrm>
            <a:off x="609600" y="3508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charset="0"/>
                <a:ea typeface="ＭＳ Ｐゴシック" pitchFamily="-109" charset="-128"/>
                <a:cs typeface="ＭＳ Ｐゴシック"/>
              </a:rPr>
              <a:t>A request for revision ?!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charset="0"/>
              <a:ea typeface="ＭＳ Ｐゴシック" pitchFamily="-109" charset="-128"/>
              <a:cs typeface="ＭＳ Ｐ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2362200" cy="1524000"/>
          </a:xfrm>
        </p:spPr>
        <p:txBody>
          <a:bodyPr/>
          <a:lstStyle/>
          <a:p>
            <a:r>
              <a:rPr lang="en-US" sz="2400" dirty="0" smtClean="0"/>
              <a:t>Be responsive to reviewers</a:t>
            </a:r>
          </a:p>
          <a:p>
            <a:endParaRPr lang="en-US" sz="2400" dirty="0" smtClean="0"/>
          </a:p>
          <a:p>
            <a:r>
              <a:rPr lang="en-US" sz="2400" dirty="0" smtClean="0"/>
              <a:t>Make it easy for them to re-review the MS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9" y="0"/>
            <a:ext cx="8364471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04800" y="6519446"/>
            <a:ext cx="49503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erm.wustl.edu/Dodson_ERM_3.27.08.pdf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Miscellaneous Reasons for Rejection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1295400"/>
            <a:ext cx="4953000" cy="5105400"/>
            <a:chOff x="5411066" y="914400"/>
            <a:chExt cx="3732934" cy="439840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2"/>
            <a:srcRect t="7407"/>
            <a:stretch>
              <a:fillRect/>
            </a:stretch>
          </p:blipFill>
          <p:spPr bwMode="auto">
            <a:xfrm>
              <a:off x="5411066" y="914400"/>
              <a:ext cx="3732934" cy="285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/>
            <a:srcRect l="4167"/>
            <a:stretch>
              <a:fillRect/>
            </a:stretch>
          </p:blipFill>
          <p:spPr bwMode="auto">
            <a:xfrm>
              <a:off x="5411066" y="3701278"/>
              <a:ext cx="3732934" cy="161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304800" y="6519446"/>
            <a:ext cx="4447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Glick M. </a:t>
            </a:r>
            <a:r>
              <a:rPr lang="en-US" i="1" dirty="0" smtClean="0"/>
              <a:t>J Am Dent Assoc 2007;138;568-571</a:t>
            </a:r>
            <a:endParaRPr lang="en-US" dirty="0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792162"/>
          </a:xfrm>
        </p:spPr>
        <p:txBody>
          <a:bodyPr/>
          <a:lstStyle/>
          <a:p>
            <a:r>
              <a:rPr lang="en-US" sz="3200" dirty="0" smtClean="0"/>
              <a:t>Interpreting Wording of Rejection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5791200"/>
            <a:ext cx="8229600" cy="838200"/>
          </a:xfrm>
        </p:spPr>
        <p:txBody>
          <a:bodyPr/>
          <a:lstStyle/>
          <a:p>
            <a:r>
              <a:rPr lang="en-US" dirty="0" smtClean="0"/>
              <a:t>Rejection with referral to another journal in family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447800" y="838200"/>
            <a:ext cx="6019800" cy="5029200"/>
            <a:chOff x="1828800" y="1143000"/>
            <a:chExt cx="5457825" cy="4240055"/>
          </a:xfrm>
        </p:grpSpPr>
        <p:pic>
          <p:nvPicPr>
            <p:cNvPr id="2355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28800" y="1143000"/>
              <a:ext cx="5457825" cy="4240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ectangle 4"/>
            <p:cNvSpPr/>
            <p:nvPr/>
          </p:nvSpPr>
          <p:spPr bwMode="auto">
            <a:xfrm>
              <a:off x="2133600" y="1219200"/>
              <a:ext cx="9906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Text Box 1"/>
          <p:cNvSpPr txBox="1">
            <a:spLocks noChangeArrowheads="1"/>
          </p:cNvSpPr>
          <p:nvPr/>
        </p:nvSpPr>
        <p:spPr bwMode="auto">
          <a:xfrm>
            <a:off x="325440" y="381640"/>
            <a:ext cx="8493120" cy="41476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algn="ctr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  <a:tab pos="5253198" algn="l"/>
                <a:tab pos="5909847" algn="l"/>
                <a:tab pos="6566497" algn="l"/>
                <a:tab pos="7223147" algn="l"/>
                <a:tab pos="7879796" algn="l"/>
              </a:tabLst>
            </a:pPr>
            <a:r>
              <a:rPr lang="en-GB" sz="1500" dirty="0">
                <a:solidFill>
                  <a:srgbClr val="000000"/>
                </a:solidFill>
                <a:ea typeface="msgothic" charset="0"/>
                <a:cs typeface="msgothic" charset="0"/>
              </a:rPr>
              <a:t>Flow diagram illustrating the choices authors can make after receiving a manuscript rejection letter from the editor of their first-choice journal.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001" y="6531086"/>
            <a:ext cx="1632960" cy="32691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990600"/>
            <a:ext cx="7160433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52400" y="6324600"/>
            <a:ext cx="3918240" cy="23186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</a:tabLst>
            </a:pPr>
            <a:r>
              <a:rPr lang="en-GB" sz="1100" dirty="0">
                <a:solidFill>
                  <a:srgbClr val="000000"/>
                </a:solidFill>
                <a:ea typeface="msgothic" charset="0"/>
                <a:cs typeface="msgothic" charset="0"/>
              </a:rPr>
              <a:t>Woolley K L , Barron J P Chest 2009;135:573-577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97920" y="6613175"/>
            <a:ext cx="4930560" cy="347076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/>
          <a:lstStyle/>
          <a:p>
            <a:pPr marL="77761" indent="-77761">
              <a:tabLst>
                <a:tab pos="656650" algn="l"/>
                <a:tab pos="1313299" algn="l"/>
                <a:tab pos="1969949" algn="l"/>
                <a:tab pos="2626599" algn="l"/>
                <a:tab pos="3283248" algn="l"/>
                <a:tab pos="3939898" algn="l"/>
                <a:tab pos="4596548" algn="l"/>
              </a:tabLst>
            </a:pPr>
            <a:r>
              <a:rPr lang="en-GB" sz="900" dirty="0">
                <a:solidFill>
                  <a:srgbClr val="000000"/>
                </a:solidFill>
                <a:ea typeface="msgothic" charset="0"/>
                <a:cs typeface="msgothic" charset="0"/>
              </a:rPr>
              <a:t>©2009 by American College of Chest Physicians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Rejection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19200"/>
            <a:ext cx="9075874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Group 6"/>
          <p:cNvGrpSpPr/>
          <p:nvPr/>
        </p:nvGrpSpPr>
        <p:grpSpPr>
          <a:xfrm>
            <a:off x="457200" y="3810000"/>
            <a:ext cx="2914650" cy="2900363"/>
            <a:chOff x="457200" y="3810000"/>
            <a:chExt cx="2914650" cy="2900363"/>
          </a:xfrm>
        </p:grpSpPr>
        <p:pic>
          <p:nvPicPr>
            <p:cNvPr id="2969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" y="3810000"/>
              <a:ext cx="2900363" cy="2900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9698" name="Picture 2"/>
            <p:cNvPicPr>
              <a:picLocks noChangeAspect="1" noChangeArrowheads="1"/>
            </p:cNvPicPr>
            <p:nvPr/>
          </p:nvPicPr>
          <p:blipFill>
            <a:blip r:embed="rId4"/>
            <a:srcRect t="12028" b="63230"/>
            <a:stretch>
              <a:fillRect/>
            </a:stretch>
          </p:blipFill>
          <p:spPr bwMode="auto">
            <a:xfrm>
              <a:off x="1524000" y="3886200"/>
              <a:ext cx="1847850" cy="685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2667000" y="6519446"/>
            <a:ext cx="57629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Kelner</a:t>
            </a:r>
            <a:r>
              <a:rPr lang="en-US" dirty="0" smtClean="0"/>
              <a:t> K. Science. DOI: 10.1126/science.caredit.a0700046</a:t>
            </a:r>
            <a:endParaRPr lang="en-US" dirty="0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0" y="11430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04800" y="914400"/>
            <a:ext cx="8701408" cy="5183246"/>
            <a:chOff x="304800" y="914400"/>
            <a:chExt cx="8701408" cy="5183246"/>
          </a:xfrm>
        </p:grpSpPr>
        <p:pic>
          <p:nvPicPr>
            <p:cNvPr id="2253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04800" y="914400"/>
              <a:ext cx="8701408" cy="51832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6"/>
            <p:cNvSpPr/>
            <p:nvPr/>
          </p:nvSpPr>
          <p:spPr bwMode="auto">
            <a:xfrm>
              <a:off x="1981200" y="1066800"/>
              <a:ext cx="762000" cy="3048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Rejection Fraction !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5181600" y="2057400"/>
            <a:ext cx="533400" cy="39624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4572000"/>
            <a:ext cx="1487770" cy="2148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0" y="5867400"/>
            <a:ext cx="227838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new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724400" cy="4525963"/>
          </a:xfrm>
        </p:spPr>
        <p:txBody>
          <a:bodyPr/>
          <a:lstStyle/>
          <a:p>
            <a:r>
              <a:rPr lang="en-US" dirty="0" smtClean="0"/>
              <a:t>Open Access journals</a:t>
            </a:r>
          </a:p>
          <a:p>
            <a:r>
              <a:rPr lang="en-US" dirty="0" smtClean="0"/>
              <a:t>Social media &amp; Open peer review</a:t>
            </a:r>
          </a:p>
          <a:p>
            <a:r>
              <a:rPr lang="en-US" dirty="0" smtClean="0"/>
              <a:t>“joint’ online authorship</a:t>
            </a:r>
            <a:endParaRPr lang="en-US" dirty="0"/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54600" y="1860550"/>
            <a:ext cx="4089400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Some Key Tips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dirty="0" smtClean="0"/>
              <a:t>Read many papers, and learn from good ones &amp; bad ones</a:t>
            </a:r>
          </a:p>
          <a:p>
            <a:r>
              <a:rPr lang="en-US" dirty="0" smtClean="0"/>
              <a:t>Write frequently: quality is everything</a:t>
            </a:r>
          </a:p>
          <a:p>
            <a:r>
              <a:rPr lang="en-US" dirty="0" smtClean="0"/>
              <a:t>Review frequently</a:t>
            </a:r>
          </a:p>
          <a:p>
            <a:r>
              <a:rPr lang="en-US" dirty="0" smtClean="0"/>
              <a:t>Learn to be objective about your work</a:t>
            </a:r>
          </a:p>
          <a:p>
            <a:r>
              <a:rPr lang="en-US" dirty="0" smtClean="0"/>
              <a:t>Believe that editors/reviewers are likely trying to be objective about your work</a:t>
            </a:r>
          </a:p>
          <a:p>
            <a:r>
              <a:rPr lang="en-US" dirty="0" smtClean="0"/>
              <a:t>Learn to expect and accept rejection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6248400"/>
            <a:ext cx="4964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Modified from Bourne PE. </a:t>
            </a:r>
            <a:r>
              <a:rPr lang="en-US" dirty="0" err="1" smtClean="0"/>
              <a:t>Plos</a:t>
            </a:r>
            <a:r>
              <a:rPr lang="en-US" dirty="0" smtClean="0"/>
              <a:t> </a:t>
            </a:r>
            <a:r>
              <a:rPr lang="en-US" dirty="0" err="1" smtClean="0"/>
              <a:t>Comput</a:t>
            </a:r>
            <a:r>
              <a:rPr lang="en-US" dirty="0" smtClean="0"/>
              <a:t> </a:t>
            </a:r>
            <a:r>
              <a:rPr lang="en-US" dirty="0" err="1" smtClean="0"/>
              <a:t>Biol</a:t>
            </a:r>
            <a:r>
              <a:rPr lang="en-US" dirty="0" smtClean="0"/>
              <a:t> 2005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600" dirty="0" smtClean="0"/>
              <a:t>Some Key Tips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en-US" dirty="0" smtClean="0"/>
              <a:t>Ingredients of good science</a:t>
            </a:r>
          </a:p>
          <a:p>
            <a:pPr lvl="1"/>
            <a:r>
              <a:rPr lang="en-US" dirty="0" smtClean="0"/>
              <a:t>Novelty of idea (timing)</a:t>
            </a:r>
          </a:p>
          <a:p>
            <a:pPr lvl="1"/>
            <a:r>
              <a:rPr lang="en-US" dirty="0" smtClean="0"/>
              <a:t>Comprehensive review of literature</a:t>
            </a:r>
          </a:p>
          <a:p>
            <a:pPr lvl="1"/>
            <a:r>
              <a:rPr lang="en-US" dirty="0" smtClean="0"/>
              <a:t>Strong data; strong analysis/stats input</a:t>
            </a:r>
          </a:p>
          <a:p>
            <a:pPr lvl="1"/>
            <a:r>
              <a:rPr lang="en-US" dirty="0" smtClean="0"/>
              <a:t>Thought provoking discussion recognizing limitations of one’s work</a:t>
            </a:r>
          </a:p>
          <a:p>
            <a:r>
              <a:rPr lang="en-US" dirty="0" smtClean="0"/>
              <a:t>Ingredients of good writing</a:t>
            </a:r>
          </a:p>
          <a:p>
            <a:pPr lvl="1"/>
            <a:r>
              <a:rPr lang="en-US" dirty="0" smtClean="0"/>
              <a:t>Good organization</a:t>
            </a:r>
          </a:p>
          <a:p>
            <a:pPr lvl="1"/>
            <a:r>
              <a:rPr lang="en-US" dirty="0" smtClean="0"/>
              <a:t>Appropriate use of tables &amp; figures</a:t>
            </a:r>
          </a:p>
          <a:p>
            <a:pPr lvl="1"/>
            <a:r>
              <a:rPr lang="en-US" dirty="0" smtClean="0"/>
              <a:t>Right length</a:t>
            </a:r>
          </a:p>
          <a:p>
            <a:pPr lvl="1"/>
            <a:r>
              <a:rPr lang="en-US" dirty="0" smtClean="0"/>
              <a:t>Right audience</a:t>
            </a:r>
          </a:p>
          <a:p>
            <a:pPr lv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179179" y="6519446"/>
            <a:ext cx="4964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Modified from Bourne PE. </a:t>
            </a:r>
            <a:r>
              <a:rPr lang="en-US" dirty="0" err="1" smtClean="0"/>
              <a:t>Plos</a:t>
            </a:r>
            <a:r>
              <a:rPr lang="en-US" dirty="0" smtClean="0"/>
              <a:t> </a:t>
            </a:r>
            <a:r>
              <a:rPr lang="en-US" dirty="0" err="1" smtClean="0"/>
              <a:t>Comput</a:t>
            </a:r>
            <a:r>
              <a:rPr lang="en-US" dirty="0" smtClean="0"/>
              <a:t> </a:t>
            </a:r>
            <a:r>
              <a:rPr lang="en-US" dirty="0" err="1" smtClean="0"/>
              <a:t>Biol</a:t>
            </a:r>
            <a:r>
              <a:rPr lang="en-US" dirty="0" smtClean="0"/>
              <a:t> 2005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1155700" y="1903413"/>
            <a:ext cx="6945313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800" i="1" dirty="0">
                <a:latin typeface="Times New Roman" pitchFamily="16" charset="0"/>
              </a:rPr>
              <a:t>“There is no way to get experience except through experience.”</a:t>
            </a:r>
            <a:endParaRPr lang="en-GB" sz="4800" i="1" dirty="0">
              <a:latin typeface="Times New Roman" pitchFamily="1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6400800"/>
            <a:ext cx="7140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</a:t>
            </a:r>
            <a:r>
              <a:rPr lang="en-US" i="1" dirty="0" smtClean="0"/>
              <a:t>dor.umc.edu/.../WritingandpublishingaresearcharticleAdair.ppt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published!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Thank you!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0" y="1295400"/>
            <a:ext cx="9144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san">
  <a:themeElements>
    <a:clrScheme name="JHBSPH title page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6B8CC"/>
      </a:accent1>
      <a:accent2>
        <a:srgbClr val="1C4982"/>
      </a:accent2>
      <a:accent3>
        <a:srgbClr val="FFFFFF"/>
      </a:accent3>
      <a:accent4>
        <a:srgbClr val="000000"/>
      </a:accent4>
      <a:accent5>
        <a:srgbClr val="D0D8E2"/>
      </a:accent5>
      <a:accent6>
        <a:srgbClr val="184175"/>
      </a:accent6>
      <a:hlink>
        <a:srgbClr val="AEA754"/>
      </a:hlink>
      <a:folHlink>
        <a:srgbClr val="970C30"/>
      </a:folHlink>
    </a:clrScheme>
    <a:fontScheme name="JHBSPH title page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JHBSPH titl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BSPH titl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BSPH titl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BSPH titl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BSPH titl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HBSPH titl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BSPH titl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BSPH titl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BSPH titl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BSPH titl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BSPH titl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BSPH titl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HBSPH title pa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6B8CC"/>
        </a:accent1>
        <a:accent2>
          <a:srgbClr val="1C4982"/>
        </a:accent2>
        <a:accent3>
          <a:srgbClr val="FFFFFF"/>
        </a:accent3>
        <a:accent4>
          <a:srgbClr val="000000"/>
        </a:accent4>
        <a:accent5>
          <a:srgbClr val="D0D8E2"/>
        </a:accent5>
        <a:accent6>
          <a:srgbClr val="184175"/>
        </a:accent6>
        <a:hlink>
          <a:srgbClr val="AEA754"/>
        </a:hlink>
        <a:folHlink>
          <a:srgbClr val="970C3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Stream">
  <a:themeElements>
    <a:clrScheme name="Strea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EC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E2F4FF"/>
      </a:accent5>
      <a:accent6>
        <a:srgbClr val="2D2D8A"/>
      </a:accent6>
      <a:hlink>
        <a:srgbClr val="6600FF"/>
      </a:hlink>
      <a:folHlink>
        <a:srgbClr val="0099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953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6953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78585</TotalTime>
  <Words>1537</Words>
  <Application>Microsoft Macintosh PowerPoint</Application>
  <PresentationFormat>On-screen Show (4:3)</PresentationFormat>
  <Paragraphs>221</Paragraphs>
  <Slides>53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Vasan</vt:lpstr>
      <vt:lpstr>4_Stream</vt:lpstr>
      <vt:lpstr>3_Custom Design</vt:lpstr>
      <vt:lpstr>Getting Published ?! (*#~)</vt:lpstr>
      <vt:lpstr>Sources</vt:lpstr>
      <vt:lpstr>Slide 3</vt:lpstr>
      <vt:lpstr>Questions</vt:lpstr>
      <vt:lpstr>Issues Discussed</vt:lpstr>
      <vt:lpstr>Some Key Tips</vt:lpstr>
      <vt:lpstr>Some Key Tips</vt:lpstr>
      <vt:lpstr>Why write and publish research papers?</vt:lpstr>
      <vt:lpstr>Slide 9</vt:lpstr>
      <vt:lpstr>Publishing begins with choosing a Good Research Question !!</vt:lpstr>
      <vt:lpstr>MS Structure</vt:lpstr>
      <vt:lpstr>First Impressions</vt:lpstr>
      <vt:lpstr>Writing Simply</vt:lpstr>
      <vt:lpstr>Slide 14</vt:lpstr>
      <vt:lpstr>Writing simply &amp; clearly</vt:lpstr>
      <vt:lpstr>Avoid obtuse/obtruse language</vt:lpstr>
      <vt:lpstr>MS Preparation</vt:lpstr>
      <vt:lpstr>Slide 18</vt:lpstr>
      <vt:lpstr>Slide 19</vt:lpstr>
      <vt:lpstr>Slide 20</vt:lpstr>
      <vt:lpstr>Slide 21</vt:lpstr>
      <vt:lpstr>Slide 22</vt:lpstr>
      <vt:lpstr>Authorship principles</vt:lpstr>
      <vt:lpstr>Slide 24</vt:lpstr>
      <vt:lpstr>Authorship issues</vt:lpstr>
      <vt:lpstr>Authorship Issues</vt:lpstr>
      <vt:lpstr>What constitutes redundant publication?</vt:lpstr>
      <vt:lpstr>Choosing the Right Journal</vt:lpstr>
      <vt:lpstr>What constitutes a good journal?</vt:lpstr>
      <vt:lpstr>Impact factors</vt:lpstr>
      <vt:lpstr>Choosing the right journal</vt:lpstr>
      <vt:lpstr>The Cover Letter</vt:lpstr>
      <vt:lpstr>The Editorial Process</vt:lpstr>
      <vt:lpstr>What constitutes good science?</vt:lpstr>
      <vt:lpstr>Novelty is most critical !</vt:lpstr>
      <vt:lpstr>Erratic Editors</vt:lpstr>
      <vt:lpstr>The Editor may be on your side !</vt:lpstr>
      <vt:lpstr>Quotes from Editors</vt:lpstr>
      <vt:lpstr>Slide 39</vt:lpstr>
      <vt:lpstr>A request for revision ?!</vt:lpstr>
      <vt:lpstr>Slide 41</vt:lpstr>
      <vt:lpstr>Slide 42</vt:lpstr>
      <vt:lpstr>Slide 43</vt:lpstr>
      <vt:lpstr>Miscellaneous Reasons for Rejection</vt:lpstr>
      <vt:lpstr>Interpreting Wording of Rejection</vt:lpstr>
      <vt:lpstr>Slide 46</vt:lpstr>
      <vt:lpstr>Dealing with Rejection</vt:lpstr>
      <vt:lpstr>Rejection Fraction !</vt:lpstr>
      <vt:lpstr>Some new challenges</vt:lpstr>
      <vt:lpstr>Some Key Tips</vt:lpstr>
      <vt:lpstr>Some Key Tips</vt:lpstr>
      <vt:lpstr>Slide 52</vt:lpstr>
      <vt:lpstr>Getting published!</vt:lpstr>
    </vt:vector>
  </TitlesOfParts>
  <Company>Harv Feldman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Vasan</dc:creator>
  <cp:lastModifiedBy>Robin MacDonald</cp:lastModifiedBy>
  <cp:revision>3121</cp:revision>
  <dcterms:created xsi:type="dcterms:W3CDTF">2013-01-30T21:23:00Z</dcterms:created>
  <dcterms:modified xsi:type="dcterms:W3CDTF">2013-01-30T21:23:15Z</dcterms:modified>
</cp:coreProperties>
</file>