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5" r:id="rId1"/>
  </p:sldMasterIdLst>
  <p:notesMasterIdLst>
    <p:notesMasterId r:id="rId8"/>
  </p:notesMasterIdLst>
  <p:sldIdLst>
    <p:sldId id="287" r:id="rId2"/>
    <p:sldId id="283" r:id="rId3"/>
    <p:sldId id="282" r:id="rId4"/>
    <p:sldId id="284" r:id="rId5"/>
    <p:sldId id="285" r:id="rId6"/>
    <p:sldId id="286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FF"/>
    <a:srgbClr val="BF4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0" autoAdjust="0"/>
    <p:restoredTop sz="84549" autoAdjust="0"/>
  </p:normalViewPr>
  <p:slideViewPr>
    <p:cSldViewPr snapToGrid="0" snapToObjects="1">
      <p:cViewPr>
        <p:scale>
          <a:sx n="90" d="100"/>
          <a:sy n="90" d="100"/>
        </p:scale>
        <p:origin x="-164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D4A7EB-4822-48A5-836C-7DAE2564CB37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6FF35F-2B6F-4A2C-894D-BB926AB49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41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6FF35F-2B6F-4A2C-894D-BB926AB497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6FF35F-2B6F-4A2C-894D-BB926AB497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5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6FF35F-2B6F-4A2C-894D-BB926AB497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7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6FF35F-2B6F-4A2C-894D-BB926AB497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1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AD06-F384-4E93-BC2B-B8DE08E93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2F909-C115-4D0A-ADF3-7C9FE6815745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FB7FC-E4AD-46E0-B228-3A2256907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69184-A590-4A64-AFCB-BA2EAA35FB4B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D896F-1BCA-4B15-86F2-033D999C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0538-65E7-46EA-8C9B-0CFEC4E803C8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A2129-C2A6-40C0-AE39-F39A75511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B6E8-3489-4893-8342-0020870E7AE8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D2A3-E454-4EAE-B1F8-EB0FDB879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110A-CB12-49D2-B6AB-F20272421D8D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4451-80FC-452E-A12D-33A2C9E87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61A2-4D95-4DCC-95D6-5017CD340663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9B746-8DF9-4E92-9E28-D75DBA8C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E7C8-0B80-4907-A841-620F0862C722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CAC9-371A-44E8-98C8-B64920BAB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079D1-0271-479B-AD39-2DF9619B52E4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1F945-F4EB-45F8-A79F-D20D4F3F9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1054-7E97-4CBC-ABCF-9A9A256C1B1E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97750-27D1-4AC4-8112-099AAD686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7D24-A897-43F7-AF78-40214C0DAC36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5168C-86A2-4CE1-8BC1-BCB79DFF1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3AE6D-769C-47FB-A4E0-9B2EDFAF28C8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C9472B-3EC5-494A-852E-142FADE2D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9991BF-7327-4645-9521-85F77FF02DAD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pic>
        <p:nvPicPr>
          <p:cNvPr id="1033" name="Picture 8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5575" y="5645150"/>
            <a:ext cx="2968625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5" r:id="rId2"/>
    <p:sldLayoutId id="2147483894" r:id="rId3"/>
    <p:sldLayoutId id="2147483893" r:id="rId4"/>
    <p:sldLayoutId id="2147483892" r:id="rId5"/>
    <p:sldLayoutId id="2147483891" r:id="rId6"/>
    <p:sldLayoutId id="2147483890" r:id="rId7"/>
    <p:sldLayoutId id="2147483889" r:id="rId8"/>
    <p:sldLayoutId id="2147483888" r:id="rId9"/>
    <p:sldLayoutId id="2147483887" r:id="rId10"/>
    <p:sldLayoutId id="21474838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84" charset="0"/>
        <a:buChar char="•"/>
        <a:defRPr sz="2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84" charset="0"/>
        <a:buChar char="•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Arial" pitchFamily="84" charset="0"/>
        <a:buChar char="•"/>
        <a:defRPr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Arial" pitchFamily="84" charset="0"/>
        <a:buChar char="•"/>
        <a:defRPr sz="16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C5924"/>
        </a:buClr>
        <a:buFont typeface="Arial" pitchFamily="84" charset="0"/>
        <a:buChar char="•"/>
        <a:defRPr sz="1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WeeklyIndex.cfm?WeekEnding=02-08-20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ants.nih.gov/grants/guide/pa-files/PA-13-110.html" TargetMode="External"/><Relationship Id="rId5" Type="http://schemas.openxmlformats.org/officeDocument/2006/relationships/hyperlink" Target="http://grants.nih.gov/grants/guide/rfa-files/RFA-AI-13-009.html" TargetMode="External"/><Relationship Id="rId4" Type="http://schemas.openxmlformats.org/officeDocument/2006/relationships/hyperlink" Target="http://grants.nih.gov/grants/guide/notice-files/NOT-OD-13-032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3256"/>
            <a:ext cx="7543800" cy="2593975"/>
          </a:xfrm>
        </p:spPr>
        <p:txBody>
          <a:bodyPr/>
          <a:lstStyle/>
          <a:p>
            <a:r>
              <a:rPr lang="en-US" dirty="0" smtClean="0"/>
              <a:t>Educational Grants, research and otherwise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6461760" cy="1066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John Wiecha, MD, MPH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Assistant Dean for Academic Affairs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BUSM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I Found</a:t>
            </a:r>
            <a:r>
              <a:rPr lang="en-US" dirty="0"/>
              <a:t> </a:t>
            </a:r>
            <a:r>
              <a:rPr lang="en-US" dirty="0" smtClean="0"/>
              <a:t>My Grants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9219" y="1600200"/>
            <a:ext cx="7620000" cy="4800600"/>
          </a:xfrm>
        </p:spPr>
        <p:txBody>
          <a:bodyPr/>
          <a:lstStyle/>
          <a:p>
            <a:r>
              <a:rPr lang="en-US" sz="1600" dirty="0">
                <a:solidFill>
                  <a:srgbClr val="009900"/>
                </a:solidFill>
              </a:rPr>
              <a:t>ACS research fellowship-  </a:t>
            </a:r>
            <a:r>
              <a:rPr lang="en-US" sz="1600" dirty="0" smtClean="0">
                <a:solidFill>
                  <a:srgbClr val="009900"/>
                </a:solidFill>
              </a:rPr>
              <a:t>Circulated </a:t>
            </a:r>
            <a:r>
              <a:rPr lang="en-US" sz="1600" dirty="0">
                <a:solidFill>
                  <a:srgbClr val="009900"/>
                </a:solidFill>
              </a:rPr>
              <a:t>by </a:t>
            </a:r>
            <a:r>
              <a:rPr lang="en-US" sz="1600" dirty="0" smtClean="0">
                <a:solidFill>
                  <a:srgbClr val="009900"/>
                </a:solidFill>
              </a:rPr>
              <a:t>Chair (small department at UMASS)</a:t>
            </a:r>
            <a:endParaRPr lang="en-US" sz="1600" dirty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009900"/>
                </a:solidFill>
              </a:rPr>
              <a:t> </a:t>
            </a:r>
          </a:p>
          <a:p>
            <a:r>
              <a:rPr lang="en-US" sz="1600" dirty="0">
                <a:solidFill>
                  <a:srgbClr val="009900"/>
                </a:solidFill>
              </a:rPr>
              <a:t>RWJ fellowship- </a:t>
            </a:r>
            <a:r>
              <a:rPr lang="en-US" sz="1600" dirty="0" smtClean="0">
                <a:solidFill>
                  <a:srgbClr val="009900"/>
                </a:solidFill>
              </a:rPr>
              <a:t>Chair approached me</a:t>
            </a:r>
            <a:endParaRPr lang="en-US" sz="1600" dirty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009900"/>
                </a:solidFill>
              </a:rPr>
              <a:t> </a:t>
            </a:r>
          </a:p>
          <a:p>
            <a:r>
              <a:rPr lang="en-US" sz="1600" dirty="0">
                <a:solidFill>
                  <a:srgbClr val="009900"/>
                </a:solidFill>
              </a:rPr>
              <a:t>Asian-Am health fellowship-  </a:t>
            </a:r>
            <a:r>
              <a:rPr lang="en-US" sz="1600" dirty="0" smtClean="0">
                <a:solidFill>
                  <a:srgbClr val="009900"/>
                </a:solidFill>
              </a:rPr>
              <a:t>word of mouth</a:t>
            </a:r>
            <a:endParaRPr lang="en-US" sz="1600" dirty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009900"/>
                </a:solidFill>
              </a:rPr>
              <a:t> </a:t>
            </a:r>
          </a:p>
          <a:p>
            <a:r>
              <a:rPr lang="en-US" sz="1600" dirty="0">
                <a:solidFill>
                  <a:srgbClr val="009900"/>
                </a:solidFill>
              </a:rPr>
              <a:t>HRSA x 4 cycles- </a:t>
            </a:r>
            <a:r>
              <a:rPr lang="en-US" sz="1600" dirty="0" smtClean="0">
                <a:solidFill>
                  <a:srgbClr val="009900"/>
                </a:solidFill>
              </a:rPr>
              <a:t>monitor grants.gov;   lobbyist </a:t>
            </a:r>
          </a:p>
          <a:p>
            <a:endParaRPr lang="en-US" sz="1600" dirty="0">
              <a:solidFill>
                <a:srgbClr val="009900"/>
              </a:solidFill>
            </a:endParaRPr>
          </a:p>
          <a:p>
            <a:r>
              <a:rPr lang="en-US" sz="1600" dirty="0">
                <a:solidFill>
                  <a:srgbClr val="009900"/>
                </a:solidFill>
              </a:rPr>
              <a:t>Commonwealth Fund-through chair </a:t>
            </a:r>
          </a:p>
          <a:p>
            <a:pPr>
              <a:buNone/>
            </a:pPr>
            <a:r>
              <a:rPr lang="en-US" sz="1600" dirty="0">
                <a:solidFill>
                  <a:srgbClr val="009900"/>
                </a:solidFill>
              </a:rPr>
              <a:t> </a:t>
            </a:r>
          </a:p>
          <a:p>
            <a:r>
              <a:rPr lang="en-US" sz="1600" dirty="0">
                <a:solidFill>
                  <a:srgbClr val="009900"/>
                </a:solidFill>
              </a:rPr>
              <a:t>Physicians Foundation-   word of mouth</a:t>
            </a:r>
          </a:p>
          <a:p>
            <a:endParaRPr lang="en-US" sz="1600" dirty="0" smtClean="0">
              <a:solidFill>
                <a:srgbClr val="009900"/>
              </a:solidFill>
            </a:endParaRPr>
          </a:p>
          <a:p>
            <a:r>
              <a:rPr lang="en-US" sz="1600" dirty="0" smtClean="0">
                <a:solidFill>
                  <a:srgbClr val="009900"/>
                </a:solidFill>
              </a:rPr>
              <a:t>ARRA </a:t>
            </a:r>
            <a:r>
              <a:rPr lang="en-US" sz="1600" dirty="0">
                <a:solidFill>
                  <a:srgbClr val="009900"/>
                </a:solidFill>
              </a:rPr>
              <a:t>x 2 NIH- email and word of mouth</a:t>
            </a:r>
          </a:p>
          <a:p>
            <a:pPr>
              <a:buNone/>
            </a:pPr>
            <a:endParaRPr lang="en-US" sz="1600" dirty="0">
              <a:solidFill>
                <a:srgbClr val="009900"/>
              </a:solidFill>
            </a:endParaRPr>
          </a:p>
          <a:p>
            <a:r>
              <a:rPr lang="en-US" sz="1600" dirty="0">
                <a:solidFill>
                  <a:srgbClr val="009900"/>
                </a:solidFill>
              </a:rPr>
              <a:t>WHO-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2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66" y="274638"/>
            <a:ext cx="7560733" cy="67362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Strategies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075268"/>
            <a:ext cx="3657600" cy="4521200"/>
          </a:xfrm>
        </p:spPr>
        <p:txBody>
          <a:bodyPr/>
          <a:lstStyle/>
          <a:p>
            <a:pPr>
              <a:buNone/>
            </a:pPr>
            <a:r>
              <a:rPr lang="en-US" sz="1600" i="1" dirty="0">
                <a:solidFill>
                  <a:srgbClr val="7030A0"/>
                </a:solidFill>
              </a:rPr>
              <a:t>Get experience writing </a:t>
            </a:r>
            <a:r>
              <a:rPr lang="en-US" sz="1600" i="1" dirty="0" smtClean="0">
                <a:solidFill>
                  <a:srgbClr val="7030A0"/>
                </a:solidFill>
              </a:rPr>
              <a:t>grants</a:t>
            </a:r>
            <a:endParaRPr lang="en-US" sz="1600" i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C00000"/>
                </a:solidFill>
              </a:rPr>
              <a:t>Get on grants...even if volunteer at </a:t>
            </a:r>
            <a:r>
              <a:rPr lang="en-US" sz="1600" dirty="0" smtClean="0">
                <a:solidFill>
                  <a:srgbClr val="C00000"/>
                </a:solidFill>
              </a:rPr>
              <a:t>first</a:t>
            </a:r>
            <a:endParaRPr lang="en-US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600" dirty="0"/>
              <a:t>Find a mentor  </a:t>
            </a:r>
          </a:p>
          <a:p>
            <a:pPr>
              <a:buNone/>
            </a:pPr>
            <a:r>
              <a:rPr lang="en-US" sz="1600" dirty="0">
                <a:solidFill>
                  <a:srgbClr val="92D050"/>
                </a:solidFill>
              </a:rPr>
              <a:t>Start small....</a:t>
            </a:r>
            <a:r>
              <a:rPr lang="en-US" sz="1600" dirty="0" smtClean="0">
                <a:solidFill>
                  <a:srgbClr val="92D050"/>
                </a:solidFill>
              </a:rPr>
              <a:t>pilot</a:t>
            </a:r>
            <a:endParaRPr lang="en-US" sz="1600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00B0F0"/>
                </a:solidFill>
              </a:rPr>
              <a:t>Meetings- </a:t>
            </a:r>
            <a:r>
              <a:rPr lang="en-US" sz="1600" dirty="0" smtClean="0">
                <a:solidFill>
                  <a:srgbClr val="00B0F0"/>
                </a:solidFill>
              </a:rPr>
              <a:t>present</a:t>
            </a:r>
            <a:endParaRPr lang="en-US" sz="16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7030A0"/>
                </a:solidFill>
              </a:rPr>
              <a:t>Evaluation and </a:t>
            </a:r>
            <a:r>
              <a:rPr lang="en-US" sz="1600" dirty="0" smtClean="0">
                <a:solidFill>
                  <a:srgbClr val="7030A0"/>
                </a:solidFill>
              </a:rPr>
              <a:t>publish</a:t>
            </a:r>
            <a:endParaRPr lang="en-US" sz="16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Looks for seed grants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....BU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used to have </a:t>
            </a:r>
          </a:p>
          <a:p>
            <a:pPr>
              <a:buNone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innovation grants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Stake out  an area and become expert in </a:t>
            </a:r>
            <a:endParaRPr lang="en-US" sz="1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it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...focus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is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key.  Emerging areas, content </a:t>
            </a:r>
            <a:endParaRPr lang="en-US" sz="1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or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method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Try to match to strategic plan</a:t>
            </a:r>
          </a:p>
          <a:p>
            <a:pPr>
              <a:buNone/>
            </a:pPr>
            <a:r>
              <a:rPr lang="en-US" sz="1600" dirty="0" smtClean="0">
                <a:solidFill>
                  <a:srgbClr val="009900"/>
                </a:solidFill>
              </a:rPr>
              <a:t>Consider write a review article  </a:t>
            </a:r>
            <a:endParaRPr lang="en-US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075268"/>
            <a:ext cx="3657600" cy="4521200"/>
          </a:xfrm>
        </p:spPr>
        <p:txBody>
          <a:bodyPr/>
          <a:lstStyle/>
          <a:p>
            <a:pPr>
              <a:buNone/>
            </a:pPr>
            <a:r>
              <a:rPr lang="en-US" sz="1600" dirty="0"/>
              <a:t> </a:t>
            </a:r>
          </a:p>
          <a:p>
            <a:pPr>
              <a:buNone/>
            </a:pPr>
            <a:r>
              <a:rPr lang="en-US" sz="1600" dirty="0">
                <a:solidFill>
                  <a:srgbClr val="0070C0"/>
                </a:solidFill>
              </a:rPr>
              <a:t>Get educated in educational </a:t>
            </a:r>
            <a:endParaRPr lang="en-US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theory.. expertise</a:t>
            </a:r>
            <a:r>
              <a:rPr lang="en-US" sz="1600" dirty="0">
                <a:solidFill>
                  <a:srgbClr val="0070C0"/>
                </a:solidFill>
              </a:rPr>
              <a:t> </a:t>
            </a:r>
            <a:endParaRPr lang="en-US" sz="16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  <a:latin typeface="Arial Black" pitchFamily="34" charset="0"/>
              </a:rPr>
              <a:t>Ignore </a:t>
            </a:r>
            <a:r>
              <a:rPr lang="en-US" sz="1600" dirty="0" smtClean="0">
                <a:solidFill>
                  <a:srgbClr val="FF0000"/>
                </a:solidFill>
                <a:latin typeface="Arial Black" pitchFamily="34" charset="0"/>
              </a:rPr>
              <a:t>naysayers- ARRA example</a:t>
            </a:r>
            <a:r>
              <a:rPr lang="en-US" sz="1600" dirty="0">
                <a:solidFill>
                  <a:srgbClr val="FF0000"/>
                </a:solidFill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US" sz="1600" i="1" dirty="0">
                <a:solidFill>
                  <a:srgbClr val="00B0F0"/>
                </a:solidFill>
              </a:rPr>
              <a:t>BMC-- develop office will push out, tell </a:t>
            </a:r>
            <a:endParaRPr lang="en-US" sz="1600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1600" i="1" dirty="0" smtClean="0">
                <a:solidFill>
                  <a:srgbClr val="00B0F0"/>
                </a:solidFill>
              </a:rPr>
              <a:t>colleagues</a:t>
            </a:r>
            <a:endParaRPr lang="en-US" sz="1600" i="1" dirty="0">
              <a:solidFill>
                <a:srgbClr val="00B0F0"/>
              </a:solidFill>
            </a:endParaRP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</a:rPr>
              <a:t>Hrsa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status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 smtClean="0">
                <a:solidFill>
                  <a:srgbClr val="3333FF"/>
                </a:solidFill>
              </a:rPr>
              <a:t>Write </a:t>
            </a:r>
            <a:r>
              <a:rPr lang="en-US" sz="1600" dirty="0">
                <a:solidFill>
                  <a:srgbClr val="3333FF"/>
                </a:solidFill>
              </a:rPr>
              <a:t>a good grant...often interested in </a:t>
            </a:r>
            <a:endParaRPr lang="en-US" sz="1600" dirty="0" smtClean="0">
              <a:solidFill>
                <a:srgbClr val="3333FF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3333FF"/>
                </a:solidFill>
              </a:rPr>
              <a:t>sustainability </a:t>
            </a:r>
            <a:r>
              <a:rPr lang="en-US" sz="1600" dirty="0">
                <a:solidFill>
                  <a:srgbClr val="3333FF"/>
                </a:solidFill>
              </a:rPr>
              <a:t>and dissemination,  new </a:t>
            </a:r>
            <a:endParaRPr lang="en-US" sz="1600" dirty="0" smtClean="0">
              <a:solidFill>
                <a:srgbClr val="3333FF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3333FF"/>
                </a:solidFill>
              </a:rPr>
              <a:t>models </a:t>
            </a:r>
            <a:endParaRPr lang="en-US" sz="1600" dirty="0">
              <a:solidFill>
                <a:srgbClr val="3333FF"/>
              </a:solidFill>
            </a:endParaRP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Look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for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fac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dev grants....Macy, others- </a:t>
            </a:r>
          </a:p>
          <a:p>
            <a:pPr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protected time!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267" y="262466"/>
            <a:ext cx="696806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Weekly NIH Funding Opportunities and Notices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400" dirty="0"/>
              <a:t>NIH Guide for Grants and Contracts</a:t>
            </a:r>
            <a:br>
              <a:rPr lang="en-US" sz="1400" dirty="0"/>
            </a:br>
            <a:r>
              <a:rPr lang="en-US" sz="1400" dirty="0"/>
              <a:t>February 08, 2013</a:t>
            </a:r>
            <a:br>
              <a:rPr lang="en-US" sz="1400" dirty="0"/>
            </a:br>
            <a:r>
              <a:rPr lang="en-US" sz="1400" dirty="0"/>
              <a:t>Table of Contents (TOC)</a:t>
            </a:r>
            <a:br>
              <a:rPr lang="en-US" sz="1400" dirty="0"/>
            </a:br>
            <a:r>
              <a:rPr lang="en-US" sz="1400" u="sng" dirty="0">
                <a:solidFill>
                  <a:srgbClr val="3333FF"/>
                </a:solidFill>
                <a:hlinkClick r:id="rId3"/>
              </a:rPr>
              <a:t>Web Version</a:t>
            </a:r>
            <a:r>
              <a:rPr lang="en-US" sz="1400" dirty="0">
                <a:solidFill>
                  <a:srgbClr val="3333FF"/>
                </a:solidFill>
              </a:rPr>
              <a:t/>
            </a:r>
            <a:br>
              <a:rPr lang="en-US" sz="1400" dirty="0">
                <a:solidFill>
                  <a:srgbClr val="3333FF"/>
                </a:solidFill>
              </a:rPr>
            </a:br>
            <a:r>
              <a:rPr lang="en-US" sz="1400" b="1" dirty="0"/>
              <a:t>Notices</a:t>
            </a:r>
            <a:br>
              <a:rPr lang="en-US" sz="1400" b="1" dirty="0"/>
            </a:br>
            <a:r>
              <a:rPr lang="en-US" sz="1400" dirty="0"/>
              <a:t>Notice of Participation of Additional NIH Institutes and Centers in PA-11-110 Ruth L. </a:t>
            </a:r>
            <a:r>
              <a:rPr lang="en-US" sz="1400" dirty="0" err="1"/>
              <a:t>Kirschstein</a:t>
            </a:r>
            <a:r>
              <a:rPr lang="en-US" sz="1400" dirty="0"/>
              <a:t> National Research Service Awards for Individual </a:t>
            </a:r>
            <a:r>
              <a:rPr lang="en-US" sz="1400" dirty="0" err="1"/>
              <a:t>Predoctoral</a:t>
            </a:r>
            <a:r>
              <a:rPr lang="en-US" sz="1400" dirty="0"/>
              <a:t> MD/PhD and Other Dual Doctoral Degree Fellows (Parent F30)</a:t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(NOT-OD-13-032)</a:t>
            </a:r>
            <a:r>
              <a:rPr lang="en-US" sz="1400" dirty="0"/>
              <a:t> National Institutes of Health </a:t>
            </a:r>
            <a:br>
              <a:rPr lang="en-US" sz="1400" dirty="0"/>
            </a:br>
            <a:r>
              <a:rPr lang="en-US" sz="1400" b="1" dirty="0"/>
              <a:t>Requests for Applications</a:t>
            </a:r>
            <a:br>
              <a:rPr lang="en-US" sz="1400" b="1" dirty="0"/>
            </a:br>
            <a:r>
              <a:rPr lang="en-US" sz="1400" dirty="0"/>
              <a:t>Genomic Centers for Infectious Diseases (U19)</a:t>
            </a:r>
            <a:br>
              <a:rPr lang="en-US" sz="1400" dirty="0"/>
            </a:br>
            <a:r>
              <a:rPr lang="en-US" sz="1400" u="sng" dirty="0">
                <a:hlinkClick r:id="rId5"/>
              </a:rPr>
              <a:t>(RFA-AI-13-009)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National Institute of Allergy and Infectious Diseases</a:t>
            </a:r>
            <a:br>
              <a:rPr lang="en-US" sz="1400" dirty="0"/>
            </a:br>
            <a:r>
              <a:rPr lang="en-US" sz="1400" dirty="0"/>
              <a:t>Application Receipt Date(s): June 24, 2013  </a:t>
            </a:r>
            <a:br>
              <a:rPr lang="en-US" sz="1400" dirty="0"/>
            </a:br>
            <a:r>
              <a:rPr lang="en-US" sz="1400" b="1" dirty="0"/>
              <a:t>Program Announcements</a:t>
            </a:r>
            <a:br>
              <a:rPr lang="en-US" sz="1400" b="1" dirty="0"/>
            </a:br>
            <a:r>
              <a:rPr lang="en-US" sz="1400" dirty="0"/>
              <a:t>Obesity Policy Evaluation Research (R01) </a:t>
            </a:r>
            <a:br>
              <a:rPr lang="en-US" sz="1400" dirty="0"/>
            </a:br>
            <a:r>
              <a:rPr lang="en-US" sz="1400" u="sng" dirty="0">
                <a:hlinkClick r:id="rId6"/>
              </a:rPr>
              <a:t>(PA-13-110)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National Institute of Diabetes and Digestive and Kidney Diseases</a:t>
            </a:r>
            <a:br>
              <a:rPr lang="en-US" sz="1400" dirty="0"/>
            </a:br>
            <a:r>
              <a:rPr lang="en-US" sz="1400" dirty="0"/>
              <a:t>National Cancer Institute</a:t>
            </a:r>
            <a:br>
              <a:rPr lang="en-US" sz="1400" dirty="0"/>
            </a:br>
            <a:r>
              <a:rPr lang="en-US" sz="1400" dirty="0"/>
              <a:t>National Heart, Lung, and Blood Institute</a:t>
            </a:r>
            <a:br>
              <a:rPr lang="en-US" sz="1400" dirty="0"/>
            </a:br>
            <a:r>
              <a:rPr lang="en-US" sz="1400" dirty="0"/>
              <a:t>National Institute on Aging</a:t>
            </a:r>
            <a:br>
              <a:rPr lang="en-US" sz="1400" dirty="0"/>
            </a:br>
            <a:r>
              <a:rPr lang="en-US" sz="1400" i="1" dirty="0"/>
              <a:t>Eunice Kennedy Shriver</a:t>
            </a:r>
            <a:r>
              <a:rPr lang="en-US" sz="1400" dirty="0"/>
              <a:t> National Institute of Child Health and Human Development </a:t>
            </a:r>
            <a:br>
              <a:rPr lang="en-US" sz="1400" dirty="0"/>
            </a:br>
            <a:r>
              <a:rPr lang="en-US" sz="1400" dirty="0"/>
              <a:t>Office of Behavioral and Social Science Research</a:t>
            </a:r>
            <a:br>
              <a:rPr lang="en-US" sz="1400" dirty="0"/>
            </a:br>
            <a:r>
              <a:rPr lang="en-US" sz="1400" dirty="0"/>
              <a:t>Application Receipt/Submission Date(s): Multiple dates, see announcement. 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686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Med Ed Research Funding Sources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03867"/>
            <a:ext cx="7620000" cy="4284133"/>
          </a:xfrm>
        </p:spPr>
        <p:txBody>
          <a:bodyPr/>
          <a:lstStyle/>
          <a:p>
            <a:r>
              <a:rPr lang="en-US" sz="1200" dirty="0"/>
              <a:t>Agency for Healthcare Research and Quality (AHRQ) Grants: </a:t>
            </a:r>
            <a:r>
              <a:rPr lang="en-US" sz="1200" dirty="0">
                <a:solidFill>
                  <a:srgbClr val="3366FF"/>
                </a:solidFill>
              </a:rPr>
              <a:t>http://www.ahrq.gov/fund/grantix.htm </a:t>
            </a:r>
          </a:p>
          <a:p>
            <a:r>
              <a:rPr lang="en-US" sz="1200" dirty="0"/>
              <a:t>American Association of Neurology Educational Research Grants: </a:t>
            </a:r>
            <a:r>
              <a:rPr lang="en-US" sz="1200" dirty="0">
                <a:solidFill>
                  <a:srgbClr val="3333FF"/>
                </a:solidFill>
              </a:rPr>
              <a:t>http://www.aan.com/go/education/eduresearch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smtClean="0"/>
              <a:t>  </a:t>
            </a:r>
            <a:r>
              <a:rPr lang="en-US" sz="1200" dirty="0"/>
              <a:t>(must be a member of the American Association of Neurology to apply)</a:t>
            </a:r>
          </a:p>
          <a:p>
            <a:r>
              <a:rPr lang="en-US" sz="1200" dirty="0"/>
              <a:t>Arnold P. Gold Foundation: </a:t>
            </a:r>
            <a:r>
              <a:rPr lang="en-US" sz="1200" dirty="0" smtClean="0">
                <a:solidFill>
                  <a:srgbClr val="3333FF"/>
                </a:solidFill>
              </a:rPr>
              <a:t>http</a:t>
            </a:r>
            <a:r>
              <a:rPr lang="en-US" sz="1200" dirty="0">
                <a:solidFill>
                  <a:srgbClr val="3333FF"/>
                </a:solidFill>
              </a:rPr>
              <a:t>://humanism-in-medicine.org/index.php/programs_grants </a:t>
            </a:r>
          </a:p>
          <a:p>
            <a:r>
              <a:rPr lang="en-US" sz="1200" dirty="0"/>
              <a:t>Arthur Vining Davis Foundations: </a:t>
            </a:r>
            <a:r>
              <a:rPr lang="en-US" sz="1200" dirty="0">
                <a:solidFill>
                  <a:srgbClr val="3333FF"/>
                </a:solidFill>
              </a:rPr>
              <a:t>http://www.avdf.org/FoundationsPrograms/HealthCare.aspx </a:t>
            </a:r>
          </a:p>
          <a:p>
            <a:r>
              <a:rPr lang="en-US" sz="1200" dirty="0"/>
              <a:t>Association of Professors of Gynecology and Obstetrics (</a:t>
            </a:r>
            <a:r>
              <a:rPr lang="en-US" sz="1200" dirty="0" smtClean="0"/>
              <a:t>APGO) </a:t>
            </a:r>
            <a:r>
              <a:rPr lang="en-US" sz="1200" dirty="0" smtClean="0">
                <a:solidFill>
                  <a:srgbClr val="3333FF"/>
                </a:solidFill>
              </a:rPr>
              <a:t>http</a:t>
            </a:r>
            <a:r>
              <a:rPr lang="en-US" sz="1200" dirty="0">
                <a:solidFill>
                  <a:srgbClr val="3333FF"/>
                </a:solidFill>
              </a:rPr>
              <a:t>://www.apgo.org/grantsandawards</a:t>
            </a:r>
          </a:p>
          <a:p>
            <a:r>
              <a:rPr lang="en-US" sz="1200" dirty="0"/>
              <a:t>Association for Surgical Education Foundation (an arm of the Association </a:t>
            </a:r>
          </a:p>
          <a:p>
            <a:pPr marL="0" indent="0">
              <a:buNone/>
            </a:pPr>
            <a:r>
              <a:rPr lang="en-US" sz="1200" dirty="0"/>
              <a:t>         </a:t>
            </a:r>
            <a:r>
              <a:rPr lang="en-US" sz="1200" dirty="0" smtClean="0"/>
              <a:t> </a:t>
            </a:r>
            <a:r>
              <a:rPr lang="en-US" sz="1200" dirty="0"/>
              <a:t>for Surgical Education (ASE), which awards grants in its CESERT program </a:t>
            </a:r>
          </a:p>
          <a:p>
            <a:pPr marL="0" indent="0">
              <a:buNone/>
            </a:pPr>
            <a:r>
              <a:rPr lang="en-US" sz="1200" dirty="0"/>
              <a:t>         </a:t>
            </a:r>
            <a:r>
              <a:rPr lang="en-US" sz="1200" dirty="0" smtClean="0"/>
              <a:t> </a:t>
            </a:r>
            <a:r>
              <a:rPr lang="en-US" sz="1200" dirty="0"/>
              <a:t>-- Center for Excellence in Surgical Education, Research and Training.   </a:t>
            </a:r>
          </a:p>
          <a:p>
            <a:pPr marL="0" indent="0">
              <a:buNone/>
            </a:pPr>
            <a:r>
              <a:rPr lang="en-US" sz="1200" dirty="0"/>
              <a:t>          </a:t>
            </a:r>
            <a:r>
              <a:rPr lang="en-US" sz="1200" dirty="0" smtClean="0">
                <a:solidFill>
                  <a:srgbClr val="3333FF"/>
                </a:solidFill>
              </a:rPr>
              <a:t>http</a:t>
            </a:r>
            <a:r>
              <a:rPr lang="en-US" sz="1200" dirty="0">
                <a:solidFill>
                  <a:srgbClr val="3333FF"/>
                </a:solidFill>
              </a:rPr>
              <a:t>://www.surgicaleducation.com/mc/page.do?sitePageId=28551&amp;orgId=ase </a:t>
            </a:r>
          </a:p>
          <a:p>
            <a:r>
              <a:rPr lang="en-US" sz="1200" dirty="0"/>
              <a:t>AstraZeneca Medical Education Research Grants: </a:t>
            </a:r>
            <a:r>
              <a:rPr lang="en-US" sz="1200" dirty="0" smtClean="0">
                <a:solidFill>
                  <a:srgbClr val="3333FF"/>
                </a:solidFill>
              </a:rPr>
              <a:t>http</a:t>
            </a:r>
            <a:r>
              <a:rPr lang="en-US" sz="1200" dirty="0">
                <a:solidFill>
                  <a:srgbClr val="3333FF"/>
                </a:solidFill>
              </a:rPr>
              <a:t>://www.astrazenecagrants.com/ </a:t>
            </a:r>
          </a:p>
          <a:p>
            <a:r>
              <a:rPr lang="en-US" sz="1200" dirty="0"/>
              <a:t>Fund for the Improvement of Postsecondary Education (FIPSE): </a:t>
            </a:r>
            <a:r>
              <a:rPr lang="en-US" sz="1200" dirty="0" smtClean="0">
                <a:solidFill>
                  <a:srgbClr val="3333FF"/>
                </a:solidFill>
              </a:rPr>
              <a:t>http</a:t>
            </a:r>
            <a:r>
              <a:rPr lang="en-US" sz="1200" dirty="0">
                <a:solidFill>
                  <a:srgbClr val="3333FF"/>
                </a:solidFill>
              </a:rPr>
              <a:t>://www2.ed.gov/about/offices/list/ope/fipse/index.html </a:t>
            </a:r>
          </a:p>
          <a:p>
            <a:r>
              <a:rPr lang="en-US" sz="1200" dirty="0"/>
              <a:t>George Washington Institute for Spirituality &amp; Health (</a:t>
            </a:r>
            <a:r>
              <a:rPr lang="en-US" sz="1200" dirty="0" err="1"/>
              <a:t>Gwish</a:t>
            </a:r>
            <a:r>
              <a:rPr lang="en-US" sz="1200" dirty="0" smtClean="0"/>
              <a:t>):</a:t>
            </a:r>
            <a:r>
              <a:rPr lang="en-US" sz="1200" dirty="0" smtClean="0">
                <a:solidFill>
                  <a:srgbClr val="3333FF"/>
                </a:solidFill>
              </a:rPr>
              <a:t>http</a:t>
            </a:r>
            <a:r>
              <a:rPr lang="en-US" sz="1200" dirty="0">
                <a:solidFill>
                  <a:srgbClr val="3333FF"/>
                </a:solidFill>
              </a:rPr>
              <a:t>://www.gwumc.edu/gwish/awards/index.cfm 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Henry J. Kaiser Family Foundation:</a:t>
            </a:r>
            <a:r>
              <a:rPr lang="en-US" sz="1200" dirty="0">
                <a:solidFill>
                  <a:srgbClr val="3333FF"/>
                </a:solidFill>
              </a:rPr>
              <a:t> http://www.kff.org/ </a:t>
            </a:r>
          </a:p>
          <a:p>
            <a:r>
              <a:rPr lang="en-US" sz="1200" dirty="0"/>
              <a:t>HRSA- U. S. Department of Health and Human </a:t>
            </a:r>
            <a:r>
              <a:rPr lang="en-US" sz="1200" dirty="0" smtClean="0"/>
              <a:t>Services: </a:t>
            </a:r>
            <a:r>
              <a:rPr lang="en-US" sz="1200" dirty="0" smtClean="0">
                <a:solidFill>
                  <a:srgbClr val="3333FF"/>
                </a:solidFill>
              </a:rPr>
              <a:t>http://www.hrsa.gov</a:t>
            </a:r>
            <a:endParaRPr lang="en-US" sz="1200" dirty="0"/>
          </a:p>
          <a:p>
            <a:r>
              <a:rPr lang="en-US" sz="1200" dirty="0"/>
              <a:t>Josiah Marcy, Jr. Foundation: </a:t>
            </a:r>
            <a:r>
              <a:rPr lang="en-US" sz="1200" dirty="0" smtClean="0"/>
              <a:t>National </a:t>
            </a:r>
            <a:r>
              <a:rPr lang="en-US" sz="1200" dirty="0"/>
              <a:t>Institutes of </a:t>
            </a:r>
            <a:r>
              <a:rPr lang="en-US" sz="1200" dirty="0" smtClean="0"/>
              <a:t>Health: http</a:t>
            </a:r>
            <a:r>
              <a:rPr lang="en-US" sz="1200" dirty="0" smtClean="0">
                <a:solidFill>
                  <a:srgbClr val="3333FF"/>
                </a:solidFill>
              </a:rPr>
              <a:t>://www.josiahmacyfoundation.org/apply/grant-programs</a:t>
            </a:r>
            <a:endParaRPr lang="en-US" sz="1200" dirty="0"/>
          </a:p>
          <a:p>
            <a:r>
              <a:rPr lang="en-US" sz="1200" dirty="0"/>
              <a:t>NIH NCRR Science Education Partnership Award (SEPA) (R25</a:t>
            </a:r>
            <a:r>
              <a:rPr lang="en-US" sz="1200" dirty="0" smtClean="0">
                <a:solidFill>
                  <a:srgbClr val="3333FF"/>
                </a:solidFill>
              </a:rPr>
              <a:t>):</a:t>
            </a:r>
            <a:r>
              <a:rPr lang="en-US" sz="1200" dirty="0">
                <a:solidFill>
                  <a:srgbClr val="3333FF"/>
                </a:solidFill>
              </a:rPr>
              <a:t> http://grants.nih.gov/grants/guide/pa-files/PAR-10-206.html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4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Med Ed Research Funding Sources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28533"/>
          </a:xfrm>
        </p:spPr>
        <p:txBody>
          <a:bodyPr/>
          <a:lstStyle/>
          <a:p>
            <a:r>
              <a:rPr lang="en-US" sz="1200" dirty="0"/>
              <a:t>National Institutes of </a:t>
            </a:r>
            <a:r>
              <a:rPr lang="en-US" sz="1200" dirty="0" smtClean="0"/>
              <a:t>Health: </a:t>
            </a:r>
            <a:r>
              <a:rPr lang="en-US" sz="1200" dirty="0" smtClean="0">
                <a:solidFill>
                  <a:srgbClr val="3333FF"/>
                </a:solidFill>
              </a:rPr>
              <a:t>http://grants1.nih.gov/gov/grants/index.cfm</a:t>
            </a:r>
          </a:p>
          <a:p>
            <a:r>
              <a:rPr lang="en-US" sz="1200" dirty="0"/>
              <a:t>NBME </a:t>
            </a:r>
            <a:r>
              <a:rPr lang="en-US" sz="1200" dirty="0" err="1"/>
              <a:t>Stemmler</a:t>
            </a:r>
            <a:r>
              <a:rPr lang="en-US" sz="1200" dirty="0"/>
              <a:t> Medical Education Research Fund: </a:t>
            </a:r>
            <a:r>
              <a:rPr lang="en-US" sz="1200" dirty="0" smtClean="0">
                <a:solidFill>
                  <a:srgbClr val="3333FF"/>
                </a:solidFill>
              </a:rPr>
              <a:t>http://www.nbme.org/research/stemmler.html</a:t>
            </a:r>
          </a:p>
          <a:p>
            <a:r>
              <a:rPr lang="en-US" sz="1200" dirty="0" smtClean="0"/>
              <a:t>NSF </a:t>
            </a:r>
            <a:r>
              <a:rPr lang="en-US" sz="1200" dirty="0"/>
              <a:t>Directorate for Education and Human Resources</a:t>
            </a:r>
            <a:r>
              <a:rPr lang="en-US" sz="1200" dirty="0">
                <a:solidFill>
                  <a:srgbClr val="0066FF"/>
                </a:solidFill>
              </a:rPr>
              <a:t>: </a:t>
            </a:r>
            <a:r>
              <a:rPr lang="en-US" sz="1200" dirty="0">
                <a:solidFill>
                  <a:srgbClr val="3333FF"/>
                </a:solidFill>
              </a:rPr>
              <a:t>http://www.nbme.org/research/stemmler.html </a:t>
            </a:r>
          </a:p>
          <a:p>
            <a:r>
              <a:rPr lang="en-US" sz="1200" dirty="0"/>
              <a:t>NSF Directorate for Education and Human </a:t>
            </a:r>
            <a:r>
              <a:rPr lang="en-US" sz="1200" dirty="0" smtClean="0"/>
              <a:t>Resources</a:t>
            </a:r>
            <a:r>
              <a:rPr lang="en-US" sz="1200" dirty="0"/>
              <a:t>:</a:t>
            </a:r>
            <a:r>
              <a:rPr lang="en-US" sz="1200" dirty="0" smtClean="0">
                <a:solidFill>
                  <a:srgbClr val="3333FF"/>
                </a:solidFill>
              </a:rPr>
              <a:t> http://www.nfs.gov/dir/index.jsp?org=EHR The </a:t>
            </a:r>
            <a:r>
              <a:rPr lang="en-US" sz="1200" dirty="0">
                <a:solidFill>
                  <a:srgbClr val="3333FF"/>
                </a:solidFill>
              </a:rPr>
              <a:t>PEW </a:t>
            </a:r>
            <a:r>
              <a:rPr lang="en-US" sz="1200" dirty="0"/>
              <a:t>Charitable Trust:  </a:t>
            </a:r>
            <a:r>
              <a:rPr lang="en-US" sz="1200" dirty="0">
                <a:solidFill>
                  <a:srgbClr val="3333FF"/>
                </a:solidFill>
              </a:rPr>
              <a:t>http://www.pewtrusts.com/ </a:t>
            </a:r>
          </a:p>
          <a:p>
            <a:r>
              <a:rPr lang="en-US" sz="1200" dirty="0"/>
              <a:t>Pfizer Medical Education Grants: </a:t>
            </a:r>
            <a:r>
              <a:rPr lang="en-US" sz="1200" dirty="0">
                <a:solidFill>
                  <a:srgbClr val="3333FF"/>
                </a:solidFill>
              </a:rPr>
              <a:t>http://www.pfizer.com/responsibility/grants_contributions/medical_education_grants.jsp </a:t>
            </a:r>
          </a:p>
          <a:p>
            <a:r>
              <a:rPr lang="en-US" sz="1200" dirty="0"/>
              <a:t>RSNA Foundation Radiology Education Grants</a:t>
            </a:r>
            <a:r>
              <a:rPr lang="en-US" sz="1200" dirty="0">
                <a:solidFill>
                  <a:srgbClr val="3333FF"/>
                </a:solidFill>
              </a:rPr>
              <a:t>:  </a:t>
            </a:r>
            <a:r>
              <a:rPr lang="en-US" sz="1200" dirty="0" smtClean="0">
                <a:solidFill>
                  <a:srgbClr val="3333FF"/>
                </a:solidFill>
              </a:rPr>
              <a:t>http://www.rsna.org/foundation/EducationScholarGrant.cfm           </a:t>
            </a:r>
            <a:endParaRPr lang="en-US" sz="1200" dirty="0">
              <a:solidFill>
                <a:srgbClr val="3333FF"/>
              </a:solidFill>
            </a:endParaRPr>
          </a:p>
          <a:p>
            <a:r>
              <a:rPr lang="en-US" sz="1200" dirty="0"/>
              <a:t>The Robert Wood Johnson Foundation: </a:t>
            </a:r>
            <a:r>
              <a:rPr lang="en-US" sz="1200" dirty="0">
                <a:solidFill>
                  <a:srgbClr val="3333FF"/>
                </a:solidFill>
              </a:rPr>
              <a:t>http://www.rwjf.org/index.jsp </a:t>
            </a:r>
          </a:p>
          <a:p>
            <a:r>
              <a:rPr lang="en-US" sz="1200" dirty="0"/>
              <a:t>Society for Academic Continuing Medical Education: </a:t>
            </a:r>
            <a:r>
              <a:rPr lang="en-US" sz="1200" dirty="0">
                <a:solidFill>
                  <a:srgbClr val="3333FF"/>
                </a:solidFill>
              </a:rPr>
              <a:t>http://www.sacme.org/SACME_grants </a:t>
            </a:r>
          </a:p>
          <a:p>
            <a:r>
              <a:rPr lang="en-US" sz="1200" dirty="0"/>
              <a:t>Research Grants in Continuing Medical Education</a:t>
            </a:r>
          </a:p>
          <a:p>
            <a:r>
              <a:rPr lang="en-US" sz="1200" dirty="0" err="1"/>
              <a:t>UVa</a:t>
            </a:r>
            <a:r>
              <a:rPr lang="en-US" sz="1200" dirty="0"/>
              <a:t> Academy of Distinguished Educators Medical Education Research Grants: </a:t>
            </a:r>
            <a:r>
              <a:rPr lang="en-US" sz="1200" dirty="0">
                <a:solidFill>
                  <a:srgbClr val="3333FF"/>
                </a:solidFill>
              </a:rPr>
              <a:t>http://www.medicine.virginia.edu/administration/faculty/ade/grants </a:t>
            </a:r>
          </a:p>
          <a:p>
            <a:r>
              <a:rPr lang="en-US" sz="1200" dirty="0" err="1"/>
              <a:t>UVa</a:t>
            </a:r>
            <a:r>
              <a:rPr lang="en-US" sz="1200" dirty="0"/>
              <a:t> Innovations in Graduate Medical Education Grants</a:t>
            </a:r>
            <a:r>
              <a:rPr lang="en-US" sz="1200" dirty="0" smtClean="0"/>
              <a:t>:</a:t>
            </a:r>
          </a:p>
          <a:p>
            <a:pPr marL="11430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</a:t>
            </a:r>
            <a:r>
              <a:rPr lang="en-US" sz="1200" dirty="0">
                <a:solidFill>
                  <a:srgbClr val="3333FF"/>
                </a:solidFill>
              </a:rPr>
              <a:t>http: </a:t>
            </a:r>
            <a:r>
              <a:rPr lang="en-US" sz="1200" dirty="0" smtClean="0">
                <a:solidFill>
                  <a:srgbClr val="3333FF"/>
                </a:solidFill>
              </a:rPr>
              <a:t>//www.healthsystem.virginia.edu/internet/housestaff/awardsgrants.cfm </a:t>
            </a:r>
            <a:endParaRPr lang="en-US" sz="1200" dirty="0">
              <a:solidFill>
                <a:srgbClr val="3333FF"/>
              </a:solidFill>
            </a:endParaRPr>
          </a:p>
          <a:p>
            <a:pPr marL="114300" indent="0">
              <a:buNone/>
            </a:pPr>
            <a:endParaRPr lang="en-US" sz="16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54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Q Slides Fall 2012 data CAITLIN">
  <a:themeElements>
    <a:clrScheme name="Custom 2">
      <a:dk1>
        <a:srgbClr val="000000"/>
      </a:dk1>
      <a:lt1>
        <a:srgbClr val="FFFFFF"/>
      </a:lt1>
      <a:dk2>
        <a:srgbClr val="C6003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GQ Slides Fall 2012 data CAITLIN.thmx</Template>
  <TotalTime>4272</TotalTime>
  <Words>389</Words>
  <Application>Microsoft Office PowerPoint</Application>
  <PresentationFormat>On-screen Show (4:3)</PresentationFormat>
  <Paragraphs>86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GQ Slides Fall 2012 data CAITLIN</vt:lpstr>
      <vt:lpstr>Educational Grants, research and otherwise </vt:lpstr>
      <vt:lpstr>How I Found My Grants</vt:lpstr>
      <vt:lpstr>Strategies</vt:lpstr>
      <vt:lpstr>PowerPoint Presentation</vt:lpstr>
      <vt:lpstr>Med Ed Research Funding Sources</vt:lpstr>
      <vt:lpstr>Med Ed Research Funding Sources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Masters</dc:creator>
  <cp:lastModifiedBy>Robina Moghtader Bhasin</cp:lastModifiedBy>
  <cp:revision>360</cp:revision>
  <dcterms:created xsi:type="dcterms:W3CDTF">2012-03-05T19:45:22Z</dcterms:created>
  <dcterms:modified xsi:type="dcterms:W3CDTF">2013-02-27T18:56:15Z</dcterms:modified>
</cp:coreProperties>
</file>