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1.xml" ContentType="application/vnd.openxmlformats-officedocument.drawingml.chart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621" r:id="rId3"/>
    <p:sldId id="383" r:id="rId4"/>
    <p:sldId id="391" r:id="rId5"/>
    <p:sldId id="435" r:id="rId6"/>
    <p:sldId id="437" r:id="rId7"/>
    <p:sldId id="438" r:id="rId8"/>
    <p:sldId id="439" r:id="rId9"/>
    <p:sldId id="444" r:id="rId10"/>
    <p:sldId id="445" r:id="rId11"/>
    <p:sldId id="446" r:id="rId12"/>
    <p:sldId id="447" r:id="rId13"/>
    <p:sldId id="443" r:id="rId14"/>
    <p:sldId id="449" r:id="rId15"/>
    <p:sldId id="450" r:id="rId16"/>
    <p:sldId id="453" r:id="rId17"/>
    <p:sldId id="614" r:id="rId18"/>
    <p:sldId id="457" r:id="rId19"/>
    <p:sldId id="458" r:id="rId20"/>
    <p:sldId id="459" r:id="rId21"/>
    <p:sldId id="460" r:id="rId22"/>
    <p:sldId id="461" r:id="rId23"/>
    <p:sldId id="462" r:id="rId24"/>
    <p:sldId id="463" r:id="rId25"/>
    <p:sldId id="403" r:id="rId26"/>
    <p:sldId id="479" r:id="rId27"/>
    <p:sldId id="613" r:id="rId28"/>
    <p:sldId id="481" r:id="rId29"/>
    <p:sldId id="480" r:id="rId30"/>
    <p:sldId id="470" r:id="rId31"/>
    <p:sldId id="615" r:id="rId32"/>
    <p:sldId id="474" r:id="rId33"/>
    <p:sldId id="475" r:id="rId34"/>
    <p:sldId id="616" r:id="rId35"/>
    <p:sldId id="617" r:id="rId36"/>
    <p:sldId id="619" r:id="rId37"/>
    <p:sldId id="620" r:id="rId38"/>
  </p:sldIdLst>
  <p:sldSz cx="9144000" cy="6858000" type="screen4x3"/>
  <p:notesSz cx="6858000" cy="9296400"/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  <a:srgbClr val="73ABE1"/>
    <a:srgbClr val="4992DC"/>
    <a:srgbClr val="66CC00"/>
    <a:srgbClr val="CC0000"/>
    <a:srgbClr val="FF660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4" autoAdjust="0"/>
    <p:restoredTop sz="86555" autoAdjust="0"/>
  </p:normalViewPr>
  <p:slideViewPr>
    <p:cSldViewPr>
      <p:cViewPr>
        <p:scale>
          <a:sx n="66" d="100"/>
          <a:sy n="66" d="100"/>
        </p:scale>
        <p:origin x="-1962" y="-15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44" d="100"/>
          <a:sy n="144" d="100"/>
        </p:scale>
        <p:origin x="-2160" y="-12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43015214384509"/>
          <c:y val="9.7065462753950338E-2"/>
          <c:w val="0.50345781466113415"/>
          <c:h val="0.821670428893905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669900">
                  <a:alpha val="75000"/>
                </a:srgbClr>
              </a:solidFill>
            </c:spPr>
          </c:dPt>
          <c:dPt>
            <c:idx val="1"/>
            <c:bubble3D val="0"/>
            <c:spPr>
              <a:solidFill>
                <a:srgbClr val="FF9900"/>
              </a:solidFill>
            </c:spPr>
          </c:dPt>
          <c:dPt>
            <c:idx val="2"/>
            <c:bubble3D val="0"/>
            <c:spPr>
              <a:solidFill>
                <a:srgbClr val="0070C0">
                  <a:alpha val="80000"/>
                </a:srgbClr>
              </a:solidFill>
            </c:spPr>
          </c:dPt>
          <c:dPt>
            <c:idx val="3"/>
            <c:bubble3D val="0"/>
            <c:spPr>
              <a:solidFill>
                <a:srgbClr val="C00000">
                  <a:alpha val="71000"/>
                </a:srgbClr>
              </a:solidFill>
            </c:spPr>
          </c:dPt>
          <c:dLbls>
            <c:dLbl>
              <c:idx val="0"/>
              <c:layout>
                <c:manualLayout>
                  <c:x val="-0.20978986954988835"/>
                  <c:y val="-0.141563103550735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Lecturing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60%</a:t>
                    </a:r>
                    <a:endParaRPr lang="en-US" dirty="0"/>
                  </a:p>
                </c:rich>
              </c:tx>
              <c:spPr>
                <a:noFill/>
                <a:ln w="31326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3398754260195102E-2"/>
                  <c:y val="-3.85462784133115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Student Independent Work </a:t>
                    </a:r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54036902103655E-2"/>
                  <c:y val="-9.265172336948447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Student Group Work  
15%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686449641555973E-2"/>
                  <c:y val="5.276519090774030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Other
</a:t>
                    </a:r>
                    <a:r>
                      <a:rPr lang="en-US" dirty="0" smtClean="0"/>
                      <a:t>15%</a:t>
                    </a:r>
                    <a:endParaRPr lang="en-US" dirty="0"/>
                  </a:p>
                </c:rich>
              </c:tx>
              <c:spPr>
                <a:noFill/>
                <a:ln w="31326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31326"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Lecturing</c:v>
                </c:pt>
                <c:pt idx="1">
                  <c:v>Student Independent Work</c:v>
                </c:pt>
                <c:pt idx="2">
                  <c:v>Student Group Work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66.599999999999994</c:v>
                </c:pt>
                <c:pt idx="1">
                  <c:v>8.1999999999999993</c:v>
                </c:pt>
                <c:pt idx="2">
                  <c:v>17.100000000000001</c:v>
                </c:pt>
                <c:pt idx="3">
                  <c:v>21.7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3132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22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57FA6-68DB-48D2-80DC-B41372C37F4B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58A35692-A60D-400E-827B-13F800E49BC1}">
      <dgm:prSet phldrT="[Text]"/>
      <dgm:spPr/>
      <dgm:t>
        <a:bodyPr/>
        <a:lstStyle/>
        <a:p>
          <a:r>
            <a:rPr lang="en-US"/>
            <a:t>Competencies</a:t>
          </a:r>
        </a:p>
      </dgm:t>
    </dgm:pt>
    <dgm:pt modelId="{5745D6EC-DFF3-40B9-9C88-6567192DBEE7}" type="parTrans" cxnId="{A254C6A5-4142-4453-9EF1-3623D57B6E83}">
      <dgm:prSet/>
      <dgm:spPr/>
      <dgm:t>
        <a:bodyPr/>
        <a:lstStyle/>
        <a:p>
          <a:endParaRPr lang="en-US"/>
        </a:p>
      </dgm:t>
    </dgm:pt>
    <dgm:pt modelId="{F68F9279-F96A-4CC2-87DB-004D2E08D3A8}" type="sibTrans" cxnId="{A254C6A5-4142-4453-9EF1-3623D57B6E83}">
      <dgm:prSet/>
      <dgm:spPr/>
      <dgm:t>
        <a:bodyPr/>
        <a:lstStyle/>
        <a:p>
          <a:endParaRPr lang="en-US"/>
        </a:p>
      </dgm:t>
    </dgm:pt>
    <dgm:pt modelId="{E297160E-BC8A-47CC-AF81-692797141741}">
      <dgm:prSet phldrT="[Text]"/>
      <dgm:spPr/>
      <dgm:t>
        <a:bodyPr/>
        <a:lstStyle/>
        <a:p>
          <a:r>
            <a:rPr lang="en-US"/>
            <a:t>Learning Objectives</a:t>
          </a:r>
        </a:p>
      </dgm:t>
    </dgm:pt>
    <dgm:pt modelId="{AAD3C195-5A49-4CDC-BD4F-565F44FD8D8E}" type="parTrans" cxnId="{4369FD14-4F09-4E33-B601-23F6241004E2}">
      <dgm:prSet/>
      <dgm:spPr/>
      <dgm:t>
        <a:bodyPr/>
        <a:lstStyle/>
        <a:p>
          <a:endParaRPr lang="en-US"/>
        </a:p>
      </dgm:t>
    </dgm:pt>
    <dgm:pt modelId="{55A75692-981D-40C5-B3BE-D9405686CFC6}" type="sibTrans" cxnId="{4369FD14-4F09-4E33-B601-23F6241004E2}">
      <dgm:prSet/>
      <dgm:spPr/>
      <dgm:t>
        <a:bodyPr/>
        <a:lstStyle/>
        <a:p>
          <a:endParaRPr lang="en-US"/>
        </a:p>
      </dgm:t>
    </dgm:pt>
    <dgm:pt modelId="{9CC201D5-D82C-4925-B682-B39E4AD4A609}">
      <dgm:prSet phldrT="[Text]"/>
      <dgm:spPr/>
      <dgm:t>
        <a:bodyPr/>
        <a:lstStyle/>
        <a:p>
          <a:r>
            <a:rPr lang="en-US"/>
            <a:t>Learning Activities</a:t>
          </a:r>
        </a:p>
      </dgm:t>
    </dgm:pt>
    <dgm:pt modelId="{7B3E00B8-6DD9-4CE0-AD61-5EAEFC7D3B42}" type="parTrans" cxnId="{532156E9-0506-4EBD-A870-6047607AB868}">
      <dgm:prSet/>
      <dgm:spPr/>
      <dgm:t>
        <a:bodyPr/>
        <a:lstStyle/>
        <a:p>
          <a:endParaRPr lang="en-US"/>
        </a:p>
      </dgm:t>
    </dgm:pt>
    <dgm:pt modelId="{7E231694-4760-411B-A8F6-ED39D33B02AB}" type="sibTrans" cxnId="{532156E9-0506-4EBD-A870-6047607AB868}">
      <dgm:prSet/>
      <dgm:spPr/>
      <dgm:t>
        <a:bodyPr/>
        <a:lstStyle/>
        <a:p>
          <a:endParaRPr lang="en-US"/>
        </a:p>
      </dgm:t>
    </dgm:pt>
    <dgm:pt modelId="{C5651B8F-31D8-43C3-BB0B-946E0253F6D2}" type="pres">
      <dgm:prSet presAssocID="{70857FA6-68DB-48D2-80DC-B41372C37F4B}" presName="Name0" presStyleCnt="0">
        <dgm:presLayoutVars>
          <dgm:dir/>
          <dgm:animLvl val="lvl"/>
          <dgm:resizeHandles val="exact"/>
        </dgm:presLayoutVars>
      </dgm:prSet>
      <dgm:spPr/>
    </dgm:pt>
    <dgm:pt modelId="{438AAF87-81A2-4CDE-A48E-457BCD9EF7F3}" type="pres">
      <dgm:prSet presAssocID="{58A35692-A60D-400E-827B-13F800E49BC1}" presName="Name8" presStyleCnt="0"/>
      <dgm:spPr/>
    </dgm:pt>
    <dgm:pt modelId="{E7C3C884-4006-46FA-AAB1-1FBF3C847D2A}" type="pres">
      <dgm:prSet presAssocID="{58A35692-A60D-400E-827B-13F800E49BC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FB7AD-4FCA-4A9A-94D8-23DA6A05D43F}" type="pres">
      <dgm:prSet presAssocID="{58A35692-A60D-400E-827B-13F800E49BC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E83A7-319A-4CCC-B327-9C71A1D77CB2}" type="pres">
      <dgm:prSet presAssocID="{E297160E-BC8A-47CC-AF81-692797141741}" presName="Name8" presStyleCnt="0"/>
      <dgm:spPr/>
    </dgm:pt>
    <dgm:pt modelId="{D1AABC3B-4F52-4263-9F2F-C9607F2CBA86}" type="pres">
      <dgm:prSet presAssocID="{E297160E-BC8A-47CC-AF81-69279714174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A9AA4-B762-42AB-9AF2-31A600AB147E}" type="pres">
      <dgm:prSet presAssocID="{E297160E-BC8A-47CC-AF81-6927971417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5CA58-E814-42B8-AA05-616C45214BED}" type="pres">
      <dgm:prSet presAssocID="{9CC201D5-D82C-4925-B682-B39E4AD4A609}" presName="Name8" presStyleCnt="0"/>
      <dgm:spPr/>
    </dgm:pt>
    <dgm:pt modelId="{EBAA4CF0-1670-491C-82B0-97C14708D0A3}" type="pres">
      <dgm:prSet presAssocID="{9CC201D5-D82C-4925-B682-B39E4AD4A60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564CE-3212-484E-9FD2-332BF26E98DE}" type="pres">
      <dgm:prSet presAssocID="{9CC201D5-D82C-4925-B682-B39E4AD4A6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17FC8B-8EC4-40C4-87C3-E16E038D672F}" type="presOf" srcId="{58A35692-A60D-400E-827B-13F800E49BC1}" destId="{995FB7AD-4FCA-4A9A-94D8-23DA6A05D43F}" srcOrd="1" destOrd="0" presId="urn:microsoft.com/office/officeart/2005/8/layout/pyramid1"/>
    <dgm:cxn modelId="{A254C6A5-4142-4453-9EF1-3623D57B6E83}" srcId="{70857FA6-68DB-48D2-80DC-B41372C37F4B}" destId="{58A35692-A60D-400E-827B-13F800E49BC1}" srcOrd="0" destOrd="0" parTransId="{5745D6EC-DFF3-40B9-9C88-6567192DBEE7}" sibTransId="{F68F9279-F96A-4CC2-87DB-004D2E08D3A8}"/>
    <dgm:cxn modelId="{95843EE4-01AB-44BF-9743-C5036604B682}" type="presOf" srcId="{9CC201D5-D82C-4925-B682-B39E4AD4A609}" destId="{EBAA4CF0-1670-491C-82B0-97C14708D0A3}" srcOrd="0" destOrd="0" presId="urn:microsoft.com/office/officeart/2005/8/layout/pyramid1"/>
    <dgm:cxn modelId="{4369FD14-4F09-4E33-B601-23F6241004E2}" srcId="{70857FA6-68DB-48D2-80DC-B41372C37F4B}" destId="{E297160E-BC8A-47CC-AF81-692797141741}" srcOrd="1" destOrd="0" parTransId="{AAD3C195-5A49-4CDC-BD4F-565F44FD8D8E}" sibTransId="{55A75692-981D-40C5-B3BE-D9405686CFC6}"/>
    <dgm:cxn modelId="{DEC4D086-4414-410F-A6A7-EEF1C313F295}" type="presOf" srcId="{70857FA6-68DB-48D2-80DC-B41372C37F4B}" destId="{C5651B8F-31D8-43C3-BB0B-946E0253F6D2}" srcOrd="0" destOrd="0" presId="urn:microsoft.com/office/officeart/2005/8/layout/pyramid1"/>
    <dgm:cxn modelId="{D8E91C18-30E0-4ED7-8213-CBF6A758D3B4}" type="presOf" srcId="{E297160E-BC8A-47CC-AF81-692797141741}" destId="{2EAA9AA4-B762-42AB-9AF2-31A600AB147E}" srcOrd="1" destOrd="0" presId="urn:microsoft.com/office/officeart/2005/8/layout/pyramid1"/>
    <dgm:cxn modelId="{79B26F20-C104-4BA3-8373-5A6953E00E99}" type="presOf" srcId="{9CC201D5-D82C-4925-B682-B39E4AD4A609}" destId="{565564CE-3212-484E-9FD2-332BF26E98DE}" srcOrd="1" destOrd="0" presId="urn:microsoft.com/office/officeart/2005/8/layout/pyramid1"/>
    <dgm:cxn modelId="{5FC538ED-8818-4B5D-A791-53296BEB80C6}" type="presOf" srcId="{58A35692-A60D-400E-827B-13F800E49BC1}" destId="{E7C3C884-4006-46FA-AAB1-1FBF3C847D2A}" srcOrd="0" destOrd="0" presId="urn:microsoft.com/office/officeart/2005/8/layout/pyramid1"/>
    <dgm:cxn modelId="{532156E9-0506-4EBD-A870-6047607AB868}" srcId="{70857FA6-68DB-48D2-80DC-B41372C37F4B}" destId="{9CC201D5-D82C-4925-B682-B39E4AD4A609}" srcOrd="2" destOrd="0" parTransId="{7B3E00B8-6DD9-4CE0-AD61-5EAEFC7D3B42}" sibTransId="{7E231694-4760-411B-A8F6-ED39D33B02AB}"/>
    <dgm:cxn modelId="{542099C5-D289-4DFD-BE3C-ABA0CC93AA2B}" type="presOf" srcId="{E297160E-BC8A-47CC-AF81-692797141741}" destId="{D1AABC3B-4F52-4263-9F2F-C9607F2CBA86}" srcOrd="0" destOrd="0" presId="urn:microsoft.com/office/officeart/2005/8/layout/pyramid1"/>
    <dgm:cxn modelId="{09702AF8-C2F6-4BB3-A41D-D60A48C73836}" type="presParOf" srcId="{C5651B8F-31D8-43C3-BB0B-946E0253F6D2}" destId="{438AAF87-81A2-4CDE-A48E-457BCD9EF7F3}" srcOrd="0" destOrd="0" presId="urn:microsoft.com/office/officeart/2005/8/layout/pyramid1"/>
    <dgm:cxn modelId="{8195EF7F-368C-4697-B479-F0A32EC8BCF3}" type="presParOf" srcId="{438AAF87-81A2-4CDE-A48E-457BCD9EF7F3}" destId="{E7C3C884-4006-46FA-AAB1-1FBF3C847D2A}" srcOrd="0" destOrd="0" presId="urn:microsoft.com/office/officeart/2005/8/layout/pyramid1"/>
    <dgm:cxn modelId="{9742B113-1767-4F44-B061-0D5591DDE12C}" type="presParOf" srcId="{438AAF87-81A2-4CDE-A48E-457BCD9EF7F3}" destId="{995FB7AD-4FCA-4A9A-94D8-23DA6A05D43F}" srcOrd="1" destOrd="0" presId="urn:microsoft.com/office/officeart/2005/8/layout/pyramid1"/>
    <dgm:cxn modelId="{ADC633AC-336C-438F-B695-B41DB0045FB3}" type="presParOf" srcId="{C5651B8F-31D8-43C3-BB0B-946E0253F6D2}" destId="{A60E83A7-319A-4CCC-B327-9C71A1D77CB2}" srcOrd="1" destOrd="0" presId="urn:microsoft.com/office/officeart/2005/8/layout/pyramid1"/>
    <dgm:cxn modelId="{534DBD06-D1BF-4C36-8775-38E7222FDFE6}" type="presParOf" srcId="{A60E83A7-319A-4CCC-B327-9C71A1D77CB2}" destId="{D1AABC3B-4F52-4263-9F2F-C9607F2CBA86}" srcOrd="0" destOrd="0" presId="urn:microsoft.com/office/officeart/2005/8/layout/pyramid1"/>
    <dgm:cxn modelId="{3B71CE93-ABD9-4C34-A0BF-CB88D5DCF8D9}" type="presParOf" srcId="{A60E83A7-319A-4CCC-B327-9C71A1D77CB2}" destId="{2EAA9AA4-B762-42AB-9AF2-31A600AB147E}" srcOrd="1" destOrd="0" presId="urn:microsoft.com/office/officeart/2005/8/layout/pyramid1"/>
    <dgm:cxn modelId="{3DC23EDE-4E79-4C0D-98DE-26E7E5503A82}" type="presParOf" srcId="{C5651B8F-31D8-43C3-BB0B-946E0253F6D2}" destId="{7365CA58-E814-42B8-AA05-616C45214BED}" srcOrd="2" destOrd="0" presId="urn:microsoft.com/office/officeart/2005/8/layout/pyramid1"/>
    <dgm:cxn modelId="{B9B44D6D-DDF7-408A-AD63-A5B877057FCA}" type="presParOf" srcId="{7365CA58-E814-42B8-AA05-616C45214BED}" destId="{EBAA4CF0-1670-491C-82B0-97C14708D0A3}" srcOrd="0" destOrd="0" presId="urn:microsoft.com/office/officeart/2005/8/layout/pyramid1"/>
    <dgm:cxn modelId="{8FD72E5C-DE63-4C6E-8C0C-32E6C6D35406}" type="presParOf" srcId="{7365CA58-E814-42B8-AA05-616C45214BED}" destId="{565564CE-3212-484E-9FD2-332BF26E98D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3C884-4006-46FA-AAB1-1FBF3C847D2A}">
      <dsp:nvSpPr>
        <dsp:cNvPr id="0" name=""/>
        <dsp:cNvSpPr/>
      </dsp:nvSpPr>
      <dsp:spPr>
        <a:xfrm>
          <a:off x="1789690" y="0"/>
          <a:ext cx="1789690" cy="1371600"/>
        </a:xfrm>
        <a:prstGeom prst="trapezoid">
          <a:avLst>
            <a:gd name="adj" fmla="val 65241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Competencies</a:t>
          </a:r>
        </a:p>
      </dsp:txBody>
      <dsp:txXfrm>
        <a:off x="1789690" y="0"/>
        <a:ext cx="1789690" cy="1371600"/>
      </dsp:txXfrm>
    </dsp:sp>
    <dsp:sp modelId="{D1AABC3B-4F52-4263-9F2F-C9607F2CBA86}">
      <dsp:nvSpPr>
        <dsp:cNvPr id="0" name=""/>
        <dsp:cNvSpPr/>
      </dsp:nvSpPr>
      <dsp:spPr>
        <a:xfrm>
          <a:off x="894844" y="1371600"/>
          <a:ext cx="3579380" cy="1371600"/>
        </a:xfrm>
        <a:prstGeom prst="trapezoid">
          <a:avLst>
            <a:gd name="adj" fmla="val 65241"/>
          </a:avLst>
        </a:prstGeom>
        <a:solidFill>
          <a:schemeClr val="accent1">
            <a:shade val="80000"/>
            <a:hueOff val="6129"/>
            <a:satOff val="6459"/>
            <a:lumOff val="70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Learning Objectives</a:t>
          </a:r>
        </a:p>
      </dsp:txBody>
      <dsp:txXfrm>
        <a:off x="1521236" y="1371600"/>
        <a:ext cx="2326597" cy="1371600"/>
      </dsp:txXfrm>
    </dsp:sp>
    <dsp:sp modelId="{EBAA4CF0-1670-491C-82B0-97C14708D0A3}">
      <dsp:nvSpPr>
        <dsp:cNvPr id="0" name=""/>
        <dsp:cNvSpPr/>
      </dsp:nvSpPr>
      <dsp:spPr>
        <a:xfrm>
          <a:off x="0" y="2743200"/>
          <a:ext cx="5369070" cy="1371600"/>
        </a:xfrm>
        <a:prstGeom prst="trapezoid">
          <a:avLst>
            <a:gd name="adj" fmla="val 65241"/>
          </a:avLst>
        </a:prstGeom>
        <a:solidFill>
          <a:schemeClr val="accent1">
            <a:shade val="80000"/>
            <a:hueOff val="12259"/>
            <a:satOff val="12919"/>
            <a:lumOff val="14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Learning Activities</a:t>
          </a:r>
        </a:p>
      </dsp:txBody>
      <dsp:txXfrm>
        <a:off x="939587" y="2743200"/>
        <a:ext cx="3489895" cy="1371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222FB6-9960-4A5C-919C-CCE127726B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1E8EA3-6BF3-4A10-A80D-502A548CC9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01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-128"/>
        <a:cs typeface="Osak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-128"/>
        <a:cs typeface="Osaka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-128"/>
        <a:cs typeface="Osaka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-128"/>
        <a:cs typeface="Osaka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Osaka" charset="-128"/>
        <a:cs typeface="Osaka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ABF98-9BB3-44C2-AC8A-8297CB5C7B70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83475" y="6096000"/>
            <a:ext cx="9683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0" y="-76200"/>
            <a:ext cx="9144000" cy="259080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609600" y="6172200"/>
            <a:ext cx="4664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Arial Bold" charset="0"/>
              </a:rPr>
              <a:t>Boston University</a:t>
            </a:r>
            <a:r>
              <a:rPr lang="en-US" sz="1200"/>
              <a:t> School of Public Health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706688"/>
            <a:ext cx="7772400" cy="1752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CCCCC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09613"/>
            <a:ext cx="7772400" cy="1676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565E5-B25B-4C30-A77B-516FA4B6FCA8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A1CFF1-55DE-4865-8B28-120357E356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762000"/>
            <a:ext cx="19812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62000"/>
            <a:ext cx="57912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396D1-7C60-4022-9D4A-959B3D105291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40BDF-19B6-43C6-9B48-B2071457C8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8084F-91C0-473D-A17A-205F8E821C8A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9ECE1-5710-4E89-ABCB-5890729CFE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04BAB-0152-4F88-A425-F03F01D46A4C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A3878-F113-47D1-8800-72B4C9A37C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E9881-1590-4B05-B48A-61459FE51EDE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366A1-B362-447B-8C52-E6705153D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2B285-F245-4BB3-A53A-05F1654A342D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0B522-71E2-4013-B156-E3483A785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607986-9B95-42ED-8B00-6F61BD8E4907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CE2FE-DD45-48CB-809F-541833D4E0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08858-6137-40B6-AA77-E864FF6EC734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6C0FD-C47B-40E7-B866-7210D9889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898E8-25A8-4926-8030-B2CA1AEC01D2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15D84-3932-4F85-B4C3-CAA309BB87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13D4A-0A08-4408-B4A1-22DCF56FDDED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56C4C-CE44-493F-8630-A4DF57FC9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-42863"/>
            <a:ext cx="91440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5475" y="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609600" y="1524000"/>
            <a:ext cx="792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Boston University</a:t>
            </a:r>
            <a:r>
              <a:rPr lang="en-US" sz="1200">
                <a:solidFill>
                  <a:schemeClr val="bg1"/>
                </a:solidFill>
              </a:rPr>
              <a:t> Slideshow Title Goes Here</a:t>
            </a:r>
          </a:p>
        </p:txBody>
      </p:sp>
      <p:pic>
        <p:nvPicPr>
          <p:cNvPr id="1031" name="Picture 2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483475" y="6096000"/>
            <a:ext cx="9683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23100" y="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CCCC"/>
                </a:solidFill>
              </a:defRPr>
            </a:lvl1pPr>
          </a:lstStyle>
          <a:p>
            <a:fld id="{33CEFD72-C128-49CC-ADB7-8230281A4BFF}" type="datetime1">
              <a:rPr lang="en-US"/>
              <a:pPr/>
              <a:t>3/22/2013</a:t>
            </a:fld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609600" y="6172200"/>
            <a:ext cx="4664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Arial Bold" charset="0"/>
              </a:rPr>
              <a:t>Boston University</a:t>
            </a:r>
            <a:r>
              <a:rPr lang="en-US" sz="1200"/>
              <a:t> School of Public Health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9925" y="0"/>
            <a:ext cx="85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CCCC"/>
                </a:solidFill>
              </a:defRPr>
            </a:lvl1pPr>
          </a:lstStyle>
          <a:p>
            <a:fld id="{BC72E8FA-E45B-464F-B27A-13B57CC5A2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8189913" y="76200"/>
            <a:ext cx="1587" cy="15240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8153400" cy="1676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Faculty Development </a:t>
            </a:r>
            <a:br>
              <a:rPr lang="en-US" sz="3200" dirty="0" smtClean="0"/>
            </a:br>
            <a:r>
              <a:rPr lang="en-US" sz="3200" dirty="0" smtClean="0"/>
              <a:t>Creative Teaching and Learning Strategies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52600" y="37338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/>
              <a:t>Lisa M. Sullivan</a:t>
            </a:r>
          </a:p>
          <a:p>
            <a:r>
              <a:rPr lang="en-US" sz="2000" dirty="0"/>
              <a:t>Associate Dean for Education</a:t>
            </a:r>
          </a:p>
          <a:p>
            <a:r>
              <a:rPr lang="en-US" sz="2000" dirty="0"/>
              <a:t>Professor and Chair, Department of Biostatistics</a:t>
            </a:r>
          </a:p>
          <a:p>
            <a:r>
              <a:rPr lang="en-US" sz="2000" dirty="0"/>
              <a:t>Boston University School of Public Health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2"/>
          <a:stretch>
            <a:fillRect/>
          </a:stretch>
        </p:blipFill>
        <p:spPr bwMode="auto">
          <a:xfrm>
            <a:off x="6172200" y="304800"/>
            <a:ext cx="29718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Generation X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05800" cy="3886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smtClean="0"/>
              <a:t>Independent, problem solvers</a:t>
            </a:r>
          </a:p>
          <a:p>
            <a:pPr>
              <a:spcAft>
                <a:spcPts val="600"/>
              </a:spcAft>
            </a:pPr>
            <a:r>
              <a:rPr lang="en-US" sz="2800" smtClean="0"/>
              <a:t>Ambitious, self-starters</a:t>
            </a:r>
          </a:p>
          <a:p>
            <a:pPr>
              <a:spcAft>
                <a:spcPts val="600"/>
              </a:spcAft>
            </a:pPr>
            <a:r>
              <a:rPr lang="en-US" sz="2800" smtClean="0"/>
              <a:t>Want support but do not want to be told what to do or how to do it</a:t>
            </a:r>
          </a:p>
          <a:p>
            <a:pPr>
              <a:spcAft>
                <a:spcPts val="600"/>
              </a:spcAft>
            </a:pPr>
            <a:r>
              <a:rPr lang="en-US" sz="2800" smtClean="0"/>
              <a:t>Expect instant gratification, immediate feedback</a:t>
            </a:r>
          </a:p>
          <a:p>
            <a:pPr>
              <a:spcAft>
                <a:spcPts val="600"/>
              </a:spcAft>
            </a:pPr>
            <a:r>
              <a:rPr lang="en-US" sz="2800" smtClean="0"/>
              <a:t>Know they must keep learning to be marketable</a:t>
            </a:r>
          </a:p>
          <a:p>
            <a:pPr>
              <a:spcAft>
                <a:spcPts val="600"/>
              </a:spcAft>
              <a:buFont typeface="Wingdings" pitchFamily="2" charset="2"/>
              <a:buNone/>
            </a:pPr>
            <a:endParaRPr lang="en-US" sz="280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Generation 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3886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smtClean="0"/>
              <a:t>Largest generation since baby boomers</a:t>
            </a:r>
          </a:p>
          <a:p>
            <a:pPr>
              <a:spcAft>
                <a:spcPts val="600"/>
              </a:spcAft>
            </a:pPr>
            <a:r>
              <a:rPr lang="en-US" sz="2800" smtClean="0"/>
              <a:t>Many from divorced, single parent homes but parents are extremely hands-on (“decade of the child”)</a:t>
            </a:r>
          </a:p>
          <a:p>
            <a:pPr>
              <a:spcAft>
                <a:spcPts val="600"/>
              </a:spcAft>
            </a:pPr>
            <a:r>
              <a:rPr lang="en-US" sz="2800" smtClean="0"/>
              <a:t>Overindulged, overprotected, self-absorbed</a:t>
            </a:r>
          </a:p>
          <a:p>
            <a:pPr>
              <a:spcAft>
                <a:spcPts val="600"/>
              </a:spcAft>
            </a:pPr>
            <a:r>
              <a:rPr lang="en-US" sz="2800" smtClean="0"/>
              <a:t>Technologically savvy</a:t>
            </a:r>
          </a:p>
          <a:p>
            <a:pPr>
              <a:buFont typeface="Wingdings" pitchFamily="2" charset="2"/>
              <a:buNone/>
            </a:pPr>
            <a:endParaRPr lang="en-US" sz="2800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8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3850"/>
            <a:ext cx="4495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Generation 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05800" cy="3886200"/>
          </a:xfrm>
        </p:spPr>
        <p:txBody>
          <a:bodyPr/>
          <a:lstStyle/>
          <a:p>
            <a:r>
              <a:rPr lang="en-US" sz="2800" smtClean="0"/>
              <a:t>Self-confident, entitled</a:t>
            </a:r>
          </a:p>
          <a:p>
            <a:r>
              <a:rPr lang="en-US" sz="2800" smtClean="0"/>
              <a:t>Ambitious with high expectations</a:t>
            </a:r>
          </a:p>
          <a:p>
            <a:r>
              <a:rPr lang="en-US" sz="2800" smtClean="0"/>
              <a:t>Want to know process, rules, how to get ahead</a:t>
            </a:r>
          </a:p>
          <a:p>
            <a:r>
              <a:rPr lang="en-US" sz="2800" smtClean="0"/>
              <a:t>Expect to start at the top </a:t>
            </a:r>
          </a:p>
          <a:p>
            <a:r>
              <a:rPr lang="en-US" sz="2800" smtClean="0"/>
              <a:t>Want constant and immediate feedback</a:t>
            </a:r>
          </a:p>
          <a:p>
            <a:r>
              <a:rPr lang="en-US" sz="2800" smtClean="0"/>
              <a:t>Move quickly from one thing to another </a:t>
            </a:r>
          </a:p>
          <a:p>
            <a:r>
              <a:rPr lang="en-US" sz="2800" smtClean="0"/>
              <a:t>Not as independent as Gen X (parental back-up)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98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Mixed Classrooms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229600" cy="3886200"/>
          </a:xfrm>
        </p:spPr>
        <p:txBody>
          <a:bodyPr/>
          <a:lstStyle/>
          <a:p>
            <a:pPr>
              <a:buFont typeface="Wingdings" pitchFamily="2" charset="2"/>
              <a:buNone/>
              <a:tabLst>
                <a:tab pos="1938338" algn="l"/>
                <a:tab pos="4803775" algn="l"/>
              </a:tabLst>
            </a:pPr>
            <a:r>
              <a:rPr lang="en-US" smtClean="0"/>
              <a:t>		Older Students	Younger Students</a:t>
            </a:r>
          </a:p>
          <a:p>
            <a:pPr>
              <a:buFont typeface="Wingdings" pitchFamily="2" charset="2"/>
              <a:buNone/>
              <a:tabLst>
                <a:tab pos="1938338" algn="l"/>
                <a:tab pos="4803775" algn="l"/>
              </a:tabLst>
            </a:pPr>
            <a:endParaRPr lang="en-US" smtClean="0"/>
          </a:p>
          <a:p>
            <a:pPr>
              <a:buFont typeface="Wingdings" pitchFamily="2" charset="2"/>
              <a:buNone/>
              <a:tabLst>
                <a:tab pos="1938338" algn="l"/>
                <a:tab pos="4803775" algn="l"/>
              </a:tabLst>
            </a:pPr>
            <a:r>
              <a:rPr lang="en-US" smtClean="0"/>
              <a:t>Benefits	Experienced	Technologically Savvy</a:t>
            </a:r>
          </a:p>
          <a:p>
            <a:pPr>
              <a:buFont typeface="Wingdings" pitchFamily="2" charset="2"/>
              <a:buNone/>
              <a:tabLst>
                <a:tab pos="1938338" algn="l"/>
                <a:tab pos="4803775" algn="l"/>
              </a:tabLst>
            </a:pPr>
            <a:r>
              <a:rPr lang="en-US" smtClean="0"/>
              <a:t>					</a:t>
            </a:r>
          </a:p>
          <a:p>
            <a:pPr>
              <a:buFont typeface="Wingdings" pitchFamily="2" charset="2"/>
              <a:buNone/>
              <a:tabLst>
                <a:tab pos="1938338" algn="l"/>
                <a:tab pos="4803775" algn="l"/>
              </a:tabLst>
            </a:pPr>
            <a:endParaRPr lang="en-US" smtClean="0"/>
          </a:p>
          <a:p>
            <a:pPr>
              <a:buFont typeface="Wingdings" pitchFamily="2" charset="2"/>
              <a:buNone/>
              <a:tabLst>
                <a:tab pos="1938338" algn="l"/>
                <a:tab pos="4803775" algn="l"/>
              </a:tabLst>
            </a:pPr>
            <a:r>
              <a:rPr lang="en-US" smtClean="0"/>
              <a:t>Challenges	Anxious	Lack Identity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1447800" y="502920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>
                <a:solidFill>
                  <a:srgbClr val="CD033D"/>
                </a:solidFill>
              </a:rPr>
              <a:t>Mixed classroom closer to work environment</a:t>
            </a:r>
          </a:p>
        </p:txBody>
      </p:sp>
      <p:sp>
        <p:nvSpPr>
          <p:cNvPr id="13317" name="Line 8"/>
          <p:cNvSpPr>
            <a:spLocks noChangeShapeType="1"/>
          </p:cNvSpPr>
          <p:nvPr/>
        </p:nvSpPr>
        <p:spPr bwMode="auto">
          <a:xfrm>
            <a:off x="3962400" y="3200400"/>
            <a:ext cx="1143000" cy="914400"/>
          </a:xfrm>
          <a:prstGeom prst="line">
            <a:avLst/>
          </a:prstGeom>
          <a:noFill/>
          <a:ln w="57150">
            <a:solidFill>
              <a:srgbClr val="CD033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 flipH="1">
            <a:off x="3886200" y="3200400"/>
            <a:ext cx="1143000" cy="914400"/>
          </a:xfrm>
          <a:prstGeom prst="line">
            <a:avLst/>
          </a:prstGeom>
          <a:noFill/>
          <a:ln w="57150">
            <a:solidFill>
              <a:srgbClr val="CD033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9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3317" grpId="0" animBg="1"/>
      <p:bldP spid="133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5"/>
          <a:stretch>
            <a:fillRect/>
          </a:stretch>
        </p:blipFill>
        <p:spPr bwMode="auto">
          <a:xfrm>
            <a:off x="5029200" y="304800"/>
            <a:ext cx="4114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Students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534400" cy="3886200"/>
          </a:xfrm>
        </p:spPr>
        <p:txBody>
          <a:bodyPr/>
          <a:lstStyle/>
          <a:p>
            <a:r>
              <a:rPr lang="en-US" sz="2800" smtClean="0"/>
              <a:t>Surfers and scanners – not readers and digesters</a:t>
            </a:r>
          </a:p>
          <a:p>
            <a:r>
              <a:rPr lang="en-US" sz="2800" smtClean="0"/>
              <a:t>Expect constant and immediate feedback</a:t>
            </a:r>
          </a:p>
          <a:p>
            <a:r>
              <a:rPr lang="en-US" sz="2800" smtClean="0"/>
              <a:t>Want directness over subtlety</a:t>
            </a:r>
          </a:p>
          <a:p>
            <a:r>
              <a:rPr lang="en-US" sz="2800" smtClean="0"/>
              <a:t>Technologically savvy but crave personal contact</a:t>
            </a:r>
          </a:p>
          <a:p>
            <a:r>
              <a:rPr lang="en-US" sz="2800" smtClean="0"/>
              <a:t>Always hurried – know what they want</a:t>
            </a:r>
          </a:p>
          <a:p>
            <a:r>
              <a:rPr lang="en-US" sz="2800" smtClean="0"/>
              <a:t>Want to learn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7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924800" cy="685800"/>
          </a:xfrm>
        </p:spPr>
        <p:txBody>
          <a:bodyPr/>
          <a:lstStyle/>
          <a:p>
            <a:r>
              <a:rPr lang="en-US" smtClean="0"/>
              <a:t>Our Faculty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7924800" cy="3886200"/>
          </a:xfrm>
        </p:spPr>
        <p:txBody>
          <a:bodyPr/>
          <a:lstStyle/>
          <a:p>
            <a:r>
              <a:rPr lang="en-US" sz="2800" dirty="0" smtClean="0"/>
              <a:t>Healthiest and wealthiest of generations to date</a:t>
            </a:r>
          </a:p>
          <a:p>
            <a:r>
              <a:rPr lang="en-US" sz="2800" dirty="0" smtClean="0"/>
              <a:t>Redefine traditional values</a:t>
            </a:r>
          </a:p>
          <a:p>
            <a:r>
              <a:rPr lang="en-US" sz="2800" dirty="0" smtClean="0"/>
              <a:t>Hard-working</a:t>
            </a:r>
          </a:p>
          <a:p>
            <a:r>
              <a:rPr lang="en-US" sz="2800" dirty="0" smtClean="0"/>
              <a:t>Passionate (can change the world)</a:t>
            </a:r>
          </a:p>
          <a:p>
            <a:r>
              <a:rPr lang="en-US" sz="2800" dirty="0" smtClean="0"/>
              <a:t>Believe in hierarchy – may find it difficult to adapt to more flexible arrangements</a:t>
            </a:r>
          </a:p>
          <a:p>
            <a:endParaRPr lang="en-US" sz="2800" dirty="0" smtClean="0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26314" b="6807"/>
          <a:stretch>
            <a:fillRect/>
          </a:stretch>
        </p:blipFill>
        <p:spPr bwMode="auto">
          <a:xfrm>
            <a:off x="4953000" y="381000"/>
            <a:ext cx="4038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95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924800" cy="685800"/>
          </a:xfrm>
        </p:spPr>
        <p:txBody>
          <a:bodyPr/>
          <a:lstStyle/>
          <a:p>
            <a:r>
              <a:rPr lang="en-US" smtClean="0"/>
              <a:t>How Faculty Spend In-Class Time</a:t>
            </a:r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538667"/>
              </p:ext>
            </p:extLst>
          </p:nvPr>
        </p:nvGraphicFramePr>
        <p:xfrm>
          <a:off x="381000" y="914400"/>
          <a:ext cx="8509000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48400" y="5021997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What do students retain?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33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Research has shown that it is impossible for students to absorb all of the information in a lecture (limited  short term memory)</a:t>
            </a:r>
          </a:p>
          <a:p>
            <a:r>
              <a:rPr lang="en-US" sz="2800" dirty="0" smtClean="0"/>
              <a:t>We need every student to learn – not just a few</a:t>
            </a:r>
          </a:p>
          <a:p>
            <a:r>
              <a:rPr lang="en-US" sz="2800" dirty="0" smtClean="0"/>
              <a:t>More effective approach – get students actively thinking and learning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66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Student’s Expectations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Want solid knowledge base and real-world applications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Want clear and organized presentation of material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Want to be stimulated, active and participatory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Want to know why (how does this activity, reading connect to my future career?)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Want faculty to be enthusiastic, helpful and engaged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Expect “customer service”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Want face-to-face contact but accept boundaries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Faculty’s Challenges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Time</a:t>
            </a:r>
          </a:p>
          <a:p>
            <a:pPr lvl="1"/>
            <a:r>
              <a:rPr lang="en-US" dirty="0" smtClean="0"/>
              <a:t>Keeping up with their field </a:t>
            </a:r>
          </a:p>
          <a:p>
            <a:pPr lvl="1"/>
            <a:r>
              <a:rPr lang="en-US" dirty="0" smtClean="0"/>
              <a:t>Dealing with students with varied backgrounds and skill levels</a:t>
            </a:r>
          </a:p>
          <a:p>
            <a:endParaRPr lang="en-US" sz="2800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6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Promote active learning</a:t>
            </a:r>
          </a:p>
          <a:p>
            <a:r>
              <a:rPr lang="en-US" sz="2800" dirty="0" smtClean="0"/>
              <a:t>Match student and faculty expectations</a:t>
            </a:r>
            <a:endParaRPr lang="en-US" sz="2800" dirty="0"/>
          </a:p>
          <a:p>
            <a:r>
              <a:rPr lang="en-US" sz="2800" dirty="0"/>
              <a:t>Stimulate learning in trainees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1799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886200"/>
          </a:xfrm>
        </p:spPr>
        <p:txBody>
          <a:bodyPr/>
          <a:lstStyle/>
          <a:p>
            <a:r>
              <a:rPr lang="en-US" sz="2600" smtClean="0"/>
              <a:t>We must understand learners</a:t>
            </a:r>
          </a:p>
          <a:p>
            <a:r>
              <a:rPr lang="en-US" sz="2600" smtClean="0"/>
              <a:t>Accept differences among students and between students and faculty</a:t>
            </a:r>
          </a:p>
          <a:p>
            <a:r>
              <a:rPr lang="en-US" sz="2600" smtClean="0"/>
              <a:t>Engage students in setting goals and expectations</a:t>
            </a:r>
          </a:p>
          <a:p>
            <a:r>
              <a:rPr lang="en-US" sz="2600" smtClean="0"/>
              <a:t>Be flexible, creative and try not to be surprised by anything that happens in the classroom!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9531" r="61874" b="41406"/>
          <a:stretch>
            <a:fillRect/>
          </a:stretch>
        </p:blipFill>
        <p:spPr bwMode="auto">
          <a:xfrm>
            <a:off x="4038600" y="4419600"/>
            <a:ext cx="25146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52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Problem-based learning</a:t>
            </a:r>
          </a:p>
          <a:p>
            <a:r>
              <a:rPr lang="en-US" sz="2800" dirty="0" smtClean="0"/>
              <a:t>Student-centered instruction</a:t>
            </a:r>
          </a:p>
          <a:p>
            <a:pPr marL="0" indent="0">
              <a:buNone/>
            </a:pPr>
            <a:r>
              <a:rPr lang="en-US" sz="2800" dirty="0" smtClean="0"/>
              <a:t>    (Adult learning/Adult education)</a:t>
            </a:r>
          </a:p>
          <a:p>
            <a:endParaRPr lang="en-US" sz="2800" dirty="0"/>
          </a:p>
          <a:p>
            <a:r>
              <a:rPr lang="en-US" sz="2800" dirty="0" smtClean="0"/>
              <a:t>Competency-based (outcomes-based) instruction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2656" r="39999" b="10938"/>
          <a:stretch>
            <a:fillRect/>
          </a:stretch>
        </p:blipFill>
        <p:spPr bwMode="auto">
          <a:xfrm>
            <a:off x="6629400" y="7620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28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Student-Centered Learning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Substitute active learning projects and experiences for lectures</a:t>
            </a:r>
          </a:p>
          <a:p>
            <a:r>
              <a:rPr lang="en-US" sz="2800" dirty="0" smtClean="0"/>
              <a:t>Hold students responsible for material not yet covered</a:t>
            </a:r>
          </a:p>
          <a:p>
            <a:r>
              <a:rPr lang="en-US" sz="2800" dirty="0" smtClean="0"/>
              <a:t>Assign open-ended questions and problems</a:t>
            </a:r>
          </a:p>
          <a:p>
            <a:r>
              <a:rPr lang="en-US" sz="2800" dirty="0" smtClean="0"/>
              <a:t>Use simulations, role-playing</a:t>
            </a:r>
          </a:p>
          <a:p>
            <a:r>
              <a:rPr lang="en-US" sz="2800" dirty="0" smtClean="0"/>
              <a:t>Use self-paced or cooperative (team) learning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01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Student Challenges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886200"/>
          </a:xfrm>
        </p:spPr>
        <p:txBody>
          <a:bodyPr/>
          <a:lstStyle/>
          <a:p>
            <a:r>
              <a:rPr lang="en-US" sz="2800" dirty="0" smtClean="0"/>
              <a:t>Students feel that teachers have changed the rules</a:t>
            </a:r>
          </a:p>
          <a:p>
            <a:pPr lvl="1"/>
            <a:r>
              <a:rPr lang="en-US" dirty="0" smtClean="0"/>
              <a:t>Teachers not teaching</a:t>
            </a:r>
          </a:p>
          <a:p>
            <a:pPr lvl="1"/>
            <a:r>
              <a:rPr lang="en-US" dirty="0" smtClean="0"/>
              <a:t>Paying tuition for what?</a:t>
            </a:r>
          </a:p>
          <a:p>
            <a:r>
              <a:rPr lang="en-US" sz="2800" dirty="0" smtClean="0"/>
              <a:t>Team based learning - some do not want to work in groups</a:t>
            </a:r>
          </a:p>
          <a:p>
            <a:pPr lvl="1"/>
            <a:r>
              <a:rPr lang="en-US" dirty="0" smtClean="0"/>
              <a:t>Do all members contribute equally?</a:t>
            </a:r>
          </a:p>
          <a:p>
            <a:pPr lvl="1"/>
            <a:r>
              <a:rPr lang="en-US" dirty="0" smtClean="0"/>
              <a:t>Too difficult to schedule, coordinate</a:t>
            </a:r>
          </a:p>
          <a:p>
            <a:pPr lvl="1"/>
            <a:r>
              <a:rPr lang="en-US" dirty="0" smtClean="0"/>
              <a:t>Some dominate, others hide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9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924800" cy="685800"/>
          </a:xfrm>
        </p:spPr>
        <p:txBody>
          <a:bodyPr/>
          <a:lstStyle/>
          <a:p>
            <a:r>
              <a:rPr lang="en-US" smtClean="0"/>
              <a:t>Faculty Challenges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Fear – stop lecturing &amp; lose control</a:t>
            </a:r>
          </a:p>
          <a:p>
            <a:r>
              <a:rPr lang="en-US" sz="2800" smtClean="0"/>
              <a:t>Won’t cover all of the material</a:t>
            </a:r>
          </a:p>
          <a:p>
            <a:r>
              <a:rPr lang="en-US" sz="2800" smtClean="0"/>
              <a:t>Will students do the work?</a:t>
            </a:r>
          </a:p>
          <a:p>
            <a:r>
              <a:rPr lang="en-US" sz="2800" smtClean="0"/>
              <a:t>Fair assessment of group and team work</a:t>
            </a:r>
          </a:p>
          <a:p>
            <a:r>
              <a:rPr lang="en-US" sz="2800" smtClean="0"/>
              <a:t>Repercussions of student dissatisfaction (lower ratings, etc)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9531" r="74374" b="49219"/>
          <a:stretch>
            <a:fillRect/>
          </a:stretch>
        </p:blipFill>
        <p:spPr bwMode="auto">
          <a:xfrm>
            <a:off x="6705600" y="838200"/>
            <a:ext cx="20272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23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Competencies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Defined </a:t>
            </a:r>
            <a:r>
              <a:rPr lang="en-US" sz="2800" dirty="0"/>
              <a:t>by the needs of the workforce and are the essential knowledge, skills and attitudes (KSA’s) required to achieve an acceptable level of </a:t>
            </a:r>
            <a:r>
              <a:rPr lang="en-US" sz="2800" dirty="0" smtClean="0"/>
              <a:t>performance   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chieved </a:t>
            </a:r>
            <a:r>
              <a:rPr lang="en-US" sz="2800" dirty="0"/>
              <a:t>through formal training in the classroom and through hands-on field work (e.g., capstone experience, practicum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88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05800" cy="4191000"/>
          </a:xfrm>
        </p:spPr>
        <p:txBody>
          <a:bodyPr/>
          <a:lstStyle/>
          <a:p>
            <a:r>
              <a:rPr lang="en-US" sz="2800" dirty="0"/>
              <a:t>Each competency is supported by multiple learning objectives.  </a:t>
            </a:r>
            <a:endParaRPr lang="en-US" sz="2800" dirty="0" smtClean="0"/>
          </a:p>
          <a:p>
            <a:r>
              <a:rPr lang="en-US" sz="2800" dirty="0" smtClean="0"/>
              <a:t>Learning </a:t>
            </a:r>
            <a:r>
              <a:rPr lang="en-US" sz="2800" dirty="0"/>
              <a:t>objectives for the </a:t>
            </a:r>
            <a:r>
              <a:rPr lang="en-US" sz="2800" u="sng" dirty="0"/>
              <a:t>core</a:t>
            </a:r>
            <a:r>
              <a:rPr lang="en-US" sz="2800" dirty="0"/>
              <a:t> competencies generally fall in </a:t>
            </a:r>
            <a:r>
              <a:rPr lang="en-US" sz="2800" dirty="0" smtClean="0"/>
              <a:t>lower-middle </a:t>
            </a:r>
            <a:r>
              <a:rPr lang="en-US" sz="2800" dirty="0"/>
              <a:t>cognitive domains of Bloom’s Taxonomy (knowledge, comprehension, </a:t>
            </a:r>
            <a:r>
              <a:rPr lang="en-US" sz="2800" dirty="0" smtClean="0"/>
              <a:t>application, analysis)  </a:t>
            </a:r>
          </a:p>
          <a:p>
            <a:r>
              <a:rPr lang="en-US" sz="2800" dirty="0" smtClean="0"/>
              <a:t>Concentration-specific </a:t>
            </a:r>
            <a:r>
              <a:rPr lang="en-US" sz="2800" dirty="0"/>
              <a:t>and cross-cutting (or interdisciplinary) </a:t>
            </a:r>
            <a:r>
              <a:rPr lang="en-US" sz="2800" dirty="0" smtClean="0"/>
              <a:t>objectives are more </a:t>
            </a:r>
            <a:r>
              <a:rPr lang="en-US" sz="2800" dirty="0"/>
              <a:t>complex </a:t>
            </a:r>
            <a:r>
              <a:rPr lang="en-US" sz="2800" dirty="0" smtClean="0"/>
              <a:t>and include synthesis </a:t>
            </a:r>
            <a:r>
              <a:rPr lang="en-US" sz="2800" dirty="0"/>
              <a:t>and </a:t>
            </a:r>
            <a:r>
              <a:rPr lang="en-US" sz="2800" dirty="0" smtClean="0"/>
              <a:t>evaluation</a:t>
            </a:r>
            <a:endParaRPr lang="en-US" sz="2800" dirty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Competencies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713" y="1616887"/>
            <a:ext cx="7788630" cy="4114800"/>
            <a:chOff x="-473695" y="0"/>
            <a:chExt cx="7074520" cy="3609975"/>
          </a:xfrm>
        </p:grpSpPr>
        <p:graphicFrame>
          <p:nvGraphicFramePr>
            <p:cNvPr id="9" name="Diagram 8"/>
            <p:cNvGraphicFramePr/>
            <p:nvPr/>
          </p:nvGraphicFramePr>
          <p:xfrm>
            <a:off x="1724025" y="0"/>
            <a:ext cx="4876800" cy="360997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0" name="Group 9"/>
            <p:cNvGrpSpPr/>
            <p:nvPr/>
          </p:nvGrpSpPr>
          <p:grpSpPr>
            <a:xfrm>
              <a:off x="-473695" y="453320"/>
              <a:ext cx="3959845" cy="2442280"/>
              <a:chOff x="-473695" y="-137230"/>
              <a:chExt cx="3959845" cy="2442280"/>
            </a:xfrm>
          </p:grpSpPr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-473695" y="-137230"/>
                <a:ext cx="2114550" cy="8763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Input from employers, alumni, faculty, staff </a:t>
                </a: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and students</a:t>
                </a: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1114425" y="819150"/>
                <a:ext cx="1000125" cy="14859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1114425" y="819150"/>
                <a:ext cx="1819275" cy="2762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1114425" y="247650"/>
                <a:ext cx="2371725" cy="5715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5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from Here to There….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Students </a:t>
            </a:r>
          </a:p>
          <a:p>
            <a:r>
              <a:rPr lang="en-US" dirty="0" smtClean="0"/>
              <a:t>Learn best when outcomes are clear and integrated into relevant context</a:t>
            </a:r>
          </a:p>
          <a:p>
            <a:r>
              <a:rPr lang="en-US" dirty="0" smtClean="0"/>
              <a:t>Need practical - not hypothetical  - experiences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50685" y="3421688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Competencies</a:t>
            </a:r>
          </a:p>
          <a:p>
            <a:r>
              <a:rPr lang="en-US" dirty="0" smtClean="0"/>
              <a:t>Increase relevance and accountability in curricula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44958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Challenges</a:t>
            </a:r>
          </a:p>
          <a:p>
            <a:r>
              <a:rPr lang="en-US" dirty="0" smtClean="0"/>
              <a:t>Too many competencies</a:t>
            </a:r>
          </a:p>
          <a:p>
            <a:r>
              <a:rPr lang="en-US" dirty="0" smtClean="0"/>
              <a:t>Levels vary</a:t>
            </a:r>
          </a:p>
          <a:p>
            <a:r>
              <a:rPr lang="en-US" dirty="0" smtClean="0"/>
              <a:t>Assessment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4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Define competencies</a:t>
            </a:r>
          </a:p>
          <a:p>
            <a:r>
              <a:rPr lang="en-US" sz="2800" dirty="0" smtClean="0"/>
              <a:t>Map the </a:t>
            </a:r>
            <a:r>
              <a:rPr lang="en-US" sz="2800" dirty="0"/>
              <a:t>learning objectives that support each </a:t>
            </a:r>
            <a:r>
              <a:rPr lang="en-US" sz="2800" dirty="0" smtClean="0"/>
              <a:t>competency</a:t>
            </a:r>
          </a:p>
          <a:p>
            <a:r>
              <a:rPr lang="en-US" sz="2800" dirty="0" smtClean="0"/>
              <a:t>Determine activities </a:t>
            </a:r>
            <a:r>
              <a:rPr lang="en-US" sz="2800" dirty="0"/>
              <a:t>and assessments </a:t>
            </a:r>
            <a:r>
              <a:rPr lang="en-US" sz="2800" dirty="0" smtClean="0"/>
              <a:t>that promote student learning that are </a:t>
            </a:r>
            <a:r>
              <a:rPr lang="en-US" sz="2800" b="1" u="sng" dirty="0" smtClean="0"/>
              <a:t>authentic</a:t>
            </a:r>
            <a:r>
              <a:rPr lang="en-US" sz="2800" dirty="0" smtClean="0"/>
              <a:t> </a:t>
            </a:r>
            <a:r>
              <a:rPr lang="en-US" sz="2800" dirty="0"/>
              <a:t>(i.e., scenarios reflecting what students would actually do in practice) and </a:t>
            </a:r>
            <a:r>
              <a:rPr lang="en-US" sz="2800" dirty="0" smtClean="0"/>
              <a:t>that are feasible to administer</a:t>
            </a:r>
            <a:endParaRPr lang="en-US" sz="28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30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4267200"/>
          </a:xfrm>
        </p:spPr>
        <p:txBody>
          <a:bodyPr/>
          <a:lstStyle/>
          <a:p>
            <a:r>
              <a:rPr lang="en-US" sz="2800" dirty="0" smtClean="0"/>
              <a:t>Course content - what needs to be covered (why? how?)</a:t>
            </a:r>
            <a:endParaRPr lang="en-US" sz="2800" dirty="0"/>
          </a:p>
          <a:p>
            <a:r>
              <a:rPr lang="en-US" sz="2800" dirty="0" smtClean="0"/>
              <a:t>Changing landscape</a:t>
            </a:r>
            <a:endParaRPr lang="en-US" sz="2800" dirty="0"/>
          </a:p>
          <a:p>
            <a:r>
              <a:rPr lang="en-US" sz="2800" dirty="0" smtClean="0"/>
              <a:t>Competencies (Outcomes)</a:t>
            </a:r>
            <a:endParaRPr lang="en-US" sz="2800" dirty="0"/>
          </a:p>
          <a:p>
            <a:r>
              <a:rPr lang="en-US" sz="2800" dirty="0" smtClean="0"/>
              <a:t>Making the connection (mapping)</a:t>
            </a:r>
            <a:endParaRPr lang="en-US" sz="2800" dirty="0"/>
          </a:p>
          <a:p>
            <a:r>
              <a:rPr lang="en-US" sz="2800" dirty="0" smtClean="0"/>
              <a:t>Some suggestions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8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05800" cy="685800"/>
          </a:xfrm>
        </p:spPr>
        <p:txBody>
          <a:bodyPr/>
          <a:lstStyle/>
          <a:p>
            <a:r>
              <a:rPr lang="en-US" dirty="0" smtClean="0"/>
              <a:t>Teaching Strategies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05800" cy="3657600"/>
          </a:xfrm>
        </p:spPr>
        <p:txBody>
          <a:bodyPr/>
          <a:lstStyle/>
          <a:p>
            <a:r>
              <a:rPr lang="en-US" sz="2800" dirty="0" smtClean="0"/>
              <a:t>Set context</a:t>
            </a:r>
          </a:p>
          <a:p>
            <a:r>
              <a:rPr lang="en-US" sz="2800" dirty="0" smtClean="0"/>
              <a:t>Tie topics together continually</a:t>
            </a:r>
          </a:p>
          <a:p>
            <a:r>
              <a:rPr lang="en-US" sz="2800" dirty="0" smtClean="0"/>
              <a:t>Pre-assignments </a:t>
            </a:r>
          </a:p>
          <a:p>
            <a:r>
              <a:rPr lang="en-US" sz="2800" dirty="0" smtClean="0"/>
              <a:t>In class lectures and activities</a:t>
            </a:r>
          </a:p>
          <a:p>
            <a:pPr lvl="1"/>
            <a:r>
              <a:rPr lang="en-US" dirty="0" smtClean="0"/>
              <a:t>Opportunity to practice – with feedback</a:t>
            </a:r>
          </a:p>
          <a:p>
            <a:pPr lvl="1"/>
            <a:r>
              <a:rPr lang="en-US" dirty="0" smtClean="0"/>
              <a:t>Audience response system “clickers”</a:t>
            </a:r>
          </a:p>
          <a:p>
            <a:pPr lvl="1"/>
            <a:r>
              <a:rPr lang="en-US" dirty="0" smtClean="0"/>
              <a:t>Short but realistic examples</a:t>
            </a:r>
          </a:p>
          <a:p>
            <a:r>
              <a:rPr lang="en-US" sz="2800" dirty="0" smtClean="0"/>
              <a:t>Assessments</a:t>
            </a:r>
            <a:endParaRPr lang="en-US" sz="28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19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05800" cy="685800"/>
          </a:xfrm>
        </p:spPr>
        <p:txBody>
          <a:bodyPr/>
          <a:lstStyle/>
          <a:p>
            <a:r>
              <a:rPr lang="en-US" dirty="0" smtClean="0"/>
              <a:t>Be Flexible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05800" cy="3657600"/>
          </a:xfrm>
        </p:spPr>
        <p:txBody>
          <a:bodyPr/>
          <a:lstStyle/>
          <a:p>
            <a:r>
              <a:rPr lang="en-US" sz="2800" dirty="0" smtClean="0"/>
              <a:t>Check-in</a:t>
            </a:r>
          </a:p>
          <a:p>
            <a:pPr lvl="1"/>
            <a:r>
              <a:rPr lang="en-US" dirty="0" smtClean="0"/>
              <a:t>Are students learning?</a:t>
            </a:r>
          </a:p>
          <a:p>
            <a:pPr lvl="1"/>
            <a:r>
              <a:rPr lang="en-US" dirty="0" smtClean="0"/>
              <a:t>How do you know?</a:t>
            </a:r>
          </a:p>
          <a:p>
            <a:pPr lvl="1"/>
            <a:r>
              <a:rPr lang="en-US" dirty="0" smtClean="0"/>
              <a:t>What could be improved?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14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886200"/>
          </a:xfrm>
        </p:spPr>
        <p:txBody>
          <a:bodyPr/>
          <a:lstStyle/>
          <a:p>
            <a:r>
              <a:rPr lang="en-US" sz="2800" dirty="0" smtClean="0"/>
              <a:t>Can’t satisfy everyone so mix it up!</a:t>
            </a:r>
          </a:p>
          <a:p>
            <a:r>
              <a:rPr lang="en-US" sz="2800" dirty="0" smtClean="0"/>
              <a:t>Teach to the top</a:t>
            </a:r>
          </a:p>
          <a:p>
            <a:r>
              <a:rPr lang="en-US" sz="2800" dirty="0" smtClean="0"/>
              <a:t>Use student-centered approaches</a:t>
            </a:r>
          </a:p>
          <a:p>
            <a:r>
              <a:rPr lang="en-US" sz="2800" dirty="0" smtClean="0"/>
              <a:t>Use effective technology (audience response, real examples)</a:t>
            </a:r>
          </a:p>
          <a:p>
            <a:r>
              <a:rPr lang="en-US" sz="2800" dirty="0" smtClean="0"/>
              <a:t>Consider team work, peer-to-peer exchange </a:t>
            </a:r>
          </a:p>
          <a:p>
            <a:r>
              <a:rPr lang="en-US" sz="2800" dirty="0" smtClean="0"/>
              <a:t>Stay connected</a:t>
            </a:r>
          </a:p>
          <a:p>
            <a:pPr>
              <a:buFont typeface="Wingdings" pitchFamily="2" charset="2"/>
              <a:buNone/>
            </a:pPr>
            <a:endParaRPr lang="en-US" sz="2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2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Strategies	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3124200"/>
          </a:xfrm>
        </p:spPr>
        <p:txBody>
          <a:bodyPr/>
          <a:lstStyle/>
          <a:p>
            <a:r>
              <a:rPr lang="en-US" sz="2800" dirty="0" smtClean="0"/>
              <a:t>Use different methods </a:t>
            </a:r>
          </a:p>
          <a:p>
            <a:pPr lvl="1"/>
            <a:r>
              <a:rPr lang="en-US" dirty="0" smtClean="0"/>
              <a:t>In-class</a:t>
            </a:r>
          </a:p>
          <a:p>
            <a:pPr lvl="1"/>
            <a:r>
              <a:rPr lang="en-US" dirty="0" smtClean="0"/>
              <a:t>Outside of class (must link to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    course objectives)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  <a:p>
            <a:r>
              <a:rPr lang="en-US" sz="2800" dirty="0" smtClean="0"/>
              <a:t>Encourage critical thinking and synthesis</a:t>
            </a:r>
          </a:p>
          <a:p>
            <a:r>
              <a:rPr lang="en-US" sz="2800" dirty="0" smtClean="0"/>
              <a:t>Create opportunities for reflection</a:t>
            </a:r>
          </a:p>
          <a:p>
            <a:r>
              <a:rPr lang="en-US" sz="2800" dirty="0" smtClean="0"/>
              <a:t>Pre-class “assignments”</a:t>
            </a:r>
          </a:p>
          <a:p>
            <a:pPr>
              <a:buFont typeface="Wingdings" pitchFamily="2" charset="2"/>
              <a:buNone/>
            </a:pPr>
            <a:endParaRPr lang="en-US" sz="2600" dirty="0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4999" b="2499"/>
          <a:stretch>
            <a:fillRect/>
          </a:stretch>
        </p:blipFill>
        <p:spPr bwMode="auto">
          <a:xfrm>
            <a:off x="6165850" y="457200"/>
            <a:ext cx="274955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66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The Tone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3124200"/>
          </a:xfrm>
        </p:spPr>
        <p:txBody>
          <a:bodyPr/>
          <a:lstStyle/>
          <a:p>
            <a:r>
              <a:rPr lang="en-US" sz="2800" dirty="0" smtClean="0"/>
              <a:t>Create an environment that supports learning</a:t>
            </a:r>
          </a:p>
          <a:p>
            <a:r>
              <a:rPr lang="en-US" sz="2800" dirty="0" smtClean="0"/>
              <a:t>Encourage different points of view</a:t>
            </a:r>
          </a:p>
          <a:p>
            <a:r>
              <a:rPr lang="en-US" sz="2800" dirty="0" smtClean="0"/>
              <a:t>Recognize (discuss) your own biases</a:t>
            </a:r>
          </a:p>
          <a:p>
            <a:r>
              <a:rPr lang="en-US" sz="2800" dirty="0" smtClean="0"/>
              <a:t>Maintain rigor</a:t>
            </a:r>
          </a:p>
          <a:p>
            <a:r>
              <a:rPr lang="en-US" sz="2800" dirty="0"/>
              <a:t>Excite students about content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sz="2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6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t="12649" r="42620" b="7225"/>
          <a:stretch/>
        </p:blipFill>
        <p:spPr bwMode="auto">
          <a:xfrm>
            <a:off x="0" y="0"/>
            <a:ext cx="5428343" cy="678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0" y="2286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Biostatistical</a:t>
            </a:r>
            <a:r>
              <a:rPr lang="en-US" dirty="0" smtClean="0"/>
              <a:t> skills are in 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924800" cy="1295400"/>
          </a:xfrm>
        </p:spPr>
        <p:txBody>
          <a:bodyPr/>
          <a:lstStyle/>
          <a:p>
            <a:r>
              <a:rPr lang="en-US" dirty="0" smtClean="0"/>
              <a:t>Important Questions</a:t>
            </a:r>
            <a:br>
              <a:rPr lang="en-US" dirty="0" smtClean="0"/>
            </a:br>
            <a:r>
              <a:rPr lang="en-US" dirty="0" smtClean="0"/>
              <a:t>Make Connections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077200" cy="3962400"/>
          </a:xfrm>
        </p:spPr>
        <p:txBody>
          <a:bodyPr/>
          <a:lstStyle/>
          <a:p>
            <a:r>
              <a:rPr lang="en-US" sz="2800" smtClean="0"/>
              <a:t>What are the causes, prevention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    and treatment of autism, childhood obesity, asthma, cancer, diabetes, cardiovascular disease?</a:t>
            </a:r>
          </a:p>
          <a:p>
            <a:r>
              <a:rPr lang="en-US" sz="2800" smtClean="0"/>
              <a:t>Is disease preventable with behavior change and modification of risk factors?</a:t>
            </a:r>
          </a:p>
          <a:p>
            <a:r>
              <a:rPr lang="en-US" sz="2800" smtClean="0"/>
              <a:t>Are new drugs safe and effective?</a:t>
            </a:r>
          </a:p>
          <a:p>
            <a:r>
              <a:rPr lang="en-US" sz="2800" smtClean="0"/>
              <a:t>How do genes affect health and longevity?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27083" r="67969" b="42708"/>
          <a:stretch>
            <a:fillRect/>
          </a:stretch>
        </p:blipFill>
        <p:spPr bwMode="auto">
          <a:xfrm>
            <a:off x="6248400" y="344488"/>
            <a:ext cx="27432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7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Points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3124200"/>
          </a:xfrm>
        </p:spPr>
        <p:txBody>
          <a:bodyPr/>
          <a:lstStyle/>
          <a:p>
            <a:r>
              <a:rPr lang="en-US" sz="2800" dirty="0" smtClean="0"/>
              <a:t>What are your biggest challenges in teaching?</a:t>
            </a:r>
          </a:p>
          <a:p>
            <a:r>
              <a:rPr lang="en-US" sz="2800" dirty="0" smtClean="0"/>
              <a:t>Do you have a teaching mentor?</a:t>
            </a:r>
          </a:p>
          <a:p>
            <a:r>
              <a:rPr lang="en-US" sz="2800" dirty="0" smtClean="0"/>
              <a:t>Is teaching valued by your chair, in A&amp;P decisions?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itchFamily="2" charset="2"/>
              <a:buNone/>
            </a:pPr>
            <a:endParaRPr lang="en-US" sz="26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04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</a:t>
            </a:r>
            <a:r>
              <a:rPr lang="en-US" dirty="0"/>
              <a:t>Content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24800" cy="4267200"/>
          </a:xfrm>
        </p:spPr>
        <p:txBody>
          <a:bodyPr/>
          <a:lstStyle/>
          <a:p>
            <a:r>
              <a:rPr lang="en-US" sz="2800" dirty="0" smtClean="0"/>
              <a:t>Link to desired outcomes</a:t>
            </a:r>
          </a:p>
          <a:p>
            <a:r>
              <a:rPr lang="en-US" sz="2800" dirty="0" smtClean="0"/>
              <a:t>Relate to mission, vision for School, Program, Course</a:t>
            </a:r>
          </a:p>
          <a:p>
            <a:r>
              <a:rPr lang="en-US" sz="2800" dirty="0" smtClean="0"/>
              <a:t>Ideally - defined by the needs of the workforce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2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Landscape - Students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924800" cy="3657600"/>
          </a:xfrm>
        </p:spPr>
        <p:txBody>
          <a:bodyPr/>
          <a:lstStyle/>
          <a:p>
            <a:r>
              <a:rPr lang="en-US" sz="2800" dirty="0" smtClean="0"/>
              <a:t>Age of incoming students decreasing (slowly)</a:t>
            </a:r>
          </a:p>
          <a:p>
            <a:r>
              <a:rPr lang="en-US" sz="2800" dirty="0" smtClean="0"/>
              <a:t>Faculty aging</a:t>
            </a:r>
          </a:p>
          <a:p>
            <a:r>
              <a:rPr lang="en-US" sz="2800" dirty="0" smtClean="0"/>
              <a:t>Economic and other pressures</a:t>
            </a:r>
          </a:p>
          <a:p>
            <a:pPr lvl="1"/>
            <a:r>
              <a:rPr lang="en-US" dirty="0" smtClean="0"/>
              <a:t>Value of education</a:t>
            </a:r>
          </a:p>
          <a:p>
            <a:pPr lvl="1"/>
            <a:r>
              <a:rPr lang="en-US" dirty="0" smtClean="0"/>
              <a:t>Encourage changes in careers later in life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	Varied classrooms</a:t>
            </a:r>
          </a:p>
          <a:p>
            <a:pPr>
              <a:buFont typeface="Wingdings" pitchFamily="2" charset="2"/>
              <a:buNone/>
            </a:pPr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2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924800" cy="685800"/>
          </a:xfrm>
        </p:spPr>
        <p:txBody>
          <a:bodyPr/>
          <a:lstStyle/>
          <a:p>
            <a:r>
              <a:rPr lang="en-US" smtClean="0"/>
              <a:t>Definitions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Generation			  Years Born	       Age Today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GI Generation		    1900-1924	 	85-109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Silent generation		    1925-1945		64-84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Baby Boomers		    1946-1964 	45-63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Generation X			    1965-1979 	30-44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Millennials or Generation Y    1980-2000 	  9-29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9220" name="Line 62"/>
          <p:cNvSpPr>
            <a:spLocks noChangeShapeType="1"/>
          </p:cNvSpPr>
          <p:nvPr/>
        </p:nvSpPr>
        <p:spPr bwMode="auto">
          <a:xfrm>
            <a:off x="685800" y="24384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21094" r="81250" b="64063"/>
          <a:stretch>
            <a:fillRect/>
          </a:stretch>
        </p:blipFill>
        <p:spPr bwMode="auto">
          <a:xfrm>
            <a:off x="5486400" y="533400"/>
            <a:ext cx="16764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69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Schools</a:t>
            </a: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2209800" y="2057400"/>
            <a:ext cx="685800" cy="3048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2209800" y="5105400"/>
            <a:ext cx="6858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5334000" y="3733800"/>
            <a:ext cx="685800" cy="2133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5334000" y="2438400"/>
            <a:ext cx="685800" cy="1295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5334000" y="2057400"/>
            <a:ext cx="6858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248" name="Text Box 13"/>
          <p:cNvSpPr txBox="1">
            <a:spLocks noChangeArrowheads="1"/>
          </p:cNvSpPr>
          <p:nvPr/>
        </p:nvSpPr>
        <p:spPr bwMode="auto">
          <a:xfrm>
            <a:off x="1981200" y="16002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Faculty                         Students</a:t>
            </a:r>
          </a:p>
        </p:txBody>
      </p:sp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7086600" y="1981200"/>
            <a:ext cx="140493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Osaka"/>
                <a:cs typeface="Osaka"/>
              </a:defRPr>
            </a:lvl9pPr>
          </a:lstStyle>
          <a:p>
            <a:r>
              <a:rPr lang="en-US"/>
              <a:t>Boomers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Gen X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Gen Y</a:t>
            </a:r>
          </a:p>
          <a:p>
            <a:endParaRPr lang="en-US"/>
          </a:p>
        </p:txBody>
      </p:sp>
      <p:sp>
        <p:nvSpPr>
          <p:cNvPr id="10250" name="Line 15"/>
          <p:cNvSpPr>
            <a:spLocks noChangeShapeType="1"/>
          </p:cNvSpPr>
          <p:nvPr/>
        </p:nvSpPr>
        <p:spPr bwMode="auto">
          <a:xfrm flipH="1">
            <a:off x="6172200" y="2209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6"/>
          <p:cNvSpPr>
            <a:spLocks noChangeShapeType="1"/>
          </p:cNvSpPr>
          <p:nvPr/>
        </p:nvSpPr>
        <p:spPr bwMode="auto">
          <a:xfrm flipH="1">
            <a:off x="6172200" y="3276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7"/>
          <p:cNvSpPr>
            <a:spLocks noChangeShapeType="1"/>
          </p:cNvSpPr>
          <p:nvPr/>
        </p:nvSpPr>
        <p:spPr bwMode="auto">
          <a:xfrm flipH="1">
            <a:off x="6172200" y="4419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Backdrop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5486400" cy="3581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Life experiences impact the way people learn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Challenge for faculty to be effective in teaching and to make teaching and learning </a:t>
            </a:r>
            <a:r>
              <a:rPr lang="en-US" sz="2800" i="1" u="sng" dirty="0" smtClean="0"/>
              <a:t>relevant</a:t>
            </a:r>
          </a:p>
          <a:p>
            <a:endParaRPr lang="en-US" sz="2800" dirty="0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2656" r="76250" b="42969"/>
          <a:stretch>
            <a:fillRect/>
          </a:stretch>
        </p:blipFill>
        <p:spPr bwMode="auto">
          <a:xfrm>
            <a:off x="5810250" y="1524000"/>
            <a:ext cx="3028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9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Generation X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800" smtClean="0"/>
              <a:t>“Latchkey” kids – both parents working</a:t>
            </a:r>
          </a:p>
          <a:p>
            <a:pPr>
              <a:spcAft>
                <a:spcPts val="600"/>
              </a:spcAft>
            </a:pPr>
            <a:r>
              <a:rPr lang="en-US" sz="2800" smtClean="0"/>
              <a:t>Many from single parent homes</a:t>
            </a:r>
          </a:p>
          <a:p>
            <a:pPr>
              <a:spcAft>
                <a:spcPts val="600"/>
              </a:spcAft>
            </a:pPr>
            <a:r>
              <a:rPr lang="en-US" sz="2800" smtClean="0"/>
              <a:t>Technologically savvy</a:t>
            </a:r>
          </a:p>
          <a:p>
            <a:pPr>
              <a:spcAft>
                <a:spcPts val="600"/>
              </a:spcAft>
            </a:pPr>
            <a:r>
              <a:rPr lang="en-US" sz="2800" smtClean="0"/>
              <a:t>Grew up with corporate downsizing and layoffs, fewer career opportunities</a:t>
            </a:r>
          </a:p>
          <a:p>
            <a:pPr>
              <a:spcAft>
                <a:spcPts val="600"/>
              </a:spcAft>
              <a:buFont typeface="Wingdings" pitchFamily="2" charset="2"/>
              <a:buNone/>
            </a:pPr>
            <a:endParaRPr lang="en-US" sz="280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7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4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-128"/>
            <a:cs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-128"/>
            <a:cs typeface="Osak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1682</TotalTime>
  <Words>1118</Words>
  <Application>Microsoft Office PowerPoint</Application>
  <PresentationFormat>On-screen Show (4:3)</PresentationFormat>
  <Paragraphs>222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Blank Presentation</vt:lpstr>
      <vt:lpstr>Faculty Development  Creative Teaching and Learning Strategies</vt:lpstr>
      <vt:lpstr>Learning Objectives</vt:lpstr>
      <vt:lpstr>Outline</vt:lpstr>
      <vt:lpstr>Course Content</vt:lpstr>
      <vt:lpstr>Changing Landscape - Students</vt:lpstr>
      <vt:lpstr>Definitions</vt:lpstr>
      <vt:lpstr>Our Schools</vt:lpstr>
      <vt:lpstr>Backdrop</vt:lpstr>
      <vt:lpstr>Generation X</vt:lpstr>
      <vt:lpstr>Generation X</vt:lpstr>
      <vt:lpstr>Generation Y</vt:lpstr>
      <vt:lpstr>Generation Y</vt:lpstr>
      <vt:lpstr>Mixed Classrooms</vt:lpstr>
      <vt:lpstr>Our Students</vt:lpstr>
      <vt:lpstr>Our Faculty</vt:lpstr>
      <vt:lpstr>How Faculty Spend In-Class Time</vt:lpstr>
      <vt:lpstr>Lecturing</vt:lpstr>
      <vt:lpstr>Student’s Expectations</vt:lpstr>
      <vt:lpstr>Faculty’s Challenges</vt:lpstr>
      <vt:lpstr>Strategies</vt:lpstr>
      <vt:lpstr>Strategies</vt:lpstr>
      <vt:lpstr>Student-Centered Learning</vt:lpstr>
      <vt:lpstr>Student Challenges</vt:lpstr>
      <vt:lpstr>Faculty Challenges</vt:lpstr>
      <vt:lpstr>Competencies</vt:lpstr>
      <vt:lpstr>Competencies</vt:lpstr>
      <vt:lpstr>Competencies</vt:lpstr>
      <vt:lpstr>Getting from Here to There….</vt:lpstr>
      <vt:lpstr>Course Design</vt:lpstr>
      <vt:lpstr>Teaching Strategies</vt:lpstr>
      <vt:lpstr>Be Flexible</vt:lpstr>
      <vt:lpstr>Summary</vt:lpstr>
      <vt:lpstr>Strategies </vt:lpstr>
      <vt:lpstr>Set The Tone</vt:lpstr>
      <vt:lpstr>PowerPoint Presentation</vt:lpstr>
      <vt:lpstr>Important Questions Make Connections</vt:lpstr>
      <vt:lpstr>Discussion Points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Robina Moghtader Bhasin</cp:lastModifiedBy>
  <cp:revision>145</cp:revision>
  <cp:lastPrinted>2013-03-05T14:25:12Z</cp:lastPrinted>
  <dcterms:created xsi:type="dcterms:W3CDTF">2008-01-28T19:49:47Z</dcterms:created>
  <dcterms:modified xsi:type="dcterms:W3CDTF">2013-03-22T21:03:07Z</dcterms:modified>
</cp:coreProperties>
</file>