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7" r:id="rId1"/>
  </p:sldMasterIdLst>
  <p:notesMasterIdLst>
    <p:notesMasterId r:id="rId38"/>
  </p:notesMasterIdLst>
  <p:handoutMasterIdLst>
    <p:handoutMasterId r:id="rId39"/>
  </p:handoutMasterIdLst>
  <p:sldIdLst>
    <p:sldId id="256" r:id="rId2"/>
    <p:sldId id="262" r:id="rId3"/>
    <p:sldId id="291" r:id="rId4"/>
    <p:sldId id="309" r:id="rId5"/>
    <p:sldId id="257" r:id="rId6"/>
    <p:sldId id="316" r:id="rId7"/>
    <p:sldId id="279" r:id="rId8"/>
    <p:sldId id="315" r:id="rId9"/>
    <p:sldId id="259" r:id="rId10"/>
    <p:sldId id="313" r:id="rId11"/>
    <p:sldId id="260" r:id="rId12"/>
    <p:sldId id="329" r:id="rId13"/>
    <p:sldId id="320" r:id="rId14"/>
    <p:sldId id="294" r:id="rId15"/>
    <p:sldId id="321" r:id="rId16"/>
    <p:sldId id="292" r:id="rId17"/>
    <p:sldId id="314" r:id="rId18"/>
    <p:sldId id="308" r:id="rId19"/>
    <p:sldId id="289" r:id="rId20"/>
    <p:sldId id="264" r:id="rId21"/>
    <p:sldId id="322" r:id="rId22"/>
    <p:sldId id="284" r:id="rId23"/>
    <p:sldId id="319" r:id="rId24"/>
    <p:sldId id="295" r:id="rId25"/>
    <p:sldId id="283" r:id="rId26"/>
    <p:sldId id="282" r:id="rId27"/>
    <p:sldId id="266" r:id="rId28"/>
    <p:sldId id="327" r:id="rId29"/>
    <p:sldId id="328" r:id="rId30"/>
    <p:sldId id="331" r:id="rId31"/>
    <p:sldId id="293" r:id="rId32"/>
    <p:sldId id="273" r:id="rId33"/>
    <p:sldId id="290" r:id="rId34"/>
    <p:sldId id="277" r:id="rId35"/>
    <p:sldId id="275" r:id="rId36"/>
    <p:sldId id="330" r:id="rId37"/>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ＭＳ Ｐゴシック" pitchFamily="-106" charset="-128"/>
        <a:cs typeface="+mn-cs"/>
      </a:defRPr>
    </a:lvl1pPr>
    <a:lvl2pPr marL="457200" algn="l" rtl="0" fontAlgn="base">
      <a:spcBef>
        <a:spcPct val="0"/>
      </a:spcBef>
      <a:spcAft>
        <a:spcPct val="0"/>
      </a:spcAft>
      <a:defRPr kern="1200">
        <a:solidFill>
          <a:schemeClr val="tx1"/>
        </a:solidFill>
        <a:latin typeface="Arial" charset="0"/>
        <a:ea typeface="ＭＳ Ｐゴシック" pitchFamily="-106" charset="-128"/>
        <a:cs typeface="+mn-cs"/>
      </a:defRPr>
    </a:lvl2pPr>
    <a:lvl3pPr marL="914400" algn="l" rtl="0" fontAlgn="base">
      <a:spcBef>
        <a:spcPct val="0"/>
      </a:spcBef>
      <a:spcAft>
        <a:spcPct val="0"/>
      </a:spcAft>
      <a:defRPr kern="1200">
        <a:solidFill>
          <a:schemeClr val="tx1"/>
        </a:solidFill>
        <a:latin typeface="Arial" charset="0"/>
        <a:ea typeface="ＭＳ Ｐゴシック" pitchFamily="-106" charset="-128"/>
        <a:cs typeface="+mn-cs"/>
      </a:defRPr>
    </a:lvl3pPr>
    <a:lvl4pPr marL="1371600" algn="l" rtl="0" fontAlgn="base">
      <a:spcBef>
        <a:spcPct val="0"/>
      </a:spcBef>
      <a:spcAft>
        <a:spcPct val="0"/>
      </a:spcAft>
      <a:defRPr kern="1200">
        <a:solidFill>
          <a:schemeClr val="tx1"/>
        </a:solidFill>
        <a:latin typeface="Arial" charset="0"/>
        <a:ea typeface="ＭＳ Ｐゴシック" pitchFamily="-106" charset="-128"/>
        <a:cs typeface="+mn-cs"/>
      </a:defRPr>
    </a:lvl4pPr>
    <a:lvl5pPr marL="1828800" algn="l" rtl="0" fontAlgn="base">
      <a:spcBef>
        <a:spcPct val="0"/>
      </a:spcBef>
      <a:spcAft>
        <a:spcPct val="0"/>
      </a:spcAft>
      <a:defRPr kern="1200">
        <a:solidFill>
          <a:schemeClr val="tx1"/>
        </a:solidFill>
        <a:latin typeface="Arial" charset="0"/>
        <a:ea typeface="ＭＳ Ｐゴシック" pitchFamily="-106" charset="-128"/>
        <a:cs typeface="+mn-cs"/>
      </a:defRPr>
    </a:lvl5pPr>
    <a:lvl6pPr marL="2286000" algn="l" defTabSz="914400" rtl="0" eaLnBrk="1" latinLnBrk="0" hangingPunct="1">
      <a:defRPr kern="1200">
        <a:solidFill>
          <a:schemeClr val="tx1"/>
        </a:solidFill>
        <a:latin typeface="Arial" charset="0"/>
        <a:ea typeface="ＭＳ Ｐゴシック" pitchFamily="-106" charset="-128"/>
        <a:cs typeface="+mn-cs"/>
      </a:defRPr>
    </a:lvl6pPr>
    <a:lvl7pPr marL="2743200" algn="l" defTabSz="914400" rtl="0" eaLnBrk="1" latinLnBrk="0" hangingPunct="1">
      <a:defRPr kern="1200">
        <a:solidFill>
          <a:schemeClr val="tx1"/>
        </a:solidFill>
        <a:latin typeface="Arial" charset="0"/>
        <a:ea typeface="ＭＳ Ｐゴシック" pitchFamily="-106" charset="-128"/>
        <a:cs typeface="+mn-cs"/>
      </a:defRPr>
    </a:lvl7pPr>
    <a:lvl8pPr marL="3200400" algn="l" defTabSz="914400" rtl="0" eaLnBrk="1" latinLnBrk="0" hangingPunct="1">
      <a:defRPr kern="1200">
        <a:solidFill>
          <a:schemeClr val="tx1"/>
        </a:solidFill>
        <a:latin typeface="Arial" charset="0"/>
        <a:ea typeface="ＭＳ Ｐゴシック" pitchFamily="-106" charset="-128"/>
        <a:cs typeface="+mn-cs"/>
      </a:defRPr>
    </a:lvl8pPr>
    <a:lvl9pPr marL="3657600" algn="l" defTabSz="914400" rtl="0" eaLnBrk="1" latinLnBrk="0" hangingPunct="1">
      <a:defRPr kern="1200">
        <a:solidFill>
          <a:schemeClr val="tx1"/>
        </a:solidFill>
        <a:latin typeface="Arial" charset="0"/>
        <a:ea typeface="ＭＳ Ｐゴシック" pitchFamily="-106"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1" autoAdjust="0"/>
    <p:restoredTop sz="81042" autoAdjust="0"/>
  </p:normalViewPr>
  <p:slideViewPr>
    <p:cSldViewPr>
      <p:cViewPr>
        <p:scale>
          <a:sx n="60" d="100"/>
          <a:sy n="60" d="100"/>
        </p:scale>
        <p:origin x="-1770" y="-3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20" d="100"/>
        <a:sy n="120" d="100"/>
      </p:scale>
      <p:origin x="0" y="12027"/>
    </p:cViewPr>
  </p:sorterViewPr>
  <p:notesViewPr>
    <p:cSldViewPr>
      <p:cViewPr varScale="1">
        <p:scale>
          <a:sx n="84" d="100"/>
          <a:sy n="84" d="100"/>
        </p:scale>
        <p:origin x="-1932" y="-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318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a:latin typeface="Times New Roman" pitchFamily="18" charset="0"/>
              </a:defRPr>
            </a:lvl1pPr>
          </a:lstStyle>
          <a:p>
            <a:endParaRPr lang="en-US"/>
          </a:p>
        </p:txBody>
      </p:sp>
      <p:sp>
        <p:nvSpPr>
          <p:cNvPr id="93187"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latin typeface="Times New Roman" pitchFamily="18" charset="0"/>
              </a:defRPr>
            </a:lvl1pPr>
          </a:lstStyle>
          <a:p>
            <a:fld id="{5B9CC85D-4E1C-4A98-904D-9C2DA5680735}" type="datetime1">
              <a:rPr lang="en-US"/>
              <a:pPr/>
              <a:t>3/8/2012</a:t>
            </a:fld>
            <a:endParaRPr lang="en-US"/>
          </a:p>
        </p:txBody>
      </p:sp>
      <p:sp>
        <p:nvSpPr>
          <p:cNvPr id="93188"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latin typeface="Times New Roman" pitchFamily="18" charset="0"/>
              </a:defRPr>
            </a:lvl1pPr>
          </a:lstStyle>
          <a:p>
            <a:endParaRPr lang="en-US"/>
          </a:p>
        </p:txBody>
      </p:sp>
      <p:sp>
        <p:nvSpPr>
          <p:cNvPr id="93189"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latin typeface="Times New Roman" pitchFamily="18" charset="0"/>
              </a:defRPr>
            </a:lvl1pPr>
          </a:lstStyle>
          <a:p>
            <a:fld id="{B99D374C-786A-453D-9E89-3D0DAC2466EA}" type="slidenum">
              <a:rPr lang="en-US"/>
              <a:pPr/>
              <a:t>‹#›</a:t>
            </a:fld>
            <a:endParaRPr lang="en-US"/>
          </a:p>
        </p:txBody>
      </p:sp>
    </p:spTree>
    <p:extLst>
      <p:ext uri="{BB962C8B-B14F-4D97-AF65-F5344CB8AC3E}">
        <p14:creationId xmlns:p14="http://schemas.microsoft.com/office/powerpoint/2010/main" val="18362973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22" name="Rectangle 1026"/>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defRPr>
            </a:lvl1pPr>
          </a:lstStyle>
          <a:p>
            <a:endParaRPr lang="en-US"/>
          </a:p>
        </p:txBody>
      </p:sp>
      <p:sp>
        <p:nvSpPr>
          <p:cNvPr id="30723" name="Rectangle 1027"/>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defRPr>
            </a:lvl1pPr>
          </a:lstStyle>
          <a:p>
            <a:endParaRPr lang="en-US"/>
          </a:p>
        </p:txBody>
      </p:sp>
      <p:sp>
        <p:nvSpPr>
          <p:cNvPr id="14340" name="Rectangle 1028"/>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30725" name="Rectangle 1029"/>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0726" name="Rectangle 1030"/>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defRPr>
            </a:lvl1pPr>
          </a:lstStyle>
          <a:p>
            <a:endParaRPr lang="en-US"/>
          </a:p>
        </p:txBody>
      </p:sp>
      <p:sp>
        <p:nvSpPr>
          <p:cNvPr id="30727" name="Rectangle 1031"/>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defRPr>
            </a:lvl1pPr>
          </a:lstStyle>
          <a:p>
            <a:fld id="{9891BE8C-88F1-4113-BC3A-72FD1F54A17A}" type="slidenum">
              <a:rPr lang="en-US"/>
              <a:pPr/>
              <a:t>‹#›</a:t>
            </a:fld>
            <a:endParaRPr lang="en-US"/>
          </a:p>
        </p:txBody>
      </p:sp>
    </p:spTree>
    <p:extLst>
      <p:ext uri="{BB962C8B-B14F-4D97-AF65-F5344CB8AC3E}">
        <p14:creationId xmlns:p14="http://schemas.microsoft.com/office/powerpoint/2010/main" val="249125827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itchFamily="-106" charset="0"/>
        <a:ea typeface="ＭＳ Ｐゴシック" pitchFamily="-106" charset="-128"/>
        <a:cs typeface="+mn-cs"/>
      </a:defRPr>
    </a:lvl1pPr>
    <a:lvl2pPr marL="457200" algn="l" rtl="0" eaLnBrk="0" fontAlgn="base" hangingPunct="0">
      <a:spcBef>
        <a:spcPct val="30000"/>
      </a:spcBef>
      <a:spcAft>
        <a:spcPct val="0"/>
      </a:spcAft>
      <a:defRPr kumimoji="1" sz="1200" kern="1200">
        <a:solidFill>
          <a:schemeClr val="tx1"/>
        </a:solidFill>
        <a:latin typeface="Times New Roman" pitchFamily="-106" charset="0"/>
        <a:ea typeface="ＭＳ Ｐゴシック" pitchFamily="-106" charset="-128"/>
        <a:cs typeface="+mn-cs"/>
      </a:defRPr>
    </a:lvl2pPr>
    <a:lvl3pPr marL="914400" algn="l" rtl="0" eaLnBrk="0" fontAlgn="base" hangingPunct="0">
      <a:spcBef>
        <a:spcPct val="30000"/>
      </a:spcBef>
      <a:spcAft>
        <a:spcPct val="0"/>
      </a:spcAft>
      <a:defRPr kumimoji="1" sz="1200" kern="1200">
        <a:solidFill>
          <a:schemeClr val="tx1"/>
        </a:solidFill>
        <a:latin typeface="Times New Roman" pitchFamily="-106" charset="0"/>
        <a:ea typeface="ＭＳ Ｐゴシック" pitchFamily="-106" charset="-128"/>
        <a:cs typeface="+mn-cs"/>
      </a:defRPr>
    </a:lvl3pPr>
    <a:lvl4pPr marL="1371600" algn="l" rtl="0" eaLnBrk="0" fontAlgn="base" hangingPunct="0">
      <a:spcBef>
        <a:spcPct val="30000"/>
      </a:spcBef>
      <a:spcAft>
        <a:spcPct val="0"/>
      </a:spcAft>
      <a:defRPr kumimoji="1" sz="1200" kern="1200">
        <a:solidFill>
          <a:schemeClr val="tx1"/>
        </a:solidFill>
        <a:latin typeface="Times New Roman" pitchFamily="-106" charset="0"/>
        <a:ea typeface="ＭＳ Ｐゴシック" pitchFamily="-106" charset="-128"/>
        <a:cs typeface="+mn-cs"/>
      </a:defRPr>
    </a:lvl4pPr>
    <a:lvl5pPr marL="1828800" algn="l" rtl="0" eaLnBrk="0" fontAlgn="base" hangingPunct="0">
      <a:spcBef>
        <a:spcPct val="30000"/>
      </a:spcBef>
      <a:spcAft>
        <a:spcPct val="0"/>
      </a:spcAft>
      <a:defRPr kumimoji="1" sz="1200" kern="1200">
        <a:solidFill>
          <a:schemeClr val="tx1"/>
        </a:solidFill>
        <a:latin typeface="Times New Roman" pitchFamily="-106" charset="0"/>
        <a:ea typeface="ＭＳ Ｐゴシック" pitchFamily="-106"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p:cNvSpPr>
          <p:nvPr>
            <p:ph type="sldImg"/>
          </p:nvPr>
        </p:nvSpPr>
        <p:spPr>
          <a:ln/>
        </p:spPr>
      </p:sp>
      <p:sp>
        <p:nvSpPr>
          <p:cNvPr id="16387" name="Notes Placeholder 2"/>
          <p:cNvSpPr>
            <a:spLocks noGrp="1"/>
          </p:cNvSpPr>
          <p:nvPr>
            <p:ph type="body" idx="1"/>
          </p:nvPr>
        </p:nvSpPr>
        <p:spPr>
          <a:noFill/>
          <a:ln/>
        </p:spPr>
        <p:txBody>
          <a:bodyPr/>
          <a:lstStyle/>
          <a:p>
            <a:endParaRPr lang="en-US" smtClean="0">
              <a:latin typeface="Times New Roman" pitchFamily="18" charset="0"/>
            </a:endParaRPr>
          </a:p>
        </p:txBody>
      </p:sp>
      <p:sp>
        <p:nvSpPr>
          <p:cNvPr id="16388" name="Slide Number Placeholder 3"/>
          <p:cNvSpPr>
            <a:spLocks noGrp="1"/>
          </p:cNvSpPr>
          <p:nvPr>
            <p:ph type="sldNum" sz="quarter" idx="5"/>
          </p:nvPr>
        </p:nvSpPr>
        <p:spPr>
          <a:noFill/>
        </p:spPr>
        <p:txBody>
          <a:bodyPr/>
          <a:lstStyle/>
          <a:p>
            <a:fld id="{5CA64C67-19B2-4E78-963B-D6BFE6CAC813}" type="slidenum">
              <a:rPr lang="en-US"/>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031"/>
          <p:cNvSpPr>
            <a:spLocks noGrp="1" noChangeArrowheads="1"/>
          </p:cNvSpPr>
          <p:nvPr>
            <p:ph type="sldNum" sz="quarter" idx="5"/>
          </p:nvPr>
        </p:nvSpPr>
        <p:spPr>
          <a:noFill/>
        </p:spPr>
        <p:txBody>
          <a:bodyPr/>
          <a:lstStyle/>
          <a:p>
            <a:fld id="{81C83884-1163-464D-BD2F-95B5E25A7A24}" type="slidenum">
              <a:rPr lang="en-US"/>
              <a:pPr/>
              <a:t>2</a:t>
            </a:fld>
            <a:endParaRPr lang="en-US"/>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p:spPr>
        <p:txBody>
          <a:bodyPr/>
          <a:lstStyle/>
          <a:p>
            <a:endParaRPr lang="en-US" b="1" smtClean="0">
              <a:latin typeface="Times New Roman" pitchFamily="18" charset="0"/>
            </a:endParaRPr>
          </a:p>
          <a:p>
            <a:endParaRPr lang="en-US" smtClean="0">
              <a:latin typeface="Times New Roman" pitchFamily="18" charset="0"/>
            </a:endParaRPr>
          </a:p>
          <a:p>
            <a:r>
              <a:rPr lang="en-US" smtClean="0">
                <a:latin typeface="Times New Roman" pitchFamily="18" charset="0"/>
              </a:rPr>
              <a:t>Disclaimer:These types are not pure. People can have pieces of each and there is wide range.</a:t>
            </a:r>
          </a:p>
          <a:p>
            <a:r>
              <a:rPr lang="en-US" smtClean="0">
                <a:latin typeface="Times New Roman" pitchFamily="18" charset="0"/>
              </a:rPr>
              <a:t>Also skills and strategies-should have a number of tools we will talk about later. Even if use them well, it may not work. Everyone is different.</a:t>
            </a:r>
          </a:p>
          <a:p>
            <a:endParaRPr lang="en-US" smtClean="0">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031"/>
          <p:cNvSpPr>
            <a:spLocks noGrp="1" noChangeArrowheads="1"/>
          </p:cNvSpPr>
          <p:nvPr>
            <p:ph type="sldNum" sz="quarter" idx="5"/>
          </p:nvPr>
        </p:nvSpPr>
        <p:spPr>
          <a:noFill/>
        </p:spPr>
        <p:txBody>
          <a:bodyPr/>
          <a:lstStyle/>
          <a:p>
            <a:fld id="{30582317-2306-44EF-881D-367A9D22536C}" type="slidenum">
              <a:rPr lang="en-US"/>
              <a:pPr/>
              <a:t>3</a:t>
            </a:fld>
            <a:endParaRPr lang="en-US"/>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p:spPr>
        <p:txBody>
          <a:bodyPr/>
          <a:lstStyle/>
          <a:p>
            <a:endParaRPr lang="en-US" b="1" smtClean="0">
              <a:latin typeface="Times New Roman" pitchFamily="18" charset="0"/>
            </a:endParaRPr>
          </a:p>
          <a:p>
            <a:r>
              <a:rPr lang="en-US" smtClean="0">
                <a:latin typeface="Times New Roman" pitchFamily="18" charset="0"/>
              </a:rPr>
              <a:t>How many of you thought of a particular person?</a:t>
            </a:r>
          </a:p>
          <a:p>
            <a:r>
              <a:rPr lang="en-US" smtClean="0">
                <a:latin typeface="Times New Roman" pitchFamily="18" charset="0"/>
              </a:rPr>
              <a:t>How many thought of yourself?</a:t>
            </a:r>
          </a:p>
          <a:p>
            <a:r>
              <a:rPr lang="en-US" smtClean="0">
                <a:latin typeface="Times New Roman" pitchFamily="18" charset="0"/>
              </a:rPr>
              <a:t>Few of us see ourselves as difficult. </a:t>
            </a:r>
          </a:p>
          <a:p>
            <a:r>
              <a:rPr lang="en-US" b="1" smtClean="0">
                <a:latin typeface="Times New Roman" pitchFamily="18" charset="0"/>
              </a:rPr>
              <a:t>Generational differences</a:t>
            </a:r>
            <a:r>
              <a:rPr lang="en-US" smtClean="0">
                <a:latin typeface="Times New Roman" pitchFamily="18" charset="0"/>
              </a:rPr>
              <a:t>:ask ages</a:t>
            </a:r>
          </a:p>
          <a:p>
            <a:r>
              <a:rPr lang="en-US" smtClean="0">
                <a:latin typeface="Times New Roman" pitchFamily="18" charset="0"/>
              </a:rPr>
              <a:t>Describe WW 2 veterans, baby boomers, Xers, </a:t>
            </a:r>
          </a:p>
          <a:p>
            <a:r>
              <a:rPr lang="en-US" smtClean="0">
                <a:latin typeface="Times New Roman" pitchFamily="18" charset="0"/>
              </a:rPr>
              <a:t>Have you thought of what it’s like w/Xers who assume technical expertise when older folks can’t/won’t</a:t>
            </a:r>
            <a:br>
              <a:rPr lang="en-US" smtClean="0">
                <a:latin typeface="Times New Roman" pitchFamily="18" charset="0"/>
              </a:rPr>
            </a:br>
            <a:r>
              <a:rPr lang="en-US" b="1" smtClean="0">
                <a:latin typeface="Times New Roman" pitchFamily="18" charset="0"/>
              </a:rPr>
              <a:t>Cultural differences</a:t>
            </a:r>
            <a:r>
              <a:rPr lang="en-US" smtClean="0">
                <a:latin typeface="Times New Roman" pitchFamily="18" charset="0"/>
              </a:rPr>
              <a:t>:Rules, relationships.</a:t>
            </a:r>
          </a:p>
          <a:p>
            <a:r>
              <a:rPr lang="en-US" smtClean="0">
                <a:latin typeface="Times New Roman" pitchFamily="18" charset="0"/>
              </a:rPr>
              <a:t>	Ex:Japanese-little eye contact, confrontation avoided, prioritize group over individual, formal, do not reveal thoughts/feelings</a:t>
            </a:r>
          </a:p>
          <a:p>
            <a:r>
              <a:rPr lang="en-US" smtClean="0">
                <a:latin typeface="Times New Roman" pitchFamily="18" charset="0"/>
              </a:rPr>
              <a:t>	American-prefer eye contact, more comfortable w/ confrontation, favor individual over group, informal,reveal thoughts/emotions, physical contact more comfortable</a:t>
            </a:r>
          </a:p>
          <a:p>
            <a:r>
              <a:rPr lang="en-US" smtClean="0">
                <a:latin typeface="Times New Roman" pitchFamily="18" charset="0"/>
              </a:rPr>
              <a:t>Example:	Asian PI was insulted when a support person called him by his first name-disrespectful</a:t>
            </a:r>
          </a:p>
          <a:p>
            <a:r>
              <a:rPr lang="en-US" smtClean="0">
                <a:latin typeface="Times New Roman" pitchFamily="18" charset="0"/>
              </a:rPr>
              <a:t>People gravitate towards people like themselves; people not inclusive</a:t>
            </a:r>
          </a:p>
          <a:p>
            <a:r>
              <a:rPr lang="en-US" smtClean="0">
                <a:latin typeface="Times New Roman" pitchFamily="18" charset="0"/>
              </a:rPr>
              <a:t>Ask:Why do you think people do that? People are more  comfortable w/similar than different</a:t>
            </a:r>
          </a:p>
          <a:p>
            <a:r>
              <a:rPr lang="en-US" smtClean="0">
                <a:latin typeface="Times New Roman" pitchFamily="18" charset="0"/>
              </a:rPr>
              <a:t>What do we lose by that?</a:t>
            </a:r>
          </a:p>
          <a:p>
            <a:r>
              <a:rPr lang="en-US" smtClean="0">
                <a:latin typeface="Times New Roman" pitchFamily="18" charset="0"/>
              </a:rPr>
              <a:t>Habits/style</a:t>
            </a:r>
          </a:p>
          <a:p>
            <a:r>
              <a:rPr lang="en-US" smtClean="0">
                <a:latin typeface="Times New Roman" pitchFamily="18" charset="0"/>
              </a:rPr>
              <a:t>	Ex:lipsmacking, untidiness, too loud, style of dress, others?</a:t>
            </a:r>
          </a:p>
          <a:p>
            <a:r>
              <a:rPr lang="en-US" smtClean="0">
                <a:latin typeface="Times New Roman" pitchFamily="18" charset="0"/>
              </a:rPr>
              <a:t>Discussion </a:t>
            </a:r>
          </a:p>
          <a:p>
            <a:r>
              <a:rPr lang="en-US" smtClean="0">
                <a:latin typeface="Times New Roman" pitchFamily="18" charset="0"/>
              </a:rPr>
              <a:t>Tone emotionally, pay attention to</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1031"/>
          <p:cNvSpPr>
            <a:spLocks noGrp="1" noChangeArrowheads="1"/>
          </p:cNvSpPr>
          <p:nvPr>
            <p:ph type="sldNum" sz="quarter" idx="5"/>
          </p:nvPr>
        </p:nvSpPr>
        <p:spPr>
          <a:noFill/>
        </p:spPr>
        <p:txBody>
          <a:bodyPr/>
          <a:lstStyle/>
          <a:p>
            <a:fld id="{3218A110-77A5-4B4A-A2E7-92BE49682001}" type="slidenum">
              <a:rPr lang="en-US"/>
              <a:pPr/>
              <a:t>5</a:t>
            </a:fld>
            <a:endParaRPr lang="en-US"/>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a:ln/>
        </p:spPr>
        <p:txBody>
          <a:bodyPr/>
          <a:lstStyle/>
          <a:p>
            <a:r>
              <a:rPr lang="en-US" smtClean="0">
                <a:latin typeface="Times New Roman" pitchFamily="18" charset="0"/>
              </a:rPr>
              <a:t>Life events, home stress</a:t>
            </a:r>
          </a:p>
          <a:p>
            <a:r>
              <a:rPr lang="en-US" b="1" smtClean="0">
                <a:latin typeface="Times New Roman" pitchFamily="18" charset="0"/>
              </a:rPr>
              <a:t>Stress exacerbates all the other personality types we will describe</a:t>
            </a:r>
          </a:p>
          <a:p>
            <a:r>
              <a:rPr lang="en-US" smtClean="0">
                <a:latin typeface="Times New Roman" pitchFamily="18" charset="0"/>
              </a:rPr>
              <a:t>For example, if you are compulsive by nature, under stress you will become more compulsive and people will experience you as controlling</a:t>
            </a:r>
          </a:p>
          <a:p>
            <a:r>
              <a:rPr lang="en-US" smtClean="0">
                <a:latin typeface="Times New Roman" pitchFamily="18" charset="0"/>
              </a:rPr>
              <a:t>Marriage,move,change in lifestyle, loss of income, death, illness</a:t>
            </a:r>
          </a:p>
          <a:p>
            <a:r>
              <a:rPr lang="en-US" smtClean="0">
                <a:latin typeface="Times New Roman" pitchFamily="18" charset="0"/>
              </a:rPr>
              <a:t>Work:conflict, poor communication, child care issue, new child, </a:t>
            </a:r>
          </a:p>
          <a:p>
            <a:r>
              <a:rPr lang="en-US" smtClean="0">
                <a:latin typeface="Times New Roman" pitchFamily="18" charset="0"/>
              </a:rPr>
              <a:t>Find out what is stressful for this person and help them find resources</a:t>
            </a:r>
          </a:p>
          <a:p>
            <a:r>
              <a:rPr lang="en-US" smtClean="0">
                <a:latin typeface="Times New Roman" pitchFamily="18" charset="0"/>
              </a:rPr>
              <a:t>Being stressed  certainly exacerbates behaviors—lets talk about some of these behaviors</a:t>
            </a:r>
          </a:p>
          <a:p>
            <a:r>
              <a:rPr lang="en-US" smtClean="0">
                <a:latin typeface="Times New Roman" pitchFamily="18" charset="0"/>
              </a:rPr>
              <a:t>These types may be blend of several types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1031"/>
          <p:cNvSpPr>
            <a:spLocks noGrp="1" noChangeArrowheads="1"/>
          </p:cNvSpPr>
          <p:nvPr>
            <p:ph type="sldNum" sz="quarter" idx="5"/>
          </p:nvPr>
        </p:nvSpPr>
        <p:spPr>
          <a:noFill/>
        </p:spPr>
        <p:txBody>
          <a:bodyPr/>
          <a:lstStyle/>
          <a:p>
            <a:fld id="{28DDD4E6-7CF5-48E7-B6BE-3A142A5502F6}" type="slidenum">
              <a:rPr lang="en-US"/>
              <a:pPr/>
              <a:t>7</a:t>
            </a:fld>
            <a:endParaRPr lang="en-US"/>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a:ln/>
        </p:spPr>
        <p:txBody>
          <a:bodyPr/>
          <a:lstStyle/>
          <a:p>
            <a:r>
              <a:rPr lang="en-US" smtClean="0">
                <a:latin typeface="Times New Roman" pitchFamily="18" charset="0"/>
              </a:rPr>
              <a:t>How do you thiink Drama Queen will behave under stress? They take up a lot of space</a:t>
            </a:r>
          </a:p>
          <a:p>
            <a:r>
              <a:rPr lang="en-US" smtClean="0">
                <a:latin typeface="Times New Roman" pitchFamily="18" charset="0"/>
              </a:rPr>
              <a:t>Example:My lawyer-smart, attractive, dresses in bright colors. Collection of designer bags. Sings, acts, cries easily. Always has a story to engage, entertain. </a:t>
            </a:r>
          </a:p>
          <a:p>
            <a:r>
              <a:rPr lang="en-US" smtClean="0">
                <a:latin typeface="Times New Roman" pitchFamily="18" charset="0"/>
              </a:rPr>
              <a:t>Prob:People were tired of herr, stopped listening and responding. People were mad at her.</a:t>
            </a:r>
          </a:p>
          <a:p>
            <a:r>
              <a:rPr lang="en-US" smtClean="0">
                <a:latin typeface="Times New Roman" pitchFamily="18" charset="0"/>
              </a:rPr>
              <a:t>My strategy:I confronted her, hypothesized that she was wearing people out and offered ways to tone it down. </a:t>
            </a:r>
          </a:p>
          <a:p>
            <a:r>
              <a:rPr lang="en-US" smtClean="0">
                <a:latin typeface="Times New Roman" pitchFamily="18" charset="0"/>
              </a:rPr>
              <a:t>Good outcome.</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1031"/>
          <p:cNvSpPr>
            <a:spLocks noGrp="1" noChangeArrowheads="1"/>
          </p:cNvSpPr>
          <p:nvPr>
            <p:ph type="sldNum" sz="quarter" idx="5"/>
          </p:nvPr>
        </p:nvSpPr>
        <p:spPr>
          <a:noFill/>
        </p:spPr>
        <p:txBody>
          <a:bodyPr/>
          <a:lstStyle/>
          <a:p>
            <a:fld id="{F181FB84-2F43-4E7E-BA08-000985C3707C}" type="slidenum">
              <a:rPr lang="en-US"/>
              <a:pPr/>
              <a:t>9</a:t>
            </a:fld>
            <a:endParaRPr lang="en-US"/>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a:ln/>
        </p:spPr>
        <p:txBody>
          <a:bodyPr/>
          <a:lstStyle/>
          <a:p>
            <a:endParaRPr lang="en-US" b="1" smtClean="0">
              <a:latin typeface="Times New Roman" pitchFamily="18" charset="0"/>
            </a:endParaRPr>
          </a:p>
          <a:p>
            <a:endParaRPr lang="en-US" b="1" smtClean="0">
              <a:latin typeface="Times New Roman" pitchFamily="18" charset="0"/>
            </a:endParaRPr>
          </a:p>
          <a:p>
            <a:r>
              <a:rPr lang="en-US" smtClean="0">
                <a:latin typeface="Times New Roman" pitchFamily="18" charset="0"/>
              </a:rPr>
              <a:t>What would a passive person do when they are upset? Perhaps internalize or use substances to squelch uncomfortable feelings. Can be cultural-Japanese who do not reveal their emotions.</a:t>
            </a:r>
          </a:p>
          <a:p>
            <a:r>
              <a:rPr lang="en-US" smtClean="0">
                <a:latin typeface="Times New Roman" pitchFamily="18" charset="0"/>
              </a:rPr>
              <a:t>Examples:An interesting project comes along and the boss asks for volunteers. The more outspoken person gets the best assignment and the passive person the worst. Can tell by body language.</a:t>
            </a:r>
          </a:p>
          <a:p>
            <a:r>
              <a:rPr lang="en-US" smtClean="0">
                <a:latin typeface="Times New Roman" pitchFamily="18" charset="0"/>
              </a:rPr>
              <a:t>	Example:  a 35 y.o. Chinese man I saw recently was terrified he was not doing well at his new job. He had a strong work history and ethic and described what he was doing, long hours he was working. He had said nothing to his boss. I coached him on how to ask the boss for feedback, something which wouldn’t be done in china. He eventually  did and learned that the boss had no idea that he was worried and that he was doing a great job. </a:t>
            </a:r>
          </a:p>
          <a:p>
            <a:r>
              <a:rPr lang="en-US" smtClean="0">
                <a:latin typeface="Times New Roman" pitchFamily="18" charset="0"/>
              </a:rPr>
              <a:t>Another man I saw w/social difficulty. He was anxious, shy. I had him join a community safety group (task oriented so something to talk about) and get a dog. Modest success.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1031"/>
          <p:cNvSpPr>
            <a:spLocks noGrp="1" noChangeArrowheads="1"/>
          </p:cNvSpPr>
          <p:nvPr>
            <p:ph type="sldNum" sz="quarter" idx="5"/>
          </p:nvPr>
        </p:nvSpPr>
        <p:spPr>
          <a:noFill/>
        </p:spPr>
        <p:txBody>
          <a:bodyPr/>
          <a:lstStyle/>
          <a:p>
            <a:fld id="{8BE5EEB8-82E0-4A0E-8CCB-2E284CCA693C}" type="slidenum">
              <a:rPr lang="en-US"/>
              <a:pPr/>
              <a:t>11</a:t>
            </a:fld>
            <a:endParaRPr lang="en-US"/>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p:spPr>
        <p:txBody>
          <a:bodyPr/>
          <a:lstStyle/>
          <a:p>
            <a:r>
              <a:rPr lang="en-US" smtClean="0">
                <a:latin typeface="Times New Roman" pitchFamily="18" charset="0"/>
              </a:rPr>
              <a:t>Example:</a:t>
            </a:r>
          </a:p>
          <a:p>
            <a:r>
              <a:rPr lang="en-US" smtClean="0">
                <a:latin typeface="Times New Roman" pitchFamily="18" charset="0"/>
              </a:rPr>
              <a:t>How successful are aggressive people? DO they always get their way? Why? Why not? If smart and aggressive…it all depends, context</a:t>
            </a:r>
          </a:p>
          <a:p>
            <a:r>
              <a:rPr lang="en-US" smtClean="0">
                <a:latin typeface="Times New Roman" pitchFamily="18" charset="0"/>
              </a:rPr>
              <a:t>Example: a director I saw who was large man, physically intimidating. Used his voice to yell, dominate, control a group, especially women who were frightened by him. They described a twitch he would get that would precede a melt down. People backed off but he lost their confidence. He didn’t realize how he was perceived until he got direct feedback from a 3</a:t>
            </a:r>
            <a:r>
              <a:rPr lang="en-US" baseline="30000" smtClean="0">
                <a:latin typeface="Times New Roman" pitchFamily="18" charset="0"/>
              </a:rPr>
              <a:t>rd</a:t>
            </a:r>
            <a:r>
              <a:rPr lang="en-US" smtClean="0">
                <a:latin typeface="Times New Roman" pitchFamily="18" charset="0"/>
              </a:rPr>
              <a:t> party.</a:t>
            </a:r>
          </a:p>
          <a:p>
            <a:r>
              <a:rPr lang="en-US" smtClean="0">
                <a:latin typeface="Times New Roman" pitchFamily="18" charset="0"/>
              </a:rPr>
              <a:t>AT BU, hear a lot about temper tantrums at high levels.We can reinforce inadvertently.</a:t>
            </a:r>
          </a:p>
          <a:p>
            <a:r>
              <a:rPr lang="en-US" smtClean="0">
                <a:latin typeface="Times New Roman" pitchFamily="18" charset="0"/>
              </a:rPr>
              <a:t>Dynamics:Usually have a strong sense of how others should act</a:t>
            </a:r>
          </a:p>
          <a:p>
            <a:r>
              <a:rPr lang="en-US" smtClean="0">
                <a:latin typeface="Times New Roman" pitchFamily="18" charset="0"/>
              </a:rPr>
              <a:t>Like to win, hate to lose</a:t>
            </a:r>
          </a:p>
          <a:p>
            <a:r>
              <a:rPr lang="en-US" b="1" smtClean="0">
                <a:latin typeface="Times New Roman" pitchFamily="18" charset="0"/>
              </a:rPr>
              <a:t>these behaviors intensified w/stress</a:t>
            </a:r>
          </a:p>
          <a:p>
            <a:r>
              <a:rPr lang="en-US" smtClean="0">
                <a:latin typeface="Times New Roman" pitchFamily="18" charset="0"/>
              </a:rPr>
              <a:t>Strategies:Do your homework; know the facts or won’t talke you seriously</a:t>
            </a:r>
          </a:p>
          <a:p>
            <a:r>
              <a:rPr lang="en-US" smtClean="0">
                <a:latin typeface="Times New Roman" pitchFamily="18" charset="0"/>
              </a:rPr>
              <a:t>Don’t compete as counterexpert; listen and acknowledge their ideas</a:t>
            </a:r>
          </a:p>
          <a:p>
            <a:r>
              <a:rPr lang="en-US" smtClean="0">
                <a:latin typeface="Times New Roman" pitchFamily="18" charset="0"/>
              </a:rPr>
              <a:t>Usually doubt their superior ideas will be understood by you so paraphrase</a:t>
            </a:r>
          </a:p>
          <a:p>
            <a:r>
              <a:rPr lang="en-US" smtClean="0">
                <a:latin typeface="Times New Roman" pitchFamily="18" charset="0"/>
              </a:rPr>
              <a:t>Use questions as way to raise other points</a:t>
            </a:r>
          </a:p>
          <a:p>
            <a:r>
              <a:rPr lang="en-US" smtClean="0">
                <a:latin typeface="Times New Roman" pitchFamily="18" charset="0"/>
              </a:rPr>
              <a:t>Disagree tentatively by using their facts and logic</a:t>
            </a:r>
          </a:p>
          <a:p>
            <a:endParaRPr lang="en-US" smtClean="0">
              <a:latin typeface="Times New Roman" pitchFamily="18"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1031"/>
          <p:cNvSpPr>
            <a:spLocks noGrp="1" noChangeArrowheads="1"/>
          </p:cNvSpPr>
          <p:nvPr>
            <p:ph type="sldNum" sz="quarter" idx="5"/>
          </p:nvPr>
        </p:nvSpPr>
        <p:spPr>
          <a:noFill/>
        </p:spPr>
        <p:txBody>
          <a:bodyPr/>
          <a:lstStyle/>
          <a:p>
            <a:fld id="{D0613732-5DD7-49A7-8AD3-C9F78F5B977F}" type="slidenum">
              <a:rPr lang="en-US"/>
              <a:pPr/>
              <a:t>14</a:t>
            </a:fld>
            <a:endParaRPr lang="en-US"/>
          </a:p>
        </p:txBody>
      </p:sp>
      <p:sp>
        <p:nvSpPr>
          <p:cNvPr id="30723" name="Rectangle 2"/>
          <p:cNvSpPr>
            <a:spLocks noGrp="1" noRot="1" noChangeAspect="1" noChangeArrowheads="1" noTextEdit="1"/>
          </p:cNvSpPr>
          <p:nvPr>
            <p:ph type="sldImg"/>
          </p:nvPr>
        </p:nvSpPr>
        <p:spPr>
          <a:solidFill>
            <a:srgbClr val="FFFFFF"/>
          </a:solidFill>
          <a:ln/>
        </p:spPr>
      </p:sp>
      <p:sp>
        <p:nvSpPr>
          <p:cNvPr id="30724" name="Rectangle 3"/>
          <p:cNvSpPr>
            <a:spLocks noGrp="1" noChangeArrowheads="1"/>
          </p:cNvSpPr>
          <p:nvPr>
            <p:ph type="body" idx="1"/>
          </p:nvPr>
        </p:nvSpPr>
        <p:spPr>
          <a:solidFill>
            <a:srgbClr val="FFFFFF"/>
          </a:solidFill>
          <a:ln>
            <a:solidFill>
              <a:srgbClr val="000000"/>
            </a:solidFill>
          </a:ln>
        </p:spPr>
        <p:txBody>
          <a:bodyPr/>
          <a:lstStyle/>
          <a:p>
            <a:r>
              <a:rPr lang="en-US" b="1" smtClean="0">
                <a:latin typeface="Times New Roman" pitchFamily="18" charset="0"/>
              </a:rPr>
              <a:t>Bonnie</a:t>
            </a:r>
            <a:r>
              <a:rPr lang="en-US" smtClean="0">
                <a:latin typeface="Times New Roman" pitchFamily="18" charset="0"/>
              </a:rPr>
              <a:t>:It’s never their fault. Never do anything wrong. </a:t>
            </a:r>
          </a:p>
          <a:p>
            <a:r>
              <a:rPr lang="en-US" smtClean="0">
                <a:latin typeface="Times New Roman" pitchFamily="18" charset="0"/>
              </a:rPr>
              <a:t>“That’s enough about me:Job, family now you can tell me how wonderful you think I’m managing.”</a:t>
            </a:r>
          </a:p>
          <a:p>
            <a:r>
              <a:rPr lang="en-US" smtClean="0">
                <a:latin typeface="Times New Roman" pitchFamily="18" charset="0"/>
              </a:rPr>
              <a:t>Example:</a:t>
            </a:r>
            <a:r>
              <a:rPr lang="en-US" b="1" smtClean="0">
                <a:latin typeface="Times New Roman" pitchFamily="18" charset="0"/>
              </a:rPr>
              <a:t>Nikki’s case</a:t>
            </a:r>
            <a:r>
              <a:rPr lang="en-US" smtClean="0">
                <a:latin typeface="Times New Roman" pitchFamily="18" charset="0"/>
              </a:rPr>
              <a:t>—nothing is ever this person’s fault, it is always his mate’s.   Before they had a child she did everything for him.  This is where without the stress he is able to cope.  After child no longer the total focus of attention.  Her fault dinner isn’t ready, can’t go out, etc, even though they both have equally high powered jobs.  When the baby is crying it is her fault and can’t she shut her up.  Never there for her.  Really wasn’t before but she didn’t need the support.  So when she decided it was time ti end the relationship, he had no clue as to why.  Thought she was thoughtless,  inattentive, etc.  Projected all his behaviors onto her. </a:t>
            </a:r>
          </a:p>
          <a:p>
            <a:r>
              <a:rPr lang="en-US" smtClean="0">
                <a:latin typeface="Times New Roman" pitchFamily="18" charset="0"/>
              </a:rPr>
              <a:t>Narcissistic men can have difficulty w/birth of a child</a:t>
            </a:r>
          </a:p>
          <a:p>
            <a:endParaRPr lang="en-US" smtClean="0">
              <a:latin typeface="Times New Roman" pitchFamily="18" charset="0"/>
            </a:endParaRPr>
          </a:p>
          <a:p>
            <a:r>
              <a:rPr lang="en-US" smtClean="0">
                <a:latin typeface="Times New Roman" pitchFamily="18" charset="0"/>
              </a:rPr>
              <a:t> Narcissists can be very  successful, especially if they are smart enough to have wise advisors to help them w/their blind spots</a:t>
            </a:r>
          </a:p>
          <a:p>
            <a:r>
              <a:rPr lang="en-US" smtClean="0">
                <a:latin typeface="Times New Roman" pitchFamily="18" charset="0"/>
              </a:rPr>
              <a:t>Inability to empathize with others, indifferent/ don’t understand other  people’s feelings, can’t tolerate criticism</a:t>
            </a:r>
          </a:p>
          <a:p>
            <a:r>
              <a:rPr lang="en-US" smtClean="0">
                <a:latin typeface="Times New Roman" pitchFamily="18" charset="0"/>
              </a:rPr>
              <a:t>Example:BU male separated, ask wife how she felt. Her complaint-all about him</a:t>
            </a:r>
          </a:p>
          <a:p>
            <a:r>
              <a:rPr lang="en-US" smtClean="0">
                <a:latin typeface="Times New Roman" pitchFamily="18" charset="0"/>
              </a:rPr>
              <a:t>Strategies:similar to aggessive</a:t>
            </a:r>
          </a:p>
          <a:p>
            <a:r>
              <a:rPr lang="en-US" smtClean="0">
                <a:latin typeface="Times New Roman" pitchFamily="18" charset="0"/>
              </a:rPr>
              <a:t>Believes in his rightness, superiority, but lacks understanding of what others think/feel so blind spot</a:t>
            </a:r>
          </a:p>
          <a:p>
            <a:r>
              <a:rPr lang="en-US" smtClean="0">
                <a:latin typeface="Times New Roman" pitchFamily="18" charset="0"/>
              </a:rPr>
              <a:t>“Emperor’s New Clothes” mirroring, make it in their best interests </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1031"/>
          <p:cNvSpPr>
            <a:spLocks noGrp="1" noChangeArrowheads="1"/>
          </p:cNvSpPr>
          <p:nvPr>
            <p:ph type="sldNum" sz="quarter" idx="5"/>
          </p:nvPr>
        </p:nvSpPr>
        <p:spPr>
          <a:noFill/>
        </p:spPr>
        <p:txBody>
          <a:bodyPr/>
          <a:lstStyle/>
          <a:p>
            <a:fld id="{55CF01F7-423A-42BF-AAC2-6C07BA146034}" type="slidenum">
              <a:rPr lang="en-US"/>
              <a:pPr/>
              <a:t>16</a:t>
            </a:fld>
            <a:endParaRPr lang="en-US"/>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noFill/>
          <a:ln/>
        </p:spPr>
        <p:txBody>
          <a:bodyPr/>
          <a:lstStyle/>
          <a:p>
            <a:endParaRPr lang="en-US" b="1" smtClean="0">
              <a:latin typeface="Times New Roman" pitchFamily="18" charset="0"/>
            </a:endParaRPr>
          </a:p>
          <a:p>
            <a:r>
              <a:rPr lang="en-US" b="1" smtClean="0">
                <a:latin typeface="Times New Roman" pitchFamily="18" charset="0"/>
              </a:rPr>
              <a:t>Ex:</a:t>
            </a:r>
            <a:r>
              <a:rPr lang="en-US" smtClean="0">
                <a:latin typeface="Times New Roman" pitchFamily="18" charset="0"/>
              </a:rPr>
              <a:t>Young woman I saw some time ago about a personal/family problem complained about each member. I experienced her as whining. Saw herself as exploited by family members. Offered suggestions, she rejected them all but came 8-10 times until I asked her what her goal was and she decided to end. Two yrs. Later she returned, describing exactly the same dynamics re:work situation. She had applied and not gotten several jobs. Asked who her friends at work were, she has none.</a:t>
            </a:r>
          </a:p>
          <a:p>
            <a:r>
              <a:rPr lang="en-US" smtClean="0">
                <a:latin typeface="Times New Roman" pitchFamily="18" charset="0"/>
              </a:rPr>
              <a:t>How do we respond to constant complainers? Defensive, angry, avoid</a:t>
            </a:r>
          </a:p>
          <a:p>
            <a:r>
              <a:rPr lang="en-US" smtClean="0">
                <a:latin typeface="Times New Roman" pitchFamily="18" charset="0"/>
              </a:rPr>
              <a:t>-can have low self esteem, or be depressed need to see self as better than others. </a:t>
            </a:r>
          </a:p>
          <a:p>
            <a:r>
              <a:rPr lang="en-US" smtClean="0">
                <a:latin typeface="Times New Roman" pitchFamily="18" charset="0"/>
              </a:rPr>
              <a:t>Try to empower them:”What do you want to do about this?” Have them take ownership of their complaint.</a:t>
            </a:r>
          </a:p>
          <a:p>
            <a:r>
              <a:rPr lang="en-US" smtClean="0">
                <a:latin typeface="Times New Roman" pitchFamily="18" charset="0"/>
              </a:rPr>
              <a:t>Triangle complainers: complain about others to you; what do they say about you?</a:t>
            </a:r>
          </a:p>
          <a:p>
            <a:r>
              <a:rPr lang="en-US" smtClean="0">
                <a:latin typeface="Times New Roman" pitchFamily="18" charset="0"/>
              </a:rPr>
              <a:t>Dynamics:Feel powerless, helpless </a:t>
            </a:r>
          </a:p>
          <a:p>
            <a:r>
              <a:rPr lang="en-US" smtClean="0">
                <a:latin typeface="Times New Roman" pitchFamily="18" charset="0"/>
              </a:rPr>
              <a:t>Blaming others makes them feel “ good” as opposed to others who are “bad”</a:t>
            </a:r>
          </a:p>
          <a:p>
            <a:r>
              <a:rPr lang="en-US" smtClean="0">
                <a:latin typeface="Times New Roman" pitchFamily="18" charset="0"/>
              </a:rPr>
              <a:t>Attention getting</a:t>
            </a:r>
          </a:p>
          <a:p>
            <a:r>
              <a:rPr lang="en-US" smtClean="0">
                <a:latin typeface="Times New Roman" pitchFamily="18" charset="0"/>
              </a:rPr>
              <a:t>May have good points but message gets lost</a:t>
            </a:r>
          </a:p>
          <a:p>
            <a:r>
              <a:rPr lang="en-US" smtClean="0">
                <a:latin typeface="Times New Roman" pitchFamily="18" charset="0"/>
              </a:rPr>
              <a:t>Strategies:Listen, acknowledge, interrupt and take control</a:t>
            </a:r>
          </a:p>
          <a:p>
            <a:r>
              <a:rPr lang="en-US" smtClean="0">
                <a:latin typeface="Times New Roman" pitchFamily="18" charset="0"/>
              </a:rPr>
              <a:t>Don’t agree; don’t fall into accusation-redefense-reaccusation</a:t>
            </a:r>
          </a:p>
          <a:p>
            <a:r>
              <a:rPr lang="en-US" smtClean="0">
                <a:latin typeface="Times New Roman" pitchFamily="18" charset="0"/>
              </a:rPr>
              <a:t>Avoid defensiveness, move to problem solve</a:t>
            </a:r>
          </a:p>
          <a:p>
            <a:r>
              <a:rPr lang="en-US" smtClean="0">
                <a:latin typeface="Times New Roman" pitchFamily="18" charset="0"/>
              </a:rPr>
              <a:t>W/ Triangle complainers, ask if spoken to problem person</a:t>
            </a:r>
          </a:p>
          <a:p>
            <a:r>
              <a:rPr lang="en-US" smtClean="0">
                <a:latin typeface="Times New Roman" pitchFamily="18" charset="0"/>
              </a:rPr>
              <a:t>	State that you’re not comfortable hearing this info</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Rot="1" noChangeAspect="1" noChangeArrowheads="1" noTextEdit="1"/>
          </p:cNvSpPr>
          <p:nvPr>
            <p:ph type="sldImg"/>
          </p:nvPr>
        </p:nvSpPr>
        <p:spPr>
          <a:ln/>
        </p:spPr>
      </p:sp>
      <p:sp>
        <p:nvSpPr>
          <p:cNvPr id="96259" name="Rectangle 3"/>
          <p:cNvSpPr>
            <a:spLocks noGrp="1" noChangeArrowheads="1"/>
          </p:cNvSpPr>
          <p:nvPr>
            <p:ph type="body" idx="1"/>
          </p:nvPr>
        </p:nvSpPr>
        <p:spPr>
          <a:noFill/>
          <a:ln/>
        </p:spPr>
        <p:txBody>
          <a:bodyPr/>
          <a:lstStyle/>
          <a:p>
            <a:r>
              <a:rPr lang="en-US" smtClean="0">
                <a:latin typeface="Times New Roman" pitchFamily="18" charset="0"/>
              </a:rPr>
              <a:t>Strong impact of incivility on perfomranc</a:t>
            </a:r>
          </a:p>
          <a:p>
            <a:r>
              <a:rPr lang="en-US" smtClean="0">
                <a:latin typeface="Times New Roman" pitchFamily="18" charset="0"/>
              </a:rPr>
              <a:t>People decrease work effort,decrease time at work, decrease work quality, </a:t>
            </a:r>
          </a:p>
          <a:p>
            <a:r>
              <a:rPr lang="en-US" smtClean="0">
                <a:latin typeface="Times New Roman" pitchFamily="18" charset="0"/>
              </a:rPr>
              <a:t>Performance declined</a:t>
            </a:r>
          </a:p>
          <a:p>
            <a:r>
              <a:rPr lang="en-US" smtClean="0">
                <a:latin typeface="Times New Roman" pitchFamily="18" charset="0"/>
              </a:rPr>
              <a:t>Lost time worrying</a:t>
            </a:r>
          </a:p>
          <a:p>
            <a:r>
              <a:rPr lang="en-US" smtClean="0">
                <a:latin typeface="Times New Roman" pitchFamily="18" charset="0"/>
              </a:rPr>
              <a:t>Avoiding the offender</a:t>
            </a:r>
          </a:p>
          <a:p>
            <a:r>
              <a:rPr lang="en-US" smtClean="0">
                <a:latin typeface="Times New Roman" pitchFamily="18" charset="0"/>
              </a:rPr>
              <a:t>Commitment to organization diminishes</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1031"/>
          <p:cNvSpPr>
            <a:spLocks noGrp="1" noChangeArrowheads="1"/>
          </p:cNvSpPr>
          <p:nvPr>
            <p:ph type="sldNum" sz="quarter" idx="5"/>
          </p:nvPr>
        </p:nvSpPr>
        <p:spPr>
          <a:noFill/>
        </p:spPr>
        <p:txBody>
          <a:bodyPr/>
          <a:lstStyle/>
          <a:p>
            <a:fld id="{9452E7AD-EDE1-43E6-BE4D-26E3AADD74AE}" type="slidenum">
              <a:rPr lang="en-US"/>
              <a:pPr/>
              <a:t>19</a:t>
            </a:fld>
            <a:endParaRPr lang="en-US"/>
          </a:p>
        </p:txBody>
      </p:sp>
      <p:sp>
        <p:nvSpPr>
          <p:cNvPr id="34819" name="Rectangle 2"/>
          <p:cNvSpPr>
            <a:spLocks noGrp="1" noRot="1" noChangeAspect="1" noChangeArrowheads="1" noTextEdit="1"/>
          </p:cNvSpPr>
          <p:nvPr>
            <p:ph type="sldImg"/>
          </p:nvPr>
        </p:nvSpPr>
        <p:spPr>
          <a:solidFill>
            <a:srgbClr val="FFFFFF"/>
          </a:solidFill>
          <a:ln/>
        </p:spPr>
      </p:sp>
      <p:sp>
        <p:nvSpPr>
          <p:cNvPr id="34820" name="Rectangle 3"/>
          <p:cNvSpPr>
            <a:spLocks noGrp="1" noChangeArrowheads="1"/>
          </p:cNvSpPr>
          <p:nvPr>
            <p:ph type="body" idx="1"/>
          </p:nvPr>
        </p:nvSpPr>
        <p:spPr>
          <a:solidFill>
            <a:srgbClr val="FFFFFF"/>
          </a:solidFill>
          <a:ln>
            <a:solidFill>
              <a:srgbClr val="000000"/>
            </a:solidFill>
          </a:ln>
        </p:spPr>
        <p:txBody>
          <a:bodyPr/>
          <a:lstStyle/>
          <a:p>
            <a:r>
              <a:rPr lang="en-US" smtClean="0">
                <a:latin typeface="Times New Roman" pitchFamily="18" charset="0"/>
              </a:rPr>
              <a:t>Bullies are aggressive X10. The difference is intent to step on people while aggressives may be adaptive and useful, see a necessary purpose to their aggression. For example, many people who choose surgery, investment banking or sports are aggressive.</a:t>
            </a:r>
          </a:p>
          <a:p>
            <a:r>
              <a:rPr lang="en-US" smtClean="0">
                <a:latin typeface="Times New Roman" pitchFamily="18" charset="0"/>
              </a:rPr>
              <a:t>What has been your experience w/bullies?</a:t>
            </a:r>
          </a:p>
          <a:p>
            <a:r>
              <a:rPr lang="en-US" smtClean="0">
                <a:latin typeface="Times New Roman" pitchFamily="18" charset="0"/>
              </a:rPr>
              <a:t> There are verbal and non verbal signs of violence, aggression</a:t>
            </a:r>
          </a:p>
          <a:p>
            <a:r>
              <a:rPr lang="en-US" smtClean="0">
                <a:latin typeface="Times New Roman" pitchFamily="18" charset="0"/>
              </a:rPr>
              <a:t>Example: domestic abuse case </a:t>
            </a:r>
          </a:p>
          <a:p>
            <a:r>
              <a:rPr lang="en-US" smtClean="0">
                <a:latin typeface="Times New Roman" pitchFamily="18" charset="0"/>
              </a:rPr>
              <a:t>They act don’t think about consequences</a:t>
            </a:r>
          </a:p>
          <a:p>
            <a:endParaRPr lang="en-US" smtClean="0">
              <a:latin typeface="Times New Roman" pitchFamily="18" charset="0"/>
            </a:endParaRPr>
          </a:p>
          <a:p>
            <a:r>
              <a:rPr lang="en-US" smtClean="0">
                <a:latin typeface="Times New Roman" pitchFamily="18" charset="0"/>
              </a:rPr>
              <a:t>Dynamics:Similar to Aggressive, but worse. Care less abiout injuring people, may want to eliminate targets</a:t>
            </a:r>
          </a:p>
          <a:p>
            <a:r>
              <a:rPr lang="en-US" smtClean="0">
                <a:latin typeface="Times New Roman" pitchFamily="18" charset="0"/>
              </a:rPr>
              <a:t>Don’t see selves as responsible</a:t>
            </a:r>
          </a:p>
          <a:p>
            <a:r>
              <a:rPr lang="en-US" smtClean="0">
                <a:latin typeface="Times New Roman" pitchFamily="18" charset="0"/>
              </a:rPr>
              <a:t>Strategies:Set limits, get help, often standing up to them gets them to back down</a:t>
            </a:r>
          </a:p>
          <a:p>
            <a:r>
              <a:rPr lang="en-US" smtClean="0">
                <a:latin typeface="Times New Roman" pitchFamily="18" charset="0"/>
              </a:rPr>
              <a:t>Restraining order, leave job, avoid person</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1031"/>
          <p:cNvSpPr>
            <a:spLocks noGrp="1" noChangeArrowheads="1"/>
          </p:cNvSpPr>
          <p:nvPr>
            <p:ph type="sldNum" sz="quarter" idx="5"/>
          </p:nvPr>
        </p:nvSpPr>
        <p:spPr>
          <a:noFill/>
        </p:spPr>
        <p:txBody>
          <a:bodyPr/>
          <a:lstStyle/>
          <a:p>
            <a:fld id="{CE91DCCC-CEA6-4274-8E5C-3CB8C0142913}" type="slidenum">
              <a:rPr lang="en-US"/>
              <a:pPr/>
              <a:t>20</a:t>
            </a:fld>
            <a:endParaRPr lang="en-US"/>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r>
              <a:rPr lang="en-US" smtClean="0">
                <a:latin typeface="Times New Roman" pitchFamily="18" charset="0"/>
              </a:rPr>
              <a:t>See themselves as victims, martyrs</a:t>
            </a:r>
          </a:p>
          <a:p>
            <a:r>
              <a:rPr lang="en-US" smtClean="0">
                <a:latin typeface="Times New Roman" pitchFamily="18" charset="0"/>
              </a:rPr>
              <a:t>Victim bullies or chronic victim Ex NS wife</a:t>
            </a:r>
          </a:p>
          <a:p>
            <a:r>
              <a:rPr lang="en-US" smtClean="0">
                <a:latin typeface="Times New Roman" pitchFamily="18" charset="0"/>
              </a:rPr>
              <a:t>Can be super agreeable on the surface</a:t>
            </a:r>
          </a:p>
          <a:p>
            <a:r>
              <a:rPr lang="en-US" smtClean="0">
                <a:latin typeface="Times New Roman" pitchFamily="18" charset="0"/>
              </a:rPr>
              <a:t>Have group do this :</a:t>
            </a:r>
          </a:p>
          <a:p>
            <a:r>
              <a:rPr lang="en-US" smtClean="0">
                <a:latin typeface="Times New Roman" pitchFamily="18" charset="0"/>
              </a:rPr>
              <a:t>List some forms of pass-aggressive behavior</a:t>
            </a:r>
          </a:p>
          <a:p>
            <a:r>
              <a:rPr lang="en-US" smtClean="0">
                <a:latin typeface="Times New Roman" pitchFamily="18" charset="0"/>
              </a:rPr>
              <a:t>	Being late chronically, procrastinate</a:t>
            </a:r>
          </a:p>
          <a:p>
            <a:r>
              <a:rPr lang="en-US" smtClean="0">
                <a:latin typeface="Times New Roman" pitchFamily="18" charset="0"/>
              </a:rPr>
              <a:t>	Undermining someone’s work or reputation to further your own</a:t>
            </a:r>
          </a:p>
          <a:p>
            <a:r>
              <a:rPr lang="en-US" smtClean="0">
                <a:latin typeface="Times New Roman" pitchFamily="18" charset="0"/>
              </a:rPr>
              <a:t>	Try to elicit your guilt</a:t>
            </a:r>
          </a:p>
          <a:p>
            <a:r>
              <a:rPr lang="en-US" smtClean="0">
                <a:latin typeface="Times New Roman" pitchFamily="18" charset="0"/>
              </a:rPr>
              <a:t>		Ex:my sister, Nikki’s example:man who avoided meeting time w/errands, lateness</a:t>
            </a:r>
          </a:p>
          <a:p>
            <a:r>
              <a:rPr lang="en-US" smtClean="0">
                <a:latin typeface="Times New Roman" pitchFamily="18" charset="0"/>
              </a:rPr>
              <a:t>		Give impression of being hopeless, helpless</a:t>
            </a:r>
          </a:p>
          <a:p>
            <a:r>
              <a:rPr lang="en-US" smtClean="0">
                <a:latin typeface="Times New Roman" pitchFamily="18" charset="0"/>
              </a:rPr>
              <a:t>			Example:Nikki’s case-Avoid things/responsibilities</a:t>
            </a:r>
          </a:p>
          <a:p>
            <a:r>
              <a:rPr lang="en-US" smtClean="0">
                <a:latin typeface="Times New Roman" pitchFamily="18" charset="0"/>
              </a:rPr>
              <a:t>I know a person who is smart, entertains well but when asked to do something simpler, she says”I don’t know what you mean, can you do that for me?”</a:t>
            </a:r>
          </a:p>
          <a:p>
            <a:r>
              <a:rPr lang="en-US" smtClean="0">
                <a:latin typeface="Times New Roman" pitchFamily="18" charset="0"/>
              </a:rPr>
              <a:t>How do you react to someone who is pass-aggressive? RAGE</a:t>
            </a:r>
          </a:p>
          <a:p>
            <a:r>
              <a:rPr lang="en-US" smtClean="0">
                <a:latin typeface="Times New Roman" pitchFamily="18" charset="0"/>
              </a:rPr>
              <a:t>Dynamics:they are uncomfortable expressing anger and aggression directly</a:t>
            </a:r>
          </a:p>
          <a:p>
            <a:r>
              <a:rPr lang="en-US" smtClean="0">
                <a:latin typeface="Times New Roman" pitchFamily="18" charset="0"/>
              </a:rPr>
              <a:t>Strategies:Gentle confrontation, “I” messages</a:t>
            </a:r>
          </a:p>
          <a:p>
            <a:r>
              <a:rPr lang="en-US" smtClean="0">
                <a:latin typeface="Times New Roman" pitchFamily="18" charset="0"/>
              </a:rPr>
              <a:t>Enlist them in problem solving</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1031"/>
          <p:cNvSpPr>
            <a:spLocks noGrp="1" noChangeArrowheads="1"/>
          </p:cNvSpPr>
          <p:nvPr>
            <p:ph type="sldNum" sz="quarter" idx="5"/>
          </p:nvPr>
        </p:nvSpPr>
        <p:spPr>
          <a:noFill/>
        </p:spPr>
        <p:txBody>
          <a:bodyPr/>
          <a:lstStyle/>
          <a:p>
            <a:fld id="{8291FE77-A70F-4294-AB2F-A93673FA9D37}" type="slidenum">
              <a:rPr lang="en-US"/>
              <a:pPr/>
              <a:t>22</a:t>
            </a:fld>
            <a:endParaRPr lang="en-US"/>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p:spPr>
        <p:txBody>
          <a:bodyPr/>
          <a:lstStyle/>
          <a:p>
            <a:endParaRPr lang="en-US" b="1" smtClean="0">
              <a:latin typeface="Times New Roman" pitchFamily="18" charset="0"/>
            </a:endParaRPr>
          </a:p>
          <a:p>
            <a:r>
              <a:rPr lang="en-US" smtClean="0">
                <a:latin typeface="Times New Roman" pitchFamily="18" charset="0"/>
              </a:rPr>
              <a:t>Can, like aggressive, be a good thing to be compulsive. We all want obsessive compulsive physicians.</a:t>
            </a:r>
          </a:p>
          <a:p>
            <a:r>
              <a:rPr lang="en-US" smtClean="0">
                <a:latin typeface="Times New Roman" pitchFamily="18" charset="0"/>
              </a:rPr>
              <a:t>How are compulsives as bosses? (Generate list)</a:t>
            </a:r>
          </a:p>
          <a:p>
            <a:r>
              <a:rPr lang="en-US" smtClean="0">
                <a:latin typeface="Times New Roman" pitchFamily="18" charset="0"/>
              </a:rPr>
              <a:t>	No room for creativity</a:t>
            </a:r>
          </a:p>
          <a:p>
            <a:r>
              <a:rPr lang="en-US" smtClean="0">
                <a:latin typeface="Times New Roman" pitchFamily="18" charset="0"/>
              </a:rPr>
              <a:t>	Micromanage</a:t>
            </a:r>
          </a:p>
          <a:p>
            <a:r>
              <a:rPr lang="en-US" smtClean="0">
                <a:latin typeface="Times New Roman" pitchFamily="18" charset="0"/>
              </a:rPr>
              <a:t>	Can’t delegate</a:t>
            </a:r>
          </a:p>
          <a:p>
            <a:r>
              <a:rPr lang="en-US" smtClean="0">
                <a:latin typeface="Times New Roman" pitchFamily="18" charset="0"/>
              </a:rPr>
              <a:t>	Example:Physician</a:t>
            </a:r>
          </a:p>
          <a:p>
            <a:r>
              <a:rPr lang="en-US" smtClean="0">
                <a:latin typeface="Times New Roman" pitchFamily="18" charset="0"/>
              </a:rPr>
              <a:t>	Trap of Parents - want to program their child’s liife, can’t deal w/deviation Want the child to be what they want, not what child wants</a:t>
            </a:r>
          </a:p>
          <a:p>
            <a:r>
              <a:rPr lang="en-US" smtClean="0">
                <a:latin typeface="Times New Roman" pitchFamily="18" charset="0"/>
              </a:rPr>
              <a:t>Have you ever completed a project and they find something else that has to be done</a:t>
            </a:r>
          </a:p>
          <a:p>
            <a:r>
              <a:rPr lang="en-US" smtClean="0">
                <a:latin typeface="Times New Roman" pitchFamily="18" charset="0"/>
              </a:rPr>
              <a:t>Dynamics:anxious, insecure, genetic</a:t>
            </a:r>
          </a:p>
          <a:p>
            <a:r>
              <a:rPr lang="en-US" smtClean="0">
                <a:latin typeface="Times New Roman" pitchFamily="18" charset="0"/>
              </a:rPr>
              <a:t>Strategies:Be precise, detailed, avoid mistakes</a:t>
            </a:r>
          </a:p>
          <a:p>
            <a:r>
              <a:rPr lang="en-US" smtClean="0">
                <a:latin typeface="Times New Roman" pitchFamily="18" charset="0"/>
              </a:rPr>
              <a:t>Have them prioritize, show them you can do the job</a:t>
            </a:r>
          </a:p>
          <a:p>
            <a:r>
              <a:rPr lang="en-US" smtClean="0">
                <a:latin typeface="Times New Roman" pitchFamily="18" charset="0"/>
              </a:rPr>
              <a:t>Ask:”What do we need to see to move to next level”</a:t>
            </a:r>
          </a:p>
          <a:p>
            <a:r>
              <a:rPr lang="en-US" smtClean="0">
                <a:latin typeface="Times New Roman" pitchFamily="18" charset="0"/>
              </a:rPr>
              <a:t>Don’t personalize</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1031"/>
          <p:cNvSpPr>
            <a:spLocks noGrp="1" noChangeArrowheads="1"/>
          </p:cNvSpPr>
          <p:nvPr>
            <p:ph type="sldNum" sz="quarter" idx="5"/>
          </p:nvPr>
        </p:nvSpPr>
        <p:spPr>
          <a:noFill/>
        </p:spPr>
        <p:txBody>
          <a:bodyPr/>
          <a:lstStyle/>
          <a:p>
            <a:fld id="{1AC7B930-29B5-40AC-87C7-5A2CA4C65AC7}" type="slidenum">
              <a:rPr lang="en-US"/>
              <a:pPr/>
              <a:t>24</a:t>
            </a:fld>
            <a:endParaRPr lang="en-US"/>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ln/>
        </p:spPr>
        <p:txBody>
          <a:bodyPr/>
          <a:lstStyle/>
          <a:p>
            <a:r>
              <a:rPr lang="en-US" smtClean="0">
                <a:latin typeface="Times New Roman" pitchFamily="18" charset="0"/>
              </a:rPr>
              <a:t>What’s so difficult w/people like this&gt; They are easy and pleasant,</a:t>
            </a:r>
          </a:p>
          <a:p>
            <a:r>
              <a:rPr lang="en-US" smtClean="0">
                <a:latin typeface="Times New Roman" pitchFamily="18" charset="0"/>
              </a:rPr>
              <a:t>Dynamics:Want to be liked/loved –universal need</a:t>
            </a:r>
          </a:p>
          <a:p>
            <a:r>
              <a:rPr lang="en-US" smtClean="0">
                <a:latin typeface="Times New Roman" pitchFamily="18" charset="0"/>
              </a:rPr>
              <a:t>Down side-avoid conflict, confrontation at all cost so honesty may be compromised</a:t>
            </a:r>
          </a:p>
          <a:p>
            <a:r>
              <a:rPr lang="en-US" smtClean="0">
                <a:latin typeface="Times New Roman" pitchFamily="18" charset="0"/>
              </a:rPr>
              <a:t>May be indecisive, esp if unpopular</a:t>
            </a:r>
          </a:p>
          <a:p>
            <a:r>
              <a:rPr lang="en-US" smtClean="0">
                <a:latin typeface="Times New Roman" pitchFamily="18" charset="0"/>
              </a:rPr>
              <a:t>May minimize negative, enhance positive, overcdommmit</a:t>
            </a:r>
          </a:p>
          <a:p>
            <a:r>
              <a:rPr lang="en-US" smtClean="0">
                <a:latin typeface="Times New Roman" pitchFamily="18" charset="0"/>
              </a:rPr>
              <a:t>Strategies:Listen to their humor, may be indirect hint of their true feelings</a:t>
            </a:r>
          </a:p>
          <a:p>
            <a:r>
              <a:rPr lang="en-US" smtClean="0">
                <a:latin typeface="Times New Roman" pitchFamily="18" charset="0"/>
              </a:rPr>
              <a:t>Make it easy for them to be honest/”I really need you to be candid about this”</a:t>
            </a:r>
          </a:p>
          <a:p>
            <a:r>
              <a:rPr lang="en-US" smtClean="0">
                <a:latin typeface="Times New Roman" pitchFamily="18" charset="0"/>
              </a:rPr>
              <a:t>	Ex:Pleasant manager who never made decisions but was great schmoozer; people got mad</a:t>
            </a:r>
          </a:p>
          <a:p>
            <a:r>
              <a:rPr lang="en-US" smtClean="0">
                <a:latin typeface="Times New Roman" pitchFamily="18" charset="0"/>
              </a:rPr>
              <a:t>             Husb. In long term marriage was considering leaving b;c of wife’ s drinking and accusing him of seeing other women while she was drinking. In couples work, it was clear she was clueless about how seriously he was thinking of leaving.</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1031"/>
          <p:cNvSpPr>
            <a:spLocks noGrp="1" noChangeArrowheads="1"/>
          </p:cNvSpPr>
          <p:nvPr>
            <p:ph type="sldNum" sz="quarter" idx="5"/>
          </p:nvPr>
        </p:nvSpPr>
        <p:spPr>
          <a:noFill/>
        </p:spPr>
        <p:txBody>
          <a:bodyPr/>
          <a:lstStyle/>
          <a:p>
            <a:fld id="{694A7928-184B-4C93-8F11-B8AF733290A9}" type="slidenum">
              <a:rPr lang="en-US"/>
              <a:pPr/>
              <a:t>25</a:t>
            </a:fld>
            <a:endParaRPr lang="en-US"/>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p:spPr>
        <p:txBody>
          <a:bodyPr/>
          <a:lstStyle/>
          <a:p>
            <a:r>
              <a:rPr lang="en-US" b="1" smtClean="0">
                <a:latin typeface="Times New Roman" pitchFamily="18" charset="0"/>
              </a:rPr>
              <a:t> </a:t>
            </a:r>
          </a:p>
          <a:p>
            <a:r>
              <a:rPr lang="en-US" b="1" smtClean="0">
                <a:latin typeface="Times New Roman" pitchFamily="18" charset="0"/>
              </a:rPr>
              <a:t>Sudden change in ms</a:t>
            </a:r>
          </a:p>
          <a:p>
            <a:r>
              <a:rPr lang="en-US" smtClean="0">
                <a:latin typeface="Times New Roman" pitchFamily="18" charset="0"/>
              </a:rPr>
              <a:t>Addictions</a:t>
            </a:r>
          </a:p>
          <a:p>
            <a:r>
              <a:rPr lang="en-US" smtClean="0">
                <a:latin typeface="Times New Roman" pitchFamily="18" charset="0"/>
              </a:rPr>
              <a:t>Example:</a:t>
            </a:r>
          </a:p>
          <a:p>
            <a:r>
              <a:rPr lang="en-US" smtClean="0">
                <a:latin typeface="Times New Roman" pitchFamily="18" charset="0"/>
              </a:rPr>
              <a:t>Internet pornography, gambling</a:t>
            </a:r>
          </a:p>
          <a:p>
            <a:r>
              <a:rPr lang="en-US" smtClean="0">
                <a:latin typeface="Times New Roman" pitchFamily="18" charset="0"/>
              </a:rPr>
              <a:t>Anything that interferes w /performance or relationship is a problem</a:t>
            </a:r>
          </a:p>
          <a:p>
            <a:r>
              <a:rPr lang="en-US" smtClean="0">
                <a:latin typeface="Times New Roman" pitchFamily="18" charset="0"/>
              </a:rPr>
              <a:t>Dynamic: dependence on substance or activity</a:t>
            </a:r>
          </a:p>
          <a:p>
            <a:r>
              <a:rPr lang="en-US" smtClean="0">
                <a:latin typeface="Times New Roman" pitchFamily="18" charset="0"/>
              </a:rPr>
              <a:t>Strategies:confrontation and consequences and help</a:t>
            </a:r>
          </a:p>
          <a:p>
            <a:r>
              <a:rPr lang="en-US" smtClean="0">
                <a:latin typeface="Times New Roman" pitchFamily="18" charset="0"/>
              </a:rPr>
              <a:t>Ex:Man w/family probs, wife leaving, job threat</a:t>
            </a:r>
          </a:p>
          <a:p>
            <a:r>
              <a:rPr lang="en-US" smtClean="0">
                <a:latin typeface="Times New Roman" pitchFamily="18" charset="0"/>
              </a:rPr>
              <a:t>	EAP, tx and help on demand</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031"/>
          <p:cNvSpPr>
            <a:spLocks noGrp="1" noChangeArrowheads="1"/>
          </p:cNvSpPr>
          <p:nvPr>
            <p:ph type="sldNum" sz="quarter" idx="5"/>
          </p:nvPr>
        </p:nvSpPr>
        <p:spPr>
          <a:noFill/>
        </p:spPr>
        <p:txBody>
          <a:bodyPr/>
          <a:lstStyle/>
          <a:p>
            <a:fld id="{756C26FF-942F-4A51-B012-C8154565DD9E}" type="slidenum">
              <a:rPr lang="en-US"/>
              <a:pPr/>
              <a:t>26</a:t>
            </a:fld>
            <a:endParaRPr lang="en-US"/>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p:spPr>
        <p:txBody>
          <a:bodyPr/>
          <a:lstStyle/>
          <a:p>
            <a:r>
              <a:rPr lang="en-US" smtClean="0">
                <a:latin typeface="Times New Roman" pitchFamily="18" charset="0"/>
              </a:rPr>
              <a:t>Need constant direction</a:t>
            </a:r>
          </a:p>
          <a:p>
            <a:r>
              <a:rPr lang="en-US" smtClean="0">
                <a:latin typeface="Times New Roman" pitchFamily="18" charset="0"/>
              </a:rPr>
              <a:t>Example:MSW I hired who stuck to me like glue. Couldn’t imagine what to do/say w/out checking it out w/me + getgting a script</a:t>
            </a:r>
          </a:p>
          <a:p>
            <a:r>
              <a:rPr lang="en-US" smtClean="0">
                <a:latin typeface="Times New Roman" pitchFamily="18" charset="0"/>
              </a:rPr>
              <a:t>Tactful feedback: “I need you to take ownership of this” ,  “I’d really like to see you manage this on your own and I think you’ll do a great job”</a:t>
            </a:r>
          </a:p>
          <a:p>
            <a:endParaRPr lang="en-US" smtClean="0">
              <a:latin typeface="Times New Roman" pitchFamily="18" charset="0"/>
            </a:endParaRPr>
          </a:p>
          <a:p>
            <a:r>
              <a:rPr lang="en-US" smtClean="0">
                <a:latin typeface="Times New Roman" pitchFamily="18" charset="0"/>
              </a:rPr>
              <a:t>Let’s take an example of a stressful situation that will bring out these traits in people.</a:t>
            </a:r>
          </a:p>
          <a:p>
            <a:r>
              <a:rPr lang="en-US" smtClean="0">
                <a:latin typeface="Times New Roman" pitchFamily="18" charset="0"/>
              </a:rPr>
              <a:t>Next slide</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1031"/>
          <p:cNvSpPr>
            <a:spLocks noGrp="1" noChangeArrowheads="1"/>
          </p:cNvSpPr>
          <p:nvPr>
            <p:ph type="sldNum" sz="quarter" idx="5"/>
          </p:nvPr>
        </p:nvSpPr>
        <p:spPr>
          <a:noFill/>
        </p:spPr>
        <p:txBody>
          <a:bodyPr/>
          <a:lstStyle/>
          <a:p>
            <a:fld id="{D7D902D2-11FC-466F-808F-02DC19CE2D5A}" type="slidenum">
              <a:rPr lang="en-US"/>
              <a:pPr/>
              <a:t>27</a:t>
            </a:fld>
            <a:endParaRPr lang="en-US"/>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p:spPr>
        <p:txBody>
          <a:bodyPr/>
          <a:lstStyle/>
          <a:p>
            <a:r>
              <a:rPr lang="en-US" smtClean="0">
                <a:latin typeface="Times New Roman" pitchFamily="18" charset="0"/>
              </a:rPr>
              <a:t>Thought we have an overall discussion of these types before we went into the communication part. Talk about a boss’s personality you liked, didn’t like</a:t>
            </a:r>
          </a:p>
          <a:p>
            <a:r>
              <a:rPr lang="en-US" smtClean="0">
                <a:latin typeface="Times New Roman" pitchFamily="18" charset="0"/>
              </a:rPr>
              <a:t>Now we’ll move to describing some techniques after the break.</a:t>
            </a:r>
          </a:p>
          <a:p>
            <a:endParaRPr lang="en-US" b="1" smtClean="0">
              <a:latin typeface="Times New Roman" pitchFamily="18"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Rot="1" noChangeAspect="1" noChangeArrowheads="1" noTextEdit="1"/>
          </p:cNvSpPr>
          <p:nvPr>
            <p:ph type="sldImg"/>
          </p:nvPr>
        </p:nvSpPr>
        <p:spPr>
          <a:ln/>
        </p:spPr>
      </p:sp>
      <p:sp>
        <p:nvSpPr>
          <p:cNvPr id="136195" name="Rectangle 3"/>
          <p:cNvSpPr>
            <a:spLocks noGrp="1" noChangeArrowheads="1"/>
          </p:cNvSpPr>
          <p:nvPr>
            <p:ph type="body" idx="1"/>
          </p:nvPr>
        </p:nvSpPr>
        <p:spPr>
          <a:noFill/>
          <a:ln/>
        </p:spPr>
        <p:txBody>
          <a:bodyPr/>
          <a:lstStyle/>
          <a:p>
            <a:pPr>
              <a:spcBef>
                <a:spcPct val="0"/>
              </a:spcBef>
            </a:pPr>
            <a:endParaRPr lang="en-US" smtClean="0">
              <a:latin typeface="Times New Roman" pitchFamily="18" charset="0"/>
              <a:cs typeface="Times New Roman" pitchFamily="18" charset="0"/>
            </a:endParaRPr>
          </a:p>
          <a:p>
            <a:pPr>
              <a:spcBef>
                <a:spcPct val="0"/>
              </a:spcBef>
            </a:pPr>
            <a:endParaRPr lang="en-US" smtClean="0">
              <a:latin typeface="Times New Roman" pitchFamily="18" charset="0"/>
              <a:cs typeface="Times New Roman" pitchFamily="18" charset="0"/>
            </a:endParaRPr>
          </a:p>
          <a:p>
            <a:pPr>
              <a:spcBef>
                <a:spcPct val="0"/>
              </a:spcBef>
            </a:pPr>
            <a:endParaRPr lang="en-US" smtClean="0">
              <a:latin typeface="Times New Roman" pitchFamily="18" charset="0"/>
              <a:cs typeface="Times New Roman" pitchFamily="18" charset="0"/>
            </a:endParaRPr>
          </a:p>
          <a:p>
            <a:pPr>
              <a:spcBef>
                <a:spcPct val="0"/>
              </a:spcBef>
            </a:pPr>
            <a:r>
              <a:rPr lang="en-US" smtClean="0">
                <a:latin typeface="Times New Roman" pitchFamily="18" charset="0"/>
                <a:cs typeface="Times New Roman" pitchFamily="18" charset="0"/>
              </a:rPr>
              <a:t>How do you figure out how we feel, what's ok to say or not - doesn't always make sense to talk about feelings. Give example of when better to let sleeping dogs lie.</a:t>
            </a:r>
            <a:r>
              <a:rPr lang="en-US" smtClean="0">
                <a:latin typeface="Times New Roman" pitchFamily="18" charset="0"/>
              </a:rPr>
              <a:t> </a:t>
            </a:r>
          </a:p>
          <a:p>
            <a:endParaRPr lang="en-US" smtClean="0">
              <a:latin typeface="Times New Roman" pitchFamily="18"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Rot="1" noChangeAspect="1" noChangeArrowheads="1" noTextEdit="1"/>
          </p:cNvSpPr>
          <p:nvPr>
            <p:ph type="sldImg"/>
          </p:nvPr>
        </p:nvSpPr>
        <p:spPr>
          <a:ln/>
        </p:spPr>
      </p:sp>
      <p:sp>
        <p:nvSpPr>
          <p:cNvPr id="138243" name="Rectangle 3"/>
          <p:cNvSpPr>
            <a:spLocks noGrp="1" noChangeArrowheads="1"/>
          </p:cNvSpPr>
          <p:nvPr>
            <p:ph type="body" idx="1"/>
          </p:nvPr>
        </p:nvSpPr>
        <p:spPr>
          <a:noFill/>
          <a:ln/>
        </p:spPr>
        <p:txBody>
          <a:bodyPr/>
          <a:lstStyle/>
          <a:p>
            <a:pPr>
              <a:lnSpc>
                <a:spcPct val="90000"/>
              </a:lnSpc>
              <a:spcBef>
                <a:spcPct val="0"/>
              </a:spcBef>
            </a:pPr>
            <a:r>
              <a:rPr lang="en-US" sz="1000" smtClean="0">
                <a:latin typeface="Times New Roman" pitchFamily="18" charset="0"/>
                <a:cs typeface="Times New Roman" pitchFamily="18" charset="0"/>
              </a:rPr>
              <a:t>Identity is about self-esteem and our core image. It is who we are in the world.</a:t>
            </a:r>
          </a:p>
          <a:p>
            <a:pPr>
              <a:lnSpc>
                <a:spcPct val="90000"/>
              </a:lnSpc>
              <a:spcBef>
                <a:spcPct val="0"/>
              </a:spcBef>
            </a:pPr>
            <a:r>
              <a:rPr lang="en-US" sz="1000" smtClean="0">
                <a:latin typeface="Times New Roman" pitchFamily="18" charset="0"/>
                <a:cs typeface="Times New Roman" pitchFamily="18" charset="0"/>
              </a:rPr>
              <a:t>Three core identities:</a:t>
            </a:r>
          </a:p>
          <a:p>
            <a:pPr>
              <a:lnSpc>
                <a:spcPct val="90000"/>
              </a:lnSpc>
              <a:spcBef>
                <a:spcPct val="0"/>
              </a:spcBef>
            </a:pPr>
            <a:r>
              <a:rPr lang="en-US" sz="1000" smtClean="0">
                <a:latin typeface="Times New Roman" pitchFamily="18" charset="0"/>
                <a:cs typeface="Times New Roman" pitchFamily="18" charset="0"/>
              </a:rPr>
              <a:t>Am I competent? Example: When a colleague of mine applied for a job as Director of Training and did not get it she had a crisis about whether she was as competent, skilled as she thought.</a:t>
            </a:r>
          </a:p>
          <a:p>
            <a:pPr>
              <a:lnSpc>
                <a:spcPct val="90000"/>
              </a:lnSpc>
              <a:spcBef>
                <a:spcPct val="0"/>
              </a:spcBef>
            </a:pPr>
            <a:r>
              <a:rPr lang="en-US" sz="1000" smtClean="0">
                <a:latin typeface="Times New Roman" pitchFamily="18" charset="0"/>
                <a:cs typeface="Times New Roman" pitchFamily="18" charset="0"/>
              </a:rPr>
              <a:t>Am I good? Ex: A young woman I was working with wanted to break up with a boyfriend. He began to cry. She felt so badly being cruel to him that she found herself telling him everything would work out between them.</a:t>
            </a:r>
          </a:p>
          <a:p>
            <a:pPr>
              <a:lnSpc>
                <a:spcPct val="90000"/>
              </a:lnSpc>
              <a:spcBef>
                <a:spcPct val="0"/>
              </a:spcBef>
            </a:pPr>
            <a:r>
              <a:rPr lang="en-US" sz="1000" smtClean="0">
                <a:latin typeface="Times New Roman" pitchFamily="18" charset="0"/>
                <a:cs typeface="Times New Roman" pitchFamily="18" charset="0"/>
              </a:rPr>
              <a:t>Example: A secretary's work - station was set beneath a ceiling which had leaked several times, not while she was there. The supervisor said humorously: "We should get an umbrella to go over your chair." The secretary responded that she had felt devalued and uncared about b/c the supervisor had not immediately had the ceiling repaired. The supervisor felt she had missed the boat completely, although the secretary had not shared her feelings. </a:t>
            </a:r>
          </a:p>
          <a:p>
            <a:pPr>
              <a:lnSpc>
                <a:spcPct val="90000"/>
              </a:lnSpc>
              <a:spcBef>
                <a:spcPct val="0"/>
              </a:spcBef>
            </a:pPr>
            <a:r>
              <a:rPr lang="en-US" sz="1000" smtClean="0">
                <a:latin typeface="Times New Roman" pitchFamily="18" charset="0"/>
                <a:cs typeface="Times New Roman" pitchFamily="18" charset="0"/>
              </a:rPr>
              <a:t>Am I worthy of love/like? Ex: After a husband left a wife of many years when he became involved with someone else, she questioned whether she was lovable at all.</a:t>
            </a:r>
          </a:p>
          <a:p>
            <a:pPr>
              <a:lnSpc>
                <a:spcPct val="90000"/>
              </a:lnSpc>
              <a:spcBef>
                <a:spcPct val="0"/>
              </a:spcBef>
            </a:pPr>
            <a:r>
              <a:rPr lang="en-US" sz="1000" smtClean="0">
                <a:latin typeface="Times New Roman" pitchFamily="18" charset="0"/>
                <a:cs typeface="Times New Roman" pitchFamily="18" charset="0"/>
              </a:rPr>
              <a:t>Suddenly who we thought we were at the beginning of the conversation is called into question</a:t>
            </a:r>
            <a:r>
              <a:rPr lang="en-US" sz="1000" smtClean="0">
                <a:latin typeface="Times New Roman" pitchFamily="18" charset="0"/>
              </a:rPr>
              <a:t> </a:t>
            </a:r>
          </a:p>
          <a:p>
            <a:pPr>
              <a:lnSpc>
                <a:spcPct val="90000"/>
              </a:lnSpc>
              <a:spcBef>
                <a:spcPct val="0"/>
              </a:spcBef>
            </a:pPr>
            <a:r>
              <a:rPr lang="en-US" sz="1000" smtClean="0">
                <a:latin typeface="Times New Roman" pitchFamily="18" charset="0"/>
                <a:cs typeface="Times New Roman" pitchFamily="18" charset="0"/>
              </a:rPr>
              <a:t>Identity crisis knocks us off balance. </a:t>
            </a:r>
          </a:p>
          <a:p>
            <a:pPr>
              <a:lnSpc>
                <a:spcPct val="90000"/>
              </a:lnSpc>
              <a:spcBef>
                <a:spcPct val="0"/>
              </a:spcBef>
            </a:pPr>
            <a:r>
              <a:rPr lang="en-US" sz="1000" smtClean="0">
                <a:latin typeface="Times New Roman" pitchFamily="18" charset="0"/>
                <a:cs typeface="Times New Roman" pitchFamily="18" charset="0"/>
              </a:rPr>
              <a:t>Physical reaction</a:t>
            </a:r>
          </a:p>
          <a:p>
            <a:pPr>
              <a:lnSpc>
                <a:spcPct val="90000"/>
              </a:lnSpc>
              <a:spcBef>
                <a:spcPct val="0"/>
              </a:spcBef>
            </a:pPr>
            <a:r>
              <a:rPr lang="en-US" sz="1000" smtClean="0">
                <a:latin typeface="Times New Roman" pitchFamily="18" charset="0"/>
                <a:cs typeface="Times New Roman" pitchFamily="18" charset="0"/>
              </a:rPr>
              <a:t>Rush of anger</a:t>
            </a:r>
          </a:p>
          <a:p>
            <a:pPr>
              <a:lnSpc>
                <a:spcPct val="90000"/>
              </a:lnSpc>
              <a:spcBef>
                <a:spcPct val="0"/>
              </a:spcBef>
            </a:pPr>
            <a:r>
              <a:rPr lang="en-US" sz="1000" smtClean="0">
                <a:latin typeface="Times New Roman" pitchFamily="18" charset="0"/>
                <a:cs typeface="Times New Roman" pitchFamily="18" charset="0"/>
              </a:rPr>
              <a:t>Anxiety</a:t>
            </a:r>
          </a:p>
          <a:p>
            <a:pPr>
              <a:lnSpc>
                <a:spcPct val="90000"/>
              </a:lnSpc>
              <a:spcBef>
                <a:spcPct val="0"/>
              </a:spcBef>
            </a:pPr>
            <a:r>
              <a:rPr lang="en-US" sz="1000" smtClean="0">
                <a:latin typeface="Times New Roman" pitchFamily="18" charset="0"/>
                <a:cs typeface="Times New Roman" pitchFamily="18" charset="0"/>
              </a:rPr>
              <a:t>Wish to flee</a:t>
            </a:r>
          </a:p>
          <a:p>
            <a:pPr>
              <a:lnSpc>
                <a:spcPct val="90000"/>
              </a:lnSpc>
              <a:spcBef>
                <a:spcPct val="0"/>
              </a:spcBef>
            </a:pPr>
            <a:r>
              <a:rPr lang="en-US" sz="1000" smtClean="0">
                <a:latin typeface="Times New Roman" pitchFamily="18" charset="0"/>
                <a:cs typeface="Times New Roman" pitchFamily="18" charset="0"/>
              </a:rPr>
              <a:t>When my colleague learned she did not get the training job she felt overwhelmed with anxiety and could not hear another word of why the decision was made. She left as soon as she could. </a:t>
            </a:r>
          </a:p>
          <a:p>
            <a:pPr>
              <a:lnSpc>
                <a:spcPct val="90000"/>
              </a:lnSpc>
              <a:spcBef>
                <a:spcPct val="0"/>
              </a:spcBef>
            </a:pPr>
            <a:r>
              <a:rPr lang="en-US" sz="1000" smtClean="0">
                <a:latin typeface="Times New Roman" pitchFamily="18" charset="0"/>
                <a:cs typeface="Times New Roman" pitchFamily="18" charset="0"/>
              </a:rPr>
              <a:t>Vulnerable Identity=someone who is easily knocked off balance</a:t>
            </a:r>
          </a:p>
          <a:p>
            <a:pPr>
              <a:lnSpc>
                <a:spcPct val="90000"/>
              </a:lnSpc>
              <a:spcBef>
                <a:spcPct val="0"/>
              </a:spcBef>
            </a:pPr>
            <a:r>
              <a:rPr lang="en-US" sz="1000" smtClean="0">
                <a:latin typeface="Times New Roman" pitchFamily="18" charset="0"/>
                <a:cs typeface="Times New Roman" pitchFamily="18" charset="0"/>
              </a:rPr>
              <a:t>Must ground your identity to have conversation</a:t>
            </a:r>
          </a:p>
          <a:p>
            <a:pPr>
              <a:lnSpc>
                <a:spcPct val="90000"/>
              </a:lnSpc>
              <a:spcBef>
                <a:spcPct val="0"/>
              </a:spcBef>
            </a:pPr>
            <a:r>
              <a:rPr lang="en-US" sz="1000" smtClean="0">
                <a:latin typeface="Times New Roman" pitchFamily="18" charset="0"/>
                <a:cs typeface="Times New Roman" pitchFamily="18" charset="0"/>
              </a:rPr>
              <a:t>Becoming aware of your identity issues ahead of time so you can spot them when they come up in conversation. Note when you feel anxious, upset, etc as clue.</a:t>
            </a:r>
          </a:p>
          <a:p>
            <a:pPr>
              <a:lnSpc>
                <a:spcPct val="90000"/>
              </a:lnSpc>
              <a:spcBef>
                <a:spcPct val="0"/>
              </a:spcBef>
            </a:pPr>
            <a:r>
              <a:rPr lang="en-US" sz="1000" smtClean="0">
                <a:latin typeface="Times New Roman" pitchFamily="18" charset="0"/>
                <a:cs typeface="Times New Roman" pitchFamily="18" charset="0"/>
              </a:rPr>
              <a:t>Complexify your identity (use AND stance) get clear picture of yourself, we have constellation of qualities, positive and negative.</a:t>
            </a:r>
            <a:r>
              <a:rPr lang="en-US" sz="1000" smtClean="0">
                <a:latin typeface="Times New Roman" pitchFamily="18" charset="0"/>
              </a:rPr>
              <a:t> </a:t>
            </a:r>
          </a:p>
          <a:p>
            <a:pPr>
              <a:lnSpc>
                <a:spcPct val="90000"/>
              </a:lnSpc>
            </a:pPr>
            <a:endParaRPr lang="en-US" sz="1000" smtClean="0">
              <a:latin typeface="Times New Roman" pitchFamily="18"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1031"/>
          <p:cNvSpPr>
            <a:spLocks noGrp="1" noChangeArrowheads="1"/>
          </p:cNvSpPr>
          <p:nvPr>
            <p:ph type="sldNum" sz="quarter" idx="5"/>
          </p:nvPr>
        </p:nvSpPr>
        <p:spPr>
          <a:noFill/>
        </p:spPr>
        <p:txBody>
          <a:bodyPr/>
          <a:lstStyle/>
          <a:p>
            <a:fld id="{5FE75205-94A7-435B-B2B9-ED595004F14C}" type="slidenum">
              <a:rPr lang="en-US"/>
              <a:pPr/>
              <a:t>31</a:t>
            </a:fld>
            <a:endParaRPr lang="en-US"/>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p:spPr>
        <p:txBody>
          <a:bodyPr/>
          <a:lstStyle/>
          <a:p>
            <a:endParaRPr lang="en-US" smtClean="0">
              <a:latin typeface="Times New Roman" pitchFamily="18" charset="0"/>
            </a:endParaRPr>
          </a:p>
          <a:p>
            <a:r>
              <a:rPr lang="en-US" smtClean="0">
                <a:latin typeface="Times New Roman" pitchFamily="18" charset="0"/>
              </a:rPr>
              <a:t>Plan, prepare, practice</a:t>
            </a:r>
          </a:p>
          <a:p>
            <a:r>
              <a:rPr lang="en-US" smtClean="0">
                <a:latin typeface="Times New Roman" pitchFamily="18" charset="0"/>
              </a:rPr>
              <a:t>Assess:look at the history, precipitants, contributing factors</a:t>
            </a:r>
          </a:p>
          <a:p>
            <a:r>
              <a:rPr lang="en-US" smtClean="0">
                <a:latin typeface="Times New Roman" pitchFamily="18" charset="0"/>
              </a:rPr>
              <a:t>Accept reality of who/how the person behaves</a:t>
            </a:r>
          </a:p>
          <a:p>
            <a:r>
              <a:rPr lang="en-US" smtClean="0">
                <a:latin typeface="Times New Roman" pitchFamily="18" charset="0"/>
              </a:rPr>
              <a:t>Take a break</a:t>
            </a:r>
          </a:p>
          <a:p>
            <a:r>
              <a:rPr lang="en-US" smtClean="0">
                <a:latin typeface="Times New Roman" pitchFamily="18" charset="0"/>
              </a:rPr>
              <a:t>Develop some ideas, strategies</a:t>
            </a:r>
          </a:p>
          <a:p>
            <a:r>
              <a:rPr lang="en-US" smtClean="0">
                <a:latin typeface="Times New Roman" pitchFamily="18" charset="0"/>
              </a:rPr>
              <a:t>Try them out</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1031"/>
          <p:cNvSpPr>
            <a:spLocks noGrp="1" noChangeArrowheads="1"/>
          </p:cNvSpPr>
          <p:nvPr>
            <p:ph type="sldNum" sz="quarter" idx="5"/>
          </p:nvPr>
        </p:nvSpPr>
        <p:spPr>
          <a:noFill/>
        </p:spPr>
        <p:txBody>
          <a:bodyPr/>
          <a:lstStyle/>
          <a:p>
            <a:fld id="{F8204713-FB42-454A-858D-E666450044C9}" type="slidenum">
              <a:rPr lang="en-US"/>
              <a:pPr/>
              <a:t>32</a:t>
            </a:fld>
            <a:endParaRPr lang="en-US"/>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p:spPr>
        <p:txBody>
          <a:bodyPr/>
          <a:lstStyle/>
          <a:p>
            <a:endParaRPr lang="en-US" smtClean="0">
              <a:latin typeface="Times New Roman" pitchFamily="18" charset="0"/>
            </a:endParaRPr>
          </a:p>
          <a:p>
            <a:r>
              <a:rPr lang="en-US" smtClean="0">
                <a:latin typeface="Times New Roman" pitchFamily="18" charset="0"/>
              </a:rPr>
              <a:t>Don’t expect a miracle change</a:t>
            </a:r>
          </a:p>
          <a:p>
            <a:r>
              <a:rPr lang="en-US" smtClean="0">
                <a:latin typeface="Times New Roman" pitchFamily="18" charset="0"/>
              </a:rPr>
              <a:t>Use of self:Pay attention to your volume, expressed emotion</a:t>
            </a:r>
          </a:p>
          <a:p>
            <a:r>
              <a:rPr lang="en-US" smtClean="0">
                <a:latin typeface="Times New Roman" pitchFamily="18" charset="0"/>
              </a:rPr>
              <a:t>In role play, used empathy at beginning, emotional IQ informed that Nikki was upset. I use limit setting, explanation and finally confrontation.</a:t>
            </a:r>
          </a:p>
          <a:p>
            <a:r>
              <a:rPr lang="en-US" smtClean="0">
                <a:latin typeface="Times New Roman" pitchFamily="18" charset="0"/>
              </a:rPr>
              <a:t>Exercise:Break into groups of 3-4.</a:t>
            </a:r>
          </a:p>
          <a:p>
            <a:r>
              <a:rPr lang="en-US" smtClean="0">
                <a:latin typeface="Times New Roman" pitchFamily="18" charset="0"/>
              </a:rPr>
              <a:t>You are the supervisor for Susan and Sally, who have been working together for 2 years. Susan is emotional, easily upset, fearful and has a hard time joining in laughing. Susan came to you last week and told you that she feels uncomfortable when she sees you chatting and laughing w/Sally, saying that she doesn’t know how to join such an interaction but she feels left out. She feels criticized and her work is suffering. Sally is confident, outgoing and successful w/people. She feels her reward for doing good work is getting more of it while Susan is getting off the hook. Susan’s performance, in fact, has deteriorated and your boss is noticing.</a:t>
            </a:r>
          </a:p>
          <a:p>
            <a:r>
              <a:rPr lang="en-US" smtClean="0">
                <a:latin typeface="Times New Roman" pitchFamily="18" charset="0"/>
              </a:rPr>
              <a:t>Discuss for 7-8 minutes, then we’ll see what people do.	</a:t>
            </a:r>
          </a:p>
          <a:p>
            <a:endParaRPr lang="en-US" smtClean="0">
              <a:latin typeface="Times New Roman" pitchFamily="18"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1031"/>
          <p:cNvSpPr>
            <a:spLocks noGrp="1" noChangeArrowheads="1"/>
          </p:cNvSpPr>
          <p:nvPr>
            <p:ph type="sldNum" sz="quarter" idx="5"/>
          </p:nvPr>
        </p:nvSpPr>
        <p:spPr>
          <a:noFill/>
        </p:spPr>
        <p:txBody>
          <a:bodyPr/>
          <a:lstStyle/>
          <a:p>
            <a:fld id="{F2E55230-F945-4EC4-9135-239EA424F00F}" type="slidenum">
              <a:rPr lang="en-US"/>
              <a:pPr/>
              <a:t>33</a:t>
            </a:fld>
            <a:endParaRPr lang="en-US"/>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p:spPr>
        <p:txBody>
          <a:bodyPr/>
          <a:lstStyle/>
          <a:p>
            <a:endParaRPr lang="en-US" b="1" smtClean="0">
              <a:latin typeface="Times New Roman" pitchFamily="18" charset="0"/>
            </a:endParaRPr>
          </a:p>
          <a:p>
            <a:r>
              <a:rPr lang="en-US" smtClean="0">
                <a:latin typeface="Times New Roman" pitchFamily="18" charset="0"/>
              </a:rPr>
              <a:t>Example:Woman I worked with, felt she was competitive w/me. At first, I would get annoyed when she would exclude me from things I wanted to be involved with.I would keep suggesting that I could do this, that only to have her reject my offers.  I watched her, talked to a friend and realized that she is terribly insecure. So I waited until I saw her do something and called and praised how she handled a situation skillfully. She was so grateful, noting that she rarely gets any feedback and when she does, it is often negative. She now believes I like her, think she does a good job and includes me more.</a:t>
            </a:r>
          </a:p>
          <a:p>
            <a:endParaRPr lang="en-US" smtClean="0">
              <a:latin typeface="Times New Roman" pitchFamily="18" charset="0"/>
            </a:endParaRPr>
          </a:p>
          <a:p>
            <a:r>
              <a:rPr lang="en-US" smtClean="0">
                <a:latin typeface="Times New Roman" pitchFamily="18" charset="0"/>
              </a:rPr>
              <a:t>Who has example of walking away, problem solving?</a:t>
            </a:r>
          </a:p>
          <a:p>
            <a:r>
              <a:rPr lang="en-US" smtClean="0">
                <a:latin typeface="Times New Roman" pitchFamily="18" charset="0"/>
              </a:rPr>
              <a:t>Reframe-Common one I do</a:t>
            </a:r>
          </a:p>
          <a:p>
            <a:r>
              <a:rPr lang="en-US" smtClean="0">
                <a:latin typeface="Times New Roman" pitchFamily="18" charset="0"/>
              </a:rPr>
              <a:t>	An employee comes in to complain that his supervisor is micromanaging, doesn’t trust him, watches over his shoulder. Sees supervisor as controlling, intrusive and rude. He is angry. I ask how long supervisor has been supervisor (usually not too long) and reframe that he hasn’t learned that skill set yet, that BU doesn’t offer training in supervisory skills. I’ll say:”Sounds like he’s insecure about his boss and he hasn’t learned to delegate yet. Maybe you could help him learn by….”</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1031"/>
          <p:cNvSpPr>
            <a:spLocks noGrp="1" noChangeArrowheads="1"/>
          </p:cNvSpPr>
          <p:nvPr>
            <p:ph type="sldNum" sz="quarter" idx="5"/>
          </p:nvPr>
        </p:nvSpPr>
        <p:spPr>
          <a:noFill/>
        </p:spPr>
        <p:txBody>
          <a:bodyPr/>
          <a:lstStyle/>
          <a:p>
            <a:fld id="{116E6536-4EB9-4E85-8C77-45F6E82DEDB5}" type="slidenum">
              <a:rPr lang="en-US"/>
              <a:pPr/>
              <a:t>34</a:t>
            </a:fld>
            <a:endParaRPr lang="en-US"/>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p:spPr>
        <p:txBody>
          <a:bodyPr/>
          <a:lstStyle/>
          <a:p>
            <a:r>
              <a:rPr lang="en-US" smtClean="0">
                <a:latin typeface="Times New Roman" pitchFamily="18" charset="0"/>
              </a:rPr>
              <a:t>-talked about coping strategies now</a:t>
            </a:r>
          </a:p>
          <a:p>
            <a:r>
              <a:rPr lang="en-US" smtClean="0">
                <a:latin typeface="Times New Roman" pitchFamily="18" charset="0"/>
              </a:rPr>
              <a:t> </a:t>
            </a:r>
            <a:r>
              <a:rPr lang="en-US" b="1" smtClean="0">
                <a:latin typeface="Times New Roman" pitchFamily="18" charset="0"/>
              </a:rPr>
              <a:t>Exercise 10 minutes Mark</a:t>
            </a:r>
          </a:p>
          <a:p>
            <a:r>
              <a:rPr lang="en-US" smtClean="0">
                <a:latin typeface="Times New Roman" pitchFamily="18" charset="0"/>
              </a:rPr>
              <a:t>Have them break off onto groups to do this activity and discuss together</a:t>
            </a:r>
          </a:p>
          <a:p>
            <a:r>
              <a:rPr lang="en-US" smtClean="0">
                <a:latin typeface="Times New Roman" pitchFamily="18" charset="0"/>
              </a:rPr>
              <a:t>Describe what a “better relationship” would be. </a:t>
            </a:r>
          </a:p>
          <a:p>
            <a:r>
              <a:rPr lang="en-US" smtClean="0">
                <a:latin typeface="Times New Roman" pitchFamily="18" charset="0"/>
              </a:rPr>
              <a:t>What is your commitment to doing it? If not, how come?</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1031"/>
          <p:cNvSpPr>
            <a:spLocks noGrp="1" noChangeArrowheads="1"/>
          </p:cNvSpPr>
          <p:nvPr>
            <p:ph type="sldNum" sz="quarter" idx="5"/>
          </p:nvPr>
        </p:nvSpPr>
        <p:spPr>
          <a:noFill/>
        </p:spPr>
        <p:txBody>
          <a:bodyPr/>
          <a:lstStyle/>
          <a:p>
            <a:fld id="{8C79B4D1-EDF9-47D4-9B9A-E3AFEF961AAC}" type="slidenum">
              <a:rPr lang="en-US"/>
              <a:pPr/>
              <a:t>35</a:t>
            </a:fld>
            <a:endParaRPr lang="en-US"/>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r>
              <a:rPr lang="en-US" b="1" smtClean="0">
                <a:latin typeface="Times New Roman" pitchFamily="18" charset="0"/>
              </a:rPr>
              <a:t>Overview</a:t>
            </a:r>
          </a:p>
          <a:p>
            <a:r>
              <a:rPr lang="en-US" smtClean="0">
                <a:latin typeface="Times New Roman" pitchFamily="18" charset="0"/>
              </a:rPr>
              <a:t>Seen some difficult personalities, described some strategies, now let’s look at when to get help</a:t>
            </a:r>
          </a:p>
          <a:p>
            <a:r>
              <a:rPr lang="en-US" smtClean="0">
                <a:latin typeface="Times New Roman" pitchFamily="18" charset="0"/>
              </a:rPr>
              <a:t>Reasons: you feel frustrated, threatened, fed up, nervous, angry.  You are short, irritable, uncooperative, unproductive, stressed. You complain a lot outside of work to your friends, family.</a:t>
            </a:r>
          </a:p>
          <a:p>
            <a:r>
              <a:rPr lang="en-US" smtClean="0">
                <a:latin typeface="Times New Roman" pitchFamily="18" charset="0"/>
              </a:rPr>
              <a:t>You think about it a lot, imagining what you could say to really put the person in their place.</a:t>
            </a:r>
          </a:p>
          <a:p>
            <a:r>
              <a:rPr lang="en-US" smtClean="0">
                <a:latin typeface="Times New Roman" pitchFamily="18" charset="0"/>
              </a:rPr>
              <a:t>It’s interfering w/ other things.</a:t>
            </a:r>
          </a:p>
          <a:p>
            <a:r>
              <a:rPr lang="en-US" smtClean="0">
                <a:latin typeface="Times New Roman" pitchFamily="18" charset="0"/>
              </a:rPr>
              <a:t>Business cost:lost motivation, less productivity, may be positive or negative costs, more risk for accident, injury</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fld id="{EFD46762-C18F-4C01-BA85-432D656C3C85}" type="datetime1">
              <a:rPr lang="en-US"/>
              <a:pPr/>
              <a:t>3/8/2012</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BDF9F9F9-DF66-4E02-8144-AE3E0AFF67B7}" type="slidenum">
              <a:rPr lang="en-US"/>
              <a:pPr/>
              <a:t>‹#›</a:t>
            </a:fld>
            <a:endParaRPr 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41D227E8-19E9-4DF2-A033-5D3AEB132B65}" type="datetime1">
              <a:rPr lang="en-US"/>
              <a:pPr/>
              <a:t>3/8/2012</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BEE34FAC-71EB-4E4B-ADCF-80EDD7607C17}" type="slidenum">
              <a:rPr lang="en-US"/>
              <a:pPr/>
              <a:t>‹#›</a:t>
            </a:fld>
            <a:endParaRPr 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6B22D346-50F0-4483-922A-CB24BAFC67D5}" type="datetime1">
              <a:rPr lang="en-US"/>
              <a:pPr/>
              <a:t>3/8/2012</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78C2A901-FA3D-4972-96ED-1909561142C5}" type="slidenum">
              <a:rPr lang="en-US"/>
              <a:pPr/>
              <a:t>‹#›</a:t>
            </a:fld>
            <a:endParaRPr lang="en-US"/>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fld id="{A15F4111-0062-49B3-8427-940CCB064EA9}" type="datetime1">
              <a:rPr lang="en-US"/>
              <a:pPr/>
              <a:t>3/8/2012</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81E69047-1357-4A58-8650-4C8D54C00E5B}" type="slidenum">
              <a:rPr lang="en-US"/>
              <a:pPr/>
              <a:t>‹#›</a:t>
            </a:fld>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fld id="{68086046-5430-4D79-A018-71C56B5126D2}" type="datetime1">
              <a:rPr lang="en-US"/>
              <a:pPr/>
              <a:t>3/8/2012</a:t>
            </a:fld>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62A2444D-F181-4B7E-B8E5-C7E4C87280DC}" type="slidenum">
              <a:rPr lang="en-US"/>
              <a:pPr/>
              <a:t>‹#›</a:t>
            </a:fld>
            <a:endParaRPr lang="en-US"/>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fld id="{9CA7610C-3C1B-427B-BCB7-BEBEF7F4467E}" type="datetime1">
              <a:rPr lang="en-US"/>
              <a:pPr/>
              <a:t>3/8/2012</a:t>
            </a:fld>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4D6DE186-7218-4064-A6BB-67AA474DD94F}" type="slidenum">
              <a:rPr lang="en-US"/>
              <a:pPr/>
              <a:t>‹#›</a:t>
            </a:fld>
            <a:endParaRPr 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E3C06EDA-F2DB-438F-9E71-A04DAA980978}" type="datetime1">
              <a:rPr lang="en-US"/>
              <a:pPr/>
              <a:t>3/8/2012</a:t>
            </a:fld>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049F0D68-3B3D-41D4-A343-49C809ABDAB2}" type="slidenum">
              <a:rPr lang="en-US"/>
              <a:pPr/>
              <a:t>‹#›</a:t>
            </a:fld>
            <a:endParaRPr 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EF9BE350-31E5-491B-87B6-D9F4F5348DB1}" type="datetime1">
              <a:rPr lang="en-US"/>
              <a:pPr/>
              <a:t>3/8/2012</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19A4D2C3-C1D9-4F81-864D-3863C799A2DB}" type="slidenum">
              <a:rPr lang="en-US"/>
              <a:pPr/>
              <a:t>‹#›</a:t>
            </a:fld>
            <a:endParaRPr lang="en-US"/>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743DAA08-93BD-48CB-B120-529BFD19A2C7}" type="datetime1">
              <a:rPr lang="en-US"/>
              <a:pPr/>
              <a:t>3/8/2012</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E25899E8-02C5-43EF-950A-36658711819C}" type="slidenum">
              <a:rPr lang="en-US"/>
              <a:pPr/>
              <a:t>‹#›</a:t>
            </a:fld>
            <a:endParaRPr lang="en-US"/>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39B1D3F7-73B2-4D87-9C27-F791251E7701}" type="datetime1">
              <a:rPr lang="en-US"/>
              <a:pPr/>
              <a:t>3/8/2012</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E36EC79-7A6F-4313-BFC9-5640047D3D3E}" type="slidenum">
              <a:rPr lang="en-US"/>
              <a:pPr/>
              <a:t>‹#›</a:t>
            </a:fld>
            <a:endParaRPr lang="en-US"/>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EA626F5E-529A-467C-A79C-605FBA5AF623}" type="datetime1">
              <a:rPr lang="en-US"/>
              <a:pPr/>
              <a:t>3/8/2012</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71725AAA-00A6-4227-A254-5530B4CEA753}" type="slidenum">
              <a:rPr lang="en-US"/>
              <a:pPr/>
              <a:t>‹#›</a:t>
            </a:fld>
            <a:endParaRPr 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6434"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46435"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46436"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fld id="{6D19BAF7-21EF-4702-BD59-756FCF2BE931}" type="datetime1">
              <a:rPr lang="en-US"/>
              <a:pPr/>
              <a:t>3/8/2012</a:t>
            </a:fld>
            <a:endParaRPr lang="en-US"/>
          </a:p>
        </p:txBody>
      </p:sp>
      <p:sp>
        <p:nvSpPr>
          <p:cNvPr id="146437"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46438"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8448F562-2527-4E10-9837-E48B61B88D11}"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Lst>
  <p:timing>
    <p:tnLst>
      <p:par>
        <p:cTn id="1" dur="indefinite" restart="never" nodeType="tmRoot"/>
      </p:par>
    </p:tnLst>
  </p:timing>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533401"/>
            <a:ext cx="5410200" cy="498308"/>
          </a:xfrm>
          <a:prstGeom prst="rect">
            <a:avLst/>
          </a:prstGeom>
        </p:spPr>
      </p:pic>
      <p:sp>
        <p:nvSpPr>
          <p:cNvPr id="6" name="Title 18"/>
          <p:cNvSpPr txBox="1">
            <a:spLocks/>
          </p:cNvSpPr>
          <p:nvPr/>
        </p:nvSpPr>
        <p:spPr>
          <a:xfrm>
            <a:off x="936171" y="1752600"/>
            <a:ext cx="7010400" cy="1981200"/>
          </a:xfrm>
          <a:prstGeom prst="rect">
            <a:avLst/>
          </a:prstGeom>
        </p:spPr>
        <p:txBody>
          <a:bodyPr>
            <a:normAutofit fontScale="25000" lnSpcReduction="20000"/>
          </a:bodyPr>
          <a:lst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a:lnSpc>
                <a:spcPct val="120000"/>
              </a:lnSpc>
            </a:pPr>
            <a:r>
              <a:rPr lang="en-US" sz="17600" b="1" dirty="0" smtClean="0">
                <a:effectLst>
                  <a:outerShdw blurRad="38100" dist="38100" dir="2700000" algn="tl">
                    <a:srgbClr val="C0C0C0"/>
                  </a:outerShdw>
                </a:effectLst>
                <a:latin typeface="Calibri" pitchFamily="34" charset="0"/>
                <a:cs typeface="Calibri" pitchFamily="34" charset="0"/>
              </a:rPr>
              <a:t>Communicating with </a:t>
            </a:r>
          </a:p>
          <a:p>
            <a:pPr>
              <a:lnSpc>
                <a:spcPct val="120000"/>
              </a:lnSpc>
            </a:pPr>
            <a:r>
              <a:rPr lang="en-US" sz="17600" b="1" dirty="0" smtClean="0">
                <a:effectLst>
                  <a:outerShdw blurRad="38100" dist="38100" dir="2700000" algn="tl">
                    <a:srgbClr val="C0C0C0"/>
                  </a:outerShdw>
                </a:effectLst>
                <a:latin typeface="Calibri" pitchFamily="34" charset="0"/>
                <a:cs typeface="Calibri" pitchFamily="34" charset="0"/>
              </a:rPr>
              <a:t>Challenging Personalities</a:t>
            </a:r>
          </a:p>
          <a:p>
            <a:pPr algn="l">
              <a:lnSpc>
                <a:spcPct val="120000"/>
              </a:lnSpc>
            </a:pPr>
            <a:r>
              <a:rPr lang="en-US" sz="4000" b="1" dirty="0" smtClean="0">
                <a:effectLst>
                  <a:outerShdw blurRad="38100" dist="38100" dir="2700000" algn="tl">
                    <a:srgbClr val="C0C0C0"/>
                  </a:outerShdw>
                </a:effectLst>
              </a:rPr>
              <a:t/>
            </a:r>
            <a:br>
              <a:rPr lang="en-US" sz="4000" b="1" dirty="0" smtClean="0">
                <a:effectLst>
                  <a:outerShdw blurRad="38100" dist="38100" dir="2700000" algn="tl">
                    <a:srgbClr val="C0C0C0"/>
                  </a:outerShdw>
                </a:effectLst>
              </a:rPr>
            </a:br>
            <a:r>
              <a:rPr lang="en-US" sz="4000" b="1" dirty="0" smtClean="0">
                <a:effectLst>
                  <a:outerShdw blurRad="38100" dist="38100" dir="2700000" algn="tl">
                    <a:srgbClr val="C0C0C0"/>
                  </a:outerShdw>
                </a:effectLst>
                <a:latin typeface="Calibri" pitchFamily="34" charset="0"/>
                <a:cs typeface="Calibri" pitchFamily="34" charset="0"/>
              </a:rPr>
              <a:t/>
            </a:r>
            <a:br>
              <a:rPr lang="en-US" sz="4000" b="1" dirty="0" smtClean="0">
                <a:effectLst>
                  <a:outerShdw blurRad="38100" dist="38100" dir="2700000" algn="tl">
                    <a:srgbClr val="C0C0C0"/>
                  </a:outerShdw>
                </a:effectLst>
                <a:latin typeface="Calibri" pitchFamily="34" charset="0"/>
                <a:cs typeface="Calibri" pitchFamily="34" charset="0"/>
              </a:rPr>
            </a:br>
            <a:r>
              <a:rPr lang="en-US" sz="4000" dirty="0" smtClean="0"/>
              <a:t/>
            </a:r>
            <a:br>
              <a:rPr lang="en-US" sz="4000" dirty="0" smtClean="0"/>
            </a:br>
            <a:r>
              <a:rPr lang="en-US" sz="4000" dirty="0" smtClean="0"/>
              <a:t/>
            </a:r>
            <a:br>
              <a:rPr lang="en-US" sz="4000" dirty="0" smtClean="0"/>
            </a:br>
            <a:endParaRPr lang="en-US" dirty="0"/>
          </a:p>
        </p:txBody>
      </p:sp>
      <p:sp>
        <p:nvSpPr>
          <p:cNvPr id="7" name="Title 18"/>
          <p:cNvSpPr txBox="1">
            <a:spLocks/>
          </p:cNvSpPr>
          <p:nvPr/>
        </p:nvSpPr>
        <p:spPr>
          <a:xfrm>
            <a:off x="1014845" y="4049712"/>
            <a:ext cx="7010400" cy="2198688"/>
          </a:xfrm>
          <a:prstGeom prst="rect">
            <a:avLst/>
          </a:prstGeom>
        </p:spPr>
        <p:txBody>
          <a:bodyPr>
            <a:normAutofit fontScale="25000" lnSpcReduction="20000"/>
          </a:bodyPr>
          <a:lst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a:lnSpc>
                <a:spcPct val="120000"/>
              </a:lnSpc>
            </a:pPr>
            <a:r>
              <a:rPr lang="en-US" sz="14400" b="1" dirty="0">
                <a:latin typeface="Calibri" pitchFamily="34" charset="0"/>
                <a:cs typeface="Calibri" pitchFamily="34" charset="0"/>
              </a:rPr>
              <a:t>Bonnie </a:t>
            </a:r>
            <a:r>
              <a:rPr lang="en-US" sz="14400" b="1" dirty="0" smtClean="0">
                <a:latin typeface="Calibri" pitchFamily="34" charset="0"/>
                <a:cs typeface="Calibri" pitchFamily="34" charset="0"/>
              </a:rPr>
              <a:t> Jean Teitleman</a:t>
            </a:r>
            <a:r>
              <a:rPr lang="en-US" sz="14400" b="1" dirty="0">
                <a:latin typeface="Calibri" pitchFamily="34" charset="0"/>
                <a:cs typeface="Calibri" pitchFamily="34" charset="0"/>
              </a:rPr>
              <a:t>, </a:t>
            </a:r>
            <a:r>
              <a:rPr lang="en-US" sz="14400" b="1" dirty="0" smtClean="0">
                <a:latin typeface="Calibri" pitchFamily="34" charset="0"/>
                <a:cs typeface="Calibri" pitchFamily="34" charset="0"/>
              </a:rPr>
              <a:t>LICSW</a:t>
            </a:r>
          </a:p>
          <a:p>
            <a:pPr>
              <a:lnSpc>
                <a:spcPct val="120000"/>
              </a:lnSpc>
            </a:pPr>
            <a:r>
              <a:rPr lang="en-US" sz="14400" b="1" dirty="0" smtClean="0">
                <a:latin typeface="Calibri" pitchFamily="34" charset="0"/>
                <a:cs typeface="Calibri" pitchFamily="34" charset="0"/>
              </a:rPr>
              <a:t>March </a:t>
            </a:r>
            <a:r>
              <a:rPr lang="en-US" sz="14400" b="1" dirty="0">
                <a:latin typeface="Calibri" pitchFamily="34" charset="0"/>
                <a:cs typeface="Calibri" pitchFamily="34" charset="0"/>
              </a:rPr>
              <a:t>21, 2012</a:t>
            </a:r>
            <a:r>
              <a:rPr lang="en-US" sz="14400" b="1" dirty="0" smtClean="0">
                <a:effectLst>
                  <a:outerShdw blurRad="38100" dist="38100" dir="2700000" algn="tl">
                    <a:srgbClr val="C0C0C0"/>
                  </a:outerShdw>
                </a:effectLst>
              </a:rPr>
              <a:t/>
            </a:r>
            <a:br>
              <a:rPr lang="en-US" sz="14400" b="1" dirty="0" smtClean="0">
                <a:effectLst>
                  <a:outerShdw blurRad="38100" dist="38100" dir="2700000" algn="tl">
                    <a:srgbClr val="C0C0C0"/>
                  </a:outerShdw>
                </a:effectLst>
              </a:rPr>
            </a:br>
            <a:r>
              <a:rPr lang="en-US" sz="4000" b="1" dirty="0" smtClean="0">
                <a:effectLst>
                  <a:outerShdw blurRad="38100" dist="38100" dir="2700000" algn="tl">
                    <a:srgbClr val="C0C0C0"/>
                  </a:outerShdw>
                </a:effectLst>
                <a:latin typeface="Calibri" pitchFamily="34" charset="0"/>
                <a:cs typeface="Calibri" pitchFamily="34" charset="0"/>
              </a:rPr>
              <a:t/>
            </a:r>
            <a:br>
              <a:rPr lang="en-US" sz="4000" b="1" dirty="0" smtClean="0">
                <a:effectLst>
                  <a:outerShdw blurRad="38100" dist="38100" dir="2700000" algn="tl">
                    <a:srgbClr val="C0C0C0"/>
                  </a:outerShdw>
                </a:effectLst>
                <a:latin typeface="Calibri" pitchFamily="34" charset="0"/>
                <a:cs typeface="Calibri" pitchFamily="34" charset="0"/>
              </a:rPr>
            </a:br>
            <a:r>
              <a:rPr lang="en-US" sz="4000" dirty="0" smtClean="0"/>
              <a:t/>
            </a:r>
            <a:br>
              <a:rPr lang="en-US" sz="4000" dirty="0" smtClean="0"/>
            </a:br>
            <a:r>
              <a:rPr lang="en-US" sz="4000" dirty="0" smtClean="0"/>
              <a:t/>
            </a:r>
            <a:br>
              <a:rPr lang="en-US" sz="4000" dirty="0" smtClean="0"/>
            </a:br>
            <a:endParaRPr lang="en-US" dirty="0"/>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idx="4294967295"/>
          </p:nvPr>
        </p:nvSpPr>
        <p:spPr>
          <a:xfrm>
            <a:off x="956309" y="1447800"/>
            <a:ext cx="7551419" cy="1143000"/>
          </a:xfrm>
        </p:spPr>
        <p:txBody>
          <a:bodyPr lIns="92075" tIns="46038" rIns="92075" bIns="46038"/>
          <a:lstStyle/>
          <a:p>
            <a:pPr algn="l"/>
            <a:r>
              <a:rPr lang="en-US" b="1" dirty="0">
                <a:effectLst>
                  <a:outerShdw blurRad="38100" dist="38100" dir="2700000" algn="tl">
                    <a:srgbClr val="C0C0C0"/>
                  </a:outerShdw>
                </a:effectLst>
                <a:latin typeface="Calibri" pitchFamily="34" charset="0"/>
                <a:cs typeface="Calibri" pitchFamily="34" charset="0"/>
              </a:rPr>
              <a:t>Agenda</a:t>
            </a:r>
          </a:p>
        </p:txBody>
      </p:sp>
      <p:sp>
        <p:nvSpPr>
          <p:cNvPr id="17411" name="Rectangle 3"/>
          <p:cNvSpPr>
            <a:spLocks noGrp="1" noChangeArrowheads="1"/>
          </p:cNvSpPr>
          <p:nvPr>
            <p:ph type="body" idx="4294967295"/>
          </p:nvPr>
        </p:nvSpPr>
        <p:spPr>
          <a:xfrm>
            <a:off x="469438" y="3048000"/>
            <a:ext cx="8145780" cy="2849563"/>
          </a:xfrm>
        </p:spPr>
        <p:txBody>
          <a:bodyPr/>
          <a:lstStyle/>
          <a:p>
            <a:pPr marL="520700" indent="-520700">
              <a:buFont typeface="Wingdings" pitchFamily="2" charset="2"/>
              <a:buChar char="§"/>
            </a:pPr>
            <a:r>
              <a:rPr lang="en-US" sz="2800" dirty="0" smtClean="0">
                <a:latin typeface="Calibri" pitchFamily="34" charset="0"/>
                <a:cs typeface="Calibri" pitchFamily="34" charset="0"/>
              </a:rPr>
              <a:t>Description </a:t>
            </a:r>
            <a:r>
              <a:rPr lang="en-US" sz="2800" dirty="0">
                <a:latin typeface="Calibri" pitchFamily="34" charset="0"/>
                <a:cs typeface="Calibri" pitchFamily="34" charset="0"/>
              </a:rPr>
              <a:t>of challenging personality types</a:t>
            </a:r>
          </a:p>
          <a:p>
            <a:pPr marL="520700" indent="-520700">
              <a:buFont typeface="Wingdings" pitchFamily="2" charset="2"/>
              <a:buChar char="§"/>
            </a:pPr>
            <a:r>
              <a:rPr lang="en-US" sz="2800" dirty="0">
                <a:latin typeface="Calibri" pitchFamily="34" charset="0"/>
                <a:cs typeface="Calibri" pitchFamily="34" charset="0"/>
              </a:rPr>
              <a:t>Coping </a:t>
            </a:r>
            <a:r>
              <a:rPr lang="en-US" sz="2800" dirty="0" smtClean="0">
                <a:latin typeface="Calibri" pitchFamily="34" charset="0"/>
                <a:cs typeface="Calibri" pitchFamily="34" charset="0"/>
              </a:rPr>
              <a:t>strategies/communication</a:t>
            </a:r>
            <a:endParaRPr lang="en-US" sz="2800" dirty="0">
              <a:latin typeface="Calibri" pitchFamily="34" charset="0"/>
              <a:cs typeface="Calibri" pitchFamily="34" charset="0"/>
            </a:endParaRPr>
          </a:p>
          <a:p>
            <a:pPr marL="520700" indent="-520700">
              <a:buFont typeface="Wingdings" pitchFamily="2" charset="2"/>
              <a:buChar char="§"/>
            </a:pPr>
            <a:r>
              <a:rPr lang="en-US" sz="2800" dirty="0">
                <a:latin typeface="Calibri" pitchFamily="34" charset="0"/>
                <a:cs typeface="Calibri" pitchFamily="34" charset="0"/>
              </a:rPr>
              <a:t>Opportunity to practice new strategies</a:t>
            </a:r>
          </a:p>
        </p:txBody>
      </p:sp>
      <p:sp>
        <p:nvSpPr>
          <p:cNvPr id="5" name="Rectangle 4"/>
          <p:cNvSpPr/>
          <p:nvPr/>
        </p:nvSpPr>
        <p:spPr>
          <a:xfrm>
            <a:off x="0" y="0"/>
            <a:ext cx="9144000" cy="838200"/>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820" y="215532"/>
            <a:ext cx="4267199" cy="394068"/>
          </a:xfrm>
          <a:prstGeom prst="rect">
            <a:avLst/>
          </a:prstGeom>
        </p:spPr>
      </p:pic>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1026"/>
          <p:cNvSpPr>
            <a:spLocks noGrp="1" noChangeArrowheads="1"/>
          </p:cNvSpPr>
          <p:nvPr>
            <p:ph type="title" idx="4294967295"/>
          </p:nvPr>
        </p:nvSpPr>
        <p:spPr>
          <a:xfrm>
            <a:off x="990600" y="1295400"/>
            <a:ext cx="7704956" cy="1143000"/>
          </a:xfrm>
        </p:spPr>
        <p:txBody>
          <a:bodyPr lIns="92075" tIns="46038" rIns="92075" bIns="46038"/>
          <a:lstStyle/>
          <a:p>
            <a:pPr algn="l"/>
            <a:r>
              <a:rPr lang="en-US" b="1" dirty="0">
                <a:effectLst>
                  <a:outerShdw blurRad="38100" dist="38100" dir="2700000" algn="tl">
                    <a:srgbClr val="C0C0C0"/>
                  </a:outerShdw>
                </a:effectLst>
                <a:latin typeface="Calibri" pitchFamily="34" charset="0"/>
                <a:cs typeface="Calibri" pitchFamily="34" charset="0"/>
              </a:rPr>
              <a:t>What Makes a Person </a:t>
            </a:r>
            <a:r>
              <a:rPr lang="en-US" b="1" dirty="0" smtClean="0">
                <a:effectLst>
                  <a:outerShdw blurRad="38100" dist="38100" dir="2700000" algn="tl">
                    <a:srgbClr val="C0C0C0"/>
                  </a:outerShdw>
                </a:effectLst>
                <a:latin typeface="Calibri" pitchFamily="34" charset="0"/>
                <a:cs typeface="Calibri" pitchFamily="34" charset="0"/>
              </a:rPr>
              <a:t/>
            </a:r>
            <a:br>
              <a:rPr lang="en-US" b="1" dirty="0" smtClean="0">
                <a:effectLst>
                  <a:outerShdw blurRad="38100" dist="38100" dir="2700000" algn="tl">
                    <a:srgbClr val="C0C0C0"/>
                  </a:outerShdw>
                </a:effectLst>
                <a:latin typeface="Calibri" pitchFamily="34" charset="0"/>
                <a:cs typeface="Calibri" pitchFamily="34" charset="0"/>
              </a:rPr>
            </a:br>
            <a:r>
              <a:rPr lang="en-US" b="1" dirty="0" smtClean="0">
                <a:effectLst>
                  <a:outerShdw blurRad="38100" dist="38100" dir="2700000" algn="tl">
                    <a:srgbClr val="C0C0C0"/>
                  </a:outerShdw>
                </a:effectLst>
                <a:latin typeface="Calibri" pitchFamily="34" charset="0"/>
                <a:cs typeface="Calibri" pitchFamily="34" charset="0"/>
              </a:rPr>
              <a:t>Difficult to </a:t>
            </a:r>
            <a:r>
              <a:rPr lang="en-US" b="1" dirty="0">
                <a:effectLst>
                  <a:outerShdw blurRad="38100" dist="38100" dir="2700000" algn="tl">
                    <a:srgbClr val="C0C0C0"/>
                  </a:outerShdw>
                </a:effectLst>
                <a:latin typeface="Calibri" pitchFamily="34" charset="0"/>
                <a:cs typeface="Calibri" pitchFamily="34" charset="0"/>
              </a:rPr>
              <a:t>Work With?</a:t>
            </a:r>
          </a:p>
        </p:txBody>
      </p:sp>
      <p:sp>
        <p:nvSpPr>
          <p:cNvPr id="19459" name="Rectangle 1027"/>
          <p:cNvSpPr>
            <a:spLocks noGrp="1" noChangeArrowheads="1"/>
          </p:cNvSpPr>
          <p:nvPr>
            <p:ph type="body" idx="4294967295"/>
          </p:nvPr>
        </p:nvSpPr>
        <p:spPr>
          <a:xfrm>
            <a:off x="464820" y="2819401"/>
            <a:ext cx="8381999" cy="3886200"/>
          </a:xfrm>
        </p:spPr>
        <p:txBody>
          <a:bodyPr/>
          <a:lstStyle/>
          <a:p>
            <a:pPr marL="574675" indent="-574675">
              <a:spcAft>
                <a:spcPts val="600"/>
              </a:spcAft>
              <a:buFont typeface="Wingdings" pitchFamily="2" charset="2"/>
              <a:buChar char="§"/>
            </a:pPr>
            <a:r>
              <a:rPr lang="en-US" sz="2800" dirty="0" smtClean="0">
                <a:latin typeface="Calibri" pitchFamily="34" charset="0"/>
                <a:cs typeface="Calibri" pitchFamily="34" charset="0"/>
              </a:rPr>
              <a:t>Behaviors (Habits, Styles, T</a:t>
            </a:r>
            <a:r>
              <a:rPr lang="en-US" sz="2400" dirty="0" smtClean="0">
                <a:latin typeface="Calibri" pitchFamily="34" charset="0"/>
                <a:cs typeface="Calibri" pitchFamily="34" charset="0"/>
              </a:rPr>
              <a:t>one)</a:t>
            </a:r>
            <a:endParaRPr lang="en-US" sz="2400" dirty="0">
              <a:latin typeface="Calibri" pitchFamily="34" charset="0"/>
              <a:cs typeface="Calibri" pitchFamily="34" charset="0"/>
            </a:endParaRPr>
          </a:p>
          <a:p>
            <a:pPr marL="574675" indent="-574675">
              <a:spcAft>
                <a:spcPts val="600"/>
              </a:spcAft>
              <a:buFont typeface="Wingdings" pitchFamily="2" charset="2"/>
              <a:buChar char="§"/>
            </a:pPr>
            <a:r>
              <a:rPr lang="en-US" sz="2800" dirty="0">
                <a:latin typeface="Calibri" pitchFamily="34" charset="0"/>
                <a:cs typeface="Calibri" pitchFamily="34" charset="0"/>
              </a:rPr>
              <a:t>Attitudes</a:t>
            </a:r>
          </a:p>
          <a:p>
            <a:pPr marL="574675" indent="-574675">
              <a:spcBef>
                <a:spcPts val="600"/>
              </a:spcBef>
              <a:buFont typeface="Wingdings" pitchFamily="2" charset="2"/>
              <a:buChar char="§"/>
            </a:pPr>
            <a:r>
              <a:rPr lang="en-US" sz="2800" dirty="0">
                <a:latin typeface="Calibri" pitchFamily="34" charset="0"/>
                <a:cs typeface="Calibri" pitchFamily="34" charset="0"/>
              </a:rPr>
              <a:t>Differences</a:t>
            </a:r>
          </a:p>
          <a:p>
            <a:pPr marL="0" indent="0">
              <a:spcBef>
                <a:spcPts val="0"/>
              </a:spcBef>
              <a:buNone/>
            </a:pPr>
            <a:r>
              <a:rPr lang="en-US" sz="2800" dirty="0" smtClean="0">
                <a:latin typeface="Calibri" pitchFamily="34" charset="0"/>
                <a:cs typeface="Calibri" pitchFamily="34" charset="0"/>
              </a:rPr>
              <a:t>	</a:t>
            </a:r>
            <a:r>
              <a:rPr lang="en-US" sz="2800" i="1" dirty="0" smtClean="0">
                <a:latin typeface="Calibri" pitchFamily="34" charset="0"/>
                <a:cs typeface="Calibri" pitchFamily="34" charset="0"/>
              </a:rPr>
              <a:t>Cultural</a:t>
            </a:r>
            <a:endParaRPr lang="en-US" sz="2800" i="1" dirty="0">
              <a:latin typeface="Calibri" pitchFamily="34" charset="0"/>
              <a:cs typeface="Calibri" pitchFamily="34" charset="0"/>
            </a:endParaRPr>
          </a:p>
          <a:p>
            <a:pPr marL="0" indent="0">
              <a:spcBef>
                <a:spcPts val="0"/>
              </a:spcBef>
              <a:buNone/>
            </a:pPr>
            <a:r>
              <a:rPr lang="en-US" sz="2800" i="1" dirty="0">
                <a:latin typeface="Calibri" pitchFamily="34" charset="0"/>
                <a:cs typeface="Calibri" pitchFamily="34" charset="0"/>
              </a:rPr>
              <a:t>	</a:t>
            </a:r>
            <a:r>
              <a:rPr lang="en-US" sz="2800" i="1" dirty="0" smtClean="0">
                <a:latin typeface="Calibri" pitchFamily="34" charset="0"/>
                <a:cs typeface="Calibri" pitchFamily="34" charset="0"/>
              </a:rPr>
              <a:t>Generational</a:t>
            </a:r>
            <a:endParaRPr lang="en-US" sz="2800" i="1" dirty="0">
              <a:latin typeface="Calibri" pitchFamily="34" charset="0"/>
              <a:cs typeface="Calibri" pitchFamily="34" charset="0"/>
            </a:endParaRPr>
          </a:p>
          <a:p>
            <a:pPr marL="0" indent="0">
              <a:spcBef>
                <a:spcPts val="0"/>
              </a:spcBef>
              <a:spcAft>
                <a:spcPts val="600"/>
              </a:spcAft>
              <a:buNone/>
            </a:pPr>
            <a:r>
              <a:rPr lang="en-US" sz="2800" i="1" dirty="0">
                <a:latin typeface="Calibri" pitchFamily="34" charset="0"/>
                <a:cs typeface="Calibri" pitchFamily="34" charset="0"/>
              </a:rPr>
              <a:t>	</a:t>
            </a:r>
            <a:r>
              <a:rPr lang="en-US" sz="2800" i="1" dirty="0" smtClean="0">
                <a:latin typeface="Calibri" pitchFamily="34" charset="0"/>
                <a:cs typeface="Calibri" pitchFamily="34" charset="0"/>
              </a:rPr>
              <a:t>Gender</a:t>
            </a:r>
            <a:endParaRPr lang="en-US" sz="2800" i="1" dirty="0">
              <a:latin typeface="Calibri" pitchFamily="34" charset="0"/>
              <a:cs typeface="Calibri" pitchFamily="34" charset="0"/>
            </a:endParaRPr>
          </a:p>
          <a:p>
            <a:endParaRPr lang="en-US" sz="2400" dirty="0"/>
          </a:p>
        </p:txBody>
      </p:sp>
      <p:sp>
        <p:nvSpPr>
          <p:cNvPr id="5" name="Rectangle 4"/>
          <p:cNvSpPr/>
          <p:nvPr/>
        </p:nvSpPr>
        <p:spPr>
          <a:xfrm>
            <a:off x="0" y="0"/>
            <a:ext cx="9144000" cy="838200"/>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820" y="215532"/>
            <a:ext cx="4267199" cy="394068"/>
          </a:xfrm>
          <a:prstGeom prst="rect">
            <a:avLst/>
          </a:prstGeom>
        </p:spPr>
      </p:pic>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p:txBody>
          <a:bodyPr/>
          <a:lstStyle/>
          <a:p>
            <a:endParaRPr lang="en-US"/>
          </a:p>
        </p:txBody>
      </p:sp>
      <p:sp>
        <p:nvSpPr>
          <p:cNvPr id="102403" name="Rectangle 3"/>
          <p:cNvSpPr>
            <a:spLocks noGrp="1" noChangeArrowheads="1"/>
          </p:cNvSpPr>
          <p:nvPr>
            <p:ph type="body" idx="1"/>
          </p:nvPr>
        </p:nvSpPr>
        <p:spPr/>
        <p:txBody>
          <a:bodyPr/>
          <a:lstStyle/>
          <a:p>
            <a:endParaRPr lang="en-US"/>
          </a:p>
        </p:txBody>
      </p:sp>
      <p:pic>
        <p:nvPicPr>
          <p:cNvPr id="102404" name="Picture 4" descr="IMG_7125 copy"/>
          <p:cNvPicPr>
            <a:picLocks noChangeAspect="1" noChangeArrowheads="1"/>
          </p:cNvPicPr>
          <p:nvPr/>
        </p:nvPicPr>
        <p:blipFill>
          <a:blip r:embed="rId2"/>
          <a:srcRect/>
          <a:stretch>
            <a:fillRect/>
          </a:stretch>
        </p:blipFill>
        <p:spPr bwMode="auto">
          <a:xfrm>
            <a:off x="0" y="0"/>
            <a:ext cx="9144000" cy="6858000"/>
          </a:xfrm>
          <a:prstGeom prst="rect">
            <a:avLst/>
          </a:prstGeom>
          <a:noFill/>
        </p:spPr>
      </p:pic>
      <p:pic>
        <p:nvPicPr>
          <p:cNvPr id="102405" name="Picture 5"/>
          <p:cNvPicPr>
            <a:picLocks noChangeAspect="1" noChangeArrowheads="1"/>
          </p:cNvPicPr>
          <p:nvPr/>
        </p:nvPicPr>
        <p:blipFill>
          <a:blip r:embed="rId3"/>
          <a:srcRect/>
          <a:stretch>
            <a:fillRect/>
          </a:stretch>
        </p:blipFill>
        <p:spPr bwMode="auto">
          <a:xfrm>
            <a:off x="2286000" y="1719263"/>
            <a:ext cx="4572000" cy="3429000"/>
          </a:xfrm>
          <a:prstGeom prst="rect">
            <a:avLst/>
          </a:prstGeom>
          <a:noFill/>
          <a:ln w="9525">
            <a:noFill/>
            <a:miter lim="800000"/>
            <a:headEnd/>
            <a:tailEnd/>
          </a:ln>
          <a:effectLst/>
        </p:spPr>
      </p:pic>
      <p:pic>
        <p:nvPicPr>
          <p:cNvPr id="102406" name="Picture 6"/>
          <p:cNvPicPr>
            <a:picLocks noChangeAspect="1" noChangeArrowheads="1"/>
          </p:cNvPicPr>
          <p:nvPr/>
        </p:nvPicPr>
        <p:blipFill>
          <a:blip r:embed="rId3"/>
          <a:srcRect/>
          <a:stretch>
            <a:fillRect/>
          </a:stretch>
        </p:blipFill>
        <p:spPr bwMode="auto">
          <a:xfrm>
            <a:off x="20782" y="0"/>
            <a:ext cx="9123218" cy="6842414"/>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idx="4294967295"/>
          </p:nvPr>
        </p:nvSpPr>
        <p:spPr>
          <a:xfrm>
            <a:off x="990600" y="1143000"/>
            <a:ext cx="7696200" cy="1143000"/>
          </a:xfrm>
        </p:spPr>
        <p:txBody>
          <a:bodyPr lIns="92075" tIns="46038" rIns="92075" bIns="46038"/>
          <a:lstStyle/>
          <a:p>
            <a:pPr algn="l"/>
            <a:r>
              <a:rPr lang="en-US" b="1" dirty="0" smtClean="0">
                <a:effectLst>
                  <a:outerShdw blurRad="38100" dist="38100" dir="2700000" algn="tl">
                    <a:srgbClr val="C0C0C0"/>
                  </a:outerShdw>
                </a:effectLst>
                <a:latin typeface="Calibri" pitchFamily="34" charset="0"/>
                <a:cs typeface="Calibri" pitchFamily="34" charset="0"/>
              </a:rPr>
              <a:t>The Stressed </a:t>
            </a:r>
            <a:r>
              <a:rPr lang="en-US" b="1" dirty="0">
                <a:effectLst>
                  <a:outerShdw blurRad="38100" dist="38100" dir="2700000" algn="tl">
                    <a:srgbClr val="C0C0C0"/>
                  </a:outerShdw>
                </a:effectLst>
                <a:latin typeface="Calibri" pitchFamily="34" charset="0"/>
                <a:cs typeface="Calibri" pitchFamily="34" charset="0"/>
              </a:rPr>
              <a:t>Person</a:t>
            </a:r>
          </a:p>
        </p:txBody>
      </p:sp>
      <p:sp>
        <p:nvSpPr>
          <p:cNvPr id="21507" name="Rectangle 3"/>
          <p:cNvSpPr>
            <a:spLocks noGrp="1" noChangeArrowheads="1"/>
          </p:cNvSpPr>
          <p:nvPr>
            <p:ph type="body" idx="4294967295"/>
          </p:nvPr>
        </p:nvSpPr>
        <p:spPr>
          <a:xfrm>
            <a:off x="464820" y="2971800"/>
            <a:ext cx="8381999" cy="4602163"/>
          </a:xfrm>
        </p:spPr>
        <p:txBody>
          <a:bodyPr/>
          <a:lstStyle/>
          <a:p>
            <a:pPr marL="573088" indent="-573088">
              <a:buFont typeface="Wingdings" pitchFamily="2" charset="2"/>
              <a:buChar char="§"/>
            </a:pPr>
            <a:r>
              <a:rPr lang="en-US" sz="2800" dirty="0">
                <a:latin typeface="Calibri" pitchFamily="34" charset="0"/>
                <a:cs typeface="Calibri" pitchFamily="34" charset="0"/>
              </a:rPr>
              <a:t>Changes in behavior, interactions</a:t>
            </a:r>
          </a:p>
          <a:p>
            <a:pPr marL="573088" indent="-573088">
              <a:buFont typeface="Wingdings" pitchFamily="2" charset="2"/>
              <a:buChar char="§"/>
            </a:pPr>
            <a:r>
              <a:rPr lang="en-US" sz="2800" dirty="0">
                <a:latin typeface="Calibri" pitchFamily="34" charset="0"/>
                <a:cs typeface="Calibri" pitchFamily="34" charset="0"/>
              </a:rPr>
              <a:t>Looks nervous, jittery</a:t>
            </a:r>
          </a:p>
          <a:p>
            <a:pPr marL="573088" indent="-573088">
              <a:buFont typeface="Wingdings" pitchFamily="2" charset="2"/>
              <a:buChar char="§"/>
            </a:pPr>
            <a:r>
              <a:rPr lang="en-US" sz="2800" dirty="0">
                <a:latin typeface="Calibri" pitchFamily="34" charset="0"/>
                <a:cs typeface="Calibri" pitchFamily="34" charset="0"/>
              </a:rPr>
              <a:t>Doesn’t seem to listen (anxious)</a:t>
            </a:r>
          </a:p>
          <a:p>
            <a:pPr marL="573088" indent="-573088">
              <a:buFont typeface="Wingdings" pitchFamily="2" charset="2"/>
              <a:buChar char="§"/>
            </a:pPr>
            <a:r>
              <a:rPr lang="en-US" sz="2800" dirty="0">
                <a:latin typeface="Calibri" pitchFamily="34" charset="0"/>
                <a:cs typeface="Calibri" pitchFamily="34" charset="0"/>
              </a:rPr>
              <a:t>Disappointing work performance</a:t>
            </a:r>
          </a:p>
          <a:p>
            <a:pPr>
              <a:buFontTx/>
              <a:buNone/>
            </a:pPr>
            <a:endParaRPr lang="en-US" dirty="0"/>
          </a:p>
        </p:txBody>
      </p:sp>
      <p:sp>
        <p:nvSpPr>
          <p:cNvPr id="5" name="Rectangle 4"/>
          <p:cNvSpPr/>
          <p:nvPr/>
        </p:nvSpPr>
        <p:spPr>
          <a:xfrm>
            <a:off x="0" y="0"/>
            <a:ext cx="9144000" cy="838200"/>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820" y="215532"/>
            <a:ext cx="4267199" cy="394068"/>
          </a:xfrm>
          <a:prstGeom prst="rect">
            <a:avLst/>
          </a:prstGeom>
        </p:spPr>
      </p:pic>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1" name="Picture 3"/>
          <p:cNvPicPr>
            <a:picLocks noGrp="1" noChangeAspect="1" noChangeArrowheads="1"/>
          </p:cNvPicPr>
          <p:nvPr>
            <p:ph type="body" idx="1"/>
          </p:nvPr>
        </p:nvPicPr>
        <p:blipFill rotWithShape="1">
          <a:blip r:embed="rId2"/>
          <a:srcRect l="16719" t="30185" r="36726" b="18470"/>
          <a:stretch/>
        </p:blipFill>
        <p:spPr>
          <a:xfrm>
            <a:off x="262890" y="1120140"/>
            <a:ext cx="8652510" cy="5524950"/>
          </a:xfr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idx="4294967295"/>
          </p:nvPr>
        </p:nvSpPr>
        <p:spPr>
          <a:xfrm>
            <a:off x="990600" y="1447800"/>
            <a:ext cx="7708369" cy="1143000"/>
          </a:xfrm>
        </p:spPr>
        <p:txBody>
          <a:bodyPr lIns="92075" tIns="46038" rIns="92075" bIns="46038"/>
          <a:lstStyle/>
          <a:p>
            <a:pPr algn="l"/>
            <a:r>
              <a:rPr lang="en-US" b="1" dirty="0" smtClean="0">
                <a:effectLst>
                  <a:outerShdw blurRad="38100" dist="38100" dir="2700000" algn="tl">
                    <a:srgbClr val="C0C0C0"/>
                  </a:outerShdw>
                </a:effectLst>
                <a:latin typeface="Calibri" pitchFamily="34" charset="0"/>
                <a:cs typeface="Calibri" pitchFamily="34" charset="0"/>
              </a:rPr>
              <a:t>The Dramatic </a:t>
            </a:r>
            <a:r>
              <a:rPr lang="en-US" b="1" dirty="0">
                <a:effectLst>
                  <a:outerShdw blurRad="38100" dist="38100" dir="2700000" algn="tl">
                    <a:srgbClr val="C0C0C0"/>
                  </a:outerShdw>
                </a:effectLst>
                <a:latin typeface="Calibri" pitchFamily="34" charset="0"/>
                <a:cs typeface="Calibri" pitchFamily="34" charset="0"/>
              </a:rPr>
              <a:t>Person </a:t>
            </a:r>
          </a:p>
        </p:txBody>
      </p:sp>
      <p:sp>
        <p:nvSpPr>
          <p:cNvPr id="23555" name="Rectangle 3"/>
          <p:cNvSpPr>
            <a:spLocks noGrp="1" noChangeArrowheads="1"/>
          </p:cNvSpPr>
          <p:nvPr>
            <p:ph type="body" idx="4294967295"/>
          </p:nvPr>
        </p:nvSpPr>
        <p:spPr>
          <a:xfrm>
            <a:off x="477177" y="2895600"/>
            <a:ext cx="8229600" cy="4525963"/>
          </a:xfrm>
        </p:spPr>
        <p:txBody>
          <a:bodyPr/>
          <a:lstStyle/>
          <a:p>
            <a:pPr marL="573088" indent="-573088">
              <a:buFont typeface="Wingdings" pitchFamily="2" charset="2"/>
              <a:buChar char="§"/>
            </a:pPr>
            <a:r>
              <a:rPr lang="en-US" sz="2800" dirty="0">
                <a:latin typeface="Calibri" pitchFamily="34" charset="0"/>
                <a:cs typeface="Calibri" pitchFamily="34" charset="0"/>
              </a:rPr>
              <a:t>Frequent ups and downs</a:t>
            </a:r>
          </a:p>
          <a:p>
            <a:pPr marL="573088" indent="-573088">
              <a:buFont typeface="Wingdings" pitchFamily="2" charset="2"/>
              <a:buChar char="§"/>
            </a:pPr>
            <a:r>
              <a:rPr lang="en-US" sz="2800" dirty="0" smtClean="0">
                <a:latin typeface="Calibri" pitchFamily="34" charset="0"/>
                <a:cs typeface="Calibri" pitchFamily="34" charset="0"/>
              </a:rPr>
              <a:t>Likes </a:t>
            </a:r>
            <a:r>
              <a:rPr lang="en-US" sz="2800" dirty="0">
                <a:latin typeface="Calibri" pitchFamily="34" charset="0"/>
                <a:cs typeface="Calibri" pitchFamily="34" charset="0"/>
              </a:rPr>
              <a:t>attention</a:t>
            </a:r>
          </a:p>
          <a:p>
            <a:pPr marL="573088" indent="-573088">
              <a:buFont typeface="Wingdings" pitchFamily="2" charset="2"/>
              <a:buChar char="§"/>
            </a:pPr>
            <a:r>
              <a:rPr lang="en-US" sz="2800" dirty="0" smtClean="0">
                <a:latin typeface="Calibri" pitchFamily="34" charset="0"/>
                <a:cs typeface="Calibri" pitchFamily="34" charset="0"/>
              </a:rPr>
              <a:t>Has </a:t>
            </a:r>
            <a:r>
              <a:rPr lang="en-US" sz="2800" dirty="0">
                <a:latin typeface="Calibri" pitchFamily="34" charset="0"/>
                <a:cs typeface="Calibri" pitchFamily="34" charset="0"/>
              </a:rPr>
              <a:t>difficulty not being noticed</a:t>
            </a:r>
          </a:p>
          <a:p>
            <a:pPr marL="573088" indent="-573088">
              <a:buFont typeface="Wingdings" pitchFamily="2" charset="2"/>
              <a:buChar char="§"/>
            </a:pPr>
            <a:r>
              <a:rPr lang="en-US" sz="2800" dirty="0" smtClean="0">
                <a:latin typeface="Calibri" pitchFamily="34" charset="0"/>
                <a:cs typeface="Calibri" pitchFamily="34" charset="0"/>
              </a:rPr>
              <a:t>Tires </a:t>
            </a:r>
            <a:r>
              <a:rPr lang="en-US" sz="2800" dirty="0">
                <a:latin typeface="Calibri" pitchFamily="34" charset="0"/>
                <a:cs typeface="Calibri" pitchFamily="34" charset="0"/>
              </a:rPr>
              <a:t>you out</a:t>
            </a:r>
          </a:p>
          <a:p>
            <a:pPr marL="573088" indent="-573088">
              <a:buFont typeface="Wingdings" pitchFamily="2" charset="2"/>
              <a:buChar char="§"/>
            </a:pPr>
            <a:r>
              <a:rPr lang="en-US" sz="2800" dirty="0" smtClean="0">
                <a:latin typeface="Calibri" pitchFamily="34" charset="0"/>
                <a:cs typeface="Calibri" pitchFamily="34" charset="0"/>
              </a:rPr>
              <a:t>Focuses </a:t>
            </a:r>
            <a:r>
              <a:rPr lang="en-US" sz="2800" dirty="0">
                <a:latin typeface="Calibri" pitchFamily="34" charset="0"/>
                <a:cs typeface="Calibri" pitchFamily="34" charset="0"/>
              </a:rPr>
              <a:t>on </a:t>
            </a:r>
            <a:r>
              <a:rPr lang="en-US" sz="2800" dirty="0" smtClean="0">
                <a:latin typeface="Calibri" pitchFamily="34" charset="0"/>
                <a:cs typeface="Calibri" pitchFamily="34" charset="0"/>
              </a:rPr>
              <a:t>appearance</a:t>
            </a:r>
            <a:endParaRPr lang="en-US" sz="2800" dirty="0">
              <a:latin typeface="Calibri" pitchFamily="34" charset="0"/>
              <a:cs typeface="Calibri" pitchFamily="34" charset="0"/>
            </a:endParaRPr>
          </a:p>
        </p:txBody>
      </p:sp>
      <p:sp>
        <p:nvSpPr>
          <p:cNvPr id="5" name="Rectangle 4"/>
          <p:cNvSpPr/>
          <p:nvPr/>
        </p:nvSpPr>
        <p:spPr>
          <a:xfrm>
            <a:off x="0" y="0"/>
            <a:ext cx="9144000" cy="838200"/>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820" y="228600"/>
            <a:ext cx="4267199" cy="394068"/>
          </a:xfrm>
          <a:prstGeom prst="rect">
            <a:avLst/>
          </a:prstGeom>
        </p:spPr>
      </p:pic>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7" name="Picture 3"/>
          <p:cNvPicPr>
            <a:picLocks noGrp="1" noChangeAspect="1" noChangeArrowheads="1"/>
          </p:cNvPicPr>
          <p:nvPr>
            <p:ph type="body" idx="1"/>
          </p:nvPr>
        </p:nvPicPr>
        <p:blipFill rotWithShape="1">
          <a:blip r:embed="rId2"/>
          <a:srcRect l="26133" t="28637" r="26928" b="18095"/>
          <a:stretch/>
        </p:blipFill>
        <p:spPr>
          <a:xfrm>
            <a:off x="457200" y="527222"/>
            <a:ext cx="8220219" cy="5644978"/>
          </a:xfr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idx="4294967295"/>
          </p:nvPr>
        </p:nvSpPr>
        <p:spPr>
          <a:xfrm>
            <a:off x="990600" y="1143000"/>
            <a:ext cx="7620000" cy="1143000"/>
          </a:xfrm>
        </p:spPr>
        <p:txBody>
          <a:bodyPr lIns="92075" tIns="46038" rIns="92075" bIns="46038"/>
          <a:lstStyle/>
          <a:p>
            <a:pPr algn="l"/>
            <a:r>
              <a:rPr lang="en-US" b="1" dirty="0" smtClean="0">
                <a:effectLst>
                  <a:outerShdw blurRad="38100" dist="38100" dir="2700000" algn="tl">
                    <a:srgbClr val="C0C0C0"/>
                  </a:outerShdw>
                </a:effectLst>
                <a:latin typeface="Calibri" pitchFamily="34" charset="0"/>
                <a:cs typeface="Calibri" pitchFamily="34" charset="0"/>
              </a:rPr>
              <a:t>The Passive/Avoidant </a:t>
            </a:r>
            <a:r>
              <a:rPr lang="en-US" b="1" dirty="0">
                <a:effectLst>
                  <a:outerShdw blurRad="38100" dist="38100" dir="2700000" algn="tl">
                    <a:srgbClr val="C0C0C0"/>
                  </a:outerShdw>
                </a:effectLst>
                <a:latin typeface="Calibri" pitchFamily="34" charset="0"/>
                <a:cs typeface="Calibri" pitchFamily="34" charset="0"/>
              </a:rPr>
              <a:t>Person</a:t>
            </a:r>
          </a:p>
        </p:txBody>
      </p:sp>
      <p:sp>
        <p:nvSpPr>
          <p:cNvPr id="25603" name="Rectangle 3"/>
          <p:cNvSpPr>
            <a:spLocks noGrp="1" noChangeArrowheads="1"/>
          </p:cNvSpPr>
          <p:nvPr>
            <p:ph type="body" idx="4294967295"/>
          </p:nvPr>
        </p:nvSpPr>
        <p:spPr>
          <a:xfrm>
            <a:off x="461010" y="2590800"/>
            <a:ext cx="8221979" cy="3657600"/>
          </a:xfrm>
        </p:spPr>
        <p:txBody>
          <a:bodyPr/>
          <a:lstStyle/>
          <a:p>
            <a:pPr marL="573088" indent="-573088">
              <a:buFont typeface="Wingdings" pitchFamily="2" charset="2"/>
              <a:buChar char="§"/>
            </a:pPr>
            <a:r>
              <a:rPr lang="en-US" sz="2800" dirty="0">
                <a:latin typeface="Calibri" pitchFamily="34" charset="0"/>
                <a:cs typeface="Calibri" pitchFamily="34" charset="0"/>
              </a:rPr>
              <a:t>Meek, mild mannered</a:t>
            </a:r>
          </a:p>
          <a:p>
            <a:pPr marL="573088" indent="-573088">
              <a:buFont typeface="Wingdings" pitchFamily="2" charset="2"/>
              <a:buChar char="§"/>
            </a:pPr>
            <a:r>
              <a:rPr lang="en-US" sz="2800" dirty="0" smtClean="0">
                <a:latin typeface="Calibri" pitchFamily="34" charset="0"/>
                <a:cs typeface="Calibri" pitchFamily="34" charset="0"/>
              </a:rPr>
              <a:t>Shy</a:t>
            </a:r>
            <a:r>
              <a:rPr lang="en-US" sz="2800" dirty="0">
                <a:latin typeface="Calibri" pitchFamily="34" charset="0"/>
                <a:cs typeface="Calibri" pitchFamily="34" charset="0"/>
              </a:rPr>
              <a:t>, </a:t>
            </a:r>
            <a:r>
              <a:rPr lang="en-US" sz="2800" dirty="0" smtClean="0">
                <a:latin typeface="Calibri" pitchFamily="34" charset="0"/>
                <a:cs typeface="Calibri" pitchFamily="34" charset="0"/>
              </a:rPr>
              <a:t>withdrawn</a:t>
            </a:r>
          </a:p>
          <a:p>
            <a:pPr marL="573088" indent="-573088">
              <a:buFont typeface="Wingdings" pitchFamily="2" charset="2"/>
              <a:buChar char="§"/>
            </a:pPr>
            <a:r>
              <a:rPr lang="en-US" sz="2800" dirty="0">
                <a:latin typeface="Calibri" pitchFamily="34" charset="0"/>
                <a:cs typeface="Calibri" pitchFamily="34" charset="0"/>
              </a:rPr>
              <a:t>Often gets </a:t>
            </a:r>
            <a:r>
              <a:rPr lang="en-US" sz="2800" dirty="0" smtClean="0">
                <a:latin typeface="Calibri" pitchFamily="34" charset="0"/>
                <a:cs typeface="Calibri" pitchFamily="34" charset="0"/>
              </a:rPr>
              <a:t>marginalized by staff </a:t>
            </a:r>
            <a:endParaRPr lang="en-US" sz="2800" dirty="0">
              <a:latin typeface="Calibri" pitchFamily="34" charset="0"/>
              <a:cs typeface="Calibri" pitchFamily="34" charset="0"/>
            </a:endParaRPr>
          </a:p>
          <a:p>
            <a:pPr marL="573088" indent="-573088">
              <a:buFont typeface="Wingdings" pitchFamily="2" charset="2"/>
              <a:buChar char="§"/>
            </a:pPr>
            <a:r>
              <a:rPr lang="en-US" sz="2800" dirty="0" smtClean="0">
                <a:latin typeface="Calibri" pitchFamily="34" charset="0"/>
                <a:cs typeface="Calibri" pitchFamily="34" charset="0"/>
              </a:rPr>
              <a:t>Afraid </a:t>
            </a:r>
            <a:r>
              <a:rPr lang="en-US" sz="2800" dirty="0">
                <a:latin typeface="Calibri" pitchFamily="34" charset="0"/>
                <a:cs typeface="Calibri" pitchFamily="34" charset="0"/>
              </a:rPr>
              <a:t>you won’t like </a:t>
            </a:r>
            <a:r>
              <a:rPr lang="en-US" sz="2800" dirty="0" smtClean="0">
                <a:latin typeface="Calibri" pitchFamily="34" charset="0"/>
                <a:cs typeface="Calibri" pitchFamily="34" charset="0"/>
              </a:rPr>
              <a:t>him</a:t>
            </a:r>
            <a:endParaRPr lang="en-US" sz="2800" dirty="0">
              <a:latin typeface="Calibri" pitchFamily="34" charset="0"/>
              <a:cs typeface="Calibri" pitchFamily="34" charset="0"/>
            </a:endParaRPr>
          </a:p>
          <a:p>
            <a:pPr marL="573088" indent="-573088">
              <a:buFont typeface="Wingdings" pitchFamily="2" charset="2"/>
              <a:buChar char="§"/>
            </a:pPr>
            <a:r>
              <a:rPr lang="en-US" sz="2800" dirty="0">
                <a:latin typeface="Calibri" pitchFamily="34" charset="0"/>
                <a:cs typeface="Calibri" pitchFamily="34" charset="0"/>
              </a:rPr>
              <a:t>May or may not want attention</a:t>
            </a:r>
          </a:p>
        </p:txBody>
      </p:sp>
      <p:sp>
        <p:nvSpPr>
          <p:cNvPr id="8" name="Rectangle 7"/>
          <p:cNvSpPr/>
          <p:nvPr/>
        </p:nvSpPr>
        <p:spPr>
          <a:xfrm>
            <a:off x="0" y="-5687"/>
            <a:ext cx="9144000" cy="838200"/>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1" y="216379"/>
            <a:ext cx="4267199" cy="394068"/>
          </a:xfrm>
          <a:prstGeom prst="rect">
            <a:avLst/>
          </a:prstGeom>
        </p:spPr>
      </p:pic>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p:txBody>
          <a:bodyPr/>
          <a:lstStyle/>
          <a:p>
            <a:endParaRPr lang="en-US"/>
          </a:p>
        </p:txBody>
      </p:sp>
      <p:sp>
        <p:nvSpPr>
          <p:cNvPr id="114691" name="Rectangle 3"/>
          <p:cNvSpPr>
            <a:spLocks noGrp="1" noChangeArrowheads="1"/>
          </p:cNvSpPr>
          <p:nvPr>
            <p:ph type="body" idx="1"/>
          </p:nvPr>
        </p:nvSpPr>
        <p:spPr/>
        <p:txBody>
          <a:bodyPr/>
          <a:lstStyle/>
          <a:p>
            <a:endParaRPr lang="en-US"/>
          </a:p>
        </p:txBody>
      </p:sp>
      <p:pic>
        <p:nvPicPr>
          <p:cNvPr id="114692" name="Picture 4" descr="IMG_7125 copy"/>
          <p:cNvPicPr>
            <a:picLocks noChangeAspect="1" noChangeArrowheads="1"/>
          </p:cNvPicPr>
          <p:nvPr/>
        </p:nvPicPr>
        <p:blipFill>
          <a:blip r:embed="rId2"/>
          <a:srcRect/>
          <a:stretch>
            <a:fillRect/>
          </a:stretch>
        </p:blipFill>
        <p:spPr bwMode="auto">
          <a:xfrm>
            <a:off x="0" y="0"/>
            <a:ext cx="9144000" cy="6858000"/>
          </a:xfrm>
          <a:prstGeom prst="rect">
            <a:avLst/>
          </a:prstGeom>
          <a:noFill/>
        </p:spPr>
      </p:pic>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idx="4294967295"/>
          </p:nvPr>
        </p:nvSpPr>
        <p:spPr>
          <a:xfrm>
            <a:off x="990600" y="1524000"/>
            <a:ext cx="7696200" cy="1143000"/>
          </a:xfrm>
        </p:spPr>
        <p:txBody>
          <a:bodyPr lIns="92075" tIns="46038" rIns="92075" bIns="46038"/>
          <a:lstStyle/>
          <a:p>
            <a:pPr algn="l"/>
            <a:r>
              <a:rPr lang="en-US" b="1" dirty="0" smtClean="0">
                <a:effectLst>
                  <a:outerShdw blurRad="38100" dist="38100" dir="2700000" algn="tl">
                    <a:srgbClr val="C0C0C0"/>
                  </a:outerShdw>
                </a:effectLst>
                <a:latin typeface="Calibri" pitchFamily="34" charset="0"/>
                <a:cs typeface="Calibri" pitchFamily="34" charset="0"/>
              </a:rPr>
              <a:t>The Aggressive </a:t>
            </a:r>
            <a:r>
              <a:rPr lang="en-US" b="1" dirty="0">
                <a:effectLst>
                  <a:outerShdw blurRad="38100" dist="38100" dir="2700000" algn="tl">
                    <a:srgbClr val="C0C0C0"/>
                  </a:outerShdw>
                </a:effectLst>
                <a:latin typeface="Calibri" pitchFamily="34" charset="0"/>
                <a:cs typeface="Calibri" pitchFamily="34" charset="0"/>
              </a:rPr>
              <a:t>Person</a:t>
            </a:r>
          </a:p>
        </p:txBody>
      </p:sp>
      <p:sp>
        <p:nvSpPr>
          <p:cNvPr id="27651" name="Rectangle 3"/>
          <p:cNvSpPr>
            <a:spLocks noGrp="1" noChangeArrowheads="1"/>
          </p:cNvSpPr>
          <p:nvPr>
            <p:ph type="body" idx="4294967295"/>
          </p:nvPr>
        </p:nvSpPr>
        <p:spPr>
          <a:xfrm>
            <a:off x="468232" y="2971800"/>
            <a:ext cx="8142368" cy="3200400"/>
          </a:xfrm>
        </p:spPr>
        <p:txBody>
          <a:bodyPr/>
          <a:lstStyle/>
          <a:p>
            <a:pPr marL="573088" indent="-573088">
              <a:buFont typeface="Wingdings" pitchFamily="2" charset="2"/>
              <a:buChar char="§"/>
            </a:pPr>
            <a:r>
              <a:rPr lang="en-US" sz="2800" dirty="0">
                <a:latin typeface="Calibri" pitchFamily="34" charset="0"/>
                <a:cs typeface="Calibri" pitchFamily="34" charset="0"/>
              </a:rPr>
              <a:t>Loud</a:t>
            </a:r>
          </a:p>
          <a:p>
            <a:pPr marL="573088" indent="-573088">
              <a:buFont typeface="Wingdings" pitchFamily="2" charset="2"/>
              <a:buChar char="§"/>
            </a:pPr>
            <a:r>
              <a:rPr lang="en-US" sz="2800" dirty="0" smtClean="0">
                <a:latin typeface="Calibri" pitchFamily="34" charset="0"/>
                <a:cs typeface="Calibri" pitchFamily="34" charset="0"/>
              </a:rPr>
              <a:t>Bossy, pushy</a:t>
            </a:r>
            <a:endParaRPr lang="en-US" sz="2800" dirty="0">
              <a:latin typeface="Calibri" pitchFamily="34" charset="0"/>
              <a:cs typeface="Calibri" pitchFamily="34" charset="0"/>
            </a:endParaRPr>
          </a:p>
          <a:p>
            <a:pPr marL="573088" indent="-573088">
              <a:buFont typeface="Wingdings" pitchFamily="2" charset="2"/>
              <a:buChar char="§"/>
            </a:pPr>
            <a:r>
              <a:rPr lang="en-US" sz="2800" dirty="0" smtClean="0">
                <a:latin typeface="Calibri" pitchFamily="34" charset="0"/>
                <a:cs typeface="Calibri" pitchFamily="34" charset="0"/>
              </a:rPr>
              <a:t>Intimidating</a:t>
            </a:r>
          </a:p>
          <a:p>
            <a:pPr marL="573088" indent="-573088">
              <a:buFont typeface="Wingdings" pitchFamily="2" charset="2"/>
              <a:buChar char="§"/>
            </a:pPr>
            <a:r>
              <a:rPr lang="en-US" sz="2800" dirty="0" smtClean="0">
                <a:latin typeface="Calibri" pitchFamily="34" charset="0"/>
                <a:cs typeface="Calibri" pitchFamily="34" charset="0"/>
              </a:rPr>
              <a:t>Knows </a:t>
            </a:r>
            <a:r>
              <a:rPr lang="en-US" sz="2800" dirty="0">
                <a:latin typeface="Calibri" pitchFamily="34" charset="0"/>
                <a:cs typeface="Calibri" pitchFamily="34" charset="0"/>
              </a:rPr>
              <a:t>it all</a:t>
            </a:r>
          </a:p>
          <a:p>
            <a:pPr marL="573088" indent="-573088">
              <a:buFont typeface="Wingdings" pitchFamily="2" charset="2"/>
              <a:buChar char="§"/>
            </a:pPr>
            <a:r>
              <a:rPr lang="en-US" sz="2800" dirty="0" smtClean="0">
                <a:latin typeface="Calibri" pitchFamily="34" charset="0"/>
                <a:cs typeface="Calibri" pitchFamily="34" charset="0"/>
              </a:rPr>
              <a:t>Emotional incontinence (temper tantrums)</a:t>
            </a:r>
            <a:endParaRPr lang="en-US" sz="2800" dirty="0">
              <a:latin typeface="Calibri" pitchFamily="34" charset="0"/>
              <a:cs typeface="Calibri" pitchFamily="34" charset="0"/>
            </a:endParaRPr>
          </a:p>
          <a:p>
            <a:endParaRPr lang="en-US" dirty="0"/>
          </a:p>
        </p:txBody>
      </p:sp>
      <p:sp>
        <p:nvSpPr>
          <p:cNvPr id="5" name="Rectangle 4"/>
          <p:cNvSpPr/>
          <p:nvPr/>
        </p:nvSpPr>
        <p:spPr>
          <a:xfrm>
            <a:off x="0" y="0"/>
            <a:ext cx="9144000" cy="838200"/>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820" y="152400"/>
            <a:ext cx="4267199" cy="394068"/>
          </a:xfrm>
          <a:prstGeom prst="rect">
            <a:avLst/>
          </a:prstGeom>
        </p:spPr>
      </p:pic>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19200" y="685800"/>
            <a:ext cx="6934200" cy="5294075"/>
          </a:xfrm>
        </p:spPr>
      </p:pic>
    </p:spTree>
    <p:extLst>
      <p:ext uri="{BB962C8B-B14F-4D97-AF65-F5344CB8AC3E}">
        <p14:creationId xmlns:p14="http://schemas.microsoft.com/office/powerpoint/2010/main" val="82727622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7" name="Picture 3"/>
          <p:cNvPicPr>
            <a:picLocks noGrp="1" noChangeAspect="1" noChangeArrowheads="1"/>
          </p:cNvPicPr>
          <p:nvPr>
            <p:ph type="body" idx="1"/>
          </p:nvPr>
        </p:nvPicPr>
        <p:blipFill rotWithShape="1">
          <a:blip r:embed="rId2"/>
          <a:srcRect l="44177" t="29239" r="22610" b="22795"/>
          <a:stretch/>
        </p:blipFill>
        <p:spPr>
          <a:xfrm>
            <a:off x="1524000" y="1066800"/>
            <a:ext cx="5916328" cy="5088745"/>
          </a:xfr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idx="4294967295"/>
          </p:nvPr>
        </p:nvSpPr>
        <p:spPr>
          <a:xfrm>
            <a:off x="838201" y="1524000"/>
            <a:ext cx="8001000" cy="1143000"/>
          </a:xfrm>
        </p:spPr>
        <p:txBody>
          <a:bodyPr lIns="92075" tIns="46038" rIns="92075" bIns="46038"/>
          <a:lstStyle/>
          <a:p>
            <a:pPr algn="l"/>
            <a:r>
              <a:rPr lang="en-US" b="1" dirty="0" smtClean="0">
                <a:effectLst>
                  <a:outerShdw blurRad="38100" dist="38100" dir="2700000" algn="tl">
                    <a:srgbClr val="C0C0C0"/>
                  </a:outerShdw>
                </a:effectLst>
                <a:latin typeface="Calibri" pitchFamily="34" charset="0"/>
                <a:cs typeface="Calibri" pitchFamily="34" charset="0"/>
              </a:rPr>
              <a:t>The Arrogant/Narcissistic </a:t>
            </a:r>
            <a:r>
              <a:rPr lang="en-US" b="1" dirty="0">
                <a:effectLst>
                  <a:outerShdw blurRad="38100" dist="38100" dir="2700000" algn="tl">
                    <a:srgbClr val="C0C0C0"/>
                  </a:outerShdw>
                </a:effectLst>
                <a:latin typeface="Calibri" pitchFamily="34" charset="0"/>
                <a:cs typeface="Calibri" pitchFamily="34" charset="0"/>
              </a:rPr>
              <a:t>Person</a:t>
            </a:r>
          </a:p>
        </p:txBody>
      </p:sp>
      <p:sp>
        <p:nvSpPr>
          <p:cNvPr id="29699" name="Rectangle 3"/>
          <p:cNvSpPr>
            <a:spLocks noGrp="1" noChangeArrowheads="1"/>
          </p:cNvSpPr>
          <p:nvPr>
            <p:ph type="body" idx="4294967295"/>
          </p:nvPr>
        </p:nvSpPr>
        <p:spPr>
          <a:xfrm>
            <a:off x="464821" y="2743199"/>
            <a:ext cx="8298179" cy="3810001"/>
          </a:xfrm>
        </p:spPr>
        <p:txBody>
          <a:bodyPr/>
          <a:lstStyle/>
          <a:p>
            <a:pPr marL="573088" indent="-573088">
              <a:buFont typeface="Wingdings" pitchFamily="2" charset="2"/>
              <a:buChar char="§"/>
            </a:pPr>
            <a:r>
              <a:rPr lang="en-US" sz="2800" dirty="0" smtClean="0">
                <a:latin typeface="Calibri" pitchFamily="34" charset="0"/>
                <a:cs typeface="Calibri" pitchFamily="34" charset="0"/>
              </a:rPr>
              <a:t>Entitled, demanding</a:t>
            </a:r>
          </a:p>
          <a:p>
            <a:pPr marL="573088" indent="-573088">
              <a:buFont typeface="Wingdings" pitchFamily="2" charset="2"/>
              <a:buChar char="§"/>
            </a:pPr>
            <a:r>
              <a:rPr lang="en-US" sz="2800" dirty="0" smtClean="0">
                <a:latin typeface="Calibri" pitchFamily="34" charset="0"/>
                <a:cs typeface="Calibri" pitchFamily="34" charset="0"/>
              </a:rPr>
              <a:t>Doesn’t </a:t>
            </a:r>
            <a:r>
              <a:rPr lang="en-US" sz="2800" dirty="0">
                <a:latin typeface="Calibri" pitchFamily="34" charset="0"/>
                <a:cs typeface="Calibri" pitchFamily="34" charset="0"/>
              </a:rPr>
              <a:t>care about what </a:t>
            </a:r>
            <a:r>
              <a:rPr lang="en-US" sz="2800" dirty="0" smtClean="0">
                <a:latin typeface="Calibri" pitchFamily="34" charset="0"/>
                <a:cs typeface="Calibri" pitchFamily="34" charset="0"/>
              </a:rPr>
              <a:t>others </a:t>
            </a:r>
            <a:r>
              <a:rPr lang="en-US" sz="2800" dirty="0">
                <a:latin typeface="Calibri" pitchFamily="34" charset="0"/>
                <a:cs typeface="Calibri" pitchFamily="34" charset="0"/>
              </a:rPr>
              <a:t>think/need/feel</a:t>
            </a:r>
          </a:p>
          <a:p>
            <a:pPr marL="573088" indent="-573088">
              <a:buFont typeface="Wingdings" pitchFamily="2" charset="2"/>
              <a:buChar char="§"/>
            </a:pPr>
            <a:r>
              <a:rPr lang="en-US" sz="2800" dirty="0">
                <a:latin typeface="Calibri" pitchFamily="34" charset="0"/>
                <a:cs typeface="Calibri" pitchFamily="34" charset="0"/>
              </a:rPr>
              <a:t>Feels superior </a:t>
            </a:r>
            <a:r>
              <a:rPr lang="en-US" sz="2800" dirty="0" smtClean="0">
                <a:latin typeface="Calibri" pitchFamily="34" charset="0"/>
                <a:cs typeface="Calibri" pitchFamily="34" charset="0"/>
              </a:rPr>
              <a:t>or special</a:t>
            </a:r>
          </a:p>
          <a:p>
            <a:pPr marL="573088" indent="-573088">
              <a:buFont typeface="Wingdings" pitchFamily="2" charset="2"/>
              <a:buChar char="§"/>
            </a:pPr>
            <a:r>
              <a:rPr lang="en-US" sz="2800" dirty="0" smtClean="0">
                <a:latin typeface="Calibri" pitchFamily="34" charset="0"/>
                <a:cs typeface="Calibri" pitchFamily="34" charset="0"/>
              </a:rPr>
              <a:t>Condescending to patients, colleagues</a:t>
            </a:r>
            <a:endParaRPr lang="en-US" sz="2800" dirty="0">
              <a:latin typeface="Calibri" pitchFamily="34" charset="0"/>
              <a:cs typeface="Calibri" pitchFamily="34" charset="0"/>
            </a:endParaRPr>
          </a:p>
        </p:txBody>
      </p:sp>
      <p:sp>
        <p:nvSpPr>
          <p:cNvPr id="5" name="Rectangle 4"/>
          <p:cNvSpPr/>
          <p:nvPr/>
        </p:nvSpPr>
        <p:spPr>
          <a:xfrm>
            <a:off x="0" y="0"/>
            <a:ext cx="9144000" cy="838200"/>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820" y="215532"/>
            <a:ext cx="4267199" cy="394068"/>
          </a:xfrm>
          <a:prstGeom prst="rect">
            <a:avLst/>
          </a:prstGeom>
        </p:spPr>
      </p:pic>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1" name="Picture 3"/>
          <p:cNvPicPr>
            <a:picLocks noGrp="1" noChangeAspect="1" noChangeArrowheads="1"/>
          </p:cNvPicPr>
          <p:nvPr>
            <p:ph type="body" idx="1"/>
          </p:nvPr>
        </p:nvPicPr>
        <p:blipFill rotWithShape="1">
          <a:blip r:embed="rId2"/>
          <a:srcRect l="42916" t="27578" r="22209" b="23703"/>
          <a:stretch/>
        </p:blipFill>
        <p:spPr>
          <a:xfrm>
            <a:off x="762000" y="152400"/>
            <a:ext cx="7651274" cy="6547865"/>
          </a:xfr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ChangeArrowheads="1"/>
          </p:cNvSpPr>
          <p:nvPr>
            <p:ph type="title" idx="4294967295"/>
          </p:nvPr>
        </p:nvSpPr>
        <p:spPr>
          <a:xfrm>
            <a:off x="990600" y="1371600"/>
            <a:ext cx="7856218" cy="1143000"/>
          </a:xfrm>
        </p:spPr>
        <p:txBody>
          <a:bodyPr lIns="92075" tIns="46038" rIns="92075" bIns="46038"/>
          <a:lstStyle/>
          <a:p>
            <a:pPr algn="l"/>
            <a:r>
              <a:rPr lang="en-US" b="1" dirty="0">
                <a:effectLst>
                  <a:outerShdw blurRad="38100" dist="38100" dir="2700000" algn="tl">
                    <a:srgbClr val="C0C0C0"/>
                  </a:outerShdw>
                </a:effectLst>
                <a:latin typeface="Calibri" pitchFamily="34" charset="0"/>
                <a:cs typeface="Calibri" pitchFamily="34" charset="0"/>
              </a:rPr>
              <a:t>The Complainer</a:t>
            </a:r>
          </a:p>
        </p:txBody>
      </p:sp>
      <p:sp>
        <p:nvSpPr>
          <p:cNvPr id="31747" name="Rectangle 3"/>
          <p:cNvSpPr>
            <a:spLocks noGrp="1" noChangeArrowheads="1"/>
          </p:cNvSpPr>
          <p:nvPr>
            <p:ph type="body" idx="4294967295"/>
          </p:nvPr>
        </p:nvSpPr>
        <p:spPr>
          <a:xfrm>
            <a:off x="457200" y="2667000"/>
            <a:ext cx="8153400" cy="3459163"/>
          </a:xfrm>
        </p:spPr>
        <p:txBody>
          <a:bodyPr/>
          <a:lstStyle/>
          <a:p>
            <a:pPr marL="573088" indent="-573088">
              <a:spcAft>
                <a:spcPts val="600"/>
              </a:spcAft>
              <a:buFont typeface="Wingdings" pitchFamily="2" charset="2"/>
              <a:buChar char="§"/>
            </a:pPr>
            <a:r>
              <a:rPr lang="en-US" sz="2800" dirty="0">
                <a:latin typeface="Calibri" pitchFamily="34" charset="0"/>
                <a:cs typeface="Calibri" pitchFamily="34" charset="0"/>
              </a:rPr>
              <a:t>Fault finding</a:t>
            </a:r>
          </a:p>
          <a:p>
            <a:pPr marL="573088" indent="-573088">
              <a:spcAft>
                <a:spcPts val="600"/>
              </a:spcAft>
              <a:buFont typeface="Wingdings" pitchFamily="2" charset="2"/>
              <a:buChar char="§"/>
            </a:pPr>
            <a:r>
              <a:rPr lang="en-US" sz="2800" dirty="0" smtClean="0">
                <a:latin typeface="Calibri" pitchFamily="34" charset="0"/>
                <a:cs typeface="Calibri" pitchFamily="34" charset="0"/>
              </a:rPr>
              <a:t>Blames </a:t>
            </a:r>
            <a:r>
              <a:rPr lang="en-US" sz="2800" dirty="0">
                <a:latin typeface="Calibri" pitchFamily="34" charset="0"/>
                <a:cs typeface="Calibri" pitchFamily="34" charset="0"/>
              </a:rPr>
              <a:t>others</a:t>
            </a:r>
          </a:p>
          <a:p>
            <a:pPr marL="573088" indent="-573088">
              <a:spcAft>
                <a:spcPts val="600"/>
              </a:spcAft>
              <a:buFont typeface="Wingdings" pitchFamily="2" charset="2"/>
              <a:buChar char="§"/>
            </a:pPr>
            <a:r>
              <a:rPr lang="en-US" sz="2800" dirty="0" smtClean="0">
                <a:latin typeface="Calibri" pitchFamily="34" charset="0"/>
                <a:cs typeface="Calibri" pitchFamily="34" charset="0"/>
              </a:rPr>
              <a:t>May not really want solutions</a:t>
            </a:r>
          </a:p>
          <a:p>
            <a:pPr marL="1373188" lvl="2" indent="-573088">
              <a:spcAft>
                <a:spcPts val="600"/>
              </a:spcAft>
              <a:buFont typeface="Wingdings" pitchFamily="2" charset="2"/>
              <a:buChar char="§"/>
            </a:pPr>
            <a:r>
              <a:rPr lang="en-US" dirty="0">
                <a:latin typeface="Calibri" pitchFamily="34" charset="0"/>
                <a:cs typeface="Calibri" pitchFamily="34" charset="0"/>
              </a:rPr>
              <a:t>“The food is terrible and there isn’t enough”</a:t>
            </a:r>
          </a:p>
          <a:p>
            <a:pPr marL="573088" indent="-573088">
              <a:spcAft>
                <a:spcPts val="600"/>
              </a:spcAft>
              <a:buFont typeface="Wingdings" pitchFamily="2" charset="2"/>
              <a:buChar char="§"/>
            </a:pPr>
            <a:r>
              <a:rPr lang="en-US" sz="2800" dirty="0" smtClean="0">
                <a:latin typeface="Calibri" pitchFamily="34" charset="0"/>
                <a:cs typeface="Calibri" pitchFamily="34" charset="0"/>
              </a:rPr>
              <a:t>Triangle complainers</a:t>
            </a:r>
            <a:endParaRPr lang="en-US" sz="2800" dirty="0">
              <a:latin typeface="Calibri" pitchFamily="34" charset="0"/>
              <a:cs typeface="Calibri" pitchFamily="34" charset="0"/>
            </a:endParaRPr>
          </a:p>
        </p:txBody>
      </p:sp>
      <p:sp>
        <p:nvSpPr>
          <p:cNvPr id="5" name="Rectangle 4"/>
          <p:cNvSpPr/>
          <p:nvPr/>
        </p:nvSpPr>
        <p:spPr>
          <a:xfrm>
            <a:off x="0" y="0"/>
            <a:ext cx="9144000" cy="838200"/>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820" y="215532"/>
            <a:ext cx="4267199" cy="394068"/>
          </a:xfrm>
          <a:prstGeom prst="rect">
            <a:avLst/>
          </a:prstGeom>
        </p:spPr>
      </p:pic>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ChangeArrowheads="1"/>
          </p:cNvSpPr>
          <p:nvPr>
            <p:ph type="title"/>
          </p:nvPr>
        </p:nvSpPr>
        <p:spPr/>
        <p:txBody>
          <a:bodyPr/>
          <a:lstStyle/>
          <a:p>
            <a:endParaRPr lang="en-US"/>
          </a:p>
        </p:txBody>
      </p:sp>
      <p:sp>
        <p:nvSpPr>
          <p:cNvPr id="115715" name="Rectangle 3"/>
          <p:cNvSpPr>
            <a:spLocks noGrp="1" noChangeArrowheads="1"/>
          </p:cNvSpPr>
          <p:nvPr>
            <p:ph type="body" idx="1"/>
          </p:nvPr>
        </p:nvSpPr>
        <p:spPr/>
        <p:txBody>
          <a:bodyPr/>
          <a:lstStyle/>
          <a:p>
            <a:endParaRPr lang="en-US"/>
          </a:p>
        </p:txBody>
      </p:sp>
      <p:pic>
        <p:nvPicPr>
          <p:cNvPr id="115716" name="Picture 4" descr="IMG_7130 copy"/>
          <p:cNvPicPr>
            <a:picLocks noChangeAspect="1" noChangeArrowheads="1"/>
          </p:cNvPicPr>
          <p:nvPr/>
        </p:nvPicPr>
        <p:blipFill>
          <a:blip r:embed="rId2"/>
          <a:srcRect/>
          <a:stretch>
            <a:fillRect/>
          </a:stretch>
        </p:blipFill>
        <p:spPr bwMode="auto">
          <a:xfrm>
            <a:off x="0" y="0"/>
            <a:ext cx="9144000" cy="6858000"/>
          </a:xfrm>
          <a:prstGeom prst="rect">
            <a:avLst/>
          </a:prstGeom>
          <a:noFill/>
        </p:spPr>
      </p:pic>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a:xfrm>
            <a:off x="990600" y="1143000"/>
            <a:ext cx="7703820" cy="1143000"/>
          </a:xfrm>
        </p:spPr>
        <p:txBody>
          <a:bodyPr/>
          <a:lstStyle/>
          <a:p>
            <a:pPr algn="l"/>
            <a:r>
              <a:rPr lang="en-US" b="1" dirty="0" smtClean="0">
                <a:effectLst>
                  <a:outerShdw blurRad="38100" dist="38100" dir="2700000" algn="tl">
                    <a:srgbClr val="000000">
                      <a:alpha val="43137"/>
                    </a:srgbClr>
                  </a:outerShdw>
                </a:effectLst>
                <a:latin typeface="Calibri" pitchFamily="34" charset="0"/>
                <a:cs typeface="Calibri" pitchFamily="34" charset="0"/>
              </a:rPr>
              <a:t>The Toxic </a:t>
            </a:r>
            <a:r>
              <a:rPr lang="en-US" b="1" dirty="0">
                <a:effectLst>
                  <a:outerShdw blurRad="38100" dist="38100" dir="2700000" algn="tl">
                    <a:srgbClr val="000000">
                      <a:alpha val="43137"/>
                    </a:srgbClr>
                  </a:outerShdw>
                </a:effectLst>
                <a:latin typeface="Calibri" pitchFamily="34" charset="0"/>
                <a:cs typeface="Calibri" pitchFamily="34" charset="0"/>
              </a:rPr>
              <a:t>Colleague</a:t>
            </a:r>
            <a:r>
              <a:rPr lang="en-US" dirty="0"/>
              <a:t>	</a:t>
            </a:r>
          </a:p>
        </p:txBody>
      </p:sp>
      <p:sp>
        <p:nvSpPr>
          <p:cNvPr id="95235" name="Rectangle 3"/>
          <p:cNvSpPr>
            <a:spLocks noGrp="1" noChangeArrowheads="1"/>
          </p:cNvSpPr>
          <p:nvPr>
            <p:ph type="body" idx="1"/>
          </p:nvPr>
        </p:nvSpPr>
        <p:spPr>
          <a:xfrm>
            <a:off x="464820" y="2743200"/>
            <a:ext cx="7993380" cy="3733799"/>
          </a:xfrm>
        </p:spPr>
        <p:txBody>
          <a:bodyPr/>
          <a:lstStyle/>
          <a:p>
            <a:pPr marL="573088" indent="-573088">
              <a:spcAft>
                <a:spcPts val="600"/>
              </a:spcAft>
              <a:buFont typeface="Wingdings" pitchFamily="2" charset="2"/>
              <a:buChar char="§"/>
            </a:pPr>
            <a:r>
              <a:rPr lang="en-US" sz="2800" dirty="0">
                <a:latin typeface="Calibri" pitchFamily="34" charset="0"/>
                <a:cs typeface="Calibri" pitchFamily="34" charset="0"/>
              </a:rPr>
              <a:t>Lack of civility</a:t>
            </a:r>
          </a:p>
          <a:p>
            <a:pPr marL="573088" indent="-573088">
              <a:spcAft>
                <a:spcPts val="600"/>
              </a:spcAft>
              <a:buFont typeface="Wingdings" pitchFamily="2" charset="2"/>
              <a:buChar char="§"/>
            </a:pPr>
            <a:r>
              <a:rPr lang="en-US" sz="2800" dirty="0" smtClean="0">
                <a:latin typeface="Calibri" pitchFamily="34" charset="0"/>
                <a:cs typeface="Calibri" pitchFamily="34" charset="0"/>
              </a:rPr>
              <a:t>Berates bosses or colleagues</a:t>
            </a:r>
            <a:endParaRPr lang="en-US" sz="2800" dirty="0">
              <a:latin typeface="Calibri" pitchFamily="34" charset="0"/>
              <a:cs typeface="Calibri" pitchFamily="34" charset="0"/>
            </a:endParaRPr>
          </a:p>
          <a:p>
            <a:pPr marL="573088" indent="-573088">
              <a:spcAft>
                <a:spcPts val="600"/>
              </a:spcAft>
              <a:buFont typeface="Wingdings" pitchFamily="2" charset="2"/>
              <a:buChar char="§"/>
            </a:pPr>
            <a:r>
              <a:rPr lang="en-US" sz="2800" dirty="0">
                <a:latin typeface="Calibri" pitchFamily="34" charset="0"/>
                <a:cs typeface="Calibri" pitchFamily="34" charset="0"/>
              </a:rPr>
              <a:t>Angry, hostile behavior</a:t>
            </a:r>
          </a:p>
          <a:p>
            <a:pPr marL="573088" indent="-573088">
              <a:spcAft>
                <a:spcPts val="600"/>
              </a:spcAft>
              <a:buFont typeface="Wingdings" pitchFamily="2" charset="2"/>
              <a:buChar char="§"/>
            </a:pPr>
            <a:r>
              <a:rPr lang="en-US" sz="2800" dirty="0">
                <a:latin typeface="Calibri" pitchFamily="34" charset="0"/>
                <a:cs typeface="Calibri" pitchFamily="34" charset="0"/>
              </a:rPr>
              <a:t>Argumentative</a:t>
            </a:r>
          </a:p>
          <a:p>
            <a:pPr marL="573088" indent="-573088">
              <a:spcAft>
                <a:spcPts val="600"/>
              </a:spcAft>
              <a:buFont typeface="Wingdings" pitchFamily="2" charset="2"/>
              <a:buChar char="§"/>
            </a:pPr>
            <a:r>
              <a:rPr lang="en-US" sz="2800" dirty="0" smtClean="0">
                <a:latin typeface="Calibri" pitchFamily="34" charset="0"/>
                <a:cs typeface="Calibri" pitchFamily="34" charset="0"/>
              </a:rPr>
              <a:t>Spreads </a:t>
            </a:r>
            <a:r>
              <a:rPr lang="en-US" sz="2800" dirty="0">
                <a:latin typeface="Calibri" pitchFamily="34" charset="0"/>
                <a:cs typeface="Calibri" pitchFamily="34" charset="0"/>
              </a:rPr>
              <a:t>rumors</a:t>
            </a:r>
          </a:p>
          <a:p>
            <a:pPr marL="573088" indent="-573088">
              <a:spcAft>
                <a:spcPts val="600"/>
              </a:spcAft>
              <a:buFont typeface="Wingdings" pitchFamily="2" charset="2"/>
              <a:buChar char="§"/>
            </a:pPr>
            <a:r>
              <a:rPr lang="en-US" sz="2800" dirty="0">
                <a:latin typeface="Calibri" pitchFamily="34" charset="0"/>
                <a:cs typeface="Calibri" pitchFamily="34" charset="0"/>
              </a:rPr>
              <a:t>Negative talk behind one’s back</a:t>
            </a:r>
          </a:p>
        </p:txBody>
      </p:sp>
      <p:sp>
        <p:nvSpPr>
          <p:cNvPr id="5" name="Rectangle 4"/>
          <p:cNvSpPr/>
          <p:nvPr/>
        </p:nvSpPr>
        <p:spPr>
          <a:xfrm>
            <a:off x="0" y="0"/>
            <a:ext cx="9144000" cy="838200"/>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820" y="215532"/>
            <a:ext cx="4267199" cy="394068"/>
          </a:xfrm>
          <a:prstGeom prst="rect">
            <a:avLst/>
          </a:prstGeom>
        </p:spPr>
      </p:pic>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1026"/>
          <p:cNvSpPr>
            <a:spLocks noGrp="1" noChangeArrowheads="1"/>
          </p:cNvSpPr>
          <p:nvPr>
            <p:ph type="title" idx="4294967295"/>
          </p:nvPr>
        </p:nvSpPr>
        <p:spPr>
          <a:xfrm>
            <a:off x="990600" y="1143000"/>
            <a:ext cx="7696200" cy="1143000"/>
          </a:xfrm>
        </p:spPr>
        <p:txBody>
          <a:bodyPr lIns="92075" tIns="46038" rIns="92075" bIns="46038"/>
          <a:lstStyle/>
          <a:p>
            <a:pPr algn="l"/>
            <a:r>
              <a:rPr lang="en-US" b="1" dirty="0" smtClean="0">
                <a:effectLst>
                  <a:outerShdw blurRad="38100" dist="38100" dir="2700000" algn="tl">
                    <a:srgbClr val="C0C0C0"/>
                  </a:outerShdw>
                </a:effectLst>
                <a:latin typeface="Calibri" pitchFamily="34" charset="0"/>
                <a:cs typeface="Calibri" pitchFamily="34" charset="0"/>
              </a:rPr>
              <a:t>The Bully</a:t>
            </a:r>
            <a:endParaRPr lang="en-US" b="1" dirty="0">
              <a:effectLst>
                <a:outerShdw blurRad="38100" dist="38100" dir="2700000" algn="tl">
                  <a:srgbClr val="C0C0C0"/>
                </a:outerShdw>
              </a:effectLst>
              <a:latin typeface="Calibri" pitchFamily="34" charset="0"/>
              <a:cs typeface="Calibri" pitchFamily="34" charset="0"/>
            </a:endParaRPr>
          </a:p>
        </p:txBody>
      </p:sp>
      <p:sp>
        <p:nvSpPr>
          <p:cNvPr id="33795" name="Rectangle 1027"/>
          <p:cNvSpPr>
            <a:spLocks noGrp="1" noChangeArrowheads="1"/>
          </p:cNvSpPr>
          <p:nvPr>
            <p:ph type="body" idx="4294967295"/>
          </p:nvPr>
        </p:nvSpPr>
        <p:spPr>
          <a:xfrm>
            <a:off x="464820" y="2590800"/>
            <a:ext cx="7993380" cy="3733800"/>
          </a:xfrm>
        </p:spPr>
        <p:txBody>
          <a:bodyPr/>
          <a:lstStyle/>
          <a:p>
            <a:pPr marL="568325" indent="-504825">
              <a:spcAft>
                <a:spcPts val="600"/>
              </a:spcAft>
              <a:buFont typeface="Wingdings" pitchFamily="2" charset="2"/>
              <a:buChar char="§"/>
              <a:tabLst>
                <a:tab pos="573088" algn="l"/>
              </a:tabLst>
            </a:pPr>
            <a:r>
              <a:rPr lang="en-US" sz="2800" dirty="0" smtClean="0">
                <a:latin typeface="Calibri" pitchFamily="34" charset="0"/>
                <a:cs typeface="Calibri" pitchFamily="34" charset="0"/>
              </a:rPr>
              <a:t>May use </a:t>
            </a:r>
            <a:r>
              <a:rPr lang="en-US" sz="2800" dirty="0">
                <a:latin typeface="Calibri" pitchFamily="34" charset="0"/>
                <a:cs typeface="Calibri" pitchFamily="34" charset="0"/>
              </a:rPr>
              <a:t>violence, threats, or profanity to get what they </a:t>
            </a:r>
            <a:r>
              <a:rPr lang="en-US" sz="2800" dirty="0" smtClean="0">
                <a:latin typeface="Calibri" pitchFamily="34" charset="0"/>
                <a:cs typeface="Calibri" pitchFamily="34" charset="0"/>
              </a:rPr>
              <a:t>want</a:t>
            </a:r>
          </a:p>
          <a:p>
            <a:pPr marL="568325" indent="-504825">
              <a:spcAft>
                <a:spcPts val="600"/>
              </a:spcAft>
              <a:buFont typeface="Wingdings" pitchFamily="2" charset="2"/>
              <a:buChar char="§"/>
              <a:tabLst>
                <a:tab pos="573088" algn="l"/>
              </a:tabLst>
            </a:pPr>
            <a:r>
              <a:rPr lang="en-US" sz="2800" dirty="0" smtClean="0">
                <a:latin typeface="Calibri" pitchFamily="34" charset="0"/>
                <a:cs typeface="Calibri" pitchFamily="34" charset="0"/>
              </a:rPr>
              <a:t>Steps on people</a:t>
            </a:r>
            <a:endParaRPr lang="en-US" sz="2800" dirty="0">
              <a:latin typeface="Calibri" pitchFamily="34" charset="0"/>
              <a:cs typeface="Calibri" pitchFamily="34" charset="0"/>
            </a:endParaRPr>
          </a:p>
          <a:p>
            <a:pPr marL="568325" indent="-504825">
              <a:spcAft>
                <a:spcPts val="600"/>
              </a:spcAft>
              <a:buFont typeface="Wingdings" pitchFamily="2" charset="2"/>
              <a:buChar char="§"/>
              <a:tabLst>
                <a:tab pos="573088" algn="l"/>
              </a:tabLst>
            </a:pPr>
            <a:r>
              <a:rPr lang="en-US" sz="2800" dirty="0">
                <a:latin typeface="Calibri" pitchFamily="34" charset="0"/>
                <a:cs typeface="Calibri" pitchFamily="34" charset="0"/>
              </a:rPr>
              <a:t>Intimidating, aggressive talk</a:t>
            </a:r>
          </a:p>
          <a:p>
            <a:pPr marL="568325" indent="-504825">
              <a:spcAft>
                <a:spcPts val="600"/>
              </a:spcAft>
              <a:buFont typeface="Wingdings" pitchFamily="2" charset="2"/>
              <a:buChar char="§"/>
              <a:tabLst>
                <a:tab pos="573088" algn="l"/>
              </a:tabLst>
            </a:pPr>
            <a:r>
              <a:rPr lang="en-US" sz="2800" dirty="0" smtClean="0">
                <a:latin typeface="Calibri" pitchFamily="34" charset="0"/>
                <a:cs typeface="Calibri" pitchFamily="34" charset="0"/>
              </a:rPr>
              <a:t>Holds </a:t>
            </a:r>
            <a:r>
              <a:rPr lang="en-US" sz="2800" dirty="0">
                <a:latin typeface="Calibri" pitchFamily="34" charset="0"/>
                <a:cs typeface="Calibri" pitchFamily="34" charset="0"/>
              </a:rPr>
              <a:t>grudges</a:t>
            </a:r>
          </a:p>
          <a:p>
            <a:pPr marL="568325" indent="-504825">
              <a:spcAft>
                <a:spcPts val="600"/>
              </a:spcAft>
              <a:buFont typeface="Wingdings" pitchFamily="2" charset="2"/>
              <a:buChar char="§"/>
              <a:tabLst>
                <a:tab pos="573088" algn="l"/>
              </a:tabLst>
            </a:pPr>
            <a:r>
              <a:rPr lang="en-US" sz="2800" dirty="0" smtClean="0">
                <a:latin typeface="Calibri" pitchFamily="34" charset="0"/>
                <a:cs typeface="Calibri" pitchFamily="34" charset="0"/>
              </a:rPr>
              <a:t>May make you feel </a:t>
            </a:r>
            <a:r>
              <a:rPr lang="en-US" sz="2800" dirty="0">
                <a:latin typeface="Calibri" pitchFamily="34" charset="0"/>
                <a:cs typeface="Calibri" pitchFamily="34" charset="0"/>
              </a:rPr>
              <a:t>angry, helpless</a:t>
            </a:r>
          </a:p>
        </p:txBody>
      </p:sp>
      <p:sp>
        <p:nvSpPr>
          <p:cNvPr id="5" name="Rectangle 4"/>
          <p:cNvSpPr/>
          <p:nvPr/>
        </p:nvSpPr>
        <p:spPr>
          <a:xfrm>
            <a:off x="0" y="0"/>
            <a:ext cx="9144000" cy="838200"/>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820" y="215532"/>
            <a:ext cx="4267199" cy="394068"/>
          </a:xfrm>
          <a:prstGeom prst="rect">
            <a:avLst/>
          </a:prstGeom>
        </p:spPr>
      </p:pic>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idx="4294967295"/>
          </p:nvPr>
        </p:nvSpPr>
        <p:spPr>
          <a:xfrm>
            <a:off x="990601" y="1143000"/>
            <a:ext cx="7727360" cy="1143000"/>
          </a:xfrm>
        </p:spPr>
        <p:txBody>
          <a:bodyPr lIns="92075" tIns="46038" rIns="92075" bIns="46038"/>
          <a:lstStyle/>
          <a:p>
            <a:pPr algn="l"/>
            <a:r>
              <a:rPr lang="en-US" b="1" dirty="0" smtClean="0">
                <a:effectLst>
                  <a:outerShdw blurRad="38100" dist="38100" dir="2700000" algn="tl">
                    <a:srgbClr val="C0C0C0"/>
                  </a:outerShdw>
                </a:effectLst>
                <a:latin typeface="Calibri" pitchFamily="34" charset="0"/>
                <a:cs typeface="Calibri" pitchFamily="34" charset="0"/>
              </a:rPr>
              <a:t>The Passive/Aggressive </a:t>
            </a:r>
            <a:r>
              <a:rPr lang="en-US" b="1" dirty="0">
                <a:effectLst>
                  <a:outerShdw blurRad="38100" dist="38100" dir="2700000" algn="tl">
                    <a:srgbClr val="C0C0C0"/>
                  </a:outerShdw>
                </a:effectLst>
                <a:latin typeface="Calibri" pitchFamily="34" charset="0"/>
                <a:cs typeface="Calibri" pitchFamily="34" charset="0"/>
              </a:rPr>
              <a:t>Person  </a:t>
            </a:r>
          </a:p>
        </p:txBody>
      </p:sp>
      <p:sp>
        <p:nvSpPr>
          <p:cNvPr id="35843" name="Rectangle 3"/>
          <p:cNvSpPr>
            <a:spLocks noGrp="1" noChangeArrowheads="1"/>
          </p:cNvSpPr>
          <p:nvPr>
            <p:ph type="body" idx="4294967295"/>
          </p:nvPr>
        </p:nvSpPr>
        <p:spPr>
          <a:xfrm>
            <a:off x="460809" y="2438400"/>
            <a:ext cx="8532467" cy="3200400"/>
          </a:xfrm>
        </p:spPr>
        <p:txBody>
          <a:bodyPr/>
          <a:lstStyle/>
          <a:p>
            <a:pPr marL="573088" indent="-573088">
              <a:spcAft>
                <a:spcPts val="600"/>
              </a:spcAft>
              <a:buFont typeface="Wingdings" pitchFamily="2" charset="2"/>
              <a:buChar char="§"/>
            </a:pPr>
            <a:r>
              <a:rPr lang="en-US" sz="2800" dirty="0">
                <a:latin typeface="Calibri" pitchFamily="34" charset="0"/>
                <a:cs typeface="Calibri" pitchFamily="34" charset="0"/>
              </a:rPr>
              <a:t>Indirect </a:t>
            </a:r>
            <a:r>
              <a:rPr lang="en-US" sz="2800" dirty="0" smtClean="0">
                <a:latin typeface="Calibri" pitchFamily="34" charset="0"/>
                <a:cs typeface="Calibri" pitchFamily="34" charset="0"/>
              </a:rPr>
              <a:t>aggression</a:t>
            </a:r>
          </a:p>
          <a:p>
            <a:pPr marL="573088" indent="-573088">
              <a:spcAft>
                <a:spcPts val="600"/>
              </a:spcAft>
              <a:buFont typeface="Wingdings" pitchFamily="2" charset="2"/>
              <a:buChar char="§"/>
            </a:pPr>
            <a:r>
              <a:rPr lang="en-US" sz="2800" dirty="0" smtClean="0">
                <a:latin typeface="Calibri" pitchFamily="34" charset="0"/>
                <a:cs typeface="Calibri" pitchFamily="34" charset="0"/>
              </a:rPr>
              <a:t>Passive, non-confrontational</a:t>
            </a:r>
            <a:endParaRPr lang="en-US" sz="2800" dirty="0">
              <a:latin typeface="Calibri" pitchFamily="34" charset="0"/>
              <a:cs typeface="Calibri" pitchFamily="34" charset="0"/>
            </a:endParaRPr>
          </a:p>
          <a:p>
            <a:pPr marL="573088" indent="-573088">
              <a:spcAft>
                <a:spcPts val="600"/>
              </a:spcAft>
              <a:buFont typeface="Wingdings" pitchFamily="2" charset="2"/>
              <a:buChar char="§"/>
            </a:pPr>
            <a:r>
              <a:rPr lang="en-US" sz="2800" dirty="0">
                <a:latin typeface="Calibri" pitchFamily="34" charset="0"/>
                <a:cs typeface="Calibri" pitchFamily="34" charset="0"/>
              </a:rPr>
              <a:t>Sabotages the efforts of others</a:t>
            </a:r>
          </a:p>
          <a:p>
            <a:pPr marL="573088" indent="-573088">
              <a:spcAft>
                <a:spcPts val="600"/>
              </a:spcAft>
              <a:buFont typeface="Wingdings" pitchFamily="2" charset="2"/>
              <a:buChar char="§"/>
            </a:pPr>
            <a:r>
              <a:rPr lang="en-US" sz="2800" dirty="0">
                <a:latin typeface="Calibri" pitchFamily="34" charset="0"/>
                <a:cs typeface="Calibri" pitchFamily="34" charset="0"/>
              </a:rPr>
              <a:t>Feels envious and resentful</a:t>
            </a:r>
          </a:p>
          <a:p>
            <a:pPr marL="573088" indent="-573088">
              <a:spcAft>
                <a:spcPts val="600"/>
              </a:spcAft>
              <a:buFont typeface="Wingdings" pitchFamily="2" charset="2"/>
              <a:buChar char="§"/>
            </a:pPr>
            <a:r>
              <a:rPr lang="en-US" sz="2800" dirty="0">
                <a:latin typeface="Calibri" pitchFamily="34" charset="0"/>
                <a:cs typeface="Calibri" pitchFamily="34" charset="0"/>
              </a:rPr>
              <a:t>Sarcastic and sly</a:t>
            </a:r>
          </a:p>
          <a:p>
            <a:pPr marL="573088" indent="-573088">
              <a:spcAft>
                <a:spcPts val="600"/>
              </a:spcAft>
              <a:buFont typeface="Wingdings" pitchFamily="2" charset="2"/>
              <a:buChar char="§"/>
            </a:pPr>
            <a:r>
              <a:rPr lang="en-US" sz="2800" dirty="0">
                <a:latin typeface="Calibri" pitchFamily="34" charset="0"/>
                <a:cs typeface="Calibri" pitchFamily="34" charset="0"/>
              </a:rPr>
              <a:t>Sulks, pouts, dawdles</a:t>
            </a:r>
          </a:p>
          <a:p>
            <a:pPr marL="573088" indent="-573088">
              <a:spcAft>
                <a:spcPts val="600"/>
              </a:spcAft>
              <a:buFont typeface="Wingdings" pitchFamily="2" charset="2"/>
              <a:buChar char="§"/>
            </a:pPr>
            <a:r>
              <a:rPr lang="en-US" sz="2800" dirty="0">
                <a:latin typeface="Calibri" pitchFamily="34" charset="0"/>
                <a:cs typeface="Calibri" pitchFamily="34" charset="0"/>
              </a:rPr>
              <a:t>Feels like the victim</a:t>
            </a:r>
          </a:p>
        </p:txBody>
      </p:sp>
      <p:sp>
        <p:nvSpPr>
          <p:cNvPr id="5" name="Rectangle 4"/>
          <p:cNvSpPr/>
          <p:nvPr/>
        </p:nvSpPr>
        <p:spPr>
          <a:xfrm>
            <a:off x="0" y="0"/>
            <a:ext cx="9144000" cy="838200"/>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820" y="215532"/>
            <a:ext cx="4267199" cy="394068"/>
          </a:xfrm>
          <a:prstGeom prst="rect">
            <a:avLst/>
          </a:prstGeom>
        </p:spPr>
      </p:pic>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p:txBody>
          <a:bodyPr/>
          <a:lstStyle/>
          <a:p>
            <a:endParaRPr lang="en-US"/>
          </a:p>
        </p:txBody>
      </p:sp>
      <p:pic>
        <p:nvPicPr>
          <p:cNvPr id="125955" name="Picture 3"/>
          <p:cNvPicPr>
            <a:picLocks noGrp="1" noChangeAspect="1" noChangeArrowheads="1"/>
          </p:cNvPicPr>
          <p:nvPr>
            <p:ph type="body" idx="1"/>
          </p:nvPr>
        </p:nvPicPr>
        <p:blipFill rotWithShape="1">
          <a:blip r:embed="rId2"/>
          <a:srcRect l="36654" t="20410" r="12746" b="16666"/>
          <a:stretch/>
        </p:blipFill>
        <p:spPr>
          <a:xfrm>
            <a:off x="404260" y="228600"/>
            <a:ext cx="8739739" cy="6472989"/>
          </a:xfr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idx="4294967295"/>
          </p:nvPr>
        </p:nvSpPr>
        <p:spPr>
          <a:xfrm>
            <a:off x="990600" y="1143000"/>
            <a:ext cx="7685623" cy="1143000"/>
          </a:xfrm>
        </p:spPr>
        <p:txBody>
          <a:bodyPr lIns="92075" tIns="46038" rIns="92075" bIns="46038"/>
          <a:lstStyle/>
          <a:p>
            <a:pPr algn="l"/>
            <a:r>
              <a:rPr lang="en-US" b="1" dirty="0" smtClean="0">
                <a:effectLst>
                  <a:outerShdw blurRad="38100" dist="38100" dir="2700000" algn="tl">
                    <a:srgbClr val="C0C0C0"/>
                  </a:outerShdw>
                </a:effectLst>
                <a:latin typeface="Calibri" pitchFamily="34" charset="0"/>
                <a:cs typeface="Calibri" pitchFamily="34" charset="0"/>
              </a:rPr>
              <a:t>The Compulsive </a:t>
            </a:r>
            <a:r>
              <a:rPr lang="en-US" b="1" dirty="0">
                <a:effectLst>
                  <a:outerShdw blurRad="38100" dist="38100" dir="2700000" algn="tl">
                    <a:srgbClr val="C0C0C0"/>
                  </a:outerShdw>
                </a:effectLst>
                <a:latin typeface="Calibri" pitchFamily="34" charset="0"/>
                <a:cs typeface="Calibri" pitchFamily="34" charset="0"/>
              </a:rPr>
              <a:t>Person</a:t>
            </a:r>
          </a:p>
        </p:txBody>
      </p:sp>
      <p:sp>
        <p:nvSpPr>
          <p:cNvPr id="37891" name="Rectangle 3"/>
          <p:cNvSpPr>
            <a:spLocks noGrp="1" noChangeArrowheads="1"/>
          </p:cNvSpPr>
          <p:nvPr>
            <p:ph type="body" idx="4294967295"/>
          </p:nvPr>
        </p:nvSpPr>
        <p:spPr>
          <a:xfrm>
            <a:off x="464820" y="2895600"/>
            <a:ext cx="7993380" cy="3763963"/>
          </a:xfrm>
        </p:spPr>
        <p:txBody>
          <a:bodyPr/>
          <a:lstStyle/>
          <a:p>
            <a:pPr marL="574675" indent="-574675">
              <a:buFont typeface="Wingdings" pitchFamily="2" charset="2"/>
              <a:buChar char="§"/>
            </a:pPr>
            <a:r>
              <a:rPr lang="en-US" sz="2800" dirty="0">
                <a:latin typeface="Calibri" pitchFamily="34" charset="0"/>
                <a:cs typeface="Calibri" pitchFamily="34" charset="0"/>
              </a:rPr>
              <a:t>Perfectionistic, detailed, precise</a:t>
            </a:r>
          </a:p>
          <a:p>
            <a:pPr marL="574675" indent="-574675">
              <a:buFont typeface="Wingdings" pitchFamily="2" charset="2"/>
              <a:buChar char="§"/>
            </a:pPr>
            <a:r>
              <a:rPr lang="en-US" sz="2800" dirty="0">
                <a:latin typeface="Calibri" pitchFamily="34" charset="0"/>
                <a:cs typeface="Calibri" pitchFamily="34" charset="0"/>
              </a:rPr>
              <a:t>Micromanages</a:t>
            </a:r>
          </a:p>
          <a:p>
            <a:pPr marL="574675" indent="-574675">
              <a:buFont typeface="Wingdings" pitchFamily="2" charset="2"/>
              <a:buChar char="§"/>
            </a:pPr>
            <a:r>
              <a:rPr lang="en-US" sz="2800" dirty="0">
                <a:latin typeface="Calibri" pitchFamily="34" charset="0"/>
                <a:cs typeface="Calibri" pitchFamily="34" charset="0"/>
              </a:rPr>
              <a:t>Can be driven</a:t>
            </a:r>
          </a:p>
          <a:p>
            <a:pPr marL="574675" indent="-574675">
              <a:buFont typeface="Wingdings" pitchFamily="2" charset="2"/>
              <a:buChar char="§"/>
            </a:pPr>
            <a:r>
              <a:rPr lang="en-US" sz="2800" dirty="0">
                <a:latin typeface="Calibri" pitchFamily="34" charset="0"/>
                <a:cs typeface="Calibri" pitchFamily="34" charset="0"/>
              </a:rPr>
              <a:t>Rigid, inflexible</a:t>
            </a:r>
          </a:p>
          <a:p>
            <a:pPr marL="574675" indent="-574675">
              <a:buFont typeface="Wingdings" pitchFamily="2" charset="2"/>
              <a:buChar char="§"/>
            </a:pPr>
            <a:r>
              <a:rPr lang="en-US" sz="2800" dirty="0">
                <a:latin typeface="Calibri" pitchFamily="34" charset="0"/>
                <a:cs typeface="Calibri" pitchFamily="34" charset="0"/>
              </a:rPr>
              <a:t>Difficult to “move on”</a:t>
            </a:r>
          </a:p>
          <a:p>
            <a:pPr marL="574675" indent="-574675">
              <a:buFont typeface="Wingdings" pitchFamily="2" charset="2"/>
              <a:buChar char="§"/>
            </a:pPr>
            <a:r>
              <a:rPr lang="en-US" sz="2800" dirty="0">
                <a:latin typeface="Calibri" pitchFamily="34" charset="0"/>
                <a:cs typeface="Calibri" pitchFamily="34" charset="0"/>
              </a:rPr>
              <a:t>You may feel impatient</a:t>
            </a:r>
          </a:p>
          <a:p>
            <a:endParaRPr lang="en-US" dirty="0"/>
          </a:p>
        </p:txBody>
      </p:sp>
      <p:sp>
        <p:nvSpPr>
          <p:cNvPr id="5" name="Rectangle 4"/>
          <p:cNvSpPr/>
          <p:nvPr/>
        </p:nvSpPr>
        <p:spPr>
          <a:xfrm>
            <a:off x="0" y="0"/>
            <a:ext cx="9144000" cy="838200"/>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820" y="215532"/>
            <a:ext cx="4267199" cy="394068"/>
          </a:xfrm>
          <a:prstGeom prst="rect">
            <a:avLst/>
          </a:prstGeom>
        </p:spPr>
      </p:pic>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p:txBody>
          <a:bodyPr/>
          <a:lstStyle/>
          <a:p>
            <a:endParaRPr lang="en-US"/>
          </a:p>
        </p:txBody>
      </p:sp>
      <p:pic>
        <p:nvPicPr>
          <p:cNvPr id="122883" name="Picture 3"/>
          <p:cNvPicPr>
            <a:picLocks noGrp="1" noChangeAspect="1" noChangeArrowheads="1"/>
          </p:cNvPicPr>
          <p:nvPr>
            <p:ph type="body" idx="1"/>
          </p:nvPr>
        </p:nvPicPr>
        <p:blipFill rotWithShape="1">
          <a:blip r:embed="rId2"/>
          <a:srcRect l="35294" t="19307" r="12746" b="17085"/>
          <a:stretch/>
        </p:blipFill>
        <p:spPr>
          <a:xfrm>
            <a:off x="0" y="0"/>
            <a:ext cx="9144000" cy="6400800"/>
          </a:xfr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idx="4294967295"/>
          </p:nvPr>
        </p:nvSpPr>
        <p:spPr>
          <a:xfrm>
            <a:off x="990600" y="1143000"/>
            <a:ext cx="7668563" cy="1143000"/>
          </a:xfrm>
        </p:spPr>
        <p:txBody>
          <a:bodyPr lIns="92075" tIns="46038" rIns="92075" bIns="46038"/>
          <a:lstStyle/>
          <a:p>
            <a:pPr algn="l"/>
            <a:r>
              <a:rPr lang="en-US" b="1" dirty="0" smtClean="0">
                <a:effectLst>
                  <a:outerShdw blurRad="38100" dist="38100" dir="2700000" algn="tl">
                    <a:srgbClr val="C0C0C0"/>
                  </a:outerShdw>
                </a:effectLst>
                <a:latin typeface="Calibri" pitchFamily="34" charset="0"/>
                <a:cs typeface="Calibri" pitchFamily="34" charset="0"/>
              </a:rPr>
              <a:t>The Charming </a:t>
            </a:r>
            <a:r>
              <a:rPr lang="en-US" b="1" dirty="0">
                <a:effectLst>
                  <a:outerShdw blurRad="38100" dist="38100" dir="2700000" algn="tl">
                    <a:srgbClr val="C0C0C0"/>
                  </a:outerShdw>
                </a:effectLst>
                <a:latin typeface="Calibri" pitchFamily="34" charset="0"/>
                <a:cs typeface="Calibri" pitchFamily="34" charset="0"/>
              </a:rPr>
              <a:t>Person</a:t>
            </a:r>
          </a:p>
        </p:txBody>
      </p:sp>
      <p:sp>
        <p:nvSpPr>
          <p:cNvPr id="39939" name="Rectangle 3"/>
          <p:cNvSpPr>
            <a:spLocks noGrp="1" noChangeArrowheads="1"/>
          </p:cNvSpPr>
          <p:nvPr>
            <p:ph type="body" idx="4294967295"/>
          </p:nvPr>
        </p:nvSpPr>
        <p:spPr>
          <a:xfrm>
            <a:off x="464820" y="2438400"/>
            <a:ext cx="8145780" cy="3297664"/>
          </a:xfrm>
        </p:spPr>
        <p:txBody>
          <a:bodyPr/>
          <a:lstStyle/>
          <a:p>
            <a:pPr marL="573088" indent="-573088">
              <a:spcAft>
                <a:spcPts val="600"/>
              </a:spcAft>
              <a:buFont typeface="Wingdings" pitchFamily="2" charset="2"/>
              <a:buChar char="§"/>
            </a:pPr>
            <a:r>
              <a:rPr lang="en-US" sz="2800" dirty="0">
                <a:latin typeface="Calibri" pitchFamily="34" charset="0"/>
                <a:cs typeface="Calibri" pitchFamily="34" charset="0"/>
              </a:rPr>
              <a:t>Genuinely nice, friendly</a:t>
            </a:r>
          </a:p>
          <a:p>
            <a:pPr marL="573088" indent="-573088">
              <a:spcAft>
                <a:spcPts val="600"/>
              </a:spcAft>
              <a:buFont typeface="Wingdings" pitchFamily="2" charset="2"/>
              <a:buChar char="§"/>
            </a:pPr>
            <a:r>
              <a:rPr lang="en-US" sz="2800" dirty="0">
                <a:latin typeface="Calibri" pitchFamily="34" charset="0"/>
                <a:cs typeface="Calibri" pitchFamily="34" charset="0"/>
              </a:rPr>
              <a:t>Positive, optimistic</a:t>
            </a:r>
          </a:p>
          <a:p>
            <a:pPr marL="573088" indent="-573088">
              <a:spcAft>
                <a:spcPts val="600"/>
              </a:spcAft>
              <a:buFont typeface="Wingdings" pitchFamily="2" charset="2"/>
              <a:buChar char="§"/>
            </a:pPr>
            <a:r>
              <a:rPr lang="en-US" sz="2800" dirty="0">
                <a:latin typeface="Calibri" pitchFamily="34" charset="0"/>
                <a:cs typeface="Calibri" pitchFamily="34" charset="0"/>
              </a:rPr>
              <a:t>Outgoing, social</a:t>
            </a:r>
          </a:p>
          <a:p>
            <a:pPr marL="573088" indent="-573088">
              <a:spcAft>
                <a:spcPts val="600"/>
              </a:spcAft>
              <a:buFont typeface="Wingdings" pitchFamily="2" charset="2"/>
              <a:buChar char="§"/>
            </a:pPr>
            <a:r>
              <a:rPr lang="en-US" sz="2800" dirty="0">
                <a:latin typeface="Calibri" pitchFamily="34" charset="0"/>
                <a:cs typeface="Calibri" pitchFamily="34" charset="0"/>
              </a:rPr>
              <a:t>Humorous, agreeable, complimentary</a:t>
            </a:r>
          </a:p>
          <a:p>
            <a:pPr marL="573088" indent="-573088">
              <a:spcAft>
                <a:spcPts val="600"/>
              </a:spcAft>
              <a:buFont typeface="Wingdings" pitchFamily="2" charset="2"/>
              <a:buChar char="§"/>
            </a:pPr>
            <a:r>
              <a:rPr lang="en-US" sz="2800" dirty="0">
                <a:latin typeface="Calibri" pitchFamily="34" charset="0"/>
                <a:cs typeface="Calibri" pitchFamily="34" charset="0"/>
              </a:rPr>
              <a:t>Downside?</a:t>
            </a:r>
          </a:p>
        </p:txBody>
      </p:sp>
      <p:sp>
        <p:nvSpPr>
          <p:cNvPr id="5" name="Rectangle 4"/>
          <p:cNvSpPr/>
          <p:nvPr/>
        </p:nvSpPr>
        <p:spPr>
          <a:xfrm>
            <a:off x="0" y="0"/>
            <a:ext cx="9144000" cy="838200"/>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820" y="215532"/>
            <a:ext cx="4267199" cy="394068"/>
          </a:xfrm>
          <a:prstGeom prst="rect">
            <a:avLst/>
          </a:prstGeom>
        </p:spPr>
      </p:pic>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idx="4294967295"/>
          </p:nvPr>
        </p:nvSpPr>
        <p:spPr>
          <a:xfrm>
            <a:off x="990600" y="1143000"/>
            <a:ext cx="7696200" cy="1143000"/>
          </a:xfrm>
        </p:spPr>
        <p:txBody>
          <a:bodyPr lIns="92075" tIns="46038" rIns="92075" bIns="46038"/>
          <a:lstStyle/>
          <a:p>
            <a:pPr algn="l"/>
            <a:r>
              <a:rPr lang="en-US" b="1" dirty="0" smtClean="0">
                <a:effectLst>
                  <a:outerShdw blurRad="38100" dist="38100" dir="2700000" algn="tl">
                    <a:srgbClr val="C0C0C0"/>
                  </a:outerShdw>
                </a:effectLst>
                <a:latin typeface="Calibri" pitchFamily="34" charset="0"/>
                <a:cs typeface="Calibri" pitchFamily="34" charset="0"/>
              </a:rPr>
              <a:t>The Substance </a:t>
            </a:r>
            <a:r>
              <a:rPr lang="en-US" b="1" dirty="0">
                <a:effectLst>
                  <a:outerShdw blurRad="38100" dist="38100" dir="2700000" algn="tl">
                    <a:srgbClr val="C0C0C0"/>
                  </a:outerShdw>
                </a:effectLst>
                <a:latin typeface="Calibri" pitchFamily="34" charset="0"/>
                <a:cs typeface="Calibri" pitchFamily="34" charset="0"/>
              </a:rPr>
              <a:t>Using Person</a:t>
            </a:r>
          </a:p>
        </p:txBody>
      </p:sp>
      <p:sp>
        <p:nvSpPr>
          <p:cNvPr id="46083" name="Rectangle 3"/>
          <p:cNvSpPr>
            <a:spLocks noGrp="1" noChangeArrowheads="1"/>
          </p:cNvSpPr>
          <p:nvPr>
            <p:ph type="body" idx="4294967295"/>
          </p:nvPr>
        </p:nvSpPr>
        <p:spPr>
          <a:xfrm>
            <a:off x="457200" y="2743200"/>
            <a:ext cx="8229600" cy="3535363"/>
          </a:xfrm>
        </p:spPr>
        <p:txBody>
          <a:bodyPr/>
          <a:lstStyle/>
          <a:p>
            <a:pPr marL="573088" indent="-573088">
              <a:spcAft>
                <a:spcPts val="600"/>
              </a:spcAft>
              <a:buFont typeface="Wingdings" pitchFamily="2" charset="2"/>
              <a:buChar char="§"/>
            </a:pPr>
            <a:r>
              <a:rPr lang="en-US" sz="2800" dirty="0" smtClean="0">
                <a:latin typeface="Calibri" pitchFamily="34" charset="0"/>
                <a:cs typeface="Calibri" pitchFamily="34" charset="0"/>
              </a:rPr>
              <a:t>Erratic </a:t>
            </a:r>
            <a:r>
              <a:rPr lang="en-US" sz="2800" dirty="0">
                <a:latin typeface="Calibri" pitchFamily="34" charset="0"/>
                <a:cs typeface="Calibri" pitchFamily="34" charset="0"/>
              </a:rPr>
              <a:t>performance, </a:t>
            </a:r>
            <a:r>
              <a:rPr lang="en-US" sz="2800" dirty="0" smtClean="0">
                <a:latin typeface="Calibri" pitchFamily="34" charset="0"/>
                <a:cs typeface="Calibri" pitchFamily="34" charset="0"/>
              </a:rPr>
              <a:t>attendance</a:t>
            </a:r>
          </a:p>
          <a:p>
            <a:pPr marL="573088" indent="-573088">
              <a:spcAft>
                <a:spcPts val="600"/>
              </a:spcAft>
              <a:buFont typeface="Wingdings" pitchFamily="2" charset="2"/>
              <a:buChar char="§"/>
            </a:pPr>
            <a:r>
              <a:rPr lang="en-US" sz="2800" dirty="0">
                <a:latin typeface="Calibri" pitchFamily="34" charset="0"/>
                <a:cs typeface="Calibri" pitchFamily="34" charset="0"/>
              </a:rPr>
              <a:t>Mood swings</a:t>
            </a:r>
          </a:p>
          <a:p>
            <a:pPr marL="573088" indent="-573088">
              <a:spcAft>
                <a:spcPts val="600"/>
              </a:spcAft>
              <a:buFont typeface="Wingdings" pitchFamily="2" charset="2"/>
              <a:buChar char="§"/>
            </a:pPr>
            <a:r>
              <a:rPr lang="en-US" sz="2800" dirty="0" smtClean="0">
                <a:latin typeface="Calibri" pitchFamily="34" charset="0"/>
                <a:cs typeface="Calibri" pitchFamily="34" charset="0"/>
              </a:rPr>
              <a:t>Signs: odor of alcohol, poor hygiene, etc.</a:t>
            </a:r>
          </a:p>
          <a:p>
            <a:pPr marL="573088" indent="-573088">
              <a:spcAft>
                <a:spcPts val="600"/>
              </a:spcAft>
              <a:buFont typeface="Wingdings" pitchFamily="2" charset="2"/>
              <a:buChar char="§"/>
            </a:pPr>
            <a:r>
              <a:rPr lang="en-US" sz="2800" dirty="0" smtClean="0">
                <a:latin typeface="Calibri" pitchFamily="34" charset="0"/>
                <a:cs typeface="Calibri" pitchFamily="34" charset="0"/>
              </a:rPr>
              <a:t>Irritability</a:t>
            </a:r>
            <a:endParaRPr lang="en-US" sz="2800" dirty="0">
              <a:latin typeface="Calibri" pitchFamily="34" charset="0"/>
              <a:cs typeface="Calibri" pitchFamily="34" charset="0"/>
            </a:endParaRPr>
          </a:p>
          <a:p>
            <a:pPr marL="573088" indent="-573088">
              <a:spcAft>
                <a:spcPts val="600"/>
              </a:spcAft>
              <a:buFont typeface="Wingdings" pitchFamily="2" charset="2"/>
              <a:buChar char="§"/>
            </a:pPr>
            <a:r>
              <a:rPr lang="en-US" sz="2800" dirty="0" smtClean="0">
                <a:latin typeface="Calibri" pitchFamily="34" charset="0"/>
                <a:cs typeface="Calibri" pitchFamily="34" charset="0"/>
              </a:rPr>
              <a:t>Cover-ups</a:t>
            </a:r>
            <a:endParaRPr lang="en-US" sz="2800" dirty="0">
              <a:latin typeface="Calibri" pitchFamily="34" charset="0"/>
              <a:cs typeface="Calibri" pitchFamily="34" charset="0"/>
            </a:endParaRPr>
          </a:p>
        </p:txBody>
      </p:sp>
      <p:sp>
        <p:nvSpPr>
          <p:cNvPr id="5" name="Rectangle 4"/>
          <p:cNvSpPr/>
          <p:nvPr/>
        </p:nvSpPr>
        <p:spPr>
          <a:xfrm>
            <a:off x="0" y="0"/>
            <a:ext cx="9144000" cy="838200"/>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820" y="215532"/>
            <a:ext cx="4267199" cy="394068"/>
          </a:xfrm>
          <a:prstGeom prst="rect">
            <a:avLst/>
          </a:prstGeom>
        </p:spPr>
      </p:pic>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4" name="Rectangle 4"/>
          <p:cNvSpPr>
            <a:spLocks noGrp="1" noChangeArrowheads="1"/>
          </p:cNvSpPr>
          <p:nvPr>
            <p:ph type="title" idx="4294967295"/>
          </p:nvPr>
        </p:nvSpPr>
        <p:spPr>
          <a:xfrm>
            <a:off x="1028700" y="1143000"/>
            <a:ext cx="7086600" cy="1143000"/>
          </a:xfrm>
        </p:spPr>
        <p:txBody>
          <a:bodyPr lIns="92075" tIns="46038" rIns="92075" bIns="46038"/>
          <a:lstStyle/>
          <a:p>
            <a:pPr algn="l"/>
            <a:r>
              <a:rPr lang="en-US" b="1" dirty="0" smtClean="0">
                <a:effectLst>
                  <a:outerShdw blurRad="38100" dist="38100" dir="2700000" algn="tl">
                    <a:srgbClr val="C0C0C0"/>
                  </a:outerShdw>
                </a:effectLst>
                <a:latin typeface="Calibri" pitchFamily="34" charset="0"/>
                <a:cs typeface="Calibri" pitchFamily="34" charset="0"/>
              </a:rPr>
              <a:t>The Dependent </a:t>
            </a:r>
            <a:r>
              <a:rPr lang="en-US" b="1" dirty="0">
                <a:effectLst>
                  <a:outerShdw blurRad="38100" dist="38100" dir="2700000" algn="tl">
                    <a:srgbClr val="C0C0C0"/>
                  </a:outerShdw>
                </a:effectLst>
                <a:latin typeface="Calibri" pitchFamily="34" charset="0"/>
                <a:cs typeface="Calibri" pitchFamily="34" charset="0"/>
              </a:rPr>
              <a:t>Person</a:t>
            </a:r>
          </a:p>
        </p:txBody>
      </p:sp>
      <p:sp>
        <p:nvSpPr>
          <p:cNvPr id="48131" name="Rectangle 5"/>
          <p:cNvSpPr>
            <a:spLocks noGrp="1" noChangeArrowheads="1"/>
          </p:cNvSpPr>
          <p:nvPr>
            <p:ph type="body" idx="4294967295"/>
          </p:nvPr>
        </p:nvSpPr>
        <p:spPr>
          <a:xfrm>
            <a:off x="467226" y="2590800"/>
            <a:ext cx="8450580" cy="3200400"/>
          </a:xfrm>
        </p:spPr>
        <p:txBody>
          <a:bodyPr/>
          <a:lstStyle/>
          <a:p>
            <a:pPr marL="573088" indent="-573088">
              <a:spcAft>
                <a:spcPts val="600"/>
              </a:spcAft>
              <a:buFont typeface="Wingdings" pitchFamily="2" charset="2"/>
              <a:buChar char="§"/>
            </a:pPr>
            <a:r>
              <a:rPr lang="en-US" sz="2800" dirty="0">
                <a:latin typeface="Calibri" pitchFamily="34" charset="0"/>
                <a:cs typeface="Calibri" pitchFamily="34" charset="0"/>
              </a:rPr>
              <a:t>Needy, clinging</a:t>
            </a:r>
          </a:p>
          <a:p>
            <a:pPr marL="573088" indent="-573088">
              <a:spcAft>
                <a:spcPts val="600"/>
              </a:spcAft>
              <a:buFont typeface="Wingdings" pitchFamily="2" charset="2"/>
              <a:buChar char="§"/>
            </a:pPr>
            <a:r>
              <a:rPr lang="en-US" sz="2800" dirty="0">
                <a:latin typeface="Calibri" pitchFamily="34" charset="0"/>
                <a:cs typeface="Calibri" pitchFamily="34" charset="0"/>
              </a:rPr>
              <a:t>Doesn’t like to be alone</a:t>
            </a:r>
          </a:p>
          <a:p>
            <a:pPr marL="573088" indent="-573088">
              <a:spcAft>
                <a:spcPts val="600"/>
              </a:spcAft>
              <a:buFont typeface="Wingdings" pitchFamily="2" charset="2"/>
              <a:buChar char="§"/>
            </a:pPr>
            <a:r>
              <a:rPr lang="en-US" sz="2800" dirty="0">
                <a:latin typeface="Calibri" pitchFamily="34" charset="0"/>
                <a:cs typeface="Calibri" pitchFamily="34" charset="0"/>
              </a:rPr>
              <a:t>May be helpless, wants to be told what to do</a:t>
            </a:r>
          </a:p>
          <a:p>
            <a:pPr marL="573088" indent="-573088">
              <a:spcAft>
                <a:spcPts val="600"/>
              </a:spcAft>
              <a:buFont typeface="Wingdings" pitchFamily="2" charset="2"/>
              <a:buChar char="§"/>
            </a:pPr>
            <a:r>
              <a:rPr lang="en-US" sz="2800" dirty="0">
                <a:latin typeface="Calibri" pitchFamily="34" charset="0"/>
                <a:cs typeface="Calibri" pitchFamily="34" charset="0"/>
              </a:rPr>
              <a:t>You may be annoyed by </a:t>
            </a:r>
            <a:r>
              <a:rPr lang="en-US" sz="2800" dirty="0" smtClean="0">
                <a:latin typeface="Calibri" pitchFamily="34" charset="0"/>
                <a:cs typeface="Calibri" pitchFamily="34" charset="0"/>
              </a:rPr>
              <a:t>him</a:t>
            </a:r>
            <a:endParaRPr lang="en-US" sz="2800" dirty="0">
              <a:latin typeface="Calibri" pitchFamily="34" charset="0"/>
              <a:cs typeface="Calibri" pitchFamily="34" charset="0"/>
            </a:endParaRPr>
          </a:p>
          <a:p>
            <a:endParaRPr lang="en-US" dirty="0"/>
          </a:p>
        </p:txBody>
      </p:sp>
      <p:sp>
        <p:nvSpPr>
          <p:cNvPr id="5" name="Rectangle 4"/>
          <p:cNvSpPr/>
          <p:nvPr/>
        </p:nvSpPr>
        <p:spPr>
          <a:xfrm>
            <a:off x="0" y="0"/>
            <a:ext cx="9144000" cy="838200"/>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820" y="215532"/>
            <a:ext cx="4267199" cy="394068"/>
          </a:xfrm>
          <a:prstGeom prst="rect">
            <a:avLst/>
          </a:prstGeom>
        </p:spPr>
      </p:pic>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idx="4294967295"/>
          </p:nvPr>
        </p:nvSpPr>
        <p:spPr>
          <a:xfrm>
            <a:off x="990600" y="1143000"/>
            <a:ext cx="7924800" cy="1143000"/>
          </a:xfrm>
        </p:spPr>
        <p:txBody>
          <a:bodyPr lIns="92075" tIns="46038" rIns="92075" bIns="46038"/>
          <a:lstStyle/>
          <a:p>
            <a:pPr algn="l"/>
            <a:r>
              <a:rPr lang="en-US" b="1" dirty="0">
                <a:effectLst>
                  <a:outerShdw blurRad="38100" dist="38100" dir="2700000" algn="tl">
                    <a:srgbClr val="C0C0C0"/>
                  </a:outerShdw>
                </a:effectLst>
                <a:latin typeface="Calibri" pitchFamily="34" charset="0"/>
                <a:cs typeface="Calibri" pitchFamily="34" charset="0"/>
              </a:rPr>
              <a:t>Overview of Personality Types</a:t>
            </a:r>
          </a:p>
        </p:txBody>
      </p:sp>
      <p:sp>
        <p:nvSpPr>
          <p:cNvPr id="52227" name="Rectangle 3"/>
          <p:cNvSpPr>
            <a:spLocks noGrp="1" noChangeArrowheads="1"/>
          </p:cNvSpPr>
          <p:nvPr>
            <p:ph type="body" idx="4294967295"/>
          </p:nvPr>
        </p:nvSpPr>
        <p:spPr>
          <a:xfrm>
            <a:off x="448778" y="2743200"/>
            <a:ext cx="8145780" cy="3352800"/>
          </a:xfrm>
        </p:spPr>
        <p:txBody>
          <a:bodyPr/>
          <a:lstStyle/>
          <a:p>
            <a:pPr marL="573088" indent="-573088">
              <a:spcAft>
                <a:spcPts val="600"/>
              </a:spcAft>
              <a:buFont typeface="Wingdings" pitchFamily="2" charset="2"/>
              <a:buChar char="§"/>
            </a:pPr>
            <a:r>
              <a:rPr lang="en-US" sz="2800" dirty="0">
                <a:latin typeface="Calibri" pitchFamily="34" charset="0"/>
                <a:cs typeface="Calibri" pitchFamily="34" charset="0"/>
              </a:rPr>
              <a:t>Which ones have you worked with?</a:t>
            </a:r>
          </a:p>
          <a:p>
            <a:pPr marL="573088" indent="-573088">
              <a:spcAft>
                <a:spcPts val="600"/>
              </a:spcAft>
              <a:buFont typeface="Wingdings" pitchFamily="2" charset="2"/>
              <a:buChar char="§"/>
            </a:pPr>
            <a:r>
              <a:rPr lang="en-US" sz="2800" dirty="0">
                <a:latin typeface="Calibri" pitchFamily="34" charset="0"/>
                <a:cs typeface="Calibri" pitchFamily="34" charset="0"/>
              </a:rPr>
              <a:t>Which ones make you nervous?</a:t>
            </a:r>
          </a:p>
          <a:p>
            <a:pPr marL="573088" indent="-573088">
              <a:spcAft>
                <a:spcPts val="600"/>
              </a:spcAft>
              <a:buFont typeface="Wingdings" pitchFamily="2" charset="2"/>
              <a:buChar char="§"/>
            </a:pPr>
            <a:r>
              <a:rPr lang="en-US" sz="2800" dirty="0">
                <a:latin typeface="Calibri" pitchFamily="34" charset="0"/>
                <a:cs typeface="Calibri" pitchFamily="34" charset="0"/>
              </a:rPr>
              <a:t>Which ones do you find most difficult </a:t>
            </a:r>
            <a:r>
              <a:rPr lang="en-US" sz="2800" dirty="0" smtClean="0">
                <a:latin typeface="Calibri" pitchFamily="34" charset="0"/>
                <a:cs typeface="Calibri" pitchFamily="34" charset="0"/>
              </a:rPr>
              <a:t>                    to </a:t>
            </a:r>
            <a:r>
              <a:rPr lang="en-US" sz="2800" dirty="0">
                <a:latin typeface="Calibri" pitchFamily="34" charset="0"/>
                <a:cs typeface="Calibri" pitchFamily="34" charset="0"/>
              </a:rPr>
              <a:t>deal with?</a:t>
            </a:r>
          </a:p>
          <a:p>
            <a:pPr marL="573088" indent="-573088">
              <a:spcAft>
                <a:spcPts val="600"/>
              </a:spcAft>
              <a:buFont typeface="Wingdings" pitchFamily="2" charset="2"/>
              <a:buChar char="§"/>
            </a:pPr>
            <a:r>
              <a:rPr lang="en-US" sz="2800" dirty="0">
                <a:latin typeface="Calibri" pitchFamily="34" charset="0"/>
                <a:cs typeface="Calibri" pitchFamily="34" charset="0"/>
              </a:rPr>
              <a:t>Why?</a:t>
            </a:r>
          </a:p>
          <a:p>
            <a:pPr>
              <a:buFontTx/>
              <a:buNone/>
            </a:pPr>
            <a:endParaRPr lang="en-US" dirty="0"/>
          </a:p>
          <a:p>
            <a:endParaRPr lang="en-US" dirty="0"/>
          </a:p>
        </p:txBody>
      </p:sp>
      <p:sp>
        <p:nvSpPr>
          <p:cNvPr id="5" name="Rectangle 4"/>
          <p:cNvSpPr/>
          <p:nvPr/>
        </p:nvSpPr>
        <p:spPr>
          <a:xfrm>
            <a:off x="0" y="0"/>
            <a:ext cx="9144000" cy="838200"/>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820" y="215532"/>
            <a:ext cx="4267199" cy="394068"/>
          </a:xfrm>
          <a:prstGeom prst="rect">
            <a:avLst/>
          </a:prstGeom>
        </p:spPr>
      </p:pic>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ChangeArrowheads="1"/>
          </p:cNvSpPr>
          <p:nvPr>
            <p:ph type="title"/>
          </p:nvPr>
        </p:nvSpPr>
        <p:spPr>
          <a:xfrm>
            <a:off x="990600" y="1143000"/>
            <a:ext cx="7848600" cy="1143000"/>
          </a:xfrm>
        </p:spPr>
        <p:txBody>
          <a:bodyPr/>
          <a:lstStyle/>
          <a:p>
            <a:pPr algn="l"/>
            <a:r>
              <a:rPr lang="en-US" b="1" dirty="0">
                <a:effectLst>
                  <a:outerShdw blurRad="38100" dist="38100" dir="2700000" algn="tl">
                    <a:srgbClr val="000000">
                      <a:alpha val="43137"/>
                    </a:srgbClr>
                  </a:outerShdw>
                </a:effectLst>
                <a:latin typeface="Calibri" pitchFamily="34" charset="0"/>
                <a:cs typeface="Calibri" pitchFamily="34" charset="0"/>
              </a:rPr>
              <a:t>Feelings</a:t>
            </a:r>
          </a:p>
        </p:txBody>
      </p:sp>
      <p:sp>
        <p:nvSpPr>
          <p:cNvPr id="135171" name="Rectangle 3"/>
          <p:cNvSpPr>
            <a:spLocks noGrp="1" noChangeArrowheads="1"/>
          </p:cNvSpPr>
          <p:nvPr>
            <p:ph type="body" idx="1"/>
          </p:nvPr>
        </p:nvSpPr>
        <p:spPr>
          <a:xfrm>
            <a:off x="990600" y="2286000"/>
            <a:ext cx="7772400" cy="609600"/>
          </a:xfrm>
        </p:spPr>
        <p:txBody>
          <a:bodyPr/>
          <a:lstStyle/>
          <a:p>
            <a:pPr marL="0" indent="0">
              <a:lnSpc>
                <a:spcPct val="80000"/>
              </a:lnSpc>
              <a:spcAft>
                <a:spcPts val="1200"/>
              </a:spcAft>
              <a:buNone/>
            </a:pPr>
            <a:r>
              <a:rPr lang="en-US" sz="2800" b="1" dirty="0">
                <a:latin typeface="Calibri" pitchFamily="34" charset="0"/>
                <a:cs typeface="Calibri" pitchFamily="34" charset="0"/>
              </a:rPr>
              <a:t>Why do feelings matter</a:t>
            </a:r>
            <a:r>
              <a:rPr lang="en-US" sz="2800" b="1" dirty="0" smtClean="0">
                <a:latin typeface="Calibri" pitchFamily="34" charset="0"/>
                <a:cs typeface="Calibri" pitchFamily="34" charset="0"/>
              </a:rPr>
              <a:t>?</a:t>
            </a:r>
          </a:p>
          <a:p>
            <a:pPr>
              <a:lnSpc>
                <a:spcPct val="80000"/>
              </a:lnSpc>
            </a:pPr>
            <a:endParaRPr lang="en-US" sz="1600" dirty="0"/>
          </a:p>
        </p:txBody>
      </p:sp>
      <p:sp>
        <p:nvSpPr>
          <p:cNvPr id="5" name="Rectangle 4"/>
          <p:cNvSpPr/>
          <p:nvPr/>
        </p:nvSpPr>
        <p:spPr>
          <a:xfrm>
            <a:off x="0" y="0"/>
            <a:ext cx="9144000" cy="838200"/>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820" y="215532"/>
            <a:ext cx="4267199" cy="394068"/>
          </a:xfrm>
          <a:prstGeom prst="rect">
            <a:avLst/>
          </a:prstGeom>
        </p:spPr>
      </p:pic>
      <p:sp>
        <p:nvSpPr>
          <p:cNvPr id="2" name="TextBox 1"/>
          <p:cNvSpPr txBox="1"/>
          <p:nvPr/>
        </p:nvSpPr>
        <p:spPr>
          <a:xfrm>
            <a:off x="464820" y="2590800"/>
            <a:ext cx="8221980" cy="4053417"/>
          </a:xfrm>
          <a:prstGeom prst="rect">
            <a:avLst/>
          </a:prstGeom>
          <a:noFill/>
        </p:spPr>
        <p:txBody>
          <a:bodyPr wrap="square" rtlCol="0">
            <a:spAutoFit/>
          </a:bodyPr>
          <a:lstStyle/>
          <a:p>
            <a:pPr indent="568325">
              <a:lnSpc>
                <a:spcPct val="80000"/>
              </a:lnSpc>
              <a:spcBef>
                <a:spcPts val="600"/>
              </a:spcBef>
              <a:spcAft>
                <a:spcPts val="1200"/>
              </a:spcAft>
              <a:buNone/>
            </a:pPr>
            <a:endParaRPr lang="en-US" sz="1100" b="1" dirty="0">
              <a:latin typeface="Calibri" pitchFamily="34" charset="0"/>
              <a:cs typeface="Calibri" pitchFamily="34" charset="0"/>
            </a:endParaRPr>
          </a:p>
          <a:p>
            <a:pPr marL="0" lvl="1" indent="568325">
              <a:lnSpc>
                <a:spcPct val="80000"/>
              </a:lnSpc>
              <a:spcBef>
                <a:spcPts val="1200"/>
              </a:spcBef>
              <a:spcAft>
                <a:spcPts val="600"/>
              </a:spcAft>
              <a:buFont typeface="Wingdings" pitchFamily="2" charset="2"/>
              <a:buChar char="§"/>
            </a:pPr>
            <a:r>
              <a:rPr lang="en-US" sz="2800" dirty="0">
                <a:latin typeface="Calibri" pitchFamily="34" charset="0"/>
                <a:cs typeface="Calibri" pitchFamily="34" charset="0"/>
              </a:rPr>
              <a:t>They drive the interaction</a:t>
            </a:r>
          </a:p>
          <a:p>
            <a:pPr marL="0" lvl="1" indent="568325">
              <a:lnSpc>
                <a:spcPct val="80000"/>
              </a:lnSpc>
              <a:spcBef>
                <a:spcPts val="1200"/>
              </a:spcBef>
              <a:spcAft>
                <a:spcPts val="600"/>
              </a:spcAft>
              <a:buFont typeface="Wingdings" pitchFamily="2" charset="2"/>
              <a:buChar char="§"/>
            </a:pPr>
            <a:r>
              <a:rPr lang="en-US" sz="2800" dirty="0">
                <a:latin typeface="Calibri" pitchFamily="34" charset="0"/>
                <a:cs typeface="Calibri" pitchFamily="34" charset="0"/>
              </a:rPr>
              <a:t>Too powerful to ignore</a:t>
            </a:r>
          </a:p>
          <a:p>
            <a:pPr marL="0" lvl="1" indent="568325">
              <a:lnSpc>
                <a:spcPct val="80000"/>
              </a:lnSpc>
              <a:spcBef>
                <a:spcPts val="1200"/>
              </a:spcBef>
              <a:spcAft>
                <a:spcPts val="600"/>
              </a:spcAft>
              <a:buFont typeface="Wingdings" pitchFamily="2" charset="2"/>
              <a:buChar char="§"/>
            </a:pPr>
            <a:r>
              <a:rPr lang="en-US" sz="2800" dirty="0">
                <a:latin typeface="Calibri" pitchFamily="34" charset="0"/>
                <a:cs typeface="Calibri" pitchFamily="34" charset="0"/>
              </a:rPr>
              <a:t>Make it difficult to listen</a:t>
            </a:r>
          </a:p>
          <a:p>
            <a:pPr marL="573088" indent="-573088">
              <a:spcBef>
                <a:spcPts val="1200"/>
              </a:spcBef>
              <a:spcAft>
                <a:spcPts val="600"/>
              </a:spcAft>
              <a:buFont typeface="Wingdings" pitchFamily="2" charset="2"/>
              <a:buChar char="§"/>
            </a:pPr>
            <a:r>
              <a:rPr lang="en-US" sz="2800" dirty="0" smtClean="0">
                <a:latin typeface="Calibri" pitchFamily="34" charset="0"/>
                <a:cs typeface="Calibri" pitchFamily="34" charset="0"/>
              </a:rPr>
              <a:t>Leak into conversation through body language and facial expression</a:t>
            </a:r>
            <a:endParaRPr lang="en-US" sz="2800" dirty="0">
              <a:latin typeface="Calibri" pitchFamily="34" charset="0"/>
              <a:cs typeface="Calibri" pitchFamily="34" charset="0"/>
            </a:endParaRPr>
          </a:p>
          <a:p>
            <a:pPr marL="0" lvl="2" indent="568325">
              <a:lnSpc>
                <a:spcPct val="80000"/>
              </a:lnSpc>
              <a:spcBef>
                <a:spcPts val="1200"/>
              </a:spcBef>
              <a:spcAft>
                <a:spcPts val="600"/>
              </a:spcAft>
              <a:buFont typeface="Wingdings" pitchFamily="2" charset="2"/>
              <a:buChar char="§"/>
            </a:pPr>
            <a:r>
              <a:rPr lang="en-US" sz="2800" dirty="0" smtClean="0">
                <a:latin typeface="Calibri" pitchFamily="34" charset="0"/>
                <a:cs typeface="Calibri" pitchFamily="34" charset="0"/>
              </a:rPr>
              <a:t>Others </a:t>
            </a:r>
            <a:r>
              <a:rPr lang="en-US" sz="2800" dirty="0">
                <a:latin typeface="Calibri" pitchFamily="34" charset="0"/>
                <a:cs typeface="Calibri" pitchFamily="34" charset="0"/>
              </a:rPr>
              <a:t>often read our feelings accurately</a:t>
            </a:r>
          </a:p>
          <a:p>
            <a:endParaRPr lang="en-US" dirty="0"/>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ChangeArrowheads="1"/>
          </p:cNvSpPr>
          <p:nvPr>
            <p:ph type="title"/>
          </p:nvPr>
        </p:nvSpPr>
        <p:spPr>
          <a:xfrm>
            <a:off x="990600" y="1219200"/>
            <a:ext cx="7696200" cy="1143000"/>
          </a:xfrm>
        </p:spPr>
        <p:txBody>
          <a:bodyPr/>
          <a:lstStyle/>
          <a:p>
            <a:pPr algn="l"/>
            <a:r>
              <a:rPr lang="en-US" b="1" dirty="0" smtClean="0">
                <a:effectLst>
                  <a:outerShdw blurRad="38100" dist="38100" dir="2700000" algn="tl">
                    <a:srgbClr val="000000">
                      <a:alpha val="43137"/>
                    </a:srgbClr>
                  </a:outerShdw>
                </a:effectLst>
                <a:latin typeface="Calibri" pitchFamily="34" charset="0"/>
                <a:cs typeface="Calibri" pitchFamily="34" charset="0"/>
              </a:rPr>
              <a:t>Identity</a:t>
            </a:r>
            <a:endParaRPr lang="en-US" b="1" dirty="0">
              <a:effectLst>
                <a:outerShdw blurRad="38100" dist="38100" dir="2700000" algn="tl">
                  <a:srgbClr val="000000">
                    <a:alpha val="43137"/>
                  </a:srgbClr>
                </a:outerShdw>
              </a:effectLst>
              <a:latin typeface="Calibri" pitchFamily="34" charset="0"/>
              <a:cs typeface="Calibri" pitchFamily="34" charset="0"/>
            </a:endParaRPr>
          </a:p>
        </p:txBody>
      </p:sp>
      <p:sp>
        <p:nvSpPr>
          <p:cNvPr id="137219" name="Rectangle 3"/>
          <p:cNvSpPr>
            <a:spLocks noGrp="1" noChangeArrowheads="1"/>
          </p:cNvSpPr>
          <p:nvPr>
            <p:ph type="body" idx="1"/>
          </p:nvPr>
        </p:nvSpPr>
        <p:spPr>
          <a:xfrm>
            <a:off x="464820" y="3657600"/>
            <a:ext cx="8145780" cy="2133600"/>
          </a:xfrm>
        </p:spPr>
        <p:txBody>
          <a:bodyPr/>
          <a:lstStyle/>
          <a:p>
            <a:pPr marL="568325" lvl="1" indent="-568325">
              <a:spcAft>
                <a:spcPts val="600"/>
              </a:spcAft>
              <a:buFont typeface="Wingdings" pitchFamily="2" charset="2"/>
              <a:buChar char="§"/>
            </a:pPr>
            <a:r>
              <a:rPr lang="en-US" dirty="0" smtClean="0">
                <a:latin typeface="Calibri" pitchFamily="34" charset="0"/>
                <a:cs typeface="Calibri" pitchFamily="34" charset="0"/>
              </a:rPr>
              <a:t>Am </a:t>
            </a:r>
            <a:r>
              <a:rPr lang="en-US" dirty="0">
                <a:latin typeface="Calibri" pitchFamily="34" charset="0"/>
                <a:cs typeface="Calibri" pitchFamily="34" charset="0"/>
              </a:rPr>
              <a:t>I competent?</a:t>
            </a:r>
          </a:p>
          <a:p>
            <a:pPr marL="568325" lvl="1" indent="-568325">
              <a:spcAft>
                <a:spcPts val="600"/>
              </a:spcAft>
              <a:buFont typeface="Wingdings" pitchFamily="2" charset="2"/>
              <a:buChar char="§"/>
            </a:pPr>
            <a:r>
              <a:rPr lang="en-US" dirty="0">
                <a:latin typeface="Calibri" pitchFamily="34" charset="0"/>
                <a:cs typeface="Calibri" pitchFamily="34" charset="0"/>
              </a:rPr>
              <a:t>Am I good?</a:t>
            </a:r>
          </a:p>
          <a:p>
            <a:pPr marL="568325" lvl="1" indent="-568325">
              <a:spcAft>
                <a:spcPts val="600"/>
              </a:spcAft>
              <a:buFont typeface="Wingdings" pitchFamily="2" charset="2"/>
              <a:buChar char="§"/>
            </a:pPr>
            <a:r>
              <a:rPr lang="en-US" dirty="0">
                <a:latin typeface="Calibri" pitchFamily="34" charset="0"/>
                <a:cs typeface="Calibri" pitchFamily="34" charset="0"/>
              </a:rPr>
              <a:t>Am I worthy of </a:t>
            </a:r>
            <a:r>
              <a:rPr lang="en-US" dirty="0" smtClean="0">
                <a:latin typeface="Calibri" pitchFamily="34" charset="0"/>
                <a:cs typeface="Calibri" pitchFamily="34" charset="0"/>
              </a:rPr>
              <a:t>love/being liked?</a:t>
            </a:r>
            <a:endParaRPr lang="en-US" dirty="0">
              <a:latin typeface="Calibri" pitchFamily="34" charset="0"/>
              <a:cs typeface="Calibri" pitchFamily="34" charset="0"/>
            </a:endParaRPr>
          </a:p>
          <a:p>
            <a:pPr lvl="1"/>
            <a:endParaRPr lang="en-US" dirty="0"/>
          </a:p>
          <a:p>
            <a:endParaRPr lang="en-US" dirty="0"/>
          </a:p>
        </p:txBody>
      </p:sp>
      <p:sp>
        <p:nvSpPr>
          <p:cNvPr id="5" name="Rectangle 4"/>
          <p:cNvSpPr/>
          <p:nvPr/>
        </p:nvSpPr>
        <p:spPr>
          <a:xfrm>
            <a:off x="0" y="0"/>
            <a:ext cx="9144000" cy="838200"/>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820" y="215532"/>
            <a:ext cx="4267199" cy="394068"/>
          </a:xfrm>
          <a:prstGeom prst="rect">
            <a:avLst/>
          </a:prstGeom>
        </p:spPr>
      </p:pic>
      <p:sp>
        <p:nvSpPr>
          <p:cNvPr id="2" name="TextBox 1"/>
          <p:cNvSpPr txBox="1"/>
          <p:nvPr/>
        </p:nvSpPr>
        <p:spPr>
          <a:xfrm>
            <a:off x="990600" y="2990671"/>
            <a:ext cx="4419600" cy="800219"/>
          </a:xfrm>
          <a:prstGeom prst="rect">
            <a:avLst/>
          </a:prstGeom>
          <a:noFill/>
        </p:spPr>
        <p:txBody>
          <a:bodyPr wrap="square" rtlCol="0">
            <a:spAutoFit/>
          </a:bodyPr>
          <a:lstStyle/>
          <a:p>
            <a:r>
              <a:rPr lang="en-US" sz="2800" b="1" dirty="0">
                <a:latin typeface="Calibri" pitchFamily="34" charset="0"/>
                <a:cs typeface="Calibri" pitchFamily="34" charset="0"/>
              </a:rPr>
              <a:t>Three core identities:</a:t>
            </a:r>
          </a:p>
          <a:p>
            <a:endParaRPr lang="en-US" dirty="0"/>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625475"/>
            <a:ext cx="7543800" cy="1143000"/>
          </a:xfrm>
        </p:spPr>
        <p:txBody>
          <a:bodyPr/>
          <a:lstStyle/>
          <a:p>
            <a:pPr algn="l"/>
            <a:r>
              <a:rPr lang="en-US" dirty="0" smtClean="0"/>
              <a:t/>
            </a:r>
            <a:br>
              <a:rPr lang="en-US" dirty="0" smtClean="0"/>
            </a:br>
            <a:r>
              <a:rPr lang="en-US" b="1" dirty="0" smtClean="0">
                <a:effectLst>
                  <a:outerShdw blurRad="38100" dist="38100" dir="2700000" algn="tl">
                    <a:srgbClr val="000000">
                      <a:alpha val="43137"/>
                    </a:srgbClr>
                  </a:outerShdw>
                </a:effectLst>
                <a:latin typeface="Calibri" pitchFamily="34" charset="0"/>
                <a:cs typeface="Calibri" pitchFamily="34" charset="0"/>
              </a:rPr>
              <a:t>Consider</a:t>
            </a:r>
            <a:r>
              <a:rPr lang="en-US" dirty="0" smtClean="0"/>
              <a:t>	</a:t>
            </a:r>
            <a:endParaRPr lang="en-US" dirty="0"/>
          </a:p>
        </p:txBody>
      </p:sp>
      <p:sp>
        <p:nvSpPr>
          <p:cNvPr id="3" name="Content Placeholder 2"/>
          <p:cNvSpPr>
            <a:spLocks noGrp="1"/>
          </p:cNvSpPr>
          <p:nvPr>
            <p:ph idx="1"/>
          </p:nvPr>
        </p:nvSpPr>
        <p:spPr>
          <a:xfrm>
            <a:off x="464820" y="2438400"/>
            <a:ext cx="7993380" cy="3078163"/>
          </a:xfrm>
        </p:spPr>
        <p:txBody>
          <a:bodyPr/>
          <a:lstStyle/>
          <a:p>
            <a:pPr marL="568325" indent="-568325">
              <a:spcAft>
                <a:spcPts val="1200"/>
              </a:spcAft>
              <a:buFont typeface="Wingdings" pitchFamily="2" charset="2"/>
              <a:buChar char="§"/>
            </a:pPr>
            <a:r>
              <a:rPr lang="en-US" sz="2800" dirty="0" smtClean="0">
                <a:latin typeface="Calibri" pitchFamily="34" charset="0"/>
                <a:cs typeface="Calibri" pitchFamily="34" charset="0"/>
              </a:rPr>
              <a:t>Think of your own way of connecting w/people, what skills you have</a:t>
            </a:r>
          </a:p>
          <a:p>
            <a:pPr marL="568325" indent="-568325">
              <a:spcAft>
                <a:spcPts val="1200"/>
              </a:spcAft>
              <a:buFont typeface="Wingdings" pitchFamily="2" charset="2"/>
              <a:buChar char="§"/>
            </a:pPr>
            <a:r>
              <a:rPr lang="en-US" sz="2800" dirty="0" smtClean="0">
                <a:latin typeface="Calibri" pitchFamily="34" charset="0"/>
                <a:cs typeface="Calibri" pitchFamily="34" charset="0"/>
              </a:rPr>
              <a:t>What attitudes do you have that might get in the way?</a:t>
            </a:r>
          </a:p>
          <a:p>
            <a:pPr marL="568325" indent="-568325">
              <a:spcAft>
                <a:spcPts val="1200"/>
              </a:spcAft>
              <a:buFont typeface="Wingdings" pitchFamily="2" charset="2"/>
              <a:buChar char="§"/>
            </a:pPr>
            <a:r>
              <a:rPr lang="en-US" sz="2800" dirty="0" smtClean="0">
                <a:latin typeface="Calibri" pitchFamily="34" charset="0"/>
                <a:cs typeface="Calibri" pitchFamily="34" charset="0"/>
              </a:rPr>
              <a:t>How do people see you as a person?</a:t>
            </a:r>
          </a:p>
        </p:txBody>
      </p:sp>
      <p:sp>
        <p:nvSpPr>
          <p:cNvPr id="11" name="Rectangle 10"/>
          <p:cNvSpPr/>
          <p:nvPr/>
        </p:nvSpPr>
        <p:spPr>
          <a:xfrm>
            <a:off x="0" y="0"/>
            <a:ext cx="9144000" cy="838200"/>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4820" y="215532"/>
            <a:ext cx="4267199" cy="394068"/>
          </a:xfrm>
          <a:prstGeom prst="rect">
            <a:avLst/>
          </a:prstGeom>
        </p:spPr>
      </p:pic>
    </p:spTree>
    <p:extLst>
      <p:ext uri="{BB962C8B-B14F-4D97-AF65-F5344CB8AC3E}">
        <p14:creationId xmlns:p14="http://schemas.microsoft.com/office/powerpoint/2010/main" val="343917945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idx="4294967295"/>
          </p:nvPr>
        </p:nvSpPr>
        <p:spPr>
          <a:xfrm>
            <a:off x="990600" y="1219200"/>
            <a:ext cx="7772400" cy="1143000"/>
          </a:xfrm>
        </p:spPr>
        <p:txBody>
          <a:bodyPr lIns="92075" tIns="46038" rIns="92075" bIns="46038"/>
          <a:lstStyle/>
          <a:p>
            <a:pPr algn="l"/>
            <a:r>
              <a:rPr lang="en-US" b="1" dirty="0" smtClean="0">
                <a:effectLst>
                  <a:outerShdw blurRad="38100" dist="38100" dir="2700000" algn="tl">
                    <a:srgbClr val="C0C0C0"/>
                  </a:outerShdw>
                </a:effectLst>
                <a:latin typeface="Calibri" pitchFamily="34" charset="0"/>
                <a:cs typeface="Calibri" pitchFamily="34" charset="0"/>
              </a:rPr>
              <a:t>Steps </a:t>
            </a:r>
            <a:r>
              <a:rPr lang="en-US" b="1" dirty="0">
                <a:effectLst>
                  <a:outerShdw blurRad="38100" dist="38100" dir="2700000" algn="tl">
                    <a:srgbClr val="C0C0C0"/>
                  </a:outerShdw>
                </a:effectLst>
                <a:latin typeface="Calibri" pitchFamily="34" charset="0"/>
                <a:cs typeface="Calibri" pitchFamily="34" charset="0"/>
              </a:rPr>
              <a:t>to Cope Effectively</a:t>
            </a:r>
            <a:r>
              <a:rPr lang="en-US" sz="4000" dirty="0">
                <a:effectLst>
                  <a:outerShdw blurRad="38100" dist="38100" dir="2700000" algn="tl">
                    <a:srgbClr val="C0C0C0"/>
                  </a:outerShdw>
                </a:effectLst>
              </a:rPr>
              <a:t>		</a:t>
            </a:r>
          </a:p>
        </p:txBody>
      </p:sp>
      <p:sp>
        <p:nvSpPr>
          <p:cNvPr id="60419" name="Rectangle 3"/>
          <p:cNvSpPr>
            <a:spLocks noGrp="1" noChangeArrowheads="1"/>
          </p:cNvSpPr>
          <p:nvPr>
            <p:ph type="body" idx="4294967295"/>
          </p:nvPr>
        </p:nvSpPr>
        <p:spPr>
          <a:xfrm>
            <a:off x="762000" y="2667000"/>
            <a:ext cx="7239000" cy="3782160"/>
          </a:xfrm>
        </p:spPr>
        <p:txBody>
          <a:bodyPr/>
          <a:lstStyle/>
          <a:p>
            <a:pPr marL="573088" indent="-573088">
              <a:spcAft>
                <a:spcPts val="1200"/>
              </a:spcAft>
              <a:buFont typeface="Wingdings" pitchFamily="2" charset="2"/>
              <a:buChar char="§"/>
            </a:pPr>
            <a:r>
              <a:rPr lang="en-US" sz="2800" dirty="0">
                <a:latin typeface="Calibri" pitchFamily="34" charset="0"/>
                <a:cs typeface="Calibri" pitchFamily="34" charset="0"/>
              </a:rPr>
              <a:t>Assess the situation</a:t>
            </a:r>
          </a:p>
          <a:p>
            <a:pPr marL="573088" indent="-573088">
              <a:spcAft>
                <a:spcPts val="1200"/>
              </a:spcAft>
              <a:buFont typeface="Wingdings" pitchFamily="2" charset="2"/>
              <a:buChar char="§"/>
            </a:pPr>
            <a:r>
              <a:rPr lang="en-US" sz="2800" dirty="0">
                <a:latin typeface="Calibri" pitchFamily="34" charset="0"/>
                <a:cs typeface="Calibri" pitchFamily="34" charset="0"/>
              </a:rPr>
              <a:t>Ground yourself emotionally</a:t>
            </a:r>
          </a:p>
          <a:p>
            <a:pPr marL="573088" indent="-573088">
              <a:spcAft>
                <a:spcPts val="1200"/>
              </a:spcAft>
              <a:buFont typeface="Wingdings" pitchFamily="2" charset="2"/>
              <a:buChar char="§"/>
            </a:pPr>
            <a:r>
              <a:rPr lang="en-US" sz="2800" dirty="0">
                <a:latin typeface="Calibri" pitchFamily="34" charset="0"/>
                <a:cs typeface="Calibri" pitchFamily="34" charset="0"/>
              </a:rPr>
              <a:t>Stop wishing the person was different</a:t>
            </a:r>
          </a:p>
          <a:p>
            <a:pPr marL="573088" indent="-573088">
              <a:spcAft>
                <a:spcPts val="1200"/>
              </a:spcAft>
              <a:buFont typeface="Wingdings" pitchFamily="2" charset="2"/>
              <a:buChar char="§"/>
            </a:pPr>
            <a:r>
              <a:rPr lang="en-US" sz="2800" dirty="0" smtClean="0">
                <a:latin typeface="Calibri" pitchFamily="34" charset="0"/>
                <a:cs typeface="Calibri" pitchFamily="34" charset="0"/>
              </a:rPr>
              <a:t>Formulate a plan</a:t>
            </a:r>
          </a:p>
          <a:p>
            <a:pPr marL="573088" indent="-573088">
              <a:spcAft>
                <a:spcPts val="1200"/>
              </a:spcAft>
              <a:buFont typeface="Wingdings" pitchFamily="2" charset="2"/>
              <a:buChar char="§"/>
            </a:pPr>
            <a:r>
              <a:rPr lang="en-US" sz="2800" dirty="0" smtClean="0">
                <a:latin typeface="Calibri" pitchFamily="34" charset="0"/>
                <a:cs typeface="Calibri" pitchFamily="34" charset="0"/>
              </a:rPr>
              <a:t>Implement </a:t>
            </a:r>
            <a:r>
              <a:rPr lang="en-US" sz="2800" dirty="0">
                <a:latin typeface="Calibri" pitchFamily="34" charset="0"/>
                <a:cs typeface="Calibri" pitchFamily="34" charset="0"/>
              </a:rPr>
              <a:t>your plan</a:t>
            </a:r>
          </a:p>
        </p:txBody>
      </p:sp>
      <p:sp>
        <p:nvSpPr>
          <p:cNvPr id="5" name="Rectangle 4"/>
          <p:cNvSpPr/>
          <p:nvPr/>
        </p:nvSpPr>
        <p:spPr>
          <a:xfrm>
            <a:off x="0" y="0"/>
            <a:ext cx="9144000" cy="838200"/>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820" y="215532"/>
            <a:ext cx="4267199" cy="394068"/>
          </a:xfrm>
          <a:prstGeom prst="rect">
            <a:avLst/>
          </a:prstGeom>
        </p:spPr>
      </p:pic>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idx="4294967295"/>
          </p:nvPr>
        </p:nvSpPr>
        <p:spPr>
          <a:xfrm>
            <a:off x="990600" y="1219200"/>
            <a:ext cx="7696200" cy="1143000"/>
          </a:xfrm>
        </p:spPr>
        <p:txBody>
          <a:bodyPr lIns="92075" tIns="46038" rIns="92075" bIns="46038"/>
          <a:lstStyle/>
          <a:p>
            <a:pPr algn="l"/>
            <a:r>
              <a:rPr lang="en-US" b="1" dirty="0" smtClean="0">
                <a:effectLst>
                  <a:outerShdw blurRad="38100" dist="38100" dir="2700000" algn="tl">
                    <a:srgbClr val="C0C0C0"/>
                  </a:outerShdw>
                </a:effectLst>
                <a:latin typeface="Calibri" pitchFamily="34" charset="0"/>
                <a:cs typeface="Calibri" pitchFamily="34" charset="0"/>
              </a:rPr>
              <a:t>Strategies/Ways </a:t>
            </a:r>
            <a:r>
              <a:rPr lang="en-US" b="1" dirty="0">
                <a:effectLst>
                  <a:outerShdw blurRad="38100" dist="38100" dir="2700000" algn="tl">
                    <a:srgbClr val="C0C0C0"/>
                  </a:outerShdw>
                </a:effectLst>
                <a:latin typeface="Calibri" pitchFamily="34" charset="0"/>
                <a:cs typeface="Calibri" pitchFamily="34" charset="0"/>
              </a:rPr>
              <a:t>to Cope</a:t>
            </a:r>
          </a:p>
        </p:txBody>
      </p:sp>
      <p:sp>
        <p:nvSpPr>
          <p:cNvPr id="62467" name="Rectangle 3"/>
          <p:cNvSpPr>
            <a:spLocks noGrp="1" noChangeArrowheads="1"/>
          </p:cNvSpPr>
          <p:nvPr>
            <p:ph type="body" idx="4294967295"/>
          </p:nvPr>
        </p:nvSpPr>
        <p:spPr>
          <a:xfrm>
            <a:off x="464820" y="2590800"/>
            <a:ext cx="7301564" cy="3352800"/>
          </a:xfrm>
        </p:spPr>
        <p:txBody>
          <a:bodyPr/>
          <a:lstStyle/>
          <a:p>
            <a:pPr marL="573088" indent="-573088">
              <a:spcAft>
                <a:spcPts val="600"/>
              </a:spcAft>
              <a:buFont typeface="Wingdings" pitchFamily="2" charset="2"/>
              <a:buChar char="§"/>
            </a:pPr>
            <a:r>
              <a:rPr lang="en-US" sz="2800" dirty="0">
                <a:latin typeface="Calibri" pitchFamily="34" charset="0"/>
                <a:cs typeface="Calibri" pitchFamily="34" charset="0"/>
              </a:rPr>
              <a:t>Use of self</a:t>
            </a:r>
            <a:r>
              <a:rPr lang="en-US" sz="2800" dirty="0" smtClean="0">
                <a:latin typeface="Calibri" pitchFamily="34" charset="0"/>
                <a:cs typeface="Calibri" pitchFamily="34" charset="0"/>
              </a:rPr>
              <a:t>: language</a:t>
            </a:r>
            <a:r>
              <a:rPr lang="en-US" sz="2800" dirty="0">
                <a:latin typeface="Calibri" pitchFamily="34" charset="0"/>
                <a:cs typeface="Calibri" pitchFamily="34" charset="0"/>
              </a:rPr>
              <a:t>, voice, </a:t>
            </a:r>
            <a:r>
              <a:rPr lang="en-US" sz="2800" dirty="0" smtClean="0">
                <a:latin typeface="Calibri" pitchFamily="34" charset="0"/>
                <a:cs typeface="Calibri" pitchFamily="34" charset="0"/>
              </a:rPr>
              <a:t>body</a:t>
            </a:r>
          </a:p>
          <a:p>
            <a:pPr marL="573088" indent="-573088">
              <a:spcAft>
                <a:spcPts val="600"/>
              </a:spcAft>
              <a:buFont typeface="Wingdings" pitchFamily="2" charset="2"/>
              <a:buChar char="§"/>
            </a:pPr>
            <a:r>
              <a:rPr lang="en-US" sz="2800" dirty="0" smtClean="0">
                <a:latin typeface="Calibri" pitchFamily="34" charset="0"/>
                <a:cs typeface="Calibri" pitchFamily="34" charset="0"/>
              </a:rPr>
              <a:t>Respect</a:t>
            </a:r>
            <a:endParaRPr lang="en-US" sz="2800" dirty="0">
              <a:latin typeface="Calibri" pitchFamily="34" charset="0"/>
              <a:cs typeface="Calibri" pitchFamily="34" charset="0"/>
            </a:endParaRPr>
          </a:p>
          <a:p>
            <a:pPr marL="573088" indent="-573088">
              <a:spcAft>
                <a:spcPts val="600"/>
              </a:spcAft>
              <a:buFont typeface="Wingdings" pitchFamily="2" charset="2"/>
              <a:buChar char="§"/>
            </a:pPr>
            <a:r>
              <a:rPr lang="en-US" sz="2800" dirty="0">
                <a:latin typeface="Calibri" pitchFamily="34" charset="0"/>
                <a:cs typeface="Calibri" pitchFamily="34" charset="0"/>
              </a:rPr>
              <a:t>Empathy/Emotional IQ</a:t>
            </a:r>
          </a:p>
          <a:p>
            <a:pPr marL="573088" indent="-573088">
              <a:spcAft>
                <a:spcPts val="600"/>
              </a:spcAft>
              <a:buFont typeface="Wingdings" pitchFamily="2" charset="2"/>
              <a:buChar char="§"/>
            </a:pPr>
            <a:r>
              <a:rPr lang="en-US" sz="2800" dirty="0" smtClean="0">
                <a:latin typeface="Calibri" pitchFamily="34" charset="0"/>
                <a:cs typeface="Calibri" pitchFamily="34" charset="0"/>
              </a:rPr>
              <a:t>Setting a limit</a:t>
            </a:r>
          </a:p>
          <a:p>
            <a:pPr marL="573088" indent="-573088">
              <a:spcAft>
                <a:spcPts val="600"/>
              </a:spcAft>
              <a:buFont typeface="Wingdings" pitchFamily="2" charset="2"/>
              <a:buChar char="§"/>
            </a:pPr>
            <a:r>
              <a:rPr lang="en-US" sz="2800" dirty="0" smtClean="0">
                <a:latin typeface="Calibri" pitchFamily="34" charset="0"/>
                <a:cs typeface="Calibri" pitchFamily="34" charset="0"/>
              </a:rPr>
              <a:t>Honest communication </a:t>
            </a:r>
            <a:endParaRPr lang="en-US" sz="2800" dirty="0">
              <a:latin typeface="Calibri" pitchFamily="34" charset="0"/>
              <a:cs typeface="Calibri" pitchFamily="34" charset="0"/>
            </a:endParaRPr>
          </a:p>
          <a:p>
            <a:pPr marL="573088" indent="-573088">
              <a:spcAft>
                <a:spcPts val="600"/>
              </a:spcAft>
              <a:buFont typeface="Wingdings" pitchFamily="2" charset="2"/>
              <a:buChar char="§"/>
            </a:pPr>
            <a:r>
              <a:rPr lang="en-US" sz="2800" dirty="0" smtClean="0">
                <a:latin typeface="Calibri" pitchFamily="34" charset="0"/>
                <a:cs typeface="Calibri" pitchFamily="34" charset="0"/>
              </a:rPr>
              <a:t>Knowing when to compromise (pick </a:t>
            </a:r>
            <a:r>
              <a:rPr lang="en-US" sz="2800" dirty="0">
                <a:latin typeface="Calibri" pitchFamily="34" charset="0"/>
                <a:cs typeface="Calibri" pitchFamily="34" charset="0"/>
              </a:rPr>
              <a:t>your </a:t>
            </a:r>
            <a:r>
              <a:rPr lang="en-US" sz="2800" dirty="0" smtClean="0">
                <a:latin typeface="Calibri" pitchFamily="34" charset="0"/>
                <a:cs typeface="Calibri" pitchFamily="34" charset="0"/>
              </a:rPr>
              <a:t>battles)</a:t>
            </a:r>
            <a:endParaRPr lang="en-US" sz="2800" dirty="0">
              <a:latin typeface="Calibri" pitchFamily="34" charset="0"/>
              <a:cs typeface="Calibri" pitchFamily="34" charset="0"/>
            </a:endParaRPr>
          </a:p>
        </p:txBody>
      </p:sp>
      <p:sp>
        <p:nvSpPr>
          <p:cNvPr id="5" name="Rectangle 4"/>
          <p:cNvSpPr/>
          <p:nvPr/>
        </p:nvSpPr>
        <p:spPr>
          <a:xfrm>
            <a:off x="0" y="0"/>
            <a:ext cx="9144000" cy="838200"/>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820" y="215532"/>
            <a:ext cx="4267199" cy="394068"/>
          </a:xfrm>
          <a:prstGeom prst="rect">
            <a:avLst/>
          </a:prstGeom>
        </p:spPr>
      </p:pic>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idx="4294967295"/>
          </p:nvPr>
        </p:nvSpPr>
        <p:spPr>
          <a:xfrm>
            <a:off x="990600" y="1295400"/>
            <a:ext cx="8229600" cy="1143000"/>
          </a:xfrm>
        </p:spPr>
        <p:txBody>
          <a:bodyPr lIns="92075" tIns="46038" rIns="92075" bIns="46038"/>
          <a:lstStyle/>
          <a:p>
            <a:pPr algn="l"/>
            <a:r>
              <a:rPr lang="en-US" b="1" dirty="0">
                <a:effectLst>
                  <a:outerShdw blurRad="38100" dist="38100" dir="2700000" algn="tl">
                    <a:srgbClr val="C0C0C0"/>
                  </a:outerShdw>
                </a:effectLst>
                <a:latin typeface="Calibri" pitchFamily="34" charset="0"/>
                <a:cs typeface="Calibri" pitchFamily="34" charset="0"/>
              </a:rPr>
              <a:t>More Strategies</a:t>
            </a:r>
          </a:p>
        </p:txBody>
      </p:sp>
      <p:sp>
        <p:nvSpPr>
          <p:cNvPr id="64515" name="Rectangle 3"/>
          <p:cNvSpPr>
            <a:spLocks noGrp="1" noChangeArrowheads="1"/>
          </p:cNvSpPr>
          <p:nvPr>
            <p:ph type="body" idx="4294967295"/>
          </p:nvPr>
        </p:nvSpPr>
        <p:spPr>
          <a:xfrm>
            <a:off x="464820" y="2819400"/>
            <a:ext cx="7536180" cy="3200400"/>
          </a:xfrm>
        </p:spPr>
        <p:txBody>
          <a:bodyPr/>
          <a:lstStyle/>
          <a:p>
            <a:pPr marL="573088" indent="-573088">
              <a:spcAft>
                <a:spcPts val="1200"/>
              </a:spcAft>
              <a:buFont typeface="Wingdings" pitchFamily="2" charset="2"/>
              <a:buChar char="§"/>
            </a:pPr>
            <a:r>
              <a:rPr lang="en-US" sz="2800" dirty="0" smtClean="0">
                <a:latin typeface="Calibri" pitchFamily="34" charset="0"/>
                <a:cs typeface="Calibri" pitchFamily="34" charset="0"/>
              </a:rPr>
              <a:t>Focus on </a:t>
            </a:r>
            <a:r>
              <a:rPr lang="en-US" sz="2800" dirty="0" smtClean="0">
                <a:latin typeface="Calibri" pitchFamily="34" charset="0"/>
                <a:cs typeface="Calibri" pitchFamily="34" charset="0"/>
              </a:rPr>
              <a:t>positives</a:t>
            </a:r>
          </a:p>
          <a:p>
            <a:pPr marL="573088" indent="-573088">
              <a:spcAft>
                <a:spcPts val="1200"/>
              </a:spcAft>
              <a:buFont typeface="Wingdings" pitchFamily="2" charset="2"/>
              <a:buChar char="§"/>
            </a:pPr>
            <a:r>
              <a:rPr lang="en-US" sz="2800" smtClean="0">
                <a:latin typeface="Calibri" pitchFamily="34" charset="0"/>
                <a:cs typeface="Calibri" pitchFamily="34" charset="0"/>
              </a:rPr>
              <a:t>Promote partnership</a:t>
            </a:r>
            <a:endParaRPr lang="en-US" sz="2800" dirty="0">
              <a:latin typeface="Calibri" pitchFamily="34" charset="0"/>
              <a:cs typeface="Calibri" pitchFamily="34" charset="0"/>
            </a:endParaRPr>
          </a:p>
          <a:p>
            <a:pPr marL="573088" indent="-573088">
              <a:spcAft>
                <a:spcPts val="1200"/>
              </a:spcAft>
              <a:buFont typeface="Wingdings" pitchFamily="2" charset="2"/>
              <a:buChar char="§"/>
            </a:pPr>
            <a:r>
              <a:rPr lang="en-US" sz="2800" dirty="0">
                <a:latin typeface="Calibri" pitchFamily="34" charset="0"/>
                <a:cs typeface="Calibri" pitchFamily="34" charset="0"/>
              </a:rPr>
              <a:t>Problem solving</a:t>
            </a:r>
          </a:p>
          <a:p>
            <a:pPr marL="573088" indent="-573088">
              <a:spcAft>
                <a:spcPts val="1200"/>
              </a:spcAft>
              <a:buFont typeface="Wingdings" pitchFamily="2" charset="2"/>
              <a:buChar char="§"/>
            </a:pPr>
            <a:r>
              <a:rPr lang="en-US" sz="2800" dirty="0">
                <a:latin typeface="Calibri" pitchFamily="34" charset="0"/>
                <a:cs typeface="Calibri" pitchFamily="34" charset="0"/>
              </a:rPr>
              <a:t>Walk away</a:t>
            </a:r>
          </a:p>
          <a:p>
            <a:pPr marL="573088" indent="-573088">
              <a:spcAft>
                <a:spcPts val="1200"/>
              </a:spcAft>
              <a:buFont typeface="Wingdings" pitchFamily="2" charset="2"/>
              <a:buChar char="§"/>
            </a:pPr>
            <a:r>
              <a:rPr lang="en-US" sz="2800" dirty="0">
                <a:latin typeface="Calibri" pitchFamily="34" charset="0"/>
                <a:cs typeface="Calibri" pitchFamily="34" charset="0"/>
              </a:rPr>
              <a:t>Reframe</a:t>
            </a:r>
          </a:p>
          <a:p>
            <a:pPr marL="573088" indent="-573088">
              <a:spcAft>
                <a:spcPts val="1200"/>
              </a:spcAft>
              <a:buFont typeface="Wingdings" pitchFamily="2" charset="2"/>
              <a:buChar char="§"/>
            </a:pPr>
            <a:r>
              <a:rPr lang="en-US" sz="2800" dirty="0">
                <a:latin typeface="Calibri" pitchFamily="34" charset="0"/>
                <a:cs typeface="Calibri" pitchFamily="34" charset="0"/>
              </a:rPr>
              <a:t>Getting Help</a:t>
            </a:r>
          </a:p>
        </p:txBody>
      </p:sp>
      <p:sp>
        <p:nvSpPr>
          <p:cNvPr id="5" name="Rectangle 4"/>
          <p:cNvSpPr/>
          <p:nvPr/>
        </p:nvSpPr>
        <p:spPr>
          <a:xfrm>
            <a:off x="0" y="0"/>
            <a:ext cx="9144000" cy="838200"/>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820" y="215532"/>
            <a:ext cx="4267199" cy="394068"/>
          </a:xfrm>
          <a:prstGeom prst="rect">
            <a:avLst/>
          </a:prstGeom>
        </p:spPr>
      </p:pic>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idx="4294967295"/>
          </p:nvPr>
        </p:nvSpPr>
        <p:spPr>
          <a:xfrm>
            <a:off x="457200" y="1295400"/>
            <a:ext cx="8229600" cy="1143000"/>
          </a:xfrm>
        </p:spPr>
        <p:txBody>
          <a:bodyPr lIns="92075" tIns="46038" rIns="92075" bIns="46038"/>
          <a:lstStyle/>
          <a:p>
            <a:pPr algn="l"/>
            <a:r>
              <a:rPr lang="en-US" dirty="0">
                <a:effectLst>
                  <a:outerShdw blurRad="38100" dist="38100" dir="2700000" algn="tl">
                    <a:srgbClr val="C0C0C0"/>
                  </a:outerShdw>
                </a:effectLst>
              </a:rPr>
              <a:t>  </a:t>
            </a:r>
            <a:r>
              <a:rPr lang="en-US" b="1" dirty="0">
                <a:effectLst>
                  <a:outerShdw blurRad="38100" dist="38100" dir="2700000" algn="tl">
                    <a:srgbClr val="C0C0C0"/>
                  </a:outerShdw>
                </a:effectLst>
                <a:latin typeface="Calibri" pitchFamily="34" charset="0"/>
                <a:cs typeface="Calibri" pitchFamily="34" charset="0"/>
              </a:rPr>
              <a:t>Resolving Conflicts</a:t>
            </a:r>
          </a:p>
        </p:txBody>
      </p:sp>
      <p:sp>
        <p:nvSpPr>
          <p:cNvPr id="66563" name="Rectangle 3"/>
          <p:cNvSpPr>
            <a:spLocks noGrp="1" noChangeArrowheads="1"/>
          </p:cNvSpPr>
          <p:nvPr>
            <p:ph type="body" idx="4294967295"/>
          </p:nvPr>
        </p:nvSpPr>
        <p:spPr>
          <a:xfrm>
            <a:off x="723900" y="2743200"/>
            <a:ext cx="7696200" cy="3382963"/>
          </a:xfrm>
        </p:spPr>
        <p:txBody>
          <a:bodyPr/>
          <a:lstStyle/>
          <a:p>
            <a:pPr marL="0" indent="0">
              <a:buNone/>
            </a:pPr>
            <a:r>
              <a:rPr lang="en-US" sz="2800" b="1" dirty="0" smtClean="0">
                <a:latin typeface="Calibri" pitchFamily="34" charset="0"/>
                <a:cs typeface="Calibri" pitchFamily="34" charset="0"/>
              </a:rPr>
              <a:t>Conflict</a:t>
            </a:r>
            <a:endParaRPr lang="en-US" sz="2800" b="1" dirty="0">
              <a:latin typeface="Calibri" pitchFamily="34" charset="0"/>
              <a:cs typeface="Calibri" pitchFamily="34" charset="0"/>
            </a:endParaRPr>
          </a:p>
          <a:p>
            <a:pPr marL="457200" lvl="1" indent="-457200">
              <a:spcAft>
                <a:spcPts val="1200"/>
              </a:spcAft>
              <a:buFont typeface="Wingdings" pitchFamily="2" charset="2"/>
              <a:buChar char="§"/>
            </a:pPr>
            <a:r>
              <a:rPr lang="en-US" dirty="0">
                <a:latin typeface="Calibri" pitchFamily="34" charset="0"/>
                <a:cs typeface="Calibri" pitchFamily="34" charset="0"/>
              </a:rPr>
              <a:t>Describe the person, situation and what you would like to change</a:t>
            </a:r>
          </a:p>
          <a:p>
            <a:pPr marL="0" indent="0">
              <a:spcBef>
                <a:spcPts val="1200"/>
              </a:spcBef>
              <a:buNone/>
            </a:pPr>
            <a:r>
              <a:rPr lang="en-US" sz="2800" b="1" dirty="0" smtClean="0">
                <a:latin typeface="Calibri" pitchFamily="34" charset="0"/>
                <a:cs typeface="Calibri" pitchFamily="34" charset="0"/>
              </a:rPr>
              <a:t>Resolution</a:t>
            </a:r>
            <a:endParaRPr lang="en-US" sz="2800" b="1" dirty="0">
              <a:latin typeface="Calibri" pitchFamily="34" charset="0"/>
              <a:cs typeface="Calibri" pitchFamily="34" charset="0"/>
            </a:endParaRPr>
          </a:p>
          <a:p>
            <a:pPr marL="457200" lvl="1" indent="-457200">
              <a:buFont typeface="Wingdings" pitchFamily="2" charset="2"/>
              <a:buChar char="§"/>
            </a:pPr>
            <a:r>
              <a:rPr lang="en-US" dirty="0">
                <a:latin typeface="Calibri" pitchFamily="34" charset="0"/>
                <a:cs typeface="Calibri" pitchFamily="34" charset="0"/>
              </a:rPr>
              <a:t>Your role/responsibility in making the change</a:t>
            </a:r>
          </a:p>
        </p:txBody>
      </p:sp>
      <p:sp>
        <p:nvSpPr>
          <p:cNvPr id="5" name="Rectangle 4"/>
          <p:cNvSpPr/>
          <p:nvPr/>
        </p:nvSpPr>
        <p:spPr>
          <a:xfrm>
            <a:off x="0" y="0"/>
            <a:ext cx="9144000" cy="838200"/>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820" y="215532"/>
            <a:ext cx="4267199" cy="394068"/>
          </a:xfrm>
          <a:prstGeom prst="rect">
            <a:avLst/>
          </a:prstGeom>
        </p:spPr>
      </p:pic>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idx="4294967295"/>
          </p:nvPr>
        </p:nvSpPr>
        <p:spPr>
          <a:xfrm>
            <a:off x="990600" y="1066800"/>
            <a:ext cx="7696200" cy="1143000"/>
          </a:xfrm>
        </p:spPr>
        <p:txBody>
          <a:bodyPr lIns="92075" tIns="46038" rIns="92075" bIns="46038"/>
          <a:lstStyle/>
          <a:p>
            <a:pPr algn="l"/>
            <a:r>
              <a:rPr lang="en-US" b="1" dirty="0" smtClean="0">
                <a:effectLst>
                  <a:outerShdw blurRad="38100" dist="38100" dir="2700000" algn="tl">
                    <a:srgbClr val="C0C0C0"/>
                  </a:outerShdw>
                </a:effectLst>
                <a:latin typeface="Calibri" pitchFamily="34" charset="0"/>
                <a:cs typeface="Calibri" pitchFamily="34" charset="0"/>
              </a:rPr>
              <a:t>When </a:t>
            </a:r>
            <a:r>
              <a:rPr lang="en-US" b="1" dirty="0">
                <a:effectLst>
                  <a:outerShdw blurRad="38100" dist="38100" dir="2700000" algn="tl">
                    <a:srgbClr val="C0C0C0"/>
                  </a:outerShdw>
                </a:effectLst>
                <a:latin typeface="Calibri" pitchFamily="34" charset="0"/>
                <a:cs typeface="Calibri" pitchFamily="34" charset="0"/>
              </a:rPr>
              <a:t>to get help</a:t>
            </a:r>
          </a:p>
        </p:txBody>
      </p:sp>
      <p:sp>
        <p:nvSpPr>
          <p:cNvPr id="74755" name="Rectangle 3"/>
          <p:cNvSpPr>
            <a:spLocks noGrp="1" noChangeArrowheads="1"/>
          </p:cNvSpPr>
          <p:nvPr>
            <p:ph type="body" idx="4294967295"/>
          </p:nvPr>
        </p:nvSpPr>
        <p:spPr>
          <a:xfrm>
            <a:off x="457200" y="2667000"/>
            <a:ext cx="8229600" cy="3581400"/>
          </a:xfrm>
        </p:spPr>
        <p:txBody>
          <a:bodyPr/>
          <a:lstStyle/>
          <a:p>
            <a:pPr marL="573088" lvl="1" indent="-573088">
              <a:spcBef>
                <a:spcPts val="1200"/>
              </a:spcBef>
              <a:spcAft>
                <a:spcPts val="600"/>
              </a:spcAft>
              <a:buFont typeface="Wingdings" pitchFamily="2" charset="2"/>
              <a:buChar char="§"/>
            </a:pPr>
            <a:r>
              <a:rPr lang="en-US" dirty="0" smtClean="0">
                <a:latin typeface="Calibri" pitchFamily="34" charset="0"/>
                <a:cs typeface="Calibri" pitchFamily="34" charset="0"/>
              </a:rPr>
              <a:t>When it </a:t>
            </a:r>
            <a:r>
              <a:rPr lang="en-US" dirty="0">
                <a:latin typeface="Calibri" pitchFamily="34" charset="0"/>
                <a:cs typeface="Calibri" pitchFamily="34" charset="0"/>
              </a:rPr>
              <a:t>makes you </a:t>
            </a:r>
            <a:r>
              <a:rPr lang="en-US" dirty="0" smtClean="0">
                <a:latin typeface="Calibri" pitchFamily="34" charset="0"/>
                <a:cs typeface="Calibri" pitchFamily="34" charset="0"/>
              </a:rPr>
              <a:t>nervous</a:t>
            </a:r>
            <a:endParaRPr lang="en-US" dirty="0">
              <a:latin typeface="Calibri" pitchFamily="34" charset="0"/>
              <a:cs typeface="Calibri" pitchFamily="34" charset="0"/>
            </a:endParaRPr>
          </a:p>
          <a:p>
            <a:pPr marL="573088" lvl="1" indent="-573088">
              <a:spcBef>
                <a:spcPts val="1200"/>
              </a:spcBef>
              <a:spcAft>
                <a:spcPts val="600"/>
              </a:spcAft>
              <a:buFont typeface="Wingdings" pitchFamily="2" charset="2"/>
              <a:buChar char="§"/>
            </a:pPr>
            <a:r>
              <a:rPr lang="en-US" dirty="0" smtClean="0">
                <a:latin typeface="Calibri" pitchFamily="34" charset="0"/>
                <a:cs typeface="Calibri" pitchFamily="34" charset="0"/>
              </a:rPr>
              <a:t>When you think it all the time</a:t>
            </a:r>
          </a:p>
          <a:p>
            <a:pPr marL="573088" lvl="1" indent="-573088">
              <a:spcBef>
                <a:spcPts val="1200"/>
              </a:spcBef>
              <a:spcAft>
                <a:spcPts val="600"/>
              </a:spcAft>
              <a:buFont typeface="Wingdings" pitchFamily="2" charset="2"/>
              <a:buChar char="§"/>
            </a:pPr>
            <a:r>
              <a:rPr lang="en-US" dirty="0" smtClean="0">
                <a:latin typeface="Calibri" pitchFamily="34" charset="0"/>
                <a:cs typeface="Calibri" pitchFamily="34" charset="0"/>
              </a:rPr>
              <a:t>When it affects your work</a:t>
            </a:r>
          </a:p>
          <a:p>
            <a:pPr marL="573088" lvl="1" indent="-573088">
              <a:spcBef>
                <a:spcPts val="1200"/>
              </a:spcBef>
              <a:spcAft>
                <a:spcPts val="600"/>
              </a:spcAft>
              <a:buFont typeface="Wingdings" pitchFamily="2" charset="2"/>
              <a:buChar char="§"/>
            </a:pPr>
            <a:r>
              <a:rPr lang="en-US" dirty="0" smtClean="0">
                <a:latin typeface="Calibri" pitchFamily="34" charset="0"/>
                <a:cs typeface="Calibri" pitchFamily="34" charset="0"/>
              </a:rPr>
              <a:t>When it changes your behavior in ways you regret  </a:t>
            </a:r>
            <a:endParaRPr lang="en-US" dirty="0">
              <a:latin typeface="Calibri" pitchFamily="34" charset="0"/>
              <a:cs typeface="Calibri" pitchFamily="34" charset="0"/>
            </a:endParaRPr>
          </a:p>
          <a:p>
            <a:pPr marL="573088" lvl="1" indent="-573088">
              <a:spcBef>
                <a:spcPts val="1200"/>
              </a:spcBef>
              <a:spcAft>
                <a:spcPts val="600"/>
              </a:spcAft>
              <a:buFont typeface="Wingdings" pitchFamily="2" charset="2"/>
              <a:buChar char="§"/>
            </a:pPr>
            <a:r>
              <a:rPr lang="en-US" dirty="0" smtClean="0">
                <a:latin typeface="Calibri" pitchFamily="34" charset="0"/>
                <a:cs typeface="Calibri" pitchFamily="34" charset="0"/>
              </a:rPr>
              <a:t>When there is a high “</a:t>
            </a:r>
            <a:r>
              <a:rPr lang="en-US" dirty="0">
                <a:latin typeface="Calibri" pitchFamily="34" charset="0"/>
                <a:cs typeface="Calibri" pitchFamily="34" charset="0"/>
              </a:rPr>
              <a:t>business cost</a:t>
            </a:r>
            <a:r>
              <a:rPr lang="en-US" dirty="0" smtClean="0">
                <a:latin typeface="Calibri" pitchFamily="34" charset="0"/>
                <a:cs typeface="Calibri" pitchFamily="34" charset="0"/>
              </a:rPr>
              <a:t>”</a:t>
            </a:r>
            <a:endParaRPr lang="en-US" dirty="0">
              <a:latin typeface="Calibri" pitchFamily="34" charset="0"/>
              <a:cs typeface="Calibri" pitchFamily="34" charset="0"/>
            </a:endParaRPr>
          </a:p>
          <a:p>
            <a:pPr lvl="1">
              <a:buFontTx/>
              <a:buNone/>
            </a:pPr>
            <a:endParaRPr lang="en-US" dirty="0"/>
          </a:p>
        </p:txBody>
      </p:sp>
      <p:sp>
        <p:nvSpPr>
          <p:cNvPr id="5" name="Rectangle 4"/>
          <p:cNvSpPr/>
          <p:nvPr/>
        </p:nvSpPr>
        <p:spPr>
          <a:xfrm>
            <a:off x="0" y="0"/>
            <a:ext cx="9144000" cy="838200"/>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820" y="215532"/>
            <a:ext cx="4267199" cy="394068"/>
          </a:xfrm>
          <a:prstGeom prst="rect">
            <a:avLst/>
          </a:prstGeom>
        </p:spPr>
      </p:pic>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990600"/>
            <a:ext cx="7696200" cy="1143000"/>
          </a:xfrm>
        </p:spPr>
        <p:txBody>
          <a:bodyPr/>
          <a:lstStyle/>
          <a:p>
            <a:pPr algn="l"/>
            <a:r>
              <a:rPr lang="en-US" b="1" dirty="0" smtClean="0">
                <a:effectLst>
                  <a:outerShdw blurRad="38100" dist="38100" dir="2700000" algn="tl">
                    <a:srgbClr val="000000">
                      <a:alpha val="43137"/>
                    </a:srgbClr>
                  </a:outerShdw>
                </a:effectLst>
                <a:latin typeface="Calibri" pitchFamily="34" charset="0"/>
                <a:cs typeface="Calibri" pitchFamily="34" charset="0"/>
              </a:rPr>
              <a:t>Where to Get Help</a:t>
            </a:r>
            <a:endParaRPr lang="en-US" b="1" dirty="0">
              <a:effectLst>
                <a:outerShdw blurRad="38100" dist="38100" dir="2700000" algn="tl">
                  <a:srgbClr val="000000">
                    <a:alpha val="43137"/>
                  </a:srgbClr>
                </a:outerShdw>
              </a:effectLst>
              <a:latin typeface="Calibri" pitchFamily="34" charset="0"/>
              <a:cs typeface="Calibri" pitchFamily="34" charset="0"/>
            </a:endParaRPr>
          </a:p>
        </p:txBody>
      </p:sp>
      <p:sp>
        <p:nvSpPr>
          <p:cNvPr id="3" name="Content Placeholder 2"/>
          <p:cNvSpPr>
            <a:spLocks noGrp="1"/>
          </p:cNvSpPr>
          <p:nvPr>
            <p:ph idx="1"/>
          </p:nvPr>
        </p:nvSpPr>
        <p:spPr>
          <a:xfrm>
            <a:off x="464820" y="2133600"/>
            <a:ext cx="8221980" cy="4297363"/>
          </a:xfrm>
        </p:spPr>
        <p:txBody>
          <a:bodyPr/>
          <a:lstStyle/>
          <a:p>
            <a:pPr marL="568325" indent="-568325">
              <a:buFont typeface="Wingdings" pitchFamily="2" charset="2"/>
              <a:buChar char="§"/>
            </a:pPr>
            <a:r>
              <a:rPr lang="en-US" b="1" dirty="0" smtClean="0">
                <a:latin typeface="Calibri" pitchFamily="34" charset="0"/>
                <a:cs typeface="Calibri" pitchFamily="34" charset="0"/>
              </a:rPr>
              <a:t>Faculty and Staff Assistance Office</a:t>
            </a:r>
            <a:endParaRPr lang="en-US" b="1" dirty="0">
              <a:latin typeface="Calibri" pitchFamily="34" charset="0"/>
              <a:cs typeface="Calibri" pitchFamily="34" charset="0"/>
            </a:endParaRPr>
          </a:p>
          <a:p>
            <a:pPr marL="573088" indent="0">
              <a:buNone/>
            </a:pPr>
            <a:r>
              <a:rPr lang="en-US" sz="2400" b="1" dirty="0" smtClean="0">
                <a:latin typeface="Calibri" pitchFamily="34" charset="0"/>
                <a:cs typeface="Calibri" pitchFamily="34" charset="0"/>
              </a:rPr>
              <a:t>Phone</a:t>
            </a:r>
            <a:r>
              <a:rPr lang="en-US" sz="2400" b="1" dirty="0">
                <a:latin typeface="Calibri" pitchFamily="34" charset="0"/>
                <a:cs typeface="Calibri" pitchFamily="34" charset="0"/>
              </a:rPr>
              <a:t>: </a:t>
            </a:r>
            <a:r>
              <a:rPr lang="en-US" sz="2400" dirty="0">
                <a:latin typeface="Calibri" pitchFamily="34" charset="0"/>
                <a:cs typeface="Calibri" pitchFamily="34" charset="0"/>
              </a:rPr>
              <a:t>(617) 353-5381</a:t>
            </a:r>
          </a:p>
          <a:p>
            <a:pPr marL="573088" indent="0">
              <a:buNone/>
            </a:pPr>
            <a:r>
              <a:rPr lang="en-US" sz="2400" b="1" dirty="0" smtClean="0">
                <a:latin typeface="Calibri" pitchFamily="34" charset="0"/>
                <a:cs typeface="Calibri" pitchFamily="34" charset="0"/>
              </a:rPr>
              <a:t>Email</a:t>
            </a:r>
            <a:r>
              <a:rPr lang="en-US" sz="2400" b="1" dirty="0">
                <a:latin typeface="Calibri" pitchFamily="34" charset="0"/>
                <a:cs typeface="Calibri" pitchFamily="34" charset="0"/>
              </a:rPr>
              <a:t>: </a:t>
            </a:r>
            <a:r>
              <a:rPr lang="en-US" sz="2400" u="sng" dirty="0">
                <a:latin typeface="Calibri" pitchFamily="34" charset="0"/>
                <a:cs typeface="Calibri" pitchFamily="34" charset="0"/>
              </a:rPr>
              <a:t>fsao@bu.edu</a:t>
            </a:r>
          </a:p>
          <a:p>
            <a:pPr marL="573088" indent="0">
              <a:spcAft>
                <a:spcPts val="1800"/>
              </a:spcAft>
              <a:buNone/>
            </a:pPr>
            <a:r>
              <a:rPr lang="en-US" sz="2400" b="1" dirty="0" smtClean="0">
                <a:latin typeface="Calibri" pitchFamily="34" charset="0"/>
                <a:cs typeface="Calibri" pitchFamily="34" charset="0"/>
              </a:rPr>
              <a:t>Web</a:t>
            </a:r>
            <a:r>
              <a:rPr lang="en-US" sz="2400" b="1" dirty="0">
                <a:latin typeface="Calibri" pitchFamily="34" charset="0"/>
                <a:cs typeface="Calibri" pitchFamily="34" charset="0"/>
              </a:rPr>
              <a:t>: </a:t>
            </a:r>
            <a:r>
              <a:rPr lang="en-US" sz="2400" u="sng" dirty="0">
                <a:latin typeface="Calibri" pitchFamily="34" charset="0"/>
                <a:cs typeface="Calibri" pitchFamily="34" charset="0"/>
              </a:rPr>
              <a:t>www.bu.edu/fsao</a:t>
            </a:r>
          </a:p>
          <a:p>
            <a:pPr marL="568325" indent="-568325">
              <a:spcBef>
                <a:spcPts val="2400"/>
              </a:spcBef>
              <a:buFont typeface="Wingdings" pitchFamily="2" charset="2"/>
              <a:buChar char="§"/>
            </a:pPr>
            <a:r>
              <a:rPr lang="en-US" b="1" dirty="0" smtClean="0">
                <a:latin typeface="Calibri" pitchFamily="34" charset="0"/>
                <a:cs typeface="Calibri" pitchFamily="34" charset="0"/>
              </a:rPr>
              <a:t>Office of the </a:t>
            </a:r>
            <a:r>
              <a:rPr lang="en-US" b="1" dirty="0" err="1" smtClean="0">
                <a:latin typeface="Calibri" pitchFamily="34" charset="0"/>
                <a:cs typeface="Calibri" pitchFamily="34" charset="0"/>
              </a:rPr>
              <a:t>Ombuds</a:t>
            </a:r>
            <a:endParaRPr lang="en-US" b="1" dirty="0" smtClean="0">
              <a:latin typeface="Calibri" pitchFamily="34" charset="0"/>
              <a:cs typeface="Calibri" pitchFamily="34" charset="0"/>
            </a:endParaRPr>
          </a:p>
          <a:p>
            <a:pPr marL="574675" lvl="1" indent="-1588">
              <a:buNone/>
            </a:pPr>
            <a:r>
              <a:rPr lang="en-US" sz="2400" b="1" dirty="0" smtClean="0">
                <a:latin typeface="Calibri" pitchFamily="34" charset="0"/>
                <a:cs typeface="Calibri" pitchFamily="34" charset="0"/>
              </a:rPr>
              <a:t>Phone: </a:t>
            </a:r>
            <a:r>
              <a:rPr lang="en-US" sz="2400" dirty="0" smtClean="0">
                <a:latin typeface="Calibri" pitchFamily="34" charset="0"/>
                <a:cs typeface="Calibri" pitchFamily="34" charset="0"/>
              </a:rPr>
              <a:t>(617)-638-7645</a:t>
            </a:r>
          </a:p>
          <a:p>
            <a:pPr marL="574675" lvl="1" indent="-1588">
              <a:buNone/>
            </a:pPr>
            <a:r>
              <a:rPr lang="en-US" sz="2400" b="1" dirty="0">
                <a:latin typeface="Calibri" pitchFamily="34" charset="0"/>
                <a:cs typeface="Calibri" pitchFamily="34" charset="0"/>
              </a:rPr>
              <a:t>Email: </a:t>
            </a:r>
            <a:r>
              <a:rPr lang="en-US" sz="2400" dirty="0">
                <a:latin typeface="Calibri" pitchFamily="34" charset="0"/>
                <a:cs typeface="Calibri" pitchFamily="34" charset="0"/>
              </a:rPr>
              <a:t>fmonte@bu.edu</a:t>
            </a:r>
            <a:endParaRPr lang="en-US" sz="2400" dirty="0" smtClean="0">
              <a:latin typeface="Calibri" pitchFamily="34" charset="0"/>
              <a:cs typeface="Calibri" pitchFamily="34" charset="0"/>
            </a:endParaRPr>
          </a:p>
          <a:p>
            <a:pPr marL="574675" lvl="1" indent="-1588">
              <a:buNone/>
            </a:pPr>
            <a:r>
              <a:rPr lang="en-US" sz="2400" b="1" dirty="0" smtClean="0">
                <a:latin typeface="Calibri" pitchFamily="34" charset="0"/>
                <a:cs typeface="Calibri" pitchFamily="34" charset="0"/>
              </a:rPr>
              <a:t>Web:</a:t>
            </a:r>
            <a:r>
              <a:rPr lang="en-US" sz="2400" dirty="0" smtClean="0">
                <a:latin typeface="Calibri" pitchFamily="34" charset="0"/>
                <a:cs typeface="Calibri" pitchFamily="34" charset="0"/>
              </a:rPr>
              <a:t> www.bu.edu/ombuds/</a:t>
            </a:r>
          </a:p>
          <a:p>
            <a:endParaRPr lang="en-US" dirty="0"/>
          </a:p>
        </p:txBody>
      </p:sp>
      <p:sp>
        <p:nvSpPr>
          <p:cNvPr id="6" name="Rectangle 5"/>
          <p:cNvSpPr/>
          <p:nvPr/>
        </p:nvSpPr>
        <p:spPr>
          <a:xfrm>
            <a:off x="0" y="0"/>
            <a:ext cx="9144000" cy="838200"/>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4820" y="215532"/>
            <a:ext cx="4267199" cy="394068"/>
          </a:xfrm>
          <a:prstGeom prst="rect">
            <a:avLst/>
          </a:prstGeom>
        </p:spPr>
      </p:pic>
    </p:spTree>
    <p:extLst>
      <p:ext uri="{BB962C8B-B14F-4D97-AF65-F5344CB8AC3E}">
        <p14:creationId xmlns:p14="http://schemas.microsoft.com/office/powerpoint/2010/main" val="2840522240"/>
      </p:ext>
    </p:extLst>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ea typeface="ＭＳ Ｐゴシック" pitchFamily="-106"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ea typeface="ＭＳ Ｐゴシック" pitchFamily="-106" charset="-128"/>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3457</TotalTime>
  <Words>3045</Words>
  <Application>Microsoft Office PowerPoint</Application>
  <PresentationFormat>On-screen Show (4:3)</PresentationFormat>
  <Paragraphs>381</Paragraphs>
  <Slides>36</Slides>
  <Notes>24</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Default Design</vt:lpstr>
      <vt:lpstr>PowerPoint Presentation</vt:lpstr>
      <vt:lpstr>Agenda</vt:lpstr>
      <vt:lpstr>What Makes a Person  Difficult to Work With?</vt:lpstr>
      <vt:lpstr>PowerPoint Presentation</vt:lpstr>
      <vt:lpstr>The Stressed Person</vt:lpstr>
      <vt:lpstr>PowerPoint Presentation</vt:lpstr>
      <vt:lpstr>The Dramatic Person </vt:lpstr>
      <vt:lpstr>PowerPoint Presentation</vt:lpstr>
      <vt:lpstr>The Passive/Avoidant Person</vt:lpstr>
      <vt:lpstr>PowerPoint Presentation</vt:lpstr>
      <vt:lpstr>The Aggressive Person</vt:lpstr>
      <vt:lpstr>PowerPoint Presentation</vt:lpstr>
      <vt:lpstr>PowerPoint Presentation</vt:lpstr>
      <vt:lpstr>The Arrogant/Narcissistic Person</vt:lpstr>
      <vt:lpstr>PowerPoint Presentation</vt:lpstr>
      <vt:lpstr>The Complainer</vt:lpstr>
      <vt:lpstr>PowerPoint Presentation</vt:lpstr>
      <vt:lpstr>The Toxic Colleague </vt:lpstr>
      <vt:lpstr>The Bully</vt:lpstr>
      <vt:lpstr>The Passive/Aggressive Person  </vt:lpstr>
      <vt:lpstr>PowerPoint Presentation</vt:lpstr>
      <vt:lpstr>The Compulsive Person</vt:lpstr>
      <vt:lpstr>PowerPoint Presentation</vt:lpstr>
      <vt:lpstr>The Charming Person</vt:lpstr>
      <vt:lpstr>The Substance Using Person</vt:lpstr>
      <vt:lpstr>The Dependent Person</vt:lpstr>
      <vt:lpstr>Overview of Personality Types</vt:lpstr>
      <vt:lpstr>Feelings</vt:lpstr>
      <vt:lpstr>Identity</vt:lpstr>
      <vt:lpstr> Consider </vt:lpstr>
      <vt:lpstr>Steps to Cope Effectively  </vt:lpstr>
      <vt:lpstr>Strategies/Ways to Cope</vt:lpstr>
      <vt:lpstr>More Strategies</vt:lpstr>
      <vt:lpstr>  Resolving Conflicts</vt:lpstr>
      <vt:lpstr>When to get help</vt:lpstr>
      <vt:lpstr>Where to Get Help</vt:lpstr>
    </vt:vector>
  </TitlesOfParts>
  <Company>Boston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BUILDING BRIDGES</dc:title>
  <dc:creator>nsibley</dc:creator>
  <cp:lastModifiedBy>Bonnie Teitleman Levin</cp:lastModifiedBy>
  <cp:revision>125</cp:revision>
  <cp:lastPrinted>1601-01-01T00:00:00Z</cp:lastPrinted>
  <dcterms:created xsi:type="dcterms:W3CDTF">2003-07-30T15:13:30Z</dcterms:created>
  <dcterms:modified xsi:type="dcterms:W3CDTF">2012-03-08T18:18:57Z</dcterms:modified>
</cp:coreProperties>
</file>