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audio/wav" Extension="WAV"/>
  <Default ContentType="image/gif" Extension="gif"/>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notesMaster+xml" PartName="/ppt/notesMasters/notesMaster1.xml"/>
  <Override ContentType="application/vnd.openxmlformats-officedocument.presentationml.tags+xml" PartName="/ppt/tags/tag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theme+xml" PartName="/ppt/theme/theme2.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sldIdLst>
    <p:sldId id="301" r:id="rId2"/>
    <p:sldId id="302" r:id="rId3"/>
    <p:sldId id="267" r:id="rId4"/>
    <p:sldId id="259" r:id="rId5"/>
    <p:sldId id="296" r:id="rId6"/>
    <p:sldId id="261" r:id="rId7"/>
    <p:sldId id="307" r:id="rId8"/>
    <p:sldId id="303" r:id="rId9"/>
    <p:sldId id="299" r:id="rId10"/>
    <p:sldId id="300" r:id="rId11"/>
    <p:sldId id="298" r:id="rId12"/>
    <p:sldId id="271" r:id="rId13"/>
    <p:sldId id="277" r:id="rId14"/>
    <p:sldId id="306" r:id="rId15"/>
    <p:sldId id="308" r:id="rId16"/>
    <p:sldId id="263" r:id="rId17"/>
    <p:sldId id="265" r:id="rId18"/>
    <p:sldId id="264" r:id="rId19"/>
    <p:sldId id="290" r:id="rId20"/>
    <p:sldId id="286" r:id="rId21"/>
    <p:sldId id="288" r:id="rId22"/>
    <p:sldId id="272" r:id="rId23"/>
    <p:sldId id="273" r:id="rId24"/>
    <p:sldId id="275" r:id="rId25"/>
    <p:sldId id="293" r:id="rId26"/>
    <p:sldId id="289" r:id="rId27"/>
    <p:sldId id="292" r:id="rId28"/>
    <p:sldId id="279" r:id="rId29"/>
    <p:sldId id="305" r:id="rId30"/>
  </p:sldIdLst>
  <p:sldSz cx="9144000" cy="6858000" type="screen4x3"/>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30" autoAdjust="0"/>
    <p:restoredTop sz="86778" autoAdjust="0"/>
  </p:normalViewPr>
  <p:slideViewPr>
    <p:cSldViewPr>
      <p:cViewPr>
        <p:scale>
          <a:sx n="69" d="100"/>
          <a:sy n="69" d="100"/>
        </p:scale>
        <p:origin x="-1098" y="12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0E0CD0-54FC-4BEB-93CC-B0B3F0190440}" type="datetimeFigureOut">
              <a:rPr lang="en-US" smtClean="0"/>
              <a:pPr/>
              <a:t>3/10/2013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30EF9A-6F34-4BF8-AAA5-7628347EB187}" type="slidenum">
              <a:rPr lang="en-US" smtClean="0"/>
              <a:pPr/>
              <a:t>‹#›</a:t>
            </a:fld>
            <a:endParaRPr lang="en-US" dirty="0"/>
          </a:p>
        </p:txBody>
      </p:sp>
    </p:spTree>
    <p:extLst>
      <p:ext uri="{BB962C8B-B14F-4D97-AF65-F5344CB8AC3E}">
        <p14:creationId xmlns:p14="http://schemas.microsoft.com/office/powerpoint/2010/main" val="2608023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Curriculum is defined more broadly than a syllabus. I am not discussing how to write a curriculum for a medical or</a:t>
            </a:r>
            <a:r>
              <a:rPr lang="en-US" baseline="0" dirty="0" smtClean="0"/>
              <a:t> dental school. </a:t>
            </a:r>
            <a:r>
              <a:rPr lang="en-US" dirty="0" smtClean="0"/>
              <a:t>In </a:t>
            </a:r>
            <a:r>
              <a:rPr lang="en-US" dirty="0" err="1" smtClean="0"/>
              <a:t>Prideaux’s</a:t>
            </a:r>
            <a:r>
              <a:rPr lang="en-US" dirty="0" smtClean="0"/>
              <a:t> article he </a:t>
            </a:r>
            <a:r>
              <a:rPr lang="en-US" dirty="0" err="1" smtClean="0"/>
              <a:t>descirbes</a:t>
            </a:r>
            <a:r>
              <a:rPr lang="en-US" dirty="0" smtClean="0"/>
              <a:t> 2 different</a:t>
            </a:r>
            <a:r>
              <a:rPr lang="en-US" baseline="0" dirty="0" smtClean="0"/>
              <a:t> models for curriculum design: Prescriptive (what curriculum designers should do)  and </a:t>
            </a:r>
            <a:r>
              <a:rPr lang="en-US" baseline="0" dirty="0" err="1" smtClean="0"/>
              <a:t>Decriptive</a:t>
            </a:r>
            <a:r>
              <a:rPr lang="en-US" baseline="0" dirty="0" smtClean="0"/>
              <a:t> ( what they actually do) Another prescriptive model : Outcomes based curriculum design…working backwards by </a:t>
            </a:r>
            <a:r>
              <a:rPr lang="en-US" baseline="0" dirty="0" err="1" smtClean="0"/>
              <a:t>desning</a:t>
            </a:r>
            <a:r>
              <a:rPr lang="en-US" baseline="0" dirty="0" smtClean="0"/>
              <a:t> curriculum based upon outcomes.</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2</a:t>
            </a:fld>
            <a:endParaRPr lang="en-US" dirty="0"/>
          </a:p>
        </p:txBody>
      </p:sp>
    </p:spTree>
    <p:extLst>
      <p:ext uri="{BB962C8B-B14F-4D97-AF65-F5344CB8AC3E}">
        <p14:creationId xmlns:p14="http://schemas.microsoft.com/office/powerpoint/2010/main" val="2477290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schools all developed Competency statements. The dental school has 20. You can think about them as though they are the broad statements of your goals in the syllabus. For each and every goal we define what the student is able to do when they graduate.</a:t>
            </a:r>
            <a:endParaRPr lang="en-US" dirty="0" smtClean="0"/>
          </a:p>
          <a:p>
            <a:r>
              <a:rPr lang="en-US" dirty="0" smtClean="0"/>
              <a:t>Instructors on Med</a:t>
            </a:r>
            <a:r>
              <a:rPr lang="en-US" baseline="0" dirty="0" smtClean="0"/>
              <a:t> campus for the last 10 years have had to learn how to deal with “Competency Based Education”. We have always focused on Cognitive and psychomotor skills in dentistry. Trying to learn how to develop/ instill attitudes in our students has been a more difficult process. Through the interview process, we hope to gather the type of individuals who will be  care providers but we still have to able to demonstrate that upon graduation, these students have all the knowledge skills and attitudes necessary.</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4</a:t>
            </a:fld>
            <a:endParaRPr lang="en-US" dirty="0"/>
          </a:p>
        </p:txBody>
      </p:sp>
    </p:spTree>
    <p:extLst>
      <p:ext uri="{BB962C8B-B14F-4D97-AF65-F5344CB8AC3E}">
        <p14:creationId xmlns:p14="http://schemas.microsoft.com/office/powerpoint/2010/main" val="1087222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Instructors on Med</a:t>
            </a:r>
            <a:r>
              <a:rPr lang="en-US" baseline="0" dirty="0" smtClean="0"/>
              <a:t> campus in the last 10 years </a:t>
            </a:r>
            <a:r>
              <a:rPr lang="en-US" baseline="0" dirty="0" smtClean="0"/>
              <a:t>have </a:t>
            </a:r>
            <a:r>
              <a:rPr lang="en-US" baseline="0" dirty="0" smtClean="0"/>
              <a:t>had to learn how to deal with “competency Based Education”. We have always focused on Cognitive and psychomotor skills in dentistry. Trying to learn how to develop/ instill attitudes in our students has been a more difficult process. Through the interview process, we hope to gather the type of individuals who will be  care providers but we still have to able to demonstrate that upon graduation, these students have all the knowledge skills and attitudes necessary.</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5</a:t>
            </a:fld>
            <a:endParaRPr lang="en-US" dirty="0"/>
          </a:p>
        </p:txBody>
      </p:sp>
    </p:spTree>
    <p:extLst>
      <p:ext uri="{BB962C8B-B14F-4D97-AF65-F5344CB8AC3E}">
        <p14:creationId xmlns:p14="http://schemas.microsoft.com/office/powerpoint/2010/main" val="1074038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Feedback always starts with the positive. There are those who suggest that taking the fear out of learning, makes if easier for the person to learn the necessary skills. I think that if the</a:t>
            </a:r>
            <a:r>
              <a:rPr lang="en-US" baseline="0" dirty="0" smtClean="0"/>
              <a:t> learner has the right attitude, there will always be the fear of causing harm if he/she is not prepared to treat their patient. Negative feedback is also required if appropriate. Without the negative feedback </a:t>
            </a:r>
            <a:r>
              <a:rPr lang="en-US" baseline="0" dirty="0" err="1" smtClean="0"/>
              <a:t>ot</a:t>
            </a:r>
            <a:r>
              <a:rPr lang="en-US" baseline="0" dirty="0" smtClean="0"/>
              <a:t> the “picky” feedback, there is less improvement. We have had some discussions about specialty trained faculty members involved in teaching. Do we need specialists to teach general practitioners? </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6</a:t>
            </a:fld>
            <a:endParaRPr lang="en-US" dirty="0"/>
          </a:p>
        </p:txBody>
      </p:sp>
    </p:spTree>
    <p:extLst>
      <p:ext uri="{BB962C8B-B14F-4D97-AF65-F5344CB8AC3E}">
        <p14:creationId xmlns:p14="http://schemas.microsoft.com/office/powerpoint/2010/main" val="696869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Novice is has</a:t>
            </a:r>
            <a:r>
              <a:rPr lang="en-US" baseline="0" dirty="0" smtClean="0"/>
              <a:t> some idea of what we do. Has a layman’s perspective. Is learning the language. 1st year student.</a:t>
            </a:r>
          </a:p>
          <a:p>
            <a:r>
              <a:rPr lang="en-US" baseline="0" dirty="0" smtClean="0"/>
              <a:t>Beginner: has learned the skills necessary to function. 2</a:t>
            </a:r>
            <a:r>
              <a:rPr lang="en-US" baseline="30000" dirty="0" smtClean="0"/>
              <a:t>nd</a:t>
            </a:r>
            <a:r>
              <a:rPr lang="en-US" baseline="0" dirty="0" smtClean="0"/>
              <a:t> and 3 year students. Performed simulations and gone on to observe others treating patients. Learning to recognize certain situations. Identifying problems. Making diagnoses.</a:t>
            </a:r>
          </a:p>
          <a:p>
            <a:r>
              <a:rPr lang="en-US" baseline="0" dirty="0" smtClean="0"/>
              <a:t>Competent: Dreyfus suggests that at Competency level, the person is more emotionally involved in the outcomes. Not only making diagnoses, formulating treatment plans and caring out procedures and evaluating outcomes of treatment.</a:t>
            </a:r>
          </a:p>
          <a:p>
            <a:r>
              <a:rPr lang="en-US" baseline="0" dirty="0" smtClean="0"/>
              <a:t>In the dental school curriculum we describe what a competent general practitioner should be able to do upon graduation. Part of that is recognizing what needs to be sent to a specialist = someone who has reach Mastery of their field of study.</a:t>
            </a:r>
          </a:p>
          <a:p>
            <a:r>
              <a:rPr lang="en-US" baseline="0" dirty="0" smtClean="0"/>
              <a:t>Someone who has mastered the knowledge, </a:t>
            </a:r>
            <a:r>
              <a:rPr lang="en-US" baseline="0" dirty="0" err="1" smtClean="0"/>
              <a:t>skilsl</a:t>
            </a:r>
            <a:r>
              <a:rPr lang="en-US" baseline="0" dirty="0" smtClean="0"/>
              <a:t> and attitude of a profession, will make intuitive decisions. </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7</a:t>
            </a:fld>
            <a:endParaRPr lang="en-US" dirty="0"/>
          </a:p>
        </p:txBody>
      </p:sp>
    </p:spTree>
    <p:extLst>
      <p:ext uri="{BB962C8B-B14F-4D97-AF65-F5344CB8AC3E}">
        <p14:creationId xmlns:p14="http://schemas.microsoft.com/office/powerpoint/2010/main" val="2950417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Office of Medical Education</a:t>
            </a:r>
            <a:r>
              <a:rPr lang="en-US" baseline="0" dirty="0" smtClean="0"/>
              <a:t> produced a document for Faculty development. You will find it online.</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10</a:t>
            </a:fld>
            <a:endParaRPr lang="en-US" dirty="0"/>
          </a:p>
        </p:txBody>
      </p:sp>
    </p:spTree>
    <p:extLst>
      <p:ext uri="{BB962C8B-B14F-4D97-AF65-F5344CB8AC3E}">
        <p14:creationId xmlns:p14="http://schemas.microsoft.com/office/powerpoint/2010/main" val="415858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Learning Objectives are about the student. What do we expect them to be able to do at</a:t>
            </a:r>
            <a:r>
              <a:rPr lang="en-US" baseline="0" dirty="0" smtClean="0"/>
              <a:t> the end of the course.</a:t>
            </a:r>
          </a:p>
          <a:p>
            <a:r>
              <a:rPr lang="en-US" baseline="0" dirty="0" smtClean="0"/>
              <a:t>It is NOT about our content. If we are looking for outcomes, we have to use words that describe something measurable.</a:t>
            </a:r>
          </a:p>
          <a:p>
            <a:r>
              <a:rPr lang="en-US" dirty="0" smtClean="0"/>
              <a:t>Cannot use the words : appreciate,</a:t>
            </a:r>
            <a:r>
              <a:rPr lang="en-US" baseline="0" dirty="0" smtClean="0"/>
              <a:t> understand, </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11</a:t>
            </a:fld>
            <a:endParaRPr lang="en-US" dirty="0"/>
          </a:p>
        </p:txBody>
      </p:sp>
    </p:spTree>
    <p:extLst>
      <p:ext uri="{BB962C8B-B14F-4D97-AF65-F5344CB8AC3E}">
        <p14:creationId xmlns:p14="http://schemas.microsoft.com/office/powerpoint/2010/main" val="779577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Psychomotor</a:t>
            </a:r>
            <a:r>
              <a:rPr lang="en-US" baseline="0" dirty="0" smtClean="0"/>
              <a:t> </a:t>
            </a:r>
            <a:r>
              <a:rPr lang="en-US" baseline="0" dirty="0" smtClean="0"/>
              <a:t>and </a:t>
            </a:r>
            <a:r>
              <a:rPr lang="en-US" baseline="0" dirty="0" smtClean="0"/>
              <a:t>Affective domains have similar pyramids. </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12</a:t>
            </a:fld>
            <a:endParaRPr lang="en-US" dirty="0"/>
          </a:p>
        </p:txBody>
      </p:sp>
    </p:spTree>
    <p:extLst>
      <p:ext uri="{BB962C8B-B14F-4D97-AF65-F5344CB8AC3E}">
        <p14:creationId xmlns:p14="http://schemas.microsoft.com/office/powerpoint/2010/main" val="2423983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13</a:t>
            </a:fld>
            <a:endParaRPr lang="en-US" dirty="0"/>
          </a:p>
        </p:txBody>
      </p:sp>
    </p:spTree>
    <p:extLst>
      <p:ext uri="{BB962C8B-B14F-4D97-AF65-F5344CB8AC3E}">
        <p14:creationId xmlns:p14="http://schemas.microsoft.com/office/powerpoint/2010/main" val="354750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Building upon skill sets…</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14</a:t>
            </a:fld>
            <a:endParaRPr lang="en-US" dirty="0"/>
          </a:p>
        </p:txBody>
      </p:sp>
    </p:spTree>
    <p:extLst>
      <p:ext uri="{BB962C8B-B14F-4D97-AF65-F5344CB8AC3E}">
        <p14:creationId xmlns:p14="http://schemas.microsoft.com/office/powerpoint/2010/main" val="3346065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Cowie and Bell </a:t>
            </a:r>
            <a:r>
              <a:rPr lang="en-US" baseline="30000" dirty="0" smtClean="0">
                <a:hlinkClick r:id="" action="ppaction://hlinkfile"/>
              </a:rPr>
              <a:t>[5]</a:t>
            </a:r>
            <a:r>
              <a:rPr lang="en-US" dirty="0" smtClean="0"/>
              <a:t> define formative assessment as "the process used by teachers and students to recognize and respond to student learning in order to enhance that learning, during the learning".</a:t>
            </a:r>
            <a:endParaRPr lang="en-US" dirty="0"/>
          </a:p>
        </p:txBody>
      </p:sp>
      <p:sp>
        <p:nvSpPr>
          <p:cNvPr id="4" name="Slide Number Placeholder 3"/>
          <p:cNvSpPr>
            <a:spLocks noGrp="1"/>
          </p:cNvSpPr>
          <p:nvPr>
            <p:ph type="sldNum" sz="quarter" idx="10"/>
          </p:nvPr>
        </p:nvSpPr>
        <p:spPr/>
        <p:txBody>
          <a:bodyPr/>
          <a:lstStyle/>
          <a:p>
            <a:fld id="{3A30EF9A-6F34-4BF8-AAA5-7628347EB187}" type="slidenum">
              <a:rPr lang="en-US" smtClean="0"/>
              <a:pPr/>
              <a:t>16</a:t>
            </a:fld>
            <a:endParaRPr lang="en-US" dirty="0"/>
          </a:p>
        </p:txBody>
      </p:sp>
    </p:spTree>
    <p:extLst>
      <p:ext uri="{BB962C8B-B14F-4D97-AF65-F5344CB8AC3E}">
        <p14:creationId xmlns:p14="http://schemas.microsoft.com/office/powerpoint/2010/main" val="2679913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885C1A3-1795-4DD2-8B97-374163B749B1}" type="slidenum">
              <a:rPr lang="en-US" smtClean="0"/>
              <a:pPr/>
              <a:t>‹#›</a:t>
            </a:fld>
            <a:endParaRPr lang="en-US" dirty="0"/>
          </a:p>
        </p:txBody>
      </p:sp>
      <p:pic>
        <p:nvPicPr>
          <p:cNvPr id="17" name="Picture 2" descr="J:\My Pictures\logo\BU.jpg"/>
          <p:cNvPicPr>
            <a:picLocks noChangeAspect="1" noChangeArrowheads="1"/>
          </p:cNvPicPr>
          <p:nvPr userDrawn="1"/>
        </p:nvPicPr>
        <p:blipFill>
          <a:blip r:embed="rId3" cstate="print"/>
          <a:srcRect/>
          <a:stretch>
            <a:fillRect/>
          </a:stretch>
        </p:blipFill>
        <p:spPr bwMode="auto">
          <a:xfrm>
            <a:off x="0" y="6254750"/>
            <a:ext cx="871537" cy="603250"/>
          </a:xfrm>
          <a:prstGeom prst="rect">
            <a:avLst/>
          </a:prstGeom>
          <a:noFill/>
        </p:spPr>
      </p:pic>
    </p:spTree>
    <p:extLst>
      <p:ext uri="{BB962C8B-B14F-4D97-AF65-F5344CB8AC3E}">
        <p14:creationId xmlns:p14="http://schemas.microsoft.com/office/powerpoint/2010/main" val="3281639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12198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885C1A3-1795-4DD2-8B97-374163B749B1}" type="slidenum">
              <a:rPr lang="en-US" smtClean="0"/>
              <a:pPr/>
              <a:t>‹#›</a:t>
            </a:fld>
            <a:endParaRPr lang="en-US" dirty="0"/>
          </a:p>
        </p:txBody>
      </p:sp>
      <p:pic>
        <p:nvPicPr>
          <p:cNvPr id="20" name="Picture 2" descr="J:\My Pictures\logo\BU.jpg"/>
          <p:cNvPicPr>
            <a:picLocks noChangeAspect="1" noChangeArrowheads="1"/>
          </p:cNvPicPr>
          <p:nvPr userDrawn="1"/>
        </p:nvPicPr>
        <p:blipFill>
          <a:blip r:embed="rId3" cstate="print"/>
          <a:srcRect/>
          <a:stretch>
            <a:fillRect/>
          </a:stretch>
        </p:blipFill>
        <p:spPr bwMode="auto">
          <a:xfrm>
            <a:off x="0" y="6254750"/>
            <a:ext cx="871537" cy="603250"/>
          </a:xfrm>
          <a:prstGeom prst="rect">
            <a:avLst/>
          </a:prstGeom>
          <a:noFill/>
        </p:spPr>
      </p:pic>
    </p:spTree>
    <p:extLst>
      <p:ext uri="{BB962C8B-B14F-4D97-AF65-F5344CB8AC3E}">
        <p14:creationId xmlns:p14="http://schemas.microsoft.com/office/powerpoint/2010/main" val="3576132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3697109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1773046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4024269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237373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1197761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1984858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01631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49807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1238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73045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49113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1398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a:xfrm>
            <a:off x="516133" y="6387910"/>
            <a:ext cx="3859795" cy="228660"/>
          </a:xfrm>
        </p:spPr>
        <p:txBody>
          <a:bodyPr/>
          <a:lstStyle/>
          <a:p>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525233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a:xfrm>
            <a:off x="538546" y="6365498"/>
            <a:ext cx="3859795" cy="228660"/>
          </a:xfrm>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885C1A3-1795-4DD2-8B97-374163B749B1}" type="slidenum">
              <a:rPr lang="en-US" smtClean="0"/>
              <a:pPr/>
              <a:t>‹#›</a:t>
            </a:fld>
            <a:endParaRPr lang="en-US" dirty="0"/>
          </a:p>
        </p:txBody>
      </p:sp>
    </p:spTree>
    <p:extLst>
      <p:ext uri="{BB962C8B-B14F-4D97-AF65-F5344CB8AC3E}">
        <p14:creationId xmlns:p14="http://schemas.microsoft.com/office/powerpoint/2010/main" val="876722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5069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FA361F8D-C32F-4D16-989D-7AECB3DBC6D2}" type="datetimeFigureOut">
              <a:rPr lang="en-US" smtClean="0"/>
              <a:pPr/>
              <a:t>3/10/2013</a:t>
            </a:fld>
            <a:endParaRPr lang="en-US"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D57F1E4F-1CFF-5643-939E-217C01CDF565}" type="slidenum">
              <a:rPr lang="en-US" dirty="0"/>
              <a:pPr/>
              <a:t>‹#›</a:t>
            </a:fld>
            <a:endParaRPr lang="en-US" dirty="0"/>
          </a:p>
        </p:txBody>
      </p:sp>
      <p:pic>
        <p:nvPicPr>
          <p:cNvPr id="27" name="Picture 2" descr="J:\My Pictures\logo\BU.jpg"/>
          <p:cNvPicPr>
            <a:picLocks noChangeAspect="1" noChangeArrowheads="1"/>
          </p:cNvPicPr>
          <p:nvPr userDrawn="1"/>
        </p:nvPicPr>
        <p:blipFill>
          <a:blip r:embed="rId21" cstate="print"/>
          <a:srcRect/>
          <a:stretch>
            <a:fillRect/>
          </a:stretch>
        </p:blipFill>
        <p:spPr bwMode="auto">
          <a:xfrm>
            <a:off x="0" y="6254750"/>
            <a:ext cx="871537" cy="603250"/>
          </a:xfrm>
          <a:prstGeom prst="rect">
            <a:avLst/>
          </a:prstGeom>
          <a:noFill/>
        </p:spPr>
      </p:pic>
    </p:spTree>
    <p:extLst>
      <p:ext uri="{BB962C8B-B14F-4D97-AF65-F5344CB8AC3E}">
        <p14:creationId xmlns:p14="http://schemas.microsoft.com/office/powerpoint/2010/main" val="42069175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hyperlink" Target="http://www.bumc.bu.edu/fd/teaching/course-development/" TargetMode="External"/><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warrenlocal.k12.oh.us/whs/literacy/BloomVocab.htm"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arget="../media/image15.jpeg" Type="http://schemas.openxmlformats.org/officeDocument/2006/relationships/image"/><Relationship Id="rId2" Target="../media/image14.jpeg" Type="http://schemas.openxmlformats.org/officeDocument/2006/relationships/image"/><Relationship Id="rId1" Target="../slideLayouts/slideLayout8.xml" Type="http://schemas.openxmlformats.org/officeDocument/2006/relationships/slideLayout"/></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bu.edu/eportfolio" TargetMode="External"/><Relationship Id="rId7" Type="http://schemas.openxmlformats.org/officeDocument/2006/relationships/hyperlink" Target="https://bu.digication.com/IH887/Welcome/published" TargetMode="External"/><Relationship Id="rId2" Type="http://schemas.openxmlformats.org/officeDocument/2006/relationships/hyperlink" Target="https://www.digication.com/" TargetMode="External"/><Relationship Id="rId1" Type="http://schemas.openxmlformats.org/officeDocument/2006/relationships/slideLayout" Target="../slideLayouts/slideLayout2.xml"/><Relationship Id="rId6" Type="http://schemas.openxmlformats.org/officeDocument/2006/relationships/hyperlink" Target="https://bu.digication.com/Wolff-MDG-May-2011/Welcome/published" TargetMode="External"/><Relationship Id="rId5" Type="http://schemas.openxmlformats.org/officeDocument/2006/relationships/hyperlink" Target="https://bu.digication.com/JamesWolff/Home/" TargetMode="External"/><Relationship Id="rId4" Type="http://schemas.openxmlformats.org/officeDocument/2006/relationships/hyperlink" Target="https://secure.aacu.org/PubExcerpts/VALEPORT.html"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0.png"/><Relationship Id="rId4" Type="http://schemas.openxmlformats.org/officeDocument/2006/relationships/image" Target="../media/image19.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youtube.com/watch?v=QzZyUaQvpdc&amp;feature=related"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1.umn.edu/ohr/teachlearn/tutorials/syllabus/what/index.html" TargetMode="External"/><Relationship Id="rId2" Type="http://schemas.openxmlformats.org/officeDocument/2006/relationships/hyperlink" Target="http://www.bumc.bu.edu/fd/teaching/course-developmen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bumc.bu.edu/facdev-medicine/mentoring/ecfdp/" TargetMode="External"/><Relationship Id="rId2" Type="http://schemas.openxmlformats.org/officeDocument/2006/relationships/hyperlink" Target="http://www.bumc.bu.edu/facdev-medicine/mentoring/" TargetMode="External"/><Relationship Id="rId1" Type="http://schemas.openxmlformats.org/officeDocument/2006/relationships/slideLayout" Target="../slideLayouts/slideLayout2.xml"/><Relationship Id="rId4" Type="http://schemas.openxmlformats.org/officeDocument/2006/relationships/hyperlink" Target="http://www.bumc.bu.edu/fd/teaching/course-develop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CBE and a Syllabus </a:t>
            </a:r>
            <a:r>
              <a:rPr lang="en-US" dirty="0" smtClean="0"/>
              <a:t/>
            </a:r>
            <a:br>
              <a:rPr lang="en-US" dirty="0" smtClean="0"/>
            </a:br>
            <a:r>
              <a:rPr lang="en-US" sz="2000" i="1" dirty="0" smtClean="0"/>
              <a:t> "Education is not the filling of a vessel, but the kindling of a flame." </a:t>
            </a:r>
            <a:r>
              <a:rPr lang="en-US" sz="2000" dirty="0" smtClean="0"/>
              <a:t>- Socrates</a:t>
            </a:r>
            <a:endParaRPr lang="en-US" dirty="0"/>
          </a:p>
        </p:txBody>
      </p:sp>
      <p:pic>
        <p:nvPicPr>
          <p:cNvPr id="4098" name="Picture 2" descr="C:\Documents and Settings\user\My Documents\My Pictures\google\boston_university_medical_campus_01.jpg"/>
          <p:cNvPicPr>
            <a:picLocks noGrp="1" noChangeAspect="1" noChangeArrowheads="1"/>
          </p:cNvPicPr>
          <p:nvPr>
            <p:ph idx="1"/>
          </p:nvPr>
        </p:nvPicPr>
        <p:blipFill>
          <a:blip r:embed="rId2" cstate="print"/>
          <a:srcRect/>
          <a:stretch>
            <a:fillRect/>
          </a:stretch>
        </p:blipFill>
        <p:spPr bwMode="auto">
          <a:xfrm>
            <a:off x="1752600" y="1905000"/>
            <a:ext cx="5562600" cy="4171950"/>
          </a:xfrm>
          <a:prstGeom prst="rect">
            <a:avLst/>
          </a:prstGeom>
          <a:noFill/>
        </p:spPr>
      </p:pic>
      <p:sp>
        <p:nvSpPr>
          <p:cNvPr id="7" name="TextBox 6"/>
          <p:cNvSpPr txBox="1"/>
          <p:nvPr/>
        </p:nvSpPr>
        <p:spPr>
          <a:xfrm>
            <a:off x="5514480" y="6135469"/>
            <a:ext cx="3629520" cy="646331"/>
          </a:xfrm>
          <a:prstGeom prst="rect">
            <a:avLst/>
          </a:prstGeom>
          <a:noFill/>
        </p:spPr>
        <p:txBody>
          <a:bodyPr wrap="none" rtlCol="0">
            <a:spAutoFit/>
          </a:bodyPr>
          <a:lstStyle/>
          <a:p>
            <a:r>
              <a:rPr lang="en-US" sz="1200" dirty="0" smtClean="0"/>
              <a:t>Celeste V. Kong DMD, CAGS in Prosthodontics</a:t>
            </a:r>
          </a:p>
          <a:p>
            <a:r>
              <a:rPr lang="en-US" sz="1200" dirty="0" smtClean="0"/>
              <a:t>Director of Restorative Dentistry</a:t>
            </a:r>
          </a:p>
          <a:p>
            <a:r>
              <a:rPr lang="en-US" sz="1200" dirty="0" smtClean="0"/>
              <a:t>Department of General Dentistry</a:t>
            </a:r>
            <a:endParaRPr lang="en-US" sz="1200" dirty="0"/>
          </a:p>
        </p:txBody>
      </p:sp>
    </p:spTree>
    <p:extLst>
      <p:ext uri="{BB962C8B-B14F-4D97-AF65-F5344CB8AC3E}">
        <p14:creationId xmlns:p14="http://schemas.microsoft.com/office/powerpoint/2010/main" val="33648395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the end of this presentation the participants: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Will be able to </a:t>
            </a:r>
            <a:r>
              <a:rPr lang="en-US" dirty="0" smtClean="0">
                <a:solidFill>
                  <a:srgbClr val="FF0000"/>
                </a:solidFill>
              </a:rPr>
              <a:t>define</a:t>
            </a:r>
            <a:r>
              <a:rPr lang="en-US" dirty="0" smtClean="0"/>
              <a:t> Competency Based Education</a:t>
            </a:r>
          </a:p>
          <a:p>
            <a:r>
              <a:rPr lang="en-US" dirty="0" smtClean="0"/>
              <a:t>Will be able to </a:t>
            </a:r>
            <a:r>
              <a:rPr lang="en-US" dirty="0" smtClean="0">
                <a:solidFill>
                  <a:srgbClr val="FF0000"/>
                </a:solidFill>
              </a:rPr>
              <a:t>describe</a:t>
            </a:r>
            <a:r>
              <a:rPr lang="en-US" dirty="0" smtClean="0"/>
              <a:t> </a:t>
            </a:r>
            <a:r>
              <a:rPr lang="en-US" dirty="0"/>
              <a:t>the different levels of learning in the cognitive doma</a:t>
            </a:r>
            <a:r>
              <a:rPr lang="en-US" sz="1600" dirty="0"/>
              <a:t>i</a:t>
            </a:r>
            <a:r>
              <a:rPr lang="en-US" dirty="0"/>
              <a:t>n</a:t>
            </a:r>
            <a:r>
              <a:rPr lang="en-US" sz="2000" dirty="0" smtClean="0"/>
              <a:t>.</a:t>
            </a:r>
          </a:p>
          <a:p>
            <a:r>
              <a:rPr lang="en-US" sz="2000" dirty="0"/>
              <a:t>Will be able to </a:t>
            </a:r>
            <a:r>
              <a:rPr lang="en-US" sz="2000" dirty="0">
                <a:solidFill>
                  <a:srgbClr val="FF0000"/>
                </a:solidFill>
              </a:rPr>
              <a:t>apply </a:t>
            </a:r>
            <a:r>
              <a:rPr lang="en-US" sz="2000" dirty="0"/>
              <a:t>Bloom’s Taxonomy in a </a:t>
            </a:r>
            <a:r>
              <a:rPr lang="en-US" sz="2000" dirty="0" smtClean="0"/>
              <a:t>syllabus</a:t>
            </a:r>
            <a:endParaRPr lang="en-US" sz="2000" dirty="0"/>
          </a:p>
          <a:p>
            <a:r>
              <a:rPr lang="en-US" dirty="0"/>
              <a:t>W</a:t>
            </a:r>
            <a:r>
              <a:rPr lang="en-US" dirty="0" smtClean="0"/>
              <a:t>ill be </a:t>
            </a:r>
            <a:r>
              <a:rPr lang="en-US" dirty="0"/>
              <a:t>able </a:t>
            </a:r>
            <a:r>
              <a:rPr lang="en-US" dirty="0" smtClean="0"/>
              <a:t>to </a:t>
            </a:r>
            <a:r>
              <a:rPr lang="en-US" dirty="0" smtClean="0">
                <a:solidFill>
                  <a:srgbClr val="FF0000"/>
                </a:solidFill>
              </a:rPr>
              <a:t>differentiate</a:t>
            </a:r>
            <a:r>
              <a:rPr lang="en-US" dirty="0" smtClean="0"/>
              <a:t> between formative and summative evaluation </a:t>
            </a:r>
          </a:p>
          <a:p>
            <a:r>
              <a:rPr lang="en-US" dirty="0" smtClean="0"/>
              <a:t>Will be able to </a:t>
            </a:r>
            <a:r>
              <a:rPr lang="en-US" dirty="0" smtClean="0">
                <a:solidFill>
                  <a:srgbClr val="FF0000"/>
                </a:solidFill>
              </a:rPr>
              <a:t>create </a:t>
            </a:r>
            <a:r>
              <a:rPr lang="en-US" dirty="0" smtClean="0"/>
              <a:t>a syllabus for a course/lecture</a:t>
            </a:r>
          </a:p>
          <a:p>
            <a:r>
              <a:rPr lang="en-US" dirty="0" smtClean="0"/>
              <a:t>Will be able to </a:t>
            </a:r>
            <a:r>
              <a:rPr lang="en-US" dirty="0" smtClean="0">
                <a:solidFill>
                  <a:srgbClr val="FF0000"/>
                </a:solidFill>
              </a:rPr>
              <a:t>design</a:t>
            </a:r>
            <a:r>
              <a:rPr lang="en-US" dirty="0" smtClean="0"/>
              <a:t> a rubric</a:t>
            </a:r>
          </a:p>
          <a:p>
            <a:r>
              <a:rPr lang="en-US" dirty="0" smtClean="0"/>
              <a:t>Will be able to </a:t>
            </a:r>
            <a:r>
              <a:rPr lang="en-US" dirty="0" smtClean="0">
                <a:solidFill>
                  <a:srgbClr val="FF0000"/>
                </a:solidFill>
              </a:rPr>
              <a:t>evaluate</a:t>
            </a:r>
            <a:r>
              <a:rPr lang="en-US" dirty="0" smtClean="0"/>
              <a:t> a colleague’s learning objectives.</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1734000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905000"/>
            <a:ext cx="3090672" cy="3020344"/>
          </a:xfrm>
        </p:spPr>
        <p:txBody>
          <a:bodyPr>
            <a:noAutofit/>
          </a:bodyPr>
          <a:lstStyle/>
          <a:p>
            <a:r>
              <a:rPr lang="en-US" dirty="0" smtClean="0"/>
              <a:t>When designing a course keep in mind that Course Goals and Objectives always link back to a Competency</a:t>
            </a:r>
            <a:endParaRPr lang="en-US" dirty="0"/>
          </a:p>
        </p:txBody>
      </p:sp>
      <p:sp>
        <p:nvSpPr>
          <p:cNvPr id="3" name="Text Placeholder 2"/>
          <p:cNvSpPr>
            <a:spLocks noGrp="1"/>
          </p:cNvSpPr>
          <p:nvPr>
            <p:ph type="body" idx="1"/>
          </p:nvPr>
        </p:nvSpPr>
        <p:spPr/>
        <p:txBody>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100760"/>
            <a:ext cx="3787140" cy="5334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CBE: Competency Based Education</a:t>
            </a:r>
            <a:endParaRPr lang="en-US" b="1" dirty="0"/>
          </a:p>
        </p:txBody>
      </p:sp>
      <p:sp>
        <p:nvSpPr>
          <p:cNvPr id="3" name="Content Placeholder 2"/>
          <p:cNvSpPr>
            <a:spLocks noGrp="1"/>
          </p:cNvSpPr>
          <p:nvPr>
            <p:ph sz="half" idx="1"/>
          </p:nvPr>
        </p:nvSpPr>
        <p:spPr>
          <a:xfrm>
            <a:off x="533400" y="2501781"/>
            <a:ext cx="4038600" cy="3962400"/>
          </a:xfrm>
        </p:spPr>
        <p:txBody>
          <a:bodyPr>
            <a:normAutofit fontScale="70000" lnSpcReduction="20000"/>
          </a:bodyPr>
          <a:lstStyle/>
          <a:p>
            <a:r>
              <a:rPr lang="en-US" sz="2800" dirty="0" smtClean="0"/>
              <a:t>It was </a:t>
            </a:r>
            <a:r>
              <a:rPr lang="en-US" sz="2800" b="1" dirty="0" smtClean="0"/>
              <a:t>defined</a:t>
            </a:r>
            <a:r>
              <a:rPr lang="en-US" sz="2800" dirty="0" smtClean="0"/>
              <a:t> by the U.S. Office of Education as a “performance-based process leading to demonstrated mastery of basic and life skills necessary for the individual to function proficiently in society” (U.S. Office of Education, 1978).</a:t>
            </a:r>
          </a:p>
          <a:p>
            <a:r>
              <a:rPr lang="en-US" sz="2800" dirty="0" smtClean="0"/>
              <a:t>Is based upon what the learner needs to be able to do upon completion of a program</a:t>
            </a:r>
          </a:p>
          <a:p>
            <a:endParaRPr lang="en-US" dirty="0"/>
          </a:p>
        </p:txBody>
      </p:sp>
      <p:pic>
        <p:nvPicPr>
          <p:cNvPr id="5123" name="Picture 3" descr="C:\Documents and Settings\user\My Documents\My Pictures\google\one_size_fits_all.jpg"/>
          <p:cNvPicPr>
            <a:picLocks noGrp="1" noChangeAspect="1" noChangeArrowheads="1"/>
          </p:cNvPicPr>
          <p:nvPr>
            <p:ph sz="half" idx="2"/>
          </p:nvPr>
        </p:nvPicPr>
        <p:blipFill>
          <a:blip r:embed="rId3" cstate="print"/>
          <a:stretch>
            <a:fillRect/>
          </a:stretch>
        </p:blipFill>
        <p:spPr bwMode="auto">
          <a:xfrm>
            <a:off x="5029993" y="2725737"/>
            <a:ext cx="3505853" cy="37512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ppt_x"/>
                                          </p:val>
                                        </p:tav>
                                        <p:tav tm="100000">
                                          <p:val>
                                            <p:strVal val="#ppt_x"/>
                                          </p:val>
                                        </p:tav>
                                      </p:tavLst>
                                    </p:anim>
                                    <p:anim calcmode="lin" valueType="num">
                                      <p:cBhvr additive="base">
                                        <p:cTn id="8"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lang="en-US" smtClean="0"/>
              <a:t>CBE: Competency Based Education</a:t>
            </a:r>
            <a:endParaRPr dirty="0" lang="en-US"/>
          </a:p>
        </p:txBody>
      </p:sp>
      <p:sp>
        <p:nvSpPr>
          <p:cNvPr id="3" name="Content Placeholder 2"/>
          <p:cNvSpPr>
            <a:spLocks noGrp="1"/>
          </p:cNvSpPr>
          <p:nvPr>
            <p:ph idx="1" sz="half"/>
          </p:nvPr>
        </p:nvSpPr>
        <p:spPr>
          <a:xfrm>
            <a:off x="685800" y="2286000"/>
            <a:ext cx="3124200" cy="4114800"/>
          </a:xfrm>
        </p:spPr>
        <p:txBody>
          <a:bodyPr>
            <a:normAutofit fontScale="92500"/>
          </a:bodyPr>
          <a:lstStyle/>
          <a:p>
            <a:r>
              <a:rPr dirty="0" lang="en-US" smtClean="0" sz="2800"/>
              <a:t>It focuses on the outcomes </a:t>
            </a:r>
          </a:p>
          <a:p>
            <a:r>
              <a:rPr dirty="0" lang="en-US" smtClean="0" sz="2800"/>
              <a:t>Knowledge, attitudes and skills</a:t>
            </a:r>
          </a:p>
          <a:p>
            <a:r>
              <a:rPr dirty="0" lang="en-US" smtClean="0" sz="2800"/>
              <a:t>It is adaptive to the learner, the teacher and the community</a:t>
            </a:r>
          </a:p>
          <a:p>
            <a:endParaRPr dirty="0" lang="en-US"/>
          </a:p>
        </p:txBody>
      </p:sp>
      <p:pic>
        <p:nvPicPr>
          <p:cNvPr descr="learning_styles.jpg" id="5" name="Content Placeholder 4"/>
          <p:cNvPicPr>
            <a:picLocks noChangeAspect="1" noGrp="1"/>
          </p:cNvPicPr>
          <p:nvPr>
            <p:ph idx="2" sz="half"/>
          </p:nvPr>
        </p:nvPicPr>
        <p:blipFill>
          <a:blip cstate="print" r:embed="rId3"/>
          <a:stretch>
            <a:fillRect/>
          </a:stretch>
        </p:blipFill>
        <p:spPr>
          <a:xfrm>
            <a:off x="4021978" y="2133600"/>
            <a:ext cx="5070764" cy="4648200"/>
          </a:xfrm>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mph" presetID="6" presetSubtype="0">
                                  <p:stCondLst>
                                    <p:cond delay="0"/>
                                  </p:stCondLst>
                                  <p:childTnLst>
                                    <p:animScale>
                                      <p:cBhvr>
                                        <p:cTn dur="2000" fill="hold" id="6"/>
                                        <p:tgtEl>
                                          <p:spTgt spid="3">
                                            <p:txEl>
                                              <p:pRg end="0" st="0"/>
                                            </p:txEl>
                                          </p:spTgt>
                                        </p:tgtEl>
                                      </p:cBhvr>
                                      <p:by x="150000" y="150000"/>
                                    </p:animScale>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lang="en-US" smtClean="0"/>
              <a:t>CBE</a:t>
            </a:r>
            <a:endParaRPr dirty="0" lang="en-US"/>
          </a:p>
        </p:txBody>
      </p:sp>
      <p:sp>
        <p:nvSpPr>
          <p:cNvPr id="3" name="Content Placeholder 2"/>
          <p:cNvSpPr>
            <a:spLocks noGrp="1"/>
          </p:cNvSpPr>
          <p:nvPr>
            <p:ph idx="1" sz="half"/>
          </p:nvPr>
        </p:nvSpPr>
        <p:spPr>
          <a:xfrm>
            <a:off x="152400" y="2209800"/>
            <a:ext cx="4648200" cy="4525963"/>
          </a:xfrm>
        </p:spPr>
        <p:txBody>
          <a:bodyPr>
            <a:normAutofit/>
          </a:bodyPr>
          <a:lstStyle/>
          <a:p>
            <a:r>
              <a:rPr dirty="0" lang="en-US" smtClean="0"/>
              <a:t>Provides learners with immediate feedback on assessment performance</a:t>
            </a:r>
          </a:p>
          <a:p>
            <a:r>
              <a:rPr dirty="0" lang="en-US" smtClean="0"/>
              <a:t>Formative evaluation</a:t>
            </a:r>
          </a:p>
          <a:p>
            <a:r>
              <a:rPr dirty="0" lang="en-US" smtClean="0"/>
              <a:t>Paces instruction to learner needs</a:t>
            </a:r>
          </a:p>
          <a:p>
            <a:r>
              <a:rPr dirty="0" lang="en-US" smtClean="0"/>
              <a:t>Milestones</a:t>
            </a:r>
          </a:p>
          <a:p>
            <a:r>
              <a:rPr dirty="0" lang="en-US" smtClean="0"/>
              <a:t>Summative evaluation = Learner demonstrates mastery of specified competency statements </a:t>
            </a:r>
          </a:p>
          <a:p>
            <a:r>
              <a:rPr dirty="0" lang="en-US" smtClean="0"/>
              <a:t>Remediation</a:t>
            </a:r>
          </a:p>
          <a:p>
            <a:r>
              <a:rPr dirty="0" lang="en-US" smtClean="0"/>
              <a:t>Enrichment</a:t>
            </a:r>
            <a:endParaRPr dirty="0" lang="en-US"/>
          </a:p>
        </p:txBody>
      </p:sp>
      <p:pic>
        <p:nvPicPr>
          <p:cNvPr descr="j:\My Pictures\clinic\IMG_0250.JPG" id="1028" name="Picture 4"/>
          <p:cNvPicPr>
            <a:picLocks noChangeArrowheads="1" noChangeAspect="1" noGrp="1"/>
          </p:cNvPicPr>
          <p:nvPr>
            <p:ph idx="2" sz="half"/>
          </p:nvPr>
        </p:nvPicPr>
        <p:blipFill>
          <a:blip cstate="print" r:embed="rId3"/>
          <a:srcRect b="65"/>
          <a:stretch>
            <a:fillRect/>
          </a:stretch>
        </p:blipFill>
        <p:spPr bwMode="auto">
          <a:xfrm>
            <a:off x="4953000" y="3733800"/>
            <a:ext cx="4315711" cy="3124200"/>
          </a:xfrm>
          <a:prstGeom prst="rect">
            <a:avLst/>
          </a:prstGeom>
          <a:noFill/>
        </p:spPr>
      </p:pic>
    </p:spTree>
  </p:cSld>
  <p:clrMapOvr>
    <a:masterClrMapping/>
  </p:clrMapOvr>
  <p:timing>
    <p:tnLst>
      <p:par>
        <p:cTn dur="indefinite" id="1" nodeType="tmRoot" restart="never"/>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Dreyfus model of skill acquisition</a:t>
            </a:r>
            <a:endParaRPr lang="en-US" b="1" dirty="0"/>
          </a:p>
        </p:txBody>
      </p:sp>
      <p:sp>
        <p:nvSpPr>
          <p:cNvPr id="5" name="Content Placeholder 4"/>
          <p:cNvSpPr>
            <a:spLocks noGrp="1"/>
          </p:cNvSpPr>
          <p:nvPr>
            <p:ph idx="1"/>
          </p:nvPr>
        </p:nvSpPr>
        <p:spPr/>
        <p:txBody>
          <a:bodyPr>
            <a:normAutofit/>
          </a:bodyPr>
          <a:lstStyle/>
          <a:p>
            <a:r>
              <a:rPr lang="en-US" sz="2400" dirty="0" smtClean="0"/>
              <a:t>Novice</a:t>
            </a:r>
          </a:p>
          <a:p>
            <a:r>
              <a:rPr lang="en-US" sz="2400" dirty="0" smtClean="0"/>
              <a:t>Beginner</a:t>
            </a:r>
          </a:p>
          <a:p>
            <a:r>
              <a:rPr lang="en-US" sz="2400" b="1" dirty="0" smtClean="0"/>
              <a:t>Competent</a:t>
            </a:r>
          </a:p>
          <a:p>
            <a:r>
              <a:rPr lang="en-US" sz="2400" dirty="0" smtClean="0"/>
              <a:t>Proficient</a:t>
            </a:r>
          </a:p>
          <a:p>
            <a:r>
              <a:rPr lang="en-US" sz="2400" dirty="0" smtClean="0"/>
              <a:t>Expert/Mastery</a:t>
            </a:r>
            <a:endParaRPr lang="en-US" sz="2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799" y="2895600"/>
            <a:ext cx="1886857" cy="3302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9435" y="2895600"/>
            <a:ext cx="2697616" cy="330200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1725" y="2895600"/>
            <a:ext cx="3591823" cy="3338458"/>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21725" y="2895600"/>
            <a:ext cx="4471149" cy="3338458"/>
          </a:xfrm>
          <a:prstGeom prst="rect">
            <a:avLst/>
          </a:prstGeom>
        </p:spPr>
      </p:pic>
      <p:sp>
        <p:nvSpPr>
          <p:cNvPr id="14" name="Rectangle 13"/>
          <p:cNvSpPr/>
          <p:nvPr/>
        </p:nvSpPr>
        <p:spPr>
          <a:xfrm>
            <a:off x="4114186" y="2321004"/>
            <a:ext cx="4406976" cy="64633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6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The Story of Man</a:t>
            </a:r>
            <a:endParaRPr lang="en-US" sz="36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5" name="TextBox 14"/>
          <p:cNvSpPr txBox="1"/>
          <p:nvPr/>
        </p:nvSpPr>
        <p:spPr>
          <a:xfrm>
            <a:off x="4489062" y="6292334"/>
            <a:ext cx="3025187" cy="369332"/>
          </a:xfrm>
          <a:prstGeom prst="rect">
            <a:avLst/>
          </a:prstGeom>
          <a:noFill/>
        </p:spPr>
        <p:txBody>
          <a:bodyPr wrap="none" rtlCol="0">
            <a:spAutoFit/>
          </a:bodyPr>
          <a:lstStyle/>
          <a:p>
            <a:r>
              <a:rPr lang="en-US" dirty="0" smtClean="0"/>
              <a:t>The Economist : Dec 2005</a:t>
            </a:r>
            <a:endParaRPr lang="en-US" dirty="0"/>
          </a:p>
        </p:txBody>
      </p:sp>
    </p:spTree>
    <p:extLst>
      <p:ext uri="{BB962C8B-B14F-4D97-AF65-F5344CB8AC3E}">
        <p14:creationId xmlns:p14="http://schemas.microsoft.com/office/powerpoint/2010/main" val="263857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smtClean="0"/>
              <a:t>How do we write a syllabus?</a:t>
            </a:r>
            <a:endParaRPr lang="en-US" sz="3600" dirty="0"/>
          </a:p>
        </p:txBody>
      </p:sp>
      <p:sp>
        <p:nvSpPr>
          <p:cNvPr id="5" name="Text Placeholder 4"/>
          <p:cNvSpPr>
            <a:spLocks noGrp="1"/>
          </p:cNvSpPr>
          <p:nvPr>
            <p:ph type="body" idx="1"/>
          </p:nvPr>
        </p:nvSpPr>
        <p:spPr/>
        <p:txBody>
          <a:bodyPr/>
          <a:lstStyle/>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8206" y="1869674"/>
            <a:ext cx="5061563" cy="3796172"/>
          </a:xfrm>
          <a:prstGeom prst="rect">
            <a:avLst/>
          </a:prstGeom>
        </p:spPr>
      </p:pic>
      <p:sp>
        <p:nvSpPr>
          <p:cNvPr id="8" name="Oval 7"/>
          <p:cNvSpPr/>
          <p:nvPr/>
        </p:nvSpPr>
        <p:spPr>
          <a:xfrm>
            <a:off x="5119261" y="2895600"/>
            <a:ext cx="123048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4443914" y="6117104"/>
            <a:ext cx="4572000" cy="646331"/>
          </a:xfrm>
          <a:prstGeom prst="rect">
            <a:avLst/>
          </a:prstGeom>
        </p:spPr>
        <p:txBody>
          <a:bodyPr>
            <a:spAutoFit/>
          </a:bodyPr>
          <a:lstStyle/>
          <a:p>
            <a:pPr lvl="1"/>
            <a:r>
              <a:rPr lang="en-US" dirty="0">
                <a:solidFill>
                  <a:schemeClr val="tx1">
                    <a:lumMod val="95000"/>
                    <a:lumOff val="5000"/>
                  </a:schemeClr>
                </a:solidFill>
                <a:hlinkClick r:id="rId3"/>
              </a:rPr>
              <a:t>http://www.bumc.bu.edu/fd/teaching/course-development/</a:t>
            </a:r>
            <a:endParaRPr lang="en-US" dirty="0">
              <a:solidFill>
                <a:schemeClr val="tx1">
                  <a:lumMod val="95000"/>
                  <a:lumOff val="5000"/>
                </a:schemeClr>
              </a:solidFill>
            </a:endParaRPr>
          </a:p>
        </p:txBody>
      </p:sp>
      <p:sp>
        <p:nvSpPr>
          <p:cNvPr id="3" name="Rectangle 2"/>
          <p:cNvSpPr/>
          <p:nvPr/>
        </p:nvSpPr>
        <p:spPr>
          <a:xfrm rot="388533">
            <a:off x="4466966" y="1149096"/>
            <a:ext cx="4198585" cy="646331"/>
          </a:xfrm>
          <a:prstGeom prst="rect">
            <a:avLst/>
          </a:prstGeom>
          <a:noFill/>
        </p:spPr>
        <p:txBody>
          <a:bodyPr wrap="none" lIns="91440" tIns="45720" rIns="91440" bIns="4572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Buried in literature</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7555479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12 Elements of a Syllabus</a:t>
            </a:r>
            <a:endParaRPr lang="en-US" b="1" dirty="0"/>
          </a:p>
        </p:txBody>
      </p:sp>
      <p:sp>
        <p:nvSpPr>
          <p:cNvPr id="3" name="Content Placeholder 2"/>
          <p:cNvSpPr>
            <a:spLocks noGrp="1"/>
          </p:cNvSpPr>
          <p:nvPr>
            <p:ph idx="1"/>
          </p:nvPr>
        </p:nvSpPr>
        <p:spPr>
          <a:xfrm>
            <a:off x="865970" y="1905000"/>
            <a:ext cx="7820830" cy="4648200"/>
          </a:xfrm>
        </p:spPr>
        <p:txBody>
          <a:bodyPr>
            <a:normAutofit fontScale="92500" lnSpcReduction="10000"/>
          </a:bodyPr>
          <a:lstStyle/>
          <a:p>
            <a:r>
              <a:rPr lang="en-US" sz="2600" b="1" dirty="0" smtClean="0"/>
              <a:t>1</a:t>
            </a:r>
            <a:r>
              <a:rPr lang="en-US" sz="3900" b="1" dirty="0" smtClean="0"/>
              <a:t>. </a:t>
            </a:r>
            <a:r>
              <a:rPr lang="en-US" sz="2900" b="1" dirty="0" smtClean="0"/>
              <a:t>Title Page</a:t>
            </a:r>
          </a:p>
          <a:p>
            <a:r>
              <a:rPr lang="en-US" sz="2900" b="1" dirty="0" smtClean="0"/>
              <a:t>2. Table of Contents</a:t>
            </a:r>
          </a:p>
          <a:p>
            <a:r>
              <a:rPr lang="en-US" sz="2900" b="1" dirty="0" smtClean="0"/>
              <a:t>3. Contact Information</a:t>
            </a:r>
          </a:p>
          <a:p>
            <a:r>
              <a:rPr lang="en-US" sz="2900" b="1" dirty="0" smtClean="0"/>
              <a:t>4. Course Description</a:t>
            </a:r>
          </a:p>
          <a:p>
            <a:pPr lvl="1"/>
            <a:r>
              <a:rPr lang="en-US" sz="2700" b="1" dirty="0" smtClean="0"/>
              <a:t> Importance (significance for patient)</a:t>
            </a:r>
          </a:p>
          <a:p>
            <a:pPr lvl="1"/>
            <a:r>
              <a:rPr lang="en-US" sz="2700" b="1" dirty="0" smtClean="0"/>
              <a:t> Link to Medical </a:t>
            </a:r>
            <a:r>
              <a:rPr lang="en-US" sz="2700" b="1" dirty="0" smtClean="0"/>
              <a:t>Competencies</a:t>
            </a:r>
            <a:endParaRPr lang="en-US" sz="2700" b="1" dirty="0" smtClean="0">
              <a:solidFill>
                <a:schemeClr val="accent6">
                  <a:lumMod val="75000"/>
                </a:schemeClr>
              </a:solidFill>
            </a:endParaRPr>
          </a:p>
          <a:p>
            <a:pPr lvl="1"/>
            <a:r>
              <a:rPr lang="en-US" sz="2700" b="1" dirty="0" smtClean="0"/>
              <a:t> Format (lecture, seminar, online)</a:t>
            </a:r>
          </a:p>
          <a:p>
            <a:pPr lvl="1"/>
            <a:r>
              <a:rPr lang="en-US" sz="2700" b="1" dirty="0" smtClean="0"/>
              <a:t> </a:t>
            </a:r>
            <a:r>
              <a:rPr lang="en-US" sz="2700" b="1" dirty="0" smtClean="0"/>
              <a:t>Prerequisites</a:t>
            </a:r>
          </a:p>
          <a:p>
            <a:pPr lvl="1"/>
            <a:r>
              <a:rPr lang="en-US" sz="2700" b="1" dirty="0">
                <a:solidFill>
                  <a:schemeClr val="accent6">
                    <a:lumMod val="75000"/>
                  </a:schemeClr>
                </a:solidFill>
              </a:rPr>
              <a:t>Learning </a:t>
            </a:r>
            <a:r>
              <a:rPr lang="en-US" sz="2700" b="1" dirty="0" smtClean="0">
                <a:solidFill>
                  <a:schemeClr val="accent6">
                    <a:lumMod val="75000"/>
                  </a:schemeClr>
                </a:solidFill>
              </a:rPr>
              <a:t>Objectives (outcomes)</a:t>
            </a:r>
            <a:endParaRPr lang="en-US" sz="2700"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12 Elements of a Syllabus</a:t>
            </a:r>
            <a:endParaRPr lang="en-US" b="1" dirty="0"/>
          </a:p>
        </p:txBody>
      </p:sp>
      <p:sp>
        <p:nvSpPr>
          <p:cNvPr id="3" name="Content Placeholder 2"/>
          <p:cNvSpPr>
            <a:spLocks noGrp="1"/>
          </p:cNvSpPr>
          <p:nvPr>
            <p:ph idx="1"/>
          </p:nvPr>
        </p:nvSpPr>
        <p:spPr>
          <a:xfrm>
            <a:off x="914400" y="2209800"/>
            <a:ext cx="7772400" cy="4343400"/>
          </a:xfrm>
        </p:spPr>
        <p:txBody>
          <a:bodyPr>
            <a:normAutofit fontScale="92500"/>
          </a:bodyPr>
          <a:lstStyle/>
          <a:p>
            <a:r>
              <a:rPr lang="en-US" sz="2900" b="1" dirty="0"/>
              <a:t>5. </a:t>
            </a:r>
            <a:r>
              <a:rPr lang="en-US" sz="2900" b="1" dirty="0" smtClean="0"/>
              <a:t>  Roles </a:t>
            </a:r>
            <a:r>
              <a:rPr lang="en-US" sz="2900" b="1" dirty="0"/>
              <a:t>and Responsibilities for Learning</a:t>
            </a:r>
          </a:p>
          <a:p>
            <a:r>
              <a:rPr lang="en-US" sz="2900" b="1" dirty="0" smtClean="0"/>
              <a:t>6.   Schedule</a:t>
            </a:r>
          </a:p>
          <a:p>
            <a:r>
              <a:rPr lang="en-US" sz="2900" b="1" dirty="0" smtClean="0"/>
              <a:t>7.   Course Content </a:t>
            </a:r>
            <a:r>
              <a:rPr lang="en-US" sz="2900" b="1" dirty="0" smtClean="0"/>
              <a:t>: Topics</a:t>
            </a:r>
          </a:p>
          <a:p>
            <a:r>
              <a:rPr lang="en-US" sz="2900" b="1" dirty="0" smtClean="0"/>
              <a:t>8</a:t>
            </a:r>
            <a:r>
              <a:rPr lang="en-US" sz="2900" b="1" dirty="0" smtClean="0"/>
              <a:t>.   Assignments</a:t>
            </a:r>
          </a:p>
          <a:p>
            <a:r>
              <a:rPr lang="en-US" sz="2900" b="1" dirty="0" smtClean="0"/>
              <a:t>9.   Tips for Learning</a:t>
            </a:r>
          </a:p>
          <a:p>
            <a:r>
              <a:rPr lang="en-US" sz="2900" b="1" dirty="0" smtClean="0"/>
              <a:t>10. </a:t>
            </a:r>
            <a:r>
              <a:rPr lang="en-US" sz="2900" b="1" dirty="0" smtClean="0">
                <a:solidFill>
                  <a:schemeClr val="accent6">
                    <a:lumMod val="75000"/>
                  </a:schemeClr>
                </a:solidFill>
              </a:rPr>
              <a:t>Assessment</a:t>
            </a:r>
          </a:p>
          <a:p>
            <a:r>
              <a:rPr lang="en-US" sz="2900" b="1" dirty="0" smtClean="0"/>
              <a:t>11. Student Evaluations of the course</a:t>
            </a:r>
          </a:p>
          <a:p>
            <a:r>
              <a:rPr lang="en-US" sz="2900" b="1" dirty="0" smtClean="0"/>
              <a:t>12. Learning Resources</a:t>
            </a:r>
            <a:endParaRPr lang="en-US" sz="29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906430" cy="709865"/>
          </a:xfrm>
        </p:spPr>
        <p:txBody>
          <a:bodyPr/>
          <a:lstStyle/>
          <a:p>
            <a:r>
              <a:rPr lang="en-US" b="1" dirty="0" smtClean="0"/>
              <a:t>Elements of a </a:t>
            </a:r>
            <a:r>
              <a:rPr lang="en-US" b="1" i="1" dirty="0" smtClean="0"/>
              <a:t>Learning</a:t>
            </a:r>
            <a:r>
              <a:rPr lang="en-US" b="1" dirty="0" smtClean="0"/>
              <a:t> </a:t>
            </a:r>
            <a:r>
              <a:rPr lang="en-US" b="1" i="1" dirty="0" smtClean="0"/>
              <a:t>Objective</a:t>
            </a:r>
            <a:r>
              <a:rPr lang="en-US" b="1" dirty="0" smtClean="0"/>
              <a:t>: ABCD</a:t>
            </a:r>
            <a:endParaRPr lang="en-US" b="1" dirty="0"/>
          </a:p>
        </p:txBody>
      </p:sp>
      <p:sp>
        <p:nvSpPr>
          <p:cNvPr id="3" name="Content Placeholder 2"/>
          <p:cNvSpPr>
            <a:spLocks noGrp="1"/>
          </p:cNvSpPr>
          <p:nvPr>
            <p:ph idx="1"/>
          </p:nvPr>
        </p:nvSpPr>
        <p:spPr/>
        <p:txBody>
          <a:bodyPr/>
          <a:lstStyle/>
          <a:p>
            <a:pPr marL="514350" indent="-514350">
              <a:buFont typeface="+mj-lt"/>
              <a:buAutoNum type="alphaUcPeriod"/>
            </a:pPr>
            <a:r>
              <a:rPr lang="en-US" sz="2400" b="1" dirty="0" smtClean="0">
                <a:solidFill>
                  <a:schemeClr val="accent1">
                    <a:lumMod val="75000"/>
                  </a:schemeClr>
                </a:solidFill>
              </a:rPr>
              <a:t>A</a:t>
            </a:r>
            <a:r>
              <a:rPr lang="en-US" sz="2400" dirty="0" smtClean="0"/>
              <a:t>udience : students, residents, colleagues</a:t>
            </a:r>
          </a:p>
          <a:p>
            <a:pPr marL="514350" indent="-514350">
              <a:buFont typeface="+mj-lt"/>
              <a:buAutoNum type="alphaUcPeriod"/>
            </a:pPr>
            <a:r>
              <a:rPr lang="en-US" sz="2400" b="1" dirty="0" smtClean="0">
                <a:solidFill>
                  <a:schemeClr val="accent1">
                    <a:lumMod val="75000"/>
                  </a:schemeClr>
                </a:solidFill>
              </a:rPr>
              <a:t>B</a:t>
            </a:r>
            <a:r>
              <a:rPr lang="en-US" sz="2400" dirty="0" smtClean="0"/>
              <a:t>ehavior : verb </a:t>
            </a:r>
          </a:p>
          <a:p>
            <a:pPr marL="514350" indent="-514350">
              <a:buFont typeface="+mj-lt"/>
              <a:buAutoNum type="alphaUcPeriod"/>
            </a:pPr>
            <a:r>
              <a:rPr lang="en-US" sz="2400" b="1" dirty="0" smtClean="0">
                <a:solidFill>
                  <a:schemeClr val="accent1">
                    <a:lumMod val="75000"/>
                  </a:schemeClr>
                </a:solidFill>
              </a:rPr>
              <a:t>C</a:t>
            </a:r>
            <a:r>
              <a:rPr lang="en-US" sz="2400" dirty="0" smtClean="0"/>
              <a:t>ondition : in class, in seminar, online</a:t>
            </a:r>
          </a:p>
          <a:p>
            <a:pPr marL="514350" indent="-514350">
              <a:buFont typeface="+mj-lt"/>
              <a:buAutoNum type="alphaUcPeriod"/>
            </a:pPr>
            <a:r>
              <a:rPr lang="en-US" sz="2400" b="1" dirty="0" smtClean="0">
                <a:solidFill>
                  <a:schemeClr val="accent1">
                    <a:lumMod val="75000"/>
                  </a:schemeClr>
                </a:solidFill>
              </a:rPr>
              <a:t>D</a:t>
            </a:r>
            <a:r>
              <a:rPr lang="en-US" sz="2400" dirty="0" smtClean="0"/>
              <a:t>egree: to what degree do we expect them to retain information or perform a skill </a:t>
            </a:r>
            <a:r>
              <a:rPr lang="en-US" dirty="0" smtClean="0"/>
              <a:t>….</a:t>
            </a:r>
            <a:endParaRPr lang="en-US" dirty="0"/>
          </a:p>
        </p:txBody>
      </p:sp>
      <p:sp>
        <p:nvSpPr>
          <p:cNvPr id="4" name="TextBox 3"/>
          <p:cNvSpPr txBox="1"/>
          <p:nvPr/>
        </p:nvSpPr>
        <p:spPr>
          <a:xfrm>
            <a:off x="460841" y="5943600"/>
            <a:ext cx="8454559" cy="307777"/>
          </a:xfrm>
          <a:prstGeom prst="rect">
            <a:avLst/>
          </a:prstGeom>
          <a:noFill/>
        </p:spPr>
        <p:txBody>
          <a:bodyPr wrap="none" rtlCol="0">
            <a:spAutoFit/>
          </a:bodyPr>
          <a:lstStyle/>
          <a:p>
            <a:r>
              <a:rPr lang="en-US" sz="1400" dirty="0" smtClean="0"/>
              <a:t>http://www.bu.edu/cms/www.bumc.bu.edu/fd/files/PDF/WritingLearningObjectivesWebFD.pdf</a:t>
            </a:r>
            <a:endParaRPr 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Blooms taxonomy revised by Anderson and Krathwohl 2001 :cognitive domain</a:t>
            </a:r>
            <a:endParaRPr lang="en-US" dirty="0"/>
          </a:p>
        </p:txBody>
      </p:sp>
      <p:sp>
        <p:nvSpPr>
          <p:cNvPr id="6" name="TextBox 5"/>
          <p:cNvSpPr txBox="1"/>
          <p:nvPr/>
        </p:nvSpPr>
        <p:spPr>
          <a:xfrm>
            <a:off x="2377112" y="6172200"/>
            <a:ext cx="5166688" cy="369332"/>
          </a:xfrm>
          <a:prstGeom prst="rect">
            <a:avLst/>
          </a:prstGeom>
          <a:noFill/>
        </p:spPr>
        <p:txBody>
          <a:bodyPr wrap="square" rtlCol="0">
            <a:spAutoFit/>
          </a:bodyPr>
          <a:lstStyle/>
          <a:p>
            <a:r>
              <a:rPr lang="en-US" sz="1800" kern="1200" dirty="0" smtClean="0">
                <a:solidFill>
                  <a:schemeClr val="tx1"/>
                </a:solidFill>
                <a:latin typeface="+mn-lt"/>
                <a:ea typeface="+mn-ea"/>
                <a:cs typeface="+mn-cs"/>
              </a:rPr>
              <a:t>See handout with list of suggested verbs.</a:t>
            </a:r>
            <a:endParaRPr lang="en-US" sz="1800" kern="1200" dirty="0">
              <a:solidFill>
                <a:schemeClr val="tx1"/>
              </a:solidFill>
              <a:latin typeface="+mn-lt"/>
              <a:ea typeface="+mn-ea"/>
              <a:cs typeface="+mn-cs"/>
            </a:endParaRPr>
          </a:p>
        </p:txBody>
      </p:sp>
      <p:pic>
        <p:nvPicPr>
          <p:cNvPr id="2050" name="Picture 2" descr="http://blogs.itap.purdue.edu/learning/files/2012/05/cognitivedomain.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05001" y="2362199"/>
            <a:ext cx="5090488" cy="390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228600"/>
            <a:ext cx="7315200" cy="1331913"/>
          </a:xfrm>
        </p:spPr>
        <p:txBody>
          <a:bodyPr>
            <a:normAutofit/>
          </a:bodyPr>
          <a:lstStyle/>
          <a:p>
            <a:r>
              <a:rPr lang="en-US" sz="2800" dirty="0" smtClean="0"/>
              <a:t>Examples of Assessment Vocabulary Based on Bloom's Taxonomy</a:t>
            </a:r>
            <a:endParaRPr lang="en-US" sz="2800"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935588653"/>
              </p:ext>
            </p:extLst>
          </p:nvPr>
        </p:nvGraphicFramePr>
        <p:xfrm>
          <a:off x="304801" y="1371600"/>
          <a:ext cx="8610599" cy="5135880"/>
        </p:xfrm>
        <a:graphic>
          <a:graphicData uri="http://schemas.openxmlformats.org/drawingml/2006/table">
            <a:tbl>
              <a:tblPr firstRow="1" bandRow="1">
                <a:tableStyleId>{5C22544A-7EE6-4342-B048-85BDC9FD1C3A}</a:tableStyleId>
              </a:tblPr>
              <a:tblGrid>
                <a:gridCol w="1603935"/>
                <a:gridCol w="3376705"/>
                <a:gridCol w="3629959"/>
              </a:tblGrid>
              <a:tr h="604293">
                <a:tc>
                  <a:txBody>
                    <a:bodyPr/>
                    <a:lstStyle/>
                    <a:p>
                      <a:pPr algn="ctr"/>
                      <a:r>
                        <a:rPr lang="en-US" b="1" dirty="0"/>
                        <a:t>COGNITIVE DOMAIN</a:t>
                      </a:r>
                      <a:endParaRPr lang="en-US" dirty="0"/>
                    </a:p>
                  </a:txBody>
                  <a:tcPr marL="38100" marR="38100" marT="38100" marB="38100" anchor="ctr"/>
                </a:tc>
                <a:tc>
                  <a:txBody>
                    <a:bodyPr/>
                    <a:lstStyle/>
                    <a:p>
                      <a:pPr algn="ctr"/>
                      <a:r>
                        <a:rPr lang="en-US" b="1" dirty="0"/>
                        <a:t>DESCRIPTIVE VERBS</a:t>
                      </a:r>
                      <a:endParaRPr lang="en-US" dirty="0"/>
                    </a:p>
                  </a:txBody>
                  <a:tcPr marL="38100" marR="38100" marT="38100" marB="38100" anchor="ctr"/>
                </a:tc>
                <a:tc>
                  <a:txBody>
                    <a:bodyPr/>
                    <a:lstStyle/>
                    <a:p>
                      <a:pPr algn="ctr"/>
                      <a:r>
                        <a:rPr lang="en-US" b="1" dirty="0"/>
                        <a:t>ASSESSMENT WORDS/PHRASES</a:t>
                      </a:r>
                      <a:endParaRPr lang="en-US" dirty="0"/>
                    </a:p>
                  </a:txBody>
                  <a:tcPr marL="38100" marR="38100" marT="38100" marB="38100" anchor="ctr"/>
                </a:tc>
              </a:tr>
              <a:tr h="694446">
                <a:tc>
                  <a:txBody>
                    <a:bodyPr/>
                    <a:lstStyle/>
                    <a:p>
                      <a:r>
                        <a:rPr lang="en-US" sz="1200" b="1" dirty="0"/>
                        <a:t>Knowledge</a:t>
                      </a:r>
                      <a:endParaRPr lang="en-US" sz="1200" dirty="0"/>
                    </a:p>
                  </a:txBody>
                  <a:tcPr marL="38100" marR="38100" marT="38100" marB="38100"/>
                </a:tc>
                <a:tc>
                  <a:txBody>
                    <a:bodyPr/>
                    <a:lstStyle/>
                    <a:p>
                      <a:r>
                        <a:rPr lang="en-US" sz="1400" dirty="0"/>
                        <a:t>List, Describe, Catalog, Itemize, Define, Classify, Organize, Identify, Name, Show, Indicate, Explain, Read</a:t>
                      </a:r>
                    </a:p>
                  </a:txBody>
                  <a:tcPr marL="38100" marR="38100" marT="38100" marB="38100"/>
                </a:tc>
                <a:tc>
                  <a:txBody>
                    <a:bodyPr/>
                    <a:lstStyle/>
                    <a:p>
                      <a:r>
                        <a:rPr lang="en-US" sz="1400" dirty="0"/>
                        <a:t>Who, What, Where, When, Why, How, How much, Which one, Describe..., Select....</a:t>
                      </a:r>
                    </a:p>
                  </a:txBody>
                  <a:tcPr marL="38100" marR="38100" marT="38100" marB="38100"/>
                </a:tc>
              </a:tr>
              <a:tr h="901302">
                <a:tc>
                  <a:txBody>
                    <a:bodyPr/>
                    <a:lstStyle/>
                    <a:p>
                      <a:r>
                        <a:rPr lang="en-US" sz="1200" b="1" dirty="0"/>
                        <a:t>Comprehension</a:t>
                      </a:r>
                      <a:endParaRPr lang="en-US" sz="1200" dirty="0"/>
                    </a:p>
                  </a:txBody>
                  <a:tcPr marL="38100" marR="38100" marT="38100" marB="38100"/>
                </a:tc>
                <a:tc>
                  <a:txBody>
                    <a:bodyPr/>
                    <a:lstStyle/>
                    <a:p>
                      <a:r>
                        <a:rPr lang="en-US" sz="1400" dirty="0"/>
                        <a:t>Change, Infer, Outline, Propose, Replace, Modify, Summarize, Alter, Vary, Condense, Explain</a:t>
                      </a:r>
                    </a:p>
                  </a:txBody>
                  <a:tcPr marL="38100" marR="38100" marT="38100" marB="38100"/>
                </a:tc>
                <a:tc>
                  <a:txBody>
                    <a:bodyPr/>
                    <a:lstStyle/>
                    <a:p>
                      <a:r>
                        <a:rPr lang="en-US" sz="1400" dirty="0"/>
                        <a:t>Which facts/opinions?; What does this mean?; Outline the information in...; Restate in your own words...; Explain what is happening...; Summarize...</a:t>
                      </a:r>
                    </a:p>
                  </a:txBody>
                  <a:tcPr marL="38100" marR="38100" marT="38100" marB="38100"/>
                </a:tc>
              </a:tr>
              <a:tr h="694446">
                <a:tc>
                  <a:txBody>
                    <a:bodyPr/>
                    <a:lstStyle/>
                    <a:p>
                      <a:r>
                        <a:rPr lang="en-US" sz="1200" b="1" dirty="0"/>
                        <a:t>Application</a:t>
                      </a:r>
                      <a:endParaRPr lang="en-US" sz="1200" dirty="0"/>
                    </a:p>
                  </a:txBody>
                  <a:tcPr marL="38100" marR="38100" marT="38100" marB="38100"/>
                </a:tc>
                <a:tc>
                  <a:txBody>
                    <a:bodyPr/>
                    <a:lstStyle/>
                    <a:p>
                      <a:r>
                        <a:rPr lang="en-US" sz="1400" dirty="0"/>
                        <a:t>Solve, Predict, Explain, Diagnose, Estimate, Plan, Project, Judge</a:t>
                      </a:r>
                    </a:p>
                  </a:txBody>
                  <a:tcPr marL="38100" marR="38100" marT="38100" marB="38100"/>
                </a:tc>
                <a:tc>
                  <a:txBody>
                    <a:bodyPr/>
                    <a:lstStyle/>
                    <a:p>
                      <a:r>
                        <a:rPr lang="en-US" sz="1400" dirty="0"/>
                        <a:t>What would happen if...; Explain the effects of...; What and how much would change...</a:t>
                      </a:r>
                    </a:p>
                  </a:txBody>
                  <a:tcPr marL="38100" marR="38100" marT="38100" marB="38100"/>
                </a:tc>
              </a:tr>
              <a:tr h="901302">
                <a:tc>
                  <a:txBody>
                    <a:bodyPr/>
                    <a:lstStyle/>
                    <a:p>
                      <a:r>
                        <a:rPr lang="en-US" sz="1200" b="1" dirty="0"/>
                        <a:t>Analysis</a:t>
                      </a:r>
                      <a:endParaRPr lang="en-US" sz="1200" dirty="0"/>
                    </a:p>
                  </a:txBody>
                  <a:tcPr marL="38100" marR="38100" marT="38100" marB="38100"/>
                </a:tc>
                <a:tc>
                  <a:txBody>
                    <a:bodyPr/>
                    <a:lstStyle/>
                    <a:p>
                      <a:r>
                        <a:rPr lang="en-US" sz="1400" dirty="0"/>
                        <a:t>Examine, Compare, Contrast, Identify, Equate, Rank, Deduce</a:t>
                      </a:r>
                    </a:p>
                  </a:txBody>
                  <a:tcPr marL="38100" marR="38100" marT="38100" marB="38100"/>
                </a:tc>
                <a:tc>
                  <a:txBody>
                    <a:bodyPr/>
                    <a:lstStyle/>
                    <a:p>
                      <a:r>
                        <a:rPr lang="en-US" sz="1400" dirty="0"/>
                        <a:t>What conclusions can be drawn from...; What is the theme or main idea?; What is the relationship...; Which are the most important ideas?; What is the motive of...</a:t>
                      </a:r>
                    </a:p>
                  </a:txBody>
                  <a:tcPr marL="38100" marR="38100" marT="38100" marB="38100"/>
                </a:tc>
              </a:tr>
              <a:tr h="487589">
                <a:tc>
                  <a:txBody>
                    <a:bodyPr/>
                    <a:lstStyle/>
                    <a:p>
                      <a:r>
                        <a:rPr lang="en-US" sz="1200" b="1" dirty="0"/>
                        <a:t>Synthesis</a:t>
                      </a:r>
                      <a:endParaRPr lang="en-US" sz="1200" dirty="0"/>
                    </a:p>
                  </a:txBody>
                  <a:tcPr marL="38100" marR="38100" marT="38100" marB="38100"/>
                </a:tc>
                <a:tc>
                  <a:txBody>
                    <a:bodyPr/>
                    <a:lstStyle/>
                    <a:p>
                      <a:r>
                        <a:rPr lang="en-US" sz="1400" dirty="0"/>
                        <a:t>Create, Brainstorm, Predict, Plan, Design, Set up, Imagine</a:t>
                      </a:r>
                    </a:p>
                  </a:txBody>
                  <a:tcPr marL="38100" marR="38100" marT="38100" marB="38100"/>
                </a:tc>
                <a:tc>
                  <a:txBody>
                    <a:bodyPr/>
                    <a:lstStyle/>
                    <a:p>
                      <a:r>
                        <a:rPr lang="en-US" sz="1400" dirty="0"/>
                        <a:t>Make up, Choose, Create, Design, Plan</a:t>
                      </a:r>
                    </a:p>
                  </a:txBody>
                  <a:tcPr marL="38100" marR="38100" marT="38100" marB="38100"/>
                </a:tc>
              </a:tr>
              <a:tr h="694446">
                <a:tc>
                  <a:txBody>
                    <a:bodyPr/>
                    <a:lstStyle/>
                    <a:p>
                      <a:pPr algn="l"/>
                      <a:r>
                        <a:rPr lang="en-US" sz="1200" b="1" dirty="0"/>
                        <a:t>Evaluation</a:t>
                      </a:r>
                      <a:endParaRPr lang="en-US" sz="1200" dirty="0"/>
                    </a:p>
                  </a:txBody>
                  <a:tcPr marL="38100" marR="38100" marT="38100" marB="38100"/>
                </a:tc>
                <a:tc>
                  <a:txBody>
                    <a:bodyPr/>
                    <a:lstStyle/>
                    <a:p>
                      <a:r>
                        <a:rPr lang="en-US" sz="1400" dirty="0"/>
                        <a:t>Judge, Rank, Determine, Critique, Defend, Conclude</a:t>
                      </a:r>
                    </a:p>
                  </a:txBody>
                  <a:tcPr marL="38100" marR="38100" marT="38100" marB="38100"/>
                </a:tc>
                <a:tc>
                  <a:txBody>
                    <a:bodyPr/>
                    <a:lstStyle/>
                    <a:p>
                      <a:r>
                        <a:rPr lang="en-US" sz="1400" dirty="0"/>
                        <a:t>Which is more </a:t>
                      </a:r>
                      <a:r>
                        <a:rPr lang="en-US" sz="1400" dirty="0" smtClean="0"/>
                        <a:t>important,</a:t>
                      </a:r>
                      <a:r>
                        <a:rPr lang="en-US" sz="1400" baseline="0" dirty="0" smtClean="0"/>
                        <a:t> </a:t>
                      </a:r>
                      <a:r>
                        <a:rPr lang="en-US" sz="1400" dirty="0" smtClean="0"/>
                        <a:t>moral,</a:t>
                      </a:r>
                      <a:r>
                        <a:rPr lang="en-US" sz="1400" baseline="0" dirty="0" smtClean="0"/>
                        <a:t> </a:t>
                      </a:r>
                      <a:r>
                        <a:rPr lang="en-US" sz="1400" dirty="0" smtClean="0"/>
                        <a:t>logical,</a:t>
                      </a:r>
                      <a:r>
                        <a:rPr lang="en-US" sz="1400" baseline="0" dirty="0" smtClean="0"/>
                        <a:t> </a:t>
                      </a:r>
                      <a:r>
                        <a:rPr lang="en-US" sz="1400" dirty="0" smtClean="0"/>
                        <a:t>appropriate,</a:t>
                      </a:r>
                      <a:r>
                        <a:rPr lang="en-US" sz="1400" baseline="0" dirty="0" smtClean="0"/>
                        <a:t> </a:t>
                      </a:r>
                      <a:r>
                        <a:rPr lang="en-US" sz="1400" dirty="0" smtClean="0"/>
                        <a:t>valid; </a:t>
                      </a:r>
                      <a:r>
                        <a:rPr lang="en-US" sz="1400" dirty="0"/>
                        <a:t>Compare and contrast...; Critique...</a:t>
                      </a:r>
                    </a:p>
                  </a:txBody>
                  <a:tcPr marL="38100" marR="38100" marT="38100" marB="38100"/>
                </a:tc>
              </a:tr>
            </a:tbl>
          </a:graphicData>
        </a:graphic>
      </p:graphicFrame>
      <p:sp>
        <p:nvSpPr>
          <p:cNvPr id="4" name="TextBox 3"/>
          <p:cNvSpPr txBox="1"/>
          <p:nvPr/>
        </p:nvSpPr>
        <p:spPr>
          <a:xfrm>
            <a:off x="1752600" y="6501825"/>
            <a:ext cx="5943422" cy="584775"/>
          </a:xfrm>
          <a:prstGeom prst="rect">
            <a:avLst/>
          </a:prstGeom>
          <a:noFill/>
        </p:spPr>
        <p:txBody>
          <a:bodyPr wrap="square" rtlCol="0">
            <a:spAutoFit/>
          </a:bodyPr>
          <a:lstStyle/>
          <a:p>
            <a:r>
              <a:rPr lang="en-US" sz="1400" dirty="0" smtClean="0">
                <a:hlinkClick r:id="rId3"/>
              </a:rPr>
              <a:t>http://www.warrenlocal.k12.oh.us/whs/literacy/BloomVocab.htm</a:t>
            </a:r>
            <a:endParaRPr lang="en-US" sz="1400"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the end of this presentation the participants:</a:t>
            </a:r>
            <a:endParaRPr lang="en-US" dirty="0"/>
          </a:p>
        </p:txBody>
      </p:sp>
      <p:sp>
        <p:nvSpPr>
          <p:cNvPr id="3" name="Content Placeholder 2"/>
          <p:cNvSpPr>
            <a:spLocks noGrp="1"/>
          </p:cNvSpPr>
          <p:nvPr>
            <p:ph idx="1"/>
          </p:nvPr>
        </p:nvSpPr>
        <p:spPr/>
        <p:txBody>
          <a:bodyPr>
            <a:normAutofit fontScale="92500"/>
          </a:bodyPr>
          <a:lstStyle/>
          <a:p>
            <a:r>
              <a:rPr lang="en-US" dirty="0"/>
              <a:t>W</a:t>
            </a:r>
            <a:r>
              <a:rPr lang="en-US" dirty="0" smtClean="0"/>
              <a:t>ill be able to </a:t>
            </a:r>
            <a:r>
              <a:rPr lang="en-US" dirty="0" smtClean="0">
                <a:solidFill>
                  <a:srgbClr val="FF0000"/>
                </a:solidFill>
              </a:rPr>
              <a:t>define</a:t>
            </a:r>
            <a:r>
              <a:rPr lang="en-US" dirty="0" smtClean="0"/>
              <a:t> Competency Based Education</a:t>
            </a:r>
          </a:p>
          <a:p>
            <a:r>
              <a:rPr lang="en-US" dirty="0" smtClean="0"/>
              <a:t>Will be able to </a:t>
            </a:r>
            <a:r>
              <a:rPr lang="en-US" dirty="0" smtClean="0">
                <a:solidFill>
                  <a:srgbClr val="FF0000"/>
                </a:solidFill>
              </a:rPr>
              <a:t>describe</a:t>
            </a:r>
            <a:r>
              <a:rPr lang="en-US" dirty="0" smtClean="0"/>
              <a:t> </a:t>
            </a:r>
            <a:r>
              <a:rPr lang="en-US" dirty="0"/>
              <a:t>the different levels of learning in the cognitive doma</a:t>
            </a:r>
            <a:r>
              <a:rPr lang="en-US" sz="1600" dirty="0"/>
              <a:t>i</a:t>
            </a:r>
            <a:r>
              <a:rPr lang="en-US" dirty="0"/>
              <a:t>n</a:t>
            </a:r>
            <a:r>
              <a:rPr lang="en-US" sz="2000" dirty="0"/>
              <a:t>.</a:t>
            </a:r>
          </a:p>
          <a:p>
            <a:r>
              <a:rPr lang="en-US" dirty="0" smtClean="0"/>
              <a:t>Will </a:t>
            </a:r>
            <a:r>
              <a:rPr lang="en-US" dirty="0"/>
              <a:t>be able to </a:t>
            </a:r>
            <a:r>
              <a:rPr lang="en-US" dirty="0">
                <a:solidFill>
                  <a:srgbClr val="FF0000"/>
                </a:solidFill>
              </a:rPr>
              <a:t>apply </a:t>
            </a:r>
            <a:r>
              <a:rPr lang="en-US" dirty="0"/>
              <a:t>Bloom’s Taxonomy in a </a:t>
            </a:r>
            <a:r>
              <a:rPr lang="en-US" dirty="0" smtClean="0"/>
              <a:t>syllabus</a:t>
            </a:r>
          </a:p>
          <a:p>
            <a:r>
              <a:rPr lang="en-US" dirty="0" smtClean="0"/>
              <a:t>Will be </a:t>
            </a:r>
            <a:r>
              <a:rPr lang="en-US" dirty="0"/>
              <a:t>able </a:t>
            </a:r>
            <a:r>
              <a:rPr lang="en-US" dirty="0" smtClean="0"/>
              <a:t>to </a:t>
            </a:r>
            <a:r>
              <a:rPr lang="en-US" dirty="0" smtClean="0">
                <a:solidFill>
                  <a:srgbClr val="FF0000"/>
                </a:solidFill>
              </a:rPr>
              <a:t>differentiate</a:t>
            </a:r>
            <a:r>
              <a:rPr lang="en-US" dirty="0" smtClean="0"/>
              <a:t> between formative and summative evaluation </a:t>
            </a:r>
          </a:p>
          <a:p>
            <a:r>
              <a:rPr lang="en-US" dirty="0" smtClean="0"/>
              <a:t>Will be able to </a:t>
            </a:r>
            <a:r>
              <a:rPr lang="en-US" dirty="0" smtClean="0">
                <a:solidFill>
                  <a:srgbClr val="FF0000"/>
                </a:solidFill>
              </a:rPr>
              <a:t>write</a:t>
            </a:r>
            <a:r>
              <a:rPr lang="en-US" dirty="0" smtClean="0"/>
              <a:t> a syllabus for a lecture/course</a:t>
            </a:r>
          </a:p>
          <a:p>
            <a:r>
              <a:rPr lang="en-US" dirty="0" smtClean="0"/>
              <a:t>Will be able to </a:t>
            </a:r>
            <a:r>
              <a:rPr lang="en-US" dirty="0" smtClean="0">
                <a:solidFill>
                  <a:srgbClr val="FF0000"/>
                </a:solidFill>
              </a:rPr>
              <a:t>design</a:t>
            </a:r>
            <a:r>
              <a:rPr lang="en-US" dirty="0" smtClean="0"/>
              <a:t> a rubric</a:t>
            </a:r>
          </a:p>
          <a:p>
            <a:r>
              <a:rPr lang="en-US" dirty="0" smtClean="0"/>
              <a:t>Will be able to </a:t>
            </a:r>
            <a:r>
              <a:rPr lang="en-US" dirty="0" smtClean="0">
                <a:solidFill>
                  <a:srgbClr val="FF0000"/>
                </a:solidFill>
              </a:rPr>
              <a:t>evaluate</a:t>
            </a:r>
            <a:r>
              <a:rPr lang="en-US" dirty="0" smtClean="0"/>
              <a:t> a colleagues learning objectives.</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1900657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371600"/>
            <a:ext cx="2971800" cy="1495588"/>
          </a:xfrm>
        </p:spPr>
        <p:txBody>
          <a:bodyPr/>
          <a:lstStyle/>
          <a:p>
            <a:r>
              <a:rPr lang="en-US" sz="3600" b="1" dirty="0" smtClean="0"/>
              <a:t>Assessment</a:t>
            </a:r>
            <a:endParaRPr lang="en-US" sz="3600" b="1" dirty="0"/>
          </a:p>
        </p:txBody>
      </p:sp>
      <p:sp>
        <p:nvSpPr>
          <p:cNvPr id="5" name="Content Placeholder 4"/>
          <p:cNvSpPr>
            <a:spLocks noGrp="1"/>
          </p:cNvSpPr>
          <p:nvPr>
            <p:ph idx="1"/>
          </p:nvPr>
        </p:nvSpPr>
        <p:spPr/>
        <p:txBody>
          <a:bodyPr/>
          <a:lstStyle/>
          <a:p>
            <a:endParaRPr lang="en-US" dirty="0"/>
          </a:p>
        </p:txBody>
      </p:sp>
      <p:sp>
        <p:nvSpPr>
          <p:cNvPr id="6" name="Text Placeholder 5"/>
          <p:cNvSpPr>
            <a:spLocks noGrp="1"/>
          </p:cNvSpPr>
          <p:nvPr>
            <p:ph type="body" sz="half" idx="2"/>
          </p:nvPr>
        </p:nvSpPr>
        <p:spPr/>
        <p:txBody>
          <a:bodyPr/>
          <a:lstStyle/>
          <a:p>
            <a:r>
              <a:rPr lang="en-US" dirty="0" smtClean="0">
                <a:solidFill>
                  <a:schemeClr val="bg1"/>
                </a:solidFill>
              </a:rPr>
              <a:t>What multiple measures will we be using to assess our students’ performance? </a:t>
            </a:r>
            <a:endParaRPr lang="en-US"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838200"/>
            <a:ext cx="3048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886200"/>
            <a:ext cx="4248150" cy="2781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5258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Formative Evaluation</a:t>
            </a:r>
            <a:endParaRPr lang="en-US" b="1" dirty="0"/>
          </a:p>
        </p:txBody>
      </p:sp>
      <p:sp>
        <p:nvSpPr>
          <p:cNvPr id="3" name="Content Placeholder 2"/>
          <p:cNvSpPr>
            <a:spLocks noGrp="1"/>
          </p:cNvSpPr>
          <p:nvPr>
            <p:ph idx="1"/>
          </p:nvPr>
        </p:nvSpPr>
        <p:spPr/>
        <p:txBody>
          <a:bodyPr/>
          <a:lstStyle/>
          <a:p>
            <a:r>
              <a:rPr lang="en-US" dirty="0" smtClean="0"/>
              <a:t>Ongoing assessments or reviews of a student’s performance that take place in the classroom, the lab or the clinic</a:t>
            </a:r>
          </a:p>
          <a:p>
            <a:r>
              <a:rPr lang="en-US" dirty="0" smtClean="0"/>
              <a:t>Some advocate for frequent short tests</a:t>
            </a:r>
          </a:p>
          <a:p>
            <a:r>
              <a:rPr lang="en-US" dirty="0" smtClean="0"/>
              <a:t>It is immediate (we start with the positive)</a:t>
            </a:r>
          </a:p>
          <a:p>
            <a:r>
              <a:rPr lang="en-US" dirty="0" smtClean="0"/>
              <a:t>Students can monitor their progress</a:t>
            </a:r>
          </a:p>
          <a:p>
            <a:r>
              <a:rPr lang="en-US" dirty="0" smtClean="0"/>
              <a:t>We use it to improve instructional methods</a:t>
            </a:r>
          </a:p>
          <a:p>
            <a:r>
              <a:rPr lang="en-US" dirty="0" smtClean="0"/>
              <a:t>It is often ungraded ( in the dental school)</a:t>
            </a:r>
          </a:p>
          <a:p>
            <a:endParaRPr lang="en-US" dirty="0"/>
          </a:p>
        </p:txBody>
      </p:sp>
      <p:sp>
        <p:nvSpPr>
          <p:cNvPr id="4" name="Footer Placeholder 3"/>
          <p:cNvSpPr>
            <a:spLocks noGrp="1"/>
          </p:cNvSpPr>
          <p:nvPr>
            <p:ph type="ftr" sz="quarter" idx="11"/>
          </p:nvPr>
        </p:nvSpPr>
        <p:spPr>
          <a:xfrm>
            <a:off x="2590800" y="5867400"/>
            <a:ext cx="3810000" cy="457200"/>
          </a:xfrm>
        </p:spPr>
        <p:txBody>
          <a:bodyPr/>
          <a:lstStyle/>
          <a:p>
            <a:r>
              <a:rPr lang="en-US" dirty="0" smtClean="0"/>
              <a:t>http://fcit.usf.edu/assessment/basic/basica.html</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Skills Test</a:t>
            </a:r>
            <a:endParaRPr lang="en-US" b="1" dirty="0"/>
          </a:p>
        </p:txBody>
      </p:sp>
      <p:sp>
        <p:nvSpPr>
          <p:cNvPr id="3" name="Content Placeholder 2"/>
          <p:cNvSpPr>
            <a:spLocks noGrp="1"/>
          </p:cNvSpPr>
          <p:nvPr>
            <p:ph idx="1"/>
          </p:nvPr>
        </p:nvSpPr>
        <p:spPr>
          <a:xfrm>
            <a:off x="609600" y="2286000"/>
            <a:ext cx="4876800" cy="3733800"/>
          </a:xfrm>
        </p:spPr>
        <p:txBody>
          <a:bodyPr>
            <a:normAutofit/>
          </a:bodyPr>
          <a:lstStyle/>
          <a:p>
            <a:r>
              <a:rPr lang="en-US" sz="2000" dirty="0" smtClean="0"/>
              <a:t>Evaluates a specific skill</a:t>
            </a:r>
          </a:p>
          <a:p>
            <a:r>
              <a:rPr lang="en-US" sz="2000" dirty="0" smtClean="0"/>
              <a:t>e.g. evaluates a person’s ability to draw blood, prepare a tooth for a crown, perform an interview , give a presentation</a:t>
            </a:r>
          </a:p>
          <a:p>
            <a:r>
              <a:rPr lang="en-US" sz="2000" dirty="0" smtClean="0"/>
              <a:t>They are not competency tests or summative evaluations when they stand alone.</a:t>
            </a:r>
          </a:p>
        </p:txBody>
      </p:sp>
      <p:pic>
        <p:nvPicPr>
          <p:cNvPr id="4" name="Picture 3" descr="IMG_0264.JPG"/>
          <p:cNvPicPr>
            <a:picLocks noChangeAspect="1"/>
          </p:cNvPicPr>
          <p:nvPr/>
        </p:nvPicPr>
        <p:blipFill>
          <a:blip r:embed="rId2" cstate="print"/>
          <a:stretch>
            <a:fillRect/>
          </a:stretch>
        </p:blipFill>
        <p:spPr>
          <a:xfrm>
            <a:off x="5486400" y="4038600"/>
            <a:ext cx="3276600" cy="245745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Summative Evaluation</a:t>
            </a:r>
            <a:endParaRPr lang="en-US" b="1" dirty="0"/>
          </a:p>
        </p:txBody>
      </p:sp>
      <p:sp>
        <p:nvSpPr>
          <p:cNvPr id="3" name="Content Placeholder 2"/>
          <p:cNvSpPr>
            <a:spLocks noGrp="1"/>
          </p:cNvSpPr>
          <p:nvPr>
            <p:ph idx="1"/>
          </p:nvPr>
        </p:nvSpPr>
        <p:spPr>
          <a:xfrm>
            <a:off x="381000" y="2590800"/>
            <a:ext cx="4896993" cy="3454400"/>
          </a:xfrm>
        </p:spPr>
        <p:txBody>
          <a:bodyPr/>
          <a:lstStyle/>
          <a:p>
            <a:r>
              <a:rPr lang="en-US" dirty="0" smtClean="0"/>
              <a:t>Used to make a judgment of a student’s  competency at the end of the course</a:t>
            </a:r>
          </a:p>
          <a:p>
            <a:r>
              <a:rPr lang="en-US" dirty="0" smtClean="0"/>
              <a:t>A Final exam</a:t>
            </a:r>
          </a:p>
          <a:p>
            <a:r>
              <a:rPr lang="en-US" dirty="0" smtClean="0"/>
              <a:t>Case based questions/papers</a:t>
            </a:r>
          </a:p>
          <a:p>
            <a:r>
              <a:rPr lang="en-US" dirty="0" smtClean="0"/>
              <a:t>Portfolios</a:t>
            </a:r>
          </a:p>
          <a:p>
            <a:r>
              <a:rPr lang="en-US" dirty="0" smtClean="0"/>
              <a:t>Licensing exams</a:t>
            </a:r>
          </a:p>
          <a:p>
            <a:r>
              <a:rPr lang="en-US" dirty="0" smtClean="0"/>
              <a:t>Uses multiple measures.</a:t>
            </a:r>
          </a:p>
          <a:p>
            <a:pPr>
              <a:buNone/>
            </a:pPr>
            <a:endParaRPr lang="en-US" dirty="0" smtClean="0"/>
          </a:p>
          <a:p>
            <a:endParaRPr lang="en-US" dirty="0" smtClean="0"/>
          </a:p>
          <a:p>
            <a:endParaRPr lang="en-US" dirty="0"/>
          </a:p>
        </p:txBody>
      </p:sp>
      <p:pic>
        <p:nvPicPr>
          <p:cNvPr id="5" name="Picture 4" descr="cartoon.jpg"/>
          <p:cNvPicPr>
            <a:picLocks noChangeAspect="1"/>
          </p:cNvPicPr>
          <p:nvPr/>
        </p:nvPicPr>
        <p:blipFill>
          <a:blip r:embed="rId2" cstate="print"/>
          <a:stretch>
            <a:fillRect/>
          </a:stretch>
        </p:blipFill>
        <p:spPr>
          <a:xfrm>
            <a:off x="5277993" y="2756136"/>
            <a:ext cx="3866007" cy="41018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Eportfolios to Make Learning Visible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Students of the Facebook and Twitter generation  know what it means to share ideas and reflections</a:t>
            </a:r>
          </a:p>
          <a:p>
            <a:r>
              <a:rPr lang="en-US" dirty="0" smtClean="0"/>
              <a:t>Multimedia</a:t>
            </a:r>
          </a:p>
          <a:p>
            <a:r>
              <a:rPr lang="en-US" dirty="0" smtClean="0"/>
              <a:t>Access can be limited to the teacher, group mates, class or even go public to be used for job interviews</a:t>
            </a:r>
          </a:p>
          <a:p>
            <a:r>
              <a:rPr lang="en-US" dirty="0" smtClean="0"/>
              <a:t>Submissions, comments, directions, evaluations can occur on the web site and made visible to the parties involved</a:t>
            </a:r>
          </a:p>
          <a:p>
            <a:r>
              <a:rPr lang="en-US" dirty="0" smtClean="0"/>
              <a:t>Teaching portfolios make visible the reflection and teaching philosophies of the instructor along with the evidence of  their work and their students progress towards competency </a:t>
            </a:r>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6343672" cy="709865"/>
          </a:xfrm>
        </p:spPr>
        <p:txBody>
          <a:bodyPr>
            <a:normAutofit fontScale="90000"/>
          </a:bodyPr>
          <a:lstStyle/>
          <a:p>
            <a:pPr algn="ctr"/>
            <a:r>
              <a:rPr lang="en-US" b="1" dirty="0" smtClean="0"/>
              <a:t>E-portfolios for Formative and Summative evaluation</a:t>
            </a:r>
            <a:endParaRPr lang="en-US" b="1" dirty="0"/>
          </a:p>
        </p:txBody>
      </p:sp>
      <p:sp>
        <p:nvSpPr>
          <p:cNvPr id="3" name="Content Placeholder 2"/>
          <p:cNvSpPr>
            <a:spLocks noGrp="1"/>
          </p:cNvSpPr>
          <p:nvPr>
            <p:ph idx="1"/>
          </p:nvPr>
        </p:nvSpPr>
        <p:spPr>
          <a:xfrm>
            <a:off x="838200" y="2209800"/>
            <a:ext cx="7924800" cy="5181600"/>
          </a:xfrm>
        </p:spPr>
        <p:txBody>
          <a:bodyPr>
            <a:normAutofit fontScale="70000" lnSpcReduction="20000"/>
          </a:bodyPr>
          <a:lstStyle/>
          <a:p>
            <a:r>
              <a:rPr lang="en-US" sz="3100" dirty="0" smtClean="0"/>
              <a:t>Comprehensive</a:t>
            </a:r>
          </a:p>
          <a:p>
            <a:r>
              <a:rPr lang="en-US" sz="3100" dirty="0" smtClean="0"/>
              <a:t>Available for all BU faculty and students with Kerberos</a:t>
            </a:r>
          </a:p>
          <a:p>
            <a:r>
              <a:rPr lang="en-US" sz="3100" dirty="0" smtClean="0">
                <a:hlinkClick r:id="rId2"/>
              </a:rPr>
              <a:t>https://www.digication.com/</a:t>
            </a:r>
            <a:endParaRPr lang="en-US" sz="3100" dirty="0" smtClean="0"/>
          </a:p>
          <a:p>
            <a:r>
              <a:rPr lang="en-US" sz="3100" dirty="0" smtClean="0">
                <a:hlinkClick r:id="rId3"/>
              </a:rPr>
              <a:t>http://www.bu.edu/eportfolio</a:t>
            </a:r>
            <a:endParaRPr lang="en-US" sz="3100" dirty="0" smtClean="0"/>
          </a:p>
          <a:p>
            <a:r>
              <a:rPr lang="en-US" sz="3100" dirty="0" smtClean="0">
                <a:hlinkClick r:id="rId4"/>
              </a:rPr>
              <a:t>https://secure.aacu.org/PubExcerpts/VALEPORT.html</a:t>
            </a:r>
            <a:r>
              <a:rPr lang="en-US" sz="3100" dirty="0" smtClean="0"/>
              <a:t> (</a:t>
            </a:r>
            <a:r>
              <a:rPr lang="en-US" sz="3100" b="1" dirty="0" smtClean="0"/>
              <a:t>Excerpt from Electronic Portfolios and Student Success: Effectiveness, Efficiency, and Learning)</a:t>
            </a:r>
            <a:endParaRPr lang="en-US" sz="3100" dirty="0" smtClean="0"/>
          </a:p>
          <a:p>
            <a:r>
              <a:rPr lang="en-US" sz="3100" dirty="0" smtClean="0">
                <a:hlinkClick r:id="rId5"/>
              </a:rPr>
              <a:t>https://bu.digication.com/JamesWolff/Home//</a:t>
            </a:r>
            <a:endParaRPr lang="en-US" sz="3100" dirty="0" smtClean="0"/>
          </a:p>
          <a:p>
            <a:r>
              <a:rPr lang="en-US" sz="3100" dirty="0" smtClean="0"/>
              <a:t>IH 790: Leading Organizations to Achieve the MDG's: </a:t>
            </a:r>
            <a:r>
              <a:rPr lang="en-US" sz="3100" u="sng" dirty="0" smtClean="0">
                <a:hlinkClick r:id="rId6"/>
              </a:rPr>
              <a:t>https://bu.digication.com/Wolff-MDG-May-2011/Welcome/published</a:t>
            </a:r>
            <a:endParaRPr lang="en-US" sz="3100" u="sng" dirty="0" smtClean="0"/>
          </a:p>
          <a:p>
            <a:r>
              <a:rPr lang="en-US" sz="3100" dirty="0" smtClean="0"/>
              <a:t>IH 887: Planning and Managing MCH programs: </a:t>
            </a:r>
            <a:r>
              <a:rPr lang="en-US" sz="3100" u="sng" dirty="0" smtClean="0">
                <a:hlinkClick r:id="rId7"/>
              </a:rPr>
              <a:t>https://bu.digication.com/IH887/Welcome/published</a:t>
            </a:r>
            <a:endParaRPr lang="en-US" sz="3100" dirty="0" smtClean="0"/>
          </a:p>
          <a:p>
            <a:endParaRPr lang="en-US" sz="3300" dirty="0" smtClean="0"/>
          </a:p>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sz="5400" dirty="0" smtClean="0"/>
              <a:t>R</a:t>
            </a:r>
            <a:r>
              <a:rPr lang="en-US" sz="5400" dirty="0" smtClean="0"/>
              <a:t>ubrics</a:t>
            </a:r>
            <a:endParaRPr lang="en-US" sz="5400" dirty="0"/>
          </a:p>
        </p:txBody>
      </p:sp>
      <p:sp>
        <p:nvSpPr>
          <p:cNvPr id="3" name="Picture Placeholder 2"/>
          <p:cNvSpPr>
            <a:spLocks noGrp="1"/>
          </p:cNvSpPr>
          <p:nvPr>
            <p:ph type="pic" idx="1"/>
          </p:nvPr>
        </p:nvSpPr>
        <p:spPr/>
      </p:sp>
      <p:sp>
        <p:nvSpPr>
          <p:cNvPr id="11" name="Subtitle 10"/>
          <p:cNvSpPr>
            <a:spLocks noGrp="1"/>
          </p:cNvSpPr>
          <p:nvPr>
            <p:ph type="body" sz="half" idx="2"/>
          </p:nvPr>
        </p:nvSpPr>
        <p:spPr/>
        <p:txBody>
          <a:bodyPr>
            <a:normAutofit/>
          </a:bodyPr>
          <a:lstStyle/>
          <a:p>
            <a:r>
              <a:rPr lang="en-US" sz="2000" b="1" dirty="0" smtClean="0"/>
              <a:t>Establish clear guidelines for Evaluation and define the criteria that differentiate levels of performance</a:t>
            </a:r>
            <a:endParaRPr lang="en-US" sz="20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981200"/>
            <a:ext cx="36576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01625" y="460375"/>
            <a:ext cx="8534400" cy="758825"/>
          </a:xfrm>
        </p:spPr>
        <p:txBody>
          <a:bodyPr>
            <a:normAutofit/>
          </a:bodyPr>
          <a:lstStyle/>
          <a:p>
            <a:pPr algn="ctr" eaLnBrk="1" hangingPunct="1"/>
            <a:r>
              <a:rPr lang="en-US" b="1" dirty="0" smtClean="0"/>
              <a:t>Rubric Development</a:t>
            </a:r>
          </a:p>
        </p:txBody>
      </p:sp>
      <p:pic>
        <p:nvPicPr>
          <p:cNvPr id="20484" name="Picture 5" descr="C:\Documents and Settings\user\My Documents\My Pictures\animation\ani_thinkingcap[1].gif"/>
          <p:cNvPicPr>
            <a:picLocks noGrp="1" noChangeAspect="1" noChangeArrowheads="1" noCrop="1"/>
          </p:cNvPicPr>
          <p:nvPr>
            <p:ph idx="1"/>
          </p:nvPr>
        </p:nvPicPr>
        <p:blipFill>
          <a:blip r:embed="rId4" cstate="print"/>
          <a:srcRect/>
          <a:stretch>
            <a:fillRect/>
          </a:stretch>
        </p:blipFill>
        <p:spPr>
          <a:xfrm>
            <a:off x="3048000" y="1290720"/>
            <a:ext cx="3124200" cy="4576679"/>
          </a:xfrm>
          <a:noFill/>
        </p:spPr>
      </p:pic>
      <p:sp>
        <p:nvSpPr>
          <p:cNvPr id="20483" name="Footer Placeholder 2"/>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dirty="0" smtClean="0"/>
              <a:t>C.Kong DMD     BUSDM</a:t>
            </a:r>
          </a:p>
        </p:txBody>
      </p:sp>
      <p:sp>
        <p:nvSpPr>
          <p:cNvPr id="8" name="Rectangle 7"/>
          <p:cNvSpPr/>
          <p:nvPr/>
        </p:nvSpPr>
        <p:spPr>
          <a:xfrm>
            <a:off x="3200400" y="5943600"/>
            <a:ext cx="3200400" cy="769441"/>
          </a:xfrm>
          <a:prstGeom prst="rect">
            <a:avLst/>
          </a:prstGeom>
          <a:noFill/>
        </p:spPr>
        <p:txBody>
          <a:bodyPr wrap="square" lIns="91440" tIns="45720" rIns="91440" bIns="45720">
            <a:spAutoFit/>
          </a:bodyPr>
          <a:lstStyle/>
          <a:p>
            <a:pPr algn="ctr"/>
            <a:r>
              <a:rPr lang="en-US" sz="4400" b="1" cap="none" spc="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First Step</a:t>
            </a:r>
            <a:endParaRPr lang="en-US" sz="4400" b="1" cap="none" spc="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pic>
        <p:nvPicPr>
          <p:cNvPr id="2" name="MS900388274.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26036" y="536170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4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Rubric contains 3 items*</a:t>
            </a:r>
            <a:endParaRPr lang="en-US" dirty="0"/>
          </a:p>
        </p:txBody>
      </p:sp>
      <p:sp>
        <p:nvSpPr>
          <p:cNvPr id="3" name="Content Placeholder 2"/>
          <p:cNvSpPr>
            <a:spLocks noGrp="1"/>
          </p:cNvSpPr>
          <p:nvPr>
            <p:ph idx="1"/>
          </p:nvPr>
        </p:nvSpPr>
        <p:spPr/>
        <p:txBody>
          <a:bodyPr/>
          <a:lstStyle/>
          <a:p>
            <a:r>
              <a:rPr lang="en-US" sz="2000" dirty="0" smtClean="0"/>
              <a:t>A </a:t>
            </a:r>
            <a:r>
              <a:rPr lang="en-US" sz="2000" b="1" dirty="0" smtClean="0">
                <a:solidFill>
                  <a:schemeClr val="accent1">
                    <a:lumMod val="50000"/>
                  </a:schemeClr>
                </a:solidFill>
              </a:rPr>
              <a:t>Scale</a:t>
            </a:r>
            <a:r>
              <a:rPr lang="en-US" sz="2000" dirty="0" smtClean="0"/>
              <a:t> of the levels of performance e.g. novice, developing, competent, excellent</a:t>
            </a:r>
          </a:p>
          <a:p>
            <a:r>
              <a:rPr lang="en-US" sz="2000" dirty="0" smtClean="0"/>
              <a:t>The Dimensions or </a:t>
            </a:r>
            <a:r>
              <a:rPr lang="en-US" sz="2000" b="1" dirty="0" smtClean="0">
                <a:solidFill>
                  <a:schemeClr val="accent1">
                    <a:lumMod val="50000"/>
                  </a:schemeClr>
                </a:solidFill>
              </a:rPr>
              <a:t>Evaluative Criteria  </a:t>
            </a:r>
            <a:r>
              <a:rPr lang="en-US" sz="2000" dirty="0" smtClean="0"/>
              <a:t>or what are we evaluating. e.g. infection control, patient management</a:t>
            </a:r>
          </a:p>
          <a:p>
            <a:r>
              <a:rPr lang="en-US" sz="2000" b="1" dirty="0" smtClean="0">
                <a:solidFill>
                  <a:schemeClr val="accent1">
                    <a:lumMod val="50000"/>
                  </a:schemeClr>
                </a:solidFill>
              </a:rPr>
              <a:t>Quality descriptions </a:t>
            </a:r>
            <a:r>
              <a:rPr lang="en-US" sz="2000" dirty="0" smtClean="0"/>
              <a:t>of each of the criteria. e.g. differentiate between what is excellent and needs improvement</a:t>
            </a:r>
          </a:p>
          <a:p>
            <a:pPr marL="0" indent="0">
              <a:buNone/>
            </a:pPr>
            <a:endParaRPr lang="en-US" dirty="0"/>
          </a:p>
        </p:txBody>
      </p:sp>
      <p:sp>
        <p:nvSpPr>
          <p:cNvPr id="4" name="Footer Placeholder 3"/>
          <p:cNvSpPr>
            <a:spLocks noGrp="1"/>
          </p:cNvSpPr>
          <p:nvPr>
            <p:ph type="ftr" sz="quarter" idx="11"/>
          </p:nvPr>
        </p:nvSpPr>
        <p:spPr>
          <a:xfrm>
            <a:off x="2438400" y="6172200"/>
            <a:ext cx="3859795" cy="228660"/>
          </a:xfrm>
        </p:spPr>
        <p:txBody>
          <a:bodyPr/>
          <a:lstStyle/>
          <a:p>
            <a:r>
              <a:rPr lang="en-US" dirty="0" smtClean="0"/>
              <a:t>*Steven DD, Levi AJ. Introduction to Rubrics. Sterling, VA: Stylus Publishing, 2005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772400" cy="1143000"/>
          </a:xfrm>
        </p:spPr>
        <p:txBody>
          <a:bodyPr/>
          <a:lstStyle/>
          <a:p>
            <a:r>
              <a:rPr lang="en-US" dirty="0" smtClean="0">
                <a:solidFill>
                  <a:schemeClr val="tx1"/>
                </a:solidFill>
              </a:rPr>
              <a:t>Tooth Prep Skills test</a:t>
            </a:r>
            <a:endParaRPr lang="en-US"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13196809"/>
              </p:ext>
            </p:extLst>
          </p:nvPr>
        </p:nvGraphicFramePr>
        <p:xfrm>
          <a:off x="838200" y="1172910"/>
          <a:ext cx="7772400" cy="4297680"/>
        </p:xfrm>
        <a:graphic>
          <a:graphicData uri="http://schemas.openxmlformats.org/drawingml/2006/table">
            <a:tbl>
              <a:tblPr firstRow="1" bandRow="1">
                <a:tableStyleId>{5C22544A-7EE6-4342-B048-85BDC9FD1C3A}</a:tableStyleId>
              </a:tblPr>
              <a:tblGrid>
                <a:gridCol w="1943100"/>
                <a:gridCol w="1943100"/>
                <a:gridCol w="1943100"/>
                <a:gridCol w="1943100"/>
              </a:tblGrid>
              <a:tr h="199390">
                <a:tc>
                  <a:txBody>
                    <a:bodyPr/>
                    <a:lstStyle/>
                    <a:p>
                      <a:r>
                        <a:rPr lang="en-US" dirty="0" smtClean="0"/>
                        <a:t>Criteria</a:t>
                      </a:r>
                      <a:endParaRPr lang="en-US" dirty="0"/>
                    </a:p>
                  </a:txBody>
                  <a:tcPr/>
                </a:tc>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3</a:t>
                      </a:r>
                      <a:endParaRPr lang="en-US" dirty="0"/>
                    </a:p>
                  </a:txBody>
                  <a:tcPr/>
                </a:tc>
              </a:tr>
              <a:tr h="1993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mn-lt"/>
                        </a:rPr>
                        <a:t>Patient Management</a:t>
                      </a:r>
                    </a:p>
                    <a:p>
                      <a:endParaRPr lang="en-US" sz="1400" dirty="0">
                        <a:latin typeface="+mn-lt"/>
                      </a:endParaRPr>
                    </a:p>
                  </a:txBody>
                  <a:tcPr/>
                </a:tc>
                <a:tc>
                  <a:txBody>
                    <a:bodyPr/>
                    <a:lstStyle/>
                    <a:p>
                      <a:r>
                        <a:rPr lang="en-US" sz="1400" dirty="0" smtClean="0">
                          <a:latin typeface="+mn-lt"/>
                        </a:rPr>
                        <a:t>Patient was in pain, patient im</a:t>
                      </a:r>
                      <a:r>
                        <a:rPr lang="en-US" sz="1400" baseline="0" dirty="0" smtClean="0">
                          <a:latin typeface="+mn-lt"/>
                        </a:rPr>
                        <a:t>properly </a:t>
                      </a:r>
                      <a:r>
                        <a:rPr lang="en-US" sz="1400" dirty="0" smtClean="0">
                          <a:latin typeface="+mn-lt"/>
                        </a:rPr>
                        <a:t>positioned in chair, universal precautions not adhered to,  needed help or direction. </a:t>
                      </a:r>
                    </a:p>
                  </a:txBody>
                  <a:tcPr/>
                </a:tc>
                <a:tc>
                  <a:txBody>
                    <a:bodyPr/>
                    <a:lstStyle/>
                    <a:p>
                      <a:r>
                        <a:rPr kumimoji="0" lang="en-US" sz="1400" kern="1200" dirty="0" smtClean="0">
                          <a:solidFill>
                            <a:schemeClr val="dk1"/>
                          </a:solidFill>
                          <a:latin typeface="+mn-lt"/>
                          <a:ea typeface="+mn-ea"/>
                          <a:cs typeface="+mn-cs"/>
                        </a:rPr>
                        <a:t>Patient was comfortable, Patient well positioned in the chair, universal precautions were followed. </a:t>
                      </a:r>
                      <a:r>
                        <a:rPr kumimoji="0" lang="en-US" sz="1400" b="1" kern="1200" dirty="0" smtClean="0">
                          <a:solidFill>
                            <a:schemeClr val="dk1"/>
                          </a:solidFill>
                          <a:latin typeface="+mn-lt"/>
                          <a:ea typeface="+mn-ea"/>
                          <a:cs typeface="+mn-cs"/>
                        </a:rPr>
                        <a:t>Student may have needed some advice.</a:t>
                      </a:r>
                      <a:endParaRPr lang="en-US" sz="1400" dirty="0">
                        <a:latin typeface="+mn-lt"/>
                      </a:endParaRPr>
                    </a:p>
                  </a:txBody>
                  <a:tcPr/>
                </a:tc>
                <a:tc>
                  <a:txBody>
                    <a:bodyPr/>
                    <a:lstStyle/>
                    <a:p>
                      <a:r>
                        <a:rPr kumimoji="0" lang="en-US" sz="1400" kern="1200" dirty="0" smtClean="0">
                          <a:solidFill>
                            <a:schemeClr val="dk1"/>
                          </a:solidFill>
                          <a:latin typeface="+mn-lt"/>
                          <a:ea typeface="+mn-ea"/>
                          <a:cs typeface="+mn-cs"/>
                        </a:rPr>
                        <a:t>Patient was comfortable, universal precautions were followed.</a:t>
                      </a:r>
                      <a:r>
                        <a:rPr kumimoji="0" lang="en-US" sz="1400" kern="1200" baseline="0" dirty="0" smtClean="0">
                          <a:solidFill>
                            <a:schemeClr val="dk1"/>
                          </a:solidFill>
                          <a:latin typeface="+mn-lt"/>
                          <a:ea typeface="+mn-ea"/>
                          <a:cs typeface="+mn-cs"/>
                        </a:rPr>
                        <a:t> Treatment completed in timely manner</a:t>
                      </a:r>
                      <a:endParaRPr kumimoji="0" lang="en-US" sz="1400" kern="1200" dirty="0" smtClean="0">
                        <a:solidFill>
                          <a:schemeClr val="dk1"/>
                        </a:solidFill>
                        <a:latin typeface="+mn-lt"/>
                        <a:ea typeface="+mn-ea"/>
                        <a:cs typeface="+mn-cs"/>
                      </a:endParaRPr>
                    </a:p>
                    <a:p>
                      <a:r>
                        <a:rPr kumimoji="0" lang="en-US" sz="1400" b="1" kern="1200" dirty="0" smtClean="0">
                          <a:solidFill>
                            <a:schemeClr val="dk1"/>
                          </a:solidFill>
                          <a:latin typeface="+mn-lt"/>
                          <a:ea typeface="+mn-ea"/>
                          <a:cs typeface="+mn-cs"/>
                        </a:rPr>
                        <a:t>No advice or correction needed.</a:t>
                      </a:r>
                      <a:endParaRPr lang="en-US" sz="1400" dirty="0">
                        <a:latin typeface="+mn-lt"/>
                      </a:endParaRPr>
                    </a:p>
                  </a:txBody>
                  <a:tcPr/>
                </a:tc>
              </a:tr>
              <a:tr h="199390">
                <a:tc>
                  <a:txBody>
                    <a:bodyPr/>
                    <a:lstStyle/>
                    <a:p>
                      <a:pPr marL="0" marR="0">
                        <a:spcBef>
                          <a:spcPts val="0"/>
                        </a:spcBef>
                        <a:spcAft>
                          <a:spcPts val="0"/>
                        </a:spcAft>
                      </a:pPr>
                      <a:r>
                        <a:rPr lang="en-US" sz="1400" dirty="0">
                          <a:latin typeface="+mn-lt"/>
                          <a:ea typeface="Times New Roman"/>
                        </a:rPr>
                        <a:t>Occlusal reduction</a:t>
                      </a:r>
                      <a:endParaRPr lang="en-US" sz="2400" dirty="0">
                        <a:latin typeface="+mn-lt"/>
                        <a:ea typeface="Times New Roman"/>
                      </a:endParaRPr>
                    </a:p>
                  </a:txBody>
                  <a:tcPr marL="68580" marR="68580" marT="0" marB="0"/>
                </a:tc>
                <a:tc>
                  <a:txBody>
                    <a:bodyPr/>
                    <a:lstStyle/>
                    <a:p>
                      <a:pPr marL="0" marR="0">
                        <a:spcBef>
                          <a:spcPts val="0"/>
                        </a:spcBef>
                        <a:spcAft>
                          <a:spcPts val="0"/>
                        </a:spcAft>
                      </a:pPr>
                      <a:r>
                        <a:rPr lang="en-US" sz="1400" dirty="0">
                          <a:latin typeface="+mn-lt"/>
                          <a:ea typeface="Times New Roman"/>
                        </a:rPr>
                        <a:t>Occlusal reduction was under prepped or over prepped </a:t>
                      </a:r>
                      <a:r>
                        <a:rPr lang="en-US" sz="1400" dirty="0" smtClean="0">
                          <a:latin typeface="+mn-lt"/>
                          <a:ea typeface="Times New Roman"/>
                        </a:rPr>
                        <a:t>by </a:t>
                      </a:r>
                      <a:r>
                        <a:rPr lang="en-US" sz="1400" dirty="0">
                          <a:latin typeface="+mn-lt"/>
                          <a:ea typeface="Times New Roman"/>
                        </a:rPr>
                        <a:t>more than 1 mm for the type of restoration being fabricated. </a:t>
                      </a:r>
                      <a:endParaRPr lang="en-US" sz="2400" dirty="0">
                        <a:latin typeface="+mn-lt"/>
                        <a:ea typeface="Times New Roman"/>
                      </a:endParaRPr>
                    </a:p>
                  </a:txBody>
                  <a:tcPr marL="68580" marR="68580" marT="0" marB="0"/>
                </a:tc>
                <a:tc>
                  <a:txBody>
                    <a:bodyPr/>
                    <a:lstStyle/>
                    <a:p>
                      <a:pPr marL="0" marR="0">
                        <a:spcBef>
                          <a:spcPts val="0"/>
                        </a:spcBef>
                        <a:spcAft>
                          <a:spcPts val="0"/>
                        </a:spcAft>
                      </a:pPr>
                      <a:r>
                        <a:rPr lang="en-US" sz="1400" dirty="0">
                          <a:latin typeface="+mn-lt"/>
                          <a:ea typeface="Times New Roman"/>
                        </a:rPr>
                        <a:t>Occlusal reduction was correct for the type of restoration being fabricated but student needed some direction.</a:t>
                      </a:r>
                      <a:endParaRPr lang="en-US" sz="2400" dirty="0">
                        <a:latin typeface="+mn-lt"/>
                        <a:ea typeface="Times New Roman"/>
                      </a:endParaRPr>
                    </a:p>
                    <a:p>
                      <a:pPr marL="0" marR="0">
                        <a:spcBef>
                          <a:spcPts val="0"/>
                        </a:spcBef>
                        <a:spcAft>
                          <a:spcPts val="0"/>
                        </a:spcAft>
                      </a:pPr>
                      <a:r>
                        <a:rPr lang="en-US" sz="1400" b="1" dirty="0">
                          <a:latin typeface="+mn-lt"/>
                          <a:ea typeface="Times New Roman"/>
                        </a:rPr>
                        <a:t>Student may have needed some advice.</a:t>
                      </a:r>
                      <a:endParaRPr lang="en-US" sz="2400" dirty="0">
                        <a:latin typeface="+mn-lt"/>
                        <a:ea typeface="Times New Roman"/>
                      </a:endParaRPr>
                    </a:p>
                  </a:txBody>
                  <a:tcPr marL="68580" marR="68580" marT="0" marB="0"/>
                </a:tc>
                <a:tc>
                  <a:txBody>
                    <a:bodyPr/>
                    <a:lstStyle/>
                    <a:p>
                      <a:pPr marL="0" marR="0">
                        <a:spcBef>
                          <a:spcPts val="0"/>
                        </a:spcBef>
                        <a:spcAft>
                          <a:spcPts val="0"/>
                        </a:spcAft>
                      </a:pPr>
                      <a:r>
                        <a:rPr lang="en-US" sz="1400" dirty="0">
                          <a:latin typeface="+mn-lt"/>
                          <a:ea typeface="Times New Roman"/>
                        </a:rPr>
                        <a:t>Occlusal reduction was correct for the type of restoration being fabricated.. </a:t>
                      </a:r>
                      <a:r>
                        <a:rPr lang="en-US" sz="1400" b="1" dirty="0">
                          <a:latin typeface="+mn-lt"/>
                          <a:ea typeface="Times New Roman"/>
                        </a:rPr>
                        <a:t>No advice or correction needed.</a:t>
                      </a:r>
                      <a:endParaRPr lang="en-US" sz="2400" dirty="0">
                        <a:latin typeface="+mn-lt"/>
                        <a:ea typeface="Times New Roman"/>
                      </a:endParaRPr>
                    </a:p>
                  </a:txBody>
                  <a:tcPr marL="68580" marR="68580" marT="0" marB="0"/>
                </a:tc>
              </a:tr>
            </a:tbl>
          </a:graphicData>
        </a:graphic>
      </p:graphicFrame>
      <p:sp>
        <p:nvSpPr>
          <p:cNvPr id="5" name="TextBox 4"/>
          <p:cNvSpPr txBox="1"/>
          <p:nvPr/>
        </p:nvSpPr>
        <p:spPr>
          <a:xfrm>
            <a:off x="4876800" y="685800"/>
            <a:ext cx="1524000" cy="584775"/>
          </a:xfrm>
          <a:prstGeom prst="rect">
            <a:avLst/>
          </a:prstGeom>
          <a:noFill/>
        </p:spPr>
        <p:txBody>
          <a:bodyPr wrap="square" rtlCol="0">
            <a:spAutoFit/>
          </a:bodyPr>
          <a:lstStyle/>
          <a:p>
            <a:r>
              <a:rPr lang="en-US" sz="3200" dirty="0" smtClean="0"/>
              <a:t>Scale</a:t>
            </a:r>
            <a:endParaRPr lang="en-US" sz="3200" dirty="0"/>
          </a:p>
        </p:txBody>
      </p:sp>
      <p:sp>
        <p:nvSpPr>
          <p:cNvPr id="7" name="TextBox 6"/>
          <p:cNvSpPr txBox="1"/>
          <p:nvPr/>
        </p:nvSpPr>
        <p:spPr>
          <a:xfrm>
            <a:off x="1066800" y="5706070"/>
            <a:ext cx="2954655" cy="923330"/>
          </a:xfrm>
          <a:prstGeom prst="rect">
            <a:avLst/>
          </a:prstGeom>
          <a:noFill/>
        </p:spPr>
        <p:txBody>
          <a:bodyPr wrap="none" rtlCol="0">
            <a:spAutoFit/>
          </a:bodyPr>
          <a:lstStyle/>
          <a:p>
            <a:r>
              <a:rPr lang="en-US" dirty="0" smtClean="0"/>
              <a:t>1 = clinically unacceptable</a:t>
            </a:r>
          </a:p>
          <a:p>
            <a:r>
              <a:rPr lang="en-US" dirty="0" smtClean="0"/>
              <a:t>2 = clinically acceptable</a:t>
            </a:r>
          </a:p>
          <a:p>
            <a:r>
              <a:rPr lang="en-US" dirty="0" smtClean="0"/>
              <a:t>3 = clinically exceptional	</a:t>
            </a:r>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8153400" cy="1066800"/>
          </a:xfrm>
        </p:spPr>
        <p:txBody>
          <a:bodyPr>
            <a:noAutofit/>
          </a:bodyPr>
          <a:lstStyle/>
          <a:p>
            <a:r>
              <a:rPr lang="en-US" sz="3200" b="1" dirty="0" smtClean="0">
                <a:solidFill>
                  <a:schemeClr val="tx1"/>
                </a:solidFill>
              </a:rPr>
              <a:t>Presentation Rubric:</a:t>
            </a:r>
            <a:r>
              <a:rPr lang="en-US" sz="3200" dirty="0" smtClean="0">
                <a:solidFill>
                  <a:schemeClr val="tx1"/>
                </a:solidFill>
              </a:rPr>
              <a:t/>
            </a:r>
            <a:br>
              <a:rPr lang="en-US" sz="3200" dirty="0" smtClean="0">
                <a:solidFill>
                  <a:schemeClr val="tx1"/>
                </a:solidFill>
              </a:rPr>
            </a:br>
            <a:r>
              <a:rPr lang="en-US" sz="1400" b="1" dirty="0" smtClean="0">
                <a:solidFill>
                  <a:schemeClr val="tx1"/>
                </a:solidFill>
              </a:rPr>
              <a:t>https://celop.bu.edu/groups/ccf10/wiki/bb35a/Presentation_Rubric.html</a:t>
            </a:r>
            <a:endParaRPr lang="en-US" sz="3200" b="1"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54402987"/>
              </p:ext>
            </p:extLst>
          </p:nvPr>
        </p:nvGraphicFramePr>
        <p:xfrm>
          <a:off x="914400" y="990598"/>
          <a:ext cx="7086600" cy="5638801"/>
        </p:xfrm>
        <a:graphic>
          <a:graphicData uri="http://schemas.openxmlformats.org/drawingml/2006/table">
            <a:tbl>
              <a:tblPr firstRow="1" bandRow="1">
                <a:tableStyleId>{5C22544A-7EE6-4342-B048-85BDC9FD1C3A}</a:tableStyleId>
              </a:tblPr>
              <a:tblGrid>
                <a:gridCol w="1256994"/>
                <a:gridCol w="1256994"/>
                <a:gridCol w="1256994"/>
                <a:gridCol w="1631766"/>
                <a:gridCol w="1251925"/>
                <a:gridCol w="431927"/>
              </a:tblGrid>
              <a:tr h="190028">
                <a:tc>
                  <a:txBody>
                    <a:bodyPr/>
                    <a:lstStyle/>
                    <a:p>
                      <a:pPr marL="0" marR="0">
                        <a:spcBef>
                          <a:spcPts val="0"/>
                        </a:spcBef>
                        <a:spcAft>
                          <a:spcPts val="1000"/>
                        </a:spcAft>
                      </a:pPr>
                      <a:endParaRPr lang="en-US" sz="1000" dirty="0">
                        <a:latin typeface="Times"/>
                        <a:ea typeface="Cambria"/>
                        <a:cs typeface="Times New Roman"/>
                      </a:endParaRPr>
                    </a:p>
                  </a:txBody>
                  <a:tcPr marL="7778" marR="7778" marT="9525" marB="9525" anchor="ctr"/>
                </a:tc>
                <a:tc>
                  <a:txBody>
                    <a:bodyPr/>
                    <a:lstStyle/>
                    <a:p>
                      <a:pPr marL="0" marR="0" algn="ctr">
                        <a:spcBef>
                          <a:spcPts val="0"/>
                        </a:spcBef>
                        <a:spcAft>
                          <a:spcPts val="1000"/>
                        </a:spcAft>
                      </a:pPr>
                      <a:r>
                        <a:rPr lang="en-US" sz="1000" b="1" dirty="0">
                          <a:solidFill>
                            <a:srgbClr val="0000E8"/>
                          </a:solidFill>
                          <a:latin typeface="Times"/>
                          <a:ea typeface="Cambria"/>
                          <a:cs typeface="Times New Roman"/>
                        </a:rPr>
                        <a:t>1</a:t>
                      </a:r>
                      <a:endParaRPr lang="en-US" sz="1200" dirty="0">
                        <a:latin typeface="Cambria"/>
                        <a:ea typeface="Cambria"/>
                        <a:cs typeface="Times New Roman"/>
                      </a:endParaRPr>
                    </a:p>
                  </a:txBody>
                  <a:tcPr marL="7778" marR="7778" marT="9525" marB="9525" anchor="ctr"/>
                </a:tc>
                <a:tc>
                  <a:txBody>
                    <a:bodyPr/>
                    <a:lstStyle/>
                    <a:p>
                      <a:pPr marL="0" marR="0" algn="ctr">
                        <a:spcBef>
                          <a:spcPts val="0"/>
                        </a:spcBef>
                        <a:spcAft>
                          <a:spcPts val="1000"/>
                        </a:spcAft>
                      </a:pPr>
                      <a:r>
                        <a:rPr lang="en-US" sz="1000" b="1" dirty="0">
                          <a:solidFill>
                            <a:srgbClr val="0000E8"/>
                          </a:solidFill>
                          <a:latin typeface="Times"/>
                          <a:ea typeface="Cambria"/>
                          <a:cs typeface="Times New Roman"/>
                        </a:rPr>
                        <a:t>2</a:t>
                      </a:r>
                      <a:endParaRPr lang="en-US" sz="1200" dirty="0">
                        <a:latin typeface="Cambria"/>
                        <a:ea typeface="Cambria"/>
                        <a:cs typeface="Times New Roman"/>
                      </a:endParaRPr>
                    </a:p>
                  </a:txBody>
                  <a:tcPr marL="7778" marR="7778" marT="9525" marB="9525" anchor="ctr"/>
                </a:tc>
                <a:tc>
                  <a:txBody>
                    <a:bodyPr/>
                    <a:lstStyle/>
                    <a:p>
                      <a:pPr marL="0" marR="0" algn="ctr">
                        <a:spcBef>
                          <a:spcPts val="0"/>
                        </a:spcBef>
                        <a:spcAft>
                          <a:spcPts val="1000"/>
                        </a:spcAft>
                      </a:pPr>
                      <a:r>
                        <a:rPr lang="en-US" sz="1000" b="1" dirty="0">
                          <a:solidFill>
                            <a:srgbClr val="0000E8"/>
                          </a:solidFill>
                          <a:latin typeface="Times"/>
                          <a:ea typeface="Cambria"/>
                          <a:cs typeface="Times New Roman"/>
                        </a:rPr>
                        <a:t>3</a:t>
                      </a:r>
                      <a:endParaRPr lang="en-US" sz="1200" dirty="0">
                        <a:latin typeface="Cambria"/>
                        <a:ea typeface="Cambria"/>
                        <a:cs typeface="Times New Roman"/>
                      </a:endParaRPr>
                    </a:p>
                  </a:txBody>
                  <a:tcPr marL="7778" marR="7778" marT="9525" marB="9525" anchor="ctr"/>
                </a:tc>
                <a:tc>
                  <a:txBody>
                    <a:bodyPr/>
                    <a:lstStyle/>
                    <a:p>
                      <a:pPr marL="0" marR="0" algn="ctr">
                        <a:spcBef>
                          <a:spcPts val="0"/>
                        </a:spcBef>
                        <a:spcAft>
                          <a:spcPts val="1000"/>
                        </a:spcAft>
                      </a:pPr>
                      <a:r>
                        <a:rPr lang="en-US" sz="1000" b="1" dirty="0">
                          <a:solidFill>
                            <a:srgbClr val="0000E8"/>
                          </a:solidFill>
                          <a:latin typeface="Times"/>
                          <a:ea typeface="Cambria"/>
                          <a:cs typeface="Times New Roman"/>
                        </a:rPr>
                        <a:t>4</a:t>
                      </a:r>
                      <a:endParaRPr lang="en-US" sz="1200" dirty="0">
                        <a:latin typeface="Cambria"/>
                        <a:ea typeface="Cambria"/>
                        <a:cs typeface="Times New Roman"/>
                      </a:endParaRPr>
                    </a:p>
                  </a:txBody>
                  <a:tcPr marL="7778" marR="7778" marT="9525" marB="9525" anchor="ctr"/>
                </a:tc>
                <a:tc>
                  <a:txBody>
                    <a:bodyPr/>
                    <a:lstStyle/>
                    <a:p>
                      <a:pPr marL="0" marR="0" algn="ctr">
                        <a:spcBef>
                          <a:spcPts val="0"/>
                        </a:spcBef>
                        <a:spcAft>
                          <a:spcPts val="1000"/>
                        </a:spcAft>
                      </a:pPr>
                      <a:r>
                        <a:rPr lang="en-US" sz="1000" b="1" dirty="0">
                          <a:solidFill>
                            <a:srgbClr val="0000E8"/>
                          </a:solidFill>
                          <a:latin typeface="Times"/>
                          <a:ea typeface="Cambria"/>
                          <a:cs typeface="Times New Roman"/>
                        </a:rPr>
                        <a:t>Total</a:t>
                      </a:r>
                      <a:endParaRPr lang="en-US" sz="1200" dirty="0">
                        <a:latin typeface="Cambria"/>
                        <a:ea typeface="Cambria"/>
                        <a:cs typeface="Times New Roman"/>
                      </a:endParaRPr>
                    </a:p>
                  </a:txBody>
                  <a:tcPr marL="7778" marR="7778" marT="9525" marB="9525" anchor="ctr"/>
                </a:tc>
              </a:tr>
              <a:tr h="962270">
                <a:tc>
                  <a:txBody>
                    <a:bodyPr/>
                    <a:lstStyle/>
                    <a:p>
                      <a:pPr marL="0" marR="0">
                        <a:spcBef>
                          <a:spcPts val="0"/>
                        </a:spcBef>
                        <a:spcAft>
                          <a:spcPts val="1000"/>
                        </a:spcAft>
                      </a:pPr>
                      <a:r>
                        <a:rPr lang="en-US" sz="1200" dirty="0">
                          <a:solidFill>
                            <a:schemeClr val="tx1"/>
                          </a:solidFill>
                          <a:latin typeface="Arial"/>
                          <a:ea typeface="Cambria"/>
                          <a:cs typeface="Times New Roman"/>
                        </a:rPr>
                        <a:t>Organization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Audience cannot understand presentation because there is no sequence of information.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Audience has difficulty following presentation because student jumps around.</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presents information in logical sequence which audience can follow.</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presents information in logical, interesting sequence which audience can follow.</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r>
              <a:tr h="1276481">
                <a:tc>
                  <a:txBody>
                    <a:bodyPr/>
                    <a:lstStyle/>
                    <a:p>
                      <a:pPr marL="0" marR="0">
                        <a:spcBef>
                          <a:spcPts val="0"/>
                        </a:spcBef>
                        <a:spcAft>
                          <a:spcPts val="1000"/>
                        </a:spcAft>
                      </a:pPr>
                      <a:r>
                        <a:rPr lang="en-US" sz="1200" dirty="0">
                          <a:solidFill>
                            <a:schemeClr val="tx1"/>
                          </a:solidFill>
                          <a:latin typeface="Arial"/>
                          <a:ea typeface="Cambria"/>
                          <a:cs typeface="Times New Roman"/>
                        </a:rPr>
                        <a:t>Subject Knowledge</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does not have grasp of information; student cannot answer questions about subject.</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is uncomfortable with information and is able to answer only rudimentary questions, but fails to elaborate.</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is at ease and answers most questions with explanations and some elaboration. </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demonstrates full knowledge (more than required) by answering all class questions with explanations and elaboration.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r>
              <a:tr h="805165">
                <a:tc>
                  <a:txBody>
                    <a:bodyPr/>
                    <a:lstStyle/>
                    <a:p>
                      <a:pPr marL="0" marR="0">
                        <a:spcBef>
                          <a:spcPts val="0"/>
                        </a:spcBef>
                        <a:spcAft>
                          <a:spcPts val="1000"/>
                        </a:spcAft>
                      </a:pPr>
                      <a:r>
                        <a:rPr lang="en-US" sz="1200" dirty="0">
                          <a:solidFill>
                            <a:schemeClr val="tx1"/>
                          </a:solidFill>
                          <a:latin typeface="Arial"/>
                          <a:ea typeface="Cambria"/>
                          <a:cs typeface="Times New Roman"/>
                        </a:rPr>
                        <a:t>Visual Aids</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uses superfluous visual aids or no visual aids.</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occasionally uses visual aids that rarely support the presentation.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Student's visual aids relate to the presentation.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Student's visual aids explain and reinforce the presentation.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r>
              <a:tr h="805165">
                <a:tc>
                  <a:txBody>
                    <a:bodyPr/>
                    <a:lstStyle/>
                    <a:p>
                      <a:pPr marL="0" marR="0">
                        <a:spcBef>
                          <a:spcPts val="0"/>
                        </a:spcBef>
                        <a:spcAft>
                          <a:spcPts val="1000"/>
                        </a:spcAft>
                      </a:pPr>
                      <a:r>
                        <a:rPr lang="en-US" sz="1200" dirty="0">
                          <a:solidFill>
                            <a:schemeClr val="tx1"/>
                          </a:solidFill>
                          <a:latin typeface="Arial"/>
                          <a:ea typeface="Cambria"/>
                          <a:cs typeface="Times New Roman"/>
                        </a:rPr>
                        <a:t>Eye Contact</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makes no eye contact and only reads from notes.</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occasionally uses eye contact, but still reads mostly from notes.</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maintains eye contact most of the time but frequently returns to notes.</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maintains eye contact with audience, seldom returning to notes.</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r>
              <a:tr h="1276481">
                <a:tc>
                  <a:txBody>
                    <a:bodyPr/>
                    <a:lstStyle/>
                    <a:p>
                      <a:pPr marL="0" marR="0">
                        <a:spcBef>
                          <a:spcPts val="0"/>
                        </a:spcBef>
                        <a:spcAft>
                          <a:spcPts val="1000"/>
                        </a:spcAft>
                      </a:pPr>
                      <a:r>
                        <a:rPr lang="en-US" sz="1200" dirty="0">
                          <a:solidFill>
                            <a:schemeClr val="tx1"/>
                          </a:solidFill>
                          <a:latin typeface="Arial"/>
                          <a:ea typeface="Cambria"/>
                          <a:cs typeface="Times New Roman"/>
                        </a:rPr>
                        <a:t>Verbal Techniques</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mumbles, incorrectly pronounces terms, and speaks too quietly for audience in the back of class to hear.</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Student's voice is low. Student incorrectly pronounces terms. Audience members have difficulty hearing presentation.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Student's voice is clear. Student pronounces most words correctly. Most audience members can hear presentation.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spcBef>
                          <a:spcPts val="0"/>
                        </a:spcBef>
                        <a:spcAft>
                          <a:spcPts val="1000"/>
                        </a:spcAft>
                      </a:pPr>
                      <a:r>
                        <a:rPr lang="en-US" sz="1000" dirty="0">
                          <a:solidFill>
                            <a:schemeClr val="tx1"/>
                          </a:solidFill>
                          <a:latin typeface="Arial"/>
                          <a:ea typeface="Cambria"/>
                          <a:cs typeface="Times New Roman"/>
                        </a:rPr>
                        <a:t>Student uses a clear voice and correct, precise pronunciation of terms so that all audience members can hear presentation.</a:t>
                      </a:r>
                      <a:endParaRPr lang="en-US" sz="1200" dirty="0">
                        <a:solidFill>
                          <a:schemeClr val="tx1"/>
                        </a:solidFill>
                        <a:latin typeface="Cambria"/>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r>
              <a:tr h="323211">
                <a:tc>
                  <a:txBody>
                    <a:bodyPr/>
                    <a:lstStyle/>
                    <a:p>
                      <a:pPr marL="0" marR="0">
                        <a:spcBef>
                          <a:spcPts val="0"/>
                        </a:spcBef>
                        <a:spcAft>
                          <a:spcPts val="1000"/>
                        </a:spcAft>
                      </a:pPr>
                      <a:endParaRPr lang="en-US" sz="1000" dirty="0">
                        <a:latin typeface="Times"/>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c>
                  <a:txBody>
                    <a:bodyPr/>
                    <a:lstStyle/>
                    <a:p>
                      <a:pPr marL="0" marR="0" algn="ctr">
                        <a:spcBef>
                          <a:spcPts val="0"/>
                        </a:spcBef>
                        <a:spcAft>
                          <a:spcPts val="1000"/>
                        </a:spcAft>
                      </a:pPr>
                      <a:r>
                        <a:rPr lang="en-US" sz="1000" b="1" dirty="0">
                          <a:solidFill>
                            <a:srgbClr val="0000E8"/>
                          </a:solidFill>
                          <a:latin typeface="Arial"/>
                          <a:ea typeface="Cambria"/>
                          <a:cs typeface="Times New Roman"/>
                        </a:rPr>
                        <a:t>Total Points:</a:t>
                      </a:r>
                      <a:endParaRPr lang="en-US" sz="1200" dirty="0">
                        <a:latin typeface="Cambria"/>
                        <a:ea typeface="Cambria"/>
                        <a:cs typeface="Times New Roman"/>
                      </a:endParaRPr>
                    </a:p>
                  </a:txBody>
                  <a:tcPr marL="7778" marR="7778" marT="9525" marB="9525" anchor="ctr"/>
                </a:tc>
                <a:tc>
                  <a:txBody>
                    <a:bodyPr/>
                    <a:lstStyle/>
                    <a:p>
                      <a:pPr marL="0" marR="0" algn="r">
                        <a:spcBef>
                          <a:spcPts val="0"/>
                        </a:spcBef>
                        <a:spcAft>
                          <a:spcPts val="1000"/>
                        </a:spcAft>
                      </a:pPr>
                      <a:endParaRPr lang="en-US" sz="1000" dirty="0">
                        <a:latin typeface="Times"/>
                        <a:ea typeface="Cambria"/>
                        <a:cs typeface="Times New Roman"/>
                      </a:endParaRPr>
                    </a:p>
                  </a:txBody>
                  <a:tcPr marL="7778" marR="7778" marT="9525" marB="9525" anchor="ct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Summary </a:t>
            </a:r>
            <a:endParaRPr lang="en-US" dirty="0"/>
          </a:p>
        </p:txBody>
      </p:sp>
      <p:sp>
        <p:nvSpPr>
          <p:cNvPr id="5" name="Content Placeholder 4"/>
          <p:cNvSpPr>
            <a:spLocks noGrp="1"/>
          </p:cNvSpPr>
          <p:nvPr>
            <p:ph idx="1"/>
          </p:nvPr>
        </p:nvSpPr>
        <p:spPr>
          <a:xfrm>
            <a:off x="864382" y="2286000"/>
            <a:ext cx="7289018" cy="4038600"/>
          </a:xfrm>
        </p:spPr>
        <p:txBody>
          <a:bodyPr>
            <a:normAutofit fontScale="92500"/>
          </a:bodyPr>
          <a:lstStyle/>
          <a:p>
            <a:r>
              <a:rPr lang="en-US" sz="2100" dirty="0" smtClean="0"/>
              <a:t>Goals and Objectives link back to the competency statements</a:t>
            </a:r>
          </a:p>
          <a:p>
            <a:r>
              <a:rPr lang="en-US" sz="2100" dirty="0" smtClean="0"/>
              <a:t>Goals and objectives must be measurable</a:t>
            </a:r>
          </a:p>
          <a:p>
            <a:r>
              <a:rPr lang="en-US" sz="2100" dirty="0" smtClean="0"/>
              <a:t>Formative evaluation allows for the student to get immediate feedback and understand if they are at the correct milestone for developing their skill set.</a:t>
            </a:r>
          </a:p>
          <a:p>
            <a:r>
              <a:rPr lang="en-US" sz="2100" dirty="0" smtClean="0"/>
              <a:t>Skills tests make up only a portion of the total evaluation</a:t>
            </a:r>
          </a:p>
          <a:p>
            <a:r>
              <a:rPr lang="en-US" sz="2100" dirty="0" smtClean="0"/>
              <a:t>Rubrics must be outlined and included in the syllabus</a:t>
            </a:r>
          </a:p>
          <a:p>
            <a:r>
              <a:rPr lang="en-US" sz="2100" dirty="0" smtClean="0"/>
              <a:t>Summative evaluation requires multiple measures</a:t>
            </a:r>
          </a:p>
          <a:p>
            <a:r>
              <a:rPr lang="en-US" sz="2100" dirty="0" smtClean="0"/>
              <a:t>Eportfolios may be a comprehensive tool used for evaluation that is suited to the lifestyles of our students</a:t>
            </a:r>
          </a:p>
          <a:p>
            <a:pPr>
              <a:buNone/>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social media</a:t>
            </a:r>
            <a:endParaRPr lang="en-US" dirty="0"/>
          </a:p>
        </p:txBody>
      </p:sp>
      <p:sp>
        <p:nvSpPr>
          <p:cNvPr id="3" name="Content Placeholder 2"/>
          <p:cNvSpPr>
            <a:spLocks noGrp="1"/>
          </p:cNvSpPr>
          <p:nvPr>
            <p:ph idx="1"/>
          </p:nvPr>
        </p:nvSpPr>
        <p:spPr/>
        <p:txBody>
          <a:bodyPr/>
          <a:lstStyle/>
          <a:p>
            <a:r>
              <a:rPr lang="en-US" dirty="0" smtClean="0">
                <a:hlinkClick r:id="rId2"/>
              </a:rPr>
              <a:t>http://www.youtube.com/watch?v=QzZyUaQvpdc&amp;feature=related</a:t>
            </a:r>
            <a:endParaRPr lang="en-US" dirty="0" smtClean="0"/>
          </a:p>
          <a:p>
            <a:endParaRPr lang="en-US" dirty="0"/>
          </a:p>
        </p:txBody>
      </p:sp>
      <p:pic>
        <p:nvPicPr>
          <p:cNvPr id="4" name="Picture 3" descr="Mobile_learning_cartoon1.jpg"/>
          <p:cNvPicPr>
            <a:picLocks noChangeAspect="1"/>
          </p:cNvPicPr>
          <p:nvPr/>
        </p:nvPicPr>
        <p:blipFill>
          <a:blip r:embed="rId3" cstate="print"/>
          <a:stretch>
            <a:fillRect/>
          </a:stretch>
        </p:blipFill>
        <p:spPr>
          <a:xfrm>
            <a:off x="1981200" y="3581400"/>
            <a:ext cx="4762500" cy="298132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Other References</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Prideaux D. ABC of Learning and Teaching in Medicine. Curriculum Design BMJ 2003 ; 326:268-270</a:t>
            </a:r>
          </a:p>
          <a:p>
            <a:r>
              <a:rPr lang="en-US" dirty="0" smtClean="0"/>
              <a:t>Steven DD, Levi AJ. Introduction to Rubrics. Sterling, VA: Stylus Publishing, 2005 </a:t>
            </a:r>
          </a:p>
          <a:p>
            <a:r>
              <a:rPr lang="en-US" b="1" dirty="0" smtClean="0"/>
              <a:t>Boston University School of Medicine </a:t>
            </a:r>
            <a:r>
              <a:rPr lang="en-US" sz="1800" b="1" dirty="0" smtClean="0"/>
              <a:t>(instructions on how to write a syllabus)</a:t>
            </a:r>
            <a:endParaRPr lang="en-US" b="1" dirty="0" smtClean="0"/>
          </a:p>
          <a:p>
            <a:pPr lvl="1"/>
            <a:r>
              <a:rPr lang="en-US" dirty="0" smtClean="0">
                <a:hlinkClick r:id="rId2"/>
              </a:rPr>
              <a:t>http://www.bumc.bu.edu/fd/teaching/course-development/</a:t>
            </a:r>
            <a:endParaRPr lang="en-US" dirty="0" smtClean="0"/>
          </a:p>
          <a:p>
            <a:r>
              <a:rPr lang="en-US" b="1" dirty="0" smtClean="0"/>
              <a:t>University of Minnesota  </a:t>
            </a:r>
            <a:r>
              <a:rPr lang="en-US" sz="1800" b="1" dirty="0" smtClean="0"/>
              <a:t>( Center for Teaching and Learning)</a:t>
            </a:r>
            <a:endParaRPr lang="en-US" b="1" dirty="0" smtClean="0"/>
          </a:p>
          <a:p>
            <a:pPr lvl="1"/>
            <a:r>
              <a:rPr lang="en-US" dirty="0" smtClean="0">
                <a:hlinkClick r:id="rId3"/>
              </a:rPr>
              <a:t>http://www1.umn.edu/ohr/teachlearn/tutorials/syllabus/what/index.html</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Resource</a:t>
            </a:r>
            <a:endParaRPr lang="en-US" dirty="0"/>
          </a:p>
        </p:txBody>
      </p:sp>
      <p:sp>
        <p:nvSpPr>
          <p:cNvPr id="3" name="Content Placeholder 2"/>
          <p:cNvSpPr>
            <a:spLocks noGrp="1"/>
          </p:cNvSpPr>
          <p:nvPr>
            <p:ph idx="1"/>
          </p:nvPr>
        </p:nvSpPr>
        <p:spPr/>
        <p:txBody>
          <a:bodyPr/>
          <a:lstStyle/>
          <a:p>
            <a:r>
              <a:rPr lang="en-US" dirty="0" smtClean="0">
                <a:hlinkClick r:id="rId2"/>
              </a:rPr>
              <a:t>http://www.bumc.bu.edu/facdev-medicine/mentoring/</a:t>
            </a:r>
            <a:endParaRPr lang="en-US" dirty="0" smtClean="0"/>
          </a:p>
          <a:p>
            <a:r>
              <a:rPr lang="en-US" dirty="0" smtClean="0">
                <a:hlinkClick r:id="rId3"/>
              </a:rPr>
              <a:t>http://www.bumc.bu.edu/facdev-medicine/mentoring/ecfdp/</a:t>
            </a:r>
            <a:endParaRPr lang="en-US" dirty="0" smtClean="0"/>
          </a:p>
          <a:p>
            <a:endParaRPr lang="en-US" dirty="0" smtClean="0"/>
          </a:p>
          <a:p>
            <a:r>
              <a:rPr lang="en-US" dirty="0" smtClean="0">
                <a:hlinkClick r:id="rId4"/>
              </a:rPr>
              <a:t>http://www.bumc.bu.edu/fd/teaching/course-development</a:t>
            </a:r>
            <a:r>
              <a:rPr lang="en-US" dirty="0" smtClean="0">
                <a:hlinkClick r:id="rId4"/>
              </a:rPr>
              <a:t>/</a:t>
            </a:r>
            <a:endParaRPr lang="en-US" dirty="0" smtClean="0"/>
          </a:p>
          <a:p>
            <a:pPr marL="0" indent="0">
              <a:buNone/>
            </a:pPr>
            <a:endParaRPr lang="en-US" dirty="0" smtClean="0"/>
          </a:p>
          <a:p>
            <a:r>
              <a:rPr lang="en-US" dirty="0"/>
              <a:t>http://ww2.odu.edu/educ/roverbau/Bloom/blooms_taxonomy.htm</a:t>
            </a:r>
            <a:endParaRPr lang="en-US" dirty="0" smtClean="0"/>
          </a:p>
          <a:p>
            <a:endParaRPr lang="en-US" dirty="0"/>
          </a:p>
        </p:txBody>
      </p:sp>
    </p:spTree>
    <p:extLst>
      <p:ext uri="{BB962C8B-B14F-4D97-AF65-F5344CB8AC3E}">
        <p14:creationId xmlns:p14="http://schemas.microsoft.com/office/powerpoint/2010/main" val="61484790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1.1.3052"/>
  <p:tag name="PPTVERSION" val="14"/>
  <p:tag name="TPOS" val="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1967</TotalTime>
  <Words>2509</Words>
  <Application>Microsoft Office PowerPoint</Application>
  <PresentationFormat>On-screen Show (4:3)</PresentationFormat>
  <Paragraphs>248</Paragraphs>
  <Slides>29</Slides>
  <Notes>11</Notes>
  <HiddenSlides>2</HiddenSlides>
  <MMClips>1</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Ion Boardroom</vt:lpstr>
      <vt:lpstr>CBE and a Syllabus   "Education is not the filling of a vessel, but the kindling of a flame." - Socrates</vt:lpstr>
      <vt:lpstr>At the end of this presentation the participants:</vt:lpstr>
      <vt:lpstr>When designing a course keep in mind that Course Goals and Objectives always link back to a Competency</vt:lpstr>
      <vt:lpstr>CBE: Competency Based Education</vt:lpstr>
      <vt:lpstr>CBE: Competency Based Education</vt:lpstr>
      <vt:lpstr>CBE</vt:lpstr>
      <vt:lpstr>Dreyfus model of skill acquisition</vt:lpstr>
      <vt:lpstr>How do we write a syllabus?</vt:lpstr>
      <vt:lpstr>12 Elements of a Syllabus</vt:lpstr>
      <vt:lpstr>12 Elements of a Syllabus</vt:lpstr>
      <vt:lpstr>Elements of a Learning Objective: ABCD</vt:lpstr>
      <vt:lpstr>Blooms taxonomy revised by Anderson and Krathwohl 2001 :cognitive domain</vt:lpstr>
      <vt:lpstr>Examples of Assessment Vocabulary Based on Bloom's Taxonomy</vt:lpstr>
      <vt:lpstr>At the end of this presentation the participants:</vt:lpstr>
      <vt:lpstr>Assessment</vt:lpstr>
      <vt:lpstr>Formative Evaluation</vt:lpstr>
      <vt:lpstr>Skills Test</vt:lpstr>
      <vt:lpstr>Summative Evaluation</vt:lpstr>
      <vt:lpstr>Eportfolios to Make Learning Visible</vt:lpstr>
      <vt:lpstr>E-portfolios for Formative and Summative evaluation</vt:lpstr>
      <vt:lpstr>Rubrics</vt:lpstr>
      <vt:lpstr>Rubric Development</vt:lpstr>
      <vt:lpstr>Rubric contains 3 items*</vt:lpstr>
      <vt:lpstr>Tooth Prep Skills test</vt:lpstr>
      <vt:lpstr>Presentation Rubric: https://celop.bu.edu/groups/ccf10/wiki/bb35a/Presentation_Rubric.html</vt:lpstr>
      <vt:lpstr>Summary </vt:lpstr>
      <vt:lpstr>Use of social media</vt:lpstr>
      <vt:lpstr>Other References</vt:lpstr>
      <vt:lpstr>Faculty Resource</vt:lpstr>
    </vt:vector>
  </TitlesOfParts>
  <Company>BU GSDM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References</dc:title>
  <dc:creator>Celeste Kong Maness</dc:creator>
  <cp:lastModifiedBy>Celeste</cp:lastModifiedBy>
  <cp:revision>101</cp:revision>
  <dcterms:created xsi:type="dcterms:W3CDTF">2011-08-28T19:02:11Z</dcterms:created>
  <dcterms:modified xsi:type="dcterms:W3CDTF">2013-03-11T02:50:03Z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1555489</vt:lpwstr>
  </property>
  <property fmtid="{D5CDD505-2E9C-101B-9397-08002B2CF9AE}" name="NXPowerLiteSettings" pid="3">
    <vt:lpwstr>F7000400038000</vt:lpwstr>
  </property>
  <property fmtid="{D5CDD505-2E9C-101B-9397-08002B2CF9AE}" name="NXPowerLiteVersion" pid="4">
    <vt:lpwstr>D5.0.6</vt:lpwstr>
  </property>
</Properties>
</file>