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handoutMasterIdLst>
    <p:handoutMasterId r:id="rId13"/>
  </p:handoutMasterIdLst>
  <p:sldIdLst>
    <p:sldId id="266" r:id="rId2"/>
    <p:sldId id="271" r:id="rId3"/>
    <p:sldId id="274" r:id="rId4"/>
    <p:sldId id="258" r:id="rId5"/>
    <p:sldId id="277" r:id="rId6"/>
    <p:sldId id="276" r:id="rId7"/>
    <p:sldId id="269" r:id="rId8"/>
    <p:sldId id="273" r:id="rId9"/>
    <p:sldId id="270" r:id="rId10"/>
    <p:sldId id="267" r:id="rId11"/>
    <p:sldId id="27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344DD-A085-4ED2-BA73-D291002D2393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78A44-3666-480F-BB01-F436BA14B1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1959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B845-51C6-4C1C-86F9-9672C07433E6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2A7B-C0C3-4DA4-9350-C83917440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B845-51C6-4C1C-86F9-9672C07433E6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2A7B-C0C3-4DA4-9350-C83917440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B845-51C6-4C1C-86F9-9672C07433E6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2A7B-C0C3-4DA4-9350-C83917440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B845-51C6-4C1C-86F9-9672C07433E6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2A7B-C0C3-4DA4-9350-C83917440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B845-51C6-4C1C-86F9-9672C07433E6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2A7B-C0C3-4DA4-9350-C83917440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B845-51C6-4C1C-86F9-9672C07433E6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2A7B-C0C3-4DA4-9350-C83917440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B845-51C6-4C1C-86F9-9672C07433E6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2A7B-C0C3-4DA4-9350-C83917440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B845-51C6-4C1C-86F9-9672C07433E6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2A7B-C0C3-4DA4-9350-C83917440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B845-51C6-4C1C-86F9-9672C07433E6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2A7B-C0C3-4DA4-9350-C83917440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B845-51C6-4C1C-86F9-9672C07433E6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D02A7B-C0C3-4DA4-9350-C83917440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2B845-51C6-4C1C-86F9-9672C07433E6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02A7B-C0C3-4DA4-9350-C83917440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4B2B845-51C6-4C1C-86F9-9672C07433E6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ED02A7B-C0C3-4DA4-9350-C83917440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brady@bu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Qualities &amp;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Dr. Stephen Brady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Director, Mental </a:t>
            </a:r>
            <a:r>
              <a:rPr lang="en-US" sz="2400" dirty="0"/>
              <a:t>H</a:t>
            </a:r>
            <a:r>
              <a:rPr lang="en-US" sz="2400" dirty="0" smtClean="0"/>
              <a:t>ealth Counseling &amp; Behavioral Medicine (MHCBM)  </a:t>
            </a:r>
          </a:p>
          <a:p>
            <a:endParaRPr lang="en-US" sz="2400" dirty="0" smtClean="0"/>
          </a:p>
          <a:p>
            <a:r>
              <a:rPr lang="en-US" sz="2400" dirty="0" smtClean="0"/>
              <a:t>Boston University School of Medicine (www.bumc.bu.edu/mhbm</a:t>
            </a:r>
            <a:r>
              <a:rPr lang="en-US" sz="2400" dirty="0"/>
              <a:t>)</a:t>
            </a:r>
          </a:p>
          <a:p>
            <a:r>
              <a:rPr lang="en-US" sz="2400" dirty="0" smtClean="0">
                <a:hlinkClick r:id="rId2"/>
              </a:rPr>
              <a:t>sbrady@bu.edu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9857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A Model of Leader Attributes and Leader Performance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381000" y="533400"/>
            <a:ext cx="3200400" cy="5502275"/>
            <a:chOff x="1872" y="1728"/>
            <a:chExt cx="2016" cy="2362"/>
          </a:xfrm>
        </p:grpSpPr>
        <p:sp>
          <p:nvSpPr>
            <p:cNvPr id="29700" name="Oval 4"/>
            <p:cNvSpPr>
              <a:spLocks noChangeArrowheads="1"/>
            </p:cNvSpPr>
            <p:nvPr/>
          </p:nvSpPr>
          <p:spPr bwMode="auto">
            <a:xfrm>
              <a:off x="2304" y="1728"/>
              <a:ext cx="1104" cy="1056"/>
            </a:xfrm>
            <a:prstGeom prst="ellipse">
              <a:avLst/>
            </a:prstGeom>
            <a:solidFill>
              <a:srgbClr val="FFFF00">
                <a:alpha val="60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2000" b="1">
                  <a:latin typeface="Arial" charset="0"/>
                </a:rPr>
                <a:t>Cognitive</a:t>
              </a:r>
            </a:p>
            <a:p>
              <a:pPr algn="ctr" eaLnBrk="1" hangingPunct="1"/>
              <a:r>
                <a:rPr lang="en-US" sz="2000" b="1">
                  <a:latin typeface="Arial" charset="0"/>
                </a:rPr>
                <a:t>Abilities</a:t>
              </a:r>
            </a:p>
          </p:txBody>
        </p:sp>
        <p:sp>
          <p:nvSpPr>
            <p:cNvPr id="29701" name="Oval 5"/>
            <p:cNvSpPr>
              <a:spLocks noChangeArrowheads="1"/>
            </p:cNvSpPr>
            <p:nvPr/>
          </p:nvSpPr>
          <p:spPr bwMode="auto">
            <a:xfrm>
              <a:off x="1872" y="2496"/>
              <a:ext cx="1104" cy="1056"/>
            </a:xfrm>
            <a:prstGeom prst="ellipse">
              <a:avLst/>
            </a:prstGeom>
            <a:solidFill>
              <a:srgbClr val="FFCCCC">
                <a:alpha val="60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2000" b="1">
                  <a:latin typeface="Arial" charset="0"/>
                </a:rPr>
                <a:t>Personality   </a:t>
              </a:r>
            </a:p>
          </p:txBody>
        </p:sp>
        <p:sp>
          <p:nvSpPr>
            <p:cNvPr id="29702" name="Oval 6"/>
            <p:cNvSpPr>
              <a:spLocks noChangeArrowheads="1"/>
            </p:cNvSpPr>
            <p:nvPr/>
          </p:nvSpPr>
          <p:spPr bwMode="auto">
            <a:xfrm>
              <a:off x="2784" y="2496"/>
              <a:ext cx="1104" cy="1056"/>
            </a:xfrm>
            <a:prstGeom prst="ellipse">
              <a:avLst/>
            </a:prstGeom>
            <a:solidFill>
              <a:schemeClr val="accent1">
                <a:alpha val="60001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2000" b="1">
                  <a:latin typeface="Arial" charset="0"/>
                </a:rPr>
                <a:t>Motives</a:t>
              </a:r>
            </a:p>
            <a:p>
              <a:pPr algn="ctr" eaLnBrk="1" hangingPunct="1"/>
              <a:r>
                <a:rPr lang="en-US" sz="2000" b="1">
                  <a:latin typeface="Arial" charset="0"/>
                </a:rPr>
                <a:t>Values</a:t>
              </a:r>
            </a:p>
          </p:txBody>
        </p:sp>
        <p:sp>
          <p:nvSpPr>
            <p:cNvPr id="29703" name="AutoShape 7"/>
            <p:cNvSpPr>
              <a:spLocks/>
            </p:cNvSpPr>
            <p:nvPr/>
          </p:nvSpPr>
          <p:spPr bwMode="auto">
            <a:xfrm rot="-5400000">
              <a:off x="2736" y="2688"/>
              <a:ext cx="240" cy="1872"/>
            </a:xfrm>
            <a:prstGeom prst="leftBrace">
              <a:avLst>
                <a:gd name="adj1" fmla="val 65000"/>
                <a:gd name="adj2" fmla="val 50000"/>
              </a:avLst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1" hangingPunct="1"/>
              <a:endParaRPr lang="en-US" b="1">
                <a:latin typeface="Arial" charset="0"/>
              </a:endParaRPr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1968" y="3840"/>
              <a:ext cx="18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Distal Attributes</a:t>
              </a:r>
            </a:p>
          </p:txBody>
        </p:sp>
      </p:grpSp>
      <p:grpSp>
        <p:nvGrpSpPr>
          <p:cNvPr id="29705" name="Group 9"/>
          <p:cNvGrpSpPr>
            <a:grpSpLocks/>
          </p:cNvGrpSpPr>
          <p:nvPr/>
        </p:nvGrpSpPr>
        <p:grpSpPr bwMode="auto">
          <a:xfrm>
            <a:off x="3543300" y="381000"/>
            <a:ext cx="3200400" cy="5758545"/>
            <a:chOff x="1920" y="1488"/>
            <a:chExt cx="2016" cy="2362"/>
          </a:xfrm>
        </p:grpSpPr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2352" y="1488"/>
              <a:ext cx="1104" cy="1056"/>
            </a:xfrm>
            <a:prstGeom prst="ellipse">
              <a:avLst/>
            </a:prstGeom>
            <a:solidFill>
              <a:srgbClr val="FFFF00">
                <a:alpha val="60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2000" b="1" dirty="0">
                  <a:latin typeface="Arial" charset="0"/>
                </a:rPr>
                <a:t>Special </a:t>
              </a:r>
            </a:p>
            <a:p>
              <a:pPr algn="ctr" eaLnBrk="1" hangingPunct="1"/>
              <a:r>
                <a:rPr lang="en-US" sz="2000" b="1" dirty="0">
                  <a:latin typeface="Arial" charset="0"/>
                </a:rPr>
                <a:t>Appraisal</a:t>
              </a:r>
            </a:p>
            <a:p>
              <a:pPr algn="ctr" eaLnBrk="1" hangingPunct="1"/>
              <a:r>
                <a:rPr lang="en-US" sz="2000" b="1" dirty="0">
                  <a:latin typeface="Arial" charset="0"/>
                </a:rPr>
                <a:t>Skills</a:t>
              </a:r>
            </a:p>
          </p:txBody>
        </p:sp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1920" y="2256"/>
              <a:ext cx="1104" cy="1056"/>
            </a:xfrm>
            <a:prstGeom prst="ellipse">
              <a:avLst/>
            </a:prstGeom>
            <a:solidFill>
              <a:srgbClr val="FFCCCC">
                <a:alpha val="60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2000" b="1">
                  <a:latin typeface="Arial" charset="0"/>
                </a:rPr>
                <a:t>Problem</a:t>
              </a:r>
            </a:p>
            <a:p>
              <a:pPr algn="ctr" eaLnBrk="1" hangingPunct="1"/>
              <a:r>
                <a:rPr lang="en-US" sz="2000" b="1">
                  <a:latin typeface="Arial" charset="0"/>
                </a:rPr>
                <a:t>Solving</a:t>
              </a:r>
            </a:p>
            <a:p>
              <a:pPr algn="ctr" eaLnBrk="1" hangingPunct="1"/>
              <a:r>
                <a:rPr lang="en-US" sz="2000" b="1">
                  <a:latin typeface="Arial" charset="0"/>
                </a:rPr>
                <a:t>Skills  </a:t>
              </a:r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auto">
            <a:xfrm>
              <a:off x="2832" y="2256"/>
              <a:ext cx="1104" cy="1056"/>
            </a:xfrm>
            <a:prstGeom prst="ellipse">
              <a:avLst/>
            </a:prstGeom>
            <a:solidFill>
              <a:schemeClr val="accent1">
                <a:alpha val="60001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2000" b="1">
                  <a:latin typeface="Arial" charset="0"/>
                </a:rPr>
                <a:t>Expertise/</a:t>
              </a:r>
            </a:p>
            <a:p>
              <a:pPr algn="ctr" eaLnBrk="1" hangingPunct="1"/>
              <a:r>
                <a:rPr lang="en-US" sz="2000" b="1">
                  <a:latin typeface="Arial" charset="0"/>
                </a:rPr>
                <a:t>Tacit</a:t>
              </a:r>
            </a:p>
            <a:p>
              <a:pPr algn="ctr" eaLnBrk="1" hangingPunct="1"/>
              <a:r>
                <a:rPr lang="en-US" sz="2000" b="1">
                  <a:latin typeface="Arial" charset="0"/>
                </a:rPr>
                <a:t>Knowledge</a:t>
              </a:r>
            </a:p>
          </p:txBody>
        </p:sp>
        <p:sp>
          <p:nvSpPr>
            <p:cNvPr id="29709" name="AutoShape 13"/>
            <p:cNvSpPr>
              <a:spLocks/>
            </p:cNvSpPr>
            <p:nvPr/>
          </p:nvSpPr>
          <p:spPr bwMode="auto">
            <a:xfrm rot="-5400000">
              <a:off x="2784" y="2448"/>
              <a:ext cx="240" cy="1872"/>
            </a:xfrm>
            <a:prstGeom prst="leftBrace">
              <a:avLst>
                <a:gd name="adj1" fmla="val 65000"/>
                <a:gd name="adj2" fmla="val 50000"/>
              </a:avLst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1" hangingPunct="1"/>
              <a:endParaRPr lang="en-US" b="1">
                <a:latin typeface="Arial" charset="0"/>
              </a:endParaRPr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2016" y="3600"/>
              <a:ext cx="18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Proximal Attributes</a:t>
              </a:r>
            </a:p>
          </p:txBody>
        </p:sp>
      </p:grpSp>
      <p:grpSp>
        <p:nvGrpSpPr>
          <p:cNvPr id="29711" name="Group 15"/>
          <p:cNvGrpSpPr>
            <a:grpSpLocks/>
          </p:cNvGrpSpPr>
          <p:nvPr/>
        </p:nvGrpSpPr>
        <p:grpSpPr bwMode="auto">
          <a:xfrm>
            <a:off x="6781800" y="4114800"/>
            <a:ext cx="1828800" cy="641350"/>
            <a:chOff x="2160" y="3888"/>
            <a:chExt cx="1680" cy="404"/>
          </a:xfrm>
        </p:grpSpPr>
        <p:sp>
          <p:nvSpPr>
            <p:cNvPr id="29712" name="Text Box 16"/>
            <p:cNvSpPr txBox="1">
              <a:spLocks noChangeArrowheads="1"/>
            </p:cNvSpPr>
            <p:nvPr/>
          </p:nvSpPr>
          <p:spPr bwMode="auto">
            <a:xfrm>
              <a:off x="2448" y="3888"/>
              <a:ext cx="1392" cy="404"/>
            </a:xfrm>
            <a:prstGeom prst="rect">
              <a:avLst/>
            </a:prstGeom>
            <a:solidFill>
              <a:srgbClr val="CC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 dirty="0" smtClean="0">
                  <a:latin typeface="Arial" charset="0"/>
                </a:rPr>
                <a:t>Career   </a:t>
              </a:r>
              <a:r>
                <a:rPr lang="en-US" b="1" dirty="0">
                  <a:latin typeface="Arial" charset="0"/>
                </a:rPr>
                <a:t>Processes</a:t>
              </a:r>
            </a:p>
          </p:txBody>
        </p:sp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>
              <a:off x="2160" y="4032"/>
              <a:ext cx="288" cy="0"/>
            </a:xfrm>
            <a:prstGeom prst="line">
              <a:avLst/>
            </a:prstGeom>
            <a:noFill/>
            <a:ln w="38100">
              <a:solidFill>
                <a:srgbClr val="CCFF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3200400" y="4327525"/>
            <a:ext cx="609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022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 Habits- Covey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Be Proactive</a:t>
            </a:r>
          </a:p>
          <a:p>
            <a:pPr>
              <a:defRPr/>
            </a:pPr>
            <a:r>
              <a:rPr lang="en-US" sz="3200" dirty="0" smtClean="0"/>
              <a:t>Begin with the End in Mind</a:t>
            </a:r>
          </a:p>
          <a:p>
            <a:pPr>
              <a:defRPr/>
            </a:pPr>
            <a:r>
              <a:rPr lang="en-US" sz="3200" dirty="0" smtClean="0"/>
              <a:t>Put First Things First</a:t>
            </a:r>
          </a:p>
          <a:p>
            <a:pPr>
              <a:defRPr/>
            </a:pPr>
            <a:r>
              <a:rPr lang="en-US" sz="3200" dirty="0" smtClean="0"/>
              <a:t>Think Win-Win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Seek First to Understand and </a:t>
            </a:r>
            <a:r>
              <a:rPr lang="en-US" sz="3200" dirty="0"/>
              <a:t>T</a:t>
            </a:r>
            <a:r>
              <a:rPr lang="en-US" sz="3200" dirty="0" smtClean="0"/>
              <a:t>hen </a:t>
            </a:r>
            <a:r>
              <a:rPr lang="en-US" sz="3200" dirty="0"/>
              <a:t>B</a:t>
            </a:r>
            <a:r>
              <a:rPr lang="en-US" sz="3200" dirty="0" smtClean="0"/>
              <a:t>e Understood</a:t>
            </a:r>
          </a:p>
          <a:p>
            <a:pPr>
              <a:defRPr/>
            </a:pPr>
            <a:r>
              <a:rPr lang="en-US" sz="3200" dirty="0" smtClean="0"/>
              <a:t>Synergize</a:t>
            </a:r>
          </a:p>
          <a:p>
            <a:pPr>
              <a:defRPr/>
            </a:pPr>
            <a:r>
              <a:rPr lang="en-US" sz="3200" dirty="0" smtClean="0"/>
              <a:t>Sharpen the Saw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222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	What </a:t>
            </a:r>
            <a:r>
              <a:rPr lang="en-US" sz="2800" dirty="0"/>
              <a:t>personality </a:t>
            </a:r>
            <a:r>
              <a:rPr lang="en-US" sz="2800" dirty="0" smtClean="0"/>
              <a:t>characteristics  are associated with </a:t>
            </a:r>
            <a:r>
              <a:rPr lang="en-US" sz="2800" dirty="0"/>
              <a:t>career </a:t>
            </a:r>
            <a:r>
              <a:rPr lang="en-US" sz="2800" dirty="0" smtClean="0"/>
              <a:t>success ? </a:t>
            </a:r>
          </a:p>
          <a:p>
            <a:endParaRPr lang="en-US" sz="2800" dirty="0"/>
          </a:p>
          <a:p>
            <a:r>
              <a:rPr lang="en-US" sz="2800" dirty="0" smtClean="0"/>
              <a:t>	Which of these characteristics do you possess?</a:t>
            </a:r>
          </a:p>
          <a:p>
            <a:r>
              <a:rPr lang="en-US" sz="2800" dirty="0" smtClean="0"/>
              <a:t>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High and Low?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0115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Warmth</a:t>
            </a:r>
            <a:endParaRPr lang="en-US" dirty="0"/>
          </a:p>
          <a:p>
            <a:r>
              <a:rPr lang="en-US" dirty="0"/>
              <a:t>Reasoning</a:t>
            </a:r>
          </a:p>
          <a:p>
            <a:r>
              <a:rPr lang="en-US" dirty="0"/>
              <a:t>Emotional Stability</a:t>
            </a:r>
          </a:p>
          <a:p>
            <a:r>
              <a:rPr lang="en-US" dirty="0"/>
              <a:t>Dominance</a:t>
            </a:r>
          </a:p>
          <a:p>
            <a:r>
              <a:rPr lang="en-US" dirty="0"/>
              <a:t>Liveliness</a:t>
            </a:r>
          </a:p>
          <a:p>
            <a:r>
              <a:rPr lang="en-US" dirty="0"/>
              <a:t>Rule-Consciousness</a:t>
            </a:r>
          </a:p>
          <a:p>
            <a:r>
              <a:rPr lang="en-US" dirty="0"/>
              <a:t>Social Boldness</a:t>
            </a:r>
          </a:p>
          <a:p>
            <a:r>
              <a:rPr lang="en-US" dirty="0"/>
              <a:t>Sensitivity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Vigilance</a:t>
            </a:r>
            <a:endParaRPr lang="en-US" dirty="0"/>
          </a:p>
          <a:p>
            <a:r>
              <a:rPr lang="en-US" dirty="0"/>
              <a:t>Abstractedness</a:t>
            </a:r>
          </a:p>
          <a:p>
            <a:r>
              <a:rPr lang="en-US" dirty="0" smtClean="0"/>
              <a:t>Private </a:t>
            </a:r>
            <a:endParaRPr lang="en-US" dirty="0"/>
          </a:p>
          <a:p>
            <a:r>
              <a:rPr lang="en-US" dirty="0"/>
              <a:t>Apprehension</a:t>
            </a:r>
          </a:p>
          <a:p>
            <a:r>
              <a:rPr lang="en-US" dirty="0"/>
              <a:t>Openness to change</a:t>
            </a:r>
          </a:p>
          <a:p>
            <a:r>
              <a:rPr lang="en-US" dirty="0"/>
              <a:t>Self-Reliance</a:t>
            </a:r>
          </a:p>
          <a:p>
            <a:r>
              <a:rPr lang="en-US" dirty="0"/>
              <a:t>Perfectionism</a:t>
            </a:r>
          </a:p>
          <a:p>
            <a:r>
              <a:rPr lang="en-US" dirty="0"/>
              <a:t>Tension </a:t>
            </a:r>
          </a:p>
        </p:txBody>
      </p:sp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Sixteen Personality Factor Questionnaire (16PF)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097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Personality Factors and Career </a:t>
            </a:r>
            <a:endParaRPr lang="en-US" sz="4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Global Factors which Impact Career </a:t>
            </a:r>
            <a:endParaRPr lang="en-US" sz="2400" dirty="0"/>
          </a:p>
          <a:p>
            <a:pPr lvl="1"/>
            <a:r>
              <a:rPr lang="en-US" sz="2400" dirty="0" smtClean="0"/>
              <a:t>Extraversion/Introversion</a:t>
            </a:r>
            <a:endParaRPr lang="en-US" sz="2400" dirty="0"/>
          </a:p>
          <a:p>
            <a:pPr lvl="1"/>
            <a:r>
              <a:rPr lang="en-US" sz="2400" dirty="0" smtClean="0"/>
              <a:t>High Anxiety/Low Anxiety</a:t>
            </a:r>
            <a:endParaRPr lang="en-US" sz="2400" dirty="0"/>
          </a:p>
          <a:p>
            <a:pPr lvl="1"/>
            <a:r>
              <a:rPr lang="en-US" sz="2400" smtClean="0"/>
              <a:t>Tough-Mindedness/Receptive </a:t>
            </a:r>
            <a:endParaRPr lang="en-US" sz="2400" dirty="0"/>
          </a:p>
          <a:p>
            <a:pPr lvl="1"/>
            <a:r>
              <a:rPr lang="en-US" sz="2400" dirty="0" smtClean="0"/>
              <a:t>Independence/Dependence</a:t>
            </a:r>
            <a:endParaRPr lang="en-US" sz="2400" dirty="0"/>
          </a:p>
          <a:p>
            <a:pPr lvl="1"/>
            <a:r>
              <a:rPr lang="en-US" sz="2400" dirty="0" smtClean="0"/>
              <a:t>Self-Control/Impulsiveness</a:t>
            </a:r>
          </a:p>
          <a:p>
            <a:pPr lvl="1"/>
            <a:endParaRPr lang="en-US" sz="2400" dirty="0"/>
          </a:p>
          <a:p>
            <a:pPr marL="0" lvl="1" indent="0">
              <a:buNone/>
            </a:pPr>
            <a:r>
              <a:rPr lang="en-US" sz="2400" dirty="0" smtClean="0"/>
              <a:t>How would you describe yourself or peers on some of these dimensions?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607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your Results of the 16PF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What high and low scores mean for the  Global Factors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Example: Results of the Instructor and a Basic Scientist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Implications for Career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Small Group Breakout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561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Self Described “Basic Science Nerd”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Throughout graduate school referred to as “Brilliant  if quirky” and “Mr. Future Nobel Prize Winner”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 on Introversion, Anxiety and Self Control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Low on Independence and tough mindedness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Just wants to be “left alone to do interesting experiments”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Tends to get lost in details and procrastinates unless deadlines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Failed as an academic but surprisingly thrives in industry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Why might this be the case?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It may be just as important to be aware of your challenges as well as strengths in order to be successful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5770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Emotional Intelligence and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11276"/>
            <a:ext cx="7520940" cy="2958553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000" dirty="0" smtClean="0"/>
              <a:t>Being aware of emotions </a:t>
            </a:r>
          </a:p>
          <a:p>
            <a:pPr>
              <a:defRPr/>
            </a:pPr>
            <a:r>
              <a:rPr lang="en-US" sz="2000" dirty="0" smtClean="0"/>
              <a:t>Identifying your own emotions</a:t>
            </a:r>
          </a:p>
          <a:p>
            <a:pPr>
              <a:defRPr/>
            </a:pPr>
            <a:r>
              <a:rPr lang="en-US" sz="2000" dirty="0" smtClean="0"/>
              <a:t>Identifying Others emotions</a:t>
            </a:r>
          </a:p>
          <a:p>
            <a:pPr>
              <a:defRPr/>
            </a:pPr>
            <a:r>
              <a:rPr lang="en-US" sz="2000" dirty="0" smtClean="0"/>
              <a:t>Managing your own emotions</a:t>
            </a:r>
          </a:p>
          <a:p>
            <a:pPr>
              <a:defRPr/>
            </a:pPr>
            <a:r>
              <a:rPr lang="en-US" sz="2000" dirty="0" smtClean="0"/>
              <a:t>Managing others emotions</a:t>
            </a:r>
          </a:p>
          <a:p>
            <a:pPr>
              <a:defRPr/>
            </a:pPr>
            <a:r>
              <a:rPr lang="en-US" sz="2000" dirty="0" smtClean="0"/>
              <a:t>Using emotions to problem solve</a:t>
            </a:r>
          </a:p>
          <a:p>
            <a:pPr>
              <a:defRPr/>
            </a:pPr>
            <a:r>
              <a:rPr lang="en-US" sz="2000" dirty="0" smtClean="0"/>
              <a:t>Expressing emotions adaptively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 smtClean="0"/>
              <a:t>What is easy and hard for you? (SB and RJL)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9472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Characteristics which Promote Career Success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Cognitive complexity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Cognitive flexibility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Social intelligence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Emotional intelligence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Adaptability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Openness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Tolerance for ambiguity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We would add Self-Reflection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Zacarro</a:t>
            </a:r>
            <a:r>
              <a:rPr lang="en-US" sz="1600" dirty="0" smtClean="0"/>
              <a:t>, 2007)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0568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Activity: the Autobiography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How did you become who you are?</a:t>
            </a:r>
          </a:p>
          <a:p>
            <a:r>
              <a:rPr lang="en-US" sz="2400" dirty="0" smtClean="0"/>
              <a:t>What does your family and others want you to do?</a:t>
            </a:r>
          </a:p>
          <a:p>
            <a:r>
              <a:rPr lang="en-US" sz="2400" dirty="0" smtClean="0"/>
              <a:t>How familiar are family/others with your career? </a:t>
            </a:r>
          </a:p>
          <a:p>
            <a:r>
              <a:rPr lang="en-US" sz="2400" dirty="0" smtClean="0"/>
              <a:t>Who has been the most influential person in your life regarding career?</a:t>
            </a:r>
          </a:p>
          <a:p>
            <a:r>
              <a:rPr lang="en-US" sz="2400" dirty="0" smtClean="0"/>
              <a:t>Trace the development of your likes and interests relevant to career. </a:t>
            </a:r>
          </a:p>
          <a:p>
            <a:r>
              <a:rPr lang="en-US" sz="2400" dirty="0" smtClean="0"/>
              <a:t>What are your most troublesome problems related to your career interests?</a:t>
            </a:r>
          </a:p>
          <a:p>
            <a:r>
              <a:rPr lang="en-US" sz="2400" dirty="0" smtClean="0"/>
              <a:t>What is your prediction regarding your career? </a:t>
            </a:r>
          </a:p>
          <a:p>
            <a:r>
              <a:rPr lang="en-US" sz="2400" dirty="0" smtClean="0"/>
              <a:t>Make a Plan A and Plan B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2791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169</TotalTime>
  <Words>497</Words>
  <Application>Microsoft Macintosh PowerPoint</Application>
  <PresentationFormat>On-screen Show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Personal Qualities &amp; career</vt:lpstr>
      <vt:lpstr>Introductions and Questions</vt:lpstr>
      <vt:lpstr>The Sixteen Personality Factor Questionnaire (16PF)</vt:lpstr>
      <vt:lpstr>Personality Factors and Career </vt:lpstr>
      <vt:lpstr>Interpreting your Results of the 16PF</vt:lpstr>
      <vt:lpstr>Case Example</vt:lpstr>
      <vt:lpstr>Emotional Intelligence and Career</vt:lpstr>
      <vt:lpstr>Characteristics which Promote Career Success </vt:lpstr>
      <vt:lpstr>Career Activity: the Autobiography</vt:lpstr>
      <vt:lpstr>A Model of Leader Attributes and Leader Performance</vt:lpstr>
      <vt:lpstr>7 Habits- Covey</vt:lpstr>
    </vt:vector>
  </TitlesOfParts>
  <Company>Boston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Factors and Career</dc:title>
  <dc:creator>Brady, Stephen M</dc:creator>
  <cp:lastModifiedBy>Robin MacDonald</cp:lastModifiedBy>
  <cp:revision>19</cp:revision>
  <cp:lastPrinted>2012-06-06T14:21:54Z</cp:lastPrinted>
  <dcterms:created xsi:type="dcterms:W3CDTF">2012-11-13T22:56:59Z</dcterms:created>
  <dcterms:modified xsi:type="dcterms:W3CDTF">2012-11-13T22:57:27Z</dcterms:modified>
</cp:coreProperties>
</file>