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8"/>
  </p:notesMasterIdLst>
  <p:sldIdLst>
    <p:sldId id="602" r:id="rId4"/>
    <p:sldId id="645" r:id="rId5"/>
    <p:sldId id="617" r:id="rId6"/>
    <p:sldId id="649" r:id="rId7"/>
    <p:sldId id="618" r:id="rId8"/>
    <p:sldId id="625" r:id="rId9"/>
    <p:sldId id="619" r:id="rId10"/>
    <p:sldId id="624" r:id="rId11"/>
    <p:sldId id="646" r:id="rId12"/>
    <p:sldId id="626" r:id="rId13"/>
    <p:sldId id="627" r:id="rId14"/>
    <p:sldId id="631" r:id="rId15"/>
    <p:sldId id="629" r:id="rId16"/>
    <p:sldId id="633" r:id="rId17"/>
    <p:sldId id="630" r:id="rId18"/>
    <p:sldId id="635" r:id="rId19"/>
    <p:sldId id="640" r:id="rId20"/>
    <p:sldId id="638" r:id="rId21"/>
    <p:sldId id="632" r:id="rId22"/>
    <p:sldId id="644" r:id="rId23"/>
    <p:sldId id="639" r:id="rId24"/>
    <p:sldId id="641" r:id="rId25"/>
    <p:sldId id="643" r:id="rId26"/>
    <p:sldId id="648" r:id="rId27"/>
  </p:sldIdLst>
  <p:sldSz cx="9144000" cy="6858000" type="screen4x3"/>
  <p:notesSz cx="7010400" cy="9296400"/>
  <p:defaultTextStyle>
    <a:defPPr>
      <a:defRPr lang="en-US"/>
    </a:defPPr>
    <a:lvl1pPr algn="l" defTabSz="912717" rtl="0" fontAlgn="base">
      <a:spcBef>
        <a:spcPct val="0"/>
      </a:spcBef>
      <a:spcAft>
        <a:spcPct val="0"/>
      </a:spcAft>
      <a:defRPr kern="1200">
        <a:solidFill>
          <a:schemeClr val="tx1"/>
        </a:solidFill>
        <a:latin typeface="Arial" pitchFamily="34" charset="0"/>
        <a:ea typeface="+mn-ea"/>
        <a:cs typeface="+mn-cs"/>
      </a:defRPr>
    </a:lvl1pPr>
    <a:lvl2pPr marL="455565" indent="1588" algn="l" defTabSz="912717" rtl="0" fontAlgn="base">
      <a:spcBef>
        <a:spcPct val="0"/>
      </a:spcBef>
      <a:spcAft>
        <a:spcPct val="0"/>
      </a:spcAft>
      <a:defRPr kern="1200">
        <a:solidFill>
          <a:schemeClr val="tx1"/>
        </a:solidFill>
        <a:latin typeface="Arial" pitchFamily="34" charset="0"/>
        <a:ea typeface="+mn-ea"/>
        <a:cs typeface="+mn-cs"/>
      </a:defRPr>
    </a:lvl2pPr>
    <a:lvl3pPr marL="912717" indent="1588" algn="l" defTabSz="912717" rtl="0" fontAlgn="base">
      <a:spcBef>
        <a:spcPct val="0"/>
      </a:spcBef>
      <a:spcAft>
        <a:spcPct val="0"/>
      </a:spcAft>
      <a:defRPr kern="1200">
        <a:solidFill>
          <a:schemeClr val="tx1"/>
        </a:solidFill>
        <a:latin typeface="Arial" pitchFamily="34" charset="0"/>
        <a:ea typeface="+mn-ea"/>
        <a:cs typeface="+mn-cs"/>
      </a:defRPr>
    </a:lvl3pPr>
    <a:lvl4pPr marL="1369868" indent="1588" algn="l" defTabSz="912717" rtl="0" fontAlgn="base">
      <a:spcBef>
        <a:spcPct val="0"/>
      </a:spcBef>
      <a:spcAft>
        <a:spcPct val="0"/>
      </a:spcAft>
      <a:defRPr kern="1200">
        <a:solidFill>
          <a:schemeClr val="tx1"/>
        </a:solidFill>
        <a:latin typeface="Arial" pitchFamily="34" charset="0"/>
        <a:ea typeface="+mn-ea"/>
        <a:cs typeface="+mn-cs"/>
      </a:defRPr>
    </a:lvl4pPr>
    <a:lvl5pPr marL="1827020" indent="1588" algn="l" defTabSz="912717" rtl="0" fontAlgn="base">
      <a:spcBef>
        <a:spcPct val="0"/>
      </a:spcBef>
      <a:spcAft>
        <a:spcPct val="0"/>
      </a:spcAft>
      <a:defRPr kern="1200">
        <a:solidFill>
          <a:schemeClr val="tx1"/>
        </a:solidFill>
        <a:latin typeface="Arial" pitchFamily="34" charset="0"/>
        <a:ea typeface="+mn-ea"/>
        <a:cs typeface="+mn-cs"/>
      </a:defRPr>
    </a:lvl5pPr>
    <a:lvl6pPr marL="2285758" algn="l" defTabSz="914303" rtl="0" eaLnBrk="1" latinLnBrk="0" hangingPunct="1">
      <a:defRPr kern="1200">
        <a:solidFill>
          <a:schemeClr val="tx1"/>
        </a:solidFill>
        <a:latin typeface="Arial" pitchFamily="34" charset="0"/>
        <a:ea typeface="+mn-ea"/>
        <a:cs typeface="+mn-cs"/>
      </a:defRPr>
    </a:lvl6pPr>
    <a:lvl7pPr marL="2742909" algn="l" defTabSz="914303" rtl="0" eaLnBrk="1" latinLnBrk="0" hangingPunct="1">
      <a:defRPr kern="1200">
        <a:solidFill>
          <a:schemeClr val="tx1"/>
        </a:solidFill>
        <a:latin typeface="Arial" pitchFamily="34" charset="0"/>
        <a:ea typeface="+mn-ea"/>
        <a:cs typeface="+mn-cs"/>
      </a:defRPr>
    </a:lvl7pPr>
    <a:lvl8pPr marL="3200061" algn="l" defTabSz="914303" rtl="0" eaLnBrk="1" latinLnBrk="0" hangingPunct="1">
      <a:defRPr kern="1200">
        <a:solidFill>
          <a:schemeClr val="tx1"/>
        </a:solidFill>
        <a:latin typeface="Arial" pitchFamily="34" charset="0"/>
        <a:ea typeface="+mn-ea"/>
        <a:cs typeface="+mn-cs"/>
      </a:defRPr>
    </a:lvl8pPr>
    <a:lvl9pPr marL="3657212" algn="l" defTabSz="914303"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00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10" autoAdjust="0"/>
    <p:restoredTop sz="84548" autoAdjust="0"/>
  </p:normalViewPr>
  <p:slideViewPr>
    <p:cSldViewPr>
      <p:cViewPr>
        <p:scale>
          <a:sx n="90" d="100"/>
          <a:sy n="90" d="100"/>
        </p:scale>
        <p:origin x="-1044" y="-72"/>
      </p:cViewPr>
      <p:guideLst>
        <p:guide orient="horz" pos="2160"/>
        <p:guide pos="2881"/>
      </p:guideLst>
    </p:cSldViewPr>
  </p:slideViewPr>
  <p:outlineViewPr>
    <p:cViewPr>
      <p:scale>
        <a:sx n="33" d="100"/>
        <a:sy n="33" d="100"/>
      </p:scale>
      <p:origin x="0" y="12048"/>
    </p:cViewPr>
  </p:outlineViewPr>
  <p:notesTextViewPr>
    <p:cViewPr>
      <p:scale>
        <a:sx n="1" d="1"/>
        <a:sy n="1" d="1"/>
      </p:scale>
      <p:origin x="0" y="0"/>
    </p:cViewPr>
  </p:notesTextViewPr>
  <p:sorterViewPr>
    <p:cViewPr>
      <p:scale>
        <a:sx n="300" d="100"/>
        <a:sy n="300" d="100"/>
      </p:scale>
      <p:origin x="0" y="134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C075D-4B6A-4DCC-8124-5DAA7879D00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E4902FB-27B3-469A-8E53-FF2DBC60903D}">
      <dgm:prSet/>
      <dgm:spPr/>
      <dgm:t>
        <a:bodyPr/>
        <a:lstStyle/>
        <a:p>
          <a:pPr rtl="0"/>
          <a:r>
            <a:rPr lang="en-US" dirty="0" smtClean="0"/>
            <a:t>Understand the award lifecycle</a:t>
          </a:r>
          <a:endParaRPr lang="en-US" dirty="0"/>
        </a:p>
      </dgm:t>
    </dgm:pt>
    <dgm:pt modelId="{9A0F7A62-7411-4A40-BD90-49185BE269D4}" type="parTrans" cxnId="{3620B253-941C-4A91-9585-D325300DCD67}">
      <dgm:prSet/>
      <dgm:spPr/>
      <dgm:t>
        <a:bodyPr/>
        <a:lstStyle/>
        <a:p>
          <a:endParaRPr lang="en-US"/>
        </a:p>
      </dgm:t>
    </dgm:pt>
    <dgm:pt modelId="{4EF9412D-3AC4-4B34-9874-8805DCF002BB}" type="sibTrans" cxnId="{3620B253-941C-4A91-9585-D325300DCD67}">
      <dgm:prSet/>
      <dgm:spPr/>
      <dgm:t>
        <a:bodyPr/>
        <a:lstStyle/>
        <a:p>
          <a:endParaRPr lang="en-US"/>
        </a:p>
      </dgm:t>
    </dgm:pt>
    <dgm:pt modelId="{52AB548E-0916-4E56-8244-D3D1052F89C3}">
      <dgm:prSet/>
      <dgm:spPr/>
      <dgm:t>
        <a:bodyPr/>
        <a:lstStyle/>
        <a:p>
          <a:pPr rtl="0"/>
          <a:r>
            <a:rPr lang="en-US" dirty="0" smtClean="0"/>
            <a:t>Know about different types of programs you can apply for</a:t>
          </a:r>
          <a:endParaRPr lang="en-US" dirty="0"/>
        </a:p>
      </dgm:t>
    </dgm:pt>
    <dgm:pt modelId="{7756B507-39CE-4E96-A2AB-B2F0D09DD4AC}" type="parTrans" cxnId="{BB16A8F8-85FA-448B-9BBF-E65ED7394EC9}">
      <dgm:prSet/>
      <dgm:spPr/>
      <dgm:t>
        <a:bodyPr/>
        <a:lstStyle/>
        <a:p>
          <a:endParaRPr lang="en-US"/>
        </a:p>
      </dgm:t>
    </dgm:pt>
    <dgm:pt modelId="{46EA4E11-F315-4D9A-92F1-7A79CC231923}" type="sibTrans" cxnId="{BB16A8F8-85FA-448B-9BBF-E65ED7394EC9}">
      <dgm:prSet/>
      <dgm:spPr/>
      <dgm:t>
        <a:bodyPr/>
        <a:lstStyle/>
        <a:p>
          <a:endParaRPr lang="en-US"/>
        </a:p>
      </dgm:t>
    </dgm:pt>
    <dgm:pt modelId="{8EC31A75-65D2-40A3-9587-2409C21C6BBC}">
      <dgm:prSet/>
      <dgm:spPr/>
      <dgm:t>
        <a:bodyPr/>
        <a:lstStyle/>
        <a:p>
          <a:pPr rtl="0"/>
          <a:r>
            <a:rPr lang="en-US" dirty="0" smtClean="0"/>
            <a:t>Understand the typical elements of a proposal</a:t>
          </a:r>
          <a:endParaRPr lang="en-US" dirty="0"/>
        </a:p>
      </dgm:t>
    </dgm:pt>
    <dgm:pt modelId="{E06AD14B-E43D-45F7-AF40-725ED04AD42D}" type="parTrans" cxnId="{AFA691D7-6820-473C-9F81-12A8AF32B9CD}">
      <dgm:prSet/>
      <dgm:spPr/>
      <dgm:t>
        <a:bodyPr/>
        <a:lstStyle/>
        <a:p>
          <a:endParaRPr lang="en-US"/>
        </a:p>
      </dgm:t>
    </dgm:pt>
    <dgm:pt modelId="{919C9514-36AA-4E73-AF5D-82EF9953A6ED}" type="sibTrans" cxnId="{AFA691D7-6820-473C-9F81-12A8AF32B9CD}">
      <dgm:prSet/>
      <dgm:spPr/>
      <dgm:t>
        <a:bodyPr/>
        <a:lstStyle/>
        <a:p>
          <a:endParaRPr lang="en-US"/>
        </a:p>
      </dgm:t>
    </dgm:pt>
    <dgm:pt modelId="{0864B40E-F914-4892-89F9-6DB2EC2F6EBF}">
      <dgm:prSet/>
      <dgm:spPr/>
      <dgm:t>
        <a:bodyPr/>
        <a:lstStyle/>
        <a:p>
          <a:pPr rtl="0"/>
          <a:r>
            <a:rPr lang="en-US" dirty="0" smtClean="0">
              <a:solidFill>
                <a:schemeClr val="tx1"/>
              </a:solidFill>
            </a:rPr>
            <a:t>After this session you will:</a:t>
          </a:r>
          <a:endParaRPr lang="en-US" dirty="0">
            <a:solidFill>
              <a:schemeClr val="tx1"/>
            </a:solidFill>
          </a:endParaRPr>
        </a:p>
      </dgm:t>
    </dgm:pt>
    <dgm:pt modelId="{984E73E5-277C-45D9-B3C2-ED62F085B145}" type="parTrans" cxnId="{8B7CB0EF-B72A-4852-83F2-9E708DFCBCD8}">
      <dgm:prSet/>
      <dgm:spPr/>
      <dgm:t>
        <a:bodyPr/>
        <a:lstStyle/>
        <a:p>
          <a:endParaRPr lang="en-US"/>
        </a:p>
      </dgm:t>
    </dgm:pt>
    <dgm:pt modelId="{A668639F-D10D-4138-9276-DDD3F8D727B2}" type="sibTrans" cxnId="{8B7CB0EF-B72A-4852-83F2-9E708DFCBCD8}">
      <dgm:prSet/>
      <dgm:spPr/>
      <dgm:t>
        <a:bodyPr/>
        <a:lstStyle/>
        <a:p>
          <a:endParaRPr lang="en-US"/>
        </a:p>
      </dgm:t>
    </dgm:pt>
    <dgm:pt modelId="{BA030344-94E6-4863-BB09-FBDE1FAB9D7F}">
      <dgm:prSet/>
      <dgm:spPr/>
      <dgm:t>
        <a:bodyPr/>
        <a:lstStyle/>
        <a:p>
          <a:pPr rtl="0"/>
          <a:r>
            <a:rPr lang="en-US" dirty="0" smtClean="0"/>
            <a:t>Know the basic elements of budgets</a:t>
          </a:r>
          <a:endParaRPr lang="en-US" dirty="0"/>
        </a:p>
      </dgm:t>
    </dgm:pt>
    <dgm:pt modelId="{8ADF1DAC-850F-4E18-98C6-74A9C4B414D1}" type="parTrans" cxnId="{0B400F1A-A2FE-4966-BDAE-20DED461FA6F}">
      <dgm:prSet/>
      <dgm:spPr/>
      <dgm:t>
        <a:bodyPr/>
        <a:lstStyle/>
        <a:p>
          <a:endParaRPr lang="en-US"/>
        </a:p>
      </dgm:t>
    </dgm:pt>
    <dgm:pt modelId="{37270107-86A7-4C5F-B01D-383FD6A62FD4}" type="sibTrans" cxnId="{0B400F1A-A2FE-4966-BDAE-20DED461FA6F}">
      <dgm:prSet/>
      <dgm:spPr/>
      <dgm:t>
        <a:bodyPr/>
        <a:lstStyle/>
        <a:p>
          <a:endParaRPr lang="en-US"/>
        </a:p>
      </dgm:t>
    </dgm:pt>
    <dgm:pt modelId="{18CA09E1-D7FB-4886-BDD4-7D6F15C1BBB7}">
      <dgm:prSet/>
      <dgm:spPr/>
      <dgm:t>
        <a:bodyPr/>
        <a:lstStyle/>
        <a:p>
          <a:pPr rtl="0"/>
          <a:r>
            <a:rPr lang="en-US" dirty="0" smtClean="0"/>
            <a:t>Know where to find and what to look for in sponsor guidelines and instructions</a:t>
          </a:r>
          <a:endParaRPr lang="en-US" dirty="0"/>
        </a:p>
      </dgm:t>
    </dgm:pt>
    <dgm:pt modelId="{53BCDC08-0E11-4971-9B12-0703B440DB1E}" type="parTrans" cxnId="{78C79719-FD9C-44BC-94A4-EDBFF5C3B296}">
      <dgm:prSet/>
      <dgm:spPr/>
      <dgm:t>
        <a:bodyPr/>
        <a:lstStyle/>
        <a:p>
          <a:endParaRPr lang="en-US"/>
        </a:p>
      </dgm:t>
    </dgm:pt>
    <dgm:pt modelId="{92C407A2-D091-4EA6-B7AB-A8A7A7A628FF}" type="sibTrans" cxnId="{78C79719-FD9C-44BC-94A4-EDBFF5C3B296}">
      <dgm:prSet/>
      <dgm:spPr/>
      <dgm:t>
        <a:bodyPr/>
        <a:lstStyle/>
        <a:p>
          <a:endParaRPr lang="en-US"/>
        </a:p>
      </dgm:t>
    </dgm:pt>
    <dgm:pt modelId="{DF34A3CB-A490-4A3D-A83F-29C0254C8D01}">
      <dgm:prSet/>
      <dgm:spPr/>
      <dgm:t>
        <a:bodyPr/>
        <a:lstStyle/>
        <a:p>
          <a:pPr rtl="0"/>
          <a:r>
            <a:rPr lang="en-US" dirty="0" smtClean="0"/>
            <a:t>Have a timeline to follow when  planning to submit a proposal</a:t>
          </a:r>
          <a:endParaRPr lang="en-US" dirty="0"/>
        </a:p>
      </dgm:t>
    </dgm:pt>
    <dgm:pt modelId="{2DAE8292-1D2F-4B8F-BA45-E209706D1AF4}" type="parTrans" cxnId="{D9875FCB-3C16-4750-84FB-816B63465221}">
      <dgm:prSet/>
      <dgm:spPr/>
      <dgm:t>
        <a:bodyPr/>
        <a:lstStyle/>
        <a:p>
          <a:endParaRPr lang="en-US"/>
        </a:p>
      </dgm:t>
    </dgm:pt>
    <dgm:pt modelId="{8E5108FD-523B-449B-B4AF-8D901AE90DD7}" type="sibTrans" cxnId="{D9875FCB-3C16-4750-84FB-816B63465221}">
      <dgm:prSet/>
      <dgm:spPr/>
      <dgm:t>
        <a:bodyPr/>
        <a:lstStyle/>
        <a:p>
          <a:endParaRPr lang="en-US"/>
        </a:p>
      </dgm:t>
    </dgm:pt>
    <dgm:pt modelId="{744566F9-D364-40D6-8847-25EE779F8440}" type="pres">
      <dgm:prSet presAssocID="{F5AC075D-4B6A-4DCC-8124-5DAA7879D000}" presName="Name0" presStyleCnt="0">
        <dgm:presLayoutVars>
          <dgm:dir/>
          <dgm:animLvl val="lvl"/>
          <dgm:resizeHandles val="exact"/>
        </dgm:presLayoutVars>
      </dgm:prSet>
      <dgm:spPr/>
      <dgm:t>
        <a:bodyPr/>
        <a:lstStyle/>
        <a:p>
          <a:endParaRPr lang="en-US"/>
        </a:p>
      </dgm:t>
    </dgm:pt>
    <dgm:pt modelId="{75A8DD21-2109-41D5-8DAA-8FF62ADB774C}" type="pres">
      <dgm:prSet presAssocID="{0864B40E-F914-4892-89F9-6DB2EC2F6EBF}" presName="composite" presStyleCnt="0"/>
      <dgm:spPr/>
    </dgm:pt>
    <dgm:pt modelId="{935F74B8-77F1-473B-9DE5-87D7F5E51F8F}" type="pres">
      <dgm:prSet presAssocID="{0864B40E-F914-4892-89F9-6DB2EC2F6EBF}" presName="parTx" presStyleLbl="alignNode1" presStyleIdx="0" presStyleCnt="1" custLinFactNeighborX="-1064" custLinFactNeighborY="3322">
        <dgm:presLayoutVars>
          <dgm:chMax val="0"/>
          <dgm:chPref val="0"/>
          <dgm:bulletEnabled val="1"/>
        </dgm:presLayoutVars>
      </dgm:prSet>
      <dgm:spPr/>
      <dgm:t>
        <a:bodyPr/>
        <a:lstStyle/>
        <a:p>
          <a:endParaRPr lang="en-US"/>
        </a:p>
      </dgm:t>
    </dgm:pt>
    <dgm:pt modelId="{A76B0403-5FB9-48D5-ACF8-D9017CEF90F5}" type="pres">
      <dgm:prSet presAssocID="{0864B40E-F914-4892-89F9-6DB2EC2F6EBF}" presName="desTx" presStyleLbl="alignAccFollowNode1" presStyleIdx="0" presStyleCnt="1">
        <dgm:presLayoutVars>
          <dgm:bulletEnabled val="1"/>
        </dgm:presLayoutVars>
      </dgm:prSet>
      <dgm:spPr/>
      <dgm:t>
        <a:bodyPr/>
        <a:lstStyle/>
        <a:p>
          <a:endParaRPr lang="en-US"/>
        </a:p>
      </dgm:t>
    </dgm:pt>
  </dgm:ptLst>
  <dgm:cxnLst>
    <dgm:cxn modelId="{3620B253-941C-4A91-9585-D325300DCD67}" srcId="{0864B40E-F914-4892-89F9-6DB2EC2F6EBF}" destId="{3E4902FB-27B3-469A-8E53-FF2DBC60903D}" srcOrd="0" destOrd="0" parTransId="{9A0F7A62-7411-4A40-BD90-49185BE269D4}" sibTransId="{4EF9412D-3AC4-4B34-9874-8805DCF002BB}"/>
    <dgm:cxn modelId="{266A797C-0CC9-4EE0-8C09-6F0135B28CD5}" type="presOf" srcId="{DF34A3CB-A490-4A3D-A83F-29C0254C8D01}" destId="{A76B0403-5FB9-48D5-ACF8-D9017CEF90F5}" srcOrd="0" destOrd="1" presId="urn:microsoft.com/office/officeart/2005/8/layout/hList1"/>
    <dgm:cxn modelId="{B8BCB372-497B-4FA1-8173-4033C12E59E0}" type="presOf" srcId="{52AB548E-0916-4E56-8244-D3D1052F89C3}" destId="{A76B0403-5FB9-48D5-ACF8-D9017CEF90F5}" srcOrd="0" destOrd="2" presId="urn:microsoft.com/office/officeart/2005/8/layout/hList1"/>
    <dgm:cxn modelId="{0B400F1A-A2FE-4966-BDAE-20DED461FA6F}" srcId="{0864B40E-F914-4892-89F9-6DB2EC2F6EBF}" destId="{BA030344-94E6-4863-BB09-FBDE1FAB9D7F}" srcOrd="5" destOrd="0" parTransId="{8ADF1DAC-850F-4E18-98C6-74A9C4B414D1}" sibTransId="{37270107-86A7-4C5F-B01D-383FD6A62FD4}"/>
    <dgm:cxn modelId="{4F5AAF5D-7F22-46F8-A648-F48FEBAAE8FD}" type="presOf" srcId="{0864B40E-F914-4892-89F9-6DB2EC2F6EBF}" destId="{935F74B8-77F1-473B-9DE5-87D7F5E51F8F}" srcOrd="0" destOrd="0" presId="urn:microsoft.com/office/officeart/2005/8/layout/hList1"/>
    <dgm:cxn modelId="{EE664E9F-9450-4B14-B666-36CF3377CCA1}" type="presOf" srcId="{BA030344-94E6-4863-BB09-FBDE1FAB9D7F}" destId="{A76B0403-5FB9-48D5-ACF8-D9017CEF90F5}" srcOrd="0" destOrd="5" presId="urn:microsoft.com/office/officeart/2005/8/layout/hList1"/>
    <dgm:cxn modelId="{78C79719-FD9C-44BC-94A4-EDBFF5C3B296}" srcId="{0864B40E-F914-4892-89F9-6DB2EC2F6EBF}" destId="{18CA09E1-D7FB-4886-BDD4-7D6F15C1BBB7}" srcOrd="3" destOrd="0" parTransId="{53BCDC08-0E11-4971-9B12-0703B440DB1E}" sibTransId="{92C407A2-D091-4EA6-B7AB-A8A7A7A628FF}"/>
    <dgm:cxn modelId="{AFA691D7-6820-473C-9F81-12A8AF32B9CD}" srcId="{0864B40E-F914-4892-89F9-6DB2EC2F6EBF}" destId="{8EC31A75-65D2-40A3-9587-2409C21C6BBC}" srcOrd="4" destOrd="0" parTransId="{E06AD14B-E43D-45F7-AF40-725ED04AD42D}" sibTransId="{919C9514-36AA-4E73-AF5D-82EF9953A6ED}"/>
    <dgm:cxn modelId="{2DD19072-4E10-4236-99B6-424F013FF7B9}" type="presOf" srcId="{3E4902FB-27B3-469A-8E53-FF2DBC60903D}" destId="{A76B0403-5FB9-48D5-ACF8-D9017CEF90F5}" srcOrd="0" destOrd="0" presId="urn:microsoft.com/office/officeart/2005/8/layout/hList1"/>
    <dgm:cxn modelId="{E74E87EB-40BA-477C-93CE-77955B664403}" type="presOf" srcId="{18CA09E1-D7FB-4886-BDD4-7D6F15C1BBB7}" destId="{A76B0403-5FB9-48D5-ACF8-D9017CEF90F5}" srcOrd="0" destOrd="3" presId="urn:microsoft.com/office/officeart/2005/8/layout/hList1"/>
    <dgm:cxn modelId="{BB16A8F8-85FA-448B-9BBF-E65ED7394EC9}" srcId="{0864B40E-F914-4892-89F9-6DB2EC2F6EBF}" destId="{52AB548E-0916-4E56-8244-D3D1052F89C3}" srcOrd="2" destOrd="0" parTransId="{7756B507-39CE-4E96-A2AB-B2F0D09DD4AC}" sibTransId="{46EA4E11-F315-4D9A-92F1-7A79CC231923}"/>
    <dgm:cxn modelId="{8B7CB0EF-B72A-4852-83F2-9E708DFCBCD8}" srcId="{F5AC075D-4B6A-4DCC-8124-5DAA7879D000}" destId="{0864B40E-F914-4892-89F9-6DB2EC2F6EBF}" srcOrd="0" destOrd="0" parTransId="{984E73E5-277C-45D9-B3C2-ED62F085B145}" sibTransId="{A668639F-D10D-4138-9276-DDD3F8D727B2}"/>
    <dgm:cxn modelId="{D9875FCB-3C16-4750-84FB-816B63465221}" srcId="{0864B40E-F914-4892-89F9-6DB2EC2F6EBF}" destId="{DF34A3CB-A490-4A3D-A83F-29C0254C8D01}" srcOrd="1" destOrd="0" parTransId="{2DAE8292-1D2F-4B8F-BA45-E209706D1AF4}" sibTransId="{8E5108FD-523B-449B-B4AF-8D901AE90DD7}"/>
    <dgm:cxn modelId="{BDCF5308-9A5A-443B-B736-CB026496C846}" type="presOf" srcId="{F5AC075D-4B6A-4DCC-8124-5DAA7879D000}" destId="{744566F9-D364-40D6-8847-25EE779F8440}" srcOrd="0" destOrd="0" presId="urn:microsoft.com/office/officeart/2005/8/layout/hList1"/>
    <dgm:cxn modelId="{45C54130-216E-4B4F-80CB-483CCDF34722}" type="presOf" srcId="{8EC31A75-65D2-40A3-9587-2409C21C6BBC}" destId="{A76B0403-5FB9-48D5-ACF8-D9017CEF90F5}" srcOrd="0" destOrd="4" presId="urn:microsoft.com/office/officeart/2005/8/layout/hList1"/>
    <dgm:cxn modelId="{BD3C960E-3BDE-4172-9562-67DB0E25E845}" type="presParOf" srcId="{744566F9-D364-40D6-8847-25EE779F8440}" destId="{75A8DD21-2109-41D5-8DAA-8FF62ADB774C}" srcOrd="0" destOrd="0" presId="urn:microsoft.com/office/officeart/2005/8/layout/hList1"/>
    <dgm:cxn modelId="{388A87A4-F48C-4145-B3BC-D8BAA35E9CD6}" type="presParOf" srcId="{75A8DD21-2109-41D5-8DAA-8FF62ADB774C}" destId="{935F74B8-77F1-473B-9DE5-87D7F5E51F8F}" srcOrd="0" destOrd="0" presId="urn:microsoft.com/office/officeart/2005/8/layout/hList1"/>
    <dgm:cxn modelId="{153471A7-F144-4078-85EC-0C321365CC99}" type="presParOf" srcId="{75A8DD21-2109-41D5-8DAA-8FF62ADB774C}" destId="{A76B0403-5FB9-48D5-ACF8-D9017CEF90F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31C643-CDDD-4778-A71F-7B23700CE2FF}" type="doc">
      <dgm:prSet loTypeId="urn:microsoft.com/office/officeart/2009/3/layout/IncreasingArrowsProcess" loCatId="process" qsTypeId="urn:microsoft.com/office/officeart/2005/8/quickstyle/simple1" qsCatId="simple" csTypeId="urn:microsoft.com/office/officeart/2005/8/colors/accent2_2" csCatId="accent2" phldr="1"/>
      <dgm:spPr/>
      <dgm:t>
        <a:bodyPr/>
        <a:lstStyle/>
        <a:p>
          <a:endParaRPr lang="en-US"/>
        </a:p>
      </dgm:t>
    </dgm:pt>
    <dgm:pt modelId="{78746F5A-4605-4FDF-8819-9F7FB585E02A}">
      <dgm:prSet custT="1"/>
      <dgm:spPr/>
      <dgm:t>
        <a:bodyPr/>
        <a:lstStyle/>
        <a:p>
          <a:pPr rtl="0"/>
          <a:r>
            <a:rPr lang="en-US" sz="1600" u="sng" dirty="0" smtClean="0">
              <a:solidFill>
                <a:schemeClr val="tx1"/>
              </a:solidFill>
            </a:rPr>
            <a:t>2 – 3 Months Prior to Deadline</a:t>
          </a:r>
          <a:endParaRPr lang="en-US" sz="1600" dirty="0">
            <a:solidFill>
              <a:schemeClr val="tx1"/>
            </a:solidFill>
          </a:endParaRPr>
        </a:p>
      </dgm:t>
    </dgm:pt>
    <dgm:pt modelId="{6D907F18-A173-48F8-AA23-F9F2DEF04175}" type="parTrans" cxnId="{674662D1-630E-4E9A-80DB-D733737A0A19}">
      <dgm:prSet/>
      <dgm:spPr/>
      <dgm:t>
        <a:bodyPr/>
        <a:lstStyle/>
        <a:p>
          <a:endParaRPr lang="en-US" sz="1800">
            <a:solidFill>
              <a:schemeClr val="tx1"/>
            </a:solidFill>
          </a:endParaRPr>
        </a:p>
      </dgm:t>
    </dgm:pt>
    <dgm:pt modelId="{8FA47782-432D-4520-A677-CDCFA8DEA8A6}" type="sibTrans" cxnId="{674662D1-630E-4E9A-80DB-D733737A0A19}">
      <dgm:prSet/>
      <dgm:spPr/>
      <dgm:t>
        <a:bodyPr/>
        <a:lstStyle/>
        <a:p>
          <a:endParaRPr lang="en-US" sz="1800">
            <a:solidFill>
              <a:schemeClr val="tx1"/>
            </a:solidFill>
          </a:endParaRPr>
        </a:p>
      </dgm:t>
    </dgm:pt>
    <dgm:pt modelId="{298C7747-086E-4C62-A0D9-317035A36E43}">
      <dgm:prSet custT="1"/>
      <dgm:spPr/>
      <dgm:t>
        <a:bodyPr/>
        <a:lstStyle/>
        <a:p>
          <a:pPr rtl="0"/>
          <a:r>
            <a:rPr lang="en-US" sz="1600" dirty="0" smtClean="0">
              <a:solidFill>
                <a:schemeClr val="tx1"/>
              </a:solidFill>
            </a:rPr>
            <a:t>Review Sponsor’s proposal Requirements</a:t>
          </a:r>
          <a:endParaRPr lang="en-US" sz="1600" dirty="0">
            <a:solidFill>
              <a:schemeClr val="tx1"/>
            </a:solidFill>
          </a:endParaRPr>
        </a:p>
      </dgm:t>
    </dgm:pt>
    <dgm:pt modelId="{7EFCD4D7-D8A0-4F20-B328-A7AF2CCE1DCF}" type="parTrans" cxnId="{3D4D2A4E-95A8-4FF7-BEB2-3470254832A8}">
      <dgm:prSet/>
      <dgm:spPr/>
      <dgm:t>
        <a:bodyPr/>
        <a:lstStyle/>
        <a:p>
          <a:endParaRPr lang="en-US" sz="1800">
            <a:solidFill>
              <a:schemeClr val="tx1"/>
            </a:solidFill>
          </a:endParaRPr>
        </a:p>
      </dgm:t>
    </dgm:pt>
    <dgm:pt modelId="{86FCEBD8-38DA-4792-A81A-354C667B39AD}" type="sibTrans" cxnId="{3D4D2A4E-95A8-4FF7-BEB2-3470254832A8}">
      <dgm:prSet/>
      <dgm:spPr/>
      <dgm:t>
        <a:bodyPr/>
        <a:lstStyle/>
        <a:p>
          <a:endParaRPr lang="en-US" sz="1800">
            <a:solidFill>
              <a:schemeClr val="tx1"/>
            </a:solidFill>
          </a:endParaRPr>
        </a:p>
      </dgm:t>
    </dgm:pt>
    <dgm:pt modelId="{DECE0886-753D-4E83-9456-65A1EAE082C6}">
      <dgm:prSet custT="1"/>
      <dgm:spPr/>
      <dgm:t>
        <a:bodyPr/>
        <a:lstStyle/>
        <a:p>
          <a:pPr rtl="0"/>
          <a:r>
            <a:rPr lang="en-US" sz="1600" dirty="0" smtClean="0">
              <a:solidFill>
                <a:schemeClr val="tx1"/>
              </a:solidFill>
            </a:rPr>
            <a:t>Start writing – 2 to 3 months prior to deadline</a:t>
          </a:r>
          <a:endParaRPr lang="en-US" sz="1600" dirty="0">
            <a:solidFill>
              <a:schemeClr val="tx1"/>
            </a:solidFill>
          </a:endParaRPr>
        </a:p>
      </dgm:t>
    </dgm:pt>
    <dgm:pt modelId="{4073BC02-FB48-4DE6-AABB-DD4DA3A56B0B}" type="parTrans" cxnId="{44DF1DFF-A554-4B34-A132-B44D7D19B8C4}">
      <dgm:prSet/>
      <dgm:spPr/>
      <dgm:t>
        <a:bodyPr/>
        <a:lstStyle/>
        <a:p>
          <a:endParaRPr lang="en-US" sz="1800">
            <a:solidFill>
              <a:schemeClr val="tx1"/>
            </a:solidFill>
          </a:endParaRPr>
        </a:p>
      </dgm:t>
    </dgm:pt>
    <dgm:pt modelId="{75AB53B9-A273-4486-B36F-FC78F52F7A70}" type="sibTrans" cxnId="{44DF1DFF-A554-4B34-A132-B44D7D19B8C4}">
      <dgm:prSet/>
      <dgm:spPr/>
      <dgm:t>
        <a:bodyPr/>
        <a:lstStyle/>
        <a:p>
          <a:endParaRPr lang="en-US" sz="1800">
            <a:solidFill>
              <a:schemeClr val="tx1"/>
            </a:solidFill>
          </a:endParaRPr>
        </a:p>
      </dgm:t>
    </dgm:pt>
    <dgm:pt modelId="{D748FD6F-D5AD-4BD7-8CAF-3767CB45A071}">
      <dgm:prSet custT="1"/>
      <dgm:spPr/>
      <dgm:t>
        <a:bodyPr/>
        <a:lstStyle/>
        <a:p>
          <a:pPr rtl="0"/>
          <a:r>
            <a:rPr lang="en-US" sz="1600" dirty="0" smtClean="0">
              <a:solidFill>
                <a:schemeClr val="tx1"/>
              </a:solidFill>
            </a:rPr>
            <a:t>Confer with Colleagues</a:t>
          </a:r>
          <a:endParaRPr lang="en-US" sz="1600" dirty="0">
            <a:solidFill>
              <a:schemeClr val="tx1"/>
            </a:solidFill>
          </a:endParaRPr>
        </a:p>
      </dgm:t>
    </dgm:pt>
    <dgm:pt modelId="{D0D95AB9-E89B-4974-ADB3-A7EFE1B44896}" type="parTrans" cxnId="{BBF1E22A-BB84-42F3-8418-5C6A3560C681}">
      <dgm:prSet/>
      <dgm:spPr/>
      <dgm:t>
        <a:bodyPr/>
        <a:lstStyle/>
        <a:p>
          <a:endParaRPr lang="en-US" sz="1800">
            <a:solidFill>
              <a:schemeClr val="tx1"/>
            </a:solidFill>
          </a:endParaRPr>
        </a:p>
      </dgm:t>
    </dgm:pt>
    <dgm:pt modelId="{7BFA1820-D1BC-4556-8241-0855C968C521}" type="sibTrans" cxnId="{BBF1E22A-BB84-42F3-8418-5C6A3560C681}">
      <dgm:prSet/>
      <dgm:spPr/>
      <dgm:t>
        <a:bodyPr/>
        <a:lstStyle/>
        <a:p>
          <a:endParaRPr lang="en-US" sz="1800">
            <a:solidFill>
              <a:schemeClr val="tx1"/>
            </a:solidFill>
          </a:endParaRPr>
        </a:p>
      </dgm:t>
    </dgm:pt>
    <dgm:pt modelId="{9D769DF8-8AF8-42AA-9102-8AD9284EFB78}">
      <dgm:prSet custT="1"/>
      <dgm:spPr/>
      <dgm:t>
        <a:bodyPr/>
        <a:lstStyle/>
        <a:p>
          <a:pPr rtl="0"/>
          <a:r>
            <a:rPr lang="en-US" sz="1600" dirty="0" smtClean="0">
              <a:solidFill>
                <a:schemeClr val="tx1"/>
              </a:solidFill>
            </a:rPr>
            <a:t>Review RFA Review Criteria</a:t>
          </a:r>
          <a:endParaRPr lang="en-US" sz="1600" dirty="0">
            <a:solidFill>
              <a:schemeClr val="tx1"/>
            </a:solidFill>
          </a:endParaRPr>
        </a:p>
      </dgm:t>
    </dgm:pt>
    <dgm:pt modelId="{14A585B7-9D30-41D0-9DB4-F3FD8A92EC34}" type="parTrans" cxnId="{4DEFCD1A-8150-4F67-AA9B-FE47C067A9CF}">
      <dgm:prSet/>
      <dgm:spPr/>
      <dgm:t>
        <a:bodyPr/>
        <a:lstStyle/>
        <a:p>
          <a:endParaRPr lang="en-US" sz="1800">
            <a:solidFill>
              <a:schemeClr val="tx1"/>
            </a:solidFill>
          </a:endParaRPr>
        </a:p>
      </dgm:t>
    </dgm:pt>
    <dgm:pt modelId="{6B843879-0972-465A-9CBF-631FCB503358}" type="sibTrans" cxnId="{4DEFCD1A-8150-4F67-AA9B-FE47C067A9CF}">
      <dgm:prSet/>
      <dgm:spPr/>
      <dgm:t>
        <a:bodyPr/>
        <a:lstStyle/>
        <a:p>
          <a:endParaRPr lang="en-US" sz="1800">
            <a:solidFill>
              <a:schemeClr val="tx1"/>
            </a:solidFill>
          </a:endParaRPr>
        </a:p>
      </dgm:t>
    </dgm:pt>
    <dgm:pt modelId="{920DC711-F999-4B64-AEB9-EC9857F0510A}">
      <dgm:prSet custT="1"/>
      <dgm:spPr/>
      <dgm:t>
        <a:bodyPr/>
        <a:lstStyle/>
        <a:p>
          <a:pPr rtl="0"/>
          <a:r>
            <a:rPr lang="en-US" sz="1600" dirty="0" smtClean="0">
              <a:solidFill>
                <a:schemeClr val="tx1"/>
              </a:solidFill>
            </a:rPr>
            <a:t>Talk to Federal Program Officers</a:t>
          </a:r>
          <a:endParaRPr lang="en-US" sz="1600" dirty="0">
            <a:solidFill>
              <a:schemeClr val="tx1"/>
            </a:solidFill>
          </a:endParaRPr>
        </a:p>
      </dgm:t>
    </dgm:pt>
    <dgm:pt modelId="{F932FBCC-34CA-4E65-A99F-A0E7C83DB1D1}" type="parTrans" cxnId="{1D4C33FA-2F5A-4A17-A66F-D5C38497EE14}">
      <dgm:prSet/>
      <dgm:spPr/>
      <dgm:t>
        <a:bodyPr/>
        <a:lstStyle/>
        <a:p>
          <a:endParaRPr lang="en-US" sz="1800">
            <a:solidFill>
              <a:schemeClr val="tx1"/>
            </a:solidFill>
          </a:endParaRPr>
        </a:p>
      </dgm:t>
    </dgm:pt>
    <dgm:pt modelId="{63E6C482-01C9-4DC1-BA62-B3660858EFA9}" type="sibTrans" cxnId="{1D4C33FA-2F5A-4A17-A66F-D5C38497EE14}">
      <dgm:prSet/>
      <dgm:spPr/>
      <dgm:t>
        <a:bodyPr/>
        <a:lstStyle/>
        <a:p>
          <a:endParaRPr lang="en-US" sz="1800">
            <a:solidFill>
              <a:schemeClr val="tx1"/>
            </a:solidFill>
          </a:endParaRPr>
        </a:p>
      </dgm:t>
    </dgm:pt>
    <dgm:pt modelId="{EF7A2957-DED1-4A0E-A113-E925C3A3D443}">
      <dgm:prSet custT="1"/>
      <dgm:spPr/>
      <dgm:t>
        <a:bodyPr/>
        <a:lstStyle/>
        <a:p>
          <a:pPr rtl="0"/>
          <a:r>
            <a:rPr lang="en-US" sz="1600" u="sng" dirty="0" smtClean="0">
              <a:solidFill>
                <a:schemeClr val="tx1"/>
              </a:solidFill>
            </a:rPr>
            <a:t>1 Month Prior to Deadline</a:t>
          </a:r>
          <a:endParaRPr lang="en-US" sz="1600" dirty="0">
            <a:solidFill>
              <a:schemeClr val="tx1"/>
            </a:solidFill>
          </a:endParaRPr>
        </a:p>
      </dgm:t>
    </dgm:pt>
    <dgm:pt modelId="{EC2507F2-2601-42D7-87FE-59D3C2301AF7}" type="parTrans" cxnId="{A8870522-1486-473A-8AF2-0DE55D02D9F3}">
      <dgm:prSet/>
      <dgm:spPr/>
      <dgm:t>
        <a:bodyPr/>
        <a:lstStyle/>
        <a:p>
          <a:endParaRPr lang="en-US" sz="1800">
            <a:solidFill>
              <a:schemeClr val="tx1"/>
            </a:solidFill>
          </a:endParaRPr>
        </a:p>
      </dgm:t>
    </dgm:pt>
    <dgm:pt modelId="{6592ECA4-ADA2-46AC-912D-AD5E7B2CA890}" type="sibTrans" cxnId="{A8870522-1486-473A-8AF2-0DE55D02D9F3}">
      <dgm:prSet/>
      <dgm:spPr/>
      <dgm:t>
        <a:bodyPr/>
        <a:lstStyle/>
        <a:p>
          <a:endParaRPr lang="en-US" sz="1800">
            <a:solidFill>
              <a:schemeClr val="tx1"/>
            </a:solidFill>
          </a:endParaRPr>
        </a:p>
      </dgm:t>
    </dgm:pt>
    <dgm:pt modelId="{5630D10F-81A2-4850-8FAA-112D7C868D76}">
      <dgm:prSet custT="1"/>
      <dgm:spPr/>
      <dgm:t>
        <a:bodyPr/>
        <a:lstStyle/>
        <a:p>
          <a:pPr rtl="0"/>
          <a:r>
            <a:rPr lang="en-US" sz="1600" dirty="0" smtClean="0">
              <a:solidFill>
                <a:schemeClr val="tx1"/>
              </a:solidFill>
            </a:rPr>
            <a:t>Collect all Biosketches, etc..; Develop Budget &amp; Justification; Obtain Subcontractor Documents (LOI, Budget, Scope of Work, etc.)</a:t>
          </a:r>
          <a:endParaRPr lang="en-US" sz="1600" dirty="0">
            <a:solidFill>
              <a:schemeClr val="tx1"/>
            </a:solidFill>
          </a:endParaRPr>
        </a:p>
      </dgm:t>
    </dgm:pt>
    <dgm:pt modelId="{279C09FB-E319-4162-B44E-3D583040986C}" type="parTrans" cxnId="{EBCC7DDC-E809-4DC6-A1F1-CEAF73956A9A}">
      <dgm:prSet/>
      <dgm:spPr/>
      <dgm:t>
        <a:bodyPr/>
        <a:lstStyle/>
        <a:p>
          <a:endParaRPr lang="en-US" sz="1800">
            <a:solidFill>
              <a:schemeClr val="tx1"/>
            </a:solidFill>
          </a:endParaRPr>
        </a:p>
      </dgm:t>
    </dgm:pt>
    <dgm:pt modelId="{742D6ACB-BD71-4FAB-8BC5-AB4BE1A93DA2}" type="sibTrans" cxnId="{EBCC7DDC-E809-4DC6-A1F1-CEAF73956A9A}">
      <dgm:prSet/>
      <dgm:spPr/>
      <dgm:t>
        <a:bodyPr/>
        <a:lstStyle/>
        <a:p>
          <a:endParaRPr lang="en-US" sz="1800">
            <a:solidFill>
              <a:schemeClr val="tx1"/>
            </a:solidFill>
          </a:endParaRPr>
        </a:p>
      </dgm:t>
    </dgm:pt>
    <dgm:pt modelId="{DF313725-DA24-4F74-8B42-6C0F0E06EBFC}">
      <dgm:prSet custT="1"/>
      <dgm:spPr/>
      <dgm:t>
        <a:bodyPr/>
        <a:lstStyle/>
        <a:p>
          <a:pPr rtl="0"/>
          <a:r>
            <a:rPr lang="en-US" sz="1600" u="sng" dirty="0" smtClean="0">
              <a:solidFill>
                <a:schemeClr val="tx1"/>
              </a:solidFill>
            </a:rPr>
            <a:t>5 Days prior to Deadline (</a:t>
          </a:r>
          <a:r>
            <a:rPr lang="en-US" sz="1600" b="1" u="sng" dirty="0" smtClean="0">
              <a:solidFill>
                <a:schemeClr val="tx1"/>
              </a:solidFill>
            </a:rPr>
            <a:t>At least</a:t>
          </a:r>
          <a:r>
            <a:rPr lang="en-US" sz="1600" u="sng" dirty="0" smtClean="0">
              <a:solidFill>
                <a:schemeClr val="tx1"/>
              </a:solidFill>
            </a:rPr>
            <a:t>)</a:t>
          </a:r>
          <a:endParaRPr lang="en-US" sz="1600" dirty="0">
            <a:solidFill>
              <a:schemeClr val="tx1"/>
            </a:solidFill>
          </a:endParaRPr>
        </a:p>
      </dgm:t>
    </dgm:pt>
    <dgm:pt modelId="{85AC7207-DDC4-4C31-8B00-5D94A8320663}" type="parTrans" cxnId="{4A385981-42CB-4AF4-B78A-D9B8BBA5CAF1}">
      <dgm:prSet/>
      <dgm:spPr/>
      <dgm:t>
        <a:bodyPr/>
        <a:lstStyle/>
        <a:p>
          <a:endParaRPr lang="en-US" sz="1800">
            <a:solidFill>
              <a:schemeClr val="tx1"/>
            </a:solidFill>
          </a:endParaRPr>
        </a:p>
      </dgm:t>
    </dgm:pt>
    <dgm:pt modelId="{029F4052-A445-4FDA-A820-013A1154F81A}" type="sibTrans" cxnId="{4A385981-42CB-4AF4-B78A-D9B8BBA5CAF1}">
      <dgm:prSet/>
      <dgm:spPr/>
      <dgm:t>
        <a:bodyPr/>
        <a:lstStyle/>
        <a:p>
          <a:endParaRPr lang="en-US" sz="1800">
            <a:solidFill>
              <a:schemeClr val="tx1"/>
            </a:solidFill>
          </a:endParaRPr>
        </a:p>
      </dgm:t>
    </dgm:pt>
    <dgm:pt modelId="{70E42D5A-C1D1-40DC-A4CF-EC086D66DCD4}">
      <dgm:prSet custT="1"/>
      <dgm:spPr/>
      <dgm:t>
        <a:bodyPr/>
        <a:lstStyle/>
        <a:p>
          <a:pPr rtl="0"/>
          <a:r>
            <a:rPr lang="en-US" sz="1600" dirty="0" smtClean="0">
              <a:solidFill>
                <a:schemeClr val="tx1"/>
              </a:solidFill>
            </a:rPr>
            <a:t>Submit all internal paperwork, including COI forms, and preliminary proposal to BMC Grants Administration for initial review</a:t>
          </a:r>
          <a:endParaRPr lang="en-US" sz="1600" dirty="0">
            <a:solidFill>
              <a:schemeClr val="tx1"/>
            </a:solidFill>
          </a:endParaRPr>
        </a:p>
      </dgm:t>
    </dgm:pt>
    <dgm:pt modelId="{518F85B0-D4C4-4FA4-AD3C-D8220E004EC3}" type="parTrans" cxnId="{038407A4-B631-4571-ACF2-0A25AC55E4D3}">
      <dgm:prSet/>
      <dgm:spPr/>
      <dgm:t>
        <a:bodyPr/>
        <a:lstStyle/>
        <a:p>
          <a:endParaRPr lang="en-US" sz="1800">
            <a:solidFill>
              <a:schemeClr val="tx1"/>
            </a:solidFill>
          </a:endParaRPr>
        </a:p>
      </dgm:t>
    </dgm:pt>
    <dgm:pt modelId="{3E8A2117-B9A3-4786-B56B-B7DD966B13F5}" type="sibTrans" cxnId="{038407A4-B631-4571-ACF2-0A25AC55E4D3}">
      <dgm:prSet/>
      <dgm:spPr/>
      <dgm:t>
        <a:bodyPr/>
        <a:lstStyle/>
        <a:p>
          <a:endParaRPr lang="en-US" sz="1800">
            <a:solidFill>
              <a:schemeClr val="tx1"/>
            </a:solidFill>
          </a:endParaRPr>
        </a:p>
      </dgm:t>
    </dgm:pt>
    <dgm:pt modelId="{07FB98D1-692F-4499-A8E4-C7E65CE6D027}">
      <dgm:prSet custT="1"/>
      <dgm:spPr/>
      <dgm:t>
        <a:bodyPr/>
        <a:lstStyle/>
        <a:p>
          <a:pPr rtl="0"/>
          <a:r>
            <a:rPr lang="en-US" sz="1600" dirty="0" smtClean="0">
              <a:solidFill>
                <a:schemeClr val="tx1"/>
              </a:solidFill>
            </a:rPr>
            <a:t>Submit completed proposal to BMC Grants Administration for final review-(Minimum 48 hours to ensure success)</a:t>
          </a:r>
          <a:endParaRPr lang="en-US" sz="1600" dirty="0">
            <a:solidFill>
              <a:schemeClr val="tx1"/>
            </a:solidFill>
          </a:endParaRPr>
        </a:p>
      </dgm:t>
    </dgm:pt>
    <dgm:pt modelId="{C6B48F74-0D65-49D8-8D78-4DAC05323ECD}" type="parTrans" cxnId="{FB5024D4-4ACD-4544-B7B0-03DA6CB125F9}">
      <dgm:prSet/>
      <dgm:spPr/>
      <dgm:t>
        <a:bodyPr/>
        <a:lstStyle/>
        <a:p>
          <a:endParaRPr lang="en-US" sz="1800">
            <a:solidFill>
              <a:schemeClr val="tx1"/>
            </a:solidFill>
          </a:endParaRPr>
        </a:p>
      </dgm:t>
    </dgm:pt>
    <dgm:pt modelId="{CE71BD66-31C0-46DE-943E-489DECEC7D48}" type="sibTrans" cxnId="{FB5024D4-4ACD-4544-B7B0-03DA6CB125F9}">
      <dgm:prSet/>
      <dgm:spPr/>
      <dgm:t>
        <a:bodyPr/>
        <a:lstStyle/>
        <a:p>
          <a:endParaRPr lang="en-US" sz="1800">
            <a:solidFill>
              <a:schemeClr val="tx1"/>
            </a:solidFill>
          </a:endParaRPr>
        </a:p>
      </dgm:t>
    </dgm:pt>
    <dgm:pt modelId="{A38F2B7B-077B-48AE-87F5-20CD107696B8}" type="pres">
      <dgm:prSet presAssocID="{1E31C643-CDDD-4778-A71F-7B23700CE2FF}" presName="Name0" presStyleCnt="0">
        <dgm:presLayoutVars>
          <dgm:chMax val="5"/>
          <dgm:chPref val="5"/>
          <dgm:dir/>
          <dgm:animLvl val="lvl"/>
        </dgm:presLayoutVars>
      </dgm:prSet>
      <dgm:spPr/>
      <dgm:t>
        <a:bodyPr/>
        <a:lstStyle/>
        <a:p>
          <a:endParaRPr lang="en-US"/>
        </a:p>
      </dgm:t>
    </dgm:pt>
    <dgm:pt modelId="{2400C527-AFDE-4E31-8440-C8342726F697}" type="pres">
      <dgm:prSet presAssocID="{78746F5A-4605-4FDF-8819-9F7FB585E02A}" presName="parentText1" presStyleLbl="node1" presStyleIdx="0" presStyleCnt="3">
        <dgm:presLayoutVars>
          <dgm:chMax/>
          <dgm:chPref val="3"/>
          <dgm:bulletEnabled val="1"/>
        </dgm:presLayoutVars>
      </dgm:prSet>
      <dgm:spPr/>
      <dgm:t>
        <a:bodyPr/>
        <a:lstStyle/>
        <a:p>
          <a:endParaRPr lang="en-US"/>
        </a:p>
      </dgm:t>
    </dgm:pt>
    <dgm:pt modelId="{61F03C47-C8BF-4DDE-9FDE-ACBB117F9728}" type="pres">
      <dgm:prSet presAssocID="{78746F5A-4605-4FDF-8819-9F7FB585E02A}" presName="childText1" presStyleLbl="solidAlignAcc1" presStyleIdx="0" presStyleCnt="3">
        <dgm:presLayoutVars>
          <dgm:chMax val="0"/>
          <dgm:chPref val="0"/>
          <dgm:bulletEnabled val="1"/>
        </dgm:presLayoutVars>
      </dgm:prSet>
      <dgm:spPr/>
      <dgm:t>
        <a:bodyPr/>
        <a:lstStyle/>
        <a:p>
          <a:endParaRPr lang="en-US"/>
        </a:p>
      </dgm:t>
    </dgm:pt>
    <dgm:pt modelId="{59DE596A-EDCD-421E-B3F7-95C158B357ED}" type="pres">
      <dgm:prSet presAssocID="{EF7A2957-DED1-4A0E-A113-E925C3A3D443}" presName="parentText2" presStyleLbl="node1" presStyleIdx="1" presStyleCnt="3" custScaleX="100814">
        <dgm:presLayoutVars>
          <dgm:chMax/>
          <dgm:chPref val="3"/>
          <dgm:bulletEnabled val="1"/>
        </dgm:presLayoutVars>
      </dgm:prSet>
      <dgm:spPr/>
      <dgm:t>
        <a:bodyPr/>
        <a:lstStyle/>
        <a:p>
          <a:endParaRPr lang="en-US"/>
        </a:p>
      </dgm:t>
    </dgm:pt>
    <dgm:pt modelId="{CF6D05E5-C04F-40BA-9561-AEE202AC8F2F}" type="pres">
      <dgm:prSet presAssocID="{EF7A2957-DED1-4A0E-A113-E925C3A3D443}" presName="childText2" presStyleLbl="solidAlignAcc1" presStyleIdx="1" presStyleCnt="3" custLinFactNeighborX="-457" custLinFactNeighborY="-1907">
        <dgm:presLayoutVars>
          <dgm:chMax val="0"/>
          <dgm:chPref val="0"/>
          <dgm:bulletEnabled val="1"/>
        </dgm:presLayoutVars>
      </dgm:prSet>
      <dgm:spPr/>
      <dgm:t>
        <a:bodyPr/>
        <a:lstStyle/>
        <a:p>
          <a:endParaRPr lang="en-US"/>
        </a:p>
      </dgm:t>
    </dgm:pt>
    <dgm:pt modelId="{E1636BCD-363B-4EA1-9394-DE6D912E060A}" type="pres">
      <dgm:prSet presAssocID="{DF313725-DA24-4F74-8B42-6C0F0E06EBFC}" presName="parentText3" presStyleLbl="node1" presStyleIdx="2" presStyleCnt="3">
        <dgm:presLayoutVars>
          <dgm:chMax/>
          <dgm:chPref val="3"/>
          <dgm:bulletEnabled val="1"/>
        </dgm:presLayoutVars>
      </dgm:prSet>
      <dgm:spPr/>
      <dgm:t>
        <a:bodyPr/>
        <a:lstStyle/>
        <a:p>
          <a:endParaRPr lang="en-US"/>
        </a:p>
      </dgm:t>
    </dgm:pt>
    <dgm:pt modelId="{85C72935-D891-46C7-BCFD-098B4DD8A7CC}" type="pres">
      <dgm:prSet presAssocID="{DF313725-DA24-4F74-8B42-6C0F0E06EBFC}" presName="childText3" presStyleLbl="solidAlignAcc1" presStyleIdx="2" presStyleCnt="3" custScaleX="98278" custScaleY="116674" custLinFactNeighborX="-1291" custLinFactNeighborY="4965">
        <dgm:presLayoutVars>
          <dgm:chMax val="0"/>
          <dgm:chPref val="0"/>
          <dgm:bulletEnabled val="1"/>
        </dgm:presLayoutVars>
      </dgm:prSet>
      <dgm:spPr/>
      <dgm:t>
        <a:bodyPr/>
        <a:lstStyle/>
        <a:p>
          <a:endParaRPr lang="en-US"/>
        </a:p>
      </dgm:t>
    </dgm:pt>
  </dgm:ptLst>
  <dgm:cxnLst>
    <dgm:cxn modelId="{FB5024D4-4ACD-4544-B7B0-03DA6CB125F9}" srcId="{DF313725-DA24-4F74-8B42-6C0F0E06EBFC}" destId="{07FB98D1-692F-4499-A8E4-C7E65CE6D027}" srcOrd="1" destOrd="0" parTransId="{C6B48F74-0D65-49D8-8D78-4DAC05323ECD}" sibTransId="{CE71BD66-31C0-46DE-943E-489DECEC7D48}"/>
    <dgm:cxn modelId="{8DDE19A2-4649-4A38-A7DD-49B1B88DD0FC}" type="presOf" srcId="{920DC711-F999-4B64-AEB9-EC9857F0510A}" destId="{61F03C47-C8BF-4DDE-9FDE-ACBB117F9728}" srcOrd="0" destOrd="4" presId="urn:microsoft.com/office/officeart/2009/3/layout/IncreasingArrowsProcess"/>
    <dgm:cxn modelId="{C6A902E2-6683-4044-97F6-D287DCC5C655}" type="presOf" srcId="{78746F5A-4605-4FDF-8819-9F7FB585E02A}" destId="{2400C527-AFDE-4E31-8440-C8342726F697}" srcOrd="0" destOrd="0" presId="urn:microsoft.com/office/officeart/2009/3/layout/IncreasingArrowsProcess"/>
    <dgm:cxn modelId="{BBF1E22A-BB84-42F3-8418-5C6A3560C681}" srcId="{78746F5A-4605-4FDF-8819-9F7FB585E02A}" destId="{D748FD6F-D5AD-4BD7-8CAF-3767CB45A071}" srcOrd="2" destOrd="0" parTransId="{D0D95AB9-E89B-4974-ADB3-A7EFE1B44896}" sibTransId="{7BFA1820-D1BC-4556-8241-0855C968C521}"/>
    <dgm:cxn modelId="{1D4C33FA-2F5A-4A17-A66F-D5C38497EE14}" srcId="{78746F5A-4605-4FDF-8819-9F7FB585E02A}" destId="{920DC711-F999-4B64-AEB9-EC9857F0510A}" srcOrd="4" destOrd="0" parTransId="{F932FBCC-34CA-4E65-A99F-A0E7C83DB1D1}" sibTransId="{63E6C482-01C9-4DC1-BA62-B3660858EFA9}"/>
    <dgm:cxn modelId="{038407A4-B631-4571-ACF2-0A25AC55E4D3}" srcId="{DF313725-DA24-4F74-8B42-6C0F0E06EBFC}" destId="{70E42D5A-C1D1-40DC-A4CF-EC086D66DCD4}" srcOrd="0" destOrd="0" parTransId="{518F85B0-D4C4-4FA4-AD3C-D8220E004EC3}" sibTransId="{3E8A2117-B9A3-4786-B56B-B7DD966B13F5}"/>
    <dgm:cxn modelId="{DCB2AD1C-2917-485D-A865-D6E68B8CD4CC}" type="presOf" srcId="{EF7A2957-DED1-4A0E-A113-E925C3A3D443}" destId="{59DE596A-EDCD-421E-B3F7-95C158B357ED}" srcOrd="0" destOrd="0" presId="urn:microsoft.com/office/officeart/2009/3/layout/IncreasingArrowsProcess"/>
    <dgm:cxn modelId="{4A385981-42CB-4AF4-B78A-D9B8BBA5CAF1}" srcId="{1E31C643-CDDD-4778-A71F-7B23700CE2FF}" destId="{DF313725-DA24-4F74-8B42-6C0F0E06EBFC}" srcOrd="2" destOrd="0" parTransId="{85AC7207-DDC4-4C31-8B00-5D94A8320663}" sibTransId="{029F4052-A445-4FDA-A820-013A1154F81A}"/>
    <dgm:cxn modelId="{880A712E-7580-411A-9BD8-A62E0F4DE686}" type="presOf" srcId="{9D769DF8-8AF8-42AA-9102-8AD9284EFB78}" destId="{61F03C47-C8BF-4DDE-9FDE-ACBB117F9728}" srcOrd="0" destOrd="3" presId="urn:microsoft.com/office/officeart/2009/3/layout/IncreasingArrowsProcess"/>
    <dgm:cxn modelId="{89ABB4EA-ACED-441A-B453-CEDE941B8138}" type="presOf" srcId="{07FB98D1-692F-4499-A8E4-C7E65CE6D027}" destId="{85C72935-D891-46C7-BCFD-098B4DD8A7CC}" srcOrd="0" destOrd="1" presId="urn:microsoft.com/office/officeart/2009/3/layout/IncreasingArrowsProcess"/>
    <dgm:cxn modelId="{6EFC1BF9-10FF-45E8-82F5-5C362F042B1F}" type="presOf" srcId="{70E42D5A-C1D1-40DC-A4CF-EC086D66DCD4}" destId="{85C72935-D891-46C7-BCFD-098B4DD8A7CC}" srcOrd="0" destOrd="0" presId="urn:microsoft.com/office/officeart/2009/3/layout/IncreasingArrowsProcess"/>
    <dgm:cxn modelId="{AF01A59F-60C0-4FB9-9E44-D9EDA9FC1BC3}" type="presOf" srcId="{298C7747-086E-4C62-A0D9-317035A36E43}" destId="{61F03C47-C8BF-4DDE-9FDE-ACBB117F9728}" srcOrd="0" destOrd="0" presId="urn:microsoft.com/office/officeart/2009/3/layout/IncreasingArrowsProcess"/>
    <dgm:cxn modelId="{EBCC7DDC-E809-4DC6-A1F1-CEAF73956A9A}" srcId="{EF7A2957-DED1-4A0E-A113-E925C3A3D443}" destId="{5630D10F-81A2-4850-8FAA-112D7C868D76}" srcOrd="0" destOrd="0" parTransId="{279C09FB-E319-4162-B44E-3D583040986C}" sibTransId="{742D6ACB-BD71-4FAB-8BC5-AB4BE1A93DA2}"/>
    <dgm:cxn modelId="{5079AA88-25BE-4D6E-B6CC-9548ACDB4161}" type="presOf" srcId="{DECE0886-753D-4E83-9456-65A1EAE082C6}" destId="{61F03C47-C8BF-4DDE-9FDE-ACBB117F9728}" srcOrd="0" destOrd="1" presId="urn:microsoft.com/office/officeart/2009/3/layout/IncreasingArrowsProcess"/>
    <dgm:cxn modelId="{674662D1-630E-4E9A-80DB-D733737A0A19}" srcId="{1E31C643-CDDD-4778-A71F-7B23700CE2FF}" destId="{78746F5A-4605-4FDF-8819-9F7FB585E02A}" srcOrd="0" destOrd="0" parTransId="{6D907F18-A173-48F8-AA23-F9F2DEF04175}" sibTransId="{8FA47782-432D-4520-A677-CDCFA8DEA8A6}"/>
    <dgm:cxn modelId="{3D4D2A4E-95A8-4FF7-BEB2-3470254832A8}" srcId="{78746F5A-4605-4FDF-8819-9F7FB585E02A}" destId="{298C7747-086E-4C62-A0D9-317035A36E43}" srcOrd="0" destOrd="0" parTransId="{7EFCD4D7-D8A0-4F20-B328-A7AF2CCE1DCF}" sibTransId="{86FCEBD8-38DA-4792-A81A-354C667B39AD}"/>
    <dgm:cxn modelId="{44DF1DFF-A554-4B34-A132-B44D7D19B8C4}" srcId="{78746F5A-4605-4FDF-8819-9F7FB585E02A}" destId="{DECE0886-753D-4E83-9456-65A1EAE082C6}" srcOrd="1" destOrd="0" parTransId="{4073BC02-FB48-4DE6-AABB-DD4DA3A56B0B}" sibTransId="{75AB53B9-A273-4486-B36F-FC78F52F7A70}"/>
    <dgm:cxn modelId="{D1C0DC2A-CEA7-4BC3-9C43-839CABB2B86E}" type="presOf" srcId="{DF313725-DA24-4F74-8B42-6C0F0E06EBFC}" destId="{E1636BCD-363B-4EA1-9394-DE6D912E060A}" srcOrd="0" destOrd="0" presId="urn:microsoft.com/office/officeart/2009/3/layout/IncreasingArrowsProcess"/>
    <dgm:cxn modelId="{1BC086DD-AA91-440A-BD3F-B5B2E3FB3331}" type="presOf" srcId="{1E31C643-CDDD-4778-A71F-7B23700CE2FF}" destId="{A38F2B7B-077B-48AE-87F5-20CD107696B8}" srcOrd="0" destOrd="0" presId="urn:microsoft.com/office/officeart/2009/3/layout/IncreasingArrowsProcess"/>
    <dgm:cxn modelId="{A8870522-1486-473A-8AF2-0DE55D02D9F3}" srcId="{1E31C643-CDDD-4778-A71F-7B23700CE2FF}" destId="{EF7A2957-DED1-4A0E-A113-E925C3A3D443}" srcOrd="1" destOrd="0" parTransId="{EC2507F2-2601-42D7-87FE-59D3C2301AF7}" sibTransId="{6592ECA4-ADA2-46AC-912D-AD5E7B2CA890}"/>
    <dgm:cxn modelId="{E657594B-A2B6-497C-B67C-BEA1FCDA0C72}" type="presOf" srcId="{D748FD6F-D5AD-4BD7-8CAF-3767CB45A071}" destId="{61F03C47-C8BF-4DDE-9FDE-ACBB117F9728}" srcOrd="0" destOrd="2" presId="urn:microsoft.com/office/officeart/2009/3/layout/IncreasingArrowsProcess"/>
    <dgm:cxn modelId="{937306FB-09ED-4510-A2C3-84292A912DF8}" type="presOf" srcId="{5630D10F-81A2-4850-8FAA-112D7C868D76}" destId="{CF6D05E5-C04F-40BA-9561-AEE202AC8F2F}" srcOrd="0" destOrd="0" presId="urn:microsoft.com/office/officeart/2009/3/layout/IncreasingArrowsProcess"/>
    <dgm:cxn modelId="{4DEFCD1A-8150-4F67-AA9B-FE47C067A9CF}" srcId="{78746F5A-4605-4FDF-8819-9F7FB585E02A}" destId="{9D769DF8-8AF8-42AA-9102-8AD9284EFB78}" srcOrd="3" destOrd="0" parTransId="{14A585B7-9D30-41D0-9DB4-F3FD8A92EC34}" sibTransId="{6B843879-0972-465A-9CBF-631FCB503358}"/>
    <dgm:cxn modelId="{6604D48F-8ABF-449F-8642-44EC4BDDF1A4}" type="presParOf" srcId="{A38F2B7B-077B-48AE-87F5-20CD107696B8}" destId="{2400C527-AFDE-4E31-8440-C8342726F697}" srcOrd="0" destOrd="0" presId="urn:microsoft.com/office/officeart/2009/3/layout/IncreasingArrowsProcess"/>
    <dgm:cxn modelId="{1BBDD879-2EA2-494C-B8E3-A7237FE3C08B}" type="presParOf" srcId="{A38F2B7B-077B-48AE-87F5-20CD107696B8}" destId="{61F03C47-C8BF-4DDE-9FDE-ACBB117F9728}" srcOrd="1" destOrd="0" presId="urn:microsoft.com/office/officeart/2009/3/layout/IncreasingArrowsProcess"/>
    <dgm:cxn modelId="{E0CDA5C3-B98D-4BC7-B0B9-469E693703E3}" type="presParOf" srcId="{A38F2B7B-077B-48AE-87F5-20CD107696B8}" destId="{59DE596A-EDCD-421E-B3F7-95C158B357ED}" srcOrd="2" destOrd="0" presId="urn:microsoft.com/office/officeart/2009/3/layout/IncreasingArrowsProcess"/>
    <dgm:cxn modelId="{0D573C73-F953-4EC4-9C23-E167E2C18DE3}" type="presParOf" srcId="{A38F2B7B-077B-48AE-87F5-20CD107696B8}" destId="{CF6D05E5-C04F-40BA-9561-AEE202AC8F2F}" srcOrd="3" destOrd="0" presId="urn:microsoft.com/office/officeart/2009/3/layout/IncreasingArrowsProcess"/>
    <dgm:cxn modelId="{5D775B3D-641F-4508-8C01-5C1EBAE942A1}" type="presParOf" srcId="{A38F2B7B-077B-48AE-87F5-20CD107696B8}" destId="{E1636BCD-363B-4EA1-9394-DE6D912E060A}" srcOrd="4" destOrd="0" presId="urn:microsoft.com/office/officeart/2009/3/layout/IncreasingArrowsProcess"/>
    <dgm:cxn modelId="{7E24B1A5-71C8-4B1B-8AD1-7DA74D4FEFD8}" type="presParOf" srcId="{A38F2B7B-077B-48AE-87F5-20CD107696B8}" destId="{85C72935-D891-46C7-BCFD-098B4DD8A7CC}"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F74B8-77F1-473B-9DE5-87D7F5E51F8F}">
      <dsp:nvSpPr>
        <dsp:cNvPr id="0" name=""/>
        <dsp:cNvSpPr/>
      </dsp:nvSpPr>
      <dsp:spPr>
        <a:xfrm>
          <a:off x="0" y="72241"/>
          <a:ext cx="8153400" cy="7776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0">
            <a:lnSpc>
              <a:spcPct val="90000"/>
            </a:lnSpc>
            <a:spcBef>
              <a:spcPct val="0"/>
            </a:spcBef>
            <a:spcAft>
              <a:spcPct val="35000"/>
            </a:spcAft>
          </a:pPr>
          <a:r>
            <a:rPr lang="en-US" sz="2700" kern="1200" dirty="0" smtClean="0">
              <a:solidFill>
                <a:schemeClr val="tx1"/>
              </a:solidFill>
            </a:rPr>
            <a:t>After this session you will:</a:t>
          </a:r>
          <a:endParaRPr lang="en-US" sz="2700" kern="1200" dirty="0">
            <a:solidFill>
              <a:schemeClr val="tx1"/>
            </a:solidFill>
          </a:endParaRPr>
        </a:p>
      </dsp:txBody>
      <dsp:txXfrm>
        <a:off x="0" y="72241"/>
        <a:ext cx="8153400" cy="777600"/>
      </dsp:txXfrm>
    </dsp:sp>
    <dsp:sp modelId="{A76B0403-5FB9-48D5-ACF8-D9017CEF90F5}">
      <dsp:nvSpPr>
        <dsp:cNvPr id="0" name=""/>
        <dsp:cNvSpPr/>
      </dsp:nvSpPr>
      <dsp:spPr>
        <a:xfrm>
          <a:off x="0" y="824009"/>
          <a:ext cx="8153400" cy="38539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US" sz="2700" kern="1200" dirty="0" smtClean="0"/>
            <a:t>Understand the award lifecycle</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Have a timeline to follow when  planning to submit a proposal</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Know about different types of programs you can apply for</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Know where to find and what to look for in sponsor guidelines and instructions</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Understand the typical elements of a proposal</a:t>
          </a:r>
          <a:endParaRPr lang="en-US" sz="2700" kern="1200" dirty="0"/>
        </a:p>
        <a:p>
          <a:pPr marL="228600" lvl="1" indent="-228600" algn="l" defTabSz="1200150" rtl="0">
            <a:lnSpc>
              <a:spcPct val="90000"/>
            </a:lnSpc>
            <a:spcBef>
              <a:spcPct val="0"/>
            </a:spcBef>
            <a:spcAft>
              <a:spcPct val="15000"/>
            </a:spcAft>
            <a:buChar char="••"/>
          </a:pPr>
          <a:r>
            <a:rPr lang="en-US" sz="2700" kern="1200" dirty="0" smtClean="0"/>
            <a:t>Know the basic elements of budgets</a:t>
          </a:r>
          <a:endParaRPr lang="en-US" sz="2700" kern="1200" dirty="0"/>
        </a:p>
      </dsp:txBody>
      <dsp:txXfrm>
        <a:off x="0" y="824009"/>
        <a:ext cx="8153400" cy="3853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0C527-AFDE-4E31-8440-C8342726F697}">
      <dsp:nvSpPr>
        <dsp:cNvPr id="0" name=""/>
        <dsp:cNvSpPr/>
      </dsp:nvSpPr>
      <dsp:spPr>
        <a:xfrm>
          <a:off x="12545" y="527246"/>
          <a:ext cx="8409425" cy="1224732"/>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94426" numCol="1" spcCol="1270" anchor="ctr" anchorCtr="0">
          <a:noAutofit/>
        </a:bodyPr>
        <a:lstStyle/>
        <a:p>
          <a:pPr lvl="0" algn="l" defTabSz="711200" rtl="0">
            <a:lnSpc>
              <a:spcPct val="90000"/>
            </a:lnSpc>
            <a:spcBef>
              <a:spcPct val="0"/>
            </a:spcBef>
            <a:spcAft>
              <a:spcPct val="35000"/>
            </a:spcAft>
          </a:pPr>
          <a:r>
            <a:rPr lang="en-US" sz="1600" u="sng" kern="1200" dirty="0" smtClean="0">
              <a:solidFill>
                <a:schemeClr val="tx1"/>
              </a:solidFill>
            </a:rPr>
            <a:t>2 – 3 Months Prior to Deadline</a:t>
          </a:r>
          <a:endParaRPr lang="en-US" sz="1600" kern="1200" dirty="0">
            <a:solidFill>
              <a:schemeClr val="tx1"/>
            </a:solidFill>
          </a:endParaRPr>
        </a:p>
      </dsp:txBody>
      <dsp:txXfrm>
        <a:off x="12545" y="833429"/>
        <a:ext cx="8103242" cy="612366"/>
      </dsp:txXfrm>
    </dsp:sp>
    <dsp:sp modelId="{61F03C47-C8BF-4DDE-9FDE-ACBB117F9728}">
      <dsp:nvSpPr>
        <dsp:cNvPr id="0" name=""/>
        <dsp:cNvSpPr/>
      </dsp:nvSpPr>
      <dsp:spPr>
        <a:xfrm>
          <a:off x="12545" y="1471692"/>
          <a:ext cx="2590103" cy="2359286"/>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solidFill>
                <a:schemeClr val="tx1"/>
              </a:solidFill>
            </a:rPr>
            <a:t>Review Sponsor’s proposal Requirements</a:t>
          </a:r>
          <a:endParaRPr lang="en-US" sz="1600" kern="1200" dirty="0">
            <a:solidFill>
              <a:schemeClr val="tx1"/>
            </a:solidFill>
          </a:endParaRPr>
        </a:p>
        <a:p>
          <a:pPr lvl="0" algn="l" defTabSz="711200" rtl="0">
            <a:lnSpc>
              <a:spcPct val="90000"/>
            </a:lnSpc>
            <a:spcBef>
              <a:spcPct val="0"/>
            </a:spcBef>
            <a:spcAft>
              <a:spcPct val="35000"/>
            </a:spcAft>
          </a:pPr>
          <a:r>
            <a:rPr lang="en-US" sz="1600" kern="1200" dirty="0" smtClean="0">
              <a:solidFill>
                <a:schemeClr val="tx1"/>
              </a:solidFill>
            </a:rPr>
            <a:t>Start writing – 2 to 3 months prior to deadline</a:t>
          </a:r>
          <a:endParaRPr lang="en-US" sz="1600" kern="1200" dirty="0">
            <a:solidFill>
              <a:schemeClr val="tx1"/>
            </a:solidFill>
          </a:endParaRPr>
        </a:p>
        <a:p>
          <a:pPr lvl="0" algn="l" defTabSz="711200" rtl="0">
            <a:lnSpc>
              <a:spcPct val="90000"/>
            </a:lnSpc>
            <a:spcBef>
              <a:spcPct val="0"/>
            </a:spcBef>
            <a:spcAft>
              <a:spcPct val="35000"/>
            </a:spcAft>
          </a:pPr>
          <a:r>
            <a:rPr lang="en-US" sz="1600" kern="1200" dirty="0" smtClean="0">
              <a:solidFill>
                <a:schemeClr val="tx1"/>
              </a:solidFill>
            </a:rPr>
            <a:t>Confer with Colleagues</a:t>
          </a:r>
          <a:endParaRPr lang="en-US" sz="1600" kern="1200" dirty="0">
            <a:solidFill>
              <a:schemeClr val="tx1"/>
            </a:solidFill>
          </a:endParaRPr>
        </a:p>
        <a:p>
          <a:pPr lvl="0" algn="l" defTabSz="711200" rtl="0">
            <a:lnSpc>
              <a:spcPct val="90000"/>
            </a:lnSpc>
            <a:spcBef>
              <a:spcPct val="0"/>
            </a:spcBef>
            <a:spcAft>
              <a:spcPct val="35000"/>
            </a:spcAft>
          </a:pPr>
          <a:r>
            <a:rPr lang="en-US" sz="1600" kern="1200" dirty="0" smtClean="0">
              <a:solidFill>
                <a:schemeClr val="tx1"/>
              </a:solidFill>
            </a:rPr>
            <a:t>Review RFA Review Criteria</a:t>
          </a:r>
          <a:endParaRPr lang="en-US" sz="1600" kern="1200" dirty="0">
            <a:solidFill>
              <a:schemeClr val="tx1"/>
            </a:solidFill>
          </a:endParaRPr>
        </a:p>
        <a:p>
          <a:pPr lvl="0" algn="l" defTabSz="711200" rtl="0">
            <a:lnSpc>
              <a:spcPct val="90000"/>
            </a:lnSpc>
            <a:spcBef>
              <a:spcPct val="0"/>
            </a:spcBef>
            <a:spcAft>
              <a:spcPct val="35000"/>
            </a:spcAft>
          </a:pPr>
          <a:r>
            <a:rPr lang="en-US" sz="1600" kern="1200" dirty="0" smtClean="0">
              <a:solidFill>
                <a:schemeClr val="tx1"/>
              </a:solidFill>
            </a:rPr>
            <a:t>Talk to Federal Program Officers</a:t>
          </a:r>
          <a:endParaRPr lang="en-US" sz="1600" kern="1200" dirty="0">
            <a:solidFill>
              <a:schemeClr val="tx1"/>
            </a:solidFill>
          </a:endParaRPr>
        </a:p>
      </dsp:txBody>
      <dsp:txXfrm>
        <a:off x="12545" y="1471692"/>
        <a:ext cx="2590103" cy="2359286"/>
      </dsp:txXfrm>
    </dsp:sp>
    <dsp:sp modelId="{59DE596A-EDCD-421E-B3F7-95C158B357ED}">
      <dsp:nvSpPr>
        <dsp:cNvPr id="0" name=""/>
        <dsp:cNvSpPr/>
      </dsp:nvSpPr>
      <dsp:spPr>
        <a:xfrm>
          <a:off x="2578963" y="935490"/>
          <a:ext cx="5866691" cy="1224732"/>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94426" numCol="1" spcCol="1270" anchor="ctr" anchorCtr="0">
          <a:noAutofit/>
        </a:bodyPr>
        <a:lstStyle/>
        <a:p>
          <a:pPr lvl="0" algn="l" defTabSz="711200" rtl="0">
            <a:lnSpc>
              <a:spcPct val="90000"/>
            </a:lnSpc>
            <a:spcBef>
              <a:spcPct val="0"/>
            </a:spcBef>
            <a:spcAft>
              <a:spcPct val="35000"/>
            </a:spcAft>
          </a:pPr>
          <a:r>
            <a:rPr lang="en-US" sz="1600" u="sng" kern="1200" dirty="0" smtClean="0">
              <a:solidFill>
                <a:schemeClr val="tx1"/>
              </a:solidFill>
            </a:rPr>
            <a:t>1 Month Prior to Deadline</a:t>
          </a:r>
          <a:endParaRPr lang="en-US" sz="1600" kern="1200" dirty="0">
            <a:solidFill>
              <a:schemeClr val="tx1"/>
            </a:solidFill>
          </a:endParaRPr>
        </a:p>
      </dsp:txBody>
      <dsp:txXfrm>
        <a:off x="2578963" y="1241673"/>
        <a:ext cx="5560508" cy="612366"/>
      </dsp:txXfrm>
    </dsp:sp>
    <dsp:sp modelId="{CF6D05E5-C04F-40BA-9561-AEE202AC8F2F}">
      <dsp:nvSpPr>
        <dsp:cNvPr id="0" name=""/>
        <dsp:cNvSpPr/>
      </dsp:nvSpPr>
      <dsp:spPr>
        <a:xfrm>
          <a:off x="2590811" y="1834944"/>
          <a:ext cx="2590103" cy="2359286"/>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solidFill>
                <a:schemeClr val="tx1"/>
              </a:solidFill>
            </a:rPr>
            <a:t>Collect all Biosketches, etc..; Develop Budget &amp; Justification; Obtain Subcontractor Documents (LOI, Budget, Scope of Work, etc.)</a:t>
          </a:r>
          <a:endParaRPr lang="en-US" sz="1600" kern="1200" dirty="0">
            <a:solidFill>
              <a:schemeClr val="tx1"/>
            </a:solidFill>
          </a:endParaRPr>
        </a:p>
      </dsp:txBody>
      <dsp:txXfrm>
        <a:off x="2590811" y="1834944"/>
        <a:ext cx="2590103" cy="2359286"/>
      </dsp:txXfrm>
    </dsp:sp>
    <dsp:sp modelId="{E1636BCD-363B-4EA1-9394-DE6D912E060A}">
      <dsp:nvSpPr>
        <dsp:cNvPr id="0" name=""/>
        <dsp:cNvSpPr/>
      </dsp:nvSpPr>
      <dsp:spPr>
        <a:xfrm>
          <a:off x="5192751" y="1343734"/>
          <a:ext cx="3229219" cy="1224732"/>
        </a:xfrm>
        <a:prstGeom prst="rightArrow">
          <a:avLst>
            <a:gd name="adj1" fmla="val 50000"/>
            <a:gd name="adj2"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94426" numCol="1" spcCol="1270" anchor="ctr" anchorCtr="0">
          <a:noAutofit/>
        </a:bodyPr>
        <a:lstStyle/>
        <a:p>
          <a:pPr lvl="0" algn="l" defTabSz="711200" rtl="0">
            <a:lnSpc>
              <a:spcPct val="90000"/>
            </a:lnSpc>
            <a:spcBef>
              <a:spcPct val="0"/>
            </a:spcBef>
            <a:spcAft>
              <a:spcPct val="35000"/>
            </a:spcAft>
          </a:pPr>
          <a:r>
            <a:rPr lang="en-US" sz="1600" u="sng" kern="1200" dirty="0" smtClean="0">
              <a:solidFill>
                <a:schemeClr val="tx1"/>
              </a:solidFill>
            </a:rPr>
            <a:t>5 Days prior to Deadline (</a:t>
          </a:r>
          <a:r>
            <a:rPr lang="en-US" sz="1600" b="1" u="sng" kern="1200" dirty="0" smtClean="0">
              <a:solidFill>
                <a:schemeClr val="tx1"/>
              </a:solidFill>
            </a:rPr>
            <a:t>At least</a:t>
          </a:r>
          <a:r>
            <a:rPr lang="en-US" sz="1600" u="sng" kern="1200" dirty="0" smtClean="0">
              <a:solidFill>
                <a:schemeClr val="tx1"/>
              </a:solidFill>
            </a:rPr>
            <a:t>)</a:t>
          </a:r>
          <a:endParaRPr lang="en-US" sz="1600" kern="1200" dirty="0">
            <a:solidFill>
              <a:schemeClr val="tx1"/>
            </a:solidFill>
          </a:endParaRPr>
        </a:p>
      </dsp:txBody>
      <dsp:txXfrm>
        <a:off x="5192751" y="1649917"/>
        <a:ext cx="2923036" cy="612366"/>
      </dsp:txXfrm>
    </dsp:sp>
    <dsp:sp modelId="{85C72935-D891-46C7-BCFD-098B4DD8A7CC}">
      <dsp:nvSpPr>
        <dsp:cNvPr id="0" name=""/>
        <dsp:cNvSpPr/>
      </dsp:nvSpPr>
      <dsp:spPr>
        <a:xfrm>
          <a:off x="5181613" y="2209789"/>
          <a:ext cx="2545501" cy="2712388"/>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en-US" sz="1600" kern="1200" dirty="0" smtClean="0">
              <a:solidFill>
                <a:schemeClr val="tx1"/>
              </a:solidFill>
            </a:rPr>
            <a:t>Submit all internal paperwork, including COI forms, and preliminary proposal to BMC Grants Administration for initial review</a:t>
          </a:r>
          <a:endParaRPr lang="en-US" sz="1600" kern="1200" dirty="0">
            <a:solidFill>
              <a:schemeClr val="tx1"/>
            </a:solidFill>
          </a:endParaRPr>
        </a:p>
        <a:p>
          <a:pPr lvl="0" algn="l" defTabSz="711200" rtl="0">
            <a:lnSpc>
              <a:spcPct val="90000"/>
            </a:lnSpc>
            <a:spcBef>
              <a:spcPct val="0"/>
            </a:spcBef>
            <a:spcAft>
              <a:spcPct val="35000"/>
            </a:spcAft>
          </a:pPr>
          <a:r>
            <a:rPr lang="en-US" sz="1600" kern="1200" dirty="0" smtClean="0">
              <a:solidFill>
                <a:schemeClr val="tx1"/>
              </a:solidFill>
            </a:rPr>
            <a:t>Submit completed proposal to BMC Grants Administration for final review-(Minimum 48 hours to ensure success)</a:t>
          </a:r>
          <a:endParaRPr lang="en-US" sz="1600" kern="1200" dirty="0">
            <a:solidFill>
              <a:schemeClr val="tx1"/>
            </a:solidFill>
          </a:endParaRPr>
        </a:p>
      </dsp:txBody>
      <dsp:txXfrm>
        <a:off x="5181613" y="2209789"/>
        <a:ext cx="2545501" cy="271238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defTabSz="914012"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defTabSz="914012" fontAlgn="auto">
              <a:spcBef>
                <a:spcPts val="0"/>
              </a:spcBef>
              <a:spcAft>
                <a:spcPts val="0"/>
              </a:spcAft>
              <a:defRPr sz="1200" smtClean="0">
                <a:latin typeface="+mn-lt"/>
              </a:defRPr>
            </a:lvl1pPr>
          </a:lstStyle>
          <a:p>
            <a:pPr>
              <a:defRPr/>
            </a:pPr>
            <a:fld id="{01750F98-E059-4525-A602-C3D6ECC05DA5}" type="datetimeFigureOut">
              <a:rPr lang="en-US"/>
              <a:pPr>
                <a:defRPr/>
              </a:pPr>
              <a:t>4/23/2014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defTabSz="914012"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defTabSz="914012" fontAlgn="auto">
              <a:spcBef>
                <a:spcPts val="0"/>
              </a:spcBef>
              <a:spcAft>
                <a:spcPts val="0"/>
              </a:spcAft>
              <a:defRPr sz="1200" smtClean="0">
                <a:latin typeface="+mn-lt"/>
              </a:defRPr>
            </a:lvl1pPr>
          </a:lstStyle>
          <a:p>
            <a:pPr>
              <a:defRPr/>
            </a:pPr>
            <a:fld id="{E805A951-5410-48D1-BF96-A065E300B810}" type="slidenum">
              <a:rPr lang="en-US"/>
              <a:pPr>
                <a:defRPr/>
              </a:pPr>
              <a:t>‹#›</a:t>
            </a:fld>
            <a:endParaRPr lang="en-US"/>
          </a:p>
        </p:txBody>
      </p:sp>
    </p:spTree>
    <p:extLst>
      <p:ext uri="{BB962C8B-B14F-4D97-AF65-F5344CB8AC3E}">
        <p14:creationId xmlns:p14="http://schemas.microsoft.com/office/powerpoint/2010/main" val="4229474926"/>
      </p:ext>
    </p:extLst>
  </p:cSld>
  <p:clrMap bg1="lt1" tx1="dk1" bg2="lt2" tx2="dk2" accent1="accent1" accent2="accent2" accent3="accent3" accent4="accent4" accent5="accent5" accent6="accent6" hlink="hlink" folHlink="folHlink"/>
  <p:notesStyle>
    <a:lvl1pPr algn="l" defTabSz="912717" rtl="0" fontAlgn="base">
      <a:spcBef>
        <a:spcPct val="30000"/>
      </a:spcBef>
      <a:spcAft>
        <a:spcPct val="0"/>
      </a:spcAft>
      <a:defRPr sz="1200" kern="1200">
        <a:solidFill>
          <a:schemeClr val="tx1"/>
        </a:solidFill>
        <a:latin typeface="+mn-lt"/>
        <a:ea typeface="+mn-ea"/>
        <a:cs typeface="+mn-cs"/>
      </a:defRPr>
    </a:lvl1pPr>
    <a:lvl2pPr marL="455565" algn="l" defTabSz="912717" rtl="0" fontAlgn="base">
      <a:spcBef>
        <a:spcPct val="30000"/>
      </a:spcBef>
      <a:spcAft>
        <a:spcPct val="0"/>
      </a:spcAft>
      <a:defRPr sz="1200" kern="1200">
        <a:solidFill>
          <a:schemeClr val="tx1"/>
        </a:solidFill>
        <a:latin typeface="+mn-lt"/>
        <a:ea typeface="+mn-ea"/>
        <a:cs typeface="+mn-cs"/>
      </a:defRPr>
    </a:lvl2pPr>
    <a:lvl3pPr marL="912717" algn="l" defTabSz="912717" rtl="0" fontAlgn="base">
      <a:spcBef>
        <a:spcPct val="30000"/>
      </a:spcBef>
      <a:spcAft>
        <a:spcPct val="0"/>
      </a:spcAft>
      <a:defRPr sz="1200" kern="1200">
        <a:solidFill>
          <a:schemeClr val="tx1"/>
        </a:solidFill>
        <a:latin typeface="+mn-lt"/>
        <a:ea typeface="+mn-ea"/>
        <a:cs typeface="+mn-cs"/>
      </a:defRPr>
    </a:lvl3pPr>
    <a:lvl4pPr marL="1369868" algn="l" defTabSz="912717" rtl="0" fontAlgn="base">
      <a:spcBef>
        <a:spcPct val="30000"/>
      </a:spcBef>
      <a:spcAft>
        <a:spcPct val="0"/>
      </a:spcAft>
      <a:defRPr sz="1200" kern="1200">
        <a:solidFill>
          <a:schemeClr val="tx1"/>
        </a:solidFill>
        <a:latin typeface="+mn-lt"/>
        <a:ea typeface="+mn-ea"/>
        <a:cs typeface="+mn-cs"/>
      </a:defRPr>
    </a:lvl4pPr>
    <a:lvl5pPr marL="1827020" algn="l" defTabSz="912717" rtl="0" fontAlgn="base">
      <a:spcBef>
        <a:spcPct val="30000"/>
      </a:spcBef>
      <a:spcAft>
        <a:spcPct val="0"/>
      </a:spcAft>
      <a:defRPr sz="1200" kern="1200">
        <a:solidFill>
          <a:schemeClr val="tx1"/>
        </a:solidFill>
        <a:latin typeface="+mn-lt"/>
        <a:ea typeface="+mn-ea"/>
        <a:cs typeface="+mn-cs"/>
      </a:defRPr>
    </a:lvl5pPr>
    <a:lvl6pPr marL="2284789" algn="l" defTabSz="913915" rtl="0" eaLnBrk="1" latinLnBrk="0" hangingPunct="1">
      <a:defRPr sz="1200" kern="1200">
        <a:solidFill>
          <a:schemeClr val="tx1"/>
        </a:solidFill>
        <a:latin typeface="+mn-lt"/>
        <a:ea typeface="+mn-ea"/>
        <a:cs typeface="+mn-cs"/>
      </a:defRPr>
    </a:lvl6pPr>
    <a:lvl7pPr marL="2741746" algn="l" defTabSz="913915" rtl="0" eaLnBrk="1" latinLnBrk="0" hangingPunct="1">
      <a:defRPr sz="1200" kern="1200">
        <a:solidFill>
          <a:schemeClr val="tx1"/>
        </a:solidFill>
        <a:latin typeface="+mn-lt"/>
        <a:ea typeface="+mn-ea"/>
        <a:cs typeface="+mn-cs"/>
      </a:defRPr>
    </a:lvl7pPr>
    <a:lvl8pPr marL="3198705" algn="l" defTabSz="913915" rtl="0" eaLnBrk="1" latinLnBrk="0" hangingPunct="1">
      <a:defRPr sz="1200" kern="1200">
        <a:solidFill>
          <a:schemeClr val="tx1"/>
        </a:solidFill>
        <a:latin typeface="+mn-lt"/>
        <a:ea typeface="+mn-ea"/>
        <a:cs typeface="+mn-cs"/>
      </a:defRPr>
    </a:lvl8pPr>
    <a:lvl9pPr marL="3655662" algn="l" defTabSz="91391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13B5DD6F-B06F-4F4D-B4FD-59D8372E63A2}" type="slidenum">
              <a:rPr lang="en-US">
                <a:latin typeface="Calibri" charset="0"/>
              </a:rPr>
              <a:pPr eaLnBrk="1" hangingPunct="1"/>
              <a:t>1</a:t>
            </a:fld>
            <a:endParaRPr lang="en-US">
              <a:latin typeface="Calibri" charset="0"/>
            </a:endParaRPr>
          </a:p>
        </p:txBody>
      </p:sp>
      <p:sp>
        <p:nvSpPr>
          <p:cNvPr id="23555"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c="http://schemas.openxmlformats.org/markup-compatibility/2006" xmlns:mv="urn:schemas-microsoft-com:mac:vml" xmlns:ma14="http://schemas.microsoft.com/office/mac/drawingml/2011/main" xmlns="" val="1"/>
            </a:ext>
          </a:extLst>
        </p:spPr>
      </p:sp>
      <p:sp>
        <p:nvSpPr>
          <p:cNvPr id="23556" name="Rectangle 10"/>
          <p:cNvSpPr>
            <a:spLocks noGrp="1" noChangeArrowheads="1"/>
          </p:cNvSpPr>
          <p:nvPr>
            <p:ph type="body" idx="1"/>
          </p:nvPr>
        </p:nvSpPr>
        <p:spPr bwMode="auto">
          <a:xfrm>
            <a:off x="568325" y="4995863"/>
            <a:ext cx="5973763" cy="249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805A951-5410-48D1-BF96-A065E300B810}" type="slidenum">
              <a:rPr lang="en-US" smtClean="0"/>
              <a:pPr>
                <a:defRPr/>
              </a:pPr>
              <a:t>4</a:t>
            </a:fld>
            <a:endParaRPr lang="en-US" dirty="0"/>
          </a:p>
        </p:txBody>
      </p:sp>
    </p:spTree>
    <p:extLst>
      <p:ext uri="{BB962C8B-B14F-4D97-AF65-F5344CB8AC3E}">
        <p14:creationId xmlns:p14="http://schemas.microsoft.com/office/powerpoint/2010/main" val="111393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atin typeface="Times New Roman" charset="0"/>
            </a:endParaRPr>
          </a:p>
        </p:txBody>
      </p:sp>
      <p:sp>
        <p:nvSpPr>
          <p:cNvPr id="43012" name="Slide Number Placeholder 3"/>
          <p:cNvSpPr>
            <a:spLocks noGrp="1"/>
          </p:cNvSpPr>
          <p:nvPr>
            <p:ph type="sldNum" sz="quarter" idx="5"/>
          </p:nvPr>
        </p:nvSpPr>
        <p:spPr>
          <a:noFill/>
        </p:spPr>
        <p:txBody>
          <a:bodyPr/>
          <a:lstStyle/>
          <a:p>
            <a:fld id="{E87A1B78-D77F-4140-AB86-E60771E091CC}" type="slidenum">
              <a:rPr lang="en-US"/>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r>
              <a:rPr lang="en-US">
                <a:latin typeface="Times New Roman" charset="0"/>
              </a:rPr>
              <a:t>A common error on grant budgets arises from the confusion between the roles of consultant and subcontractor.  This distinction must be correct for two important reasons.</a:t>
            </a:r>
          </a:p>
          <a:p>
            <a:endParaRPr lang="en-US">
              <a:latin typeface="Times New Roman" charset="0"/>
            </a:endParaRPr>
          </a:p>
          <a:p>
            <a:pPr>
              <a:buFontTx/>
              <a:buAutoNum type="arabicPeriod"/>
            </a:pPr>
            <a:r>
              <a:rPr lang="en-US">
                <a:latin typeface="Times New Roman" charset="0"/>
              </a:rPr>
              <a:t>The applicant’s ability to recover F&amp;A on a subcontract is limited to the first $25,000.  Misclassifying a subcontractor as a consultant could result in the institution recovering more F&amp;A than allowed.</a:t>
            </a:r>
          </a:p>
          <a:p>
            <a:pPr>
              <a:buFontTx/>
              <a:buAutoNum type="arabicPeriod"/>
            </a:pPr>
            <a:r>
              <a:rPr lang="en-US">
                <a:latin typeface="Times New Roman" charset="0"/>
              </a:rPr>
              <a:t>A subcontractor is subject to all the same sponsor terms and conditions as the applicant, whereas consultants are often exempt.  An error in this regard could lead to serious compliance issues later in the project.</a:t>
            </a:r>
          </a:p>
          <a:p>
            <a:pPr>
              <a:buFontTx/>
              <a:buAutoNum type="arabicPeriod"/>
            </a:pPr>
            <a:endParaRPr lang="en-US">
              <a:latin typeface="Times New Roman" charset="0"/>
            </a:endParaRPr>
          </a:p>
          <a:p>
            <a:endParaRPr lang="en-US">
              <a:latin typeface="Times New Roman" charset="0"/>
            </a:endParaRPr>
          </a:p>
        </p:txBody>
      </p:sp>
      <p:sp>
        <p:nvSpPr>
          <p:cNvPr id="34820" name="Slide Number Placeholder 3"/>
          <p:cNvSpPr>
            <a:spLocks noGrp="1"/>
          </p:cNvSpPr>
          <p:nvPr>
            <p:ph type="sldNum" sz="quarter" idx="5"/>
          </p:nvPr>
        </p:nvSpPr>
        <p:spPr>
          <a:noFill/>
        </p:spPr>
        <p:txBody>
          <a:bodyPr/>
          <a:lstStyle/>
          <a:p>
            <a:fld id="{B22BC76A-6C61-8145-88C3-D608B159B52F}" type="slidenum">
              <a:rPr lang="en-US"/>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a:latin typeface="Times New Roman" charset="0"/>
              </a:rPr>
              <a:t>This is a definition of USA’s MTDC base from the Rate Agreement.</a:t>
            </a:r>
          </a:p>
        </p:txBody>
      </p:sp>
      <p:sp>
        <p:nvSpPr>
          <p:cNvPr id="37892" name="Slide Number Placeholder 3"/>
          <p:cNvSpPr>
            <a:spLocks noGrp="1"/>
          </p:cNvSpPr>
          <p:nvPr>
            <p:ph type="sldNum" sz="quarter" idx="5"/>
          </p:nvPr>
        </p:nvSpPr>
        <p:spPr>
          <a:noFill/>
        </p:spPr>
        <p:txBody>
          <a:bodyPr/>
          <a:lstStyle/>
          <a:p>
            <a:fld id="{5409196E-EDA2-254D-9ED2-48997CC0D295}" type="slidenum">
              <a:rPr lang="en-US"/>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dirty="0"/>
                <a:t>Document type</a:t>
              </a:r>
            </a:p>
          </p:txBody>
        </p:sp>
        <p:sp>
          <p:nvSpPr>
            <p:cNvPr id="6" name="McK Date" hidden="1"/>
            <p:cNvSpPr txBox="1">
              <a:spLocks noChangeArrowheads="1"/>
            </p:cNvSpPr>
            <p:nvPr userDrawn="1"/>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dirty="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651" eaLnBrk="0" hangingPunct="0"/>
              <a:r>
                <a:rPr lang="en-US" sz="800" dirty="0"/>
                <a:t>CONFIDENTIAL AND PROPRIETARY</a:t>
              </a:r>
            </a:p>
            <a:p>
              <a:pPr defTabSz="820651" eaLnBrk="0" hangingPunct="0"/>
              <a:r>
                <a:rPr lang="en-US" sz="800" dirty="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4"/>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155753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92CF9524-276C-441F-9FC8-6944109D3B6A}" type="slidenum">
              <a:rPr lang="en-US"/>
              <a:pPr>
                <a:defRPr/>
              </a:pPr>
              <a:t>‹#›</a:t>
            </a:fld>
            <a:endParaRPr lang="en-US" dirty="0"/>
          </a:p>
        </p:txBody>
      </p:sp>
    </p:spTree>
    <p:extLst>
      <p:ext uri="{BB962C8B-B14F-4D97-AF65-F5344CB8AC3E}">
        <p14:creationId xmlns:p14="http://schemas.microsoft.com/office/powerpoint/2010/main" val="377016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4" y="268884"/>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4"/>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2A667826-D7FD-4DD3-9FBA-8C966C0EC62B}" type="slidenum">
              <a:rPr lang="en-US"/>
              <a:pPr>
                <a:defRPr/>
              </a:pPr>
              <a:t>‹#›</a:t>
            </a:fld>
            <a:endParaRPr lang="en-US" dirty="0"/>
          </a:p>
        </p:txBody>
      </p:sp>
    </p:spTree>
    <p:extLst>
      <p:ext uri="{BB962C8B-B14F-4D97-AF65-F5344CB8AC3E}">
        <p14:creationId xmlns:p14="http://schemas.microsoft.com/office/powerpoint/2010/main" val="2771098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74736"/>
            <a:ext cx="9144000" cy="29832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626227"/>
            <a:ext cx="2133600" cy="231775"/>
          </a:xfrm>
          <a:prstGeom prst="rect">
            <a:avLst/>
          </a:prstGeom>
        </p:spPr>
        <p:txBody>
          <a:bodyPr vert="horz" wrap="square" lIns="91430" tIns="45716" rIns="91430" bIns="45716" numCol="1" anchor="t" anchorCtr="0" compatLnSpc="1">
            <a:prstTxWarp prst="textNoShape">
              <a:avLst/>
            </a:prstTxWarp>
          </a:bodyPr>
          <a:lstStyle>
            <a:lvl1pPr>
              <a:defRPr/>
            </a:lvl1pPr>
          </a:lstStyle>
          <a:p>
            <a:r>
              <a:rPr lang="en-US" dirty="0"/>
              <a:t>Created on: </a:t>
            </a:r>
            <a:fld id="{2A3BDD0D-B4E8-E647-B24E-9B1FE7BC9035}" type="datetime1">
              <a:rPr lang="en-US"/>
              <a:pPr/>
              <a:t>4/23/2014</a:t>
            </a:fld>
            <a:endParaRPr lang="en-US" dirty="0"/>
          </a:p>
        </p:txBody>
      </p:sp>
      <p:sp>
        <p:nvSpPr>
          <p:cNvPr id="6" name="Footer Placeholder 5"/>
          <p:cNvSpPr>
            <a:spLocks noGrp="1"/>
          </p:cNvSpPr>
          <p:nvPr>
            <p:ph type="ftr" sz="quarter" idx="11"/>
          </p:nvPr>
        </p:nvSpPr>
        <p:spPr>
          <a:xfrm>
            <a:off x="2133600" y="6629401"/>
            <a:ext cx="4876800" cy="228600"/>
          </a:xfrm>
          <a:prstGeom prst="rect">
            <a:avLst/>
          </a:prstGeom>
        </p:spPr>
        <p:txBody>
          <a:bodyPr lIns="91430" tIns="45716" rIns="91430" bIns="45716"/>
          <a:lstStyle>
            <a:lvl1pPr>
              <a:defRPr smtClean="0">
                <a:ea typeface="+mn-ea"/>
              </a:defRPr>
            </a:lvl1pPr>
          </a:lstStyle>
          <a:p>
            <a:pPr>
              <a:defRPr/>
            </a:pPr>
            <a:r>
              <a:rPr lang="en-US" dirty="0"/>
              <a:t>P:\Operations Group and Chiefs\Shared Orientation </a:t>
            </a:r>
            <a:r>
              <a:rPr lang="en-US" dirty="0" err="1"/>
              <a:t>PowerPoints</a:t>
            </a:r>
            <a:r>
              <a:rPr lang="en-US" dirty="0"/>
              <a:t>\Shared Orientation Research - 3nd Draft.ppt</a:t>
            </a:r>
          </a:p>
        </p:txBody>
      </p:sp>
      <p:sp>
        <p:nvSpPr>
          <p:cNvPr id="7" name="Slide Number Placeholder 6"/>
          <p:cNvSpPr>
            <a:spLocks noGrp="1"/>
          </p:cNvSpPr>
          <p:nvPr>
            <p:ph type="sldNum" sz="quarter" idx="12"/>
          </p:nvPr>
        </p:nvSpPr>
        <p:spPr>
          <a:xfrm>
            <a:off x="7010400" y="6626227"/>
            <a:ext cx="2133600" cy="231775"/>
          </a:xfrm>
        </p:spPr>
        <p:txBody>
          <a:bodyPr/>
          <a:lstStyle>
            <a:lvl1pPr>
              <a:defRPr/>
            </a:lvl1pPr>
          </a:lstStyle>
          <a:p>
            <a:fld id="{2AEFC6CA-44BC-204B-9336-E4C1DCE19E01}" type="slidenum">
              <a:rPr lang="en-US"/>
              <a:pPr/>
              <a:t>‹#›</a:t>
            </a:fld>
            <a:endParaRPr lang="en-US"/>
          </a:p>
        </p:txBody>
      </p:sp>
    </p:spTree>
    <p:extLst>
      <p:ext uri="{BB962C8B-B14F-4D97-AF65-F5344CB8AC3E}">
        <p14:creationId xmlns:p14="http://schemas.microsoft.com/office/powerpoint/2010/main" val="42585019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a:t>Document type</a:t>
              </a:r>
            </a:p>
          </p:txBody>
        </p:sp>
        <p:sp>
          <p:nvSpPr>
            <p:cNvPr id="6" name="McK Date" hidden="1"/>
            <p:cNvSpPr txBox="1">
              <a:spLocks noChangeArrowheads="1"/>
            </p:cNvSpPr>
            <p:nvPr userDrawn="1"/>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651" eaLnBrk="0" hangingPunct="0"/>
              <a:r>
                <a:rPr lang="en-US" sz="800"/>
                <a:t>CONFIDENTIAL AND PROPRIETARY</a:t>
              </a:r>
            </a:p>
            <a:p>
              <a:pPr defTabSz="820651" eaLnBrk="0" hangingPunct="0"/>
              <a:r>
                <a:rPr lang="en-US" sz="80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4"/>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2651928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1C101653-6A4D-4E27-B051-075E8C60A799}" type="slidenum">
              <a:rPr lang="en-US"/>
              <a:pPr>
                <a:defRPr/>
              </a:pPr>
              <a:t>‹#›</a:t>
            </a:fld>
            <a:endParaRPr lang="en-US"/>
          </a:p>
        </p:txBody>
      </p:sp>
    </p:spTree>
    <p:extLst>
      <p:ext uri="{BB962C8B-B14F-4D97-AF65-F5344CB8AC3E}">
        <p14:creationId xmlns:p14="http://schemas.microsoft.com/office/powerpoint/2010/main" val="3134563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5" y="4407333"/>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5" y="2907443"/>
            <a:ext cx="7771995" cy="1499884"/>
          </a:xfrm>
        </p:spPr>
        <p:txBody>
          <a:bodyPr anchor="b"/>
          <a:lstStyle>
            <a:lvl1pPr marL="0" indent="0">
              <a:buNone/>
              <a:defRPr sz="2000"/>
            </a:lvl1pPr>
            <a:lvl2pPr marL="466181" indent="0">
              <a:buNone/>
              <a:defRPr sz="1800"/>
            </a:lvl2pPr>
            <a:lvl3pPr marL="932369" indent="0">
              <a:buNone/>
              <a:defRPr sz="1600"/>
            </a:lvl3pPr>
            <a:lvl4pPr marL="1398555" indent="0">
              <a:buNone/>
              <a:defRPr sz="1400"/>
            </a:lvl4pPr>
            <a:lvl5pPr marL="1864738" indent="0">
              <a:buNone/>
              <a:defRPr sz="1400"/>
            </a:lvl5pPr>
            <a:lvl6pPr marL="2330924" indent="0">
              <a:buNone/>
              <a:defRPr sz="1400"/>
            </a:lvl6pPr>
            <a:lvl7pPr marL="2797106" indent="0">
              <a:buNone/>
              <a:defRPr sz="1400"/>
            </a:lvl7pPr>
            <a:lvl8pPr marL="3263291" indent="0">
              <a:buNone/>
              <a:defRPr sz="1400"/>
            </a:lvl8pPr>
            <a:lvl9pPr marL="3729478"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24A40673-A7D0-4680-B9AC-A012E427061E}" type="slidenum">
              <a:rPr lang="en-US"/>
              <a:pPr>
                <a:defRPr/>
              </a:pPr>
              <a:t>‹#›</a:t>
            </a:fld>
            <a:endParaRPr lang="en-US"/>
          </a:p>
        </p:txBody>
      </p:sp>
    </p:spTree>
    <p:extLst>
      <p:ext uri="{BB962C8B-B14F-4D97-AF65-F5344CB8AC3E}">
        <p14:creationId xmlns:p14="http://schemas.microsoft.com/office/powerpoint/2010/main" val="4086787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1"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7"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CE4873F7-808E-4841-A72E-4D7F32C377BA}" type="slidenum">
              <a:rPr lang="en-US"/>
              <a:pPr>
                <a:defRPr/>
              </a:pPr>
              <a:t>‹#›</a:t>
            </a:fld>
            <a:endParaRPr lang="en-US"/>
          </a:p>
        </p:txBody>
      </p:sp>
    </p:spTree>
    <p:extLst>
      <p:ext uri="{BB962C8B-B14F-4D97-AF65-F5344CB8AC3E}">
        <p14:creationId xmlns:p14="http://schemas.microsoft.com/office/powerpoint/2010/main" val="3716182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2" y="1535525"/>
            <a:ext cx="403988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2"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5"/>
            <a:ext cx="404150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3C28DE7B-F4DB-44F4-9B19-C3D476CBC977}" type="slidenum">
              <a:rPr lang="en-US"/>
              <a:pPr>
                <a:defRPr/>
              </a:pPr>
              <a:t>‹#›</a:t>
            </a:fld>
            <a:endParaRPr lang="en-US"/>
          </a:p>
        </p:txBody>
      </p:sp>
    </p:spTree>
    <p:extLst>
      <p:ext uri="{BB962C8B-B14F-4D97-AF65-F5344CB8AC3E}">
        <p14:creationId xmlns:p14="http://schemas.microsoft.com/office/powerpoint/2010/main" val="2495976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A24DBC92-7B6F-44D8-8E70-81509CBC0A62}" type="slidenum">
              <a:rPr lang="en-US"/>
              <a:pPr>
                <a:defRPr/>
              </a:pPr>
              <a:t>‹#›</a:t>
            </a:fld>
            <a:endParaRPr lang="en-US"/>
          </a:p>
        </p:txBody>
      </p:sp>
    </p:spTree>
    <p:extLst>
      <p:ext uri="{BB962C8B-B14F-4D97-AF65-F5344CB8AC3E}">
        <p14:creationId xmlns:p14="http://schemas.microsoft.com/office/powerpoint/2010/main" val="20070084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2CF5152A-9DB5-46C6-8746-B35227DBE52B}" type="slidenum">
              <a:rPr lang="en-US"/>
              <a:pPr>
                <a:defRPr/>
              </a:pPr>
              <a:t>‹#›</a:t>
            </a:fld>
            <a:endParaRPr lang="en-US"/>
          </a:p>
        </p:txBody>
      </p:sp>
    </p:spTree>
    <p:extLst>
      <p:ext uri="{BB962C8B-B14F-4D97-AF65-F5344CB8AC3E}">
        <p14:creationId xmlns:p14="http://schemas.microsoft.com/office/powerpoint/2010/main" val="297252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47825E4C-C3D1-472C-9438-17DFF5ABB9FB}" type="slidenum">
              <a:rPr lang="en-US"/>
              <a:pPr>
                <a:defRPr/>
              </a:pPr>
              <a:t>‹#›</a:t>
            </a:fld>
            <a:endParaRPr lang="en-US" dirty="0"/>
          </a:p>
        </p:txBody>
      </p:sp>
    </p:spTree>
    <p:extLst>
      <p:ext uri="{BB962C8B-B14F-4D97-AF65-F5344CB8AC3E}">
        <p14:creationId xmlns:p14="http://schemas.microsoft.com/office/powerpoint/2010/main" val="4955714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6"/>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4"/>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8B7EA154-02AF-4030-819A-4ADEA91EDC24}" type="slidenum">
              <a:rPr lang="en-US"/>
              <a:pPr>
                <a:defRPr/>
              </a:pPr>
              <a:t>‹#›</a:t>
            </a:fld>
            <a:endParaRPr lang="en-US"/>
          </a:p>
        </p:txBody>
      </p:sp>
    </p:spTree>
    <p:extLst>
      <p:ext uri="{BB962C8B-B14F-4D97-AF65-F5344CB8AC3E}">
        <p14:creationId xmlns:p14="http://schemas.microsoft.com/office/powerpoint/2010/main" val="1285073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181" indent="0">
              <a:buNone/>
              <a:defRPr sz="2900"/>
            </a:lvl2pPr>
            <a:lvl3pPr marL="932369" indent="0">
              <a:buNone/>
              <a:defRPr sz="2400"/>
            </a:lvl3pPr>
            <a:lvl4pPr marL="1398555" indent="0">
              <a:buNone/>
              <a:defRPr sz="2000"/>
            </a:lvl4pPr>
            <a:lvl5pPr marL="1864738" indent="0">
              <a:buNone/>
              <a:defRPr sz="2000"/>
            </a:lvl5pPr>
            <a:lvl6pPr marL="2330924" indent="0">
              <a:buNone/>
              <a:defRPr sz="2000"/>
            </a:lvl6pPr>
            <a:lvl7pPr marL="2797106" indent="0">
              <a:buNone/>
              <a:defRPr sz="2000"/>
            </a:lvl7pPr>
            <a:lvl8pPr marL="3263291" indent="0">
              <a:buNone/>
              <a:defRPr sz="2000"/>
            </a:lvl8pPr>
            <a:lvl9pPr marL="3729478"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48E983D7-F175-4928-8E86-C2C8D9F9F95F}" type="slidenum">
              <a:rPr lang="en-US"/>
              <a:pPr>
                <a:defRPr/>
              </a:pPr>
              <a:t>‹#›</a:t>
            </a:fld>
            <a:endParaRPr lang="en-US"/>
          </a:p>
        </p:txBody>
      </p:sp>
    </p:spTree>
    <p:extLst>
      <p:ext uri="{BB962C8B-B14F-4D97-AF65-F5344CB8AC3E}">
        <p14:creationId xmlns:p14="http://schemas.microsoft.com/office/powerpoint/2010/main" val="250454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F6CF746E-04E6-47CD-8C38-74023CE024A6}" type="slidenum">
              <a:rPr lang="en-US"/>
              <a:pPr>
                <a:defRPr/>
              </a:pPr>
              <a:t>‹#›</a:t>
            </a:fld>
            <a:endParaRPr lang="en-US"/>
          </a:p>
        </p:txBody>
      </p:sp>
    </p:spTree>
    <p:extLst>
      <p:ext uri="{BB962C8B-B14F-4D97-AF65-F5344CB8AC3E}">
        <p14:creationId xmlns:p14="http://schemas.microsoft.com/office/powerpoint/2010/main" val="42118560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4" y="268884"/>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4"/>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557890B8-9A6C-47C2-9EE9-BE3DED15BA4C}" type="slidenum">
              <a:rPr lang="en-US"/>
              <a:pPr>
                <a:defRPr/>
              </a:pPr>
              <a:t>‹#›</a:t>
            </a:fld>
            <a:endParaRPr lang="en-US"/>
          </a:p>
        </p:txBody>
      </p:sp>
    </p:spTree>
    <p:extLst>
      <p:ext uri="{BB962C8B-B14F-4D97-AF65-F5344CB8AC3E}">
        <p14:creationId xmlns:p14="http://schemas.microsoft.com/office/powerpoint/2010/main" val="2988184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7"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7"/>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BED21A5E-5DA5-440C-BD31-8008202AFF32}" type="slidenum">
              <a:rPr lang="en-US"/>
              <a:pPr>
                <a:defRPr/>
              </a:pPr>
              <a:t>‹#›</a:t>
            </a:fld>
            <a:endParaRPr lang="en-US"/>
          </a:p>
        </p:txBody>
      </p:sp>
    </p:spTree>
    <p:extLst>
      <p:ext uri="{BB962C8B-B14F-4D97-AF65-F5344CB8AC3E}">
        <p14:creationId xmlns:p14="http://schemas.microsoft.com/office/powerpoint/2010/main" val="23617424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1" y="0"/>
            <a:ext cx="9140825" cy="6859588"/>
            <a:chOff x="0" y="0"/>
            <a:chExt cx="5643" cy="4235"/>
          </a:xfrm>
        </p:grpSpPr>
        <p:sp>
          <p:nvSpPr>
            <p:cNvPr id="5" name="McK Document type" hidden="1"/>
            <p:cNvSpPr txBox="1">
              <a:spLocks noChangeArrowheads="1"/>
            </p:cNvSpPr>
            <p:nvPr userDrawn="1"/>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a:t>Document type</a:t>
              </a:r>
            </a:p>
          </p:txBody>
        </p:sp>
        <p:sp>
          <p:nvSpPr>
            <p:cNvPr id="6" name="McK Date" hidden="1"/>
            <p:cNvSpPr txBox="1">
              <a:spLocks noChangeArrowheads="1"/>
            </p:cNvSpPr>
            <p:nvPr userDrawn="1"/>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r>
                <a:rPr lang="en-US" sz="1400"/>
                <a:t>Date</a:t>
              </a:r>
            </a:p>
          </p:txBody>
        </p:sp>
        <p:sp>
          <p:nvSpPr>
            <p:cNvPr id="7" name="McK Disclaimer" hidden="1"/>
            <p:cNvSpPr>
              <a:spLocks noChangeArrowheads="1"/>
            </p:cNvSpPr>
            <p:nvPr userDrawn="1"/>
          </p:nvSpPr>
          <p:spPr bwMode="auto">
            <a:xfrm>
              <a:off x="1663" y="3714"/>
              <a:ext cx="2777"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651" eaLnBrk="0" hangingPunct="0"/>
              <a:r>
                <a:rPr lang="en-US" sz="800"/>
                <a:t>CONFIDENTIAL AND PROPRIETARY</a:t>
              </a:r>
            </a:p>
            <a:p>
              <a:pPr defTabSz="820651" eaLnBrk="0" hangingPunct="0"/>
              <a:r>
                <a:rPr lang="en-US" sz="800"/>
                <a:t>Any use of this material without specific permission of McKinsey &amp; Company is strictly prohibited</a:t>
              </a:r>
            </a:p>
          </p:txBody>
        </p:sp>
        <p:sp>
          <p:nvSpPr>
            <p:cNvPr id="8" name="TitleBottomPlaceholder" hidden="1"/>
            <p:cNvSpPr>
              <a:spLocks noChangeArrowheads="1"/>
            </p:cNvSpPr>
            <p:nvPr userDrawn="1"/>
          </p:nvSpPr>
          <p:spPr bwMode="auto">
            <a:xfrm>
              <a:off x="0" y="1410"/>
              <a:ext cx="1382" cy="282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itleTopPlaceholder" hidden="1"/>
            <p:cNvSpPr>
              <a:spLocks noChangeArrowheads="1"/>
            </p:cNvSpPr>
            <p:nvPr userDrawn="1"/>
          </p:nvSpPr>
          <p:spPr bwMode="auto">
            <a:xfrm>
              <a:off x="0" y="0"/>
              <a:ext cx="1382" cy="1410"/>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189" hidden="1"/>
            <p:cNvSpPr>
              <a:spLocks noChangeArrowheads="1"/>
            </p:cNvSpPr>
            <p:nvPr userDrawn="1"/>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1" name="TitleBottomBarBW" hidden="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9963" y="6573838"/>
            <a:ext cx="1670050" cy="19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2176943"/>
            <a:ext cx="5036084" cy="507831"/>
          </a:xfrm>
        </p:spPr>
        <p:txBody>
          <a:bodyPr anchor="t"/>
          <a:lstStyle>
            <a:lvl1pPr>
              <a:defRPr sz="3300" b="0"/>
            </a:lvl1pPr>
          </a:lstStyle>
          <a:p>
            <a:pPr lvl="0"/>
            <a:r>
              <a:rPr lang="en-US" noProof="0" smtClean="0"/>
              <a:t>Click to edit Master title</a:t>
            </a:r>
          </a:p>
        </p:txBody>
      </p:sp>
      <p:sp>
        <p:nvSpPr>
          <p:cNvPr id="13315" name="Rectangle 1027"/>
          <p:cNvSpPr>
            <a:spLocks noGrp="1" noChangeArrowheads="1"/>
          </p:cNvSpPr>
          <p:nvPr>
            <p:ph type="subTitle" idx="1"/>
          </p:nvPr>
        </p:nvSpPr>
        <p:spPr>
          <a:xfrm>
            <a:off x="2693795" y="3945699"/>
            <a:ext cx="5036084" cy="219820"/>
          </a:xfrm>
        </p:spPr>
        <p:txBody>
          <a:bodyPr>
            <a:spAutoFit/>
          </a:bodyPr>
          <a:lstStyle>
            <a:lvl1pPr>
              <a:defRPr sz="1400"/>
            </a:lvl1pPr>
          </a:lstStyle>
          <a:p>
            <a:pPr lvl="0"/>
            <a:r>
              <a:rPr lang="en-US" noProof="0" smtClean="0"/>
              <a:t>Click to edit Master subtitle style</a:t>
            </a:r>
          </a:p>
        </p:txBody>
      </p:sp>
    </p:spTree>
    <p:extLst>
      <p:ext uri="{BB962C8B-B14F-4D97-AF65-F5344CB8AC3E}">
        <p14:creationId xmlns:p14="http://schemas.microsoft.com/office/powerpoint/2010/main" val="1075739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FA9F195D-855F-4DC0-A3E7-349B23A2C86E}" type="slidenum">
              <a:rPr lang="en-US"/>
              <a:pPr>
                <a:defRPr/>
              </a:pPr>
              <a:t>‹#›</a:t>
            </a:fld>
            <a:endParaRPr lang="en-US"/>
          </a:p>
        </p:txBody>
      </p:sp>
    </p:spTree>
    <p:extLst>
      <p:ext uri="{BB962C8B-B14F-4D97-AF65-F5344CB8AC3E}">
        <p14:creationId xmlns:p14="http://schemas.microsoft.com/office/powerpoint/2010/main" val="15794275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4" y="4407332"/>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4" y="2907443"/>
            <a:ext cx="7771995" cy="1499884"/>
          </a:xfrm>
        </p:spPr>
        <p:txBody>
          <a:bodyPr anchor="b"/>
          <a:lstStyle>
            <a:lvl1pPr marL="0" indent="0">
              <a:buNone/>
              <a:defRPr sz="2000"/>
            </a:lvl1pPr>
            <a:lvl2pPr marL="466231" indent="0">
              <a:buNone/>
              <a:defRPr sz="1800"/>
            </a:lvl2pPr>
            <a:lvl3pPr marL="932467" indent="0">
              <a:buNone/>
              <a:defRPr sz="1600"/>
            </a:lvl3pPr>
            <a:lvl4pPr marL="1398703" indent="0">
              <a:buNone/>
              <a:defRPr sz="1400"/>
            </a:lvl4pPr>
            <a:lvl5pPr marL="1864936" indent="0">
              <a:buNone/>
              <a:defRPr sz="1400"/>
            </a:lvl5pPr>
            <a:lvl6pPr marL="2331171" indent="0">
              <a:buNone/>
              <a:defRPr sz="1400"/>
            </a:lvl6pPr>
            <a:lvl7pPr marL="2797402" indent="0">
              <a:buNone/>
              <a:defRPr sz="1400"/>
            </a:lvl7pPr>
            <a:lvl8pPr marL="3263637" indent="0">
              <a:buNone/>
              <a:defRPr sz="1400"/>
            </a:lvl8pPr>
            <a:lvl9pPr marL="3729873"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EB1BF315-D2D3-4DE7-89FD-49D2FDF950E0}" type="slidenum">
              <a:rPr lang="en-US"/>
              <a:pPr>
                <a:defRPr/>
              </a:pPr>
              <a:t>‹#›</a:t>
            </a:fld>
            <a:endParaRPr lang="en-US"/>
          </a:p>
        </p:txBody>
      </p:sp>
    </p:spTree>
    <p:extLst>
      <p:ext uri="{BB962C8B-B14F-4D97-AF65-F5344CB8AC3E}">
        <p14:creationId xmlns:p14="http://schemas.microsoft.com/office/powerpoint/2010/main" val="763339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0"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6"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64CDF024-021C-497B-A109-3362179DF33F}" type="slidenum">
              <a:rPr lang="en-US"/>
              <a:pPr>
                <a:defRPr/>
              </a:pPr>
              <a:t>‹#›</a:t>
            </a:fld>
            <a:endParaRPr lang="en-US"/>
          </a:p>
        </p:txBody>
      </p:sp>
    </p:spTree>
    <p:extLst>
      <p:ext uri="{BB962C8B-B14F-4D97-AF65-F5344CB8AC3E}">
        <p14:creationId xmlns:p14="http://schemas.microsoft.com/office/powerpoint/2010/main" val="40159744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1" y="1535524"/>
            <a:ext cx="403988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1"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4"/>
            <a:ext cx="4041502" cy="639800"/>
          </a:xfrm>
        </p:spPr>
        <p:txBody>
          <a:bodyPr anchor="b"/>
          <a:lstStyle>
            <a:lvl1pPr marL="0" indent="0">
              <a:buNone/>
              <a:defRPr sz="2400" b="1"/>
            </a:lvl1pPr>
            <a:lvl2pPr marL="466231" indent="0">
              <a:buNone/>
              <a:defRPr sz="2000" b="1"/>
            </a:lvl2pPr>
            <a:lvl3pPr marL="932467" indent="0">
              <a:buNone/>
              <a:defRPr sz="1800" b="1"/>
            </a:lvl3pPr>
            <a:lvl4pPr marL="1398703" indent="0">
              <a:buNone/>
              <a:defRPr sz="1600" b="1"/>
            </a:lvl4pPr>
            <a:lvl5pPr marL="1864936" indent="0">
              <a:buNone/>
              <a:defRPr sz="1600" b="1"/>
            </a:lvl5pPr>
            <a:lvl6pPr marL="2331171" indent="0">
              <a:buNone/>
              <a:defRPr sz="1600" b="1"/>
            </a:lvl6pPr>
            <a:lvl7pPr marL="2797402" indent="0">
              <a:buNone/>
              <a:defRPr sz="1600" b="1"/>
            </a:lvl7pPr>
            <a:lvl8pPr marL="3263637" indent="0">
              <a:buNone/>
              <a:defRPr sz="1600" b="1"/>
            </a:lvl8pPr>
            <a:lvl9pPr marL="37298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B08E370E-A1AF-4CE6-B8CA-615EC3D10580}" type="slidenum">
              <a:rPr lang="en-US"/>
              <a:pPr>
                <a:defRPr/>
              </a:pPr>
              <a:t>‹#›</a:t>
            </a:fld>
            <a:endParaRPr lang="en-US"/>
          </a:p>
        </p:txBody>
      </p:sp>
    </p:spTree>
    <p:extLst>
      <p:ext uri="{BB962C8B-B14F-4D97-AF65-F5344CB8AC3E}">
        <p14:creationId xmlns:p14="http://schemas.microsoft.com/office/powerpoint/2010/main" val="14944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5" y="4407333"/>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5" y="2907443"/>
            <a:ext cx="7771995" cy="1499884"/>
          </a:xfrm>
        </p:spPr>
        <p:txBody>
          <a:bodyPr anchor="b"/>
          <a:lstStyle>
            <a:lvl1pPr marL="0" indent="0">
              <a:buNone/>
              <a:defRPr sz="2000"/>
            </a:lvl1pPr>
            <a:lvl2pPr marL="466181" indent="0">
              <a:buNone/>
              <a:defRPr sz="1800"/>
            </a:lvl2pPr>
            <a:lvl3pPr marL="932369" indent="0">
              <a:buNone/>
              <a:defRPr sz="1600"/>
            </a:lvl3pPr>
            <a:lvl4pPr marL="1398555" indent="0">
              <a:buNone/>
              <a:defRPr sz="1400"/>
            </a:lvl4pPr>
            <a:lvl5pPr marL="1864738" indent="0">
              <a:buNone/>
              <a:defRPr sz="1400"/>
            </a:lvl5pPr>
            <a:lvl6pPr marL="2330924" indent="0">
              <a:buNone/>
              <a:defRPr sz="1400"/>
            </a:lvl6pPr>
            <a:lvl7pPr marL="2797106" indent="0">
              <a:buNone/>
              <a:defRPr sz="1400"/>
            </a:lvl7pPr>
            <a:lvl8pPr marL="3263291" indent="0">
              <a:buNone/>
              <a:defRPr sz="1400"/>
            </a:lvl8pPr>
            <a:lvl9pPr marL="3729478" indent="0">
              <a:buNone/>
              <a:defRPr sz="1400"/>
            </a:lvl9pPr>
          </a:lstStyle>
          <a:p>
            <a:pPr lvl="0"/>
            <a:r>
              <a:rPr lang="en-US" smtClean="0"/>
              <a:t>Click to edit Master text styles</a:t>
            </a:r>
          </a:p>
        </p:txBody>
      </p:sp>
      <p:sp>
        <p:nvSpPr>
          <p:cNvPr id="4" name="Rectangle 280"/>
          <p:cNvSpPr>
            <a:spLocks noGrp="1" noChangeArrowheads="1"/>
          </p:cNvSpPr>
          <p:nvPr>
            <p:ph type="sldNum" sz="quarter" idx="10"/>
          </p:nvPr>
        </p:nvSpPr>
        <p:spPr>
          <a:ln/>
        </p:spPr>
        <p:txBody>
          <a:bodyPr/>
          <a:lstStyle>
            <a:lvl1pPr>
              <a:defRPr/>
            </a:lvl1pPr>
          </a:lstStyle>
          <a:p>
            <a:pPr>
              <a:defRPr/>
            </a:pPr>
            <a:fld id="{F808F616-1BB4-472A-A690-FA17F86E0A60}" type="slidenum">
              <a:rPr lang="en-US"/>
              <a:pPr>
                <a:defRPr/>
              </a:pPr>
              <a:t>‹#›</a:t>
            </a:fld>
            <a:endParaRPr lang="en-US" dirty="0"/>
          </a:p>
        </p:txBody>
      </p:sp>
    </p:spTree>
    <p:extLst>
      <p:ext uri="{BB962C8B-B14F-4D97-AF65-F5344CB8AC3E}">
        <p14:creationId xmlns:p14="http://schemas.microsoft.com/office/powerpoint/2010/main" val="37305776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F009DC37-5CEF-42B5-853F-CA1DD3F1246F}" type="slidenum">
              <a:rPr lang="en-US"/>
              <a:pPr>
                <a:defRPr/>
              </a:pPr>
              <a:t>‹#›</a:t>
            </a:fld>
            <a:endParaRPr lang="en-US"/>
          </a:p>
        </p:txBody>
      </p:sp>
    </p:spTree>
    <p:extLst>
      <p:ext uri="{BB962C8B-B14F-4D97-AF65-F5344CB8AC3E}">
        <p14:creationId xmlns:p14="http://schemas.microsoft.com/office/powerpoint/2010/main" val="14111114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892CC676-8836-454D-8B02-3DE7141CACB0}" type="slidenum">
              <a:rPr lang="en-US"/>
              <a:pPr>
                <a:defRPr/>
              </a:pPr>
              <a:t>‹#›</a:t>
            </a:fld>
            <a:endParaRPr lang="en-US"/>
          </a:p>
        </p:txBody>
      </p:sp>
    </p:spTree>
    <p:extLst>
      <p:ext uri="{BB962C8B-B14F-4D97-AF65-F5344CB8AC3E}">
        <p14:creationId xmlns:p14="http://schemas.microsoft.com/office/powerpoint/2010/main" val="26858497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5"/>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3"/>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62563993-2BB2-4266-BCCC-99FBC56C2AD1}" type="slidenum">
              <a:rPr lang="en-US"/>
              <a:pPr>
                <a:defRPr/>
              </a:pPr>
              <a:t>‹#›</a:t>
            </a:fld>
            <a:endParaRPr lang="en-US"/>
          </a:p>
        </p:txBody>
      </p:sp>
    </p:spTree>
    <p:extLst>
      <p:ext uri="{BB962C8B-B14F-4D97-AF65-F5344CB8AC3E}">
        <p14:creationId xmlns:p14="http://schemas.microsoft.com/office/powerpoint/2010/main" val="611770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231" indent="0">
              <a:buNone/>
              <a:defRPr sz="2900"/>
            </a:lvl2pPr>
            <a:lvl3pPr marL="932467" indent="0">
              <a:buNone/>
              <a:defRPr sz="2400"/>
            </a:lvl3pPr>
            <a:lvl4pPr marL="1398703" indent="0">
              <a:buNone/>
              <a:defRPr sz="2000"/>
            </a:lvl4pPr>
            <a:lvl5pPr marL="1864936" indent="0">
              <a:buNone/>
              <a:defRPr sz="2000"/>
            </a:lvl5pPr>
            <a:lvl6pPr marL="2331171" indent="0">
              <a:buNone/>
              <a:defRPr sz="2000"/>
            </a:lvl6pPr>
            <a:lvl7pPr marL="2797402" indent="0">
              <a:buNone/>
              <a:defRPr sz="2000"/>
            </a:lvl7pPr>
            <a:lvl8pPr marL="3263637" indent="0">
              <a:buNone/>
              <a:defRPr sz="2000"/>
            </a:lvl8pPr>
            <a:lvl9pPr marL="3729873"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231" indent="0">
              <a:buNone/>
              <a:defRPr sz="1200"/>
            </a:lvl2pPr>
            <a:lvl3pPr marL="932467" indent="0">
              <a:buNone/>
              <a:defRPr sz="1000"/>
            </a:lvl3pPr>
            <a:lvl4pPr marL="1398703" indent="0">
              <a:buNone/>
              <a:defRPr sz="900"/>
            </a:lvl4pPr>
            <a:lvl5pPr marL="1864936" indent="0">
              <a:buNone/>
              <a:defRPr sz="900"/>
            </a:lvl5pPr>
            <a:lvl6pPr marL="2331171" indent="0">
              <a:buNone/>
              <a:defRPr sz="900"/>
            </a:lvl6pPr>
            <a:lvl7pPr marL="2797402" indent="0">
              <a:buNone/>
              <a:defRPr sz="900"/>
            </a:lvl7pPr>
            <a:lvl8pPr marL="3263637" indent="0">
              <a:buNone/>
              <a:defRPr sz="900"/>
            </a:lvl8pPr>
            <a:lvl9pPr marL="3729873"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ED134785-DE05-4758-8A79-C1E0EAE891EA}" type="slidenum">
              <a:rPr lang="en-US"/>
              <a:pPr>
                <a:defRPr/>
              </a:pPr>
              <a:t>‹#›</a:t>
            </a:fld>
            <a:endParaRPr lang="en-US"/>
          </a:p>
        </p:txBody>
      </p:sp>
    </p:spTree>
    <p:extLst>
      <p:ext uri="{BB962C8B-B14F-4D97-AF65-F5344CB8AC3E}">
        <p14:creationId xmlns:p14="http://schemas.microsoft.com/office/powerpoint/2010/main" val="15640388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ACD40E9D-79BF-465C-90A9-F2803F865306}" type="slidenum">
              <a:rPr lang="en-US"/>
              <a:pPr>
                <a:defRPr/>
              </a:pPr>
              <a:t>‹#›</a:t>
            </a:fld>
            <a:endParaRPr lang="en-US"/>
          </a:p>
        </p:txBody>
      </p:sp>
    </p:spTree>
    <p:extLst>
      <p:ext uri="{BB962C8B-B14F-4D97-AF65-F5344CB8AC3E}">
        <p14:creationId xmlns:p14="http://schemas.microsoft.com/office/powerpoint/2010/main" val="2231582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6453" y="268883"/>
            <a:ext cx="584775" cy="29689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89" y="268883"/>
            <a:ext cx="5705078" cy="29689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0"/>
          <p:cNvSpPr>
            <a:spLocks noGrp="1" noChangeArrowheads="1"/>
          </p:cNvSpPr>
          <p:nvPr>
            <p:ph type="sldNum" sz="quarter" idx="10"/>
          </p:nvPr>
        </p:nvSpPr>
        <p:spPr>
          <a:ln/>
        </p:spPr>
        <p:txBody>
          <a:bodyPr/>
          <a:lstStyle>
            <a:lvl1pPr>
              <a:defRPr/>
            </a:lvl1pPr>
          </a:lstStyle>
          <a:p>
            <a:pPr>
              <a:defRPr/>
            </a:pPr>
            <a:fld id="{53C4F890-A415-4AB8-8875-3D989BD37346}" type="slidenum">
              <a:rPr lang="en-US"/>
              <a:pPr>
                <a:defRPr/>
              </a:pPr>
              <a:t>‹#›</a:t>
            </a:fld>
            <a:endParaRPr lang="en-US"/>
          </a:p>
        </p:txBody>
      </p:sp>
    </p:spTree>
    <p:extLst>
      <p:ext uri="{BB962C8B-B14F-4D97-AF65-F5344CB8AC3E}">
        <p14:creationId xmlns:p14="http://schemas.microsoft.com/office/powerpoint/2010/main" val="11274677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6" y="612839"/>
            <a:ext cx="6934200" cy="29832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1" y="1295406"/>
            <a:ext cx="8534400" cy="5257800"/>
          </a:xfrm>
        </p:spPr>
        <p:txBody>
          <a:bodyPr/>
          <a:lstStyle/>
          <a:p>
            <a:pPr lvl="0"/>
            <a:endParaRPr lang="en-US" noProof="0" dirty="0" smtClean="0"/>
          </a:p>
        </p:txBody>
      </p:sp>
      <p:sp>
        <p:nvSpPr>
          <p:cNvPr id="4" name="Rectangle 280"/>
          <p:cNvSpPr>
            <a:spLocks noGrp="1" noChangeArrowheads="1"/>
          </p:cNvSpPr>
          <p:nvPr>
            <p:ph type="sldNum" sz="quarter" idx="10"/>
          </p:nvPr>
        </p:nvSpPr>
        <p:spPr>
          <a:ln/>
        </p:spPr>
        <p:txBody>
          <a:bodyPr/>
          <a:lstStyle>
            <a:lvl1pPr>
              <a:defRPr/>
            </a:lvl1pPr>
          </a:lstStyle>
          <a:p>
            <a:pPr>
              <a:defRPr/>
            </a:pPr>
            <a:fld id="{6F048B77-C683-4F61-AD0C-BC36F93D4DA8}" type="slidenum">
              <a:rPr lang="en-US"/>
              <a:pPr>
                <a:defRPr/>
              </a:pPr>
              <a:t>‹#›</a:t>
            </a:fld>
            <a:endParaRPr lang="en-US"/>
          </a:p>
        </p:txBody>
      </p:sp>
    </p:spTree>
    <p:extLst>
      <p:ext uri="{BB962C8B-B14F-4D97-AF65-F5344CB8AC3E}">
        <p14:creationId xmlns:p14="http://schemas.microsoft.com/office/powerpoint/2010/main" val="81494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2161" y="1990667"/>
            <a:ext cx="2117131"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54797" y="1990667"/>
            <a:ext cx="2117132" cy="1247204"/>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0"/>
          <p:cNvSpPr>
            <a:spLocks noGrp="1" noChangeArrowheads="1"/>
          </p:cNvSpPr>
          <p:nvPr>
            <p:ph type="sldNum" sz="quarter" idx="10"/>
          </p:nvPr>
        </p:nvSpPr>
        <p:spPr>
          <a:ln/>
        </p:spPr>
        <p:txBody>
          <a:bodyPr/>
          <a:lstStyle>
            <a:lvl1pPr>
              <a:defRPr/>
            </a:lvl1pPr>
          </a:lstStyle>
          <a:p>
            <a:pPr>
              <a:defRPr/>
            </a:pPr>
            <a:fld id="{542706F2-B0ED-4BC5-B0AA-56985C0F7998}" type="slidenum">
              <a:rPr lang="en-US"/>
              <a:pPr>
                <a:defRPr/>
              </a:pPr>
              <a:t>‹#›</a:t>
            </a:fld>
            <a:endParaRPr lang="en-US" dirty="0"/>
          </a:p>
        </p:txBody>
      </p:sp>
    </p:spTree>
    <p:extLst>
      <p:ext uri="{BB962C8B-B14F-4D97-AF65-F5344CB8AC3E}">
        <p14:creationId xmlns:p14="http://schemas.microsoft.com/office/powerpoint/2010/main" val="697963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697153"/>
            <a:ext cx="8230410" cy="2983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02" y="1535525"/>
            <a:ext cx="403988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802"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5"/>
            <a:ext cx="4041502" cy="639800"/>
          </a:xfrm>
        </p:spPr>
        <p:txBody>
          <a:bodyPr anchor="b"/>
          <a:lstStyle>
            <a:lvl1pPr marL="0" indent="0">
              <a:buNone/>
              <a:defRPr sz="2400" b="1"/>
            </a:lvl1pPr>
            <a:lvl2pPr marL="466181" indent="0">
              <a:buNone/>
              <a:defRPr sz="2000" b="1"/>
            </a:lvl2pPr>
            <a:lvl3pPr marL="932369" indent="0">
              <a:buNone/>
              <a:defRPr sz="1800" b="1"/>
            </a:lvl3pPr>
            <a:lvl4pPr marL="1398555" indent="0">
              <a:buNone/>
              <a:defRPr sz="1600" b="1"/>
            </a:lvl4pPr>
            <a:lvl5pPr marL="1864738" indent="0">
              <a:buNone/>
              <a:defRPr sz="1600" b="1"/>
            </a:lvl5pPr>
            <a:lvl6pPr marL="2330924" indent="0">
              <a:buNone/>
              <a:defRPr sz="1600" b="1"/>
            </a:lvl6pPr>
            <a:lvl7pPr marL="2797106" indent="0">
              <a:buNone/>
              <a:defRPr sz="1600" b="1"/>
            </a:lvl7pPr>
            <a:lvl8pPr marL="3263291" indent="0">
              <a:buNone/>
              <a:defRPr sz="1600" b="1"/>
            </a:lvl8pPr>
            <a:lvl9pPr marL="37294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0"/>
          <p:cNvSpPr>
            <a:spLocks noGrp="1" noChangeArrowheads="1"/>
          </p:cNvSpPr>
          <p:nvPr>
            <p:ph type="sldNum" sz="quarter" idx="10"/>
          </p:nvPr>
        </p:nvSpPr>
        <p:spPr>
          <a:ln/>
        </p:spPr>
        <p:txBody>
          <a:bodyPr/>
          <a:lstStyle>
            <a:lvl1pPr>
              <a:defRPr/>
            </a:lvl1pPr>
          </a:lstStyle>
          <a:p>
            <a:pPr>
              <a:defRPr/>
            </a:pPr>
            <a:fld id="{0D70CFC8-1C33-4AAB-955B-BC0D566B1F84}" type="slidenum">
              <a:rPr lang="en-US"/>
              <a:pPr>
                <a:defRPr/>
              </a:pPr>
              <a:t>‹#›</a:t>
            </a:fld>
            <a:endParaRPr lang="en-US" dirty="0"/>
          </a:p>
        </p:txBody>
      </p:sp>
    </p:spTree>
    <p:extLst>
      <p:ext uri="{BB962C8B-B14F-4D97-AF65-F5344CB8AC3E}">
        <p14:creationId xmlns:p14="http://schemas.microsoft.com/office/powerpoint/2010/main" val="143333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0"/>
          <p:cNvSpPr>
            <a:spLocks noGrp="1" noChangeArrowheads="1"/>
          </p:cNvSpPr>
          <p:nvPr>
            <p:ph type="sldNum" sz="quarter" idx="10"/>
          </p:nvPr>
        </p:nvSpPr>
        <p:spPr>
          <a:ln/>
        </p:spPr>
        <p:txBody>
          <a:bodyPr/>
          <a:lstStyle>
            <a:lvl1pPr>
              <a:defRPr/>
            </a:lvl1pPr>
          </a:lstStyle>
          <a:p>
            <a:pPr>
              <a:defRPr/>
            </a:pPr>
            <a:fld id="{DEF5F277-3D2C-489C-91F3-479D33D26AB9}" type="slidenum">
              <a:rPr lang="en-US"/>
              <a:pPr>
                <a:defRPr/>
              </a:pPr>
              <a:t>‹#›</a:t>
            </a:fld>
            <a:endParaRPr lang="en-US" dirty="0"/>
          </a:p>
        </p:txBody>
      </p:sp>
    </p:spTree>
    <p:extLst>
      <p:ext uri="{BB962C8B-B14F-4D97-AF65-F5344CB8AC3E}">
        <p14:creationId xmlns:p14="http://schemas.microsoft.com/office/powerpoint/2010/main" val="298689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0"/>
          <p:cNvSpPr>
            <a:spLocks noGrp="1" noChangeArrowheads="1"/>
          </p:cNvSpPr>
          <p:nvPr>
            <p:ph type="sldNum" sz="quarter" idx="10"/>
          </p:nvPr>
        </p:nvSpPr>
        <p:spPr>
          <a:ln/>
        </p:spPr>
        <p:txBody>
          <a:bodyPr/>
          <a:lstStyle>
            <a:lvl1pPr>
              <a:defRPr/>
            </a:lvl1pPr>
          </a:lstStyle>
          <a:p>
            <a:pPr>
              <a:defRPr/>
            </a:pPr>
            <a:fld id="{1C8635B2-FA2F-47FA-A9F2-1ACA0A3E9186}" type="slidenum">
              <a:rPr lang="en-US"/>
              <a:pPr>
                <a:defRPr/>
              </a:pPr>
              <a:t>‹#›</a:t>
            </a:fld>
            <a:endParaRPr lang="en-US" dirty="0"/>
          </a:p>
        </p:txBody>
      </p:sp>
    </p:spTree>
    <p:extLst>
      <p:ext uri="{BB962C8B-B14F-4D97-AF65-F5344CB8AC3E}">
        <p14:creationId xmlns:p14="http://schemas.microsoft.com/office/powerpoint/2010/main" val="9931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07046"/>
            <a:ext cx="3008044" cy="6280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4"/>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2D4AC732-F6BD-4DFC-8CDB-23E301C00B7C}" type="slidenum">
              <a:rPr lang="en-US"/>
              <a:pPr>
                <a:defRPr/>
              </a:pPr>
              <a:t>‹#›</a:t>
            </a:fld>
            <a:endParaRPr lang="en-US" dirty="0"/>
          </a:p>
        </p:txBody>
      </p:sp>
    </p:spTree>
    <p:extLst>
      <p:ext uri="{BB962C8B-B14F-4D97-AF65-F5344CB8AC3E}">
        <p14:creationId xmlns:p14="http://schemas.microsoft.com/office/powerpoint/2010/main" val="505157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53811"/>
            <a:ext cx="5486400" cy="31402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181" indent="0">
              <a:buNone/>
              <a:defRPr sz="2900"/>
            </a:lvl2pPr>
            <a:lvl3pPr marL="932369" indent="0">
              <a:buNone/>
              <a:defRPr sz="2400"/>
            </a:lvl3pPr>
            <a:lvl4pPr marL="1398555" indent="0">
              <a:buNone/>
              <a:defRPr sz="2000"/>
            </a:lvl4pPr>
            <a:lvl5pPr marL="1864738" indent="0">
              <a:buNone/>
              <a:defRPr sz="2000"/>
            </a:lvl5pPr>
            <a:lvl6pPr marL="2330924" indent="0">
              <a:buNone/>
              <a:defRPr sz="2000"/>
            </a:lvl6pPr>
            <a:lvl7pPr marL="2797106" indent="0">
              <a:buNone/>
              <a:defRPr sz="2000"/>
            </a:lvl7pPr>
            <a:lvl8pPr marL="3263291" indent="0">
              <a:buNone/>
              <a:defRPr sz="2000"/>
            </a:lvl8pPr>
            <a:lvl9pPr marL="3729478" indent="0">
              <a:buNone/>
              <a:defRPr sz="2000"/>
            </a:lvl9pPr>
          </a:lstStyle>
          <a:p>
            <a:pPr lvl="0"/>
            <a:endParaRPr lang="en-US" noProof="0" dirty="0"/>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181" indent="0">
              <a:buNone/>
              <a:defRPr sz="1200"/>
            </a:lvl2pPr>
            <a:lvl3pPr marL="932369" indent="0">
              <a:buNone/>
              <a:defRPr sz="1000"/>
            </a:lvl3pPr>
            <a:lvl4pPr marL="1398555" indent="0">
              <a:buNone/>
              <a:defRPr sz="900"/>
            </a:lvl4pPr>
            <a:lvl5pPr marL="1864738" indent="0">
              <a:buNone/>
              <a:defRPr sz="900"/>
            </a:lvl5pPr>
            <a:lvl6pPr marL="2330924" indent="0">
              <a:buNone/>
              <a:defRPr sz="900"/>
            </a:lvl6pPr>
            <a:lvl7pPr marL="2797106" indent="0">
              <a:buNone/>
              <a:defRPr sz="900"/>
            </a:lvl7pPr>
            <a:lvl8pPr marL="3263291" indent="0">
              <a:buNone/>
              <a:defRPr sz="900"/>
            </a:lvl8pPr>
            <a:lvl9pPr marL="3729478" indent="0">
              <a:buNone/>
              <a:defRPr sz="900"/>
            </a:lvl9pPr>
          </a:lstStyle>
          <a:p>
            <a:pPr lvl="0"/>
            <a:r>
              <a:rPr lang="en-US" smtClean="0"/>
              <a:t>Click to edit Master text styles</a:t>
            </a:r>
          </a:p>
        </p:txBody>
      </p:sp>
      <p:sp>
        <p:nvSpPr>
          <p:cNvPr id="5" name="Rectangle 280"/>
          <p:cNvSpPr>
            <a:spLocks noGrp="1" noChangeArrowheads="1"/>
          </p:cNvSpPr>
          <p:nvPr>
            <p:ph type="sldNum" sz="quarter" idx="10"/>
          </p:nvPr>
        </p:nvSpPr>
        <p:spPr>
          <a:ln/>
        </p:spPr>
        <p:txBody>
          <a:bodyPr/>
          <a:lstStyle>
            <a:lvl1pPr>
              <a:defRPr/>
            </a:lvl1pPr>
          </a:lstStyle>
          <a:p>
            <a:pPr>
              <a:defRPr/>
            </a:pPr>
            <a:fld id="{5A7046B1-25B5-4D3F-954C-171438FD283B}" type="slidenum">
              <a:rPr lang="en-US"/>
              <a:pPr>
                <a:defRPr/>
              </a:pPr>
              <a:t>‹#›</a:t>
            </a:fld>
            <a:endParaRPr lang="en-US" dirty="0"/>
          </a:p>
        </p:txBody>
      </p:sp>
    </p:spTree>
    <p:extLst>
      <p:ext uri="{BB962C8B-B14F-4D97-AF65-F5344CB8AC3E}">
        <p14:creationId xmlns:p14="http://schemas.microsoft.com/office/powerpoint/2010/main" val="246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36" tIns="46619" rIns="93236" bIns="46619" anchor="ctr"/>
          <a:lstStyle/>
          <a:p>
            <a:pPr algn="ctr"/>
            <a:endParaRPr lang="en-US" dirty="0"/>
          </a:p>
        </p:txBody>
      </p:sp>
      <p:sp>
        <p:nvSpPr>
          <p:cNvPr id="1027" name="McK 2. Slide Title"/>
          <p:cNvSpPr>
            <a:spLocks noGrp="1" noChangeArrowheads="1"/>
          </p:cNvSpPr>
          <p:nvPr>
            <p:ph type="title"/>
          </p:nvPr>
        </p:nvSpPr>
        <p:spPr bwMode="auto">
          <a:xfrm>
            <a:off x="122239" y="266701"/>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1028" name="McK 1. On-page tracker" hidden="1"/>
          <p:cNvSpPr>
            <a:spLocks noChangeArrowheads="1"/>
          </p:cNvSpPr>
          <p:nvPr/>
        </p:nvSpPr>
        <p:spPr bwMode="auto">
          <a:xfrm>
            <a:off x="122238" y="26989"/>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9"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1030" name="McK Slide Elements"/>
          <p:cNvGrpSpPr>
            <a:grpSpLocks/>
          </p:cNvGrpSpPr>
          <p:nvPr/>
        </p:nvGrpSpPr>
        <p:grpSpPr bwMode="auto">
          <a:xfrm>
            <a:off x="122239" y="6202333"/>
            <a:ext cx="8721725" cy="519142"/>
            <a:chOff x="75" y="3829"/>
            <a:chExt cx="5385" cy="321"/>
          </a:xfrm>
        </p:grpSpPr>
        <p:sp>
          <p:nvSpPr>
            <p:cNvPr id="1151" name="McK 4. Footnote" hidden="1"/>
            <p:cNvSpPr txBox="1">
              <a:spLocks noChangeArrowheads="1"/>
            </p:cNvSpPr>
            <p:nvPr userDrawn="1"/>
          </p:nvSpPr>
          <p:spPr bwMode="auto">
            <a:xfrm>
              <a:off x="75" y="382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1040" name="McK 5. Source" hidden="1"/>
            <p:cNvSpPr>
              <a:spLocks noChangeArrowheads="1"/>
            </p:cNvSpPr>
            <p:nvPr userDrawn="1"/>
          </p:nvSpPr>
          <p:spPr bwMode="auto">
            <a:xfrm>
              <a:off x="75" y="4053"/>
              <a:ext cx="4323"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647" indent="-620647">
                <a:tabLst>
                  <a:tab pos="623822" algn="l"/>
                </a:tabLst>
              </a:pPr>
              <a:r>
                <a:rPr lang="en-US" sz="1000" dirty="0">
                  <a:solidFill>
                    <a:srgbClr val="000000"/>
                  </a:solidFill>
                </a:rPr>
                <a:t>SOURCE: Source</a:t>
              </a:r>
            </a:p>
          </p:txBody>
        </p:sp>
      </p:grpSp>
      <p:grpSp>
        <p:nvGrpSpPr>
          <p:cNvPr id="1031" name="ACET" hidden="1"/>
          <p:cNvGrpSpPr>
            <a:grpSpLocks/>
          </p:cNvGrpSpPr>
          <p:nvPr/>
        </p:nvGrpSpPr>
        <p:grpSpPr bwMode="auto">
          <a:xfrm>
            <a:off x="1482725" y="1084263"/>
            <a:ext cx="4349750" cy="584200"/>
            <a:chOff x="915" y="669"/>
            <a:chExt cx="2686" cy="361"/>
          </a:xfrm>
        </p:grpSpPr>
        <p:cxnSp>
          <p:nvCxnSpPr>
            <p:cNvPr id="1037" name="AutoShape 249" hidden="1"/>
            <p:cNvCxnSpPr>
              <a:cxnSpLocks noChangeShapeType="1"/>
              <a:stCxn id="1038" idx="4"/>
              <a:endCxn id="1038"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8"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9"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3915" fontAlgn="auto">
              <a:spcBef>
                <a:spcPts val="0"/>
              </a:spcBef>
              <a:spcAft>
                <a:spcPts val="0"/>
              </a:spcAft>
              <a:defRPr sz="1000" smtClean="0">
                <a:solidFill>
                  <a:srgbClr val="000000"/>
                </a:solidFill>
                <a:latin typeface="+mn-lt"/>
              </a:defRPr>
            </a:lvl1pPr>
          </a:lstStyle>
          <a:p>
            <a:pPr>
              <a:defRPr/>
            </a:pPr>
            <a:fld id="{F3CFFD9E-A2E2-4C36-89E7-8F8A88F178EB}" type="slidenum">
              <a:rPr lang="en-US"/>
              <a:pPr>
                <a:defRPr/>
              </a:pPr>
              <a:t>‹#›</a:t>
            </a:fld>
            <a:endParaRPr lang="en-US" dirty="0"/>
          </a:p>
        </p:txBody>
      </p:sp>
      <p:sp>
        <p:nvSpPr>
          <p:cNvPr id="1033" name="Rectangle 286"/>
          <p:cNvSpPr>
            <a:spLocks noGrp="1" noChangeArrowheads="1"/>
          </p:cNvSpPr>
          <p:nvPr>
            <p:ph type="body" idx="1"/>
          </p:nvPr>
        </p:nvSpPr>
        <p:spPr bwMode="auto">
          <a:xfrm>
            <a:off x="1482725" y="1990726"/>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doc id"/>
          <p:cNvSpPr>
            <a:spLocks noChangeArrowheads="1"/>
          </p:cNvSpPr>
          <p:nvPr/>
        </p:nvSpPr>
        <p:spPr bwMode="auto">
          <a:xfrm>
            <a:off x="8247064"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103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4" y="1"/>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6" name="Rectangle 7"/>
          <p:cNvSpPr>
            <a:spLocks noChangeArrowheads="1"/>
          </p:cNvSpPr>
          <p:nvPr/>
        </p:nvSpPr>
        <p:spPr bwMode="auto">
          <a:xfrm>
            <a:off x="0" y="838201"/>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72" tIns="45686" rIns="91372" bIns="45686"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2717" rtl="0" eaLnBrk="0" fontAlgn="base" hangingPunct="0">
        <a:spcBef>
          <a:spcPct val="0"/>
        </a:spcBef>
        <a:spcAft>
          <a:spcPct val="0"/>
        </a:spcAft>
        <a:defRPr sz="1900" b="1">
          <a:solidFill>
            <a:schemeClr val="tx2"/>
          </a:solidFill>
          <a:latin typeface="+mj-lt"/>
          <a:ea typeface="+mj-ea"/>
          <a:cs typeface="+mj-cs"/>
        </a:defRPr>
      </a:lvl1pPr>
      <a:lvl2pPr algn="l" defTabSz="912717" rtl="0" eaLnBrk="0" fontAlgn="base" hangingPunct="0">
        <a:spcBef>
          <a:spcPct val="0"/>
        </a:spcBef>
        <a:spcAft>
          <a:spcPct val="0"/>
        </a:spcAft>
        <a:defRPr sz="1900" b="1">
          <a:solidFill>
            <a:schemeClr val="tx2"/>
          </a:solidFill>
          <a:latin typeface="Arial" charset="0"/>
        </a:defRPr>
      </a:lvl2pPr>
      <a:lvl3pPr algn="l" defTabSz="912717" rtl="0" eaLnBrk="0" fontAlgn="base" hangingPunct="0">
        <a:spcBef>
          <a:spcPct val="0"/>
        </a:spcBef>
        <a:spcAft>
          <a:spcPct val="0"/>
        </a:spcAft>
        <a:defRPr sz="1900" b="1">
          <a:solidFill>
            <a:schemeClr val="tx2"/>
          </a:solidFill>
          <a:latin typeface="Arial" charset="0"/>
        </a:defRPr>
      </a:lvl3pPr>
      <a:lvl4pPr algn="l" defTabSz="912717" rtl="0" eaLnBrk="0" fontAlgn="base" hangingPunct="0">
        <a:spcBef>
          <a:spcPct val="0"/>
        </a:spcBef>
        <a:spcAft>
          <a:spcPct val="0"/>
        </a:spcAft>
        <a:defRPr sz="1900" b="1">
          <a:solidFill>
            <a:schemeClr val="tx2"/>
          </a:solidFill>
          <a:latin typeface="Arial" charset="0"/>
        </a:defRPr>
      </a:lvl4pPr>
      <a:lvl5pPr algn="l" defTabSz="912717" rtl="0" eaLnBrk="0" fontAlgn="base" hangingPunct="0">
        <a:spcBef>
          <a:spcPct val="0"/>
        </a:spcBef>
        <a:spcAft>
          <a:spcPct val="0"/>
        </a:spcAft>
        <a:defRPr sz="1900" b="1">
          <a:solidFill>
            <a:schemeClr val="tx2"/>
          </a:solidFill>
          <a:latin typeface="Arial" charset="0"/>
        </a:defRPr>
      </a:lvl5pPr>
      <a:lvl6pPr marL="466181" algn="l" defTabSz="912944" rtl="0" fontAlgn="base">
        <a:spcBef>
          <a:spcPct val="0"/>
        </a:spcBef>
        <a:spcAft>
          <a:spcPct val="0"/>
        </a:spcAft>
        <a:defRPr sz="1900" b="1">
          <a:solidFill>
            <a:schemeClr val="tx2"/>
          </a:solidFill>
          <a:latin typeface="Arial" charset="0"/>
        </a:defRPr>
      </a:lvl6pPr>
      <a:lvl7pPr marL="932369" algn="l" defTabSz="912944" rtl="0" fontAlgn="base">
        <a:spcBef>
          <a:spcPct val="0"/>
        </a:spcBef>
        <a:spcAft>
          <a:spcPct val="0"/>
        </a:spcAft>
        <a:defRPr sz="1900" b="1">
          <a:solidFill>
            <a:schemeClr val="tx2"/>
          </a:solidFill>
          <a:latin typeface="Arial" charset="0"/>
        </a:defRPr>
      </a:lvl7pPr>
      <a:lvl8pPr marL="1398555" algn="l" defTabSz="912944" rtl="0" fontAlgn="base">
        <a:spcBef>
          <a:spcPct val="0"/>
        </a:spcBef>
        <a:spcAft>
          <a:spcPct val="0"/>
        </a:spcAft>
        <a:defRPr sz="1900" b="1">
          <a:solidFill>
            <a:schemeClr val="tx2"/>
          </a:solidFill>
          <a:latin typeface="Arial" charset="0"/>
        </a:defRPr>
      </a:lvl8pPr>
      <a:lvl9pPr marL="1864738" algn="l" defTabSz="912944" rtl="0" fontAlgn="base">
        <a:spcBef>
          <a:spcPct val="0"/>
        </a:spcBef>
        <a:spcAft>
          <a:spcPct val="0"/>
        </a:spcAft>
        <a:defRPr sz="1900" b="1">
          <a:solidFill>
            <a:schemeClr val="tx2"/>
          </a:solidFill>
          <a:latin typeface="Arial" charset="0"/>
        </a:defRPr>
      </a:lvl9pPr>
    </p:titleStyle>
    <p:bodyStyle>
      <a:lvl1pPr marL="342864" indent="-342864" algn="l" defTabSz="912717" rtl="0" eaLnBrk="0" fontAlgn="base" hangingPunct="0">
        <a:spcBef>
          <a:spcPct val="0"/>
        </a:spcBef>
        <a:spcAft>
          <a:spcPct val="0"/>
        </a:spcAft>
        <a:buClr>
          <a:schemeClr val="tx2"/>
        </a:buClr>
        <a:defRPr sz="1600">
          <a:solidFill>
            <a:schemeClr val="tx1"/>
          </a:solidFill>
          <a:latin typeface="+mn-lt"/>
          <a:ea typeface="+mn-ea"/>
          <a:cs typeface="+mn-cs"/>
        </a:defRPr>
      </a:lvl1pPr>
      <a:lvl2pPr marL="196829" indent="-195243" algn="l" defTabSz="912717"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088" indent="-266672"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09" indent="-157147"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333" indent="-131749" algn="l" defTabSz="912717"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6972"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157"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341"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525"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36" tIns="46619" rIns="93236" bIns="46619" anchor="ctr"/>
          <a:lstStyle/>
          <a:p>
            <a:pPr algn="ctr"/>
            <a:endParaRPr lang="en-US" dirty="0"/>
          </a:p>
        </p:txBody>
      </p:sp>
      <p:sp>
        <p:nvSpPr>
          <p:cNvPr id="2051" name="McK 2. Slide Title"/>
          <p:cNvSpPr>
            <a:spLocks noGrp="1" noChangeArrowheads="1"/>
          </p:cNvSpPr>
          <p:nvPr>
            <p:ph type="title"/>
          </p:nvPr>
        </p:nvSpPr>
        <p:spPr bwMode="auto">
          <a:xfrm>
            <a:off x="122239" y="266701"/>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2052" name="McK 1. On-page tracker" hidden="1"/>
          <p:cNvSpPr>
            <a:spLocks noChangeArrowheads="1"/>
          </p:cNvSpPr>
          <p:nvPr/>
        </p:nvSpPr>
        <p:spPr bwMode="auto">
          <a:xfrm>
            <a:off x="122238" y="26989"/>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9"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2054" name="McK Slide Elements"/>
          <p:cNvGrpSpPr>
            <a:grpSpLocks/>
          </p:cNvGrpSpPr>
          <p:nvPr/>
        </p:nvGrpSpPr>
        <p:grpSpPr bwMode="auto">
          <a:xfrm>
            <a:off x="122239" y="6202333"/>
            <a:ext cx="8721725" cy="519142"/>
            <a:chOff x="75" y="3829"/>
            <a:chExt cx="5385" cy="321"/>
          </a:xfrm>
        </p:grpSpPr>
        <p:sp>
          <p:nvSpPr>
            <p:cNvPr id="1151" name="McK 4. Footnote" hidden="1"/>
            <p:cNvSpPr txBox="1">
              <a:spLocks noChangeArrowheads="1"/>
            </p:cNvSpPr>
            <p:nvPr userDrawn="1"/>
          </p:nvSpPr>
          <p:spPr bwMode="auto">
            <a:xfrm>
              <a:off x="75" y="382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2064" name="McK 5. Source" hidden="1"/>
            <p:cNvSpPr>
              <a:spLocks noChangeArrowheads="1"/>
            </p:cNvSpPr>
            <p:nvPr userDrawn="1"/>
          </p:nvSpPr>
          <p:spPr bwMode="auto">
            <a:xfrm>
              <a:off x="75" y="4053"/>
              <a:ext cx="4323"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647" indent="-620647">
                <a:tabLst>
                  <a:tab pos="623822" algn="l"/>
                </a:tabLst>
              </a:pPr>
              <a:r>
                <a:rPr lang="en-US" sz="1000" dirty="0">
                  <a:solidFill>
                    <a:srgbClr val="000000"/>
                  </a:solidFill>
                </a:rPr>
                <a:t>SOURCE: Source</a:t>
              </a:r>
            </a:p>
          </p:txBody>
        </p:sp>
      </p:grpSp>
      <p:grpSp>
        <p:nvGrpSpPr>
          <p:cNvPr id="2055" name="ACET" hidden="1"/>
          <p:cNvGrpSpPr>
            <a:grpSpLocks/>
          </p:cNvGrpSpPr>
          <p:nvPr/>
        </p:nvGrpSpPr>
        <p:grpSpPr bwMode="auto">
          <a:xfrm>
            <a:off x="1482725" y="1084263"/>
            <a:ext cx="4349750" cy="584200"/>
            <a:chOff x="915" y="669"/>
            <a:chExt cx="2686" cy="361"/>
          </a:xfrm>
        </p:grpSpPr>
        <p:cxnSp>
          <p:nvCxnSpPr>
            <p:cNvPr id="2061" name="AutoShape 249" hidden="1"/>
            <p:cNvCxnSpPr>
              <a:cxnSpLocks noChangeShapeType="1"/>
              <a:stCxn id="2062" idx="4"/>
              <a:endCxn id="2062"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2"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9"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3915" fontAlgn="auto">
              <a:spcBef>
                <a:spcPts val="0"/>
              </a:spcBef>
              <a:spcAft>
                <a:spcPts val="0"/>
              </a:spcAft>
              <a:defRPr sz="1000" smtClean="0">
                <a:solidFill>
                  <a:srgbClr val="000000"/>
                </a:solidFill>
                <a:latin typeface="+mn-lt"/>
              </a:defRPr>
            </a:lvl1pPr>
          </a:lstStyle>
          <a:p>
            <a:pPr>
              <a:defRPr/>
            </a:pPr>
            <a:fld id="{4183737E-5FBE-4D86-88A2-DD303CC2C72A}" type="slidenum">
              <a:rPr lang="en-US"/>
              <a:pPr>
                <a:defRPr/>
              </a:pPr>
              <a:t>‹#›</a:t>
            </a:fld>
            <a:endParaRPr lang="en-US" dirty="0"/>
          </a:p>
        </p:txBody>
      </p:sp>
      <p:sp>
        <p:nvSpPr>
          <p:cNvPr id="2057" name="Rectangle 286"/>
          <p:cNvSpPr>
            <a:spLocks noGrp="1" noChangeArrowheads="1"/>
          </p:cNvSpPr>
          <p:nvPr>
            <p:ph type="body" idx="1"/>
          </p:nvPr>
        </p:nvSpPr>
        <p:spPr bwMode="auto">
          <a:xfrm>
            <a:off x="1482725" y="1990726"/>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8" name="doc id"/>
          <p:cNvSpPr>
            <a:spLocks noChangeArrowheads="1"/>
          </p:cNvSpPr>
          <p:nvPr/>
        </p:nvSpPr>
        <p:spPr bwMode="auto">
          <a:xfrm>
            <a:off x="8247064"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2059"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4" y="1"/>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Rectangle 7"/>
          <p:cNvSpPr>
            <a:spLocks noChangeArrowheads="1"/>
          </p:cNvSpPr>
          <p:nvPr/>
        </p:nvSpPr>
        <p:spPr bwMode="auto">
          <a:xfrm>
            <a:off x="0" y="838201"/>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72" tIns="45686" rIns="91372" bIns="45686"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2717" rtl="0" eaLnBrk="0" fontAlgn="base" hangingPunct="0">
        <a:spcBef>
          <a:spcPct val="0"/>
        </a:spcBef>
        <a:spcAft>
          <a:spcPct val="0"/>
        </a:spcAft>
        <a:defRPr sz="1900" b="1">
          <a:solidFill>
            <a:schemeClr val="tx2"/>
          </a:solidFill>
          <a:latin typeface="+mj-lt"/>
          <a:ea typeface="+mj-ea"/>
          <a:cs typeface="+mj-cs"/>
        </a:defRPr>
      </a:lvl1pPr>
      <a:lvl2pPr algn="l" defTabSz="912717" rtl="0" eaLnBrk="0" fontAlgn="base" hangingPunct="0">
        <a:spcBef>
          <a:spcPct val="0"/>
        </a:spcBef>
        <a:spcAft>
          <a:spcPct val="0"/>
        </a:spcAft>
        <a:defRPr sz="1900" b="1">
          <a:solidFill>
            <a:schemeClr val="tx2"/>
          </a:solidFill>
          <a:latin typeface="Arial" charset="0"/>
        </a:defRPr>
      </a:lvl2pPr>
      <a:lvl3pPr algn="l" defTabSz="912717" rtl="0" eaLnBrk="0" fontAlgn="base" hangingPunct="0">
        <a:spcBef>
          <a:spcPct val="0"/>
        </a:spcBef>
        <a:spcAft>
          <a:spcPct val="0"/>
        </a:spcAft>
        <a:defRPr sz="1900" b="1">
          <a:solidFill>
            <a:schemeClr val="tx2"/>
          </a:solidFill>
          <a:latin typeface="Arial" charset="0"/>
        </a:defRPr>
      </a:lvl3pPr>
      <a:lvl4pPr algn="l" defTabSz="912717" rtl="0" eaLnBrk="0" fontAlgn="base" hangingPunct="0">
        <a:spcBef>
          <a:spcPct val="0"/>
        </a:spcBef>
        <a:spcAft>
          <a:spcPct val="0"/>
        </a:spcAft>
        <a:defRPr sz="1900" b="1">
          <a:solidFill>
            <a:schemeClr val="tx2"/>
          </a:solidFill>
          <a:latin typeface="Arial" charset="0"/>
        </a:defRPr>
      </a:lvl4pPr>
      <a:lvl5pPr algn="l" defTabSz="912717" rtl="0" eaLnBrk="0" fontAlgn="base" hangingPunct="0">
        <a:spcBef>
          <a:spcPct val="0"/>
        </a:spcBef>
        <a:spcAft>
          <a:spcPct val="0"/>
        </a:spcAft>
        <a:defRPr sz="1900" b="1">
          <a:solidFill>
            <a:schemeClr val="tx2"/>
          </a:solidFill>
          <a:latin typeface="Arial" charset="0"/>
        </a:defRPr>
      </a:lvl5pPr>
      <a:lvl6pPr marL="466181" algn="l" defTabSz="912944" rtl="0" fontAlgn="base">
        <a:spcBef>
          <a:spcPct val="0"/>
        </a:spcBef>
        <a:spcAft>
          <a:spcPct val="0"/>
        </a:spcAft>
        <a:defRPr sz="1900" b="1">
          <a:solidFill>
            <a:schemeClr val="tx2"/>
          </a:solidFill>
          <a:latin typeface="Arial" charset="0"/>
        </a:defRPr>
      </a:lvl6pPr>
      <a:lvl7pPr marL="932369" algn="l" defTabSz="912944" rtl="0" fontAlgn="base">
        <a:spcBef>
          <a:spcPct val="0"/>
        </a:spcBef>
        <a:spcAft>
          <a:spcPct val="0"/>
        </a:spcAft>
        <a:defRPr sz="1900" b="1">
          <a:solidFill>
            <a:schemeClr val="tx2"/>
          </a:solidFill>
          <a:latin typeface="Arial" charset="0"/>
        </a:defRPr>
      </a:lvl7pPr>
      <a:lvl8pPr marL="1398555" algn="l" defTabSz="912944" rtl="0" fontAlgn="base">
        <a:spcBef>
          <a:spcPct val="0"/>
        </a:spcBef>
        <a:spcAft>
          <a:spcPct val="0"/>
        </a:spcAft>
        <a:defRPr sz="1900" b="1">
          <a:solidFill>
            <a:schemeClr val="tx2"/>
          </a:solidFill>
          <a:latin typeface="Arial" charset="0"/>
        </a:defRPr>
      </a:lvl8pPr>
      <a:lvl9pPr marL="1864738" algn="l" defTabSz="912944" rtl="0" fontAlgn="base">
        <a:spcBef>
          <a:spcPct val="0"/>
        </a:spcBef>
        <a:spcAft>
          <a:spcPct val="0"/>
        </a:spcAft>
        <a:defRPr sz="1900" b="1">
          <a:solidFill>
            <a:schemeClr val="tx2"/>
          </a:solidFill>
          <a:latin typeface="Arial" charset="0"/>
        </a:defRPr>
      </a:lvl9pPr>
    </p:titleStyle>
    <p:bodyStyle>
      <a:lvl1pPr marL="342864" indent="-342864" algn="l" defTabSz="912717" rtl="0" eaLnBrk="0" fontAlgn="base" hangingPunct="0">
        <a:spcBef>
          <a:spcPct val="0"/>
        </a:spcBef>
        <a:spcAft>
          <a:spcPct val="0"/>
        </a:spcAft>
        <a:buClr>
          <a:schemeClr val="tx2"/>
        </a:buClr>
        <a:defRPr sz="1600">
          <a:solidFill>
            <a:schemeClr val="tx1"/>
          </a:solidFill>
          <a:latin typeface="+mn-lt"/>
          <a:ea typeface="+mn-ea"/>
          <a:cs typeface="+mn-cs"/>
        </a:defRPr>
      </a:lvl1pPr>
      <a:lvl2pPr marL="196829" indent="-195243" algn="l" defTabSz="912717"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088" indent="-266672"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09" indent="-157147"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333" indent="-131749" algn="l" defTabSz="912717"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6972"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157"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341"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525" indent="-132733" algn="l" defTabSz="912944"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369" rtl="0" eaLnBrk="1" latinLnBrk="0" hangingPunct="1">
        <a:defRPr sz="1800" kern="1200">
          <a:solidFill>
            <a:schemeClr val="tx1"/>
          </a:solidFill>
          <a:latin typeface="+mn-lt"/>
          <a:ea typeface="+mn-ea"/>
          <a:cs typeface="+mn-cs"/>
        </a:defRPr>
      </a:lvl1pPr>
      <a:lvl2pPr marL="466181" algn="l" defTabSz="932369" rtl="0" eaLnBrk="1" latinLnBrk="0" hangingPunct="1">
        <a:defRPr sz="1800" kern="1200">
          <a:solidFill>
            <a:schemeClr val="tx1"/>
          </a:solidFill>
          <a:latin typeface="+mn-lt"/>
          <a:ea typeface="+mn-ea"/>
          <a:cs typeface="+mn-cs"/>
        </a:defRPr>
      </a:lvl2pPr>
      <a:lvl3pPr marL="932369" algn="l" defTabSz="932369" rtl="0" eaLnBrk="1" latinLnBrk="0" hangingPunct="1">
        <a:defRPr sz="1800" kern="1200">
          <a:solidFill>
            <a:schemeClr val="tx1"/>
          </a:solidFill>
          <a:latin typeface="+mn-lt"/>
          <a:ea typeface="+mn-ea"/>
          <a:cs typeface="+mn-cs"/>
        </a:defRPr>
      </a:lvl3pPr>
      <a:lvl4pPr marL="1398555" algn="l" defTabSz="932369" rtl="0" eaLnBrk="1" latinLnBrk="0" hangingPunct="1">
        <a:defRPr sz="1800" kern="1200">
          <a:solidFill>
            <a:schemeClr val="tx1"/>
          </a:solidFill>
          <a:latin typeface="+mn-lt"/>
          <a:ea typeface="+mn-ea"/>
          <a:cs typeface="+mn-cs"/>
        </a:defRPr>
      </a:lvl4pPr>
      <a:lvl5pPr marL="1864738" algn="l" defTabSz="932369" rtl="0" eaLnBrk="1" latinLnBrk="0" hangingPunct="1">
        <a:defRPr sz="1800" kern="1200">
          <a:solidFill>
            <a:schemeClr val="tx1"/>
          </a:solidFill>
          <a:latin typeface="+mn-lt"/>
          <a:ea typeface="+mn-ea"/>
          <a:cs typeface="+mn-cs"/>
        </a:defRPr>
      </a:lvl5pPr>
      <a:lvl6pPr marL="2330924" algn="l" defTabSz="932369" rtl="0" eaLnBrk="1" latinLnBrk="0" hangingPunct="1">
        <a:defRPr sz="1800" kern="1200">
          <a:solidFill>
            <a:schemeClr val="tx1"/>
          </a:solidFill>
          <a:latin typeface="+mn-lt"/>
          <a:ea typeface="+mn-ea"/>
          <a:cs typeface="+mn-cs"/>
        </a:defRPr>
      </a:lvl6pPr>
      <a:lvl7pPr marL="2797106" algn="l" defTabSz="932369" rtl="0" eaLnBrk="1" latinLnBrk="0" hangingPunct="1">
        <a:defRPr sz="1800" kern="1200">
          <a:solidFill>
            <a:schemeClr val="tx1"/>
          </a:solidFill>
          <a:latin typeface="+mn-lt"/>
          <a:ea typeface="+mn-ea"/>
          <a:cs typeface="+mn-cs"/>
        </a:defRPr>
      </a:lvl7pPr>
      <a:lvl8pPr marL="3263291" algn="l" defTabSz="932369" rtl="0" eaLnBrk="1" latinLnBrk="0" hangingPunct="1">
        <a:defRPr sz="1800" kern="1200">
          <a:solidFill>
            <a:schemeClr val="tx1"/>
          </a:solidFill>
          <a:latin typeface="+mn-lt"/>
          <a:ea typeface="+mn-ea"/>
          <a:cs typeface="+mn-cs"/>
        </a:defRPr>
      </a:lvl8pPr>
      <a:lvl9pPr marL="3729478" algn="l" defTabSz="93236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SlideBottomBar"/>
          <p:cNvSpPr>
            <a:spLocks noChangeArrowheads="1"/>
          </p:cNvSpPr>
          <p:nvPr/>
        </p:nvSpPr>
        <p:spPr bwMode="auto">
          <a:xfrm>
            <a:off x="0" y="6351588"/>
            <a:ext cx="9144000" cy="508000"/>
          </a:xfrm>
          <a:prstGeom prst="rect">
            <a:avLst/>
          </a:prstGeom>
          <a:solidFill>
            <a:srgbClr val="C7DFF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246" tIns="46623" rIns="93246" bIns="46623" anchor="ctr"/>
          <a:lstStyle/>
          <a:p>
            <a:pPr algn="ctr"/>
            <a:endParaRPr lang="en-US" dirty="0"/>
          </a:p>
        </p:txBody>
      </p:sp>
      <p:sp>
        <p:nvSpPr>
          <p:cNvPr id="3075" name="McK 2. Slide Title"/>
          <p:cNvSpPr>
            <a:spLocks noGrp="1" noChangeArrowheads="1"/>
          </p:cNvSpPr>
          <p:nvPr>
            <p:ph type="title"/>
          </p:nvPr>
        </p:nvSpPr>
        <p:spPr bwMode="auto">
          <a:xfrm>
            <a:off x="122239" y="266701"/>
            <a:ext cx="7813675"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smtClean="0"/>
              <a:t>Click to edit Master title style</a:t>
            </a:r>
          </a:p>
        </p:txBody>
      </p:sp>
      <p:sp>
        <p:nvSpPr>
          <p:cNvPr id="3076" name="McK 1. On-page tracker" hidden="1"/>
          <p:cNvSpPr>
            <a:spLocks noChangeArrowheads="1"/>
          </p:cNvSpPr>
          <p:nvPr/>
        </p:nvSpPr>
        <p:spPr bwMode="auto">
          <a:xfrm>
            <a:off x="122238" y="26989"/>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rPr>
              <a:t>TRACKER</a:t>
            </a:r>
          </a:p>
        </p:txBody>
      </p:sp>
      <p:sp>
        <p:nvSpPr>
          <p:cNvPr id="1032" name="McK 3. Unit of measure" hidden="1"/>
          <p:cNvSpPr txBox="1">
            <a:spLocks noChangeArrowheads="1"/>
          </p:cNvSpPr>
          <p:nvPr/>
        </p:nvSpPr>
        <p:spPr bwMode="auto">
          <a:xfrm>
            <a:off x="122239" y="542925"/>
            <a:ext cx="37290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400" dirty="0">
                <a:solidFill>
                  <a:srgbClr val="808080"/>
                </a:solidFill>
              </a:rPr>
              <a:t>Unit of measure</a:t>
            </a:r>
          </a:p>
        </p:txBody>
      </p:sp>
      <p:grpSp>
        <p:nvGrpSpPr>
          <p:cNvPr id="3078" name="McK Slide Elements"/>
          <p:cNvGrpSpPr>
            <a:grpSpLocks/>
          </p:cNvGrpSpPr>
          <p:nvPr/>
        </p:nvGrpSpPr>
        <p:grpSpPr bwMode="auto">
          <a:xfrm>
            <a:off x="122239" y="6202333"/>
            <a:ext cx="8721725" cy="519142"/>
            <a:chOff x="75" y="3829"/>
            <a:chExt cx="5385" cy="321"/>
          </a:xfrm>
        </p:grpSpPr>
        <p:sp>
          <p:nvSpPr>
            <p:cNvPr id="1151" name="McK 4. Footnote" hidden="1"/>
            <p:cNvSpPr txBox="1">
              <a:spLocks noChangeArrowheads="1"/>
            </p:cNvSpPr>
            <p:nvPr userDrawn="1"/>
          </p:nvSpPr>
          <p:spPr bwMode="auto">
            <a:xfrm>
              <a:off x="75" y="3829"/>
              <a:ext cx="5385"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auto">
                <a:spcBef>
                  <a:spcPts val="0"/>
                </a:spcBef>
                <a:spcAft>
                  <a:spcPts val="0"/>
                </a:spcAft>
                <a:defRPr/>
              </a:pPr>
              <a:r>
                <a:rPr lang="en-US" sz="1000" dirty="0"/>
                <a:t>1 Footnote</a:t>
              </a:r>
            </a:p>
          </p:txBody>
        </p:sp>
        <p:sp>
          <p:nvSpPr>
            <p:cNvPr id="3088" name="McK 5. Source" hidden="1"/>
            <p:cNvSpPr>
              <a:spLocks noChangeArrowheads="1"/>
            </p:cNvSpPr>
            <p:nvPr userDrawn="1"/>
          </p:nvSpPr>
          <p:spPr bwMode="auto">
            <a:xfrm>
              <a:off x="75" y="4053"/>
              <a:ext cx="4323"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0647" indent="-620647">
                <a:tabLst>
                  <a:tab pos="623822" algn="l"/>
                </a:tabLst>
              </a:pPr>
              <a:r>
                <a:rPr lang="en-US" sz="1000" dirty="0">
                  <a:solidFill>
                    <a:srgbClr val="000000"/>
                  </a:solidFill>
                </a:rPr>
                <a:t>SOURCE: Source</a:t>
              </a:r>
            </a:p>
          </p:txBody>
        </p:sp>
      </p:grpSp>
      <p:grpSp>
        <p:nvGrpSpPr>
          <p:cNvPr id="3079" name="ACET" hidden="1"/>
          <p:cNvGrpSpPr>
            <a:grpSpLocks/>
          </p:cNvGrpSpPr>
          <p:nvPr/>
        </p:nvGrpSpPr>
        <p:grpSpPr bwMode="auto">
          <a:xfrm>
            <a:off x="1482725" y="1084263"/>
            <a:ext cx="4349750" cy="584200"/>
            <a:chOff x="915" y="669"/>
            <a:chExt cx="2686" cy="361"/>
          </a:xfrm>
        </p:grpSpPr>
        <p:cxnSp>
          <p:nvCxnSpPr>
            <p:cNvPr id="3085" name="AutoShape 249" hidden="1"/>
            <p:cNvCxnSpPr>
              <a:cxnSpLocks noChangeShapeType="1"/>
              <a:stCxn id="3086" idx="4"/>
              <a:endCxn id="3086" idx="6"/>
            </p:cNvCxnSpPr>
            <p:nvPr/>
          </p:nvCxnSpPr>
          <p:spPr bwMode="auto">
            <a:xfrm>
              <a:off x="915" y="1030"/>
              <a:ext cx="268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86" name="AutoShape 250" hidden="1"/>
            <p:cNvSpPr>
              <a:spLocks noChangeArrowheads="1"/>
            </p:cNvSpPr>
            <p:nvPr/>
          </p:nvSpPr>
          <p:spPr bwMode="auto">
            <a:xfrm>
              <a:off x="915" y="669"/>
              <a:ext cx="2686" cy="36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dirty="0"/>
                <a:t>Title</a:t>
              </a:r>
            </a:p>
            <a:p>
              <a:r>
                <a:rPr lang="en-US" dirty="0">
                  <a:solidFill>
                    <a:srgbClr val="808080"/>
                  </a:solidFill>
                </a:rPr>
                <a:t>Unit of measure</a:t>
              </a:r>
            </a:p>
          </p:txBody>
        </p:sp>
      </p:grpSp>
      <p:sp>
        <p:nvSpPr>
          <p:cNvPr id="1304" name="Rectangle 280"/>
          <p:cNvSpPr>
            <a:spLocks noGrp="1" noChangeArrowheads="1"/>
          </p:cNvSpPr>
          <p:nvPr>
            <p:ph type="sldNum" sz="quarter" idx="4"/>
          </p:nvPr>
        </p:nvSpPr>
        <p:spPr bwMode="auto">
          <a:xfrm>
            <a:off x="8720139" y="6565900"/>
            <a:ext cx="198437" cy="15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bodyPr>
          <a:lstStyle>
            <a:lvl1pPr defTabSz="913915" fontAlgn="auto">
              <a:spcBef>
                <a:spcPts val="0"/>
              </a:spcBef>
              <a:spcAft>
                <a:spcPts val="0"/>
              </a:spcAft>
              <a:defRPr sz="1000" smtClean="0">
                <a:solidFill>
                  <a:srgbClr val="000000"/>
                </a:solidFill>
                <a:latin typeface="+mn-lt"/>
              </a:defRPr>
            </a:lvl1pPr>
          </a:lstStyle>
          <a:p>
            <a:pPr>
              <a:defRPr/>
            </a:pPr>
            <a:fld id="{EEFAF003-F5B7-4D1D-9103-638A418402D9}" type="slidenum">
              <a:rPr lang="en-US"/>
              <a:pPr>
                <a:defRPr/>
              </a:pPr>
              <a:t>‹#›</a:t>
            </a:fld>
            <a:endParaRPr lang="en-US" dirty="0"/>
          </a:p>
        </p:txBody>
      </p:sp>
      <p:sp>
        <p:nvSpPr>
          <p:cNvPr id="3081" name="Rectangle 286"/>
          <p:cNvSpPr>
            <a:spLocks noGrp="1" noChangeArrowheads="1"/>
          </p:cNvSpPr>
          <p:nvPr>
            <p:ph type="body" idx="1"/>
          </p:nvPr>
        </p:nvSpPr>
        <p:spPr bwMode="auto">
          <a:xfrm>
            <a:off x="1482725" y="1990726"/>
            <a:ext cx="4389438"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2" name="doc id"/>
          <p:cNvSpPr>
            <a:spLocks noChangeArrowheads="1"/>
          </p:cNvSpPr>
          <p:nvPr/>
        </p:nvSpPr>
        <p:spPr bwMode="auto">
          <a:xfrm>
            <a:off x="8247064" y="36513"/>
            <a:ext cx="6699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a:endParaRPr lang="en-US" sz="800" dirty="0">
              <a:solidFill>
                <a:srgbClr val="000000"/>
              </a:solidFill>
            </a:endParaRPr>
          </a:p>
        </p:txBody>
      </p:sp>
      <p:pic>
        <p:nvPicPr>
          <p:cNvPr id="308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35914" y="1"/>
            <a:ext cx="12128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Rectangle 7"/>
          <p:cNvSpPr>
            <a:spLocks noChangeArrowheads="1"/>
          </p:cNvSpPr>
          <p:nvPr/>
        </p:nvSpPr>
        <p:spPr bwMode="auto">
          <a:xfrm>
            <a:off x="0" y="838201"/>
            <a:ext cx="9148763" cy="76200"/>
          </a:xfrm>
          <a:prstGeom prst="rect">
            <a:avLst/>
          </a:prstGeom>
          <a:solidFill>
            <a:schemeClr val="accent1"/>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lIns="91382" tIns="45691" rIns="91382" bIns="45691" anchor="ctr"/>
          <a:lstStyle/>
          <a:p>
            <a:pPr algn="ctr"/>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ftr="0" dt="0"/>
  <p:txStyles>
    <p:titleStyle>
      <a:lvl1pPr algn="l" defTabSz="912717" rtl="0" eaLnBrk="0" fontAlgn="base" hangingPunct="0">
        <a:spcBef>
          <a:spcPct val="0"/>
        </a:spcBef>
        <a:spcAft>
          <a:spcPct val="0"/>
        </a:spcAft>
        <a:defRPr sz="1900" b="1">
          <a:solidFill>
            <a:schemeClr val="tx2"/>
          </a:solidFill>
          <a:latin typeface="+mj-lt"/>
          <a:ea typeface="+mj-ea"/>
          <a:cs typeface="+mj-cs"/>
        </a:defRPr>
      </a:lvl1pPr>
      <a:lvl2pPr algn="l" defTabSz="912717" rtl="0" eaLnBrk="0" fontAlgn="base" hangingPunct="0">
        <a:spcBef>
          <a:spcPct val="0"/>
        </a:spcBef>
        <a:spcAft>
          <a:spcPct val="0"/>
        </a:spcAft>
        <a:defRPr sz="1900" b="1">
          <a:solidFill>
            <a:schemeClr val="tx2"/>
          </a:solidFill>
          <a:latin typeface="Arial" charset="0"/>
        </a:defRPr>
      </a:lvl2pPr>
      <a:lvl3pPr algn="l" defTabSz="912717" rtl="0" eaLnBrk="0" fontAlgn="base" hangingPunct="0">
        <a:spcBef>
          <a:spcPct val="0"/>
        </a:spcBef>
        <a:spcAft>
          <a:spcPct val="0"/>
        </a:spcAft>
        <a:defRPr sz="1900" b="1">
          <a:solidFill>
            <a:schemeClr val="tx2"/>
          </a:solidFill>
          <a:latin typeface="Arial" charset="0"/>
        </a:defRPr>
      </a:lvl3pPr>
      <a:lvl4pPr algn="l" defTabSz="912717" rtl="0" eaLnBrk="0" fontAlgn="base" hangingPunct="0">
        <a:spcBef>
          <a:spcPct val="0"/>
        </a:spcBef>
        <a:spcAft>
          <a:spcPct val="0"/>
        </a:spcAft>
        <a:defRPr sz="1900" b="1">
          <a:solidFill>
            <a:schemeClr val="tx2"/>
          </a:solidFill>
          <a:latin typeface="Arial" charset="0"/>
        </a:defRPr>
      </a:lvl4pPr>
      <a:lvl5pPr algn="l" defTabSz="912717" rtl="0" eaLnBrk="0" fontAlgn="base" hangingPunct="0">
        <a:spcBef>
          <a:spcPct val="0"/>
        </a:spcBef>
        <a:spcAft>
          <a:spcPct val="0"/>
        </a:spcAft>
        <a:defRPr sz="1900" b="1">
          <a:solidFill>
            <a:schemeClr val="tx2"/>
          </a:solidFill>
          <a:latin typeface="Arial" charset="0"/>
        </a:defRPr>
      </a:lvl5pPr>
      <a:lvl6pPr marL="466231" algn="l" defTabSz="913041" rtl="0" fontAlgn="base">
        <a:spcBef>
          <a:spcPct val="0"/>
        </a:spcBef>
        <a:spcAft>
          <a:spcPct val="0"/>
        </a:spcAft>
        <a:defRPr sz="1900" b="1">
          <a:solidFill>
            <a:schemeClr val="tx2"/>
          </a:solidFill>
          <a:latin typeface="Arial" charset="0"/>
        </a:defRPr>
      </a:lvl6pPr>
      <a:lvl7pPr marL="932467" algn="l" defTabSz="913041" rtl="0" fontAlgn="base">
        <a:spcBef>
          <a:spcPct val="0"/>
        </a:spcBef>
        <a:spcAft>
          <a:spcPct val="0"/>
        </a:spcAft>
        <a:defRPr sz="1900" b="1">
          <a:solidFill>
            <a:schemeClr val="tx2"/>
          </a:solidFill>
          <a:latin typeface="Arial" charset="0"/>
        </a:defRPr>
      </a:lvl7pPr>
      <a:lvl8pPr marL="1398703" algn="l" defTabSz="913041" rtl="0" fontAlgn="base">
        <a:spcBef>
          <a:spcPct val="0"/>
        </a:spcBef>
        <a:spcAft>
          <a:spcPct val="0"/>
        </a:spcAft>
        <a:defRPr sz="1900" b="1">
          <a:solidFill>
            <a:schemeClr val="tx2"/>
          </a:solidFill>
          <a:latin typeface="Arial" charset="0"/>
        </a:defRPr>
      </a:lvl8pPr>
      <a:lvl9pPr marL="1864936" algn="l" defTabSz="913041" rtl="0" fontAlgn="base">
        <a:spcBef>
          <a:spcPct val="0"/>
        </a:spcBef>
        <a:spcAft>
          <a:spcPct val="0"/>
        </a:spcAft>
        <a:defRPr sz="1900" b="1">
          <a:solidFill>
            <a:schemeClr val="tx2"/>
          </a:solidFill>
          <a:latin typeface="Arial" charset="0"/>
        </a:defRPr>
      </a:lvl9pPr>
    </p:titleStyle>
    <p:bodyStyle>
      <a:lvl1pPr marL="342864" indent="-342864" algn="l" defTabSz="912717" rtl="0" eaLnBrk="0" fontAlgn="base" hangingPunct="0">
        <a:spcBef>
          <a:spcPct val="0"/>
        </a:spcBef>
        <a:spcAft>
          <a:spcPct val="0"/>
        </a:spcAft>
        <a:buClr>
          <a:schemeClr val="tx2"/>
        </a:buClr>
        <a:defRPr sz="1600">
          <a:solidFill>
            <a:schemeClr val="tx1"/>
          </a:solidFill>
          <a:latin typeface="+mn-lt"/>
          <a:ea typeface="+mn-ea"/>
          <a:cs typeface="+mn-cs"/>
        </a:defRPr>
      </a:lvl1pPr>
      <a:lvl2pPr marL="196829" indent="-195243" algn="l" defTabSz="912717" rtl="0" eaLnBrk="0" fontAlgn="base" hangingPunct="0">
        <a:spcBef>
          <a:spcPct val="0"/>
        </a:spcBef>
        <a:spcAft>
          <a:spcPct val="0"/>
        </a:spcAft>
        <a:buClr>
          <a:schemeClr val="tx2"/>
        </a:buClr>
        <a:buSzPct val="125000"/>
        <a:buFont typeface="Arial" pitchFamily="34" charset="0"/>
        <a:buChar char="▪"/>
        <a:defRPr sz="1600">
          <a:solidFill>
            <a:schemeClr val="tx1"/>
          </a:solidFill>
          <a:latin typeface="+mn-lt"/>
        </a:defRPr>
      </a:lvl2pPr>
      <a:lvl3pPr marL="465088" indent="-266672"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3pPr>
      <a:lvl4pPr marL="625409" indent="-157147" algn="l" defTabSz="912717" rtl="0" eaLnBrk="0" fontAlgn="base" hangingPunct="0">
        <a:spcBef>
          <a:spcPct val="0"/>
        </a:spcBef>
        <a:spcAft>
          <a:spcPct val="0"/>
        </a:spcAft>
        <a:buClr>
          <a:schemeClr val="tx2"/>
        </a:buClr>
        <a:buSzPct val="120000"/>
        <a:buFont typeface="Arial" pitchFamily="34" charset="0"/>
        <a:buChar char="▫"/>
        <a:defRPr sz="1600">
          <a:solidFill>
            <a:schemeClr val="tx1"/>
          </a:solidFill>
          <a:latin typeface="+mn-lt"/>
        </a:defRPr>
      </a:lvl4pPr>
      <a:lvl5pPr marL="760333" indent="-131749" algn="l" defTabSz="912717" rtl="0" eaLnBrk="0" fontAlgn="base" hangingPunct="0">
        <a:spcBef>
          <a:spcPct val="0"/>
        </a:spcBef>
        <a:spcAft>
          <a:spcPct val="0"/>
        </a:spcAft>
        <a:buClr>
          <a:schemeClr val="tx2"/>
        </a:buClr>
        <a:buSzPct val="89000"/>
        <a:buFont typeface="Arial" pitchFamily="34" charset="0"/>
        <a:buChar char="-"/>
        <a:defRPr sz="1600">
          <a:solidFill>
            <a:schemeClr val="tx1"/>
          </a:solidFill>
          <a:latin typeface="+mn-lt"/>
        </a:defRPr>
      </a:lvl5pPr>
      <a:lvl6pPr marL="1227102"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6pPr>
      <a:lvl7pPr marL="1693337"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7pPr>
      <a:lvl8pPr marL="2159570"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8pPr>
      <a:lvl9pPr marL="2625803" indent="-132747" algn="l" defTabSz="913041" rtl="0" fontAlgn="base">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467" rtl="0" eaLnBrk="1" latinLnBrk="0" hangingPunct="1">
        <a:defRPr sz="1800" kern="1200">
          <a:solidFill>
            <a:schemeClr val="tx1"/>
          </a:solidFill>
          <a:latin typeface="+mn-lt"/>
          <a:ea typeface="+mn-ea"/>
          <a:cs typeface="+mn-cs"/>
        </a:defRPr>
      </a:lvl1pPr>
      <a:lvl2pPr marL="466231" algn="l" defTabSz="932467" rtl="0" eaLnBrk="1" latinLnBrk="0" hangingPunct="1">
        <a:defRPr sz="1800" kern="1200">
          <a:solidFill>
            <a:schemeClr val="tx1"/>
          </a:solidFill>
          <a:latin typeface="+mn-lt"/>
          <a:ea typeface="+mn-ea"/>
          <a:cs typeface="+mn-cs"/>
        </a:defRPr>
      </a:lvl2pPr>
      <a:lvl3pPr marL="932467" algn="l" defTabSz="932467" rtl="0" eaLnBrk="1" latinLnBrk="0" hangingPunct="1">
        <a:defRPr sz="1800" kern="1200">
          <a:solidFill>
            <a:schemeClr val="tx1"/>
          </a:solidFill>
          <a:latin typeface="+mn-lt"/>
          <a:ea typeface="+mn-ea"/>
          <a:cs typeface="+mn-cs"/>
        </a:defRPr>
      </a:lvl3pPr>
      <a:lvl4pPr marL="1398703" algn="l" defTabSz="932467" rtl="0" eaLnBrk="1" latinLnBrk="0" hangingPunct="1">
        <a:defRPr sz="1800" kern="1200">
          <a:solidFill>
            <a:schemeClr val="tx1"/>
          </a:solidFill>
          <a:latin typeface="+mn-lt"/>
          <a:ea typeface="+mn-ea"/>
          <a:cs typeface="+mn-cs"/>
        </a:defRPr>
      </a:lvl4pPr>
      <a:lvl5pPr marL="1864936" algn="l" defTabSz="932467" rtl="0" eaLnBrk="1" latinLnBrk="0" hangingPunct="1">
        <a:defRPr sz="1800" kern="1200">
          <a:solidFill>
            <a:schemeClr val="tx1"/>
          </a:solidFill>
          <a:latin typeface="+mn-lt"/>
          <a:ea typeface="+mn-ea"/>
          <a:cs typeface="+mn-cs"/>
        </a:defRPr>
      </a:lvl5pPr>
      <a:lvl6pPr marL="2331171" algn="l" defTabSz="932467" rtl="0" eaLnBrk="1" latinLnBrk="0" hangingPunct="1">
        <a:defRPr sz="1800" kern="1200">
          <a:solidFill>
            <a:schemeClr val="tx1"/>
          </a:solidFill>
          <a:latin typeface="+mn-lt"/>
          <a:ea typeface="+mn-ea"/>
          <a:cs typeface="+mn-cs"/>
        </a:defRPr>
      </a:lvl6pPr>
      <a:lvl7pPr marL="2797402" algn="l" defTabSz="932467" rtl="0" eaLnBrk="1" latinLnBrk="0" hangingPunct="1">
        <a:defRPr sz="1800" kern="1200">
          <a:solidFill>
            <a:schemeClr val="tx1"/>
          </a:solidFill>
          <a:latin typeface="+mn-lt"/>
          <a:ea typeface="+mn-ea"/>
          <a:cs typeface="+mn-cs"/>
        </a:defRPr>
      </a:lvl7pPr>
      <a:lvl8pPr marL="3263637" algn="l" defTabSz="932467" rtl="0" eaLnBrk="1" latinLnBrk="0" hangingPunct="1">
        <a:defRPr sz="1800" kern="1200">
          <a:solidFill>
            <a:schemeClr val="tx1"/>
          </a:solidFill>
          <a:latin typeface="+mn-lt"/>
          <a:ea typeface="+mn-ea"/>
          <a:cs typeface="+mn-cs"/>
        </a:defRPr>
      </a:lvl8pPr>
      <a:lvl9pPr marL="3729873" algn="l" defTabSz="93246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ants.nih.gov/grants/guide/notice-files/NOT-OD-14-043.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sa.gov/portal/content/100715" TargetMode="External"/><Relationship Id="rId7" Type="http://schemas.openxmlformats.org/officeDocument/2006/relationships/hyperlink" Target="http://internal.bmc.org/grants/ClinicalT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bu.edu/animalcare/services/animal-ordering/" TargetMode="External"/><Relationship Id="rId5" Type="http://schemas.openxmlformats.org/officeDocument/2006/relationships/hyperlink" Target="http://www.bu.edu/animalcare/services/per-diem-rates/" TargetMode="External"/><Relationship Id="rId4" Type="http://schemas.openxmlformats.org/officeDocument/2006/relationships/hyperlink" Target="http://internal.bmc.org/grants/post_policies.ht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grants.nih.gov/grants/funding/modular/modular.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ih-extramural-intranet.od.nih.gov/nih/glossary.htm#RequestforProposals(RFP)" TargetMode="External"/><Relationship Id="rId2" Type="http://schemas.openxmlformats.org/officeDocument/2006/relationships/hyperlink" Target="http://grants.nih.gov/grants/funding/ac_search_results.ht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grants.nih.gov/grants/funding/424/index.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internal.bmc.org/grants/pre_award.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grants.nih.gov/grants/funding/424/index.htm"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nternal.bmc.org/grants/pre_form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4"/>
          <p:cNvSpPr>
            <a:spLocks noGrp="1" noChangeArrowheads="1"/>
          </p:cNvSpPr>
          <p:nvPr>
            <p:ph type="ctrTitle"/>
            <p:custDataLst>
              <p:tags r:id="rId1"/>
            </p:custDataLst>
          </p:nvPr>
        </p:nvSpPr>
        <p:spPr>
          <a:xfrm>
            <a:off x="2749550" y="1739900"/>
            <a:ext cx="6391275" cy="553998"/>
          </a:xfrm>
        </p:spPr>
        <p:txBody>
          <a:bodyPr/>
          <a:lstStyle/>
          <a:p>
            <a:pPr eaLnBrk="1" hangingPunct="1"/>
            <a:r>
              <a:rPr lang="en-US" sz="3600" b="1" dirty="0" smtClean="0">
                <a:latin typeface="Calibri" charset="0"/>
                <a:cs typeface="Calibri" charset="0"/>
              </a:rPr>
              <a:t>Proposal Development</a:t>
            </a:r>
            <a:endParaRPr lang="en-US" sz="3200" i="1" dirty="0">
              <a:latin typeface="Calibri" charset="0"/>
              <a:cs typeface="Calibri" charset="0"/>
            </a:endParaRPr>
          </a:p>
        </p:txBody>
      </p:sp>
      <p:sp>
        <p:nvSpPr>
          <p:cNvPr id="7171" name="TitleBottomPlaceholder"/>
          <p:cNvSpPr>
            <a:spLocks noChangeArrowheads="1"/>
          </p:cNvSpPr>
          <p:nvPr/>
        </p:nvSpPr>
        <p:spPr bwMode="auto">
          <a:xfrm>
            <a:off x="0" y="2284413"/>
            <a:ext cx="2238375" cy="4575175"/>
          </a:xfrm>
          <a:prstGeom prst="rect">
            <a:avLst/>
          </a:prstGeom>
          <a:solidFill>
            <a:srgbClr val="0065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256" tIns="46628" rIns="93256" bIns="46628" anchor="ctr"/>
          <a:lstStyle/>
          <a:p>
            <a:endParaRPr lang="en-US"/>
          </a:p>
        </p:txBody>
      </p:sp>
      <p:sp>
        <p:nvSpPr>
          <p:cNvPr id="7172" name="TitleTopPlaceholder"/>
          <p:cNvSpPr>
            <a:spLocks noChangeArrowheads="1"/>
          </p:cNvSpPr>
          <p:nvPr/>
        </p:nvSpPr>
        <p:spPr bwMode="auto">
          <a:xfrm>
            <a:off x="0" y="0"/>
            <a:ext cx="2238375" cy="2284413"/>
          </a:xfrm>
          <a:prstGeom prst="rect">
            <a:avLst/>
          </a:prstGeom>
          <a:solidFill>
            <a:srgbClr val="91A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256" tIns="46628" rIns="93256" bIns="46628" anchor="ctr"/>
          <a:lstStyle/>
          <a:p>
            <a:endParaRPr lang="en-US"/>
          </a:p>
        </p:txBody>
      </p:sp>
      <p:sp>
        <p:nvSpPr>
          <p:cNvPr id="7173" name="Rectangle 37"/>
          <p:cNvSpPr>
            <a:spLocks noChangeArrowheads="1"/>
          </p:cNvSpPr>
          <p:nvPr/>
        </p:nvSpPr>
        <p:spPr bwMode="auto">
          <a:xfrm>
            <a:off x="0" y="0"/>
            <a:ext cx="9140825" cy="6858000"/>
          </a:xfrm>
          <a:prstGeom prst="rect">
            <a:avLst/>
          </a:prstGeom>
          <a:noFill/>
          <a:ln w="317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3256" tIns="46628" rIns="93256" bIns="46628" anchor="ctr"/>
          <a:lstStyle/>
          <a:p>
            <a:endParaRPr lang="en-US"/>
          </a:p>
        </p:txBody>
      </p:sp>
      <p:sp>
        <p:nvSpPr>
          <p:cNvPr id="7174" name="McK Date"/>
          <p:cNvSpPr txBox="1">
            <a:spLocks noChangeArrowheads="1"/>
          </p:cNvSpPr>
          <p:nvPr>
            <p:custDataLst>
              <p:tags r:id="rId2"/>
            </p:custDataLst>
          </p:nvPr>
        </p:nvSpPr>
        <p:spPr bwMode="auto">
          <a:xfrm>
            <a:off x="2749550" y="4294188"/>
            <a:ext cx="2014538"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dirty="0" smtClean="0">
                <a:latin typeface="Calibri" charset="0"/>
                <a:cs typeface="Calibri" charset="0"/>
              </a:rPr>
              <a:t>April 2014</a:t>
            </a:r>
            <a:endParaRPr lang="en-US" dirty="0">
              <a:latin typeface="Calibri" charset="0"/>
              <a:cs typeface="Calibri" charset="0"/>
            </a:endParaRPr>
          </a:p>
        </p:txBody>
      </p:sp>
      <p:sp>
        <p:nvSpPr>
          <p:cNvPr id="7175" name="McK Document type"/>
          <p:cNvSpPr txBox="1">
            <a:spLocks noChangeArrowheads="1"/>
          </p:cNvSpPr>
          <p:nvPr>
            <p:custDataLst>
              <p:tags r:id="rId3"/>
            </p:custDataLst>
          </p:nvPr>
        </p:nvSpPr>
        <p:spPr bwMode="auto">
          <a:xfrm>
            <a:off x="2693988" y="5030788"/>
            <a:ext cx="503555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400"/>
              <a:t> </a:t>
            </a:r>
          </a:p>
        </p:txBody>
      </p:sp>
      <p:pic>
        <p:nvPicPr>
          <p:cNvPr id="7176"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9550" y="3692525"/>
            <a:ext cx="201453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TextBox 1"/>
          <p:cNvSpPr txBox="1">
            <a:spLocks noChangeArrowheads="1"/>
          </p:cNvSpPr>
          <p:nvPr/>
        </p:nvSpPr>
        <p:spPr bwMode="auto">
          <a:xfrm>
            <a:off x="4167188" y="1555750"/>
            <a:ext cx="187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256" tIns="46628" rIns="93256" bIns="46628">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a:solidFill>
                  <a:schemeClr val="tx1"/>
                </a:solidFill>
                <a:latin typeface="Arial" charset="0"/>
                <a:ea typeface="ＭＳ Ｐゴシック" charset="0"/>
              </a:defRPr>
            </a:lvl9pPr>
          </a:lstStyle>
          <a:p>
            <a:pPr eaLnBrk="1" hangingPunct="1"/>
            <a:endParaRPr lang="en-US"/>
          </a:p>
        </p:txBody>
      </p:sp>
      <p:pic>
        <p:nvPicPr>
          <p:cNvPr id="7179" name="Picture 2" descr="Our team approach to cancer diagnosis, treatment plan and follow-up, ensures options tailored to your condition."/>
          <p:cNvPicPr>
            <a:picLocks noChangeAspect="1" noChangeArrowheads="1"/>
          </p:cNvPicPr>
          <p:nvPr/>
        </p:nvPicPr>
        <p:blipFill>
          <a:blip r:embed="rId7">
            <a:extLst>
              <a:ext uri="{28A0092B-C50C-407E-A947-70E740481C1C}">
                <a14:useLocalDpi xmlns:a14="http://schemas.microsoft.com/office/drawing/2010/main" val="0"/>
              </a:ext>
            </a:extLst>
          </a:blip>
          <a:srcRect l="4221" r="5020"/>
          <a:stretch>
            <a:fillRect/>
          </a:stretch>
        </p:blipFill>
        <p:spPr bwMode="auto">
          <a:xfrm>
            <a:off x="2238375" y="4970463"/>
            <a:ext cx="6902450"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29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4294967295"/>
          </p:nvPr>
        </p:nvSpPr>
        <p:spPr bwMode="auto">
          <a:xfrm>
            <a:off x="381000" y="1752600"/>
            <a:ext cx="8229600" cy="4525963"/>
          </a:xfrm>
          <a:prstGeom prst="rect">
            <a:avLst/>
          </a:prstGeom>
          <a:noFill/>
          <a:ln>
            <a:miter lim="800000"/>
            <a:headEnd/>
            <a:tailEnd/>
          </a:ln>
        </p:spPr>
        <p:txBody>
          <a:bodyPr>
            <a:prstTxWarp prst="textNoShape">
              <a:avLst/>
            </a:prstTxWarp>
          </a:bodyPr>
          <a:lstStyle/>
          <a:p>
            <a:pPr algn="ctr">
              <a:buFontTx/>
              <a:buNone/>
            </a:pPr>
            <a:endParaRPr lang="en-US" dirty="0"/>
          </a:p>
          <a:p>
            <a:pPr algn="ctr">
              <a:buFontTx/>
              <a:buNone/>
            </a:pPr>
            <a:endParaRPr lang="en-US" dirty="0"/>
          </a:p>
          <a:p>
            <a:pPr algn="ctr">
              <a:buFontTx/>
              <a:buNone/>
            </a:pPr>
            <a:endParaRPr lang="en-US" dirty="0"/>
          </a:p>
          <a:p>
            <a:pPr algn="ctr">
              <a:buFontTx/>
              <a:buNone/>
            </a:pPr>
            <a:r>
              <a:rPr lang="en-US" sz="4400" dirty="0">
                <a:latin typeface="Helvetica" charset="0"/>
              </a:rPr>
              <a:t>BUDGETS</a:t>
            </a:r>
          </a:p>
        </p:txBody>
      </p:sp>
      <p:sp>
        <p:nvSpPr>
          <p:cNvPr id="4"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38200" y="1066800"/>
            <a:ext cx="7529512" cy="5181600"/>
          </a:xfrm>
        </p:spPr>
        <p:txBody>
          <a:bodyPr/>
          <a:lstStyle/>
          <a:p>
            <a:pPr eaLnBrk="1" hangingPunct="1">
              <a:buFont typeface="Arial"/>
              <a:buChar char="•"/>
            </a:pPr>
            <a:r>
              <a:rPr lang="en-US" sz="2400" dirty="0">
                <a:latin typeface="Arial" charset="0"/>
              </a:rPr>
              <a:t>Translates resource needs to </a:t>
            </a:r>
            <a:r>
              <a:rPr lang="en-US" sz="2400" dirty="0" smtClean="0">
                <a:latin typeface="Arial" charset="0"/>
              </a:rPr>
              <a:t>dollars</a:t>
            </a:r>
          </a:p>
          <a:p>
            <a:pPr eaLnBrk="1" hangingPunct="1">
              <a:buFont typeface="Arial"/>
              <a:buChar char="•"/>
            </a:pPr>
            <a:endParaRPr lang="en-US" sz="2400" dirty="0" smtClean="0">
              <a:latin typeface="Arial" charset="0"/>
            </a:endParaRPr>
          </a:p>
          <a:p>
            <a:pPr eaLnBrk="1" hangingPunct="1">
              <a:buFont typeface="Arial"/>
              <a:buChar char="•"/>
            </a:pPr>
            <a:r>
              <a:rPr lang="en-US" sz="2400" dirty="0">
                <a:latin typeface="Arial" charset="0"/>
              </a:rPr>
              <a:t>Conforms to agency </a:t>
            </a:r>
            <a:r>
              <a:rPr lang="en-US" sz="2400" dirty="0" smtClean="0">
                <a:latin typeface="Arial" charset="0"/>
              </a:rPr>
              <a:t>guidelines</a:t>
            </a:r>
          </a:p>
          <a:p>
            <a:pPr eaLnBrk="1" hangingPunct="1">
              <a:buFont typeface="Arial"/>
              <a:buChar char="•"/>
            </a:pPr>
            <a:endParaRPr lang="en-US" sz="2400" dirty="0" smtClean="0">
              <a:latin typeface="Arial" charset="0"/>
            </a:endParaRPr>
          </a:p>
          <a:p>
            <a:pPr eaLnBrk="1" hangingPunct="1">
              <a:buFont typeface="Arial"/>
              <a:buChar char="•"/>
            </a:pPr>
            <a:r>
              <a:rPr lang="en-US" sz="2400" dirty="0" smtClean="0">
                <a:latin typeface="Arial" charset="0"/>
              </a:rPr>
              <a:t>Estimates are realistic</a:t>
            </a:r>
          </a:p>
          <a:p>
            <a:pPr eaLnBrk="1" hangingPunct="1">
              <a:buFont typeface="Arial"/>
              <a:buChar char="•"/>
            </a:pPr>
            <a:endParaRPr lang="en-US" sz="2400" dirty="0" smtClean="0">
              <a:latin typeface="Arial" charset="0"/>
            </a:endParaRPr>
          </a:p>
          <a:p>
            <a:pPr eaLnBrk="1" hangingPunct="1">
              <a:buFont typeface="Arial"/>
              <a:buChar char="•"/>
            </a:pPr>
            <a:r>
              <a:rPr lang="en-US" sz="2400" dirty="0">
                <a:latin typeface="Arial" charset="0"/>
              </a:rPr>
              <a:t>Supports the </a:t>
            </a:r>
            <a:r>
              <a:rPr lang="en-US" sz="2400" dirty="0" smtClean="0">
                <a:latin typeface="Arial" charset="0"/>
              </a:rPr>
              <a:t>program</a:t>
            </a:r>
          </a:p>
          <a:p>
            <a:pPr eaLnBrk="1" hangingPunct="1">
              <a:buFont typeface="Arial"/>
              <a:buChar char="•"/>
            </a:pPr>
            <a:endParaRPr lang="en-US" sz="2400" dirty="0" smtClean="0">
              <a:latin typeface="Arial" charset="0"/>
            </a:endParaRPr>
          </a:p>
          <a:p>
            <a:pPr eaLnBrk="1" hangingPunct="1">
              <a:buFont typeface="Arial"/>
              <a:buChar char="•"/>
            </a:pPr>
            <a:r>
              <a:rPr lang="en-US" sz="2400" dirty="0">
                <a:latin typeface="Arial" charset="0"/>
              </a:rPr>
              <a:t>Explains </a:t>
            </a:r>
            <a:r>
              <a:rPr lang="en-US" sz="2400" dirty="0" smtClean="0">
                <a:latin typeface="Arial" charset="0"/>
              </a:rPr>
              <a:t>itself</a:t>
            </a:r>
          </a:p>
          <a:p>
            <a:pPr eaLnBrk="1" hangingPunct="1">
              <a:buFont typeface="Arial"/>
              <a:buChar char="•"/>
            </a:pPr>
            <a:endParaRPr lang="en-US" sz="2400" dirty="0" smtClean="0">
              <a:latin typeface="Arial" charset="0"/>
            </a:endParaRPr>
          </a:p>
          <a:p>
            <a:pPr eaLnBrk="1" hangingPunct="1">
              <a:buFont typeface="Arial"/>
              <a:buChar char="•"/>
            </a:pPr>
            <a:r>
              <a:rPr lang="en-US" sz="2400" dirty="0">
                <a:latin typeface="Arial" charset="0"/>
              </a:rPr>
              <a:t>Plans </a:t>
            </a:r>
            <a:r>
              <a:rPr lang="en-US" sz="2400" dirty="0" smtClean="0">
                <a:latin typeface="Arial" charset="0"/>
              </a:rPr>
              <a:t>ahead</a:t>
            </a:r>
          </a:p>
          <a:p>
            <a:pPr eaLnBrk="1" hangingPunct="1">
              <a:buFont typeface="Arial"/>
              <a:buChar char="•"/>
            </a:pPr>
            <a:endParaRPr lang="en-US" sz="2400" dirty="0" smtClean="0">
              <a:latin typeface="Arial" charset="0"/>
            </a:endParaRPr>
          </a:p>
          <a:p>
            <a:pPr eaLnBrk="1" hangingPunct="1">
              <a:buFont typeface="Arial"/>
              <a:buChar char="•"/>
            </a:pPr>
            <a:r>
              <a:rPr lang="en-US" sz="2400" dirty="0">
                <a:latin typeface="Arial" charset="0"/>
              </a:rPr>
              <a:t>Identifies organizational concerns/issues</a:t>
            </a:r>
          </a:p>
        </p:txBody>
      </p:sp>
      <p:sp>
        <p:nvSpPr>
          <p:cNvPr id="4"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11</a:t>
            </a:fld>
            <a:endParaRPr lang="en-US" dirty="0"/>
          </a:p>
        </p:txBody>
      </p:sp>
      <p:sp>
        <p:nvSpPr>
          <p:cNvPr id="5" name="Title 1"/>
          <p:cNvSpPr txBox="1">
            <a:spLocks/>
          </p:cNvSpPr>
          <p:nvPr/>
        </p:nvSpPr>
        <p:spPr bwMode="auto">
          <a:xfrm>
            <a:off x="122239" y="235924"/>
            <a:ext cx="78136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2717" rtl="0" eaLnBrk="0" fontAlgn="base" latinLnBrk="0" hangingPunct="0">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mj-cs"/>
              </a:rPr>
              <a:t>Criteria of a Good Budget</a:t>
            </a:r>
            <a:endParaRPr kumimoji="0" lang="en-US" sz="24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9" y="235924"/>
            <a:ext cx="7813675" cy="369332"/>
          </a:xfrm>
        </p:spPr>
        <p:txBody>
          <a:bodyPr/>
          <a:lstStyle/>
          <a:p>
            <a:r>
              <a:rPr lang="en-US" sz="2400" dirty="0" smtClean="0"/>
              <a:t>Direct Costs</a:t>
            </a:r>
            <a:endParaRPr lang="en-US" sz="2400" dirty="0"/>
          </a:p>
        </p:txBody>
      </p:sp>
      <p:sp>
        <p:nvSpPr>
          <p:cNvPr id="5" name="Rectangle 4"/>
          <p:cNvSpPr/>
          <p:nvPr/>
        </p:nvSpPr>
        <p:spPr>
          <a:xfrm>
            <a:off x="0" y="1524000"/>
            <a:ext cx="8610600" cy="4048288"/>
          </a:xfrm>
          <a:prstGeom prst="rect">
            <a:avLst/>
          </a:prstGeom>
        </p:spPr>
        <p:txBody>
          <a:bodyPr wrap="square">
            <a:spAutoFit/>
          </a:bodyPr>
          <a:lstStyle/>
          <a:p>
            <a:pPr marL="849313" lvl="1" indent="-457200" algn="ctr" eaLnBrk="1" hangingPunct="1">
              <a:lnSpc>
                <a:spcPct val="80000"/>
              </a:lnSpc>
            </a:pPr>
            <a:r>
              <a:rPr lang="en-US" sz="2000" dirty="0" smtClean="0">
                <a:latin typeface="Arial" charset="0"/>
              </a:rPr>
              <a:t>      </a:t>
            </a:r>
            <a:r>
              <a:rPr lang="en-US" sz="3200" dirty="0" smtClean="0">
                <a:latin typeface="Arial" charset="0"/>
              </a:rPr>
              <a:t>Direct costs are those costs that can be easily identified specifically with a particular sponsored project, institutional activity, or that can be assigned to such activities relatively easily with a high degree of accuracy.  Identification with the sponsored work rather than the nature of the goods and services involved is the determining factor in distinguishing direct costs from indirect costs.</a:t>
            </a:r>
            <a:endParaRPr lang="en-US" sz="3200" dirty="0">
              <a:latin typeface="Arial" charset="0"/>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22239" y="235924"/>
            <a:ext cx="7813675" cy="369332"/>
          </a:xfrm>
        </p:spPr>
        <p:txBody>
          <a:bodyPr/>
          <a:lstStyle/>
          <a:p>
            <a:pPr eaLnBrk="1" hangingPunct="1"/>
            <a:r>
              <a:rPr lang="en-US" sz="2400" dirty="0" smtClean="0"/>
              <a:t>Direct Costs – Salary</a:t>
            </a:r>
            <a:endParaRPr lang="en-US" sz="2400" dirty="0"/>
          </a:p>
        </p:txBody>
      </p:sp>
      <mc:AlternateContent xmlns:mc="http://schemas.openxmlformats.org/markup-compatibility/2006" xmlns:a14="http://schemas.microsoft.com/office/drawing/2010/main">
        <mc:Choice Requires="a14">
          <p:sp>
            <p:nvSpPr>
              <p:cNvPr id="49155" name="Rectangle 3"/>
              <p:cNvSpPr>
                <a:spLocks noGrp="1" noChangeArrowheads="1"/>
              </p:cNvSpPr>
              <p:nvPr>
                <p:ph idx="1"/>
              </p:nvPr>
            </p:nvSpPr>
            <p:spPr bwMode="auto">
              <a:xfrm>
                <a:off x="0" y="1066800"/>
                <a:ext cx="9144000" cy="5059363"/>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Font typeface="Arial"/>
                  <a:buChar char="•"/>
                </a:pPr>
                <a:r>
                  <a:rPr lang="en-US" sz="2800" dirty="0" smtClean="0">
                    <a:latin typeface="Helvetica" charset="0"/>
                  </a:rPr>
                  <a:t>75 – 80% of Budget is Salary and Fringe Benefits</a:t>
                </a:r>
              </a:p>
              <a:p>
                <a:pPr eaLnBrk="1" hangingPunct="1">
                  <a:lnSpc>
                    <a:spcPct val="80000"/>
                  </a:lnSpc>
                  <a:buFont typeface="Arial"/>
                  <a:buChar char="•"/>
                </a:pPr>
                <a:endParaRPr lang="en-US" sz="2800" dirty="0" smtClean="0">
                  <a:latin typeface="Helvetica" charset="0"/>
                </a:endParaRPr>
              </a:p>
              <a:p>
                <a:pPr eaLnBrk="1" hangingPunct="1">
                  <a:lnSpc>
                    <a:spcPct val="80000"/>
                  </a:lnSpc>
                  <a:buFont typeface="Arial"/>
                  <a:buChar char="•"/>
                </a:pPr>
                <a:r>
                  <a:rPr lang="en-US" sz="2800" dirty="0" smtClean="0"/>
                  <a:t>Salary Cap:  Legislatively </a:t>
                </a:r>
                <a:r>
                  <a:rPr lang="en-US" sz="2800" dirty="0"/>
                  <a:t>mandated limitation of direct salary charges to an NIH grant, currently </a:t>
                </a:r>
                <a:r>
                  <a:rPr lang="en-US" sz="2800" dirty="0" smtClean="0"/>
                  <a:t>$181,500 (</a:t>
                </a:r>
                <a:r>
                  <a:rPr lang="en-US" sz="2400" dirty="0" smtClean="0">
                    <a:hlinkClick r:id="rId3"/>
                  </a:rPr>
                  <a:t>http://grants.nih.gov/grants/guide/notice-files/NOT-OD-14-043.html</a:t>
                </a:r>
                <a:r>
                  <a:rPr lang="en-US" sz="2400" dirty="0" smtClean="0"/>
                  <a:t>)</a:t>
                </a:r>
              </a:p>
              <a:p>
                <a:pPr eaLnBrk="1" hangingPunct="1">
                  <a:lnSpc>
                    <a:spcPct val="80000"/>
                  </a:lnSpc>
                  <a:buFont typeface="Arial"/>
                  <a:buChar char="•"/>
                </a:pPr>
                <a:endParaRPr lang="en-US" sz="2400" dirty="0" smtClean="0"/>
              </a:p>
              <a:p>
                <a:pPr eaLnBrk="1" hangingPunct="1">
                  <a:lnSpc>
                    <a:spcPct val="80000"/>
                  </a:lnSpc>
                  <a:buFont typeface="Arial"/>
                  <a:buChar char="•"/>
                </a:pPr>
                <a:r>
                  <a:rPr lang="en-US" sz="2400" dirty="0" smtClean="0"/>
                  <a:t>Calculation of Salary Cost:</a:t>
                </a:r>
              </a:p>
              <a:p>
                <a:pPr eaLnBrk="1" hangingPunct="1">
                  <a:lnSpc>
                    <a:spcPct val="80000"/>
                  </a:lnSpc>
                </a:pPr>
                <a:endParaRPr lang="en-US" sz="2400" dirty="0" smtClean="0"/>
              </a:p>
              <a:p>
                <a:pPr marL="0" indent="0" algn="ctr" eaLnBrk="1" hangingPunct="1">
                  <a:buFontTx/>
                  <a:buNone/>
                </a:pPr>
                <a14:m>
                  <m:oMathPara xmlns:m="http://schemas.openxmlformats.org/officeDocument/2006/math">
                    <m:oMathParaPr>
                      <m:jc m:val="center"/>
                    </m:oMathParaPr>
                    <m:oMath xmlns:m="http://schemas.openxmlformats.org/officeDocument/2006/math">
                      <m:r>
                        <m:rPr>
                          <m:sty m:val="p"/>
                        </m:rPr>
                        <a:rPr lang="en-US" sz="2400" b="0" i="0" smtClean="0">
                          <a:latin typeface="Cambria Math"/>
                        </a:rPr>
                        <m:t>Institutional</m:t>
                      </m:r>
                      <m:r>
                        <a:rPr lang="en-US" sz="2400" b="0" i="0" smtClean="0">
                          <a:latin typeface="Cambria Math"/>
                        </a:rPr>
                        <m:t> </m:t>
                      </m:r>
                      <m:r>
                        <m:rPr>
                          <m:sty m:val="p"/>
                        </m:rPr>
                        <a:rPr lang="en-US" sz="2400" b="0" i="0" smtClean="0">
                          <a:latin typeface="Cambria Math"/>
                        </a:rPr>
                        <m:t>Base</m:t>
                      </m:r>
                      <m:r>
                        <a:rPr lang="en-US" sz="2400" b="0" i="0" smtClean="0">
                          <a:latin typeface="Cambria Math"/>
                        </a:rPr>
                        <m:t> </m:t>
                      </m:r>
                      <m:r>
                        <m:rPr>
                          <m:sty m:val="p"/>
                        </m:rPr>
                        <a:rPr lang="en-US" sz="2400" b="0" i="0" smtClean="0">
                          <a:latin typeface="Cambria Math"/>
                        </a:rPr>
                        <m:t>Salary</m:t>
                      </m:r>
                      <m:r>
                        <a:rPr lang="en-US" sz="2400" b="0" i="0" smtClean="0">
                          <a:latin typeface="Cambria Math"/>
                        </a:rPr>
                        <m:t> ×</m:t>
                      </m:r>
                      <m:r>
                        <m:rPr>
                          <m:sty m:val="p"/>
                        </m:rPr>
                        <a:rPr lang="en-US" sz="2400" b="0" i="0" smtClean="0">
                          <a:latin typeface="Cambria Math"/>
                          <a:ea typeface="Cambria Math"/>
                        </a:rPr>
                        <m:t>Percent</m:t>
                      </m:r>
                      <m:r>
                        <a:rPr lang="en-US" sz="2400" b="0" i="0" smtClean="0">
                          <a:latin typeface="Cambria Math"/>
                          <a:ea typeface="Cambria Math"/>
                        </a:rPr>
                        <m:t> </m:t>
                      </m:r>
                      <m:r>
                        <m:rPr>
                          <m:sty m:val="p"/>
                        </m:rPr>
                        <a:rPr lang="en-US" sz="2400" b="0" i="0" smtClean="0">
                          <a:latin typeface="Cambria Math"/>
                          <a:ea typeface="Cambria Math"/>
                        </a:rPr>
                        <m:t>Effort</m:t>
                      </m:r>
                    </m:oMath>
                  </m:oMathPara>
                </a14:m>
                <a:endParaRPr lang="en-US" sz="2400" dirty="0" smtClean="0"/>
              </a:p>
              <a:p>
                <a:pPr marL="0" indent="0" algn="ctr" eaLnBrk="1" hangingPunct="1">
                  <a:buFontTx/>
                  <a:buNone/>
                </a:pPr>
                <a:r>
                  <a:rPr lang="en-US" sz="2400" b="1" dirty="0" smtClean="0"/>
                  <a:t>or</a:t>
                </a:r>
                <a:r>
                  <a:rPr lang="en-US" sz="2400" dirty="0" smtClean="0"/>
                  <a:t> </a:t>
                </a:r>
                <a:endParaRPr lang="en-US" sz="2400" b="0" dirty="0" smtClean="0">
                  <a:ea typeface="Cambria Math"/>
                </a:endParaRPr>
              </a:p>
              <a:p>
                <a:pPr marL="0" indent="0" algn="ctr" eaLnBrk="1" hangingPunct="1">
                  <a:buFontTx/>
                  <a:buNone/>
                </a:pPr>
                <a14:m>
                  <m:oMathPara xmlns:m="http://schemas.openxmlformats.org/officeDocument/2006/math">
                    <m:oMathParaPr>
                      <m:jc m:val="centerGroup"/>
                    </m:oMathParaPr>
                    <m:oMath xmlns:m="http://schemas.openxmlformats.org/officeDocument/2006/math">
                      <m:f>
                        <m:fPr>
                          <m:ctrlPr>
                            <a:rPr lang="en-US" sz="2400" b="0" i="1" smtClean="0">
                              <a:latin typeface="Cambria Math"/>
                              <a:ea typeface="Cambria Math"/>
                            </a:rPr>
                          </m:ctrlPr>
                        </m:fPr>
                        <m:num>
                          <m:r>
                            <m:rPr>
                              <m:sty m:val="p"/>
                            </m:rPr>
                            <a:rPr lang="en-US" sz="2400" b="0" i="0" smtClean="0">
                              <a:latin typeface="Cambria Math"/>
                              <a:ea typeface="Cambria Math"/>
                            </a:rPr>
                            <m:t>Institutional</m:t>
                          </m:r>
                          <m:r>
                            <a:rPr lang="en-US" sz="2400" b="0" i="0" smtClean="0">
                              <a:latin typeface="Cambria Math"/>
                              <a:ea typeface="Cambria Math"/>
                            </a:rPr>
                            <m:t> </m:t>
                          </m:r>
                          <m:r>
                            <m:rPr>
                              <m:sty m:val="p"/>
                            </m:rPr>
                            <a:rPr lang="en-US" sz="2400" b="0" i="0" smtClean="0">
                              <a:latin typeface="Cambria Math"/>
                              <a:ea typeface="Cambria Math"/>
                            </a:rPr>
                            <m:t>Base</m:t>
                          </m:r>
                          <m:r>
                            <a:rPr lang="en-US" sz="2400" b="0" i="0" smtClean="0">
                              <a:latin typeface="Cambria Math"/>
                              <a:ea typeface="Cambria Math"/>
                            </a:rPr>
                            <m:t> </m:t>
                          </m:r>
                          <m:r>
                            <m:rPr>
                              <m:sty m:val="p"/>
                            </m:rPr>
                            <a:rPr lang="en-US" sz="2400" b="0" i="0" smtClean="0">
                              <a:latin typeface="Cambria Math"/>
                              <a:ea typeface="Cambria Math"/>
                            </a:rPr>
                            <m:t>Salary</m:t>
                          </m:r>
                        </m:num>
                        <m:den>
                          <m:r>
                            <m:rPr>
                              <m:sty m:val="p"/>
                            </m:rPr>
                            <a:rPr lang="en-US" sz="2400" i="0">
                              <a:latin typeface="Cambria Math"/>
                              <a:ea typeface="Cambria Math"/>
                            </a:rPr>
                            <m:t>Academic</m:t>
                          </m:r>
                          <m:r>
                            <a:rPr lang="en-US" sz="2400" i="0">
                              <a:latin typeface="Cambria Math"/>
                              <a:ea typeface="Cambria Math"/>
                            </a:rPr>
                            <m:t> </m:t>
                          </m:r>
                          <m:r>
                            <m:rPr>
                              <m:sty m:val="p"/>
                            </m:rPr>
                            <a:rPr lang="en-US" sz="2400" i="0">
                              <a:latin typeface="Cambria Math"/>
                              <a:ea typeface="Cambria Math"/>
                            </a:rPr>
                            <m:t>Appointment</m:t>
                          </m:r>
                          <m:r>
                            <a:rPr lang="en-US" sz="2400" i="0">
                              <a:latin typeface="Cambria Math"/>
                              <a:ea typeface="Cambria Math"/>
                            </a:rPr>
                            <m:t> </m:t>
                          </m:r>
                          <m:d>
                            <m:dPr>
                              <m:ctrlPr>
                                <a:rPr lang="en-US" sz="2400" i="1">
                                  <a:latin typeface="Cambria Math"/>
                                  <a:ea typeface="Cambria Math"/>
                                </a:rPr>
                              </m:ctrlPr>
                            </m:dPr>
                            <m:e>
                              <m:r>
                                <m:rPr>
                                  <m:sty m:val="p"/>
                                </m:rPr>
                                <a:rPr lang="en-US" sz="2400" i="0">
                                  <a:latin typeface="Cambria Math"/>
                                  <a:ea typeface="Cambria Math"/>
                                </a:rPr>
                                <m:t>i</m:t>
                              </m:r>
                              <m:r>
                                <a:rPr lang="en-US" sz="2400" i="0">
                                  <a:latin typeface="Cambria Math"/>
                                  <a:ea typeface="Cambria Math"/>
                                </a:rPr>
                                <m:t>.</m:t>
                              </m:r>
                              <m:r>
                                <m:rPr>
                                  <m:sty m:val="p"/>
                                </m:rPr>
                                <a:rPr lang="en-US" sz="2400" i="0">
                                  <a:latin typeface="Cambria Math"/>
                                  <a:ea typeface="Cambria Math"/>
                                </a:rPr>
                                <m:t>e</m:t>
                              </m:r>
                              <m:r>
                                <a:rPr lang="en-US" sz="2400" i="0">
                                  <a:latin typeface="Cambria Math"/>
                                  <a:ea typeface="Cambria Math"/>
                                </a:rPr>
                                <m:t>. 12 </m:t>
                              </m:r>
                              <m:r>
                                <m:rPr>
                                  <m:sty m:val="p"/>
                                </m:rPr>
                                <a:rPr lang="en-US" sz="2400" i="0">
                                  <a:latin typeface="Cambria Math"/>
                                  <a:ea typeface="Cambria Math"/>
                                </a:rPr>
                                <m:t>or</m:t>
                              </m:r>
                              <m:r>
                                <a:rPr lang="en-US" sz="2400" i="0">
                                  <a:latin typeface="Cambria Math"/>
                                  <a:ea typeface="Cambria Math"/>
                                </a:rPr>
                                <m:t> 9</m:t>
                              </m:r>
                            </m:e>
                          </m:d>
                          <m:r>
                            <a:rPr lang="en-US" sz="2400" i="0">
                              <a:latin typeface="Cambria Math"/>
                              <a:ea typeface="Cambria Math"/>
                            </a:rPr>
                            <m:t>×</m:t>
                          </m:r>
                          <m:r>
                            <m:rPr>
                              <m:sty m:val="p"/>
                            </m:rPr>
                            <a:rPr lang="en-US" sz="2400" i="0">
                              <a:latin typeface="Cambria Math"/>
                              <a:ea typeface="Cambria Math"/>
                            </a:rPr>
                            <m:t>Person</m:t>
                          </m:r>
                          <m:r>
                            <a:rPr lang="en-US" sz="2400" b="0" i="0" smtClean="0">
                              <a:latin typeface="Cambria Math"/>
                              <a:ea typeface="Cambria Math"/>
                            </a:rPr>
                            <m:t> </m:t>
                          </m:r>
                          <m:r>
                            <m:rPr>
                              <m:sty m:val="p"/>
                            </m:rPr>
                            <a:rPr lang="en-US" sz="2400" i="0">
                              <a:latin typeface="Cambria Math"/>
                              <a:ea typeface="Cambria Math"/>
                            </a:rPr>
                            <m:t>Months</m:t>
                          </m:r>
                          <m:r>
                            <a:rPr lang="en-US" sz="2400" i="0">
                              <a:latin typeface="Cambria Math"/>
                              <a:ea typeface="Cambria Math"/>
                            </a:rPr>
                            <m:t> </m:t>
                          </m:r>
                          <m:r>
                            <m:rPr>
                              <m:sty m:val="p"/>
                            </m:rPr>
                            <a:rPr lang="en-US" sz="2400" i="0">
                              <a:latin typeface="Cambria Math"/>
                              <a:ea typeface="Cambria Math"/>
                            </a:rPr>
                            <m:t>of</m:t>
                          </m:r>
                          <m:r>
                            <a:rPr lang="en-US" sz="2400" i="0">
                              <a:latin typeface="Cambria Math"/>
                              <a:ea typeface="Cambria Math"/>
                            </a:rPr>
                            <m:t> </m:t>
                          </m:r>
                          <m:r>
                            <m:rPr>
                              <m:sty m:val="p"/>
                            </m:rPr>
                            <a:rPr lang="en-US" sz="2400" i="0">
                              <a:latin typeface="Cambria Math"/>
                              <a:ea typeface="Cambria Math"/>
                            </a:rPr>
                            <m:t>Effort</m:t>
                          </m:r>
                        </m:den>
                      </m:f>
                    </m:oMath>
                  </m:oMathPara>
                </a14:m>
                <a:endParaRPr lang="en-US" sz="2400" dirty="0"/>
              </a:p>
            </p:txBody>
          </p:sp>
        </mc:Choice>
        <mc:Fallback xmlns="">
          <p:sp>
            <p:nvSpPr>
              <p:cNvPr id="49155" name="Rectangle 3"/>
              <p:cNvSpPr>
                <a:spLocks noGrp="1" noRot="1" noChangeAspect="1" noMove="1" noResize="1" noEditPoints="1" noAdjustHandles="1" noChangeArrowheads="1" noChangeShapeType="1" noTextEdit="1"/>
              </p:cNvSpPr>
              <p:nvPr>
                <p:ph idx="1"/>
              </p:nvPr>
            </p:nvSpPr>
            <p:spPr bwMode="auto">
              <a:xfrm>
                <a:off x="0" y="1066800"/>
                <a:ext cx="9144000" cy="5059363"/>
              </a:xfrm>
              <a:blipFill rotWithShape="1">
                <a:blip r:embed="rId4"/>
                <a:stretch>
                  <a:fillRect l="-1133" t="-2892" r="-1667"/>
                </a:stretch>
              </a:blipFill>
              <a:ln>
                <a:miter lim="800000"/>
                <a:headEnd/>
                <a:tailEnd/>
              </a:ln>
            </p:spPr>
            <p:txBody>
              <a:bodyPr/>
              <a:lstStyle/>
              <a:p>
                <a:r>
                  <a:rPr lang="en-US">
                    <a:noFill/>
                  </a:rPr>
                  <a:t> </a:t>
                </a:r>
              </a:p>
            </p:txBody>
          </p:sp>
        </mc:Fallback>
      </mc:AlternateContent>
      <p:sp>
        <p:nvSpPr>
          <p:cNvPr id="49156" name="Rectangle 57"/>
          <p:cNvSpPr>
            <a:spLocks noChangeArrowheads="1"/>
          </p:cNvSpPr>
          <p:nvPr/>
        </p:nvSpPr>
        <p:spPr bwMode="auto">
          <a:xfrm>
            <a:off x="457200" y="762000"/>
            <a:ext cx="8229600" cy="685800"/>
          </a:xfrm>
          <a:prstGeom prst="rect">
            <a:avLst/>
          </a:prstGeom>
          <a:noFill/>
          <a:ln w="9525">
            <a:noFill/>
            <a:miter lim="800000"/>
            <a:headEnd/>
            <a:tailEnd/>
          </a:ln>
        </p:spPr>
        <p:txBody>
          <a:bodyPr>
            <a:prstTxWarp prst="textNoShape">
              <a:avLst/>
            </a:prstTxWarp>
          </a:bodyPr>
          <a:lstStyle/>
          <a:p>
            <a:pPr marL="342900" indent="-342900" algn="ctr" eaLnBrk="0" hangingPunct="0">
              <a:spcBef>
                <a:spcPct val="20000"/>
              </a:spcBef>
              <a:spcAft>
                <a:spcPct val="25000"/>
              </a:spcAft>
            </a:pPr>
            <a:endParaRPr lang="en-US" sz="2400">
              <a:latin typeface="Helvetica" charset="0"/>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122239" y="235924"/>
            <a:ext cx="7813675" cy="369332"/>
          </a:xfrm>
        </p:spPr>
        <p:txBody>
          <a:bodyPr/>
          <a:lstStyle/>
          <a:p>
            <a:r>
              <a:rPr lang="en-US" sz="2400" dirty="0" smtClean="0"/>
              <a:t>Direct Costs - Fringe </a:t>
            </a:r>
            <a:r>
              <a:rPr lang="en-US" sz="2400" dirty="0"/>
              <a:t>Benefits</a:t>
            </a:r>
          </a:p>
        </p:txBody>
      </p:sp>
      <p:sp>
        <p:nvSpPr>
          <p:cNvPr id="51204" name="Text Box 6"/>
          <p:cNvSpPr txBox="1">
            <a:spLocks noChangeArrowheads="1"/>
          </p:cNvSpPr>
          <p:nvPr/>
        </p:nvSpPr>
        <p:spPr bwMode="auto">
          <a:xfrm>
            <a:off x="3886200" y="1816966"/>
            <a:ext cx="18288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b="1" dirty="0">
                <a:cs typeface="Arial" pitchFamily="34" charset="0"/>
              </a:rPr>
              <a:t>BMC FB Rates</a:t>
            </a:r>
          </a:p>
        </p:txBody>
      </p:sp>
      <p:sp>
        <p:nvSpPr>
          <p:cNvPr id="51205" name="Text Box 7"/>
          <p:cNvSpPr txBox="1">
            <a:spLocks noChangeArrowheads="1"/>
          </p:cNvSpPr>
          <p:nvPr/>
        </p:nvSpPr>
        <p:spPr bwMode="auto">
          <a:xfrm>
            <a:off x="6324600" y="1816966"/>
            <a:ext cx="1752600" cy="369332"/>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b="1" dirty="0">
                <a:cs typeface="Arial" pitchFamily="34" charset="0"/>
              </a:rPr>
              <a:t>BU FB Rates*</a:t>
            </a:r>
          </a:p>
        </p:txBody>
      </p:sp>
      <p:sp>
        <p:nvSpPr>
          <p:cNvPr id="51206" name="Text Box 8"/>
          <p:cNvSpPr txBox="1">
            <a:spLocks noChangeArrowheads="1"/>
          </p:cNvSpPr>
          <p:nvPr/>
        </p:nvSpPr>
        <p:spPr bwMode="auto">
          <a:xfrm>
            <a:off x="800100" y="5410200"/>
            <a:ext cx="7772400" cy="366713"/>
          </a:xfrm>
          <a:prstGeom prst="rect">
            <a:avLst/>
          </a:prstGeom>
          <a:noFill/>
          <a:ln w="9525">
            <a:noFill/>
            <a:miter lim="800000"/>
            <a:headEnd/>
            <a:tailEnd/>
          </a:ln>
        </p:spPr>
        <p:txBody>
          <a:bodyPr>
            <a:prstTxWarp prst="textNoShape">
              <a:avLst/>
            </a:prstTxWarp>
            <a:spAutoFit/>
          </a:bodyPr>
          <a:lstStyle/>
          <a:p>
            <a:pPr>
              <a:spcBef>
                <a:spcPct val="50000"/>
              </a:spcBef>
            </a:pPr>
            <a:r>
              <a:rPr lang="en-US" sz="1800" b="1" dirty="0">
                <a:latin typeface="Helvetica" charset="0"/>
              </a:rPr>
              <a:t>* BU FB Rates as of 07/01/</a:t>
            </a:r>
            <a:r>
              <a:rPr lang="en-US" sz="1800" b="1" dirty="0" smtClean="0">
                <a:latin typeface="Helvetica" charset="0"/>
              </a:rPr>
              <a:t>2014; </a:t>
            </a:r>
            <a:r>
              <a:rPr lang="en-US" sz="1800" b="1" dirty="0">
                <a:latin typeface="Helvetica" charset="0"/>
              </a:rPr>
              <a:t>these are renegotiated each year</a:t>
            </a:r>
          </a:p>
        </p:txBody>
      </p:sp>
      <p:sp>
        <p:nvSpPr>
          <p:cNvPr id="7"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53623069"/>
              </p:ext>
            </p:extLst>
          </p:nvPr>
        </p:nvGraphicFramePr>
        <p:xfrm>
          <a:off x="1226293" y="2240107"/>
          <a:ext cx="7017162" cy="2743200"/>
        </p:xfrm>
        <a:graphic>
          <a:graphicData uri="http://schemas.openxmlformats.org/drawingml/2006/table">
            <a:tbl>
              <a:tblPr/>
              <a:tblGrid>
                <a:gridCol w="2339054"/>
                <a:gridCol w="2339756"/>
                <a:gridCol w="2338352"/>
              </a:tblGrid>
              <a:tr h="1328737">
                <a:tc>
                  <a:txBody>
                    <a:bodyPr/>
                    <a:lstStyle/>
                    <a:p>
                      <a:pPr marL="0" marR="0">
                        <a:spcBef>
                          <a:spcPts val="600"/>
                        </a:spcBef>
                        <a:spcAft>
                          <a:spcPts val="0"/>
                        </a:spcAft>
                      </a:pPr>
                      <a:r>
                        <a:rPr lang="en-US" sz="1800" b="1" dirty="0">
                          <a:solidFill>
                            <a:srgbClr val="000000"/>
                          </a:solidFill>
                          <a:effectLst/>
                          <a:latin typeface="Arial" pitchFamily="34" charset="0"/>
                          <a:ea typeface="Times New Roman"/>
                          <a:cs typeface="Arial" pitchFamily="34" charset="0"/>
                        </a:rPr>
                        <a:t>FB Rates - Federal </a:t>
                      </a:r>
                      <a:endParaRPr lang="en-US" sz="1800" dirty="0">
                        <a:solidFill>
                          <a:srgbClr val="000000"/>
                        </a:solidFill>
                        <a:effectLst/>
                        <a:latin typeface="Arial" pitchFamily="34" charset="0"/>
                        <a:ea typeface="Times New Roman"/>
                        <a:cs typeface="Arial" pitchFamily="34" charset="0"/>
                      </a:endParaRPr>
                    </a:p>
                    <a:p>
                      <a:pPr marL="0" marR="0">
                        <a:spcBef>
                          <a:spcPts val="0"/>
                        </a:spcBef>
                        <a:spcAft>
                          <a:spcPts val="0"/>
                        </a:spcAft>
                      </a:pPr>
                      <a:r>
                        <a:rPr lang="en-US" sz="1800" b="1" dirty="0">
                          <a:solidFill>
                            <a:srgbClr val="000000"/>
                          </a:solidFill>
                          <a:effectLst/>
                          <a:latin typeface="Arial" pitchFamily="34" charset="0"/>
                          <a:ea typeface="Times New Roman"/>
                          <a:cs typeface="Arial" pitchFamily="34" charset="0"/>
                        </a:rPr>
                        <a:t> </a:t>
                      </a:r>
                      <a:endParaRPr lang="en-US" sz="1800" dirty="0">
                        <a:solidFill>
                          <a:srgbClr val="000000"/>
                        </a:solidFill>
                        <a:effectLst/>
                        <a:latin typeface="Arial" pitchFamily="34" charset="0"/>
                        <a:ea typeface="Times New Roman"/>
                        <a:cs typeface="Arial" pitchFamily="34" charset="0"/>
                      </a:endParaRPr>
                    </a:p>
                    <a:p>
                      <a:pPr marL="0" marR="0">
                        <a:spcBef>
                          <a:spcPts val="0"/>
                        </a:spcBef>
                        <a:spcAft>
                          <a:spcPts val="0"/>
                        </a:spcAft>
                      </a:pPr>
                      <a:r>
                        <a:rPr lang="en-US" sz="1800" b="1" dirty="0">
                          <a:solidFill>
                            <a:srgbClr val="000000"/>
                          </a:solidFill>
                          <a:effectLst/>
                          <a:latin typeface="Arial" pitchFamily="34" charset="0"/>
                          <a:ea typeface="Times New Roman"/>
                          <a:cs typeface="Arial" pitchFamily="34" charset="0"/>
                        </a:rPr>
                        <a:t> </a:t>
                      </a:r>
                      <a:endParaRPr lang="en-US" sz="1800" dirty="0">
                        <a:solidFill>
                          <a:srgbClr val="000000"/>
                        </a:solidFill>
                        <a:effectLst/>
                        <a:latin typeface="Arial" pitchFamily="34" charset="0"/>
                        <a:ea typeface="Times New Roman"/>
                        <a:cs typeface="Arial" pitchFamily="34" charset="0"/>
                      </a:endParaRP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600"/>
                        </a:spcBef>
                        <a:spcAft>
                          <a:spcPts val="0"/>
                        </a:spcAft>
                      </a:pPr>
                      <a:r>
                        <a:rPr lang="en-US" sz="1800" b="1" dirty="0">
                          <a:solidFill>
                            <a:srgbClr val="000000"/>
                          </a:solidFill>
                          <a:effectLst/>
                          <a:latin typeface="Arial" pitchFamily="34" charset="0"/>
                          <a:ea typeface="Times New Roman"/>
                          <a:cs typeface="Arial" pitchFamily="34" charset="0"/>
                        </a:rPr>
                        <a:t>10/01/12 31.2% BMC Staff</a:t>
                      </a:r>
                      <a:endParaRPr lang="en-US" sz="1800" dirty="0">
                        <a:solidFill>
                          <a:srgbClr val="000000"/>
                        </a:solidFill>
                        <a:effectLst/>
                        <a:latin typeface="Arial" pitchFamily="34" charset="0"/>
                        <a:ea typeface="Times New Roman"/>
                        <a:cs typeface="Arial" pitchFamily="34" charset="0"/>
                      </a:endParaRPr>
                    </a:p>
                    <a:p>
                      <a:pPr marL="0" marR="0">
                        <a:spcBef>
                          <a:spcPts val="600"/>
                        </a:spcBef>
                        <a:spcAft>
                          <a:spcPts val="0"/>
                        </a:spcAft>
                      </a:pPr>
                      <a:r>
                        <a:rPr lang="en-US" sz="1800" dirty="0">
                          <a:solidFill>
                            <a:srgbClr val="000000"/>
                          </a:solidFill>
                          <a:effectLst/>
                          <a:latin typeface="Arial" pitchFamily="34" charset="0"/>
                          <a:ea typeface="Times New Roman"/>
                          <a:cs typeface="Arial" pitchFamily="34" charset="0"/>
                        </a:rPr>
                        <a:t> </a:t>
                      </a:r>
                    </a:p>
                    <a:p>
                      <a:pPr marL="0" marR="0">
                        <a:spcBef>
                          <a:spcPts val="600"/>
                        </a:spcBef>
                        <a:spcAft>
                          <a:spcPts val="0"/>
                        </a:spcAft>
                      </a:pPr>
                      <a:r>
                        <a:rPr lang="en-US" sz="1800" dirty="0">
                          <a:solidFill>
                            <a:srgbClr val="000000"/>
                          </a:solidFill>
                          <a:effectLst/>
                          <a:latin typeface="Arial" pitchFamily="34" charset="0"/>
                          <a:ea typeface="Times New Roman"/>
                          <a:cs typeface="Arial" pitchFamily="34" charset="0"/>
                        </a:rPr>
                        <a:t> </a:t>
                      </a: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27.6% Professional</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24.9% Support Staff</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N/A Consultant</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9.5% Graduate Students</a:t>
                      </a: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328738">
                <a:tc>
                  <a:txBody>
                    <a:bodyPr/>
                    <a:lstStyle/>
                    <a:p>
                      <a:pPr marL="0" marR="0">
                        <a:spcBef>
                          <a:spcPts val="600"/>
                        </a:spcBef>
                        <a:spcAft>
                          <a:spcPts val="0"/>
                        </a:spcAft>
                      </a:pPr>
                      <a:r>
                        <a:rPr lang="en-US" sz="1800" b="1">
                          <a:solidFill>
                            <a:srgbClr val="000000"/>
                          </a:solidFill>
                          <a:effectLst/>
                          <a:latin typeface="Arial" pitchFamily="34" charset="0"/>
                          <a:ea typeface="Times New Roman"/>
                          <a:cs typeface="Arial" pitchFamily="34" charset="0"/>
                        </a:rPr>
                        <a:t>Non-Federal FB Rates </a:t>
                      </a:r>
                      <a:endParaRPr lang="en-US" sz="1800">
                        <a:solidFill>
                          <a:srgbClr val="000000"/>
                        </a:solidFill>
                        <a:effectLst/>
                        <a:latin typeface="Arial" pitchFamily="34" charset="0"/>
                        <a:ea typeface="Times New Roman"/>
                        <a:cs typeface="Arial" pitchFamily="34" charset="0"/>
                      </a:endParaRP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0"/>
                        </a:spcAft>
                      </a:pPr>
                      <a:r>
                        <a:rPr lang="en-US" sz="1800" b="1" dirty="0">
                          <a:solidFill>
                            <a:srgbClr val="000000"/>
                          </a:solidFill>
                          <a:effectLst/>
                          <a:latin typeface="Arial" pitchFamily="34" charset="0"/>
                          <a:ea typeface="Times New Roman"/>
                          <a:cs typeface="Arial" pitchFamily="34" charset="0"/>
                        </a:rPr>
                        <a:t>10/01/12 31.2% BMC Staff</a:t>
                      </a:r>
                      <a:endParaRPr lang="en-US" sz="1800" dirty="0">
                        <a:solidFill>
                          <a:srgbClr val="000000"/>
                        </a:solidFill>
                        <a:effectLst/>
                        <a:latin typeface="Arial" pitchFamily="34" charset="0"/>
                        <a:ea typeface="Times New Roman"/>
                        <a:cs typeface="Arial" pitchFamily="34" charset="0"/>
                      </a:endParaRP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29.2% Professional</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26.5% Support Staff</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N/A Consultant</a:t>
                      </a:r>
                    </a:p>
                    <a:p>
                      <a:pPr marL="0" marR="0">
                        <a:spcBef>
                          <a:spcPts val="0"/>
                        </a:spcBef>
                        <a:spcAft>
                          <a:spcPts val="0"/>
                        </a:spcAft>
                      </a:pPr>
                      <a:r>
                        <a:rPr lang="en-US" sz="1800" dirty="0">
                          <a:solidFill>
                            <a:srgbClr val="000000"/>
                          </a:solidFill>
                          <a:effectLst/>
                          <a:latin typeface="Arial" pitchFamily="34" charset="0"/>
                          <a:ea typeface="Times New Roman"/>
                          <a:cs typeface="Arial" pitchFamily="34" charset="0"/>
                        </a:rPr>
                        <a:t>9.5% Graduate Students</a:t>
                      </a:r>
                    </a:p>
                  </a:txBody>
                  <a:tcPr marL="51045" marR="5104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22239" y="235924"/>
            <a:ext cx="7813675" cy="369332"/>
          </a:xfrm>
        </p:spPr>
        <p:txBody>
          <a:bodyPr/>
          <a:lstStyle/>
          <a:p>
            <a:pPr eaLnBrk="1" hangingPunct="1"/>
            <a:r>
              <a:rPr lang="en-US" sz="2400" dirty="0"/>
              <a:t>Direct </a:t>
            </a:r>
            <a:r>
              <a:rPr lang="en-US" sz="2400" dirty="0" smtClean="0"/>
              <a:t>Cost Budget Categories</a:t>
            </a:r>
            <a:endParaRPr lang="en-US" sz="2400" dirty="0"/>
          </a:p>
        </p:txBody>
      </p:sp>
      <p:sp>
        <p:nvSpPr>
          <p:cNvPr id="52227" name="Rectangle 3"/>
          <p:cNvSpPr>
            <a:spLocks noGrp="1" noChangeArrowheads="1"/>
          </p:cNvSpPr>
          <p:nvPr>
            <p:ph idx="1"/>
          </p:nvPr>
        </p:nvSpPr>
        <p:spPr bwMode="auto">
          <a:xfrm>
            <a:off x="381000" y="1219200"/>
            <a:ext cx="8305800" cy="5181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1800" b="1" dirty="0">
                <a:latin typeface="Arial" pitchFamily="34" charset="0"/>
                <a:cs typeface="Arial" pitchFamily="34" charset="0"/>
              </a:rPr>
              <a:t>Consultants</a:t>
            </a:r>
          </a:p>
          <a:p>
            <a:pPr lvl="1" eaLnBrk="1" hangingPunct="1">
              <a:lnSpc>
                <a:spcPct val="80000"/>
              </a:lnSpc>
              <a:buFont typeface="Arial"/>
              <a:buChar char="•"/>
            </a:pPr>
            <a:r>
              <a:rPr lang="en-US" sz="1600" dirty="0">
                <a:latin typeface="Arial" pitchFamily="34" charset="0"/>
                <a:cs typeface="Arial" pitchFamily="34" charset="0"/>
              </a:rPr>
              <a:t>BU and BMC employees can not be classified as “consultants” on a BMC grant proposal – if BU employee, they can either be part of a subcontract (primarily working in BU space), or they can be listed in the Salary/FB budget category (primarily working in BMC space).</a:t>
            </a:r>
          </a:p>
          <a:p>
            <a:pPr lvl="1" eaLnBrk="1" hangingPunct="1">
              <a:lnSpc>
                <a:spcPct val="80000"/>
              </a:lnSpc>
            </a:pPr>
            <a:endParaRPr lang="en-US" sz="1600" dirty="0">
              <a:latin typeface="Arial" pitchFamily="34" charset="0"/>
              <a:cs typeface="Arial" pitchFamily="34" charset="0"/>
            </a:endParaRPr>
          </a:p>
          <a:p>
            <a:pPr eaLnBrk="1" hangingPunct="1">
              <a:lnSpc>
                <a:spcPct val="80000"/>
              </a:lnSpc>
            </a:pPr>
            <a:r>
              <a:rPr lang="en-US" sz="1800" b="1" dirty="0">
                <a:latin typeface="Arial" pitchFamily="34" charset="0"/>
                <a:cs typeface="Arial" pitchFamily="34" charset="0"/>
              </a:rPr>
              <a:t>Capital Equipment</a:t>
            </a:r>
          </a:p>
          <a:p>
            <a:pPr lvl="1" eaLnBrk="1" hangingPunct="1">
              <a:lnSpc>
                <a:spcPct val="80000"/>
              </a:lnSpc>
              <a:buFont typeface="Arial"/>
              <a:buChar char="•"/>
            </a:pPr>
            <a:r>
              <a:rPr lang="en-US" sz="1600" dirty="0">
                <a:latin typeface="Arial" pitchFamily="34" charset="0"/>
                <a:cs typeface="Arial" pitchFamily="34" charset="0"/>
              </a:rPr>
              <a:t>Greater than $5,000 in acquisition cost (capitalization threshold)</a:t>
            </a:r>
          </a:p>
          <a:p>
            <a:pPr lvl="1" eaLnBrk="1" hangingPunct="1">
              <a:lnSpc>
                <a:spcPct val="80000"/>
              </a:lnSpc>
              <a:buFont typeface="Arial"/>
              <a:buChar char="•"/>
            </a:pPr>
            <a:r>
              <a:rPr lang="en-US" sz="1600" dirty="0">
                <a:latin typeface="Arial" pitchFamily="34" charset="0"/>
                <a:cs typeface="Arial" pitchFamily="34" charset="0"/>
              </a:rPr>
              <a:t>Sponsor often requires quote from equipment vendor</a:t>
            </a:r>
          </a:p>
          <a:p>
            <a:pPr eaLnBrk="1" hangingPunct="1">
              <a:lnSpc>
                <a:spcPct val="80000"/>
              </a:lnSpc>
            </a:pPr>
            <a:endParaRPr lang="en-US" sz="1600" dirty="0">
              <a:latin typeface="Arial" pitchFamily="34" charset="0"/>
              <a:cs typeface="Arial" pitchFamily="34" charset="0"/>
            </a:endParaRPr>
          </a:p>
          <a:p>
            <a:pPr eaLnBrk="1" hangingPunct="1">
              <a:lnSpc>
                <a:spcPct val="80000"/>
              </a:lnSpc>
            </a:pPr>
            <a:r>
              <a:rPr lang="en-US" sz="1800" b="1" dirty="0">
                <a:latin typeface="Arial" pitchFamily="34" charset="0"/>
                <a:cs typeface="Arial" pitchFamily="34" charset="0"/>
              </a:rPr>
              <a:t>Travel</a:t>
            </a:r>
          </a:p>
          <a:p>
            <a:pPr lvl="1" eaLnBrk="1" hangingPunct="1">
              <a:lnSpc>
                <a:spcPct val="80000"/>
              </a:lnSpc>
              <a:buFont typeface="Arial"/>
              <a:buChar char="•"/>
            </a:pPr>
            <a:r>
              <a:rPr lang="en-US" sz="1600" dirty="0">
                <a:latin typeface="Arial" pitchFamily="34" charset="0"/>
                <a:cs typeface="Arial" pitchFamily="34" charset="0"/>
              </a:rPr>
              <a:t>Information about per diem costs for travel (car mileage on a federal grant can be found </a:t>
            </a:r>
            <a:r>
              <a:rPr lang="en-US" sz="1600" dirty="0">
                <a:latin typeface="Arial" pitchFamily="34" charset="0"/>
                <a:cs typeface="Arial" pitchFamily="34" charset="0"/>
                <a:hlinkClick r:id="rId3"/>
              </a:rPr>
              <a:t>at:http://www.gsa.gov/portal/content/100715</a:t>
            </a:r>
            <a:r>
              <a:rPr lang="en-US" sz="1600" dirty="0">
                <a:latin typeface="Arial" pitchFamily="34" charset="0"/>
                <a:cs typeface="Arial" pitchFamily="34" charset="0"/>
              </a:rPr>
              <a:t>; and </a:t>
            </a:r>
            <a:r>
              <a:rPr lang="en-US" sz="1600" dirty="0">
                <a:latin typeface="Arial" pitchFamily="34" charset="0"/>
                <a:cs typeface="Arial" pitchFamily="34" charset="0"/>
                <a:hlinkClick r:id="rId4"/>
              </a:rPr>
              <a:t>http://internal.bmc.org/grants/policies_post/BMC-grants_travel.doc</a:t>
            </a:r>
            <a:endParaRPr lang="en-US" sz="1600" dirty="0">
              <a:latin typeface="Arial" pitchFamily="34" charset="0"/>
              <a:cs typeface="Arial" pitchFamily="34" charset="0"/>
            </a:endParaRPr>
          </a:p>
          <a:p>
            <a:pPr eaLnBrk="1" hangingPunct="1">
              <a:lnSpc>
                <a:spcPct val="80000"/>
              </a:lnSpc>
              <a:buFontTx/>
              <a:buNone/>
            </a:pPr>
            <a:endParaRPr lang="en-US" sz="1800" dirty="0">
              <a:latin typeface="Arial" pitchFamily="34" charset="0"/>
              <a:cs typeface="Arial" pitchFamily="34" charset="0"/>
            </a:endParaRPr>
          </a:p>
          <a:p>
            <a:pPr eaLnBrk="1" hangingPunct="1">
              <a:lnSpc>
                <a:spcPct val="80000"/>
              </a:lnSpc>
            </a:pPr>
            <a:r>
              <a:rPr lang="en-US" sz="1800" b="1" dirty="0">
                <a:latin typeface="Arial" pitchFamily="34" charset="0"/>
                <a:cs typeface="Arial" pitchFamily="34" charset="0"/>
              </a:rPr>
              <a:t>Animal</a:t>
            </a:r>
          </a:p>
          <a:p>
            <a:pPr lvl="1" eaLnBrk="1" hangingPunct="1">
              <a:lnSpc>
                <a:spcPct val="80000"/>
              </a:lnSpc>
              <a:buFont typeface="Arial"/>
              <a:buChar char="•"/>
            </a:pPr>
            <a:r>
              <a:rPr lang="en-US" sz="1600" dirty="0">
                <a:latin typeface="Arial" pitchFamily="34" charset="0"/>
                <a:cs typeface="Arial" pitchFamily="34" charset="0"/>
              </a:rPr>
              <a:t>Per diem costs for animals, and purchasing costs for different species can be found </a:t>
            </a:r>
            <a:r>
              <a:rPr lang="en-US" sz="1600" dirty="0">
                <a:latin typeface="Arial" pitchFamily="34" charset="0"/>
                <a:cs typeface="Arial" pitchFamily="34" charset="0"/>
                <a:hlinkClick r:id="rId5"/>
              </a:rPr>
              <a:t>at:http://www.bu.edu/animalcare/services/per-diem-rates</a:t>
            </a:r>
            <a:r>
              <a:rPr lang="en-US" sz="1600" dirty="0">
                <a:latin typeface="Arial" pitchFamily="34" charset="0"/>
                <a:cs typeface="Arial" pitchFamily="34" charset="0"/>
              </a:rPr>
              <a:t>/ and </a:t>
            </a:r>
            <a:r>
              <a:rPr lang="en-US" sz="1600" dirty="0">
                <a:latin typeface="Arial" pitchFamily="34" charset="0"/>
                <a:cs typeface="Arial" pitchFamily="34" charset="0"/>
                <a:hlinkClick r:id="rId6"/>
              </a:rPr>
              <a:t>http://www.bu.edu/animalcare/services/animal-ordering/</a:t>
            </a:r>
            <a:endParaRPr lang="en-US" sz="1600" dirty="0">
              <a:latin typeface="Arial" pitchFamily="34" charset="0"/>
              <a:cs typeface="Arial" pitchFamily="34" charset="0"/>
            </a:endParaRPr>
          </a:p>
          <a:p>
            <a:pPr lvl="1" eaLnBrk="1" hangingPunct="1">
              <a:lnSpc>
                <a:spcPct val="80000"/>
              </a:lnSpc>
              <a:buFontTx/>
              <a:buNone/>
            </a:pPr>
            <a:endParaRPr lang="en-US" sz="1600" dirty="0">
              <a:latin typeface="Arial" pitchFamily="34" charset="0"/>
              <a:cs typeface="Arial" pitchFamily="34" charset="0"/>
            </a:endParaRPr>
          </a:p>
          <a:p>
            <a:pPr eaLnBrk="1" hangingPunct="1">
              <a:lnSpc>
                <a:spcPct val="80000"/>
              </a:lnSpc>
            </a:pPr>
            <a:r>
              <a:rPr lang="en-US" sz="1800" b="1" dirty="0">
                <a:latin typeface="Arial" pitchFamily="34" charset="0"/>
                <a:cs typeface="Arial" pitchFamily="34" charset="0"/>
              </a:rPr>
              <a:t>Patient Care Costs</a:t>
            </a:r>
          </a:p>
          <a:p>
            <a:pPr lvl="1" eaLnBrk="1" hangingPunct="1">
              <a:lnSpc>
                <a:spcPct val="80000"/>
              </a:lnSpc>
              <a:buFont typeface="Arial"/>
              <a:buChar char="•"/>
            </a:pPr>
            <a:r>
              <a:rPr lang="en-US" sz="1600" dirty="0">
                <a:latin typeface="Arial" pitchFamily="34" charset="0"/>
                <a:cs typeface="Arial" pitchFamily="34" charset="0"/>
              </a:rPr>
              <a:t>Pharmacy (Investigational Drug Service or IDS) and Inpatient/Outpatient Service </a:t>
            </a:r>
            <a:r>
              <a:rPr lang="en-US" sz="1600" dirty="0">
                <a:latin typeface="Arial" pitchFamily="34" charset="0"/>
                <a:cs typeface="Arial" pitchFamily="34" charset="0"/>
                <a:hlinkClick r:id="rId7"/>
              </a:rPr>
              <a:t>chargeshttp://internal.bmc.org/grants/ClinicalTrials.html</a:t>
            </a:r>
            <a:endParaRPr lang="en-US" sz="1600" dirty="0">
              <a:latin typeface="Arial" pitchFamily="34" charset="0"/>
              <a:cs typeface="Arial" pitchFamily="34" charset="0"/>
            </a:endParaRPr>
          </a:p>
          <a:p>
            <a:pPr eaLnBrk="1" hangingPunct="1">
              <a:lnSpc>
                <a:spcPct val="80000"/>
              </a:lnSpc>
            </a:pPr>
            <a:endParaRPr lang="en-US" sz="1600" dirty="0">
              <a:latin typeface="Helvetica" charset="0"/>
            </a:endParaRPr>
          </a:p>
        </p:txBody>
      </p:sp>
      <p:sp>
        <p:nvSpPr>
          <p:cNvPr id="5"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04800" y="990600"/>
            <a:ext cx="8839200" cy="3200400"/>
          </a:xfrm>
        </p:spPr>
        <p:txBody>
          <a:bodyPr/>
          <a:lstStyle/>
          <a:p>
            <a:pPr eaLnBrk="1" hangingPunct="1">
              <a:lnSpc>
                <a:spcPct val="90000"/>
              </a:lnSpc>
              <a:buFontTx/>
              <a:buNone/>
            </a:pPr>
            <a:r>
              <a:rPr lang="en-US" sz="2000" b="1" u="sng" dirty="0">
                <a:latin typeface="Arial" charset="0"/>
              </a:rPr>
              <a:t>Subcontractors vs. Consultants</a:t>
            </a:r>
          </a:p>
          <a:p>
            <a:pPr algn="ctr" eaLnBrk="1" hangingPunct="1">
              <a:lnSpc>
                <a:spcPct val="90000"/>
              </a:lnSpc>
              <a:buFontTx/>
              <a:buNone/>
            </a:pPr>
            <a:endParaRPr lang="en-US" sz="2400" dirty="0">
              <a:latin typeface="Arial" charset="0"/>
            </a:endParaRPr>
          </a:p>
          <a:p>
            <a:pPr eaLnBrk="1" hangingPunct="1">
              <a:lnSpc>
                <a:spcPct val="90000"/>
              </a:lnSpc>
              <a:buFont typeface="Arial"/>
              <a:buChar char="•"/>
            </a:pPr>
            <a:r>
              <a:rPr lang="en-US" sz="2000" dirty="0">
                <a:latin typeface="Arial" charset="0"/>
              </a:rPr>
              <a:t>Subcontractor – A third-party organization that conducts </a:t>
            </a:r>
            <a:r>
              <a:rPr lang="en-US" sz="2000" dirty="0" smtClean="0">
                <a:latin typeface="Arial" charset="0"/>
              </a:rPr>
              <a:t>a significant </a:t>
            </a:r>
            <a:r>
              <a:rPr lang="en-US" sz="2000" dirty="0">
                <a:latin typeface="Arial" charset="0"/>
              </a:rPr>
              <a:t>part of the research, assists in </a:t>
            </a:r>
            <a:r>
              <a:rPr lang="en-US" sz="2000" dirty="0" smtClean="0">
                <a:latin typeface="Arial" charset="0"/>
              </a:rPr>
              <a:t>making programmatic </a:t>
            </a:r>
            <a:r>
              <a:rPr lang="en-US" sz="2000" dirty="0">
                <a:latin typeface="Arial" charset="0"/>
              </a:rPr>
              <a:t>decisions, and has deliverables to the final</a:t>
            </a:r>
            <a:r>
              <a:rPr lang="en-US" sz="2000" dirty="0" smtClean="0">
                <a:latin typeface="Arial" charset="0"/>
              </a:rPr>
              <a:t> product</a:t>
            </a:r>
            <a:r>
              <a:rPr lang="en-US" sz="2000" dirty="0">
                <a:latin typeface="Arial" charset="0"/>
              </a:rPr>
              <a:t>.</a:t>
            </a:r>
          </a:p>
          <a:p>
            <a:pPr eaLnBrk="1" hangingPunct="1">
              <a:lnSpc>
                <a:spcPct val="90000"/>
              </a:lnSpc>
              <a:buFont typeface="Arial"/>
              <a:buChar char="•"/>
            </a:pPr>
            <a:endParaRPr lang="en-US" sz="2000" dirty="0">
              <a:latin typeface="Arial" charset="0"/>
            </a:endParaRPr>
          </a:p>
          <a:p>
            <a:pPr eaLnBrk="1" hangingPunct="1">
              <a:lnSpc>
                <a:spcPct val="90000"/>
              </a:lnSpc>
              <a:buFont typeface="Arial"/>
              <a:buChar char="•"/>
            </a:pPr>
            <a:r>
              <a:rPr lang="en-US" sz="2000" dirty="0">
                <a:latin typeface="Arial" charset="0"/>
              </a:rPr>
              <a:t>Consultant* – An individual who lends specific technical</a:t>
            </a:r>
            <a:r>
              <a:rPr lang="en-US" sz="2000" dirty="0" smtClean="0">
                <a:latin typeface="Arial" charset="0"/>
              </a:rPr>
              <a:t> expertise </a:t>
            </a:r>
            <a:r>
              <a:rPr lang="en-US" sz="2000" dirty="0">
                <a:latin typeface="Arial" charset="0"/>
              </a:rPr>
              <a:t>and whose relationship with the project is of</a:t>
            </a:r>
            <a:r>
              <a:rPr lang="en-US" sz="2000" dirty="0" smtClean="0">
                <a:latin typeface="Arial" charset="0"/>
              </a:rPr>
              <a:t> limited </a:t>
            </a:r>
            <a:r>
              <a:rPr lang="en-US" sz="2000" dirty="0">
                <a:latin typeface="Arial" charset="0"/>
              </a:rPr>
              <a:t>duration and scope.</a:t>
            </a:r>
          </a:p>
          <a:p>
            <a:pPr eaLnBrk="1" hangingPunct="1">
              <a:lnSpc>
                <a:spcPct val="90000"/>
              </a:lnSpc>
              <a:buFontTx/>
              <a:buNone/>
            </a:pPr>
            <a:endParaRPr lang="en-US" sz="2000" dirty="0">
              <a:latin typeface="Arial" charset="0"/>
            </a:endParaRPr>
          </a:p>
          <a:p>
            <a:pPr eaLnBrk="1" hangingPunct="1">
              <a:lnSpc>
                <a:spcPct val="90000"/>
              </a:lnSpc>
              <a:buFontTx/>
              <a:buNone/>
            </a:pPr>
            <a:r>
              <a:rPr lang="en-US" sz="2000" dirty="0">
                <a:latin typeface="Arial" charset="0"/>
              </a:rPr>
              <a:t>* BMC employees can never be budgeted as consultants</a:t>
            </a:r>
          </a:p>
        </p:txBody>
      </p:sp>
      <p:sp>
        <p:nvSpPr>
          <p:cNvPr id="4" name="Rectangle 2"/>
          <p:cNvSpPr txBox="1">
            <a:spLocks noChangeArrowheads="1"/>
          </p:cNvSpPr>
          <p:nvPr/>
        </p:nvSpPr>
        <p:spPr bwMode="auto">
          <a:xfrm>
            <a:off x="122239" y="235924"/>
            <a:ext cx="78136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2717"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mj-cs"/>
              </a:rPr>
              <a:t>Direct Cost – Subcontractors</a:t>
            </a:r>
            <a:endParaRPr kumimoji="0" 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5" name="Rectangle 3"/>
          <p:cNvSpPr txBox="1">
            <a:spLocks noChangeArrowheads="1"/>
          </p:cNvSpPr>
          <p:nvPr/>
        </p:nvSpPr>
        <p:spPr bwMode="auto">
          <a:xfrm>
            <a:off x="228600" y="4114800"/>
            <a:ext cx="86106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90000"/>
              </a:lnSpc>
              <a:spcBef>
                <a:spcPct val="20000"/>
              </a:spcBef>
              <a:spcAft>
                <a:spcPct val="0"/>
              </a:spcAft>
              <a:buClr>
                <a:srgbClr val="0BD0D9"/>
              </a:buClr>
              <a:buSzPct val="95000"/>
              <a:buFontTx/>
              <a:buNone/>
              <a:tabLst/>
              <a:defRPr/>
            </a:pPr>
            <a:r>
              <a:rPr kumimoji="0" lang="en-US" sz="2000" b="1" i="0" u="sng" strike="noStrike" kern="1200" cap="none" spc="0" normalizeH="0" baseline="0" noProof="0" dirty="0" smtClean="0">
                <a:ln>
                  <a:noFill/>
                </a:ln>
                <a:solidFill>
                  <a:schemeClr val="tx1"/>
                </a:solidFill>
                <a:effectLst/>
                <a:uLnTx/>
                <a:uFillTx/>
                <a:latin typeface="Arial" charset="0"/>
                <a:ea typeface="+mn-ea"/>
                <a:cs typeface="+mn-cs"/>
              </a:rPr>
              <a:t>Budget Considerations</a:t>
            </a:r>
          </a:p>
          <a:p>
            <a:pPr marL="273050" marR="0" lvl="0" indent="-273050" algn="l" defTabSz="914400" rtl="0" eaLnBrk="1" fontAlgn="base" latinLnBrk="0" hangingPunct="1">
              <a:lnSpc>
                <a:spcPct val="90000"/>
              </a:lnSpc>
              <a:spcBef>
                <a:spcPct val="20000"/>
              </a:spcBef>
              <a:spcAft>
                <a:spcPct val="0"/>
              </a:spcAft>
              <a:buClr>
                <a:srgbClr val="0BD0D9"/>
              </a:buClr>
              <a:buSzPct val="95000"/>
              <a:buFontTx/>
              <a:buNone/>
              <a:tabLst/>
              <a:defRPr/>
            </a:pPr>
            <a:endParaRPr kumimoji="0" lang="en-US" sz="1600" b="0" i="0" u="none" strike="noStrike" kern="1200" cap="none" spc="0" normalizeH="0" baseline="0" noProof="0" dirty="0" smtClean="0">
              <a:ln>
                <a:noFill/>
              </a:ln>
              <a:solidFill>
                <a:schemeClr val="tx1"/>
              </a:solidFill>
              <a:effectLst/>
              <a:uLnTx/>
              <a:uFillTx/>
              <a:latin typeface="Arial" charset="0"/>
              <a:ea typeface="+mn-ea"/>
              <a:cs typeface="+mn-cs"/>
            </a:endParaRPr>
          </a:p>
          <a:p>
            <a:pPr marL="273050" marR="0" lvl="0" indent="-273050" algn="l" defTabSz="914400" rtl="0" eaLnBrk="1" fontAlgn="base" latinLnBrk="0" hangingPunct="1">
              <a:lnSpc>
                <a:spcPct val="90000"/>
              </a:lnSpc>
              <a:spcBef>
                <a:spcPct val="20000"/>
              </a:spcBef>
              <a:spcAft>
                <a:spcPct val="0"/>
              </a:spcAft>
              <a:buClr>
                <a:schemeClr val="tx2"/>
              </a:buClr>
              <a:buSzPct val="95000"/>
              <a:buFont typeface="Arial"/>
              <a:buChar char="•"/>
              <a:tabLst/>
              <a:defRPr/>
            </a:pPr>
            <a:r>
              <a:rPr kumimoji="0" lang="en-US" sz="2000" b="0" i="0" u="none" strike="noStrike" kern="1200" cap="none" spc="0" normalizeH="0" baseline="0" noProof="0" dirty="0" smtClean="0">
                <a:ln>
                  <a:noFill/>
                </a:ln>
                <a:solidFill>
                  <a:schemeClr val="tx1"/>
                </a:solidFill>
                <a:effectLst/>
                <a:uLnTx/>
                <a:uFillTx/>
                <a:latin typeface="Arial" charset="0"/>
                <a:ea typeface="+mn-ea"/>
                <a:cs typeface="+mn-cs"/>
              </a:rPr>
              <a:t>On subcontracts, only the first $25,000</a:t>
            </a:r>
            <a:r>
              <a:rPr kumimoji="0" lang="en-US" sz="2000" b="0" i="0" u="none" strike="noStrike" kern="1200" cap="none" spc="0" normalizeH="0" noProof="0" dirty="0" smtClean="0">
                <a:ln>
                  <a:noFill/>
                </a:ln>
                <a:solidFill>
                  <a:schemeClr val="tx1"/>
                </a:solidFill>
                <a:effectLst/>
                <a:uLnTx/>
                <a:uFillTx/>
                <a:latin typeface="Arial" charset="0"/>
                <a:ea typeface="+mn-ea"/>
                <a:cs typeface="+mn-cs"/>
              </a:rPr>
              <a:t> </a:t>
            </a:r>
            <a:r>
              <a:rPr kumimoji="0" lang="en-US" sz="2000" b="0" i="0" u="none" strike="noStrike" kern="1200" cap="none" spc="0" normalizeH="0" baseline="0" noProof="0" dirty="0" smtClean="0">
                <a:ln>
                  <a:noFill/>
                </a:ln>
                <a:solidFill>
                  <a:schemeClr val="tx1"/>
                </a:solidFill>
                <a:effectLst/>
                <a:uLnTx/>
                <a:uFillTx/>
                <a:latin typeface="Arial" charset="0"/>
                <a:ea typeface="+mn-ea"/>
                <a:cs typeface="+mn-cs"/>
              </a:rPr>
              <a:t>is subject to </a:t>
            </a:r>
            <a:r>
              <a:rPr lang="en-US" sz="2000" dirty="0" smtClean="0">
                <a:latin typeface="Arial" charset="0"/>
              </a:rPr>
              <a:t>the </a:t>
            </a:r>
            <a:r>
              <a:rPr kumimoji="0" lang="en-US" sz="2000" b="0" i="0" u="none" strike="noStrike" kern="1200" cap="none" spc="0" normalizeH="0" baseline="0" noProof="0" dirty="0" smtClean="0">
                <a:ln>
                  <a:noFill/>
                </a:ln>
                <a:solidFill>
                  <a:schemeClr val="tx1"/>
                </a:solidFill>
                <a:effectLst/>
                <a:uLnTx/>
                <a:uFillTx/>
                <a:latin typeface="Arial" charset="0"/>
                <a:ea typeface="+mn-ea"/>
                <a:cs typeface="+mn-cs"/>
              </a:rPr>
              <a:t>institution’s F&amp;A </a:t>
            </a:r>
            <a:r>
              <a:rPr kumimoji="0" lang="en-US" sz="2000" b="0" i="0" u="none" strike="noStrike" kern="1200" cap="none" spc="0" normalizeH="0" noProof="0" dirty="0" smtClean="0">
                <a:ln>
                  <a:noFill/>
                </a:ln>
                <a:solidFill>
                  <a:schemeClr val="tx1"/>
                </a:solidFill>
                <a:effectLst/>
                <a:uLnTx/>
                <a:uFillTx/>
                <a:latin typeface="Arial" charset="0"/>
                <a:ea typeface="+mn-ea"/>
                <a:cs typeface="+mn-cs"/>
              </a:rPr>
              <a:t> </a:t>
            </a:r>
            <a:r>
              <a:rPr kumimoji="0" lang="en-US" sz="2000" b="0" i="0" u="none" strike="noStrike" kern="1200" cap="none" spc="0" normalizeH="0" baseline="0" noProof="0" dirty="0" smtClean="0">
                <a:ln>
                  <a:noFill/>
                </a:ln>
                <a:solidFill>
                  <a:schemeClr val="tx1"/>
                </a:solidFill>
                <a:effectLst/>
                <a:uLnTx/>
                <a:uFillTx/>
                <a:latin typeface="Arial" charset="0"/>
                <a:ea typeface="+mn-ea"/>
                <a:cs typeface="+mn-cs"/>
              </a:rPr>
              <a:t>Recovery (Indirect Costs).</a:t>
            </a:r>
          </a:p>
          <a:p>
            <a:pPr marL="273050" marR="0" lvl="0" indent="-273050" algn="l" defTabSz="914400" rtl="0" eaLnBrk="1" fontAlgn="base" latinLnBrk="0" hangingPunct="1">
              <a:lnSpc>
                <a:spcPct val="90000"/>
              </a:lnSpc>
              <a:spcBef>
                <a:spcPct val="20000"/>
              </a:spcBef>
              <a:spcAft>
                <a:spcPct val="0"/>
              </a:spcAft>
              <a:buClr>
                <a:schemeClr val="tx2"/>
              </a:buClr>
              <a:buSzPct val="95000"/>
              <a:tabLst/>
              <a:defRPr/>
            </a:pPr>
            <a:endParaRPr kumimoji="0" lang="en-US" sz="1400" b="0" i="0" u="none" strike="noStrike" kern="1200" cap="none" spc="0" normalizeH="0" baseline="0" noProof="0" dirty="0" smtClean="0">
              <a:ln>
                <a:noFill/>
              </a:ln>
              <a:solidFill>
                <a:schemeClr val="tx1"/>
              </a:solidFill>
              <a:effectLst/>
              <a:uLnTx/>
              <a:uFillTx/>
              <a:latin typeface="Arial" charset="0"/>
              <a:ea typeface="+mn-ea"/>
              <a:cs typeface="+mn-cs"/>
            </a:endParaRPr>
          </a:p>
          <a:p>
            <a:pPr marL="273050" marR="0" lvl="0" indent="-273050" algn="l" defTabSz="914400" rtl="0" eaLnBrk="1" fontAlgn="base" latinLnBrk="0" hangingPunct="1">
              <a:lnSpc>
                <a:spcPct val="90000"/>
              </a:lnSpc>
              <a:spcBef>
                <a:spcPct val="20000"/>
              </a:spcBef>
              <a:spcAft>
                <a:spcPct val="0"/>
              </a:spcAft>
              <a:buClr>
                <a:schemeClr val="tx2"/>
              </a:buClr>
              <a:buSzPct val="95000"/>
              <a:buFont typeface="Arial"/>
              <a:buChar char="•"/>
              <a:tabLst/>
              <a:defRPr/>
            </a:pPr>
            <a:r>
              <a:rPr kumimoji="0" lang="en-US" sz="2000" b="0" i="0" u="none" strike="noStrike" kern="1200" cap="none" spc="0" normalizeH="0" baseline="0" noProof="0" dirty="0" smtClean="0">
                <a:ln>
                  <a:noFill/>
                </a:ln>
                <a:solidFill>
                  <a:schemeClr val="tx1"/>
                </a:solidFill>
                <a:effectLst/>
                <a:uLnTx/>
                <a:uFillTx/>
                <a:latin typeface="Arial" charset="0"/>
                <a:ea typeface="+mn-ea"/>
                <a:cs typeface="+mn-cs"/>
              </a:rPr>
              <a:t>Consultants, Vendors and Purchase Orders are subject to full F&amp;A Recovery (Indirect Costs).</a:t>
            </a:r>
            <a:endParaRPr kumimoji="0" lang="en-US" sz="2000" b="0"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122239" y="235924"/>
            <a:ext cx="7813675" cy="369332"/>
          </a:xfrm>
        </p:spPr>
        <p:txBody>
          <a:bodyPr/>
          <a:lstStyle/>
          <a:p>
            <a:r>
              <a:rPr lang="en-US" sz="2400" dirty="0" smtClean="0"/>
              <a:t>Direct Cost - Subcontractors</a:t>
            </a:r>
            <a:endParaRPr lang="en-US" sz="2400" dirty="0"/>
          </a:p>
        </p:txBody>
      </p:sp>
      <p:sp>
        <p:nvSpPr>
          <p:cNvPr id="54275" name="Rectangle 3"/>
          <p:cNvSpPr>
            <a:spLocks noGrp="1" noChangeArrowheads="1"/>
          </p:cNvSpPr>
          <p:nvPr>
            <p:ph type="body" idx="4294967295"/>
          </p:nvPr>
        </p:nvSpPr>
        <p:spPr bwMode="auto">
          <a:xfrm>
            <a:off x="457200" y="1143000"/>
            <a:ext cx="8229600" cy="5334000"/>
          </a:xfrm>
          <a:prstGeom prst="rect">
            <a:avLst/>
          </a:prstGeom>
          <a:noFill/>
          <a:ln>
            <a:miter lim="800000"/>
            <a:headEnd/>
            <a:tailEnd/>
          </a:ln>
        </p:spPr>
        <p:txBody>
          <a:bodyPr>
            <a:prstTxWarp prst="textNoShape">
              <a:avLst/>
            </a:prstTxWarp>
          </a:bodyPr>
          <a:lstStyle/>
          <a:p>
            <a:r>
              <a:rPr lang="en-US" sz="2400" b="1" dirty="0"/>
              <a:t>Documents required</a:t>
            </a:r>
            <a:r>
              <a:rPr lang="en-US" sz="2400" b="1" dirty="0" smtClean="0"/>
              <a:t>:</a:t>
            </a:r>
          </a:p>
          <a:p>
            <a:endParaRPr lang="en-US" sz="2400" dirty="0" smtClean="0"/>
          </a:p>
          <a:p>
            <a:pPr lvl="1">
              <a:buFont typeface="Arial"/>
              <a:buChar char="•"/>
            </a:pPr>
            <a:r>
              <a:rPr lang="en-US" sz="2400" dirty="0"/>
              <a:t>Letter of </a:t>
            </a:r>
            <a:r>
              <a:rPr lang="en-US" sz="2400" dirty="0" smtClean="0"/>
              <a:t>Intent</a:t>
            </a:r>
          </a:p>
          <a:p>
            <a:pPr lvl="1">
              <a:buFont typeface="Arial"/>
              <a:buChar char="•"/>
            </a:pPr>
            <a:r>
              <a:rPr lang="en-US" sz="2400" dirty="0"/>
              <a:t>Scope of </a:t>
            </a:r>
            <a:r>
              <a:rPr lang="en-US" sz="2400" dirty="0" smtClean="0"/>
              <a:t>Work</a:t>
            </a:r>
          </a:p>
          <a:p>
            <a:pPr lvl="1">
              <a:buFont typeface="Arial"/>
              <a:buChar char="•"/>
            </a:pPr>
            <a:r>
              <a:rPr lang="en-US" sz="2400" dirty="0"/>
              <a:t>Budget &amp; Budget </a:t>
            </a:r>
            <a:r>
              <a:rPr lang="en-US" sz="2400" dirty="0" smtClean="0"/>
              <a:t>Justification</a:t>
            </a:r>
          </a:p>
          <a:p>
            <a:pPr lvl="1">
              <a:buFont typeface="Arial"/>
              <a:buChar char="•"/>
            </a:pPr>
            <a:r>
              <a:rPr lang="en-US" sz="2400" dirty="0" err="1"/>
              <a:t>Biosketch(es</a:t>
            </a:r>
            <a:r>
              <a:rPr lang="en-US" sz="2400" dirty="0"/>
              <a:t>) (if sponsor requires</a:t>
            </a:r>
            <a:r>
              <a:rPr lang="en-US" sz="2400" dirty="0" smtClean="0"/>
              <a:t>)</a:t>
            </a:r>
          </a:p>
          <a:p>
            <a:pPr lvl="1">
              <a:buFont typeface="Arial"/>
              <a:buChar char="•"/>
            </a:pPr>
            <a:r>
              <a:rPr lang="en-US" sz="2400" dirty="0"/>
              <a:t>Other Support (if sponsor requires</a:t>
            </a:r>
            <a:r>
              <a:rPr lang="en-US" sz="2400" dirty="0" smtClean="0"/>
              <a:t>)</a:t>
            </a:r>
          </a:p>
          <a:p>
            <a:pPr lvl="1">
              <a:buFont typeface="Arial"/>
              <a:buChar char="•"/>
            </a:pPr>
            <a:r>
              <a:rPr lang="en-US" sz="2400" dirty="0"/>
              <a:t>DUNS </a:t>
            </a:r>
            <a:r>
              <a:rPr lang="en-US" sz="2400" dirty="0" smtClean="0"/>
              <a:t>number</a:t>
            </a:r>
          </a:p>
          <a:p>
            <a:pPr>
              <a:lnSpc>
                <a:spcPct val="90000"/>
              </a:lnSpc>
            </a:pPr>
            <a:endParaRPr lang="en-US" sz="2400" dirty="0" smtClean="0"/>
          </a:p>
          <a:p>
            <a:pPr>
              <a:lnSpc>
                <a:spcPct val="90000"/>
              </a:lnSpc>
            </a:pPr>
            <a:r>
              <a:rPr lang="en-US" sz="2400" b="1" dirty="0" smtClean="0"/>
              <a:t>For </a:t>
            </a:r>
            <a:r>
              <a:rPr lang="en-US" sz="2400" b="1" dirty="0"/>
              <a:t>NIH </a:t>
            </a:r>
            <a:r>
              <a:rPr lang="en-US" sz="2400" b="1" dirty="0" smtClean="0"/>
              <a:t>Grants:</a:t>
            </a:r>
          </a:p>
          <a:p>
            <a:pPr>
              <a:lnSpc>
                <a:spcPct val="90000"/>
              </a:lnSpc>
            </a:pPr>
            <a:endParaRPr lang="en-US" sz="2400" b="1" dirty="0" smtClean="0"/>
          </a:p>
          <a:p>
            <a:pPr>
              <a:lnSpc>
                <a:spcPct val="90000"/>
              </a:lnSpc>
            </a:pPr>
            <a:r>
              <a:rPr lang="en-US" sz="2400" dirty="0" smtClean="0"/>
              <a:t>If </a:t>
            </a:r>
            <a:r>
              <a:rPr lang="en-US" sz="2400" u="sng" dirty="0"/>
              <a:t>direct cost budget is “capped”,</a:t>
            </a:r>
            <a:r>
              <a:rPr lang="en-US" sz="2400" dirty="0"/>
              <a:t> the </a:t>
            </a:r>
            <a:r>
              <a:rPr lang="en-US" sz="2400" dirty="0" smtClean="0"/>
              <a:t>Indirect Costs </a:t>
            </a:r>
            <a:r>
              <a:rPr lang="en-US" sz="2400" dirty="0"/>
              <a:t>for the subcontractor does not count toward the “direct cost cap”</a:t>
            </a:r>
          </a:p>
        </p:txBody>
      </p:sp>
      <p:sp>
        <p:nvSpPr>
          <p:cNvPr id="4"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615950" y="1295400"/>
            <a:ext cx="7912100" cy="4940300"/>
          </a:xfrm>
        </p:spPr>
        <p:txBody>
          <a:bodyPr/>
          <a:lstStyle/>
          <a:p>
            <a:pPr eaLnBrk="1" hangingPunct="1">
              <a:buFont typeface="Arial"/>
              <a:buChar char="•"/>
            </a:pPr>
            <a:r>
              <a:rPr lang="en-US" sz="2400" dirty="0">
                <a:latin typeface="Arial" charset="0"/>
              </a:rPr>
              <a:t>Business Meals (non-travel)</a:t>
            </a:r>
          </a:p>
          <a:p>
            <a:pPr eaLnBrk="1" hangingPunct="1">
              <a:buFont typeface="Arial"/>
              <a:buChar char="•"/>
            </a:pPr>
            <a:r>
              <a:rPr lang="en-US" sz="2400" dirty="0">
                <a:latin typeface="Arial" charset="0"/>
              </a:rPr>
              <a:t>Alcohol</a:t>
            </a:r>
          </a:p>
          <a:p>
            <a:pPr eaLnBrk="1" hangingPunct="1">
              <a:buFont typeface="Arial"/>
              <a:buChar char="•"/>
            </a:pPr>
            <a:r>
              <a:rPr lang="en-US" sz="2400" dirty="0">
                <a:latin typeface="Arial" charset="0"/>
              </a:rPr>
              <a:t>Computer Supplies (paper, toner)</a:t>
            </a:r>
          </a:p>
          <a:p>
            <a:pPr eaLnBrk="1" hangingPunct="1">
              <a:buFont typeface="Arial"/>
              <a:buChar char="•"/>
            </a:pPr>
            <a:r>
              <a:rPr lang="en-US" sz="2400" dirty="0">
                <a:latin typeface="Arial" charset="0"/>
              </a:rPr>
              <a:t>Copier Charges</a:t>
            </a:r>
          </a:p>
          <a:p>
            <a:pPr eaLnBrk="1" hangingPunct="1">
              <a:buFont typeface="Arial"/>
              <a:buChar char="•"/>
            </a:pPr>
            <a:r>
              <a:rPr lang="en-US" sz="2400" dirty="0">
                <a:latin typeface="Arial" charset="0"/>
              </a:rPr>
              <a:t>Entertainment</a:t>
            </a:r>
          </a:p>
          <a:p>
            <a:pPr eaLnBrk="1" hangingPunct="1">
              <a:buFont typeface="Arial"/>
              <a:buChar char="•"/>
            </a:pPr>
            <a:r>
              <a:rPr lang="en-US" sz="2400" dirty="0">
                <a:latin typeface="Arial" charset="0"/>
              </a:rPr>
              <a:t>Fixed Phone Charges</a:t>
            </a:r>
          </a:p>
          <a:p>
            <a:pPr eaLnBrk="1" hangingPunct="1">
              <a:buFont typeface="Arial"/>
              <a:buChar char="•"/>
            </a:pPr>
            <a:r>
              <a:rPr lang="en-US" sz="2400" dirty="0">
                <a:latin typeface="Arial" charset="0"/>
              </a:rPr>
              <a:t>Maintenance of General Purpose Equipment</a:t>
            </a:r>
          </a:p>
          <a:p>
            <a:pPr eaLnBrk="1" hangingPunct="1">
              <a:buFont typeface="Arial"/>
              <a:buChar char="•"/>
            </a:pPr>
            <a:r>
              <a:rPr lang="en-US" sz="2400" dirty="0">
                <a:latin typeface="Arial" charset="0"/>
              </a:rPr>
              <a:t>Membership and Dues</a:t>
            </a:r>
          </a:p>
          <a:p>
            <a:pPr eaLnBrk="1" hangingPunct="1">
              <a:buFont typeface="Arial"/>
              <a:buChar char="•"/>
            </a:pPr>
            <a:r>
              <a:rPr lang="en-US" sz="2400" dirty="0">
                <a:latin typeface="Arial" charset="0"/>
              </a:rPr>
              <a:t>Office Supplies</a:t>
            </a:r>
          </a:p>
          <a:p>
            <a:pPr eaLnBrk="1" hangingPunct="1">
              <a:buFont typeface="Arial"/>
              <a:buChar char="•"/>
            </a:pPr>
            <a:r>
              <a:rPr lang="en-US" sz="2400" dirty="0">
                <a:latin typeface="Arial" charset="0"/>
              </a:rPr>
              <a:t>Postage</a:t>
            </a:r>
          </a:p>
          <a:p>
            <a:pPr eaLnBrk="1" hangingPunct="1">
              <a:buFont typeface="Arial"/>
              <a:buChar char="•"/>
            </a:pPr>
            <a:r>
              <a:rPr lang="en-US" sz="2400" dirty="0">
                <a:latin typeface="Arial" charset="0"/>
              </a:rPr>
              <a:t>Software (General Purpose)</a:t>
            </a:r>
          </a:p>
          <a:p>
            <a:pPr eaLnBrk="1" hangingPunct="1">
              <a:buFont typeface="Arial"/>
              <a:buChar char="•"/>
            </a:pPr>
            <a:r>
              <a:rPr lang="en-US" sz="2400" dirty="0">
                <a:latin typeface="Arial" charset="0"/>
              </a:rPr>
              <a:t>Subscriptions</a:t>
            </a:r>
          </a:p>
        </p:txBody>
      </p:sp>
      <p:sp>
        <p:nvSpPr>
          <p:cNvPr id="4" name="Rectangle 2"/>
          <p:cNvSpPr txBox="1">
            <a:spLocks noChangeArrowheads="1"/>
          </p:cNvSpPr>
          <p:nvPr/>
        </p:nvSpPr>
        <p:spPr bwMode="auto">
          <a:xfrm>
            <a:off x="122239" y="235924"/>
            <a:ext cx="78136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2717" rtl="0" eaLnBrk="1" fontAlgn="base" latinLnBrk="0" hangingPunct="1">
              <a:lnSpc>
                <a:spcPct val="100000"/>
              </a:lnSpc>
              <a:spcBef>
                <a:spcPct val="0"/>
              </a:spcBef>
              <a:spcAft>
                <a:spcPct val="0"/>
              </a:spcAft>
              <a:buClrTx/>
              <a:buSzTx/>
              <a:buFontTx/>
              <a:buNone/>
              <a:tabLst/>
              <a:defRPr/>
            </a:pPr>
            <a:r>
              <a:rPr kumimoji="0" lang="en-US" sz="2400" b="1" i="0" u="none" strike="noStrike" kern="0" cap="none" spc="0" normalizeH="0" baseline="0" noProof="0" dirty="0" smtClean="0">
                <a:ln>
                  <a:noFill/>
                </a:ln>
                <a:solidFill>
                  <a:schemeClr val="tx2"/>
                </a:solidFill>
                <a:effectLst/>
                <a:uLnTx/>
                <a:uFillTx/>
                <a:latin typeface="+mj-lt"/>
                <a:ea typeface="+mj-ea"/>
                <a:cs typeface="+mj-cs"/>
              </a:rPr>
              <a:t>Direct Cost – Unallowable</a:t>
            </a:r>
            <a:endParaRPr kumimoji="0" lang="en-US" sz="2400" b="1" i="0" u="none" strike="noStrike" kern="0" cap="none" spc="0" normalizeH="0" baseline="0" noProof="0" dirty="0">
              <a:ln>
                <a:noFill/>
              </a:ln>
              <a:solidFill>
                <a:schemeClr val="tx2"/>
              </a:solidFill>
              <a:effectLst/>
              <a:uLnTx/>
              <a:uFillTx/>
              <a:latin typeface="+mj-lt"/>
              <a:ea typeface="+mj-ea"/>
              <a:cs typeface="+mj-cs"/>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122239" y="235924"/>
            <a:ext cx="7813675" cy="369332"/>
          </a:xfrm>
        </p:spPr>
        <p:txBody>
          <a:bodyPr/>
          <a:lstStyle/>
          <a:p>
            <a:r>
              <a:rPr lang="en-US" sz="2400" dirty="0"/>
              <a:t>Modular Grants</a:t>
            </a:r>
          </a:p>
        </p:txBody>
      </p:sp>
      <p:sp>
        <p:nvSpPr>
          <p:cNvPr id="40963" name="Rectangle 3"/>
          <p:cNvSpPr>
            <a:spLocks noGrp="1" noChangeArrowheads="1"/>
          </p:cNvSpPr>
          <p:nvPr>
            <p:ph type="body" idx="4294967295"/>
          </p:nvPr>
        </p:nvSpPr>
        <p:spPr bwMode="auto">
          <a:xfrm>
            <a:off x="685800" y="5673436"/>
            <a:ext cx="8229600" cy="762000"/>
          </a:xfrm>
          <a:prstGeom prst="rect">
            <a:avLst/>
          </a:prstGeom>
          <a:noFill/>
          <a:ln>
            <a:miter lim="800000"/>
            <a:headEnd/>
            <a:tailEnd/>
          </a:ln>
        </p:spPr>
        <p:txBody>
          <a:bodyPr>
            <a:prstTxWarp prst="textNoShape">
              <a:avLst/>
            </a:prstTxWarp>
          </a:bodyPr>
          <a:lstStyle/>
          <a:p>
            <a:pPr>
              <a:lnSpc>
                <a:spcPct val="90000"/>
              </a:lnSpc>
              <a:buFontTx/>
              <a:buNone/>
            </a:pPr>
            <a:r>
              <a:rPr lang="en-US" sz="2400" dirty="0">
                <a:hlinkClick r:id="rId2"/>
              </a:rPr>
              <a:t>http://grants.nih.gov/grants/funding/modular/modular.htm</a:t>
            </a:r>
            <a:endParaRPr lang="en-US" sz="2400" dirty="0"/>
          </a:p>
        </p:txBody>
      </p:sp>
      <p:pic>
        <p:nvPicPr>
          <p:cNvPr id="40964" name="Picture 4"/>
          <p:cNvPicPr>
            <a:picLocks noChangeAspect="1" noChangeArrowheads="1"/>
          </p:cNvPicPr>
          <p:nvPr/>
        </p:nvPicPr>
        <p:blipFill>
          <a:blip r:embed="rId3"/>
          <a:srcRect/>
          <a:stretch>
            <a:fillRect/>
          </a:stretch>
        </p:blipFill>
        <p:spPr bwMode="auto">
          <a:xfrm>
            <a:off x="1142999" y="1066799"/>
            <a:ext cx="6990223" cy="4419601"/>
          </a:xfrm>
          <a:prstGeom prst="rect">
            <a:avLst/>
          </a:prstGeom>
          <a:noFill/>
          <a:ln w="9525">
            <a:noFill/>
            <a:miter lim="800000"/>
            <a:headEnd/>
            <a:tailEnd/>
          </a:ln>
        </p:spPr>
      </p:pic>
      <p:sp>
        <p:nvSpPr>
          <p:cNvPr id="5"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AEFC6CA-44BC-204B-9336-E4C1DCE19E01}" type="slidenum">
              <a:rPr lang="en-US" smtClean="0"/>
              <a:pPr/>
              <a:t>2</a:t>
            </a:fld>
            <a:endParaRPr lang="en-US"/>
          </a:p>
        </p:txBody>
      </p:sp>
      <p:sp>
        <p:nvSpPr>
          <p:cNvPr id="6" name="Title 1"/>
          <p:cNvSpPr txBox="1">
            <a:spLocks/>
          </p:cNvSpPr>
          <p:nvPr/>
        </p:nvSpPr>
        <p:spPr bwMode="auto">
          <a:xfrm>
            <a:off x="152400" y="35022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algn="l" defTabSz="912717" rtl="0" eaLnBrk="0" fontAlgn="base" hangingPunct="0">
              <a:spcBef>
                <a:spcPct val="0"/>
              </a:spcBef>
              <a:spcAft>
                <a:spcPct val="0"/>
              </a:spcAft>
              <a:defRPr sz="1900" b="1">
                <a:solidFill>
                  <a:schemeClr val="tx2"/>
                </a:solidFill>
                <a:latin typeface="+mj-lt"/>
                <a:ea typeface="+mj-ea"/>
                <a:cs typeface="+mj-cs"/>
              </a:defRPr>
            </a:lvl1pPr>
            <a:lvl2pPr algn="l" defTabSz="912717" rtl="0" eaLnBrk="0" fontAlgn="base" hangingPunct="0">
              <a:spcBef>
                <a:spcPct val="0"/>
              </a:spcBef>
              <a:spcAft>
                <a:spcPct val="0"/>
              </a:spcAft>
              <a:defRPr sz="1900" b="1">
                <a:solidFill>
                  <a:schemeClr val="tx2"/>
                </a:solidFill>
                <a:latin typeface="Arial" charset="0"/>
              </a:defRPr>
            </a:lvl2pPr>
            <a:lvl3pPr algn="l" defTabSz="912717" rtl="0" eaLnBrk="0" fontAlgn="base" hangingPunct="0">
              <a:spcBef>
                <a:spcPct val="0"/>
              </a:spcBef>
              <a:spcAft>
                <a:spcPct val="0"/>
              </a:spcAft>
              <a:defRPr sz="1900" b="1">
                <a:solidFill>
                  <a:schemeClr val="tx2"/>
                </a:solidFill>
                <a:latin typeface="Arial" charset="0"/>
              </a:defRPr>
            </a:lvl3pPr>
            <a:lvl4pPr algn="l" defTabSz="912717" rtl="0" eaLnBrk="0" fontAlgn="base" hangingPunct="0">
              <a:spcBef>
                <a:spcPct val="0"/>
              </a:spcBef>
              <a:spcAft>
                <a:spcPct val="0"/>
              </a:spcAft>
              <a:defRPr sz="1900" b="1">
                <a:solidFill>
                  <a:schemeClr val="tx2"/>
                </a:solidFill>
                <a:latin typeface="Arial" charset="0"/>
              </a:defRPr>
            </a:lvl4pPr>
            <a:lvl5pPr algn="l" defTabSz="912717" rtl="0" eaLnBrk="0" fontAlgn="base" hangingPunct="0">
              <a:spcBef>
                <a:spcPct val="0"/>
              </a:spcBef>
              <a:spcAft>
                <a:spcPct val="0"/>
              </a:spcAft>
              <a:defRPr sz="1900" b="1">
                <a:solidFill>
                  <a:schemeClr val="tx2"/>
                </a:solidFill>
                <a:latin typeface="Arial" charset="0"/>
              </a:defRPr>
            </a:lvl5pPr>
            <a:lvl6pPr marL="466181" algn="l" defTabSz="912944" rtl="0" fontAlgn="base">
              <a:spcBef>
                <a:spcPct val="0"/>
              </a:spcBef>
              <a:spcAft>
                <a:spcPct val="0"/>
              </a:spcAft>
              <a:defRPr sz="1900" b="1">
                <a:solidFill>
                  <a:schemeClr val="tx2"/>
                </a:solidFill>
                <a:latin typeface="Arial" charset="0"/>
              </a:defRPr>
            </a:lvl6pPr>
            <a:lvl7pPr marL="932369" algn="l" defTabSz="912944" rtl="0" fontAlgn="base">
              <a:spcBef>
                <a:spcPct val="0"/>
              </a:spcBef>
              <a:spcAft>
                <a:spcPct val="0"/>
              </a:spcAft>
              <a:defRPr sz="1900" b="1">
                <a:solidFill>
                  <a:schemeClr val="tx2"/>
                </a:solidFill>
                <a:latin typeface="Arial" charset="0"/>
              </a:defRPr>
            </a:lvl7pPr>
            <a:lvl8pPr marL="1398555" algn="l" defTabSz="912944" rtl="0" fontAlgn="base">
              <a:spcBef>
                <a:spcPct val="0"/>
              </a:spcBef>
              <a:spcAft>
                <a:spcPct val="0"/>
              </a:spcAft>
              <a:defRPr sz="1900" b="1">
                <a:solidFill>
                  <a:schemeClr val="tx2"/>
                </a:solidFill>
                <a:latin typeface="Arial" charset="0"/>
              </a:defRPr>
            </a:lvl8pPr>
            <a:lvl9pPr marL="1864738" algn="l" defTabSz="912944" rtl="0" fontAlgn="base">
              <a:spcBef>
                <a:spcPct val="0"/>
              </a:spcBef>
              <a:spcAft>
                <a:spcPct val="0"/>
              </a:spcAft>
              <a:defRPr sz="1900" b="1">
                <a:solidFill>
                  <a:schemeClr val="tx2"/>
                </a:solidFill>
                <a:latin typeface="Arial" charset="0"/>
              </a:defRPr>
            </a:lvl9pPr>
          </a:lstStyle>
          <a:p>
            <a:r>
              <a:rPr lang="en-US" sz="2400" dirty="0" smtClean="0"/>
              <a:t>Proposal Development</a:t>
            </a:r>
            <a:endParaRPr lang="en-US" sz="2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41693429"/>
              </p:ext>
            </p:extLst>
          </p:nvPr>
        </p:nvGraphicFramePr>
        <p:xfrm>
          <a:off x="533400" y="1295400"/>
          <a:ext cx="8153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7248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122239" y="235924"/>
            <a:ext cx="7813675" cy="369332"/>
          </a:xfrm>
        </p:spPr>
        <p:txBody>
          <a:bodyPr/>
          <a:lstStyle/>
          <a:p>
            <a:r>
              <a:rPr lang="en-US" sz="2400" dirty="0"/>
              <a:t>BMC Indirect Costs</a:t>
            </a:r>
          </a:p>
        </p:txBody>
      </p:sp>
      <p:sp>
        <p:nvSpPr>
          <p:cNvPr id="55299" name="Rectangle 3"/>
          <p:cNvSpPr>
            <a:spLocks noGrp="1" noChangeArrowheads="1"/>
          </p:cNvSpPr>
          <p:nvPr>
            <p:ph type="body" sz="half" idx="4294967295"/>
          </p:nvPr>
        </p:nvSpPr>
        <p:spPr bwMode="auto">
          <a:xfrm>
            <a:off x="228600" y="914400"/>
            <a:ext cx="8534400" cy="914400"/>
          </a:xfrm>
          <a:prstGeom prst="rect">
            <a:avLst/>
          </a:prstGeom>
          <a:noFill/>
          <a:ln>
            <a:miter lim="800000"/>
            <a:headEnd/>
            <a:tailEnd/>
          </a:ln>
        </p:spPr>
        <p:txBody>
          <a:bodyPr>
            <a:prstTxWarp prst="textNoShape">
              <a:avLst/>
            </a:prstTxWarp>
          </a:bodyPr>
          <a:lstStyle/>
          <a:p>
            <a:pPr algn="ctr">
              <a:lnSpc>
                <a:spcPct val="90000"/>
              </a:lnSpc>
              <a:buFontTx/>
              <a:buNone/>
            </a:pPr>
            <a:r>
              <a:rPr lang="en-US" sz="2000" dirty="0">
                <a:latin typeface="Helvetica" charset="0"/>
              </a:rPr>
              <a:t>Indirect Costs or IDC = Facility and Administrative Costs (F&amp;A) = Overhead</a:t>
            </a:r>
          </a:p>
          <a:p>
            <a:pPr>
              <a:lnSpc>
                <a:spcPct val="90000"/>
              </a:lnSpc>
              <a:buFontTx/>
              <a:buNone/>
            </a:pPr>
            <a:endParaRPr lang="en-US" sz="2000" dirty="0">
              <a:latin typeface="Helvetica" charset="0"/>
            </a:endParaRPr>
          </a:p>
          <a:p>
            <a:pPr>
              <a:lnSpc>
                <a:spcPct val="90000"/>
              </a:lnSpc>
              <a:buFontTx/>
              <a:buNone/>
            </a:pPr>
            <a:endParaRPr lang="en-US" sz="2800" dirty="0"/>
          </a:p>
        </p:txBody>
      </p:sp>
      <p:graphicFrame>
        <p:nvGraphicFramePr>
          <p:cNvPr id="147535" name="Group 79"/>
          <p:cNvGraphicFramePr>
            <a:graphicFrameLocks noGrp="1"/>
          </p:cNvGraphicFramePr>
          <p:nvPr>
            <p:ph sz="half" idx="4294967295"/>
            <p:extLst>
              <p:ext uri="{D42A27DB-BD31-4B8C-83A1-F6EECF244321}">
                <p14:modId xmlns:p14="http://schemas.microsoft.com/office/powerpoint/2010/main" val="2158164582"/>
              </p:ext>
            </p:extLst>
          </p:nvPr>
        </p:nvGraphicFramePr>
        <p:xfrm>
          <a:off x="609600" y="1447800"/>
          <a:ext cx="7848600" cy="3121343"/>
        </p:xfrm>
        <a:graphic>
          <a:graphicData uri="http://schemas.openxmlformats.org/drawingml/2006/table">
            <a:tbl>
              <a:tblPr/>
              <a:tblGrid>
                <a:gridCol w="3657600"/>
                <a:gridCol w="4191000"/>
              </a:tblGrid>
              <a:tr h="6572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Helvetica" charset="0"/>
                          <a:ea typeface="Times New Roman" charset="0"/>
                          <a:cs typeface="Arial" charset="0"/>
                        </a:rPr>
                        <a:t>Federal Indirect Cost Rates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Helvetica" charset="0"/>
                          <a:ea typeface="Times New Roman" charset="0"/>
                          <a:cs typeface="Arial" charset="0"/>
                        </a:rPr>
                        <a:t> </a:t>
                      </a:r>
                      <a:endParaRPr kumimoji="0" lang="en-US" sz="2000" b="0" i="0" u="none" strike="noStrike" cap="none" normalizeH="0" baseline="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191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0000"/>
                          </a:solidFill>
                          <a:effectLst/>
                          <a:latin typeface="Helvetica" charset="0"/>
                          <a:ea typeface="Times New Roman" charset="0"/>
                          <a:cs typeface="Arial" charset="0"/>
                        </a:rPr>
                        <a:t>Research:  </a:t>
                      </a:r>
                      <a:endParaRPr kumimoji="0" lang="en-US" sz="2000" b="0" i="0" u="none" strike="noStrike" cap="none" normalizeH="0" baseline="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charset="0"/>
                          <a:ea typeface="Times New Roman" charset="0"/>
                          <a:cs typeface="Arial" charset="0"/>
                        </a:rPr>
                        <a:t>10/1</a:t>
                      </a:r>
                      <a:r>
                        <a:rPr kumimoji="0" lang="en-US" sz="2000" b="0" i="0" u="none" strike="noStrike" cap="none" normalizeH="0" baseline="0" dirty="0" smtClean="0">
                          <a:ln>
                            <a:noFill/>
                          </a:ln>
                          <a:solidFill>
                            <a:srgbClr val="000000"/>
                          </a:solidFill>
                          <a:effectLst/>
                          <a:latin typeface="Helvetica" charset="0"/>
                          <a:ea typeface="Times New Roman" charset="0"/>
                          <a:cs typeface="Arial" charset="0"/>
                        </a:rPr>
                        <a:t>/12        69.% </a:t>
                      </a:r>
                      <a:r>
                        <a:rPr kumimoji="0" lang="en-US" sz="2000" b="0" i="0" u="none" strike="noStrike" cap="none" normalizeH="0" baseline="0" dirty="0">
                          <a:ln>
                            <a:noFill/>
                          </a:ln>
                          <a:solidFill>
                            <a:srgbClr val="000000"/>
                          </a:solidFill>
                          <a:effectLst/>
                          <a:latin typeface="Helvetica" charset="0"/>
                          <a:ea typeface="Times New Roman" charset="0"/>
                          <a:cs typeface="Arial" charset="0"/>
                        </a:rPr>
                        <a:t>on site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charset="0"/>
                          <a:ea typeface="Times New Roman" charset="0"/>
                          <a:cs typeface="Arial" charset="0"/>
                        </a:rPr>
                        <a:t>10/1</a:t>
                      </a:r>
                      <a:r>
                        <a:rPr kumimoji="0" lang="en-US" sz="2000" b="0" i="0" u="none" strike="noStrike" cap="none" normalizeH="0" baseline="0" dirty="0" smtClean="0">
                          <a:ln>
                            <a:noFill/>
                          </a:ln>
                          <a:solidFill>
                            <a:srgbClr val="000000"/>
                          </a:solidFill>
                          <a:effectLst/>
                          <a:latin typeface="Helvetica" charset="0"/>
                          <a:ea typeface="Times New Roman" charset="0"/>
                          <a:cs typeface="Arial" charset="0"/>
                        </a:rPr>
                        <a:t>/13        71%  </a:t>
                      </a:r>
                      <a:r>
                        <a:rPr kumimoji="0" lang="en-US" sz="2000" b="0" i="0" u="none" strike="noStrike" cap="none" normalizeH="0" baseline="0" dirty="0">
                          <a:ln>
                            <a:noFill/>
                          </a:ln>
                          <a:solidFill>
                            <a:srgbClr val="000000"/>
                          </a:solidFill>
                          <a:effectLst/>
                          <a:latin typeface="Helvetica" charset="0"/>
                          <a:ea typeface="Times New Roman" charset="0"/>
                          <a:cs typeface="Arial" charset="0"/>
                        </a:rPr>
                        <a:t>on site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Helvetica" charset="0"/>
                          <a:ea typeface="Times New Roman" charset="0"/>
                          <a:cs typeface="Arial" charset="0"/>
                        </a:rPr>
                        <a:t>10/1</a:t>
                      </a:r>
                      <a:r>
                        <a:rPr kumimoji="0" lang="en-US" sz="2000" b="1" i="0" u="none" strike="noStrike" cap="none" normalizeH="0" baseline="0" dirty="0" smtClean="0">
                          <a:ln>
                            <a:noFill/>
                          </a:ln>
                          <a:solidFill>
                            <a:srgbClr val="000000"/>
                          </a:solidFill>
                          <a:effectLst/>
                          <a:latin typeface="Helvetica" charset="0"/>
                          <a:ea typeface="Times New Roman" charset="0"/>
                          <a:cs typeface="Arial" charset="0"/>
                        </a:rPr>
                        <a:t>/14        74%  </a:t>
                      </a:r>
                      <a:r>
                        <a:rPr kumimoji="0" lang="en-US" sz="2000" b="1" i="0" u="none" strike="noStrike" cap="none" normalizeH="0" baseline="0" dirty="0">
                          <a:ln>
                            <a:noFill/>
                          </a:ln>
                          <a:solidFill>
                            <a:srgbClr val="000000"/>
                          </a:solidFill>
                          <a:effectLst/>
                          <a:latin typeface="Helvetica" charset="0"/>
                          <a:ea typeface="Times New Roman" charset="0"/>
                          <a:cs typeface="Arial" charset="0"/>
                        </a:rPr>
                        <a:t>on site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0000"/>
                          </a:solidFill>
                          <a:effectLst/>
                          <a:latin typeface="Helvetica" charset="0"/>
                          <a:ea typeface="Times New Roman" charset="0"/>
                          <a:cs typeface="Arial" charset="0"/>
                        </a:rPr>
                        <a:t> </a:t>
                      </a:r>
                      <a:endParaRPr kumimoji="0" lang="en-US" sz="2000" b="0" i="0" u="none" strike="noStrike" cap="none" normalizeH="0" baseline="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Helvetica" charset="0"/>
                          <a:ea typeface="Times New Roman" charset="0"/>
                          <a:cs typeface="Arial" charset="0"/>
                        </a:rPr>
                        <a:t>10/1/12        17.8% </a:t>
                      </a:r>
                      <a:r>
                        <a:rPr kumimoji="0" lang="en-US" sz="2000" b="0" i="0" u="none" strike="noStrike" cap="none" normalizeH="0" baseline="0" dirty="0">
                          <a:ln>
                            <a:noFill/>
                          </a:ln>
                          <a:solidFill>
                            <a:srgbClr val="000000"/>
                          </a:solidFill>
                          <a:effectLst/>
                          <a:latin typeface="Helvetica" charset="0"/>
                          <a:ea typeface="Times New Roman" charset="0"/>
                          <a:cs typeface="Arial" charset="0"/>
                        </a:rPr>
                        <a:t>off-site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0000"/>
                          </a:solidFill>
                          <a:effectLst/>
                          <a:latin typeface="Helvetica" charset="0"/>
                          <a:ea typeface="Times New Roman" charset="0"/>
                          <a:cs typeface="Arial" charset="0"/>
                        </a:rPr>
                        <a:t>Clinical/Service/Edu./Other:  </a:t>
                      </a:r>
                      <a:endParaRPr kumimoji="0" lang="en-US" sz="2000" b="0" i="0" u="none" strike="noStrike" cap="none" normalizeH="0" baseline="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Helvetica" charset="0"/>
                          <a:ea typeface="Times New Roman" charset="0"/>
                          <a:cs typeface="Arial" charset="0"/>
                        </a:rPr>
                        <a:t>28% </a:t>
                      </a:r>
                      <a:r>
                        <a:rPr kumimoji="0" lang="en-US" sz="2000" b="0" i="0" u="none" strike="noStrike" cap="none" normalizeH="0" baseline="0" dirty="0">
                          <a:ln>
                            <a:noFill/>
                          </a:ln>
                          <a:solidFill>
                            <a:srgbClr val="000000"/>
                          </a:solidFill>
                          <a:effectLst/>
                          <a:latin typeface="Helvetica" charset="0"/>
                          <a:ea typeface="Times New Roman" charset="0"/>
                          <a:cs typeface="Arial" charset="0"/>
                        </a:rPr>
                        <a:t>clinical/service/education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246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rgbClr val="000000"/>
                          </a:solidFill>
                          <a:effectLst/>
                          <a:latin typeface="Helvetica" charset="0"/>
                          <a:ea typeface="Times New Roman" charset="0"/>
                          <a:cs typeface="Arial" charset="0"/>
                        </a:rPr>
                        <a:t>Training:  </a:t>
                      </a:r>
                      <a:endParaRPr kumimoji="0" lang="en-US" sz="2000" b="0" i="0" u="none" strike="noStrike" cap="none" normalizeH="0" baseline="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Helvetica" charset="0"/>
                          <a:ea typeface="Times New Roman" charset="0"/>
                          <a:cs typeface="Arial" charset="0"/>
                        </a:rPr>
                        <a:t>8%  training </a:t>
                      </a:r>
                      <a:endParaRPr kumimoji="0" lang="en-US" sz="2000" b="0" i="0" u="none" strike="noStrike" cap="none" normalizeH="0" baseline="0" dirty="0">
                        <a:ln>
                          <a:noFill/>
                        </a:ln>
                        <a:solidFill>
                          <a:schemeClr val="tx1"/>
                        </a:solidFill>
                        <a:effectLst/>
                        <a:latin typeface="Helvetica" charset="0"/>
                        <a:ea typeface="Times New Roman"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5320" name="Text Box 80"/>
          <p:cNvSpPr txBox="1">
            <a:spLocks noChangeArrowheads="1"/>
          </p:cNvSpPr>
          <p:nvPr/>
        </p:nvSpPr>
        <p:spPr bwMode="auto">
          <a:xfrm>
            <a:off x="533400" y="4724400"/>
            <a:ext cx="8305800" cy="146367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t>BMC calculates IDC using a “Modified Total Direct Cost” or MTDC method:  </a:t>
            </a:r>
          </a:p>
          <a:p>
            <a:pPr lvl="1">
              <a:spcBef>
                <a:spcPct val="50000"/>
              </a:spcBef>
            </a:pPr>
            <a:r>
              <a:rPr lang="en-US" sz="2000" b="1"/>
              <a:t>Direct Costs minus subcontract costs, equipment costs, patient care costs, tuition and fees costs = MTDC</a:t>
            </a: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27831" y="1066800"/>
            <a:ext cx="8288337" cy="5551198"/>
          </a:xfrm>
        </p:spPr>
        <p:txBody>
          <a:bodyPr>
            <a:normAutofit/>
          </a:bodyPr>
          <a:lstStyle/>
          <a:p>
            <a:pPr eaLnBrk="1" hangingPunct="1">
              <a:lnSpc>
                <a:spcPct val="80000"/>
              </a:lnSpc>
              <a:buFontTx/>
              <a:buNone/>
            </a:pPr>
            <a:r>
              <a:rPr lang="en-US" sz="2000" dirty="0">
                <a:latin typeface="Arial" charset="0"/>
              </a:rPr>
              <a:t>Modified total direct costs (MTDC), consisting of all salaries and wages,</a:t>
            </a:r>
          </a:p>
          <a:p>
            <a:pPr eaLnBrk="1" hangingPunct="1">
              <a:lnSpc>
                <a:spcPct val="80000"/>
              </a:lnSpc>
              <a:buFontTx/>
              <a:buNone/>
            </a:pPr>
            <a:r>
              <a:rPr lang="en-US" sz="2000" dirty="0">
                <a:latin typeface="Arial" charset="0"/>
              </a:rPr>
              <a:t>fringe benefits, materials, supplies, services, travel and sub-grants and</a:t>
            </a:r>
          </a:p>
          <a:p>
            <a:pPr eaLnBrk="1" hangingPunct="1">
              <a:lnSpc>
                <a:spcPct val="80000"/>
              </a:lnSpc>
              <a:buFontTx/>
              <a:buNone/>
            </a:pPr>
            <a:r>
              <a:rPr lang="en-US" sz="2000" dirty="0">
                <a:latin typeface="Arial" charset="0"/>
              </a:rPr>
              <a:t>subcontracts up to the first $25,000 of each sub-grant or subcontract</a:t>
            </a:r>
          </a:p>
          <a:p>
            <a:pPr eaLnBrk="1" hangingPunct="1">
              <a:lnSpc>
                <a:spcPct val="80000"/>
              </a:lnSpc>
              <a:buFontTx/>
              <a:buNone/>
            </a:pPr>
            <a:r>
              <a:rPr lang="en-US" sz="2000" dirty="0">
                <a:latin typeface="Arial" charset="0"/>
              </a:rPr>
              <a:t>(regardless of the period covered by the sub-grant or subcontract).  </a:t>
            </a:r>
          </a:p>
          <a:p>
            <a:pPr eaLnBrk="1" hangingPunct="1">
              <a:lnSpc>
                <a:spcPct val="80000"/>
              </a:lnSpc>
              <a:buFontTx/>
              <a:buNone/>
            </a:pPr>
            <a:endParaRPr lang="en-US" sz="2000" dirty="0">
              <a:latin typeface="Arial" charset="0"/>
            </a:endParaRPr>
          </a:p>
          <a:p>
            <a:pPr eaLnBrk="1" hangingPunct="1">
              <a:lnSpc>
                <a:spcPct val="80000"/>
              </a:lnSpc>
              <a:buFontTx/>
              <a:buNone/>
            </a:pPr>
            <a:r>
              <a:rPr lang="en-US" sz="2000" dirty="0">
                <a:latin typeface="Arial" charset="0"/>
              </a:rPr>
              <a:t>Modified total direct costs shall </a:t>
            </a:r>
            <a:r>
              <a:rPr lang="en-US" sz="2000" u="sng" dirty="0">
                <a:latin typeface="Arial" charset="0"/>
              </a:rPr>
              <a:t>exclude</a:t>
            </a:r>
            <a:r>
              <a:rPr lang="en-US" sz="2000" dirty="0">
                <a:latin typeface="Arial" charset="0"/>
              </a:rPr>
              <a:t> equipment, capital expenditures,</a:t>
            </a:r>
          </a:p>
          <a:p>
            <a:pPr eaLnBrk="1" hangingPunct="1">
              <a:lnSpc>
                <a:spcPct val="80000"/>
              </a:lnSpc>
              <a:buFontTx/>
              <a:buNone/>
            </a:pPr>
            <a:r>
              <a:rPr lang="en-US" sz="2000" dirty="0">
                <a:latin typeface="Arial" charset="0"/>
              </a:rPr>
              <a:t>charges for patient care, tuition remission, rental costs of off-site facilities,</a:t>
            </a:r>
          </a:p>
          <a:p>
            <a:pPr eaLnBrk="1" hangingPunct="1">
              <a:lnSpc>
                <a:spcPct val="80000"/>
              </a:lnSpc>
              <a:buFontTx/>
              <a:buNone/>
            </a:pPr>
            <a:r>
              <a:rPr lang="en-US" sz="2000" dirty="0">
                <a:latin typeface="Arial" charset="0"/>
              </a:rPr>
              <a:t>as well as the portion of each sub-grant and subcontract in excess </a:t>
            </a:r>
            <a:r>
              <a:rPr lang="en-US" sz="2000" dirty="0" smtClean="0">
                <a:latin typeface="Arial" charset="0"/>
              </a:rPr>
              <a:t>of $</a:t>
            </a:r>
            <a:r>
              <a:rPr lang="en-US" sz="2000" dirty="0">
                <a:latin typeface="Arial" charset="0"/>
              </a:rPr>
              <a:t>25,000</a:t>
            </a:r>
            <a:r>
              <a:rPr lang="en-US" sz="2000" dirty="0" smtClean="0">
                <a:latin typeface="Arial" charset="0"/>
              </a:rPr>
              <a:t>.</a:t>
            </a:r>
          </a:p>
          <a:p>
            <a:pPr algn="ctr" eaLnBrk="1" hangingPunct="1">
              <a:lnSpc>
                <a:spcPct val="80000"/>
              </a:lnSpc>
              <a:buFontTx/>
              <a:buNone/>
            </a:pPr>
            <a:endParaRPr lang="en-US" sz="2000" dirty="0">
              <a:latin typeface="Arial" charset="0"/>
            </a:endParaRPr>
          </a:p>
        </p:txBody>
      </p:sp>
      <p:sp>
        <p:nvSpPr>
          <p:cNvPr id="4" name="Title 3"/>
          <p:cNvSpPr>
            <a:spLocks noGrp="1"/>
          </p:cNvSpPr>
          <p:nvPr>
            <p:ph type="title"/>
          </p:nvPr>
        </p:nvSpPr>
        <p:spPr>
          <a:xfrm>
            <a:off x="122239" y="235924"/>
            <a:ext cx="7813675" cy="369332"/>
          </a:xfrm>
        </p:spPr>
        <p:txBody>
          <a:bodyPr/>
          <a:lstStyle/>
          <a:p>
            <a:r>
              <a:rPr lang="en-US" sz="2400" dirty="0" smtClean="0"/>
              <a:t>Modified Total Direct Costs (MTDC)</a:t>
            </a:r>
            <a:endParaRPr lang="en-US" sz="2400" dirty="0"/>
          </a:p>
        </p:txBody>
      </p:sp>
      <p:sp>
        <p:nvSpPr>
          <p:cNvPr id="5"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21</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3091" y="3505200"/>
            <a:ext cx="7188200" cy="279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idx="4294967295"/>
          </p:nvPr>
        </p:nvSpPr>
        <p:spPr>
          <a:xfrm>
            <a:off x="122239" y="235924"/>
            <a:ext cx="7813675" cy="369332"/>
          </a:xfrm>
        </p:spPr>
        <p:txBody>
          <a:bodyPr/>
          <a:lstStyle/>
          <a:p>
            <a:pPr eaLnBrk="1" hangingPunct="1"/>
            <a:r>
              <a:rPr lang="en-US" sz="2400" dirty="0" smtClean="0"/>
              <a:t>Indirect Costs Overview</a:t>
            </a:r>
          </a:p>
        </p:txBody>
      </p:sp>
      <p:sp>
        <p:nvSpPr>
          <p:cNvPr id="76802" name="Slide Number Placeholder 4"/>
          <p:cNvSpPr txBox="1">
            <a:spLocks noGrp="1"/>
          </p:cNvSpPr>
          <p:nvPr/>
        </p:nvSpPr>
        <p:spPr bwMode="auto">
          <a:xfrm>
            <a:off x="0" y="6400800"/>
            <a:ext cx="9144000" cy="365125"/>
          </a:xfrm>
          <a:prstGeom prst="rect">
            <a:avLst/>
          </a:prstGeom>
          <a:noFill/>
          <a:ln w="9525">
            <a:noFill/>
            <a:miter lim="800000"/>
            <a:headEnd/>
            <a:tailEnd/>
          </a:ln>
        </p:spPr>
        <p:txBody>
          <a:bodyPr/>
          <a:lstStyle/>
          <a:p>
            <a:pPr algn="r"/>
            <a:fld id="{4851E81C-B113-4A19-B2B8-971B3C9187EC}" type="slidenum">
              <a:rPr lang="en-US"/>
              <a:pPr algn="r"/>
              <a:t>22</a:t>
            </a:fld>
            <a:endParaRPr lang="en-US" dirty="0"/>
          </a:p>
        </p:txBody>
      </p:sp>
      <p:sp>
        <p:nvSpPr>
          <p:cNvPr id="76803" name="Oval 4"/>
          <p:cNvSpPr>
            <a:spLocks noChangeArrowheads="1"/>
          </p:cNvSpPr>
          <p:nvPr/>
        </p:nvSpPr>
        <p:spPr bwMode="auto">
          <a:xfrm>
            <a:off x="3429000" y="2286000"/>
            <a:ext cx="2057400" cy="1752600"/>
          </a:xfrm>
          <a:prstGeom prst="ellipse">
            <a:avLst/>
          </a:prstGeom>
          <a:solidFill>
            <a:schemeClr val="tx2">
              <a:lumMod val="50000"/>
              <a:lumOff val="50000"/>
            </a:schemeClr>
          </a:solidFill>
          <a:ln w="9525">
            <a:noFill/>
            <a:round/>
            <a:headEnd/>
            <a:tailEnd/>
          </a:ln>
        </p:spPr>
        <p:txBody>
          <a:bodyPr wrap="none" anchor="ctr"/>
          <a:lstStyle/>
          <a:p>
            <a:pPr algn="ctr"/>
            <a:r>
              <a:rPr lang="en-US" sz="1600" dirty="0">
                <a:solidFill>
                  <a:schemeClr val="bg1"/>
                </a:solidFill>
                <a:latin typeface="Helvetica" pitchFamily="34" charset="0"/>
              </a:rPr>
              <a:t>Costs that can not </a:t>
            </a:r>
          </a:p>
          <a:p>
            <a:pPr algn="ctr"/>
            <a:r>
              <a:rPr lang="en-US" sz="1600" dirty="0">
                <a:solidFill>
                  <a:schemeClr val="bg1"/>
                </a:solidFill>
                <a:latin typeface="Helvetica" pitchFamily="34" charset="0"/>
              </a:rPr>
              <a:t>be directly </a:t>
            </a:r>
          </a:p>
          <a:p>
            <a:pPr algn="ctr"/>
            <a:r>
              <a:rPr lang="en-US" sz="1600" dirty="0">
                <a:solidFill>
                  <a:schemeClr val="bg1"/>
                </a:solidFill>
                <a:latin typeface="Helvetica" pitchFamily="34" charset="0"/>
              </a:rPr>
              <a:t>assigned to any </a:t>
            </a:r>
          </a:p>
          <a:p>
            <a:pPr algn="ctr"/>
            <a:r>
              <a:rPr lang="en-US" sz="1600" dirty="0">
                <a:solidFill>
                  <a:schemeClr val="bg1"/>
                </a:solidFill>
                <a:latin typeface="Helvetica" pitchFamily="34" charset="0"/>
              </a:rPr>
              <a:t>one program</a:t>
            </a:r>
          </a:p>
        </p:txBody>
      </p:sp>
      <p:sp>
        <p:nvSpPr>
          <p:cNvPr id="76804" name="AutoShape 5"/>
          <p:cNvSpPr>
            <a:spLocks noChangeArrowheads="1"/>
          </p:cNvSpPr>
          <p:nvPr/>
        </p:nvSpPr>
        <p:spPr bwMode="auto">
          <a:xfrm rot="-249536">
            <a:off x="4495800" y="2133600"/>
            <a:ext cx="1828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76805" name="AutoShape 6"/>
          <p:cNvSpPr>
            <a:spLocks noChangeArrowheads="1"/>
          </p:cNvSpPr>
          <p:nvPr/>
        </p:nvSpPr>
        <p:spPr bwMode="auto">
          <a:xfrm rot="2225804">
            <a:off x="4953000" y="3200400"/>
            <a:ext cx="16002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76806" name="AutoShape 7"/>
          <p:cNvSpPr>
            <a:spLocks noChangeArrowheads="1"/>
          </p:cNvSpPr>
          <p:nvPr/>
        </p:nvSpPr>
        <p:spPr bwMode="auto">
          <a:xfrm rot="7002960">
            <a:off x="3733800" y="3962400"/>
            <a:ext cx="1828800" cy="762000"/>
          </a:xfrm>
          <a:custGeom>
            <a:avLst/>
            <a:gdLst>
              <a:gd name="T0" fmla="*/ 2147483647 w 21600"/>
              <a:gd name="T1" fmla="*/ 7727244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955" y="5399"/>
                  <a:pt x="5598" y="7606"/>
                  <a:pt x="5411" y="10444"/>
                </a:cubicBezTo>
                <a:lnTo>
                  <a:pt x="23" y="10089"/>
                </a:lnTo>
                <a:cubicBezTo>
                  <a:pt x="397" y="4413"/>
                  <a:pt x="5110"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76807" name="AutoShape 8"/>
          <p:cNvSpPr>
            <a:spLocks noChangeArrowheads="1"/>
          </p:cNvSpPr>
          <p:nvPr/>
        </p:nvSpPr>
        <p:spPr bwMode="auto">
          <a:xfrm rot="-3145833">
            <a:off x="3657600" y="1600200"/>
            <a:ext cx="1828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76808" name="AutoShape 9"/>
          <p:cNvSpPr>
            <a:spLocks noChangeArrowheads="1"/>
          </p:cNvSpPr>
          <p:nvPr/>
        </p:nvSpPr>
        <p:spPr bwMode="auto">
          <a:xfrm rot="9636918">
            <a:off x="2514600" y="3581400"/>
            <a:ext cx="1828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76809" name="AutoShape 10"/>
          <p:cNvSpPr>
            <a:spLocks noChangeArrowheads="1"/>
          </p:cNvSpPr>
          <p:nvPr/>
        </p:nvSpPr>
        <p:spPr bwMode="auto">
          <a:xfrm rot="-8086946">
            <a:off x="2209800" y="2438400"/>
            <a:ext cx="18288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tx2">
              <a:lumMod val="50000"/>
              <a:lumOff val="50000"/>
            </a:schemeClr>
          </a:solidFill>
          <a:ln w="9525">
            <a:noFill/>
            <a:miter lim="800000"/>
            <a:headEnd/>
            <a:tailEnd/>
          </a:ln>
        </p:spPr>
        <p:txBody>
          <a:bodyPr wrap="none" anchor="ctr"/>
          <a:lstStyle/>
          <a:p>
            <a:endParaRPr lang="en-US"/>
          </a:p>
        </p:txBody>
      </p:sp>
      <p:sp>
        <p:nvSpPr>
          <p:cNvPr id="261131" name="Text Box 11"/>
          <p:cNvSpPr txBox="1">
            <a:spLocks noChangeArrowheads="1"/>
          </p:cNvSpPr>
          <p:nvPr/>
        </p:nvSpPr>
        <p:spPr bwMode="auto">
          <a:xfrm>
            <a:off x="762000" y="990600"/>
            <a:ext cx="3048000" cy="707886"/>
          </a:xfrm>
          <a:prstGeom prst="rect">
            <a:avLst/>
          </a:prstGeom>
          <a:noFill/>
          <a:ln w="9525">
            <a:noFill/>
            <a:miter lim="800000"/>
            <a:headEnd/>
            <a:tailEnd/>
          </a:ln>
          <a:effectLst/>
        </p:spPr>
        <p:txBody>
          <a:bodyPr>
            <a:spAutoFit/>
          </a:bodyPr>
          <a:lstStyle/>
          <a:p>
            <a:pPr>
              <a:spcBef>
                <a:spcPct val="50000"/>
              </a:spcBef>
              <a:defRPr/>
            </a:pP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Grants and Contracts Administration</a:t>
            </a:r>
            <a:endParaRPr lang="en-US" sz="2000" dirty="0">
              <a:solidFill>
                <a:schemeClr val="tx2">
                  <a:lumMod val="50000"/>
                  <a:lumOff val="50000"/>
                </a:schemeClr>
              </a:solidFill>
              <a:effectLst>
                <a:outerShdw blurRad="38100" dist="38100" dir="2700000" algn="tl">
                  <a:srgbClr val="C0C0C0"/>
                </a:outerShdw>
              </a:effectLst>
              <a:latin typeface="Helvetica" pitchFamily="34" charset="0"/>
            </a:endParaRPr>
          </a:p>
        </p:txBody>
      </p:sp>
      <p:sp>
        <p:nvSpPr>
          <p:cNvPr id="261132" name="Text Box 12"/>
          <p:cNvSpPr txBox="1">
            <a:spLocks noChangeArrowheads="1"/>
          </p:cNvSpPr>
          <p:nvPr/>
        </p:nvSpPr>
        <p:spPr bwMode="auto">
          <a:xfrm>
            <a:off x="304800" y="4625300"/>
            <a:ext cx="3048000" cy="396875"/>
          </a:xfrm>
          <a:prstGeom prst="rect">
            <a:avLst/>
          </a:prstGeom>
          <a:noFill/>
          <a:ln w="9525">
            <a:noFill/>
            <a:miter lim="800000"/>
            <a:headEnd/>
            <a:tailEnd/>
          </a:ln>
          <a:effectLst/>
        </p:spPr>
        <p:txBody>
          <a:bodyPr>
            <a:spAutoFit/>
          </a:bodyPr>
          <a:lstStyle/>
          <a:p>
            <a:pPr algn="ctr">
              <a:spcBef>
                <a:spcPct val="50000"/>
              </a:spcBef>
              <a:defRPr/>
            </a:pP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Utilities (lights, heat, </a:t>
            </a:r>
            <a:r>
              <a:rPr lang="en-US" sz="2000" dirty="0" err="1" smtClean="0">
                <a:solidFill>
                  <a:schemeClr val="tx2">
                    <a:lumMod val="50000"/>
                    <a:lumOff val="50000"/>
                  </a:schemeClr>
                </a:solidFill>
                <a:effectLst>
                  <a:outerShdw blurRad="38100" dist="38100" dir="2700000" algn="tl">
                    <a:srgbClr val="C0C0C0"/>
                  </a:outerShdw>
                </a:effectLst>
                <a:latin typeface="Helvetica" pitchFamily="34" charset="0"/>
              </a:rPr>
              <a:t>etc</a:t>
            </a: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a:t>
            </a:r>
            <a:endParaRPr lang="en-US" sz="2000" dirty="0">
              <a:solidFill>
                <a:schemeClr val="tx2">
                  <a:lumMod val="50000"/>
                  <a:lumOff val="50000"/>
                </a:schemeClr>
              </a:solidFill>
              <a:effectLst>
                <a:outerShdw blurRad="38100" dist="38100" dir="2700000" algn="tl">
                  <a:srgbClr val="C0C0C0"/>
                </a:outerShdw>
              </a:effectLst>
              <a:latin typeface="Helvetica" pitchFamily="34" charset="0"/>
            </a:endParaRPr>
          </a:p>
        </p:txBody>
      </p:sp>
      <p:sp>
        <p:nvSpPr>
          <p:cNvPr id="261133" name="Text Box 13"/>
          <p:cNvSpPr txBox="1">
            <a:spLocks noChangeArrowheads="1"/>
          </p:cNvSpPr>
          <p:nvPr/>
        </p:nvSpPr>
        <p:spPr bwMode="auto">
          <a:xfrm>
            <a:off x="5715000" y="1143000"/>
            <a:ext cx="3124200" cy="707886"/>
          </a:xfrm>
          <a:prstGeom prst="rect">
            <a:avLst/>
          </a:prstGeom>
          <a:noFill/>
          <a:ln w="9525">
            <a:noFill/>
            <a:miter lim="800000"/>
            <a:headEnd/>
            <a:tailEnd/>
          </a:ln>
          <a:effectLst/>
        </p:spPr>
        <p:txBody>
          <a:bodyPr>
            <a:spAutoFit/>
          </a:bodyPr>
          <a:lstStyle/>
          <a:p>
            <a:pPr algn="ctr">
              <a:spcBef>
                <a:spcPct val="50000"/>
              </a:spcBef>
              <a:defRPr/>
            </a:pP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Research Finance Administration</a:t>
            </a:r>
            <a:endParaRPr lang="en-US" sz="2000" dirty="0">
              <a:solidFill>
                <a:schemeClr val="tx2">
                  <a:lumMod val="50000"/>
                  <a:lumOff val="50000"/>
                </a:schemeClr>
              </a:solidFill>
              <a:effectLst>
                <a:outerShdw blurRad="38100" dist="38100" dir="2700000" algn="tl">
                  <a:srgbClr val="C0C0C0"/>
                </a:outerShdw>
              </a:effectLst>
              <a:latin typeface="Helvetica" pitchFamily="34" charset="0"/>
            </a:endParaRPr>
          </a:p>
        </p:txBody>
      </p:sp>
      <p:sp>
        <p:nvSpPr>
          <p:cNvPr id="261134" name="Text Box 14"/>
          <p:cNvSpPr txBox="1">
            <a:spLocks noChangeArrowheads="1"/>
          </p:cNvSpPr>
          <p:nvPr/>
        </p:nvSpPr>
        <p:spPr bwMode="auto">
          <a:xfrm>
            <a:off x="6324600" y="2819400"/>
            <a:ext cx="2286000" cy="396875"/>
          </a:xfrm>
          <a:prstGeom prst="rect">
            <a:avLst/>
          </a:prstGeom>
          <a:noFill/>
          <a:ln w="9525">
            <a:noFill/>
            <a:miter lim="800000"/>
            <a:headEnd/>
            <a:tailEnd/>
          </a:ln>
          <a:effectLst/>
        </p:spPr>
        <p:txBody>
          <a:bodyPr>
            <a:spAutoFit/>
          </a:bodyPr>
          <a:lstStyle/>
          <a:p>
            <a:pPr algn="ctr">
              <a:spcBef>
                <a:spcPct val="50000"/>
              </a:spcBef>
              <a:defRPr/>
            </a:pPr>
            <a:r>
              <a:rPr lang="en-US" sz="2000" dirty="0">
                <a:solidFill>
                  <a:schemeClr val="tx2">
                    <a:lumMod val="50000"/>
                    <a:lumOff val="50000"/>
                  </a:schemeClr>
                </a:solidFill>
                <a:effectLst>
                  <a:outerShdw blurRad="38100" dist="38100" dir="2700000" algn="tl">
                    <a:srgbClr val="C0C0C0"/>
                  </a:outerShdw>
                </a:effectLst>
                <a:latin typeface="Helvetica" pitchFamily="34" charset="0"/>
              </a:rPr>
              <a:t>Accounts Payable</a:t>
            </a:r>
          </a:p>
        </p:txBody>
      </p:sp>
      <p:sp>
        <p:nvSpPr>
          <p:cNvPr id="261135" name="Text Box 15"/>
          <p:cNvSpPr txBox="1">
            <a:spLocks noChangeArrowheads="1"/>
          </p:cNvSpPr>
          <p:nvPr/>
        </p:nvSpPr>
        <p:spPr bwMode="auto">
          <a:xfrm>
            <a:off x="0" y="3505200"/>
            <a:ext cx="2286000" cy="396875"/>
          </a:xfrm>
          <a:prstGeom prst="rect">
            <a:avLst/>
          </a:prstGeom>
          <a:noFill/>
          <a:ln w="9525">
            <a:noFill/>
            <a:miter lim="800000"/>
            <a:headEnd/>
            <a:tailEnd/>
          </a:ln>
          <a:effectLst/>
        </p:spPr>
        <p:txBody>
          <a:bodyPr>
            <a:spAutoFit/>
          </a:bodyPr>
          <a:lstStyle/>
          <a:p>
            <a:pPr algn="ctr">
              <a:spcBef>
                <a:spcPct val="50000"/>
              </a:spcBef>
              <a:defRPr/>
            </a:pPr>
            <a:r>
              <a:rPr lang="en-US" sz="2000" dirty="0">
                <a:solidFill>
                  <a:schemeClr val="tx2">
                    <a:lumMod val="50000"/>
                    <a:lumOff val="50000"/>
                  </a:schemeClr>
                </a:solidFill>
                <a:effectLst>
                  <a:outerShdw blurRad="38100" dist="38100" dir="2700000" algn="tl">
                    <a:srgbClr val="C0C0C0"/>
                  </a:outerShdw>
                </a:effectLst>
                <a:latin typeface="Helvetica" pitchFamily="34" charset="0"/>
              </a:rPr>
              <a:t>Purchasing</a:t>
            </a:r>
            <a:r>
              <a:rPr lang="en-US" sz="2000" dirty="0">
                <a:solidFill>
                  <a:schemeClr val="accent2"/>
                </a:solidFill>
                <a:effectLst>
                  <a:outerShdw blurRad="38100" dist="38100" dir="2700000" algn="tl">
                    <a:srgbClr val="C0C0C0"/>
                  </a:outerShdw>
                </a:effectLst>
                <a:latin typeface="Helvetica" pitchFamily="34" charset="0"/>
              </a:rPr>
              <a:t> </a:t>
            </a:r>
          </a:p>
        </p:txBody>
      </p:sp>
      <p:sp>
        <p:nvSpPr>
          <p:cNvPr id="261136" name="Text Box 16"/>
          <p:cNvSpPr txBox="1">
            <a:spLocks noChangeArrowheads="1"/>
          </p:cNvSpPr>
          <p:nvPr/>
        </p:nvSpPr>
        <p:spPr bwMode="auto">
          <a:xfrm>
            <a:off x="6400800" y="4343400"/>
            <a:ext cx="2362200" cy="396875"/>
          </a:xfrm>
          <a:prstGeom prst="rect">
            <a:avLst/>
          </a:prstGeom>
          <a:noFill/>
          <a:ln w="9525">
            <a:noFill/>
            <a:miter lim="800000"/>
            <a:headEnd/>
            <a:tailEnd/>
          </a:ln>
          <a:effectLst/>
        </p:spPr>
        <p:txBody>
          <a:bodyPr>
            <a:spAutoFit/>
          </a:bodyPr>
          <a:lstStyle/>
          <a:p>
            <a:pPr algn="ctr">
              <a:spcBef>
                <a:spcPct val="50000"/>
              </a:spcBef>
              <a:defRPr/>
            </a:pPr>
            <a:r>
              <a:rPr lang="en-US" sz="2000" dirty="0">
                <a:solidFill>
                  <a:schemeClr val="tx2">
                    <a:lumMod val="50000"/>
                    <a:lumOff val="50000"/>
                  </a:schemeClr>
                </a:solidFill>
                <a:effectLst>
                  <a:outerShdw blurRad="38100" dist="38100" dir="2700000" algn="tl">
                    <a:srgbClr val="C0C0C0"/>
                  </a:outerShdw>
                </a:effectLst>
                <a:latin typeface="Helvetica" pitchFamily="34" charset="0"/>
              </a:rPr>
              <a:t>Human Resources</a:t>
            </a:r>
          </a:p>
        </p:txBody>
      </p:sp>
      <p:sp>
        <p:nvSpPr>
          <p:cNvPr id="261137" name="Text Box 17"/>
          <p:cNvSpPr txBox="1">
            <a:spLocks noChangeArrowheads="1"/>
          </p:cNvSpPr>
          <p:nvPr/>
        </p:nvSpPr>
        <p:spPr bwMode="auto">
          <a:xfrm>
            <a:off x="4980173" y="5093998"/>
            <a:ext cx="3352800" cy="701675"/>
          </a:xfrm>
          <a:prstGeom prst="rect">
            <a:avLst/>
          </a:prstGeom>
          <a:noFill/>
          <a:ln w="9525">
            <a:noFill/>
            <a:miter lim="800000"/>
            <a:headEnd/>
            <a:tailEnd/>
          </a:ln>
          <a:effectLst/>
        </p:spPr>
        <p:txBody>
          <a:bodyPr>
            <a:spAutoFit/>
          </a:bodyPr>
          <a:lstStyle/>
          <a:p>
            <a:pPr algn="ctr">
              <a:spcBef>
                <a:spcPct val="50000"/>
              </a:spcBef>
              <a:defRPr/>
            </a:pPr>
            <a:r>
              <a:rPr lang="en-US" sz="2000" dirty="0">
                <a:solidFill>
                  <a:schemeClr val="tx2">
                    <a:lumMod val="50000"/>
                    <a:lumOff val="50000"/>
                  </a:schemeClr>
                </a:solidFill>
                <a:effectLst>
                  <a:outerShdw blurRad="38100" dist="38100" dir="2700000" algn="tl">
                    <a:srgbClr val="C0C0C0"/>
                  </a:outerShdw>
                </a:effectLst>
                <a:latin typeface="Helvetica" pitchFamily="34" charset="0"/>
              </a:rPr>
              <a:t>Building and Equipment Depreciation</a:t>
            </a:r>
          </a:p>
        </p:txBody>
      </p:sp>
      <p:sp>
        <p:nvSpPr>
          <p:cNvPr id="261138" name="Text Box 18"/>
          <p:cNvSpPr txBox="1">
            <a:spLocks noChangeArrowheads="1"/>
          </p:cNvSpPr>
          <p:nvPr/>
        </p:nvSpPr>
        <p:spPr bwMode="auto">
          <a:xfrm>
            <a:off x="0" y="2209800"/>
            <a:ext cx="2286000" cy="396875"/>
          </a:xfrm>
          <a:prstGeom prst="rect">
            <a:avLst/>
          </a:prstGeom>
          <a:noFill/>
          <a:ln w="9525">
            <a:noFill/>
            <a:miter lim="800000"/>
            <a:headEnd/>
            <a:tailEnd/>
          </a:ln>
          <a:effectLst/>
        </p:spPr>
        <p:txBody>
          <a:bodyPr>
            <a:spAutoFit/>
          </a:bodyPr>
          <a:lstStyle/>
          <a:p>
            <a:pPr algn="ctr">
              <a:spcBef>
                <a:spcPct val="50000"/>
              </a:spcBef>
              <a:defRPr/>
            </a:pP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Finance</a:t>
            </a:r>
            <a:endParaRPr lang="en-US" sz="2000" dirty="0">
              <a:solidFill>
                <a:schemeClr val="tx2">
                  <a:lumMod val="50000"/>
                  <a:lumOff val="50000"/>
                </a:schemeClr>
              </a:solidFill>
              <a:effectLst>
                <a:outerShdw blurRad="38100" dist="38100" dir="2700000" algn="tl">
                  <a:srgbClr val="C0C0C0"/>
                </a:outerShdw>
              </a:effectLst>
              <a:latin typeface="Helvetica" pitchFamily="34" charset="0"/>
            </a:endParaRPr>
          </a:p>
        </p:txBody>
      </p:sp>
      <p:sp>
        <p:nvSpPr>
          <p:cNvPr id="19" name="Text Box 12"/>
          <p:cNvSpPr txBox="1">
            <a:spLocks noChangeArrowheads="1"/>
          </p:cNvSpPr>
          <p:nvPr/>
        </p:nvSpPr>
        <p:spPr bwMode="auto">
          <a:xfrm>
            <a:off x="1946028" y="5562599"/>
            <a:ext cx="3048000" cy="396875"/>
          </a:xfrm>
          <a:prstGeom prst="rect">
            <a:avLst/>
          </a:prstGeom>
          <a:noFill/>
          <a:ln w="9525">
            <a:noFill/>
            <a:miter lim="800000"/>
            <a:headEnd/>
            <a:tailEnd/>
          </a:ln>
          <a:effectLst/>
        </p:spPr>
        <p:txBody>
          <a:bodyPr>
            <a:spAutoFit/>
          </a:bodyPr>
          <a:lstStyle/>
          <a:p>
            <a:pPr algn="ctr">
              <a:spcBef>
                <a:spcPct val="50000"/>
              </a:spcBef>
              <a:defRPr/>
            </a:pPr>
            <a:r>
              <a:rPr lang="en-US" sz="2000" dirty="0" smtClean="0">
                <a:solidFill>
                  <a:schemeClr val="tx2">
                    <a:lumMod val="50000"/>
                    <a:lumOff val="50000"/>
                  </a:schemeClr>
                </a:solidFill>
                <a:effectLst>
                  <a:outerShdw blurRad="38100" dist="38100" dir="2700000" algn="tl">
                    <a:srgbClr val="C0C0C0"/>
                  </a:outerShdw>
                </a:effectLst>
                <a:latin typeface="Helvetica" pitchFamily="34" charset="0"/>
              </a:rPr>
              <a:t>House Keeping</a:t>
            </a:r>
            <a:endParaRPr lang="en-US" sz="2000" dirty="0">
              <a:solidFill>
                <a:schemeClr val="tx2">
                  <a:lumMod val="50000"/>
                  <a:lumOff val="50000"/>
                </a:schemeClr>
              </a:solidFill>
              <a:effectLst>
                <a:outerShdw blurRad="38100" dist="38100" dir="2700000" algn="tl">
                  <a:srgbClr val="C0C0C0"/>
                </a:outerShdw>
              </a:effectLst>
              <a:latin typeface="Helvetica" pitchFamily="34" charset="0"/>
            </a:endParaRPr>
          </a:p>
        </p:txBody>
      </p:sp>
    </p:spTree>
    <p:extLst>
      <p:ext uri="{BB962C8B-B14F-4D97-AF65-F5344CB8AC3E}">
        <p14:creationId xmlns:p14="http://schemas.microsoft.com/office/powerpoint/2010/main" val="1349542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9" y="235924"/>
            <a:ext cx="7813675" cy="369332"/>
          </a:xfrm>
        </p:spPr>
        <p:txBody>
          <a:bodyPr/>
          <a:lstStyle/>
          <a:p>
            <a:r>
              <a:rPr lang="en-US" sz="2400" dirty="0" smtClean="0"/>
              <a:t>Facility and Administration Allocations (F &amp; A)</a:t>
            </a:r>
            <a:endParaRPr lang="en-US" sz="2400" dirty="0"/>
          </a:p>
        </p:txBody>
      </p:sp>
      <p:grpSp>
        <p:nvGrpSpPr>
          <p:cNvPr id="7" name="Group 34"/>
          <p:cNvGrpSpPr>
            <a:grpSpLocks/>
          </p:cNvGrpSpPr>
          <p:nvPr/>
        </p:nvGrpSpPr>
        <p:grpSpPr bwMode="auto">
          <a:xfrm>
            <a:off x="685800" y="2286000"/>
            <a:ext cx="7696200" cy="2667001"/>
            <a:chOff x="480" y="1596"/>
            <a:chExt cx="4848" cy="1680"/>
          </a:xfrm>
        </p:grpSpPr>
        <p:sp>
          <p:nvSpPr>
            <p:cNvPr id="8" name="Text Box 27"/>
            <p:cNvSpPr txBox="1">
              <a:spLocks noChangeArrowheads="1"/>
            </p:cNvSpPr>
            <p:nvPr/>
          </p:nvSpPr>
          <p:spPr bwMode="auto">
            <a:xfrm>
              <a:off x="480" y="1596"/>
              <a:ext cx="2207" cy="1680"/>
            </a:xfrm>
            <a:prstGeom prst="rect">
              <a:avLst/>
            </a:prstGeom>
            <a:solidFill>
              <a:srgbClr val="F4F1F7">
                <a:alpha val="50000"/>
              </a:srgbClr>
            </a:solidFill>
            <a:ln w="9525">
              <a:solidFill>
                <a:srgbClr val="000000"/>
              </a:solidFill>
              <a:miter lim="800000"/>
              <a:headEnd/>
              <a:tailEnd/>
            </a:ln>
            <a:effectLst/>
          </p:spPr>
          <p:txBody>
            <a:bodyPr/>
            <a:lstStyle/>
            <a:p>
              <a:pPr marL="233363" indent="-233363" algn="ctr" eaLnBrk="0" hangingPunct="0"/>
              <a:r>
                <a:rPr lang="en-US" b="1" dirty="0"/>
                <a:t>FACILITY COST POOLS</a:t>
              </a:r>
            </a:p>
            <a:p>
              <a:pPr marL="233363" indent="-233363" eaLnBrk="0" hangingPunct="0"/>
              <a:endParaRPr lang="en-US" b="1" dirty="0"/>
            </a:p>
            <a:p>
              <a:pPr marL="233363" indent="-233363" eaLnBrk="0" hangingPunct="0">
                <a:buFont typeface="Symbol" pitchFamily="18" charset="2"/>
                <a:buChar char="·"/>
              </a:pPr>
              <a:r>
                <a:rPr lang="en-US" b="1" dirty="0"/>
                <a:t>Building Depreciation</a:t>
              </a:r>
            </a:p>
            <a:p>
              <a:pPr marL="233363" indent="-233363" eaLnBrk="0" hangingPunct="0">
                <a:buFont typeface="Symbol" pitchFamily="18" charset="2"/>
                <a:buChar char="·"/>
              </a:pPr>
              <a:r>
                <a:rPr lang="en-US" b="1" dirty="0" smtClean="0"/>
                <a:t>Land/Building </a:t>
              </a:r>
              <a:r>
                <a:rPr lang="en-US" b="1" dirty="0"/>
                <a:t>Improvements</a:t>
              </a:r>
            </a:p>
            <a:p>
              <a:pPr marL="233363" indent="-233363" eaLnBrk="0" hangingPunct="0">
                <a:buFont typeface="Symbol" pitchFamily="18" charset="2"/>
                <a:buChar char="·"/>
              </a:pPr>
              <a:r>
                <a:rPr lang="en-US" b="1" dirty="0"/>
                <a:t>Equipment Depreciation</a:t>
              </a:r>
            </a:p>
            <a:p>
              <a:pPr marL="233363" indent="-233363" eaLnBrk="0" hangingPunct="0">
                <a:buFont typeface="Symbol" pitchFamily="18" charset="2"/>
                <a:buChar char="·"/>
              </a:pPr>
              <a:r>
                <a:rPr lang="en-US" b="1" dirty="0"/>
                <a:t>Operations and </a:t>
              </a:r>
              <a:r>
                <a:rPr lang="en-US" b="1" dirty="0" smtClean="0"/>
                <a:t>Maintenance</a:t>
              </a:r>
              <a:endParaRPr lang="en-US" b="1" dirty="0"/>
            </a:p>
            <a:p>
              <a:pPr marL="233363" indent="-233363" eaLnBrk="0" hangingPunct="0">
                <a:buFont typeface="Symbol" pitchFamily="18" charset="2"/>
                <a:buChar char="·"/>
              </a:pPr>
              <a:r>
                <a:rPr lang="en-US" b="1" dirty="0" smtClean="0"/>
                <a:t>Utilities</a:t>
              </a:r>
              <a:endParaRPr lang="en-US" b="1" dirty="0"/>
            </a:p>
          </p:txBody>
        </p:sp>
        <p:sp>
          <p:nvSpPr>
            <p:cNvPr id="9" name="Text Box 28"/>
            <p:cNvSpPr txBox="1">
              <a:spLocks noChangeArrowheads="1"/>
            </p:cNvSpPr>
            <p:nvPr/>
          </p:nvSpPr>
          <p:spPr bwMode="auto">
            <a:xfrm>
              <a:off x="3024" y="1596"/>
              <a:ext cx="2304" cy="1680"/>
            </a:xfrm>
            <a:prstGeom prst="rect">
              <a:avLst/>
            </a:prstGeom>
            <a:solidFill>
              <a:srgbClr val="F4F1F7">
                <a:alpha val="50000"/>
              </a:srgbClr>
            </a:solidFill>
            <a:ln w="9525">
              <a:solidFill>
                <a:srgbClr val="000000"/>
              </a:solidFill>
              <a:miter lim="800000"/>
              <a:headEnd/>
              <a:tailEnd/>
            </a:ln>
            <a:effectLst/>
          </p:spPr>
          <p:txBody>
            <a:bodyPr/>
            <a:lstStyle/>
            <a:p>
              <a:pPr marL="233363" indent="-233363" algn="ctr" eaLnBrk="0" hangingPunct="0"/>
              <a:r>
                <a:rPr lang="en-US" b="1" dirty="0"/>
                <a:t>ADMINISTRATIVE COST POOLS</a:t>
              </a:r>
            </a:p>
            <a:p>
              <a:pPr marL="233363" indent="-233363" eaLnBrk="0" hangingPunct="0"/>
              <a:endParaRPr lang="en-US" b="1" dirty="0"/>
            </a:p>
            <a:p>
              <a:pPr marL="233363" indent="-233363" eaLnBrk="0" hangingPunct="0">
                <a:buFont typeface="Symbol" pitchFamily="18" charset="2"/>
                <a:buChar char="·"/>
              </a:pPr>
              <a:r>
                <a:rPr lang="en-US" b="1" dirty="0"/>
                <a:t>General Administration</a:t>
              </a:r>
            </a:p>
            <a:p>
              <a:pPr marL="233363" indent="-233363" eaLnBrk="0" hangingPunct="0">
                <a:buFont typeface="Symbol" pitchFamily="18" charset="2"/>
                <a:buChar char="·"/>
              </a:pPr>
              <a:r>
                <a:rPr lang="en-US" b="1" dirty="0" smtClean="0"/>
                <a:t>Hospital Services</a:t>
              </a:r>
              <a:endParaRPr lang="en-US" b="1" dirty="0"/>
            </a:p>
            <a:p>
              <a:pPr marL="233363" indent="-233363" eaLnBrk="0" hangingPunct="0">
                <a:buFont typeface="Symbol" pitchFamily="18" charset="2"/>
                <a:buChar char="·"/>
              </a:pPr>
              <a:r>
                <a:rPr lang="en-US" b="1" dirty="0" smtClean="0"/>
                <a:t>Grants Administration</a:t>
              </a:r>
            </a:p>
            <a:p>
              <a:pPr marL="233363" indent="-233363" eaLnBrk="0" hangingPunct="0">
                <a:buFont typeface="Symbol" pitchFamily="18" charset="2"/>
                <a:buChar char="·"/>
              </a:pPr>
              <a:r>
                <a:rPr lang="en-US" b="1" dirty="0" smtClean="0"/>
                <a:t>IACUC, IBC, IRB costs</a:t>
              </a:r>
            </a:p>
            <a:p>
              <a:pPr marL="233363" indent="-233363" eaLnBrk="0" hangingPunct="0">
                <a:buFont typeface="Symbol" pitchFamily="18" charset="2"/>
                <a:buChar char="·"/>
              </a:pPr>
              <a:r>
                <a:rPr lang="en-US" b="1" dirty="0" smtClean="0"/>
                <a:t>Compliance Costs</a:t>
              </a:r>
              <a:endParaRPr lang="en-US" b="1" dirty="0"/>
            </a:p>
            <a:p>
              <a:pPr marL="233363" indent="-233363" eaLnBrk="0" hangingPunct="0"/>
              <a:endParaRPr lang="en-US" b="1" dirty="0"/>
            </a:p>
          </p:txBody>
        </p:sp>
      </p:grpSp>
      <p:cxnSp>
        <p:nvCxnSpPr>
          <p:cNvPr id="11" name="Straight Connector 10"/>
          <p:cNvCxnSpPr/>
          <p:nvPr/>
        </p:nvCxnSpPr>
        <p:spPr>
          <a:xfrm>
            <a:off x="685800" y="2743200"/>
            <a:ext cx="3505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4724400" y="2895600"/>
            <a:ext cx="36576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438400" y="1219200"/>
            <a:ext cx="3962400" cy="523220"/>
          </a:xfrm>
          <a:prstGeom prst="rect">
            <a:avLst/>
          </a:prstGeom>
          <a:noFill/>
        </p:spPr>
        <p:txBody>
          <a:bodyPr wrap="square" rtlCol="0">
            <a:spAutoFit/>
          </a:bodyPr>
          <a:lstStyle/>
          <a:p>
            <a:pPr algn="ctr"/>
            <a:r>
              <a:rPr lang="en-US" sz="2800" b="1" dirty="0" smtClean="0"/>
              <a:t>F &amp; A Allocations</a:t>
            </a:r>
            <a:endParaRPr lang="en-US" sz="2800" b="1" dirty="0"/>
          </a:p>
        </p:txBody>
      </p:sp>
      <p:sp>
        <p:nvSpPr>
          <p:cNvPr id="15"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1676400"/>
            <a:ext cx="4389438" cy="1247775"/>
          </a:xfrm>
        </p:spPr>
        <p:txBody>
          <a:bodyPr/>
          <a:lstStyle/>
          <a:p>
            <a:pPr algn="ctr"/>
            <a:r>
              <a:rPr lang="en-US" sz="5400" dirty="0" smtClean="0"/>
              <a:t>Questions?</a:t>
            </a:r>
          </a:p>
          <a:p>
            <a:endParaRPr lang="en-US" dirty="0"/>
          </a:p>
          <a:p>
            <a:endParaRPr lang="en-US" dirty="0"/>
          </a:p>
        </p:txBody>
      </p:sp>
      <p:pic>
        <p:nvPicPr>
          <p:cNvPr id="1026" name="Picture 2" descr="C:\Documents and Settings\eljamies\Local Settings\Temp\Temporary Internet Files\Content.IE5\68SQP6VC\MC90043440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0962" y="2474912"/>
            <a:ext cx="1747838" cy="2448603"/>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3"/>
          <p:cNvSpPr txBox="1">
            <a:spLocks noGrp="1"/>
          </p:cNvSpPr>
          <p:nvPr/>
        </p:nvSpPr>
        <p:spPr bwMode="auto">
          <a:xfrm>
            <a:off x="-26581"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24</a:t>
            </a:fld>
            <a:endParaRPr lang="en-US" dirty="0"/>
          </a:p>
        </p:txBody>
      </p:sp>
    </p:spTree>
    <p:extLst>
      <p:ext uri="{BB962C8B-B14F-4D97-AF65-F5344CB8AC3E}">
        <p14:creationId xmlns:p14="http://schemas.microsoft.com/office/powerpoint/2010/main" val="365986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9" y="235923"/>
            <a:ext cx="7813675" cy="369332"/>
          </a:xfrm>
        </p:spPr>
        <p:txBody>
          <a:bodyPr/>
          <a:lstStyle/>
          <a:p>
            <a:r>
              <a:rPr lang="en-US" sz="2400" dirty="0" smtClean="0"/>
              <a:t>Life Cycle of Award </a:t>
            </a:r>
            <a:endParaRPr lang="en-US" sz="2400" dirty="0"/>
          </a:p>
        </p:txBody>
      </p:sp>
      <p:sp>
        <p:nvSpPr>
          <p:cNvPr id="5" name="Oval 344"/>
          <p:cNvSpPr>
            <a:spLocks noChangeArrowheads="1"/>
          </p:cNvSpPr>
          <p:nvPr/>
        </p:nvSpPr>
        <p:spPr bwMode="auto">
          <a:xfrm>
            <a:off x="3581400" y="304800"/>
            <a:ext cx="1447800" cy="1371600"/>
          </a:xfrm>
          <a:prstGeom prst="ellipse">
            <a:avLst/>
          </a:prstGeom>
          <a:solidFill>
            <a:srgbClr val="00FFFF"/>
          </a:solidFill>
          <a:ln w="3175">
            <a:solidFill>
              <a:srgbClr val="000000"/>
            </a:solidFill>
            <a:round/>
            <a:headEnd/>
            <a:tailEnd/>
          </a:ln>
        </p:spPr>
        <p:txBody>
          <a:bodyPr wrap="none">
            <a:prstTxWarp prst="textNoShape">
              <a:avLst/>
            </a:prstTxWarp>
          </a:bodyPr>
          <a:lstStyle/>
          <a:p>
            <a:endParaRPr lang="en-US"/>
          </a:p>
        </p:txBody>
      </p:sp>
      <p:sp>
        <p:nvSpPr>
          <p:cNvPr id="6" name="Rectangle 3"/>
          <p:cNvSpPr>
            <a:spLocks noChangeArrowheads="1"/>
          </p:cNvSpPr>
          <p:nvPr/>
        </p:nvSpPr>
        <p:spPr bwMode="auto">
          <a:xfrm>
            <a:off x="1371600" y="1143000"/>
            <a:ext cx="7391400" cy="5334000"/>
          </a:xfrm>
          <a:prstGeom prst="rect">
            <a:avLst/>
          </a:prstGeom>
          <a:noFill/>
          <a:ln w="9525">
            <a:noFill/>
            <a:miter lim="800000"/>
            <a:headEnd/>
            <a:tailEnd/>
          </a:ln>
        </p:spPr>
        <p:txBody>
          <a:bodyPr>
            <a:prstTxWarp prst="textNoShape">
              <a:avLst/>
            </a:prstTxWarp>
          </a:bodyPr>
          <a:lstStyle/>
          <a:p>
            <a:endParaRPr lang="en-US"/>
          </a:p>
        </p:txBody>
      </p:sp>
      <p:sp>
        <p:nvSpPr>
          <p:cNvPr id="7" name="Rectangle 341"/>
          <p:cNvSpPr>
            <a:spLocks noChangeArrowheads="1"/>
          </p:cNvSpPr>
          <p:nvPr/>
        </p:nvSpPr>
        <p:spPr bwMode="auto">
          <a:xfrm>
            <a:off x="3886200" y="533400"/>
            <a:ext cx="877888" cy="336550"/>
          </a:xfrm>
          <a:prstGeom prst="rect">
            <a:avLst/>
          </a:prstGeom>
          <a:noFill/>
          <a:ln w="9525">
            <a:noFill/>
            <a:miter lim="800000"/>
            <a:headEnd/>
            <a:tailEnd/>
          </a:ln>
        </p:spPr>
        <p:txBody>
          <a:bodyPr lIns="0" tIns="0" rIns="0" bIns="0">
            <a:prstTxWarp prst="textNoShape">
              <a:avLst/>
            </a:prstTxWarp>
            <a:spAutoFit/>
          </a:bodyPr>
          <a:lstStyle/>
          <a:p>
            <a:pPr algn="ctr"/>
            <a:r>
              <a:rPr lang="en-US" sz="1100" b="1" dirty="0">
                <a:solidFill>
                  <a:srgbClr val="000000"/>
                </a:solidFill>
              </a:rPr>
              <a:t>Proposal Development  </a:t>
            </a:r>
            <a:endParaRPr lang="en-US" sz="2400" dirty="0">
              <a:latin typeface="Times New Roman" charset="0"/>
            </a:endParaRPr>
          </a:p>
        </p:txBody>
      </p:sp>
      <p:sp>
        <p:nvSpPr>
          <p:cNvPr id="8" name="Rectangle 342"/>
          <p:cNvSpPr>
            <a:spLocks noChangeArrowheads="1"/>
          </p:cNvSpPr>
          <p:nvPr/>
        </p:nvSpPr>
        <p:spPr bwMode="auto">
          <a:xfrm>
            <a:off x="3657600" y="914400"/>
            <a:ext cx="1273175" cy="504825"/>
          </a:xfrm>
          <a:prstGeom prst="rect">
            <a:avLst/>
          </a:prstGeom>
          <a:noFill/>
          <a:ln w="9525">
            <a:noFill/>
            <a:miter lim="800000"/>
            <a:headEnd/>
            <a:tailEnd/>
          </a:ln>
        </p:spPr>
        <p:txBody>
          <a:bodyPr wrap="none" lIns="0" tIns="0" rIns="0" bIns="0">
            <a:prstTxWarp prst="textNoShape">
              <a:avLst/>
            </a:prstTxWarp>
            <a:spAutoFit/>
          </a:bodyPr>
          <a:lstStyle/>
          <a:p>
            <a:pPr algn="ctr"/>
            <a:r>
              <a:rPr lang="en-US" sz="1100" b="1" dirty="0">
                <a:solidFill>
                  <a:srgbClr val="000000"/>
                </a:solidFill>
              </a:rPr>
              <a:t>Locate Funding &amp;</a:t>
            </a:r>
          </a:p>
          <a:p>
            <a:pPr algn="ctr"/>
            <a:r>
              <a:rPr lang="en-US" sz="1100" b="1" dirty="0">
                <a:solidFill>
                  <a:srgbClr val="000000"/>
                </a:solidFill>
              </a:rPr>
              <a:t>Complete Proposal</a:t>
            </a:r>
          </a:p>
          <a:p>
            <a:pPr algn="ctr"/>
            <a:r>
              <a:rPr lang="en-US" sz="1100" b="1" dirty="0">
                <a:solidFill>
                  <a:srgbClr val="000000"/>
                </a:solidFill>
              </a:rPr>
              <a:t>Package</a:t>
            </a:r>
            <a:endParaRPr lang="en-US" sz="2400" dirty="0">
              <a:latin typeface="Times New Roman" charset="0"/>
            </a:endParaRPr>
          </a:p>
        </p:txBody>
      </p:sp>
      <p:sp>
        <p:nvSpPr>
          <p:cNvPr id="9" name="Oval 344"/>
          <p:cNvSpPr>
            <a:spLocks noChangeArrowheads="1"/>
          </p:cNvSpPr>
          <p:nvPr/>
        </p:nvSpPr>
        <p:spPr bwMode="auto">
          <a:xfrm>
            <a:off x="5638800" y="533400"/>
            <a:ext cx="1300163" cy="1255713"/>
          </a:xfrm>
          <a:prstGeom prst="ellipse">
            <a:avLst/>
          </a:prstGeom>
          <a:solidFill>
            <a:srgbClr val="CCFFFF"/>
          </a:solidFill>
          <a:ln w="3175">
            <a:solidFill>
              <a:srgbClr val="000000"/>
            </a:solidFill>
            <a:round/>
            <a:headEnd/>
            <a:tailEnd/>
          </a:ln>
        </p:spPr>
        <p:txBody>
          <a:bodyPr>
            <a:prstTxWarp prst="textNoShape">
              <a:avLst/>
            </a:prstTxWarp>
          </a:bodyPr>
          <a:lstStyle/>
          <a:p>
            <a:endParaRPr lang="en-US"/>
          </a:p>
        </p:txBody>
      </p:sp>
      <p:sp>
        <p:nvSpPr>
          <p:cNvPr id="10" name="Rectangle 345"/>
          <p:cNvSpPr>
            <a:spLocks noChangeArrowheads="1"/>
          </p:cNvSpPr>
          <p:nvPr/>
        </p:nvSpPr>
        <p:spPr bwMode="auto">
          <a:xfrm>
            <a:off x="5867400" y="914400"/>
            <a:ext cx="827088" cy="336550"/>
          </a:xfrm>
          <a:prstGeom prst="rect">
            <a:avLst/>
          </a:prstGeom>
          <a:noFill/>
          <a:ln w="9525">
            <a:noFill/>
            <a:miter lim="800000"/>
            <a:headEnd/>
            <a:tailEnd/>
          </a:ln>
        </p:spPr>
        <p:txBody>
          <a:bodyPr wrap="none" lIns="0" tIns="0" rIns="0" bIns="0">
            <a:prstTxWarp prst="textNoShape">
              <a:avLst/>
            </a:prstTxWarp>
            <a:spAutoFit/>
          </a:bodyPr>
          <a:lstStyle/>
          <a:p>
            <a:pPr algn="ctr"/>
            <a:r>
              <a:rPr lang="en-US" sz="1100" b="1">
                <a:solidFill>
                  <a:srgbClr val="000000"/>
                </a:solidFill>
              </a:rPr>
              <a:t>Institutional </a:t>
            </a:r>
          </a:p>
          <a:p>
            <a:pPr algn="ctr"/>
            <a:r>
              <a:rPr lang="en-US" sz="1100" b="1">
                <a:solidFill>
                  <a:srgbClr val="000000"/>
                </a:solidFill>
              </a:rPr>
              <a:t>Review</a:t>
            </a:r>
            <a:endParaRPr lang="en-US" sz="2400">
              <a:latin typeface="Times New Roman" charset="0"/>
            </a:endParaRPr>
          </a:p>
        </p:txBody>
      </p:sp>
      <p:sp>
        <p:nvSpPr>
          <p:cNvPr id="11" name="Oval 347"/>
          <p:cNvSpPr>
            <a:spLocks noChangeArrowheads="1"/>
          </p:cNvSpPr>
          <p:nvPr/>
        </p:nvSpPr>
        <p:spPr bwMode="auto">
          <a:xfrm>
            <a:off x="7010400" y="1371600"/>
            <a:ext cx="1301750" cy="1255713"/>
          </a:xfrm>
          <a:prstGeom prst="ellipse">
            <a:avLst/>
          </a:prstGeom>
          <a:solidFill>
            <a:srgbClr val="CCFFFF"/>
          </a:solidFill>
          <a:ln w="8001">
            <a:solidFill>
              <a:srgbClr val="000000"/>
            </a:solidFill>
            <a:round/>
            <a:headEnd/>
            <a:tailEnd/>
          </a:ln>
        </p:spPr>
        <p:txBody>
          <a:bodyPr>
            <a:prstTxWarp prst="textNoShape">
              <a:avLst/>
            </a:prstTxWarp>
          </a:bodyPr>
          <a:lstStyle/>
          <a:p>
            <a:endParaRPr lang="en-US"/>
          </a:p>
        </p:txBody>
      </p:sp>
      <p:sp>
        <p:nvSpPr>
          <p:cNvPr id="12" name="Rectangle 349"/>
          <p:cNvSpPr>
            <a:spLocks noChangeArrowheads="1"/>
          </p:cNvSpPr>
          <p:nvPr/>
        </p:nvSpPr>
        <p:spPr bwMode="auto">
          <a:xfrm>
            <a:off x="7162800" y="1600200"/>
            <a:ext cx="1066800" cy="841375"/>
          </a:xfrm>
          <a:prstGeom prst="rect">
            <a:avLst/>
          </a:prstGeom>
          <a:noFill/>
          <a:ln w="9525">
            <a:noFill/>
            <a:miter lim="800000"/>
            <a:headEnd/>
            <a:tailEnd/>
          </a:ln>
        </p:spPr>
        <p:txBody>
          <a:bodyPr lIns="0" tIns="0" rIns="0" bIns="0">
            <a:prstTxWarp prst="textNoShape">
              <a:avLst/>
            </a:prstTxWarp>
            <a:spAutoFit/>
          </a:bodyPr>
          <a:lstStyle/>
          <a:p>
            <a:pPr algn="ctr"/>
            <a:r>
              <a:rPr lang="en-US" sz="1100" b="1">
                <a:solidFill>
                  <a:srgbClr val="000000"/>
                </a:solidFill>
              </a:rPr>
              <a:t>Proposal Submission and/or Signature Approval</a:t>
            </a:r>
            <a:endParaRPr lang="en-US" sz="2400">
              <a:latin typeface="Times New Roman" charset="0"/>
            </a:endParaRPr>
          </a:p>
        </p:txBody>
      </p:sp>
      <p:sp>
        <p:nvSpPr>
          <p:cNvPr id="13" name="Oval 353"/>
          <p:cNvSpPr>
            <a:spLocks noChangeArrowheads="1"/>
          </p:cNvSpPr>
          <p:nvPr/>
        </p:nvSpPr>
        <p:spPr bwMode="auto">
          <a:xfrm>
            <a:off x="7162800" y="4419600"/>
            <a:ext cx="1303338" cy="1255713"/>
          </a:xfrm>
          <a:prstGeom prst="ellipse">
            <a:avLst/>
          </a:prstGeom>
          <a:solidFill>
            <a:srgbClr val="FFFF00"/>
          </a:solidFill>
          <a:ln w="8001">
            <a:solidFill>
              <a:srgbClr val="000000"/>
            </a:solidFill>
            <a:round/>
            <a:headEnd/>
            <a:tailEnd/>
          </a:ln>
        </p:spPr>
        <p:txBody>
          <a:bodyPr>
            <a:prstTxWarp prst="textNoShape">
              <a:avLst/>
            </a:prstTxWarp>
          </a:bodyPr>
          <a:lstStyle/>
          <a:p>
            <a:endParaRPr lang="en-US"/>
          </a:p>
        </p:txBody>
      </p:sp>
      <p:sp>
        <p:nvSpPr>
          <p:cNvPr id="14" name="Rectangle 355"/>
          <p:cNvSpPr>
            <a:spLocks noChangeArrowheads="1"/>
          </p:cNvSpPr>
          <p:nvPr/>
        </p:nvSpPr>
        <p:spPr bwMode="auto">
          <a:xfrm>
            <a:off x="7315200" y="4876800"/>
            <a:ext cx="1047750" cy="168275"/>
          </a:xfrm>
          <a:prstGeom prst="rect">
            <a:avLst/>
          </a:prstGeom>
          <a:noFill/>
          <a:ln w="9525">
            <a:noFill/>
            <a:miter lim="800000"/>
            <a:headEnd/>
            <a:tailEnd/>
          </a:ln>
        </p:spPr>
        <p:txBody>
          <a:bodyPr wrap="none" lIns="0" tIns="0" rIns="0" bIns="0">
            <a:prstTxWarp prst="textNoShape">
              <a:avLst/>
            </a:prstTxWarp>
            <a:spAutoFit/>
          </a:bodyPr>
          <a:lstStyle/>
          <a:p>
            <a:r>
              <a:rPr lang="en-US" sz="1100" b="1">
                <a:solidFill>
                  <a:srgbClr val="000000"/>
                </a:solidFill>
              </a:rPr>
              <a:t>Account set up </a:t>
            </a:r>
            <a:endParaRPr lang="en-US" sz="2400">
              <a:latin typeface="Times New Roman" charset="0"/>
            </a:endParaRPr>
          </a:p>
        </p:txBody>
      </p:sp>
      <p:sp>
        <p:nvSpPr>
          <p:cNvPr id="15" name="Oval 363"/>
          <p:cNvSpPr>
            <a:spLocks noChangeArrowheads="1"/>
          </p:cNvSpPr>
          <p:nvPr/>
        </p:nvSpPr>
        <p:spPr bwMode="auto">
          <a:xfrm>
            <a:off x="5486400" y="4991100"/>
            <a:ext cx="1301750" cy="1257300"/>
          </a:xfrm>
          <a:prstGeom prst="ellipse">
            <a:avLst/>
          </a:prstGeom>
          <a:solidFill>
            <a:srgbClr val="FFFF00"/>
          </a:solidFill>
          <a:ln w="8001">
            <a:solidFill>
              <a:srgbClr val="000000"/>
            </a:solidFill>
            <a:round/>
            <a:headEnd/>
            <a:tailEnd/>
          </a:ln>
        </p:spPr>
        <p:txBody>
          <a:bodyPr>
            <a:prstTxWarp prst="textNoShape">
              <a:avLst/>
            </a:prstTxWarp>
          </a:bodyPr>
          <a:lstStyle/>
          <a:p>
            <a:endParaRPr lang="en-US"/>
          </a:p>
        </p:txBody>
      </p:sp>
      <p:sp>
        <p:nvSpPr>
          <p:cNvPr id="16" name="Rectangle 366"/>
          <p:cNvSpPr>
            <a:spLocks noChangeArrowheads="1"/>
          </p:cNvSpPr>
          <p:nvPr/>
        </p:nvSpPr>
        <p:spPr bwMode="auto">
          <a:xfrm>
            <a:off x="5791200" y="5334000"/>
            <a:ext cx="685800" cy="504825"/>
          </a:xfrm>
          <a:prstGeom prst="rect">
            <a:avLst/>
          </a:prstGeom>
          <a:noFill/>
          <a:ln w="9525">
            <a:noFill/>
            <a:miter lim="800000"/>
            <a:headEnd/>
            <a:tailEnd/>
          </a:ln>
        </p:spPr>
        <p:txBody>
          <a:bodyPr lIns="0" tIns="0" rIns="0" bIns="0">
            <a:prstTxWarp prst="textNoShape">
              <a:avLst/>
            </a:prstTxWarp>
            <a:spAutoFit/>
          </a:bodyPr>
          <a:lstStyle/>
          <a:p>
            <a:r>
              <a:rPr lang="en-US" sz="1100" b="1" dirty="0">
                <a:solidFill>
                  <a:srgbClr val="000000"/>
                </a:solidFill>
              </a:rPr>
              <a:t>    Prior </a:t>
            </a:r>
          </a:p>
          <a:p>
            <a:r>
              <a:rPr lang="en-US" sz="1100" b="1" dirty="0">
                <a:solidFill>
                  <a:srgbClr val="000000"/>
                </a:solidFill>
              </a:rPr>
              <a:t>Approval </a:t>
            </a:r>
          </a:p>
          <a:p>
            <a:r>
              <a:rPr lang="en-US" sz="1100" b="1" dirty="0">
                <a:solidFill>
                  <a:srgbClr val="000000"/>
                </a:solidFill>
              </a:rPr>
              <a:t>Requests</a:t>
            </a:r>
            <a:endParaRPr lang="en-US" sz="2400" dirty="0">
              <a:latin typeface="Times New Roman" charset="0"/>
            </a:endParaRPr>
          </a:p>
        </p:txBody>
      </p:sp>
      <p:sp>
        <p:nvSpPr>
          <p:cNvPr id="17" name="Oval 369"/>
          <p:cNvSpPr>
            <a:spLocks noChangeArrowheads="1"/>
          </p:cNvSpPr>
          <p:nvPr/>
        </p:nvSpPr>
        <p:spPr bwMode="auto">
          <a:xfrm>
            <a:off x="1676400" y="4724400"/>
            <a:ext cx="1300163" cy="1257300"/>
          </a:xfrm>
          <a:prstGeom prst="ellipse">
            <a:avLst/>
          </a:prstGeom>
          <a:solidFill>
            <a:srgbClr val="CCFFCC"/>
          </a:solidFill>
          <a:ln w="8001">
            <a:solidFill>
              <a:srgbClr val="B2B2B2"/>
            </a:solidFill>
            <a:round/>
            <a:headEnd/>
            <a:tailEnd/>
          </a:ln>
        </p:spPr>
        <p:txBody>
          <a:bodyPr>
            <a:prstTxWarp prst="textNoShape">
              <a:avLst/>
            </a:prstTxWarp>
          </a:bodyPr>
          <a:lstStyle/>
          <a:p>
            <a:endParaRPr lang="en-US"/>
          </a:p>
        </p:txBody>
      </p:sp>
      <p:sp>
        <p:nvSpPr>
          <p:cNvPr id="18" name="Rectangle 370"/>
          <p:cNvSpPr>
            <a:spLocks noChangeArrowheads="1"/>
          </p:cNvSpPr>
          <p:nvPr/>
        </p:nvSpPr>
        <p:spPr bwMode="auto">
          <a:xfrm>
            <a:off x="1752600" y="5181600"/>
            <a:ext cx="1184275" cy="336550"/>
          </a:xfrm>
          <a:prstGeom prst="rect">
            <a:avLst/>
          </a:prstGeom>
          <a:noFill/>
          <a:ln w="9525">
            <a:noFill/>
            <a:miter lim="800000"/>
            <a:headEnd/>
            <a:tailEnd/>
          </a:ln>
        </p:spPr>
        <p:txBody>
          <a:bodyPr lIns="0" tIns="0" rIns="0" bIns="0">
            <a:prstTxWarp prst="textNoShape">
              <a:avLst/>
            </a:prstTxWarp>
            <a:spAutoFit/>
          </a:bodyPr>
          <a:lstStyle/>
          <a:p>
            <a:pPr algn="ctr"/>
            <a:r>
              <a:rPr lang="en-US" sz="1100" b="1">
                <a:solidFill>
                  <a:srgbClr val="000000"/>
                </a:solidFill>
              </a:rPr>
              <a:t>Incurring Costs and Purchasing</a:t>
            </a:r>
            <a:endParaRPr lang="en-US" sz="2400">
              <a:latin typeface="Times New Roman" charset="0"/>
            </a:endParaRPr>
          </a:p>
        </p:txBody>
      </p:sp>
      <p:sp>
        <p:nvSpPr>
          <p:cNvPr id="19" name="Oval 373"/>
          <p:cNvSpPr>
            <a:spLocks noChangeArrowheads="1"/>
          </p:cNvSpPr>
          <p:nvPr/>
        </p:nvSpPr>
        <p:spPr bwMode="auto">
          <a:xfrm>
            <a:off x="228600" y="3657600"/>
            <a:ext cx="1301750" cy="1255713"/>
          </a:xfrm>
          <a:prstGeom prst="ellipse">
            <a:avLst/>
          </a:prstGeom>
          <a:solidFill>
            <a:srgbClr val="CCFFCC"/>
          </a:solidFill>
          <a:ln w="8001">
            <a:solidFill>
              <a:srgbClr val="B2B2B2"/>
            </a:solidFill>
            <a:round/>
            <a:headEnd/>
            <a:tailEnd/>
          </a:ln>
        </p:spPr>
        <p:txBody>
          <a:bodyPr>
            <a:prstTxWarp prst="textNoShape">
              <a:avLst/>
            </a:prstTxWarp>
          </a:bodyPr>
          <a:lstStyle/>
          <a:p>
            <a:endParaRPr lang="en-US"/>
          </a:p>
        </p:txBody>
      </p:sp>
      <p:sp>
        <p:nvSpPr>
          <p:cNvPr id="20" name="Rectangle 374"/>
          <p:cNvSpPr>
            <a:spLocks noChangeArrowheads="1"/>
          </p:cNvSpPr>
          <p:nvPr/>
        </p:nvSpPr>
        <p:spPr bwMode="auto">
          <a:xfrm>
            <a:off x="457200" y="4114800"/>
            <a:ext cx="869950" cy="336550"/>
          </a:xfrm>
          <a:prstGeom prst="rect">
            <a:avLst/>
          </a:prstGeom>
          <a:noFill/>
          <a:ln w="9525">
            <a:noFill/>
            <a:miter lim="800000"/>
            <a:headEnd/>
            <a:tailEnd/>
          </a:ln>
        </p:spPr>
        <p:txBody>
          <a:bodyPr wrap="none" lIns="0" tIns="0" rIns="0" bIns="0">
            <a:prstTxWarp prst="textNoShape">
              <a:avLst/>
            </a:prstTxWarp>
            <a:spAutoFit/>
          </a:bodyPr>
          <a:lstStyle/>
          <a:p>
            <a:r>
              <a:rPr lang="en-US" sz="1100" b="1">
                <a:solidFill>
                  <a:srgbClr val="000000"/>
                </a:solidFill>
              </a:rPr>
              <a:t>Tracking and</a:t>
            </a:r>
          </a:p>
          <a:p>
            <a:r>
              <a:rPr lang="en-US" sz="1100" b="1">
                <a:solidFill>
                  <a:srgbClr val="000000"/>
                </a:solidFill>
              </a:rPr>
              <a:t>Accounting</a:t>
            </a:r>
            <a:endParaRPr lang="en-US" sz="2400">
              <a:latin typeface="Times New Roman" charset="0"/>
            </a:endParaRPr>
          </a:p>
        </p:txBody>
      </p:sp>
      <p:sp>
        <p:nvSpPr>
          <p:cNvPr id="21" name="Oval 376"/>
          <p:cNvSpPr>
            <a:spLocks noChangeArrowheads="1"/>
          </p:cNvSpPr>
          <p:nvPr/>
        </p:nvSpPr>
        <p:spPr bwMode="auto">
          <a:xfrm>
            <a:off x="304800" y="1905000"/>
            <a:ext cx="1300163" cy="1255713"/>
          </a:xfrm>
          <a:prstGeom prst="ellipse">
            <a:avLst/>
          </a:prstGeom>
          <a:solidFill>
            <a:srgbClr val="CCFFCC"/>
          </a:solidFill>
          <a:ln w="8001">
            <a:solidFill>
              <a:srgbClr val="B2B2B2"/>
            </a:solidFill>
            <a:round/>
            <a:headEnd/>
            <a:tailEnd/>
          </a:ln>
        </p:spPr>
        <p:txBody>
          <a:bodyPr>
            <a:prstTxWarp prst="textNoShape">
              <a:avLst/>
            </a:prstTxWarp>
          </a:bodyPr>
          <a:lstStyle/>
          <a:p>
            <a:endParaRPr lang="en-US"/>
          </a:p>
        </p:txBody>
      </p:sp>
      <p:sp>
        <p:nvSpPr>
          <p:cNvPr id="22" name="Rectangle 380"/>
          <p:cNvSpPr>
            <a:spLocks noChangeArrowheads="1"/>
          </p:cNvSpPr>
          <p:nvPr/>
        </p:nvSpPr>
        <p:spPr bwMode="auto">
          <a:xfrm>
            <a:off x="533400" y="2209800"/>
            <a:ext cx="769938" cy="673100"/>
          </a:xfrm>
          <a:prstGeom prst="rect">
            <a:avLst/>
          </a:prstGeom>
          <a:noFill/>
          <a:ln w="9525">
            <a:noFill/>
            <a:miter lim="800000"/>
            <a:headEnd/>
            <a:tailEnd/>
          </a:ln>
        </p:spPr>
        <p:txBody>
          <a:bodyPr lIns="0" tIns="0" rIns="0" bIns="0">
            <a:prstTxWarp prst="textNoShape">
              <a:avLst/>
            </a:prstTxWarp>
            <a:spAutoFit/>
          </a:bodyPr>
          <a:lstStyle/>
          <a:p>
            <a:pPr algn="ctr"/>
            <a:r>
              <a:rPr lang="en-US" sz="1100" b="1" dirty="0">
                <a:solidFill>
                  <a:srgbClr val="000000"/>
                </a:solidFill>
              </a:rPr>
              <a:t>Close-outs and Sponsor Reports</a:t>
            </a:r>
            <a:endParaRPr lang="en-US" sz="2400" dirty="0">
              <a:latin typeface="Times New Roman" charset="0"/>
            </a:endParaRPr>
          </a:p>
        </p:txBody>
      </p:sp>
      <p:sp>
        <p:nvSpPr>
          <p:cNvPr id="23" name="Oval 381"/>
          <p:cNvSpPr>
            <a:spLocks noChangeArrowheads="1"/>
          </p:cNvSpPr>
          <p:nvPr/>
        </p:nvSpPr>
        <p:spPr bwMode="auto">
          <a:xfrm>
            <a:off x="1600200" y="609600"/>
            <a:ext cx="1301750" cy="1255713"/>
          </a:xfrm>
          <a:prstGeom prst="ellipse">
            <a:avLst/>
          </a:prstGeom>
          <a:solidFill>
            <a:srgbClr val="00FFFF"/>
          </a:solidFill>
          <a:ln w="8001">
            <a:solidFill>
              <a:schemeClr val="tx1"/>
            </a:solidFill>
            <a:round/>
            <a:headEnd/>
            <a:tailEnd/>
          </a:ln>
        </p:spPr>
        <p:txBody>
          <a:bodyPr>
            <a:prstTxWarp prst="textNoShape">
              <a:avLst/>
            </a:prstTxWarp>
          </a:bodyPr>
          <a:lstStyle/>
          <a:p>
            <a:endParaRPr lang="en-US"/>
          </a:p>
        </p:txBody>
      </p:sp>
      <p:sp>
        <p:nvSpPr>
          <p:cNvPr id="24" name="Rectangle 382"/>
          <p:cNvSpPr>
            <a:spLocks noChangeArrowheads="1"/>
          </p:cNvSpPr>
          <p:nvPr/>
        </p:nvSpPr>
        <p:spPr bwMode="auto">
          <a:xfrm>
            <a:off x="1828800" y="1143000"/>
            <a:ext cx="860425" cy="168275"/>
          </a:xfrm>
          <a:prstGeom prst="rect">
            <a:avLst/>
          </a:prstGeom>
          <a:noFill/>
          <a:ln w="9525">
            <a:noFill/>
            <a:miter lim="800000"/>
            <a:headEnd/>
            <a:tailEnd/>
          </a:ln>
        </p:spPr>
        <p:txBody>
          <a:bodyPr wrap="none" lIns="0" tIns="0" rIns="0" bIns="0">
            <a:prstTxWarp prst="textNoShape">
              <a:avLst/>
            </a:prstTxWarp>
            <a:spAutoFit/>
          </a:bodyPr>
          <a:lstStyle/>
          <a:p>
            <a:r>
              <a:rPr lang="en-US" sz="1100" b="1">
                <a:solidFill>
                  <a:srgbClr val="000000"/>
                </a:solidFill>
              </a:rPr>
              <a:t>More Money!</a:t>
            </a:r>
            <a:endParaRPr lang="en-US" sz="2400">
              <a:latin typeface="Times New Roman" charset="0"/>
            </a:endParaRPr>
          </a:p>
        </p:txBody>
      </p:sp>
      <p:sp>
        <p:nvSpPr>
          <p:cNvPr id="25" name="Freeform 384"/>
          <p:cNvSpPr>
            <a:spLocks/>
          </p:cNvSpPr>
          <p:nvPr/>
        </p:nvSpPr>
        <p:spPr bwMode="auto">
          <a:xfrm rot="1067311">
            <a:off x="7007225" y="1230313"/>
            <a:ext cx="315913" cy="228600"/>
          </a:xfrm>
          <a:custGeom>
            <a:avLst/>
            <a:gdLst>
              <a:gd name="T0" fmla="*/ 2147483647 w 388"/>
              <a:gd name="T1" fmla="*/ 2147483647 h 215"/>
              <a:gd name="T2" fmla="*/ 2147483647 w 388"/>
              <a:gd name="T3" fmla="*/ 2147483647 h 215"/>
              <a:gd name="T4" fmla="*/ 2147483647 w 388"/>
              <a:gd name="T5" fmla="*/ 0 h 215"/>
              <a:gd name="T6" fmla="*/ 0 w 388"/>
              <a:gd name="T7" fmla="*/ 2147483647 h 215"/>
              <a:gd name="T8" fmla="*/ 2147483647 w 388"/>
              <a:gd name="T9" fmla="*/ 2147483647 h 215"/>
              <a:gd name="T10" fmla="*/ 2147483647 w 388"/>
              <a:gd name="T11" fmla="*/ 2147483647 h 215"/>
              <a:gd name="T12" fmla="*/ 2147483647 w 388"/>
              <a:gd name="T13" fmla="*/ 2147483647 h 215"/>
              <a:gd name="T14" fmla="*/ 2147483647 w 388"/>
              <a:gd name="T15" fmla="*/ 2147483647 h 215"/>
              <a:gd name="T16" fmla="*/ 0 60000 65536"/>
              <a:gd name="T17" fmla="*/ 0 60000 65536"/>
              <a:gd name="T18" fmla="*/ 0 60000 65536"/>
              <a:gd name="T19" fmla="*/ 0 60000 65536"/>
              <a:gd name="T20" fmla="*/ 0 60000 65536"/>
              <a:gd name="T21" fmla="*/ 0 60000 65536"/>
              <a:gd name="T22" fmla="*/ 0 60000 65536"/>
              <a:gd name="T23" fmla="*/ 0 60000 65536"/>
              <a:gd name="T24" fmla="*/ 0 w 388"/>
              <a:gd name="T25" fmla="*/ 0 h 215"/>
              <a:gd name="T26" fmla="*/ 388 w 388"/>
              <a:gd name="T27" fmla="*/ 215 h 21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8" h="215">
                <a:moveTo>
                  <a:pt x="318" y="28"/>
                </a:moveTo>
                <a:lnTo>
                  <a:pt x="307" y="74"/>
                </a:lnTo>
                <a:lnTo>
                  <a:pt x="25" y="0"/>
                </a:lnTo>
                <a:lnTo>
                  <a:pt x="0" y="93"/>
                </a:lnTo>
                <a:lnTo>
                  <a:pt x="282" y="167"/>
                </a:lnTo>
                <a:lnTo>
                  <a:pt x="269" y="215"/>
                </a:lnTo>
                <a:lnTo>
                  <a:pt x="388" y="146"/>
                </a:lnTo>
                <a:lnTo>
                  <a:pt x="318" y="28"/>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26" name="Freeform 385"/>
          <p:cNvSpPr>
            <a:spLocks/>
          </p:cNvSpPr>
          <p:nvPr/>
        </p:nvSpPr>
        <p:spPr bwMode="auto">
          <a:xfrm rot="1321879">
            <a:off x="8077200" y="4114800"/>
            <a:ext cx="241300" cy="304800"/>
          </a:xfrm>
          <a:custGeom>
            <a:avLst/>
            <a:gdLst>
              <a:gd name="T0" fmla="*/ 2147483647 w 192"/>
              <a:gd name="T1" fmla="*/ 2147483647 h 391"/>
              <a:gd name="T2" fmla="*/ 2147483647 w 192"/>
              <a:gd name="T3" fmla="*/ 2147483647 h 391"/>
              <a:gd name="T4" fmla="*/ 2147483647 w 192"/>
              <a:gd name="T5" fmla="*/ 2147483647 h 391"/>
              <a:gd name="T6" fmla="*/ 2147483647 w 192"/>
              <a:gd name="T7" fmla="*/ 0 h 391"/>
              <a:gd name="T8" fmla="*/ 2147483647 w 192"/>
              <a:gd name="T9" fmla="*/ 2147483647 h 391"/>
              <a:gd name="T10" fmla="*/ 0 w 192"/>
              <a:gd name="T11" fmla="*/ 2147483647 h 391"/>
              <a:gd name="T12" fmla="*/ 2147483647 w 192"/>
              <a:gd name="T13" fmla="*/ 2147483647 h 391"/>
              <a:gd name="T14" fmla="*/ 2147483647 w 192"/>
              <a:gd name="T15" fmla="*/ 2147483647 h 391"/>
              <a:gd name="T16" fmla="*/ 0 60000 65536"/>
              <a:gd name="T17" fmla="*/ 0 60000 65536"/>
              <a:gd name="T18" fmla="*/ 0 60000 65536"/>
              <a:gd name="T19" fmla="*/ 0 60000 65536"/>
              <a:gd name="T20" fmla="*/ 0 60000 65536"/>
              <a:gd name="T21" fmla="*/ 0 60000 65536"/>
              <a:gd name="T22" fmla="*/ 0 60000 65536"/>
              <a:gd name="T23" fmla="*/ 0 60000 65536"/>
              <a:gd name="T24" fmla="*/ 0 w 192"/>
              <a:gd name="T25" fmla="*/ 0 h 391"/>
              <a:gd name="T26" fmla="*/ 192 w 192"/>
              <a:gd name="T27" fmla="*/ 391 h 3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 h="391">
                <a:moveTo>
                  <a:pt x="192" y="304"/>
                </a:moveTo>
                <a:lnTo>
                  <a:pt x="144" y="300"/>
                </a:lnTo>
                <a:lnTo>
                  <a:pt x="177" y="10"/>
                </a:lnTo>
                <a:lnTo>
                  <a:pt x="81" y="0"/>
                </a:lnTo>
                <a:lnTo>
                  <a:pt x="48" y="288"/>
                </a:lnTo>
                <a:lnTo>
                  <a:pt x="0" y="283"/>
                </a:lnTo>
                <a:lnTo>
                  <a:pt x="84" y="391"/>
                </a:lnTo>
                <a:lnTo>
                  <a:pt x="192" y="304"/>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27" name="Freeform 387"/>
          <p:cNvSpPr>
            <a:spLocks/>
          </p:cNvSpPr>
          <p:nvPr/>
        </p:nvSpPr>
        <p:spPr bwMode="auto">
          <a:xfrm rot="575505">
            <a:off x="6858000" y="5334000"/>
            <a:ext cx="381000" cy="304800"/>
          </a:xfrm>
          <a:custGeom>
            <a:avLst/>
            <a:gdLst>
              <a:gd name="T0" fmla="*/ 2147483647 w 331"/>
              <a:gd name="T1" fmla="*/ 2147483647 h 296"/>
              <a:gd name="T2" fmla="*/ 2147483647 w 331"/>
              <a:gd name="T3" fmla="*/ 2147483647 h 296"/>
              <a:gd name="T4" fmla="*/ 2147483647 w 331"/>
              <a:gd name="T5" fmla="*/ 2147483647 h 296"/>
              <a:gd name="T6" fmla="*/ 2147483647 w 331"/>
              <a:gd name="T7" fmla="*/ 0 h 296"/>
              <a:gd name="T8" fmla="*/ 2147483647 w 331"/>
              <a:gd name="T9" fmla="*/ 2147483647 h 296"/>
              <a:gd name="T10" fmla="*/ 2147483647 w 331"/>
              <a:gd name="T11" fmla="*/ 2147483647 h 296"/>
              <a:gd name="T12" fmla="*/ 0 w 331"/>
              <a:gd name="T13" fmla="*/ 2147483647 h 296"/>
              <a:gd name="T14" fmla="*/ 2147483647 w 331"/>
              <a:gd name="T15" fmla="*/ 2147483647 h 296"/>
              <a:gd name="T16" fmla="*/ 0 60000 65536"/>
              <a:gd name="T17" fmla="*/ 0 60000 65536"/>
              <a:gd name="T18" fmla="*/ 0 60000 65536"/>
              <a:gd name="T19" fmla="*/ 0 60000 65536"/>
              <a:gd name="T20" fmla="*/ 0 60000 65536"/>
              <a:gd name="T21" fmla="*/ 0 60000 65536"/>
              <a:gd name="T22" fmla="*/ 0 60000 65536"/>
              <a:gd name="T23" fmla="*/ 0 60000 65536"/>
              <a:gd name="T24" fmla="*/ 0 w 331"/>
              <a:gd name="T25" fmla="*/ 0 h 296"/>
              <a:gd name="T26" fmla="*/ 331 w 331"/>
              <a:gd name="T27" fmla="*/ 296 h 2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31" h="296">
                <a:moveTo>
                  <a:pt x="136" y="296"/>
                </a:moveTo>
                <a:lnTo>
                  <a:pt x="105" y="258"/>
                </a:lnTo>
                <a:lnTo>
                  <a:pt x="331" y="76"/>
                </a:lnTo>
                <a:lnTo>
                  <a:pt x="270" y="0"/>
                </a:lnTo>
                <a:lnTo>
                  <a:pt x="45" y="184"/>
                </a:lnTo>
                <a:lnTo>
                  <a:pt x="13" y="146"/>
                </a:lnTo>
                <a:lnTo>
                  <a:pt x="0" y="281"/>
                </a:lnTo>
                <a:lnTo>
                  <a:pt x="136" y="296"/>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28" name="Freeform 388"/>
          <p:cNvSpPr>
            <a:spLocks/>
          </p:cNvSpPr>
          <p:nvPr/>
        </p:nvSpPr>
        <p:spPr bwMode="auto">
          <a:xfrm rot="487806">
            <a:off x="2971800" y="5638800"/>
            <a:ext cx="533400" cy="228600"/>
          </a:xfrm>
          <a:custGeom>
            <a:avLst/>
            <a:gdLst>
              <a:gd name="T0" fmla="*/ 2147483647 w 389"/>
              <a:gd name="T1" fmla="*/ 0 h 192"/>
              <a:gd name="T2" fmla="*/ 2147483647 w 389"/>
              <a:gd name="T3" fmla="*/ 2147483647 h 192"/>
              <a:gd name="T4" fmla="*/ 2147483647 w 389"/>
              <a:gd name="T5" fmla="*/ 2147483647 h 192"/>
              <a:gd name="T6" fmla="*/ 2147483647 w 389"/>
              <a:gd name="T7" fmla="*/ 2147483647 h 192"/>
              <a:gd name="T8" fmla="*/ 2147483647 w 389"/>
              <a:gd name="T9" fmla="*/ 2147483647 h 192"/>
              <a:gd name="T10" fmla="*/ 2147483647 w 389"/>
              <a:gd name="T11" fmla="*/ 2147483647 h 192"/>
              <a:gd name="T12" fmla="*/ 0 w 389"/>
              <a:gd name="T13" fmla="*/ 2147483647 h 192"/>
              <a:gd name="T14" fmla="*/ 2147483647 w 389"/>
              <a:gd name="T15" fmla="*/ 0 h 192"/>
              <a:gd name="T16" fmla="*/ 0 60000 65536"/>
              <a:gd name="T17" fmla="*/ 0 60000 65536"/>
              <a:gd name="T18" fmla="*/ 0 60000 65536"/>
              <a:gd name="T19" fmla="*/ 0 60000 65536"/>
              <a:gd name="T20" fmla="*/ 0 60000 65536"/>
              <a:gd name="T21" fmla="*/ 0 60000 65536"/>
              <a:gd name="T22" fmla="*/ 0 60000 65536"/>
              <a:gd name="T23" fmla="*/ 0 60000 65536"/>
              <a:gd name="T24" fmla="*/ 0 w 389"/>
              <a:gd name="T25" fmla="*/ 0 h 192"/>
              <a:gd name="T26" fmla="*/ 389 w 389"/>
              <a:gd name="T27" fmla="*/ 192 h 1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9" h="192">
                <a:moveTo>
                  <a:pt x="92" y="0"/>
                </a:moveTo>
                <a:lnTo>
                  <a:pt x="94" y="48"/>
                </a:lnTo>
                <a:lnTo>
                  <a:pt x="384" y="37"/>
                </a:lnTo>
                <a:lnTo>
                  <a:pt x="389" y="133"/>
                </a:lnTo>
                <a:lnTo>
                  <a:pt x="97" y="144"/>
                </a:lnTo>
                <a:lnTo>
                  <a:pt x="101" y="192"/>
                </a:lnTo>
                <a:lnTo>
                  <a:pt x="0" y="101"/>
                </a:lnTo>
                <a:lnTo>
                  <a:pt x="92" y="0"/>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29" name="Freeform 389"/>
          <p:cNvSpPr>
            <a:spLocks/>
          </p:cNvSpPr>
          <p:nvPr/>
        </p:nvSpPr>
        <p:spPr bwMode="auto">
          <a:xfrm>
            <a:off x="1295400" y="4876800"/>
            <a:ext cx="381000" cy="381000"/>
          </a:xfrm>
          <a:custGeom>
            <a:avLst/>
            <a:gdLst>
              <a:gd name="T0" fmla="*/ 0 w 303"/>
              <a:gd name="T1" fmla="*/ 2147483647 h 320"/>
              <a:gd name="T2" fmla="*/ 2147483647 w 303"/>
              <a:gd name="T3" fmla="*/ 2147483647 h 320"/>
              <a:gd name="T4" fmla="*/ 2147483647 w 303"/>
              <a:gd name="T5" fmla="*/ 2147483647 h 320"/>
              <a:gd name="T6" fmla="*/ 2147483647 w 303"/>
              <a:gd name="T7" fmla="*/ 2147483647 h 320"/>
              <a:gd name="T8" fmla="*/ 2147483647 w 303"/>
              <a:gd name="T9" fmla="*/ 2147483647 h 320"/>
              <a:gd name="T10" fmla="*/ 2147483647 w 303"/>
              <a:gd name="T11" fmla="*/ 2147483647 h 320"/>
              <a:gd name="T12" fmla="*/ 2147483647 w 303"/>
              <a:gd name="T13" fmla="*/ 0 h 320"/>
              <a:gd name="T14" fmla="*/ 0 w 303"/>
              <a:gd name="T15" fmla="*/ 2147483647 h 320"/>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320"/>
              <a:gd name="T26" fmla="*/ 303 w 303"/>
              <a:gd name="T27" fmla="*/ 320 h 3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320">
                <a:moveTo>
                  <a:pt x="0" y="138"/>
                </a:moveTo>
                <a:lnTo>
                  <a:pt x="35" y="105"/>
                </a:lnTo>
                <a:lnTo>
                  <a:pt x="232" y="320"/>
                </a:lnTo>
                <a:lnTo>
                  <a:pt x="303" y="255"/>
                </a:lnTo>
                <a:lnTo>
                  <a:pt x="106" y="40"/>
                </a:lnTo>
                <a:lnTo>
                  <a:pt x="143" y="7"/>
                </a:lnTo>
                <a:lnTo>
                  <a:pt x="5" y="0"/>
                </a:lnTo>
                <a:lnTo>
                  <a:pt x="0" y="138"/>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30" name="Freeform 390"/>
          <p:cNvSpPr>
            <a:spLocks/>
          </p:cNvSpPr>
          <p:nvPr/>
        </p:nvSpPr>
        <p:spPr bwMode="auto">
          <a:xfrm rot="508269">
            <a:off x="766763" y="3194050"/>
            <a:ext cx="223837" cy="381000"/>
          </a:xfrm>
          <a:custGeom>
            <a:avLst/>
            <a:gdLst>
              <a:gd name="T0" fmla="*/ 0 w 192"/>
              <a:gd name="T1" fmla="*/ 2147483647 h 390"/>
              <a:gd name="T2" fmla="*/ 2147483647 w 192"/>
              <a:gd name="T3" fmla="*/ 2147483647 h 390"/>
              <a:gd name="T4" fmla="*/ 2147483647 w 192"/>
              <a:gd name="T5" fmla="*/ 2147483647 h 390"/>
              <a:gd name="T6" fmla="*/ 2147483647 w 192"/>
              <a:gd name="T7" fmla="*/ 2147483647 h 390"/>
              <a:gd name="T8" fmla="*/ 2147483647 w 192"/>
              <a:gd name="T9" fmla="*/ 2147483647 h 390"/>
              <a:gd name="T10" fmla="*/ 2147483647 w 192"/>
              <a:gd name="T11" fmla="*/ 2147483647 h 390"/>
              <a:gd name="T12" fmla="*/ 2147483647 w 192"/>
              <a:gd name="T13" fmla="*/ 0 h 390"/>
              <a:gd name="T14" fmla="*/ 0 w 192"/>
              <a:gd name="T15" fmla="*/ 2147483647 h 390"/>
              <a:gd name="T16" fmla="*/ 0 60000 65536"/>
              <a:gd name="T17" fmla="*/ 0 60000 65536"/>
              <a:gd name="T18" fmla="*/ 0 60000 65536"/>
              <a:gd name="T19" fmla="*/ 0 60000 65536"/>
              <a:gd name="T20" fmla="*/ 0 60000 65536"/>
              <a:gd name="T21" fmla="*/ 0 60000 65536"/>
              <a:gd name="T22" fmla="*/ 0 60000 65536"/>
              <a:gd name="T23" fmla="*/ 0 60000 65536"/>
              <a:gd name="T24" fmla="*/ 0 w 192"/>
              <a:gd name="T25" fmla="*/ 0 h 390"/>
              <a:gd name="T26" fmla="*/ 192 w 192"/>
              <a:gd name="T27" fmla="*/ 390 h 39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 h="390">
                <a:moveTo>
                  <a:pt x="0" y="107"/>
                </a:moveTo>
                <a:lnTo>
                  <a:pt x="48" y="102"/>
                </a:lnTo>
                <a:lnTo>
                  <a:pt x="85" y="390"/>
                </a:lnTo>
                <a:lnTo>
                  <a:pt x="181" y="377"/>
                </a:lnTo>
                <a:lnTo>
                  <a:pt x="144" y="89"/>
                </a:lnTo>
                <a:lnTo>
                  <a:pt x="192" y="82"/>
                </a:lnTo>
                <a:lnTo>
                  <a:pt x="83" y="0"/>
                </a:lnTo>
                <a:lnTo>
                  <a:pt x="0" y="107"/>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31" name="Freeform 391"/>
          <p:cNvSpPr>
            <a:spLocks/>
          </p:cNvSpPr>
          <p:nvPr/>
        </p:nvSpPr>
        <p:spPr bwMode="auto">
          <a:xfrm>
            <a:off x="1371600" y="1600200"/>
            <a:ext cx="295275" cy="381000"/>
          </a:xfrm>
          <a:custGeom>
            <a:avLst/>
            <a:gdLst>
              <a:gd name="T0" fmla="*/ 2147483647 w 279"/>
              <a:gd name="T1" fmla="*/ 2147483647 h 353"/>
              <a:gd name="T2" fmla="*/ 2147483647 w 279"/>
              <a:gd name="T3" fmla="*/ 2147483647 h 353"/>
              <a:gd name="T4" fmla="*/ 0 w 279"/>
              <a:gd name="T5" fmla="*/ 2147483647 h 353"/>
              <a:gd name="T6" fmla="*/ 2147483647 w 279"/>
              <a:gd name="T7" fmla="*/ 2147483647 h 353"/>
              <a:gd name="T8" fmla="*/ 2147483647 w 279"/>
              <a:gd name="T9" fmla="*/ 2147483647 h 353"/>
              <a:gd name="T10" fmla="*/ 2147483647 w 279"/>
              <a:gd name="T11" fmla="*/ 2147483647 h 353"/>
              <a:gd name="T12" fmla="*/ 2147483647 w 279"/>
              <a:gd name="T13" fmla="*/ 0 h 353"/>
              <a:gd name="T14" fmla="*/ 2147483647 w 279"/>
              <a:gd name="T15" fmla="*/ 2147483647 h 353"/>
              <a:gd name="T16" fmla="*/ 0 60000 65536"/>
              <a:gd name="T17" fmla="*/ 0 60000 65536"/>
              <a:gd name="T18" fmla="*/ 0 60000 65536"/>
              <a:gd name="T19" fmla="*/ 0 60000 65536"/>
              <a:gd name="T20" fmla="*/ 0 60000 65536"/>
              <a:gd name="T21" fmla="*/ 0 60000 65536"/>
              <a:gd name="T22" fmla="*/ 0 60000 65536"/>
              <a:gd name="T23" fmla="*/ 0 60000 65536"/>
              <a:gd name="T24" fmla="*/ 0 w 279"/>
              <a:gd name="T25" fmla="*/ 0 h 353"/>
              <a:gd name="T26" fmla="*/ 279 w 279"/>
              <a:gd name="T27" fmla="*/ 353 h 3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9" h="353">
                <a:moveTo>
                  <a:pt x="117" y="30"/>
                </a:moveTo>
                <a:lnTo>
                  <a:pt x="157" y="54"/>
                </a:lnTo>
                <a:lnTo>
                  <a:pt x="0" y="300"/>
                </a:lnTo>
                <a:lnTo>
                  <a:pt x="81" y="353"/>
                </a:lnTo>
                <a:lnTo>
                  <a:pt x="238" y="107"/>
                </a:lnTo>
                <a:lnTo>
                  <a:pt x="279" y="134"/>
                </a:lnTo>
                <a:lnTo>
                  <a:pt x="250" y="0"/>
                </a:lnTo>
                <a:lnTo>
                  <a:pt x="117" y="30"/>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32" name="Freeform 392"/>
          <p:cNvSpPr>
            <a:spLocks/>
          </p:cNvSpPr>
          <p:nvPr/>
        </p:nvSpPr>
        <p:spPr bwMode="auto">
          <a:xfrm rot="643732">
            <a:off x="2971800" y="838200"/>
            <a:ext cx="457200" cy="304800"/>
          </a:xfrm>
          <a:custGeom>
            <a:avLst/>
            <a:gdLst>
              <a:gd name="T0" fmla="*/ 2147483647 w 387"/>
              <a:gd name="T1" fmla="*/ 0 h 216"/>
              <a:gd name="T2" fmla="*/ 2147483647 w 387"/>
              <a:gd name="T3" fmla="*/ 2147483647 h 216"/>
              <a:gd name="T4" fmla="*/ 0 w 387"/>
              <a:gd name="T5" fmla="*/ 2147483647 h 216"/>
              <a:gd name="T6" fmla="*/ 2147483647 w 387"/>
              <a:gd name="T7" fmla="*/ 2147483647 h 216"/>
              <a:gd name="T8" fmla="*/ 2147483647 w 387"/>
              <a:gd name="T9" fmla="*/ 2147483647 h 216"/>
              <a:gd name="T10" fmla="*/ 2147483647 w 387"/>
              <a:gd name="T11" fmla="*/ 2147483647 h 216"/>
              <a:gd name="T12" fmla="*/ 2147483647 w 387"/>
              <a:gd name="T13" fmla="*/ 2147483647 h 216"/>
              <a:gd name="T14" fmla="*/ 2147483647 w 387"/>
              <a:gd name="T15" fmla="*/ 0 h 216"/>
              <a:gd name="T16" fmla="*/ 0 60000 65536"/>
              <a:gd name="T17" fmla="*/ 0 60000 65536"/>
              <a:gd name="T18" fmla="*/ 0 60000 65536"/>
              <a:gd name="T19" fmla="*/ 0 60000 65536"/>
              <a:gd name="T20" fmla="*/ 0 60000 65536"/>
              <a:gd name="T21" fmla="*/ 0 60000 65536"/>
              <a:gd name="T22" fmla="*/ 0 60000 65536"/>
              <a:gd name="T23" fmla="*/ 0 60000 65536"/>
              <a:gd name="T24" fmla="*/ 0 w 387"/>
              <a:gd name="T25" fmla="*/ 0 h 216"/>
              <a:gd name="T26" fmla="*/ 387 w 387"/>
              <a:gd name="T27" fmla="*/ 216 h 2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7" h="216">
                <a:moveTo>
                  <a:pt x="268" y="0"/>
                </a:moveTo>
                <a:lnTo>
                  <a:pt x="281" y="47"/>
                </a:lnTo>
                <a:lnTo>
                  <a:pt x="0" y="121"/>
                </a:lnTo>
                <a:lnTo>
                  <a:pt x="25" y="216"/>
                </a:lnTo>
                <a:lnTo>
                  <a:pt x="306" y="139"/>
                </a:lnTo>
                <a:lnTo>
                  <a:pt x="319" y="186"/>
                </a:lnTo>
                <a:lnTo>
                  <a:pt x="387" y="68"/>
                </a:lnTo>
                <a:lnTo>
                  <a:pt x="268" y="0"/>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33" name="Freeform 393"/>
          <p:cNvSpPr>
            <a:spLocks/>
          </p:cNvSpPr>
          <p:nvPr/>
        </p:nvSpPr>
        <p:spPr bwMode="auto">
          <a:xfrm rot="18583715">
            <a:off x="5212557" y="807243"/>
            <a:ext cx="304800" cy="366713"/>
          </a:xfrm>
          <a:custGeom>
            <a:avLst/>
            <a:gdLst>
              <a:gd name="T0" fmla="*/ 2147483647 w 260"/>
              <a:gd name="T1" fmla="*/ 2147483647 h 368"/>
              <a:gd name="T2" fmla="*/ 2147483647 w 260"/>
              <a:gd name="T3" fmla="*/ 2147483647 h 368"/>
              <a:gd name="T4" fmla="*/ 2147483647 w 260"/>
              <a:gd name="T5" fmla="*/ 0 h 368"/>
              <a:gd name="T6" fmla="*/ 0 w 260"/>
              <a:gd name="T7" fmla="*/ 2147483647 h 368"/>
              <a:gd name="T8" fmla="*/ 2147483647 w 260"/>
              <a:gd name="T9" fmla="*/ 2147483647 h 368"/>
              <a:gd name="T10" fmla="*/ 2147483647 w 260"/>
              <a:gd name="T11" fmla="*/ 2147483647 h 368"/>
              <a:gd name="T12" fmla="*/ 2147483647 w 260"/>
              <a:gd name="T13" fmla="*/ 2147483647 h 368"/>
              <a:gd name="T14" fmla="*/ 2147483647 w 260"/>
              <a:gd name="T15" fmla="*/ 2147483647 h 368"/>
              <a:gd name="T16" fmla="*/ 0 60000 65536"/>
              <a:gd name="T17" fmla="*/ 0 60000 65536"/>
              <a:gd name="T18" fmla="*/ 0 60000 65536"/>
              <a:gd name="T19" fmla="*/ 0 60000 65536"/>
              <a:gd name="T20" fmla="*/ 0 60000 65536"/>
              <a:gd name="T21" fmla="*/ 0 60000 65536"/>
              <a:gd name="T22" fmla="*/ 0 60000 65536"/>
              <a:gd name="T23" fmla="*/ 0 60000 65536"/>
              <a:gd name="T24" fmla="*/ 0 w 260"/>
              <a:gd name="T25" fmla="*/ 0 h 368"/>
              <a:gd name="T26" fmla="*/ 260 w 260"/>
              <a:gd name="T27" fmla="*/ 368 h 36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0" h="368">
                <a:moveTo>
                  <a:pt x="260" y="239"/>
                </a:moveTo>
                <a:lnTo>
                  <a:pt x="217" y="260"/>
                </a:lnTo>
                <a:lnTo>
                  <a:pt x="86" y="0"/>
                </a:lnTo>
                <a:lnTo>
                  <a:pt x="0" y="45"/>
                </a:lnTo>
                <a:lnTo>
                  <a:pt x="130" y="304"/>
                </a:lnTo>
                <a:lnTo>
                  <a:pt x="87" y="325"/>
                </a:lnTo>
                <a:lnTo>
                  <a:pt x="218" y="368"/>
                </a:lnTo>
                <a:lnTo>
                  <a:pt x="260" y="239"/>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34" name="Rectangle 394"/>
          <p:cNvSpPr>
            <a:spLocks noChangeArrowheads="1"/>
          </p:cNvSpPr>
          <p:nvPr/>
        </p:nvSpPr>
        <p:spPr bwMode="auto">
          <a:xfrm>
            <a:off x="1905000" y="2133600"/>
            <a:ext cx="1993900" cy="746125"/>
          </a:xfrm>
          <a:prstGeom prst="rect">
            <a:avLst/>
          </a:prstGeom>
          <a:noFill/>
          <a:ln w="9525">
            <a:noFill/>
            <a:miter lim="800000"/>
            <a:headEnd/>
            <a:tailEnd/>
          </a:ln>
        </p:spPr>
        <p:txBody>
          <a:bodyPr>
            <a:prstTxWarp prst="textNoShape">
              <a:avLst/>
            </a:prstTxWarp>
          </a:bodyPr>
          <a:lstStyle/>
          <a:p>
            <a:endParaRPr lang="en-US"/>
          </a:p>
        </p:txBody>
      </p:sp>
      <p:sp>
        <p:nvSpPr>
          <p:cNvPr id="35" name="Rectangle 395"/>
          <p:cNvSpPr>
            <a:spLocks noChangeArrowheads="1"/>
          </p:cNvSpPr>
          <p:nvPr/>
        </p:nvSpPr>
        <p:spPr bwMode="auto">
          <a:xfrm>
            <a:off x="3124200" y="4191000"/>
            <a:ext cx="2054225" cy="836613"/>
          </a:xfrm>
          <a:prstGeom prst="rect">
            <a:avLst/>
          </a:prstGeom>
          <a:noFill/>
          <a:ln w="9525">
            <a:noFill/>
            <a:miter lim="800000"/>
            <a:headEnd/>
            <a:tailEnd/>
          </a:ln>
        </p:spPr>
        <p:txBody>
          <a:bodyPr>
            <a:prstTxWarp prst="textNoShape">
              <a:avLst/>
            </a:prstTxWarp>
          </a:bodyPr>
          <a:lstStyle/>
          <a:p>
            <a:endParaRPr lang="en-US"/>
          </a:p>
        </p:txBody>
      </p:sp>
      <p:sp>
        <p:nvSpPr>
          <p:cNvPr id="36" name="Rectangle 396"/>
          <p:cNvSpPr>
            <a:spLocks noChangeArrowheads="1"/>
          </p:cNvSpPr>
          <p:nvPr/>
        </p:nvSpPr>
        <p:spPr bwMode="auto">
          <a:xfrm>
            <a:off x="3581400" y="3048000"/>
            <a:ext cx="2338012" cy="369332"/>
          </a:xfrm>
          <a:prstGeom prst="rect">
            <a:avLst/>
          </a:prstGeom>
          <a:noFill/>
          <a:ln w="9525">
            <a:noFill/>
            <a:miter lim="800000"/>
            <a:headEnd/>
            <a:tailEnd/>
          </a:ln>
        </p:spPr>
        <p:txBody>
          <a:bodyPr wrap="none" lIns="0" tIns="0" rIns="0" bIns="0">
            <a:prstTxWarp prst="textNoShape">
              <a:avLst/>
            </a:prstTxWarp>
            <a:spAutoFit/>
          </a:bodyPr>
          <a:lstStyle/>
          <a:p>
            <a:pPr algn="ctr"/>
            <a:r>
              <a:rPr lang="en-US" sz="2400" b="1" dirty="0"/>
              <a:t>Award Lifecycle</a:t>
            </a:r>
            <a:endParaRPr lang="en-US" sz="2400" b="1" dirty="0">
              <a:latin typeface="Times New Roman" charset="0"/>
              <a:ea typeface="ＭＳ Ｐゴシック" charset="-128"/>
              <a:cs typeface="ＭＳ Ｐゴシック" charset="-128"/>
            </a:endParaRPr>
          </a:p>
        </p:txBody>
      </p:sp>
      <p:sp>
        <p:nvSpPr>
          <p:cNvPr id="37" name="Text Box 400"/>
          <p:cNvSpPr txBox="1">
            <a:spLocks noChangeArrowheads="1"/>
          </p:cNvSpPr>
          <p:nvPr/>
        </p:nvSpPr>
        <p:spPr bwMode="auto">
          <a:xfrm rot="20698379">
            <a:off x="6020866" y="4255329"/>
            <a:ext cx="1312863" cy="336550"/>
          </a:xfrm>
          <a:prstGeom prst="rect">
            <a:avLst/>
          </a:prstGeom>
          <a:noFill/>
          <a:ln w="9525">
            <a:noFill/>
            <a:miter lim="800000"/>
            <a:headEnd/>
            <a:tailEnd/>
          </a:ln>
        </p:spPr>
        <p:txBody>
          <a:bodyPr wrap="none">
            <a:prstTxWarp prst="textNoShape">
              <a:avLst/>
            </a:prstTxWarp>
            <a:spAutoFit/>
          </a:bodyPr>
          <a:lstStyle/>
          <a:p>
            <a:r>
              <a:rPr lang="en-US" sz="1600" b="1" dirty="0">
                <a:ln>
                  <a:solidFill>
                    <a:srgbClr val="FFFF00"/>
                  </a:solidFill>
                </a:ln>
                <a:ea typeface="ＭＳ Ｐゴシック" charset="-128"/>
                <a:cs typeface="ＭＳ Ｐゴシック" charset="-128"/>
              </a:rPr>
              <a:t>Post-Award</a:t>
            </a:r>
          </a:p>
        </p:txBody>
      </p:sp>
      <p:sp>
        <p:nvSpPr>
          <p:cNvPr id="38" name="Oval 401"/>
          <p:cNvSpPr>
            <a:spLocks noChangeArrowheads="1"/>
          </p:cNvSpPr>
          <p:nvPr/>
        </p:nvSpPr>
        <p:spPr bwMode="auto">
          <a:xfrm>
            <a:off x="3581400" y="4953000"/>
            <a:ext cx="1377950" cy="1295400"/>
          </a:xfrm>
          <a:prstGeom prst="ellipse">
            <a:avLst/>
          </a:prstGeom>
          <a:solidFill>
            <a:srgbClr val="FFCC00"/>
          </a:solidFill>
          <a:ln w="8001">
            <a:solidFill>
              <a:srgbClr val="B2B2B2"/>
            </a:solidFill>
            <a:round/>
            <a:headEnd/>
            <a:tailEnd/>
          </a:ln>
        </p:spPr>
        <p:txBody>
          <a:bodyPr>
            <a:prstTxWarp prst="textNoShape">
              <a:avLst/>
            </a:prstTxWarp>
          </a:bodyPr>
          <a:lstStyle/>
          <a:p>
            <a:endParaRPr lang="en-US" sz="1100"/>
          </a:p>
        </p:txBody>
      </p:sp>
      <p:sp>
        <p:nvSpPr>
          <p:cNvPr id="39" name="Freeform 404"/>
          <p:cNvSpPr>
            <a:spLocks/>
          </p:cNvSpPr>
          <p:nvPr/>
        </p:nvSpPr>
        <p:spPr bwMode="auto">
          <a:xfrm rot="21266821">
            <a:off x="5019212" y="5638800"/>
            <a:ext cx="457200" cy="228600"/>
          </a:xfrm>
          <a:custGeom>
            <a:avLst/>
            <a:gdLst>
              <a:gd name="T0" fmla="*/ 2147483647 w 389"/>
              <a:gd name="T1" fmla="*/ 0 h 192"/>
              <a:gd name="T2" fmla="*/ 2147483647 w 389"/>
              <a:gd name="T3" fmla="*/ 2147483647 h 192"/>
              <a:gd name="T4" fmla="*/ 2147483647 w 389"/>
              <a:gd name="T5" fmla="*/ 2147483647 h 192"/>
              <a:gd name="T6" fmla="*/ 2147483647 w 389"/>
              <a:gd name="T7" fmla="*/ 2147483647 h 192"/>
              <a:gd name="T8" fmla="*/ 2147483647 w 389"/>
              <a:gd name="T9" fmla="*/ 2147483647 h 192"/>
              <a:gd name="T10" fmla="*/ 2147483647 w 389"/>
              <a:gd name="T11" fmla="*/ 2147483647 h 192"/>
              <a:gd name="T12" fmla="*/ 0 w 389"/>
              <a:gd name="T13" fmla="*/ 2147483647 h 192"/>
              <a:gd name="T14" fmla="*/ 2147483647 w 389"/>
              <a:gd name="T15" fmla="*/ 0 h 192"/>
              <a:gd name="T16" fmla="*/ 0 60000 65536"/>
              <a:gd name="T17" fmla="*/ 0 60000 65536"/>
              <a:gd name="T18" fmla="*/ 0 60000 65536"/>
              <a:gd name="T19" fmla="*/ 0 60000 65536"/>
              <a:gd name="T20" fmla="*/ 0 60000 65536"/>
              <a:gd name="T21" fmla="*/ 0 60000 65536"/>
              <a:gd name="T22" fmla="*/ 0 60000 65536"/>
              <a:gd name="T23" fmla="*/ 0 60000 65536"/>
              <a:gd name="T24" fmla="*/ 0 w 389"/>
              <a:gd name="T25" fmla="*/ 0 h 192"/>
              <a:gd name="T26" fmla="*/ 389 w 389"/>
              <a:gd name="T27" fmla="*/ 192 h 1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9" h="192">
                <a:moveTo>
                  <a:pt x="92" y="0"/>
                </a:moveTo>
                <a:lnTo>
                  <a:pt x="94" y="48"/>
                </a:lnTo>
                <a:lnTo>
                  <a:pt x="384" y="37"/>
                </a:lnTo>
                <a:lnTo>
                  <a:pt x="389" y="133"/>
                </a:lnTo>
                <a:lnTo>
                  <a:pt x="97" y="144"/>
                </a:lnTo>
                <a:lnTo>
                  <a:pt x="101" y="192"/>
                </a:lnTo>
                <a:lnTo>
                  <a:pt x="0" y="101"/>
                </a:lnTo>
                <a:lnTo>
                  <a:pt x="92" y="0"/>
                </a:lnTo>
                <a:close/>
              </a:path>
            </a:pathLst>
          </a:custGeom>
          <a:solidFill>
            <a:srgbClr val="FFFF99"/>
          </a:solidFill>
          <a:ln w="7938">
            <a:solidFill>
              <a:srgbClr val="000000"/>
            </a:solidFill>
            <a:round/>
            <a:headEnd/>
            <a:tailEnd/>
          </a:ln>
        </p:spPr>
        <p:txBody>
          <a:bodyPr>
            <a:prstTxWarp prst="textNoShape">
              <a:avLst/>
            </a:prstTxWarp>
          </a:bodyPr>
          <a:lstStyle/>
          <a:p>
            <a:endParaRPr lang="en-US"/>
          </a:p>
        </p:txBody>
      </p:sp>
      <p:sp>
        <p:nvSpPr>
          <p:cNvPr id="40" name="Text Box 405"/>
          <p:cNvSpPr txBox="1">
            <a:spLocks noChangeArrowheads="1"/>
          </p:cNvSpPr>
          <p:nvPr/>
        </p:nvSpPr>
        <p:spPr bwMode="auto">
          <a:xfrm rot="4288074">
            <a:off x="1335379" y="3462713"/>
            <a:ext cx="1371600" cy="58102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b="1" dirty="0">
                <a:ln>
                  <a:solidFill>
                    <a:srgbClr val="99FFCC"/>
                  </a:solidFill>
                </a:ln>
                <a:ea typeface="ＭＳ Ｐゴシック" charset="-128"/>
                <a:cs typeface="ＭＳ Ｐゴシック" charset="-128"/>
              </a:rPr>
              <a:t>Research Finance</a:t>
            </a:r>
          </a:p>
        </p:txBody>
      </p:sp>
      <p:sp>
        <p:nvSpPr>
          <p:cNvPr id="41" name="Text Box 409"/>
          <p:cNvSpPr txBox="1">
            <a:spLocks noChangeArrowheads="1"/>
          </p:cNvSpPr>
          <p:nvPr/>
        </p:nvSpPr>
        <p:spPr bwMode="auto">
          <a:xfrm>
            <a:off x="3722687" y="4423604"/>
            <a:ext cx="1143000" cy="336550"/>
          </a:xfrm>
          <a:prstGeom prst="rect">
            <a:avLst/>
          </a:prstGeom>
          <a:noFill/>
          <a:ln w="9525">
            <a:noFill/>
            <a:miter lim="800000"/>
            <a:headEnd/>
            <a:tailEnd/>
          </a:ln>
        </p:spPr>
        <p:txBody>
          <a:bodyPr>
            <a:prstTxWarp prst="textNoShape">
              <a:avLst/>
            </a:prstTxWarp>
            <a:spAutoFit/>
          </a:bodyPr>
          <a:lstStyle/>
          <a:p>
            <a:pPr>
              <a:spcBef>
                <a:spcPct val="50000"/>
              </a:spcBef>
            </a:pPr>
            <a:r>
              <a:rPr lang="en-US" sz="1600" b="1" dirty="0">
                <a:ln>
                  <a:solidFill>
                    <a:srgbClr val="FFC000"/>
                  </a:solidFill>
                </a:ln>
                <a:ea typeface="ＭＳ Ｐゴシック" charset="-128"/>
                <a:cs typeface="ＭＳ Ｐゴシック" charset="-128"/>
              </a:rPr>
              <a:t>Contracts</a:t>
            </a:r>
          </a:p>
        </p:txBody>
      </p:sp>
      <p:sp>
        <p:nvSpPr>
          <p:cNvPr id="42" name="Text Box 410"/>
          <p:cNvSpPr txBox="1">
            <a:spLocks noChangeArrowheads="1"/>
          </p:cNvSpPr>
          <p:nvPr/>
        </p:nvSpPr>
        <p:spPr bwMode="auto">
          <a:xfrm>
            <a:off x="3581400" y="5181600"/>
            <a:ext cx="1447800" cy="1015663"/>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000" b="1" dirty="0">
                <a:ea typeface="ＭＳ Ｐゴシック" charset="-128"/>
                <a:cs typeface="ＭＳ Ｐゴシック" charset="-128"/>
              </a:rPr>
              <a:t>Negotiate &amp; </a:t>
            </a:r>
            <a:r>
              <a:rPr lang="en-US" sz="1000" b="1" dirty="0" smtClean="0">
                <a:ea typeface="ＭＳ Ｐゴシック" charset="-128"/>
                <a:cs typeface="ＭＳ Ｐゴシック" charset="-128"/>
              </a:rPr>
              <a:t>Execute          </a:t>
            </a:r>
            <a:r>
              <a:rPr lang="en-US" sz="1000" b="1" dirty="0">
                <a:ea typeface="ＭＳ Ｐゴシック" charset="-128"/>
                <a:cs typeface="ＭＳ Ｐゴシック" charset="-128"/>
              </a:rPr>
              <a:t>incoming &amp; outgoing </a:t>
            </a:r>
            <a:r>
              <a:rPr lang="en-US" sz="1000" b="1" dirty="0" smtClean="0">
                <a:ea typeface="ＭＳ Ｐゴシック" charset="-128"/>
                <a:cs typeface="ＭＳ Ｐゴシック" charset="-128"/>
              </a:rPr>
              <a:t>Subcontract </a:t>
            </a:r>
            <a:r>
              <a:rPr lang="en-US" sz="1000" b="1" dirty="0">
                <a:ea typeface="ＭＳ Ｐゴシック" charset="-128"/>
                <a:cs typeface="ＭＳ Ｐゴシック" charset="-128"/>
              </a:rPr>
              <a:t>&amp; </a:t>
            </a:r>
            <a:r>
              <a:rPr lang="en-US" sz="1000" b="1" dirty="0" smtClean="0">
                <a:ea typeface="ＭＳ Ｐゴシック" charset="-128"/>
                <a:cs typeface="ＭＳ Ｐゴシック" charset="-128"/>
              </a:rPr>
              <a:t>Contract </a:t>
            </a:r>
            <a:r>
              <a:rPr lang="en-US" sz="1000" b="1" dirty="0">
                <a:ea typeface="ＭＳ Ｐゴシック" charset="-128"/>
                <a:cs typeface="ＭＳ Ｐゴシック" charset="-128"/>
              </a:rPr>
              <a:t>agreements</a:t>
            </a:r>
          </a:p>
        </p:txBody>
      </p:sp>
      <p:sp>
        <p:nvSpPr>
          <p:cNvPr id="43" name="Oval 347"/>
          <p:cNvSpPr>
            <a:spLocks noChangeArrowheads="1"/>
          </p:cNvSpPr>
          <p:nvPr/>
        </p:nvSpPr>
        <p:spPr bwMode="auto">
          <a:xfrm>
            <a:off x="7543800" y="2819400"/>
            <a:ext cx="1301750" cy="1255713"/>
          </a:xfrm>
          <a:prstGeom prst="ellipse">
            <a:avLst/>
          </a:prstGeom>
          <a:solidFill>
            <a:srgbClr val="CCFFFF"/>
          </a:solidFill>
          <a:ln w="8001">
            <a:solidFill>
              <a:srgbClr val="000000"/>
            </a:solidFill>
            <a:round/>
            <a:headEnd/>
            <a:tailEnd/>
          </a:ln>
        </p:spPr>
        <p:txBody>
          <a:bodyPr>
            <a:prstTxWarp prst="textNoShape">
              <a:avLst/>
            </a:prstTxWarp>
          </a:bodyPr>
          <a:lstStyle/>
          <a:p>
            <a:endParaRPr lang="en-US"/>
          </a:p>
        </p:txBody>
      </p:sp>
      <p:sp>
        <p:nvSpPr>
          <p:cNvPr id="44" name="Freeform 385"/>
          <p:cNvSpPr>
            <a:spLocks/>
          </p:cNvSpPr>
          <p:nvPr/>
        </p:nvSpPr>
        <p:spPr bwMode="auto">
          <a:xfrm rot="18798287">
            <a:off x="8118475" y="2495550"/>
            <a:ext cx="211138" cy="255588"/>
          </a:xfrm>
          <a:custGeom>
            <a:avLst/>
            <a:gdLst>
              <a:gd name="T0" fmla="*/ 2147483647 w 192"/>
              <a:gd name="T1" fmla="*/ 2147483647 h 391"/>
              <a:gd name="T2" fmla="*/ 2147483647 w 192"/>
              <a:gd name="T3" fmla="*/ 2147483647 h 391"/>
              <a:gd name="T4" fmla="*/ 2147483647 w 192"/>
              <a:gd name="T5" fmla="*/ 2147483647 h 391"/>
              <a:gd name="T6" fmla="*/ 2147483647 w 192"/>
              <a:gd name="T7" fmla="*/ 0 h 391"/>
              <a:gd name="T8" fmla="*/ 2147483647 w 192"/>
              <a:gd name="T9" fmla="*/ 2147483647 h 391"/>
              <a:gd name="T10" fmla="*/ 0 w 192"/>
              <a:gd name="T11" fmla="*/ 2147483647 h 391"/>
              <a:gd name="T12" fmla="*/ 2147483647 w 192"/>
              <a:gd name="T13" fmla="*/ 2147483647 h 391"/>
              <a:gd name="T14" fmla="*/ 2147483647 w 192"/>
              <a:gd name="T15" fmla="*/ 2147483647 h 391"/>
              <a:gd name="T16" fmla="*/ 0 60000 65536"/>
              <a:gd name="T17" fmla="*/ 0 60000 65536"/>
              <a:gd name="T18" fmla="*/ 0 60000 65536"/>
              <a:gd name="T19" fmla="*/ 0 60000 65536"/>
              <a:gd name="T20" fmla="*/ 0 60000 65536"/>
              <a:gd name="T21" fmla="*/ 0 60000 65536"/>
              <a:gd name="T22" fmla="*/ 0 60000 65536"/>
              <a:gd name="T23" fmla="*/ 0 60000 65536"/>
              <a:gd name="T24" fmla="*/ 0 w 192"/>
              <a:gd name="T25" fmla="*/ 0 h 391"/>
              <a:gd name="T26" fmla="*/ 192 w 192"/>
              <a:gd name="T27" fmla="*/ 391 h 3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 h="391">
                <a:moveTo>
                  <a:pt x="192" y="304"/>
                </a:moveTo>
                <a:lnTo>
                  <a:pt x="144" y="300"/>
                </a:lnTo>
                <a:lnTo>
                  <a:pt x="177" y="10"/>
                </a:lnTo>
                <a:lnTo>
                  <a:pt x="81" y="0"/>
                </a:lnTo>
                <a:lnTo>
                  <a:pt x="48" y="288"/>
                </a:lnTo>
                <a:lnTo>
                  <a:pt x="0" y="283"/>
                </a:lnTo>
                <a:lnTo>
                  <a:pt x="84" y="391"/>
                </a:lnTo>
                <a:lnTo>
                  <a:pt x="192" y="304"/>
                </a:lnTo>
                <a:close/>
              </a:path>
            </a:pathLst>
          </a:custGeom>
          <a:solidFill>
            <a:srgbClr val="FFFF99"/>
          </a:solidFill>
          <a:ln w="7938">
            <a:solidFill>
              <a:srgbClr val="000000"/>
            </a:solidFill>
            <a:round/>
            <a:headEnd/>
            <a:tailEnd/>
          </a:ln>
        </p:spPr>
        <p:txBody>
          <a:bodyPr vert="eaVert">
            <a:prstTxWarp prst="textNoShape">
              <a:avLst/>
            </a:prstTxWarp>
          </a:bodyPr>
          <a:lstStyle/>
          <a:p>
            <a:endParaRPr lang="en-US"/>
          </a:p>
        </p:txBody>
      </p:sp>
      <p:sp>
        <p:nvSpPr>
          <p:cNvPr id="45" name="Text Box 413"/>
          <p:cNvSpPr txBox="1">
            <a:spLocks noChangeArrowheads="1"/>
          </p:cNvSpPr>
          <p:nvPr/>
        </p:nvSpPr>
        <p:spPr bwMode="auto">
          <a:xfrm>
            <a:off x="7543800" y="2895600"/>
            <a:ext cx="1371600" cy="10318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100" b="1">
                <a:ea typeface="ＭＳ Ｐゴシック" charset="-128"/>
                <a:cs typeface="ＭＳ Ｐゴシック" charset="-128"/>
              </a:rPr>
              <a:t>Just-in-Time      submission                   </a:t>
            </a:r>
          </a:p>
          <a:p>
            <a:pPr algn="ctr">
              <a:spcBef>
                <a:spcPct val="50000"/>
              </a:spcBef>
            </a:pPr>
            <a:r>
              <a:rPr lang="en-US" sz="1100" b="1">
                <a:ea typeface="ＭＳ Ｐゴシック" charset="-128"/>
                <a:cs typeface="ＭＳ Ｐゴシック" charset="-128"/>
              </a:rPr>
              <a:t>Progress Report review &amp; Submission</a:t>
            </a:r>
            <a:r>
              <a:rPr lang="en-US" b="1">
                <a:ea typeface="ＭＳ Ｐゴシック" charset="-128"/>
                <a:cs typeface="ＭＳ Ｐゴシック" charset="-128"/>
              </a:rPr>
              <a:t> </a:t>
            </a:r>
          </a:p>
        </p:txBody>
      </p:sp>
      <p:sp>
        <p:nvSpPr>
          <p:cNvPr id="46" name="Text Box 405"/>
          <p:cNvSpPr txBox="1">
            <a:spLocks noChangeArrowheads="1"/>
          </p:cNvSpPr>
          <p:nvPr/>
        </p:nvSpPr>
        <p:spPr bwMode="auto">
          <a:xfrm rot="21373927">
            <a:off x="2766781" y="1777721"/>
            <a:ext cx="1373188" cy="3365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b="1" dirty="0">
                <a:ln>
                  <a:solidFill>
                    <a:srgbClr val="00FFFF"/>
                  </a:solidFill>
                </a:ln>
                <a:ea typeface="ＭＳ Ｐゴシック" charset="-128"/>
                <a:cs typeface="ＭＳ Ｐゴシック" charset="-128"/>
              </a:rPr>
              <a:t>Department</a:t>
            </a:r>
          </a:p>
        </p:txBody>
      </p:sp>
      <p:sp>
        <p:nvSpPr>
          <p:cNvPr id="47" name="Text Box 405"/>
          <p:cNvSpPr txBox="1">
            <a:spLocks noChangeArrowheads="1"/>
          </p:cNvSpPr>
          <p:nvPr/>
        </p:nvSpPr>
        <p:spPr bwMode="auto">
          <a:xfrm rot="2945796">
            <a:off x="6129363" y="2467330"/>
            <a:ext cx="1371600" cy="33655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b="1" dirty="0">
                <a:ln>
                  <a:solidFill>
                    <a:srgbClr val="66FFFF"/>
                  </a:solidFill>
                </a:ln>
                <a:ea typeface="ＭＳ Ｐゴシック" charset="-128"/>
                <a:cs typeface="ＭＳ Ｐゴシック" charset="-128"/>
              </a:rPr>
              <a:t>Pre-Award</a:t>
            </a:r>
          </a:p>
        </p:txBody>
      </p:sp>
      <p:sp>
        <p:nvSpPr>
          <p:cNvPr id="48"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FD6A33D6-3F9B-2B48-A723-9675E1C2B97A}" type="slidenum">
              <a:rPr lang="en-US"/>
              <a:pPr algn="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122239" y="235924"/>
            <a:ext cx="7813675" cy="369332"/>
          </a:xfrm>
        </p:spPr>
        <p:txBody>
          <a:bodyPr/>
          <a:lstStyle/>
          <a:p>
            <a:r>
              <a:rPr lang="en-US" sz="2400" dirty="0"/>
              <a:t>Proposal Timelines</a:t>
            </a:r>
          </a:p>
        </p:txBody>
      </p:sp>
      <p:graphicFrame>
        <p:nvGraphicFramePr>
          <p:cNvPr id="4" name="Diagram 3"/>
          <p:cNvGraphicFramePr/>
          <p:nvPr>
            <p:extLst>
              <p:ext uri="{D42A27DB-BD31-4B8C-83A1-F6EECF244321}">
                <p14:modId xmlns:p14="http://schemas.microsoft.com/office/powerpoint/2010/main" val="3725828793"/>
              </p:ext>
            </p:extLst>
          </p:nvPr>
        </p:nvGraphicFramePr>
        <p:xfrm>
          <a:off x="381000" y="1066800"/>
          <a:ext cx="84582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7348"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07493200-6E59-2E49-B74B-0E5ACF27DEB1}" type="slidenum">
              <a:rPr lang="en-US"/>
              <a:pPr algn="r"/>
              <a:t>4</a:t>
            </a:fld>
            <a:endParaRPr lang="en-US" dirty="0"/>
          </a:p>
        </p:txBody>
      </p:sp>
    </p:spTree>
    <p:extLst>
      <p:ext uri="{BB962C8B-B14F-4D97-AF65-F5344CB8AC3E}">
        <p14:creationId xmlns:p14="http://schemas.microsoft.com/office/powerpoint/2010/main" val="11406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223"/>
            <a:ext cx="9144000" cy="369332"/>
          </a:xfrm>
        </p:spPr>
        <p:txBody>
          <a:bodyPr/>
          <a:lstStyle/>
          <a:p>
            <a:r>
              <a:rPr lang="en-US" sz="2400" dirty="0" smtClean="0"/>
              <a:t>Federal Program Types</a:t>
            </a:r>
            <a:endParaRPr lang="en-US" sz="2400" dirty="0"/>
          </a:p>
        </p:txBody>
      </p:sp>
      <p:sp>
        <p:nvSpPr>
          <p:cNvPr id="3" name="Text Placeholder 2"/>
          <p:cNvSpPr>
            <a:spLocks noGrp="1"/>
          </p:cNvSpPr>
          <p:nvPr>
            <p:ph type="body" sz="half" idx="1"/>
          </p:nvPr>
        </p:nvSpPr>
        <p:spPr>
          <a:xfrm>
            <a:off x="457200" y="990600"/>
            <a:ext cx="8305800" cy="5486400"/>
          </a:xfrm>
        </p:spPr>
        <p:txBody>
          <a:bodyPr/>
          <a:lstStyle/>
          <a:p>
            <a:r>
              <a:rPr lang="en-US" sz="1800" b="1" dirty="0" smtClean="0"/>
              <a:t>K01:  Research Career Programs - Research Scientist Development Award</a:t>
            </a:r>
          </a:p>
          <a:p>
            <a:r>
              <a:rPr lang="en-US" dirty="0" smtClean="0"/>
              <a:t>For support of a scientist, committed to research, in need of both advanced research training and additional experience.	</a:t>
            </a:r>
          </a:p>
          <a:p>
            <a:endParaRPr lang="en-US" dirty="0" smtClean="0"/>
          </a:p>
          <a:p>
            <a:r>
              <a:rPr lang="en-US" sz="1800" b="1" dirty="0" smtClean="0"/>
              <a:t>K08:  Research Career Programs - Clinical Investigator Award (CIA)</a:t>
            </a:r>
            <a:r>
              <a:rPr lang="en-US" sz="1800" dirty="0" smtClean="0"/>
              <a:t>	</a:t>
            </a:r>
          </a:p>
          <a:p>
            <a:r>
              <a:rPr lang="en-US" dirty="0" smtClean="0"/>
              <a:t>To provide the opportunity for promising medical scientists with demonstrated aptitude to develop into independent investigators, or for faculty members to pursue research aspects of categorical areas applicable to the awarding unit, and aid in filling the academic faculty gap in these shortage areas within health profession's institutions of the country.</a:t>
            </a:r>
          </a:p>
          <a:p>
            <a:endParaRPr lang="en-US" dirty="0" smtClean="0"/>
          </a:p>
          <a:p>
            <a:r>
              <a:rPr lang="en-US" sz="1800" b="1" dirty="0" smtClean="0"/>
              <a:t>R01:  Research Projects</a:t>
            </a:r>
          </a:p>
          <a:p>
            <a:r>
              <a:rPr lang="en-US" dirty="0" smtClean="0"/>
              <a:t>To support a discrete, specified, circumscribed project to be performed by the named </a:t>
            </a:r>
            <a:r>
              <a:rPr lang="en-US" dirty="0" err="1" smtClean="0"/>
              <a:t>investigator(s</a:t>
            </a:r>
            <a:r>
              <a:rPr lang="en-US" dirty="0" smtClean="0"/>
              <a:t>) in an area representing his or her specific interest and competencies.</a:t>
            </a:r>
          </a:p>
          <a:p>
            <a:endParaRPr lang="en-US" b="1" dirty="0" smtClean="0"/>
          </a:p>
          <a:p>
            <a:r>
              <a:rPr lang="en-US" sz="1800" b="1" dirty="0" smtClean="0"/>
              <a:t>R03:  Research Projects - Small Research Grants</a:t>
            </a:r>
            <a:r>
              <a:rPr lang="en-US" sz="1800" dirty="0" smtClean="0"/>
              <a:t>	</a:t>
            </a:r>
          </a:p>
          <a:p>
            <a:r>
              <a:rPr lang="en-US" dirty="0" smtClean="0"/>
              <a:t>To provide research support specifically limited in time and amount for studies in categorical program areas. Small grants provide flexibility for initiating studies which are generally for preliminary short-term projects and are non-renewable.	</a:t>
            </a:r>
          </a:p>
          <a:p>
            <a:endParaRPr lang="en-US" dirty="0" smtClean="0"/>
          </a:p>
          <a:p>
            <a:pPr algn="ctr"/>
            <a:r>
              <a:rPr lang="en-US" sz="1800" dirty="0" smtClean="0">
                <a:hlinkClick r:id="rId2"/>
              </a:rPr>
              <a:t>http://grants.nih.gov/grants/funding/ac_search_results.htm</a:t>
            </a:r>
            <a:endParaRPr lang="en-US" sz="1800" dirty="0" smtClean="0"/>
          </a:p>
          <a:p>
            <a:endParaRPr lang="en-US" dirty="0" smtClean="0"/>
          </a:p>
          <a:p>
            <a:endParaRPr lang="en-US" dirty="0" smtClean="0"/>
          </a:p>
          <a:p>
            <a:endParaRPr lang="en-US" dirty="0" smtClean="0"/>
          </a:p>
          <a:p>
            <a:endParaRPr lang="en-US" b="1" dirty="0" smtClean="0">
              <a:hlinkClick r:id="rId3"/>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FD6A33D6-3F9B-2B48-A723-9675E1C2B97A}" type="slidenum">
              <a:rPr lang="en-US"/>
              <a:pPr algn="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152400" y="350223"/>
            <a:ext cx="7813675" cy="369332"/>
          </a:xfrm>
        </p:spPr>
        <p:txBody>
          <a:bodyPr/>
          <a:lstStyle/>
          <a:p>
            <a:pPr eaLnBrk="1" hangingPunct="1"/>
            <a:r>
              <a:rPr lang="en-US" sz="2400" dirty="0"/>
              <a:t>Proposal </a:t>
            </a:r>
            <a:r>
              <a:rPr lang="en-US" sz="2400" dirty="0" smtClean="0"/>
              <a:t>Development – General</a:t>
            </a:r>
            <a:endParaRPr lang="en-US" sz="2400" dirty="0"/>
          </a:p>
        </p:txBody>
      </p:sp>
      <p:sp>
        <p:nvSpPr>
          <p:cNvPr id="44035" name="Rectangle 3"/>
          <p:cNvSpPr>
            <a:spLocks noGrp="1" noChangeArrowheads="1"/>
          </p:cNvSpPr>
          <p:nvPr>
            <p:ph idx="4294967295"/>
          </p:nvPr>
        </p:nvSpPr>
        <p:spPr bwMode="auto">
          <a:xfrm>
            <a:off x="304800" y="1066800"/>
            <a:ext cx="8229600" cy="5410200"/>
          </a:xfrm>
          <a:prstGeom prst="rect">
            <a:avLst/>
          </a:prstGeom>
          <a:noFill/>
          <a:ln>
            <a:miter lim="800000"/>
            <a:headEnd/>
            <a:tailEnd/>
          </a:ln>
        </p:spPr>
        <p:txBody>
          <a:bodyPr>
            <a:prstTxWarp prst="textNoShape">
              <a:avLst/>
            </a:prstTxWarp>
          </a:bodyPr>
          <a:lstStyle/>
          <a:p>
            <a:pPr eaLnBrk="1" hangingPunct="1"/>
            <a:r>
              <a:rPr lang="en-US" sz="2400" b="1" dirty="0">
                <a:latin typeface="Helvetica" charset="0"/>
              </a:rPr>
              <a:t>Sponsor </a:t>
            </a:r>
            <a:r>
              <a:rPr lang="en-US" sz="2400" b="1" dirty="0" smtClean="0">
                <a:latin typeface="Helvetica" charset="0"/>
              </a:rPr>
              <a:t>Instructions</a:t>
            </a:r>
          </a:p>
          <a:p>
            <a:pPr eaLnBrk="1" hangingPunct="1"/>
            <a:endParaRPr lang="en-US" sz="1800" b="1" dirty="0" smtClean="0">
              <a:latin typeface="Helvetica" charset="0"/>
            </a:endParaRPr>
          </a:p>
          <a:p>
            <a:pPr lvl="1" eaLnBrk="1" hangingPunct="1">
              <a:buFont typeface="Arial"/>
              <a:buChar char="•"/>
            </a:pPr>
            <a:r>
              <a:rPr lang="en-US" sz="2000" b="1" dirty="0" smtClean="0">
                <a:latin typeface="Helvetica" charset="0"/>
              </a:rPr>
              <a:t>Read the Program Announcement / Instructions thoroughly</a:t>
            </a:r>
          </a:p>
          <a:p>
            <a:pPr lvl="2" eaLnBrk="1" hangingPunct="1">
              <a:buFont typeface="Wingdings" charset="2"/>
              <a:buChar char="ü"/>
            </a:pPr>
            <a:r>
              <a:rPr lang="en-GB" sz="2000" dirty="0" smtClean="0">
                <a:latin typeface="Helvetica" charset="0"/>
              </a:rPr>
              <a:t>Sponsor’s policies and procedures – often additional links</a:t>
            </a:r>
          </a:p>
          <a:p>
            <a:pPr lvl="2" eaLnBrk="1" hangingPunct="1">
              <a:buFont typeface="Wingdings" charset="2"/>
              <a:buChar char="ü"/>
            </a:pPr>
            <a:r>
              <a:rPr lang="en-GB" sz="2000" dirty="0" smtClean="0">
                <a:latin typeface="Helvetica" charset="0"/>
              </a:rPr>
              <a:t>Review Criteria</a:t>
            </a:r>
          </a:p>
          <a:p>
            <a:pPr lvl="2" eaLnBrk="1" hangingPunct="1">
              <a:buNone/>
            </a:pPr>
            <a:r>
              <a:rPr lang="en-GB" sz="2000" dirty="0" smtClean="0">
                <a:latin typeface="Helvetica" charset="0"/>
              </a:rPr>
              <a:t> </a:t>
            </a:r>
            <a:endParaRPr lang="en-GB" sz="2000" dirty="0">
              <a:latin typeface="Helvetica" charset="0"/>
            </a:endParaRPr>
          </a:p>
          <a:p>
            <a:pPr lvl="1" eaLnBrk="1" hangingPunct="1">
              <a:buFont typeface="Arial"/>
              <a:buChar char="•"/>
            </a:pPr>
            <a:r>
              <a:rPr lang="en-US" sz="2000" dirty="0">
                <a:latin typeface="Helvetica" charset="0"/>
              </a:rPr>
              <a:t>NIH SF424 RR Guidelines and Forms </a:t>
            </a:r>
            <a:r>
              <a:rPr lang="en-US" sz="2000" u="sng" dirty="0">
                <a:latin typeface="Helvetica" charset="0"/>
                <a:hlinkClick r:id="rId3"/>
              </a:rPr>
              <a:t>http://grants.nih.gov/grants/funding/424/</a:t>
            </a:r>
            <a:r>
              <a:rPr lang="en-US" sz="2000" u="sng" dirty="0" smtClean="0">
                <a:latin typeface="Helvetica" charset="0"/>
                <a:hlinkClick r:id="rId3"/>
              </a:rPr>
              <a:t>index.htm</a:t>
            </a:r>
            <a:endParaRPr lang="en-US" sz="2000" u="sng" dirty="0" smtClean="0">
              <a:latin typeface="Helvetica" charset="0"/>
            </a:endParaRPr>
          </a:p>
          <a:p>
            <a:pPr marL="1586" lvl="1" indent="0" eaLnBrk="1" hangingPunct="1">
              <a:buNone/>
            </a:pPr>
            <a:endParaRPr lang="en-US" sz="1800" b="1" u="sng" dirty="0" smtClean="0">
              <a:solidFill>
                <a:srgbClr val="002060"/>
              </a:solidFill>
              <a:latin typeface="Helvetica" charset="0"/>
            </a:endParaRPr>
          </a:p>
          <a:p>
            <a:pPr eaLnBrk="1" hangingPunct="1"/>
            <a:r>
              <a:rPr lang="en-US" sz="2400" b="1" dirty="0" smtClean="0">
                <a:latin typeface="Helvetica" charset="0"/>
              </a:rPr>
              <a:t>BMC </a:t>
            </a:r>
            <a:r>
              <a:rPr lang="en-US" sz="2400" b="1" dirty="0">
                <a:latin typeface="Helvetica" charset="0"/>
              </a:rPr>
              <a:t>Grants Administration </a:t>
            </a:r>
            <a:r>
              <a:rPr lang="en-US" sz="2400" b="1" dirty="0" smtClean="0">
                <a:latin typeface="Helvetica" charset="0"/>
              </a:rPr>
              <a:t>Websites</a:t>
            </a:r>
          </a:p>
          <a:p>
            <a:pPr eaLnBrk="1" hangingPunct="1"/>
            <a:endParaRPr lang="en-US" sz="1800" b="1" dirty="0" smtClean="0">
              <a:latin typeface="Helvetica" charset="0"/>
            </a:endParaRPr>
          </a:p>
          <a:p>
            <a:pPr lvl="1" eaLnBrk="1" hangingPunct="1">
              <a:buFont typeface="Arial"/>
              <a:buChar char="•"/>
            </a:pPr>
            <a:r>
              <a:rPr lang="en-US" sz="2000" dirty="0" smtClean="0">
                <a:solidFill>
                  <a:srgbClr val="002060"/>
                </a:solidFill>
                <a:latin typeface="Helvetica" charset="0"/>
              </a:rPr>
              <a:t>Contains </a:t>
            </a:r>
            <a:r>
              <a:rPr lang="en-US" sz="2000" dirty="0">
                <a:solidFill>
                  <a:srgbClr val="002060"/>
                </a:solidFill>
                <a:latin typeface="Helvetica" charset="0"/>
              </a:rPr>
              <a:t>links to sponsor guidelines, </a:t>
            </a:r>
            <a:r>
              <a:rPr lang="en-US" sz="2000" dirty="0" smtClean="0">
                <a:solidFill>
                  <a:srgbClr val="002060"/>
                </a:solidFill>
                <a:latin typeface="Helvetica" charset="0"/>
              </a:rPr>
              <a:t>internal forms</a:t>
            </a:r>
            <a:r>
              <a:rPr lang="en-US" sz="2000" dirty="0">
                <a:solidFill>
                  <a:srgbClr val="002060"/>
                </a:solidFill>
                <a:latin typeface="Helvetica" charset="0"/>
              </a:rPr>
              <a:t>, </a:t>
            </a:r>
            <a:r>
              <a:rPr lang="en-US" sz="2000" dirty="0" smtClean="0">
                <a:solidFill>
                  <a:srgbClr val="002060"/>
                </a:solidFill>
                <a:latin typeface="Helvetica" charset="0"/>
              </a:rPr>
              <a:t>sponsor forms and instructions</a:t>
            </a:r>
          </a:p>
          <a:p>
            <a:pPr lvl="1" eaLnBrk="1" hangingPunct="1">
              <a:buNone/>
            </a:pPr>
            <a:r>
              <a:rPr lang="en-US" sz="2000" dirty="0" smtClean="0">
                <a:solidFill>
                  <a:srgbClr val="002060"/>
                </a:solidFill>
                <a:latin typeface="Helvetica" charset="0"/>
              </a:rPr>
              <a:t> </a:t>
            </a:r>
            <a:endParaRPr lang="en-US" sz="2000" dirty="0">
              <a:solidFill>
                <a:srgbClr val="002060"/>
              </a:solidFill>
              <a:latin typeface="Helvetica" charset="0"/>
            </a:endParaRPr>
          </a:p>
          <a:p>
            <a:pPr lvl="1" eaLnBrk="1" hangingPunct="1">
              <a:buFont typeface="Arial"/>
              <a:buChar char="•"/>
            </a:pPr>
            <a:r>
              <a:rPr lang="en-US" sz="2000" dirty="0">
                <a:solidFill>
                  <a:srgbClr val="002060"/>
                </a:solidFill>
                <a:latin typeface="Helvetica" charset="0"/>
              </a:rPr>
              <a:t>BMC Grants Administration: </a:t>
            </a:r>
            <a:r>
              <a:rPr lang="en-US" sz="2000" dirty="0">
                <a:latin typeface="Helvetica" charset="0"/>
                <a:hlinkClick r:id="rId4"/>
              </a:rPr>
              <a:t>http://internal.bmc.org/grants/pre_award.html</a:t>
            </a:r>
            <a:endParaRPr lang="en-US" sz="2000" dirty="0">
              <a:solidFill>
                <a:srgbClr val="002060"/>
              </a:solidFill>
              <a:latin typeface="Helvetica" charset="0"/>
            </a:endParaRPr>
          </a:p>
        </p:txBody>
      </p:sp>
      <p:sp>
        <p:nvSpPr>
          <p:cNvPr id="4403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ctr"/>
            <a:fld id="{EE323D8B-F0ED-1748-9402-2DB9787490B4}" type="slidenum">
              <a:rPr lang="en-US"/>
              <a:pPr algn="ct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223"/>
            <a:ext cx="9144000" cy="369332"/>
          </a:xfrm>
        </p:spPr>
        <p:txBody>
          <a:bodyPr/>
          <a:lstStyle/>
          <a:p>
            <a:r>
              <a:rPr lang="en-US" sz="2400" dirty="0" smtClean="0"/>
              <a:t>Sponsor Requirements</a:t>
            </a:r>
            <a:endParaRPr lang="en-US" sz="2400" dirty="0"/>
          </a:p>
        </p:txBody>
      </p:sp>
      <p:sp>
        <p:nvSpPr>
          <p:cNvPr id="6" name="Rectangle 3"/>
          <p:cNvSpPr>
            <a:spLocks noGrp="1" noChangeArrowheads="1"/>
          </p:cNvSpPr>
          <p:nvPr>
            <p:ph type="body" sz="half" idx="1"/>
          </p:nvPr>
        </p:nvSpPr>
        <p:spPr>
          <a:xfrm>
            <a:off x="381000" y="1143000"/>
            <a:ext cx="8153400" cy="4648200"/>
          </a:xfrm>
        </p:spPr>
        <p:txBody>
          <a:bodyPr/>
          <a:lstStyle/>
          <a:p>
            <a:pPr marL="0" indent="0" eaLnBrk="1" hangingPunct="1"/>
            <a:r>
              <a:rPr lang="en-US" sz="2000" dirty="0" smtClean="0">
                <a:latin typeface="Arial" charset="0"/>
              </a:rPr>
              <a:t>The Sponsor’s Program Announcement (PA) or Research Funding Announcement (RFA), </a:t>
            </a:r>
            <a:r>
              <a:rPr lang="en-US" sz="2000" dirty="0" err="1" smtClean="0">
                <a:latin typeface="Arial" charset="0"/>
              </a:rPr>
              <a:t>etc</a:t>
            </a:r>
            <a:r>
              <a:rPr lang="en-US" sz="2000" dirty="0" smtClean="0">
                <a:latin typeface="Arial" charset="0"/>
              </a:rPr>
              <a:t> contain the following information:</a:t>
            </a:r>
            <a:endParaRPr lang="en-US" sz="2000" dirty="0">
              <a:latin typeface="Arial" charset="0"/>
            </a:endParaRPr>
          </a:p>
          <a:p>
            <a:pPr marL="0" indent="0" eaLnBrk="1" hangingPunct="1"/>
            <a:endParaRPr lang="en-US" sz="2000" dirty="0">
              <a:latin typeface="Arial" charset="0"/>
            </a:endParaRPr>
          </a:p>
          <a:p>
            <a:pPr eaLnBrk="1" hangingPunct="1">
              <a:buFont typeface="Arial"/>
              <a:buChar char="•"/>
            </a:pPr>
            <a:r>
              <a:rPr lang="en-US" sz="2000" dirty="0" smtClean="0">
                <a:latin typeface="Arial" charset="0"/>
              </a:rPr>
              <a:t>Paper or Electronic?  When due?</a:t>
            </a:r>
          </a:p>
          <a:p>
            <a:pPr eaLnBrk="1" hangingPunct="1">
              <a:buFont typeface="Arial"/>
              <a:buChar char="•"/>
            </a:pPr>
            <a:endParaRPr lang="en-US" sz="2000" dirty="0" smtClean="0">
              <a:latin typeface="Arial" charset="0"/>
            </a:endParaRPr>
          </a:p>
          <a:p>
            <a:pPr eaLnBrk="1" hangingPunct="1">
              <a:buFont typeface="Arial"/>
              <a:buChar char="•"/>
            </a:pPr>
            <a:r>
              <a:rPr lang="en-US" sz="2000" dirty="0" smtClean="0">
                <a:latin typeface="Arial" charset="0"/>
              </a:rPr>
              <a:t>Required NIH Forms</a:t>
            </a:r>
          </a:p>
          <a:p>
            <a:pPr lvl="3" eaLnBrk="1" hangingPunct="1">
              <a:buFont typeface="Wingdings" pitchFamily="2" charset="2"/>
              <a:buChar char="ü"/>
            </a:pPr>
            <a:r>
              <a:rPr lang="en-US" sz="2000" dirty="0" err="1" smtClean="0">
                <a:latin typeface="Arial" charset="0"/>
              </a:rPr>
              <a:t>Biosketch</a:t>
            </a:r>
            <a:endParaRPr lang="en-US" sz="2000" dirty="0" smtClean="0">
              <a:latin typeface="Arial" charset="0"/>
            </a:endParaRPr>
          </a:p>
          <a:p>
            <a:pPr lvl="3" eaLnBrk="1" hangingPunct="1">
              <a:buFont typeface="Wingdings" pitchFamily="2" charset="2"/>
              <a:buChar char="ü"/>
            </a:pPr>
            <a:r>
              <a:rPr lang="en-US" sz="2000" dirty="0" smtClean="0">
                <a:latin typeface="Arial" charset="0"/>
              </a:rPr>
              <a:t>Other Support</a:t>
            </a:r>
          </a:p>
          <a:p>
            <a:pPr lvl="3" eaLnBrk="1" hangingPunct="1">
              <a:buFont typeface="Wingdings" pitchFamily="2" charset="2"/>
              <a:buChar char="ü"/>
            </a:pPr>
            <a:r>
              <a:rPr lang="en-US" sz="2000" dirty="0" smtClean="0">
                <a:latin typeface="Arial" charset="0"/>
              </a:rPr>
              <a:t>(</a:t>
            </a:r>
            <a:r>
              <a:rPr lang="en-US" sz="2000" dirty="0" smtClean="0">
                <a:latin typeface="Arial" charset="0"/>
                <a:hlinkClick r:id="rId2"/>
              </a:rPr>
              <a:t>http://grants.nih.gov/grants/funding/424/index.htm</a:t>
            </a:r>
            <a:r>
              <a:rPr lang="en-US" sz="2000" dirty="0" smtClean="0">
                <a:latin typeface="Arial" charset="0"/>
              </a:rPr>
              <a:t>)</a:t>
            </a:r>
          </a:p>
          <a:p>
            <a:pPr eaLnBrk="1" hangingPunct="1">
              <a:buFont typeface="Arial"/>
              <a:buChar char="•"/>
            </a:pPr>
            <a:endParaRPr lang="en-US" sz="2000" dirty="0" smtClean="0">
              <a:latin typeface="Arial" charset="0"/>
            </a:endParaRPr>
          </a:p>
          <a:p>
            <a:pPr eaLnBrk="1" hangingPunct="1">
              <a:buFont typeface="Arial"/>
              <a:buChar char="•"/>
            </a:pPr>
            <a:r>
              <a:rPr lang="en-US" sz="2000" dirty="0" smtClean="0">
                <a:latin typeface="Arial" charset="0"/>
              </a:rPr>
              <a:t>Page Limitations</a:t>
            </a:r>
          </a:p>
          <a:p>
            <a:pPr eaLnBrk="1" hangingPunct="1">
              <a:buFont typeface="Arial"/>
              <a:buChar char="•"/>
            </a:pPr>
            <a:endParaRPr lang="en-US" sz="2000" dirty="0" smtClean="0">
              <a:latin typeface="Arial" charset="0"/>
            </a:endParaRPr>
          </a:p>
          <a:p>
            <a:pPr eaLnBrk="1" hangingPunct="1">
              <a:buFont typeface="Arial"/>
              <a:buChar char="•"/>
            </a:pPr>
            <a:r>
              <a:rPr lang="en-US" sz="2000" dirty="0" smtClean="0">
                <a:latin typeface="Arial" charset="0"/>
              </a:rPr>
              <a:t>Budget</a:t>
            </a:r>
          </a:p>
          <a:p>
            <a:pPr lvl="3" eaLnBrk="1" hangingPunct="1">
              <a:buFont typeface="Wingdings" charset="2"/>
              <a:buChar char="ü"/>
            </a:pPr>
            <a:r>
              <a:rPr lang="en-US" sz="2000" dirty="0" smtClean="0">
                <a:latin typeface="Arial" charset="0"/>
              </a:rPr>
              <a:t>Total Cost Cap?</a:t>
            </a:r>
          </a:p>
          <a:p>
            <a:pPr lvl="3" eaLnBrk="1" hangingPunct="1">
              <a:buFont typeface="Wingdings" charset="2"/>
              <a:buChar char="ü"/>
            </a:pPr>
            <a:r>
              <a:rPr lang="en-US" sz="2000" dirty="0" smtClean="0">
                <a:latin typeface="Arial" charset="0"/>
              </a:rPr>
              <a:t>Direct Cost Cap</a:t>
            </a:r>
          </a:p>
          <a:p>
            <a:pPr eaLnBrk="1" hangingPunct="1">
              <a:buFont typeface="Arial"/>
              <a:buChar char="•"/>
            </a:pPr>
            <a:endParaRPr lang="en-US" sz="2000" dirty="0" smtClean="0">
              <a:latin typeface="Arial" charset="0"/>
            </a:endParaRPr>
          </a:p>
          <a:p>
            <a:pPr eaLnBrk="1" hangingPunct="1">
              <a:buFont typeface="Arial"/>
              <a:buChar char="•"/>
            </a:pPr>
            <a:r>
              <a:rPr lang="en-US" sz="2000" dirty="0" smtClean="0">
                <a:latin typeface="Arial" charset="0"/>
              </a:rPr>
              <a:t>Review Criteria</a:t>
            </a:r>
          </a:p>
        </p:txBody>
      </p:sp>
      <p:sp>
        <p:nvSpPr>
          <p:cNvPr id="7"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FD6A33D6-3F9B-2B48-A723-9675E1C2B97A}" type="slidenum">
              <a:rPr lang="en-US"/>
              <a:pPr algn="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2239" y="235924"/>
            <a:ext cx="7813675" cy="369332"/>
          </a:xfrm>
        </p:spPr>
        <p:txBody>
          <a:bodyPr/>
          <a:lstStyle/>
          <a:p>
            <a:r>
              <a:rPr lang="en-US" sz="2400" dirty="0"/>
              <a:t>“Typical” Proposal Elements</a:t>
            </a:r>
          </a:p>
        </p:txBody>
      </p:sp>
      <p:sp>
        <p:nvSpPr>
          <p:cNvPr id="41987" name="Content Placeholder 2"/>
          <p:cNvSpPr>
            <a:spLocks noGrp="1"/>
          </p:cNvSpPr>
          <p:nvPr>
            <p:ph idx="1"/>
          </p:nvPr>
        </p:nvSpPr>
        <p:spPr bwMode="auto">
          <a:xfrm>
            <a:off x="304800" y="1143000"/>
            <a:ext cx="8839200" cy="4876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r>
              <a:rPr lang="en-US" sz="1800" b="1" u="sng" dirty="0">
                <a:latin typeface="Helvetica" charset="0"/>
              </a:rPr>
              <a:t>Cover page</a:t>
            </a:r>
            <a:r>
              <a:rPr lang="en-US" sz="1800" dirty="0">
                <a:latin typeface="Helvetica" charset="0"/>
              </a:rPr>
              <a:t> - PI contact info, title of proposal, funds requested, project duration, and signature lines</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Abstract</a:t>
            </a:r>
            <a:r>
              <a:rPr lang="en-US" sz="1800" dirty="0">
                <a:latin typeface="Helvetica" charset="0"/>
              </a:rPr>
              <a:t> - brief description of proposed project (usually 1 page)</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Narrative</a:t>
            </a:r>
            <a:r>
              <a:rPr lang="en-US" sz="1800" dirty="0">
                <a:latin typeface="Helvetica" charset="0"/>
              </a:rPr>
              <a:t> - detailed description of proposed project</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Personnel</a:t>
            </a:r>
            <a:r>
              <a:rPr lang="en-US" sz="1800" dirty="0">
                <a:latin typeface="Helvetica" charset="0"/>
              </a:rPr>
              <a:t> - CVs, </a:t>
            </a:r>
            <a:r>
              <a:rPr lang="en-US" sz="1800" dirty="0" err="1">
                <a:latin typeface="Helvetica" charset="0"/>
              </a:rPr>
              <a:t>biosketches</a:t>
            </a:r>
            <a:r>
              <a:rPr lang="en-US" sz="1800" dirty="0">
                <a:latin typeface="Helvetica" charset="0"/>
              </a:rPr>
              <a:t>, or paragraph-size descriptions</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Budget</a:t>
            </a:r>
            <a:r>
              <a:rPr lang="en-US" sz="1800" dirty="0">
                <a:latin typeface="Helvetica" charset="0"/>
              </a:rPr>
              <a:t> - annual costs of the project, using standard categories</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Budget justification</a:t>
            </a:r>
            <a:r>
              <a:rPr lang="en-US" sz="1800" dirty="0">
                <a:latin typeface="Helvetica" charset="0"/>
              </a:rPr>
              <a:t> - narrative explanation of how amounts were calculated and how funds will be used</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Supporting documents</a:t>
            </a:r>
            <a:r>
              <a:rPr lang="en-US" sz="1800" dirty="0">
                <a:latin typeface="Helvetica" charset="0"/>
              </a:rPr>
              <a:t> - letters of support and other items showing strength of partnerships, university commitments, etc.</a:t>
            </a:r>
          </a:p>
          <a:p>
            <a:pPr eaLnBrk="1" hangingPunct="1">
              <a:buFont typeface="Arial" pitchFamily="34" charset="0"/>
              <a:buChar char="•"/>
            </a:pPr>
            <a:endParaRPr lang="en-US" sz="1200" dirty="0">
              <a:latin typeface="Helvetica" charset="0"/>
            </a:endParaRPr>
          </a:p>
          <a:p>
            <a:pPr eaLnBrk="1" hangingPunct="1">
              <a:buFont typeface="Arial" pitchFamily="34" charset="0"/>
              <a:buChar char="•"/>
            </a:pPr>
            <a:r>
              <a:rPr lang="en-US" sz="1800" b="1" u="sng" dirty="0">
                <a:latin typeface="Helvetica" charset="0"/>
              </a:rPr>
              <a:t>Other</a:t>
            </a:r>
            <a:r>
              <a:rPr lang="en-US" sz="1800" dirty="0">
                <a:latin typeface="Helvetica" charset="0"/>
              </a:rPr>
              <a:t> - management, diversity, outreach, and/or evaluation plans</a:t>
            </a:r>
            <a:endParaRPr lang="en-US" sz="1800" i="1" dirty="0">
              <a:latin typeface="Helvetica" charset="0"/>
            </a:endParaRPr>
          </a:p>
        </p:txBody>
      </p:sp>
      <p:sp>
        <p:nvSpPr>
          <p:cNvPr id="41988"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9" y="231260"/>
            <a:ext cx="7813675" cy="369332"/>
          </a:xfrm>
        </p:spPr>
        <p:txBody>
          <a:bodyPr/>
          <a:lstStyle/>
          <a:p>
            <a:r>
              <a:rPr lang="en-US" sz="2400" dirty="0" smtClean="0"/>
              <a:t>Institutional Requirements - Forms</a:t>
            </a:r>
            <a:endParaRPr lang="en-US" sz="2400" dirty="0"/>
          </a:p>
        </p:txBody>
      </p:sp>
      <p:sp>
        <p:nvSpPr>
          <p:cNvPr id="5" name="Rectangle 3"/>
          <p:cNvSpPr>
            <a:spLocks noGrp="1" noChangeArrowheads="1"/>
          </p:cNvSpPr>
          <p:nvPr>
            <p:ph idx="1"/>
          </p:nvPr>
        </p:nvSpPr>
        <p:spPr>
          <a:xfrm>
            <a:off x="762000" y="1600200"/>
            <a:ext cx="7529512" cy="4114800"/>
          </a:xfrm>
        </p:spPr>
        <p:txBody>
          <a:bodyPr/>
          <a:lstStyle/>
          <a:p>
            <a:pPr eaLnBrk="1" hangingPunct="1">
              <a:buFont typeface="Arial"/>
              <a:buChar char="•"/>
            </a:pPr>
            <a:r>
              <a:rPr lang="en-US" sz="2400" dirty="0" smtClean="0">
                <a:latin typeface="Arial" charset="0"/>
              </a:rPr>
              <a:t>Proposal Summary Form</a:t>
            </a:r>
          </a:p>
          <a:p>
            <a:pPr eaLnBrk="1" hangingPunct="1">
              <a:buFont typeface="Arial"/>
              <a:buChar char="•"/>
            </a:pPr>
            <a:endParaRPr lang="en-US" sz="2400" dirty="0" smtClean="0">
              <a:latin typeface="Arial" charset="0"/>
            </a:endParaRPr>
          </a:p>
          <a:p>
            <a:pPr eaLnBrk="1" hangingPunct="1">
              <a:buFont typeface="Arial"/>
              <a:buChar char="•"/>
            </a:pPr>
            <a:r>
              <a:rPr lang="en-US" sz="2400" dirty="0" smtClean="0">
                <a:latin typeface="Arial" charset="0"/>
              </a:rPr>
              <a:t>Financial Conflict of Interest Form(s)</a:t>
            </a:r>
          </a:p>
          <a:p>
            <a:pPr eaLnBrk="1" hangingPunct="1">
              <a:buFont typeface="Arial"/>
              <a:buChar char="•"/>
            </a:pPr>
            <a:endParaRPr lang="en-US" sz="2400" dirty="0" smtClean="0">
              <a:latin typeface="Arial" charset="0"/>
            </a:endParaRPr>
          </a:p>
          <a:p>
            <a:pPr eaLnBrk="1" hangingPunct="1">
              <a:buFont typeface="Arial"/>
              <a:buChar char="•"/>
            </a:pPr>
            <a:r>
              <a:rPr lang="en-US" sz="2400" dirty="0" smtClean="0">
                <a:latin typeface="Arial" charset="0"/>
              </a:rPr>
              <a:t>Letters of Intent (Subcontractors)</a:t>
            </a:r>
          </a:p>
          <a:p>
            <a:pPr eaLnBrk="1" hangingPunct="1">
              <a:buFont typeface="Arial"/>
              <a:buChar char="•"/>
            </a:pPr>
            <a:endParaRPr lang="en-US" sz="2400" dirty="0">
              <a:latin typeface="Arial" charset="0"/>
            </a:endParaRPr>
          </a:p>
          <a:p>
            <a:pPr eaLnBrk="1" hangingPunct="1">
              <a:buFont typeface="Arial"/>
              <a:buChar char="•"/>
            </a:pPr>
            <a:r>
              <a:rPr lang="en-US" sz="2400" dirty="0" smtClean="0">
                <a:latin typeface="Arial" charset="0"/>
              </a:rPr>
              <a:t>Rate Agreements</a:t>
            </a:r>
          </a:p>
          <a:p>
            <a:pPr eaLnBrk="1" hangingPunct="1">
              <a:buFont typeface="Arial"/>
              <a:buChar char="•"/>
            </a:pPr>
            <a:endParaRPr lang="en-US" sz="2400" dirty="0">
              <a:latin typeface="Arial" charset="0"/>
            </a:endParaRPr>
          </a:p>
          <a:p>
            <a:pPr eaLnBrk="1" hangingPunct="1">
              <a:buFont typeface="Arial"/>
              <a:buChar char="•"/>
            </a:pPr>
            <a:endParaRPr lang="en-US" sz="2400" dirty="0" smtClean="0">
              <a:latin typeface="Arial" charset="0"/>
            </a:endParaRPr>
          </a:p>
          <a:p>
            <a:pPr eaLnBrk="1" hangingPunct="1">
              <a:buFont typeface="Arial"/>
              <a:buChar char="•"/>
            </a:pPr>
            <a:endParaRPr lang="en-US" sz="2400" dirty="0" smtClean="0">
              <a:latin typeface="Arial" charset="0"/>
            </a:endParaRPr>
          </a:p>
          <a:p>
            <a:pPr marL="0" indent="0" algn="ctr" eaLnBrk="1" hangingPunct="1"/>
            <a:r>
              <a:rPr lang="en-US" sz="2400" dirty="0">
                <a:latin typeface="Arial" charset="0"/>
                <a:hlinkClick r:id="rId2"/>
              </a:rPr>
              <a:t>http://</a:t>
            </a:r>
            <a:r>
              <a:rPr lang="en-US" sz="2400" dirty="0" smtClean="0">
                <a:latin typeface="Arial" charset="0"/>
                <a:hlinkClick r:id="rId2"/>
              </a:rPr>
              <a:t>internal.bmc.org/grants/pre_forms.html</a:t>
            </a:r>
            <a:endParaRPr lang="en-US" sz="2400" dirty="0" smtClean="0">
              <a:latin typeface="Arial" charset="0"/>
            </a:endParaRPr>
          </a:p>
          <a:p>
            <a:pPr marL="0" indent="0" eaLnBrk="1" hangingPunct="1"/>
            <a:endParaRPr lang="en-US" sz="2400" dirty="0" smtClean="0">
              <a:latin typeface="Arial" charset="0"/>
            </a:endParaRPr>
          </a:p>
          <a:p>
            <a:pPr eaLnBrk="1" hangingPunct="1">
              <a:buFont typeface="Arial"/>
              <a:buChar char="•"/>
            </a:pPr>
            <a:endParaRPr lang="en-US" sz="2400" dirty="0" smtClean="0">
              <a:latin typeface="Arial" charset="0"/>
            </a:endParaRPr>
          </a:p>
        </p:txBody>
      </p:sp>
      <p:sp>
        <p:nvSpPr>
          <p:cNvPr id="6" name="Slide Number Placeholder 3"/>
          <p:cNvSpPr txBox="1">
            <a:spLocks noGrp="1"/>
          </p:cNvSpPr>
          <p:nvPr/>
        </p:nvSpPr>
        <p:spPr bwMode="auto">
          <a:xfrm>
            <a:off x="0" y="6400800"/>
            <a:ext cx="9144000" cy="365125"/>
          </a:xfrm>
          <a:prstGeom prst="rect">
            <a:avLst/>
          </a:prstGeom>
          <a:noFill/>
          <a:ln w="9525">
            <a:noFill/>
            <a:miter lim="800000"/>
            <a:headEnd/>
            <a:tailEnd/>
          </a:ln>
        </p:spPr>
        <p:txBody>
          <a:bodyPr>
            <a:prstTxWarp prst="textNoShape">
              <a:avLst/>
            </a:prstTxWarp>
          </a:bodyPr>
          <a:lstStyle/>
          <a:p>
            <a:pPr algn="r"/>
            <a:fld id="{249E3796-593F-0149-B048-538E527A43BF}" type="slidenum">
              <a:rPr lang="en-US"/>
              <a:pPr algn="r"/>
              <a:t>9</a:t>
            </a:fld>
            <a:endParaRPr lang="en-US" dirty="0"/>
          </a:p>
        </p:txBody>
      </p:sp>
    </p:spTree>
    <p:extLst>
      <p:ext uri="{BB962C8B-B14F-4D97-AF65-F5344CB8AC3E}">
        <p14:creationId xmlns:p14="http://schemas.microsoft.com/office/powerpoint/2010/main" val="37678150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SIZE" val="Yes"/>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ags/tag3.xml><?xml version="1.0" encoding="utf-8"?>
<p:tagLst xmlns:a="http://schemas.openxmlformats.org/drawingml/2006/main" xmlns:r="http://schemas.openxmlformats.org/officeDocument/2006/relationships" xmlns:p="http://schemas.openxmlformats.org/presentationml/2006/main">
  <p:tag name="RESIZE" val="Yes"/>
</p:tagLst>
</file>

<file path=ppt/theme/theme1.xml><?xml version="1.0" encoding="utf-8"?>
<a:theme xmlns:a="http://schemas.openxmlformats.org/drawingml/2006/main" name="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32010</TotalTime>
  <Words>1527</Words>
  <Application>Microsoft Office PowerPoint</Application>
  <PresentationFormat>On-screen Show (4:3)</PresentationFormat>
  <Paragraphs>320</Paragraphs>
  <Slides>24</Slides>
  <Notes>9</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blank</vt:lpstr>
      <vt:lpstr>1_blank</vt:lpstr>
      <vt:lpstr>2_blank</vt:lpstr>
      <vt:lpstr>Proposal Development</vt:lpstr>
      <vt:lpstr>PowerPoint Presentation</vt:lpstr>
      <vt:lpstr>Life Cycle of Award </vt:lpstr>
      <vt:lpstr>Proposal Timelines</vt:lpstr>
      <vt:lpstr>Federal Program Types</vt:lpstr>
      <vt:lpstr>Proposal Development – General</vt:lpstr>
      <vt:lpstr>Sponsor Requirements</vt:lpstr>
      <vt:lpstr>“Typical” Proposal Elements</vt:lpstr>
      <vt:lpstr>Institutional Requirements - Forms</vt:lpstr>
      <vt:lpstr>PowerPoint Presentation</vt:lpstr>
      <vt:lpstr>PowerPoint Presentation</vt:lpstr>
      <vt:lpstr>Direct Costs</vt:lpstr>
      <vt:lpstr>Direct Costs – Salary</vt:lpstr>
      <vt:lpstr>Direct Costs - Fringe Benefits</vt:lpstr>
      <vt:lpstr>Direct Cost Budget Categories</vt:lpstr>
      <vt:lpstr>PowerPoint Presentation</vt:lpstr>
      <vt:lpstr>Direct Cost - Subcontractors</vt:lpstr>
      <vt:lpstr>PowerPoint Presentation</vt:lpstr>
      <vt:lpstr>Modular Grants</vt:lpstr>
      <vt:lpstr>BMC Indirect Costs</vt:lpstr>
      <vt:lpstr>Modified Total Direct Costs (MTDC)</vt:lpstr>
      <vt:lpstr>Indirect Costs Overview</vt:lpstr>
      <vt:lpstr>Facility and Administration Allocations (F &amp; A)</vt:lpstr>
      <vt:lpstr>PowerPoint Presentation</vt:lpstr>
    </vt:vector>
  </TitlesOfParts>
  <Company>Boston Medical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Research &amp; Trials</dc:title>
  <dc:creator>M</dc:creator>
  <cp:lastModifiedBy>Jamieson, Ellen</cp:lastModifiedBy>
  <cp:revision>584</cp:revision>
  <cp:lastPrinted>2014-04-22T13:52:10Z</cp:lastPrinted>
  <dcterms:created xsi:type="dcterms:W3CDTF">2014-04-21T16:34:07Z</dcterms:created>
  <dcterms:modified xsi:type="dcterms:W3CDTF">2014-04-23T12:02:54Z</dcterms:modified>
</cp:coreProperties>
</file>