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B9AF-C01D-475C-8C23-DD2583218574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0C018-4691-4C74-8445-25543D896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64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B9AF-C01D-475C-8C23-DD2583218574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0C018-4691-4C74-8445-25543D896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862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B9AF-C01D-475C-8C23-DD2583218574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0C018-4691-4C74-8445-25543D896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508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B9AF-C01D-475C-8C23-DD2583218574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0C018-4691-4C74-8445-25543D896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26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B9AF-C01D-475C-8C23-DD2583218574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0C018-4691-4C74-8445-25543D896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90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B9AF-C01D-475C-8C23-DD2583218574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0C018-4691-4C74-8445-25543D896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614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B9AF-C01D-475C-8C23-DD2583218574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0C018-4691-4C74-8445-25543D896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46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B9AF-C01D-475C-8C23-DD2583218574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0C018-4691-4C74-8445-25543D896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514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B9AF-C01D-475C-8C23-DD2583218574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0C018-4691-4C74-8445-25543D896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035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B9AF-C01D-475C-8C23-DD2583218574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0C018-4691-4C74-8445-25543D896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742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B9AF-C01D-475C-8C23-DD2583218574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0C018-4691-4C74-8445-25543D896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656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8B9AF-C01D-475C-8C23-DD2583218574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0C018-4691-4C74-8445-25543D896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464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Experimental Plan and </a:t>
            </a:r>
            <a:br>
              <a:rPr lang="en-US" dirty="0" smtClean="0"/>
            </a:br>
            <a:r>
              <a:rPr lang="en-US" dirty="0" smtClean="0"/>
              <a:t>Study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8580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Janice Weinberg ScD</a:t>
            </a:r>
          </a:p>
          <a:p>
            <a:r>
              <a:rPr lang="en-US" dirty="0" smtClean="0"/>
              <a:t>Professor of Biostatistics</a:t>
            </a:r>
          </a:p>
          <a:p>
            <a:r>
              <a:rPr lang="en-US" dirty="0" smtClean="0"/>
              <a:t>Boston University School of Public Health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420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arenR"/>
            </a:pPr>
            <a:r>
              <a:rPr lang="en-US" dirty="0"/>
              <a:t>Connect the experimental plan / study design to the study question(s) / </a:t>
            </a:r>
            <a:r>
              <a:rPr lang="en-US" dirty="0" smtClean="0"/>
              <a:t>aims</a:t>
            </a:r>
            <a:endParaRPr lang="en-US" dirty="0"/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Justify your choice of study design.  Why is your study the best way to address your study question? 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Use correct study design </a:t>
            </a:r>
            <a:r>
              <a:rPr lang="en-US" dirty="0" smtClean="0"/>
              <a:t>terminology. Observational</a:t>
            </a:r>
            <a:r>
              <a:rPr lang="en-US" dirty="0"/>
              <a:t>, cohort, case-control, </a:t>
            </a:r>
            <a:r>
              <a:rPr lang="en-US" dirty="0" smtClean="0"/>
              <a:t>pilot, </a:t>
            </a:r>
            <a:r>
              <a:rPr lang="en-US" dirty="0"/>
              <a:t>prospective, retrospective, matched, etc… </a:t>
            </a:r>
            <a:r>
              <a:rPr lang="en-US" dirty="0" err="1" smtClean="0"/>
              <a:t>Cinical</a:t>
            </a:r>
            <a:r>
              <a:rPr lang="en-US" dirty="0" smtClean="0"/>
              <a:t> </a:t>
            </a:r>
            <a:r>
              <a:rPr lang="en-US" dirty="0"/>
              <a:t>trial </a:t>
            </a:r>
            <a:r>
              <a:rPr lang="en-US" dirty="0" smtClean="0"/>
              <a:t>? (</a:t>
            </a:r>
            <a:r>
              <a:rPr lang="en-US" dirty="0"/>
              <a:t>parallel, cross-over, </a:t>
            </a:r>
            <a:r>
              <a:rPr lang="en-US" dirty="0" smtClean="0"/>
              <a:t>factorial, </a:t>
            </a:r>
            <a:r>
              <a:rPr lang="en-US" dirty="0"/>
              <a:t>randomized, blinded, controlled, etc…)</a:t>
            </a:r>
          </a:p>
          <a:p>
            <a:pPr marL="514350" lvl="0" indent="-514350">
              <a:buFont typeface="+mj-lt"/>
              <a:buAutoNum type="arabicParenR"/>
            </a:pPr>
            <a:endParaRPr lang="en-US" dirty="0" smtClean="0"/>
          </a:p>
          <a:p>
            <a:pPr marL="514350" lvl="0" indent="-514350">
              <a:buFont typeface="+mj-lt"/>
              <a:buAutoNum type="arabicParenR"/>
            </a:pPr>
            <a:endParaRPr lang="en-US" dirty="0"/>
          </a:p>
          <a:p>
            <a:pPr marL="514350" lvl="0" indent="-514350">
              <a:buFont typeface="+mj-lt"/>
              <a:buAutoNum type="arabicParenR"/>
            </a:pPr>
            <a:endParaRPr lang="en-US" dirty="0"/>
          </a:p>
          <a:p>
            <a:pPr marL="514350" lvl="0" indent="-514350">
              <a:buFont typeface="+mj-lt"/>
              <a:buAutoNum type="arabicParenR"/>
            </a:pPr>
            <a:endParaRPr lang="en-US" dirty="0"/>
          </a:p>
          <a:p>
            <a:pPr marL="514350" indent="-514350">
              <a:buFont typeface="+mj-lt"/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438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arenR" startAt="4"/>
            </a:pPr>
            <a:r>
              <a:rPr lang="en-US" dirty="0"/>
              <a:t>Justify your sample size.  </a:t>
            </a:r>
            <a:r>
              <a:rPr lang="en-US" dirty="0" smtClean="0"/>
              <a:t>This may be a power analysis or based on practical considerations (depends on the study)</a:t>
            </a:r>
          </a:p>
          <a:p>
            <a:pPr marL="514350" indent="-514350">
              <a:buFont typeface="+mj-lt"/>
              <a:buAutoNum type="arabicParenR" startAt="4"/>
            </a:pPr>
            <a:r>
              <a:rPr lang="en-US" dirty="0"/>
              <a:t>Make sure </a:t>
            </a:r>
            <a:r>
              <a:rPr lang="en-US" dirty="0" smtClean="0"/>
              <a:t>your “unit </a:t>
            </a:r>
            <a:r>
              <a:rPr lang="en-US" dirty="0"/>
              <a:t>of </a:t>
            </a:r>
            <a:r>
              <a:rPr lang="en-US" dirty="0" smtClean="0"/>
              <a:t>observation” / sample size </a:t>
            </a:r>
            <a:r>
              <a:rPr lang="en-US" dirty="0"/>
              <a:t>is clear.  How many samples, </a:t>
            </a:r>
            <a:r>
              <a:rPr lang="en-US" dirty="0" smtClean="0"/>
              <a:t>animals, subjects, experiments?  Number of measurements per animal or subject? </a:t>
            </a:r>
          </a:p>
          <a:p>
            <a:pPr marL="514350" lvl="0" indent="-514350">
              <a:buFont typeface="+mj-lt"/>
              <a:buAutoNum type="arabicParenR" startAt="4"/>
            </a:pPr>
            <a:r>
              <a:rPr lang="en-US" dirty="0" smtClean="0"/>
              <a:t> </a:t>
            </a:r>
            <a:r>
              <a:rPr lang="en-US" dirty="0"/>
              <a:t>Explain how (if) you </a:t>
            </a:r>
            <a:r>
              <a:rPr lang="en-US" dirty="0" smtClean="0"/>
              <a:t>have </a:t>
            </a:r>
            <a:r>
              <a:rPr lang="en-US" dirty="0"/>
              <a:t>access to all relevant data needed to answer your study question(s). Explain what information will be collected. If any important data isn’t available  </a:t>
            </a:r>
            <a:r>
              <a:rPr lang="en-US" dirty="0" smtClean="0"/>
              <a:t>explain </a:t>
            </a:r>
            <a:r>
              <a:rPr lang="en-US" dirty="0" smtClean="0"/>
              <a:t>why and  </a:t>
            </a:r>
            <a:r>
              <a:rPr lang="en-US" dirty="0"/>
              <a:t>d</a:t>
            </a:r>
            <a:r>
              <a:rPr lang="en-US" dirty="0" smtClean="0"/>
              <a:t>iscuss </a:t>
            </a:r>
            <a:r>
              <a:rPr lang="en-US" dirty="0"/>
              <a:t>how your results could still be valid</a:t>
            </a:r>
            <a:r>
              <a:rPr lang="en-US" dirty="0" smtClean="0"/>
              <a:t>.</a:t>
            </a:r>
            <a:endParaRPr lang="en-US" dirty="0"/>
          </a:p>
          <a:p>
            <a:pPr marL="514350" lvl="0" indent="-514350">
              <a:buFont typeface="+mj-lt"/>
              <a:buAutoNum type="arabicParenR" startAt="4"/>
            </a:pPr>
            <a:endParaRPr lang="en-US" dirty="0"/>
          </a:p>
          <a:p>
            <a:pPr marL="514350" indent="-514350">
              <a:buFont typeface="+mj-lt"/>
              <a:buAutoNum type="arabicParenR" startAt="4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745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arenR" startAt="7"/>
            </a:pPr>
            <a:r>
              <a:rPr lang="en-US" dirty="0"/>
              <a:t>Consider sources of bias.  Explain how you will control for these sources or explain why you will still get useful results in spite of </a:t>
            </a:r>
            <a:r>
              <a:rPr lang="en-US" dirty="0" smtClean="0"/>
              <a:t>them</a:t>
            </a:r>
            <a:endParaRPr lang="en-US" dirty="0"/>
          </a:p>
          <a:p>
            <a:pPr marL="514350" indent="-514350">
              <a:buFont typeface="+mj-lt"/>
              <a:buAutoNum type="arabicParenR" startAt="7"/>
            </a:pPr>
            <a:r>
              <a:rPr lang="en-US" dirty="0"/>
              <a:t>Consider possible </a:t>
            </a:r>
            <a:r>
              <a:rPr lang="en-US" dirty="0" smtClean="0"/>
              <a:t>“effect modification”.  </a:t>
            </a:r>
            <a:r>
              <a:rPr lang="en-US" dirty="0"/>
              <a:t>Could </a:t>
            </a:r>
            <a:r>
              <a:rPr lang="en-US" dirty="0" smtClean="0"/>
              <a:t>results differ </a:t>
            </a:r>
            <a:r>
              <a:rPr lang="en-US" dirty="0"/>
              <a:t>for </a:t>
            </a:r>
            <a:r>
              <a:rPr lang="en-US" dirty="0" smtClean="0"/>
              <a:t>subgroups </a:t>
            </a:r>
            <a:r>
              <a:rPr lang="en-US" dirty="0"/>
              <a:t>of individuals?  Possibly make this part of your </a:t>
            </a:r>
            <a:r>
              <a:rPr lang="en-US" dirty="0" smtClean="0"/>
              <a:t>plan</a:t>
            </a:r>
          </a:p>
          <a:p>
            <a:pPr marL="514350" lvl="0" indent="-514350">
              <a:buFont typeface="+mj-lt"/>
              <a:buAutoNum type="arabicParenR" startAt="7"/>
            </a:pPr>
            <a:r>
              <a:rPr lang="en-US" dirty="0"/>
              <a:t>Address loss to follow-up in a prospective study.  Explain how you will minimize loss to follow-up </a:t>
            </a:r>
            <a:r>
              <a:rPr lang="en-US" dirty="0" smtClean="0"/>
              <a:t>and </a:t>
            </a:r>
            <a:r>
              <a:rPr lang="en-US" dirty="0"/>
              <a:t>missing </a:t>
            </a:r>
            <a:r>
              <a:rPr lang="en-US" dirty="0" smtClean="0"/>
              <a:t>data</a:t>
            </a:r>
            <a:endParaRPr lang="en-US" dirty="0"/>
          </a:p>
          <a:p>
            <a:pPr marL="514350" indent="-514350">
              <a:buFont typeface="+mj-lt"/>
              <a:buAutoNum type="arabicParenR" startAt="7"/>
            </a:pPr>
            <a:endParaRPr lang="en-US" dirty="0"/>
          </a:p>
          <a:p>
            <a:pPr marL="514350" lvl="0" indent="-514350">
              <a:buFont typeface="+mj-lt"/>
              <a:buAutoNum type="arabicParenR" startAt="7"/>
            </a:pPr>
            <a:endParaRPr lang="en-US" dirty="0"/>
          </a:p>
          <a:p>
            <a:pPr marL="514350" indent="-514350">
              <a:buFont typeface="+mj-lt"/>
              <a:buAutoNum type="arabicParenR" startAt="7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361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arenR" startAt="10"/>
            </a:pPr>
            <a:r>
              <a:rPr lang="en-US" dirty="0" smtClean="0"/>
              <a:t> </a:t>
            </a:r>
            <a:r>
              <a:rPr lang="en-US" dirty="0"/>
              <a:t>Make a picture!  </a:t>
            </a:r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pPr lvl="1"/>
            <a:r>
              <a:rPr lang="en-US" dirty="0" smtClean="0"/>
              <a:t> Study </a:t>
            </a:r>
            <a:r>
              <a:rPr lang="en-US" dirty="0"/>
              <a:t>design </a:t>
            </a:r>
            <a:r>
              <a:rPr lang="en-US" dirty="0" smtClean="0"/>
              <a:t>illustration</a:t>
            </a:r>
          </a:p>
          <a:p>
            <a:pPr lvl="1"/>
            <a:r>
              <a:rPr lang="en-US" dirty="0"/>
              <a:t> S</a:t>
            </a:r>
            <a:r>
              <a:rPr lang="en-US" dirty="0" smtClean="0"/>
              <a:t>tudy </a:t>
            </a:r>
            <a:r>
              <a:rPr lang="en-US" dirty="0"/>
              <a:t>flow chart </a:t>
            </a:r>
          </a:p>
          <a:p>
            <a:pPr lvl="1"/>
            <a:r>
              <a:rPr lang="en-US" dirty="0" smtClean="0"/>
              <a:t> Study </a:t>
            </a:r>
            <a:r>
              <a:rPr lang="en-US" dirty="0"/>
              <a:t>evaluation </a:t>
            </a:r>
            <a:r>
              <a:rPr lang="en-US" dirty="0" smtClean="0"/>
              <a:t>chart</a:t>
            </a:r>
            <a:endParaRPr lang="en-US" dirty="0"/>
          </a:p>
          <a:p>
            <a:pPr marL="514350" indent="-514350">
              <a:buFont typeface="+mj-lt"/>
              <a:buAutoNum type="arabicParenR" startAt="10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040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Pet Peeves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arenR"/>
            </a:pPr>
            <a:r>
              <a:rPr lang="en-US" dirty="0"/>
              <a:t>Obviously trying to sound “smart”.  We know you are smart.  Focus on being clear.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A list of study procedures over time in the text, instead of using a chart.  “At baseline we will collect A,B,C and D.  At Week 1 we will collect A,B and C.  At Week 2 we will collect A,B and C.  At week 3 we will collect A,B,C and D</a:t>
            </a:r>
            <a:r>
              <a:rPr lang="en-US" dirty="0" smtClean="0"/>
              <a:t>.”  </a:t>
            </a:r>
            <a:r>
              <a:rPr lang="en-US" dirty="0"/>
              <a:t>(and so on…)</a:t>
            </a:r>
          </a:p>
          <a:p>
            <a:pPr marL="514350" indent="-514350">
              <a:buFont typeface="+mj-lt"/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104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 Peeves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arenR" startAt="3"/>
            </a:pPr>
            <a:r>
              <a:rPr lang="en-US" dirty="0"/>
              <a:t>No study design illustration</a:t>
            </a:r>
          </a:p>
          <a:p>
            <a:pPr marL="514350" lvl="0" indent="-514350">
              <a:buFont typeface="+mj-lt"/>
              <a:buAutoNum type="arabicParenR" startAt="3"/>
            </a:pPr>
            <a:r>
              <a:rPr lang="en-US" dirty="0"/>
              <a:t>A sample size calculation for an outcome that is not primary (or secondary) or that has no connection to the study </a:t>
            </a:r>
            <a:r>
              <a:rPr lang="en-US" dirty="0" smtClean="0"/>
              <a:t>question(s)</a:t>
            </a:r>
          </a:p>
          <a:p>
            <a:pPr marL="514350" lvl="0" indent="-514350">
              <a:buFont typeface="+mj-lt"/>
              <a:buAutoNum type="arabicParenR" startAt="3"/>
            </a:pPr>
            <a:r>
              <a:rPr lang="en-US" dirty="0" smtClean="0"/>
              <a:t>Unclear </a:t>
            </a:r>
            <a:r>
              <a:rPr lang="en-US" dirty="0"/>
              <a:t>connection between the study design, study question(s) and </a:t>
            </a:r>
            <a:r>
              <a:rPr lang="en-US" dirty="0" smtClean="0"/>
              <a:t>analytic </a:t>
            </a:r>
            <a:r>
              <a:rPr lang="en-US" dirty="0"/>
              <a:t>plan</a:t>
            </a:r>
          </a:p>
          <a:p>
            <a:pPr marL="0" indent="0">
              <a:buNone/>
            </a:pPr>
            <a:endParaRPr lang="en-US" dirty="0"/>
          </a:p>
          <a:p>
            <a:pPr marL="514350" lvl="0" indent="-514350">
              <a:buFont typeface="+mj-lt"/>
              <a:buAutoNum type="arabicParenR" startAt="3"/>
            </a:pPr>
            <a:endParaRPr lang="en-US" dirty="0" smtClean="0"/>
          </a:p>
          <a:p>
            <a:pPr marL="514350" lvl="0" indent="-514350">
              <a:buFont typeface="+mj-lt"/>
              <a:buAutoNum type="arabicParenR" startAt="3"/>
            </a:pPr>
            <a:endParaRPr lang="en-US" dirty="0"/>
          </a:p>
          <a:p>
            <a:pPr marL="514350" indent="-514350">
              <a:buFont typeface="+mj-lt"/>
              <a:buAutoNum type="arabicParenR" startAt="3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032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Deal Breakers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arenR"/>
            </a:pPr>
            <a:r>
              <a:rPr lang="en-US" dirty="0"/>
              <a:t>An inability to determine the study design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A study design that cannot address the study question(s)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A study design that cannot be completed in the allotted time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Ethical issues.  Is your study design ethical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No sample size justification (for certain </a:t>
            </a:r>
            <a:r>
              <a:rPr lang="en-US" dirty="0" smtClean="0"/>
              <a:t>studies this is a </a:t>
            </a:r>
            <a:r>
              <a:rPr lang="en-US" smtClean="0"/>
              <a:t>deal breaker)</a:t>
            </a:r>
            <a:endParaRPr lang="en-US" dirty="0"/>
          </a:p>
          <a:p>
            <a:pPr marL="514350" indent="-514350">
              <a:buFont typeface="+mj-lt"/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647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455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Experimental Plan and  Study Design</vt:lpstr>
      <vt:lpstr>What to do:</vt:lpstr>
      <vt:lpstr>PowerPoint Presentation</vt:lpstr>
      <vt:lpstr>PowerPoint Presentation</vt:lpstr>
      <vt:lpstr>PowerPoint Presentation</vt:lpstr>
      <vt:lpstr>Pet Peeves</vt:lpstr>
      <vt:lpstr>Pet Peeves</vt:lpstr>
      <vt:lpstr>Deal Breakers</vt:lpstr>
    </vt:vector>
  </TitlesOfParts>
  <Company>Boston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Experimental Plan and  Study Design</dc:title>
  <dc:creator>Weinberg, Janice M</dc:creator>
  <cp:lastModifiedBy>Weinberg, Janice M</cp:lastModifiedBy>
  <cp:revision>6</cp:revision>
  <dcterms:created xsi:type="dcterms:W3CDTF">2014-02-27T20:25:45Z</dcterms:created>
  <dcterms:modified xsi:type="dcterms:W3CDTF">2014-03-03T17:40:49Z</dcterms:modified>
</cp:coreProperties>
</file>