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  <p:sldMasterId id="2147483760" r:id="rId2"/>
  </p:sldMasterIdLst>
  <p:notesMasterIdLst>
    <p:notesMasterId r:id="rId14"/>
  </p:notesMasterIdLst>
  <p:sldIdLst>
    <p:sldId id="293" r:id="rId3"/>
    <p:sldId id="294" r:id="rId4"/>
    <p:sldId id="301" r:id="rId5"/>
    <p:sldId id="296" r:id="rId6"/>
    <p:sldId id="303" r:id="rId7"/>
    <p:sldId id="297" r:id="rId8"/>
    <p:sldId id="298" r:id="rId9"/>
    <p:sldId id="302" r:id="rId10"/>
    <p:sldId id="299" r:id="rId11"/>
    <p:sldId id="300" r:id="rId12"/>
    <p:sldId id="304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4120"/>
    <a:srgbClr val="1C1C1C"/>
    <a:srgbClr val="333333"/>
    <a:srgbClr val="C80000"/>
    <a:srgbClr val="D600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>
        <p:scale>
          <a:sx n="73" d="100"/>
          <a:sy n="73" d="100"/>
        </p:scale>
        <p:origin x="-564" y="-8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BAC8A6A-5FDF-46DE-AB4C-0CF216AD5E64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42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2030CB6-9754-45B8-BD68-5C6D3B37B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3E0E6-217D-4934-934D-A2FEF9B0D13E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2015F-B19C-45A0-83CF-E16162C8F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master-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15"/>
          <p:cNvSpPr>
            <a:spLocks noChangeShapeType="1"/>
          </p:cNvSpPr>
          <p:nvPr userDrawn="1"/>
        </p:nvSpPr>
        <p:spPr bwMode="auto">
          <a:xfrm>
            <a:off x="1219200" y="533400"/>
            <a:ext cx="7924800" cy="0"/>
          </a:xfrm>
          <a:prstGeom prst="line">
            <a:avLst/>
          </a:prstGeom>
          <a:noFill/>
          <a:ln w="12700">
            <a:solidFill>
              <a:srgbClr val="D6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j-lt"/>
            </a:endParaRPr>
          </a:p>
        </p:txBody>
      </p:sp>
      <p:pic>
        <p:nvPicPr>
          <p:cNvPr id="6" name="Picture 8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07338" y="6324600"/>
            <a:ext cx="12366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0"/>
          <p:cNvCxnSpPr/>
          <p:nvPr userDrawn="1"/>
        </p:nvCxnSpPr>
        <p:spPr>
          <a:xfrm flipH="1">
            <a:off x="0" y="6324600"/>
            <a:ext cx="792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>
            <a:lvl1pPr>
              <a:defRPr baseline="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BDA1A-FA68-4D3D-9ED4-33A22BF26612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842DE-89AE-47C1-B158-A300256B26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master-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15"/>
          <p:cNvSpPr>
            <a:spLocks noChangeShapeType="1"/>
          </p:cNvSpPr>
          <p:nvPr userDrawn="1"/>
        </p:nvSpPr>
        <p:spPr bwMode="auto">
          <a:xfrm>
            <a:off x="1219200" y="533400"/>
            <a:ext cx="7924800" cy="0"/>
          </a:xfrm>
          <a:prstGeom prst="line">
            <a:avLst/>
          </a:prstGeom>
          <a:noFill/>
          <a:ln w="12700">
            <a:solidFill>
              <a:srgbClr val="D6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3725"/>
            <a:ext cx="8229600" cy="11430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9287"/>
            <a:ext cx="4038600" cy="4525963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Blip>
                <a:blip r:embed="rId3"/>
              </a:buBlip>
              <a:tabLst/>
              <a:defRPr sz="2800"/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Blip>
                <a:blip r:embed="rId4"/>
              </a:buBlip>
              <a:tabLst/>
              <a:defRPr sz="2400"/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3"/>
              </a:buBlip>
              <a:tabLst/>
              <a:defRPr sz="2000"/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5"/>
              </a:buBlip>
              <a:tabLst/>
              <a:defRPr sz="1800"/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3"/>
              </a:buBlip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  Second level</a:t>
            </a:r>
          </a:p>
          <a:p>
            <a:pPr lvl="2"/>
            <a:r>
              <a:rPr lang="en-US" noProof="0" dirty="0" smtClean="0"/>
              <a:t>  Third level</a:t>
            </a:r>
          </a:p>
          <a:p>
            <a:pPr lvl="3"/>
            <a:r>
              <a:rPr lang="en-US" noProof="0" dirty="0" smtClean="0"/>
              <a:t>  Fourth level</a:t>
            </a:r>
          </a:p>
          <a:p>
            <a:pPr lvl="4"/>
            <a:r>
              <a:rPr lang="en-US" noProof="0" dirty="0" smtClean="0"/>
              <a:t>  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9287"/>
            <a:ext cx="4038600" cy="4525963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Blip>
                <a:blip r:embed="rId3"/>
              </a:buBlip>
              <a:tabLst/>
              <a:defRPr sz="2800"/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Blip>
                <a:blip r:embed="rId4"/>
              </a:buBlip>
              <a:tabLst/>
              <a:defRPr sz="2400"/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3"/>
              </a:buBlip>
              <a:tabLst/>
              <a:defRPr sz="2000"/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5"/>
              </a:buBlip>
              <a:tabLst/>
              <a:defRPr sz="1800"/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3"/>
              </a:buBlip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  Second level</a:t>
            </a:r>
          </a:p>
          <a:p>
            <a:pPr lvl="2"/>
            <a:r>
              <a:rPr lang="en-US" noProof="0" dirty="0" smtClean="0"/>
              <a:t>  Third level</a:t>
            </a:r>
          </a:p>
          <a:p>
            <a:pPr lvl="3"/>
            <a:r>
              <a:rPr lang="en-US" noProof="0" dirty="0" smtClean="0"/>
              <a:t>  Fourth level</a:t>
            </a:r>
          </a:p>
          <a:p>
            <a:pPr lvl="4"/>
            <a:r>
              <a:rPr lang="en-US" noProof="0" dirty="0" smtClean="0"/>
              <a:t>  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C9F74-FC44-4E03-9AB5-BEE176D447A1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A8695-5BAA-4CF2-8CB3-8554F50F56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 descr="master-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15"/>
          <p:cNvSpPr>
            <a:spLocks noChangeShapeType="1"/>
          </p:cNvSpPr>
          <p:nvPr userDrawn="1"/>
        </p:nvSpPr>
        <p:spPr bwMode="auto">
          <a:xfrm>
            <a:off x="1219200" y="533400"/>
            <a:ext cx="7924800" cy="0"/>
          </a:xfrm>
          <a:prstGeom prst="line">
            <a:avLst/>
          </a:prstGeom>
          <a:noFill/>
          <a:ln w="12700">
            <a:solidFill>
              <a:srgbClr val="D6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3725"/>
            <a:ext cx="8229600" cy="11430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42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93962"/>
            <a:ext cx="4040188" cy="3951288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Blip>
                <a:blip r:embed="rId3"/>
              </a:buBlip>
              <a:tabLst/>
              <a:defRPr sz="2800">
                <a:latin typeface="+mj-lt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Blip>
                <a:blip r:embed="rId4"/>
              </a:buBlip>
              <a:tabLst/>
              <a:defRPr sz="2400">
                <a:latin typeface="+mj-lt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3"/>
              </a:buBlip>
              <a:tabLst/>
              <a:defRPr sz="2000">
                <a:latin typeface="+mj-lt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5"/>
              </a:buBlip>
              <a:tabLst/>
              <a:defRPr sz="1800">
                <a:latin typeface="+mj-lt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3"/>
              </a:buBlip>
              <a:tabLst/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  Second level</a:t>
            </a:r>
          </a:p>
          <a:p>
            <a:pPr lvl="2"/>
            <a:r>
              <a:rPr lang="en-US" noProof="0" dirty="0" smtClean="0"/>
              <a:t>  Third level</a:t>
            </a:r>
          </a:p>
          <a:p>
            <a:pPr lvl="3"/>
            <a:r>
              <a:rPr lang="en-US" noProof="0" dirty="0" smtClean="0"/>
              <a:t>  Fourth level</a:t>
            </a:r>
          </a:p>
          <a:p>
            <a:pPr lvl="4"/>
            <a:r>
              <a:rPr lang="en-US" noProof="0" dirty="0" smtClean="0"/>
              <a:t>  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85420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93962"/>
            <a:ext cx="4041775" cy="3951288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Blip>
                <a:blip r:embed="rId3"/>
              </a:buBlip>
              <a:tabLst/>
              <a:defRPr sz="2400">
                <a:latin typeface="+mj-lt"/>
              </a:defRPr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Blip>
                <a:blip r:embed="rId4"/>
              </a:buBlip>
              <a:tabLst/>
              <a:defRPr sz="2000">
                <a:latin typeface="+mj-lt"/>
              </a:defRPr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3"/>
              </a:buBlip>
              <a:tabLst/>
              <a:defRPr sz="1800">
                <a:latin typeface="+mj-lt"/>
              </a:defRPr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5"/>
              </a:buBlip>
              <a:tabLst/>
              <a:defRPr sz="1600">
                <a:latin typeface="+mj-lt"/>
              </a:defRPr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Arial" charset="0"/>
              <a:buBlip>
                <a:blip r:embed="rId3"/>
              </a:buBlip>
              <a:tabLst/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  Second level</a:t>
            </a:r>
          </a:p>
          <a:p>
            <a:pPr lvl="2"/>
            <a:r>
              <a:rPr lang="en-US" noProof="0" dirty="0" smtClean="0"/>
              <a:t>  Third level</a:t>
            </a:r>
          </a:p>
          <a:p>
            <a:pPr lvl="3"/>
            <a:r>
              <a:rPr lang="en-US" noProof="0" dirty="0" smtClean="0"/>
              <a:t>  Fourth level</a:t>
            </a:r>
          </a:p>
          <a:p>
            <a:pPr lvl="4"/>
            <a:r>
              <a:rPr lang="en-US" noProof="0" dirty="0" smtClean="0"/>
              <a:t>  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2875"/>
            <a:ext cx="21336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fld id="{9F277959-F6BA-440C-8AF4-196275D232D2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fld id="{D9EB07D3-BCF3-446C-9B0D-339B10421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3FD1F-DF18-443F-8AC6-2383B794BFEF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32062-4BA0-43E9-A9C3-3CEC837BA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47D5E-AF47-480E-88CD-6F90A06C9E78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AF8B6-FD3F-4E03-9CF4-F306A816E8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759BB-1579-4597-99B7-016BADDB74A8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BC1DB-FA16-4A55-B1F8-5DFF31AC9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38FCC-87AB-4292-97F2-ACFD11D2BE3E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760BF-D849-41A6-9D3B-398FD57AFA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3F261-4E87-4AE0-A2A4-0A207E2F8908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44523-F6DB-4008-B2F6-EED000AD7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2E608-9CEF-4E82-AFB9-EDC0A86C491C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32416-1B86-4ED1-B973-5F9B5CD870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master-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>
            <a:off x="1219200" y="533400"/>
            <a:ext cx="7924800" cy="0"/>
          </a:xfrm>
          <a:prstGeom prst="line">
            <a:avLst/>
          </a:prstGeom>
          <a:ln w="12700">
            <a:solidFill>
              <a:srgbClr val="C8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14" descr="master-log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15"/>
          <p:cNvSpPr>
            <a:spLocks noChangeShapeType="1"/>
          </p:cNvSpPr>
          <p:nvPr userDrawn="1"/>
        </p:nvSpPr>
        <p:spPr bwMode="auto">
          <a:xfrm>
            <a:off x="1219200" y="533400"/>
            <a:ext cx="7924800" cy="0"/>
          </a:xfrm>
          <a:prstGeom prst="line">
            <a:avLst/>
          </a:prstGeom>
          <a:noFill/>
          <a:ln w="12700">
            <a:solidFill>
              <a:srgbClr val="D6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8" name="Picture 12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907338" y="6324600"/>
            <a:ext cx="12366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14"/>
          <p:cNvCxnSpPr/>
          <p:nvPr userDrawn="1"/>
        </p:nvCxnSpPr>
        <p:spPr>
          <a:xfrm flipH="1">
            <a:off x="0" y="6324600"/>
            <a:ext cx="7924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i="0" baseline="0">
                <a:solidFill>
                  <a:srgbClr val="C00000"/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C62D4037-0019-455F-9822-B338F3842C15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863E321F-5B64-43DE-9DB4-5BC2316C51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1" r:id="rId3"/>
    <p:sldLayoutId id="2147483774" r:id="rId4"/>
    <p:sldLayoutId id="2147483775" r:id="rId5"/>
    <p:sldLayoutId id="2147483770" r:id="rId6"/>
    <p:sldLayoutId id="2147483769" r:id="rId7"/>
    <p:sldLayoutId id="2147483768" r:id="rId8"/>
    <p:sldLayoutId id="2147483767" r:id="rId9"/>
    <p:sldLayoutId id="2147483766" r:id="rId10"/>
    <p:sldLayoutId id="21474837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7620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057400"/>
            <a:ext cx="82296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3E5FC4-4B8A-492B-B6F2-B20F22A110AF}" type="datetimeFigureOut">
              <a:rPr lang="en-US"/>
              <a:pPr>
                <a:defRPr/>
              </a:pPr>
              <a:t>9/9/2010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EB1A45-09F4-40C7-AA04-EC763021CC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17375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Blip>
          <a:blip r:embed="rId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Blip>
          <a:blip r:embed="rId4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Blip>
          <a:blip r:embed="rId3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Blip>
          <a:blip r:embed="rId5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charset="0"/>
        <a:buBlip>
          <a:blip r:embed="rId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mc.bu.edu/facdev-medicine/mentorin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Times New Roman" pitchFamily="18" charset="0"/>
              </a:rPr>
              <a:t>BUMC Early Career Faculty Development Program </a:t>
            </a:r>
            <a:endParaRPr lang="en-US" smtClean="0"/>
          </a:p>
        </p:txBody>
      </p:sp>
      <p:sp>
        <p:nvSpPr>
          <p:cNvPr id="1638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tx2"/>
                </a:solidFill>
              </a:rPr>
              <a:t>Executive Summary</a:t>
            </a:r>
          </a:p>
          <a:p>
            <a:r>
              <a:rPr lang="en-US" b="1" smtClean="0">
                <a:solidFill>
                  <a:schemeClr val="tx2"/>
                </a:solidFill>
              </a:rPr>
              <a:t>Mentorship Task Force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smtClean="0"/>
              <a:t>Commitment to Faculty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371600"/>
            <a:ext cx="8458200" cy="48006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800" smtClean="0"/>
              <a:t>AMCs lose 48% of their faculty every ten years</a:t>
            </a:r>
          </a:p>
          <a:p>
            <a:pPr lvl="1"/>
            <a:r>
              <a:rPr lang="en-US" sz="2400" smtClean="0"/>
              <a:t>Attrition rate for assistant professors is even higher.</a:t>
            </a:r>
          </a:p>
          <a:p>
            <a:pPr>
              <a:spcBef>
                <a:spcPts val="1200"/>
              </a:spcBef>
            </a:pPr>
            <a:r>
              <a:rPr lang="en-US" sz="2800" smtClean="0"/>
              <a:t>2007 BU Faculty Climate Survey, inadequate mentoring reported by</a:t>
            </a:r>
          </a:p>
          <a:p>
            <a:pPr lvl="1"/>
            <a:r>
              <a:rPr lang="en-US" sz="2400" smtClean="0"/>
              <a:t>44% of female faculty</a:t>
            </a:r>
          </a:p>
          <a:p>
            <a:pPr lvl="1"/>
            <a:r>
              <a:rPr lang="en-US" sz="2400" smtClean="0"/>
              <a:t>37% of male faculty</a:t>
            </a:r>
          </a:p>
          <a:p>
            <a:pPr>
              <a:spcBef>
                <a:spcPts val="1200"/>
              </a:spcBef>
            </a:pPr>
            <a:r>
              <a:rPr lang="en-US" sz="2800" smtClean="0"/>
              <a:t>Most recent LCME report noted BUSM failed to offer  coordinated approach to faculty development</a:t>
            </a:r>
          </a:p>
          <a:p>
            <a:pPr>
              <a:buFont typeface="Arial" charset="0"/>
              <a:buNone/>
            </a:pPr>
            <a:endParaRPr lang="en-US" sz="36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smtClean="0"/>
              <a:t>Objective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7200" y="1231900"/>
            <a:ext cx="8229600" cy="4559300"/>
          </a:xfrm>
        </p:spPr>
        <p:txBody>
          <a:bodyPr/>
          <a:lstStyle/>
          <a:p>
            <a:r>
              <a:rPr lang="en-US" smtClean="0"/>
              <a:t>Facilitate faculty recruitment, retention, advancement, promotion and vitality</a:t>
            </a:r>
          </a:p>
          <a:p>
            <a:r>
              <a:rPr lang="en-US" smtClean="0"/>
              <a:t>Enhance networking and cross-disciplinary translational collaborations across BUMC</a:t>
            </a:r>
          </a:p>
          <a:p>
            <a:pPr lvl="1"/>
            <a:r>
              <a:rPr lang="en-US" smtClean="0"/>
              <a:t>Education</a:t>
            </a:r>
          </a:p>
          <a:p>
            <a:pPr lvl="1"/>
            <a:r>
              <a:rPr lang="en-US" smtClean="0"/>
              <a:t>Research</a:t>
            </a:r>
          </a:p>
          <a:p>
            <a:pPr lvl="1"/>
            <a:r>
              <a:rPr lang="en-US" smtClean="0"/>
              <a:t>Clinical care</a:t>
            </a:r>
          </a:p>
          <a:p>
            <a:r>
              <a:rPr lang="en-US" smtClean="0"/>
              <a:t>Promote scholarly productivity, increase grants, exceed accreditation standards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Program </a:t>
            </a:r>
            <a:br>
              <a:rPr lang="en-US" smtClean="0"/>
            </a:br>
            <a:r>
              <a:rPr lang="en-US" smtClean="0"/>
              <a:t>3 mentoring models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874838"/>
            <a:ext cx="8229600" cy="4144962"/>
          </a:xfrm>
        </p:spPr>
        <p:txBody>
          <a:bodyPr/>
          <a:lstStyle/>
          <a:p>
            <a:r>
              <a:rPr lang="en-US" sz="2800" smtClean="0"/>
              <a:t>Facilitator -led structured longitudinal mentoring sessions addressing career development topics.</a:t>
            </a:r>
          </a:p>
          <a:p>
            <a:r>
              <a:rPr lang="en-US" sz="2800" smtClean="0"/>
              <a:t>Senior colleagues paired with participants to promote one-on-one mentoring on a year-long project.</a:t>
            </a:r>
          </a:p>
          <a:p>
            <a:r>
              <a:rPr lang="en-US" sz="2800" smtClean="0"/>
              <a:t>Peer mentoring in year-long learning communities of 8 participants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C00000"/>
                </a:solidFill>
              </a:rPr>
              <a:t>Curriculum</a:t>
            </a:r>
          </a:p>
        </p:txBody>
      </p:sp>
      <p:sp>
        <p:nvSpPr>
          <p:cNvPr id="307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smtClean="0">
                <a:solidFill>
                  <a:schemeClr val="tx2"/>
                </a:solidFill>
              </a:rPr>
              <a:t>Group sessions 2.5 hours every two weeks for nine months</a:t>
            </a:r>
            <a:r>
              <a:rPr lang="en-US" smtClean="0">
                <a:solidFill>
                  <a:schemeClr val="accent1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z="2800" smtClean="0">
                <a:solidFill>
                  <a:schemeClr val="tx2"/>
                </a:solidFill>
              </a:rPr>
              <a:t>Facilitated by Mark Braun, Francine Montemurro, Emelia Benjamin, Judith Jones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sz="2800" smtClean="0">
                <a:solidFill>
                  <a:schemeClr val="tx2"/>
                </a:solidFill>
              </a:rPr>
              <a:t>Sample topics: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Writing grants and papers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Managing conflict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Working with a diverse group of people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Maintaining motivation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4191000"/>
          </a:xfrm>
        </p:spPr>
        <p:txBody>
          <a:bodyPr/>
          <a:lstStyle/>
          <a:p>
            <a:r>
              <a:rPr lang="en-US" sz="2800" smtClean="0"/>
              <a:t>Information sessions in Evans 118</a:t>
            </a:r>
          </a:p>
          <a:p>
            <a:pPr lvl="1"/>
            <a:r>
              <a:rPr lang="en-US" sz="2400" smtClean="0"/>
              <a:t>September 23 at 12:00 p.m.</a:t>
            </a:r>
          </a:p>
          <a:p>
            <a:pPr lvl="1"/>
            <a:r>
              <a:rPr lang="en-US" sz="2400" smtClean="0"/>
              <a:t>September 29 at 5:00 p.m.</a:t>
            </a:r>
          </a:p>
          <a:p>
            <a:r>
              <a:rPr lang="en-US" sz="2800" smtClean="0"/>
              <a:t>Applications due October 15, 2010</a:t>
            </a:r>
          </a:p>
          <a:p>
            <a:r>
              <a:rPr lang="en-US" sz="2800" smtClean="0"/>
              <a:t>Program starts January 2011</a:t>
            </a:r>
          </a:p>
          <a:p>
            <a:pPr lvl="1"/>
            <a:r>
              <a:rPr lang="en-US" sz="2400" smtClean="0"/>
              <a:t>During the pilot year, the program will reach 16 </a:t>
            </a:r>
            <a:r>
              <a:rPr lang="en-US" sz="2400" u="sng" smtClean="0"/>
              <a:t>Assistant Professors</a:t>
            </a:r>
            <a:r>
              <a:rPr lang="en-US" sz="2400" smtClean="0"/>
              <a:t> across the three schools on the medical campus.</a:t>
            </a:r>
          </a:p>
          <a:p>
            <a:pPr lvl="1"/>
            <a:r>
              <a:rPr lang="en-US" sz="2400" smtClean="0"/>
              <a:t>Content posted electronically for BUMC community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Faculty Commitment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Faculty commit to substantive progress on their proposed project.</a:t>
            </a:r>
          </a:p>
          <a:p>
            <a:r>
              <a:rPr lang="en-US" smtClean="0"/>
              <a:t>Faculty commit to attending 90% of sessions.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Potential Projects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44963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Develop curriculum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Organize quality initiative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Restructure a clinic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Develop cross-disciplinary clinic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Write grant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Organize a lab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Submit major paper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dirty="0"/>
              <a:t>Organize national society initiative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Department Chair Commitment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495800"/>
          </a:xfrm>
        </p:spPr>
        <p:txBody>
          <a:bodyPr/>
          <a:lstStyle/>
          <a:p>
            <a:r>
              <a:rPr lang="en-US" sz="2600" smtClean="0"/>
              <a:t>FTE</a:t>
            </a:r>
          </a:p>
          <a:p>
            <a:pPr lvl="1"/>
            <a:r>
              <a:rPr lang="en-US" sz="2300" smtClean="0"/>
              <a:t>Time commitment ~ 0.05 FTE</a:t>
            </a:r>
          </a:p>
          <a:p>
            <a:pPr lvl="2"/>
            <a:r>
              <a:rPr lang="en-US" smtClean="0"/>
              <a:t>2/month faculty attend 2.5 hour sessions.</a:t>
            </a:r>
          </a:p>
          <a:p>
            <a:pPr lvl="2"/>
            <a:r>
              <a:rPr lang="en-US" smtClean="0"/>
              <a:t>Other weeks mentees communicate with learning communities, read assigned articles, work on projects.</a:t>
            </a:r>
          </a:p>
          <a:p>
            <a:r>
              <a:rPr lang="en-US" sz="2600" smtClean="0"/>
              <a:t>Chair Letter</a:t>
            </a:r>
          </a:p>
          <a:p>
            <a:pPr lvl="1"/>
            <a:r>
              <a:rPr lang="en-US" sz="2300" smtClean="0"/>
              <a:t>Endorse faculty member’s project</a:t>
            </a:r>
          </a:p>
          <a:p>
            <a:pPr lvl="1"/>
            <a:r>
              <a:rPr lang="en-US" sz="2300" smtClean="0"/>
              <a:t>Participation in program</a:t>
            </a:r>
          </a:p>
          <a:p>
            <a:pPr lvl="1"/>
            <a:r>
              <a:rPr lang="en-US" sz="2300" smtClean="0"/>
              <a:t>Release from other duties during the 2.5 hours every other week to attend the program.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r>
              <a:rPr lang="en-US" smtClean="0"/>
              <a:t>Task Force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533400"/>
          <a:ext cx="8001000" cy="60658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61999"/>
                <a:gridCol w="2438400"/>
                <a:gridCol w="3657600"/>
                <a:gridCol w="1142999"/>
              </a:tblGrid>
              <a:tr h="9483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School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Dept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Person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Rank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25862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BU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Human Relations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 dirty="0">
                          <a:effectLst/>
                        </a:rPr>
                        <a:t>Mark Braun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Manager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Ombuds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 dirty="0">
                          <a:effectLst/>
                        </a:rPr>
                        <a:t>Francine Montemurro, JD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Ombuds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2844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BUSPH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Community Health 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Deborah J. Bowen, PhD 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Professor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Health Policy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Victoria A Parker, DBA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Assistant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BUSM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Geriatrics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Sharon A. Levine, MD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Associate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Microbiology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Stephanie M. Oberhaus, PhD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Assistant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Radiation Oncology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Ariel Hirsch, MD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Assistant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Neurology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Samuel A. Frank, MD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Assistant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2844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Cardiology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pt-BR" sz="1800">
                          <a:effectLst/>
                        </a:rPr>
                        <a:t>Emelia J. Benjamin, MD, ScM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Professor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Biochemistry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Barbara M. Schreiber, PhD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Associate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Surgery, Trauma Section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John M. Kofi Abbensetts, MD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Assistant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Surgery, Otolaryngology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Gregory A. Grillone, MD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Associate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Ophthalmology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Stephen P. Christiansen, MD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Professor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Anesthesia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>
                          <a:effectLst/>
                        </a:rPr>
                        <a:t>Rafael Ortega, MD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Professor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2844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Pediatrics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fi-FI" sz="1800" dirty="0">
                          <a:effectLst/>
                        </a:rPr>
                        <a:t>Renee</a:t>
                      </a:r>
                      <a:r>
                        <a:rPr lang="en-US" sz="1800" dirty="0">
                          <a:effectLst/>
                        </a:rPr>
                        <a:t> D.</a:t>
                      </a:r>
                      <a:r>
                        <a:rPr lang="fi-FI" sz="1800" dirty="0">
                          <a:effectLst/>
                        </a:rPr>
                        <a:t> Boynton-Jarrett, MD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Assistant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Anatomy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 dirty="0">
                          <a:effectLst/>
                        </a:rPr>
                        <a:t>Ann C. </a:t>
                      </a:r>
                      <a:r>
                        <a:rPr lang="en-US" sz="1800" dirty="0" err="1">
                          <a:effectLst/>
                        </a:rPr>
                        <a:t>Zumwalt</a:t>
                      </a:r>
                      <a:r>
                        <a:rPr lang="en-US" sz="1800" dirty="0">
                          <a:effectLst/>
                        </a:rPr>
                        <a:t>, PhD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Assistant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Medicine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 dirty="0">
                          <a:effectLst/>
                        </a:rPr>
                        <a:t>Peter S. Cahn, PhD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Associate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Surgery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 dirty="0">
                          <a:effectLst/>
                        </a:rPr>
                        <a:t>Gregory A. Antoine, MD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Associate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Pulmonary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 dirty="0">
                          <a:effectLst/>
                        </a:rPr>
                        <a:t>Michael H. Ieong, MD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Assistant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GSDM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General Dental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 dirty="0">
                          <a:effectLst/>
                        </a:rPr>
                        <a:t>Judith A. Jones, DDS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Professor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  <a:tr h="189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Restorative Dentistry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73355" algn="l"/>
                        </a:tabLst>
                      </a:pPr>
                      <a:r>
                        <a:rPr lang="en-US" sz="1800" dirty="0">
                          <a:effectLst/>
                        </a:rPr>
                        <a:t>Celeste V. Kong, DMD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Professor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5029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solidFill>
                  <a:srgbClr val="D60000"/>
                </a:solidFill>
              </a:rPr>
              <a:t>Action plan</a:t>
            </a:r>
          </a:p>
        </p:txBody>
      </p:sp>
      <p:sp>
        <p:nvSpPr>
          <p:cNvPr id="31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solidFill>
                  <a:schemeClr val="tx2"/>
                </a:solidFill>
              </a:rPr>
              <a:t>Please encourage early career faculty to apply</a:t>
            </a:r>
          </a:p>
          <a:p>
            <a:r>
              <a:rPr lang="en-US" smtClean="0">
                <a:solidFill>
                  <a:schemeClr val="tx2"/>
                </a:solidFill>
              </a:rPr>
              <a:t>Please consider becoming a mentor</a:t>
            </a:r>
          </a:p>
          <a:p>
            <a:r>
              <a:rPr lang="en-US" smtClean="0">
                <a:solidFill>
                  <a:schemeClr val="tx2"/>
                </a:solidFill>
              </a:rPr>
              <a:t>For more information:</a:t>
            </a:r>
          </a:p>
          <a:p>
            <a:pPr algn="ctr">
              <a:buFont typeface="Arial" charset="0"/>
              <a:buNone/>
            </a:pPr>
            <a:r>
              <a:rPr lang="en-US" sz="2400" smtClean="0">
                <a:solidFill>
                  <a:schemeClr val="tx2"/>
                </a:solidFill>
                <a:hlinkClick r:id="rId2"/>
              </a:rPr>
              <a:t>http://www.bumc.bu.edu/facdev-medicine/mentoring/</a:t>
            </a:r>
            <a:endParaRPr lang="en-US" sz="2400" smtClean="0">
              <a:solidFill>
                <a:schemeClr val="tx2"/>
              </a:solidFill>
            </a:endParaRPr>
          </a:p>
          <a:p>
            <a:endParaRPr lang="en-US" sz="2400" smtClean="0">
              <a:solidFill>
                <a:schemeClr val="tx2"/>
              </a:solidFill>
            </a:endParaRP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hristiansen ARVO 2839_Botulinun-Ric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3229</TotalTime>
  <Words>470</Words>
  <Application>Microsoft Office PowerPoint</Application>
  <PresentationFormat>On-screen Show (4:3)</PresentationFormat>
  <Paragraphs>152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Calibri</vt:lpstr>
      <vt:lpstr>Arial</vt:lpstr>
      <vt:lpstr>Times New Roman</vt:lpstr>
      <vt:lpstr>Custom Design</vt:lpstr>
      <vt:lpstr>3_Christiansen ARVO 2839_Botulinun-Ricin</vt:lpstr>
      <vt:lpstr>Custom Design</vt:lpstr>
      <vt:lpstr>Custom Design</vt:lpstr>
      <vt:lpstr>Custom Design</vt:lpstr>
      <vt:lpstr>3_Christiansen ARVO 2839_Botulinun-Ricin</vt:lpstr>
      <vt:lpstr>BUMC Early Career Faculty Development Program </vt:lpstr>
      <vt:lpstr>Commitment to Faculty </vt:lpstr>
      <vt:lpstr>Objective</vt:lpstr>
      <vt:lpstr>Program  3 mentoring models</vt:lpstr>
      <vt:lpstr>Curriculum</vt:lpstr>
      <vt:lpstr>Implementation</vt:lpstr>
      <vt:lpstr>Faculty Commitment</vt:lpstr>
      <vt:lpstr>Potential Projects</vt:lpstr>
      <vt:lpstr>Department Chair Commitment</vt:lpstr>
      <vt:lpstr>Task Force</vt:lpstr>
      <vt:lpstr>Action plan</vt:lpstr>
    </vt:vector>
  </TitlesOfParts>
  <Company>University of Minnesota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Anterior Ciliary Vasculature in the Horizontal Rectus Muscles</dc:title>
  <dc:creator>S.P. Christiansen</dc:creator>
  <cp:lastModifiedBy>pecahn</cp:lastModifiedBy>
  <cp:revision>133</cp:revision>
  <dcterms:created xsi:type="dcterms:W3CDTF">2007-10-05T21:58:20Z</dcterms:created>
  <dcterms:modified xsi:type="dcterms:W3CDTF">2010-09-09T17:06:36Z</dcterms:modified>
</cp:coreProperties>
</file>