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sldIdLst>
    <p:sldId id="256" r:id="rId2"/>
    <p:sldId id="257" r:id="rId3"/>
    <p:sldId id="261" r:id="rId4"/>
    <p:sldId id="259" r:id="rId5"/>
    <p:sldId id="260" r:id="rId6"/>
    <p:sldId id="267" r:id="rId7"/>
    <p:sldId id="258" r:id="rId8"/>
    <p:sldId id="270" r:id="rId9"/>
    <p:sldId id="273" r:id="rId10"/>
    <p:sldId id="274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43" autoAdjust="0"/>
  </p:normalViewPr>
  <p:slideViewPr>
    <p:cSldViewPr>
      <p:cViewPr varScale="1">
        <p:scale>
          <a:sx n="84" d="100"/>
          <a:sy n="84" d="100"/>
        </p:scale>
        <p:origin x="14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60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8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39958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9943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39944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39945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39946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39947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39948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39949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39950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39951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39952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charset="0"/>
                </a:endParaRPr>
              </a:p>
            </p:txBody>
          </p:sp>
        </p:grpSp>
      </p:grpSp>
      <p:sp>
        <p:nvSpPr>
          <p:cNvPr id="3993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9D43B7-4238-B24A-9431-418C85FE223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0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041CE0-3739-3C4A-BCB5-61E8DAEFCF5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8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805AEA-995B-C74A-8DC6-D39C64D7767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20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EE20D7-4E84-6647-9BF5-E771069B67D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F4D05D-60DD-2540-B41F-AEEA73DF440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8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5AD3C2-12AA-8F4A-A754-23818036BF3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9D90E3-E7F3-2E4A-89B7-9E779BCF185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4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4E6955-3E79-8A4E-BFEC-B7DE7EFB536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6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CE89E1-4E00-844A-8ACA-DB0D96C2373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2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E94276-5BFB-BA40-BAF3-97FA8D9B048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4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2F1946-3E74-C443-BEC0-1555D16C8D0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83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charset="0"/>
              </a:defRPr>
            </a:lvl1pPr>
          </a:lstStyle>
          <a:p>
            <a:fld id="{769A4123-EB15-FF41-865D-5697A6854CFF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3894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89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¨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bob.vinci@bmc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mc.bu.edu/busm/student-life/student-life/atm/report-an-incident-to-at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ATM Committee</a:t>
            </a:r>
            <a:br>
              <a:rPr lang="en-US" dirty="0" smtClean="0"/>
            </a:br>
            <a:r>
              <a:rPr lang="en-US" dirty="0" smtClean="0"/>
              <a:t>BUSM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Robert J. Vinci, MD</a:t>
            </a:r>
          </a:p>
          <a:p>
            <a:r>
              <a:rPr lang="en-US" dirty="0" smtClean="0"/>
              <a:t>Chair ATM Committee</a:t>
            </a:r>
            <a:endParaRPr lang="en-US" dirty="0"/>
          </a:p>
        </p:txBody>
      </p:sp>
      <p:pic>
        <p:nvPicPr>
          <p:cNvPr id="4" name="Picture 3" descr="BUS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450" y="5794090"/>
            <a:ext cx="3190804" cy="944850"/>
          </a:xfrm>
          <a:prstGeom prst="rect">
            <a:avLst/>
          </a:prstGeom>
        </p:spPr>
      </p:pic>
      <p:pic>
        <p:nvPicPr>
          <p:cNvPr id="5" name="Picture 4" descr="BM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656" y="5571966"/>
            <a:ext cx="2386626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57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381000"/>
            <a:ext cx="8229600" cy="533400"/>
          </a:xfrm>
        </p:spPr>
        <p:txBody>
          <a:bodyPr/>
          <a:lstStyle/>
          <a:p>
            <a:pPr algn="ctr"/>
            <a:r>
              <a:rPr lang="en-US" sz="4000" dirty="0" smtClean="0"/>
              <a:t>ATM 2020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486400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reports received to date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currently reviewing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Concerns regarding professionalism in our resident trainees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Unprofessional behavior of faculty that has led to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requiring professional development training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Concerns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faculty have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been respectful to our patients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Recently we have discussed the topic of race, structural racism and how BUSM needs to become an anti-racist organization, at all levels of our academic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49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84956"/>
          </a:xfrm>
        </p:spPr>
        <p:txBody>
          <a:bodyPr/>
          <a:lstStyle/>
          <a:p>
            <a:pPr algn="ctr"/>
            <a:r>
              <a:rPr lang="en-US" sz="4800" dirty="0" smtClean="0"/>
              <a:t>Our Commitment to BUSM</a:t>
            </a:r>
            <a:endParaRPr lang="en-US" sz="4800" dirty="0"/>
          </a:p>
        </p:txBody>
      </p:sp>
      <p:pic>
        <p:nvPicPr>
          <p:cNvPr id="6" name="Picture 5" descr="BUS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66" y="5655808"/>
            <a:ext cx="3414136" cy="1010982"/>
          </a:xfrm>
          <a:prstGeom prst="rect">
            <a:avLst/>
          </a:prstGeom>
        </p:spPr>
      </p:pic>
      <p:pic>
        <p:nvPicPr>
          <p:cNvPr id="7" name="Picture 6" descr="BM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636" y="5475322"/>
            <a:ext cx="2588646" cy="1238396"/>
          </a:xfrm>
          <a:prstGeom prst="rect">
            <a:avLst/>
          </a:prstGeom>
        </p:spPr>
      </p:pic>
      <p:sp>
        <p:nvSpPr>
          <p:cNvPr id="9" name="Content Placeholder 8"/>
          <p:cNvSpPr txBox="1">
            <a:spLocks noGrp="1"/>
          </p:cNvSpPr>
          <p:nvPr>
            <p:ph idx="1"/>
          </p:nvPr>
        </p:nvSpPr>
        <p:spPr>
          <a:xfrm>
            <a:off x="17" y="1338722"/>
            <a:ext cx="9144000" cy="5115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work for you</a:t>
            </a:r>
          </a:p>
          <a:p>
            <a:r>
              <a:rPr lang="en-US" sz="2400" dirty="0" smtClean="0"/>
              <a:t>You should expect open and regular communication</a:t>
            </a:r>
          </a:p>
          <a:p>
            <a:pPr lvl="1"/>
            <a:r>
              <a:rPr lang="en-US" sz="2000" dirty="0" smtClean="0"/>
              <a:t>Individually and as a community</a:t>
            </a:r>
          </a:p>
          <a:p>
            <a:r>
              <a:rPr lang="en-US" sz="2400" dirty="0" smtClean="0"/>
              <a:t>Uncertainty ATM role/What is appropriate, reach out to us</a:t>
            </a:r>
          </a:p>
          <a:p>
            <a:r>
              <a:rPr lang="en-US" sz="2400" dirty="0" smtClean="0"/>
              <a:t>We will absolutely respect your privacy and anonymity</a:t>
            </a:r>
          </a:p>
          <a:p>
            <a:r>
              <a:rPr lang="en-US" sz="2400" dirty="0" smtClean="0"/>
              <a:t>Website will be updated to ensure clarity of role/process</a:t>
            </a:r>
          </a:p>
          <a:p>
            <a:r>
              <a:rPr lang="en-US" sz="2400" dirty="0" smtClean="0"/>
              <a:t>Each class has student representatives</a:t>
            </a:r>
          </a:p>
          <a:p>
            <a:r>
              <a:rPr lang="en-US" sz="2400" dirty="0" smtClean="0"/>
              <a:t>Anyone can reach out to me</a:t>
            </a:r>
          </a:p>
          <a:p>
            <a:endParaRPr lang="en-US" sz="2400" dirty="0" smtClean="0"/>
          </a:p>
          <a:p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07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276" y="171595"/>
            <a:ext cx="7543800" cy="1171173"/>
          </a:xfrm>
        </p:spPr>
        <p:txBody>
          <a:bodyPr/>
          <a:lstStyle/>
          <a:p>
            <a:pPr algn="ctr"/>
            <a:r>
              <a:rPr lang="en-US" dirty="0" smtClean="0"/>
              <a:t>ATM committee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76" y="1243914"/>
            <a:ext cx="4182762" cy="4231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Faculty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Bob Vinci MD ATM Chair </a:t>
            </a:r>
            <a:r>
              <a:rPr lang="en-US" sz="1800" dirty="0"/>
              <a:t>(</a:t>
            </a:r>
            <a:r>
              <a:rPr lang="en-US" sz="1800" dirty="0" smtClean="0">
                <a:hlinkClick r:id="rId2"/>
              </a:rPr>
              <a:t>bob.vinci@bmc.org</a:t>
            </a:r>
            <a:r>
              <a:rPr lang="en-US" sz="1800" dirty="0" smtClean="0"/>
              <a:t>)</a:t>
            </a:r>
          </a:p>
          <a:p>
            <a:pPr marL="0" lvl="0" indent="0">
              <a:buNone/>
            </a:pPr>
            <a:r>
              <a:rPr lang="en-US" sz="1800" dirty="0" smtClean="0"/>
              <a:t>Vonzella Bryant, MD</a:t>
            </a:r>
          </a:p>
          <a:p>
            <a:pPr marL="0" lvl="0" indent="0">
              <a:buNone/>
            </a:pPr>
            <a:r>
              <a:rPr lang="en-US" sz="1800" dirty="0" smtClean="0"/>
              <a:t>Ravin Davidoff, MD </a:t>
            </a:r>
          </a:p>
          <a:p>
            <a:pPr marL="0" indent="0">
              <a:buNone/>
            </a:pPr>
            <a:r>
              <a:rPr lang="en-US" sz="1800" dirty="0"/>
              <a:t>Nancy </a:t>
            </a:r>
            <a:r>
              <a:rPr lang="en-US" sz="1800" dirty="0" smtClean="0"/>
              <a:t>Gaden, DNP</a:t>
            </a:r>
            <a:r>
              <a:rPr lang="en-US" sz="1800" dirty="0"/>
              <a:t>, </a:t>
            </a:r>
            <a:r>
              <a:rPr lang="en-US" sz="1800" dirty="0" smtClean="0"/>
              <a:t>RN</a:t>
            </a:r>
          </a:p>
          <a:p>
            <a:pPr marL="0" indent="0">
              <a:buNone/>
            </a:pPr>
            <a:r>
              <a:rPr lang="en-US" sz="1800" dirty="0"/>
              <a:t>Donald Hess, MD</a:t>
            </a:r>
          </a:p>
          <a:p>
            <a:pPr marL="0" indent="0">
              <a:buNone/>
            </a:pPr>
            <a:r>
              <a:rPr lang="en-US" sz="1800" dirty="0" smtClean="0"/>
              <a:t>Mikhail Higgins, MD</a:t>
            </a:r>
          </a:p>
          <a:p>
            <a:pPr marL="0" indent="0">
              <a:buNone/>
            </a:pPr>
            <a:r>
              <a:rPr lang="en-US" sz="1800" dirty="0" smtClean="0"/>
              <a:t>Angela H Jackson, MD ex officio</a:t>
            </a:r>
          </a:p>
          <a:p>
            <a:pPr marL="0" indent="0">
              <a:buNone/>
            </a:pPr>
            <a:r>
              <a:rPr lang="en-US" sz="1800" dirty="0" smtClean="0"/>
              <a:t>Patrick Mabray MD, PhD</a:t>
            </a:r>
          </a:p>
          <a:p>
            <a:pPr marL="0" lvl="0" indent="0">
              <a:buNone/>
            </a:pPr>
            <a:r>
              <a:rPr lang="en-US" sz="1800" dirty="0" smtClean="0"/>
              <a:t>Jeffrey Schneider, MD ex officio</a:t>
            </a:r>
          </a:p>
          <a:p>
            <a:pPr marL="0" lvl="0" indent="0">
              <a:buNone/>
            </a:pPr>
            <a:r>
              <a:rPr lang="en-US" sz="1800" dirty="0" smtClean="0"/>
              <a:t>Elisabeth Woodhams, MD</a:t>
            </a:r>
            <a:endParaRPr lang="en-US" sz="1800" dirty="0"/>
          </a:p>
          <a:p>
            <a:pPr marL="0" lvl="0" indent="0">
              <a:buNone/>
            </a:pPr>
            <a:r>
              <a:rPr lang="en-US" sz="1800" b="1" u="sng" dirty="0" smtClean="0"/>
              <a:t>Staff</a:t>
            </a:r>
          </a:p>
          <a:p>
            <a:pPr marL="0" lvl="0" indent="0">
              <a:buNone/>
            </a:pPr>
            <a:r>
              <a:rPr lang="en-US" sz="1800" dirty="0" smtClean="0"/>
              <a:t>Amanda Kaufman OSA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9082" y="1342768"/>
            <a:ext cx="482491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BUSM Student Reps</a:t>
            </a:r>
          </a:p>
          <a:p>
            <a:r>
              <a:rPr lang="en-US" dirty="0" smtClean="0"/>
              <a:t>Lauren Burdine		BUSM 4</a:t>
            </a:r>
            <a:r>
              <a:rPr lang="en-US" baseline="30000" dirty="0" smtClean="0"/>
              <a:t>th</a:t>
            </a:r>
            <a:r>
              <a:rPr lang="en-US" dirty="0" smtClean="0"/>
              <a:t> year</a:t>
            </a:r>
            <a:endParaRPr lang="en-US" dirty="0"/>
          </a:p>
          <a:p>
            <a:r>
              <a:rPr lang="en-US" dirty="0"/>
              <a:t>Yousif Kettoola </a:t>
            </a:r>
            <a:r>
              <a:rPr lang="en-US" dirty="0" smtClean="0"/>
              <a:t>		BUSM 4</a:t>
            </a:r>
            <a:r>
              <a:rPr lang="en-US" baseline="30000" dirty="0" smtClean="0"/>
              <a:t>th</a:t>
            </a:r>
            <a:r>
              <a:rPr lang="en-US" dirty="0" smtClean="0"/>
              <a:t> year</a:t>
            </a:r>
            <a:endParaRPr lang="en-US" dirty="0"/>
          </a:p>
          <a:p>
            <a:r>
              <a:rPr lang="en-US" dirty="0" smtClean="0"/>
              <a:t>Aaron Afran		BUSM 3</a:t>
            </a:r>
            <a:r>
              <a:rPr lang="en-US" baseline="30000" dirty="0" smtClean="0"/>
              <a:t>rd</a:t>
            </a:r>
            <a:r>
              <a:rPr lang="en-US" dirty="0" smtClean="0"/>
              <a:t> year</a:t>
            </a:r>
            <a:endParaRPr lang="en-US" dirty="0"/>
          </a:p>
          <a:p>
            <a:r>
              <a:rPr lang="en-US" dirty="0" smtClean="0"/>
              <a:t>Jake </a:t>
            </a:r>
            <a:r>
              <a:rPr lang="en-US" dirty="0"/>
              <a:t>Barrett	</a:t>
            </a:r>
            <a:r>
              <a:rPr lang="en-US" dirty="0" smtClean="0"/>
              <a:t>	BUSM 3</a:t>
            </a:r>
            <a:r>
              <a:rPr lang="en-US" baseline="30000" dirty="0" smtClean="0"/>
              <a:t>rd</a:t>
            </a:r>
            <a:r>
              <a:rPr lang="en-US" dirty="0" smtClean="0"/>
              <a:t> year</a:t>
            </a:r>
          </a:p>
          <a:p>
            <a:r>
              <a:rPr lang="en-US" dirty="0" smtClean="0"/>
              <a:t>Gabriel Walt</a:t>
            </a:r>
            <a:r>
              <a:rPr lang="en-US" dirty="0"/>
              <a:t>		BUSM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</a:t>
            </a:r>
            <a:endParaRPr lang="en-US" dirty="0"/>
          </a:p>
          <a:p>
            <a:r>
              <a:rPr lang="en-US" dirty="0" smtClean="0"/>
              <a:t>Nakul Vyas</a:t>
            </a:r>
            <a:r>
              <a:rPr lang="en-US" dirty="0"/>
              <a:t>		BUSM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	BUSM 1</a:t>
            </a:r>
            <a:r>
              <a:rPr lang="en-US" baseline="30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year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	BUSM 1</a:t>
            </a:r>
            <a:r>
              <a:rPr lang="en-US" baseline="30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year</a:t>
            </a:r>
          </a:p>
          <a:p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u="sng" dirty="0" smtClean="0"/>
              <a:t>BMC Resident Reps</a:t>
            </a:r>
            <a:endParaRPr lang="en-US" b="1" u="sng" dirty="0"/>
          </a:p>
          <a:p>
            <a:r>
              <a:rPr lang="en-US" dirty="0" smtClean="0"/>
              <a:t>Shakeela Faulkner 	OB</a:t>
            </a:r>
          </a:p>
          <a:p>
            <a:r>
              <a:rPr lang="en-US" dirty="0" smtClean="0"/>
              <a:t>Christina Ajewole</a:t>
            </a:r>
            <a:r>
              <a:rPr lang="en-US" smtClean="0"/>
              <a:t>	</a:t>
            </a:r>
            <a:r>
              <a:rPr lang="en-US" smtClean="0"/>
              <a:t>	OB </a:t>
            </a:r>
            <a:r>
              <a:rPr lang="en-US" dirty="0" smtClean="0"/>
              <a:t>(Alternate)</a:t>
            </a:r>
            <a:r>
              <a:rPr lang="en-US" dirty="0"/>
              <a:t>	</a:t>
            </a:r>
            <a:endParaRPr lang="en-U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BM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42092"/>
            <a:ext cx="1194882" cy="571626"/>
          </a:xfrm>
          <a:prstGeom prst="rect">
            <a:avLst/>
          </a:prstGeom>
        </p:spPr>
      </p:pic>
      <p:pic>
        <p:nvPicPr>
          <p:cNvPr id="6" name="Picture 5" descr="BUS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66" y="6065960"/>
            <a:ext cx="2029034" cy="6008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373946" y="38862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Student members </a:t>
            </a:r>
            <a:r>
              <a:rPr lang="en-US" sz="16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are chosen </a:t>
            </a:r>
            <a:r>
              <a:rPr lang="en-U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by SCOMSA and serve for the duration of their BUSM tenure</a:t>
            </a:r>
          </a:p>
        </p:txBody>
      </p:sp>
    </p:spTree>
    <p:extLst>
      <p:ext uri="{BB962C8B-B14F-4D97-AF65-F5344CB8AC3E}">
        <p14:creationId xmlns:p14="http://schemas.microsoft.com/office/powerpoint/2010/main" val="104768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BUSM Commitment to Students</a:t>
            </a:r>
            <a:endParaRPr lang="en-US" dirty="0"/>
          </a:p>
        </p:txBody>
      </p:sp>
      <p:pic>
        <p:nvPicPr>
          <p:cNvPr id="6" name="Picture 5" descr="BUS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66" y="5655808"/>
            <a:ext cx="3414136" cy="1010982"/>
          </a:xfrm>
          <a:prstGeom prst="rect">
            <a:avLst/>
          </a:prstGeom>
        </p:spPr>
      </p:pic>
      <p:pic>
        <p:nvPicPr>
          <p:cNvPr id="7" name="Picture 6" descr="BM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636" y="5475322"/>
            <a:ext cx="2588646" cy="1238396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8506" y="2034692"/>
            <a:ext cx="8780396" cy="383270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Boston University School of Medicine (BUSM) is committed to providing a supportive and respectful learning environment that fosters mutual trust among all community members. Such an educational environment engenders optimal teaching, learning and professional development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21486"/>
          </a:xfrm>
        </p:spPr>
        <p:txBody>
          <a:bodyPr/>
          <a:lstStyle/>
          <a:p>
            <a:pPr algn="ctr"/>
            <a:r>
              <a:rPr lang="en-US" dirty="0" smtClean="0"/>
              <a:t>ATM MISSION</a:t>
            </a:r>
            <a:endParaRPr lang="en-US" dirty="0"/>
          </a:p>
        </p:txBody>
      </p:sp>
      <p:pic>
        <p:nvPicPr>
          <p:cNvPr id="6" name="Picture 5" descr="BUS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66" y="5655808"/>
            <a:ext cx="3414136" cy="1010982"/>
          </a:xfrm>
          <a:prstGeom prst="rect">
            <a:avLst/>
          </a:prstGeom>
        </p:spPr>
      </p:pic>
      <p:pic>
        <p:nvPicPr>
          <p:cNvPr id="7" name="Picture 6" descr="BM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636" y="5475322"/>
            <a:ext cx="2588646" cy="1238396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2898" y="1188132"/>
            <a:ext cx="9021102" cy="4273722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eveloped </a:t>
            </a:r>
            <a:r>
              <a:rPr lang="en-US" dirty="0"/>
              <a:t>to support an environment conducive to learning by investigating and responding to reports of student </a:t>
            </a:r>
            <a:r>
              <a:rPr lang="en-US" dirty="0" smtClean="0"/>
              <a:t>mistreatment</a:t>
            </a:r>
          </a:p>
          <a:p>
            <a:r>
              <a:rPr lang="en-US" dirty="0"/>
              <a:t>Provides a process for prompt, non-adversarial and respectful responses to complaints of medical student mistreatment by conducting any investigations thoroughly, promptly, and impartially</a:t>
            </a:r>
          </a:p>
        </p:txBody>
      </p:sp>
    </p:spTree>
    <p:extLst>
      <p:ext uri="{BB962C8B-B14F-4D97-AF65-F5344CB8AC3E}">
        <p14:creationId xmlns:p14="http://schemas.microsoft.com/office/powerpoint/2010/main" val="328934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71706"/>
          </a:xfrm>
        </p:spPr>
        <p:txBody>
          <a:bodyPr/>
          <a:lstStyle/>
          <a:p>
            <a:pPr algn="ctr"/>
            <a:r>
              <a:rPr lang="en-US" sz="4000" dirty="0" smtClean="0"/>
              <a:t>ATM  COMMITTEE CHARGE</a:t>
            </a:r>
            <a:endParaRPr lang="en-US" sz="4000" dirty="0"/>
          </a:p>
        </p:txBody>
      </p:sp>
      <p:pic>
        <p:nvPicPr>
          <p:cNvPr id="6" name="Picture 5" descr="BUS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66" y="5655808"/>
            <a:ext cx="3414136" cy="1010982"/>
          </a:xfrm>
          <a:prstGeom prst="rect">
            <a:avLst/>
          </a:prstGeom>
        </p:spPr>
      </p:pic>
      <p:pic>
        <p:nvPicPr>
          <p:cNvPr id="7" name="Picture 6" descr="BM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636" y="5475322"/>
            <a:ext cx="2588646" cy="1238396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420048"/>
            <a:ext cx="9012592" cy="4665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Communicate mechanisms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reporting and 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procedures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address alleged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mistreatment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Respond to reported </a:t>
            </a:r>
            <a:r>
              <a:rPr lang="en-US" sz="2800" dirty="0">
                <a:solidFill>
                  <a:schemeClr val="tx1"/>
                </a:solidFill>
              </a:rPr>
              <a:t>complaints of </a:t>
            </a:r>
            <a:r>
              <a:rPr lang="en-US" sz="2800" dirty="0" smtClean="0">
                <a:solidFill>
                  <a:schemeClr val="tx1"/>
                </a:solidFill>
              </a:rPr>
              <a:t>mistreatment</a:t>
            </a:r>
            <a:endParaRPr lang="en-US" sz="2800" dirty="0"/>
          </a:p>
          <a:p>
            <a:r>
              <a:rPr lang="en-US" sz="2800" dirty="0" smtClean="0"/>
              <a:t>Identify patterns of concern </a:t>
            </a:r>
          </a:p>
          <a:p>
            <a:r>
              <a:rPr lang="en-US" sz="2800" dirty="0" smtClean="0"/>
              <a:t>R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eport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BUSM </a:t>
            </a:r>
            <a:r>
              <a:rPr lang="en-US" sz="2800" dirty="0" smtClean="0"/>
              <a:t>D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Executive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Committee, and Medical Education Committee 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smtClean="0"/>
              <a:t>Identify preventive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1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84956"/>
          </a:xfrm>
        </p:spPr>
        <p:txBody>
          <a:bodyPr/>
          <a:lstStyle/>
          <a:p>
            <a:pPr algn="ctr"/>
            <a:r>
              <a:rPr lang="en-US" sz="4000" dirty="0" smtClean="0"/>
              <a:t>WHAT TO REPORT</a:t>
            </a:r>
            <a:endParaRPr lang="en-US" sz="4000" dirty="0"/>
          </a:p>
        </p:txBody>
      </p:sp>
      <p:pic>
        <p:nvPicPr>
          <p:cNvPr id="6" name="Picture 5" descr="BUS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66" y="5655808"/>
            <a:ext cx="3414136" cy="1010982"/>
          </a:xfrm>
          <a:prstGeom prst="rect">
            <a:avLst/>
          </a:prstGeom>
        </p:spPr>
      </p:pic>
      <p:pic>
        <p:nvPicPr>
          <p:cNvPr id="7" name="Picture 6" descr="BM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636" y="5475322"/>
            <a:ext cx="2588646" cy="1238396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010458"/>
            <a:ext cx="9144000" cy="4710766"/>
          </a:xfrm>
        </p:spPr>
        <p:txBody>
          <a:bodyPr/>
          <a:lstStyle/>
          <a:p>
            <a:r>
              <a:rPr lang="en-US" sz="2400" dirty="0" smtClean="0">
                <a:cs typeface="Cambria"/>
              </a:rPr>
              <a:t>Humiliation or intimidation of students</a:t>
            </a:r>
            <a:r>
              <a:rPr lang="en-US" sz="2000" dirty="0" smtClean="0">
                <a:cs typeface="Cambria"/>
              </a:rPr>
              <a:t> </a:t>
            </a:r>
          </a:p>
          <a:p>
            <a:r>
              <a:rPr lang="en-US" sz="2400" dirty="0" smtClean="0">
                <a:cs typeface="Cambria"/>
              </a:rPr>
              <a:t>Verbal attacks</a:t>
            </a:r>
          </a:p>
          <a:p>
            <a:r>
              <a:rPr lang="en-US" sz="2400" dirty="0" smtClean="0">
                <a:cs typeface="Cambria"/>
              </a:rPr>
              <a:t>Deliberate exclusion from reasonable learning opportunities</a:t>
            </a:r>
          </a:p>
          <a:p>
            <a:r>
              <a:rPr lang="en-US" sz="2400" dirty="0" smtClean="0">
                <a:cs typeface="Cambria"/>
              </a:rPr>
              <a:t>Being asked to perform personal services (e.g. errands)</a:t>
            </a:r>
          </a:p>
          <a:p>
            <a:r>
              <a:rPr lang="en-US" sz="2400" dirty="0" smtClean="0">
                <a:cs typeface="Cambria"/>
              </a:rPr>
              <a:t>Assignment of tasks or chores to punish or belittle students</a:t>
            </a:r>
          </a:p>
          <a:p>
            <a:r>
              <a:rPr lang="en-US" sz="2400" dirty="0" smtClean="0">
                <a:cs typeface="Cambria"/>
              </a:rPr>
              <a:t>Disregard for student safety</a:t>
            </a:r>
          </a:p>
          <a:p>
            <a:pPr marL="0" indent="0">
              <a:buNone/>
            </a:pPr>
            <a:r>
              <a:rPr lang="en-US" sz="2400" dirty="0" smtClean="0"/>
              <a:t>ATM Policy does not apply to complaints relating to: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exual misconduct, violence, or discrimination, (Equal Opportunity policy/Title IX)</a:t>
            </a:r>
          </a:p>
          <a:p>
            <a:r>
              <a:rPr lang="en-US" sz="2400" dirty="0" smtClean="0"/>
              <a:t>Grading - addressed in BUSM Evaluation, Grading, and Promotion Policy</a:t>
            </a:r>
          </a:p>
          <a:p>
            <a:pPr marL="0" indent="0">
              <a:buNone/>
            </a:pPr>
            <a:endParaRPr lang="en-US" sz="1800" dirty="0" smtClean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6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618" y="21748"/>
            <a:ext cx="7543800" cy="1288068"/>
          </a:xfrm>
        </p:spPr>
        <p:txBody>
          <a:bodyPr/>
          <a:lstStyle/>
          <a:p>
            <a:pPr algn="ctr"/>
            <a:r>
              <a:rPr lang="en-US" dirty="0" smtClean="0"/>
              <a:t>The Process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23477"/>
            <a:ext cx="6022030" cy="52814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47284" y="2167078"/>
            <a:ext cx="44653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3"/>
              </a:rPr>
              <a:t>https://www.bumc.bu.edu/busm/student-life/student-life/atm/report-an-incident-to-atm/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Or </a:t>
            </a:r>
          </a:p>
          <a:p>
            <a:endParaRPr lang="en-US" sz="2400" dirty="0" smtClean="0"/>
          </a:p>
          <a:p>
            <a:r>
              <a:rPr lang="en-US" sz="2400" dirty="0" smtClean="0"/>
              <a:t>By contacting ATM Chair or any Committee member</a:t>
            </a:r>
            <a:endParaRPr lang="en-US" sz="2400" dirty="0"/>
          </a:p>
        </p:txBody>
      </p:sp>
      <p:pic>
        <p:nvPicPr>
          <p:cNvPr id="7" name="Picture 6" descr="BUS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756" y="5952696"/>
            <a:ext cx="2676946" cy="792688"/>
          </a:xfrm>
          <a:prstGeom prst="rect">
            <a:avLst/>
          </a:prstGeom>
        </p:spPr>
      </p:pic>
      <p:pic>
        <p:nvPicPr>
          <p:cNvPr id="8" name="Picture 7" descr="BM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832" y="5719757"/>
            <a:ext cx="2303450" cy="99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2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84956"/>
          </a:xfrm>
        </p:spPr>
        <p:txBody>
          <a:bodyPr/>
          <a:lstStyle/>
          <a:p>
            <a:pPr algn="ctr"/>
            <a:r>
              <a:rPr lang="en-US" sz="4800" dirty="0" smtClean="0"/>
              <a:t>Process</a:t>
            </a:r>
            <a:endParaRPr lang="en-US" sz="4800" dirty="0"/>
          </a:p>
        </p:txBody>
      </p:sp>
      <p:pic>
        <p:nvPicPr>
          <p:cNvPr id="6" name="Picture 5" descr="BUS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66" y="5655808"/>
            <a:ext cx="3414136" cy="1010982"/>
          </a:xfrm>
          <a:prstGeom prst="rect">
            <a:avLst/>
          </a:prstGeom>
        </p:spPr>
      </p:pic>
      <p:pic>
        <p:nvPicPr>
          <p:cNvPr id="7" name="Picture 6" descr="BM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636" y="5475322"/>
            <a:ext cx="2588646" cy="1238396"/>
          </a:xfrm>
          <a:prstGeom prst="rect">
            <a:avLst/>
          </a:prstGeom>
        </p:spPr>
      </p:pic>
      <p:sp>
        <p:nvSpPr>
          <p:cNvPr id="9" name="Content Placeholder 8"/>
          <p:cNvSpPr txBox="1">
            <a:spLocks noGrp="1"/>
          </p:cNvSpPr>
          <p:nvPr>
            <p:ph idx="1"/>
          </p:nvPr>
        </p:nvSpPr>
        <p:spPr>
          <a:xfrm>
            <a:off x="0" y="942748"/>
            <a:ext cx="9144000" cy="5780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The student is contacted to confirm receipt of complaint (if not anonymous)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The appropriate time for an investigation will be determined (e.g. such as after grades are submitted)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ATM committee completes an investigation including meeting with involved parties (maintaining anonymity)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Communicates with all parties regarding the complaint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Reports findings and recommendations to the Dean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Closed loop communication with the student regarding outcomes as appropriate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Report to BUSM Community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674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381000"/>
            <a:ext cx="8229600" cy="533400"/>
          </a:xfrm>
        </p:spPr>
        <p:txBody>
          <a:bodyPr/>
          <a:lstStyle/>
          <a:p>
            <a:pPr algn="ctr"/>
            <a:r>
              <a:rPr lang="en-US" sz="4000" dirty="0" smtClean="0"/>
              <a:t>ATM 2018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04" y="914400"/>
            <a:ext cx="8616696" cy="5638800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received 14 ATM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Actions taken to improve the learning environment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 department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underwent a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comprehensive review of its learning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 referred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professionalism training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were referred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sensitivity training and referred to a professional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coach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were counseled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regarding appropriate interactions with medical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494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381000"/>
            <a:ext cx="8229600" cy="533400"/>
          </a:xfrm>
        </p:spPr>
        <p:txBody>
          <a:bodyPr/>
          <a:lstStyle/>
          <a:p>
            <a:pPr algn="ctr"/>
            <a:r>
              <a:rPr lang="en-US" sz="4000" dirty="0" smtClean="0"/>
              <a:t>ATM 2019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486400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received 45 reports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seeing more reports where students are providing contact information, which is extremely helpful to our work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reviewed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Unprofessional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treatment of patients by staff but witnessed by students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Unprofessional interactions with faculty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Concerns regarding implicit and explicit bias in the learning environment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80475"/>
      </p:ext>
    </p:extLst>
  </p:cSld>
  <p:clrMapOvr>
    <a:masterClrMapping/>
  </p:clrMapOvr>
</p:sld>
</file>

<file path=ppt/theme/theme1.xml><?xml version="1.0" encoding="utf-8"?>
<a:theme xmlns:a="http://schemas.openxmlformats.org/drawingml/2006/main" name="TM10203784">
  <a:themeElements>
    <a:clrScheme name="Office Them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TM10203784</Template>
  <TotalTime>169</TotalTime>
  <Words>615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Arial Black</vt:lpstr>
      <vt:lpstr>Calibri</vt:lpstr>
      <vt:lpstr>Cambria</vt:lpstr>
      <vt:lpstr>Times New Roman</vt:lpstr>
      <vt:lpstr>Wingdings</vt:lpstr>
      <vt:lpstr>TM10203784</vt:lpstr>
      <vt:lpstr>ATM Committee BUSM</vt:lpstr>
      <vt:lpstr>BUSM Commitment to Students</vt:lpstr>
      <vt:lpstr>ATM MISSION</vt:lpstr>
      <vt:lpstr>ATM  COMMITTEE CHARGE</vt:lpstr>
      <vt:lpstr>WHAT TO REPORT</vt:lpstr>
      <vt:lpstr>The Process</vt:lpstr>
      <vt:lpstr>Process</vt:lpstr>
      <vt:lpstr>ATM 2018</vt:lpstr>
      <vt:lpstr>ATM 2019</vt:lpstr>
      <vt:lpstr>ATM 2020</vt:lpstr>
      <vt:lpstr>Our Commitment to BUSM</vt:lpstr>
      <vt:lpstr>ATM committee Members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 Committee BUSM</dc:title>
  <dc:subject/>
  <dc:creator>Vinci, Bob</dc:creator>
  <cp:keywords/>
  <dc:description/>
  <cp:lastModifiedBy>Vinci, Bob</cp:lastModifiedBy>
  <cp:revision>19</cp:revision>
  <cp:lastPrinted>1601-01-01T00:00:00Z</cp:lastPrinted>
  <dcterms:created xsi:type="dcterms:W3CDTF">1601-01-01T00:00:00Z</dcterms:created>
  <dcterms:modified xsi:type="dcterms:W3CDTF">2020-07-20T14:38:16Z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TC102037841033</vt:lpwstr>
  </property>
</Properties>
</file>