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0" r:id="rId2"/>
    <p:sldId id="271" r:id="rId3"/>
    <p:sldId id="263" r:id="rId4"/>
    <p:sldId id="272" r:id="rId5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marL="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60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79" algn="l" defTabSz="91432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tags" Target="tags/tag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9038CC-67EB-4DBE-A3C0-9CD335C7C5FE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D8D437-8BCF-4078-8B1F-3767B3FC8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37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B195A9-30D3-4E03-BE1C-3F5594D68B96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D6A805-38E3-4540-9131-DAA60B976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4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60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7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9" algn="l" defTabSz="9143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9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9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3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1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0" indent="0">
              <a:buNone/>
              <a:defRPr sz="1600" b="1"/>
            </a:lvl5pPr>
            <a:lvl6pPr marL="2285800" indent="0">
              <a:buNone/>
              <a:defRPr sz="1600" b="1"/>
            </a:lvl6pPr>
            <a:lvl7pPr marL="2742960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0" indent="0">
              <a:buNone/>
              <a:defRPr sz="2000" b="1"/>
            </a:lvl2pPr>
            <a:lvl3pPr marL="914320" indent="0">
              <a:buNone/>
              <a:defRPr sz="1800" b="1"/>
            </a:lvl3pPr>
            <a:lvl4pPr marL="1371480" indent="0">
              <a:buNone/>
              <a:defRPr sz="1600" b="1"/>
            </a:lvl4pPr>
            <a:lvl5pPr marL="1828640" indent="0">
              <a:buNone/>
              <a:defRPr sz="1600" b="1"/>
            </a:lvl5pPr>
            <a:lvl6pPr marL="2285800" indent="0">
              <a:buNone/>
              <a:defRPr sz="1600" b="1"/>
            </a:lvl6pPr>
            <a:lvl7pPr marL="2742960" indent="0">
              <a:buNone/>
              <a:defRPr sz="1600" b="1"/>
            </a:lvl7pPr>
            <a:lvl8pPr marL="3200117" indent="0">
              <a:buNone/>
              <a:defRPr sz="1600" b="1"/>
            </a:lvl8pPr>
            <a:lvl9pPr marL="36572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2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7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4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0" indent="0">
              <a:buNone/>
              <a:defRPr sz="900"/>
            </a:lvl5pPr>
            <a:lvl6pPr marL="2285800" indent="0">
              <a:buNone/>
              <a:defRPr sz="900"/>
            </a:lvl6pPr>
            <a:lvl7pPr marL="2742960" indent="0">
              <a:buNone/>
              <a:defRPr sz="900"/>
            </a:lvl7pPr>
            <a:lvl8pPr marL="3200117" indent="0">
              <a:buNone/>
              <a:defRPr sz="900"/>
            </a:lvl8pPr>
            <a:lvl9pPr marL="36572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9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0" indent="0">
              <a:buNone/>
              <a:defRPr sz="2800"/>
            </a:lvl2pPr>
            <a:lvl3pPr marL="914320" indent="0">
              <a:buNone/>
              <a:defRPr sz="2400"/>
            </a:lvl3pPr>
            <a:lvl4pPr marL="1371480" indent="0">
              <a:buNone/>
              <a:defRPr sz="2000"/>
            </a:lvl4pPr>
            <a:lvl5pPr marL="1828640" indent="0">
              <a:buNone/>
              <a:defRPr sz="2000"/>
            </a:lvl5pPr>
            <a:lvl6pPr marL="2285800" indent="0">
              <a:buNone/>
              <a:defRPr sz="2000"/>
            </a:lvl6pPr>
            <a:lvl7pPr marL="2742960" indent="0">
              <a:buNone/>
              <a:defRPr sz="2000"/>
            </a:lvl7pPr>
            <a:lvl8pPr marL="3200117" indent="0">
              <a:buNone/>
              <a:defRPr sz="2000"/>
            </a:lvl8pPr>
            <a:lvl9pPr marL="365727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0" indent="0">
              <a:buNone/>
              <a:defRPr sz="1200"/>
            </a:lvl2pPr>
            <a:lvl3pPr marL="914320" indent="0">
              <a:buNone/>
              <a:defRPr sz="1000"/>
            </a:lvl3pPr>
            <a:lvl4pPr marL="1371480" indent="0">
              <a:buNone/>
              <a:defRPr sz="900"/>
            </a:lvl4pPr>
            <a:lvl5pPr marL="1828640" indent="0">
              <a:buNone/>
              <a:defRPr sz="900"/>
            </a:lvl5pPr>
            <a:lvl6pPr marL="2285800" indent="0">
              <a:buNone/>
              <a:defRPr sz="900"/>
            </a:lvl6pPr>
            <a:lvl7pPr marL="2742960" indent="0">
              <a:buNone/>
              <a:defRPr sz="900"/>
            </a:lvl7pPr>
            <a:lvl8pPr marL="3200117" indent="0">
              <a:buNone/>
              <a:defRPr sz="900"/>
            </a:lvl8pPr>
            <a:lvl9pPr marL="36572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0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F0D9B-EBB8-4392-8509-9CDD3F78B9D0}" type="datetimeFigureOut">
              <a:rPr lang="en-US" smtClean="0"/>
              <a:t>7/20/20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BD5C-775A-4A52-874C-C9BCCC063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5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2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5" indent="-285726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0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9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9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8" indent="-228580" algn="l" defTabSz="9143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0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7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9" algn="l" defTabSz="91432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/safety" TargetMode="External"/><Relationship Id="rId4" Type="http://schemas.openxmlformats.org/officeDocument/2006/relationships/image" Target="../media/image2.jpeg"/><Relationship Id="rId5" Type="http://schemas.openxmlformats.org/officeDocument/2006/relationships/hyperlink" Target="mailto:goffner@bu.edu" TargetMode="External"/><Relationship Id="rId6" Type="http://schemas.openxmlformats.org/officeDocument/2006/relationships/hyperlink" Target="mailto:symes@bu.edu" TargetMode="External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rp@bu.edu" TargetMode="External"/><Relationship Id="rId4" Type="http://schemas.openxmlformats.org/officeDocument/2006/relationships/hyperlink" Target="mailto:fmonte@bu.edu" TargetMode="External"/><Relationship Id="rId5" Type="http://schemas.openxmlformats.org/officeDocument/2006/relationships/hyperlink" Target="mailto:abklein@bu.edu" TargetMode="External"/><Relationship Id="rId6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2539" y="2286000"/>
            <a:ext cx="3571426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Boston University</a:t>
            </a:r>
          </a:p>
          <a:p>
            <a:pPr algn="ctr"/>
            <a:r>
              <a:rPr lang="en-US" sz="3600" b="1" dirty="0"/>
              <a:t>Title IX Policies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BUSM </a:t>
            </a:r>
            <a:r>
              <a:rPr lang="en-US" sz="2800" dirty="0" smtClean="0"/>
              <a:t>II </a:t>
            </a:r>
            <a:r>
              <a:rPr lang="en-US" sz="2800" dirty="0"/>
              <a:t>Orientation</a:t>
            </a:r>
          </a:p>
          <a:p>
            <a:pPr algn="ctr"/>
            <a:r>
              <a:rPr lang="en-US" sz="2800" dirty="0" smtClean="0"/>
              <a:t>July 20, </a:t>
            </a:r>
            <a:r>
              <a:rPr lang="en-US" sz="2800" dirty="0"/>
              <a:t>2020</a:t>
            </a:r>
          </a:p>
          <a:p>
            <a:pPr algn="ctr"/>
            <a:endParaRPr lang="en-US" sz="3200" dirty="0"/>
          </a:p>
          <a:p>
            <a:pPr algn="ctr"/>
            <a:r>
              <a:rPr lang="en-US" sz="2400" dirty="0"/>
              <a:t>Karen Symes, Ph.D.</a:t>
            </a:r>
          </a:p>
          <a:p>
            <a:pPr algn="ctr"/>
            <a:r>
              <a:rPr lang="en-US" sz="2400" dirty="0"/>
              <a:t>Gwynneth Offner, Ph.D.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85800"/>
            <a:ext cx="1597025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85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0751" y="1427313"/>
            <a:ext cx="5910576" cy="461657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r>
              <a:rPr lang="en-US" sz="2400" b="1" dirty="0"/>
              <a:t>Title IX applies to students, faculty and staff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4580" y="1985939"/>
            <a:ext cx="7685229" cy="400101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r>
              <a:rPr lang="en-US" sz="2000" dirty="0"/>
              <a:t>Title IX website   </a:t>
            </a:r>
            <a:r>
              <a:rPr lang="en-US" sz="2000" dirty="0">
                <a:hlinkClick r:id="rId3"/>
              </a:rPr>
              <a:t>http://www.bu.edu/safety</a:t>
            </a:r>
            <a:r>
              <a:rPr lang="en-US" sz="2000" dirty="0"/>
              <a:t> lists policies and procedures</a:t>
            </a:r>
          </a:p>
        </p:txBody>
      </p:sp>
      <p:pic>
        <p:nvPicPr>
          <p:cNvPr id="6" name="Picture 4" descr="new bu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086600" y="304804"/>
            <a:ext cx="1600200" cy="714375"/>
          </a:xfrm>
          <a:prstGeom prst="rect">
            <a:avLst/>
          </a:prstGeom>
          <a:noFill/>
          <a:ln/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24A0FC5-CB79-F84A-B2EE-B00FF320DF1C}"/>
              </a:ext>
            </a:extLst>
          </p:cNvPr>
          <p:cNvSpPr txBox="1"/>
          <p:nvPr/>
        </p:nvSpPr>
        <p:spPr>
          <a:xfrm>
            <a:off x="290751" y="2724603"/>
            <a:ext cx="769762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Helvetica"/>
                <a:cs typeface="Helvetica"/>
                <a:sym typeface="Helvetica"/>
              </a:rPr>
              <a:t>Contact MED Title</a:t>
            </a:r>
            <a:r>
              <a:rPr kumimoji="0" lang="en-US" sz="2400" b="1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ea typeface="Helvetica"/>
                <a:cs typeface="Helvetica"/>
                <a:sym typeface="Helvetica"/>
              </a:rPr>
              <a:t> IX Coordinators for help and resources</a:t>
            </a:r>
            <a:endParaRPr kumimoji="0" lang="en-US" sz="2400" b="0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ea typeface="Helvetica"/>
              <a:cs typeface="Helvetica"/>
              <a:sym typeface="Helvetic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9E19B53-7057-AF4F-8B1D-F5F051DDC5B5}"/>
              </a:ext>
            </a:extLst>
          </p:cNvPr>
          <p:cNvSpPr/>
          <p:nvPr/>
        </p:nvSpPr>
        <p:spPr>
          <a:xfrm>
            <a:off x="584580" y="4419600"/>
            <a:ext cx="739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-questions about resources, policies, procedures</a:t>
            </a:r>
          </a:p>
          <a:p>
            <a:r>
              <a:rPr lang="en-US" dirty="0"/>
              <a:t>-handling of a situation involving sexual misconduct</a:t>
            </a:r>
          </a:p>
          <a:p>
            <a:r>
              <a:rPr lang="en-US" dirty="0"/>
              <a:t>-administrative measures to alleviate a difficult situation</a:t>
            </a:r>
          </a:p>
          <a:p>
            <a:r>
              <a:rPr lang="en-US" dirty="0"/>
              <a:t>-advising someone who has shared a concern about sexual misconduct</a:t>
            </a:r>
          </a:p>
          <a:p>
            <a:r>
              <a:rPr lang="en-US" dirty="0"/>
              <a:t>-questions about mandatory reporting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0AD8DFF-DF11-7848-8A3B-3B4038F8D8DB}"/>
              </a:ext>
            </a:extLst>
          </p:cNvPr>
          <p:cNvSpPr/>
          <p:nvPr/>
        </p:nvSpPr>
        <p:spPr>
          <a:xfrm>
            <a:off x="584580" y="3352800"/>
            <a:ext cx="69592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latinLnBrk="1" hangingPunct="0"/>
            <a:r>
              <a:rPr lang="en-US" sz="2000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Gwynneth</a:t>
            </a:r>
            <a:r>
              <a:rPr lang="en-US" sz="2000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 </a:t>
            </a:r>
            <a:r>
              <a:rPr lang="en-US" sz="2000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Offner</a:t>
            </a:r>
            <a:r>
              <a:rPr lang="en-US" sz="2000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              or           Karen Symes</a:t>
            </a:r>
          </a:p>
          <a:p>
            <a:pPr defTabSz="457200" latinLnBrk="1" hangingPunct="0"/>
            <a:r>
              <a:rPr lang="en-US" sz="2000" dirty="0">
                <a:solidFill>
                  <a:srgbClr val="000000"/>
                </a:solidFill>
                <a:ea typeface="Helvetica"/>
                <a:cs typeface="Helvetica"/>
                <a:sym typeface="Helvetica"/>
                <a:hlinkClick r:id="rId5"/>
              </a:rPr>
              <a:t>goffner@bu.edu</a:t>
            </a:r>
            <a:r>
              <a:rPr lang="en-US" sz="2000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                              </a:t>
            </a:r>
            <a:r>
              <a:rPr lang="en-US" sz="2000" dirty="0">
                <a:solidFill>
                  <a:srgbClr val="000000"/>
                </a:solidFill>
                <a:ea typeface="Helvetica"/>
                <a:cs typeface="Helvetica"/>
                <a:sym typeface="Helvetica"/>
                <a:hlinkClick r:id="rId6"/>
              </a:rPr>
              <a:t>symes@bu.edu</a:t>
            </a:r>
            <a:endParaRPr lang="en-US" sz="2000" dirty="0">
              <a:solidFill>
                <a:srgbClr val="000000"/>
              </a:solidFill>
              <a:ea typeface="Helvetica"/>
              <a:cs typeface="Helvetica"/>
              <a:sym typeface="Helvetic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182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1290023"/>
            <a:ext cx="3586671" cy="523212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r>
              <a:rPr lang="en-US" sz="2800" b="1" dirty="0"/>
              <a:t>Confidential Resources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1905000"/>
            <a:ext cx="5593118" cy="4893639"/>
          </a:xfrm>
          <a:prstGeom prst="rect">
            <a:avLst/>
          </a:prstGeom>
          <a:noFill/>
        </p:spPr>
        <p:txBody>
          <a:bodyPr wrap="none" lIns="91432" tIns="45716" rIns="91432" bIns="45716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SARP</a:t>
            </a:r>
          </a:p>
          <a:p>
            <a:r>
              <a:rPr lang="en-US" dirty="0"/>
              <a:t>Sexual Assault Response and Prevention Center</a:t>
            </a:r>
          </a:p>
          <a:p>
            <a:r>
              <a:rPr lang="en-US" dirty="0">
                <a:hlinkClick r:id="rId3"/>
              </a:rPr>
              <a:t>sarp@bu.edu</a:t>
            </a:r>
            <a:endParaRPr lang="en-US" dirty="0"/>
          </a:p>
          <a:p>
            <a:r>
              <a:rPr lang="en-US" dirty="0"/>
              <a:t>617 353-7277</a:t>
            </a:r>
          </a:p>
          <a:p>
            <a:endParaRPr lang="en-US" dirty="0"/>
          </a:p>
          <a:p>
            <a:r>
              <a:rPr lang="en-US" sz="2400" b="1" dirty="0">
                <a:solidFill>
                  <a:srgbClr val="FF0000"/>
                </a:solidFill>
              </a:rPr>
              <a:t>University Chaplain</a:t>
            </a:r>
          </a:p>
          <a:p>
            <a:r>
              <a:rPr lang="en-US" dirty="0"/>
              <a:t>617 353-3560</a:t>
            </a:r>
          </a:p>
          <a:p>
            <a:endParaRPr lang="en-US" dirty="0"/>
          </a:p>
          <a:p>
            <a:r>
              <a:rPr lang="en-US" sz="2400" b="1" dirty="0">
                <a:solidFill>
                  <a:srgbClr val="FF0000"/>
                </a:solidFill>
              </a:rPr>
              <a:t>Student Health Services-Behavioral Health</a:t>
            </a:r>
          </a:p>
          <a:p>
            <a:r>
              <a:rPr lang="en-US" dirty="0"/>
              <a:t>617 353-3569</a:t>
            </a:r>
          </a:p>
          <a:p>
            <a:endParaRPr lang="en-US" dirty="0"/>
          </a:p>
          <a:p>
            <a:r>
              <a:rPr lang="en-US" sz="2400" b="1" dirty="0">
                <a:solidFill>
                  <a:srgbClr val="FF0000"/>
                </a:solidFill>
              </a:rPr>
              <a:t>BU </a:t>
            </a:r>
            <a:r>
              <a:rPr lang="en-US" sz="2400" b="1" dirty="0" err="1">
                <a:solidFill>
                  <a:srgbClr val="FF0000"/>
                </a:solidFill>
              </a:rPr>
              <a:t>Ombuds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dirty="0"/>
              <a:t>Francine </a:t>
            </a:r>
            <a:r>
              <a:rPr lang="en-US" dirty="0" err="1"/>
              <a:t>Montemurro</a:t>
            </a:r>
            <a:r>
              <a:rPr lang="en-US" dirty="0"/>
              <a:t>/Adam </a:t>
            </a:r>
            <a:r>
              <a:rPr lang="en-US" dirty="0" err="1"/>
              <a:t>Kleinberger</a:t>
            </a:r>
            <a:endParaRPr lang="en-US" dirty="0"/>
          </a:p>
          <a:p>
            <a:r>
              <a:rPr lang="en-US" dirty="0">
                <a:hlinkClick r:id="rId4"/>
              </a:rPr>
              <a:t>fmonte@bu.edu</a:t>
            </a:r>
            <a:r>
              <a:rPr lang="en-US" dirty="0"/>
              <a:t> or </a:t>
            </a:r>
            <a:r>
              <a:rPr lang="en-US" dirty="0">
                <a:hlinkClick r:id="rId5"/>
              </a:rPr>
              <a:t>abklein@bu.edu</a:t>
            </a:r>
            <a:endParaRPr lang="en-US" dirty="0"/>
          </a:p>
          <a:p>
            <a:r>
              <a:rPr lang="en-US" dirty="0"/>
              <a:t>617 358-5960/617 638-7645</a:t>
            </a:r>
          </a:p>
          <a:p>
            <a:endParaRPr lang="en-US" dirty="0"/>
          </a:p>
        </p:txBody>
      </p:sp>
      <p:pic>
        <p:nvPicPr>
          <p:cNvPr id="6" name="Picture 4" descr="new bu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7086600" y="457204"/>
            <a:ext cx="1600200" cy="714375"/>
          </a:xfrm>
          <a:prstGeom prst="rect">
            <a:avLst/>
          </a:prstGeom>
          <a:noFill/>
          <a:ln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1437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 bu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086600" y="457204"/>
            <a:ext cx="1600200" cy="714375"/>
          </a:xfrm>
          <a:prstGeom prst="rect">
            <a:avLst/>
          </a:prstGeom>
          <a:noFill/>
          <a:ln/>
        </p:spPr>
      </p:pic>
      <p:sp>
        <p:nvSpPr>
          <p:cNvPr id="5" name="Rectangle 4"/>
          <p:cNvSpPr/>
          <p:nvPr/>
        </p:nvSpPr>
        <p:spPr>
          <a:xfrm>
            <a:off x="2438400" y="1828800"/>
            <a:ext cx="44409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Proposed Changes to Title IX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590800"/>
            <a:ext cx="7287421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University is drafting policy guidelines to address</a:t>
            </a:r>
          </a:p>
          <a:p>
            <a:r>
              <a:rPr lang="en-US" sz="2400" smtClean="0"/>
              <a:t>changes </a:t>
            </a:r>
            <a:r>
              <a:rPr lang="en-US" sz="2400" dirty="0" smtClean="0"/>
              <a:t>taking </a:t>
            </a:r>
            <a:r>
              <a:rPr lang="en-US" sz="2400" smtClean="0"/>
              <a:t>effect August 14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 changes to procedure for reporting or resources for </a:t>
            </a:r>
          </a:p>
          <a:p>
            <a:r>
              <a:rPr lang="en-US" sz="2400" dirty="0" smtClean="0"/>
              <a:t>confidential or non-confidential options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00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0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POLLINGCYCLE" val="2"/>
  <p:tag name="INCLUDENONRESPONDERS" val="False"/>
  <p:tag name="CORRECTPOINTVALUE" val="100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0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0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07ac8156-6d8a-423d-863a-34ce0580ba55"/>
  <p:tag name="TPFULLVERSION" val="4.5.1.22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193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Offner, Gwynneth D</dc:creator>
  <cp:lastModifiedBy>BUMC</cp:lastModifiedBy>
  <cp:revision>55</cp:revision>
  <cp:lastPrinted>2015-01-15T20:04:03Z</cp:lastPrinted>
  <dcterms:created xsi:type="dcterms:W3CDTF">2014-05-25T13:43:26Z</dcterms:created>
  <dcterms:modified xsi:type="dcterms:W3CDTF">2020-07-20T14:38:28Z</dcterms:modified>
</cp:coreProperties>
</file>