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72" r:id="rId2"/>
  </p:sldMasterIdLst>
  <p:notesMasterIdLst>
    <p:notesMasterId r:id="rId6"/>
  </p:notesMasterIdLst>
  <p:handoutMasterIdLst>
    <p:handoutMasterId r:id="rId7"/>
  </p:handoutMasterIdLst>
  <p:sldIdLst>
    <p:sldId id="521" r:id="rId3"/>
    <p:sldId id="557" r:id="rId4"/>
    <p:sldId id="552" r:id="rId5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>
          <p15:clr>
            <a:srgbClr val="A4A3A4"/>
          </p15:clr>
        </p15:guide>
        <p15:guide id="2" pos="2208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D. Tucker" initials="DT" lastIdx="1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9DCFF"/>
    <a:srgbClr val="18747E"/>
    <a:srgbClr val="44FF7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2838BEF-8BB2-4498-84A7-C5851F593DF1}" styleName="Medium Style 4 - Accent 5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5"/>
              </a:solidFill>
            </a:ln>
          </a:left>
          <a:right>
            <a:ln w="12700" cmpd="sng">
              <a:solidFill>
                <a:schemeClr val="accent5"/>
              </a:solidFill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 w="12700" cmpd="sng">
              <a:solidFill>
                <a:schemeClr val="accent5"/>
              </a:solidFill>
            </a:ln>
          </a:insideH>
          <a:insideV>
            <a:ln w="12700" cmpd="sng">
              <a:solidFill>
                <a:schemeClr val="accent5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5"/>
              </a:solidFill>
            </a:ln>
          </a:top>
        </a:tcBdr>
        <a:fill>
          <a:solidFill>
            <a:schemeClr val="accent5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5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napVertSplitter="1" vertBarState="minimized" horzBarState="maximized">
    <p:restoredLeft sz="34572" autoAdjust="0"/>
    <p:restoredTop sz="96296" autoAdjust="0"/>
  </p:normalViewPr>
  <p:slideViewPr>
    <p:cSldViewPr>
      <p:cViewPr varScale="1">
        <p:scale>
          <a:sx n="122" d="100"/>
          <a:sy n="122" d="100"/>
        </p:scale>
        <p:origin x="1998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1192"/>
    </p:cViewPr>
  </p:outlin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 varScale="1">
        <p:scale>
          <a:sx n="49" d="100"/>
          <a:sy n="49" d="100"/>
        </p:scale>
        <p:origin x="-2628" y="-64"/>
      </p:cViewPr>
      <p:guideLst>
        <p:guide orient="horz" pos="2928"/>
        <p:guide pos="220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commentAuthors" Target="commentAuthors.xml"/><Relationship Id="rId3" Type="http://schemas.openxmlformats.org/officeDocument/2006/relationships/slide" Target="slides/slide1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3.xml"/><Relationship Id="rId10" Type="http://schemas.openxmlformats.org/officeDocument/2006/relationships/viewProps" Target="viewProps.xml"/><Relationship Id="rId4" Type="http://schemas.openxmlformats.org/officeDocument/2006/relationships/slide" Target="slides/slide2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7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344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BE0477E-4835-4B82-B369-B8D4EDBCC75E}" type="datetimeFigureOut">
              <a:rPr lang="en-US" smtClean="0"/>
              <a:t>3/4/2016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7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344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35203C-6390-42E0-8E34-D156C87295C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631877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7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970344" y="0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90D00E8-4D87-420A-B119-2003DDCAC343}" type="datetimeFigureOut">
              <a:rPr lang="en-US" smtClean="0"/>
              <a:t>3/4/2016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811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701675" y="4416431"/>
            <a:ext cx="5607050" cy="4183063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7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970344" y="8829675"/>
            <a:ext cx="3038475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CB0C36A-45C4-48DC-A8A9-A38B67A2A136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47188338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5B93790-9442-4024-94D3-8E7FF853E339}" type="slidenum">
              <a:rPr lang="en-US"/>
              <a:pPr/>
              <a:t>1</a:t>
            </a:fld>
            <a:endParaRPr lang="en-US"/>
          </a:p>
        </p:txBody>
      </p:sp>
      <p:sp>
        <p:nvSpPr>
          <p:cNvPr id="502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939800" y="442913"/>
            <a:ext cx="5203825" cy="3902075"/>
          </a:xfrm>
          <a:ln/>
        </p:spPr>
      </p:sp>
      <p:sp>
        <p:nvSpPr>
          <p:cNvPr id="5027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44029" y="4618048"/>
            <a:ext cx="6366158" cy="4364037"/>
          </a:xfrm>
        </p:spPr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 smtClean="0"/>
          </a:p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US" sz="1200" dirty="0" smtClean="0">
              <a:solidFill>
                <a:schemeClr val="accent2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545491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929CA15-5E30-400A-ABAE-85EDBDFE8443}" type="slidenum">
              <a:rPr lang="en-US" altLang="en-US" smtClean="0"/>
              <a:pPr>
                <a:defRPr/>
              </a:pPr>
              <a:t>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350204603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CB0C36A-45C4-48DC-A8A9-A38B67A2A136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053361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13" name="Rounded Rectangle 12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1295400" y="3200400"/>
            <a:ext cx="6400800" cy="1600200"/>
          </a:xfrm>
        </p:spPr>
        <p:txBody>
          <a:bodyPr/>
          <a:lstStyle>
            <a:lvl1pPr marL="0" indent="0" algn="ctr">
              <a:buNone/>
              <a:defRPr sz="26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6D35B5-0D10-4859-A3AD-55D876D9BAE5}" type="datetime1">
              <a:rPr lang="en-US" smtClean="0"/>
              <a:t>3/4/2016</a:t>
            </a:fld>
            <a:endParaRPr lang="en-US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 lIns="0" tIns="0" rIns="0" bIns="0">
            <a:noAutofit/>
          </a:bodyPr>
          <a:lstStyle>
            <a:lvl1pPr>
              <a:defRPr sz="1400">
                <a:solidFill>
                  <a:srgbClr val="FFFFFF"/>
                </a:solidFill>
              </a:defRPr>
            </a:lvl1pPr>
          </a:lstStyle>
          <a:p>
            <a:fld id="{2E9535C7-6E69-4B06-86D1-5C319FCA408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62931" y="1449303"/>
            <a:ext cx="9021537" cy="1527349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>
            <a:off x="62931" y="1396720"/>
            <a:ext cx="9021537" cy="12058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>
            <a:off x="62931" y="2976649"/>
            <a:ext cx="9021537" cy="110532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457200" y="1505930"/>
            <a:ext cx="8229600" cy="1470025"/>
          </a:xfrm>
        </p:spPr>
        <p:txBody>
          <a:bodyPr anchor="ctr"/>
          <a:lstStyle>
            <a:lvl1pPr algn="ctr">
              <a:defRPr lang="en-US" dirty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641196C-8913-4C62-BBAE-0F8B38C8397A}" type="datetime1">
              <a:rPr lang="en-US" smtClean="0"/>
              <a:t>3/4/2016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535C7-6E69-4B06-86D1-5C319FCA408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41"/>
            <a:ext cx="2011680" cy="5851525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274640"/>
            <a:ext cx="5562600" cy="5851525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7691F4-208E-43CD-8E9D-8F681EA73FB2}" type="datetime1">
              <a:rPr lang="en-US" smtClean="0"/>
              <a:t>3/4/2016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535C7-6E69-4B06-86D1-5C319FCA408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2E7EC-04D5-4A06-9F73-4D2707D16B56}" type="datetimeFigureOut">
              <a:rPr lang="en-US" smtClean="0"/>
              <a:t>3/4/2016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B45FB-6AF5-4961-A1B5-975E9F6879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143518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2E7EC-04D5-4A06-9F73-4D2707D16B56}" type="datetimeFigureOut">
              <a:rPr lang="en-US" smtClean="0"/>
              <a:t>3/4/2016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B45FB-6AF5-4961-A1B5-975E9F6879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986514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2E7EC-04D5-4A06-9F73-4D2707D16B56}" type="datetimeFigureOut">
              <a:rPr lang="en-US" smtClean="0"/>
              <a:t>3/4/2016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B45FB-6AF5-4961-A1B5-975E9F6879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22597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2E7EC-04D5-4A06-9F73-4D2707D16B56}" type="datetimeFigureOut">
              <a:rPr lang="en-US" smtClean="0"/>
              <a:t>3/4/2016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B45FB-6AF5-4961-A1B5-975E9F6879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37013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2E7EC-04D5-4A06-9F73-4D2707D16B56}" type="datetimeFigureOut">
              <a:rPr lang="en-US" smtClean="0"/>
              <a:t>3/4/2016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B45FB-6AF5-4961-A1B5-975E9F6879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8031858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2E7EC-04D5-4A06-9F73-4D2707D16B56}" type="datetimeFigureOut">
              <a:rPr lang="en-US" smtClean="0"/>
              <a:t>3/4/2016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B45FB-6AF5-4961-A1B5-975E9F6879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4365761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2E7EC-04D5-4A06-9F73-4D2707D16B56}" type="datetimeFigureOut">
              <a:rPr lang="en-US" smtClean="0"/>
              <a:t>3/4/2016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B45FB-6AF5-4961-A1B5-975E9F6879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704725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2E7EC-04D5-4A06-9F73-4D2707D16B56}" type="datetimeFigureOut">
              <a:rPr lang="en-US" smtClean="0"/>
              <a:t>3/4/2016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B45FB-6AF5-4961-A1B5-975E9F6879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862855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D60B2B6-7138-4BED-9BD9-ABB6CE0D723A}" type="datetime1">
              <a:rPr lang="en-US" smtClean="0"/>
              <a:t>3/4/2016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535C7-6E69-4B06-86D1-5C319FCA408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2E7EC-04D5-4A06-9F73-4D2707D16B56}" type="datetimeFigureOut">
              <a:rPr lang="en-US" smtClean="0"/>
              <a:t>3/4/2016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B45FB-6AF5-4961-A1B5-975E9F6879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836383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2E7EC-04D5-4A06-9F73-4D2707D16B56}" type="datetimeFigureOut">
              <a:rPr lang="en-US" smtClean="0"/>
              <a:t>3/4/2016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B45FB-6AF5-4961-A1B5-975E9F6879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3442554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52E7EC-04D5-4A06-9F73-4D2707D16B56}" type="datetimeFigureOut">
              <a:rPr lang="en-US" smtClean="0"/>
              <a:t>3/4/2016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8B45FB-6AF5-4961-A1B5-975E9F6879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82597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10" name="Rounded Rectangle 9"/>
          <p:cNvSpPr/>
          <p:nvPr/>
        </p:nvSpPr>
        <p:spPr>
          <a:xfrm>
            <a:off x="65313" y="69755"/>
            <a:ext cx="9013372" cy="6692201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3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952500"/>
            <a:ext cx="7772400" cy="1362075"/>
          </a:xfrm>
        </p:spPr>
        <p:txBody>
          <a:bodyPr anchor="b" anchorCtr="0"/>
          <a:lstStyle>
            <a:lvl1pPr algn="l">
              <a:buNone/>
              <a:defRPr sz="4000" b="0" cap="none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547938"/>
            <a:ext cx="7772400" cy="1338262"/>
          </a:xfrm>
        </p:spPr>
        <p:txBody>
          <a:bodyPr anchor="t" anchorCtr="0"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57D291-ADB3-4846-859D-3C49860D8E43}" type="datetime1">
              <a:rPr lang="en-US" smtClean="0"/>
              <a:t>3/4/2016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800100" y="6172200"/>
            <a:ext cx="400050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 flipV="1">
            <a:off x="69412" y="2376830"/>
            <a:ext cx="9013515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Rectangle 7"/>
          <p:cNvSpPr/>
          <p:nvPr/>
        </p:nvSpPr>
        <p:spPr>
          <a:xfrm>
            <a:off x="69146" y="2341475"/>
            <a:ext cx="9013781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>
            <a:off x="68306" y="2468880"/>
            <a:ext cx="9014621" cy="4572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E9535C7-6E69-4B06-86D1-5C319FCA4085}" type="slidenum">
              <a:rPr lang="en-US" smtClean="0"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43EA71A-408C-41B7-BF36-8C55FAFBDACC}" type="datetime1">
              <a:rPr lang="en-US" smtClean="0"/>
              <a:t>3/4/2016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535C7-6E69-4B06-86D1-5C319FCA408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933950" y="1447800"/>
            <a:ext cx="3749040" cy="45720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953000" y="1447800"/>
            <a:ext cx="3733800" cy="762000"/>
          </a:xfrm>
          <a:noFill/>
          <a:ln w="12700" cap="sq" cmpd="sng" algn="ctr">
            <a:noFill/>
            <a:prstDash val="solid"/>
          </a:ln>
        </p:spPr>
        <p:txBody>
          <a:bodyPr lIns="91440" anchor="b" anchorCtr="0">
            <a:noAutofit/>
          </a:bodyPr>
          <a:lstStyle>
            <a:lvl1pPr marL="0" indent="0">
              <a:buNone/>
              <a:defRPr sz="2400" b="1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B60E805-6F81-4F38-9383-365B0E5BC01F}" type="datetime1">
              <a:rPr lang="en-US" smtClean="0"/>
              <a:t>3/4/2016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535C7-6E69-4B06-86D1-5C319FCA408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half" idx="2"/>
          </p:nvPr>
        </p:nvSpPr>
        <p:spPr>
          <a:xfrm>
            <a:off x="9144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half" idx="4"/>
          </p:nvPr>
        </p:nvSpPr>
        <p:spPr>
          <a:xfrm>
            <a:off x="4953000" y="2247900"/>
            <a:ext cx="3733800" cy="38862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D6BAD76-19EA-4C8F-93A0-CEBDF62EC71E}" type="datetime1">
              <a:rPr lang="en-US" smtClean="0"/>
              <a:t>3/4/2016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535C7-6E69-4B06-86D1-5C319FCA408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9CA445-ED9C-424E-9EC7-8762C4C834E4}" type="datetime1">
              <a:rPr lang="en-US" smtClean="0"/>
              <a:t>3/4/2016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535C7-6E69-4B06-86D1-5C319FCA4085}" type="slidenum">
              <a:rPr lang="en-US" smtClean="0"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9" name="Rounded Rectangle 8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3050"/>
            <a:ext cx="7772400" cy="1143000"/>
          </a:xfrm>
        </p:spPr>
        <p:txBody>
          <a:bodyPr anchor="b" anchorCtr="0"/>
          <a:lstStyle>
            <a:lvl1pPr algn="l">
              <a:buNone/>
              <a:defRPr sz="40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914400" y="1600200"/>
            <a:ext cx="1905000" cy="4495800"/>
          </a:xfrm>
        </p:spPr>
        <p:txBody>
          <a:bodyPr/>
          <a:lstStyle>
            <a:lvl1pPr marL="0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838D50-6B77-4AA3-933D-99DBFBA2206B}" type="datetime1">
              <a:rPr lang="en-US" smtClean="0"/>
              <a:t>3/4/2016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535C7-6E69-4B06-86D1-5C319FCA408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"/>
          </p:nvPr>
        </p:nvSpPr>
        <p:spPr>
          <a:xfrm>
            <a:off x="2971800" y="1600200"/>
            <a:ext cx="5715000" cy="4495800"/>
          </a:xfrm>
        </p:spPr>
        <p:txBody>
          <a:bodyPr vert="horz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900550"/>
            <a:ext cx="7315200" cy="522288"/>
          </a:xfrm>
        </p:spPr>
        <p:txBody>
          <a:bodyPr anchor="ctr">
            <a:noAutofit/>
          </a:bodyPr>
          <a:lstStyle>
            <a:lvl1pPr algn="l">
              <a:buNone/>
              <a:defRPr sz="28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4400" y="5445825"/>
            <a:ext cx="7315200" cy="685800"/>
          </a:xfrm>
        </p:spPr>
        <p:txBody>
          <a:bodyPr/>
          <a:lstStyle>
            <a:lvl1pPr marL="0" indent="0">
              <a:buFontTx/>
              <a:buNone/>
              <a:defRPr sz="16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E86EEF-CF51-42BD-BB88-727744DA32E5}" type="datetime1">
              <a:rPr lang="en-US" smtClean="0"/>
              <a:t>3/4/2016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6172200"/>
            <a:ext cx="3886200" cy="4572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46304" y="6208776"/>
            <a:ext cx="457200" cy="457200"/>
          </a:xfrm>
        </p:spPr>
        <p:txBody>
          <a:bodyPr/>
          <a:lstStyle/>
          <a:p>
            <a:fld id="{2E9535C7-6E69-4B06-86D1-5C319FCA408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 flipV="1">
            <a:off x="68307" y="4683555"/>
            <a:ext cx="9006840" cy="9144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68508" y="4650474"/>
            <a:ext cx="9006639" cy="45719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3" name="Rectangle 12"/>
          <p:cNvSpPr/>
          <p:nvPr/>
        </p:nvSpPr>
        <p:spPr>
          <a:xfrm>
            <a:off x="68510" y="4773224"/>
            <a:ext cx="9006637" cy="48807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68308" y="66675"/>
            <a:ext cx="9001873" cy="4581525"/>
          </a:xfrm>
          <a:prstGeom prst="round2SameRect">
            <a:avLst>
              <a:gd name="adj1" fmla="val 7101"/>
              <a:gd name="adj2" fmla="val 0"/>
            </a:avLst>
          </a:prstGeom>
          <a:solidFill>
            <a:schemeClr val="bg2"/>
          </a:solidFill>
          <a:ln w="6350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8" name="Rounded Rectangle 7"/>
          <p:cNvSpPr/>
          <p:nvPr/>
        </p:nvSpPr>
        <p:spPr>
          <a:xfrm>
            <a:off x="64008" y="69755"/>
            <a:ext cx="9013372" cy="6693408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11430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447800"/>
            <a:ext cx="7772400" cy="4572000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B5E2659C-8476-427B-A1E8-BA25EF612C10}" type="datetime1">
              <a:rPr lang="en-US" smtClean="0"/>
              <a:t>3/4/2016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304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latinLnBrk="0" hangingPunct="1">
              <a:defRPr kumimoji="0" sz="140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fld id="{2E9535C7-6E69-4B06-86D1-5C319FCA4085}" type="slidenum">
              <a:rPr lang="en-US" smtClean="0"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580"/>
        </a:spcBef>
        <a:buClr>
          <a:schemeClr val="accent1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28600" algn="l" rtl="0" eaLnBrk="1" latinLnBrk="0" hangingPunct="1">
        <a:spcBef>
          <a:spcPts val="370"/>
        </a:spcBef>
        <a:buClr>
          <a:schemeClr val="accent2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SzPct val="8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ts val="370"/>
        </a:spcBef>
        <a:buClr>
          <a:schemeClr val="accent3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70"/>
        </a:spcBef>
        <a:buClr>
          <a:schemeClr val="accent3"/>
        </a:buClr>
        <a:buFontTx/>
        <a:buChar char="o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52E7EC-04D5-4A06-9F73-4D2707D16B56}" type="datetimeFigureOut">
              <a:rPr lang="en-US" smtClean="0"/>
              <a:t>3/4/2016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8B45FB-6AF5-4961-A1B5-975E9F6879D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857163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62" name="Oval 2"/>
          <p:cNvSpPr>
            <a:spLocks noChangeArrowheads="1"/>
          </p:cNvSpPr>
          <p:nvPr/>
        </p:nvSpPr>
        <p:spPr bwMode="gray">
          <a:xfrm>
            <a:off x="1412526" y="1295400"/>
            <a:ext cx="3486911" cy="3428999"/>
          </a:xfrm>
          <a:prstGeom prst="ellipse">
            <a:avLst/>
          </a:prstGeom>
          <a:solidFill>
            <a:srgbClr val="92D050">
              <a:alpha val="67000"/>
            </a:srgbClr>
          </a:solidFill>
          <a:ln w="12700" algn="ctr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1763" name="Oval 3"/>
          <p:cNvSpPr>
            <a:spLocks noChangeArrowheads="1"/>
          </p:cNvSpPr>
          <p:nvPr/>
        </p:nvSpPr>
        <p:spPr bwMode="gray">
          <a:xfrm>
            <a:off x="2819400" y="3124199"/>
            <a:ext cx="3505200" cy="3399593"/>
          </a:xfrm>
          <a:prstGeom prst="ellipse">
            <a:avLst/>
          </a:prstGeom>
          <a:solidFill>
            <a:srgbClr val="FFFF00">
              <a:alpha val="50000"/>
            </a:srgbClr>
          </a:solidFill>
          <a:ln w="12700" algn="ctr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1764" name="Oval 4"/>
          <p:cNvSpPr>
            <a:spLocks noChangeArrowheads="1"/>
          </p:cNvSpPr>
          <p:nvPr/>
        </p:nvSpPr>
        <p:spPr bwMode="gray">
          <a:xfrm>
            <a:off x="3861565" y="1295400"/>
            <a:ext cx="3485386" cy="3299501"/>
          </a:xfrm>
          <a:prstGeom prst="ellipse">
            <a:avLst/>
          </a:prstGeom>
          <a:solidFill>
            <a:schemeClr val="accent1">
              <a:lumMod val="60000"/>
              <a:lumOff val="40000"/>
              <a:alpha val="72000"/>
            </a:schemeClr>
          </a:solidFill>
          <a:ln w="12700">
            <a:solidFill>
              <a:schemeClr val="bg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501766" name="Freeform 6"/>
          <p:cNvSpPr>
            <a:spLocks/>
          </p:cNvSpPr>
          <p:nvPr/>
        </p:nvSpPr>
        <p:spPr bwMode="gray">
          <a:xfrm>
            <a:off x="3881849" y="3124199"/>
            <a:ext cx="1017588" cy="990601"/>
          </a:xfrm>
          <a:custGeom>
            <a:avLst/>
            <a:gdLst/>
            <a:ahLst/>
            <a:cxnLst>
              <a:cxn ang="0">
                <a:pos x="0" y="67"/>
              </a:cxn>
              <a:cxn ang="0">
                <a:pos x="2" y="105"/>
              </a:cxn>
              <a:cxn ang="0">
                <a:pos x="8" y="148"/>
              </a:cxn>
              <a:cxn ang="0">
                <a:pos x="12" y="183"/>
              </a:cxn>
              <a:cxn ang="0">
                <a:pos x="23" y="226"/>
              </a:cxn>
              <a:cxn ang="0">
                <a:pos x="35" y="265"/>
              </a:cxn>
              <a:cxn ang="0">
                <a:pos x="50" y="310"/>
              </a:cxn>
              <a:cxn ang="0">
                <a:pos x="69" y="357"/>
              </a:cxn>
              <a:cxn ang="0">
                <a:pos x="93" y="405"/>
              </a:cxn>
              <a:cxn ang="0">
                <a:pos x="111" y="435"/>
              </a:cxn>
              <a:cxn ang="0">
                <a:pos x="143" y="484"/>
              </a:cxn>
              <a:cxn ang="0">
                <a:pos x="182" y="535"/>
              </a:cxn>
              <a:cxn ang="0">
                <a:pos x="221" y="577"/>
              </a:cxn>
              <a:cxn ang="0">
                <a:pos x="258" y="613"/>
              </a:cxn>
              <a:cxn ang="0">
                <a:pos x="290" y="640"/>
              </a:cxn>
              <a:cxn ang="0">
                <a:pos x="320" y="664"/>
              </a:cxn>
              <a:cxn ang="0">
                <a:pos x="348" y="637"/>
              </a:cxn>
              <a:cxn ang="0">
                <a:pos x="386" y="607"/>
              </a:cxn>
              <a:cxn ang="0">
                <a:pos x="420" y="573"/>
              </a:cxn>
              <a:cxn ang="0">
                <a:pos x="449" y="540"/>
              </a:cxn>
              <a:cxn ang="0">
                <a:pos x="477" y="505"/>
              </a:cxn>
              <a:cxn ang="0">
                <a:pos x="501" y="471"/>
              </a:cxn>
              <a:cxn ang="0">
                <a:pos x="527" y="433"/>
              </a:cxn>
              <a:cxn ang="0">
                <a:pos x="549" y="393"/>
              </a:cxn>
              <a:cxn ang="0">
                <a:pos x="569" y="349"/>
              </a:cxn>
              <a:cxn ang="0">
                <a:pos x="584" y="316"/>
              </a:cxn>
              <a:cxn ang="0">
                <a:pos x="597" y="280"/>
              </a:cxn>
              <a:cxn ang="0">
                <a:pos x="608" y="247"/>
              </a:cxn>
              <a:cxn ang="0">
                <a:pos x="618" y="205"/>
              </a:cxn>
              <a:cxn ang="0">
                <a:pos x="629" y="157"/>
              </a:cxn>
              <a:cxn ang="0">
                <a:pos x="633" y="118"/>
              </a:cxn>
              <a:cxn ang="0">
                <a:pos x="636" y="82"/>
              </a:cxn>
              <a:cxn ang="0">
                <a:pos x="639" y="67"/>
              </a:cxn>
              <a:cxn ang="0">
                <a:pos x="582" y="45"/>
              </a:cxn>
              <a:cxn ang="0">
                <a:pos x="521" y="25"/>
              </a:cxn>
              <a:cxn ang="0">
                <a:pos x="468" y="13"/>
              </a:cxn>
              <a:cxn ang="0">
                <a:pos x="416" y="4"/>
              </a:cxn>
              <a:cxn ang="0">
                <a:pos x="360" y="0"/>
              </a:cxn>
              <a:cxn ang="0">
                <a:pos x="320" y="0"/>
              </a:cxn>
              <a:cxn ang="0">
                <a:pos x="290" y="0"/>
              </a:cxn>
              <a:cxn ang="0">
                <a:pos x="249" y="3"/>
              </a:cxn>
              <a:cxn ang="0">
                <a:pos x="201" y="9"/>
              </a:cxn>
              <a:cxn ang="0">
                <a:pos x="158" y="16"/>
              </a:cxn>
              <a:cxn ang="0">
                <a:pos x="104" y="30"/>
              </a:cxn>
              <a:cxn ang="0">
                <a:pos x="62" y="42"/>
              </a:cxn>
              <a:cxn ang="0">
                <a:pos x="24" y="57"/>
              </a:cxn>
              <a:cxn ang="0">
                <a:pos x="0" y="67"/>
              </a:cxn>
            </a:cxnLst>
            <a:rect l="0" t="0" r="r" b="b"/>
            <a:pathLst>
              <a:path w="639" h="664">
                <a:moveTo>
                  <a:pt x="0" y="67"/>
                </a:moveTo>
                <a:lnTo>
                  <a:pt x="2" y="105"/>
                </a:lnTo>
                <a:lnTo>
                  <a:pt x="8" y="148"/>
                </a:lnTo>
                <a:lnTo>
                  <a:pt x="12" y="183"/>
                </a:lnTo>
                <a:lnTo>
                  <a:pt x="23" y="226"/>
                </a:lnTo>
                <a:lnTo>
                  <a:pt x="35" y="265"/>
                </a:lnTo>
                <a:lnTo>
                  <a:pt x="50" y="310"/>
                </a:lnTo>
                <a:lnTo>
                  <a:pt x="69" y="357"/>
                </a:lnTo>
                <a:lnTo>
                  <a:pt x="93" y="405"/>
                </a:lnTo>
                <a:lnTo>
                  <a:pt x="111" y="435"/>
                </a:lnTo>
                <a:lnTo>
                  <a:pt x="143" y="484"/>
                </a:lnTo>
                <a:lnTo>
                  <a:pt x="182" y="535"/>
                </a:lnTo>
                <a:lnTo>
                  <a:pt x="221" y="577"/>
                </a:lnTo>
                <a:lnTo>
                  <a:pt x="258" y="613"/>
                </a:lnTo>
                <a:lnTo>
                  <a:pt x="290" y="640"/>
                </a:lnTo>
                <a:lnTo>
                  <a:pt x="320" y="664"/>
                </a:lnTo>
                <a:lnTo>
                  <a:pt x="348" y="637"/>
                </a:lnTo>
                <a:lnTo>
                  <a:pt x="386" y="607"/>
                </a:lnTo>
                <a:lnTo>
                  <a:pt x="420" y="573"/>
                </a:lnTo>
                <a:lnTo>
                  <a:pt x="449" y="540"/>
                </a:lnTo>
                <a:lnTo>
                  <a:pt x="477" y="505"/>
                </a:lnTo>
                <a:lnTo>
                  <a:pt x="501" y="471"/>
                </a:lnTo>
                <a:lnTo>
                  <a:pt x="527" y="433"/>
                </a:lnTo>
                <a:lnTo>
                  <a:pt x="549" y="393"/>
                </a:lnTo>
                <a:lnTo>
                  <a:pt x="569" y="349"/>
                </a:lnTo>
                <a:lnTo>
                  <a:pt x="584" y="316"/>
                </a:lnTo>
                <a:lnTo>
                  <a:pt x="597" y="280"/>
                </a:lnTo>
                <a:lnTo>
                  <a:pt x="608" y="247"/>
                </a:lnTo>
                <a:lnTo>
                  <a:pt x="618" y="205"/>
                </a:lnTo>
                <a:lnTo>
                  <a:pt x="629" y="157"/>
                </a:lnTo>
                <a:lnTo>
                  <a:pt x="633" y="118"/>
                </a:lnTo>
                <a:lnTo>
                  <a:pt x="636" y="82"/>
                </a:lnTo>
                <a:lnTo>
                  <a:pt x="639" y="67"/>
                </a:lnTo>
                <a:lnTo>
                  <a:pt x="582" y="45"/>
                </a:lnTo>
                <a:lnTo>
                  <a:pt x="521" y="25"/>
                </a:lnTo>
                <a:lnTo>
                  <a:pt x="468" y="13"/>
                </a:lnTo>
                <a:lnTo>
                  <a:pt x="416" y="4"/>
                </a:lnTo>
                <a:lnTo>
                  <a:pt x="360" y="0"/>
                </a:lnTo>
                <a:lnTo>
                  <a:pt x="320" y="0"/>
                </a:lnTo>
                <a:lnTo>
                  <a:pt x="290" y="0"/>
                </a:lnTo>
                <a:lnTo>
                  <a:pt x="249" y="3"/>
                </a:lnTo>
                <a:lnTo>
                  <a:pt x="201" y="9"/>
                </a:lnTo>
                <a:lnTo>
                  <a:pt x="158" y="16"/>
                </a:lnTo>
                <a:lnTo>
                  <a:pt x="104" y="30"/>
                </a:lnTo>
                <a:lnTo>
                  <a:pt x="62" y="42"/>
                </a:lnTo>
                <a:lnTo>
                  <a:pt x="24" y="57"/>
                </a:lnTo>
                <a:lnTo>
                  <a:pt x="0" y="67"/>
                </a:lnTo>
                <a:close/>
              </a:path>
            </a:pathLst>
          </a:custGeom>
          <a:solidFill>
            <a:srgbClr val="800000"/>
          </a:solidFill>
          <a:ln w="12700" cap="flat" cmpd="sng">
            <a:solidFill>
              <a:schemeClr val="bg1"/>
            </a:solidFill>
            <a:prstDash val="solid"/>
            <a:round/>
            <a:headEnd/>
            <a:tailEnd/>
          </a:ln>
          <a:effectLst/>
        </p:spPr>
        <p:txBody>
          <a:bodyPr/>
          <a:lstStyle/>
          <a:p>
            <a:endParaRPr lang="en-US"/>
          </a:p>
        </p:txBody>
      </p:sp>
      <p:sp>
        <p:nvSpPr>
          <p:cNvPr id="501769" name="Text Box 9"/>
          <p:cNvSpPr txBox="1">
            <a:spLocks noChangeArrowheads="1"/>
          </p:cNvSpPr>
          <p:nvPr/>
        </p:nvSpPr>
        <p:spPr bwMode="gray">
          <a:xfrm>
            <a:off x="1731264" y="2318214"/>
            <a:ext cx="1905000" cy="1492716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defTabSz="762000" eaLnBrk="0" hangingPunct="0">
              <a:lnSpc>
                <a:spcPct val="100000"/>
              </a:lnSpc>
              <a:spcBef>
                <a:spcPct val="50000"/>
              </a:spcBef>
            </a:pPr>
            <a:r>
              <a:rPr lang="en-US" sz="1400" b="1" dirty="0" smtClean="0"/>
              <a:t>Management-facing</a:t>
            </a:r>
          </a:p>
          <a:p>
            <a:pPr defTabSz="762000" eaLnBrk="0" hangingPunct="0">
              <a:lnSpc>
                <a:spcPct val="100000"/>
              </a:lnSpc>
              <a:spcBef>
                <a:spcPct val="50000"/>
              </a:spcBef>
            </a:pPr>
            <a:r>
              <a:rPr lang="en-US" sz="1400" b="1" dirty="0" smtClean="0"/>
              <a:t>Employee relations</a:t>
            </a:r>
          </a:p>
          <a:p>
            <a:pPr defTabSz="762000" eaLnBrk="0" hangingPunct="0">
              <a:lnSpc>
                <a:spcPct val="100000"/>
              </a:lnSpc>
              <a:spcBef>
                <a:spcPct val="50000"/>
              </a:spcBef>
            </a:pPr>
            <a:r>
              <a:rPr lang="en-US" sz="1400" b="1" dirty="0" smtClean="0"/>
              <a:t>Talent management</a:t>
            </a:r>
            <a:endParaRPr lang="en-US" sz="1400" b="1" dirty="0"/>
          </a:p>
          <a:p>
            <a:pPr defTabSz="762000" eaLnBrk="0" hangingPunct="0">
              <a:lnSpc>
                <a:spcPct val="100000"/>
              </a:lnSpc>
              <a:spcBef>
                <a:spcPct val="50000"/>
              </a:spcBef>
            </a:pPr>
            <a:r>
              <a:rPr lang="en-US" sz="1400" b="1" dirty="0" smtClean="0"/>
              <a:t>Build skills of managers of people</a:t>
            </a:r>
          </a:p>
        </p:txBody>
      </p:sp>
      <p:sp>
        <p:nvSpPr>
          <p:cNvPr id="501770" name="Text Box 10"/>
          <p:cNvSpPr txBox="1">
            <a:spLocks noChangeArrowheads="1"/>
          </p:cNvSpPr>
          <p:nvPr/>
        </p:nvSpPr>
        <p:spPr bwMode="gray">
          <a:xfrm>
            <a:off x="5267723" y="2323980"/>
            <a:ext cx="2113754" cy="16004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defTabSz="762000" eaLnBrk="0" hangingPunct="0">
              <a:lnSpc>
                <a:spcPct val="100000"/>
              </a:lnSpc>
              <a:spcBef>
                <a:spcPct val="50000"/>
              </a:spcBef>
            </a:pPr>
            <a:r>
              <a:rPr lang="en-US" sz="1400" b="1" dirty="0" smtClean="0"/>
              <a:t>Subject matter experts</a:t>
            </a:r>
          </a:p>
          <a:p>
            <a:pPr defTabSz="762000" eaLnBrk="0" hangingPunct="0">
              <a:lnSpc>
                <a:spcPct val="100000"/>
              </a:lnSpc>
              <a:spcBef>
                <a:spcPct val="50000"/>
              </a:spcBef>
            </a:pPr>
            <a:r>
              <a:rPr lang="en-US" sz="1400" b="1" dirty="0" smtClean="0"/>
              <a:t>Strategies</a:t>
            </a:r>
          </a:p>
          <a:p>
            <a:pPr defTabSz="762000" eaLnBrk="0" hangingPunct="0">
              <a:lnSpc>
                <a:spcPct val="100000"/>
              </a:lnSpc>
              <a:spcBef>
                <a:spcPct val="50000"/>
              </a:spcBef>
            </a:pPr>
            <a:r>
              <a:rPr lang="en-US" sz="1400" b="1" dirty="0" smtClean="0"/>
              <a:t>Programs</a:t>
            </a:r>
          </a:p>
          <a:p>
            <a:pPr defTabSz="762000" eaLnBrk="0" hangingPunct="0">
              <a:lnSpc>
                <a:spcPct val="100000"/>
              </a:lnSpc>
              <a:spcBef>
                <a:spcPct val="50000"/>
              </a:spcBef>
            </a:pPr>
            <a:r>
              <a:rPr lang="en-US" sz="1400" b="1" dirty="0" smtClean="0"/>
              <a:t>Policies</a:t>
            </a:r>
          </a:p>
          <a:p>
            <a:pPr defTabSz="762000" eaLnBrk="0" hangingPunct="0">
              <a:lnSpc>
                <a:spcPct val="100000"/>
              </a:lnSpc>
              <a:spcBef>
                <a:spcPct val="50000"/>
              </a:spcBef>
            </a:pPr>
            <a:r>
              <a:rPr lang="en-US" sz="1400" b="1" dirty="0" smtClean="0"/>
              <a:t>Best Practices</a:t>
            </a:r>
          </a:p>
        </p:txBody>
      </p:sp>
      <p:sp>
        <p:nvSpPr>
          <p:cNvPr id="501771" name="Text Box 11"/>
          <p:cNvSpPr txBox="1">
            <a:spLocks noChangeArrowheads="1"/>
          </p:cNvSpPr>
          <p:nvPr/>
        </p:nvSpPr>
        <p:spPr bwMode="gray">
          <a:xfrm>
            <a:off x="3433970" y="5105400"/>
            <a:ext cx="2395330" cy="95410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defTabSz="762000" eaLnBrk="0" hangingPunct="0">
              <a:lnSpc>
                <a:spcPct val="100000"/>
              </a:lnSpc>
            </a:pPr>
            <a:r>
              <a:rPr lang="en-US" sz="1400" b="1" dirty="0" smtClean="0"/>
              <a:t>Faculty/staff-facing</a:t>
            </a:r>
          </a:p>
          <a:p>
            <a:pPr defTabSz="762000" eaLnBrk="0" hangingPunct="0">
              <a:lnSpc>
                <a:spcPct val="100000"/>
              </a:lnSpc>
            </a:pPr>
            <a:r>
              <a:rPr lang="en-US" sz="1400" b="1" dirty="0" smtClean="0"/>
              <a:t>Customer service</a:t>
            </a:r>
          </a:p>
          <a:p>
            <a:pPr defTabSz="762000" eaLnBrk="0" hangingPunct="0">
              <a:lnSpc>
                <a:spcPct val="100000"/>
              </a:lnSpc>
            </a:pPr>
            <a:r>
              <a:rPr lang="en-US" sz="1400" b="1" dirty="0" smtClean="0"/>
              <a:t>Cost-effective</a:t>
            </a:r>
          </a:p>
          <a:p>
            <a:pPr defTabSz="762000" eaLnBrk="0" hangingPunct="0">
              <a:lnSpc>
                <a:spcPct val="100000"/>
              </a:lnSpc>
            </a:pPr>
            <a:r>
              <a:rPr lang="en-US" sz="1400" b="1" dirty="0" smtClean="0"/>
              <a:t>Technology-enabled admin</a:t>
            </a:r>
          </a:p>
        </p:txBody>
      </p:sp>
      <p:sp>
        <p:nvSpPr>
          <p:cNvPr id="501772" name="Text Box 12"/>
          <p:cNvSpPr txBox="1">
            <a:spLocks noChangeArrowheads="1"/>
          </p:cNvSpPr>
          <p:nvPr/>
        </p:nvSpPr>
        <p:spPr bwMode="gray">
          <a:xfrm>
            <a:off x="3861564" y="3283094"/>
            <a:ext cx="997516" cy="29238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 eaLnBrk="0" hangingPunct="0">
              <a:lnSpc>
                <a:spcPct val="100000"/>
              </a:lnSpc>
            </a:pPr>
            <a:r>
              <a:rPr lang="en-US" sz="1300" b="1" dirty="0" smtClean="0">
                <a:solidFill>
                  <a:schemeClr val="bg1"/>
                </a:solidFill>
              </a:rPr>
              <a:t>Integration</a:t>
            </a:r>
          </a:p>
        </p:txBody>
      </p:sp>
      <p:sp>
        <p:nvSpPr>
          <p:cNvPr id="23" name="Title 1"/>
          <p:cNvSpPr txBox="1">
            <a:spLocks/>
          </p:cNvSpPr>
          <p:nvPr/>
        </p:nvSpPr>
        <p:spPr>
          <a:xfrm>
            <a:off x="536886" y="228600"/>
            <a:ext cx="7772400" cy="914400"/>
          </a:xfrm>
          <a:prstGeom prst="rect">
            <a:avLst/>
          </a:prstGeom>
        </p:spPr>
        <p:txBody>
          <a:bodyPr bIns="91440" anchor="b" anchorCtr="0">
            <a:normAutofit/>
          </a:bodyPr>
          <a:lstStyle>
            <a:lvl1pPr algn="l" rtl="0" eaLnBrk="1" latinLnBrk="0" hangingPunct="1">
              <a:spcBef>
                <a:spcPct val="0"/>
              </a:spcBef>
              <a:buNone/>
              <a:defRPr kumimoji="0" sz="4000" kern="1200">
                <a:solidFill>
                  <a:schemeClr val="tx2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228600"/>
            <a:ext cx="7772400" cy="1018540"/>
          </a:xfrm>
        </p:spPr>
        <p:txBody>
          <a:bodyPr>
            <a:normAutofit/>
          </a:bodyPr>
          <a:lstStyle/>
          <a:p>
            <a:r>
              <a:rPr lang="en-US" dirty="0" smtClean="0"/>
              <a:t>New HR Service Delivery Model</a:t>
            </a:r>
            <a:endParaRPr lang="en-US" dirty="0"/>
          </a:p>
        </p:txBody>
      </p:sp>
      <p:sp>
        <p:nvSpPr>
          <p:cNvPr id="24" name="Slide Number Placeholder 2"/>
          <p:cNvSpPr>
            <a:spLocks noGrp="1"/>
          </p:cNvSpPr>
          <p:nvPr>
            <p:ph type="sldNum" sz="quarter" idx="12"/>
          </p:nvPr>
        </p:nvSpPr>
        <p:spPr>
          <a:xfrm>
            <a:off x="152400" y="6248400"/>
            <a:ext cx="451104" cy="419100"/>
          </a:xfrm>
        </p:spPr>
        <p:txBody>
          <a:bodyPr/>
          <a:lstStyle/>
          <a:p>
            <a:fld id="{2E9535C7-6E69-4B06-86D1-5C319FCA4085}" type="slidenum">
              <a:rPr lang="en-US" smtClean="0"/>
              <a:t>1</a:t>
            </a:fld>
            <a:endParaRPr lang="en-US" dirty="0"/>
          </a:p>
        </p:txBody>
      </p:sp>
      <p:pic>
        <p:nvPicPr>
          <p:cNvPr id="25" name="Picture 2" descr="Boston University Master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0" y="6125406"/>
            <a:ext cx="885825" cy="3983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4572000" y="1786458"/>
            <a:ext cx="2514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Centers of Expertise</a:t>
            </a:r>
            <a:endParaRPr lang="en-US" sz="2000" b="1" dirty="0"/>
          </a:p>
        </p:txBody>
      </p:sp>
      <p:sp>
        <p:nvSpPr>
          <p:cNvPr id="4" name="TextBox 3"/>
          <p:cNvSpPr txBox="1"/>
          <p:nvPr/>
        </p:nvSpPr>
        <p:spPr>
          <a:xfrm>
            <a:off x="3433970" y="4594901"/>
            <a:ext cx="234415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HR Service Center</a:t>
            </a:r>
            <a:endParaRPr lang="en-US" sz="2000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905000" y="1786458"/>
            <a:ext cx="22098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/>
              <a:t>HR Partners</a:t>
            </a:r>
            <a:endParaRPr lang="en-US" sz="2000" b="1" dirty="0"/>
          </a:p>
        </p:txBody>
      </p:sp>
      <p:sp>
        <p:nvSpPr>
          <p:cNvPr id="6" name="TextBox 5"/>
          <p:cNvSpPr txBox="1"/>
          <p:nvPr/>
        </p:nvSpPr>
        <p:spPr>
          <a:xfrm>
            <a:off x="7305160" y="1975044"/>
            <a:ext cx="1759681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 smtClean="0"/>
              <a:t>Compensation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 smtClean="0"/>
              <a:t>Benefits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 smtClean="0"/>
              <a:t>Talent Acquisition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 smtClean="0"/>
              <a:t>HRIS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 smtClean="0"/>
              <a:t>Labor Relations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400" b="1" dirty="0" smtClean="0"/>
              <a:t>OD &amp; Learning</a:t>
            </a:r>
            <a:endParaRPr 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20892400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274638"/>
            <a:ext cx="7772400" cy="868362"/>
          </a:xfrm>
        </p:spPr>
        <p:txBody>
          <a:bodyPr/>
          <a:lstStyle/>
          <a:p>
            <a:r>
              <a:rPr lang="en-US" dirty="0" smtClean="0"/>
              <a:t>Human Resources Service Center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447800"/>
            <a:ext cx="7924800" cy="4267200"/>
          </a:xfrm>
        </p:spPr>
        <p:txBody>
          <a:bodyPr/>
          <a:lstStyle/>
          <a:p>
            <a:r>
              <a:rPr lang="en-US" dirty="0"/>
              <a:t>Tier 1 support for faculty, staff, administrators, and managers</a:t>
            </a:r>
          </a:p>
          <a:p>
            <a:r>
              <a:rPr lang="en-US" dirty="0"/>
              <a:t>Responsible for administrative/operational processes of </a:t>
            </a:r>
            <a:r>
              <a:rPr lang="en-US" dirty="0" smtClean="0"/>
              <a:t>HR</a:t>
            </a:r>
            <a:endParaRPr lang="en-US" dirty="0"/>
          </a:p>
          <a:p>
            <a:r>
              <a:rPr lang="en-US" dirty="0" smtClean="0"/>
              <a:t>Team of 14 experienced HR professionals</a:t>
            </a:r>
          </a:p>
          <a:p>
            <a:r>
              <a:rPr lang="en-US" dirty="0" smtClean="0"/>
              <a:t>Physically located on both campuses</a:t>
            </a:r>
          </a:p>
          <a:p>
            <a:r>
              <a:rPr lang="en-US" dirty="0" smtClean="0"/>
              <a:t>One </a:t>
            </a:r>
            <a:r>
              <a:rPr lang="en-US" i="1" dirty="0" smtClean="0"/>
              <a:t>component </a:t>
            </a:r>
            <a:r>
              <a:rPr lang="en-US" dirty="0" smtClean="0"/>
              <a:t>of the new HR Service Delivery Model</a:t>
            </a:r>
          </a:p>
          <a:p>
            <a:r>
              <a:rPr lang="en-US" dirty="0" smtClean="0"/>
              <a:t>Went live December 1</a:t>
            </a:r>
            <a:r>
              <a:rPr lang="en-US" baseline="30000" dirty="0" smtClean="0"/>
              <a:t>st</a:t>
            </a:r>
            <a:r>
              <a:rPr lang="en-US" dirty="0" smtClean="0"/>
              <a:t>, 2014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pPr>
              <a:defRPr/>
            </a:pPr>
            <a:fld id="{13FFD120-B84C-4681-9041-91957AFDA620}" type="slidenum">
              <a:rPr lang="en-US" altLang="en-US" smtClean="0"/>
              <a:pPr>
                <a:defRPr/>
              </a:pPr>
              <a:t>2</a:t>
            </a:fld>
            <a:endParaRPr lang="en-US" altLang="en-US" dirty="0"/>
          </a:p>
        </p:txBody>
      </p:sp>
    </p:spTree>
    <p:extLst>
      <p:ext uri="{BB962C8B-B14F-4D97-AF65-F5344CB8AC3E}">
        <p14:creationId xmlns:p14="http://schemas.microsoft.com/office/powerpoint/2010/main" val="20540249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76670" y="228599"/>
            <a:ext cx="7772400" cy="941773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dirty="0" smtClean="0"/>
              <a:t>HR Service Center Objectives</a:t>
            </a:r>
            <a:endParaRPr lang="en-US" dirty="0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E9535C7-6E69-4B06-86D1-5C319FCA4085}" type="slidenum">
              <a:rPr lang="en-US" smtClean="0"/>
              <a:t>3</a:t>
            </a:fld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quarter" idx="1"/>
          </p:nvPr>
        </p:nvSpPr>
        <p:spPr>
          <a:xfrm>
            <a:off x="914400" y="1447800"/>
            <a:ext cx="7772400" cy="4800600"/>
          </a:xfrm>
        </p:spPr>
        <p:txBody>
          <a:bodyPr>
            <a:normAutofit fontScale="92500"/>
          </a:bodyPr>
          <a:lstStyle/>
          <a:p>
            <a:r>
              <a:rPr lang="en-US" dirty="0" smtClean="0"/>
              <a:t>Deliver “one-stop shopping” for staff &amp; faculty</a:t>
            </a:r>
          </a:p>
          <a:p>
            <a:r>
              <a:rPr lang="en-US" dirty="0" smtClean="0"/>
              <a:t>Implement case management and service benchmarks</a:t>
            </a:r>
          </a:p>
          <a:p>
            <a:r>
              <a:rPr lang="en-US" dirty="0" smtClean="0"/>
              <a:t>Resolve staff/faculty questions consistently, professionally and in a timely manner</a:t>
            </a:r>
          </a:p>
          <a:p>
            <a:r>
              <a:rPr lang="en-US" dirty="0" smtClean="0"/>
              <a:t>Implement an improved and consistent on-boarding experience</a:t>
            </a:r>
          </a:p>
          <a:p>
            <a:r>
              <a:rPr lang="en-US" dirty="0" smtClean="0"/>
              <a:t>Cross-train HR staff </a:t>
            </a:r>
          </a:p>
          <a:p>
            <a:r>
              <a:rPr lang="en-US" dirty="0" smtClean="0"/>
              <a:t>Measure and monitor performance</a:t>
            </a:r>
          </a:p>
          <a:p>
            <a:r>
              <a:rPr lang="en-US" dirty="0" smtClean="0"/>
              <a:t>Track trends</a:t>
            </a:r>
          </a:p>
          <a:p>
            <a:r>
              <a:rPr lang="en-US" dirty="0" smtClean="0"/>
              <a:t>Deliver uniform leave management</a:t>
            </a:r>
          </a:p>
          <a:p>
            <a:r>
              <a:rPr lang="en-US" dirty="0" smtClean="0"/>
              <a:t>Comply with FMLA and other leave regulations</a:t>
            </a:r>
          </a:p>
          <a:p>
            <a:r>
              <a:rPr lang="en-US" dirty="0" smtClean="0"/>
              <a:t>Outsource processes where appropriate</a:t>
            </a:r>
            <a:endParaRPr lang="en-US" dirty="0"/>
          </a:p>
        </p:txBody>
      </p:sp>
      <p:pic>
        <p:nvPicPr>
          <p:cNvPr id="5" name="Picture 2" descr="Boston University Master Logo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91000" y="6240385"/>
            <a:ext cx="885825" cy="3983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14352865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quity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Equity</Template>
  <TotalTime>25626</TotalTime>
  <Words>160</Words>
  <Application>Microsoft Office PowerPoint</Application>
  <PresentationFormat>On-screen Show (4:3)</PresentationFormat>
  <Paragraphs>49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</vt:i4>
      </vt:variant>
    </vt:vector>
  </HeadingPairs>
  <TitlesOfParts>
    <vt:vector size="10" baseType="lpstr">
      <vt:lpstr>Arial</vt:lpstr>
      <vt:lpstr>Calibri</vt:lpstr>
      <vt:lpstr>Franklin Gothic Book</vt:lpstr>
      <vt:lpstr>Perpetua</vt:lpstr>
      <vt:lpstr>Wingdings 2</vt:lpstr>
      <vt:lpstr>Equity</vt:lpstr>
      <vt:lpstr>Custom Design</vt:lpstr>
      <vt:lpstr>New HR Service Delivery Model</vt:lpstr>
      <vt:lpstr>Human Resources Service Center</vt:lpstr>
      <vt:lpstr> HR Service Center Objectives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HR Organizational Readiness Project</dc:title>
  <dc:creator>O'Hara, Michael K</dc:creator>
  <cp:lastModifiedBy>Keane, Majella M</cp:lastModifiedBy>
  <cp:revision>869</cp:revision>
  <cp:lastPrinted>2014-09-02T19:57:28Z</cp:lastPrinted>
  <dcterms:created xsi:type="dcterms:W3CDTF">2012-02-14T15:29:35Z</dcterms:created>
  <dcterms:modified xsi:type="dcterms:W3CDTF">2016-03-04T20:07:41Z</dcterms:modified>
</cp:coreProperties>
</file>