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6"/>
  </p:notesMasterIdLst>
  <p:sldIdLst>
    <p:sldId id="296" r:id="rId3"/>
    <p:sldId id="294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038C0-61C6-43DF-9B7A-A80A44DD7F7B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480E-0C1D-40DC-A18B-DB7854FB5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5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0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0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07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26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10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29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7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77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706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418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3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50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66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8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8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3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8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3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3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F81A-27BD-4CCB-8F9F-9D66333854A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C3E0D-0176-441F-AC90-6D05744EF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6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AD4-BE43-43E8-B8FF-9F5C7FA4A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310C-150F-44C2-BEC9-F8B0C02B1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5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792141"/>
            <a:ext cx="1609725" cy="56220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latin typeface="Calisto MT" panose="02040603050505030304" pitchFamily="18" charset="0"/>
                <a:cs typeface="Arial" pitchFamily="34" charset="0"/>
              </a:rPr>
              <a:t>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728815"/>
            <a:ext cx="6248400" cy="34290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prstClr val="black"/>
                </a:solidFill>
                <a:latin typeface="Calisto MT" panose="02040603050505030304" pitchFamily="18" charset="0"/>
                <a:ea typeface="+mj-ea"/>
                <a:cs typeface="Arial" pitchFamily="34" charset="0"/>
              </a:rPr>
              <a:t>Confidential</a:t>
            </a:r>
            <a:r>
              <a:rPr lang="en-US" sz="2000" dirty="0">
                <a:solidFill>
                  <a:prstClr val="black"/>
                </a:solidFill>
                <a:latin typeface="Calisto MT" panose="02040603050505030304" pitchFamily="18" charset="0"/>
                <a:ea typeface="+mj-ea"/>
                <a:cs typeface="Arial" pitchFamily="34" charset="0"/>
              </a:rPr>
              <a:t> consultation, counseling and referrals for work-related or personal concerns</a:t>
            </a:r>
          </a:p>
          <a:p>
            <a:pPr algn="l"/>
            <a:endParaRPr lang="en-US" sz="2000" dirty="0">
              <a:solidFill>
                <a:prstClr val="black"/>
              </a:solidFill>
              <a:latin typeface="Calisto MT" panose="02040603050505030304" pitchFamily="18" charset="0"/>
              <a:ea typeface="+mj-ea"/>
              <a:cs typeface="Arial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ea typeface="+mj-ea"/>
                <a:cs typeface="Arial" pitchFamily="34" charset="0"/>
              </a:rPr>
              <a:t>Provided by licensed behavioral health providers</a:t>
            </a:r>
          </a:p>
          <a:p>
            <a:pPr algn="l"/>
            <a:endParaRPr lang="en-US" sz="2000" dirty="0">
              <a:solidFill>
                <a:prstClr val="black"/>
              </a:solidFill>
              <a:latin typeface="Calisto MT" panose="02040603050505030304" pitchFamily="18" charset="0"/>
              <a:ea typeface="+mj-ea"/>
              <a:cs typeface="Arial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ea typeface="+mj-ea"/>
                <a:cs typeface="Arial" pitchFamily="34" charset="0"/>
              </a:rPr>
              <a:t>Available at no cost to Boston University faculty and staff and their families</a:t>
            </a:r>
            <a:br>
              <a:rPr lang="en-US" sz="1600" dirty="0">
                <a:solidFill>
                  <a:prstClr val="black"/>
                </a:solidFill>
                <a:ea typeface="+mj-ea"/>
                <a:cs typeface="Arial" pitchFamily="34" charset="0"/>
              </a:rPr>
            </a:b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" y="374466"/>
            <a:ext cx="4267199" cy="39406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09601" y="6248400"/>
            <a:ext cx="8001000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en-US" b="1" dirty="0">
                <a:solidFill>
                  <a:prstClr val="white"/>
                </a:solidFill>
              </a:rPr>
              <a:t>    </a:t>
            </a:r>
            <a:r>
              <a:rPr lang="en-US" b="1" u="sng" dirty="0">
                <a:solidFill>
                  <a:prstClr val="white"/>
                </a:solidFill>
              </a:rPr>
              <a:t>www.bu.edu/fsao</a:t>
            </a:r>
            <a:r>
              <a:rPr lang="en-US" b="1" dirty="0">
                <a:solidFill>
                  <a:prstClr val="white"/>
                </a:solidFill>
              </a:rPr>
              <a:t>                                                       617-353-5381      617-638-5381   </a:t>
            </a:r>
            <a:endParaRPr lang="en-US" sz="2000" b="1" dirty="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0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" y="374466"/>
            <a:ext cx="4267199" cy="39406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09601" y="6248400"/>
            <a:ext cx="8001000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en-US" b="1" dirty="0">
                <a:solidFill>
                  <a:schemeClr val="bg1"/>
                </a:solidFill>
              </a:rPr>
              <a:t>    </a:t>
            </a:r>
            <a:r>
              <a:rPr lang="en-US" b="1" u="sng" dirty="0">
                <a:solidFill>
                  <a:schemeClr val="bg1"/>
                </a:solidFill>
              </a:rPr>
              <a:t>www.bu.edu/fsao</a:t>
            </a:r>
            <a:r>
              <a:rPr lang="en-US" b="1" dirty="0">
                <a:solidFill>
                  <a:schemeClr val="bg1"/>
                </a:solidFill>
              </a:rPr>
              <a:t>                                                       617-353-5381      617-638-5381   </a:t>
            </a:r>
            <a:endParaRPr lang="en-US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514" y="1453366"/>
            <a:ext cx="3478491" cy="662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3">
              <a:lnSpc>
                <a:spcPct val="150000"/>
              </a:lnSpc>
            </a:pPr>
            <a:r>
              <a:rPr lang="en-US" sz="2800" b="1" dirty="0">
                <a:solidFill>
                  <a:prstClr val="black"/>
                </a:solidFill>
                <a:latin typeface="Calisto MT" panose="02040603050505030304" pitchFamily="18" charset="0"/>
              </a:rPr>
              <a:t>Common Concerns</a:t>
            </a:r>
            <a:endParaRPr lang="en-US" b="1" dirty="0">
              <a:solidFill>
                <a:prstClr val="black"/>
              </a:solidFill>
              <a:latin typeface="Calisto MT" panose="02040603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1" y="3143995"/>
            <a:ext cx="36937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Stress/Anxiety/Worry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Depression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Relationship 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Loss/Grief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Addictions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Parenting/Eldercare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Trauma/Harassment/Abuse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Wellbeing/Self-care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2019" y="3143995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Critical Incidents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Workplace Conflict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Supervisor/Supervisee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Managing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Balancing Conflicting Demands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Burnout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Performance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</a:rPr>
              <a:t>Retirement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731" y="2545900"/>
            <a:ext cx="247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sto MT" panose="02040603050505030304" pitchFamily="18" charset="0"/>
              </a:rPr>
              <a:t>Personal</a:t>
            </a:r>
            <a:r>
              <a:rPr lang="en-US" dirty="0">
                <a:latin typeface="Calisto MT" panose="02040603050505030304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2019" y="2545900"/>
            <a:ext cx="2554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sto MT" panose="02040603050505030304" pitchFamily="18" charset="0"/>
              </a:rPr>
              <a:t>Work Related:</a:t>
            </a:r>
          </a:p>
        </p:txBody>
      </p:sp>
    </p:spTree>
    <p:extLst>
      <p:ext uri="{BB962C8B-B14F-4D97-AF65-F5344CB8AC3E}">
        <p14:creationId xmlns:p14="http://schemas.microsoft.com/office/powerpoint/2010/main" val="232439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72200" y="-15238"/>
            <a:ext cx="2971800" cy="687323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715000"/>
            <a:ext cx="1985259" cy="89056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5669280" cy="52217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325386" y="34885"/>
            <a:ext cx="269669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prstClr val="white"/>
              </a:solidFill>
            </a:endParaRPr>
          </a:p>
          <a:p>
            <a:endParaRPr lang="en-US" sz="1000" b="1" u="sng" dirty="0">
              <a:solidFill>
                <a:prstClr val="white"/>
              </a:solidFill>
            </a:endParaRPr>
          </a:p>
          <a:p>
            <a:endParaRPr lang="en-US" sz="1000" b="1" u="sng" dirty="0">
              <a:solidFill>
                <a:prstClr val="white"/>
              </a:solidFill>
            </a:endParaRPr>
          </a:p>
          <a:p>
            <a:pPr lvl="0"/>
            <a:r>
              <a:rPr lang="en-US" sz="2000" b="1" dirty="0">
                <a:solidFill>
                  <a:prstClr val="white"/>
                </a:solidFill>
                <a:latin typeface="Calisto MT" panose="02040603050505030304" pitchFamily="18" charset="0"/>
              </a:rPr>
              <a:t>Medical Campus</a:t>
            </a:r>
            <a:br>
              <a:rPr lang="en-US" dirty="0">
                <a:solidFill>
                  <a:prstClr val="white"/>
                </a:solidFill>
                <a:latin typeface="Calisto MT" panose="02040603050505030304" pitchFamily="18" charset="0"/>
              </a:rPr>
            </a:br>
            <a:r>
              <a:rPr lang="en-US" dirty="0">
                <a:solidFill>
                  <a:prstClr val="white"/>
                </a:solidFill>
                <a:latin typeface="Calisto MT" panose="02040603050505030304" pitchFamily="18" charset="0"/>
              </a:rPr>
              <a:t>Solomon Carter Fuller </a:t>
            </a:r>
          </a:p>
          <a:p>
            <a:pPr lvl="0"/>
            <a:r>
              <a:rPr lang="en-US" dirty="0">
                <a:solidFill>
                  <a:prstClr val="white"/>
                </a:solidFill>
                <a:latin typeface="Calisto MT" panose="02040603050505030304" pitchFamily="18" charset="0"/>
              </a:rPr>
              <a:t>85 E. Newton Street</a:t>
            </a:r>
          </a:p>
          <a:p>
            <a:pPr lvl="0"/>
            <a:r>
              <a:rPr lang="en-US" dirty="0">
                <a:solidFill>
                  <a:prstClr val="white"/>
                </a:solidFill>
                <a:latin typeface="Calisto MT" panose="02040603050505030304" pitchFamily="18" charset="0"/>
              </a:rPr>
              <a:t>M-818</a:t>
            </a:r>
          </a:p>
          <a:p>
            <a:pPr lvl="0"/>
            <a:endParaRPr lang="en-US" dirty="0">
              <a:solidFill>
                <a:prstClr val="white"/>
              </a:solidFill>
            </a:endParaRPr>
          </a:p>
          <a:p>
            <a:pPr lvl="0"/>
            <a:endParaRPr lang="en-US" dirty="0">
              <a:solidFill>
                <a:prstClr val="white"/>
              </a:solidFill>
            </a:endParaRPr>
          </a:p>
          <a:p>
            <a:r>
              <a:rPr lang="en-US" sz="2000" b="1" dirty="0">
                <a:solidFill>
                  <a:prstClr val="white"/>
                </a:solidFill>
                <a:latin typeface="Calisto MT" panose="02040603050505030304" pitchFamily="18" charset="0"/>
              </a:rPr>
              <a:t>Charles River Campus</a:t>
            </a:r>
            <a:br>
              <a:rPr lang="en-US" sz="2000" dirty="0">
                <a:solidFill>
                  <a:prstClr val="white"/>
                </a:solidFill>
                <a:latin typeface="Calisto MT" panose="02040603050505030304" pitchFamily="18" charset="0"/>
              </a:rPr>
            </a:br>
            <a:r>
              <a:rPr lang="en-US" dirty="0">
                <a:solidFill>
                  <a:prstClr val="white"/>
                </a:solidFill>
                <a:latin typeface="Calisto MT" panose="02040603050505030304" pitchFamily="18" charset="0"/>
              </a:rPr>
              <a:t>270 Bay State Road </a:t>
            </a:r>
          </a:p>
          <a:p>
            <a:r>
              <a:rPr lang="en-US" dirty="0">
                <a:solidFill>
                  <a:prstClr val="white"/>
                </a:solidFill>
                <a:latin typeface="Calisto MT" panose="02040603050505030304" pitchFamily="18" charset="0"/>
              </a:rPr>
              <a:t>B-30</a:t>
            </a:r>
          </a:p>
          <a:p>
            <a:endParaRPr lang="en-US" sz="2000" b="1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white"/>
                </a:solidFill>
              </a:rPr>
              <a:t> </a:t>
            </a:r>
          </a:p>
          <a:p>
            <a:r>
              <a:rPr lang="en-US" b="1" dirty="0">
                <a:solidFill>
                  <a:prstClr val="white"/>
                </a:solidFill>
                <a:latin typeface="Calisto MT" panose="02040603050505030304" pitchFamily="18" charset="0"/>
              </a:rPr>
              <a:t>(617) 638-5381</a:t>
            </a:r>
          </a:p>
          <a:p>
            <a:pPr lvl="0"/>
            <a:r>
              <a:rPr lang="en-US" b="1" dirty="0">
                <a:solidFill>
                  <a:prstClr val="white"/>
                </a:solidFill>
                <a:latin typeface="Calisto MT" panose="02040603050505030304" pitchFamily="18" charset="0"/>
              </a:rPr>
              <a:t>(617) 353-5381</a:t>
            </a:r>
          </a:p>
          <a:p>
            <a:pPr lvl="0"/>
            <a:endParaRPr lang="en-US" b="1" dirty="0">
              <a:solidFill>
                <a:prstClr val="white"/>
              </a:solidFill>
              <a:latin typeface="Calisto MT" panose="02040603050505030304" pitchFamily="18" charset="0"/>
            </a:endParaRPr>
          </a:p>
          <a:p>
            <a:r>
              <a:rPr lang="en-US" b="1" u="sng" dirty="0">
                <a:solidFill>
                  <a:prstClr val="white"/>
                </a:solidFill>
                <a:latin typeface="Calisto MT" panose="02040603050505030304" pitchFamily="18" charset="0"/>
              </a:rPr>
              <a:t>www.bu.edu/fsao</a:t>
            </a:r>
          </a:p>
          <a:p>
            <a:endParaRPr lang="en-US" b="1" dirty="0">
              <a:solidFill>
                <a:prstClr val="white"/>
              </a:solidFill>
              <a:latin typeface="Calisto MT" panose="02040603050505030304" pitchFamily="18" charset="0"/>
            </a:endParaRPr>
          </a:p>
          <a:p>
            <a:endParaRPr lang="en-US" b="1" u="sng" dirty="0">
              <a:solidFill>
                <a:prstClr val="white"/>
              </a:solidFill>
            </a:endParaRPr>
          </a:p>
          <a:p>
            <a:endParaRPr lang="en-US" b="1" u="sng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2696" y="2712541"/>
            <a:ext cx="5195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sto MT" panose="02040603050505030304" pitchFamily="18" charset="0"/>
              <a:cs typeface="Arial" pitchFamily="34" charset="0"/>
            </a:endParaRPr>
          </a:p>
          <a:p>
            <a:endParaRPr lang="en-US" dirty="0">
              <a:solidFill>
                <a:prstClr val="black"/>
              </a:solidFill>
              <a:latin typeface="Calisto MT" panose="02040603050505030304" pitchFamily="18" charset="0"/>
              <a:cs typeface="Arial" pitchFamily="34" charset="0"/>
            </a:endParaRPr>
          </a:p>
          <a:p>
            <a:endParaRPr lang="en-US" dirty="0">
              <a:solidFill>
                <a:prstClr val="black"/>
              </a:solidFill>
              <a:latin typeface="Calisto MT" panose="02040603050505030304" pitchFamily="18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0776" y="1961592"/>
            <a:ext cx="4572000" cy="428886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spcAft>
                <a:spcPts val="300"/>
              </a:spcAft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FSAO offers a number of trainings throughout the </a:t>
            </a:r>
            <a:r>
              <a:rPr lang="en-US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year including </a:t>
            </a: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customized presentations for schools and departments. </a:t>
            </a:r>
          </a:p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Past presentations include: </a:t>
            </a:r>
          </a:p>
          <a:p>
            <a:pPr marL="571500" lvl="0" indent="-285750">
              <a:spcBef>
                <a:spcPct val="20000"/>
              </a:spcBef>
              <a:buSzPct val="150000"/>
              <a:buFont typeface="Arial" pitchFamily="34" charset="0"/>
              <a:buChar char="•"/>
            </a:pPr>
            <a:endParaRPr lang="en-US" sz="1700" i="1" dirty="0">
              <a:solidFill>
                <a:prstClr val="black"/>
              </a:solidFill>
              <a:latin typeface="Calisto MT" panose="02040603050505030304" pitchFamily="18" charset="0"/>
              <a:cs typeface="Calibri" pitchFamily="34" charset="0"/>
            </a:endParaRPr>
          </a:p>
          <a:p>
            <a:pPr marL="1097280" lvl="0" indent="-285750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Cultivating Resilience</a:t>
            </a:r>
          </a:p>
          <a:p>
            <a:pPr marL="1097280" lvl="0" indent="-285750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Stress Management</a:t>
            </a:r>
          </a:p>
          <a:p>
            <a:pPr marL="1097280" lvl="0" indent="-285750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Mindfulness in the Workplace</a:t>
            </a:r>
          </a:p>
          <a:p>
            <a:pPr marL="1097280" lvl="0" indent="-285750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Interpersonal Violence</a:t>
            </a:r>
          </a:p>
          <a:p>
            <a:pPr marL="1097280" lvl="0" indent="-285750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Caring for Elder and Disabled People</a:t>
            </a:r>
          </a:p>
          <a:p>
            <a:pPr marL="1097280" lvl="0" indent="-285750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Expectant Parents Program</a:t>
            </a:r>
          </a:p>
          <a:p>
            <a:pPr marL="1097280" lvl="0" indent="-285750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sto MT" panose="02040603050505030304" pitchFamily="18" charset="0"/>
                <a:cs typeface="Calibri" pitchFamily="34" charset="0"/>
              </a:rPr>
              <a:t>Addictions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0776" y="1324508"/>
            <a:ext cx="1689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alisto MT" panose="02040603050505030304" pitchFamily="18" charset="0"/>
                <a:ea typeface="+mj-ea"/>
                <a:cs typeface="+mj-cs"/>
              </a:rPr>
              <a:t>Trainings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6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114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Calisto MT</vt:lpstr>
      <vt:lpstr>Office Theme</vt:lpstr>
      <vt:lpstr>2_Office Theme</vt:lpstr>
      <vt:lpstr>Services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Brouhard, Karen</dc:creator>
  <cp:lastModifiedBy>John Eckelman</cp:lastModifiedBy>
  <cp:revision>20</cp:revision>
  <dcterms:created xsi:type="dcterms:W3CDTF">2015-10-01T21:27:50Z</dcterms:created>
  <dcterms:modified xsi:type="dcterms:W3CDTF">2016-03-04T20:15:06Z</dcterms:modified>
</cp:coreProperties>
</file>