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12" r:id="rId3"/>
    <p:sldId id="257" r:id="rId4"/>
    <p:sldId id="260" r:id="rId5"/>
    <p:sldId id="258" r:id="rId6"/>
    <p:sldId id="262" r:id="rId7"/>
    <p:sldId id="259" r:id="rId8"/>
    <p:sldId id="267" r:id="rId9"/>
    <p:sldId id="266" r:id="rId10"/>
    <p:sldId id="261"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313" r:id="rId36"/>
    <p:sldId id="277" r:id="rId37"/>
    <p:sldId id="264" r:id="rId38"/>
    <p:sldId id="265" r:id="rId39"/>
    <p:sldId id="293" r:id="rId40"/>
    <p:sldId id="294" r:id="rId41"/>
    <p:sldId id="296" r:id="rId42"/>
    <p:sldId id="295"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298"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
            </a:r>
            <a:r>
              <a:rPr lang="en-US" dirty="0" smtClean="0"/>
              <a:t> </a:t>
            </a:r>
            <a:r>
              <a:rPr lang="en-US" dirty="0"/>
              <a:t>Studies Using Propensity</a:t>
            </a:r>
            <a:r>
              <a:rPr lang="en-US" baseline="0" dirty="0"/>
              <a:t> Scores</a:t>
            </a:r>
            <a:endParaRPr lang="en-US" dirty="0"/>
          </a:p>
        </c:rich>
      </c:tx>
      <c:layout/>
      <c:overlay val="0"/>
    </c:title>
    <c:autoTitleDeleted val="0"/>
    <c:plotArea>
      <c:layout/>
      <c:barChart>
        <c:barDir val="col"/>
        <c:grouping val="clustered"/>
        <c:varyColors val="0"/>
        <c:ser>
          <c:idx val="1"/>
          <c:order val="0"/>
          <c:tx>
            <c:strRef>
              <c:f>[pubmed]pubmed!$B$1</c:f>
              <c:strCache>
                <c:ptCount val="1"/>
                <c:pt idx="0">
                  <c:v>N</c:v>
                </c:pt>
              </c:strCache>
            </c:strRef>
          </c:tx>
          <c:invertIfNegative val="0"/>
          <c:cat>
            <c:numRef>
              <c:f>[pubmed]pubmed!$A$2:$A$26</c:f>
              <c:numCache>
                <c:formatCode>General</c:formatCode>
                <c:ptCount val="25"/>
                <c:pt idx="0">
                  <c:v>1987</c:v>
                </c:pt>
                <c:pt idx="1">
                  <c:v>1988</c:v>
                </c:pt>
                <c:pt idx="2">
                  <c:v>1989</c:v>
                </c:pt>
                <c:pt idx="3">
                  <c:v>1992</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[pubmed]pubmed!$B$2:$B$26</c:f>
              <c:numCache>
                <c:formatCode>General</c:formatCode>
                <c:ptCount val="25"/>
                <c:pt idx="0">
                  <c:v>1</c:v>
                </c:pt>
                <c:pt idx="1">
                  <c:v>1</c:v>
                </c:pt>
                <c:pt idx="2">
                  <c:v>1</c:v>
                </c:pt>
                <c:pt idx="3">
                  <c:v>2</c:v>
                </c:pt>
                <c:pt idx="4">
                  <c:v>3</c:v>
                </c:pt>
                <c:pt idx="5">
                  <c:v>2</c:v>
                </c:pt>
                <c:pt idx="6">
                  <c:v>2</c:v>
                </c:pt>
                <c:pt idx="7">
                  <c:v>7</c:v>
                </c:pt>
                <c:pt idx="8">
                  <c:v>5</c:v>
                </c:pt>
                <c:pt idx="9">
                  <c:v>14</c:v>
                </c:pt>
                <c:pt idx="10">
                  <c:v>24</c:v>
                </c:pt>
                <c:pt idx="11">
                  <c:v>31</c:v>
                </c:pt>
                <c:pt idx="12">
                  <c:v>50</c:v>
                </c:pt>
                <c:pt idx="13">
                  <c:v>72</c:v>
                </c:pt>
                <c:pt idx="14">
                  <c:v>123</c:v>
                </c:pt>
                <c:pt idx="15">
                  <c:v>144</c:v>
                </c:pt>
                <c:pt idx="16">
                  <c:v>201</c:v>
                </c:pt>
                <c:pt idx="17">
                  <c:v>300</c:v>
                </c:pt>
                <c:pt idx="18">
                  <c:v>340</c:v>
                </c:pt>
                <c:pt idx="19">
                  <c:v>504</c:v>
                </c:pt>
                <c:pt idx="20">
                  <c:v>599</c:v>
                </c:pt>
                <c:pt idx="21">
                  <c:v>846</c:v>
                </c:pt>
                <c:pt idx="22">
                  <c:v>1060</c:v>
                </c:pt>
                <c:pt idx="23">
                  <c:v>1413</c:v>
                </c:pt>
                <c:pt idx="24">
                  <c:v>2002</c:v>
                </c:pt>
              </c:numCache>
            </c:numRef>
          </c:val>
        </c:ser>
        <c:dLbls>
          <c:showLegendKey val="0"/>
          <c:showVal val="0"/>
          <c:showCatName val="0"/>
          <c:showSerName val="0"/>
          <c:showPercent val="0"/>
          <c:showBubbleSize val="0"/>
        </c:dLbls>
        <c:gapWidth val="150"/>
        <c:axId val="233345568"/>
        <c:axId val="233345960"/>
      </c:barChart>
      <c:catAx>
        <c:axId val="233345568"/>
        <c:scaling>
          <c:orientation val="minMax"/>
        </c:scaling>
        <c:delete val="0"/>
        <c:axPos val="b"/>
        <c:numFmt formatCode="General" sourceLinked="1"/>
        <c:majorTickMark val="out"/>
        <c:minorTickMark val="none"/>
        <c:tickLblPos val="nextTo"/>
        <c:txPr>
          <a:bodyPr/>
          <a:lstStyle/>
          <a:p>
            <a:pPr>
              <a:defRPr sz="1400"/>
            </a:pPr>
            <a:endParaRPr lang="en-US"/>
          </a:p>
        </c:txPr>
        <c:crossAx val="233345960"/>
        <c:crosses val="autoZero"/>
        <c:auto val="1"/>
        <c:lblAlgn val="ctr"/>
        <c:lblOffset val="100"/>
        <c:noMultiLvlLbl val="0"/>
      </c:catAx>
      <c:valAx>
        <c:axId val="233345960"/>
        <c:scaling>
          <c:orientation val="minMax"/>
        </c:scaling>
        <c:delete val="0"/>
        <c:axPos val="l"/>
        <c:majorGridlines/>
        <c:numFmt formatCode="General" sourceLinked="1"/>
        <c:majorTickMark val="out"/>
        <c:minorTickMark val="none"/>
        <c:tickLblPos val="nextTo"/>
        <c:crossAx val="2333455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Meta-analysis</a:t>
            </a:r>
          </a:p>
          <a:p>
            <a:pPr>
              <a:defRPr/>
            </a:pPr>
            <a:r>
              <a:rPr lang="en-US" dirty="0" smtClean="0"/>
              <a:t>% Increase in Implementation</a:t>
            </a:r>
            <a:endParaRPr lang="en-US" dirty="0"/>
          </a:p>
        </c:rich>
      </c:tx>
      <c:layout>
        <c:manualLayout>
          <c:xMode val="edge"/>
          <c:yMode val="edge"/>
          <c:x val="0.273462223472066"/>
          <c:y val="3.4256871760406898E-2"/>
        </c:manualLayout>
      </c:layout>
      <c:overlay val="0"/>
    </c:title>
    <c:autoTitleDeleted val="0"/>
    <c:plotArea>
      <c:layout/>
      <c:barChart>
        <c:barDir val="col"/>
        <c:grouping val="clustered"/>
        <c:varyColors val="0"/>
        <c:ser>
          <c:idx val="1"/>
          <c:order val="0"/>
          <c:tx>
            <c:strRef>
              <c:f>Sheet1!$B$1</c:f>
              <c:strCache>
                <c:ptCount val="1"/>
                <c:pt idx="0">
                  <c:v>Improvement</c:v>
                </c:pt>
              </c:strCache>
            </c:strRef>
          </c:tx>
          <c:invertIfNegative val="0"/>
          <c:cat>
            <c:strRef>
              <c:f>Sheet1!$A$2:$A$7</c:f>
              <c:strCache>
                <c:ptCount val="6"/>
                <c:pt idx="0">
                  <c:v>Printed materials</c:v>
                </c:pt>
                <c:pt idx="1">
                  <c:v>Educational meetings</c:v>
                </c:pt>
                <c:pt idx="2">
                  <c:v>Educational outreach</c:v>
                </c:pt>
                <c:pt idx="3">
                  <c:v>Local opinion Leaders</c:v>
                </c:pt>
                <c:pt idx="4">
                  <c:v>Audit and Feedback</c:v>
                </c:pt>
                <c:pt idx="5">
                  <c:v>Computer reminders</c:v>
                </c:pt>
              </c:strCache>
            </c:strRef>
          </c:cat>
          <c:val>
            <c:numRef>
              <c:f>Sheet1!$B$2:$B$7</c:f>
              <c:numCache>
                <c:formatCode>General</c:formatCode>
                <c:ptCount val="6"/>
                <c:pt idx="0">
                  <c:v>4.8</c:v>
                </c:pt>
                <c:pt idx="1">
                  <c:v>12</c:v>
                </c:pt>
                <c:pt idx="2" formatCode="0">
                  <c:v>5</c:v>
                </c:pt>
                <c:pt idx="3">
                  <c:v>12</c:v>
                </c:pt>
                <c:pt idx="4">
                  <c:v>5</c:v>
                </c:pt>
                <c:pt idx="5">
                  <c:v>4</c:v>
                </c:pt>
              </c:numCache>
            </c:numRef>
          </c:val>
        </c:ser>
        <c:dLbls>
          <c:showLegendKey val="0"/>
          <c:showVal val="0"/>
          <c:showCatName val="0"/>
          <c:showSerName val="0"/>
          <c:showPercent val="0"/>
          <c:showBubbleSize val="0"/>
        </c:dLbls>
        <c:gapWidth val="150"/>
        <c:axId val="235676856"/>
        <c:axId val="235676464"/>
      </c:barChart>
      <c:catAx>
        <c:axId val="235676856"/>
        <c:scaling>
          <c:orientation val="minMax"/>
        </c:scaling>
        <c:delete val="0"/>
        <c:axPos val="b"/>
        <c:numFmt formatCode="General" sourceLinked="1"/>
        <c:majorTickMark val="out"/>
        <c:minorTickMark val="none"/>
        <c:tickLblPos val="nextTo"/>
        <c:txPr>
          <a:bodyPr/>
          <a:lstStyle/>
          <a:p>
            <a:pPr>
              <a:defRPr sz="1400"/>
            </a:pPr>
            <a:endParaRPr lang="en-US"/>
          </a:p>
        </c:txPr>
        <c:crossAx val="235676464"/>
        <c:crosses val="autoZero"/>
        <c:auto val="1"/>
        <c:lblAlgn val="ctr"/>
        <c:lblOffset val="100"/>
        <c:noMultiLvlLbl val="0"/>
      </c:catAx>
      <c:valAx>
        <c:axId val="235676464"/>
        <c:scaling>
          <c:orientation val="minMax"/>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23567685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6646B-43B1-46A3-9C91-97C7C1AFE9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6853FAC-7DD9-480F-A873-BBB68A109CA3}">
      <dgm:prSet phldrT="[Text]"/>
      <dgm:spPr>
        <a:solidFill>
          <a:schemeClr val="accent2"/>
        </a:solidFill>
      </dgm:spPr>
      <dgm:t>
        <a:bodyPr/>
        <a:lstStyle/>
        <a:p>
          <a:r>
            <a:rPr lang="en-US" dirty="0" smtClean="0"/>
            <a:t>Efficacy</a:t>
          </a:r>
          <a:endParaRPr lang="en-US" dirty="0"/>
        </a:p>
      </dgm:t>
    </dgm:pt>
    <dgm:pt modelId="{C257AF8A-AAB0-41A1-8873-830E40BAD11D}" type="parTrans" cxnId="{13581BBE-BDA4-465F-9BD0-4984A17C90F8}">
      <dgm:prSet/>
      <dgm:spPr/>
      <dgm:t>
        <a:bodyPr/>
        <a:lstStyle/>
        <a:p>
          <a:endParaRPr lang="en-US"/>
        </a:p>
      </dgm:t>
    </dgm:pt>
    <dgm:pt modelId="{0D304692-D354-4D50-9081-6ED420D34D51}" type="sibTrans" cxnId="{13581BBE-BDA4-465F-9BD0-4984A17C90F8}">
      <dgm:prSet/>
      <dgm:spPr/>
      <dgm:t>
        <a:bodyPr/>
        <a:lstStyle/>
        <a:p>
          <a:endParaRPr lang="en-US"/>
        </a:p>
      </dgm:t>
    </dgm:pt>
    <dgm:pt modelId="{B834AB20-1E54-4294-BDF7-A3930A6D81CB}" type="pres">
      <dgm:prSet presAssocID="{4AA6646B-43B1-46A3-9C91-97C7C1AFE945}" presName="CompostProcess" presStyleCnt="0">
        <dgm:presLayoutVars>
          <dgm:dir/>
          <dgm:resizeHandles val="exact"/>
        </dgm:presLayoutVars>
      </dgm:prSet>
      <dgm:spPr/>
      <dgm:t>
        <a:bodyPr/>
        <a:lstStyle/>
        <a:p>
          <a:endParaRPr lang="en-US"/>
        </a:p>
      </dgm:t>
    </dgm:pt>
    <dgm:pt modelId="{B5016E08-5D9D-419E-B2A3-252146DD221F}" type="pres">
      <dgm:prSet presAssocID="{4AA6646B-43B1-46A3-9C91-97C7C1AFE945}" presName="arrow" presStyleLbl="bgShp" presStyleIdx="0" presStyleCnt="1" custScaleX="113072" custLinFactNeighborX="-1256" custLinFactNeighborY="1007"/>
      <dgm:spPr/>
    </dgm:pt>
    <dgm:pt modelId="{7CA70D13-90A4-45E4-8433-4C4B13BD7F3C}" type="pres">
      <dgm:prSet presAssocID="{4AA6646B-43B1-46A3-9C91-97C7C1AFE945}" presName="linearProcess" presStyleCnt="0"/>
      <dgm:spPr/>
    </dgm:pt>
    <dgm:pt modelId="{A4323D49-3A7C-459C-BCAA-F27A1501ABF6}" type="pres">
      <dgm:prSet presAssocID="{96853FAC-7DD9-480F-A873-BBB68A109CA3}" presName="textNode" presStyleLbl="node1" presStyleIdx="0" presStyleCnt="1" custScaleX="62024" custScaleY="74891" custLinFactX="-14879" custLinFactNeighborX="-100000" custLinFactNeighborY="-8259">
        <dgm:presLayoutVars>
          <dgm:bulletEnabled val="1"/>
        </dgm:presLayoutVars>
      </dgm:prSet>
      <dgm:spPr/>
      <dgm:t>
        <a:bodyPr/>
        <a:lstStyle/>
        <a:p>
          <a:endParaRPr lang="en-US"/>
        </a:p>
      </dgm:t>
    </dgm:pt>
  </dgm:ptLst>
  <dgm:cxnLst>
    <dgm:cxn modelId="{13581BBE-BDA4-465F-9BD0-4984A17C90F8}" srcId="{4AA6646B-43B1-46A3-9C91-97C7C1AFE945}" destId="{96853FAC-7DD9-480F-A873-BBB68A109CA3}" srcOrd="0" destOrd="0" parTransId="{C257AF8A-AAB0-41A1-8873-830E40BAD11D}" sibTransId="{0D304692-D354-4D50-9081-6ED420D34D51}"/>
    <dgm:cxn modelId="{2D40C303-0E39-46E0-86B7-519116368AA8}" type="presOf" srcId="{4AA6646B-43B1-46A3-9C91-97C7C1AFE945}" destId="{B834AB20-1E54-4294-BDF7-A3930A6D81CB}" srcOrd="0" destOrd="0" presId="urn:microsoft.com/office/officeart/2005/8/layout/hProcess9"/>
    <dgm:cxn modelId="{84FE991C-8841-4E95-B28B-D324C957C053}" type="presOf" srcId="{96853FAC-7DD9-480F-A873-BBB68A109CA3}" destId="{A4323D49-3A7C-459C-BCAA-F27A1501ABF6}" srcOrd="0" destOrd="0" presId="urn:microsoft.com/office/officeart/2005/8/layout/hProcess9"/>
    <dgm:cxn modelId="{9D6A9F31-F0FF-4E6D-A003-44CDD0688650}" type="presParOf" srcId="{B834AB20-1E54-4294-BDF7-A3930A6D81CB}" destId="{B5016E08-5D9D-419E-B2A3-252146DD221F}" srcOrd="0" destOrd="0" presId="urn:microsoft.com/office/officeart/2005/8/layout/hProcess9"/>
    <dgm:cxn modelId="{0532DD5F-A4A6-47B8-81F0-A5D816D9BC63}" type="presParOf" srcId="{B834AB20-1E54-4294-BDF7-A3930A6D81CB}" destId="{7CA70D13-90A4-45E4-8433-4C4B13BD7F3C}" srcOrd="1" destOrd="0" presId="urn:microsoft.com/office/officeart/2005/8/layout/hProcess9"/>
    <dgm:cxn modelId="{F8C43388-844F-4A96-9C40-98B463D9D881}" type="presParOf" srcId="{7CA70D13-90A4-45E4-8433-4C4B13BD7F3C}" destId="{A4323D49-3A7C-459C-BCAA-F27A1501ABF6}"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6646B-43B1-46A3-9C91-97C7C1AFE9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6853FAC-7DD9-480F-A873-BBB68A109CA3}">
      <dgm:prSet phldrT="[Text]"/>
      <dgm:spPr>
        <a:solidFill>
          <a:schemeClr val="accent2"/>
        </a:solidFill>
      </dgm:spPr>
      <dgm:t>
        <a:bodyPr/>
        <a:lstStyle/>
        <a:p>
          <a:r>
            <a:rPr lang="en-US" dirty="0" smtClean="0"/>
            <a:t>Efficacy</a:t>
          </a:r>
          <a:endParaRPr lang="en-US" dirty="0"/>
        </a:p>
      </dgm:t>
    </dgm:pt>
    <dgm:pt modelId="{C257AF8A-AAB0-41A1-8873-830E40BAD11D}" type="parTrans" cxnId="{13581BBE-BDA4-465F-9BD0-4984A17C90F8}">
      <dgm:prSet/>
      <dgm:spPr/>
      <dgm:t>
        <a:bodyPr/>
        <a:lstStyle/>
        <a:p>
          <a:endParaRPr lang="en-US"/>
        </a:p>
      </dgm:t>
    </dgm:pt>
    <dgm:pt modelId="{0D304692-D354-4D50-9081-6ED420D34D51}" type="sibTrans" cxnId="{13581BBE-BDA4-465F-9BD0-4984A17C90F8}">
      <dgm:prSet/>
      <dgm:spPr/>
      <dgm:t>
        <a:bodyPr/>
        <a:lstStyle/>
        <a:p>
          <a:endParaRPr lang="en-US"/>
        </a:p>
      </dgm:t>
    </dgm:pt>
    <dgm:pt modelId="{790D67ED-DB09-4C14-9123-24C59ECE1773}">
      <dgm:prSet phldrT="[Text]"/>
      <dgm:spPr>
        <a:solidFill>
          <a:srgbClr val="002060"/>
        </a:solidFill>
      </dgm:spPr>
      <dgm:t>
        <a:bodyPr/>
        <a:lstStyle/>
        <a:p>
          <a:r>
            <a:rPr lang="en-US" dirty="0" smtClean="0"/>
            <a:t>Improvement?</a:t>
          </a:r>
          <a:endParaRPr lang="en-US" dirty="0"/>
        </a:p>
      </dgm:t>
    </dgm:pt>
    <dgm:pt modelId="{89C0AB49-C9D8-4375-B91B-59E7FD2DC102}" type="parTrans" cxnId="{53B1F9D1-A0C9-4E0D-9681-5B47AAD5DA4F}">
      <dgm:prSet/>
      <dgm:spPr/>
      <dgm:t>
        <a:bodyPr/>
        <a:lstStyle/>
        <a:p>
          <a:endParaRPr lang="en-US"/>
        </a:p>
      </dgm:t>
    </dgm:pt>
    <dgm:pt modelId="{9F3473D3-A373-4455-914D-8F27EBC36372}" type="sibTrans" cxnId="{53B1F9D1-A0C9-4E0D-9681-5B47AAD5DA4F}">
      <dgm:prSet/>
      <dgm:spPr/>
      <dgm:t>
        <a:bodyPr/>
        <a:lstStyle/>
        <a:p>
          <a:endParaRPr lang="en-US"/>
        </a:p>
      </dgm:t>
    </dgm:pt>
    <dgm:pt modelId="{576F817C-D30A-4B43-9672-6D8F9CC3E9CC}">
      <dgm:prSet phldrT="[Text]" custT="1"/>
      <dgm:spPr>
        <a:solidFill>
          <a:schemeClr val="accent4"/>
        </a:solidFill>
      </dgm:spPr>
      <dgm:t>
        <a:bodyPr/>
        <a:lstStyle/>
        <a:p>
          <a:r>
            <a:rPr lang="en-US" sz="1800" dirty="0" smtClean="0"/>
            <a:t>Implementation?</a:t>
          </a:r>
          <a:r>
            <a:rPr lang="en-US" sz="1600" dirty="0" smtClean="0"/>
            <a:t> </a:t>
          </a:r>
          <a:endParaRPr lang="en-US" sz="1600" dirty="0"/>
        </a:p>
      </dgm:t>
    </dgm:pt>
    <dgm:pt modelId="{70582D98-8A84-4AEA-B93B-F6091845BF8F}" type="parTrans" cxnId="{6BC690C2-2DEC-4394-97EF-458F2B6A3B7F}">
      <dgm:prSet/>
      <dgm:spPr/>
      <dgm:t>
        <a:bodyPr/>
        <a:lstStyle/>
        <a:p>
          <a:endParaRPr lang="en-US"/>
        </a:p>
      </dgm:t>
    </dgm:pt>
    <dgm:pt modelId="{B152A15B-26B7-4867-BFA0-01AC5903DA58}" type="sibTrans" cxnId="{6BC690C2-2DEC-4394-97EF-458F2B6A3B7F}">
      <dgm:prSet/>
      <dgm:spPr/>
      <dgm:t>
        <a:bodyPr/>
        <a:lstStyle/>
        <a:p>
          <a:endParaRPr lang="en-US"/>
        </a:p>
      </dgm:t>
    </dgm:pt>
    <dgm:pt modelId="{B834AB20-1E54-4294-BDF7-A3930A6D81CB}" type="pres">
      <dgm:prSet presAssocID="{4AA6646B-43B1-46A3-9C91-97C7C1AFE945}" presName="CompostProcess" presStyleCnt="0">
        <dgm:presLayoutVars>
          <dgm:dir/>
          <dgm:resizeHandles val="exact"/>
        </dgm:presLayoutVars>
      </dgm:prSet>
      <dgm:spPr/>
      <dgm:t>
        <a:bodyPr/>
        <a:lstStyle/>
        <a:p>
          <a:endParaRPr lang="en-US"/>
        </a:p>
      </dgm:t>
    </dgm:pt>
    <dgm:pt modelId="{B5016E08-5D9D-419E-B2A3-252146DD221F}" type="pres">
      <dgm:prSet presAssocID="{4AA6646B-43B1-46A3-9C91-97C7C1AFE945}" presName="arrow" presStyleLbl="bgShp" presStyleIdx="0" presStyleCnt="1" custScaleX="113072" custLinFactNeighborX="-1256" custLinFactNeighborY="1007"/>
      <dgm:spPr/>
    </dgm:pt>
    <dgm:pt modelId="{7CA70D13-90A4-45E4-8433-4C4B13BD7F3C}" type="pres">
      <dgm:prSet presAssocID="{4AA6646B-43B1-46A3-9C91-97C7C1AFE945}" presName="linearProcess" presStyleCnt="0"/>
      <dgm:spPr/>
    </dgm:pt>
    <dgm:pt modelId="{A4323D49-3A7C-459C-BCAA-F27A1501ABF6}" type="pres">
      <dgm:prSet presAssocID="{96853FAC-7DD9-480F-A873-BBB68A109CA3}" presName="textNode" presStyleLbl="node1" presStyleIdx="0" presStyleCnt="3" custScaleX="62024" custScaleY="74891" custLinFactX="-11332" custLinFactNeighborX="-100000" custLinFactNeighborY="-3854">
        <dgm:presLayoutVars>
          <dgm:bulletEnabled val="1"/>
        </dgm:presLayoutVars>
      </dgm:prSet>
      <dgm:spPr/>
      <dgm:t>
        <a:bodyPr/>
        <a:lstStyle/>
        <a:p>
          <a:endParaRPr lang="en-US"/>
        </a:p>
      </dgm:t>
    </dgm:pt>
    <dgm:pt modelId="{67F44973-B9A8-4D11-93AB-B7D5950A832E}" type="pres">
      <dgm:prSet presAssocID="{0D304692-D354-4D50-9081-6ED420D34D51}" presName="sibTrans" presStyleCnt="0"/>
      <dgm:spPr/>
    </dgm:pt>
    <dgm:pt modelId="{A732589A-9B2E-4C9F-A34F-5A52A80BD5B1}" type="pres">
      <dgm:prSet presAssocID="{790D67ED-DB09-4C14-9123-24C59ECE1773}" presName="textNode" presStyleLbl="node1" presStyleIdx="1" presStyleCnt="3" custScaleX="70722" custScaleY="76212" custLinFactNeighborX="19618" custLinFactNeighborY="76102">
        <dgm:presLayoutVars>
          <dgm:bulletEnabled val="1"/>
        </dgm:presLayoutVars>
      </dgm:prSet>
      <dgm:spPr/>
      <dgm:t>
        <a:bodyPr/>
        <a:lstStyle/>
        <a:p>
          <a:endParaRPr lang="en-US"/>
        </a:p>
      </dgm:t>
    </dgm:pt>
    <dgm:pt modelId="{FBB89F50-836D-4BE5-963A-22DF32F15924}" type="pres">
      <dgm:prSet presAssocID="{9F3473D3-A373-4455-914D-8F27EBC36372}" presName="sibTrans" presStyleCnt="0"/>
      <dgm:spPr/>
    </dgm:pt>
    <dgm:pt modelId="{4C4FD9F1-5340-4E1B-874A-BD12C30189D8}" type="pres">
      <dgm:prSet presAssocID="{576F817C-D30A-4B43-9672-6D8F9CC3E9CC}" presName="textNode" presStyleLbl="node1" presStyleIdx="2" presStyleCnt="3" custScaleX="71890" custScaleY="85022" custLinFactX="-71781" custLinFactNeighborX="-100000" custLinFactNeighborY="-56057">
        <dgm:presLayoutVars>
          <dgm:bulletEnabled val="1"/>
        </dgm:presLayoutVars>
      </dgm:prSet>
      <dgm:spPr/>
      <dgm:t>
        <a:bodyPr/>
        <a:lstStyle/>
        <a:p>
          <a:endParaRPr lang="en-US"/>
        </a:p>
      </dgm:t>
    </dgm:pt>
  </dgm:ptLst>
  <dgm:cxnLst>
    <dgm:cxn modelId="{3BD1F88C-88A4-4304-AB4E-A9218D538D2C}" type="presOf" srcId="{576F817C-D30A-4B43-9672-6D8F9CC3E9CC}" destId="{4C4FD9F1-5340-4E1B-874A-BD12C30189D8}" srcOrd="0" destOrd="0" presId="urn:microsoft.com/office/officeart/2005/8/layout/hProcess9"/>
    <dgm:cxn modelId="{53B1F9D1-A0C9-4E0D-9681-5B47AAD5DA4F}" srcId="{4AA6646B-43B1-46A3-9C91-97C7C1AFE945}" destId="{790D67ED-DB09-4C14-9123-24C59ECE1773}" srcOrd="1" destOrd="0" parTransId="{89C0AB49-C9D8-4375-B91B-59E7FD2DC102}" sibTransId="{9F3473D3-A373-4455-914D-8F27EBC36372}"/>
    <dgm:cxn modelId="{6BC690C2-2DEC-4394-97EF-458F2B6A3B7F}" srcId="{4AA6646B-43B1-46A3-9C91-97C7C1AFE945}" destId="{576F817C-D30A-4B43-9672-6D8F9CC3E9CC}" srcOrd="2" destOrd="0" parTransId="{70582D98-8A84-4AEA-B93B-F6091845BF8F}" sibTransId="{B152A15B-26B7-4867-BFA0-01AC5903DA58}"/>
    <dgm:cxn modelId="{663CB5DF-EA60-4053-9F8E-1C8E32184ACA}" type="presOf" srcId="{790D67ED-DB09-4C14-9123-24C59ECE1773}" destId="{A732589A-9B2E-4C9F-A34F-5A52A80BD5B1}" srcOrd="0" destOrd="0" presId="urn:microsoft.com/office/officeart/2005/8/layout/hProcess9"/>
    <dgm:cxn modelId="{7F3A44F9-F9CD-4232-A088-02BC5059D6B1}" type="presOf" srcId="{96853FAC-7DD9-480F-A873-BBB68A109CA3}" destId="{A4323D49-3A7C-459C-BCAA-F27A1501ABF6}" srcOrd="0" destOrd="0" presId="urn:microsoft.com/office/officeart/2005/8/layout/hProcess9"/>
    <dgm:cxn modelId="{671C6251-E583-44E9-BEE5-DA3ADBC510E1}" type="presOf" srcId="{4AA6646B-43B1-46A3-9C91-97C7C1AFE945}" destId="{B834AB20-1E54-4294-BDF7-A3930A6D81CB}" srcOrd="0" destOrd="0" presId="urn:microsoft.com/office/officeart/2005/8/layout/hProcess9"/>
    <dgm:cxn modelId="{13581BBE-BDA4-465F-9BD0-4984A17C90F8}" srcId="{4AA6646B-43B1-46A3-9C91-97C7C1AFE945}" destId="{96853FAC-7DD9-480F-A873-BBB68A109CA3}" srcOrd="0" destOrd="0" parTransId="{C257AF8A-AAB0-41A1-8873-830E40BAD11D}" sibTransId="{0D304692-D354-4D50-9081-6ED420D34D51}"/>
    <dgm:cxn modelId="{D132D69F-0750-4681-BD07-0C83306FCAD6}" type="presParOf" srcId="{B834AB20-1E54-4294-BDF7-A3930A6D81CB}" destId="{B5016E08-5D9D-419E-B2A3-252146DD221F}" srcOrd="0" destOrd="0" presId="urn:microsoft.com/office/officeart/2005/8/layout/hProcess9"/>
    <dgm:cxn modelId="{05561D13-11E2-420D-B81A-4736B1854C60}" type="presParOf" srcId="{B834AB20-1E54-4294-BDF7-A3930A6D81CB}" destId="{7CA70D13-90A4-45E4-8433-4C4B13BD7F3C}" srcOrd="1" destOrd="0" presId="urn:microsoft.com/office/officeart/2005/8/layout/hProcess9"/>
    <dgm:cxn modelId="{7612953B-9633-4166-ACAE-8436777E8894}" type="presParOf" srcId="{7CA70D13-90A4-45E4-8433-4C4B13BD7F3C}" destId="{A4323D49-3A7C-459C-BCAA-F27A1501ABF6}" srcOrd="0" destOrd="0" presId="urn:microsoft.com/office/officeart/2005/8/layout/hProcess9"/>
    <dgm:cxn modelId="{4D96C74F-0192-42DE-9A15-D79629AAE515}" type="presParOf" srcId="{7CA70D13-90A4-45E4-8433-4C4B13BD7F3C}" destId="{67F44973-B9A8-4D11-93AB-B7D5950A832E}" srcOrd="1" destOrd="0" presId="urn:microsoft.com/office/officeart/2005/8/layout/hProcess9"/>
    <dgm:cxn modelId="{40E255AF-CC58-4B40-82C6-75AEF5C72826}" type="presParOf" srcId="{7CA70D13-90A4-45E4-8433-4C4B13BD7F3C}" destId="{A732589A-9B2E-4C9F-A34F-5A52A80BD5B1}" srcOrd="2" destOrd="0" presId="urn:microsoft.com/office/officeart/2005/8/layout/hProcess9"/>
    <dgm:cxn modelId="{24208C5D-70B9-4396-AA7C-4BAC733EE0A4}" type="presParOf" srcId="{7CA70D13-90A4-45E4-8433-4C4B13BD7F3C}" destId="{FBB89F50-836D-4BE5-963A-22DF32F15924}" srcOrd="3" destOrd="0" presId="urn:microsoft.com/office/officeart/2005/8/layout/hProcess9"/>
    <dgm:cxn modelId="{F3EA2CF2-9BFE-42FC-AF8F-3BCD5F0A783B}" type="presParOf" srcId="{7CA70D13-90A4-45E4-8433-4C4B13BD7F3C}" destId="{4C4FD9F1-5340-4E1B-874A-BD12C30189D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6646B-43B1-46A3-9C91-97C7C1AFE9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6853FAC-7DD9-480F-A873-BBB68A109CA3}">
      <dgm:prSet phldrT="[Text]"/>
      <dgm:spPr>
        <a:solidFill>
          <a:schemeClr val="accent2"/>
        </a:solidFill>
      </dgm:spPr>
      <dgm:t>
        <a:bodyPr/>
        <a:lstStyle/>
        <a:p>
          <a:r>
            <a:rPr lang="en-US" dirty="0" smtClean="0"/>
            <a:t>Efficacy</a:t>
          </a:r>
          <a:endParaRPr lang="en-US" dirty="0"/>
        </a:p>
      </dgm:t>
    </dgm:pt>
    <dgm:pt modelId="{C257AF8A-AAB0-41A1-8873-830E40BAD11D}" type="parTrans" cxnId="{13581BBE-BDA4-465F-9BD0-4984A17C90F8}">
      <dgm:prSet/>
      <dgm:spPr/>
      <dgm:t>
        <a:bodyPr/>
        <a:lstStyle/>
        <a:p>
          <a:endParaRPr lang="en-US"/>
        </a:p>
      </dgm:t>
    </dgm:pt>
    <dgm:pt modelId="{0D304692-D354-4D50-9081-6ED420D34D51}" type="sibTrans" cxnId="{13581BBE-BDA4-465F-9BD0-4984A17C90F8}">
      <dgm:prSet/>
      <dgm:spPr/>
      <dgm:t>
        <a:bodyPr/>
        <a:lstStyle/>
        <a:p>
          <a:endParaRPr lang="en-US"/>
        </a:p>
      </dgm:t>
    </dgm:pt>
    <dgm:pt modelId="{790D67ED-DB09-4C14-9123-24C59ECE1773}">
      <dgm:prSet phldrT="[Text]"/>
      <dgm:spPr>
        <a:solidFill>
          <a:srgbClr val="002060"/>
        </a:solidFill>
      </dgm:spPr>
      <dgm:t>
        <a:bodyPr/>
        <a:lstStyle/>
        <a:p>
          <a:r>
            <a:rPr lang="en-US" dirty="0" smtClean="0"/>
            <a:t>Improvement?</a:t>
          </a:r>
          <a:endParaRPr lang="en-US" dirty="0"/>
        </a:p>
      </dgm:t>
    </dgm:pt>
    <dgm:pt modelId="{89C0AB49-C9D8-4375-B91B-59E7FD2DC102}" type="parTrans" cxnId="{53B1F9D1-A0C9-4E0D-9681-5B47AAD5DA4F}">
      <dgm:prSet/>
      <dgm:spPr/>
      <dgm:t>
        <a:bodyPr/>
        <a:lstStyle/>
        <a:p>
          <a:endParaRPr lang="en-US"/>
        </a:p>
      </dgm:t>
    </dgm:pt>
    <dgm:pt modelId="{9F3473D3-A373-4455-914D-8F27EBC36372}" type="sibTrans" cxnId="{53B1F9D1-A0C9-4E0D-9681-5B47AAD5DA4F}">
      <dgm:prSet/>
      <dgm:spPr/>
      <dgm:t>
        <a:bodyPr/>
        <a:lstStyle/>
        <a:p>
          <a:endParaRPr lang="en-US"/>
        </a:p>
      </dgm:t>
    </dgm:pt>
    <dgm:pt modelId="{576F817C-D30A-4B43-9672-6D8F9CC3E9CC}">
      <dgm:prSet phldrT="[Text]" custT="1"/>
      <dgm:spPr>
        <a:solidFill>
          <a:schemeClr val="accent4"/>
        </a:solidFill>
      </dgm:spPr>
      <dgm:t>
        <a:bodyPr/>
        <a:lstStyle/>
        <a:p>
          <a:r>
            <a:rPr lang="en-US" sz="1800" dirty="0" smtClean="0"/>
            <a:t>Implementation?</a:t>
          </a:r>
          <a:r>
            <a:rPr lang="en-US" sz="1600" dirty="0" smtClean="0"/>
            <a:t> </a:t>
          </a:r>
          <a:endParaRPr lang="en-US" sz="1600" dirty="0"/>
        </a:p>
      </dgm:t>
    </dgm:pt>
    <dgm:pt modelId="{70582D98-8A84-4AEA-B93B-F6091845BF8F}" type="parTrans" cxnId="{6BC690C2-2DEC-4394-97EF-458F2B6A3B7F}">
      <dgm:prSet/>
      <dgm:spPr/>
      <dgm:t>
        <a:bodyPr/>
        <a:lstStyle/>
        <a:p>
          <a:endParaRPr lang="en-US"/>
        </a:p>
      </dgm:t>
    </dgm:pt>
    <dgm:pt modelId="{B152A15B-26B7-4867-BFA0-01AC5903DA58}" type="sibTrans" cxnId="{6BC690C2-2DEC-4394-97EF-458F2B6A3B7F}">
      <dgm:prSet/>
      <dgm:spPr/>
      <dgm:t>
        <a:bodyPr/>
        <a:lstStyle/>
        <a:p>
          <a:endParaRPr lang="en-US"/>
        </a:p>
      </dgm:t>
    </dgm:pt>
    <dgm:pt modelId="{5A45A76F-F0D5-49E3-918F-C485DE8120BD}">
      <dgm:prSet phldrT="[Text]"/>
      <dgm:spPr>
        <a:solidFill>
          <a:srgbClr val="00B050"/>
        </a:solidFill>
      </dgm:spPr>
      <dgm:t>
        <a:bodyPr/>
        <a:lstStyle/>
        <a:p>
          <a:r>
            <a:rPr lang="en-US" dirty="0" smtClean="0"/>
            <a:t>Quality</a:t>
          </a:r>
          <a:endParaRPr lang="en-US" dirty="0"/>
        </a:p>
      </dgm:t>
    </dgm:pt>
    <dgm:pt modelId="{3EAFC353-4EFD-4FA3-8BB6-27577063BC5F}" type="parTrans" cxnId="{2E63AE3B-C53B-4A3A-9F28-06A35B536618}">
      <dgm:prSet/>
      <dgm:spPr/>
      <dgm:t>
        <a:bodyPr/>
        <a:lstStyle/>
        <a:p>
          <a:endParaRPr lang="en-US"/>
        </a:p>
      </dgm:t>
    </dgm:pt>
    <dgm:pt modelId="{42049FEE-3FE5-46BD-9A5C-DB60BF49FB36}" type="sibTrans" cxnId="{2E63AE3B-C53B-4A3A-9F28-06A35B536618}">
      <dgm:prSet/>
      <dgm:spPr/>
      <dgm:t>
        <a:bodyPr/>
        <a:lstStyle/>
        <a:p>
          <a:endParaRPr lang="en-US"/>
        </a:p>
      </dgm:t>
    </dgm:pt>
    <dgm:pt modelId="{B834AB20-1E54-4294-BDF7-A3930A6D81CB}" type="pres">
      <dgm:prSet presAssocID="{4AA6646B-43B1-46A3-9C91-97C7C1AFE945}" presName="CompostProcess" presStyleCnt="0">
        <dgm:presLayoutVars>
          <dgm:dir/>
          <dgm:resizeHandles val="exact"/>
        </dgm:presLayoutVars>
      </dgm:prSet>
      <dgm:spPr/>
      <dgm:t>
        <a:bodyPr/>
        <a:lstStyle/>
        <a:p>
          <a:endParaRPr lang="en-US"/>
        </a:p>
      </dgm:t>
    </dgm:pt>
    <dgm:pt modelId="{B5016E08-5D9D-419E-B2A3-252146DD221F}" type="pres">
      <dgm:prSet presAssocID="{4AA6646B-43B1-46A3-9C91-97C7C1AFE945}" presName="arrow" presStyleLbl="bgShp" presStyleIdx="0" presStyleCnt="1" custScaleX="113072" custLinFactNeighborX="-1256" custLinFactNeighborY="1007"/>
      <dgm:spPr/>
    </dgm:pt>
    <dgm:pt modelId="{7CA70D13-90A4-45E4-8433-4C4B13BD7F3C}" type="pres">
      <dgm:prSet presAssocID="{4AA6646B-43B1-46A3-9C91-97C7C1AFE945}" presName="linearProcess" presStyleCnt="0"/>
      <dgm:spPr/>
    </dgm:pt>
    <dgm:pt modelId="{A4323D49-3A7C-459C-BCAA-F27A1501ABF6}" type="pres">
      <dgm:prSet presAssocID="{96853FAC-7DD9-480F-A873-BBB68A109CA3}" presName="textNode" presStyleLbl="node1" presStyleIdx="0" presStyleCnt="4" custScaleX="62024" custScaleY="74891" custLinFactNeighborX="59770" custLinFactNeighborY="-3855">
        <dgm:presLayoutVars>
          <dgm:bulletEnabled val="1"/>
        </dgm:presLayoutVars>
      </dgm:prSet>
      <dgm:spPr/>
      <dgm:t>
        <a:bodyPr/>
        <a:lstStyle/>
        <a:p>
          <a:endParaRPr lang="en-US"/>
        </a:p>
      </dgm:t>
    </dgm:pt>
    <dgm:pt modelId="{67F44973-B9A8-4D11-93AB-B7D5950A832E}" type="pres">
      <dgm:prSet presAssocID="{0D304692-D354-4D50-9081-6ED420D34D51}" presName="sibTrans" presStyleCnt="0"/>
      <dgm:spPr/>
    </dgm:pt>
    <dgm:pt modelId="{A732589A-9B2E-4C9F-A34F-5A52A80BD5B1}" type="pres">
      <dgm:prSet presAssocID="{790D67ED-DB09-4C14-9123-24C59ECE1773}" presName="textNode" presStyleLbl="node1" presStyleIdx="1" presStyleCnt="4" custScaleX="70722" custScaleY="76212" custLinFactX="27466" custLinFactNeighborX="100000" custLinFactNeighborY="76102">
        <dgm:presLayoutVars>
          <dgm:bulletEnabled val="1"/>
        </dgm:presLayoutVars>
      </dgm:prSet>
      <dgm:spPr/>
      <dgm:t>
        <a:bodyPr/>
        <a:lstStyle/>
        <a:p>
          <a:endParaRPr lang="en-US"/>
        </a:p>
      </dgm:t>
    </dgm:pt>
    <dgm:pt modelId="{FBB89F50-836D-4BE5-963A-22DF32F15924}" type="pres">
      <dgm:prSet presAssocID="{9F3473D3-A373-4455-914D-8F27EBC36372}" presName="sibTrans" presStyleCnt="0"/>
      <dgm:spPr/>
    </dgm:pt>
    <dgm:pt modelId="{4C4FD9F1-5340-4E1B-874A-BD12C30189D8}" type="pres">
      <dgm:prSet presAssocID="{576F817C-D30A-4B43-9672-6D8F9CC3E9CC}" presName="textNode" presStyleLbl="node1" presStyleIdx="2" presStyleCnt="4" custScaleX="71890" custScaleY="85022" custLinFactX="-34458" custLinFactNeighborX="-100000" custLinFactNeighborY="-56057">
        <dgm:presLayoutVars>
          <dgm:bulletEnabled val="1"/>
        </dgm:presLayoutVars>
      </dgm:prSet>
      <dgm:spPr/>
      <dgm:t>
        <a:bodyPr/>
        <a:lstStyle/>
        <a:p>
          <a:endParaRPr lang="en-US"/>
        </a:p>
      </dgm:t>
    </dgm:pt>
    <dgm:pt modelId="{51CC04CA-349C-417E-B260-C1E08D8808FA}" type="pres">
      <dgm:prSet presAssocID="{B152A15B-26B7-4867-BFA0-01AC5903DA58}" presName="sibTrans" presStyleCnt="0"/>
      <dgm:spPr/>
    </dgm:pt>
    <dgm:pt modelId="{4280E2DA-C0C3-4EB0-BB8A-FA40D08D8E19}" type="pres">
      <dgm:prSet presAssocID="{5A45A76F-F0D5-49E3-918F-C485DE8120BD}" presName="textNode" presStyleLbl="node1" presStyleIdx="3" presStyleCnt="4" custScaleX="62024" custScaleY="74891" custLinFactNeighborX="82847" custLinFactNeighborY="-3854">
        <dgm:presLayoutVars>
          <dgm:bulletEnabled val="1"/>
        </dgm:presLayoutVars>
      </dgm:prSet>
      <dgm:spPr/>
      <dgm:t>
        <a:bodyPr/>
        <a:lstStyle/>
        <a:p>
          <a:endParaRPr lang="en-US"/>
        </a:p>
      </dgm:t>
    </dgm:pt>
  </dgm:ptLst>
  <dgm:cxnLst>
    <dgm:cxn modelId="{7AC991A1-8785-4AA3-8342-D6CEED34232B}" type="presOf" srcId="{5A45A76F-F0D5-49E3-918F-C485DE8120BD}" destId="{4280E2DA-C0C3-4EB0-BB8A-FA40D08D8E19}" srcOrd="0" destOrd="0" presId="urn:microsoft.com/office/officeart/2005/8/layout/hProcess9"/>
    <dgm:cxn modelId="{E7172DAE-2295-44BB-8A7F-1021820770C2}" type="presOf" srcId="{4AA6646B-43B1-46A3-9C91-97C7C1AFE945}" destId="{B834AB20-1E54-4294-BDF7-A3930A6D81CB}" srcOrd="0" destOrd="0" presId="urn:microsoft.com/office/officeart/2005/8/layout/hProcess9"/>
    <dgm:cxn modelId="{A7460D94-6C51-4D1C-A2D0-E528DA2A924A}" type="presOf" srcId="{576F817C-D30A-4B43-9672-6D8F9CC3E9CC}" destId="{4C4FD9F1-5340-4E1B-874A-BD12C30189D8}" srcOrd="0" destOrd="0" presId="urn:microsoft.com/office/officeart/2005/8/layout/hProcess9"/>
    <dgm:cxn modelId="{53B1F9D1-A0C9-4E0D-9681-5B47AAD5DA4F}" srcId="{4AA6646B-43B1-46A3-9C91-97C7C1AFE945}" destId="{790D67ED-DB09-4C14-9123-24C59ECE1773}" srcOrd="1" destOrd="0" parTransId="{89C0AB49-C9D8-4375-B91B-59E7FD2DC102}" sibTransId="{9F3473D3-A373-4455-914D-8F27EBC36372}"/>
    <dgm:cxn modelId="{6BC690C2-2DEC-4394-97EF-458F2B6A3B7F}" srcId="{4AA6646B-43B1-46A3-9C91-97C7C1AFE945}" destId="{576F817C-D30A-4B43-9672-6D8F9CC3E9CC}" srcOrd="2" destOrd="0" parTransId="{70582D98-8A84-4AEA-B93B-F6091845BF8F}" sibTransId="{B152A15B-26B7-4867-BFA0-01AC5903DA58}"/>
    <dgm:cxn modelId="{A1DC8D3B-A02C-4983-894E-CB0FB001EA4C}" type="presOf" srcId="{790D67ED-DB09-4C14-9123-24C59ECE1773}" destId="{A732589A-9B2E-4C9F-A34F-5A52A80BD5B1}" srcOrd="0" destOrd="0" presId="urn:microsoft.com/office/officeart/2005/8/layout/hProcess9"/>
    <dgm:cxn modelId="{65033616-3E46-45A6-B035-27E4DAECD414}" type="presOf" srcId="{96853FAC-7DD9-480F-A873-BBB68A109CA3}" destId="{A4323D49-3A7C-459C-BCAA-F27A1501ABF6}" srcOrd="0" destOrd="0" presId="urn:microsoft.com/office/officeart/2005/8/layout/hProcess9"/>
    <dgm:cxn modelId="{13581BBE-BDA4-465F-9BD0-4984A17C90F8}" srcId="{4AA6646B-43B1-46A3-9C91-97C7C1AFE945}" destId="{96853FAC-7DD9-480F-A873-BBB68A109CA3}" srcOrd="0" destOrd="0" parTransId="{C257AF8A-AAB0-41A1-8873-830E40BAD11D}" sibTransId="{0D304692-D354-4D50-9081-6ED420D34D51}"/>
    <dgm:cxn modelId="{2E63AE3B-C53B-4A3A-9F28-06A35B536618}" srcId="{4AA6646B-43B1-46A3-9C91-97C7C1AFE945}" destId="{5A45A76F-F0D5-49E3-918F-C485DE8120BD}" srcOrd="3" destOrd="0" parTransId="{3EAFC353-4EFD-4FA3-8BB6-27577063BC5F}" sibTransId="{42049FEE-3FE5-46BD-9A5C-DB60BF49FB36}"/>
    <dgm:cxn modelId="{F2C82D49-EE62-4CF7-9965-F4ADE55EE6D0}" type="presParOf" srcId="{B834AB20-1E54-4294-BDF7-A3930A6D81CB}" destId="{B5016E08-5D9D-419E-B2A3-252146DD221F}" srcOrd="0" destOrd="0" presId="urn:microsoft.com/office/officeart/2005/8/layout/hProcess9"/>
    <dgm:cxn modelId="{A71ED870-E937-490F-95C4-3A3A17AE2CCD}" type="presParOf" srcId="{B834AB20-1E54-4294-BDF7-A3930A6D81CB}" destId="{7CA70D13-90A4-45E4-8433-4C4B13BD7F3C}" srcOrd="1" destOrd="0" presId="urn:microsoft.com/office/officeart/2005/8/layout/hProcess9"/>
    <dgm:cxn modelId="{9726687A-2AF5-45AB-964A-B9B24F66A80A}" type="presParOf" srcId="{7CA70D13-90A4-45E4-8433-4C4B13BD7F3C}" destId="{A4323D49-3A7C-459C-BCAA-F27A1501ABF6}" srcOrd="0" destOrd="0" presId="urn:microsoft.com/office/officeart/2005/8/layout/hProcess9"/>
    <dgm:cxn modelId="{B0335D75-9958-4010-8F3C-2FAA66D743A0}" type="presParOf" srcId="{7CA70D13-90A4-45E4-8433-4C4B13BD7F3C}" destId="{67F44973-B9A8-4D11-93AB-B7D5950A832E}" srcOrd="1" destOrd="0" presId="urn:microsoft.com/office/officeart/2005/8/layout/hProcess9"/>
    <dgm:cxn modelId="{9050F703-05CC-409F-BE2D-761617B0A5F1}" type="presParOf" srcId="{7CA70D13-90A4-45E4-8433-4C4B13BD7F3C}" destId="{A732589A-9B2E-4C9F-A34F-5A52A80BD5B1}" srcOrd="2" destOrd="0" presId="urn:microsoft.com/office/officeart/2005/8/layout/hProcess9"/>
    <dgm:cxn modelId="{6A02084C-14A3-4A43-B93E-E208F1E0E760}" type="presParOf" srcId="{7CA70D13-90A4-45E4-8433-4C4B13BD7F3C}" destId="{FBB89F50-836D-4BE5-963A-22DF32F15924}" srcOrd="3" destOrd="0" presId="urn:microsoft.com/office/officeart/2005/8/layout/hProcess9"/>
    <dgm:cxn modelId="{9A1D0582-716D-4C58-92E7-B6F3ED26C331}" type="presParOf" srcId="{7CA70D13-90A4-45E4-8433-4C4B13BD7F3C}" destId="{4C4FD9F1-5340-4E1B-874A-BD12C30189D8}" srcOrd="4" destOrd="0" presId="urn:microsoft.com/office/officeart/2005/8/layout/hProcess9"/>
    <dgm:cxn modelId="{AA48C6C9-2E94-4B41-9C9A-63346FAFB5C3}" type="presParOf" srcId="{7CA70D13-90A4-45E4-8433-4C4B13BD7F3C}" destId="{51CC04CA-349C-417E-B260-C1E08D8808FA}" srcOrd="5" destOrd="0" presId="urn:microsoft.com/office/officeart/2005/8/layout/hProcess9"/>
    <dgm:cxn modelId="{151828C3-F11F-46B2-A24D-98CE1353C5A4}" type="presParOf" srcId="{7CA70D13-90A4-45E4-8433-4C4B13BD7F3C}" destId="{4280E2DA-C0C3-4EB0-BB8A-FA40D08D8E1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2D883-EC44-483A-A93D-A7EC0747684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3718CFE-3A74-483C-B8E0-95C52FD96801}">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Discovery, Idea</a:t>
          </a:r>
          <a:endParaRPr lang="en-US" dirty="0"/>
        </a:p>
      </dgm:t>
    </dgm:pt>
    <dgm:pt modelId="{C79F9F00-8655-48CD-9941-13890116780C}" type="parTrans" cxnId="{C3BDFE44-3DDB-4FB8-8AB1-E45F7BDEBF31}">
      <dgm:prSet/>
      <dgm:spPr/>
      <dgm:t>
        <a:bodyPr/>
        <a:lstStyle/>
        <a:p>
          <a:endParaRPr lang="en-US"/>
        </a:p>
      </dgm:t>
    </dgm:pt>
    <dgm:pt modelId="{7ABF967B-4F0C-4ECD-BAD8-344EC4ADD77F}" type="sibTrans" cxnId="{C3BDFE44-3DDB-4FB8-8AB1-E45F7BDEBF31}">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BB4F5A77-C61F-4AC4-9F08-19A5B4B201BF}">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Implement</a:t>
          </a:r>
          <a:endParaRPr lang="en-US" dirty="0"/>
        </a:p>
      </dgm:t>
    </dgm:pt>
    <dgm:pt modelId="{231C4EE7-DF3C-465A-BA9C-8DD7D4ACB180}" type="parTrans" cxnId="{C88303E1-7062-466E-BD91-4C54B58596C2}">
      <dgm:prSet/>
      <dgm:spPr/>
      <dgm:t>
        <a:bodyPr/>
        <a:lstStyle/>
        <a:p>
          <a:endParaRPr lang="en-US"/>
        </a:p>
      </dgm:t>
    </dgm:pt>
    <dgm:pt modelId="{4A9BBF47-818E-44DB-8F53-5F66247CBB11}" type="sibTrans" cxnId="{C88303E1-7062-466E-BD91-4C54B58596C2}">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7220D39-3011-4783-9EED-60BDFE716C79}">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Re-Evaluate processes and outcomes</a:t>
          </a:r>
          <a:endParaRPr lang="en-US" dirty="0"/>
        </a:p>
      </dgm:t>
    </dgm:pt>
    <dgm:pt modelId="{28328FE5-D7FE-4E61-B891-89E9668FF985}" type="parTrans" cxnId="{5C6BFD10-F481-450A-A6BB-54AE985990D0}">
      <dgm:prSet/>
      <dgm:spPr/>
      <dgm:t>
        <a:bodyPr/>
        <a:lstStyle/>
        <a:p>
          <a:endParaRPr lang="en-US"/>
        </a:p>
      </dgm:t>
    </dgm:pt>
    <dgm:pt modelId="{C93C6205-47BA-495F-BD41-D27B32186365}" type="sibTrans" cxnId="{5C6BFD10-F481-450A-A6BB-54AE985990D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70F22B20-074E-4751-BC6F-2E67923EF52B}">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Disseminate findings</a:t>
          </a:r>
          <a:endParaRPr lang="en-US" dirty="0"/>
        </a:p>
      </dgm:t>
    </dgm:pt>
    <dgm:pt modelId="{CAFBBE2C-AF51-47AF-89DD-7011662E49F4}" type="parTrans" cxnId="{4D422D77-8363-45DB-A3A7-A6705652D443}">
      <dgm:prSet/>
      <dgm:spPr/>
      <dgm:t>
        <a:bodyPr/>
        <a:lstStyle/>
        <a:p>
          <a:endParaRPr lang="en-US"/>
        </a:p>
      </dgm:t>
    </dgm:pt>
    <dgm:pt modelId="{D81A9011-2BD2-41CA-9833-F7E102DBCB62}" type="sibTrans" cxnId="{4D422D77-8363-45DB-A3A7-A6705652D443}">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ED16D8CF-255A-4A0A-B910-F87E5E2E05CB}">
      <dgm:prSet>
        <dgm:style>
          <a:lnRef idx="2">
            <a:schemeClr val="dk1"/>
          </a:lnRef>
          <a:fillRef idx="1">
            <a:schemeClr val="lt1"/>
          </a:fillRef>
          <a:effectRef idx="0">
            <a:schemeClr val="dk1"/>
          </a:effectRef>
          <a:fontRef idx="minor">
            <a:schemeClr val="dk1"/>
          </a:fontRef>
        </dgm:style>
      </dgm:prSet>
      <dgm:spPr/>
      <dgm:t>
        <a:bodyPr/>
        <a:lstStyle/>
        <a:p>
          <a:r>
            <a:rPr lang="en-US" dirty="0" smtClean="0"/>
            <a:t>Innovate methods</a:t>
          </a:r>
          <a:endParaRPr lang="en-US" dirty="0"/>
        </a:p>
      </dgm:t>
    </dgm:pt>
    <dgm:pt modelId="{43EC526B-9658-47C5-A1AC-827C9FE5D440}" type="parTrans" cxnId="{D4D84F1E-5C9D-4CB9-AB8E-4D752E20D780}">
      <dgm:prSet/>
      <dgm:spPr/>
      <dgm:t>
        <a:bodyPr/>
        <a:lstStyle/>
        <a:p>
          <a:endParaRPr lang="en-US"/>
        </a:p>
      </dgm:t>
    </dgm:pt>
    <dgm:pt modelId="{D827BC79-24F8-4E09-987F-760CECFE9A1D}" type="sibTrans" cxnId="{D4D84F1E-5C9D-4CB9-AB8E-4D752E20D78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459AB555-81A2-4EBB-8BB5-C330A5012B0A}">
      <dgm:prSet>
        <dgm:style>
          <a:lnRef idx="2">
            <a:schemeClr val="dk1"/>
          </a:lnRef>
          <a:fillRef idx="1">
            <a:schemeClr val="lt1"/>
          </a:fillRef>
          <a:effectRef idx="0">
            <a:schemeClr val="dk1"/>
          </a:effectRef>
          <a:fontRef idx="minor">
            <a:schemeClr val="dk1"/>
          </a:fontRef>
        </dgm:style>
      </dgm:prSet>
      <dgm:spPr/>
      <dgm:t>
        <a:bodyPr/>
        <a:lstStyle/>
        <a:p>
          <a:r>
            <a:rPr lang="en-US" dirty="0" smtClean="0"/>
            <a:t>Evaluate processes and outcomes</a:t>
          </a:r>
          <a:endParaRPr lang="en-US" dirty="0"/>
        </a:p>
      </dgm:t>
    </dgm:pt>
    <dgm:pt modelId="{E838A0BF-B1AE-4EAC-B92E-AA02148AF905}" type="parTrans" cxnId="{D911A6A8-30B2-4033-B660-B05243FBA370}">
      <dgm:prSet/>
      <dgm:spPr/>
      <dgm:t>
        <a:bodyPr/>
        <a:lstStyle/>
        <a:p>
          <a:endParaRPr lang="en-US"/>
        </a:p>
      </dgm:t>
    </dgm:pt>
    <dgm:pt modelId="{47E91B8A-5290-404B-9393-FBC801234DD8}" type="sibTrans" cxnId="{D911A6A8-30B2-4033-B660-B05243FBA37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0F0BDBC3-093E-41B8-8CA1-5E9C8937588D}" type="pres">
      <dgm:prSet presAssocID="{3162D883-EC44-483A-A93D-A7EC07476842}" presName="cycle" presStyleCnt="0">
        <dgm:presLayoutVars>
          <dgm:dir/>
          <dgm:resizeHandles val="exact"/>
        </dgm:presLayoutVars>
      </dgm:prSet>
      <dgm:spPr/>
      <dgm:t>
        <a:bodyPr/>
        <a:lstStyle/>
        <a:p>
          <a:endParaRPr lang="en-US"/>
        </a:p>
      </dgm:t>
    </dgm:pt>
    <dgm:pt modelId="{FE6C5038-FB0F-40E7-97B9-2AC6974ECD5D}" type="pres">
      <dgm:prSet presAssocID="{B3718CFE-3A74-483C-B8E0-95C52FD96801}" presName="node" presStyleLbl="node1" presStyleIdx="0" presStyleCnt="6">
        <dgm:presLayoutVars>
          <dgm:bulletEnabled val="1"/>
        </dgm:presLayoutVars>
      </dgm:prSet>
      <dgm:spPr/>
      <dgm:t>
        <a:bodyPr/>
        <a:lstStyle/>
        <a:p>
          <a:endParaRPr lang="en-US"/>
        </a:p>
      </dgm:t>
    </dgm:pt>
    <dgm:pt modelId="{8D73185F-2482-4F3B-A5E3-2D4D5B5F4FD2}" type="pres">
      <dgm:prSet presAssocID="{B3718CFE-3A74-483C-B8E0-95C52FD96801}" presName="spNode" presStyleCnt="0"/>
      <dgm:spPr/>
    </dgm:pt>
    <dgm:pt modelId="{A0D777F5-F80D-40B2-9A28-79881554368D}" type="pres">
      <dgm:prSet presAssocID="{7ABF967B-4F0C-4ECD-BAD8-344EC4ADD77F}" presName="sibTrans" presStyleLbl="sibTrans1D1" presStyleIdx="0" presStyleCnt="6"/>
      <dgm:spPr/>
      <dgm:t>
        <a:bodyPr/>
        <a:lstStyle/>
        <a:p>
          <a:endParaRPr lang="en-US"/>
        </a:p>
      </dgm:t>
    </dgm:pt>
    <dgm:pt modelId="{4C717DD9-8DF5-424B-83D5-BA77179C6209}" type="pres">
      <dgm:prSet presAssocID="{459AB555-81A2-4EBB-8BB5-C330A5012B0A}" presName="node" presStyleLbl="node1" presStyleIdx="1" presStyleCnt="6">
        <dgm:presLayoutVars>
          <dgm:bulletEnabled val="1"/>
        </dgm:presLayoutVars>
      </dgm:prSet>
      <dgm:spPr/>
      <dgm:t>
        <a:bodyPr/>
        <a:lstStyle/>
        <a:p>
          <a:endParaRPr lang="en-US"/>
        </a:p>
      </dgm:t>
    </dgm:pt>
    <dgm:pt modelId="{A4F44925-1F37-4C25-9C06-329139ADDE13}" type="pres">
      <dgm:prSet presAssocID="{459AB555-81A2-4EBB-8BB5-C330A5012B0A}" presName="spNode" presStyleCnt="0"/>
      <dgm:spPr/>
    </dgm:pt>
    <dgm:pt modelId="{4D18AA5D-B0FC-49BA-87F4-DAB52DE62DF3}" type="pres">
      <dgm:prSet presAssocID="{47E91B8A-5290-404B-9393-FBC801234DD8}" presName="sibTrans" presStyleLbl="sibTrans1D1" presStyleIdx="1" presStyleCnt="6"/>
      <dgm:spPr/>
      <dgm:t>
        <a:bodyPr/>
        <a:lstStyle/>
        <a:p>
          <a:endParaRPr lang="en-US"/>
        </a:p>
      </dgm:t>
    </dgm:pt>
    <dgm:pt modelId="{F766F7BD-AE8E-45E3-AC28-6F51C55B8EFF}" type="pres">
      <dgm:prSet presAssocID="{BB4F5A77-C61F-4AC4-9F08-19A5B4B201BF}" presName="node" presStyleLbl="node1" presStyleIdx="2" presStyleCnt="6">
        <dgm:presLayoutVars>
          <dgm:bulletEnabled val="1"/>
        </dgm:presLayoutVars>
      </dgm:prSet>
      <dgm:spPr/>
      <dgm:t>
        <a:bodyPr/>
        <a:lstStyle/>
        <a:p>
          <a:endParaRPr lang="en-US"/>
        </a:p>
      </dgm:t>
    </dgm:pt>
    <dgm:pt modelId="{87297B97-6D2A-4197-BA33-024FDC32065F}" type="pres">
      <dgm:prSet presAssocID="{BB4F5A77-C61F-4AC4-9F08-19A5B4B201BF}" presName="spNode" presStyleCnt="0"/>
      <dgm:spPr/>
    </dgm:pt>
    <dgm:pt modelId="{5C472DBE-0CCD-486C-9959-ED3B3B52E5AD}" type="pres">
      <dgm:prSet presAssocID="{4A9BBF47-818E-44DB-8F53-5F66247CBB11}" presName="sibTrans" presStyleLbl="sibTrans1D1" presStyleIdx="2" presStyleCnt="6"/>
      <dgm:spPr/>
      <dgm:t>
        <a:bodyPr/>
        <a:lstStyle/>
        <a:p>
          <a:endParaRPr lang="en-US"/>
        </a:p>
      </dgm:t>
    </dgm:pt>
    <dgm:pt modelId="{32DCF81C-B89D-4945-BC51-9A27B5BA85E6}" type="pres">
      <dgm:prSet presAssocID="{37220D39-3011-4783-9EED-60BDFE716C79}" presName="node" presStyleLbl="node1" presStyleIdx="3" presStyleCnt="6">
        <dgm:presLayoutVars>
          <dgm:bulletEnabled val="1"/>
        </dgm:presLayoutVars>
      </dgm:prSet>
      <dgm:spPr/>
      <dgm:t>
        <a:bodyPr/>
        <a:lstStyle/>
        <a:p>
          <a:endParaRPr lang="en-US"/>
        </a:p>
      </dgm:t>
    </dgm:pt>
    <dgm:pt modelId="{E5F02709-DCFC-4991-A289-65DE663FF874}" type="pres">
      <dgm:prSet presAssocID="{37220D39-3011-4783-9EED-60BDFE716C79}" presName="spNode" presStyleCnt="0"/>
      <dgm:spPr/>
    </dgm:pt>
    <dgm:pt modelId="{1107A416-D16C-42E2-847F-5FEBA8B1D0B6}" type="pres">
      <dgm:prSet presAssocID="{C93C6205-47BA-495F-BD41-D27B32186365}" presName="sibTrans" presStyleLbl="sibTrans1D1" presStyleIdx="3" presStyleCnt="6"/>
      <dgm:spPr/>
      <dgm:t>
        <a:bodyPr/>
        <a:lstStyle/>
        <a:p>
          <a:endParaRPr lang="en-US"/>
        </a:p>
      </dgm:t>
    </dgm:pt>
    <dgm:pt modelId="{BD6E3380-1A21-47D4-A896-47D3DDC08781}" type="pres">
      <dgm:prSet presAssocID="{70F22B20-074E-4751-BC6F-2E67923EF52B}" presName="node" presStyleLbl="node1" presStyleIdx="4" presStyleCnt="6">
        <dgm:presLayoutVars>
          <dgm:bulletEnabled val="1"/>
        </dgm:presLayoutVars>
      </dgm:prSet>
      <dgm:spPr/>
      <dgm:t>
        <a:bodyPr/>
        <a:lstStyle/>
        <a:p>
          <a:endParaRPr lang="en-US"/>
        </a:p>
      </dgm:t>
    </dgm:pt>
    <dgm:pt modelId="{BFF6A26C-54B9-45FC-A87E-10FAC93098E8}" type="pres">
      <dgm:prSet presAssocID="{70F22B20-074E-4751-BC6F-2E67923EF52B}" presName="spNode" presStyleCnt="0"/>
      <dgm:spPr/>
    </dgm:pt>
    <dgm:pt modelId="{BFBDA26D-4C9B-4AFB-85AC-D66BC46D25CB}" type="pres">
      <dgm:prSet presAssocID="{D81A9011-2BD2-41CA-9833-F7E102DBCB62}" presName="sibTrans" presStyleLbl="sibTrans1D1" presStyleIdx="4" presStyleCnt="6"/>
      <dgm:spPr/>
      <dgm:t>
        <a:bodyPr/>
        <a:lstStyle/>
        <a:p>
          <a:endParaRPr lang="en-US"/>
        </a:p>
      </dgm:t>
    </dgm:pt>
    <dgm:pt modelId="{A65AC9B6-6136-41E9-AEAA-4CD8FD6FC770}" type="pres">
      <dgm:prSet presAssocID="{ED16D8CF-255A-4A0A-B910-F87E5E2E05CB}" presName="node" presStyleLbl="node1" presStyleIdx="5" presStyleCnt="6">
        <dgm:presLayoutVars>
          <dgm:bulletEnabled val="1"/>
        </dgm:presLayoutVars>
      </dgm:prSet>
      <dgm:spPr/>
      <dgm:t>
        <a:bodyPr/>
        <a:lstStyle/>
        <a:p>
          <a:endParaRPr lang="en-US"/>
        </a:p>
      </dgm:t>
    </dgm:pt>
    <dgm:pt modelId="{87127372-AB64-41A4-AD3C-EE704CEB6273}" type="pres">
      <dgm:prSet presAssocID="{ED16D8CF-255A-4A0A-B910-F87E5E2E05CB}" presName="spNode" presStyleCnt="0"/>
      <dgm:spPr/>
    </dgm:pt>
    <dgm:pt modelId="{3D7F0BB5-4FD9-4643-9396-B08BE9B46653}" type="pres">
      <dgm:prSet presAssocID="{D827BC79-24F8-4E09-987F-760CECFE9A1D}" presName="sibTrans" presStyleLbl="sibTrans1D1" presStyleIdx="5" presStyleCnt="6"/>
      <dgm:spPr/>
      <dgm:t>
        <a:bodyPr/>
        <a:lstStyle/>
        <a:p>
          <a:endParaRPr lang="en-US"/>
        </a:p>
      </dgm:t>
    </dgm:pt>
  </dgm:ptLst>
  <dgm:cxnLst>
    <dgm:cxn modelId="{C88303E1-7062-466E-BD91-4C54B58596C2}" srcId="{3162D883-EC44-483A-A93D-A7EC07476842}" destId="{BB4F5A77-C61F-4AC4-9F08-19A5B4B201BF}" srcOrd="2" destOrd="0" parTransId="{231C4EE7-DF3C-465A-BA9C-8DD7D4ACB180}" sibTransId="{4A9BBF47-818E-44DB-8F53-5F66247CBB11}"/>
    <dgm:cxn modelId="{C3BDFE44-3DDB-4FB8-8AB1-E45F7BDEBF31}" srcId="{3162D883-EC44-483A-A93D-A7EC07476842}" destId="{B3718CFE-3A74-483C-B8E0-95C52FD96801}" srcOrd="0" destOrd="0" parTransId="{C79F9F00-8655-48CD-9941-13890116780C}" sibTransId="{7ABF967B-4F0C-4ECD-BAD8-344EC4ADD77F}"/>
    <dgm:cxn modelId="{2CFD885A-0978-4864-9500-208B7765A717}" type="presOf" srcId="{459AB555-81A2-4EBB-8BB5-C330A5012B0A}" destId="{4C717DD9-8DF5-424B-83D5-BA77179C6209}" srcOrd="0" destOrd="0" presId="urn:microsoft.com/office/officeart/2005/8/layout/cycle5"/>
    <dgm:cxn modelId="{873E16C4-FF74-4C3B-A755-D20C945F1A19}" type="presOf" srcId="{B3718CFE-3A74-483C-B8E0-95C52FD96801}" destId="{FE6C5038-FB0F-40E7-97B9-2AC6974ECD5D}" srcOrd="0" destOrd="0" presId="urn:microsoft.com/office/officeart/2005/8/layout/cycle5"/>
    <dgm:cxn modelId="{E404AA07-032E-40A6-9E81-BEEDE2781BDD}" type="presOf" srcId="{BB4F5A77-C61F-4AC4-9F08-19A5B4B201BF}" destId="{F766F7BD-AE8E-45E3-AC28-6F51C55B8EFF}" srcOrd="0" destOrd="0" presId="urn:microsoft.com/office/officeart/2005/8/layout/cycle5"/>
    <dgm:cxn modelId="{41E08879-2473-414B-BEAC-A0E861C106A9}" type="presOf" srcId="{37220D39-3011-4783-9EED-60BDFE716C79}" destId="{32DCF81C-B89D-4945-BC51-9A27B5BA85E6}" srcOrd="0" destOrd="0" presId="urn:microsoft.com/office/officeart/2005/8/layout/cycle5"/>
    <dgm:cxn modelId="{C80BFA06-C934-4A33-B02E-CA509ACDCFAD}" type="presOf" srcId="{7ABF967B-4F0C-4ECD-BAD8-344EC4ADD77F}" destId="{A0D777F5-F80D-40B2-9A28-79881554368D}" srcOrd="0" destOrd="0" presId="urn:microsoft.com/office/officeart/2005/8/layout/cycle5"/>
    <dgm:cxn modelId="{D911A6A8-30B2-4033-B660-B05243FBA370}" srcId="{3162D883-EC44-483A-A93D-A7EC07476842}" destId="{459AB555-81A2-4EBB-8BB5-C330A5012B0A}" srcOrd="1" destOrd="0" parTransId="{E838A0BF-B1AE-4EAC-B92E-AA02148AF905}" sibTransId="{47E91B8A-5290-404B-9393-FBC801234DD8}"/>
    <dgm:cxn modelId="{F1FEA187-6D3A-49CD-A2A7-4CE23724D82B}" type="presOf" srcId="{ED16D8CF-255A-4A0A-B910-F87E5E2E05CB}" destId="{A65AC9B6-6136-41E9-AEAA-4CD8FD6FC770}" srcOrd="0" destOrd="0" presId="urn:microsoft.com/office/officeart/2005/8/layout/cycle5"/>
    <dgm:cxn modelId="{9CAF6A30-8498-4CD2-8511-5729BBE91B6D}" type="presOf" srcId="{47E91B8A-5290-404B-9393-FBC801234DD8}" destId="{4D18AA5D-B0FC-49BA-87F4-DAB52DE62DF3}" srcOrd="0" destOrd="0" presId="urn:microsoft.com/office/officeart/2005/8/layout/cycle5"/>
    <dgm:cxn modelId="{5C6BFD10-F481-450A-A6BB-54AE985990D0}" srcId="{3162D883-EC44-483A-A93D-A7EC07476842}" destId="{37220D39-3011-4783-9EED-60BDFE716C79}" srcOrd="3" destOrd="0" parTransId="{28328FE5-D7FE-4E61-B891-89E9668FF985}" sibTransId="{C93C6205-47BA-495F-BD41-D27B32186365}"/>
    <dgm:cxn modelId="{0AED35CC-09A2-4242-A289-734C6AE6D14D}" type="presOf" srcId="{D81A9011-2BD2-41CA-9833-F7E102DBCB62}" destId="{BFBDA26D-4C9B-4AFB-85AC-D66BC46D25CB}" srcOrd="0" destOrd="0" presId="urn:microsoft.com/office/officeart/2005/8/layout/cycle5"/>
    <dgm:cxn modelId="{4D422D77-8363-45DB-A3A7-A6705652D443}" srcId="{3162D883-EC44-483A-A93D-A7EC07476842}" destId="{70F22B20-074E-4751-BC6F-2E67923EF52B}" srcOrd="4" destOrd="0" parTransId="{CAFBBE2C-AF51-47AF-89DD-7011662E49F4}" sibTransId="{D81A9011-2BD2-41CA-9833-F7E102DBCB62}"/>
    <dgm:cxn modelId="{C10E3B4F-63D0-431C-9EFA-6F6BED616EDD}" type="presOf" srcId="{70F22B20-074E-4751-BC6F-2E67923EF52B}" destId="{BD6E3380-1A21-47D4-A896-47D3DDC08781}" srcOrd="0" destOrd="0" presId="urn:microsoft.com/office/officeart/2005/8/layout/cycle5"/>
    <dgm:cxn modelId="{079E1EC4-5D63-4657-9666-DC6CFA57F52F}" type="presOf" srcId="{D827BC79-24F8-4E09-987F-760CECFE9A1D}" destId="{3D7F0BB5-4FD9-4643-9396-B08BE9B46653}" srcOrd="0" destOrd="0" presId="urn:microsoft.com/office/officeart/2005/8/layout/cycle5"/>
    <dgm:cxn modelId="{D4D84F1E-5C9D-4CB9-AB8E-4D752E20D780}" srcId="{3162D883-EC44-483A-A93D-A7EC07476842}" destId="{ED16D8CF-255A-4A0A-B910-F87E5E2E05CB}" srcOrd="5" destOrd="0" parTransId="{43EC526B-9658-47C5-A1AC-827C9FE5D440}" sibTransId="{D827BC79-24F8-4E09-987F-760CECFE9A1D}"/>
    <dgm:cxn modelId="{380DB89A-BEF5-4B0E-8A5B-ECA7775202FC}" type="presOf" srcId="{4A9BBF47-818E-44DB-8F53-5F66247CBB11}" destId="{5C472DBE-0CCD-486C-9959-ED3B3B52E5AD}" srcOrd="0" destOrd="0" presId="urn:microsoft.com/office/officeart/2005/8/layout/cycle5"/>
    <dgm:cxn modelId="{9968D6F3-9894-4C1E-9F84-68A878C2FC84}" type="presOf" srcId="{C93C6205-47BA-495F-BD41-D27B32186365}" destId="{1107A416-D16C-42E2-847F-5FEBA8B1D0B6}" srcOrd="0" destOrd="0" presId="urn:microsoft.com/office/officeart/2005/8/layout/cycle5"/>
    <dgm:cxn modelId="{283AD67F-3E25-4A58-A0D6-337E15ACD5F9}" type="presOf" srcId="{3162D883-EC44-483A-A93D-A7EC07476842}" destId="{0F0BDBC3-093E-41B8-8CA1-5E9C8937588D}" srcOrd="0" destOrd="0" presId="urn:microsoft.com/office/officeart/2005/8/layout/cycle5"/>
    <dgm:cxn modelId="{EF57ACEA-574A-4D5A-89E5-15FE665D784B}" type="presParOf" srcId="{0F0BDBC3-093E-41B8-8CA1-5E9C8937588D}" destId="{FE6C5038-FB0F-40E7-97B9-2AC6974ECD5D}" srcOrd="0" destOrd="0" presId="urn:microsoft.com/office/officeart/2005/8/layout/cycle5"/>
    <dgm:cxn modelId="{2BDDD6C8-49BB-45B1-B240-9F98E2A227EF}" type="presParOf" srcId="{0F0BDBC3-093E-41B8-8CA1-5E9C8937588D}" destId="{8D73185F-2482-4F3B-A5E3-2D4D5B5F4FD2}" srcOrd="1" destOrd="0" presId="urn:microsoft.com/office/officeart/2005/8/layout/cycle5"/>
    <dgm:cxn modelId="{950EADE1-5C24-4644-BFB6-1D3DCAFC1693}" type="presParOf" srcId="{0F0BDBC3-093E-41B8-8CA1-5E9C8937588D}" destId="{A0D777F5-F80D-40B2-9A28-79881554368D}" srcOrd="2" destOrd="0" presId="urn:microsoft.com/office/officeart/2005/8/layout/cycle5"/>
    <dgm:cxn modelId="{CDCD1435-F9B5-4061-9BA6-4FE6FFA234FC}" type="presParOf" srcId="{0F0BDBC3-093E-41B8-8CA1-5E9C8937588D}" destId="{4C717DD9-8DF5-424B-83D5-BA77179C6209}" srcOrd="3" destOrd="0" presId="urn:microsoft.com/office/officeart/2005/8/layout/cycle5"/>
    <dgm:cxn modelId="{3AF4684E-4DAE-4B8B-8D07-A1C70C91A95B}" type="presParOf" srcId="{0F0BDBC3-093E-41B8-8CA1-5E9C8937588D}" destId="{A4F44925-1F37-4C25-9C06-329139ADDE13}" srcOrd="4" destOrd="0" presId="urn:microsoft.com/office/officeart/2005/8/layout/cycle5"/>
    <dgm:cxn modelId="{31133B9C-3435-4957-90BC-9D96CF1C8807}" type="presParOf" srcId="{0F0BDBC3-093E-41B8-8CA1-5E9C8937588D}" destId="{4D18AA5D-B0FC-49BA-87F4-DAB52DE62DF3}" srcOrd="5" destOrd="0" presId="urn:microsoft.com/office/officeart/2005/8/layout/cycle5"/>
    <dgm:cxn modelId="{31FCC79C-D0C8-4012-B6A8-C9A9AD4207C7}" type="presParOf" srcId="{0F0BDBC3-093E-41B8-8CA1-5E9C8937588D}" destId="{F766F7BD-AE8E-45E3-AC28-6F51C55B8EFF}" srcOrd="6" destOrd="0" presId="urn:microsoft.com/office/officeart/2005/8/layout/cycle5"/>
    <dgm:cxn modelId="{331F8757-213B-4650-A9E6-AC25AB22FCC9}" type="presParOf" srcId="{0F0BDBC3-093E-41B8-8CA1-5E9C8937588D}" destId="{87297B97-6D2A-4197-BA33-024FDC32065F}" srcOrd="7" destOrd="0" presId="urn:microsoft.com/office/officeart/2005/8/layout/cycle5"/>
    <dgm:cxn modelId="{D7E2C328-FB9D-4ACD-95CE-BB651D5A6886}" type="presParOf" srcId="{0F0BDBC3-093E-41B8-8CA1-5E9C8937588D}" destId="{5C472DBE-0CCD-486C-9959-ED3B3B52E5AD}" srcOrd="8" destOrd="0" presId="urn:microsoft.com/office/officeart/2005/8/layout/cycle5"/>
    <dgm:cxn modelId="{7940537E-6889-48A1-B5DD-F3160EC79946}" type="presParOf" srcId="{0F0BDBC3-093E-41B8-8CA1-5E9C8937588D}" destId="{32DCF81C-B89D-4945-BC51-9A27B5BA85E6}" srcOrd="9" destOrd="0" presId="urn:microsoft.com/office/officeart/2005/8/layout/cycle5"/>
    <dgm:cxn modelId="{EA79BBED-B445-47A2-BCC9-D60E0CF68B89}" type="presParOf" srcId="{0F0BDBC3-093E-41B8-8CA1-5E9C8937588D}" destId="{E5F02709-DCFC-4991-A289-65DE663FF874}" srcOrd="10" destOrd="0" presId="urn:microsoft.com/office/officeart/2005/8/layout/cycle5"/>
    <dgm:cxn modelId="{A4C18DCA-BA8E-4670-9934-9C548ACBF81A}" type="presParOf" srcId="{0F0BDBC3-093E-41B8-8CA1-5E9C8937588D}" destId="{1107A416-D16C-42E2-847F-5FEBA8B1D0B6}" srcOrd="11" destOrd="0" presId="urn:microsoft.com/office/officeart/2005/8/layout/cycle5"/>
    <dgm:cxn modelId="{6DDC5867-7ED5-47E9-A459-BF4CB00E66C5}" type="presParOf" srcId="{0F0BDBC3-093E-41B8-8CA1-5E9C8937588D}" destId="{BD6E3380-1A21-47D4-A896-47D3DDC08781}" srcOrd="12" destOrd="0" presId="urn:microsoft.com/office/officeart/2005/8/layout/cycle5"/>
    <dgm:cxn modelId="{083E1BDD-FE3F-457C-ABC4-85AF37C96AFC}" type="presParOf" srcId="{0F0BDBC3-093E-41B8-8CA1-5E9C8937588D}" destId="{BFF6A26C-54B9-45FC-A87E-10FAC93098E8}" srcOrd="13" destOrd="0" presId="urn:microsoft.com/office/officeart/2005/8/layout/cycle5"/>
    <dgm:cxn modelId="{2C450E9E-93D7-4C5A-85D9-5DD3BA92CEBA}" type="presParOf" srcId="{0F0BDBC3-093E-41B8-8CA1-5E9C8937588D}" destId="{BFBDA26D-4C9B-4AFB-85AC-D66BC46D25CB}" srcOrd="14" destOrd="0" presId="urn:microsoft.com/office/officeart/2005/8/layout/cycle5"/>
    <dgm:cxn modelId="{F99348D8-52B1-4163-9640-31A48976A224}" type="presParOf" srcId="{0F0BDBC3-093E-41B8-8CA1-5E9C8937588D}" destId="{A65AC9B6-6136-41E9-AEAA-4CD8FD6FC770}" srcOrd="15" destOrd="0" presId="urn:microsoft.com/office/officeart/2005/8/layout/cycle5"/>
    <dgm:cxn modelId="{DB5DE8F5-EA73-47E8-A1F8-D85C83E3A7A5}" type="presParOf" srcId="{0F0BDBC3-093E-41B8-8CA1-5E9C8937588D}" destId="{87127372-AB64-41A4-AD3C-EE704CEB6273}" srcOrd="16" destOrd="0" presId="urn:microsoft.com/office/officeart/2005/8/layout/cycle5"/>
    <dgm:cxn modelId="{75FCC879-16BD-4AC9-8A4F-798BCF8FA771}" type="presParOf" srcId="{0F0BDBC3-093E-41B8-8CA1-5E9C8937588D}" destId="{3D7F0BB5-4FD9-4643-9396-B08BE9B46653}" srcOrd="17" destOrd="0" presId="urn:microsoft.com/office/officeart/2005/8/layout/cycle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16E08-5D9D-419E-B2A3-252146DD221F}">
      <dsp:nvSpPr>
        <dsp:cNvPr id="0" name=""/>
        <dsp:cNvSpPr/>
      </dsp:nvSpPr>
      <dsp:spPr>
        <a:xfrm>
          <a:off x="78170" y="0"/>
          <a:ext cx="8568697" cy="43243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23D49-3A7C-459C-BCAA-F27A1501ABF6}">
      <dsp:nvSpPr>
        <dsp:cNvPr id="0" name=""/>
        <dsp:cNvSpPr/>
      </dsp:nvSpPr>
      <dsp:spPr>
        <a:xfrm>
          <a:off x="271147" y="1371605"/>
          <a:ext cx="1779868" cy="129541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Efficacy</a:t>
          </a:r>
          <a:endParaRPr lang="en-US" sz="3500" kern="1200" dirty="0"/>
        </a:p>
      </dsp:txBody>
      <dsp:txXfrm>
        <a:off x="334384" y="1434842"/>
        <a:ext cx="1653394" cy="1168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16E08-5D9D-419E-B2A3-252146DD221F}">
      <dsp:nvSpPr>
        <dsp:cNvPr id="0" name=""/>
        <dsp:cNvSpPr/>
      </dsp:nvSpPr>
      <dsp:spPr>
        <a:xfrm>
          <a:off x="78170" y="0"/>
          <a:ext cx="8568697" cy="43243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23D49-3A7C-459C-BCAA-F27A1501ABF6}">
      <dsp:nvSpPr>
        <dsp:cNvPr id="0" name=""/>
        <dsp:cNvSpPr/>
      </dsp:nvSpPr>
      <dsp:spPr>
        <a:xfrm>
          <a:off x="304809" y="1447801"/>
          <a:ext cx="1779868" cy="129541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Efficacy</a:t>
          </a:r>
          <a:endParaRPr lang="en-US" sz="2200" kern="1200" dirty="0"/>
        </a:p>
      </dsp:txBody>
      <dsp:txXfrm>
        <a:off x="368046" y="1511038"/>
        <a:ext cx="1653394" cy="1168945"/>
      </dsp:txXfrm>
    </dsp:sp>
    <dsp:sp modelId="{A732589A-9B2E-4C9F-A34F-5A52A80BD5B1}">
      <dsp:nvSpPr>
        <dsp:cNvPr id="0" name=""/>
        <dsp:cNvSpPr/>
      </dsp:nvSpPr>
      <dsp:spPr>
        <a:xfrm>
          <a:off x="3388856" y="2819407"/>
          <a:ext cx="2029469" cy="131826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Improvement?</a:t>
          </a:r>
          <a:endParaRPr lang="en-US" sz="2200" kern="1200" dirty="0"/>
        </a:p>
      </dsp:txBody>
      <dsp:txXfrm>
        <a:off x="3453209" y="2883760"/>
        <a:ext cx="1900763" cy="1189563"/>
      </dsp:txXfrm>
    </dsp:sp>
    <dsp:sp modelId="{4C4FD9F1-5340-4E1B-874A-BD12C30189D8}">
      <dsp:nvSpPr>
        <dsp:cNvPr id="0" name=""/>
        <dsp:cNvSpPr/>
      </dsp:nvSpPr>
      <dsp:spPr>
        <a:xfrm>
          <a:off x="3271015" y="457204"/>
          <a:ext cx="2062987" cy="1470659"/>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Implementation?</a:t>
          </a:r>
          <a:r>
            <a:rPr lang="en-US" sz="1600" kern="1200" dirty="0" smtClean="0"/>
            <a:t> </a:t>
          </a:r>
          <a:endParaRPr lang="en-US" sz="1600" kern="1200" dirty="0"/>
        </a:p>
      </dsp:txBody>
      <dsp:txXfrm>
        <a:off x="3342807" y="528996"/>
        <a:ext cx="1919403" cy="1327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16E08-5D9D-419E-B2A3-252146DD221F}">
      <dsp:nvSpPr>
        <dsp:cNvPr id="0" name=""/>
        <dsp:cNvSpPr/>
      </dsp:nvSpPr>
      <dsp:spPr>
        <a:xfrm>
          <a:off x="78170" y="0"/>
          <a:ext cx="8568697" cy="43243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23D49-3A7C-459C-BCAA-F27A1501ABF6}">
      <dsp:nvSpPr>
        <dsp:cNvPr id="0" name=""/>
        <dsp:cNvSpPr/>
      </dsp:nvSpPr>
      <dsp:spPr>
        <a:xfrm>
          <a:off x="304800" y="1447783"/>
          <a:ext cx="1779868" cy="129541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Efficacy</a:t>
          </a:r>
          <a:endParaRPr lang="en-US" sz="2200" kern="1200" dirty="0"/>
        </a:p>
      </dsp:txBody>
      <dsp:txXfrm>
        <a:off x="368037" y="1511020"/>
        <a:ext cx="1653394" cy="1168945"/>
      </dsp:txXfrm>
    </dsp:sp>
    <dsp:sp modelId="{A732589A-9B2E-4C9F-A34F-5A52A80BD5B1}">
      <dsp:nvSpPr>
        <dsp:cNvPr id="0" name=""/>
        <dsp:cNvSpPr/>
      </dsp:nvSpPr>
      <dsp:spPr>
        <a:xfrm>
          <a:off x="3380741" y="2819407"/>
          <a:ext cx="2029469" cy="131826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Improvement?</a:t>
          </a:r>
          <a:endParaRPr lang="en-US" sz="2200" kern="1200" dirty="0"/>
        </a:p>
      </dsp:txBody>
      <dsp:txXfrm>
        <a:off x="3445094" y="2883760"/>
        <a:ext cx="1900763" cy="1189563"/>
      </dsp:txXfrm>
    </dsp:sp>
    <dsp:sp modelId="{4C4FD9F1-5340-4E1B-874A-BD12C30189D8}">
      <dsp:nvSpPr>
        <dsp:cNvPr id="0" name=""/>
        <dsp:cNvSpPr/>
      </dsp:nvSpPr>
      <dsp:spPr>
        <a:xfrm>
          <a:off x="3271025" y="457204"/>
          <a:ext cx="2062987" cy="1470659"/>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Implementation?</a:t>
          </a:r>
          <a:r>
            <a:rPr lang="en-US" sz="1600" kern="1200" dirty="0" smtClean="0"/>
            <a:t> </a:t>
          </a:r>
          <a:endParaRPr lang="en-US" sz="1600" kern="1200" dirty="0"/>
        </a:p>
      </dsp:txBody>
      <dsp:txXfrm>
        <a:off x="3342817" y="528996"/>
        <a:ext cx="1919403" cy="1327075"/>
      </dsp:txXfrm>
    </dsp:sp>
    <dsp:sp modelId="{4280E2DA-C0C3-4EB0-BB8A-FA40D08D8E19}">
      <dsp:nvSpPr>
        <dsp:cNvPr id="0" name=""/>
        <dsp:cNvSpPr/>
      </dsp:nvSpPr>
      <dsp:spPr>
        <a:xfrm>
          <a:off x="7135531" y="1447801"/>
          <a:ext cx="1779868" cy="129541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Quality</a:t>
          </a:r>
          <a:endParaRPr lang="en-US" sz="2200" kern="1200" dirty="0"/>
        </a:p>
      </dsp:txBody>
      <dsp:txXfrm>
        <a:off x="7198768" y="1511038"/>
        <a:ext cx="1653394" cy="1168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C5038-FB0F-40E7-97B9-2AC6974ECD5D}">
      <dsp:nvSpPr>
        <dsp:cNvPr id="0" name=""/>
        <dsp:cNvSpPr/>
      </dsp:nvSpPr>
      <dsp:spPr>
        <a:xfrm>
          <a:off x="2793439" y="1438"/>
          <a:ext cx="1179488" cy="766667"/>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Discovery, Idea</a:t>
          </a:r>
          <a:endParaRPr lang="en-US" sz="1300" kern="1200" dirty="0"/>
        </a:p>
      </dsp:txBody>
      <dsp:txXfrm>
        <a:off x="2830865" y="38864"/>
        <a:ext cx="1104636" cy="691815"/>
      </dsp:txXfrm>
    </dsp:sp>
    <dsp:sp modelId="{A0D777F5-F80D-40B2-9A28-79881554368D}">
      <dsp:nvSpPr>
        <dsp:cNvPr id="0" name=""/>
        <dsp:cNvSpPr/>
      </dsp:nvSpPr>
      <dsp:spPr>
        <a:xfrm>
          <a:off x="1576888" y="384772"/>
          <a:ext cx="3612590" cy="3612590"/>
        </a:xfrm>
        <a:custGeom>
          <a:avLst/>
          <a:gdLst/>
          <a:ahLst/>
          <a:cxnLst/>
          <a:rect l="0" t="0" r="0" b="0"/>
          <a:pathLst>
            <a:path>
              <a:moveTo>
                <a:pt x="2544424" y="157699"/>
              </a:moveTo>
              <a:arcTo wR="1806295" hR="1806295" stAng="17647175" swAng="924062"/>
            </a:path>
          </a:pathLst>
        </a:custGeom>
        <a:noFill/>
        <a:ln w="9525" cap="flat" cmpd="sng" algn="ctr">
          <a:solidFill>
            <a:schemeClr val="dk1">
              <a:shade val="95000"/>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sp>
    <dsp:sp modelId="{4C717DD9-8DF5-424B-83D5-BA77179C6209}">
      <dsp:nvSpPr>
        <dsp:cNvPr id="0" name=""/>
        <dsp:cNvSpPr/>
      </dsp:nvSpPr>
      <dsp:spPr>
        <a:xfrm>
          <a:off x="4357736" y="904585"/>
          <a:ext cx="1179488" cy="766667"/>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Evaluate processes and outcomes</a:t>
          </a:r>
          <a:endParaRPr lang="en-US" sz="1300" kern="1200" dirty="0"/>
        </a:p>
      </dsp:txBody>
      <dsp:txXfrm>
        <a:off x="4395162" y="942011"/>
        <a:ext cx="1104636" cy="691815"/>
      </dsp:txXfrm>
    </dsp:sp>
    <dsp:sp modelId="{4D18AA5D-B0FC-49BA-87F4-DAB52DE62DF3}">
      <dsp:nvSpPr>
        <dsp:cNvPr id="0" name=""/>
        <dsp:cNvSpPr/>
      </dsp:nvSpPr>
      <dsp:spPr>
        <a:xfrm>
          <a:off x="1576888" y="384772"/>
          <a:ext cx="3612590" cy="3612590"/>
        </a:xfrm>
        <a:custGeom>
          <a:avLst/>
          <a:gdLst/>
          <a:ahLst/>
          <a:cxnLst/>
          <a:rect l="0" t="0" r="0" b="0"/>
          <a:pathLst>
            <a:path>
              <a:moveTo>
                <a:pt x="3584434" y="1488611"/>
              </a:moveTo>
              <a:arcTo wR="1806295" hR="1806295" stAng="20992223" swAng="1215555"/>
            </a:path>
          </a:pathLst>
        </a:custGeom>
        <a:noFill/>
        <a:ln w="9525" cap="flat" cmpd="sng" algn="ctr">
          <a:solidFill>
            <a:schemeClr val="dk1">
              <a:shade val="95000"/>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sp>
    <dsp:sp modelId="{F766F7BD-AE8E-45E3-AC28-6F51C55B8EFF}">
      <dsp:nvSpPr>
        <dsp:cNvPr id="0" name=""/>
        <dsp:cNvSpPr/>
      </dsp:nvSpPr>
      <dsp:spPr>
        <a:xfrm>
          <a:off x="4357736" y="2710881"/>
          <a:ext cx="1179488" cy="766667"/>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Implement</a:t>
          </a:r>
          <a:endParaRPr lang="en-US" sz="1300" kern="1200" dirty="0"/>
        </a:p>
      </dsp:txBody>
      <dsp:txXfrm>
        <a:off x="4395162" y="2748307"/>
        <a:ext cx="1104636" cy="691815"/>
      </dsp:txXfrm>
    </dsp:sp>
    <dsp:sp modelId="{5C472DBE-0CCD-486C-9959-ED3B3B52E5AD}">
      <dsp:nvSpPr>
        <dsp:cNvPr id="0" name=""/>
        <dsp:cNvSpPr/>
      </dsp:nvSpPr>
      <dsp:spPr>
        <a:xfrm>
          <a:off x="1576888" y="384772"/>
          <a:ext cx="3612590" cy="3612590"/>
        </a:xfrm>
        <a:custGeom>
          <a:avLst/>
          <a:gdLst/>
          <a:ahLst/>
          <a:cxnLst/>
          <a:rect l="0" t="0" r="0" b="0"/>
          <a:pathLst>
            <a:path>
              <a:moveTo>
                <a:pt x="2955741" y="3199663"/>
              </a:moveTo>
              <a:arcTo wR="1806295" hR="1806295" stAng="3028763" swAng="924062"/>
            </a:path>
          </a:pathLst>
        </a:custGeom>
        <a:noFill/>
        <a:ln w="9525" cap="flat" cmpd="sng" algn="ctr">
          <a:solidFill>
            <a:schemeClr val="dk1">
              <a:shade val="95000"/>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sp>
    <dsp:sp modelId="{32DCF81C-B89D-4945-BC51-9A27B5BA85E6}">
      <dsp:nvSpPr>
        <dsp:cNvPr id="0" name=""/>
        <dsp:cNvSpPr/>
      </dsp:nvSpPr>
      <dsp:spPr>
        <a:xfrm>
          <a:off x="2793439" y="3614028"/>
          <a:ext cx="1179488" cy="766667"/>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Re-Evaluate processes and outcomes</a:t>
          </a:r>
          <a:endParaRPr lang="en-US" sz="1300" kern="1200" dirty="0"/>
        </a:p>
      </dsp:txBody>
      <dsp:txXfrm>
        <a:off x="2830865" y="3651454"/>
        <a:ext cx="1104636" cy="691815"/>
      </dsp:txXfrm>
    </dsp:sp>
    <dsp:sp modelId="{1107A416-D16C-42E2-847F-5FEBA8B1D0B6}">
      <dsp:nvSpPr>
        <dsp:cNvPr id="0" name=""/>
        <dsp:cNvSpPr/>
      </dsp:nvSpPr>
      <dsp:spPr>
        <a:xfrm>
          <a:off x="1576888" y="384772"/>
          <a:ext cx="3612590" cy="3612590"/>
        </a:xfrm>
        <a:custGeom>
          <a:avLst/>
          <a:gdLst/>
          <a:ahLst/>
          <a:cxnLst/>
          <a:rect l="0" t="0" r="0" b="0"/>
          <a:pathLst>
            <a:path>
              <a:moveTo>
                <a:pt x="1068166" y="3454891"/>
              </a:moveTo>
              <a:arcTo wR="1806295" hR="1806295" stAng="6847175" swAng="924062"/>
            </a:path>
          </a:pathLst>
        </a:custGeom>
        <a:noFill/>
        <a:ln w="9525" cap="flat" cmpd="sng" algn="ctr">
          <a:solidFill>
            <a:schemeClr val="dk1">
              <a:shade val="95000"/>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sp>
    <dsp:sp modelId="{BD6E3380-1A21-47D4-A896-47D3DDC08781}">
      <dsp:nvSpPr>
        <dsp:cNvPr id="0" name=""/>
        <dsp:cNvSpPr/>
      </dsp:nvSpPr>
      <dsp:spPr>
        <a:xfrm>
          <a:off x="1229141" y="2710881"/>
          <a:ext cx="1179488" cy="766667"/>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Disseminate findings</a:t>
          </a:r>
          <a:endParaRPr lang="en-US" sz="1300" kern="1200" dirty="0"/>
        </a:p>
      </dsp:txBody>
      <dsp:txXfrm>
        <a:off x="1266567" y="2748307"/>
        <a:ext cx="1104636" cy="691815"/>
      </dsp:txXfrm>
    </dsp:sp>
    <dsp:sp modelId="{BFBDA26D-4C9B-4AFB-85AC-D66BC46D25CB}">
      <dsp:nvSpPr>
        <dsp:cNvPr id="0" name=""/>
        <dsp:cNvSpPr/>
      </dsp:nvSpPr>
      <dsp:spPr>
        <a:xfrm>
          <a:off x="1576888" y="384772"/>
          <a:ext cx="3612590" cy="3612590"/>
        </a:xfrm>
        <a:custGeom>
          <a:avLst/>
          <a:gdLst/>
          <a:ahLst/>
          <a:cxnLst/>
          <a:rect l="0" t="0" r="0" b="0"/>
          <a:pathLst>
            <a:path>
              <a:moveTo>
                <a:pt x="28155" y="2123978"/>
              </a:moveTo>
              <a:arcTo wR="1806295" hR="1806295" stAng="10192223" swAng="1215555"/>
            </a:path>
          </a:pathLst>
        </a:custGeom>
        <a:noFill/>
        <a:ln w="9525" cap="flat" cmpd="sng" algn="ctr">
          <a:solidFill>
            <a:schemeClr val="dk1">
              <a:shade val="95000"/>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sp>
    <dsp:sp modelId="{A65AC9B6-6136-41E9-AEAA-4CD8FD6FC770}">
      <dsp:nvSpPr>
        <dsp:cNvPr id="0" name=""/>
        <dsp:cNvSpPr/>
      </dsp:nvSpPr>
      <dsp:spPr>
        <a:xfrm>
          <a:off x="1229141" y="904585"/>
          <a:ext cx="1179488" cy="766667"/>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Innovate methods</a:t>
          </a:r>
          <a:endParaRPr lang="en-US" sz="1300" kern="1200" dirty="0"/>
        </a:p>
      </dsp:txBody>
      <dsp:txXfrm>
        <a:off x="1266567" y="942011"/>
        <a:ext cx="1104636" cy="691815"/>
      </dsp:txXfrm>
    </dsp:sp>
    <dsp:sp modelId="{3D7F0BB5-4FD9-4643-9396-B08BE9B46653}">
      <dsp:nvSpPr>
        <dsp:cNvPr id="0" name=""/>
        <dsp:cNvSpPr/>
      </dsp:nvSpPr>
      <dsp:spPr>
        <a:xfrm>
          <a:off x="1576888" y="384772"/>
          <a:ext cx="3612590" cy="3612590"/>
        </a:xfrm>
        <a:custGeom>
          <a:avLst/>
          <a:gdLst/>
          <a:ahLst/>
          <a:cxnLst/>
          <a:rect l="0" t="0" r="0" b="0"/>
          <a:pathLst>
            <a:path>
              <a:moveTo>
                <a:pt x="656848" y="412926"/>
              </a:moveTo>
              <a:arcTo wR="1806295" hR="1806295" stAng="13828763" swAng="924062"/>
            </a:path>
          </a:pathLst>
        </a:custGeom>
        <a:noFill/>
        <a:ln w="9525" cap="flat" cmpd="sng" algn="ctr">
          <a:solidFill>
            <a:schemeClr val="dk1">
              <a:shade val="95000"/>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84BF8-EEAA-4936-93BA-01672FCD3E47}" type="datetimeFigureOut">
              <a:rPr lang="en-US" smtClean="0"/>
              <a:t>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0C987-43B8-4332-BD65-FE2A0BFEA952}" type="slidenum">
              <a:rPr lang="en-US" smtClean="0"/>
              <a:t>‹#›</a:t>
            </a:fld>
            <a:endParaRPr lang="en-US"/>
          </a:p>
        </p:txBody>
      </p:sp>
    </p:spTree>
    <p:extLst>
      <p:ext uri="{BB962C8B-B14F-4D97-AF65-F5344CB8AC3E}">
        <p14:creationId xmlns:p14="http://schemas.microsoft.com/office/powerpoint/2010/main" val="204328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it seems that clinicians</a:t>
            </a:r>
            <a:r>
              <a:rPr lang="en-US" baseline="0" dirty="0" smtClean="0"/>
              <a:t> are not being considered very much in the planning  of future CER studies. Here the national Pharmaceutical Council surveyed key ‘stakeholders’ in CER but did not include clinicians.</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6</a:t>
            </a:fld>
            <a:endParaRPr lang="en-US"/>
          </a:p>
        </p:txBody>
      </p:sp>
    </p:spTree>
    <p:extLst>
      <p:ext uri="{BB962C8B-B14F-4D97-AF65-F5344CB8AC3E}">
        <p14:creationId xmlns:p14="http://schemas.microsoft.com/office/powerpoint/2010/main" val="3477166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17</a:t>
            </a:fld>
            <a:endParaRPr lang="en-US"/>
          </a:p>
        </p:txBody>
      </p:sp>
    </p:spTree>
    <p:extLst>
      <p:ext uri="{BB962C8B-B14F-4D97-AF65-F5344CB8AC3E}">
        <p14:creationId xmlns:p14="http://schemas.microsoft.com/office/powerpoint/2010/main" val="206447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favorite bias</a:t>
            </a:r>
          </a:p>
          <a:p>
            <a:r>
              <a:rPr lang="en-US" dirty="0" smtClean="0"/>
              <a:t>Always</a:t>
            </a:r>
            <a:r>
              <a:rPr lang="en-US" baseline="0" dirty="0" smtClean="0"/>
              <a:t> biases against control group.</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18</a:t>
            </a:fld>
            <a:endParaRPr lang="en-US"/>
          </a:p>
        </p:txBody>
      </p:sp>
    </p:spTree>
    <p:extLst>
      <p:ext uri="{BB962C8B-B14F-4D97-AF65-F5344CB8AC3E}">
        <p14:creationId xmlns:p14="http://schemas.microsoft.com/office/powerpoint/2010/main" val="67552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methods should generally describe a way they dealt with immortal person-time or differences in time until a treatment was given between groups.</a:t>
            </a:r>
          </a:p>
          <a:p>
            <a:r>
              <a:rPr lang="en-US" baseline="0" dirty="0" smtClean="0"/>
              <a:t>Also have a higher index of suspicion for observational studies of a treatment vs. nothing, as these types of studies are more likely to produce spurious results.</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19</a:t>
            </a:fld>
            <a:endParaRPr lang="en-US"/>
          </a:p>
        </p:txBody>
      </p:sp>
    </p:spTree>
    <p:extLst>
      <p:ext uri="{BB962C8B-B14F-4D97-AF65-F5344CB8AC3E}">
        <p14:creationId xmlns:p14="http://schemas.microsoft.com/office/powerpoint/2010/main" val="1170709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Confounding</a:t>
            </a:r>
            <a:r>
              <a:rPr lang="en-US" baseline="0" dirty="0" smtClean="0"/>
              <a:t> is the classic bias in observational studies. It occurs when an external factor associated with the outcome and exposure of interest causes a biased result.</a:t>
            </a:r>
          </a:p>
          <a:p>
            <a:r>
              <a:rPr lang="en-US" baseline="0" dirty="0" smtClean="0"/>
              <a:t>For example, patients who are DNR are </a:t>
            </a:r>
            <a:r>
              <a:rPr lang="en-US" baseline="0" dirty="0" err="1" smtClean="0"/>
              <a:t>liekly</a:t>
            </a:r>
            <a:r>
              <a:rPr lang="en-US" baseline="0" dirty="0" smtClean="0"/>
              <a:t> less likely to be treated aggressively with </a:t>
            </a:r>
            <a:r>
              <a:rPr lang="en-US" baseline="0" dirty="0" err="1" smtClean="0"/>
              <a:t>lytics</a:t>
            </a:r>
            <a:r>
              <a:rPr lang="en-US" baseline="0" dirty="0" smtClean="0"/>
              <a:t> (or any other intervention) and more likely to die. </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20</a:t>
            </a:fld>
            <a:endParaRPr lang="en-US"/>
          </a:p>
        </p:txBody>
      </p:sp>
    </p:spTree>
    <p:extLst>
      <p:ext uri="{BB962C8B-B14F-4D97-AF65-F5344CB8AC3E}">
        <p14:creationId xmlns:p14="http://schemas.microsoft.com/office/powerpoint/2010/main" val="231348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Multiple types of confounding to look out for: </a:t>
            </a:r>
            <a:r>
              <a:rPr lang="en-US" dirty="0" err="1" smtClean="0"/>
              <a:t>Counfounding</a:t>
            </a:r>
            <a:r>
              <a:rPr lang="en-US" dirty="0" smtClean="0"/>
              <a:t> by disease severity is especially potent: if risk of death is correlated</a:t>
            </a:r>
            <a:r>
              <a:rPr lang="en-US" baseline="0" dirty="0" smtClean="0"/>
              <a:t> with risk of getting treatment, there is strong confounding. Here all comorbidities are higher in the no </a:t>
            </a:r>
            <a:r>
              <a:rPr lang="en-US" baseline="0" dirty="0" err="1" smtClean="0"/>
              <a:t>lytics</a:t>
            </a:r>
            <a:r>
              <a:rPr lang="en-US" baseline="0" dirty="0" smtClean="0"/>
              <a:t> group, </a:t>
            </a:r>
            <a:r>
              <a:rPr lang="en-US" baseline="0" dirty="0" err="1" smtClean="0"/>
              <a:t>signalling</a:t>
            </a:r>
            <a:r>
              <a:rPr lang="en-US" baseline="0" dirty="0" smtClean="0"/>
              <a:t> confounding by disease severity.</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21</a:t>
            </a:fld>
            <a:endParaRPr lang="en-US"/>
          </a:p>
        </p:txBody>
      </p:sp>
    </p:spTree>
    <p:extLst>
      <p:ext uri="{BB962C8B-B14F-4D97-AF65-F5344CB8AC3E}">
        <p14:creationId xmlns:p14="http://schemas.microsoft.com/office/powerpoint/2010/main" val="307392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methods exist to</a:t>
            </a:r>
            <a:r>
              <a:rPr lang="en-US" baseline="0" dirty="0" smtClean="0"/>
              <a:t> attempt to address measured confounders. </a:t>
            </a:r>
            <a:r>
              <a:rPr lang="en-US" dirty="0" err="1" smtClean="0"/>
              <a:t>Athough</a:t>
            </a:r>
            <a:r>
              <a:rPr lang="en-US" dirty="0" smtClean="0"/>
              <a:t> multiple methods are available, our</a:t>
            </a:r>
            <a:r>
              <a:rPr lang="en-US" baseline="0" dirty="0" smtClean="0"/>
              <a:t> example performed no adjustment for confounding: measured or unmeasured. Generally you want to see &gt;1 methods used yield same result = sensitivity analysis.</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22</a:t>
            </a:fld>
            <a:endParaRPr lang="en-US"/>
          </a:p>
        </p:txBody>
      </p:sp>
    </p:spTree>
    <p:extLst>
      <p:ext uri="{BB962C8B-B14F-4D97-AF65-F5344CB8AC3E}">
        <p14:creationId xmlns:p14="http://schemas.microsoft.com/office/powerpoint/2010/main" val="179376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even more important</a:t>
            </a:r>
            <a:r>
              <a:rPr lang="en-US" baseline="0" dirty="0" smtClean="0"/>
              <a:t> than measured confounding is unmeasured confounding.  The devil you know is less scary than the devil you don’t. Multiple methods also exist to attenuate unmeasured confounding. The promise of so called BIG DATA is the ability to measure lots of things and hopefully decrease the number of unmeasured confounders. </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23</a:t>
            </a:fld>
            <a:endParaRPr lang="en-US"/>
          </a:p>
        </p:txBody>
      </p:sp>
    </p:spTree>
    <p:extLst>
      <p:ext uri="{BB962C8B-B14F-4D97-AF65-F5344CB8AC3E}">
        <p14:creationId xmlns:p14="http://schemas.microsoft.com/office/powerpoint/2010/main" val="2864803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6B7A4-1796-446C-BD16-03683BD066C4}" type="slidenum">
              <a:rPr lang="en-US" smtClean="0"/>
              <a:t>25</a:t>
            </a:fld>
            <a:endParaRPr lang="en-US"/>
          </a:p>
        </p:txBody>
      </p:sp>
    </p:spTree>
    <p:extLst>
      <p:ext uri="{BB962C8B-B14F-4D97-AF65-F5344CB8AC3E}">
        <p14:creationId xmlns:p14="http://schemas.microsoft.com/office/powerpoint/2010/main" val="4033368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going through this study demonstrating many pitfalls</a:t>
            </a:r>
            <a:r>
              <a:rPr lang="en-US" baseline="0" dirty="0" smtClean="0"/>
              <a:t> of observational CER, we can identify a checklist of 5 things to look out for to help assess the quality of an observational CER study. </a:t>
            </a:r>
            <a:r>
              <a:rPr lang="en-US" dirty="0" smtClean="0"/>
              <a:t>Large,</a:t>
            </a:r>
            <a:r>
              <a:rPr lang="en-US" baseline="0" dirty="0" smtClean="0"/>
              <a:t> poor quality studies only estimate spurious effects more </a:t>
            </a:r>
            <a:r>
              <a:rPr lang="en-US" baseline="0" dirty="0" err="1" smtClean="0"/>
              <a:t>precicely</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26</a:t>
            </a:fld>
            <a:endParaRPr lang="en-US"/>
          </a:p>
        </p:txBody>
      </p:sp>
    </p:spTree>
    <p:extLst>
      <p:ext uri="{BB962C8B-B14F-4D97-AF65-F5344CB8AC3E}">
        <p14:creationId xmlns:p14="http://schemas.microsoft.com/office/powerpoint/2010/main" val="387778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6B7A4-1796-446C-BD16-03683BD066C4}" type="slidenum">
              <a:rPr lang="en-US" smtClean="0"/>
              <a:t>27</a:t>
            </a:fld>
            <a:endParaRPr lang="en-US"/>
          </a:p>
        </p:txBody>
      </p:sp>
    </p:spTree>
    <p:extLst>
      <p:ext uri="{BB962C8B-B14F-4D97-AF65-F5344CB8AC3E}">
        <p14:creationId xmlns:p14="http://schemas.microsoft.com/office/powerpoint/2010/main" val="109035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will discount all </a:t>
            </a:r>
            <a:r>
              <a:rPr lang="en-US" dirty="0" err="1" smtClean="0"/>
              <a:t>obsrevational</a:t>
            </a:r>
            <a:r>
              <a:rPr lang="en-US" baseline="0" dirty="0" smtClean="0"/>
              <a:t> data awaiting RCTs</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8</a:t>
            </a:fld>
            <a:endParaRPr lang="en-US"/>
          </a:p>
        </p:txBody>
      </p:sp>
    </p:spTree>
    <p:extLst>
      <p:ext uri="{BB962C8B-B14F-4D97-AF65-F5344CB8AC3E}">
        <p14:creationId xmlns:p14="http://schemas.microsoft.com/office/powerpoint/2010/main" val="822652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6B7A4-1796-446C-BD16-03683BD066C4}" type="slidenum">
              <a:rPr lang="en-US" smtClean="0"/>
              <a:t>28</a:t>
            </a:fld>
            <a:endParaRPr lang="en-US"/>
          </a:p>
        </p:txBody>
      </p:sp>
    </p:spTree>
    <p:extLst>
      <p:ext uri="{BB962C8B-B14F-4D97-AF65-F5344CB8AC3E}">
        <p14:creationId xmlns:p14="http://schemas.microsoft.com/office/powerpoint/2010/main" val="22730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6B7A4-1796-446C-BD16-03683BD066C4}" type="slidenum">
              <a:rPr lang="en-US" smtClean="0"/>
              <a:t>29</a:t>
            </a:fld>
            <a:endParaRPr lang="en-US"/>
          </a:p>
        </p:txBody>
      </p:sp>
    </p:spTree>
    <p:extLst>
      <p:ext uri="{BB962C8B-B14F-4D97-AF65-F5344CB8AC3E}">
        <p14:creationId xmlns:p14="http://schemas.microsoft.com/office/powerpoint/2010/main" val="2158437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a:t>
            </a:r>
            <a:r>
              <a:rPr lang="en-US" baseline="0" dirty="0" smtClean="0"/>
              <a:t> poor quality studies only estimate spurious effects more </a:t>
            </a:r>
            <a:r>
              <a:rPr lang="en-US" baseline="0" dirty="0" err="1" smtClean="0"/>
              <a:t>precicely</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30</a:t>
            </a:fld>
            <a:endParaRPr lang="en-US"/>
          </a:p>
        </p:txBody>
      </p:sp>
    </p:spTree>
    <p:extLst>
      <p:ext uri="{BB962C8B-B14F-4D97-AF65-F5344CB8AC3E}">
        <p14:creationId xmlns:p14="http://schemas.microsoft.com/office/powerpoint/2010/main" val="387778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31</a:t>
            </a:fld>
            <a:endParaRPr lang="en-US"/>
          </a:p>
        </p:txBody>
      </p:sp>
    </p:spTree>
    <p:extLst>
      <p:ext uri="{BB962C8B-B14F-4D97-AF65-F5344CB8AC3E}">
        <p14:creationId xmlns:p14="http://schemas.microsoft.com/office/powerpoint/2010/main" val="179604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6B7A4-1796-446C-BD16-03683BD066C4}" type="slidenum">
              <a:rPr lang="en-US" smtClean="0"/>
              <a:t>32</a:t>
            </a:fld>
            <a:endParaRPr lang="en-US"/>
          </a:p>
        </p:txBody>
      </p:sp>
    </p:spTree>
    <p:extLst>
      <p:ext uri="{BB962C8B-B14F-4D97-AF65-F5344CB8AC3E}">
        <p14:creationId xmlns:p14="http://schemas.microsoft.com/office/powerpoint/2010/main" val="278679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6B7A4-1796-446C-BD16-03683BD066C4}" type="slidenum">
              <a:rPr lang="en-US" smtClean="0"/>
              <a:t>33</a:t>
            </a:fld>
            <a:endParaRPr lang="en-US"/>
          </a:p>
        </p:txBody>
      </p:sp>
    </p:spTree>
    <p:extLst>
      <p:ext uri="{BB962C8B-B14F-4D97-AF65-F5344CB8AC3E}">
        <p14:creationId xmlns:p14="http://schemas.microsoft.com/office/powerpoint/2010/main" val="414499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34</a:t>
            </a:fld>
            <a:endParaRPr lang="en-US"/>
          </a:p>
        </p:txBody>
      </p:sp>
    </p:spTree>
    <p:extLst>
      <p:ext uri="{BB962C8B-B14F-4D97-AF65-F5344CB8AC3E}">
        <p14:creationId xmlns:p14="http://schemas.microsoft.com/office/powerpoint/2010/main" val="662927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going through this study demonstrating many pitfalls</a:t>
            </a:r>
            <a:r>
              <a:rPr lang="en-US" baseline="0" dirty="0" smtClean="0"/>
              <a:t> of observational CER, we can identify a checklist of 5 things to look out for to help assess the quality of an observational CER study. </a:t>
            </a:r>
            <a:r>
              <a:rPr lang="en-US" dirty="0" smtClean="0"/>
              <a:t>Large,</a:t>
            </a:r>
            <a:r>
              <a:rPr lang="en-US" baseline="0" dirty="0" smtClean="0"/>
              <a:t> poor quality studies only estimate spurious effects more </a:t>
            </a:r>
            <a:r>
              <a:rPr lang="en-US" baseline="0" dirty="0" err="1" smtClean="0"/>
              <a:t>precicely</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35</a:t>
            </a:fld>
            <a:endParaRPr lang="en-US"/>
          </a:p>
        </p:txBody>
      </p:sp>
    </p:spTree>
    <p:extLst>
      <p:ext uri="{BB962C8B-B14F-4D97-AF65-F5344CB8AC3E}">
        <p14:creationId xmlns:p14="http://schemas.microsoft.com/office/powerpoint/2010/main" val="1991476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Tenuous</a:t>
            </a:r>
            <a:r>
              <a:rPr lang="en-US" baseline="0" dirty="0" smtClean="0"/>
              <a:t> balance</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43</a:t>
            </a:fld>
            <a:endParaRPr lang="en-US"/>
          </a:p>
        </p:txBody>
      </p:sp>
    </p:spTree>
    <p:extLst>
      <p:ext uri="{BB962C8B-B14F-4D97-AF65-F5344CB8AC3E}">
        <p14:creationId xmlns:p14="http://schemas.microsoft.com/office/powerpoint/2010/main" val="305596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improve</a:t>
            </a:r>
            <a:r>
              <a:rPr lang="en-US" baseline="0" dirty="0" smtClean="0"/>
              <a:t> quality without framework to evaluate implementation and improvement may result in unintended consequences and paradoxically reduce quality</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44</a:t>
            </a:fld>
            <a:endParaRPr lang="en-US"/>
          </a:p>
        </p:txBody>
      </p:sp>
    </p:spTree>
    <p:extLst>
      <p:ext uri="{BB962C8B-B14F-4D97-AF65-F5344CB8AC3E}">
        <p14:creationId xmlns:p14="http://schemas.microsoft.com/office/powerpoint/2010/main" val="56203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err="1" smtClean="0"/>
              <a:t>Anglemeyer</a:t>
            </a:r>
            <a:r>
              <a:rPr lang="en-US" baseline="0" dirty="0" smtClean="0"/>
              <a:t> looked at prior meta-analyses of RCT vs Observational studies looking at same question. Included 1500 studies and found no difference in treatment effects estimated from RCTs as compared to observational studies on the same topic. One prior Meta-analysis, </a:t>
            </a:r>
            <a:r>
              <a:rPr lang="en-US" baseline="0" dirty="0" err="1" smtClean="0"/>
              <a:t>Ioanidis</a:t>
            </a:r>
            <a:r>
              <a:rPr lang="en-US" baseline="0" dirty="0" smtClean="0"/>
              <a:t> et al, concluded that RCTs disagree with each other as much as observational studies disagree with RCTs. Thus, using traditional hierarchy of evidence, observational CER generally has comparable results to RCTs. This is reassuring.</a:t>
            </a:r>
            <a:endParaRPr lang="en-US" dirty="0" smtClean="0"/>
          </a:p>
        </p:txBody>
      </p:sp>
      <p:sp>
        <p:nvSpPr>
          <p:cNvPr id="4" name="Slide Number Placeholder 3"/>
          <p:cNvSpPr>
            <a:spLocks noGrp="1"/>
          </p:cNvSpPr>
          <p:nvPr>
            <p:ph type="sldNum" sz="quarter" idx="10"/>
          </p:nvPr>
        </p:nvSpPr>
        <p:spPr/>
        <p:txBody>
          <a:bodyPr/>
          <a:lstStyle/>
          <a:p>
            <a:fld id="{0096B7A4-1796-446C-BD16-03683BD066C4}" type="slidenum">
              <a:rPr lang="en-US" smtClean="0"/>
              <a:t>9</a:t>
            </a:fld>
            <a:endParaRPr lang="en-US"/>
          </a:p>
        </p:txBody>
      </p:sp>
    </p:spTree>
    <p:extLst>
      <p:ext uri="{BB962C8B-B14F-4D97-AF65-F5344CB8AC3E}">
        <p14:creationId xmlns:p14="http://schemas.microsoft.com/office/powerpoint/2010/main" val="3736189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science studies the best strategies to get clinicians to do or not do something.</a:t>
            </a:r>
            <a:r>
              <a:rPr lang="en-US" baseline="0" dirty="0" smtClean="0"/>
              <a:t> Here is some data from a systematic review of Implementation strategies showing that, in general, educational meetings and enlisting local leaders are most successful strategies. But what about here?</a:t>
            </a:r>
            <a:endParaRPr lang="en-US" dirty="0" smtClean="0"/>
          </a:p>
        </p:txBody>
      </p:sp>
      <p:sp>
        <p:nvSpPr>
          <p:cNvPr id="4" name="Slide Number Placeholder 3"/>
          <p:cNvSpPr>
            <a:spLocks noGrp="1"/>
          </p:cNvSpPr>
          <p:nvPr>
            <p:ph type="sldNum" sz="quarter" idx="10"/>
          </p:nvPr>
        </p:nvSpPr>
        <p:spPr/>
        <p:txBody>
          <a:bodyPr/>
          <a:lstStyle/>
          <a:p>
            <a:fld id="{0096B7A4-1796-446C-BD16-03683BD066C4}" type="slidenum">
              <a:rPr lang="en-US" smtClean="0"/>
              <a:t>46</a:t>
            </a:fld>
            <a:endParaRPr lang="en-US"/>
          </a:p>
        </p:txBody>
      </p:sp>
    </p:spTree>
    <p:extLst>
      <p:ext uri="{BB962C8B-B14F-4D97-AF65-F5344CB8AC3E}">
        <p14:creationId xmlns:p14="http://schemas.microsoft.com/office/powerpoint/2010/main" val="411548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46BC2-BB06-45F8-98C8-552A16DB7D9E}" type="slidenum">
              <a:rPr lang="en-US" smtClean="0"/>
              <a:t>47</a:t>
            </a:fld>
            <a:endParaRPr lang="en-US"/>
          </a:p>
        </p:txBody>
      </p:sp>
    </p:spTree>
    <p:extLst>
      <p:ext uri="{BB962C8B-B14F-4D97-AF65-F5344CB8AC3E}">
        <p14:creationId xmlns:p14="http://schemas.microsoft.com/office/powerpoint/2010/main" val="1401331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46BC2-BB06-45F8-98C8-552A16DB7D9E}" type="slidenum">
              <a:rPr lang="en-US" smtClean="0"/>
              <a:t>49</a:t>
            </a:fld>
            <a:endParaRPr lang="en-US"/>
          </a:p>
        </p:txBody>
      </p:sp>
    </p:spTree>
    <p:extLst>
      <p:ext uri="{BB962C8B-B14F-4D97-AF65-F5344CB8AC3E}">
        <p14:creationId xmlns:p14="http://schemas.microsoft.com/office/powerpoint/2010/main" val="4227596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46BC2-BB06-45F8-98C8-552A16DB7D9E}" type="slidenum">
              <a:rPr lang="en-US" smtClean="0"/>
              <a:t>50</a:t>
            </a:fld>
            <a:endParaRPr lang="en-US"/>
          </a:p>
        </p:txBody>
      </p:sp>
    </p:spTree>
    <p:extLst>
      <p:ext uri="{BB962C8B-B14F-4D97-AF65-F5344CB8AC3E}">
        <p14:creationId xmlns:p14="http://schemas.microsoft.com/office/powerpoint/2010/main" val="4227596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46BC2-BB06-45F8-98C8-552A16DB7D9E}" type="slidenum">
              <a:rPr lang="en-US" smtClean="0"/>
              <a:t>51</a:t>
            </a:fld>
            <a:endParaRPr lang="en-US"/>
          </a:p>
        </p:txBody>
      </p:sp>
    </p:spTree>
    <p:extLst>
      <p:ext uri="{BB962C8B-B14F-4D97-AF65-F5344CB8AC3E}">
        <p14:creationId xmlns:p14="http://schemas.microsoft.com/office/powerpoint/2010/main" val="4227596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going through this study demonstrating many pitfalls</a:t>
            </a:r>
            <a:r>
              <a:rPr lang="en-US" baseline="0" dirty="0" smtClean="0"/>
              <a:t> of observational CER, we can identify a checklist of 5 things to look out for to help assess the quality of an observational CER study. </a:t>
            </a:r>
            <a:r>
              <a:rPr lang="en-US" dirty="0" smtClean="0"/>
              <a:t>Large,</a:t>
            </a:r>
            <a:r>
              <a:rPr lang="en-US" baseline="0" dirty="0" smtClean="0"/>
              <a:t> poor quality studies only estimate spurious effects more </a:t>
            </a:r>
            <a:r>
              <a:rPr lang="en-US" baseline="0" dirty="0" err="1" smtClean="0"/>
              <a:t>precicely</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56</a:t>
            </a:fld>
            <a:endParaRPr lang="en-US"/>
          </a:p>
        </p:txBody>
      </p:sp>
    </p:spTree>
    <p:extLst>
      <p:ext uri="{BB962C8B-B14F-4D97-AF65-F5344CB8AC3E}">
        <p14:creationId xmlns:p14="http://schemas.microsoft.com/office/powerpoint/2010/main" val="387778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6B7A4-1796-446C-BD16-03683BD066C4}" type="slidenum">
              <a:rPr lang="en-US" smtClean="0"/>
              <a:t>11</a:t>
            </a:fld>
            <a:endParaRPr lang="en-US"/>
          </a:p>
        </p:txBody>
      </p:sp>
    </p:spTree>
    <p:extLst>
      <p:ext uri="{BB962C8B-B14F-4D97-AF65-F5344CB8AC3E}">
        <p14:creationId xmlns:p14="http://schemas.microsoft.com/office/powerpoint/2010/main" val="301416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father told</a:t>
            </a:r>
            <a:r>
              <a:rPr lang="en-US" baseline="0" dirty="0" smtClean="0"/>
              <a:t> me when I was 7 that the most important people I’d meet in life were the one’s who demonstrate how NOT to act. We will follow this Walkey family teaching tradition by systematically evaluating one particular study that contained many pitfalls… </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12</a:t>
            </a:fld>
            <a:endParaRPr lang="en-US"/>
          </a:p>
        </p:txBody>
      </p:sp>
    </p:spTree>
    <p:extLst>
      <p:ext uri="{BB962C8B-B14F-4D97-AF65-F5344CB8AC3E}">
        <p14:creationId xmlns:p14="http://schemas.microsoft.com/office/powerpoint/2010/main" val="235663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Names</a:t>
            </a:r>
            <a:r>
              <a:rPr lang="en-US" baseline="0" dirty="0" smtClean="0"/>
              <a:t> and titles have been changed so that I’m not a total jerk. </a:t>
            </a:r>
            <a:r>
              <a:rPr lang="en-US" dirty="0" smtClean="0"/>
              <a:t>Briefly</a:t>
            </a:r>
            <a:r>
              <a:rPr lang="en-US" baseline="0" dirty="0" smtClean="0"/>
              <a:t> orient to study: there is very little evidence for </a:t>
            </a:r>
            <a:r>
              <a:rPr lang="en-US" baseline="0" dirty="0" err="1" smtClean="0"/>
              <a:t>lytics</a:t>
            </a:r>
            <a:r>
              <a:rPr lang="en-US" baseline="0" dirty="0" smtClean="0"/>
              <a:t> among unstable patients with PE. In fact one trial, of 8 patients. The authors used </a:t>
            </a:r>
            <a:r>
              <a:rPr lang="en-US" baseline="0" dirty="0" err="1" smtClean="0"/>
              <a:t>used</a:t>
            </a:r>
            <a:r>
              <a:rPr lang="en-US" baseline="0" dirty="0" smtClean="0"/>
              <a:t> </a:t>
            </a:r>
            <a:r>
              <a:rPr lang="en-US" baseline="0" dirty="0" err="1" smtClean="0"/>
              <a:t>adminsitrative</a:t>
            </a:r>
            <a:r>
              <a:rPr lang="en-US" baseline="0" dirty="0" smtClean="0"/>
              <a:t> claims data to (ICD-9 codes) to compare outcomes between unstable patients with PE who did and did not receive </a:t>
            </a:r>
            <a:r>
              <a:rPr lang="en-US" baseline="0" dirty="0" err="1" smtClean="0"/>
              <a:t>thrombolytics</a:t>
            </a:r>
            <a:r>
              <a:rPr lang="en-US" baseline="0" dirty="0" smtClean="0"/>
              <a:t>. They conclude…</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13</a:t>
            </a:fld>
            <a:endParaRPr lang="en-US"/>
          </a:p>
        </p:txBody>
      </p:sp>
    </p:spTree>
    <p:extLst>
      <p:ext uri="{BB962C8B-B14F-4D97-AF65-F5344CB8AC3E}">
        <p14:creationId xmlns:p14="http://schemas.microsoft.com/office/powerpoint/2010/main" val="168979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be cognizant of how language affects our interpretation of a study. </a:t>
            </a:r>
            <a:r>
              <a:rPr lang="en-US" dirty="0" err="1" smtClean="0"/>
              <a:t>Kohli</a:t>
            </a:r>
            <a:r>
              <a:rPr lang="en-US" baseline="0" dirty="0" smtClean="0"/>
              <a:t> and Cannon here make a nice chart about how observational studies should describe their results. </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14</a:t>
            </a:fld>
            <a:endParaRPr lang="en-US"/>
          </a:p>
        </p:txBody>
      </p:sp>
    </p:spTree>
    <p:extLst>
      <p:ext uri="{BB962C8B-B14F-4D97-AF65-F5344CB8AC3E}">
        <p14:creationId xmlns:p14="http://schemas.microsoft.com/office/powerpoint/2010/main" val="359789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first clue to a quality CER study</a:t>
            </a:r>
            <a:r>
              <a:rPr lang="en-US" baseline="0" dirty="0" smtClean="0"/>
              <a:t> is that the authors understand the strengths and limitation of the data and analyses. Using language appropriate to level of causal inference shows that the authors understand their methods.</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15</a:t>
            </a:fld>
            <a:endParaRPr lang="en-US"/>
          </a:p>
        </p:txBody>
      </p:sp>
    </p:spTree>
    <p:extLst>
      <p:ext uri="{BB962C8B-B14F-4D97-AF65-F5344CB8AC3E}">
        <p14:creationId xmlns:p14="http://schemas.microsoft.com/office/powerpoint/2010/main" val="51313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retrospective studies, this may not have been what they currently seem. Look for how authors defined their measures and outcomes. Look for some validation that</a:t>
            </a:r>
            <a:r>
              <a:rPr lang="en-US" baseline="0" dirty="0" smtClean="0"/>
              <a:t> what they measured is what they though it was.</a:t>
            </a:r>
            <a:endParaRPr lang="en-US" dirty="0"/>
          </a:p>
        </p:txBody>
      </p:sp>
      <p:sp>
        <p:nvSpPr>
          <p:cNvPr id="4" name="Slide Number Placeholder 3"/>
          <p:cNvSpPr>
            <a:spLocks noGrp="1"/>
          </p:cNvSpPr>
          <p:nvPr>
            <p:ph type="sldNum" sz="quarter" idx="10"/>
          </p:nvPr>
        </p:nvSpPr>
        <p:spPr/>
        <p:txBody>
          <a:bodyPr/>
          <a:lstStyle/>
          <a:p>
            <a:fld id="{0096B7A4-1796-446C-BD16-03683BD066C4}" type="slidenum">
              <a:rPr lang="en-US" smtClean="0"/>
              <a:t>16</a:t>
            </a:fld>
            <a:endParaRPr lang="en-US"/>
          </a:p>
        </p:txBody>
      </p:sp>
    </p:spTree>
    <p:extLst>
      <p:ext uri="{BB962C8B-B14F-4D97-AF65-F5344CB8AC3E}">
        <p14:creationId xmlns:p14="http://schemas.microsoft.com/office/powerpoint/2010/main" val="260024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BB5D2-D831-420A-AAFA-2C5C0F1AFE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109456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B5D2-D831-420A-AAFA-2C5C0F1AFE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200963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B5D2-D831-420A-AAFA-2C5C0F1AFE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29512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B5D2-D831-420A-AAFA-2C5C0F1AFE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397928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BB5D2-D831-420A-AAFA-2C5C0F1AFECE}"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246711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BB5D2-D831-420A-AAFA-2C5C0F1AFECE}"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269901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BB5D2-D831-420A-AAFA-2C5C0F1AFECE}"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13551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BB5D2-D831-420A-AAFA-2C5C0F1AFECE}"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33948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BB5D2-D831-420A-AAFA-2C5C0F1AFECE}"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426723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B5D2-D831-420A-AAFA-2C5C0F1AFECE}"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358236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B5D2-D831-420A-AAFA-2C5C0F1AFECE}"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5399-E147-489E-9FC1-7754DA345E58}" type="slidenum">
              <a:rPr lang="en-US" smtClean="0"/>
              <a:t>‹#›</a:t>
            </a:fld>
            <a:endParaRPr lang="en-US"/>
          </a:p>
        </p:txBody>
      </p:sp>
    </p:spTree>
    <p:extLst>
      <p:ext uri="{BB962C8B-B14F-4D97-AF65-F5344CB8AC3E}">
        <p14:creationId xmlns:p14="http://schemas.microsoft.com/office/powerpoint/2010/main" val="188413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BB5D2-D831-420A-AAFA-2C5C0F1AFECE}" type="datetimeFigureOut">
              <a:rPr lang="en-US" smtClean="0"/>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E5399-E147-489E-9FC1-7754DA345E58}" type="slidenum">
              <a:rPr lang="en-US" smtClean="0"/>
              <a:t>‹#›</a:t>
            </a:fld>
            <a:endParaRPr lang="en-US"/>
          </a:p>
        </p:txBody>
      </p:sp>
    </p:spTree>
    <p:extLst>
      <p:ext uri="{BB962C8B-B14F-4D97-AF65-F5344CB8AC3E}">
        <p14:creationId xmlns:p14="http://schemas.microsoft.com/office/powerpoint/2010/main" val="95136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tif"/><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763000" cy="1470025"/>
          </a:xfrm>
        </p:spPr>
        <p:txBody>
          <a:bodyPr>
            <a:normAutofit/>
          </a:bodyPr>
          <a:lstStyle/>
          <a:p>
            <a:r>
              <a:rPr lang="en-US" dirty="0" smtClean="0"/>
              <a:t>Become an outcomes researcher</a:t>
            </a:r>
            <a:br>
              <a:rPr lang="en-US" dirty="0" smtClean="0"/>
            </a:br>
            <a:r>
              <a:rPr lang="en-US" dirty="0" smtClean="0"/>
              <a:t>(or at least speak like one)</a:t>
            </a:r>
            <a:endParaRPr lang="en-US" dirty="0"/>
          </a:p>
        </p:txBody>
      </p:sp>
      <p:sp>
        <p:nvSpPr>
          <p:cNvPr id="3" name="Subtitle 2"/>
          <p:cNvSpPr>
            <a:spLocks noGrp="1"/>
          </p:cNvSpPr>
          <p:nvPr>
            <p:ph type="subTitle" idx="1"/>
          </p:nvPr>
        </p:nvSpPr>
        <p:spPr>
          <a:xfrm>
            <a:off x="548481" y="3886200"/>
            <a:ext cx="8595519" cy="1752600"/>
          </a:xfrm>
        </p:spPr>
        <p:txBody>
          <a:bodyPr>
            <a:normAutofit fontScale="92500" lnSpcReduction="10000"/>
          </a:bodyPr>
          <a:lstStyle/>
          <a:p>
            <a:r>
              <a:rPr lang="en-US" dirty="0" smtClean="0">
                <a:solidFill>
                  <a:schemeClr val="tx2"/>
                </a:solidFill>
              </a:rPr>
              <a:t>Allan Walkey, MD, MSc</a:t>
            </a:r>
          </a:p>
          <a:p>
            <a:r>
              <a:rPr lang="en-US" dirty="0" smtClean="0">
                <a:solidFill>
                  <a:schemeClr val="tx2"/>
                </a:solidFill>
              </a:rPr>
              <a:t>Assistant professor of Medicine</a:t>
            </a:r>
          </a:p>
          <a:p>
            <a:r>
              <a:rPr lang="en-US" sz="2400" dirty="0" smtClean="0">
                <a:solidFill>
                  <a:schemeClr val="tx2"/>
                </a:solidFill>
              </a:rPr>
              <a:t>Director, Center for Implementation and Improvement Sciences</a:t>
            </a:r>
          </a:p>
          <a:p>
            <a:r>
              <a:rPr lang="en-US" sz="2400" dirty="0" smtClean="0">
                <a:solidFill>
                  <a:schemeClr val="tx2"/>
                </a:solidFill>
              </a:rPr>
              <a:t>Pulmonary, Critical Care </a:t>
            </a:r>
            <a:endParaRPr lang="en-US" sz="2400"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8368"/>
            <a:ext cx="109696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775" y="5949950"/>
            <a:ext cx="13112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088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Outcomes research 101</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Even if you don’t do it, you need to understand it to read the literature</a:t>
            </a:r>
          </a:p>
          <a:p>
            <a:r>
              <a:rPr lang="en-US" dirty="0" smtClean="0"/>
              <a:t>Growing exponentially</a:t>
            </a:r>
          </a:p>
          <a:p>
            <a:pPr marL="0" indent="0">
              <a:buNone/>
            </a:pP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7716010"/>
              </p:ext>
            </p:extLst>
          </p:nvPr>
        </p:nvGraphicFramePr>
        <p:xfrm>
          <a:off x="1524000" y="3200400"/>
          <a:ext cx="54102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855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34" y="685800"/>
            <a:ext cx="8229600" cy="1143000"/>
          </a:xfrm>
        </p:spPr>
        <p:txBody>
          <a:bodyPr>
            <a:normAutofit fontScale="90000"/>
          </a:bodyPr>
          <a:lstStyle/>
          <a:p>
            <a:r>
              <a:rPr lang="en-US" sz="3600" b="1" dirty="0" smtClean="0">
                <a:solidFill>
                  <a:schemeClr val="tx2"/>
                </a:solidFill>
              </a:rPr>
              <a:t>How do we recognize studies that do not avoid common Pitfalls </a:t>
            </a:r>
            <a:r>
              <a:rPr lang="en-US" sz="3600" b="1" dirty="0">
                <a:solidFill>
                  <a:schemeClr val="tx2"/>
                </a:solidFill>
              </a:rPr>
              <a:t>of </a:t>
            </a:r>
            <a:r>
              <a:rPr lang="en-US" sz="3600" b="1" dirty="0" smtClean="0">
                <a:solidFill>
                  <a:schemeClr val="tx2"/>
                </a:solidFill>
              </a:rPr>
              <a:t>outcomes research?</a:t>
            </a:r>
            <a:endParaRPr lang="en-US" sz="3600" b="1"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13"/>
          <a:stretch/>
        </p:blipFill>
        <p:spPr bwMode="auto">
          <a:xfrm>
            <a:off x="2514600" y="2209800"/>
            <a:ext cx="3943999" cy="295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2854446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Case study: Approach to Outcomes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“The most important people you will meet are those that show you what </a:t>
            </a:r>
            <a:r>
              <a:rPr lang="en-US" i="1" dirty="0" smtClean="0"/>
              <a:t>NOT</a:t>
            </a:r>
            <a:r>
              <a:rPr lang="en-US" dirty="0" smtClean="0"/>
              <a:t> to do”</a:t>
            </a:r>
          </a:p>
          <a:p>
            <a:pPr lvl="1"/>
            <a:r>
              <a:rPr lang="en-US" dirty="0" smtClean="0"/>
              <a:t>My Dad, to me, when I was 7…</a:t>
            </a:r>
          </a:p>
          <a:p>
            <a:r>
              <a:rPr lang="en-US" dirty="0" smtClean="0"/>
              <a:t>One published study contained most pitfalls </a:t>
            </a:r>
          </a:p>
          <a:p>
            <a:pPr marL="914400" lvl="1" indent="-514350">
              <a:buFont typeface="+mj-lt"/>
              <a:buAutoNum type="arabicPeriod"/>
            </a:pPr>
            <a:r>
              <a:rPr lang="en-US" dirty="0" smtClean="0"/>
              <a:t>Causal language</a:t>
            </a:r>
          </a:p>
          <a:p>
            <a:pPr marL="971550" lvl="1" indent="-514350">
              <a:buFont typeface="+mj-lt"/>
              <a:buAutoNum type="arabicPeriod"/>
            </a:pPr>
            <a:r>
              <a:rPr lang="en-US" dirty="0"/>
              <a:t>Misclassification </a:t>
            </a:r>
            <a:r>
              <a:rPr lang="en-US" dirty="0" smtClean="0"/>
              <a:t>bias</a:t>
            </a:r>
          </a:p>
          <a:p>
            <a:pPr marL="971550" lvl="1" indent="-514350">
              <a:buFont typeface="+mj-lt"/>
              <a:buAutoNum type="arabicPeriod"/>
            </a:pPr>
            <a:r>
              <a:rPr lang="en-US" dirty="0" smtClean="0"/>
              <a:t>Ignoring </a:t>
            </a:r>
            <a:r>
              <a:rPr lang="en-US" dirty="0"/>
              <a:t>Confounding</a:t>
            </a:r>
          </a:p>
          <a:p>
            <a:pPr marL="971550" lvl="1" indent="-514350">
              <a:buFont typeface="+mj-lt"/>
              <a:buAutoNum type="arabicPeriod"/>
            </a:pPr>
            <a:r>
              <a:rPr lang="en-US" dirty="0"/>
              <a:t>Immortal time </a:t>
            </a:r>
            <a:r>
              <a:rPr lang="en-US" dirty="0" smtClean="0"/>
              <a:t>bias</a:t>
            </a:r>
          </a:p>
          <a:p>
            <a:pPr marL="971550" lvl="1" indent="-514350">
              <a:buFont typeface="+mj-lt"/>
              <a:buAutoNum type="arabicPeriod"/>
            </a:pPr>
            <a:r>
              <a:rPr lang="en-US" dirty="0" smtClean="0"/>
              <a:t>No sensitivity analyses</a:t>
            </a:r>
          </a:p>
          <a:p>
            <a:pPr marL="457200" lvl="1" indent="0">
              <a:buNone/>
            </a:pPr>
            <a:endParaRPr lang="en-US" dirty="0"/>
          </a:p>
        </p:txBody>
      </p:sp>
      <p:pic>
        <p:nvPicPr>
          <p:cNvPr id="4" name="Picture 3"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42136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84" y="4353913"/>
            <a:ext cx="7782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457200"/>
            <a:ext cx="8359980" cy="830997"/>
          </a:xfrm>
          <a:prstGeom prst="rect">
            <a:avLst/>
          </a:prstGeom>
          <a:noFill/>
        </p:spPr>
        <p:txBody>
          <a:bodyPr wrap="square" rtlCol="0">
            <a:spAutoFit/>
          </a:bodyPr>
          <a:lstStyle/>
          <a:p>
            <a:pPr algn="ctr"/>
            <a:r>
              <a:rPr lang="en-US" sz="2400" i="1" dirty="0" smtClean="0">
                <a:solidFill>
                  <a:schemeClr val="tx2"/>
                </a:solidFill>
              </a:rPr>
              <a:t>thrombolysis in unstable patients with pulmonary embolism</a:t>
            </a:r>
          </a:p>
          <a:p>
            <a:pPr algn="ctr"/>
            <a:r>
              <a:rPr lang="en-US" sz="2400" dirty="0" smtClean="0">
                <a:solidFill>
                  <a:schemeClr val="tx2"/>
                </a:solidFill>
              </a:rPr>
              <a:t>(names and titles have been changed) </a:t>
            </a:r>
            <a:endParaRPr lang="en-US" sz="2400" dirty="0">
              <a:solidFill>
                <a:schemeClr val="tx2"/>
              </a:solidFill>
            </a:endParaRPr>
          </a:p>
        </p:txBody>
      </p:sp>
      <p:sp>
        <p:nvSpPr>
          <p:cNvPr id="3" name="TextBox 2"/>
          <p:cNvSpPr txBox="1"/>
          <p:nvPr/>
        </p:nvSpPr>
        <p:spPr>
          <a:xfrm>
            <a:off x="250371" y="1524000"/>
            <a:ext cx="851058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Very little RCT data for </a:t>
            </a:r>
            <a:r>
              <a:rPr lang="en-US" sz="2800" dirty="0" err="1" smtClean="0"/>
              <a:t>lytics</a:t>
            </a:r>
            <a:r>
              <a:rPr lang="en-US" sz="2800" dirty="0" smtClean="0"/>
              <a:t> during massive PE </a:t>
            </a:r>
          </a:p>
          <a:p>
            <a:pPr marL="742950" lvl="1" indent="-285750">
              <a:buFont typeface="Arial" panose="020B0604020202020204" pitchFamily="34" charset="0"/>
              <a:buChar char="•"/>
            </a:pPr>
            <a:r>
              <a:rPr lang="en-US" sz="2800" dirty="0" smtClean="0"/>
              <a:t>8 patients: 4 lysed: lived, 4 not lysed: died</a:t>
            </a:r>
            <a:r>
              <a:rPr lang="en-US" sz="2800" baseline="30000" dirty="0" smtClean="0"/>
              <a:t>1</a:t>
            </a:r>
          </a:p>
          <a:p>
            <a:pPr marL="285750" indent="-285750">
              <a:buFont typeface="Arial" panose="020B0604020202020204" pitchFamily="34" charset="0"/>
              <a:buChar char="•"/>
            </a:pPr>
            <a:r>
              <a:rPr lang="en-US" sz="2800" dirty="0" smtClean="0"/>
              <a:t>Nationwide Inpatient </a:t>
            </a:r>
            <a:r>
              <a:rPr lang="en-US" sz="2800" dirty="0"/>
              <a:t>S</a:t>
            </a:r>
            <a:r>
              <a:rPr lang="en-US" sz="2800" dirty="0" smtClean="0"/>
              <a:t>ample</a:t>
            </a:r>
          </a:p>
          <a:p>
            <a:pPr marL="742950" lvl="1" indent="-285750">
              <a:buFont typeface="Arial" panose="020B0604020202020204" pitchFamily="34" charset="0"/>
              <a:buChar char="•"/>
            </a:pPr>
            <a:r>
              <a:rPr lang="en-US" sz="2800" dirty="0" smtClean="0"/>
              <a:t>Claims data</a:t>
            </a:r>
          </a:p>
          <a:p>
            <a:pPr marL="742950" lvl="1" indent="-285750">
              <a:buFont typeface="Arial" panose="020B0604020202020204" pitchFamily="34" charset="0"/>
              <a:buChar char="•"/>
            </a:pPr>
            <a:r>
              <a:rPr lang="en-US" sz="2800" dirty="0" smtClean="0"/>
              <a:t>ICD-9 codes</a:t>
            </a:r>
          </a:p>
          <a:p>
            <a:pPr marL="285750" indent="-285750">
              <a:buFont typeface="Arial" panose="020B0604020202020204" pitchFamily="34" charset="0"/>
              <a:buChar char="•"/>
            </a:pPr>
            <a:r>
              <a:rPr lang="en-US" sz="2800" dirty="0" smtClean="0"/>
              <a:t>Unstable=shock </a:t>
            </a:r>
            <a:r>
              <a:rPr lang="en-US" sz="2800" i="1" dirty="0" smtClean="0"/>
              <a:t>or</a:t>
            </a:r>
            <a:r>
              <a:rPr lang="en-US" sz="2800" dirty="0" smtClean="0"/>
              <a:t> mechanical ventilation</a:t>
            </a:r>
          </a:p>
          <a:p>
            <a:pPr marL="1028700" lvl="1" indent="-571500">
              <a:buFont typeface="Arial" panose="020B0604020202020204" pitchFamily="34" charset="0"/>
              <a:buChar char="•"/>
            </a:pPr>
            <a:endParaRPr lang="en-US" sz="2800" dirty="0"/>
          </a:p>
        </p:txBody>
      </p:sp>
      <p:pic>
        <p:nvPicPr>
          <p:cNvPr id="8" name="Picture 7"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pic>
        <p:nvPicPr>
          <p:cNvPr id="9" name="Picture 5"/>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67335"/>
          <a:stretch/>
        </p:blipFill>
        <p:spPr bwMode="auto">
          <a:xfrm>
            <a:off x="5308863" y="2419426"/>
            <a:ext cx="3258234" cy="131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6407355"/>
            <a:ext cx="4800600" cy="369332"/>
          </a:xfrm>
          <a:prstGeom prst="rect">
            <a:avLst/>
          </a:prstGeom>
          <a:noFill/>
        </p:spPr>
        <p:txBody>
          <a:bodyPr wrap="square" rtlCol="0">
            <a:spAutoFit/>
          </a:bodyPr>
          <a:lstStyle/>
          <a:p>
            <a:r>
              <a:rPr lang="en-US" dirty="0" smtClean="0"/>
              <a:t>1. </a:t>
            </a:r>
            <a:r>
              <a:rPr lang="en-US" dirty="0" err="1" smtClean="0"/>
              <a:t>Jerjes</a:t>
            </a:r>
            <a:r>
              <a:rPr lang="en-US" dirty="0" smtClean="0"/>
              <a:t>-Sanchez </a:t>
            </a:r>
            <a:r>
              <a:rPr lang="en-US" dirty="0"/>
              <a:t> </a:t>
            </a:r>
            <a:r>
              <a:rPr lang="en-US" dirty="0" smtClean="0"/>
              <a:t>C. </a:t>
            </a:r>
            <a:r>
              <a:rPr lang="en-US" i="1" dirty="0"/>
              <a:t>J </a:t>
            </a:r>
            <a:r>
              <a:rPr lang="en-US" i="1" dirty="0" err="1"/>
              <a:t>Thromb</a:t>
            </a:r>
            <a:r>
              <a:rPr lang="en-US" i="1" dirty="0"/>
              <a:t> Thrombolysis</a:t>
            </a:r>
            <a:r>
              <a:rPr lang="en-US" dirty="0"/>
              <a:t>. 1995</a:t>
            </a:r>
          </a:p>
        </p:txBody>
      </p:sp>
    </p:spTree>
    <p:extLst>
      <p:ext uri="{BB962C8B-B14F-4D97-AF65-F5344CB8AC3E}">
        <p14:creationId xmlns:p14="http://schemas.microsoft.com/office/powerpoint/2010/main" val="8948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Watch your language!</a:t>
            </a:r>
            <a:endParaRPr lang="en-US" dirty="0">
              <a:solidFill>
                <a:schemeClr val="tx2"/>
              </a:solidFill>
            </a:endParaRPr>
          </a:p>
        </p:txBody>
      </p:sp>
      <p:grpSp>
        <p:nvGrpSpPr>
          <p:cNvPr id="4" name="Group 3"/>
          <p:cNvGrpSpPr/>
          <p:nvPr/>
        </p:nvGrpSpPr>
        <p:grpSpPr>
          <a:xfrm>
            <a:off x="431006" y="1143000"/>
            <a:ext cx="8129588" cy="4788596"/>
            <a:chOff x="431006" y="1143000"/>
            <a:chExt cx="8129588" cy="4788596"/>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56" y="1143000"/>
              <a:ext cx="6262688" cy="231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06" y="3450080"/>
              <a:ext cx="8129588" cy="248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145473" y="5368636"/>
            <a:ext cx="868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descr="BU logo.tiff"/>
          <p:cNvPicPr/>
          <p:nvPr/>
        </p:nvPicPr>
        <p:blipFill>
          <a:blip r:embed="rId5">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9966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p:spPr>
        <p:txBody>
          <a:bodyPr>
            <a:normAutofit fontScale="90000"/>
          </a:bodyPr>
          <a:lstStyle/>
          <a:p>
            <a:r>
              <a:rPr lang="en-US" b="1" dirty="0" smtClean="0">
                <a:solidFill>
                  <a:schemeClr val="tx2"/>
                </a:solidFill>
              </a:rPr>
              <a:t>Language should match level of evidence/causal inference</a:t>
            </a:r>
            <a:endParaRPr lang="en-US" b="1" dirty="0">
              <a:solidFill>
                <a:schemeClr val="tx2"/>
              </a:solidFill>
            </a:endParaRPr>
          </a:p>
        </p:txBody>
      </p:sp>
      <p:pic>
        <p:nvPicPr>
          <p:cNvPr id="3" name="Picture 2"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18205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2"/>
                </a:solidFill>
              </a:rPr>
              <a:t>Misclassification bias</a:t>
            </a:r>
            <a:endParaRPr lang="en-US" dirty="0">
              <a:solidFill>
                <a:schemeClr val="tx2"/>
              </a:solidFill>
            </a:endParaRPr>
          </a:p>
        </p:txBody>
      </p:sp>
      <p:sp>
        <p:nvSpPr>
          <p:cNvPr id="4" name="Content Placeholder 2"/>
          <p:cNvSpPr>
            <a:spLocks noGrp="1"/>
          </p:cNvSpPr>
          <p:nvPr>
            <p:ph idx="1"/>
          </p:nvPr>
        </p:nvSpPr>
        <p:spPr>
          <a:xfrm>
            <a:off x="152400" y="1371600"/>
            <a:ext cx="8991600" cy="5287963"/>
          </a:xfrm>
        </p:spPr>
        <p:txBody>
          <a:bodyPr>
            <a:normAutofit/>
          </a:bodyPr>
          <a:lstStyle/>
          <a:p>
            <a:r>
              <a:rPr lang="en-US" dirty="0" smtClean="0"/>
              <a:t>Unstable PE?</a:t>
            </a:r>
          </a:p>
          <a:p>
            <a:r>
              <a:rPr lang="en-US" dirty="0" smtClean="0"/>
              <a:t>Shock: </a:t>
            </a:r>
          </a:p>
          <a:p>
            <a:pPr lvl="1"/>
            <a:r>
              <a:rPr lang="en-US" dirty="0" smtClean="0"/>
              <a:t>“shock unspecified, cardiogenic, </a:t>
            </a:r>
            <a:r>
              <a:rPr lang="en-US" b="1" dirty="0" smtClean="0"/>
              <a:t>septic, hypovolemic</a:t>
            </a:r>
            <a:r>
              <a:rPr lang="en-US" dirty="0" smtClean="0"/>
              <a:t>”</a:t>
            </a:r>
          </a:p>
          <a:p>
            <a:pPr lvl="1"/>
            <a:r>
              <a:rPr lang="en-US" i="1" dirty="0" smtClean="0"/>
              <a:t>These are not all appropriate to PE</a:t>
            </a:r>
            <a:endParaRPr lang="en-US" dirty="0" smtClean="0"/>
          </a:p>
          <a:p>
            <a:r>
              <a:rPr lang="en-US" dirty="0" smtClean="0"/>
              <a:t>Mechanical Vent: ICD-9 “…</a:t>
            </a:r>
            <a:r>
              <a:rPr lang="en-US" sz="2400" dirty="0" smtClean="0"/>
              <a:t>Encounter for Respirator dependence during power failure, encounter for vent weaning,…</a:t>
            </a:r>
            <a:r>
              <a:rPr lang="en-US" dirty="0" smtClean="0"/>
              <a:t>”</a:t>
            </a:r>
          </a:p>
          <a:p>
            <a:pPr lvl="1"/>
            <a:r>
              <a:rPr lang="en-US" i="1" dirty="0" smtClean="0"/>
              <a:t>Not what we use to ID mechanical ventilation</a:t>
            </a:r>
            <a:r>
              <a:rPr lang="en-US" dirty="0" smtClean="0"/>
              <a:t>…</a:t>
            </a:r>
          </a:p>
          <a:p>
            <a:r>
              <a:rPr lang="en-US" dirty="0" err="1" smtClean="0"/>
              <a:t>Thrombolytics</a:t>
            </a:r>
            <a:r>
              <a:rPr lang="en-US" dirty="0" smtClean="0"/>
              <a:t>: 1/3 used in line clearance dose</a:t>
            </a:r>
          </a:p>
          <a:p>
            <a:pPr lvl="1"/>
            <a:r>
              <a:rPr lang="en-US" i="1" dirty="0" smtClean="0"/>
              <a:t>Line-clearance patients are not as sick as massive PE</a:t>
            </a:r>
          </a:p>
          <a:p>
            <a:pPr lvl="1"/>
            <a:endParaRPr lang="en-US" dirty="0"/>
          </a:p>
        </p:txBody>
      </p:sp>
      <p:pic>
        <p:nvPicPr>
          <p:cNvPr id="5" name="Picture 4"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31003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smtClean="0">
                <a:solidFill>
                  <a:schemeClr val="tx2"/>
                </a:solidFill>
              </a:rPr>
              <a:t>Look for validation of important measurements</a:t>
            </a:r>
            <a:endParaRPr lang="en-US" b="1" dirty="0">
              <a:solidFill>
                <a:schemeClr val="tx2"/>
              </a:solidFill>
            </a:endParaRPr>
          </a:p>
        </p:txBody>
      </p:sp>
      <p:pic>
        <p:nvPicPr>
          <p:cNvPr id="5" name="Picture 4"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4005501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17"/>
            <a:ext cx="8229600" cy="1143000"/>
          </a:xfrm>
        </p:spPr>
        <p:txBody>
          <a:bodyPr/>
          <a:lstStyle/>
          <a:p>
            <a:r>
              <a:rPr lang="en-US" dirty="0" smtClean="0">
                <a:solidFill>
                  <a:schemeClr val="tx2"/>
                </a:solidFill>
              </a:rPr>
              <a:t>Immortal Person-Time Bias</a:t>
            </a:r>
            <a:endParaRPr lang="en-US" dirty="0">
              <a:solidFill>
                <a:schemeClr val="tx2"/>
              </a:solidFill>
            </a:endParaRPr>
          </a:p>
        </p:txBody>
      </p:sp>
      <p:sp>
        <p:nvSpPr>
          <p:cNvPr id="3" name="Content Placeholder 2"/>
          <p:cNvSpPr>
            <a:spLocks noGrp="1"/>
          </p:cNvSpPr>
          <p:nvPr>
            <p:ph idx="1"/>
          </p:nvPr>
        </p:nvSpPr>
        <p:spPr>
          <a:xfrm>
            <a:off x="381000" y="914401"/>
            <a:ext cx="8534400" cy="2895600"/>
          </a:xfrm>
        </p:spPr>
        <p:txBody>
          <a:bodyPr>
            <a:normAutofit/>
          </a:bodyPr>
          <a:lstStyle/>
          <a:p>
            <a:r>
              <a:rPr lang="en-US" dirty="0" smtClean="0"/>
              <a:t>In observational studies:</a:t>
            </a:r>
          </a:p>
          <a:p>
            <a:pPr lvl="1"/>
            <a:r>
              <a:rPr lang="en-US" dirty="0"/>
              <a:t>Y</a:t>
            </a:r>
            <a:r>
              <a:rPr lang="en-US" dirty="0" smtClean="0"/>
              <a:t>ou were ‘immortal’ until the </a:t>
            </a:r>
            <a:r>
              <a:rPr lang="en-US" dirty="0"/>
              <a:t>T</a:t>
            </a:r>
            <a:r>
              <a:rPr lang="en-US" dirty="0" smtClean="0"/>
              <a:t>reatment was given</a:t>
            </a:r>
          </a:p>
          <a:p>
            <a:pPr lvl="1"/>
            <a:r>
              <a:rPr lang="en-US" i="1" dirty="0" smtClean="0"/>
              <a:t>If you did not get treated</a:t>
            </a:r>
            <a:r>
              <a:rPr lang="en-US" dirty="0" smtClean="0"/>
              <a:t>, you COULD HAVE DIED BEFORE TREATMENT could be given</a:t>
            </a:r>
          </a:p>
        </p:txBody>
      </p:sp>
      <p:grpSp>
        <p:nvGrpSpPr>
          <p:cNvPr id="17" name="Group 16"/>
          <p:cNvGrpSpPr/>
          <p:nvPr/>
        </p:nvGrpSpPr>
        <p:grpSpPr>
          <a:xfrm>
            <a:off x="228600" y="3745630"/>
            <a:ext cx="8001000" cy="1849398"/>
            <a:chOff x="228600" y="3745630"/>
            <a:chExt cx="8001000" cy="2274332"/>
          </a:xfrm>
        </p:grpSpPr>
        <p:cxnSp>
          <p:nvCxnSpPr>
            <p:cNvPr id="6" name="Straight Connector 5"/>
            <p:cNvCxnSpPr/>
            <p:nvPr/>
          </p:nvCxnSpPr>
          <p:spPr>
            <a:xfrm>
              <a:off x="1905000" y="4724562"/>
              <a:ext cx="6324600" cy="0"/>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0" y="5743470"/>
              <a:ext cx="1676400" cy="3958"/>
            </a:xfrm>
            <a:prstGeom prst="line">
              <a:avLst/>
            </a:prstGeom>
            <a:ln w="44450">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67200" y="4114962"/>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745630"/>
              <a:ext cx="2514600" cy="369332"/>
            </a:xfrm>
            <a:prstGeom prst="rect">
              <a:avLst/>
            </a:prstGeom>
            <a:noFill/>
          </p:spPr>
          <p:txBody>
            <a:bodyPr wrap="square" rtlCol="0">
              <a:spAutoFit/>
            </a:bodyPr>
            <a:lstStyle/>
            <a:p>
              <a:r>
                <a:rPr lang="en-US" dirty="0" err="1" smtClean="0"/>
                <a:t>Lytics</a:t>
              </a:r>
              <a:r>
                <a:rPr lang="en-US" dirty="0" smtClean="0"/>
                <a:t> given, Day 3</a:t>
              </a:r>
              <a:endParaRPr lang="en-US" dirty="0"/>
            </a:p>
          </p:txBody>
        </p:sp>
        <p:cxnSp>
          <p:nvCxnSpPr>
            <p:cNvPr id="10" name="Straight Connector 9"/>
            <p:cNvCxnSpPr/>
            <p:nvPr/>
          </p:nvCxnSpPr>
          <p:spPr>
            <a:xfrm>
              <a:off x="3581400" y="5410362"/>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5530496"/>
              <a:ext cx="1648691" cy="369332"/>
            </a:xfrm>
            <a:prstGeom prst="rect">
              <a:avLst/>
            </a:prstGeom>
            <a:noFill/>
          </p:spPr>
          <p:txBody>
            <a:bodyPr wrap="square" rtlCol="0">
              <a:spAutoFit/>
            </a:bodyPr>
            <a:lstStyle/>
            <a:p>
              <a:r>
                <a:rPr lang="en-US" dirty="0" smtClean="0"/>
                <a:t>No </a:t>
              </a:r>
              <a:r>
                <a:rPr lang="en-US" dirty="0" err="1" smtClean="0"/>
                <a:t>Lytics</a:t>
              </a:r>
              <a:r>
                <a:rPr lang="en-US" dirty="0" smtClean="0"/>
                <a:t> group</a:t>
              </a:r>
              <a:endParaRPr lang="en-US" dirty="0"/>
            </a:p>
          </p:txBody>
        </p:sp>
        <p:sp>
          <p:nvSpPr>
            <p:cNvPr id="15" name="TextBox 14"/>
            <p:cNvSpPr txBox="1"/>
            <p:nvPr/>
          </p:nvSpPr>
          <p:spPr>
            <a:xfrm>
              <a:off x="369125" y="4539896"/>
              <a:ext cx="1371600" cy="369332"/>
            </a:xfrm>
            <a:prstGeom prst="rect">
              <a:avLst/>
            </a:prstGeom>
            <a:noFill/>
          </p:spPr>
          <p:txBody>
            <a:bodyPr wrap="square" rtlCol="0">
              <a:spAutoFit/>
            </a:bodyPr>
            <a:lstStyle/>
            <a:p>
              <a:r>
                <a:rPr lang="en-US" dirty="0" smtClean="0"/>
                <a:t>Lytic group</a:t>
              </a:r>
              <a:endParaRPr lang="en-US" dirty="0"/>
            </a:p>
          </p:txBody>
        </p:sp>
        <p:sp>
          <p:nvSpPr>
            <p:cNvPr id="16" name="TextBox 15"/>
            <p:cNvSpPr txBox="1"/>
            <p:nvPr/>
          </p:nvSpPr>
          <p:spPr>
            <a:xfrm>
              <a:off x="3276600" y="5225696"/>
              <a:ext cx="990600" cy="369332"/>
            </a:xfrm>
            <a:prstGeom prst="rect">
              <a:avLst/>
            </a:prstGeom>
            <a:noFill/>
          </p:spPr>
          <p:txBody>
            <a:bodyPr wrap="square" rtlCol="0">
              <a:spAutoFit/>
            </a:bodyPr>
            <a:lstStyle/>
            <a:p>
              <a:r>
                <a:rPr lang="en-US" dirty="0" smtClean="0">
                  <a:solidFill>
                    <a:srgbClr val="C00000"/>
                  </a:solidFill>
                </a:rPr>
                <a:t>Died</a:t>
              </a:r>
              <a:endParaRPr lang="en-US" dirty="0">
                <a:solidFill>
                  <a:srgbClr val="C00000"/>
                </a:solidFill>
              </a:endParaRPr>
            </a:p>
          </p:txBody>
        </p:sp>
      </p:grpSp>
      <p:grpSp>
        <p:nvGrpSpPr>
          <p:cNvPr id="18" name="Group 17"/>
          <p:cNvGrpSpPr/>
          <p:nvPr/>
        </p:nvGrpSpPr>
        <p:grpSpPr>
          <a:xfrm>
            <a:off x="1792679" y="2852681"/>
            <a:ext cx="2474521" cy="1751747"/>
            <a:chOff x="1792679" y="2852681"/>
            <a:chExt cx="2474521" cy="1751747"/>
          </a:xfrm>
        </p:grpSpPr>
        <p:grpSp>
          <p:nvGrpSpPr>
            <p:cNvPr id="11" name="Group 10"/>
            <p:cNvGrpSpPr/>
            <p:nvPr/>
          </p:nvGrpSpPr>
          <p:grpSpPr>
            <a:xfrm>
              <a:off x="1916874" y="3607130"/>
              <a:ext cx="2350326" cy="997298"/>
              <a:chOff x="1612074" y="1778168"/>
              <a:chExt cx="2350326" cy="997298"/>
            </a:xfrm>
          </p:grpSpPr>
          <p:sp>
            <p:nvSpPr>
              <p:cNvPr id="12" name="Right Brace 11"/>
              <p:cNvSpPr/>
              <p:nvPr/>
            </p:nvSpPr>
            <p:spPr>
              <a:xfrm rot="16200000">
                <a:off x="2558637" y="1371703"/>
                <a:ext cx="457200" cy="23503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2025237" y="1778168"/>
                <a:ext cx="1524000" cy="646331"/>
              </a:xfrm>
              <a:prstGeom prst="rect">
                <a:avLst/>
              </a:prstGeom>
              <a:noFill/>
            </p:spPr>
            <p:txBody>
              <a:bodyPr wrap="square" rtlCol="0">
                <a:spAutoFit/>
              </a:bodyPr>
              <a:lstStyle/>
              <a:p>
                <a:r>
                  <a:rPr lang="en-US" dirty="0" smtClean="0"/>
                  <a:t>Immortal person-time</a:t>
                </a:r>
                <a:endParaRPr lang="en-US" dirty="0"/>
              </a:p>
            </p:txBody>
          </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679" y="2852681"/>
              <a:ext cx="2031608" cy="89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0"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
        <p:nvSpPr>
          <p:cNvPr id="4" name="TextBox 3"/>
          <p:cNvSpPr txBox="1"/>
          <p:nvPr/>
        </p:nvSpPr>
        <p:spPr>
          <a:xfrm>
            <a:off x="1022761" y="5575582"/>
            <a:ext cx="7479475" cy="954107"/>
          </a:xfrm>
          <a:prstGeom prst="rect">
            <a:avLst/>
          </a:prstGeom>
          <a:noFill/>
        </p:spPr>
        <p:txBody>
          <a:bodyPr wrap="square" rtlCol="0">
            <a:spAutoFit/>
          </a:bodyPr>
          <a:lstStyle/>
          <a:p>
            <a:r>
              <a:rPr lang="en-US" sz="2800" dirty="0" smtClean="0"/>
              <a:t>Always strong bias against NO TREATMENT GROUP having a good outcome</a:t>
            </a:r>
            <a:endParaRPr lang="en-US" sz="2800" dirty="0"/>
          </a:p>
        </p:txBody>
      </p:sp>
    </p:spTree>
    <p:extLst>
      <p:ext uri="{BB962C8B-B14F-4D97-AF65-F5344CB8AC3E}">
        <p14:creationId xmlns:p14="http://schemas.microsoft.com/office/powerpoint/2010/main" val="32711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828800"/>
            <a:ext cx="7239000" cy="4031873"/>
          </a:xfrm>
          <a:prstGeom prst="rect">
            <a:avLst/>
          </a:prstGeom>
          <a:noFill/>
        </p:spPr>
        <p:txBody>
          <a:bodyPr wrap="square" rtlCol="0">
            <a:spAutoFit/>
          </a:bodyPr>
          <a:lstStyle/>
          <a:p>
            <a:pPr algn="ctr"/>
            <a:r>
              <a:rPr lang="en-US" sz="3200" b="1" dirty="0" smtClean="0">
                <a:solidFill>
                  <a:schemeClr val="tx2"/>
                </a:solidFill>
              </a:rPr>
              <a:t>There should be methods specified to deal with immortal person-time biases.</a:t>
            </a:r>
          </a:p>
          <a:p>
            <a:pPr algn="ctr"/>
            <a:endParaRPr lang="en-US" sz="3200" b="1" dirty="0">
              <a:solidFill>
                <a:schemeClr val="tx2"/>
              </a:solidFill>
            </a:endParaRPr>
          </a:p>
          <a:p>
            <a:pPr algn="ctr"/>
            <a:r>
              <a:rPr lang="en-US" sz="3200" dirty="0" smtClean="0">
                <a:solidFill>
                  <a:schemeClr val="tx2"/>
                </a:solidFill>
              </a:rPr>
              <a:t>Corollary: </a:t>
            </a:r>
          </a:p>
          <a:p>
            <a:pPr algn="ctr"/>
            <a:r>
              <a:rPr lang="en-US" sz="3200" dirty="0" smtClean="0">
                <a:solidFill>
                  <a:schemeClr val="tx2"/>
                </a:solidFill>
              </a:rPr>
              <a:t>Treatment vs. No treatment studies are </a:t>
            </a:r>
            <a:r>
              <a:rPr lang="en-US" sz="3200" b="1" dirty="0" smtClean="0">
                <a:solidFill>
                  <a:schemeClr val="tx2"/>
                </a:solidFill>
              </a:rPr>
              <a:t>more likely to have biases </a:t>
            </a:r>
            <a:r>
              <a:rPr lang="en-US" sz="3200" dirty="0" smtClean="0">
                <a:solidFill>
                  <a:schemeClr val="tx2"/>
                </a:solidFill>
              </a:rPr>
              <a:t>than </a:t>
            </a:r>
          </a:p>
          <a:p>
            <a:pPr algn="ctr"/>
            <a:r>
              <a:rPr lang="en-US" sz="3200" dirty="0" smtClean="0">
                <a:solidFill>
                  <a:schemeClr val="tx2"/>
                </a:solidFill>
              </a:rPr>
              <a:t>treatment A vs. treatment B</a:t>
            </a:r>
          </a:p>
          <a:p>
            <a:endParaRPr lang="en-US" sz="3200" b="1" dirty="0">
              <a:solidFill>
                <a:schemeClr val="tx2"/>
              </a:solidFill>
            </a:endParaRPr>
          </a:p>
        </p:txBody>
      </p:sp>
      <p:pic>
        <p:nvPicPr>
          <p:cNvPr id="19" name="Picture 18"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88511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Overview</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What is outcomes research, why is it important?</a:t>
            </a:r>
          </a:p>
          <a:p>
            <a:r>
              <a:rPr lang="en-US" dirty="0" smtClean="0"/>
              <a:t>How do you evaluate a quality outcomes study?</a:t>
            </a:r>
          </a:p>
          <a:p>
            <a:r>
              <a:rPr lang="en-US" dirty="0" smtClean="0"/>
              <a:t>What are resources here to embark on your own outcomes research?</a:t>
            </a:r>
            <a:endParaRPr lang="en-US" dirty="0"/>
          </a:p>
        </p:txBody>
      </p:sp>
    </p:spTree>
    <p:extLst>
      <p:ext uri="{BB962C8B-B14F-4D97-AF65-F5344CB8AC3E}">
        <p14:creationId xmlns:p14="http://schemas.microsoft.com/office/powerpoint/2010/main" val="331608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Watch for Confounding</a:t>
            </a:r>
            <a:endParaRPr lang="en-US" dirty="0">
              <a:solidFill>
                <a:schemeClr val="tx2"/>
              </a:solidFill>
            </a:endParaRPr>
          </a:p>
        </p:txBody>
      </p:sp>
      <p:sp>
        <p:nvSpPr>
          <p:cNvPr id="5" name="TextBox 4"/>
          <p:cNvSpPr txBox="1"/>
          <p:nvPr/>
        </p:nvSpPr>
        <p:spPr>
          <a:xfrm>
            <a:off x="594756" y="3994666"/>
            <a:ext cx="8458200" cy="2185214"/>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t>Mixing of effects from extraneous factors with the effect of the exposure of interest</a:t>
            </a:r>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Produces a biased effect estimate</a:t>
            </a:r>
            <a:endParaRPr lang="en-US" sz="3600" dirty="0"/>
          </a:p>
        </p:txBody>
      </p:sp>
      <p:sp>
        <p:nvSpPr>
          <p:cNvPr id="3" name="TextBox 2"/>
          <p:cNvSpPr txBox="1"/>
          <p:nvPr/>
        </p:nvSpPr>
        <p:spPr>
          <a:xfrm>
            <a:off x="3405326" y="3625334"/>
            <a:ext cx="669131" cy="369332"/>
          </a:xfrm>
          <a:prstGeom prst="rect">
            <a:avLst/>
          </a:prstGeom>
          <a:noFill/>
        </p:spPr>
        <p:txBody>
          <a:bodyPr wrap="square" rtlCol="0">
            <a:spAutoFit/>
          </a:bodyPr>
          <a:lstStyle/>
          <a:p>
            <a:r>
              <a:rPr lang="en-US" dirty="0" smtClean="0">
                <a:solidFill>
                  <a:schemeClr val="bg1"/>
                </a:solidFill>
              </a:rPr>
              <a:t>lytic</a:t>
            </a:r>
            <a:endParaRPr lang="en-US" dirty="0">
              <a:solidFill>
                <a:schemeClr val="bg1"/>
              </a:solidFill>
            </a:endParaRPr>
          </a:p>
        </p:txBody>
      </p:sp>
      <p:sp>
        <p:nvSpPr>
          <p:cNvPr id="7" name="TextBox 6"/>
          <p:cNvSpPr txBox="1"/>
          <p:nvPr/>
        </p:nvSpPr>
        <p:spPr>
          <a:xfrm>
            <a:off x="4749635" y="3625334"/>
            <a:ext cx="838200" cy="369332"/>
          </a:xfrm>
          <a:prstGeom prst="rect">
            <a:avLst/>
          </a:prstGeom>
          <a:noFill/>
        </p:spPr>
        <p:txBody>
          <a:bodyPr wrap="square" rtlCol="0">
            <a:spAutoFit/>
          </a:bodyPr>
          <a:lstStyle/>
          <a:p>
            <a:r>
              <a:rPr lang="en-US" dirty="0" smtClean="0">
                <a:solidFill>
                  <a:schemeClr val="bg1"/>
                </a:solidFill>
              </a:rPr>
              <a:t>death</a:t>
            </a:r>
            <a:endParaRPr lang="en-US" dirty="0">
              <a:solidFill>
                <a:schemeClr val="bg1"/>
              </a:solidFill>
            </a:endParaRPr>
          </a:p>
        </p:txBody>
      </p:sp>
      <p:grpSp>
        <p:nvGrpSpPr>
          <p:cNvPr id="8" name="Group 7"/>
          <p:cNvGrpSpPr/>
          <p:nvPr/>
        </p:nvGrpSpPr>
        <p:grpSpPr>
          <a:xfrm>
            <a:off x="3003807" y="1243240"/>
            <a:ext cx="3124200" cy="2629105"/>
            <a:chOff x="173553" y="1215531"/>
            <a:chExt cx="3124200" cy="2629105"/>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215531"/>
              <a:ext cx="2970471" cy="262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3553" y="1216521"/>
              <a:ext cx="3124200" cy="369332"/>
            </a:xfrm>
            <a:prstGeom prst="rect">
              <a:avLst/>
            </a:prstGeom>
            <a:noFill/>
          </p:spPr>
          <p:txBody>
            <a:bodyPr wrap="square" rtlCol="0">
              <a:spAutoFit/>
            </a:bodyPr>
            <a:lstStyle/>
            <a:p>
              <a:pPr algn="ctr"/>
              <a:r>
                <a:rPr lang="en-US" dirty="0" smtClean="0">
                  <a:solidFill>
                    <a:schemeClr val="bg1"/>
                  </a:solidFill>
                </a:rPr>
                <a:t>DNR</a:t>
              </a:r>
              <a:r>
                <a:rPr lang="en-US" baseline="30000" dirty="0" smtClean="0">
                  <a:solidFill>
                    <a:schemeClr val="bg1"/>
                  </a:solidFill>
                </a:rPr>
                <a:t>1 </a:t>
              </a:r>
              <a:r>
                <a:rPr lang="en-US" dirty="0" smtClean="0">
                  <a:solidFill>
                    <a:schemeClr val="bg1"/>
                  </a:solidFill>
                </a:rPr>
                <a:t> status</a:t>
              </a:r>
              <a:r>
                <a:rPr lang="en-US" baseline="30000" dirty="0" smtClean="0">
                  <a:solidFill>
                    <a:schemeClr val="bg1"/>
                  </a:solidFill>
                </a:rPr>
                <a:t> </a:t>
              </a:r>
              <a:endParaRPr lang="en-US" baseline="30000" dirty="0">
                <a:solidFill>
                  <a:schemeClr val="bg1"/>
                </a:solidFill>
              </a:endParaRPr>
            </a:p>
          </p:txBody>
        </p:sp>
      </p:grpSp>
      <p:sp>
        <p:nvSpPr>
          <p:cNvPr id="9" name="TextBox 8"/>
          <p:cNvSpPr txBox="1"/>
          <p:nvPr/>
        </p:nvSpPr>
        <p:spPr>
          <a:xfrm>
            <a:off x="3388503" y="3256002"/>
            <a:ext cx="609600" cy="369332"/>
          </a:xfrm>
          <a:prstGeom prst="rect">
            <a:avLst/>
          </a:prstGeom>
          <a:noFill/>
        </p:spPr>
        <p:txBody>
          <a:bodyPr wrap="square" rtlCol="0">
            <a:spAutoFit/>
          </a:bodyPr>
          <a:lstStyle/>
          <a:p>
            <a:r>
              <a:rPr lang="en-US" dirty="0" smtClean="0">
                <a:solidFill>
                  <a:schemeClr val="bg1"/>
                </a:solidFill>
              </a:rPr>
              <a:t>lytic</a:t>
            </a:r>
            <a:endParaRPr lang="en-US" dirty="0">
              <a:solidFill>
                <a:schemeClr val="bg1"/>
              </a:solidFill>
            </a:endParaRPr>
          </a:p>
        </p:txBody>
      </p:sp>
      <p:sp>
        <p:nvSpPr>
          <p:cNvPr id="11" name="TextBox 10"/>
          <p:cNvSpPr txBox="1"/>
          <p:nvPr/>
        </p:nvSpPr>
        <p:spPr>
          <a:xfrm>
            <a:off x="4749634" y="3291812"/>
            <a:ext cx="736765" cy="369332"/>
          </a:xfrm>
          <a:prstGeom prst="rect">
            <a:avLst/>
          </a:prstGeom>
          <a:noFill/>
        </p:spPr>
        <p:txBody>
          <a:bodyPr wrap="square" rtlCol="0">
            <a:spAutoFit/>
          </a:bodyPr>
          <a:lstStyle/>
          <a:p>
            <a:r>
              <a:rPr lang="en-US" dirty="0" smtClean="0">
                <a:solidFill>
                  <a:schemeClr val="bg1"/>
                </a:solidFill>
              </a:rPr>
              <a:t>death</a:t>
            </a:r>
            <a:endParaRPr lang="en-US" dirty="0">
              <a:solidFill>
                <a:schemeClr val="bg1"/>
              </a:solidFill>
            </a:endParaRPr>
          </a:p>
        </p:txBody>
      </p:sp>
      <p:pic>
        <p:nvPicPr>
          <p:cNvPr id="12" name="Picture 11"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
        <p:nvSpPr>
          <p:cNvPr id="4" name="Rectangle 3"/>
          <p:cNvSpPr/>
          <p:nvPr/>
        </p:nvSpPr>
        <p:spPr>
          <a:xfrm>
            <a:off x="3027750" y="1268970"/>
            <a:ext cx="2970470" cy="1314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8101" y="6547253"/>
            <a:ext cx="5679299" cy="307777"/>
          </a:xfrm>
          <a:prstGeom prst="rect">
            <a:avLst/>
          </a:prstGeom>
          <a:noFill/>
        </p:spPr>
        <p:txBody>
          <a:bodyPr wrap="square" rtlCol="0">
            <a:spAutoFit/>
          </a:bodyPr>
          <a:lstStyle/>
          <a:p>
            <a:r>
              <a:rPr lang="en-US" sz="1400" baseline="30000" dirty="0" smtClean="0"/>
              <a:t>1</a:t>
            </a:r>
            <a:r>
              <a:rPr lang="en-US" sz="1400" dirty="0" smtClean="0"/>
              <a:t> Bradford…Walkey. DNR status and observational CER. </a:t>
            </a:r>
            <a:r>
              <a:rPr lang="en-US" sz="1400" i="1" dirty="0" err="1" smtClean="0"/>
              <a:t>Crit</a:t>
            </a:r>
            <a:r>
              <a:rPr lang="en-US" sz="1400" i="1" dirty="0" smtClean="0"/>
              <a:t> Care Med</a:t>
            </a:r>
            <a:r>
              <a:rPr lang="en-US" sz="1400" dirty="0" smtClean="0"/>
              <a:t>. 2014</a:t>
            </a:r>
            <a:endParaRPr lang="en-US" sz="1400" dirty="0"/>
          </a:p>
        </p:txBody>
      </p:sp>
    </p:spTree>
    <p:extLst>
      <p:ext uri="{BB962C8B-B14F-4D97-AF65-F5344CB8AC3E}">
        <p14:creationId xmlns:p14="http://schemas.microsoft.com/office/powerpoint/2010/main" val="354806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1771"/>
            <a:ext cx="8229600" cy="1143000"/>
          </a:xfrm>
        </p:spPr>
        <p:txBody>
          <a:bodyPr/>
          <a:lstStyle/>
          <a:p>
            <a:r>
              <a:rPr lang="en-US" dirty="0" smtClean="0">
                <a:solidFill>
                  <a:schemeClr val="tx2"/>
                </a:solidFill>
              </a:rPr>
              <a:t>Confounding by Disease Severity</a:t>
            </a:r>
            <a:endParaRPr lang="en-US" dirty="0">
              <a:solidFill>
                <a:schemeClr val="tx2"/>
              </a:solidFill>
            </a:endParaRPr>
          </a:p>
        </p:txBody>
      </p:sp>
      <p:pic>
        <p:nvPicPr>
          <p:cNvPr id="1638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58239" y="914400"/>
            <a:ext cx="8288118" cy="491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7010400" y="2234540"/>
            <a:ext cx="1104405" cy="2947060"/>
            <a:chOff x="7010400" y="2234540"/>
            <a:chExt cx="1104405" cy="2947060"/>
          </a:xfrm>
        </p:grpSpPr>
        <p:cxnSp>
          <p:nvCxnSpPr>
            <p:cNvPr id="8" name="Straight Arrow Connector 7"/>
            <p:cNvCxnSpPr/>
            <p:nvPr/>
          </p:nvCxnSpPr>
          <p:spPr>
            <a:xfrm flipH="1">
              <a:off x="7010400" y="223454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010400" y="2438400"/>
              <a:ext cx="1104405" cy="2743200"/>
              <a:chOff x="7010400" y="2438400"/>
              <a:chExt cx="1104405" cy="2743200"/>
            </a:xfrm>
          </p:grpSpPr>
          <p:cxnSp>
            <p:nvCxnSpPr>
              <p:cNvPr id="5" name="Straight Arrow Connector 4"/>
              <p:cNvCxnSpPr/>
              <p:nvPr/>
            </p:nvCxnSpPr>
            <p:spPr>
              <a:xfrm flipH="1">
                <a:off x="7010400" y="24384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010400" y="25908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10400" y="27432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10400" y="29718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010400" y="31242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10400" y="32766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10400" y="36576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010400" y="38100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010400" y="41148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10400" y="43434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10400" y="44958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10400" y="46482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048005" y="48006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010400" y="49530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047016" y="5181600"/>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25" name="Picture 24"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245861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solidFill>
                  <a:schemeClr val="tx2"/>
                </a:solidFill>
              </a:rPr>
              <a:t>Address Measured Confounders</a:t>
            </a:r>
          </a:p>
        </p:txBody>
      </p:sp>
      <p:sp>
        <p:nvSpPr>
          <p:cNvPr id="3" name="Content Placeholder 2"/>
          <p:cNvSpPr>
            <a:spLocks noGrp="1"/>
          </p:cNvSpPr>
          <p:nvPr>
            <p:ph idx="1"/>
          </p:nvPr>
        </p:nvSpPr>
        <p:spPr>
          <a:xfrm>
            <a:off x="457200" y="1219200"/>
            <a:ext cx="8229600" cy="5105400"/>
          </a:xfrm>
        </p:spPr>
        <p:txBody>
          <a:bodyPr>
            <a:normAutofit/>
          </a:bodyPr>
          <a:lstStyle/>
          <a:p>
            <a:r>
              <a:rPr lang="en-US" dirty="0" smtClean="0"/>
              <a:t>Restrict sample to similar patients</a:t>
            </a:r>
          </a:p>
          <a:p>
            <a:r>
              <a:rPr lang="en-US" dirty="0" smtClean="0"/>
              <a:t>Match based on strong confounder</a:t>
            </a:r>
          </a:p>
          <a:p>
            <a:r>
              <a:rPr lang="en-US" dirty="0" smtClean="0"/>
              <a:t>Multivariable adjusted regression</a:t>
            </a:r>
          </a:p>
          <a:p>
            <a:r>
              <a:rPr lang="en-US" dirty="0" smtClean="0"/>
              <a:t>Propensity Scores</a:t>
            </a:r>
          </a:p>
          <a:p>
            <a:pPr marL="57150" indent="0">
              <a:buNone/>
            </a:pPr>
            <a:endParaRPr lang="en-US" dirty="0" smtClean="0"/>
          </a:p>
          <a:p>
            <a:pPr marL="514350" indent="-457200"/>
            <a:endParaRPr lang="en-US" dirty="0" smtClean="0"/>
          </a:p>
          <a:p>
            <a:pPr marL="914400" lvl="1" indent="-457200"/>
            <a:endParaRPr lang="en-US" dirty="0" smtClean="0"/>
          </a:p>
          <a:p>
            <a:pPr marL="914400" lvl="1" indent="-457200"/>
            <a:endParaRPr lang="en-US" dirty="0" smtClean="0"/>
          </a:p>
        </p:txBody>
      </p:sp>
      <p:sp>
        <p:nvSpPr>
          <p:cNvPr id="5" name="TextBox 4"/>
          <p:cNvSpPr txBox="1"/>
          <p:nvPr/>
        </p:nvSpPr>
        <p:spPr>
          <a:xfrm>
            <a:off x="685800" y="3796145"/>
            <a:ext cx="7696200" cy="2308324"/>
          </a:xfrm>
          <a:prstGeom prst="rect">
            <a:avLst/>
          </a:prstGeom>
          <a:solidFill>
            <a:schemeClr val="bg1"/>
          </a:solidFill>
        </p:spPr>
        <p:txBody>
          <a:bodyPr wrap="square" rtlCol="0">
            <a:spAutoFit/>
          </a:bodyPr>
          <a:lstStyle/>
          <a:p>
            <a:r>
              <a:rPr lang="en-US" sz="3600" dirty="0"/>
              <a:t>Quality studies will try to do </a:t>
            </a:r>
            <a:r>
              <a:rPr lang="en-US" sz="3600" dirty="0" smtClean="0"/>
              <a:t>most/all of these</a:t>
            </a:r>
            <a:endParaRPr lang="en-US" sz="3600" dirty="0"/>
          </a:p>
          <a:p>
            <a:r>
              <a:rPr lang="en-US" sz="3600" dirty="0"/>
              <a:t>A</a:t>
            </a:r>
            <a:r>
              <a:rPr lang="en-US" sz="3600" dirty="0" smtClean="0"/>
              <a:t>nalyze data in multiple different ways = </a:t>
            </a:r>
            <a:r>
              <a:rPr lang="en-US" sz="3600" i="1" dirty="0" smtClean="0"/>
              <a:t>Sensitivity Analyses</a:t>
            </a:r>
            <a:endParaRPr lang="en-US" sz="3600" i="1" dirty="0"/>
          </a:p>
        </p:txBody>
      </p:sp>
      <p:pic>
        <p:nvPicPr>
          <p:cNvPr id="9" name="Picture 8"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79324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Address Unmeasured Confounders</a:t>
            </a:r>
            <a:endParaRPr lang="en-US" dirty="0">
              <a:solidFill>
                <a:schemeClr val="tx2"/>
              </a:solidFill>
            </a:endParaRPr>
          </a:p>
        </p:txBody>
      </p:sp>
      <p:sp>
        <p:nvSpPr>
          <p:cNvPr id="3" name="Content Placeholder 2"/>
          <p:cNvSpPr>
            <a:spLocks noGrp="1"/>
          </p:cNvSpPr>
          <p:nvPr>
            <p:ph idx="1"/>
          </p:nvPr>
        </p:nvSpPr>
        <p:spPr>
          <a:xfrm>
            <a:off x="457200" y="1600200"/>
            <a:ext cx="8229600" cy="5181600"/>
          </a:xfrm>
        </p:spPr>
        <p:txBody>
          <a:bodyPr>
            <a:normAutofit/>
          </a:bodyPr>
          <a:lstStyle/>
          <a:p>
            <a:pPr marL="514350" indent="-457200"/>
            <a:r>
              <a:rPr lang="en-US" i="1" dirty="0"/>
              <a:t>Randomization!</a:t>
            </a:r>
          </a:p>
          <a:p>
            <a:pPr marL="514350" indent="-457200"/>
            <a:endParaRPr lang="en-US" dirty="0" smtClean="0"/>
          </a:p>
          <a:p>
            <a:pPr marL="57150" indent="0">
              <a:buNone/>
            </a:pPr>
            <a:r>
              <a:rPr lang="en-US" dirty="0" smtClean="0"/>
              <a:t>Observational research</a:t>
            </a:r>
          </a:p>
          <a:p>
            <a:pPr marL="571500" indent="-514350">
              <a:buFont typeface="+mj-lt"/>
              <a:buAutoNum type="arabicPeriod"/>
            </a:pPr>
            <a:r>
              <a:rPr lang="en-US" sz="2800" dirty="0" smtClean="0"/>
              <a:t>Instrumental variables</a:t>
            </a:r>
          </a:p>
          <a:p>
            <a:pPr marL="914400" lvl="1" indent="-457200"/>
            <a:r>
              <a:rPr lang="en-US" sz="2400" dirty="0" smtClean="0"/>
              <a:t>Create natural experiments based on factor associated with outcome only through exposure of interest </a:t>
            </a:r>
          </a:p>
          <a:p>
            <a:pPr marL="914400" lvl="1" indent="-457200"/>
            <a:r>
              <a:rPr lang="en-US" sz="2400" dirty="0" err="1" smtClean="0"/>
              <a:t>Eg</a:t>
            </a:r>
            <a:r>
              <a:rPr lang="en-US" sz="2400" dirty="0" smtClean="0"/>
              <a:t>., distance from hospital</a:t>
            </a:r>
          </a:p>
          <a:p>
            <a:pPr lvl="1"/>
            <a:r>
              <a:rPr lang="en-US" sz="2800" dirty="0" smtClean="0"/>
              <a:t>Regression discontinuity, difference-in-difference</a:t>
            </a:r>
          </a:p>
          <a:p>
            <a:pPr marL="571500" indent="-514350">
              <a:buFont typeface="+mj-lt"/>
              <a:buAutoNum type="arabicPeriod"/>
            </a:pPr>
            <a:r>
              <a:rPr lang="en-US" sz="2800" dirty="0" smtClean="0"/>
              <a:t>Estimate how strong a theoretical confounder would have to be to change your results</a:t>
            </a:r>
          </a:p>
          <a:p>
            <a:pPr marL="0" indent="0">
              <a:buNone/>
            </a:pPr>
            <a:endParaRPr lang="en-US" dirty="0"/>
          </a:p>
        </p:txBody>
      </p:sp>
      <p:grpSp>
        <p:nvGrpSpPr>
          <p:cNvPr id="4" name="Group 3"/>
          <p:cNvGrpSpPr/>
          <p:nvPr/>
        </p:nvGrpSpPr>
        <p:grpSpPr>
          <a:xfrm>
            <a:off x="4495800" y="1219200"/>
            <a:ext cx="3390945" cy="2088169"/>
            <a:chOff x="609600" y="3974391"/>
            <a:chExt cx="3916878" cy="2682593"/>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974391"/>
              <a:ext cx="3916878" cy="2682593"/>
            </a:xfrm>
            <a:prstGeom prst="rect">
              <a:avLst/>
            </a:prstGeom>
          </p:spPr>
        </p:pic>
        <p:sp>
          <p:nvSpPr>
            <p:cNvPr id="6" name="TextBox 5"/>
            <p:cNvSpPr txBox="1"/>
            <p:nvPr/>
          </p:nvSpPr>
          <p:spPr>
            <a:xfrm>
              <a:off x="2017897" y="3976506"/>
              <a:ext cx="2508581" cy="395390"/>
            </a:xfrm>
            <a:prstGeom prst="rect">
              <a:avLst/>
            </a:prstGeom>
            <a:solidFill>
              <a:schemeClr val="tx2">
                <a:lumMod val="50000"/>
              </a:schemeClr>
            </a:solidFill>
            <a:effectLst>
              <a:softEdge rad="63500"/>
            </a:effectLst>
          </p:spPr>
          <p:txBody>
            <a:bodyPr wrap="square" rtlCol="0">
              <a:spAutoFit/>
            </a:bodyPr>
            <a:lstStyle/>
            <a:p>
              <a:r>
                <a:rPr lang="en-US" sz="1400" dirty="0" smtClean="0">
                  <a:solidFill>
                    <a:schemeClr val="bg1"/>
                  </a:solidFill>
                </a:rPr>
                <a:t>Unmeasured Confounders</a:t>
              </a:r>
              <a:endParaRPr lang="en-US" sz="1400" dirty="0">
                <a:solidFill>
                  <a:schemeClr val="bg1"/>
                </a:solidFill>
              </a:endParaRPr>
            </a:p>
          </p:txBody>
        </p:sp>
      </p:grpSp>
    </p:spTree>
    <p:extLst>
      <p:ext uri="{BB962C8B-B14F-4D97-AF65-F5344CB8AC3E}">
        <p14:creationId xmlns:p14="http://schemas.microsoft.com/office/powerpoint/2010/main" val="37049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smtClean="0">
                <a:solidFill>
                  <a:schemeClr val="tx2"/>
                </a:solidFill>
              </a:rPr>
              <a:t>Look for methods to address both measured and unmeasured confounding </a:t>
            </a:r>
            <a:endParaRPr lang="en-US" b="1" dirty="0">
              <a:solidFill>
                <a:schemeClr val="tx2"/>
              </a:solidFill>
            </a:endParaRPr>
          </a:p>
        </p:txBody>
      </p:sp>
    </p:spTree>
    <p:extLst>
      <p:ext uri="{BB962C8B-B14F-4D97-AF65-F5344CB8AC3E}">
        <p14:creationId xmlns:p14="http://schemas.microsoft.com/office/powerpoint/2010/main" val="2750905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Why it matters: Re-analysis</a:t>
            </a:r>
            <a:endParaRPr lang="en-US" dirty="0">
              <a:solidFill>
                <a:schemeClr val="tx2"/>
              </a:solidFill>
            </a:endParaRPr>
          </a:p>
        </p:txBody>
      </p:sp>
      <p:sp>
        <p:nvSpPr>
          <p:cNvPr id="5" name="Content Placeholder 4"/>
          <p:cNvSpPr>
            <a:spLocks noGrp="1"/>
          </p:cNvSpPr>
          <p:nvPr>
            <p:ph idx="1"/>
          </p:nvPr>
        </p:nvSpPr>
        <p:spPr>
          <a:xfrm>
            <a:off x="228600" y="1371600"/>
            <a:ext cx="8763000" cy="5219700"/>
          </a:xfrm>
        </p:spPr>
        <p:txBody>
          <a:bodyPr>
            <a:normAutofit fontScale="92500" lnSpcReduction="20000"/>
          </a:bodyPr>
          <a:lstStyle/>
          <a:p>
            <a:pPr algn="ctr"/>
            <a:r>
              <a:rPr lang="en-US" dirty="0" smtClean="0"/>
              <a:t>Study X result, large mortality reduction with thrombolytic: RR 0.31 (95% CI 0.30-0.32)</a:t>
            </a:r>
          </a:p>
          <a:p>
            <a:pPr marL="971550" lvl="1" indent="-514350">
              <a:buFont typeface="+mj-lt"/>
              <a:buAutoNum type="arabicPeriod"/>
            </a:pPr>
            <a:r>
              <a:rPr lang="en-US" b="1" dirty="0" smtClean="0"/>
              <a:t>Reduce misclassification and Use Validated Measures</a:t>
            </a:r>
            <a:r>
              <a:rPr lang="en-US" dirty="0" smtClean="0"/>
              <a:t>: </a:t>
            </a:r>
            <a:r>
              <a:rPr lang="en-US" dirty="0"/>
              <a:t>shock, MV, </a:t>
            </a:r>
            <a:r>
              <a:rPr lang="en-US" dirty="0" err="1" smtClean="0"/>
              <a:t>thrombolytics</a:t>
            </a:r>
            <a:endParaRPr lang="en-US" dirty="0" smtClean="0"/>
          </a:p>
          <a:p>
            <a:pPr marL="971550" lvl="1" indent="-514350">
              <a:buFont typeface="+mj-lt"/>
              <a:buAutoNum type="arabicPeriod"/>
            </a:pPr>
            <a:r>
              <a:rPr lang="en-US" b="1" dirty="0" smtClean="0"/>
              <a:t>Account for Measured confounding</a:t>
            </a:r>
            <a:r>
              <a:rPr lang="en-US" dirty="0" smtClean="0"/>
              <a:t>: propensity match</a:t>
            </a:r>
          </a:p>
          <a:p>
            <a:pPr marL="971550" lvl="1" indent="-514350">
              <a:buFont typeface="+mj-lt"/>
              <a:buAutoNum type="arabicPeriod"/>
            </a:pPr>
            <a:r>
              <a:rPr lang="en-US" b="1" dirty="0" smtClean="0"/>
              <a:t>Account for immortal time and stratify by clinically different groups:</a:t>
            </a:r>
          </a:p>
          <a:p>
            <a:pPr marL="0" indent="0" algn="ctr">
              <a:buNone/>
            </a:pPr>
            <a:r>
              <a:rPr lang="en-US" i="1" dirty="0" smtClean="0"/>
              <a:t>Re-analysis: shock 0.75 (0.39-1.30)</a:t>
            </a:r>
          </a:p>
          <a:p>
            <a:pPr marL="0" indent="0" algn="ctr">
              <a:buNone/>
            </a:pPr>
            <a:r>
              <a:rPr lang="en-US" i="1" dirty="0"/>
              <a:t>Mechanical vent: OR 1.16 (1.11-1.21)</a:t>
            </a:r>
          </a:p>
          <a:p>
            <a:pPr marL="0" indent="0" algn="ctr">
              <a:buNone/>
            </a:pPr>
            <a:endParaRPr lang="en-US" i="1" dirty="0" smtClean="0"/>
          </a:p>
          <a:p>
            <a:pPr marL="971550" lvl="1" indent="-514350">
              <a:buFont typeface="+mj-lt"/>
              <a:buAutoNum type="arabicPeriod" startAt="5"/>
            </a:pPr>
            <a:r>
              <a:rPr lang="en-US" b="1" dirty="0" smtClean="0"/>
              <a:t>Change Language</a:t>
            </a:r>
            <a:r>
              <a:rPr lang="en-US" dirty="0" smtClean="0"/>
              <a:t>: </a:t>
            </a:r>
            <a:r>
              <a:rPr lang="en-US" i="1" dirty="0" smtClean="0"/>
              <a:t>We did not identify a significant association between thrombolysis and mortality for patients with ‘unstable PE’. Limitations include…</a:t>
            </a:r>
          </a:p>
          <a:p>
            <a:endParaRPr lang="en-US" dirty="0"/>
          </a:p>
        </p:txBody>
      </p:sp>
      <p:sp>
        <p:nvSpPr>
          <p:cNvPr id="4" name="TextBox 3"/>
          <p:cNvSpPr txBox="1"/>
          <p:nvPr/>
        </p:nvSpPr>
        <p:spPr>
          <a:xfrm>
            <a:off x="228600" y="6400800"/>
            <a:ext cx="4191000" cy="381000"/>
          </a:xfrm>
          <a:prstGeom prst="rect">
            <a:avLst/>
          </a:prstGeom>
          <a:noFill/>
        </p:spPr>
        <p:txBody>
          <a:bodyPr wrap="square" rtlCol="0">
            <a:spAutoFit/>
          </a:bodyPr>
          <a:lstStyle/>
          <a:p>
            <a:r>
              <a:rPr lang="en-US" dirty="0" smtClean="0"/>
              <a:t>Bradford M &amp; Walkey AJ.</a:t>
            </a:r>
            <a:endParaRPr lang="en-US" i="1" dirty="0"/>
          </a:p>
        </p:txBody>
      </p:sp>
    </p:spTree>
    <p:extLst>
      <p:ext uri="{BB962C8B-B14F-4D97-AF65-F5344CB8AC3E}">
        <p14:creationId xmlns:p14="http://schemas.microsoft.com/office/powerpoint/2010/main" val="9588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Checklist: </a:t>
            </a:r>
            <a:r>
              <a:rPr lang="en-US" b="1" dirty="0" smtClean="0">
                <a:solidFill>
                  <a:schemeClr val="tx2"/>
                </a:solidFill>
              </a:rPr>
              <a:t>5</a:t>
            </a:r>
            <a:r>
              <a:rPr lang="en-US" dirty="0" smtClean="0">
                <a:solidFill>
                  <a:schemeClr val="tx2"/>
                </a:solidFill>
              </a:rPr>
              <a:t> Markers of Quality Observational CER/Outcomes</a:t>
            </a:r>
            <a:endParaRPr lang="en-US" dirty="0">
              <a:solidFill>
                <a:schemeClr val="tx2"/>
              </a:solidFill>
            </a:endParaRPr>
          </a:p>
        </p:txBody>
      </p:sp>
      <p:sp>
        <p:nvSpPr>
          <p:cNvPr id="3" name="Content Placeholder 2"/>
          <p:cNvSpPr>
            <a:spLocks noGrp="1"/>
          </p:cNvSpPr>
          <p:nvPr>
            <p:ph idx="1"/>
          </p:nvPr>
        </p:nvSpPr>
        <p:spPr>
          <a:xfrm>
            <a:off x="457200" y="1301955"/>
            <a:ext cx="8915400" cy="5105400"/>
          </a:xfrm>
        </p:spPr>
        <p:txBody>
          <a:bodyPr>
            <a:normAutofit/>
          </a:bodyPr>
          <a:lstStyle/>
          <a:p>
            <a:pPr>
              <a:buFont typeface="Wingdings" panose="05000000000000000000" pitchFamily="2" charset="2"/>
              <a:buChar char="ü"/>
            </a:pPr>
            <a:r>
              <a:rPr lang="en-US" dirty="0" smtClean="0"/>
              <a:t>Representative patient samples</a:t>
            </a:r>
          </a:p>
          <a:p>
            <a:pPr lvl="1"/>
            <a:r>
              <a:rPr lang="en-US" dirty="0" smtClean="0"/>
              <a:t>But quantity ≠ quality</a:t>
            </a:r>
          </a:p>
          <a:p>
            <a:pPr lvl="1"/>
            <a:r>
              <a:rPr lang="en-US" dirty="0" smtClean="0"/>
              <a:t>Large, bad studies yield precise, spurious estimates</a:t>
            </a:r>
          </a:p>
          <a:p>
            <a:pPr>
              <a:buFont typeface="Wingdings" panose="05000000000000000000" pitchFamily="2" charset="2"/>
              <a:buChar char="ü"/>
            </a:pPr>
            <a:r>
              <a:rPr lang="en-US" dirty="0" smtClean="0"/>
              <a:t>Use validated measures</a:t>
            </a:r>
          </a:p>
          <a:p>
            <a:pPr>
              <a:buFont typeface="Wingdings" panose="05000000000000000000" pitchFamily="2" charset="2"/>
              <a:buChar char="ü"/>
            </a:pPr>
            <a:r>
              <a:rPr lang="en-US" dirty="0" smtClean="0"/>
              <a:t>Address confounding</a:t>
            </a:r>
          </a:p>
          <a:p>
            <a:pPr lvl="1"/>
            <a:r>
              <a:rPr lang="en-US" dirty="0" smtClean="0"/>
              <a:t>Deal with Measured + Unmeasured</a:t>
            </a:r>
          </a:p>
          <a:p>
            <a:pPr lvl="1"/>
            <a:r>
              <a:rPr lang="en-US" dirty="0" smtClean="0"/>
              <a:t>Sensitivity analyses</a:t>
            </a:r>
          </a:p>
          <a:p>
            <a:pPr>
              <a:buFont typeface="Wingdings" panose="05000000000000000000" pitchFamily="2" charset="2"/>
              <a:buChar char="ü"/>
            </a:pPr>
            <a:r>
              <a:rPr lang="en-US" dirty="0" smtClean="0"/>
              <a:t>Account for immortal time</a:t>
            </a:r>
          </a:p>
          <a:p>
            <a:pPr>
              <a:buFont typeface="Wingdings" panose="05000000000000000000" pitchFamily="2" charset="2"/>
              <a:buChar char="ü"/>
            </a:pPr>
            <a:r>
              <a:rPr lang="en-US" dirty="0"/>
              <a:t>Match language to study design</a:t>
            </a:r>
          </a:p>
          <a:p>
            <a:pPr>
              <a:buFont typeface="Wingdings" panose="05000000000000000000" pitchFamily="2" charset="2"/>
              <a:buChar char="ü"/>
            </a:pPr>
            <a:endParaRPr lang="en-US" dirty="0" smtClean="0"/>
          </a:p>
        </p:txBody>
      </p:sp>
      <p:pic>
        <p:nvPicPr>
          <p:cNvPr id="4" name="Picture 3"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34606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rmAutofit fontScale="90000"/>
          </a:bodyPr>
          <a:lstStyle/>
          <a:p>
            <a:r>
              <a:rPr lang="en-US" b="1" dirty="0" smtClean="0">
                <a:solidFill>
                  <a:schemeClr val="tx2"/>
                </a:solidFill>
              </a:rPr>
              <a:t>Quality outcomes research exists…</a:t>
            </a:r>
            <a:br>
              <a:rPr lang="en-US" b="1" dirty="0" smtClean="0">
                <a:solidFill>
                  <a:schemeClr val="tx2"/>
                </a:solidFill>
              </a:rPr>
            </a:br>
            <a:r>
              <a:rPr lang="en-US" b="1" dirty="0" smtClean="0">
                <a:solidFill>
                  <a:schemeClr val="tx2"/>
                </a:solidFill>
              </a:rPr>
              <a:t>and can change practice</a:t>
            </a:r>
            <a:endParaRPr lang="en-US" b="1" dirty="0">
              <a:solidFill>
                <a:schemeClr val="tx2"/>
              </a:solidFill>
            </a:endParaRPr>
          </a:p>
        </p:txBody>
      </p:sp>
      <p:pic>
        <p:nvPicPr>
          <p:cNvPr id="4" name="Picture 3"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4019616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Right Heart Catheter for Critical illness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RHC: Standard of Care in ICUs prior to 1996</a:t>
            </a:r>
          </a:p>
          <a:p>
            <a:r>
              <a:rPr lang="en-US" dirty="0" smtClean="0"/>
              <a:t>Was felt </a:t>
            </a:r>
            <a:r>
              <a:rPr lang="en-US" b="1" u="sng" dirty="0" smtClean="0"/>
              <a:t>unethical to withhold RHC</a:t>
            </a:r>
          </a:p>
          <a:p>
            <a:endParaRPr lang="en-US" i="1" dirty="0" smtClean="0"/>
          </a:p>
          <a:p>
            <a:endParaRPr lang="en-US" i="1" dirty="0"/>
          </a:p>
          <a:p>
            <a:pPr marL="0" indent="0" algn="ctr">
              <a:buNone/>
            </a:pPr>
            <a:endParaRPr lang="en-US" sz="3600" i="1" dirty="0" smtClean="0"/>
          </a:p>
          <a:p>
            <a:pPr marL="0" indent="0" algn="ctr">
              <a:buNone/>
            </a:pPr>
            <a:r>
              <a:rPr lang="en-US" sz="3600" i="1" dirty="0" smtClean="0"/>
              <a:t>Only observational research could be done</a:t>
            </a:r>
            <a:endParaRPr lang="en-US" sz="3600"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17" y="2845601"/>
            <a:ext cx="4958394" cy="98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53025" y="6067425"/>
            <a:ext cx="128587" cy="184666"/>
          </a:xfrm>
          <a:prstGeom prst="rect">
            <a:avLst/>
          </a:prstGeom>
          <a:solidFill>
            <a:schemeClr val="bg1"/>
          </a:solidFill>
        </p:spPr>
        <p:txBody>
          <a:bodyPr wrap="square" rtlCol="0">
            <a:spAutoFit/>
          </a:bodyPr>
          <a:lstStyle/>
          <a:p>
            <a:endParaRPr lang="en-US" dirty="0"/>
          </a:p>
        </p:txBody>
      </p:sp>
      <p:pic>
        <p:nvPicPr>
          <p:cNvPr id="6" name="Picture 5"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423640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
        <p:nvSpPr>
          <p:cNvPr id="3" name="Content Placeholder 2"/>
          <p:cNvSpPr>
            <a:spLocks noGrp="1"/>
          </p:cNvSpPr>
          <p:nvPr>
            <p:ph idx="1"/>
          </p:nvPr>
        </p:nvSpPr>
        <p:spPr>
          <a:xfrm>
            <a:off x="304800" y="1524000"/>
            <a:ext cx="8534400" cy="4906963"/>
          </a:xfrm>
        </p:spPr>
        <p:txBody>
          <a:bodyPr>
            <a:normAutofit/>
          </a:bodyPr>
          <a:lstStyle/>
          <a:p>
            <a:r>
              <a:rPr lang="en-US" dirty="0" smtClean="0"/>
              <a:t>Patients: Critically ill patients enrolled in SUPPORT trial (end-of-life care in ICU)</a:t>
            </a:r>
          </a:p>
          <a:p>
            <a:pPr lvl="1"/>
            <a:r>
              <a:rPr lang="en-US" dirty="0">
                <a:solidFill>
                  <a:schemeClr val="tx2"/>
                </a:solidFill>
              </a:rPr>
              <a:t>F</a:t>
            </a:r>
            <a:r>
              <a:rPr lang="en-US" dirty="0" smtClean="0">
                <a:solidFill>
                  <a:schemeClr val="tx2"/>
                </a:solidFill>
              </a:rPr>
              <a:t>unctional status, labs, APACHE scores, DNR status!</a:t>
            </a:r>
          </a:p>
          <a:p>
            <a:r>
              <a:rPr lang="en-US" dirty="0" smtClean="0"/>
              <a:t>Confounding: </a:t>
            </a:r>
          </a:p>
          <a:p>
            <a:pPr lvl="1"/>
            <a:r>
              <a:rPr lang="en-US" dirty="0" smtClean="0">
                <a:solidFill>
                  <a:schemeClr val="tx2"/>
                </a:solidFill>
              </a:rPr>
              <a:t>Measured: Multiple Propensity score-based analyses</a:t>
            </a:r>
          </a:p>
          <a:p>
            <a:pPr lvl="1"/>
            <a:r>
              <a:rPr lang="en-US" dirty="0" smtClean="0">
                <a:solidFill>
                  <a:schemeClr val="tx2"/>
                </a:solidFill>
              </a:rPr>
              <a:t>Unmeasured: effect of hypothetical confounder</a:t>
            </a:r>
          </a:p>
          <a:p>
            <a:r>
              <a:rPr lang="en-US" dirty="0"/>
              <a:t>Exposure: RHC use </a:t>
            </a:r>
            <a:r>
              <a:rPr lang="en-US" b="1" dirty="0"/>
              <a:t>within 24hours</a:t>
            </a:r>
          </a:p>
          <a:p>
            <a:pPr lvl="1"/>
            <a:r>
              <a:rPr lang="en-US" dirty="0">
                <a:solidFill>
                  <a:schemeClr val="tx2"/>
                </a:solidFill>
              </a:rPr>
              <a:t>Little immortal time </a:t>
            </a:r>
            <a:r>
              <a:rPr lang="en-US" dirty="0" smtClean="0">
                <a:solidFill>
                  <a:schemeClr val="tx2"/>
                </a:solidFill>
              </a:rPr>
              <a:t>bias</a:t>
            </a:r>
          </a:p>
          <a:p>
            <a:r>
              <a:rPr lang="en-US" dirty="0" smtClean="0"/>
              <a:t>Outcome: 30day mortality</a:t>
            </a:r>
            <a:endParaRPr lang="en-US" dirty="0"/>
          </a:p>
        </p:txBody>
      </p:sp>
      <p:grpSp>
        <p:nvGrpSpPr>
          <p:cNvPr id="5" name="Group 4"/>
          <p:cNvGrpSpPr/>
          <p:nvPr/>
        </p:nvGrpSpPr>
        <p:grpSpPr>
          <a:xfrm>
            <a:off x="76200" y="1419079"/>
            <a:ext cx="8839200" cy="5257800"/>
            <a:chOff x="1219200" y="1295400"/>
            <a:chExt cx="6269149" cy="4808644"/>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95400"/>
              <a:ext cx="6269149" cy="480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0799" y="2101334"/>
              <a:ext cx="4558677" cy="422227"/>
            </a:xfrm>
            <a:prstGeom prst="rect">
              <a:avLst/>
            </a:prstGeom>
            <a:noFill/>
          </p:spPr>
          <p:txBody>
            <a:bodyPr wrap="square" rtlCol="0">
              <a:spAutoFit/>
            </a:bodyPr>
            <a:lstStyle/>
            <a:p>
              <a:r>
                <a:rPr lang="en-US" sz="2400" dirty="0" smtClean="0"/>
                <a:t>RHC: 67% vs No RHC 62.5% mortality RR 1.08</a:t>
              </a:r>
              <a:endParaRPr lang="en-US" sz="2400" dirty="0"/>
            </a:p>
          </p:txBody>
        </p:sp>
      </p:gr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0"/>
            <a:ext cx="5638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26732" y="2761958"/>
            <a:ext cx="6400800" cy="707886"/>
          </a:xfrm>
          <a:prstGeom prst="rect">
            <a:avLst/>
          </a:prstGeom>
          <a:noFill/>
        </p:spPr>
        <p:txBody>
          <a:bodyPr wrap="square" rtlCol="0">
            <a:spAutoFit/>
          </a:bodyPr>
          <a:lstStyle/>
          <a:p>
            <a:r>
              <a:rPr lang="en-US" sz="2000" dirty="0" smtClean="0"/>
              <a:t>“RHC </a:t>
            </a:r>
            <a:r>
              <a:rPr lang="en-US" sz="2000" dirty="0"/>
              <a:t>was associated with increased mortality and increased utilization of resources</a:t>
            </a:r>
            <a:r>
              <a:rPr lang="en-US" sz="2000" dirty="0" smtClean="0"/>
              <a:t>.”</a:t>
            </a:r>
            <a:endParaRPr lang="en-US" sz="2000" dirty="0"/>
          </a:p>
        </p:txBody>
      </p:sp>
      <p:sp>
        <p:nvSpPr>
          <p:cNvPr id="6" name="TextBox 5"/>
          <p:cNvSpPr txBox="1"/>
          <p:nvPr/>
        </p:nvSpPr>
        <p:spPr>
          <a:xfrm>
            <a:off x="6057900" y="590406"/>
            <a:ext cx="1295400" cy="369332"/>
          </a:xfrm>
          <a:prstGeom prst="rect">
            <a:avLst/>
          </a:prstGeom>
          <a:noFill/>
        </p:spPr>
        <p:txBody>
          <a:bodyPr wrap="square" rtlCol="0">
            <a:spAutoFit/>
          </a:bodyPr>
          <a:lstStyle/>
          <a:p>
            <a:r>
              <a:rPr lang="en-US" dirty="0" smtClean="0"/>
              <a:t>JAMA 1996</a:t>
            </a:r>
            <a:endParaRPr lang="en-US" dirty="0"/>
          </a:p>
        </p:txBody>
      </p:sp>
    </p:spTree>
    <p:extLst>
      <p:ext uri="{BB962C8B-B14F-4D97-AF65-F5344CB8AC3E}">
        <p14:creationId xmlns:p14="http://schemas.microsoft.com/office/powerpoint/2010/main" val="29354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Outcomes research: Definitions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Studies </a:t>
            </a:r>
            <a:r>
              <a:rPr lang="en-US" dirty="0" smtClean="0"/>
              <a:t>the end results of the </a:t>
            </a:r>
            <a:r>
              <a:rPr lang="en-US" dirty="0" smtClean="0"/>
              <a:t>“structure </a:t>
            </a:r>
            <a:r>
              <a:rPr lang="en-US" dirty="0" smtClean="0"/>
              <a:t>and </a:t>
            </a:r>
            <a:r>
              <a:rPr lang="en-US" dirty="0" smtClean="0"/>
              <a:t>processes” </a:t>
            </a:r>
            <a:r>
              <a:rPr lang="en-US" dirty="0" smtClean="0"/>
              <a:t>of the health care system on the health and well-being of patients and populations. </a:t>
            </a:r>
          </a:p>
          <a:p>
            <a:pPr lvl="1"/>
            <a:r>
              <a:rPr lang="en-US" dirty="0" smtClean="0"/>
              <a:t>Structure and processes can be technology, medications, health care system designs, </a:t>
            </a:r>
            <a:r>
              <a:rPr lang="en-US" dirty="0" err="1" smtClean="0"/>
              <a:t>etc</a:t>
            </a:r>
            <a:endParaRPr lang="en-US" dirty="0" smtClean="0"/>
          </a:p>
          <a:p>
            <a:r>
              <a:rPr lang="en-US" dirty="0" smtClean="0"/>
              <a:t>Identifying </a:t>
            </a:r>
            <a:r>
              <a:rPr lang="en-US" dirty="0"/>
              <a:t>and maximizing ‘effectiveness’ of the health care </a:t>
            </a:r>
            <a:r>
              <a:rPr lang="en-US" dirty="0" smtClean="0"/>
              <a:t>system</a:t>
            </a:r>
          </a:p>
          <a:p>
            <a:r>
              <a:rPr lang="en-US" dirty="0" smtClean="0"/>
              <a:t>REAL WORLD RESEARCH</a:t>
            </a:r>
            <a:endParaRPr lang="en-US" dirty="0"/>
          </a:p>
          <a:p>
            <a:endParaRPr lang="en-US" dirty="0" smtClean="0"/>
          </a:p>
        </p:txBody>
      </p:sp>
    </p:spTree>
    <p:extLst>
      <p:ext uri="{BB962C8B-B14F-4D97-AF65-F5344CB8AC3E}">
        <p14:creationId xmlns:p14="http://schemas.microsoft.com/office/powerpoint/2010/main" val="36362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Connors met Markers of Quality Observational CER</a:t>
            </a:r>
            <a:endParaRPr lang="en-US" dirty="0">
              <a:solidFill>
                <a:schemeClr val="tx2"/>
              </a:solidFill>
            </a:endParaRPr>
          </a:p>
        </p:txBody>
      </p:sp>
      <p:sp>
        <p:nvSpPr>
          <p:cNvPr id="3" name="Content Placeholder 2"/>
          <p:cNvSpPr>
            <a:spLocks noGrp="1"/>
          </p:cNvSpPr>
          <p:nvPr>
            <p:ph idx="1"/>
          </p:nvPr>
        </p:nvSpPr>
        <p:spPr>
          <a:xfrm>
            <a:off x="784208" y="1525792"/>
            <a:ext cx="7848600" cy="5105400"/>
          </a:xfrm>
        </p:spPr>
        <p:txBody>
          <a:bodyPr>
            <a:normAutofit/>
          </a:bodyPr>
          <a:lstStyle/>
          <a:p>
            <a:pPr>
              <a:buFont typeface="Wingdings" panose="05000000000000000000" pitchFamily="2" charset="2"/>
              <a:buChar char="ü"/>
            </a:pPr>
            <a:r>
              <a:rPr lang="en-US" dirty="0" smtClean="0"/>
              <a:t>Representative patient samples</a:t>
            </a:r>
          </a:p>
          <a:p>
            <a:pPr>
              <a:buFont typeface="Wingdings" panose="05000000000000000000" pitchFamily="2" charset="2"/>
              <a:buChar char="ü"/>
            </a:pPr>
            <a:r>
              <a:rPr lang="en-US" dirty="0" smtClean="0"/>
              <a:t>Used validated measures</a:t>
            </a:r>
          </a:p>
          <a:p>
            <a:pPr>
              <a:buFont typeface="Wingdings" panose="05000000000000000000" pitchFamily="2" charset="2"/>
              <a:buChar char="ü"/>
            </a:pPr>
            <a:r>
              <a:rPr lang="en-US" dirty="0" smtClean="0"/>
              <a:t>Addressed confounding</a:t>
            </a:r>
          </a:p>
          <a:p>
            <a:pPr lvl="1"/>
            <a:r>
              <a:rPr lang="en-US" dirty="0" smtClean="0"/>
              <a:t>Deal with Measured + Unmeasured</a:t>
            </a:r>
          </a:p>
          <a:p>
            <a:pPr lvl="1"/>
            <a:r>
              <a:rPr lang="en-US" dirty="0" smtClean="0"/>
              <a:t>Sensitivity analyses</a:t>
            </a:r>
          </a:p>
          <a:p>
            <a:pPr>
              <a:buFont typeface="Wingdings" panose="05000000000000000000" pitchFamily="2" charset="2"/>
              <a:buChar char="ü"/>
            </a:pPr>
            <a:r>
              <a:rPr lang="en-US" dirty="0" smtClean="0"/>
              <a:t>Accounted for immortal time</a:t>
            </a:r>
          </a:p>
          <a:p>
            <a:pPr>
              <a:buFont typeface="Wingdings" panose="05000000000000000000" pitchFamily="2" charset="2"/>
              <a:buChar char="ü"/>
            </a:pPr>
            <a:r>
              <a:rPr lang="en-US" dirty="0" smtClean="0"/>
              <a:t>Matched </a:t>
            </a:r>
            <a:r>
              <a:rPr lang="en-US" dirty="0"/>
              <a:t>language to study design</a:t>
            </a:r>
          </a:p>
          <a:p>
            <a:pPr>
              <a:buFont typeface="Wingdings" panose="05000000000000000000" pitchFamily="2" charset="2"/>
              <a:buChar char="ü"/>
            </a:pPr>
            <a:endParaRPr lang="en-US" dirty="0" smtClean="0"/>
          </a:p>
        </p:txBody>
      </p:sp>
      <p:pic>
        <p:nvPicPr>
          <p:cNvPr id="4" name="Picture 3"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4078891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Fallout</a:t>
            </a:r>
            <a:endParaRPr lang="en-US" dirty="0">
              <a:solidFill>
                <a:schemeClr val="tx2"/>
              </a:solidFill>
            </a:endParaRPr>
          </a:p>
        </p:txBody>
      </p:sp>
      <p:sp>
        <p:nvSpPr>
          <p:cNvPr id="6" name="Text Placeholder 2"/>
          <p:cNvSpPr txBox="1">
            <a:spLocks/>
          </p:cNvSpPr>
          <p:nvPr/>
        </p:nvSpPr>
        <p:spPr bwMode="auto">
          <a:xfrm>
            <a:off x="304800" y="6089855"/>
            <a:ext cx="3352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altLang="en-US" sz="1600" dirty="0" smtClean="0">
                <a:latin typeface="Helvetica" charset="0"/>
              </a:rPr>
              <a:t>Wiener RS et al. </a:t>
            </a:r>
            <a:r>
              <a:rPr lang="en-US" altLang="en-US" sz="1600" i="1" dirty="0" smtClean="0">
                <a:latin typeface="Helvetica" charset="0"/>
              </a:rPr>
              <a:t>JAMA</a:t>
            </a:r>
            <a:r>
              <a:rPr lang="en-US" altLang="en-US" sz="1600" dirty="0">
                <a:latin typeface="Helvetica" charset="0"/>
              </a:rPr>
              <a:t>. </a:t>
            </a:r>
            <a:r>
              <a:rPr lang="en-US" altLang="en-US" sz="1600" dirty="0" smtClean="0">
                <a:latin typeface="Helvetica" charset="0"/>
              </a:rPr>
              <a:t>2007</a:t>
            </a:r>
            <a:endParaRPr lang="en-US" altLang="en-US" sz="1600" dirty="0">
              <a:latin typeface="Helvetica" charset="0"/>
            </a:endParaRPr>
          </a:p>
        </p:txBody>
      </p:sp>
      <p:pic>
        <p:nvPicPr>
          <p:cNvPr id="7" name="Picture 6"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t="8903" r="72000"/>
          <a:stretch/>
        </p:blipFill>
        <p:spPr bwMode="auto">
          <a:xfrm>
            <a:off x="2743200" y="1158439"/>
            <a:ext cx="3646714" cy="3341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grpSp>
        <p:nvGrpSpPr>
          <p:cNvPr id="4" name="Group 3"/>
          <p:cNvGrpSpPr/>
          <p:nvPr/>
        </p:nvGrpSpPr>
        <p:grpSpPr>
          <a:xfrm>
            <a:off x="591930" y="1158439"/>
            <a:ext cx="7769868" cy="5554706"/>
            <a:chOff x="152400" y="1167345"/>
            <a:chExt cx="7769868" cy="5554706"/>
          </a:xfrm>
        </p:grpSpPr>
        <p:sp>
          <p:nvSpPr>
            <p:cNvPr id="8" name="Text Placeholder 2"/>
            <p:cNvSpPr txBox="1">
              <a:spLocks/>
            </p:cNvSpPr>
            <p:nvPr/>
          </p:nvSpPr>
          <p:spPr bwMode="auto">
            <a:xfrm>
              <a:off x="152400" y="6404551"/>
              <a:ext cx="37991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altLang="en-US" sz="1600" dirty="0" smtClean="0">
                  <a:latin typeface="Helvetica" charset="0"/>
                </a:rPr>
                <a:t>Walkey et al. </a:t>
              </a:r>
              <a:r>
                <a:rPr lang="en-US" altLang="en-US" sz="1600" i="1" dirty="0" err="1" smtClean="0">
                  <a:latin typeface="Helvetica" charset="0"/>
                </a:rPr>
                <a:t>Crit</a:t>
              </a:r>
              <a:r>
                <a:rPr lang="en-US" altLang="en-US" sz="1600" i="1" dirty="0" smtClean="0">
                  <a:latin typeface="Helvetica" charset="0"/>
                </a:rPr>
                <a:t> Care Med</a:t>
              </a:r>
              <a:r>
                <a:rPr lang="en-US" altLang="en-US" sz="1600" dirty="0" smtClean="0">
                  <a:latin typeface="Helvetica" charset="0"/>
                </a:rPr>
                <a:t>. 2013</a:t>
              </a:r>
              <a:endParaRPr lang="en-US" altLang="en-US" sz="1600" dirty="0">
                <a:latin typeface="Helvetica"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7965"/>
            <a:stretch/>
          </p:blipFill>
          <p:spPr>
            <a:xfrm>
              <a:off x="1219200" y="1167345"/>
              <a:ext cx="6703068" cy="4626858"/>
            </a:xfrm>
            <a:prstGeom prst="rect">
              <a:avLst/>
            </a:prstGeom>
          </p:spPr>
        </p:pic>
      </p:grpSp>
    </p:spTree>
    <p:extLst>
      <p:ext uri="{BB962C8B-B14F-4D97-AF65-F5344CB8AC3E}">
        <p14:creationId xmlns:p14="http://schemas.microsoft.com/office/powerpoint/2010/main" val="378718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Randomized Trials Emerge</a:t>
            </a:r>
            <a:endParaRPr lang="en-US" dirty="0">
              <a:solidFill>
                <a:schemeClr val="tx2"/>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0020" y="1219200"/>
            <a:ext cx="8229600" cy="18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358" y="2924174"/>
            <a:ext cx="2886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276599"/>
            <a:ext cx="83820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2005, Effectiveness RCT: </a:t>
            </a:r>
          </a:p>
          <a:p>
            <a:pPr marL="742950" lvl="1" indent="-285750">
              <a:buFont typeface="Arial" panose="020B0604020202020204" pitchFamily="34" charset="0"/>
              <a:buChar char="•"/>
            </a:pPr>
            <a:r>
              <a:rPr lang="en-US" sz="2800" dirty="0" smtClean="0"/>
              <a:t>Enrolled 1000 ICU patients who were about to get RHC, either to get it or not to get it.</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RR 1.07 (0.92-1.24) w/ RHC</a:t>
            </a:r>
            <a:endParaRPr lang="en-US" sz="2800" i="1" dirty="0"/>
          </a:p>
          <a:p>
            <a:pPr marL="742950" lvl="1" indent="-285750">
              <a:buFont typeface="Arial" panose="020B0604020202020204" pitchFamily="34" charset="0"/>
              <a:buChar char="•"/>
            </a:pPr>
            <a:r>
              <a:rPr lang="en-US" sz="2800" i="1" dirty="0" smtClean="0"/>
              <a:t>Wow same as Connors!!!</a:t>
            </a:r>
          </a:p>
          <a:p>
            <a:endParaRPr lang="en-US" sz="2800" dirty="0" smtClean="0"/>
          </a:p>
        </p:txBody>
      </p:sp>
      <p:pic>
        <p:nvPicPr>
          <p:cNvPr id="6" name="Picture 5" descr="BU logo.tiff"/>
          <p:cNvPicPr/>
          <p:nvPr/>
        </p:nvPicPr>
        <p:blipFill>
          <a:blip r:embed="rId5">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132054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07" y="908352"/>
            <a:ext cx="5059079" cy="160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32607" y="0"/>
            <a:ext cx="89154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solidFill>
              </a:rPr>
              <a:t>Outcomes research can also generate Novel Hypotheses</a:t>
            </a:r>
            <a:endParaRPr lang="en-US" dirty="0">
              <a:solidFill>
                <a:schemeClr val="tx2"/>
              </a:solidFill>
            </a:endParaRPr>
          </a:p>
        </p:txBody>
      </p:sp>
      <p:grpSp>
        <p:nvGrpSpPr>
          <p:cNvPr id="10" name="Group 9"/>
          <p:cNvGrpSpPr/>
          <p:nvPr/>
        </p:nvGrpSpPr>
        <p:grpSpPr>
          <a:xfrm>
            <a:off x="1100046" y="2514600"/>
            <a:ext cx="3124200" cy="2632642"/>
            <a:chOff x="547255" y="3016493"/>
            <a:chExt cx="3723755" cy="312487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55" y="3016493"/>
              <a:ext cx="3723755" cy="312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124200" y="383474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35086" y="4397828"/>
              <a:ext cx="457200" cy="555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912113"/>
            <a:ext cx="8386763" cy="155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405935" y="1701580"/>
            <a:ext cx="4640093" cy="2986632"/>
            <a:chOff x="4405935" y="1701580"/>
            <a:chExt cx="4640093" cy="2986632"/>
          </a:xfrm>
        </p:grpSpPr>
        <p:grpSp>
          <p:nvGrpSpPr>
            <p:cNvPr id="3" name="Group 2"/>
            <p:cNvGrpSpPr/>
            <p:nvPr/>
          </p:nvGrpSpPr>
          <p:grpSpPr>
            <a:xfrm>
              <a:off x="4405935" y="1701580"/>
              <a:ext cx="4572000" cy="2986632"/>
              <a:chOff x="4405935" y="1701580"/>
              <a:chExt cx="4572000" cy="2986632"/>
            </a:xfrm>
          </p:grpSpPr>
          <p:pic>
            <p:nvPicPr>
              <p:cNvPr id="14" name="Picture 2" descr="http://www.medicine.umich.edu/sites/default/files/styles/large/public/PETALCarousel2014v2..jpg?itok=aUOjS2vW"/>
              <p:cNvPicPr>
                <a:picLocks noChangeAspect="1" noChangeArrowheads="1"/>
              </p:cNvPicPr>
              <p:nvPr/>
            </p:nvPicPr>
            <p:blipFill rotWithShape="1">
              <a:blip r:embed="rId6">
                <a:extLst>
                  <a:ext uri="{28A0092B-C50C-407E-A947-70E740481C1C}">
                    <a14:useLocalDpi xmlns:a14="http://schemas.microsoft.com/office/drawing/2010/main" val="0"/>
                  </a:ext>
                </a:extLst>
              </a:blip>
              <a:srcRect t="74937"/>
              <a:stretch/>
            </p:blipFill>
            <p:spPr bwMode="auto">
              <a:xfrm>
                <a:off x="4405935" y="2806010"/>
                <a:ext cx="4572000" cy="18822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medicine.umich.edu/sites/default/files/styles/large/public/PETALCarousel2014v2..jpg?itok=aUOjS2v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935" y="1701580"/>
                <a:ext cx="4572000" cy="243455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474028" y="3210884"/>
              <a:ext cx="4572000" cy="1477328"/>
            </a:xfrm>
            <a:prstGeom prst="rect">
              <a:avLst/>
            </a:prstGeom>
          </p:spPr>
          <p:txBody>
            <a:bodyPr>
              <a:spAutoFit/>
            </a:bodyPr>
            <a:lstStyle/>
            <a:p>
              <a:r>
                <a:rPr lang="en-US" b="1" dirty="0" smtClean="0"/>
                <a:t>“</a:t>
              </a:r>
              <a:r>
                <a:rPr lang="en-US" b="1" i="1" dirty="0" smtClean="0"/>
                <a:t>Investigators </a:t>
              </a:r>
              <a:r>
                <a:rPr lang="en-US" b="1" i="1" dirty="0"/>
                <a:t>at the University of Michigan have proposed two clinical </a:t>
              </a:r>
              <a:r>
                <a:rPr lang="en-US" b="1" i="1" dirty="0" smtClean="0"/>
                <a:t>trials…the </a:t>
              </a:r>
              <a:r>
                <a:rPr lang="en-US" b="1" i="1" dirty="0"/>
                <a:t>second trial assessing the impact of macrolide administration (azithromycin) on outcome in patients with early onset ARDS</a:t>
              </a:r>
              <a:r>
                <a:rPr lang="en-US" b="1" dirty="0" smtClean="0"/>
                <a:t>.”</a:t>
              </a:r>
              <a:endParaRPr lang="en-US" dirty="0"/>
            </a:p>
          </p:txBody>
        </p:sp>
      </p:grpSp>
      <p:pic>
        <p:nvPicPr>
          <p:cNvPr id="15" name="Picture 14" descr="BU logo.tiff"/>
          <p:cNvPicPr/>
          <p:nvPr/>
        </p:nvPicPr>
        <p:blipFill>
          <a:blip r:embed="rId7">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
        <p:nvSpPr>
          <p:cNvPr id="5" name="Rounded Rectangle 4"/>
          <p:cNvSpPr/>
          <p:nvPr/>
        </p:nvSpPr>
        <p:spPr>
          <a:xfrm>
            <a:off x="457200" y="6172200"/>
            <a:ext cx="7708949" cy="2950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1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solidFill>
                  <a:schemeClr val="tx2"/>
                </a:solidFill>
              </a:rPr>
              <a:t>Can methods Compare Hospitals</a:t>
            </a:r>
            <a:endParaRPr lang="en-US" dirty="0">
              <a:solidFill>
                <a:schemeClr val="tx2"/>
              </a:solidFill>
            </a:endParaRPr>
          </a:p>
        </p:txBody>
      </p:sp>
      <p:sp>
        <p:nvSpPr>
          <p:cNvPr id="3" name="TextBox 2"/>
          <p:cNvSpPr txBox="1"/>
          <p:nvPr/>
        </p:nvSpPr>
        <p:spPr>
          <a:xfrm>
            <a:off x="990600" y="5934670"/>
            <a:ext cx="7696200" cy="646331"/>
          </a:xfrm>
          <a:prstGeom prst="rect">
            <a:avLst/>
          </a:prstGeom>
          <a:noFill/>
        </p:spPr>
        <p:txBody>
          <a:bodyPr wrap="square" rtlCol="0">
            <a:spAutoFit/>
          </a:bodyPr>
          <a:lstStyle/>
          <a:p>
            <a:r>
              <a:rPr lang="en-US" dirty="0" smtClean="0"/>
              <a:t>Walkey AJ and Wiener RS. Hospital </a:t>
            </a:r>
            <a:r>
              <a:rPr lang="en-US" dirty="0"/>
              <a:t>Case Volume and Outcomes among Patients Hospitalized with Severe </a:t>
            </a:r>
            <a:r>
              <a:rPr lang="en-US" dirty="0" smtClean="0"/>
              <a:t>Sepsis. </a:t>
            </a:r>
            <a:r>
              <a:rPr lang="en-US" i="1" dirty="0" smtClean="0"/>
              <a:t>Am J </a:t>
            </a:r>
            <a:r>
              <a:rPr lang="en-US" i="1" dirty="0" err="1" smtClean="0"/>
              <a:t>Respir</a:t>
            </a:r>
            <a:r>
              <a:rPr lang="en-US" i="1" dirty="0" smtClean="0"/>
              <a:t>  </a:t>
            </a:r>
            <a:r>
              <a:rPr lang="en-US" i="1" dirty="0" err="1" smtClean="0"/>
              <a:t>Crit</a:t>
            </a:r>
            <a:r>
              <a:rPr lang="en-US" i="1" dirty="0" smtClean="0"/>
              <a:t> </a:t>
            </a:r>
            <a:r>
              <a:rPr lang="en-US" i="1" dirty="0"/>
              <a:t>Care </a:t>
            </a:r>
            <a:r>
              <a:rPr lang="en-US" i="1" dirty="0" smtClean="0"/>
              <a:t>Med </a:t>
            </a:r>
            <a:r>
              <a:rPr lang="en-US" dirty="0" smtClean="0"/>
              <a:t>2014. </a:t>
            </a:r>
            <a:endParaRPr lang="en-US" dirty="0"/>
          </a:p>
        </p:txBody>
      </p:sp>
      <p:grpSp>
        <p:nvGrpSpPr>
          <p:cNvPr id="5" name="Group 19"/>
          <p:cNvGrpSpPr>
            <a:grpSpLocks/>
          </p:cNvGrpSpPr>
          <p:nvPr/>
        </p:nvGrpSpPr>
        <p:grpSpPr bwMode="auto">
          <a:xfrm>
            <a:off x="2209800" y="1600200"/>
            <a:ext cx="4953000" cy="4191000"/>
            <a:chOff x="17201827" y="19767550"/>
            <a:chExt cx="5852172" cy="4389129"/>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1827" y="19767550"/>
              <a:ext cx="5852172" cy="438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8"/>
            <p:cNvSpPr txBox="1">
              <a:spLocks noChangeArrowheads="1"/>
            </p:cNvSpPr>
            <p:nvPr/>
          </p:nvSpPr>
          <p:spPr bwMode="auto">
            <a:xfrm>
              <a:off x="17830801" y="22936831"/>
              <a:ext cx="2699927" cy="5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8800">
                  <a:solidFill>
                    <a:schemeClr val="tx1"/>
                  </a:solidFill>
                  <a:latin typeface="Arial" charset="0"/>
                  <a:ea typeface="ＭＳ Ｐゴシック" pitchFamily="34" charset="-128"/>
                </a:defRPr>
              </a:lvl1pPr>
              <a:lvl2pPr marL="742950" indent="-285750" eaLnBrk="0" hangingPunct="0">
                <a:spcBef>
                  <a:spcPct val="20000"/>
                </a:spcBef>
                <a:buChar char="–"/>
                <a:defRPr sz="7700">
                  <a:solidFill>
                    <a:schemeClr val="tx1"/>
                  </a:solidFill>
                  <a:latin typeface="Arial" charset="0"/>
                  <a:ea typeface="ＭＳ Ｐゴシック" pitchFamily="34" charset="-128"/>
                </a:defRPr>
              </a:lvl2pPr>
              <a:lvl3pPr marL="1143000" indent="-228600" eaLnBrk="0" hangingPunct="0">
                <a:spcBef>
                  <a:spcPct val="20000"/>
                </a:spcBef>
                <a:buChar char="•"/>
                <a:defRPr sz="6600">
                  <a:solidFill>
                    <a:schemeClr val="tx1"/>
                  </a:solidFill>
                  <a:latin typeface="Arial" charset="0"/>
                  <a:ea typeface="ＭＳ Ｐゴシック" pitchFamily="34" charset="-128"/>
                </a:defRPr>
              </a:lvl3pPr>
              <a:lvl4pPr marL="1600200" indent="-228600" eaLnBrk="0" hangingPunct="0">
                <a:spcBef>
                  <a:spcPct val="20000"/>
                </a:spcBef>
                <a:buChar char="–"/>
                <a:defRPr sz="5500">
                  <a:solidFill>
                    <a:schemeClr val="tx1"/>
                  </a:solidFill>
                  <a:latin typeface="Arial" charset="0"/>
                  <a:ea typeface="ＭＳ Ｐゴシック" pitchFamily="34" charset="-128"/>
                </a:defRPr>
              </a:lvl4pPr>
              <a:lvl5pPr marL="2057400" indent="-228600" eaLnBrk="0" hangingPunct="0">
                <a:spcBef>
                  <a:spcPct val="20000"/>
                </a:spcBef>
                <a:buChar char="»"/>
                <a:defRPr sz="5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5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5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5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5500">
                  <a:solidFill>
                    <a:schemeClr val="tx1"/>
                  </a:solidFill>
                  <a:latin typeface="Arial" charset="0"/>
                  <a:ea typeface="ＭＳ Ｐゴシック" pitchFamily="34" charset="-128"/>
                </a:defRPr>
              </a:lvl9pPr>
            </a:lstStyle>
            <a:p>
              <a:pPr eaLnBrk="1" hangingPunct="1">
                <a:spcBef>
                  <a:spcPct val="0"/>
                </a:spcBef>
                <a:buFontTx/>
                <a:buNone/>
              </a:pPr>
              <a:r>
                <a:rPr lang="en-US" altLang="en-US" sz="1300"/>
                <a:t>R</a:t>
              </a:r>
              <a:r>
                <a:rPr lang="en-US" altLang="en-US" sz="1300" baseline="30000"/>
                <a:t>2</a:t>
              </a:r>
              <a:r>
                <a:rPr lang="en-US" altLang="en-US" sz="1300"/>
                <a:t> =0.10, p=0.01</a:t>
              </a:r>
            </a:p>
          </p:txBody>
        </p:sp>
      </p:grpSp>
      <p:pic>
        <p:nvPicPr>
          <p:cNvPr id="11" name="Picture 10"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2839196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Checklist: </a:t>
            </a:r>
            <a:r>
              <a:rPr lang="en-US" b="1" dirty="0" smtClean="0">
                <a:solidFill>
                  <a:schemeClr val="tx2"/>
                </a:solidFill>
              </a:rPr>
              <a:t>5</a:t>
            </a:r>
            <a:r>
              <a:rPr lang="en-US" dirty="0" smtClean="0">
                <a:solidFill>
                  <a:schemeClr val="tx2"/>
                </a:solidFill>
              </a:rPr>
              <a:t> Markers of Quality Observational CER/Outcomes</a:t>
            </a:r>
            <a:endParaRPr lang="en-US" dirty="0">
              <a:solidFill>
                <a:schemeClr val="tx2"/>
              </a:solidFill>
            </a:endParaRPr>
          </a:p>
        </p:txBody>
      </p:sp>
      <p:sp>
        <p:nvSpPr>
          <p:cNvPr id="3" name="Content Placeholder 2"/>
          <p:cNvSpPr>
            <a:spLocks noGrp="1"/>
          </p:cNvSpPr>
          <p:nvPr>
            <p:ph idx="1"/>
          </p:nvPr>
        </p:nvSpPr>
        <p:spPr>
          <a:xfrm>
            <a:off x="457200" y="1301955"/>
            <a:ext cx="8915400" cy="5105400"/>
          </a:xfrm>
        </p:spPr>
        <p:txBody>
          <a:bodyPr>
            <a:normAutofit/>
          </a:bodyPr>
          <a:lstStyle/>
          <a:p>
            <a:pPr>
              <a:buFont typeface="Wingdings" panose="05000000000000000000" pitchFamily="2" charset="2"/>
              <a:buChar char="ü"/>
            </a:pPr>
            <a:r>
              <a:rPr lang="en-US" dirty="0" smtClean="0"/>
              <a:t>Representative patient samples</a:t>
            </a:r>
          </a:p>
          <a:p>
            <a:pPr lvl="1"/>
            <a:r>
              <a:rPr lang="en-US" dirty="0" smtClean="0"/>
              <a:t>But quantity ≠ quality</a:t>
            </a:r>
          </a:p>
          <a:p>
            <a:pPr lvl="1"/>
            <a:r>
              <a:rPr lang="en-US" dirty="0" smtClean="0"/>
              <a:t>Large, bad studies yield precise, spurious estimates</a:t>
            </a:r>
          </a:p>
          <a:p>
            <a:pPr>
              <a:buFont typeface="Wingdings" panose="05000000000000000000" pitchFamily="2" charset="2"/>
              <a:buChar char="ü"/>
            </a:pPr>
            <a:r>
              <a:rPr lang="en-US" dirty="0" smtClean="0"/>
              <a:t>Use validated measures</a:t>
            </a:r>
          </a:p>
          <a:p>
            <a:pPr>
              <a:buFont typeface="Wingdings" panose="05000000000000000000" pitchFamily="2" charset="2"/>
              <a:buChar char="ü"/>
            </a:pPr>
            <a:r>
              <a:rPr lang="en-US" dirty="0" smtClean="0"/>
              <a:t>Address confounding</a:t>
            </a:r>
          </a:p>
          <a:p>
            <a:pPr lvl="1"/>
            <a:r>
              <a:rPr lang="en-US" dirty="0" smtClean="0"/>
              <a:t>Deal with Measured + Unmeasured</a:t>
            </a:r>
          </a:p>
          <a:p>
            <a:pPr lvl="1"/>
            <a:r>
              <a:rPr lang="en-US" dirty="0" smtClean="0"/>
              <a:t>Sensitivity analyses</a:t>
            </a:r>
          </a:p>
          <a:p>
            <a:pPr>
              <a:buFont typeface="Wingdings" panose="05000000000000000000" pitchFamily="2" charset="2"/>
              <a:buChar char="ü"/>
            </a:pPr>
            <a:r>
              <a:rPr lang="en-US" dirty="0" smtClean="0"/>
              <a:t>Account for immortal time</a:t>
            </a:r>
          </a:p>
          <a:p>
            <a:pPr>
              <a:buFont typeface="Wingdings" panose="05000000000000000000" pitchFamily="2" charset="2"/>
              <a:buChar char="ü"/>
            </a:pPr>
            <a:r>
              <a:rPr lang="en-US" dirty="0"/>
              <a:t>Match language to study design</a:t>
            </a:r>
          </a:p>
          <a:p>
            <a:pPr>
              <a:buFont typeface="Wingdings" panose="05000000000000000000" pitchFamily="2" charset="2"/>
              <a:buChar char="ü"/>
            </a:pPr>
            <a:endParaRPr lang="en-US" dirty="0" smtClean="0"/>
          </a:p>
        </p:txBody>
      </p:sp>
      <p:pic>
        <p:nvPicPr>
          <p:cNvPr id="4" name="Picture 3"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25831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How do I begin?</a:t>
            </a:r>
            <a:br>
              <a:rPr lang="en-US" dirty="0" smtClean="0">
                <a:solidFill>
                  <a:schemeClr val="tx2"/>
                </a:solidFill>
              </a:rPr>
            </a:br>
            <a:r>
              <a:rPr lang="en-US" dirty="0" smtClean="0">
                <a:solidFill>
                  <a:schemeClr val="tx2"/>
                </a:solidFill>
              </a:rPr>
              <a:t>7 </a:t>
            </a:r>
            <a:r>
              <a:rPr lang="en-US" dirty="0" smtClean="0">
                <a:solidFill>
                  <a:schemeClr val="tx2"/>
                </a:solidFill>
              </a:rPr>
              <a:t>Steps to Outcomes Heaven</a:t>
            </a:r>
            <a:endParaRPr lang="en-US" dirty="0">
              <a:solidFill>
                <a:schemeClr val="tx2"/>
              </a:solidFill>
            </a:endParaRPr>
          </a:p>
        </p:txBody>
      </p:sp>
      <p:sp>
        <p:nvSpPr>
          <p:cNvPr id="3" name="Content Placeholder 2"/>
          <p:cNvSpPr>
            <a:spLocks noGrp="1"/>
          </p:cNvSpPr>
          <p:nvPr>
            <p:ph idx="1"/>
          </p:nvPr>
        </p:nvSpPr>
        <p:spPr>
          <a:xfrm>
            <a:off x="533400" y="1600200"/>
            <a:ext cx="8229600" cy="4525963"/>
          </a:xfrm>
        </p:spPr>
        <p:txBody>
          <a:bodyPr>
            <a:normAutofit fontScale="77500" lnSpcReduction="20000"/>
          </a:bodyPr>
          <a:lstStyle/>
          <a:p>
            <a:pPr marL="514350" indent="-514350">
              <a:buFont typeface="+mj-lt"/>
              <a:buAutoNum type="arabicPeriod"/>
            </a:pPr>
            <a:r>
              <a:rPr lang="en-US" dirty="0" smtClean="0"/>
              <a:t>What is your clinical or policy question?</a:t>
            </a:r>
          </a:p>
          <a:p>
            <a:pPr marL="914400" lvl="1" indent="-514350"/>
            <a:r>
              <a:rPr lang="en-US" dirty="0" smtClean="0"/>
              <a:t>Convert to research question</a:t>
            </a:r>
          </a:p>
          <a:p>
            <a:pPr marL="514350" indent="-514350">
              <a:buFont typeface="+mj-lt"/>
              <a:buAutoNum type="arabicPeriod"/>
            </a:pPr>
            <a:r>
              <a:rPr lang="en-US" dirty="0" smtClean="0"/>
              <a:t>What data source can best address your question?</a:t>
            </a:r>
          </a:p>
          <a:p>
            <a:pPr marL="514350" indent="-514350">
              <a:buFont typeface="+mj-lt"/>
              <a:buAutoNum type="arabicPeriod"/>
            </a:pPr>
            <a:r>
              <a:rPr lang="en-US" dirty="0" smtClean="0"/>
              <a:t>What are  current practices?</a:t>
            </a:r>
          </a:p>
          <a:p>
            <a:pPr marL="914400" lvl="1" indent="-514350"/>
            <a:r>
              <a:rPr lang="en-US" dirty="0" smtClean="0"/>
              <a:t>Is there real world variation?</a:t>
            </a:r>
          </a:p>
          <a:p>
            <a:pPr marL="514350" indent="-514350">
              <a:buFont typeface="+mj-lt"/>
              <a:buAutoNum type="arabicPeriod"/>
            </a:pPr>
            <a:r>
              <a:rPr lang="en-US" dirty="0" smtClean="0"/>
              <a:t>Exploit variation </a:t>
            </a:r>
          </a:p>
          <a:p>
            <a:pPr marL="914400" lvl="1" indent="-514350"/>
            <a:r>
              <a:rPr lang="en-US" dirty="0" smtClean="0"/>
              <a:t>natural experiments </a:t>
            </a:r>
          </a:p>
          <a:p>
            <a:pPr marL="914400" lvl="1" indent="-514350"/>
            <a:r>
              <a:rPr lang="en-US" dirty="0" smtClean="0"/>
              <a:t>identify areas for improvement</a:t>
            </a:r>
          </a:p>
          <a:p>
            <a:pPr marL="514350" indent="-514350">
              <a:buFont typeface="+mj-lt"/>
              <a:buAutoNum type="arabicPeriod"/>
            </a:pPr>
            <a:r>
              <a:rPr lang="en-US" dirty="0" smtClean="0"/>
              <a:t>What methods best address biases in observational research</a:t>
            </a:r>
          </a:p>
          <a:p>
            <a:pPr marL="514350" indent="-514350">
              <a:buFont typeface="+mj-lt"/>
              <a:buAutoNum type="arabicPeriod"/>
            </a:pPr>
            <a:r>
              <a:rPr lang="en-US" dirty="0" smtClean="0"/>
              <a:t>Who can help with planning and executing analyses?</a:t>
            </a:r>
          </a:p>
          <a:p>
            <a:pPr marL="514350" indent="-514350">
              <a:buFont typeface="+mj-lt"/>
              <a:buAutoNum type="arabicPeriod"/>
            </a:pPr>
            <a:r>
              <a:rPr lang="en-US" dirty="0" smtClean="0"/>
              <a:t>Publish findings!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42805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“Sign me up” you say?</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BUMC </a:t>
            </a:r>
            <a:r>
              <a:rPr lang="en-US" dirty="0" smtClean="0"/>
              <a:t>has a number of resources to take you through the 7 steps to Outcomes heaven</a:t>
            </a:r>
          </a:p>
          <a:p>
            <a:r>
              <a:rPr lang="en-US" dirty="0" smtClean="0"/>
              <a:t>Center Translational Epidemiology/CER (TEC)</a:t>
            </a:r>
          </a:p>
          <a:p>
            <a:pPr lvl="1"/>
            <a:r>
              <a:rPr lang="en-US" dirty="0" smtClean="0"/>
              <a:t>Design, evaluate, report Big Data-based outcomes research</a:t>
            </a:r>
          </a:p>
          <a:p>
            <a:r>
              <a:rPr lang="en-US" dirty="0" smtClean="0"/>
              <a:t>Center of Implementation and Improvement Sciences (CIIS)</a:t>
            </a:r>
          </a:p>
          <a:p>
            <a:pPr lvl="1"/>
            <a:r>
              <a:rPr lang="en-US" dirty="0" smtClean="0"/>
              <a:t>Design, evaluate, report QI projects</a:t>
            </a:r>
            <a:endParaRPr lang="en-US" dirty="0"/>
          </a:p>
        </p:txBody>
      </p:sp>
    </p:spTree>
    <p:extLst>
      <p:ext uri="{BB962C8B-B14F-4D97-AF65-F5344CB8AC3E}">
        <p14:creationId xmlns:p14="http://schemas.microsoft.com/office/powerpoint/2010/main" val="7062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TEC</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Bindu </a:t>
            </a:r>
            <a:r>
              <a:rPr lang="en-US" dirty="0"/>
              <a:t>K</a:t>
            </a:r>
            <a:r>
              <a:rPr lang="en-US" dirty="0" smtClean="0"/>
              <a:t>alesan</a:t>
            </a:r>
            <a:endParaRPr lang="en-US" dirty="0"/>
          </a:p>
        </p:txBody>
      </p:sp>
      <p:sp>
        <p:nvSpPr>
          <p:cNvPr id="4" name="Rectangle 3"/>
          <p:cNvSpPr/>
          <p:nvPr/>
        </p:nvSpPr>
        <p:spPr>
          <a:xfrm>
            <a:off x="457200" y="2228671"/>
            <a:ext cx="8458200" cy="1815882"/>
          </a:xfrm>
          <a:prstGeom prst="rect">
            <a:avLst/>
          </a:prstGeom>
        </p:spPr>
        <p:txBody>
          <a:bodyPr wrap="square">
            <a:spAutoFit/>
          </a:bodyPr>
          <a:lstStyle/>
          <a:p>
            <a:pPr algn="ctr"/>
            <a:r>
              <a:rPr lang="en-US" sz="2800" dirty="0" smtClean="0">
                <a:solidFill>
                  <a:schemeClr val="tx1"/>
                </a:solidFill>
              </a:rPr>
              <a:t>“To provide data infrastructure and methodological expertise and statistical support to clinicians and researchers committed to translational epidemiology and comparative effectiveness research.” </a:t>
            </a:r>
            <a:endParaRPr lang="en-US" sz="2800" dirty="0">
              <a:solidFill>
                <a:schemeClr val="tx1"/>
              </a:solidFill>
            </a:endParaRPr>
          </a:p>
        </p:txBody>
      </p:sp>
    </p:spTree>
    <p:extLst>
      <p:ext uri="{BB962C8B-B14F-4D97-AF65-F5344CB8AC3E}">
        <p14:creationId xmlns:p14="http://schemas.microsoft.com/office/powerpoint/2010/main" val="8396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TEC</a:t>
            </a:r>
            <a:endParaRPr lang="en-US" dirty="0">
              <a:solidFill>
                <a:schemeClr val="tx2"/>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to find the right data for their question?</a:t>
            </a:r>
          </a:p>
          <a:p>
            <a:pPr marL="514350" indent="-514350">
              <a:buFont typeface="+mj-lt"/>
              <a:buAutoNum type="arabicPeriod"/>
            </a:pPr>
            <a:r>
              <a:rPr lang="en-US" dirty="0" smtClean="0"/>
              <a:t>How to access the correct variables?</a:t>
            </a:r>
          </a:p>
          <a:p>
            <a:pPr marL="514350" indent="-514350">
              <a:buFont typeface="+mj-lt"/>
              <a:buAutoNum type="arabicPeriod"/>
            </a:pPr>
            <a:r>
              <a:rPr lang="en-US" dirty="0" smtClean="0"/>
              <a:t>How use the data available?</a:t>
            </a:r>
          </a:p>
          <a:p>
            <a:pPr marL="0" indent="0">
              <a:buNone/>
            </a:pPr>
            <a:endParaRPr lang="en-US" dirty="0"/>
          </a:p>
        </p:txBody>
      </p:sp>
    </p:spTree>
    <p:extLst>
      <p:ext uri="{BB962C8B-B14F-4D97-AF65-F5344CB8AC3E}">
        <p14:creationId xmlns:p14="http://schemas.microsoft.com/office/powerpoint/2010/main" val="1987945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Other names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Health services research</a:t>
            </a:r>
          </a:p>
          <a:p>
            <a:r>
              <a:rPr lang="en-US" dirty="0" smtClean="0"/>
              <a:t>Comparative effectiveness research (CER)</a:t>
            </a:r>
          </a:p>
          <a:p>
            <a:r>
              <a:rPr lang="en-US" dirty="0" smtClean="0"/>
              <a:t>‘Patient centered outcomes research’</a:t>
            </a:r>
          </a:p>
          <a:p>
            <a:endParaRPr lang="en-US" dirty="0"/>
          </a:p>
          <a:p>
            <a:r>
              <a:rPr lang="en-US" dirty="0" smtClean="0"/>
              <a:t>“Efficacy” works in an experimental trial</a:t>
            </a:r>
          </a:p>
          <a:p>
            <a:r>
              <a:rPr lang="en-US" dirty="0" smtClean="0"/>
              <a:t>“Effectiveness” works in the real world</a:t>
            </a:r>
          </a:p>
          <a:p>
            <a:endParaRPr lang="en-US" dirty="0"/>
          </a:p>
        </p:txBody>
      </p:sp>
    </p:spTree>
    <p:extLst>
      <p:ext uri="{BB962C8B-B14F-4D97-AF65-F5344CB8AC3E}">
        <p14:creationId xmlns:p14="http://schemas.microsoft.com/office/powerpoint/2010/main" val="17073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2"/>
                </a:solidFill>
              </a:rPr>
              <a:t>TEC: Infrastructure and Foundation</a:t>
            </a:r>
            <a:endParaRPr lang="en-US" b="1" dirty="0">
              <a:solidFill>
                <a:schemeClr val="tx2"/>
              </a:solidFill>
            </a:endParaRPr>
          </a:p>
        </p:txBody>
      </p:sp>
      <p:sp>
        <p:nvSpPr>
          <p:cNvPr id="18" name="Rectangle 1027"/>
          <p:cNvSpPr>
            <a:spLocks noChangeArrowheads="1"/>
          </p:cNvSpPr>
          <p:nvPr/>
        </p:nvSpPr>
        <p:spPr bwMode="auto">
          <a:xfrm>
            <a:off x="1598706" y="2057400"/>
            <a:ext cx="2135094" cy="1905000"/>
          </a:xfrm>
          <a:prstGeom prst="rect">
            <a:avLst/>
          </a:prstGeom>
          <a:solidFill>
            <a:srgbClr val="FFFFFF"/>
          </a:solidFill>
          <a:ln w="38100" cap="rnd">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solidFill>
                <a:schemeClr val="bg1"/>
              </a:solidFill>
              <a:effectLst/>
            </a:endParaRPr>
          </a:p>
        </p:txBody>
      </p:sp>
      <p:sp>
        <p:nvSpPr>
          <p:cNvPr id="19" name="Text Box 1029"/>
          <p:cNvSpPr txBox="1">
            <a:spLocks noChangeArrowheads="1"/>
          </p:cNvSpPr>
          <p:nvPr/>
        </p:nvSpPr>
        <p:spPr bwMode="auto">
          <a:xfrm>
            <a:off x="1571232" y="2078019"/>
            <a:ext cx="2135676" cy="187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1600" b="1" dirty="0" smtClean="0">
                <a:solidFill>
                  <a:srgbClr val="000000"/>
                </a:solidFill>
                <a:latin typeface="Tahoma" charset="0"/>
              </a:rPr>
              <a:t>Secondary data sources</a:t>
            </a:r>
            <a:endParaRPr lang="en-US" sz="1600" b="1" dirty="0" smtClean="0">
              <a:solidFill>
                <a:srgbClr val="000000"/>
              </a:solidFill>
              <a:effectLst/>
              <a:latin typeface="Tahoma" charset="0"/>
            </a:endParaRPr>
          </a:p>
          <a:p>
            <a:pPr eaLnBrk="1" hangingPunct="1"/>
            <a:r>
              <a:rPr lang="en-US" sz="1400" dirty="0" smtClean="0">
                <a:solidFill>
                  <a:srgbClr val="000000"/>
                </a:solidFill>
                <a:latin typeface="Tahoma" charset="0"/>
              </a:rPr>
              <a:t>Downloadable and Requested</a:t>
            </a:r>
            <a:endParaRPr lang="en-US" sz="1400" dirty="0" smtClean="0">
              <a:solidFill>
                <a:srgbClr val="000000"/>
              </a:solidFill>
              <a:effectLst/>
              <a:latin typeface="Tahoma" charset="0"/>
            </a:endParaRPr>
          </a:p>
          <a:p>
            <a:pPr eaLnBrk="1" hangingPunct="1"/>
            <a:r>
              <a:rPr lang="en-US" sz="1400" dirty="0" smtClean="0">
                <a:solidFill>
                  <a:srgbClr val="000000"/>
                </a:solidFill>
                <a:effectLst/>
                <a:latin typeface="Tahoma" charset="0"/>
              </a:rPr>
              <a:t>-NHANES</a:t>
            </a:r>
          </a:p>
          <a:p>
            <a:pPr eaLnBrk="1" hangingPunct="1"/>
            <a:r>
              <a:rPr lang="en-US" sz="1400" dirty="0" smtClean="0">
                <a:solidFill>
                  <a:srgbClr val="000000"/>
                </a:solidFill>
                <a:latin typeface="Tahoma" charset="0"/>
              </a:rPr>
              <a:t>-AHRQ- NIS, SID, NEDS</a:t>
            </a:r>
          </a:p>
          <a:p>
            <a:pPr eaLnBrk="1" hangingPunct="1"/>
            <a:r>
              <a:rPr lang="en-US" sz="1400" dirty="0" smtClean="0">
                <a:solidFill>
                  <a:srgbClr val="000000"/>
                </a:solidFill>
                <a:effectLst/>
                <a:latin typeface="Tahoma" charset="0"/>
              </a:rPr>
              <a:t>-NLMS</a:t>
            </a:r>
          </a:p>
          <a:p>
            <a:pPr eaLnBrk="1" hangingPunct="1"/>
            <a:r>
              <a:rPr lang="en-US" sz="1400" dirty="0" smtClean="0">
                <a:solidFill>
                  <a:srgbClr val="000000"/>
                </a:solidFill>
                <a:latin typeface="Tahoma" charset="0"/>
              </a:rPr>
              <a:t>-New Immigrant Survey</a:t>
            </a:r>
            <a:endParaRPr lang="en-US" sz="1400" dirty="0">
              <a:solidFill>
                <a:srgbClr val="000000"/>
              </a:solidFill>
              <a:effectLst/>
              <a:latin typeface="Tahoma" charset="0"/>
            </a:endParaRPr>
          </a:p>
        </p:txBody>
      </p:sp>
      <p:sp>
        <p:nvSpPr>
          <p:cNvPr id="20" name="Oval 1030"/>
          <p:cNvSpPr>
            <a:spLocks noChangeArrowheads="1"/>
          </p:cNvSpPr>
          <p:nvPr/>
        </p:nvSpPr>
        <p:spPr bwMode="auto">
          <a:xfrm>
            <a:off x="5105400" y="1905000"/>
            <a:ext cx="2362200" cy="2209800"/>
          </a:xfrm>
          <a:prstGeom prst="ellipse">
            <a:avLst/>
          </a:prstGeom>
          <a:solidFill>
            <a:srgbClr val="FFFFFF"/>
          </a:solidFill>
          <a:ln w="38100" cap="rnd">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Text Box 1031"/>
          <p:cNvSpPr txBox="1">
            <a:spLocks noChangeArrowheads="1"/>
          </p:cNvSpPr>
          <p:nvPr/>
        </p:nvSpPr>
        <p:spPr bwMode="auto">
          <a:xfrm>
            <a:off x="5075518" y="2423459"/>
            <a:ext cx="2438400" cy="163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r>
              <a:rPr lang="en-US" sz="1600" b="1" dirty="0" smtClean="0">
                <a:solidFill>
                  <a:srgbClr val="000000"/>
                </a:solidFill>
                <a:effectLst/>
                <a:latin typeface="Tahoma" charset="0"/>
              </a:rPr>
              <a:t>Primary data sources</a:t>
            </a:r>
          </a:p>
          <a:p>
            <a:pPr algn="ctr" eaLnBrk="1" hangingPunct="1"/>
            <a:r>
              <a:rPr lang="en-US" sz="1400" dirty="0" smtClean="0">
                <a:solidFill>
                  <a:srgbClr val="000000"/>
                </a:solidFill>
                <a:effectLst/>
                <a:latin typeface="Tahoma" charset="0"/>
              </a:rPr>
              <a:t>Framingham, OPTUM cohorts, i2b2 cohorts, trial and cohort data from internal and external collaborators</a:t>
            </a:r>
          </a:p>
          <a:p>
            <a:pPr algn="ctr" eaLnBrk="1" hangingPunct="1"/>
            <a:endParaRPr lang="en-US" sz="1400" dirty="0">
              <a:solidFill>
                <a:srgbClr val="000000"/>
              </a:solidFill>
              <a:effectLst/>
              <a:latin typeface="Tahoma" charset="0"/>
            </a:endParaRPr>
          </a:p>
        </p:txBody>
      </p:sp>
      <p:sp>
        <p:nvSpPr>
          <p:cNvPr id="22" name="AutoShape 1032"/>
          <p:cNvSpPr>
            <a:spLocks noChangeArrowheads="1"/>
          </p:cNvSpPr>
          <p:nvPr/>
        </p:nvSpPr>
        <p:spPr bwMode="auto">
          <a:xfrm>
            <a:off x="2895600" y="3581400"/>
            <a:ext cx="3200400" cy="2133600"/>
          </a:xfrm>
          <a:prstGeom prst="triangle">
            <a:avLst>
              <a:gd name="adj" fmla="val 50000"/>
            </a:avLst>
          </a:prstGeom>
          <a:solidFill>
            <a:srgbClr val="FFFFFF"/>
          </a:solidFill>
          <a:ln w="38100" cap="rnd">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1033"/>
          <p:cNvSpPr txBox="1">
            <a:spLocks noChangeArrowheads="1"/>
          </p:cNvSpPr>
          <p:nvPr/>
        </p:nvSpPr>
        <p:spPr bwMode="auto">
          <a:xfrm>
            <a:off x="3155577" y="4474879"/>
            <a:ext cx="2667000"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600" b="1" dirty="0" smtClean="0">
                <a:solidFill>
                  <a:srgbClr val="000000"/>
                </a:solidFill>
                <a:effectLst/>
                <a:latin typeface="Tahoma" charset="0"/>
              </a:rPr>
              <a:t>Methodology </a:t>
            </a:r>
          </a:p>
          <a:p>
            <a:pPr algn="ctr" eaLnBrk="1" hangingPunct="1"/>
            <a:r>
              <a:rPr lang="en-US" sz="1600" b="1" dirty="0" smtClean="0">
                <a:solidFill>
                  <a:srgbClr val="000000"/>
                </a:solidFill>
                <a:effectLst/>
                <a:latin typeface="Tahoma" charset="0"/>
              </a:rPr>
              <a:t>expertise</a:t>
            </a:r>
          </a:p>
          <a:p>
            <a:pPr algn="ctr" eaLnBrk="1" hangingPunct="1"/>
            <a:r>
              <a:rPr lang="en-US" sz="1400" dirty="0" smtClean="0">
                <a:solidFill>
                  <a:srgbClr val="000000"/>
                </a:solidFill>
                <a:effectLst/>
                <a:latin typeface="Tahoma" charset="0"/>
              </a:rPr>
              <a:t>Study design, </a:t>
            </a:r>
          </a:p>
          <a:p>
            <a:pPr algn="ctr" eaLnBrk="1" hangingPunct="1"/>
            <a:r>
              <a:rPr lang="en-US" sz="1400" dirty="0" smtClean="0">
                <a:solidFill>
                  <a:srgbClr val="000000"/>
                </a:solidFill>
                <a:effectLst/>
                <a:latin typeface="Tahoma" charset="0"/>
              </a:rPr>
              <a:t>content of datasets,</a:t>
            </a:r>
          </a:p>
          <a:p>
            <a:pPr algn="ctr" eaLnBrk="1" hangingPunct="1"/>
            <a:r>
              <a:rPr lang="en-US" sz="1400" dirty="0">
                <a:solidFill>
                  <a:srgbClr val="000000"/>
                </a:solidFill>
                <a:latin typeface="Tahoma" charset="0"/>
              </a:rPr>
              <a:t>s</a:t>
            </a:r>
            <a:r>
              <a:rPr lang="en-US" sz="1400" dirty="0" smtClean="0">
                <a:solidFill>
                  <a:srgbClr val="000000"/>
                </a:solidFill>
                <a:effectLst/>
                <a:latin typeface="Tahoma" charset="0"/>
              </a:rPr>
              <a:t>tatistical analysis</a:t>
            </a:r>
            <a:endParaRPr lang="en-US" sz="1400" dirty="0">
              <a:solidFill>
                <a:srgbClr val="000000"/>
              </a:solidFill>
              <a:effectLst/>
              <a:latin typeface="Tahoma" charset="0"/>
            </a:endParaRPr>
          </a:p>
        </p:txBody>
      </p:sp>
      <p:sp>
        <p:nvSpPr>
          <p:cNvPr id="25" name="Line 1035"/>
          <p:cNvSpPr>
            <a:spLocks noChangeShapeType="1"/>
          </p:cNvSpPr>
          <p:nvPr/>
        </p:nvSpPr>
        <p:spPr bwMode="auto">
          <a:xfrm flipH="1">
            <a:off x="5486400" y="4191000"/>
            <a:ext cx="533400" cy="533400"/>
          </a:xfrm>
          <a:prstGeom prst="line">
            <a:avLst/>
          </a:prstGeom>
          <a:noFill/>
          <a:ln w="28575" cap="rnd">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1036"/>
          <p:cNvSpPr>
            <a:spLocks noChangeShapeType="1"/>
          </p:cNvSpPr>
          <p:nvPr/>
        </p:nvSpPr>
        <p:spPr bwMode="auto">
          <a:xfrm>
            <a:off x="3124200" y="4191000"/>
            <a:ext cx="457200" cy="457200"/>
          </a:xfrm>
          <a:prstGeom prst="line">
            <a:avLst/>
          </a:prstGeom>
          <a:noFill/>
          <a:ln w="28575" cap="rnd">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Rectangle 1037"/>
          <p:cNvSpPr>
            <a:spLocks noChangeArrowheads="1"/>
          </p:cNvSpPr>
          <p:nvPr/>
        </p:nvSpPr>
        <p:spPr bwMode="auto">
          <a:xfrm>
            <a:off x="381000" y="2438400"/>
            <a:ext cx="137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eaLnBrk="1" hangingPunct="1">
              <a:spcBef>
                <a:spcPct val="20000"/>
              </a:spcBef>
              <a:buClr>
                <a:schemeClr val="tx1"/>
              </a:buClr>
              <a:buFont typeface="Wingdings 2" charset="0"/>
              <a:buNone/>
            </a:pPr>
            <a:r>
              <a:rPr lang="en-US" sz="1400" dirty="0" smtClean="0">
                <a:effectLst/>
                <a:latin typeface="Tahoma" charset="0"/>
              </a:rPr>
              <a:t>Based on hospital claims, cross-sectional, longitudinal data</a:t>
            </a:r>
            <a:endParaRPr lang="en-US" sz="1400" dirty="0">
              <a:effectLst/>
              <a:latin typeface="Tahoma" charset="0"/>
            </a:endParaRPr>
          </a:p>
        </p:txBody>
      </p:sp>
      <p:sp>
        <p:nvSpPr>
          <p:cNvPr id="28" name="Rectangle 1038"/>
          <p:cNvSpPr>
            <a:spLocks noChangeArrowheads="1"/>
          </p:cNvSpPr>
          <p:nvPr/>
        </p:nvSpPr>
        <p:spPr bwMode="auto">
          <a:xfrm>
            <a:off x="7543800" y="2438400"/>
            <a:ext cx="160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eaLnBrk="1" hangingPunct="1">
              <a:spcBef>
                <a:spcPct val="20000"/>
              </a:spcBef>
              <a:buClr>
                <a:schemeClr val="tx1"/>
              </a:buClr>
              <a:buFont typeface="Wingdings 2" charset="0"/>
              <a:buNone/>
            </a:pPr>
            <a:r>
              <a:rPr lang="en-US" sz="1400" dirty="0" smtClean="0">
                <a:effectLst/>
                <a:latin typeface="Tahoma" charset="0"/>
              </a:rPr>
              <a:t>Based on longitudinal data: clinical and population-based.</a:t>
            </a:r>
            <a:endParaRPr lang="en-US" sz="1400" dirty="0">
              <a:effectLst/>
              <a:latin typeface="Tahoma" charset="0"/>
            </a:endParaRPr>
          </a:p>
        </p:txBody>
      </p:sp>
      <p:sp>
        <p:nvSpPr>
          <p:cNvPr id="29" name="Rectangle 1039"/>
          <p:cNvSpPr>
            <a:spLocks noChangeArrowheads="1"/>
          </p:cNvSpPr>
          <p:nvPr/>
        </p:nvSpPr>
        <p:spPr bwMode="auto">
          <a:xfrm>
            <a:off x="2822390" y="5883148"/>
            <a:ext cx="3632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eaLnBrk="1" hangingPunct="1">
              <a:spcBef>
                <a:spcPct val="20000"/>
              </a:spcBef>
              <a:buClr>
                <a:schemeClr val="tx1"/>
              </a:buClr>
              <a:buFont typeface="Wingdings 2" charset="0"/>
              <a:buNone/>
            </a:pPr>
            <a:r>
              <a:rPr lang="en-US" sz="1400" dirty="0" smtClean="0">
                <a:latin typeface="Tahoma" charset="0"/>
              </a:rPr>
              <a:t>Epidemiology and Biostatistical expertise</a:t>
            </a:r>
            <a:endParaRPr lang="en-US" sz="1400" dirty="0">
              <a:effectLst/>
              <a:latin typeface="Tahoma" charset="0"/>
            </a:endParaRPr>
          </a:p>
        </p:txBody>
      </p:sp>
      <p:cxnSp>
        <p:nvCxnSpPr>
          <p:cNvPr id="32" name="Straight Arrow Connector 31"/>
          <p:cNvCxnSpPr>
            <a:stCxn id="20" idx="2"/>
            <a:endCxn id="18" idx="3"/>
          </p:cNvCxnSpPr>
          <p:nvPr/>
        </p:nvCxnSpPr>
        <p:spPr>
          <a:xfrm flipH="1">
            <a:off x="3733800" y="3009900"/>
            <a:ext cx="1371600" cy="0"/>
          </a:xfrm>
          <a:prstGeom prst="straightConnector1">
            <a:avLst/>
          </a:prstGeom>
          <a:ln>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294967295"/>
          </p:nvPr>
        </p:nvSpPr>
        <p:spPr>
          <a:xfrm>
            <a:off x="8534400" y="650"/>
            <a:ext cx="609600" cy="457200"/>
          </a:xfrm>
          <a:prstGeom prst="rect">
            <a:avLst/>
          </a:prstGeom>
        </p:spPr>
        <p:txBody>
          <a:bodyPr/>
          <a:lstStyle/>
          <a:p>
            <a:fld id="{FD87E529-EAA0-A841-8B04-D132D40AAB55}" type="slidenum">
              <a:rPr lang="en-US" smtClean="0"/>
              <a:t>40</a:t>
            </a:fld>
            <a:endParaRPr lang="en-US"/>
          </a:p>
        </p:txBody>
      </p:sp>
      <p:grpSp>
        <p:nvGrpSpPr>
          <p:cNvPr id="24" name="Group 23"/>
          <p:cNvGrpSpPr/>
          <p:nvPr/>
        </p:nvGrpSpPr>
        <p:grpSpPr>
          <a:xfrm>
            <a:off x="0" y="6237787"/>
            <a:ext cx="9144000" cy="620213"/>
            <a:chOff x="0" y="6237787"/>
            <a:chExt cx="9144000" cy="620213"/>
          </a:xfrm>
        </p:grpSpPr>
        <p:pic>
          <p:nvPicPr>
            <p:cNvPr id="30" name="Picture 29" descr="Slid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37788"/>
              <a:ext cx="934720" cy="620212"/>
            </a:xfrm>
            <a:prstGeom prst="rect">
              <a:avLst/>
            </a:prstGeom>
          </p:spPr>
        </p:pic>
        <p:pic>
          <p:nvPicPr>
            <p:cNvPr id="31" name="Picture 30"/>
            <p:cNvPicPr>
              <a:picLocks noChangeAspect="1"/>
            </p:cNvPicPr>
            <p:nvPr/>
          </p:nvPicPr>
          <p:blipFill>
            <a:blip r:embed="rId3"/>
            <a:stretch>
              <a:fillRect/>
            </a:stretch>
          </p:blipFill>
          <p:spPr>
            <a:xfrm>
              <a:off x="7568112" y="6237787"/>
              <a:ext cx="1575888" cy="620212"/>
            </a:xfrm>
            <a:prstGeom prst="rect">
              <a:avLst/>
            </a:prstGeom>
          </p:spPr>
        </p:pic>
        <p:sp>
          <p:nvSpPr>
            <p:cNvPr id="33" name="TextBox 32"/>
            <p:cNvSpPr txBox="1"/>
            <p:nvPr/>
          </p:nvSpPr>
          <p:spPr>
            <a:xfrm>
              <a:off x="934720" y="6504050"/>
              <a:ext cx="6633392" cy="307777"/>
            </a:xfrm>
            <a:prstGeom prst="rect">
              <a:avLst/>
            </a:prstGeom>
            <a:noFill/>
          </p:spPr>
          <p:txBody>
            <a:bodyPr wrap="square" rtlCol="0">
              <a:spAutoFit/>
            </a:bodyPr>
            <a:lstStyle/>
            <a:p>
              <a:pPr algn="ctr"/>
              <a:r>
                <a:rPr lang="en-US" sz="1400" dirty="0" smtClean="0">
                  <a:solidFill>
                    <a:schemeClr val="tx1">
                      <a:lumMod val="75000"/>
                    </a:schemeClr>
                  </a:solidFill>
                </a:rPr>
                <a:t>Center for Translational Epidemiology and Comparative Effectiveness Research</a:t>
              </a:r>
              <a:endParaRPr lang="en-US" sz="1400" dirty="0">
                <a:solidFill>
                  <a:schemeClr val="tx1">
                    <a:lumMod val="75000"/>
                  </a:schemeClr>
                </a:solidFill>
              </a:endParaRPr>
            </a:p>
          </p:txBody>
        </p:sp>
      </p:grpSp>
    </p:spTree>
    <p:extLst>
      <p:ext uri="{BB962C8B-B14F-4D97-AF65-F5344CB8AC3E}">
        <p14:creationId xmlns:p14="http://schemas.microsoft.com/office/powerpoint/2010/main" val="135900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87E529-EAA0-A841-8B04-D132D40AAB55}" type="slidenum">
              <a:rPr lang="en-US" smtClean="0"/>
              <a:t>41</a:t>
            </a:fld>
            <a:endParaRPr lang="en-US"/>
          </a:p>
        </p:txBody>
      </p:sp>
      <p:sp>
        <p:nvSpPr>
          <p:cNvPr id="3" name="Title 2"/>
          <p:cNvSpPr>
            <a:spLocks noGrp="1"/>
          </p:cNvSpPr>
          <p:nvPr>
            <p:ph type="title"/>
          </p:nvPr>
        </p:nvSpPr>
        <p:spPr>
          <a:xfrm>
            <a:off x="457200" y="152400"/>
            <a:ext cx="8229600" cy="863600"/>
          </a:xfrm>
        </p:spPr>
        <p:txBody>
          <a:bodyPr>
            <a:normAutofit fontScale="90000"/>
          </a:bodyPr>
          <a:lstStyle/>
          <a:p>
            <a:r>
              <a:rPr lang="en-US" dirty="0"/>
              <a:t>Find us @: </a:t>
            </a:r>
            <a:r>
              <a:rPr lang="en-US" b="1" dirty="0"/>
              <a:t>http://</a:t>
            </a:r>
            <a:r>
              <a:rPr lang="en-US" b="1" dirty="0" err="1"/>
              <a:t>sites.bu.edu</a:t>
            </a:r>
            <a:r>
              <a:rPr lang="en-US" b="1" dirty="0"/>
              <a:t>/</a:t>
            </a:r>
            <a:r>
              <a:rPr lang="en-US" b="1" dirty="0" err="1"/>
              <a:t>tec</a:t>
            </a:r>
            <a:r>
              <a:rPr lang="en-US" b="1"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58900"/>
            <a:ext cx="8140700" cy="4947160"/>
          </a:xfrm>
          <a:prstGeom prst="rect">
            <a:avLst/>
          </a:prstGeom>
        </p:spPr>
      </p:pic>
    </p:spTree>
    <p:extLst>
      <p:ext uri="{BB962C8B-B14F-4D97-AF65-F5344CB8AC3E}">
        <p14:creationId xmlns:p14="http://schemas.microsoft.com/office/powerpoint/2010/main" val="756864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09800"/>
            <a:ext cx="2149475" cy="148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589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93768" y="2274494"/>
            <a:ext cx="3772393" cy="3811794"/>
            <a:chOff x="2433946" y="2855706"/>
            <a:chExt cx="3772393" cy="3811794"/>
          </a:xfrm>
        </p:grpSpPr>
        <p:sp>
          <p:nvSpPr>
            <p:cNvPr id="6" name="Oval 5"/>
            <p:cNvSpPr/>
            <p:nvPr/>
          </p:nvSpPr>
          <p:spPr>
            <a:xfrm>
              <a:off x="3927268" y="5334000"/>
              <a:ext cx="1371600" cy="13335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a:t>
              </a:r>
              <a:endParaRPr lang="en-US" dirty="0"/>
            </a:p>
          </p:txBody>
        </p:sp>
        <p:sp>
          <p:nvSpPr>
            <p:cNvPr id="16" name="Oval 15"/>
            <p:cNvSpPr/>
            <p:nvPr/>
          </p:nvSpPr>
          <p:spPr>
            <a:xfrm>
              <a:off x="3486395" y="2855706"/>
              <a:ext cx="1447800" cy="161170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a:t>
              </a:r>
              <a:endParaRPr lang="en-US" dirty="0"/>
            </a:p>
          </p:txBody>
        </p:sp>
        <p:sp>
          <p:nvSpPr>
            <p:cNvPr id="17" name="Oval 16"/>
            <p:cNvSpPr/>
            <p:nvPr/>
          </p:nvSpPr>
          <p:spPr>
            <a:xfrm>
              <a:off x="4758539" y="3717100"/>
              <a:ext cx="1447800"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Patient-centered</a:t>
              </a:r>
              <a:endParaRPr lang="en-US" dirty="0"/>
            </a:p>
          </p:txBody>
        </p:sp>
        <p:sp>
          <p:nvSpPr>
            <p:cNvPr id="18" name="Oval 17"/>
            <p:cNvSpPr/>
            <p:nvPr/>
          </p:nvSpPr>
          <p:spPr>
            <a:xfrm>
              <a:off x="5046516" y="5012500"/>
              <a:ext cx="1159823" cy="64770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Timely</a:t>
              </a:r>
              <a:endParaRPr lang="en-US" dirty="0"/>
            </a:p>
          </p:txBody>
        </p:sp>
        <p:sp>
          <p:nvSpPr>
            <p:cNvPr id="19" name="Oval 18"/>
            <p:cNvSpPr/>
            <p:nvPr/>
          </p:nvSpPr>
          <p:spPr>
            <a:xfrm>
              <a:off x="2735778" y="4209677"/>
              <a:ext cx="1371600" cy="80282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Efficient</a:t>
              </a:r>
              <a:endParaRPr lang="en-US" dirty="0"/>
            </a:p>
          </p:txBody>
        </p:sp>
        <p:sp>
          <p:nvSpPr>
            <p:cNvPr id="20" name="Oval 19"/>
            <p:cNvSpPr/>
            <p:nvPr/>
          </p:nvSpPr>
          <p:spPr>
            <a:xfrm>
              <a:off x="2433946" y="5012501"/>
              <a:ext cx="1524000" cy="1295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Equitable</a:t>
              </a:r>
              <a:endParaRPr lang="en-US" dirty="0"/>
            </a:p>
          </p:txBody>
        </p:sp>
      </p:grpSp>
      <p:sp>
        <p:nvSpPr>
          <p:cNvPr id="21" name="Rounded Rectangle 20"/>
          <p:cNvSpPr/>
          <p:nvPr/>
        </p:nvSpPr>
        <p:spPr>
          <a:xfrm>
            <a:off x="381000" y="152400"/>
            <a:ext cx="8610600" cy="212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We often </a:t>
            </a:r>
            <a:r>
              <a:rPr lang="en-US" sz="4800" dirty="0"/>
              <a:t>want to </a:t>
            </a:r>
            <a:r>
              <a:rPr lang="en-US" sz="4800" dirty="0" smtClean="0"/>
              <a:t>improve Quality</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775" y="5949950"/>
            <a:ext cx="13112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077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56164" y="2971800"/>
            <a:ext cx="4506685" cy="3733800"/>
            <a:chOff x="2556164" y="2971800"/>
            <a:chExt cx="4506685" cy="3733800"/>
          </a:xfrm>
        </p:grpSpPr>
        <p:sp>
          <p:nvSpPr>
            <p:cNvPr id="6" name="Oval 5"/>
            <p:cNvSpPr/>
            <p:nvPr/>
          </p:nvSpPr>
          <p:spPr>
            <a:xfrm>
              <a:off x="2556164" y="4434197"/>
              <a:ext cx="1371600" cy="66675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a:t>
              </a:r>
              <a:endParaRPr lang="en-US" dirty="0"/>
            </a:p>
          </p:txBody>
        </p:sp>
        <p:sp>
          <p:nvSpPr>
            <p:cNvPr id="16" name="Oval 15"/>
            <p:cNvSpPr/>
            <p:nvPr/>
          </p:nvSpPr>
          <p:spPr>
            <a:xfrm>
              <a:off x="3443349" y="3894855"/>
              <a:ext cx="1447800" cy="6477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a:t>
              </a:r>
              <a:endParaRPr lang="en-US" dirty="0"/>
            </a:p>
          </p:txBody>
        </p:sp>
        <p:sp>
          <p:nvSpPr>
            <p:cNvPr id="17" name="Oval 16"/>
            <p:cNvSpPr/>
            <p:nvPr/>
          </p:nvSpPr>
          <p:spPr>
            <a:xfrm>
              <a:off x="4648200" y="2971800"/>
              <a:ext cx="1447800" cy="133176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Patient-centered</a:t>
              </a:r>
              <a:endParaRPr lang="en-US" dirty="0"/>
            </a:p>
          </p:txBody>
        </p:sp>
        <p:sp>
          <p:nvSpPr>
            <p:cNvPr id="18" name="Oval 17"/>
            <p:cNvSpPr/>
            <p:nvPr/>
          </p:nvSpPr>
          <p:spPr>
            <a:xfrm>
              <a:off x="5615049" y="3767447"/>
              <a:ext cx="1447800" cy="205987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Timely</a:t>
              </a:r>
              <a:endParaRPr lang="en-US" dirty="0"/>
            </a:p>
          </p:txBody>
        </p:sp>
        <p:sp>
          <p:nvSpPr>
            <p:cNvPr id="19" name="Oval 18"/>
            <p:cNvSpPr/>
            <p:nvPr/>
          </p:nvSpPr>
          <p:spPr>
            <a:xfrm>
              <a:off x="4167249" y="4434197"/>
              <a:ext cx="1447800" cy="227140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Efficient</a:t>
              </a:r>
              <a:endParaRPr lang="en-US" dirty="0"/>
            </a:p>
          </p:txBody>
        </p:sp>
        <p:sp>
          <p:nvSpPr>
            <p:cNvPr id="20" name="Oval 19"/>
            <p:cNvSpPr/>
            <p:nvPr/>
          </p:nvSpPr>
          <p:spPr>
            <a:xfrm>
              <a:off x="2634343" y="5072248"/>
              <a:ext cx="1524000" cy="1295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Equitable</a:t>
              </a:r>
              <a:endParaRPr lang="en-US" dirty="0"/>
            </a:p>
          </p:txBody>
        </p:sp>
      </p:grpSp>
      <p:sp>
        <p:nvSpPr>
          <p:cNvPr id="21" name="Rounded Rectangle 20"/>
          <p:cNvSpPr/>
          <p:nvPr/>
        </p:nvSpPr>
        <p:spPr>
          <a:xfrm rot="19208103">
            <a:off x="-404115" y="3098543"/>
            <a:ext cx="6105303" cy="1436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QUALITY</a:t>
            </a:r>
            <a:endParaRPr lang="en-US" sz="4800" dirty="0"/>
          </a:p>
        </p:txBody>
      </p:sp>
      <p:sp>
        <p:nvSpPr>
          <p:cNvPr id="2" name="Title 1"/>
          <p:cNvSpPr>
            <a:spLocks noGrp="1"/>
          </p:cNvSpPr>
          <p:nvPr>
            <p:ph type="title"/>
          </p:nvPr>
        </p:nvSpPr>
        <p:spPr>
          <a:xfrm>
            <a:off x="24740" y="38121"/>
            <a:ext cx="9043060" cy="1485879"/>
          </a:xfrm>
        </p:spPr>
        <p:txBody>
          <a:bodyPr>
            <a:normAutofit/>
          </a:bodyPr>
          <a:lstStyle/>
          <a:p>
            <a:r>
              <a:rPr lang="en-US" i="1" dirty="0" smtClean="0">
                <a:solidFill>
                  <a:schemeClr val="tx2"/>
                </a:solidFill>
              </a:rPr>
              <a:t>“Not </a:t>
            </a:r>
            <a:r>
              <a:rPr lang="en-US" i="1" dirty="0">
                <a:solidFill>
                  <a:schemeClr val="tx2"/>
                </a:solidFill>
              </a:rPr>
              <a:t>every change is an </a:t>
            </a:r>
            <a:r>
              <a:rPr lang="en-US" i="1" dirty="0" smtClean="0">
                <a:solidFill>
                  <a:schemeClr val="tx2"/>
                </a:solidFill>
              </a:rPr>
              <a:t>improvement”</a:t>
            </a:r>
            <a:br>
              <a:rPr lang="en-US" i="1" dirty="0" smtClean="0">
                <a:solidFill>
                  <a:schemeClr val="tx2"/>
                </a:solidFill>
              </a:rPr>
            </a:br>
            <a:r>
              <a:rPr lang="en-US" i="1" dirty="0" smtClean="0">
                <a:solidFill>
                  <a:schemeClr val="tx2"/>
                </a:solidFill>
              </a:rPr>
              <a:t>-Elliot Fisher</a:t>
            </a:r>
            <a:endParaRPr lang="en-US" dirty="0">
              <a:solidFill>
                <a:schemeClr val="tx2"/>
              </a:solidFill>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870" y="5949950"/>
            <a:ext cx="1310419"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01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tx2"/>
                </a:solidFill>
              </a:rPr>
              <a:t>Implementation Science</a:t>
            </a:r>
            <a:endParaRPr lang="en-US" dirty="0">
              <a:solidFill>
                <a:schemeClr val="tx2"/>
              </a:solidFill>
            </a:endParaRPr>
          </a:p>
        </p:txBody>
      </p:sp>
      <p:sp>
        <p:nvSpPr>
          <p:cNvPr id="3" name="Content Placeholder 2"/>
          <p:cNvSpPr>
            <a:spLocks noGrp="1"/>
          </p:cNvSpPr>
          <p:nvPr>
            <p:ph idx="1"/>
          </p:nvPr>
        </p:nvSpPr>
        <p:spPr>
          <a:xfrm>
            <a:off x="282039" y="1295400"/>
            <a:ext cx="8839200" cy="5486400"/>
          </a:xfrm>
        </p:spPr>
        <p:txBody>
          <a:bodyPr>
            <a:normAutofit/>
          </a:bodyPr>
          <a:lstStyle/>
          <a:p>
            <a:pPr>
              <a:spcBef>
                <a:spcPts val="1200"/>
              </a:spcBef>
            </a:pPr>
            <a:r>
              <a:rPr lang="en-US" dirty="0"/>
              <a:t>Field of HSR focused on moving from research to practice </a:t>
            </a:r>
            <a:endParaRPr lang="en-US" dirty="0" smtClean="0"/>
          </a:p>
          <a:p>
            <a:pPr>
              <a:spcBef>
                <a:spcPts val="1200"/>
              </a:spcBef>
            </a:pPr>
            <a:r>
              <a:rPr lang="en-US" dirty="0"/>
              <a:t>“the investigation of methods, interventions (strategies) &amp; variables to influence adoption of evidence-based healthcare practices…to improve clinical &amp; operational decision making…”</a:t>
            </a:r>
            <a:r>
              <a:rPr lang="en-US" baseline="30000" dirty="0" smtClean="0"/>
              <a:t>1</a:t>
            </a:r>
          </a:p>
          <a:p>
            <a:r>
              <a:rPr lang="en-US" b="1" dirty="0" smtClean="0"/>
              <a:t>Robust methods, quality data, publishable results, sustainability</a:t>
            </a:r>
            <a:endParaRPr lang="en-US"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870" y="5949950"/>
            <a:ext cx="1310419"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295400"/>
            <a:ext cx="8991600" cy="3108543"/>
          </a:xfrm>
          <a:prstGeom prst="rect">
            <a:avLst/>
          </a:prstGeom>
          <a:solidFill>
            <a:schemeClr val="bg1"/>
          </a:solidFill>
        </p:spPr>
        <p:txBody>
          <a:bodyPr wrap="square" rtlCol="0">
            <a:spAutoFit/>
          </a:bodyPr>
          <a:lstStyle/>
          <a:p>
            <a:pPr algn="ctr"/>
            <a:r>
              <a:rPr lang="en-US" sz="4400" dirty="0" smtClean="0"/>
              <a:t>What makes clinicians do or not do?</a:t>
            </a:r>
          </a:p>
          <a:p>
            <a:pPr algn="ctr"/>
            <a:endParaRPr lang="en-US" sz="4400" dirty="0"/>
          </a:p>
          <a:p>
            <a:pPr algn="ctr"/>
            <a:endParaRPr lang="en-US" sz="4400" dirty="0" smtClean="0"/>
          </a:p>
          <a:p>
            <a:pPr algn="ctr"/>
            <a:endParaRPr lang="en-US" sz="3200" dirty="0" smtClean="0"/>
          </a:p>
          <a:p>
            <a:pPr algn="ctr"/>
            <a:endParaRPr lang="en-US" sz="3200" dirty="0" smtClean="0"/>
          </a:p>
        </p:txBody>
      </p:sp>
      <p:sp>
        <p:nvSpPr>
          <p:cNvPr id="6" name="TextBox 5"/>
          <p:cNvSpPr txBox="1"/>
          <p:nvPr/>
        </p:nvSpPr>
        <p:spPr>
          <a:xfrm>
            <a:off x="152400" y="6248400"/>
            <a:ext cx="7543800" cy="646331"/>
          </a:xfrm>
          <a:prstGeom prst="rect">
            <a:avLst/>
          </a:prstGeom>
          <a:noFill/>
        </p:spPr>
        <p:txBody>
          <a:bodyPr wrap="square" rtlCol="0">
            <a:spAutoFit/>
          </a:bodyPr>
          <a:lstStyle/>
          <a:p>
            <a:r>
              <a:rPr lang="en-US" baseline="30000" dirty="0"/>
              <a:t>1</a:t>
            </a:r>
            <a:r>
              <a:rPr lang="en-US" dirty="0"/>
              <a:t>Titler MG, Everett LQ, Adams S.  Implications for implementation science.  Nursing Research; 2007, 56(4s): S53-S59.  </a:t>
            </a:r>
          </a:p>
        </p:txBody>
      </p:sp>
    </p:spTree>
    <p:extLst>
      <p:ext uri="{BB962C8B-B14F-4D97-AF65-F5344CB8AC3E}">
        <p14:creationId xmlns:p14="http://schemas.microsoft.com/office/powerpoint/2010/main" val="8542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989049516"/>
              </p:ext>
            </p:extLst>
          </p:nvPr>
        </p:nvGraphicFramePr>
        <p:xfrm>
          <a:off x="1295400" y="1352729"/>
          <a:ext cx="6400800" cy="481947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905000" y="6459211"/>
            <a:ext cx="6096000" cy="369332"/>
          </a:xfrm>
          <a:prstGeom prst="rect">
            <a:avLst/>
          </a:prstGeom>
        </p:spPr>
        <p:txBody>
          <a:bodyPr wrap="square">
            <a:spAutoFit/>
          </a:bodyPr>
          <a:lstStyle/>
          <a:p>
            <a:r>
              <a:rPr lang="fr-FR" dirty="0" err="1"/>
              <a:t>Grimshaw</a:t>
            </a:r>
            <a:r>
              <a:rPr lang="fr-FR" dirty="0"/>
              <a:t> </a:t>
            </a:r>
            <a:r>
              <a:rPr lang="fr-FR" i="1" dirty="0"/>
              <a:t>et al.</a:t>
            </a:r>
            <a:r>
              <a:rPr lang="fr-FR" dirty="0"/>
              <a:t> </a:t>
            </a:r>
            <a:r>
              <a:rPr lang="fr-FR" i="1" dirty="0" err="1"/>
              <a:t>Implementation</a:t>
            </a:r>
            <a:r>
              <a:rPr lang="fr-FR" i="1" dirty="0"/>
              <a:t> Science</a:t>
            </a:r>
            <a:r>
              <a:rPr lang="fr-FR" dirty="0"/>
              <a:t> 2012 </a:t>
            </a:r>
            <a:r>
              <a:rPr lang="fr-FR" b="1" dirty="0"/>
              <a:t>7</a:t>
            </a:r>
            <a:r>
              <a:rPr lang="fr-FR" dirty="0"/>
              <a:t>:50</a:t>
            </a:r>
            <a:endParaRPr lang="en-US" dirty="0"/>
          </a:p>
        </p:txBody>
      </p:sp>
      <p:sp>
        <p:nvSpPr>
          <p:cNvPr id="9" name="Rectangle 8"/>
          <p:cNvSpPr/>
          <p:nvPr/>
        </p:nvSpPr>
        <p:spPr>
          <a:xfrm>
            <a:off x="533400" y="152400"/>
            <a:ext cx="8305800" cy="1200329"/>
          </a:xfrm>
          <a:prstGeom prst="rect">
            <a:avLst/>
          </a:prstGeom>
        </p:spPr>
        <p:txBody>
          <a:bodyPr wrap="square">
            <a:spAutoFit/>
          </a:bodyPr>
          <a:lstStyle/>
          <a:p>
            <a:pPr algn="ctr"/>
            <a:r>
              <a:rPr lang="en-US" sz="2400" dirty="0" smtClean="0"/>
              <a:t>“</a:t>
            </a:r>
            <a:r>
              <a:rPr lang="en-US" sz="2400" i="1" dirty="0"/>
              <a:t>E</a:t>
            </a:r>
            <a:r>
              <a:rPr lang="en-US" sz="2400" i="1" dirty="0" smtClean="0"/>
              <a:t>vidence-based </a:t>
            </a:r>
            <a:r>
              <a:rPr lang="en-US" sz="2400" i="1" dirty="0"/>
              <a:t>medicine should be complemented by evidence-based implementation</a:t>
            </a:r>
            <a:r>
              <a:rPr lang="en-US" sz="2400" i="1" dirty="0" smtClean="0"/>
              <a:t>.” </a:t>
            </a:r>
          </a:p>
          <a:p>
            <a:pPr algn="ctr"/>
            <a:r>
              <a:rPr lang="en-US" sz="2400" dirty="0" smtClean="0"/>
              <a:t>- Richard </a:t>
            </a:r>
            <a:r>
              <a:rPr lang="en-US" sz="2400" dirty="0" err="1" smtClean="0"/>
              <a:t>Grohl</a:t>
            </a:r>
            <a:endParaRPr lang="en-US" sz="2400" dirty="0"/>
          </a:p>
        </p:txBody>
      </p:sp>
    </p:spTree>
    <p:extLst>
      <p:ext uri="{BB962C8B-B14F-4D97-AF65-F5344CB8AC3E}">
        <p14:creationId xmlns:p14="http://schemas.microsoft.com/office/powerpoint/2010/main" val="3387174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tx2"/>
                </a:solidFill>
              </a:rPr>
              <a:t>Improvement Science</a:t>
            </a:r>
            <a:endParaRPr lang="en-US" dirty="0">
              <a:solidFill>
                <a:schemeClr val="tx2"/>
              </a:solidFill>
            </a:endParaRPr>
          </a:p>
        </p:txBody>
      </p:sp>
      <p:sp>
        <p:nvSpPr>
          <p:cNvPr id="3" name="Content Placeholder 2"/>
          <p:cNvSpPr>
            <a:spLocks noGrp="1"/>
          </p:cNvSpPr>
          <p:nvPr>
            <p:ph idx="1"/>
          </p:nvPr>
        </p:nvSpPr>
        <p:spPr>
          <a:xfrm>
            <a:off x="457200" y="1127920"/>
            <a:ext cx="8229600" cy="5257800"/>
          </a:xfrm>
        </p:spPr>
        <p:txBody>
          <a:bodyPr>
            <a:normAutofit/>
          </a:bodyPr>
          <a:lstStyle/>
          <a:p>
            <a:r>
              <a:rPr lang="en-US" dirty="0"/>
              <a:t>Rigorously measure outcomes of efforts to improve healthcare delivery</a:t>
            </a:r>
          </a:p>
          <a:p>
            <a:r>
              <a:rPr lang="en-US" dirty="0"/>
              <a:t>Questions of translation: does it work in the real </a:t>
            </a:r>
            <a:r>
              <a:rPr lang="en-US" dirty="0" smtClean="0"/>
              <a:t>world?</a:t>
            </a:r>
            <a:endParaRPr lang="en-US" dirty="0"/>
          </a:p>
          <a:p>
            <a:r>
              <a:rPr lang="en-US" b="1" dirty="0"/>
              <a:t>Robust methods, quality data, publishable </a:t>
            </a:r>
            <a:r>
              <a:rPr lang="en-US" b="1" dirty="0" smtClean="0"/>
              <a:t>results, sustainability</a:t>
            </a:r>
            <a:endParaRPr lang="en-US" b="1" dirty="0"/>
          </a:p>
          <a:p>
            <a:pPr marL="0" lvl="1" indent="0">
              <a:buNone/>
            </a:pPr>
            <a:endParaRPr lang="en-US" sz="1400" i="1" dirty="0"/>
          </a:p>
          <a:p>
            <a:pPr marL="0" lvl="1" indent="0">
              <a:buNone/>
            </a:pPr>
            <a:endParaRPr lang="en-US" sz="1400" dirty="0" smtClean="0"/>
          </a:p>
          <a:p>
            <a:pPr marL="0" lvl="1" indent="0">
              <a:buNone/>
            </a:pPr>
            <a:endParaRPr lang="en-US" sz="1400" dirty="0"/>
          </a:p>
          <a:p>
            <a:pPr marL="0" lvl="1" indent="0">
              <a:buNone/>
            </a:pPr>
            <a:endParaRPr lang="en-US" sz="1400" dirty="0" smtClean="0"/>
          </a:p>
          <a:p>
            <a:pPr marL="0" lvl="1" indent="0">
              <a:buNone/>
            </a:pPr>
            <a:r>
              <a:rPr lang="en-US" sz="1400" dirty="0" smtClean="0"/>
              <a:t>				</a:t>
            </a:r>
            <a:endParaRPr lang="en-US" sz="1400" dirty="0"/>
          </a:p>
          <a:p>
            <a:pPr marL="0" indent="0">
              <a:buNone/>
            </a:pP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725" y="5935107"/>
            <a:ext cx="13112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639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2933700"/>
            <a:ext cx="2362200" cy="1295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Intervention</a:t>
            </a:r>
            <a:endParaRPr lang="en-US" sz="2800" dirty="0"/>
          </a:p>
        </p:txBody>
      </p:sp>
      <p:sp>
        <p:nvSpPr>
          <p:cNvPr id="5" name="Right Arrow 4"/>
          <p:cNvSpPr/>
          <p:nvPr/>
        </p:nvSpPr>
        <p:spPr>
          <a:xfrm>
            <a:off x="3276600" y="3352800"/>
            <a:ext cx="266699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943600" y="2933700"/>
            <a:ext cx="2057400" cy="11049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Outcome</a:t>
            </a:r>
            <a:endParaRPr lang="en-US" sz="2800" dirty="0"/>
          </a:p>
        </p:txBody>
      </p:sp>
      <p:sp>
        <p:nvSpPr>
          <p:cNvPr id="8" name="Title 1"/>
          <p:cNvSpPr>
            <a:spLocks noGrp="1"/>
          </p:cNvSpPr>
          <p:nvPr>
            <p:ph type="title"/>
          </p:nvPr>
        </p:nvSpPr>
        <p:spPr>
          <a:xfrm>
            <a:off x="457200" y="274638"/>
            <a:ext cx="8229600" cy="792162"/>
          </a:xfrm>
        </p:spPr>
        <p:txBody>
          <a:bodyPr/>
          <a:lstStyle/>
          <a:p>
            <a:r>
              <a:rPr lang="en-US" dirty="0" smtClean="0">
                <a:solidFill>
                  <a:schemeClr val="tx2"/>
                </a:solidFill>
              </a:rPr>
              <a:t>Improvement Science</a:t>
            </a:r>
            <a:endParaRPr lang="en-US" dirty="0">
              <a:solidFill>
                <a:schemeClr val="tx2"/>
              </a:solidFill>
            </a:endParaRPr>
          </a:p>
        </p:txBody>
      </p:sp>
      <p:sp>
        <p:nvSpPr>
          <p:cNvPr id="6" name="Oval 5"/>
          <p:cNvSpPr/>
          <p:nvPr/>
        </p:nvSpPr>
        <p:spPr>
          <a:xfrm>
            <a:off x="2165398" y="1752600"/>
            <a:ext cx="4365625" cy="2057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confounding</a:t>
            </a:r>
            <a:endParaRPr lang="en-US" sz="3200" dirty="0"/>
          </a:p>
        </p:txBody>
      </p:sp>
      <p:sp>
        <p:nvSpPr>
          <p:cNvPr id="9" name="&quot;No&quot; Symbol 8"/>
          <p:cNvSpPr/>
          <p:nvPr/>
        </p:nvSpPr>
        <p:spPr>
          <a:xfrm>
            <a:off x="2862310" y="1371600"/>
            <a:ext cx="2971800" cy="2667000"/>
          </a:xfrm>
          <a:prstGeom prst="noSmoking">
            <a:avLst>
              <a:gd name="adj" fmla="val 539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ndParaRPr>
          </a:p>
        </p:txBody>
      </p:sp>
    </p:spTree>
    <p:extLst>
      <p:ext uri="{BB962C8B-B14F-4D97-AF65-F5344CB8AC3E}">
        <p14:creationId xmlns:p14="http://schemas.microsoft.com/office/powerpoint/2010/main" val="39247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066800"/>
          </a:xfrm>
        </p:spPr>
        <p:txBody>
          <a:bodyPr>
            <a:normAutofit/>
          </a:bodyPr>
          <a:lstStyle/>
          <a:p>
            <a:pPr algn="ctr"/>
            <a:r>
              <a:rPr lang="en-US" dirty="0" smtClean="0">
                <a:solidFill>
                  <a:schemeClr val="tx2"/>
                </a:solidFill>
                <a:latin typeface="+mn-lt"/>
              </a:rPr>
              <a:t>Implementation &amp; Improvement</a:t>
            </a:r>
            <a:endParaRPr lang="en-US" dirty="0">
              <a:solidFill>
                <a:schemeClr val="tx2"/>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3884521"/>
              </p:ext>
            </p:extLst>
          </p:nvPr>
        </p:nvGraphicFramePr>
        <p:xfrm>
          <a:off x="152400" y="1676400"/>
          <a:ext cx="89154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870" y="5949950"/>
            <a:ext cx="1310419"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2327530" y="1600200"/>
            <a:ext cx="0" cy="480377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1600200"/>
            <a:ext cx="1661357" cy="369332"/>
          </a:xfrm>
          <a:prstGeom prst="rect">
            <a:avLst/>
          </a:prstGeom>
          <a:noFill/>
        </p:spPr>
        <p:txBody>
          <a:bodyPr wrap="square" rtlCol="0">
            <a:spAutoFit/>
          </a:bodyPr>
          <a:lstStyle/>
          <a:p>
            <a:r>
              <a:rPr lang="en-US" dirty="0" smtClean="0"/>
              <a:t>Ideal World Lab</a:t>
            </a:r>
            <a:endParaRPr lang="en-US" dirty="0"/>
          </a:p>
        </p:txBody>
      </p:sp>
      <p:cxnSp>
        <p:nvCxnSpPr>
          <p:cNvPr id="13" name="Straight Connector 12"/>
          <p:cNvCxnSpPr/>
          <p:nvPr/>
        </p:nvCxnSpPr>
        <p:spPr>
          <a:xfrm flipH="1" flipV="1">
            <a:off x="7086600" y="1600200"/>
            <a:ext cx="76200" cy="48037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439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Why Switch over to Outcomes?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Findings are directly and immediately relevant to clinical care (from real world to real world)</a:t>
            </a:r>
          </a:p>
          <a:p>
            <a:endParaRPr lang="en-US" dirty="0"/>
          </a:p>
          <a:p>
            <a:r>
              <a:rPr lang="en-US" dirty="0" smtClean="0"/>
              <a:t>Data </a:t>
            </a:r>
            <a:r>
              <a:rPr lang="en-US" dirty="0" smtClean="0"/>
              <a:t>usually already </a:t>
            </a:r>
            <a:r>
              <a:rPr lang="en-US" dirty="0" smtClean="0"/>
              <a:t>collected </a:t>
            </a:r>
            <a:r>
              <a:rPr lang="en-US" dirty="0" smtClean="0"/>
              <a:t>for you (we’ll be talking about observational studies today)</a:t>
            </a:r>
          </a:p>
          <a:p>
            <a:endParaRPr lang="en-US" dirty="0"/>
          </a:p>
          <a:p>
            <a:r>
              <a:rPr lang="en-US" dirty="0" smtClean="0"/>
              <a:t>Often is considered ‘not human subjects research’ by IRB even though you are studying human data (low risk)</a:t>
            </a:r>
          </a:p>
          <a:p>
            <a:endParaRPr lang="en-US" dirty="0" smtClean="0"/>
          </a:p>
          <a:p>
            <a:endParaRPr lang="en-US" dirty="0"/>
          </a:p>
        </p:txBody>
      </p:sp>
    </p:spTree>
    <p:extLst>
      <p:ext uri="{BB962C8B-B14F-4D97-AF65-F5344CB8AC3E}">
        <p14:creationId xmlns:p14="http://schemas.microsoft.com/office/powerpoint/2010/main" val="2176350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3964897"/>
              </p:ext>
            </p:extLst>
          </p:nvPr>
        </p:nvGraphicFramePr>
        <p:xfrm>
          <a:off x="152400" y="1676400"/>
          <a:ext cx="89154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rved Left Arrow 9"/>
          <p:cNvSpPr/>
          <p:nvPr/>
        </p:nvSpPr>
        <p:spPr>
          <a:xfrm rot="10800000">
            <a:off x="2327531" y="2353201"/>
            <a:ext cx="1166225" cy="30786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Left Arrow 2"/>
          <p:cNvSpPr/>
          <p:nvPr/>
        </p:nvSpPr>
        <p:spPr>
          <a:xfrm>
            <a:off x="5486400" y="2380520"/>
            <a:ext cx="1315841" cy="30513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870" y="5949950"/>
            <a:ext cx="1310419"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2327530" y="1600200"/>
            <a:ext cx="0" cy="480377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8921" y="1447800"/>
            <a:ext cx="1897479" cy="369332"/>
          </a:xfrm>
          <a:prstGeom prst="rect">
            <a:avLst/>
          </a:prstGeom>
          <a:noFill/>
        </p:spPr>
        <p:txBody>
          <a:bodyPr wrap="square" rtlCol="0">
            <a:spAutoFit/>
          </a:bodyPr>
          <a:lstStyle/>
          <a:p>
            <a:r>
              <a:rPr lang="en-US" dirty="0" smtClean="0"/>
              <a:t>Real World Lab</a:t>
            </a:r>
            <a:endParaRPr lang="en-US" dirty="0"/>
          </a:p>
        </p:txBody>
      </p:sp>
      <p:sp>
        <p:nvSpPr>
          <p:cNvPr id="11" name="TextBox 10"/>
          <p:cNvSpPr txBox="1"/>
          <p:nvPr/>
        </p:nvSpPr>
        <p:spPr>
          <a:xfrm>
            <a:off x="457199" y="1460066"/>
            <a:ext cx="1752601" cy="369332"/>
          </a:xfrm>
          <a:prstGeom prst="rect">
            <a:avLst/>
          </a:prstGeom>
          <a:noFill/>
        </p:spPr>
        <p:txBody>
          <a:bodyPr wrap="square" rtlCol="0">
            <a:spAutoFit/>
          </a:bodyPr>
          <a:lstStyle/>
          <a:p>
            <a:r>
              <a:rPr lang="en-US" dirty="0" smtClean="0"/>
              <a:t>Ideal World Lab</a:t>
            </a:r>
            <a:endParaRPr lang="en-US" dirty="0"/>
          </a:p>
        </p:txBody>
      </p:sp>
      <p:cxnSp>
        <p:nvCxnSpPr>
          <p:cNvPr id="13" name="Straight Connector 12"/>
          <p:cNvCxnSpPr/>
          <p:nvPr/>
        </p:nvCxnSpPr>
        <p:spPr>
          <a:xfrm flipH="1" flipV="1">
            <a:off x="7086600" y="1600200"/>
            <a:ext cx="76200" cy="480377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p:txBody>
          <a:bodyPr>
            <a:normAutofit/>
          </a:bodyPr>
          <a:lstStyle/>
          <a:p>
            <a:pPr algn="ctr"/>
            <a:r>
              <a:rPr lang="en-US" dirty="0" smtClean="0">
                <a:solidFill>
                  <a:schemeClr val="tx2"/>
                </a:solidFill>
                <a:latin typeface="+mn-lt"/>
              </a:rPr>
              <a:t>Implementation &amp; Improvement</a:t>
            </a:r>
            <a:endParaRPr lang="en-US" dirty="0">
              <a:solidFill>
                <a:schemeClr val="tx2"/>
              </a:solidFill>
              <a:latin typeface="+mn-lt"/>
            </a:endParaRPr>
          </a:p>
        </p:txBody>
      </p:sp>
    </p:spTree>
    <p:extLst>
      <p:ext uri="{BB962C8B-B14F-4D97-AF65-F5344CB8AC3E}">
        <p14:creationId xmlns:p14="http://schemas.microsoft.com/office/powerpoint/2010/main" val="378812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8940739"/>
              </p:ext>
            </p:extLst>
          </p:nvPr>
        </p:nvGraphicFramePr>
        <p:xfrm>
          <a:off x="152400" y="1676400"/>
          <a:ext cx="89154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rved Left Arrow 9"/>
          <p:cNvSpPr/>
          <p:nvPr/>
        </p:nvSpPr>
        <p:spPr>
          <a:xfrm rot="10800000">
            <a:off x="2327531" y="2353201"/>
            <a:ext cx="1166225" cy="30786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Left Arrow 2"/>
          <p:cNvSpPr/>
          <p:nvPr/>
        </p:nvSpPr>
        <p:spPr>
          <a:xfrm>
            <a:off x="5486400" y="2380520"/>
            <a:ext cx="1315841" cy="30513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870" y="5949950"/>
            <a:ext cx="1310419"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2327530" y="1600200"/>
            <a:ext cx="0" cy="480377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8921" y="1447800"/>
            <a:ext cx="1897479" cy="400110"/>
          </a:xfrm>
          <a:prstGeom prst="rect">
            <a:avLst/>
          </a:prstGeom>
          <a:noFill/>
        </p:spPr>
        <p:txBody>
          <a:bodyPr wrap="square" rtlCol="0">
            <a:spAutoFit/>
          </a:bodyPr>
          <a:lstStyle/>
          <a:p>
            <a:r>
              <a:rPr lang="en-US" sz="2000" dirty="0" smtClean="0"/>
              <a:t>Real World Lab</a:t>
            </a:r>
            <a:endParaRPr lang="en-US" sz="2000" dirty="0"/>
          </a:p>
        </p:txBody>
      </p:sp>
      <p:sp>
        <p:nvSpPr>
          <p:cNvPr id="11" name="TextBox 10"/>
          <p:cNvSpPr txBox="1"/>
          <p:nvPr/>
        </p:nvSpPr>
        <p:spPr>
          <a:xfrm>
            <a:off x="457199" y="1460066"/>
            <a:ext cx="1870331" cy="400110"/>
          </a:xfrm>
          <a:prstGeom prst="rect">
            <a:avLst/>
          </a:prstGeom>
          <a:noFill/>
        </p:spPr>
        <p:txBody>
          <a:bodyPr wrap="square" rtlCol="0">
            <a:spAutoFit/>
          </a:bodyPr>
          <a:lstStyle/>
          <a:p>
            <a:r>
              <a:rPr lang="en-US" sz="2000" dirty="0" smtClean="0"/>
              <a:t>Ideal World Lab</a:t>
            </a:r>
            <a:endParaRPr lang="en-US" sz="2000" dirty="0"/>
          </a:p>
        </p:txBody>
      </p:sp>
      <p:cxnSp>
        <p:nvCxnSpPr>
          <p:cNvPr id="13" name="Straight Connector 12"/>
          <p:cNvCxnSpPr/>
          <p:nvPr/>
        </p:nvCxnSpPr>
        <p:spPr>
          <a:xfrm flipH="1" flipV="1">
            <a:off x="7086600" y="1600200"/>
            <a:ext cx="76200" cy="48037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1506233"/>
            <a:ext cx="1752600" cy="400110"/>
          </a:xfrm>
          <a:prstGeom prst="rect">
            <a:avLst/>
          </a:prstGeom>
          <a:noFill/>
        </p:spPr>
        <p:txBody>
          <a:bodyPr wrap="square" rtlCol="0">
            <a:spAutoFit/>
          </a:bodyPr>
          <a:lstStyle/>
          <a:p>
            <a:r>
              <a:rPr lang="en-US" sz="2000" dirty="0" smtClean="0"/>
              <a:t>Better World</a:t>
            </a:r>
            <a:endParaRPr lang="en-US" sz="2000" dirty="0"/>
          </a:p>
        </p:txBody>
      </p:sp>
      <p:sp>
        <p:nvSpPr>
          <p:cNvPr id="12" name="Title 1"/>
          <p:cNvSpPr txBox="1">
            <a:spLocks/>
          </p:cNvSpPr>
          <p:nvPr/>
        </p:nvSpPr>
        <p:spPr>
          <a:xfrm>
            <a:off x="156160" y="304800"/>
            <a:ext cx="8763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solidFill>
                <a:latin typeface="+mn-lt"/>
              </a:rPr>
              <a:t>Implementation &amp; Improvement</a:t>
            </a:r>
            <a:endParaRPr lang="en-US" dirty="0">
              <a:solidFill>
                <a:schemeClr val="tx2"/>
              </a:solidFill>
              <a:latin typeface="+mn-lt"/>
            </a:endParaRPr>
          </a:p>
        </p:txBody>
      </p:sp>
    </p:spTree>
    <p:extLst>
      <p:ext uri="{BB962C8B-B14F-4D97-AF65-F5344CB8AC3E}">
        <p14:creationId xmlns:p14="http://schemas.microsoft.com/office/powerpoint/2010/main" val="2918948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CIIS Objectives</a:t>
            </a:r>
            <a:endParaRPr lang="en-US" dirty="0">
              <a:solidFill>
                <a:schemeClr val="tx2"/>
              </a:solidFill>
            </a:endParaRPr>
          </a:p>
        </p:txBody>
      </p:sp>
      <p:sp>
        <p:nvSpPr>
          <p:cNvPr id="3" name="Content Placeholder 2"/>
          <p:cNvSpPr>
            <a:spLocks noGrp="1"/>
          </p:cNvSpPr>
          <p:nvPr>
            <p:ph idx="1"/>
          </p:nvPr>
        </p:nvSpPr>
        <p:spPr/>
        <p:txBody>
          <a:bodyPr>
            <a:normAutofit fontScale="92500"/>
          </a:bodyPr>
          <a:lstStyle/>
          <a:p>
            <a:pPr lvl="0"/>
            <a:r>
              <a:rPr lang="en-US" b="1" dirty="0" smtClean="0"/>
              <a:t>Guide</a:t>
            </a:r>
            <a:r>
              <a:rPr lang="en-US" dirty="0"/>
              <a:t>, </a:t>
            </a:r>
            <a:r>
              <a:rPr lang="en-US" b="1" dirty="0"/>
              <a:t>support</a:t>
            </a:r>
            <a:r>
              <a:rPr lang="en-US" dirty="0"/>
              <a:t>, and </a:t>
            </a:r>
            <a:r>
              <a:rPr lang="en-US" b="1" dirty="0"/>
              <a:t>innovate </a:t>
            </a:r>
            <a:r>
              <a:rPr lang="en-US" dirty="0"/>
              <a:t>design of projects that rigorously evaluate the effectiveness of efforts to implement healthcare system change.</a:t>
            </a:r>
          </a:p>
          <a:p>
            <a:pPr lvl="0"/>
            <a:r>
              <a:rPr lang="en-US" b="1" dirty="0"/>
              <a:t>Identify</a:t>
            </a:r>
            <a:r>
              <a:rPr lang="en-US" dirty="0"/>
              <a:t> factors and strategies that </a:t>
            </a:r>
            <a:r>
              <a:rPr lang="en-US" b="1" dirty="0"/>
              <a:t>accelerate</a:t>
            </a:r>
            <a:r>
              <a:rPr lang="en-US" dirty="0"/>
              <a:t> the adoption and </a:t>
            </a:r>
            <a:r>
              <a:rPr lang="en-US" b="1" dirty="0"/>
              <a:t>promote sustainability</a:t>
            </a:r>
            <a:r>
              <a:rPr lang="en-US" dirty="0"/>
              <a:t> </a:t>
            </a:r>
            <a:r>
              <a:rPr lang="en-US" b="1" dirty="0"/>
              <a:t>of effective healthcare </a:t>
            </a:r>
            <a:r>
              <a:rPr lang="en-US" b="1" dirty="0" smtClean="0"/>
              <a:t>interventions</a:t>
            </a:r>
            <a:r>
              <a:rPr lang="en-US" dirty="0" smtClean="0"/>
              <a:t>, especially in </a:t>
            </a:r>
            <a:r>
              <a:rPr lang="en-US" i="1" dirty="0"/>
              <a:t>safety net systems.</a:t>
            </a:r>
          </a:p>
          <a:p>
            <a:pPr lvl="0"/>
            <a:r>
              <a:rPr lang="en-US" b="1" dirty="0"/>
              <a:t>Educate</a:t>
            </a:r>
            <a:r>
              <a:rPr lang="en-US" dirty="0"/>
              <a:t> faculty and trainees in Implementation and Improvement Sciences.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725" y="5964555"/>
            <a:ext cx="13112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4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What can CIIS do?</a:t>
            </a:r>
            <a:endParaRPr lang="en-US" dirty="0">
              <a:solidFill>
                <a:schemeClr val="tx2"/>
              </a:solidFill>
            </a:endParaRPr>
          </a:p>
        </p:txBody>
      </p:sp>
      <p:sp>
        <p:nvSpPr>
          <p:cNvPr id="3" name="Content Placeholder 2"/>
          <p:cNvSpPr>
            <a:spLocks noGrp="1"/>
          </p:cNvSpPr>
          <p:nvPr>
            <p:ph idx="1"/>
          </p:nvPr>
        </p:nvSpPr>
        <p:spPr>
          <a:xfrm>
            <a:off x="381000" y="1389351"/>
            <a:ext cx="8229600" cy="4525963"/>
          </a:xfrm>
        </p:spPr>
        <p:txBody>
          <a:bodyPr>
            <a:normAutofit lnSpcReduction="10000"/>
          </a:bodyPr>
          <a:lstStyle/>
          <a:p>
            <a:r>
              <a:rPr lang="en-US" dirty="0"/>
              <a:t>Offer input on evidence-based interventions &amp; </a:t>
            </a:r>
            <a:r>
              <a:rPr lang="en-US" dirty="0" smtClean="0"/>
              <a:t>implementation strategies </a:t>
            </a:r>
            <a:r>
              <a:rPr lang="en-US" dirty="0"/>
              <a:t>to </a:t>
            </a:r>
            <a:r>
              <a:rPr lang="en-US" dirty="0" smtClean="0"/>
              <a:t>test/use</a:t>
            </a:r>
          </a:p>
          <a:p>
            <a:r>
              <a:rPr lang="en-US" dirty="0" smtClean="0"/>
              <a:t>Assist with theoretical framing, design, analysis, writing up QI studies</a:t>
            </a:r>
          </a:p>
          <a:p>
            <a:r>
              <a:rPr lang="en-US" dirty="0" smtClean="0"/>
              <a:t>Convene: Provide linkage to additional expertise; promote collaborations</a:t>
            </a:r>
          </a:p>
          <a:p>
            <a:r>
              <a:rPr lang="en-US" dirty="0" smtClean="0"/>
              <a:t>Provide seed grants, pilot data, writing assistance</a:t>
            </a:r>
          </a:p>
          <a:p>
            <a:r>
              <a:rPr lang="en-US" dirty="0"/>
              <a:t>Help us and others </a:t>
            </a:r>
            <a:r>
              <a:rPr lang="en-US" b="1" dirty="0"/>
              <a:t>learn from our </a:t>
            </a:r>
            <a:r>
              <a:rPr lang="en-US" b="1" dirty="0" smtClean="0"/>
              <a:t>experience</a:t>
            </a:r>
            <a:endParaRPr 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725" y="5949950"/>
            <a:ext cx="13112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27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Mixed Methods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i="1" dirty="0" smtClean="0"/>
              <a:t>Quali</a:t>
            </a:r>
            <a:r>
              <a:rPr lang="en-US" dirty="0" smtClean="0"/>
              <a:t>tative analytics (Dr. Drainoni)</a:t>
            </a:r>
          </a:p>
          <a:p>
            <a:pPr lvl="1"/>
            <a:r>
              <a:rPr lang="en-US" dirty="0" smtClean="0"/>
              <a:t>Conceptual frameworks for implementation</a:t>
            </a:r>
          </a:p>
          <a:p>
            <a:pPr lvl="1"/>
            <a:r>
              <a:rPr lang="en-US" dirty="0" smtClean="0"/>
              <a:t>Formative evaluations</a:t>
            </a:r>
          </a:p>
          <a:p>
            <a:r>
              <a:rPr lang="en-US" i="1" dirty="0" smtClean="0"/>
              <a:t>Quanti</a:t>
            </a:r>
            <a:r>
              <a:rPr lang="en-US" dirty="0" smtClean="0"/>
              <a:t>tative analytics (me)</a:t>
            </a:r>
          </a:p>
          <a:p>
            <a:pPr lvl="1"/>
            <a:r>
              <a:rPr lang="en-US" dirty="0" smtClean="0"/>
              <a:t>Observational</a:t>
            </a:r>
          </a:p>
          <a:p>
            <a:pPr lvl="2"/>
            <a:r>
              <a:rPr lang="en-US" dirty="0" smtClean="0"/>
              <a:t>Interrupted Time-series, Regression discontinuity, Propensity scores, Instrumental variables</a:t>
            </a:r>
          </a:p>
          <a:p>
            <a:pPr lvl="1"/>
            <a:r>
              <a:rPr lang="en-US" dirty="0" smtClean="0"/>
              <a:t>Interventional: Point of Care Platform-adaptive Trials</a:t>
            </a:r>
          </a:p>
          <a:p>
            <a:pPr lvl="1"/>
            <a:endParaRPr lang="en-US" dirty="0" smtClean="0"/>
          </a:p>
          <a:p>
            <a:pPr lvl="1"/>
            <a:endParaRPr lang="en-US" dirty="0" smtClean="0"/>
          </a:p>
          <a:p>
            <a:endParaRPr lang="en-US" dirty="0" smtClean="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725" y="5964555"/>
            <a:ext cx="13112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6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Center of Implementation and Improvement Sciences</a:t>
            </a:r>
            <a:endParaRPr lang="en-US" dirty="0">
              <a:solidFill>
                <a:schemeClr val="tx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870" y="5949950"/>
            <a:ext cx="1310419"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01503" y="2021840"/>
            <a:ext cx="6766367" cy="4382135"/>
            <a:chOff x="1524000" y="1397000"/>
            <a:chExt cx="6096000" cy="4064000"/>
          </a:xfrm>
        </p:grpSpPr>
        <p:grpSp>
          <p:nvGrpSpPr>
            <p:cNvPr id="6" name="Group 5"/>
            <p:cNvGrpSpPr/>
            <p:nvPr/>
          </p:nvGrpSpPr>
          <p:grpSpPr>
            <a:xfrm>
              <a:off x="1524000" y="1397000"/>
              <a:ext cx="6096000" cy="4064000"/>
              <a:chOff x="914400" y="635000"/>
              <a:chExt cx="6096000" cy="4064000"/>
            </a:xfrm>
          </p:grpSpPr>
          <p:grpSp>
            <p:nvGrpSpPr>
              <p:cNvPr id="9" name="Group 8"/>
              <p:cNvGrpSpPr/>
              <p:nvPr/>
            </p:nvGrpSpPr>
            <p:grpSpPr>
              <a:xfrm>
                <a:off x="2514600" y="1295400"/>
                <a:ext cx="2895600" cy="2667000"/>
                <a:chOff x="2514600" y="1295400"/>
                <a:chExt cx="2895600" cy="2667000"/>
              </a:xfrm>
            </p:grpSpPr>
            <p:cxnSp>
              <p:nvCxnSpPr>
                <p:cNvPr id="11" name="Straight Arrow Connector 10"/>
                <p:cNvCxnSpPr/>
                <p:nvPr/>
              </p:nvCxnSpPr>
              <p:spPr>
                <a:xfrm flipV="1">
                  <a:off x="4000500" y="1295400"/>
                  <a:ext cx="0" cy="533400"/>
                </a:xfrm>
                <a:prstGeom prst="straightConnector1">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cxnSp>
            <p:cxnSp>
              <p:nvCxnSpPr>
                <p:cNvPr id="12" name="Straight Arrow Connector 11"/>
                <p:cNvCxnSpPr/>
                <p:nvPr/>
              </p:nvCxnSpPr>
              <p:spPr>
                <a:xfrm flipH="1" flipV="1">
                  <a:off x="2514600" y="2209800"/>
                  <a:ext cx="685800" cy="419100"/>
                </a:xfrm>
                <a:prstGeom prst="straightConnector1">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cxnSp>
            <p:cxnSp>
              <p:nvCxnSpPr>
                <p:cNvPr id="13" name="Straight Arrow Connector 12"/>
                <p:cNvCxnSpPr/>
                <p:nvPr/>
              </p:nvCxnSpPr>
              <p:spPr>
                <a:xfrm flipH="1">
                  <a:off x="2514600" y="2808287"/>
                  <a:ext cx="685800" cy="315913"/>
                </a:xfrm>
                <a:prstGeom prst="straightConnector1">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cxnSp>
            <p:cxnSp>
              <p:nvCxnSpPr>
                <p:cNvPr id="14" name="Straight Arrow Connector 13"/>
                <p:cNvCxnSpPr/>
                <p:nvPr/>
              </p:nvCxnSpPr>
              <p:spPr>
                <a:xfrm>
                  <a:off x="4000500" y="3429000"/>
                  <a:ext cx="0" cy="533400"/>
                </a:xfrm>
                <a:prstGeom prst="straightConnector1">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cxnSp>
            <p:cxnSp>
              <p:nvCxnSpPr>
                <p:cNvPr id="15" name="Straight Arrow Connector 14"/>
                <p:cNvCxnSpPr/>
                <p:nvPr/>
              </p:nvCxnSpPr>
              <p:spPr>
                <a:xfrm flipV="1">
                  <a:off x="4800600" y="2209800"/>
                  <a:ext cx="609600" cy="419100"/>
                </a:xfrm>
                <a:prstGeom prst="straightConnector1">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cxnSp>
            <p:cxnSp>
              <p:nvCxnSpPr>
                <p:cNvPr id="16" name="Straight Arrow Connector 15"/>
                <p:cNvCxnSpPr/>
                <p:nvPr/>
              </p:nvCxnSpPr>
              <p:spPr>
                <a:xfrm>
                  <a:off x="4800600" y="2628900"/>
                  <a:ext cx="609600" cy="495300"/>
                </a:xfrm>
                <a:prstGeom prst="straightConnector1">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cxnSp>
          </p:grpSp>
          <p:graphicFrame>
            <p:nvGraphicFramePr>
              <p:cNvPr id="10" name="Diagram 9"/>
              <p:cNvGraphicFramePr/>
              <p:nvPr>
                <p:extLst>
                  <p:ext uri="{D42A27DB-BD31-4B8C-83A1-F6EECF244321}">
                    <p14:modId xmlns:p14="http://schemas.microsoft.com/office/powerpoint/2010/main" val="2410184731"/>
                  </p:ext>
                </p:extLst>
              </p:nvPr>
            </p:nvGraphicFramePr>
            <p:xfrm>
              <a:off x="914400" y="63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561" y="2618674"/>
              <a:ext cx="1295078" cy="9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3581400" y="3570287"/>
              <a:ext cx="2133600" cy="3159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BMC, </a:t>
              </a:r>
              <a:r>
                <a:rPr lang="en-US" sz="1600" dirty="0" smtClean="0"/>
                <a:t>BUMC, SPH</a:t>
              </a:r>
              <a:r>
                <a:rPr lang="en-US" sz="1600" dirty="0"/>
                <a:t>, </a:t>
              </a:r>
              <a:r>
                <a:rPr lang="en-US" sz="1600" dirty="0" smtClean="0"/>
                <a:t>CRC</a:t>
              </a:r>
              <a:endParaRPr lang="en-US" dirty="0"/>
            </a:p>
          </p:txBody>
        </p:sp>
      </p:grpSp>
      <p:sp>
        <p:nvSpPr>
          <p:cNvPr id="17" name="TextBox 16"/>
          <p:cNvSpPr txBox="1"/>
          <p:nvPr/>
        </p:nvSpPr>
        <p:spPr>
          <a:xfrm>
            <a:off x="2588066" y="1464577"/>
            <a:ext cx="3962400" cy="461665"/>
          </a:xfrm>
          <a:prstGeom prst="rect">
            <a:avLst/>
          </a:prstGeom>
          <a:noFill/>
        </p:spPr>
        <p:txBody>
          <a:bodyPr wrap="square" rtlCol="0">
            <a:spAutoFit/>
          </a:bodyPr>
          <a:lstStyle/>
          <a:p>
            <a:pPr algn="ctr"/>
            <a:r>
              <a:rPr lang="en-US" sz="2400" i="1" dirty="0" smtClean="0"/>
              <a:t>Bringing Science to Quality</a:t>
            </a:r>
            <a:endParaRPr lang="en-US" sz="2400" i="1" dirty="0"/>
          </a:p>
        </p:txBody>
      </p:sp>
    </p:spTree>
    <p:extLst>
      <p:ext uri="{BB962C8B-B14F-4D97-AF65-F5344CB8AC3E}">
        <p14:creationId xmlns:p14="http://schemas.microsoft.com/office/powerpoint/2010/main" val="2048132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Checklist: </a:t>
            </a:r>
            <a:r>
              <a:rPr lang="en-US" b="1" dirty="0" smtClean="0">
                <a:solidFill>
                  <a:schemeClr val="tx2"/>
                </a:solidFill>
              </a:rPr>
              <a:t>5</a:t>
            </a:r>
            <a:r>
              <a:rPr lang="en-US" dirty="0" smtClean="0">
                <a:solidFill>
                  <a:schemeClr val="tx2"/>
                </a:solidFill>
              </a:rPr>
              <a:t> Markers of Quality Observational CER/Outcomes</a:t>
            </a:r>
            <a:endParaRPr lang="en-US" dirty="0">
              <a:solidFill>
                <a:schemeClr val="tx2"/>
              </a:solidFill>
            </a:endParaRPr>
          </a:p>
        </p:txBody>
      </p:sp>
      <p:sp>
        <p:nvSpPr>
          <p:cNvPr id="3" name="Content Placeholder 2"/>
          <p:cNvSpPr>
            <a:spLocks noGrp="1"/>
          </p:cNvSpPr>
          <p:nvPr>
            <p:ph idx="1"/>
          </p:nvPr>
        </p:nvSpPr>
        <p:spPr>
          <a:xfrm>
            <a:off x="457200" y="1301955"/>
            <a:ext cx="8915400" cy="5105400"/>
          </a:xfrm>
        </p:spPr>
        <p:txBody>
          <a:bodyPr>
            <a:normAutofit/>
          </a:bodyPr>
          <a:lstStyle/>
          <a:p>
            <a:pPr>
              <a:buFont typeface="Wingdings" panose="05000000000000000000" pitchFamily="2" charset="2"/>
              <a:buChar char="ü"/>
            </a:pPr>
            <a:r>
              <a:rPr lang="en-US" dirty="0" smtClean="0"/>
              <a:t>Representative patient samples</a:t>
            </a:r>
          </a:p>
          <a:p>
            <a:pPr lvl="1"/>
            <a:r>
              <a:rPr lang="en-US" dirty="0" smtClean="0"/>
              <a:t>But quantity ≠ quality</a:t>
            </a:r>
          </a:p>
          <a:p>
            <a:pPr lvl="1"/>
            <a:r>
              <a:rPr lang="en-US" dirty="0" smtClean="0"/>
              <a:t>Large, bad studies yield precise, spurious estimates</a:t>
            </a:r>
          </a:p>
          <a:p>
            <a:pPr>
              <a:buFont typeface="Wingdings" panose="05000000000000000000" pitchFamily="2" charset="2"/>
              <a:buChar char="ü"/>
            </a:pPr>
            <a:r>
              <a:rPr lang="en-US" dirty="0" smtClean="0"/>
              <a:t>Use validated measures</a:t>
            </a:r>
          </a:p>
          <a:p>
            <a:pPr>
              <a:buFont typeface="Wingdings" panose="05000000000000000000" pitchFamily="2" charset="2"/>
              <a:buChar char="ü"/>
            </a:pPr>
            <a:r>
              <a:rPr lang="en-US" dirty="0" smtClean="0"/>
              <a:t>Address confounding</a:t>
            </a:r>
          </a:p>
          <a:p>
            <a:pPr lvl="1"/>
            <a:r>
              <a:rPr lang="en-US" dirty="0" smtClean="0"/>
              <a:t>Deal with Measured + Unmeasured</a:t>
            </a:r>
          </a:p>
          <a:p>
            <a:pPr lvl="1"/>
            <a:r>
              <a:rPr lang="en-US" dirty="0" smtClean="0"/>
              <a:t>Sensitivity analyses</a:t>
            </a:r>
          </a:p>
          <a:p>
            <a:pPr>
              <a:buFont typeface="Wingdings" panose="05000000000000000000" pitchFamily="2" charset="2"/>
              <a:buChar char="ü"/>
            </a:pPr>
            <a:r>
              <a:rPr lang="en-US" dirty="0" smtClean="0"/>
              <a:t>Account for immortal time</a:t>
            </a:r>
          </a:p>
          <a:p>
            <a:pPr>
              <a:buFont typeface="Wingdings" panose="05000000000000000000" pitchFamily="2" charset="2"/>
              <a:buChar char="ü"/>
            </a:pPr>
            <a:r>
              <a:rPr lang="en-US" dirty="0"/>
              <a:t>Match language to study design</a:t>
            </a:r>
          </a:p>
          <a:p>
            <a:pPr>
              <a:buFont typeface="Wingdings" panose="05000000000000000000" pitchFamily="2" charset="2"/>
              <a:buChar char="ü"/>
            </a:pPr>
            <a:endParaRPr lang="en-US" dirty="0" smtClean="0"/>
          </a:p>
        </p:txBody>
      </p:sp>
      <p:pic>
        <p:nvPicPr>
          <p:cNvPr id="4" name="Picture 3" descr="BU logo.tiff"/>
          <p:cNvPicPr/>
          <p:nvPr/>
        </p:nvPicPr>
        <p:blipFill>
          <a:blip r:embed="rId3">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239421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Assessing real world healthcare practice is important</a:t>
            </a:r>
          </a:p>
          <a:p>
            <a:r>
              <a:rPr lang="en-US" dirty="0" smtClean="0"/>
              <a:t>Now you know how</a:t>
            </a:r>
          </a:p>
          <a:p>
            <a:r>
              <a:rPr lang="en-US" dirty="0" smtClean="0"/>
              <a:t>With Help You can do it</a:t>
            </a:r>
          </a:p>
          <a:p>
            <a:r>
              <a:rPr lang="en-US" dirty="0" smtClean="0"/>
              <a:t>TEC</a:t>
            </a:r>
          </a:p>
          <a:p>
            <a:r>
              <a:rPr lang="en-US" dirty="0" smtClean="0"/>
              <a:t>CIIS</a:t>
            </a:r>
          </a:p>
          <a:p>
            <a:r>
              <a:rPr lang="en-US" dirty="0" smtClean="0"/>
              <a:t>Other resources: VA MAVRIC, CHOIR</a:t>
            </a:r>
            <a:endParaRPr lang="en-US" dirty="0"/>
          </a:p>
        </p:txBody>
      </p:sp>
    </p:spTree>
    <p:extLst>
      <p:ext uri="{BB962C8B-B14F-4D97-AF65-F5344CB8AC3E}">
        <p14:creationId xmlns:p14="http://schemas.microsoft.com/office/powerpoint/2010/main" val="28309226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5007232" cy="3200399"/>
          </a:xfrm>
          <a:prstGeom prst="rect">
            <a:avLst/>
          </a:prstGeom>
        </p:spPr>
      </p:pic>
      <p:pic>
        <p:nvPicPr>
          <p:cNvPr id="5" name="Picture 4"/>
          <p:cNvPicPr>
            <a:picLocks noChangeAspect="1"/>
          </p:cNvPicPr>
          <p:nvPr/>
        </p:nvPicPr>
        <p:blipFill>
          <a:blip r:embed="rId3"/>
          <a:stretch>
            <a:fillRect/>
          </a:stretch>
        </p:blipFill>
        <p:spPr>
          <a:xfrm>
            <a:off x="87184" y="3124200"/>
            <a:ext cx="5007232" cy="3021166"/>
          </a:xfrm>
          <a:prstGeom prst="rect">
            <a:avLst/>
          </a:prstGeom>
        </p:spPr>
      </p:pic>
      <p:sp>
        <p:nvSpPr>
          <p:cNvPr id="6" name="Rounded Rectangle 5"/>
          <p:cNvSpPr/>
          <p:nvPr/>
        </p:nvSpPr>
        <p:spPr>
          <a:xfrm>
            <a:off x="304800" y="5514727"/>
            <a:ext cx="44196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1000" y="5112689"/>
            <a:ext cx="4496602"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57200" y="2133600"/>
            <a:ext cx="4495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8800" y="304800"/>
            <a:ext cx="2971800" cy="2554545"/>
          </a:xfrm>
          <a:prstGeom prst="rect">
            <a:avLst/>
          </a:prstGeom>
          <a:noFill/>
        </p:spPr>
        <p:txBody>
          <a:bodyPr wrap="square" rtlCol="0">
            <a:spAutoFit/>
          </a:bodyPr>
          <a:lstStyle/>
          <a:p>
            <a:r>
              <a:rPr lang="en-US" sz="2400" dirty="0" smtClean="0">
                <a:solidFill>
                  <a:schemeClr val="tx2"/>
                </a:solidFill>
              </a:rPr>
              <a:t>NHS was not wrong</a:t>
            </a:r>
          </a:p>
          <a:p>
            <a:r>
              <a:rPr lang="en-US" sz="2400" dirty="0" smtClean="0">
                <a:solidFill>
                  <a:schemeClr val="tx2"/>
                </a:solidFill>
              </a:rPr>
              <a:t>WHI was not right</a:t>
            </a:r>
          </a:p>
          <a:p>
            <a:endParaRPr lang="en-US" sz="2400" dirty="0">
              <a:solidFill>
                <a:schemeClr val="tx2"/>
              </a:solidFill>
            </a:endParaRPr>
          </a:p>
          <a:p>
            <a:r>
              <a:rPr lang="en-US" sz="2800" dirty="0" smtClean="0">
                <a:solidFill>
                  <a:schemeClr val="tx2"/>
                </a:solidFill>
              </a:rPr>
              <a:t>Things seem to be much more complicated….</a:t>
            </a:r>
            <a:endParaRPr lang="en-US" sz="2800" dirty="0">
              <a:solidFill>
                <a:schemeClr val="tx2"/>
              </a:solidFill>
            </a:endParaRPr>
          </a:p>
        </p:txBody>
      </p:sp>
      <p:pic>
        <p:nvPicPr>
          <p:cNvPr id="11" name="Picture 10"/>
          <p:cNvPicPr>
            <a:picLocks noChangeAspect="1"/>
          </p:cNvPicPr>
          <p:nvPr/>
        </p:nvPicPr>
        <p:blipFill>
          <a:blip r:embed="rId4"/>
          <a:stretch>
            <a:fillRect/>
          </a:stretch>
        </p:blipFill>
        <p:spPr>
          <a:xfrm>
            <a:off x="5181600" y="3124200"/>
            <a:ext cx="3976263" cy="791763"/>
          </a:xfrm>
          <a:prstGeom prst="rect">
            <a:avLst/>
          </a:prstGeom>
        </p:spPr>
      </p:pic>
      <p:sp>
        <p:nvSpPr>
          <p:cNvPr id="13" name="TextBox 12"/>
          <p:cNvSpPr txBox="1"/>
          <p:nvPr/>
        </p:nvSpPr>
        <p:spPr>
          <a:xfrm>
            <a:off x="5334000" y="2823763"/>
            <a:ext cx="3352800" cy="369332"/>
          </a:xfrm>
          <a:prstGeom prst="rect">
            <a:avLst/>
          </a:prstGeom>
          <a:noFill/>
        </p:spPr>
        <p:txBody>
          <a:bodyPr wrap="square" rtlCol="0">
            <a:spAutoFit/>
          </a:bodyPr>
          <a:lstStyle/>
          <a:p>
            <a:pPr algn="ctr"/>
            <a:r>
              <a:rPr lang="en-US" dirty="0" smtClean="0"/>
              <a:t>CVD</a:t>
            </a:r>
            <a:endParaRPr lang="en-US" dirty="0"/>
          </a:p>
        </p:txBody>
      </p:sp>
    </p:spTree>
    <p:extLst>
      <p:ext uri="{BB962C8B-B14F-4D97-AF65-F5344CB8AC3E}">
        <p14:creationId xmlns:p14="http://schemas.microsoft.com/office/powerpoint/2010/main" val="2959215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11153"/>
            <a:ext cx="4210050" cy="392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680" y="5377172"/>
            <a:ext cx="29241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4600" y="1367641"/>
            <a:ext cx="4210050" cy="369332"/>
          </a:xfrm>
          <a:prstGeom prst="rect">
            <a:avLst/>
          </a:prstGeom>
          <a:noFill/>
        </p:spPr>
        <p:txBody>
          <a:bodyPr wrap="square" rtlCol="0">
            <a:spAutoFit/>
          </a:bodyPr>
          <a:lstStyle/>
          <a:p>
            <a:pPr algn="ctr"/>
            <a:r>
              <a:rPr lang="en-US" dirty="0" smtClean="0"/>
              <a:t>2015 CER Stakeholder Survey</a:t>
            </a:r>
            <a:endParaRPr lang="en-US" dirty="0"/>
          </a:p>
        </p:txBody>
      </p:sp>
      <p:sp>
        <p:nvSpPr>
          <p:cNvPr id="5" name="Title 4"/>
          <p:cNvSpPr>
            <a:spLocks noGrp="1"/>
          </p:cNvSpPr>
          <p:nvPr>
            <p:ph type="title"/>
          </p:nvPr>
        </p:nvSpPr>
        <p:spPr/>
        <p:txBody>
          <a:bodyPr>
            <a:normAutofit fontScale="90000"/>
          </a:bodyPr>
          <a:lstStyle/>
          <a:p>
            <a:r>
              <a:rPr lang="en-US" dirty="0" smtClean="0">
                <a:solidFill>
                  <a:schemeClr val="tx2"/>
                </a:solidFill>
              </a:rPr>
              <a:t>Why YOU?</a:t>
            </a:r>
            <a:br>
              <a:rPr lang="en-US" dirty="0" smtClean="0">
                <a:solidFill>
                  <a:schemeClr val="tx2"/>
                </a:solidFill>
              </a:rPr>
            </a:br>
            <a:r>
              <a:rPr lang="en-US" dirty="0" smtClean="0">
                <a:solidFill>
                  <a:schemeClr val="tx2"/>
                </a:solidFill>
              </a:rPr>
              <a:t>Clinicians, the forgotten stakeholders</a:t>
            </a:r>
            <a:endParaRPr lang="en-US" dirty="0">
              <a:solidFill>
                <a:schemeClr val="tx2"/>
              </a:solidFill>
            </a:endParaRPr>
          </a:p>
        </p:txBody>
      </p:sp>
    </p:spTree>
    <p:extLst>
      <p:ext uri="{BB962C8B-B14F-4D97-AF65-F5344CB8AC3E}">
        <p14:creationId xmlns:p14="http://schemas.microsoft.com/office/powerpoint/2010/main" val="356836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Why isn’t everyone doing it?</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Biases in observational research make it difficult to obtain valid results</a:t>
            </a:r>
          </a:p>
          <a:p>
            <a:pPr lvl="1"/>
            <a:r>
              <a:rPr lang="en-US" dirty="0" smtClean="0"/>
              <a:t>Misclassification </a:t>
            </a:r>
          </a:p>
          <a:p>
            <a:pPr lvl="1"/>
            <a:r>
              <a:rPr lang="en-US" dirty="0" smtClean="0"/>
              <a:t>Confounding</a:t>
            </a:r>
          </a:p>
          <a:p>
            <a:pPr lvl="1"/>
            <a:r>
              <a:rPr lang="en-US" dirty="0" smtClean="0"/>
              <a:t>Immortal person </a:t>
            </a:r>
            <a:r>
              <a:rPr lang="en-US" dirty="0" smtClean="0"/>
              <a:t>time</a:t>
            </a:r>
          </a:p>
          <a:p>
            <a:r>
              <a:rPr lang="en-US" dirty="0" smtClean="0"/>
              <a:t>It’s not easy to design an observational study that minimizes bias and yields useful results</a:t>
            </a:r>
            <a:endParaRPr lang="en-US" dirty="0" smtClean="0"/>
          </a:p>
          <a:p>
            <a:pPr lvl="1"/>
            <a:endParaRPr lang="en-US" dirty="0" smtClean="0"/>
          </a:p>
        </p:txBody>
      </p:sp>
    </p:spTree>
    <p:extLst>
      <p:ext uri="{BB962C8B-B14F-4D97-AF65-F5344CB8AC3E}">
        <p14:creationId xmlns:p14="http://schemas.microsoft.com/office/powerpoint/2010/main" val="3103772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72294"/>
            <a:ext cx="586144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867400" y="1197429"/>
            <a:ext cx="2743200" cy="16002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Hey, that </a:t>
            </a:r>
            <a:r>
              <a:rPr lang="en-US" dirty="0" smtClean="0">
                <a:solidFill>
                  <a:schemeClr val="tx1"/>
                </a:solidFill>
              </a:rPr>
              <a:t>outcomes research isn’t </a:t>
            </a:r>
            <a:r>
              <a:rPr lang="en-US" dirty="0">
                <a:solidFill>
                  <a:schemeClr val="tx1"/>
                </a:solidFill>
              </a:rPr>
              <a:t>half bad!</a:t>
            </a:r>
          </a:p>
        </p:txBody>
      </p:sp>
      <p:sp>
        <p:nvSpPr>
          <p:cNvPr id="6" name="Oval Callout 5"/>
          <p:cNvSpPr/>
          <p:nvPr/>
        </p:nvSpPr>
        <p:spPr>
          <a:xfrm rot="21422658">
            <a:off x="148362" y="1817390"/>
            <a:ext cx="1995829" cy="1752600"/>
          </a:xfrm>
          <a:prstGeom prst="wedgeEllipseCallout">
            <a:avLst>
              <a:gd name="adj1" fmla="val 65630"/>
              <a:gd name="adj2" fmla="val 585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Yeah, It’s </a:t>
            </a:r>
            <a:r>
              <a:rPr lang="en-US" i="1" dirty="0" smtClean="0">
                <a:solidFill>
                  <a:schemeClr val="tx1"/>
                </a:solidFill>
              </a:rPr>
              <a:t>all </a:t>
            </a:r>
            <a:r>
              <a:rPr lang="en-US" dirty="0" smtClean="0">
                <a:solidFill>
                  <a:schemeClr val="tx1"/>
                </a:solidFill>
              </a:rPr>
              <a:t>bad!</a:t>
            </a:r>
            <a:endParaRPr lang="en-US" dirty="0">
              <a:solidFill>
                <a:schemeClr val="tx1"/>
              </a:solidFill>
            </a:endParaRPr>
          </a:p>
        </p:txBody>
      </p:sp>
      <p:pic>
        <p:nvPicPr>
          <p:cNvPr id="7" name="Picture 6"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Tree>
    <p:extLst>
      <p:ext uri="{BB962C8B-B14F-4D97-AF65-F5344CB8AC3E}">
        <p14:creationId xmlns:p14="http://schemas.microsoft.com/office/powerpoint/2010/main" val="36601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793" y="1371600"/>
            <a:ext cx="749617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1368" y="113667"/>
            <a:ext cx="8229600" cy="1143000"/>
          </a:xfrm>
        </p:spPr>
        <p:txBody>
          <a:bodyPr/>
          <a:lstStyle/>
          <a:p>
            <a:r>
              <a:rPr lang="en-US" dirty="0" smtClean="0">
                <a:solidFill>
                  <a:schemeClr val="tx2"/>
                </a:solidFill>
              </a:rPr>
              <a:t>Observational CER is not </a:t>
            </a:r>
            <a:r>
              <a:rPr lang="en-US" i="1" dirty="0" smtClean="0">
                <a:solidFill>
                  <a:schemeClr val="tx2"/>
                </a:solidFill>
              </a:rPr>
              <a:t>all</a:t>
            </a:r>
            <a:r>
              <a:rPr lang="en-US" dirty="0" smtClean="0">
                <a:solidFill>
                  <a:schemeClr val="tx2"/>
                </a:solidFill>
              </a:rPr>
              <a:t> bad</a:t>
            </a:r>
            <a:endParaRPr lang="en-US" dirty="0">
              <a:solidFill>
                <a:schemeClr val="tx2"/>
              </a:solidFill>
            </a:endParaRPr>
          </a:p>
        </p:txBody>
      </p:sp>
      <p:sp>
        <p:nvSpPr>
          <p:cNvPr id="2" name="Rounded Rectangle 1"/>
          <p:cNvSpPr/>
          <p:nvPr/>
        </p:nvSpPr>
        <p:spPr>
          <a:xfrm>
            <a:off x="762000" y="5412179"/>
            <a:ext cx="8089067" cy="3107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31966" y="1253698"/>
            <a:ext cx="7102434" cy="830997"/>
          </a:xfrm>
          <a:prstGeom prst="rect">
            <a:avLst/>
          </a:prstGeom>
          <a:solidFill>
            <a:schemeClr val="bg1"/>
          </a:solidFill>
        </p:spPr>
        <p:txBody>
          <a:bodyPr wrap="square" rtlCol="0">
            <a:spAutoFit/>
          </a:bodyPr>
          <a:lstStyle/>
          <a:p>
            <a:pPr algn="ctr"/>
            <a:r>
              <a:rPr lang="en-US" sz="2400" dirty="0" smtClean="0"/>
              <a:t>A meta-analysis of meta-analyses: </a:t>
            </a:r>
          </a:p>
          <a:p>
            <a:pPr algn="ctr"/>
            <a:r>
              <a:rPr lang="en-US" sz="2400" dirty="0" smtClean="0"/>
              <a:t>1583 studies, 283 conditions</a:t>
            </a:r>
            <a:endParaRPr lang="en-US" sz="2400" dirty="0"/>
          </a:p>
        </p:txBody>
      </p:sp>
      <p:pic>
        <p:nvPicPr>
          <p:cNvPr id="15" name="Picture 14" descr="BU logo.tiff"/>
          <p:cNvPicPr/>
          <p:nvPr/>
        </p:nvPicPr>
        <p:blipFill>
          <a:blip r:embed="rId4">
            <a:extLst>
              <a:ext uri="{28A0092B-C50C-407E-A947-70E740481C1C}">
                <a14:useLocalDpi xmlns:a14="http://schemas.microsoft.com/office/drawing/2010/main" val="0"/>
              </a:ext>
            </a:extLst>
          </a:blip>
          <a:srcRect l="632" t="-1411" r="632" b="4234"/>
          <a:stretch>
            <a:fillRect/>
          </a:stretch>
        </p:blipFill>
        <p:spPr bwMode="auto">
          <a:xfrm>
            <a:off x="8166149" y="6407355"/>
            <a:ext cx="1004570" cy="447675"/>
          </a:xfrm>
          <a:prstGeom prst="rect">
            <a:avLst/>
          </a:prstGeom>
          <a:noFill/>
        </p:spPr>
      </p:pic>
      <p:sp>
        <p:nvSpPr>
          <p:cNvPr id="16" name="TextBox 15"/>
          <p:cNvSpPr txBox="1"/>
          <p:nvPr/>
        </p:nvSpPr>
        <p:spPr>
          <a:xfrm>
            <a:off x="628641" y="1002268"/>
            <a:ext cx="7905759" cy="369332"/>
          </a:xfrm>
          <a:prstGeom prst="rect">
            <a:avLst/>
          </a:prstGeom>
          <a:noFill/>
        </p:spPr>
        <p:txBody>
          <a:bodyPr wrap="square" rtlCol="0">
            <a:spAutoFit/>
          </a:bodyPr>
          <a:lstStyle/>
          <a:p>
            <a:r>
              <a:rPr lang="en-US" dirty="0" err="1" smtClean="0"/>
              <a:t>Anglemeyer</a:t>
            </a:r>
            <a:r>
              <a:rPr lang="en-US" dirty="0" smtClean="0"/>
              <a:t> A et al. Outcomes in RCTs vs. Observational designs. Cochrane 2014 </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225" y="5876922"/>
            <a:ext cx="34861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5580</TotalTime>
  <Words>2866</Words>
  <Application>Microsoft Office PowerPoint</Application>
  <PresentationFormat>On-screen Show (4:3)</PresentationFormat>
  <Paragraphs>412</Paragraphs>
  <Slides>58</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ＭＳ Ｐゴシック</vt:lpstr>
      <vt:lpstr>Arial</vt:lpstr>
      <vt:lpstr>Calibri</vt:lpstr>
      <vt:lpstr>Helvetica</vt:lpstr>
      <vt:lpstr>Tahoma</vt:lpstr>
      <vt:lpstr>Wingdings</vt:lpstr>
      <vt:lpstr>Wingdings 2</vt:lpstr>
      <vt:lpstr>Office Theme</vt:lpstr>
      <vt:lpstr>Become an outcomes researcher (or at least speak like one)</vt:lpstr>
      <vt:lpstr>Overview</vt:lpstr>
      <vt:lpstr>Outcomes research: Definitions</vt:lpstr>
      <vt:lpstr>Other names</vt:lpstr>
      <vt:lpstr>Why Switch over to Outcomes?</vt:lpstr>
      <vt:lpstr>Why YOU? Clinicians, the forgotten stakeholders</vt:lpstr>
      <vt:lpstr>Why isn’t everyone doing it?</vt:lpstr>
      <vt:lpstr>PowerPoint Presentation</vt:lpstr>
      <vt:lpstr>Observational CER is not all bad</vt:lpstr>
      <vt:lpstr>Outcomes research 101</vt:lpstr>
      <vt:lpstr>How do we recognize studies that do not avoid common Pitfalls of outcomes research?</vt:lpstr>
      <vt:lpstr>Case study: Approach to Outcomes</vt:lpstr>
      <vt:lpstr>PowerPoint Presentation</vt:lpstr>
      <vt:lpstr>Watch your language!</vt:lpstr>
      <vt:lpstr>Language should match level of evidence/causal inference</vt:lpstr>
      <vt:lpstr>Misclassification bias</vt:lpstr>
      <vt:lpstr>PowerPoint Presentation</vt:lpstr>
      <vt:lpstr>Immortal Person-Time Bias</vt:lpstr>
      <vt:lpstr>PowerPoint Presentation</vt:lpstr>
      <vt:lpstr>Watch for Confounding</vt:lpstr>
      <vt:lpstr>Confounding by Disease Severity</vt:lpstr>
      <vt:lpstr>Address Measured Confounders</vt:lpstr>
      <vt:lpstr>Address Unmeasured Confounders</vt:lpstr>
      <vt:lpstr>PowerPoint Presentation</vt:lpstr>
      <vt:lpstr>Why it matters: Re-analysis</vt:lpstr>
      <vt:lpstr>Checklist: 5 Markers of Quality Observational CER/Outcomes</vt:lpstr>
      <vt:lpstr>Quality outcomes research exists… and can change practice</vt:lpstr>
      <vt:lpstr>Right Heart Catheter for Critical illness</vt:lpstr>
      <vt:lpstr>PowerPoint Presentation</vt:lpstr>
      <vt:lpstr>Connors met Markers of Quality Observational CER</vt:lpstr>
      <vt:lpstr>Fallout</vt:lpstr>
      <vt:lpstr>Randomized Trials Emerge</vt:lpstr>
      <vt:lpstr>PowerPoint Presentation</vt:lpstr>
      <vt:lpstr>Can methods Compare Hospitals</vt:lpstr>
      <vt:lpstr>Checklist: 5 Markers of Quality Observational CER/Outcomes</vt:lpstr>
      <vt:lpstr>How do I begin? 7 Steps to Outcomes Heaven</vt:lpstr>
      <vt:lpstr>“Sign me up” you say?</vt:lpstr>
      <vt:lpstr>TEC</vt:lpstr>
      <vt:lpstr>TEC</vt:lpstr>
      <vt:lpstr>TEC: Infrastructure and Foundation</vt:lpstr>
      <vt:lpstr>Find us @: http://sites.bu.edu/tec/</vt:lpstr>
      <vt:lpstr>PowerPoint Presentation</vt:lpstr>
      <vt:lpstr>PowerPoint Presentation</vt:lpstr>
      <vt:lpstr>“Not every change is an improvement” -Elliot Fisher</vt:lpstr>
      <vt:lpstr>Implementation Science</vt:lpstr>
      <vt:lpstr>PowerPoint Presentation</vt:lpstr>
      <vt:lpstr>Improvement Science</vt:lpstr>
      <vt:lpstr>Improvement Science</vt:lpstr>
      <vt:lpstr>Implementation &amp; Improvement</vt:lpstr>
      <vt:lpstr>Implementation &amp; Improvement</vt:lpstr>
      <vt:lpstr>PowerPoint Presentation</vt:lpstr>
      <vt:lpstr>CIIS Objectives</vt:lpstr>
      <vt:lpstr>What can CIIS do?</vt:lpstr>
      <vt:lpstr>Mixed Methods</vt:lpstr>
      <vt:lpstr>Center of Implementation and Improvement Sciences</vt:lpstr>
      <vt:lpstr>Checklist: 5 Markers of Quality Observational CER/Outcomes</vt:lpstr>
      <vt:lpstr>Summary</vt:lpstr>
      <vt:lpstr>PowerPoint Presentation</vt:lpstr>
    </vt:vector>
  </TitlesOfParts>
  <Company>Boston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yourself as an outcomes researcher</dc:title>
  <dc:creator>Walkey, Allan J</dc:creator>
  <cp:lastModifiedBy>Walkey, Allan J</cp:lastModifiedBy>
  <cp:revision>38</cp:revision>
  <dcterms:created xsi:type="dcterms:W3CDTF">2016-02-24T19:58:40Z</dcterms:created>
  <dcterms:modified xsi:type="dcterms:W3CDTF">2016-02-29T15:03:44Z</dcterms:modified>
</cp:coreProperties>
</file>